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8" r:id="rId2"/>
    <p:sldId id="272" r:id="rId3"/>
    <p:sldId id="283" r:id="rId4"/>
    <p:sldId id="282" r:id="rId5"/>
    <p:sldId id="303" r:id="rId6"/>
    <p:sldId id="301" r:id="rId7"/>
    <p:sldId id="300" r:id="rId8"/>
    <p:sldId id="287" r:id="rId9"/>
    <p:sldId id="299" r:id="rId10"/>
    <p:sldId id="289" r:id="rId11"/>
    <p:sldId id="304" r:id="rId12"/>
    <p:sldId id="305" r:id="rId13"/>
    <p:sldId id="306" r:id="rId14"/>
    <p:sldId id="307" r:id="rId15"/>
    <p:sldId id="315" r:id="rId16"/>
    <p:sldId id="309" r:id="rId17"/>
    <p:sldId id="310" r:id="rId18"/>
    <p:sldId id="317" r:id="rId19"/>
    <p:sldId id="318" r:id="rId20"/>
    <p:sldId id="319" r:id="rId21"/>
    <p:sldId id="316" r:id="rId22"/>
    <p:sldId id="312" r:id="rId23"/>
    <p:sldId id="313" r:id="rId24"/>
    <p:sldId id="314"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Belodoff" initials="KB" lastIdx="1" clrIdx="0">
    <p:extLst>
      <p:ext uri="{19B8F6BF-5375-455C-9EA6-DF929625EA0E}">
        <p15:presenceInfo xmlns:p15="http://schemas.microsoft.com/office/powerpoint/2012/main" userId="S-1-5-21-2932978993-3585310298-3799243833-25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7F7F7F"/>
    <a:srgbClr val="595959"/>
    <a:srgbClr val="F79646"/>
    <a:srgbClr val="39B54A"/>
    <a:srgbClr val="154578"/>
    <a:srgbClr val="ED3532"/>
    <a:srgbClr val="868687"/>
    <a:srgbClr val="6DB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4" autoAdjust="0"/>
    <p:restoredTop sz="86427" autoAdjust="0"/>
  </p:normalViewPr>
  <p:slideViewPr>
    <p:cSldViewPr>
      <p:cViewPr varScale="1">
        <p:scale>
          <a:sx n="76" d="100"/>
          <a:sy n="76" d="100"/>
        </p:scale>
        <p:origin x="22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62" d="100"/>
          <a:sy n="62" d="100"/>
        </p:scale>
        <p:origin x="-262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Number of Students Receiving Sufficient Evaluations and Proper IEPs and SDI Services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'Nested Bar Chart'!$C$3</c:f>
              <c:strCache>
                <c:ptCount val="1"/>
                <c:pt idx="0">
                  <c:v>Previously Excluded</c:v>
                </c:pt>
              </c:strCache>
            </c:strRef>
          </c:tx>
          <c:spPr>
            <a:solidFill>
              <a:schemeClr val="accent1"/>
            </a:solidFill>
            <a:ln>
              <a:noFill/>
            </a:ln>
            <a:effectLst/>
          </c:spPr>
          <c:invertIfNegative val="0"/>
          <c:cat>
            <c:strRef>
              <c:f>'Nested Bar Chart'!$B$4:$B$7</c:f>
              <c:strCache>
                <c:ptCount val="4"/>
                <c:pt idx="0">
                  <c:v>Services</c:v>
                </c:pt>
                <c:pt idx="1">
                  <c:v>IEP</c:v>
                </c:pt>
                <c:pt idx="2">
                  <c:v>Evaluation</c:v>
                </c:pt>
                <c:pt idx="3">
                  <c:v>Total Eligible</c:v>
                </c:pt>
              </c:strCache>
            </c:strRef>
          </c:cat>
          <c:val>
            <c:numRef>
              <c:f>'Nested Bar Chart'!$C$4:$C$7</c:f>
              <c:numCache>
                <c:formatCode>General</c:formatCode>
                <c:ptCount val="4"/>
                <c:pt idx="0">
                  <c:v>20</c:v>
                </c:pt>
                <c:pt idx="1">
                  <c:v>8</c:v>
                </c:pt>
                <c:pt idx="2">
                  <c:v>0</c:v>
                </c:pt>
                <c:pt idx="3">
                  <c:v>0</c:v>
                </c:pt>
              </c:numCache>
            </c:numRef>
          </c:val>
          <c:extLst>
            <c:ext xmlns:c16="http://schemas.microsoft.com/office/drawing/2014/chart" uri="{C3380CC4-5D6E-409C-BE32-E72D297353CC}">
              <c16:uniqueId val="{00000000-D8D7-4F25-B1DC-95A959D8A843}"/>
            </c:ext>
          </c:extLst>
        </c:ser>
        <c:ser>
          <c:idx val="1"/>
          <c:order val="1"/>
          <c:tx>
            <c:strRef>
              <c:f>'Nested Bar Chart'!$D$3</c:f>
              <c:strCache>
                <c:ptCount val="1"/>
                <c:pt idx="0">
                  <c:v>Insufficient Quality</c:v>
                </c:pt>
              </c:strCache>
            </c:strRef>
          </c:tx>
          <c:spPr>
            <a:solidFill>
              <a:schemeClr val="accent2"/>
            </a:solidFill>
            <a:ln>
              <a:noFill/>
            </a:ln>
            <a:effectLst/>
          </c:spPr>
          <c:invertIfNegative val="0"/>
          <c:cat>
            <c:strRef>
              <c:f>'Nested Bar Chart'!$B$4:$B$7</c:f>
              <c:strCache>
                <c:ptCount val="4"/>
                <c:pt idx="0">
                  <c:v>Services</c:v>
                </c:pt>
                <c:pt idx="1">
                  <c:v>IEP</c:v>
                </c:pt>
                <c:pt idx="2">
                  <c:v>Evaluation</c:v>
                </c:pt>
                <c:pt idx="3">
                  <c:v>Total Eligible</c:v>
                </c:pt>
              </c:strCache>
            </c:strRef>
          </c:cat>
          <c:val>
            <c:numRef>
              <c:f>'Nested Bar Chart'!$D$4:$D$7</c:f>
              <c:numCache>
                <c:formatCode>General</c:formatCode>
                <c:ptCount val="4"/>
                <c:pt idx="0">
                  <c:v>7</c:v>
                </c:pt>
                <c:pt idx="1">
                  <c:v>12</c:v>
                </c:pt>
                <c:pt idx="2">
                  <c:v>8</c:v>
                </c:pt>
                <c:pt idx="3">
                  <c:v>0</c:v>
                </c:pt>
              </c:numCache>
            </c:numRef>
          </c:val>
          <c:extLst>
            <c:ext xmlns:c16="http://schemas.microsoft.com/office/drawing/2014/chart" uri="{C3380CC4-5D6E-409C-BE32-E72D297353CC}">
              <c16:uniqueId val="{00000001-D8D7-4F25-B1DC-95A959D8A843}"/>
            </c:ext>
          </c:extLst>
        </c:ser>
        <c:ser>
          <c:idx val="2"/>
          <c:order val="2"/>
          <c:tx>
            <c:strRef>
              <c:f>'Nested Bar Chart'!$E$3</c:f>
              <c:strCache>
                <c:ptCount val="1"/>
                <c:pt idx="0">
                  <c:v>Sufficient Quality</c:v>
                </c:pt>
              </c:strCache>
            </c:strRef>
          </c:tx>
          <c:spPr>
            <a:solidFill>
              <a:schemeClr val="accent3"/>
            </a:solidFill>
            <a:ln>
              <a:noFill/>
            </a:ln>
            <a:effectLst/>
          </c:spPr>
          <c:invertIfNegative val="0"/>
          <c:cat>
            <c:strRef>
              <c:f>'Nested Bar Chart'!$B$4:$B$7</c:f>
              <c:strCache>
                <c:ptCount val="4"/>
                <c:pt idx="0">
                  <c:v>Services</c:v>
                </c:pt>
                <c:pt idx="1">
                  <c:v>IEP</c:v>
                </c:pt>
                <c:pt idx="2">
                  <c:v>Evaluation</c:v>
                </c:pt>
                <c:pt idx="3">
                  <c:v>Total Eligible</c:v>
                </c:pt>
              </c:strCache>
            </c:strRef>
          </c:cat>
          <c:val>
            <c:numRef>
              <c:f>'Nested Bar Chart'!$E$4:$E$7</c:f>
              <c:numCache>
                <c:formatCode>General</c:formatCode>
                <c:ptCount val="4"/>
                <c:pt idx="0">
                  <c:v>21</c:v>
                </c:pt>
                <c:pt idx="1">
                  <c:v>28</c:v>
                </c:pt>
                <c:pt idx="2">
                  <c:v>40</c:v>
                </c:pt>
                <c:pt idx="3">
                  <c:v>48</c:v>
                </c:pt>
              </c:numCache>
            </c:numRef>
          </c:val>
          <c:extLst>
            <c:ext xmlns:c16="http://schemas.microsoft.com/office/drawing/2014/chart" uri="{C3380CC4-5D6E-409C-BE32-E72D297353CC}">
              <c16:uniqueId val="{00000002-D8D7-4F25-B1DC-95A959D8A843}"/>
            </c:ext>
          </c:extLst>
        </c:ser>
        <c:dLbls>
          <c:showLegendKey val="0"/>
          <c:showVal val="0"/>
          <c:showCatName val="0"/>
          <c:showSerName val="0"/>
          <c:showPercent val="0"/>
          <c:showBubbleSize val="0"/>
        </c:dLbls>
        <c:gapWidth val="150"/>
        <c:overlap val="100"/>
        <c:axId val="14020416"/>
        <c:axId val="7437264"/>
      </c:barChart>
      <c:catAx>
        <c:axId val="14020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437264"/>
        <c:crosses val="autoZero"/>
        <c:auto val="1"/>
        <c:lblAlgn val="ctr"/>
        <c:lblOffset val="100"/>
        <c:noMultiLvlLbl val="0"/>
      </c:catAx>
      <c:valAx>
        <c:axId val="743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02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'Nested Bar Chart'!$C$3</c:f>
              <c:strCache>
                <c:ptCount val="1"/>
                <c:pt idx="0">
                  <c:v>Previously Excluded</c:v>
                </c:pt>
              </c:strCache>
            </c:strRef>
          </c:tx>
          <c:spPr>
            <a:solidFill>
              <a:schemeClr val="bg1"/>
            </a:solidFill>
            <a:ln>
              <a:noFill/>
            </a:ln>
            <a:effectLst/>
          </c:spPr>
          <c:invertIfNegative val="0"/>
          <c:dLbls>
            <c:delete val="1"/>
          </c:dLbls>
          <c:cat>
            <c:strRef>
              <c:f>'Nested Bar Chart'!$B$4:$B$7</c:f>
              <c:strCache>
                <c:ptCount val="3"/>
                <c:pt idx="0">
                  <c:v>Services</c:v>
                </c:pt>
                <c:pt idx="1">
                  <c:v>IEP</c:v>
                </c:pt>
                <c:pt idx="2">
                  <c:v>Evaluation</c:v>
                </c:pt>
              </c:strCache>
              <c:extLst/>
            </c:strRef>
          </c:cat>
          <c:val>
            <c:numRef>
              <c:f>'Nested Bar Chart'!$C$4:$C$7</c:f>
              <c:numCache>
                <c:formatCode>General</c:formatCode>
                <c:ptCount val="3"/>
                <c:pt idx="0">
                  <c:v>20</c:v>
                </c:pt>
                <c:pt idx="1">
                  <c:v>8</c:v>
                </c:pt>
                <c:pt idx="2">
                  <c:v>0</c:v>
                </c:pt>
              </c:numCache>
              <c:extLst/>
            </c:numRef>
          </c:val>
          <c:extLst>
            <c:ext xmlns:c16="http://schemas.microsoft.com/office/drawing/2014/chart" uri="{C3380CC4-5D6E-409C-BE32-E72D297353CC}">
              <c16:uniqueId val="{00000000-F401-4AAA-8F1D-3824FF682F07}"/>
            </c:ext>
          </c:extLst>
        </c:ser>
        <c:ser>
          <c:idx val="1"/>
          <c:order val="1"/>
          <c:tx>
            <c:strRef>
              <c:f>'Nested Bar Chart'!$D$3</c:f>
              <c:strCache>
                <c:ptCount val="1"/>
                <c:pt idx="0">
                  <c:v>Insufficient Quality</c:v>
                </c:pt>
              </c:strCache>
            </c:strRef>
          </c:tx>
          <c:spPr>
            <a:pattFill prst="pct25">
              <a:fgClr>
                <a:schemeClr val="tx1"/>
              </a:fgClr>
              <a:bgClr>
                <a:schemeClr val="bg1"/>
              </a:bgClr>
            </a:pattFill>
            <a:ln>
              <a:noFill/>
            </a:ln>
            <a:effectLst/>
          </c:spPr>
          <c:invertIfNegative val="0"/>
          <c:dPt>
            <c:idx val="0"/>
            <c:invertIfNegative val="0"/>
            <c:bubble3D val="0"/>
            <c:spPr>
              <a:pattFill prst="pct25">
                <a:fgClr>
                  <a:srgbClr val="C00000"/>
                </a:fgClr>
                <a:bgClr>
                  <a:schemeClr val="bg1"/>
                </a:bgClr>
              </a:pattFill>
              <a:ln>
                <a:noFill/>
              </a:ln>
              <a:effectLst/>
            </c:spPr>
            <c:extLst>
              <c:ext xmlns:c16="http://schemas.microsoft.com/office/drawing/2014/chart" uri="{C3380CC4-5D6E-409C-BE32-E72D297353CC}">
                <c16:uniqueId val="{00000002-F401-4AAA-8F1D-3824FF682F07}"/>
              </c:ext>
            </c:extLst>
          </c:dPt>
          <c:dPt>
            <c:idx val="1"/>
            <c:invertIfNegative val="0"/>
            <c:bubble3D val="0"/>
            <c:spPr>
              <a:pattFill prst="pct25">
                <a:fgClr>
                  <a:schemeClr val="accent6"/>
                </a:fgClr>
                <a:bgClr>
                  <a:schemeClr val="bg1"/>
                </a:bgClr>
              </a:pattFill>
              <a:ln>
                <a:noFill/>
              </a:ln>
              <a:effectLst/>
            </c:spPr>
            <c:extLst>
              <c:ext xmlns:c16="http://schemas.microsoft.com/office/drawing/2014/chart" uri="{C3380CC4-5D6E-409C-BE32-E72D297353CC}">
                <c16:uniqueId val="{00000004-F401-4AAA-8F1D-3824FF682F07}"/>
              </c:ext>
            </c:extLst>
          </c:dPt>
          <c:dPt>
            <c:idx val="2"/>
            <c:invertIfNegative val="0"/>
            <c:bubble3D val="0"/>
            <c:spPr>
              <a:pattFill prst="pct25">
                <a:fgClr>
                  <a:schemeClr val="accent1">
                    <a:lumMod val="50000"/>
                  </a:schemeClr>
                </a:fgClr>
                <a:bgClr>
                  <a:schemeClr val="bg1"/>
                </a:bgClr>
              </a:pattFill>
              <a:ln>
                <a:noFill/>
              </a:ln>
              <a:effectLst/>
            </c:spPr>
            <c:extLst>
              <c:ext xmlns:c16="http://schemas.microsoft.com/office/drawing/2014/chart" uri="{C3380CC4-5D6E-409C-BE32-E72D297353CC}">
                <c16:uniqueId val="{00000006-F401-4AAA-8F1D-3824FF682F07}"/>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'Nested Bar Chart'!$B$4:$B$7</c:f>
              <c:strCache>
                <c:ptCount val="3"/>
                <c:pt idx="0">
                  <c:v>Services</c:v>
                </c:pt>
                <c:pt idx="1">
                  <c:v>IEP</c:v>
                </c:pt>
                <c:pt idx="2">
                  <c:v>Evaluation</c:v>
                </c:pt>
              </c:strCache>
              <c:extLst/>
            </c:strRef>
          </c:cat>
          <c:val>
            <c:numRef>
              <c:f>'Nested Bar Chart'!$D$4:$D$7</c:f>
              <c:numCache>
                <c:formatCode>General</c:formatCode>
                <c:ptCount val="3"/>
                <c:pt idx="0">
                  <c:v>7</c:v>
                </c:pt>
                <c:pt idx="1">
                  <c:v>12</c:v>
                </c:pt>
                <c:pt idx="2">
                  <c:v>8</c:v>
                </c:pt>
              </c:numCache>
              <c:extLst/>
            </c:numRef>
          </c:val>
          <c:extLst>
            <c:ext xmlns:c16="http://schemas.microsoft.com/office/drawing/2014/chart" uri="{C3380CC4-5D6E-409C-BE32-E72D297353CC}">
              <c16:uniqueId val="{00000007-F401-4AAA-8F1D-3824FF682F07}"/>
            </c:ext>
          </c:extLst>
        </c:ser>
        <c:ser>
          <c:idx val="2"/>
          <c:order val="2"/>
          <c:tx>
            <c:strRef>
              <c:f>'Nested Bar Chart'!$E$3</c:f>
              <c:strCache>
                <c:ptCount val="1"/>
                <c:pt idx="0">
                  <c:v>Sufficient Quality</c:v>
                </c:pt>
              </c:strCache>
            </c:strRef>
          </c:tx>
          <c:spPr>
            <a:solidFill>
              <a:schemeClr val="accent6"/>
            </a:solidFill>
            <a:ln>
              <a:solidFill>
                <a:schemeClr val="bg2">
                  <a:lumMod val="50000"/>
                </a:schemeClr>
              </a:solidFill>
            </a:ln>
            <a:effectLst/>
          </c:spPr>
          <c:invertIfNegative val="0"/>
          <c:dPt>
            <c:idx val="0"/>
            <c:invertIfNegative val="0"/>
            <c:bubble3D val="0"/>
            <c:spPr>
              <a:solidFill>
                <a:srgbClr val="C00000"/>
              </a:solidFill>
              <a:ln>
                <a:solidFill>
                  <a:schemeClr val="bg2">
                    <a:lumMod val="50000"/>
                  </a:schemeClr>
                </a:solidFill>
              </a:ln>
              <a:effectLst/>
            </c:spPr>
            <c:extLst>
              <c:ext xmlns:c16="http://schemas.microsoft.com/office/drawing/2014/chart" uri="{C3380CC4-5D6E-409C-BE32-E72D297353CC}">
                <c16:uniqueId val="{00000009-F401-4AAA-8F1D-3824FF682F07}"/>
              </c:ext>
            </c:extLst>
          </c:dPt>
          <c:dPt>
            <c:idx val="2"/>
            <c:invertIfNegative val="0"/>
            <c:bubble3D val="0"/>
            <c:spPr>
              <a:solidFill>
                <a:schemeClr val="accent1">
                  <a:lumMod val="75000"/>
                </a:schemeClr>
              </a:solidFill>
              <a:ln>
                <a:solidFill>
                  <a:schemeClr val="bg2">
                    <a:lumMod val="50000"/>
                  </a:schemeClr>
                </a:solidFill>
              </a:ln>
              <a:effectLst/>
            </c:spPr>
            <c:extLst>
              <c:ext xmlns:c16="http://schemas.microsoft.com/office/drawing/2014/chart" uri="{C3380CC4-5D6E-409C-BE32-E72D297353CC}">
                <c16:uniqueId val="{0000000B-F401-4AAA-8F1D-3824FF682F07}"/>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'Nested Bar Chart'!$B$4:$B$7</c:f>
              <c:strCache>
                <c:ptCount val="3"/>
                <c:pt idx="0">
                  <c:v>Services</c:v>
                </c:pt>
                <c:pt idx="1">
                  <c:v>IEP</c:v>
                </c:pt>
                <c:pt idx="2">
                  <c:v>Evaluation</c:v>
                </c:pt>
              </c:strCache>
              <c:extLst/>
            </c:strRef>
          </c:cat>
          <c:val>
            <c:numRef>
              <c:f>'Nested Bar Chart'!$E$4:$E$7</c:f>
              <c:numCache>
                <c:formatCode>General</c:formatCode>
                <c:ptCount val="3"/>
                <c:pt idx="0">
                  <c:v>21</c:v>
                </c:pt>
                <c:pt idx="1">
                  <c:v>28</c:v>
                </c:pt>
                <c:pt idx="2">
                  <c:v>40</c:v>
                </c:pt>
              </c:numCache>
              <c:extLst/>
            </c:numRef>
          </c:val>
          <c:extLst>
            <c:ext xmlns:c16="http://schemas.microsoft.com/office/drawing/2014/chart" uri="{C3380CC4-5D6E-409C-BE32-E72D297353CC}">
              <c16:uniqueId val="{0000000C-F401-4AAA-8F1D-3824FF682F07}"/>
            </c:ext>
          </c:extLst>
        </c:ser>
        <c:dLbls>
          <c:dLblPos val="ctr"/>
          <c:showLegendKey val="0"/>
          <c:showVal val="1"/>
          <c:showCatName val="0"/>
          <c:showSerName val="0"/>
          <c:showPercent val="0"/>
          <c:showBubbleSize val="0"/>
        </c:dLbls>
        <c:gapWidth val="0"/>
        <c:overlap val="100"/>
        <c:axId val="522633048"/>
        <c:axId val="522633376"/>
      </c:barChart>
      <c:catAx>
        <c:axId val="522633048"/>
        <c:scaling>
          <c:orientation val="minMax"/>
        </c:scaling>
        <c:delete val="1"/>
        <c:axPos val="l"/>
        <c:numFmt formatCode="General" sourceLinked="1"/>
        <c:majorTickMark val="out"/>
        <c:minorTickMark val="none"/>
        <c:tickLblPos val="nextTo"/>
        <c:crossAx val="522633376"/>
        <c:crosses val="autoZero"/>
        <c:auto val="1"/>
        <c:lblAlgn val="ctr"/>
        <c:lblOffset val="100"/>
        <c:noMultiLvlLbl val="0"/>
      </c:catAx>
      <c:valAx>
        <c:axId val="522633376"/>
        <c:scaling>
          <c:orientation val="minMax"/>
          <c:max val="48"/>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22633048"/>
        <c:crosses val="autoZero"/>
        <c:crossBetween val="between"/>
        <c:majorUnit val="48"/>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'Nested Bar Chart'!$C$3</c:f>
              <c:strCache>
                <c:ptCount val="1"/>
                <c:pt idx="0">
                  <c:v>Previously Excluded</c:v>
                </c:pt>
              </c:strCache>
            </c:strRef>
          </c:tx>
          <c:spPr>
            <a:solidFill>
              <a:schemeClr val="bg1"/>
            </a:solidFill>
            <a:ln>
              <a:noFill/>
            </a:ln>
            <a:effectLst/>
          </c:spPr>
          <c:invertIfNegative val="0"/>
          <c:dLbls>
            <c:delete val="1"/>
          </c:dLbls>
          <c:cat>
            <c:strRef>
              <c:f>'Nested Bar Chart'!$B$4:$B$7</c:f>
              <c:strCache>
                <c:ptCount val="3"/>
                <c:pt idx="0">
                  <c:v>Services</c:v>
                </c:pt>
                <c:pt idx="1">
                  <c:v>IEP</c:v>
                </c:pt>
                <c:pt idx="2">
                  <c:v>Evaluation</c:v>
                </c:pt>
              </c:strCache>
              <c:extLst/>
            </c:strRef>
          </c:cat>
          <c:val>
            <c:numRef>
              <c:f>'Nested Bar Chart'!$C$4:$C$7</c:f>
              <c:numCache>
                <c:formatCode>General</c:formatCode>
                <c:ptCount val="3"/>
                <c:pt idx="0">
                  <c:v>20</c:v>
                </c:pt>
                <c:pt idx="1">
                  <c:v>8</c:v>
                </c:pt>
                <c:pt idx="2">
                  <c:v>0</c:v>
                </c:pt>
              </c:numCache>
              <c:extLst/>
            </c:numRef>
          </c:val>
          <c:extLst>
            <c:ext xmlns:c16="http://schemas.microsoft.com/office/drawing/2014/chart" uri="{C3380CC4-5D6E-409C-BE32-E72D297353CC}">
              <c16:uniqueId val="{00000000-F401-4AAA-8F1D-3824FF682F07}"/>
            </c:ext>
          </c:extLst>
        </c:ser>
        <c:ser>
          <c:idx val="1"/>
          <c:order val="1"/>
          <c:tx>
            <c:strRef>
              <c:f>'Nested Bar Chart'!$D$3</c:f>
              <c:strCache>
                <c:ptCount val="1"/>
                <c:pt idx="0">
                  <c:v>Insufficient Quality</c:v>
                </c:pt>
              </c:strCache>
            </c:strRef>
          </c:tx>
          <c:spPr>
            <a:pattFill prst="pct25">
              <a:fgClr>
                <a:schemeClr val="tx1"/>
              </a:fgClr>
              <a:bgClr>
                <a:schemeClr val="bg1"/>
              </a:bgClr>
            </a:pattFill>
            <a:ln>
              <a:noFill/>
            </a:ln>
            <a:effectLst/>
          </c:spPr>
          <c:invertIfNegative val="0"/>
          <c:dPt>
            <c:idx val="0"/>
            <c:invertIfNegative val="0"/>
            <c:bubble3D val="0"/>
            <c:spPr>
              <a:pattFill prst="pct25">
                <a:fgClr>
                  <a:sysClr val="windowText" lastClr="000000">
                    <a:lumMod val="65000"/>
                    <a:lumOff val="35000"/>
                  </a:sysClr>
                </a:fgClr>
                <a:bgClr>
                  <a:sysClr val="window" lastClr="FFFFFF"/>
                </a:bgClr>
              </a:pattFill>
              <a:ln>
                <a:noFill/>
              </a:ln>
              <a:effectLst/>
            </c:spPr>
            <c:extLst>
              <c:ext xmlns:c16="http://schemas.microsoft.com/office/drawing/2014/chart" uri="{C3380CC4-5D6E-409C-BE32-E72D297353CC}">
                <c16:uniqueId val="{00000002-F401-4AAA-8F1D-3824FF682F07}"/>
              </c:ext>
            </c:extLst>
          </c:dPt>
          <c:dPt>
            <c:idx val="1"/>
            <c:invertIfNegative val="0"/>
            <c:bubble3D val="0"/>
            <c:spPr>
              <a:pattFill prst="pct25">
                <a:fgClr>
                  <a:srgbClr val="7030A0"/>
                </a:fgClr>
                <a:bgClr>
                  <a:sysClr val="window" lastClr="FFFFFF"/>
                </a:bgClr>
              </a:pattFill>
              <a:ln>
                <a:noFill/>
              </a:ln>
              <a:effectLst/>
            </c:spPr>
            <c:extLst>
              <c:ext xmlns:c16="http://schemas.microsoft.com/office/drawing/2014/chart" uri="{C3380CC4-5D6E-409C-BE32-E72D297353CC}">
                <c16:uniqueId val="{00000004-F401-4AAA-8F1D-3824FF682F07}"/>
              </c:ext>
            </c:extLst>
          </c:dPt>
          <c:dPt>
            <c:idx val="2"/>
            <c:invertIfNegative val="0"/>
            <c:bubble3D val="0"/>
            <c:spPr>
              <a:pattFill prst="pct25">
                <a:fgClr>
                  <a:sysClr val="windowText" lastClr="000000">
                    <a:lumMod val="50000"/>
                    <a:lumOff val="50000"/>
                  </a:sysClr>
                </a:fgClr>
                <a:bgClr>
                  <a:sysClr val="window" lastClr="FFFFFF"/>
                </a:bgClr>
              </a:pattFill>
              <a:ln>
                <a:noFill/>
              </a:ln>
              <a:effectLst/>
            </c:spPr>
            <c:extLst>
              <c:ext xmlns:c16="http://schemas.microsoft.com/office/drawing/2014/chart" uri="{C3380CC4-5D6E-409C-BE32-E72D297353CC}">
                <c16:uniqueId val="{00000006-F401-4AAA-8F1D-3824FF682F07}"/>
              </c:ext>
            </c:extLst>
          </c:dPt>
          <c:dLbls>
            <c:dLbl>
              <c:idx val="1"/>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F401-4AAA-8F1D-3824FF682F07}"/>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'Nested Bar Chart'!$B$4:$B$7</c:f>
              <c:strCache>
                <c:ptCount val="3"/>
                <c:pt idx="0">
                  <c:v>Services</c:v>
                </c:pt>
                <c:pt idx="1">
                  <c:v>IEP</c:v>
                </c:pt>
                <c:pt idx="2">
                  <c:v>Evaluation</c:v>
                </c:pt>
              </c:strCache>
              <c:extLst/>
            </c:strRef>
          </c:cat>
          <c:val>
            <c:numRef>
              <c:f>'Nested Bar Chart'!$D$4:$D$7</c:f>
              <c:numCache>
                <c:formatCode>General</c:formatCode>
                <c:ptCount val="3"/>
                <c:pt idx="0">
                  <c:v>7</c:v>
                </c:pt>
                <c:pt idx="1">
                  <c:v>12</c:v>
                </c:pt>
                <c:pt idx="2">
                  <c:v>8</c:v>
                </c:pt>
              </c:numCache>
              <c:extLst/>
            </c:numRef>
          </c:val>
          <c:extLst>
            <c:ext xmlns:c16="http://schemas.microsoft.com/office/drawing/2014/chart" uri="{C3380CC4-5D6E-409C-BE32-E72D297353CC}">
              <c16:uniqueId val="{00000007-F401-4AAA-8F1D-3824FF682F07}"/>
            </c:ext>
          </c:extLst>
        </c:ser>
        <c:ser>
          <c:idx val="2"/>
          <c:order val="2"/>
          <c:tx>
            <c:strRef>
              <c:f>'Nested Bar Chart'!$E$3</c:f>
              <c:strCache>
                <c:ptCount val="1"/>
                <c:pt idx="0">
                  <c:v>Sufficient Quality</c:v>
                </c:pt>
              </c:strCache>
            </c:strRef>
          </c:tx>
          <c:spPr>
            <a:solidFill>
              <a:schemeClr val="accent6"/>
            </a:solidFill>
            <a:ln>
              <a:solidFill>
                <a:schemeClr val="bg2">
                  <a:lumMod val="50000"/>
                </a:schemeClr>
              </a:solidFill>
            </a:ln>
            <a:effectLst/>
          </c:spPr>
          <c:invertIfNegative val="0"/>
          <c:dPt>
            <c:idx val="0"/>
            <c:invertIfNegative val="0"/>
            <c:bubble3D val="0"/>
            <c:spPr>
              <a:solidFill>
                <a:sysClr val="windowText" lastClr="000000">
                  <a:lumMod val="50000"/>
                  <a:lumOff val="50000"/>
                </a:sysClr>
              </a:solidFill>
              <a:ln>
                <a:solidFill>
                  <a:schemeClr val="bg2">
                    <a:lumMod val="50000"/>
                  </a:schemeClr>
                </a:solidFill>
              </a:ln>
              <a:effectLst/>
            </c:spPr>
            <c:extLst>
              <c:ext xmlns:c16="http://schemas.microsoft.com/office/drawing/2014/chart" uri="{C3380CC4-5D6E-409C-BE32-E72D297353CC}">
                <c16:uniqueId val="{00000009-F401-4AAA-8F1D-3824FF682F07}"/>
              </c:ext>
            </c:extLst>
          </c:dPt>
          <c:dPt>
            <c:idx val="1"/>
            <c:invertIfNegative val="0"/>
            <c:bubble3D val="0"/>
            <c:spPr>
              <a:solidFill>
                <a:srgbClr val="8064A2">
                  <a:lumMod val="75000"/>
                </a:srgbClr>
              </a:solidFill>
              <a:ln>
                <a:solidFill>
                  <a:schemeClr val="bg2">
                    <a:lumMod val="50000"/>
                  </a:schemeClr>
                </a:solidFill>
              </a:ln>
              <a:effectLst/>
            </c:spPr>
            <c:extLst>
              <c:ext xmlns:c16="http://schemas.microsoft.com/office/drawing/2014/chart" uri="{C3380CC4-5D6E-409C-BE32-E72D297353CC}">
                <c16:uniqueId val="{00000000-A360-4D00-9FED-4BB2BF1B93C2}"/>
              </c:ext>
            </c:extLst>
          </c:dPt>
          <c:dPt>
            <c:idx val="2"/>
            <c:invertIfNegative val="0"/>
            <c:bubble3D val="0"/>
            <c:spPr>
              <a:solidFill>
                <a:sysClr val="window" lastClr="FFFFFF">
                  <a:lumMod val="85000"/>
                </a:sysClr>
              </a:solidFill>
              <a:ln>
                <a:solidFill>
                  <a:schemeClr val="bg2">
                    <a:lumMod val="50000"/>
                  </a:schemeClr>
                </a:solidFill>
              </a:ln>
              <a:effectLst/>
            </c:spPr>
            <c:extLst>
              <c:ext xmlns:c16="http://schemas.microsoft.com/office/drawing/2014/chart" uri="{C3380CC4-5D6E-409C-BE32-E72D297353CC}">
                <c16:uniqueId val="{0000000B-F401-4AAA-8F1D-3824FF682F07}"/>
              </c:ext>
            </c:extLst>
          </c:dPt>
          <c:dLbls>
            <c:dLbl>
              <c:idx val="1"/>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360-4D00-9FED-4BB2BF1B93C2}"/>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'Nested Bar Chart'!$B$4:$B$7</c:f>
              <c:strCache>
                <c:ptCount val="3"/>
                <c:pt idx="0">
                  <c:v>Services</c:v>
                </c:pt>
                <c:pt idx="1">
                  <c:v>IEP</c:v>
                </c:pt>
                <c:pt idx="2">
                  <c:v>Evaluation</c:v>
                </c:pt>
              </c:strCache>
              <c:extLst/>
            </c:strRef>
          </c:cat>
          <c:val>
            <c:numRef>
              <c:f>'Nested Bar Chart'!$E$4:$E$7</c:f>
              <c:numCache>
                <c:formatCode>General</c:formatCode>
                <c:ptCount val="3"/>
                <c:pt idx="0">
                  <c:v>21</c:v>
                </c:pt>
                <c:pt idx="1">
                  <c:v>28</c:v>
                </c:pt>
                <c:pt idx="2">
                  <c:v>40</c:v>
                </c:pt>
              </c:numCache>
              <c:extLst/>
            </c:numRef>
          </c:val>
          <c:extLst>
            <c:ext xmlns:c16="http://schemas.microsoft.com/office/drawing/2014/chart" uri="{C3380CC4-5D6E-409C-BE32-E72D297353CC}">
              <c16:uniqueId val="{0000000C-F401-4AAA-8F1D-3824FF682F07}"/>
            </c:ext>
          </c:extLst>
        </c:ser>
        <c:dLbls>
          <c:dLblPos val="ctr"/>
          <c:showLegendKey val="0"/>
          <c:showVal val="1"/>
          <c:showCatName val="0"/>
          <c:showSerName val="0"/>
          <c:showPercent val="0"/>
          <c:showBubbleSize val="0"/>
        </c:dLbls>
        <c:gapWidth val="0"/>
        <c:overlap val="100"/>
        <c:axId val="522633048"/>
        <c:axId val="522633376"/>
      </c:barChart>
      <c:catAx>
        <c:axId val="522633048"/>
        <c:scaling>
          <c:orientation val="minMax"/>
        </c:scaling>
        <c:delete val="1"/>
        <c:axPos val="l"/>
        <c:numFmt formatCode="General" sourceLinked="1"/>
        <c:majorTickMark val="out"/>
        <c:minorTickMark val="none"/>
        <c:tickLblPos val="nextTo"/>
        <c:crossAx val="522633376"/>
        <c:crosses val="autoZero"/>
        <c:auto val="1"/>
        <c:lblAlgn val="ctr"/>
        <c:lblOffset val="100"/>
        <c:noMultiLvlLbl val="0"/>
      </c:catAx>
      <c:valAx>
        <c:axId val="522633376"/>
        <c:scaling>
          <c:orientation val="minMax"/>
          <c:max val="48"/>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22633048"/>
        <c:crosses val="autoZero"/>
        <c:crossBetween val="between"/>
        <c:majorUnit val="48"/>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0175B-8508-4389-A8BD-2D4D079C944A}" type="doc">
      <dgm:prSet loTypeId="urn:microsoft.com/office/officeart/2009/3/layout/DescendingProcess" loCatId="process" qsTypeId="urn:microsoft.com/office/officeart/2005/8/quickstyle/simple4" qsCatId="simple" csTypeId="urn:microsoft.com/office/officeart/2005/8/colors/accent3_1" csCatId="accent3" phldr="1"/>
      <dgm:spPr/>
      <dgm:t>
        <a:bodyPr/>
        <a:lstStyle/>
        <a:p>
          <a:endParaRPr lang="en-US"/>
        </a:p>
      </dgm:t>
    </dgm:pt>
    <dgm:pt modelId="{47C26734-6B61-4923-8CB3-4E9A9214D231}">
      <dgm:prSet phldrT="[Text]" custT="1"/>
      <dgm:spPr/>
      <dgm:t>
        <a:bodyPr/>
        <a:lstStyle/>
        <a:p>
          <a:r>
            <a:rPr lang="en-US" sz="4000" b="1" dirty="0">
              <a:solidFill>
                <a:schemeClr val="tx1">
                  <a:lumMod val="75000"/>
                  <a:lumOff val="25000"/>
                </a:schemeClr>
              </a:solidFill>
              <a:latin typeface="+mn-lt"/>
              <a:cs typeface="Arial" panose="020B0604020202020204" pitchFamily="34" charset="0"/>
            </a:rPr>
            <a:t>Audience</a:t>
          </a:r>
        </a:p>
      </dgm:t>
    </dgm:pt>
    <dgm:pt modelId="{CEBEE325-3DD7-43E7-B098-A4E0D111CF07}" type="parTrans" cxnId="{9C457362-1A3F-47BB-95E5-2CBE8C9D3E51}">
      <dgm:prSet/>
      <dgm:spPr/>
      <dgm:t>
        <a:bodyPr/>
        <a:lstStyle/>
        <a:p>
          <a:endParaRPr lang="en-US"/>
        </a:p>
      </dgm:t>
    </dgm:pt>
    <dgm:pt modelId="{D592F09D-8418-4FA9-8E75-067EB6A36EA8}" type="sibTrans" cxnId="{9C457362-1A3F-47BB-95E5-2CBE8C9D3E51}">
      <dgm:prSet/>
      <dgm:spPr/>
      <dgm:t>
        <a:bodyPr/>
        <a:lstStyle/>
        <a:p>
          <a:endParaRPr lang="en-US"/>
        </a:p>
      </dgm:t>
    </dgm:pt>
    <dgm:pt modelId="{62AD51F9-9370-4F41-BE05-5D18F27E95DF}">
      <dgm:prSet phldrT="[Text]" custT="1"/>
      <dgm:spPr/>
      <dgm:t>
        <a:bodyPr/>
        <a:lstStyle/>
        <a:p>
          <a:r>
            <a:rPr lang="en-US" sz="4000" b="1" dirty="0">
              <a:solidFill>
                <a:schemeClr val="tx1">
                  <a:lumMod val="75000"/>
                  <a:lumOff val="25000"/>
                </a:schemeClr>
              </a:solidFill>
              <a:latin typeface="+mn-lt"/>
              <a:cs typeface="Arial" panose="020B0604020202020204" pitchFamily="34" charset="0"/>
            </a:rPr>
            <a:t>Purpose</a:t>
          </a:r>
        </a:p>
      </dgm:t>
    </dgm:pt>
    <dgm:pt modelId="{2A7AD790-EA66-4C96-A9F7-99EF5E1D2A3E}" type="parTrans" cxnId="{83B54639-D814-4A95-B8C7-627E33AE09D7}">
      <dgm:prSet/>
      <dgm:spPr/>
      <dgm:t>
        <a:bodyPr/>
        <a:lstStyle/>
        <a:p>
          <a:endParaRPr lang="en-US"/>
        </a:p>
      </dgm:t>
    </dgm:pt>
    <dgm:pt modelId="{527B5F4F-F0D8-4309-B5BB-88C0170EC5A8}" type="sibTrans" cxnId="{83B54639-D814-4A95-B8C7-627E33AE09D7}">
      <dgm:prSet/>
      <dgm:spPr>
        <a:gradFill rotWithShape="0">
          <a:gsLst>
            <a:gs pos="0">
              <a:srgbClr val="154578"/>
            </a:gs>
            <a:gs pos="80000">
              <a:srgbClr val="154578">
                <a:lumMod val="70000"/>
                <a:lumOff val="30000"/>
              </a:srgbClr>
            </a:gs>
            <a:gs pos="100000">
              <a:srgbClr val="154578">
                <a:lumMod val="40000"/>
                <a:lumOff val="6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0CBF27F-A091-43A6-9583-2E1FCCCAFC5A}">
      <dgm:prSet phldrT="[Text]" custT="1"/>
      <dgm:spPr/>
      <dgm:t>
        <a:bodyPr/>
        <a:lstStyle/>
        <a:p>
          <a:r>
            <a:rPr lang="en-US" sz="4000" b="1" dirty="0">
              <a:solidFill>
                <a:schemeClr val="tx1">
                  <a:lumMod val="75000"/>
                  <a:lumOff val="25000"/>
                </a:schemeClr>
              </a:solidFill>
              <a:latin typeface="+mn-lt"/>
              <a:cs typeface="Arial" panose="020B0604020202020204" pitchFamily="34" charset="0"/>
            </a:rPr>
            <a:t>Message</a:t>
          </a:r>
        </a:p>
      </dgm:t>
    </dgm:pt>
    <dgm:pt modelId="{B597FAD2-8FC1-4C79-B4B1-499B3847BE4E}" type="parTrans" cxnId="{9D8D3EBB-7231-4EF7-87FC-514F29B30196}">
      <dgm:prSet/>
      <dgm:spPr/>
      <dgm:t>
        <a:bodyPr/>
        <a:lstStyle/>
        <a:p>
          <a:endParaRPr lang="en-US"/>
        </a:p>
      </dgm:t>
    </dgm:pt>
    <dgm:pt modelId="{CDE2388F-725F-4F23-81CD-059E254A83BA}" type="sibTrans" cxnId="{9D8D3EBB-7231-4EF7-87FC-514F29B30196}">
      <dgm:prSet/>
      <dgm:spPr>
        <a:gradFill rotWithShape="0">
          <a:gsLst>
            <a:gs pos="0">
              <a:srgbClr val="154578"/>
            </a:gs>
            <a:gs pos="80000">
              <a:srgbClr val="154578">
                <a:lumMod val="70000"/>
                <a:lumOff val="30000"/>
              </a:srgbClr>
            </a:gs>
            <a:gs pos="100000">
              <a:srgbClr val="154578">
                <a:lumMod val="40000"/>
                <a:lumOff val="60000"/>
              </a:srgbClr>
            </a:gs>
          </a:gsLst>
        </a:gradFill>
      </dgm:spPr>
      <dgm:t>
        <a:bodyPr/>
        <a:lstStyle/>
        <a:p>
          <a:endParaRPr lang="en-US"/>
        </a:p>
      </dgm:t>
    </dgm:pt>
    <dgm:pt modelId="{2AD3A1B1-BFCF-4EB9-B2D0-1E922DC3D202}">
      <dgm:prSet phldrT="[Text]" custT="1"/>
      <dgm:spPr/>
      <dgm:t>
        <a:bodyPr/>
        <a:lstStyle/>
        <a:p>
          <a:r>
            <a:rPr lang="en-US" sz="3600" b="1" dirty="0">
              <a:solidFill>
                <a:srgbClr val="154578"/>
              </a:solidFill>
              <a:latin typeface="Kristen ITC" panose="03050502040202030202" pitchFamily="66" charset="0"/>
            </a:rPr>
            <a:t>Appropriate tools &amp; level of information</a:t>
          </a:r>
        </a:p>
      </dgm:t>
    </dgm:pt>
    <dgm:pt modelId="{FA1D7777-5799-46AA-B2D0-FAE2F4FA1316}" type="parTrans" cxnId="{0028CE1B-9511-4E82-B142-784FC42EE46B}">
      <dgm:prSet/>
      <dgm:spPr/>
      <dgm:t>
        <a:bodyPr/>
        <a:lstStyle/>
        <a:p>
          <a:endParaRPr lang="en-US"/>
        </a:p>
      </dgm:t>
    </dgm:pt>
    <dgm:pt modelId="{219463F5-B424-478C-88C2-62B25E13D58E}" type="sibTrans" cxnId="{0028CE1B-9511-4E82-B142-784FC42EE46B}">
      <dgm:prSet/>
      <dgm:spPr/>
      <dgm:t>
        <a:bodyPr/>
        <a:lstStyle/>
        <a:p>
          <a:endParaRPr lang="en-US"/>
        </a:p>
      </dgm:t>
    </dgm:pt>
    <dgm:pt modelId="{5E6ED72D-393C-408F-880F-95D98E418C8A}" type="pres">
      <dgm:prSet presAssocID="{0C20175B-8508-4389-A8BD-2D4D079C944A}" presName="Name0" presStyleCnt="0">
        <dgm:presLayoutVars>
          <dgm:chMax val="7"/>
          <dgm:chPref val="5"/>
        </dgm:presLayoutVars>
      </dgm:prSet>
      <dgm:spPr/>
    </dgm:pt>
    <dgm:pt modelId="{9D50BDEC-71B3-4DC8-904D-99FDA237C00B}" type="pres">
      <dgm:prSet presAssocID="{0C20175B-8508-4389-A8BD-2D4D079C944A}" presName="arrowNode" presStyleLbl="node1" presStyleIdx="0" presStyleCnt="1"/>
      <dgm:spPr/>
    </dgm:pt>
    <dgm:pt modelId="{A2EAA7B6-A41C-487E-8396-9CC4AE36ECBD}" type="pres">
      <dgm:prSet presAssocID="{47C26734-6B61-4923-8CB3-4E9A9214D231}" presName="txNode1" presStyleLbl="revTx" presStyleIdx="0" presStyleCnt="4" custLinFactY="31579" custLinFactNeighborX="-8583" custLinFactNeighborY="100000">
        <dgm:presLayoutVars>
          <dgm:bulletEnabled val="1"/>
        </dgm:presLayoutVars>
      </dgm:prSet>
      <dgm:spPr/>
    </dgm:pt>
    <dgm:pt modelId="{BB20A557-DA35-440B-8984-1260CDF3DA95}" type="pres">
      <dgm:prSet presAssocID="{62AD51F9-9370-4F41-BE05-5D18F27E95DF}" presName="txNode2" presStyleLbl="revTx" presStyleIdx="1" presStyleCnt="4" custLinFactNeighborX="-3797" custLinFactNeighborY="964">
        <dgm:presLayoutVars>
          <dgm:bulletEnabled val="1"/>
        </dgm:presLayoutVars>
      </dgm:prSet>
      <dgm:spPr/>
    </dgm:pt>
    <dgm:pt modelId="{288A3877-9A2C-4941-9607-25D4562FEE2E}" type="pres">
      <dgm:prSet presAssocID="{527B5F4F-F0D8-4309-B5BB-88C0170EC5A8}" presName="dotNode2" presStyleCnt="0"/>
      <dgm:spPr/>
    </dgm:pt>
    <dgm:pt modelId="{98802989-F38B-4A69-96F0-6AC2AB210A8A}" type="pres">
      <dgm:prSet presAssocID="{527B5F4F-F0D8-4309-B5BB-88C0170EC5A8}" presName="dotRepeatNode" presStyleLbl="fgShp" presStyleIdx="0" presStyleCnt="2"/>
      <dgm:spPr>
        <a:xfrm>
          <a:off x="4071407" y="1762841"/>
          <a:ext cx="126248" cy="126248"/>
        </a:xfrm>
        <a:prstGeom prst="ellipse">
          <a:avLst/>
        </a:prstGeom>
      </dgm:spPr>
    </dgm:pt>
    <dgm:pt modelId="{63C764C7-C220-4EB6-A4DE-BE344B6FA63C}" type="pres">
      <dgm:prSet presAssocID="{F0CBF27F-A091-43A6-9583-2E1FCCCAFC5A}" presName="txNode3" presStyleLbl="revTx" presStyleIdx="2" presStyleCnt="4" custLinFactNeighborX="3218" custLinFactNeighborY="8632">
        <dgm:presLayoutVars>
          <dgm:bulletEnabled val="1"/>
        </dgm:presLayoutVars>
      </dgm:prSet>
      <dgm:spPr/>
    </dgm:pt>
    <dgm:pt modelId="{F26905EC-2DCE-40FC-9CD7-7A96296196FF}" type="pres">
      <dgm:prSet presAssocID="{CDE2388F-725F-4F23-81CD-059E254A83BA}" presName="dotNode3" presStyleCnt="0"/>
      <dgm:spPr/>
    </dgm:pt>
    <dgm:pt modelId="{D21F7BAB-7999-4963-A924-098955593B7B}" type="pres">
      <dgm:prSet presAssocID="{CDE2388F-725F-4F23-81CD-059E254A83BA}" presName="dotRepeatNode" presStyleLbl="fgShp" presStyleIdx="1" presStyleCnt="2"/>
      <dgm:spPr>
        <a:xfrm>
          <a:off x="5170925" y="2834792"/>
          <a:ext cx="126248" cy="126248"/>
        </a:xfrm>
        <a:prstGeom prst="ellipse">
          <a:avLst/>
        </a:prstGeom>
      </dgm:spPr>
    </dgm:pt>
    <dgm:pt modelId="{4D351DC4-FE9F-4069-BF5C-838EB5AB7950}" type="pres">
      <dgm:prSet presAssocID="{2AD3A1B1-BFCF-4EB9-B2D0-1E922DC3D202}" presName="txNode4" presStyleLbl="revTx" presStyleIdx="3" presStyleCnt="4" custScaleX="148278" custLinFactNeighborX="17425" custLinFactNeighborY="54710">
        <dgm:presLayoutVars>
          <dgm:bulletEnabled val="1"/>
        </dgm:presLayoutVars>
      </dgm:prSet>
      <dgm:spPr/>
    </dgm:pt>
  </dgm:ptLst>
  <dgm:cxnLst>
    <dgm:cxn modelId="{DC4A510E-7C28-400B-9024-50C293D20F0E}" type="presOf" srcId="{F0CBF27F-A091-43A6-9583-2E1FCCCAFC5A}" destId="{63C764C7-C220-4EB6-A4DE-BE344B6FA63C}" srcOrd="0" destOrd="0" presId="urn:microsoft.com/office/officeart/2009/3/layout/DescendingProcess"/>
    <dgm:cxn modelId="{0028CE1B-9511-4E82-B142-784FC42EE46B}" srcId="{0C20175B-8508-4389-A8BD-2D4D079C944A}" destId="{2AD3A1B1-BFCF-4EB9-B2D0-1E922DC3D202}" srcOrd="3" destOrd="0" parTransId="{FA1D7777-5799-46AA-B2D0-FAE2F4FA1316}" sibTransId="{219463F5-B424-478C-88C2-62B25E13D58E}"/>
    <dgm:cxn modelId="{83B54639-D814-4A95-B8C7-627E33AE09D7}" srcId="{0C20175B-8508-4389-A8BD-2D4D079C944A}" destId="{62AD51F9-9370-4F41-BE05-5D18F27E95DF}" srcOrd="1" destOrd="0" parTransId="{2A7AD790-EA66-4C96-A9F7-99EF5E1D2A3E}" sibTransId="{527B5F4F-F0D8-4309-B5BB-88C0170EC5A8}"/>
    <dgm:cxn modelId="{C002B95B-79AA-4B47-B3DE-56CED4D7B265}" type="presOf" srcId="{62AD51F9-9370-4F41-BE05-5D18F27E95DF}" destId="{BB20A557-DA35-440B-8984-1260CDF3DA95}" srcOrd="0" destOrd="0" presId="urn:microsoft.com/office/officeart/2009/3/layout/DescendingProcess"/>
    <dgm:cxn modelId="{9C457362-1A3F-47BB-95E5-2CBE8C9D3E51}" srcId="{0C20175B-8508-4389-A8BD-2D4D079C944A}" destId="{47C26734-6B61-4923-8CB3-4E9A9214D231}" srcOrd="0" destOrd="0" parTransId="{CEBEE325-3DD7-43E7-B098-A4E0D111CF07}" sibTransId="{D592F09D-8418-4FA9-8E75-067EB6A36EA8}"/>
    <dgm:cxn modelId="{43361468-5E40-4C8A-ABC3-08888C464FFA}" type="presOf" srcId="{0C20175B-8508-4389-A8BD-2D4D079C944A}" destId="{5E6ED72D-393C-408F-880F-95D98E418C8A}" srcOrd="0" destOrd="0" presId="urn:microsoft.com/office/officeart/2009/3/layout/DescendingProcess"/>
    <dgm:cxn modelId="{7E1FED70-C21B-4E5F-A923-99245A99D449}" type="presOf" srcId="{CDE2388F-725F-4F23-81CD-059E254A83BA}" destId="{D21F7BAB-7999-4963-A924-098955593B7B}" srcOrd="0" destOrd="0" presId="urn:microsoft.com/office/officeart/2009/3/layout/DescendingProcess"/>
    <dgm:cxn modelId="{007BCD83-57A8-4D51-95A9-F334A353E391}" type="presOf" srcId="{2AD3A1B1-BFCF-4EB9-B2D0-1E922DC3D202}" destId="{4D351DC4-FE9F-4069-BF5C-838EB5AB7950}" srcOrd="0" destOrd="0" presId="urn:microsoft.com/office/officeart/2009/3/layout/DescendingProcess"/>
    <dgm:cxn modelId="{9D8D3EBB-7231-4EF7-87FC-514F29B30196}" srcId="{0C20175B-8508-4389-A8BD-2D4D079C944A}" destId="{F0CBF27F-A091-43A6-9583-2E1FCCCAFC5A}" srcOrd="2" destOrd="0" parTransId="{B597FAD2-8FC1-4C79-B4B1-499B3847BE4E}" sibTransId="{CDE2388F-725F-4F23-81CD-059E254A83BA}"/>
    <dgm:cxn modelId="{BFC3EBFC-3023-4A38-B429-EA9054E4D483}" type="presOf" srcId="{527B5F4F-F0D8-4309-B5BB-88C0170EC5A8}" destId="{98802989-F38B-4A69-96F0-6AC2AB210A8A}" srcOrd="0" destOrd="0" presId="urn:microsoft.com/office/officeart/2009/3/layout/DescendingProcess"/>
    <dgm:cxn modelId="{862557FE-A140-4FB0-9DF3-D30B00F5EF90}" type="presOf" srcId="{47C26734-6B61-4923-8CB3-4E9A9214D231}" destId="{A2EAA7B6-A41C-487E-8396-9CC4AE36ECBD}" srcOrd="0" destOrd="0" presId="urn:microsoft.com/office/officeart/2009/3/layout/DescendingProcess"/>
    <dgm:cxn modelId="{BB67B6CA-3736-4C6B-870B-70C24799030B}" type="presParOf" srcId="{5E6ED72D-393C-408F-880F-95D98E418C8A}" destId="{9D50BDEC-71B3-4DC8-904D-99FDA237C00B}" srcOrd="0" destOrd="0" presId="urn:microsoft.com/office/officeart/2009/3/layout/DescendingProcess"/>
    <dgm:cxn modelId="{D5563544-C529-4087-8327-97B457601D8B}" type="presParOf" srcId="{5E6ED72D-393C-408F-880F-95D98E418C8A}" destId="{A2EAA7B6-A41C-487E-8396-9CC4AE36ECBD}" srcOrd="1" destOrd="0" presId="urn:microsoft.com/office/officeart/2009/3/layout/DescendingProcess"/>
    <dgm:cxn modelId="{04FE27B9-746E-4FE5-A666-24A2A6024C5D}" type="presParOf" srcId="{5E6ED72D-393C-408F-880F-95D98E418C8A}" destId="{BB20A557-DA35-440B-8984-1260CDF3DA95}" srcOrd="2" destOrd="0" presId="urn:microsoft.com/office/officeart/2009/3/layout/DescendingProcess"/>
    <dgm:cxn modelId="{ECA6616D-B46E-41CB-BB63-A91AD7B28260}" type="presParOf" srcId="{5E6ED72D-393C-408F-880F-95D98E418C8A}" destId="{288A3877-9A2C-4941-9607-25D4562FEE2E}" srcOrd="3" destOrd="0" presId="urn:microsoft.com/office/officeart/2009/3/layout/DescendingProcess"/>
    <dgm:cxn modelId="{FA3B7D83-2E80-418B-BD9C-9898C39B48EF}" type="presParOf" srcId="{288A3877-9A2C-4941-9607-25D4562FEE2E}" destId="{98802989-F38B-4A69-96F0-6AC2AB210A8A}" srcOrd="0" destOrd="0" presId="urn:microsoft.com/office/officeart/2009/3/layout/DescendingProcess"/>
    <dgm:cxn modelId="{5C7035DB-B317-4EED-8ED4-30250C77F761}" type="presParOf" srcId="{5E6ED72D-393C-408F-880F-95D98E418C8A}" destId="{63C764C7-C220-4EB6-A4DE-BE344B6FA63C}" srcOrd="4" destOrd="0" presId="urn:microsoft.com/office/officeart/2009/3/layout/DescendingProcess"/>
    <dgm:cxn modelId="{A7EA5F14-FFD9-47B2-B720-3414C0FC4196}" type="presParOf" srcId="{5E6ED72D-393C-408F-880F-95D98E418C8A}" destId="{F26905EC-2DCE-40FC-9CD7-7A96296196FF}" srcOrd="5" destOrd="0" presId="urn:microsoft.com/office/officeart/2009/3/layout/DescendingProcess"/>
    <dgm:cxn modelId="{87EC5841-A154-4688-91FD-330700EA9283}" type="presParOf" srcId="{F26905EC-2DCE-40FC-9CD7-7A96296196FF}" destId="{D21F7BAB-7999-4963-A924-098955593B7B}" srcOrd="0" destOrd="0" presId="urn:microsoft.com/office/officeart/2009/3/layout/DescendingProcess"/>
    <dgm:cxn modelId="{7FB218E3-FD00-4607-83BB-4845942A1F3B}" type="presParOf" srcId="{5E6ED72D-393C-408F-880F-95D98E418C8A}" destId="{4D351DC4-FE9F-4069-BF5C-838EB5AB7950}"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0BDEC-71B3-4DC8-904D-99FDA237C00B}">
      <dsp:nvSpPr>
        <dsp:cNvPr id="0" name=""/>
        <dsp:cNvSpPr/>
      </dsp:nvSpPr>
      <dsp:spPr>
        <a:xfrm rot="4396374">
          <a:off x="1985245" y="1152403"/>
          <a:ext cx="4999307" cy="3486393"/>
        </a:xfrm>
        <a:prstGeom prst="swooshArrow">
          <a:avLst>
            <a:gd name="adj1" fmla="val 16310"/>
            <a:gd name="adj2" fmla="val 313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802989-F38B-4A69-96F0-6AC2AB210A8A}">
      <dsp:nvSpPr>
        <dsp:cNvPr id="0" name=""/>
        <dsp:cNvSpPr/>
      </dsp:nvSpPr>
      <dsp:spPr>
        <a:xfrm>
          <a:off x="4071407" y="1762841"/>
          <a:ext cx="126248" cy="126248"/>
        </a:xfrm>
        <a:prstGeom prst="ellipse">
          <a:avLst/>
        </a:prstGeom>
        <a:gradFill rotWithShape="0">
          <a:gsLst>
            <a:gs pos="0">
              <a:srgbClr val="154578"/>
            </a:gs>
            <a:gs pos="80000">
              <a:srgbClr val="154578">
                <a:lumMod val="70000"/>
                <a:lumOff val="30000"/>
              </a:srgbClr>
            </a:gs>
            <a:gs pos="100000">
              <a:srgbClr val="154578">
                <a:lumMod val="40000"/>
                <a:lumOff val="6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D21F7BAB-7999-4963-A924-098955593B7B}">
      <dsp:nvSpPr>
        <dsp:cNvPr id="0" name=""/>
        <dsp:cNvSpPr/>
      </dsp:nvSpPr>
      <dsp:spPr>
        <a:xfrm>
          <a:off x="5170925" y="2834792"/>
          <a:ext cx="126248" cy="126248"/>
        </a:xfrm>
        <a:prstGeom prst="ellipse">
          <a:avLst/>
        </a:prstGeom>
        <a:gradFill rotWithShape="0">
          <a:gsLst>
            <a:gs pos="0">
              <a:srgbClr val="154578"/>
            </a:gs>
            <a:gs pos="80000">
              <a:srgbClr val="154578">
                <a:lumMod val="70000"/>
                <a:lumOff val="30000"/>
              </a:srgbClr>
            </a:gs>
            <a:gs pos="100000">
              <a:srgbClr val="154578">
                <a:lumMod val="40000"/>
                <a:lumOff val="6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A2EAA7B6-A41C-487E-8396-9CC4AE36ECBD}">
      <dsp:nvSpPr>
        <dsp:cNvPr id="0" name=""/>
        <dsp:cNvSpPr/>
      </dsp:nvSpPr>
      <dsp:spPr>
        <a:xfrm>
          <a:off x="1447804" y="1219200"/>
          <a:ext cx="2357018" cy="92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ctr" defTabSz="1778000">
            <a:lnSpc>
              <a:spcPct val="90000"/>
            </a:lnSpc>
            <a:spcBef>
              <a:spcPct val="0"/>
            </a:spcBef>
            <a:spcAft>
              <a:spcPct val="35000"/>
            </a:spcAft>
            <a:buNone/>
          </a:pPr>
          <a:r>
            <a:rPr lang="en-US" sz="4000" b="1" kern="1200" dirty="0">
              <a:solidFill>
                <a:schemeClr val="tx1">
                  <a:lumMod val="75000"/>
                  <a:lumOff val="25000"/>
                </a:schemeClr>
              </a:solidFill>
              <a:latin typeface="+mn-lt"/>
              <a:cs typeface="Arial" panose="020B0604020202020204" pitchFamily="34" charset="0"/>
            </a:rPr>
            <a:t>Audience</a:t>
          </a:r>
        </a:p>
      </dsp:txBody>
      <dsp:txXfrm>
        <a:off x="1447804" y="1219200"/>
        <a:ext cx="2357018" cy="926592"/>
      </dsp:txXfrm>
    </dsp:sp>
    <dsp:sp modelId="{BB20A557-DA35-440B-8984-1260CDF3DA95}">
      <dsp:nvSpPr>
        <dsp:cNvPr id="0" name=""/>
        <dsp:cNvSpPr/>
      </dsp:nvSpPr>
      <dsp:spPr>
        <a:xfrm>
          <a:off x="4648204" y="1371601"/>
          <a:ext cx="3248863" cy="92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tx1">
                  <a:lumMod val="75000"/>
                  <a:lumOff val="25000"/>
                </a:schemeClr>
              </a:solidFill>
              <a:latin typeface="+mn-lt"/>
              <a:cs typeface="Arial" panose="020B0604020202020204" pitchFamily="34" charset="0"/>
            </a:rPr>
            <a:t>Purpose</a:t>
          </a:r>
        </a:p>
      </dsp:txBody>
      <dsp:txXfrm>
        <a:off x="4648204" y="1371601"/>
        <a:ext cx="3248863" cy="926592"/>
      </dsp:txXfrm>
    </dsp:sp>
    <dsp:sp modelId="{63C764C7-C220-4EB6-A4DE-BE344B6FA63C}">
      <dsp:nvSpPr>
        <dsp:cNvPr id="0" name=""/>
        <dsp:cNvSpPr/>
      </dsp:nvSpPr>
      <dsp:spPr>
        <a:xfrm>
          <a:off x="1752605" y="2514603"/>
          <a:ext cx="3185160" cy="92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r" defTabSz="1778000">
            <a:lnSpc>
              <a:spcPct val="90000"/>
            </a:lnSpc>
            <a:spcBef>
              <a:spcPct val="0"/>
            </a:spcBef>
            <a:spcAft>
              <a:spcPct val="35000"/>
            </a:spcAft>
            <a:buNone/>
          </a:pPr>
          <a:r>
            <a:rPr lang="en-US" sz="4000" b="1" kern="1200" dirty="0">
              <a:solidFill>
                <a:schemeClr val="tx1">
                  <a:lumMod val="75000"/>
                  <a:lumOff val="25000"/>
                </a:schemeClr>
              </a:solidFill>
              <a:latin typeface="+mn-lt"/>
              <a:cs typeface="Arial" panose="020B0604020202020204" pitchFamily="34" charset="0"/>
            </a:rPr>
            <a:t>Message</a:t>
          </a:r>
        </a:p>
      </dsp:txBody>
      <dsp:txXfrm>
        <a:off x="1752605" y="2514603"/>
        <a:ext cx="3185160" cy="926592"/>
      </dsp:txXfrm>
    </dsp:sp>
    <dsp:sp modelId="{4D351DC4-FE9F-4069-BF5C-838EB5AB7950}">
      <dsp:nvSpPr>
        <dsp:cNvPr id="0" name=""/>
        <dsp:cNvSpPr/>
      </dsp:nvSpPr>
      <dsp:spPr>
        <a:xfrm>
          <a:off x="4621415" y="4864607"/>
          <a:ext cx="4722891" cy="92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600200">
            <a:lnSpc>
              <a:spcPct val="90000"/>
            </a:lnSpc>
            <a:spcBef>
              <a:spcPct val="0"/>
            </a:spcBef>
            <a:spcAft>
              <a:spcPct val="35000"/>
            </a:spcAft>
            <a:buNone/>
          </a:pPr>
          <a:r>
            <a:rPr lang="en-US" sz="3600" b="1" kern="1200" dirty="0">
              <a:solidFill>
                <a:srgbClr val="154578"/>
              </a:solidFill>
              <a:latin typeface="Kristen ITC" panose="03050502040202030202" pitchFamily="66" charset="0"/>
            </a:rPr>
            <a:t>Appropriate tools &amp; level of information</a:t>
          </a:r>
        </a:p>
      </dsp:txBody>
      <dsp:txXfrm>
        <a:off x="4621415" y="4864607"/>
        <a:ext cx="4722891" cy="926592"/>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Hello and welcome to today’s webinar.  My name is Kellen Reid with the DaSy and ECTA centers and am joined today by my colleagues Cesar with NCSI.  I am also happy to have Sandy and Valerie here today as presenters and they are joining us from Washington state’s Part B section 619 program.  Before we begin, I would like to go over some logistics for the call today.  First, you may have noticed that we are not using a conference line to broadcast the audio.  So if you are hearing me now then everything is working correctly.  The one thing to know about this is that unless you have a headset or microphone, then we will not be able to hear you when it comes time for questions.  For those with a microphone or headset, you can enable, mute, or disable your microphone by clicking on the image  of the microphone in the toolbar of  the adobe connect interface.  Since this webinar is 30 minutes, there will not be a lot of extra time for questions but we will keep the room going for a few minutes after the presentation or until all questions are answered at the end.  Those with microphones should feel free to unmute or enable them at that time.  That being said, we do have a couple members of our team monitoring the chat for questions and they will address any questions you have as we go.  We will also be recording this webinar and will make it available very soon after our presentation today.  The last logistical item is about evaluations.  We would love to hear your feedback about how we did today.  In fact, we used feedback from other webinars to reduce the time of today’s webinar to 30 minutes.  We will send out an evaluation to the email address you used during registration and we will also have a link at the end for you to access the evaluation.  Now, I would like to set the groundwork for what I hope to convey or rather what I hope you will gain from this presentation…</a:t>
            </a:r>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err="1"/>
              <a:t>Image:https</a:t>
            </a:r>
            <a:r>
              <a:rPr lang="en-US" dirty="0"/>
              <a:t>://www.flickr.com/photos/ayalabotto1/14233471678/in/photostream/</a:t>
            </a:r>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58105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With permission from PowToon—Logo Image: https://www.google.com/url?sa=i&amp;rct=j&amp;q=&amp;esrc=s&amp;source=images&amp;cd=&amp;cad=rja&amp;uact=8&amp;ved=0ahUKEwj-qb_Oxt3UAhUBNSYKHcGhA9EQjRwIBw&amp;url=http%3A%2F%2Ficctlc.blogspot.com%2F2016%2F03%2Fpowtoon.html&amp;psig=AFQjCNFshhu90BdjxXIyznTjJ0Ggd-F30g&amp;ust=1498636620062900</a:t>
            </a:r>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12054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CC Image: https://www.google.com/url?sa=i&amp;rct=j&amp;q=&amp;esrc=s&amp;source=images&amp;cd=&amp;cad=rja&amp;uact=8&amp;ved=0ahUKEwiZlc-Ixd3UAhXLbz4KHX_dCLMQjhwIBQ&amp;url=https%3A%2F%2Fcommons.wikimedia.org%2Fwiki%2FFile%3APrezi_logo.png&amp;psig=AFQjCNHjPIxSzznWNHKbC1TD5sVov2q62A&amp;ust=1498636197744422</a:t>
            </a:r>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3402791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 then emphasize</a:t>
            </a:r>
          </a:p>
          <a:p>
            <a:endParaRPr lang="en-US" dirty="0"/>
          </a:p>
          <a:p>
            <a:r>
              <a:rPr lang="en-US" dirty="0"/>
              <a:t>Image: https://www.google.com/url?sa=i&amp;rct=j&amp;q=&amp;esrc=s&amp;source=images&amp;cd=&amp;cad=rja&amp;uact=8&amp;ved=0ahUKEwjqr_6qxd3UAhWCaz4KHc2bA_QQjRwIBw&amp;url=https%3A%2F%2Fcommons.wikimedia.org%2Fwiki%2FFile%3AAntu_wps-office-ppt.svg&amp;psig=AFQjCNHY9xMJYJreVR9aIqj-DpXf3p1nFw&amp;ust=1498636276916749</a:t>
            </a:r>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3212846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row gap, no fill in “empty space”, remove tick marks, remove horizontal and vertical axes, remove legend and add labels, slide title is chart title</a:t>
            </a:r>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4973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title and chart design for specific purpose and/or audience</a:t>
            </a:r>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98438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54105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228449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I hope that you would have gained knowledge about how to present and share information more effectively and be better equipped, through knowledge or tools, to do so.</a:t>
            </a: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29167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challenges when it comes to presenting effectively such as themes, imagery, data visualizations, the content itself, and of course the time needed to plan and create it.  External factors such as organizational rules and compliance policies create challenges by restricting the flexibility of your presentations design but the biggest one and one that I hope to challenge today, is the overall status-quo.  However, before considering any of these challenges or rocking the boat, lets articulate what the real challenge is and talk about how pre-thinking can set you on the right trajectory—a path that can make identifying and navigating other challenges much easier.</a:t>
            </a:r>
          </a:p>
          <a:p>
            <a:endParaRPr lang="en-US" baseline="0" dirty="0"/>
          </a:p>
          <a:p>
            <a:r>
              <a:rPr lang="en-US" baseline="0" dirty="0"/>
              <a:t>Image: https://www.flickr.com/photos/jamison/3410120723</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68864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had to summarize the challenge of almost any presentation in one sentence, you might say that it is to </a:t>
            </a:r>
            <a:r>
              <a:rPr lang="en-US" sz="1200" dirty="0"/>
              <a:t>present data or complex information in an…	efficient and meaningful way that is…	appropriate for your audience.  The good news is that some up-front planning and decision making can maximize your return.  I put these considerations into three areas.  The audience, the purpose, and the 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9947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audience.  The importance of knowing and tailoring your presentation to your audience cannot be understated.  This may seem obvious but I see that this consideration is often addressed once presenters are preparing the content for a PPT slideshow.  Maybe the audience question should shape more than just the content, perhaps it should help guide the means by which you share your content.  How many of us automatically assumed that I was setting the stage to discuss effective PPT slide design, exclusively?  Before we go there, though we still have a couple of other considerations to identify and the next one is…</a:t>
            </a:r>
            <a:endParaRPr lang="en-US" baseline="0" dirty="0"/>
          </a:p>
          <a:p>
            <a:endParaRPr lang="en-US" baseline="0" dirty="0"/>
          </a:p>
          <a:p>
            <a:r>
              <a:rPr lang="en-US" baseline="0" dirty="0"/>
              <a:t>Top Image: https://pixabay.com/en/photos/train/</a:t>
            </a:r>
          </a:p>
          <a:p>
            <a:r>
              <a:rPr lang="en-US" baseline="0" dirty="0"/>
              <a:t>Bottom Image: https://www.flickr.com/photos/14589121@N00/4005130530</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235899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purpose.  Of course the purpose right?  This is one of those considerations that you could think about at every point of presentation creation, from the presentation media to the font used.  Being explicit up front about what you hope to accomplish then filtering your subsequent decisions through that lens will make your presentation much more effective as your message will be focused and intentional. Your message…</a:t>
            </a:r>
          </a:p>
          <a:p>
            <a:endParaRPr lang="en-US" dirty="0"/>
          </a:p>
          <a:p>
            <a:r>
              <a:rPr lang="en-US" dirty="0"/>
              <a:t>Image: https://pixabay.com/en/army-blade-compact-cut-equipment-2186/</a:t>
            </a:r>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62504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 kind of plot is often left off of the list of pre-thinking.  The message, in this case, is the full account of the purpose, objectives, content, etc. you wish to convey to a particular audience. For instance my interpretation of the audience and purpose of Plat &amp; </a:t>
            </a:r>
            <a:r>
              <a:rPr lang="en-US" dirty="0" err="1"/>
              <a:t>Munk’s</a:t>
            </a:r>
            <a:r>
              <a:rPr lang="en-US" dirty="0"/>
              <a:t> book, “The Little Engine that Could,” was to teach children the value of hard work. The message is more.  That even when we may be stranded or facing a seemingly impossible task, we should not give up.  Even though we may be at a disadvantage outside of our control, there are strategies that we can use.  We can use optimism and hard work to overcome challenges.  </a:t>
            </a:r>
          </a:p>
          <a:p>
            <a:endParaRPr lang="en-US" dirty="0"/>
          </a:p>
          <a:p>
            <a:r>
              <a:rPr lang="en-US" dirty="0"/>
              <a:t>Image: https://www.flickr.com/photos/swimfast/2178341175</a:t>
            </a:r>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53775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eluded earlier, these considerations, up-front, can be used at a step before you begin outlining your slideshow since your information might be best conveyed using something besides PPT.  Of course there may be certain key aspects of your presentation’s audience and purpose that point you towards a number of presentation media types such as dashboards, learning modules, or slideshows, the crucial first step to maximizing your efforts is selecting the best tool to do it with.  Given the wide array of options now, we only have time today to cover animations, slideshows, and similar slideshow alternatives.  Still, acknowledging this step is a good start.   The graphic on this slide represents the path you might consider.  As you flesh out some of the details of these considerations, the options will begin to narrow.  In one scenario, for instance, you might want to inform and garner some political will for an initiative in order to address a problem.  Your purpose.  The audience might be someone that has little knowledge or understanding of the initiative, the problem, or both.  Does this information coalesce into a message that sounds like a storyline?  A problem, a solution, and evidence?  An animation (also called cartoons and include whiteboard animations) would certainly be on my list.  Other factors that might point me to choosing an animation include complex information that must be shared that does not need to be fully understood by the audience.  An audience I need to convince or persuade.  Or a limited amount of time available to present. To illustrate how this may play out…</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00672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Sandy and Valerie from Washington to share their experience and resulting products.</a:t>
            </a:r>
          </a:p>
          <a:p>
            <a:endParaRPr lang="en-US" dirty="0"/>
          </a:p>
          <a:p>
            <a:r>
              <a:rPr lang="en-US" dirty="0"/>
              <a:t>CC WA Image: https://www.google.com/url?sa=i&amp;rct=j&amp;q=&amp;esrc=s&amp;source=images&amp;cd=&amp;cad=rja&amp;uact=8&amp;ved=0ahUKEwiy2b_6xt3UAhWFOyYKHWRcBgMQjhwIBQ&amp;url=https%3A%2F%2Fcommons.wikimedia.org%2Fwiki%2FFile%3AWashington-state-map_h.svg&amp;psig=AFQjCNH80HlrUh8U_UqBUrIfIfqkiDGscA&amp;ust=1498636701110793</a:t>
            </a:r>
          </a:p>
          <a:p>
            <a:endParaRPr lang="en-US" dirty="0"/>
          </a:p>
          <a:p>
            <a:r>
              <a:rPr lang="en-US" dirty="0"/>
              <a:t>Free US Image: http://www.deboomfotografie.nl/map-washington-dc.html</a:t>
            </a:r>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2022198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descr="The Center for IDEA Early Childhood Data Systems and the National Center for Systemic Improvement"/>
          <p:cNvGrpSpPr/>
          <p:nvPr userDrawn="1"/>
        </p:nvGrpSpPr>
        <p:grpSpPr>
          <a:xfrm>
            <a:off x="5029200" y="5785467"/>
            <a:ext cx="2895600" cy="990079"/>
            <a:chOff x="6248400" y="5867922"/>
            <a:chExt cx="2895600" cy="990079"/>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5867922"/>
              <a:ext cx="1158718" cy="990079"/>
            </a:xfrm>
            <a:prstGeom prst="rect">
              <a:avLst/>
            </a:prstGeom>
          </p:spPr>
        </p:pic>
        <p:pic>
          <p:nvPicPr>
            <p:cNvPr id="20" name="Picture 19"/>
            <p:cNvPicPr>
              <a:picLocks noChangeAspect="1"/>
            </p:cNvPicPr>
            <p:nvPr userDrawn="1"/>
          </p:nvPicPr>
          <p:blipFill>
            <a:blip r:embed="rId3"/>
            <a:stretch>
              <a:fillRect/>
            </a:stretch>
          </p:blipFill>
          <p:spPr>
            <a:xfrm>
              <a:off x="7555652" y="6019799"/>
              <a:ext cx="1588348" cy="838201"/>
            </a:xfrm>
            <a:prstGeom prst="rect">
              <a:avLst/>
            </a:prstGeom>
          </p:spPr>
        </p:pic>
      </p:grpSp>
      <p:sp>
        <p:nvSpPr>
          <p:cNvPr id="13" name="Title 1"/>
          <p:cNvSpPr>
            <a:spLocks noGrp="1"/>
          </p:cNvSpPr>
          <p:nvPr>
            <p:ph type="title" hasCustomPrompt="1"/>
          </p:nvPr>
        </p:nvSpPr>
        <p:spPr>
          <a:xfrm>
            <a:off x="457200" y="1447800"/>
            <a:ext cx="6702552" cy="1676400"/>
          </a:xfrm>
        </p:spPr>
        <p:txBody>
          <a:bodyPr>
            <a:normAutofit/>
          </a:bodyPr>
          <a:lstStyle>
            <a:lvl1pPr>
              <a:defRPr sz="5400"/>
            </a:lvl1pPr>
          </a:lstStyle>
          <a:p>
            <a:r>
              <a:rPr lang="en-US" dirty="0"/>
              <a:t>Title slide</a:t>
            </a:r>
          </a:p>
        </p:txBody>
      </p:sp>
      <p:sp>
        <p:nvSpPr>
          <p:cNvPr id="17" name="Subtitle 2"/>
          <p:cNvSpPr>
            <a:spLocks noGrp="1"/>
          </p:cNvSpPr>
          <p:nvPr>
            <p:ph type="subTitle" idx="1"/>
          </p:nvPr>
        </p:nvSpPr>
        <p:spPr>
          <a:xfrm>
            <a:off x="457200" y="5184648"/>
            <a:ext cx="4270248" cy="1216152"/>
          </a:xfrm>
          <a:prstGeom prst="rect">
            <a:avLst/>
          </a:prstGeom>
        </p:spPr>
        <p:txBody>
          <a:bodyPr anchor="b"/>
          <a:lstStyle>
            <a:lvl1pPr marL="0" indent="0">
              <a:buNone/>
              <a:defRPr sz="3000" b="1">
                <a:solidFill>
                  <a:srgbClr val="154578"/>
                </a:solidFill>
                <a:latin typeface="Century Gothic" panose="020B0502020202020204" pitchFamily="34" charset="0"/>
              </a:defRPr>
            </a:lvl1pPr>
          </a:lstStyle>
          <a:p>
            <a:pPr algn="l"/>
            <a:r>
              <a:rPr lang="en-US" dirty="0"/>
              <a:t>Location</a:t>
            </a:r>
          </a:p>
          <a:p>
            <a:pPr algn="l"/>
            <a:r>
              <a:rPr lang="en-US" dirty="0"/>
              <a:t>Date</a:t>
            </a:r>
          </a:p>
        </p:txBody>
      </p:sp>
      <p:sp>
        <p:nvSpPr>
          <p:cNvPr id="18" name="Rectangle 17"/>
          <p:cNvSpPr/>
          <p:nvPr userDrawn="1"/>
        </p:nvSpPr>
        <p:spPr>
          <a:xfrm rot="5400000">
            <a:off x="993501" y="-990454"/>
            <a:ext cx="1216152" cy="3203154"/>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userDrawn="1"/>
        </p:nvSpPr>
        <p:spPr>
          <a:xfrm rot="5400000">
            <a:off x="5563977" y="-2360824"/>
            <a:ext cx="1219200" cy="5940846"/>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7986214" y="6111239"/>
            <a:ext cx="1154157" cy="57912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5" name="Group 4" descr="The Center for IDEA Early Childhood Data Systems and the National Center for Systemic Improvement"/>
          <p:cNvGrpSpPr/>
          <p:nvPr userDrawn="1"/>
        </p:nvGrpSpPr>
        <p:grpSpPr>
          <a:xfrm>
            <a:off x="6912917" y="6172200"/>
            <a:ext cx="2173339" cy="671204"/>
            <a:chOff x="6912917" y="6172200"/>
            <a:chExt cx="2173339" cy="671204"/>
          </a:xfrm>
        </p:grpSpPr>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5" name="Group 4" descr="The Center for IDEA Early Childhood Data Systems and the National Center for Systemic Improvement"/>
          <p:cNvGrpSpPr/>
          <p:nvPr userDrawn="1"/>
        </p:nvGrpSpPr>
        <p:grpSpPr>
          <a:xfrm>
            <a:off x="6912917" y="6172200"/>
            <a:ext cx="2173339" cy="671204"/>
            <a:chOff x="6912917" y="6172200"/>
            <a:chExt cx="2173339" cy="671204"/>
          </a:xfrm>
        </p:grpSpPr>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4" name="Group 3" descr="The Center for IDEA Early Childhood Data Systems and the National Center for Systemic Improvement"/>
          <p:cNvGrpSpPr/>
          <p:nvPr userDrawn="1"/>
        </p:nvGrpSpPr>
        <p:grpSpPr>
          <a:xfrm>
            <a:off x="6912917" y="6172200"/>
            <a:ext cx="2173339" cy="671204"/>
            <a:chOff x="6912917" y="6172200"/>
            <a:chExt cx="2173339" cy="671204"/>
          </a:xfrm>
        </p:grpSpPr>
        <p:pic>
          <p:nvPicPr>
            <p:cNvPr id="16" name="Picture 15"/>
            <p:cNvPicPr>
              <a:picLocks noChangeAspect="1"/>
            </p:cNvPicPr>
            <p:nvPr userDrawn="1"/>
          </p:nvPicPr>
          <p:blipFill>
            <a:blip r:embed="rId2"/>
            <a:stretch>
              <a:fillRect/>
            </a:stretch>
          </p:blipFill>
          <p:spPr>
            <a:xfrm>
              <a:off x="7906772"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4" name="Group 3" descr="The Center for IDEA Early Childhood Data Systems and the National Center for Systemic Improvement"/>
          <p:cNvGrpSpPr/>
          <p:nvPr userDrawn="1"/>
        </p:nvGrpSpPr>
        <p:grpSpPr>
          <a:xfrm>
            <a:off x="6912917" y="6172200"/>
            <a:ext cx="2173339" cy="671204"/>
            <a:chOff x="6912917" y="6172200"/>
            <a:chExt cx="2173339" cy="671204"/>
          </a:xfrm>
        </p:grpSpPr>
        <p:pic>
          <p:nvPicPr>
            <p:cNvPr id="16" name="Picture 15"/>
            <p:cNvPicPr>
              <a:picLocks noChangeAspect="1"/>
            </p:cNvPicPr>
            <p:nvPr userDrawn="1"/>
          </p:nvPicPr>
          <p:blipFill>
            <a:blip r:embed="rId2"/>
            <a:stretch>
              <a:fillRect/>
            </a:stretch>
          </p:blipFill>
          <p:spPr>
            <a:xfrm>
              <a:off x="7906772"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2" name="Group 1" descr="The Center for IDEA Early Childhood Data Systems and the National Center for Systemic Improvement"/>
          <p:cNvGrpSpPr/>
          <p:nvPr userDrawn="1"/>
        </p:nvGrpSpPr>
        <p:grpSpPr>
          <a:xfrm>
            <a:off x="5867400" y="6186796"/>
            <a:ext cx="2173339" cy="671204"/>
            <a:chOff x="6912917" y="6172200"/>
            <a:chExt cx="2173339" cy="671204"/>
          </a:xfrm>
        </p:grpSpPr>
        <p:pic>
          <p:nvPicPr>
            <p:cNvPr id="12" name="Picture 11"/>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8098911" y="6258750"/>
            <a:ext cx="1002294" cy="502920"/>
          </a:xfrm>
          <a:prstGeom prst="rect">
            <a:avLst/>
          </a:prstGeom>
        </p:spPr>
      </p:pic>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3" name="Group 2" descr="The Center for IDEA Early Childhood Data Systems and the National Center for Systemic Improvement"/>
          <p:cNvGrpSpPr/>
          <p:nvPr userDrawn="1"/>
        </p:nvGrpSpPr>
        <p:grpSpPr>
          <a:xfrm>
            <a:off x="5867400" y="6186796"/>
            <a:ext cx="2173339" cy="671204"/>
            <a:chOff x="6912917" y="6172200"/>
            <a:chExt cx="2173339" cy="671204"/>
          </a:xfrm>
        </p:grpSpPr>
        <p:pic>
          <p:nvPicPr>
            <p:cNvPr id="14" name="Picture 13"/>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8129985" y="6258750"/>
            <a:ext cx="1002294" cy="502920"/>
          </a:xfrm>
          <a:prstGeom prst="rect">
            <a:avLst/>
          </a:prstGeom>
        </p:spPr>
      </p:pic>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3" name="Group 2" descr="The Center for IDEA Early Childhood Data Systems and the National Center for Systemic Improvement"/>
          <p:cNvGrpSpPr/>
          <p:nvPr userDrawn="1"/>
        </p:nvGrpSpPr>
        <p:grpSpPr>
          <a:xfrm>
            <a:off x="5867400" y="6165106"/>
            <a:ext cx="2173339" cy="671204"/>
            <a:chOff x="6912917" y="6172200"/>
            <a:chExt cx="2173339" cy="671204"/>
          </a:xfrm>
        </p:grpSpPr>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8040739" y="6239460"/>
            <a:ext cx="1002294" cy="502920"/>
          </a:xfrm>
          <a:prstGeom prst="rect">
            <a:avLst/>
          </a:prstGeom>
        </p:spPr>
      </p:pic>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5" name="Group 4" descr="The Center for IDEA Early Childhood Data Systems and the National Center for Systemic Improvement"/>
          <p:cNvGrpSpPr/>
          <p:nvPr userDrawn="1"/>
        </p:nvGrpSpPr>
        <p:grpSpPr>
          <a:xfrm>
            <a:off x="5935709" y="6186796"/>
            <a:ext cx="2173339" cy="671204"/>
            <a:chOff x="6912917" y="6172200"/>
            <a:chExt cx="2173339" cy="671204"/>
          </a:xfrm>
        </p:grpSpPr>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8138077" y="6258750"/>
            <a:ext cx="1002294" cy="502920"/>
          </a:xfrm>
          <a:prstGeom prst="rect">
            <a:avLst/>
          </a:prstGeom>
        </p:spPr>
      </p:pic>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7" name="Group 6" descr="The Center for IDEA Early Childhood Data Systems and the National Center for Systemic Improvement"/>
          <p:cNvGrpSpPr/>
          <p:nvPr userDrawn="1"/>
        </p:nvGrpSpPr>
        <p:grpSpPr>
          <a:xfrm>
            <a:off x="5871204" y="6174608"/>
            <a:ext cx="2173339" cy="671204"/>
            <a:chOff x="6912917" y="6172200"/>
            <a:chExt cx="2173339" cy="671204"/>
          </a:xfrm>
        </p:grpSpPr>
        <p:pic>
          <p:nvPicPr>
            <p:cNvPr id="19" name="Picture 18"/>
            <p:cNvPicPr>
              <a:picLocks noChangeAspect="1"/>
            </p:cNvPicPr>
            <p:nvPr userDrawn="1"/>
          </p:nvPicPr>
          <p:blipFill>
            <a:blip r:embed="rId2"/>
            <a:stretch>
              <a:fillRect/>
            </a:stretch>
          </p:blipFill>
          <p:spPr>
            <a:xfrm>
              <a:off x="7906772" y="6186796"/>
              <a:ext cx="1179484" cy="622436"/>
            </a:xfrm>
            <a:prstGeom prst="rect">
              <a:avLst/>
            </a:prstGeom>
          </p:spPr>
        </p:pic>
        <p:pic>
          <p:nvPicPr>
            <p:cNvPr id="20"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8102715" y="6248491"/>
            <a:ext cx="1002294" cy="502920"/>
          </a:xfrm>
          <a:prstGeom prst="rect">
            <a:avLst/>
          </a:prstGeom>
        </p:spPr>
      </p:pic>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3" name="Group 2" descr="The Center for IDEA Early Childhood Data Systems and the National Center for Systemic Improvement"/>
          <p:cNvGrpSpPr/>
          <p:nvPr userDrawn="1"/>
        </p:nvGrpSpPr>
        <p:grpSpPr>
          <a:xfrm>
            <a:off x="5943600" y="6174608"/>
            <a:ext cx="2173339" cy="671204"/>
            <a:chOff x="6912917" y="6172200"/>
            <a:chExt cx="2173339" cy="671204"/>
          </a:xfrm>
        </p:grpSpPr>
        <p:pic>
          <p:nvPicPr>
            <p:cNvPr id="15" name="Picture 14"/>
            <p:cNvPicPr>
              <a:picLocks noChangeAspect="1"/>
            </p:cNvPicPr>
            <p:nvPr userDrawn="1"/>
          </p:nvPicPr>
          <p:blipFill>
            <a:blip r:embed="rId2"/>
            <a:stretch>
              <a:fillRect/>
            </a:stretch>
          </p:blipFill>
          <p:spPr>
            <a:xfrm>
              <a:off x="7906772" y="6186796"/>
              <a:ext cx="1179484" cy="622436"/>
            </a:xfrm>
            <a:prstGeom prst="rect">
              <a:avLst/>
            </a:prstGeom>
          </p:spPr>
        </p:pic>
        <p:pic>
          <p:nvPicPr>
            <p:cNvPr id="16"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8116939" y="6258750"/>
            <a:ext cx="1002294" cy="502920"/>
          </a:xfrm>
          <a:prstGeom prst="rect">
            <a:avLst/>
          </a:prstGeom>
        </p:spPr>
      </p:pic>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2" name="Group 1" descr="The Center for IDEA Early Childhood Data Systems and the National Center for Systemic Improvement"/>
          <p:cNvGrpSpPr/>
          <p:nvPr userDrawn="1"/>
        </p:nvGrpSpPr>
        <p:grpSpPr>
          <a:xfrm>
            <a:off x="5867400" y="6154057"/>
            <a:ext cx="2173339" cy="671204"/>
            <a:chOff x="6912917" y="6172200"/>
            <a:chExt cx="2173339" cy="671204"/>
          </a:xfrm>
        </p:grpSpPr>
        <p:pic>
          <p:nvPicPr>
            <p:cNvPr id="14" name="Picture 13"/>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r="60582" b="29249"/>
          <a:stretch/>
        </p:blipFill>
        <p:spPr>
          <a:xfrm>
            <a:off x="8040739" y="6258750"/>
            <a:ext cx="1002294" cy="502920"/>
          </a:xfrm>
          <a:prstGeom prst="rect">
            <a:avLst/>
          </a:prstGeom>
        </p:spPr>
      </p:pic>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IsXXcLFdnfM" TargetMode="Externa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prezi.com/view/NJB0pynA5TcgsJ6DtOK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dasycenter.org/data-visualization-toolk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unc.az1.qualtrics.com/jfe/form/SV_1RGsJUorWFSs7Bz"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BE69-AACF-4B88-BE36-38AF017A1994}"/>
              </a:ext>
            </a:extLst>
          </p:cNvPr>
          <p:cNvSpPr>
            <a:spLocks noGrp="1"/>
          </p:cNvSpPr>
          <p:nvPr>
            <p:ph type="title"/>
          </p:nvPr>
        </p:nvSpPr>
        <p:spPr>
          <a:xfrm>
            <a:off x="457200" y="1447800"/>
            <a:ext cx="8305800" cy="1524000"/>
          </a:xfrm>
        </p:spPr>
        <p:txBody>
          <a:bodyPr>
            <a:noAutofit/>
          </a:bodyPr>
          <a:lstStyle/>
          <a:p>
            <a:r>
              <a:rPr lang="en-US" dirty="0">
                <a:latin typeface="Kristen ITC" panose="03050502040202030202" pitchFamily="66" charset="0"/>
              </a:rPr>
              <a:t>Powerful Presentations</a:t>
            </a:r>
          </a:p>
        </p:txBody>
      </p:sp>
      <p:sp>
        <p:nvSpPr>
          <p:cNvPr id="8" name="Text Placeholder 10"/>
          <p:cNvSpPr txBox="1">
            <a:spLocks/>
          </p:cNvSpPr>
          <p:nvPr/>
        </p:nvSpPr>
        <p:spPr>
          <a:xfrm>
            <a:off x="454152" y="3349752"/>
            <a:ext cx="6705600" cy="1755648"/>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Kellen Reid (ECTA, DaSy)</a:t>
            </a:r>
          </a:p>
          <a:p>
            <a:r>
              <a:rPr lang="en-US" sz="2400" dirty="0"/>
              <a:t>Cesar D’Agord (NCSI)</a:t>
            </a:r>
          </a:p>
          <a:p>
            <a:r>
              <a:rPr lang="en-US" sz="2400" dirty="0"/>
              <a:t>Sandy Grummick (WA Part B/619)</a:t>
            </a:r>
          </a:p>
          <a:p>
            <a:r>
              <a:rPr lang="en-US" sz="2400" dirty="0"/>
              <a:t>Valerie Arnold (WA Part B/619)</a:t>
            </a:r>
          </a:p>
        </p:txBody>
      </p:sp>
      <p:sp>
        <p:nvSpPr>
          <p:cNvPr id="21" name="Subtitle 2"/>
          <p:cNvSpPr txBox="1">
            <a:spLocks/>
          </p:cNvSpPr>
          <p:nvPr/>
        </p:nvSpPr>
        <p:spPr>
          <a:xfrm>
            <a:off x="457200" y="5184648"/>
            <a:ext cx="4270248" cy="12161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t>June 28, 2017</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washington state">
            <a:extLst>
              <a:ext uri="{FF2B5EF4-FFF2-40B4-BE49-F238E27FC236}">
                <a16:creationId xmlns:a16="http://schemas.microsoft.com/office/drawing/2014/main" id="{F671F36D-0A48-4C6E-83A1-D306A5770179}"/>
              </a:ext>
            </a:extLst>
          </p:cNvPr>
          <p:cNvPicPr>
            <a:picLocks noChangeAspect="1" noChangeArrowheads="1"/>
          </p:cNvPicPr>
          <p:nvPr/>
        </p:nvPicPr>
        <p:blipFill rotWithShape="1">
          <a:blip r:embed="rId2" cstate="print">
            <a:duotone>
              <a:prstClr val="black"/>
              <a:srgbClr val="39B54A">
                <a:tint val="45000"/>
                <a:satMod val="400000"/>
              </a:srgbClr>
            </a:duotone>
            <a:extLst>
              <a:ext uri="{28A0092B-C50C-407E-A947-70E740481C1C}">
                <a14:useLocalDpi xmlns:a14="http://schemas.microsoft.com/office/drawing/2010/main" val="0"/>
              </a:ext>
            </a:extLst>
          </a:blip>
          <a:srcRect l="-447" r="337"/>
          <a:stretch/>
        </p:blipFill>
        <p:spPr bwMode="auto">
          <a:xfrm rot="436933">
            <a:off x="211153" y="365760"/>
            <a:ext cx="1496840" cy="9911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1902" y="319242"/>
            <a:ext cx="8229600" cy="1143000"/>
          </a:xfrm>
        </p:spPr>
        <p:txBody>
          <a:bodyPr>
            <a:normAutofit/>
          </a:bodyPr>
          <a:lstStyle/>
          <a:p>
            <a:r>
              <a:rPr lang="en-US" sz="4800" dirty="0">
                <a:latin typeface="Kristen ITC" panose="03050502040202030202" pitchFamily="66" charset="0"/>
              </a:rPr>
              <a:t>Washington’s Message</a:t>
            </a:r>
          </a:p>
        </p:txBody>
      </p:sp>
      <p:sp>
        <p:nvSpPr>
          <p:cNvPr id="7" name="Content Placeholder 6">
            <a:extLst>
              <a:ext uri="{FF2B5EF4-FFF2-40B4-BE49-F238E27FC236}">
                <a16:creationId xmlns:a16="http://schemas.microsoft.com/office/drawing/2014/main" id="{0AA420B7-8D66-4D1F-906D-67A1F80CD18B}"/>
              </a:ext>
            </a:extLst>
          </p:cNvPr>
          <p:cNvSpPr>
            <a:spLocks noGrp="1"/>
          </p:cNvSpPr>
          <p:nvPr>
            <p:ph idx="1"/>
          </p:nvPr>
        </p:nvSpPr>
        <p:spPr>
          <a:xfrm>
            <a:off x="914400" y="1600200"/>
            <a:ext cx="7772400" cy="4038600"/>
          </a:xfrm>
        </p:spPr>
        <p:txBody>
          <a:bodyPr/>
          <a:lstStyle/>
          <a:p>
            <a:pPr>
              <a:spcBef>
                <a:spcPts val="1800"/>
              </a:spcBef>
            </a:pPr>
            <a:r>
              <a:rPr lang="en-US" sz="3200" dirty="0"/>
              <a:t>Challenge</a:t>
            </a:r>
          </a:p>
          <a:p>
            <a:pPr>
              <a:spcBef>
                <a:spcPts val="1800"/>
              </a:spcBef>
            </a:pPr>
            <a:r>
              <a:rPr lang="en-US" sz="3200" dirty="0"/>
              <a:t>Audience</a:t>
            </a:r>
          </a:p>
          <a:p>
            <a:pPr>
              <a:spcBef>
                <a:spcPts val="1800"/>
              </a:spcBef>
            </a:pPr>
            <a:r>
              <a:rPr lang="en-US" sz="3200" dirty="0"/>
              <a:t>Purpose</a:t>
            </a:r>
          </a:p>
          <a:p>
            <a:pPr>
              <a:spcBef>
                <a:spcPts val="1800"/>
              </a:spcBef>
            </a:pPr>
            <a:r>
              <a:rPr lang="en-US" sz="3200" dirty="0"/>
              <a:t>Message</a:t>
            </a:r>
          </a:p>
        </p:txBody>
      </p:sp>
    </p:spTree>
    <p:extLst>
      <p:ext uri="{BB962C8B-B14F-4D97-AF65-F5344CB8AC3E}">
        <p14:creationId xmlns:p14="http://schemas.microsoft.com/office/powerpoint/2010/main" val="79205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risten ITC" panose="03050502040202030202" pitchFamily="66" charset="0"/>
              </a:rPr>
              <a:t>Presentation Tools</a:t>
            </a:r>
          </a:p>
        </p:txBody>
      </p:sp>
      <p:pic>
        <p:nvPicPr>
          <p:cNvPr id="1028" name="Picture 4" descr="&quot; &quot;">
            <a:extLst>
              <a:ext uri="{FF2B5EF4-FFF2-40B4-BE49-F238E27FC236}">
                <a16:creationId xmlns:a16="http://schemas.microsoft.com/office/drawing/2014/main" id="{179F7D24-9D4C-4DEA-8064-5592B0CFA7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99" t="30000" r="66592" b="10000"/>
          <a:stretch/>
        </p:blipFill>
        <p:spPr bwMode="auto">
          <a:xfrm>
            <a:off x="5410200" y="0"/>
            <a:ext cx="3733800" cy="613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7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694730-AA61-4C11-84C0-0BB78F4AF315}"/>
              </a:ext>
            </a:extLst>
          </p:cNvPr>
          <p:cNvSpPr>
            <a:spLocks noGrp="1"/>
          </p:cNvSpPr>
          <p:nvPr>
            <p:ph type="title"/>
          </p:nvPr>
        </p:nvSpPr>
        <p:spPr/>
        <p:txBody>
          <a:bodyPr/>
          <a:lstStyle/>
          <a:p>
            <a:r>
              <a:rPr lang="en-US" dirty="0" err="1"/>
              <a:t>Powtoon</a:t>
            </a:r>
            <a:endParaRPr lang="en-US" dirty="0"/>
          </a:p>
        </p:txBody>
      </p:sp>
      <p:pic>
        <p:nvPicPr>
          <p:cNvPr id="10244" name="Picture 4" descr="PowToon">
            <a:extLst>
              <a:ext uri="{FF2B5EF4-FFF2-40B4-BE49-F238E27FC236}">
                <a16:creationId xmlns:a16="http://schemas.microsoft.com/office/drawing/2014/main" id="{B71D6B6A-2FBD-4805-AF62-8382F11B407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2286000" cy="925830"/>
          </a:xfrm>
          <a:prstGeom prst="rect">
            <a:avLst/>
          </a:prstGeom>
          <a:noFill/>
          <a:extLst>
            <a:ext uri="{909E8E84-426E-40DD-AFC4-6F175D3DCCD1}">
              <a14:hiddenFill xmlns:a14="http://schemas.microsoft.com/office/drawing/2010/main">
                <a:solidFill>
                  <a:srgbClr val="FFFFFF"/>
                </a:solidFill>
              </a14:hiddenFill>
            </a:ext>
          </a:extLst>
        </p:spPr>
      </p:pic>
      <p:pic>
        <p:nvPicPr>
          <p:cNvPr id="11" name="IsXXcLFdnfM" descr="PowToon video">
            <a:hlinkClick r:id="" action="ppaction://media"/>
            <a:extLst>
              <a:ext uri="{FF2B5EF4-FFF2-40B4-BE49-F238E27FC236}">
                <a16:creationId xmlns:a16="http://schemas.microsoft.com/office/drawing/2014/main" id="{EC9380BE-9E4A-4D9C-A838-C1F8955EC8DD}"/>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800313" y="1309312"/>
            <a:ext cx="7543375" cy="42393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8967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45B842-AB69-41DD-AE84-DCD0C1E76916}"/>
              </a:ext>
            </a:extLst>
          </p:cNvPr>
          <p:cNvSpPr>
            <a:spLocks noGrp="1"/>
          </p:cNvSpPr>
          <p:nvPr>
            <p:ph type="title" idx="4294967295"/>
          </p:nvPr>
        </p:nvSpPr>
        <p:spPr/>
        <p:txBody>
          <a:bodyPr/>
          <a:lstStyle/>
          <a:p>
            <a:r>
              <a:rPr lang="en-US" dirty="0" err="1"/>
              <a:t>Powtoon</a:t>
            </a:r>
            <a:r>
              <a:rPr lang="en-US" dirty="0"/>
              <a:t> Pros Cons</a:t>
            </a:r>
          </a:p>
        </p:txBody>
      </p:sp>
      <p:sp>
        <p:nvSpPr>
          <p:cNvPr id="19" name="Freeform: Shape 18">
            <a:extLst>
              <a:ext uri="{FF2B5EF4-FFF2-40B4-BE49-F238E27FC236}">
                <a16:creationId xmlns:a16="http://schemas.microsoft.com/office/drawing/2014/main" id="{838D7214-0F37-4B0C-97C4-BAB5AE8CE377}"/>
              </a:ext>
            </a:extLst>
          </p:cNvPr>
          <p:cNvSpPr/>
          <p:nvPr/>
        </p:nvSpPr>
        <p:spPr>
          <a:xfrm>
            <a:off x="1752600" y="457200"/>
            <a:ext cx="2341756" cy="2362200"/>
          </a:xfrm>
          <a:custGeom>
            <a:avLst/>
            <a:gdLst>
              <a:gd name="connsiteX0" fmla="*/ 0 w 3285744"/>
              <a:gd name="connsiteY0" fmla="*/ 0 h 2172461"/>
              <a:gd name="connsiteX1" fmla="*/ 3285744 w 3285744"/>
              <a:gd name="connsiteY1" fmla="*/ 0 h 2172461"/>
              <a:gd name="connsiteX2" fmla="*/ 3285744 w 3285744"/>
              <a:gd name="connsiteY2" fmla="*/ 2172461 h 2172461"/>
              <a:gd name="connsiteX3" fmla="*/ 0 w 3285744"/>
              <a:gd name="connsiteY3" fmla="*/ 2172461 h 2172461"/>
              <a:gd name="connsiteX4" fmla="*/ 0 w 3285744"/>
              <a:gd name="connsiteY4" fmla="*/ 0 h 217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744" h="2172461">
                <a:moveTo>
                  <a:pt x="0" y="0"/>
                </a:moveTo>
                <a:lnTo>
                  <a:pt x="3285744" y="0"/>
                </a:lnTo>
                <a:lnTo>
                  <a:pt x="3285744" y="2172461"/>
                </a:lnTo>
                <a:lnTo>
                  <a:pt x="0" y="2172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0" rIns="192024" bIns="192024" numCol="1" spcCol="1270" anchor="t" anchorCtr="0">
            <a:noAutofit/>
          </a:bodyPr>
          <a:lstStyle/>
          <a:p>
            <a:pPr marL="0" lvl="0" indent="0" algn="r" defTabSz="1200150">
              <a:lnSpc>
                <a:spcPct val="90000"/>
              </a:lnSpc>
              <a:spcBef>
                <a:spcPct val="0"/>
              </a:spcBef>
              <a:spcAft>
                <a:spcPct val="35000"/>
              </a:spcAft>
              <a:buNone/>
            </a:pPr>
            <a:r>
              <a:rPr lang="en-US" sz="3200" b="1" kern="1200" dirty="0">
                <a:solidFill>
                  <a:srgbClr val="39B54A"/>
                </a:solidFill>
              </a:rPr>
              <a:t>Engaging</a:t>
            </a:r>
          </a:p>
          <a:p>
            <a:pPr marL="0" lvl="0" indent="0" algn="r" defTabSz="1200150">
              <a:lnSpc>
                <a:spcPct val="90000"/>
              </a:lnSpc>
              <a:spcBef>
                <a:spcPct val="0"/>
              </a:spcBef>
              <a:spcAft>
                <a:spcPct val="35000"/>
              </a:spcAft>
              <a:buNone/>
            </a:pPr>
            <a:r>
              <a:rPr lang="en-US" sz="3200" b="1" kern="1200" dirty="0">
                <a:solidFill>
                  <a:srgbClr val="39B54A"/>
                </a:solidFill>
              </a:rPr>
              <a:t>Disarming</a:t>
            </a:r>
          </a:p>
          <a:p>
            <a:pPr marL="0" lvl="0" indent="0" algn="r" defTabSz="1200150">
              <a:lnSpc>
                <a:spcPct val="90000"/>
              </a:lnSpc>
              <a:spcBef>
                <a:spcPct val="0"/>
              </a:spcBef>
              <a:spcAft>
                <a:spcPct val="35000"/>
              </a:spcAft>
              <a:buNone/>
            </a:pPr>
            <a:r>
              <a:rPr lang="en-US" sz="3200" kern="1200" dirty="0"/>
              <a:t>Storytelling</a:t>
            </a:r>
          </a:p>
          <a:p>
            <a:pPr marL="0" lvl="0" indent="0" algn="r" defTabSz="1200150">
              <a:lnSpc>
                <a:spcPct val="90000"/>
              </a:lnSpc>
              <a:spcBef>
                <a:spcPct val="0"/>
              </a:spcBef>
              <a:spcAft>
                <a:spcPct val="35000"/>
              </a:spcAft>
              <a:buNone/>
            </a:pPr>
            <a:r>
              <a:rPr lang="en-US" sz="3200" dirty="0"/>
              <a:t>Brief</a:t>
            </a:r>
            <a:endParaRPr lang="en-US" sz="3200" kern="1200" dirty="0"/>
          </a:p>
        </p:txBody>
      </p:sp>
      <p:sp>
        <p:nvSpPr>
          <p:cNvPr id="21" name="Freeform: Shape 20">
            <a:extLst>
              <a:ext uri="{FF2B5EF4-FFF2-40B4-BE49-F238E27FC236}">
                <a16:creationId xmlns:a16="http://schemas.microsoft.com/office/drawing/2014/main" id="{2B601606-D1E2-47F1-9147-949FEB3AED6D}"/>
              </a:ext>
            </a:extLst>
          </p:cNvPr>
          <p:cNvSpPr/>
          <p:nvPr/>
        </p:nvSpPr>
        <p:spPr>
          <a:xfrm>
            <a:off x="5030671" y="3581623"/>
            <a:ext cx="2049566" cy="2224881"/>
          </a:xfrm>
          <a:custGeom>
            <a:avLst/>
            <a:gdLst>
              <a:gd name="connsiteX0" fmla="*/ 0 w 3285744"/>
              <a:gd name="connsiteY0" fmla="*/ 0 h 2172461"/>
              <a:gd name="connsiteX1" fmla="*/ 3285744 w 3285744"/>
              <a:gd name="connsiteY1" fmla="*/ 0 h 2172461"/>
              <a:gd name="connsiteX2" fmla="*/ 3285744 w 3285744"/>
              <a:gd name="connsiteY2" fmla="*/ 2172461 h 2172461"/>
              <a:gd name="connsiteX3" fmla="*/ 0 w 3285744"/>
              <a:gd name="connsiteY3" fmla="*/ 2172461 h 2172461"/>
              <a:gd name="connsiteX4" fmla="*/ 0 w 3285744"/>
              <a:gd name="connsiteY4" fmla="*/ 0 h 217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744" h="2172461">
                <a:moveTo>
                  <a:pt x="0" y="0"/>
                </a:moveTo>
                <a:lnTo>
                  <a:pt x="3285744" y="0"/>
                </a:lnTo>
                <a:lnTo>
                  <a:pt x="3285744" y="2172461"/>
                </a:lnTo>
                <a:lnTo>
                  <a:pt x="0" y="2172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0" rIns="192024" bIns="192024" numCol="1" spcCol="1270" anchor="t" anchorCtr="0">
            <a:noAutofit/>
          </a:bodyPr>
          <a:lstStyle/>
          <a:p>
            <a:pPr marL="0" lvl="0" indent="0" algn="l" defTabSz="1200150">
              <a:lnSpc>
                <a:spcPct val="90000"/>
              </a:lnSpc>
              <a:spcBef>
                <a:spcPct val="0"/>
              </a:spcBef>
              <a:spcAft>
                <a:spcPct val="35000"/>
              </a:spcAft>
              <a:buNone/>
            </a:pPr>
            <a:r>
              <a:rPr lang="en-US" sz="3200" kern="1200" dirty="0"/>
              <a:t>Brief</a:t>
            </a:r>
          </a:p>
          <a:p>
            <a:pPr marL="0" lvl="0" indent="0" algn="l" defTabSz="1200150">
              <a:lnSpc>
                <a:spcPct val="90000"/>
              </a:lnSpc>
              <a:spcBef>
                <a:spcPct val="0"/>
              </a:spcBef>
              <a:spcAft>
                <a:spcPct val="35000"/>
              </a:spcAft>
              <a:buNone/>
            </a:pPr>
            <a:r>
              <a:rPr lang="en-US" sz="3200" kern="1200" dirty="0"/>
              <a:t>Effort</a:t>
            </a:r>
          </a:p>
          <a:p>
            <a:pPr marL="0" lvl="0" indent="0" algn="l" defTabSz="1200150">
              <a:lnSpc>
                <a:spcPct val="90000"/>
              </a:lnSpc>
              <a:spcBef>
                <a:spcPct val="0"/>
              </a:spcBef>
              <a:spcAft>
                <a:spcPct val="35000"/>
              </a:spcAft>
              <a:buNone/>
            </a:pPr>
            <a:endParaRPr lang="en-US" sz="3200" kern="1200" dirty="0"/>
          </a:p>
        </p:txBody>
      </p:sp>
      <p:grpSp>
        <p:nvGrpSpPr>
          <p:cNvPr id="6" name="Group 5" descr="Arrow pointing up: Pros start at Engaging and move down to the center with disarming next, then storytelling and then brief. Cons include brevity and the level of effort">
            <a:extLst>
              <a:ext uri="{FF2B5EF4-FFF2-40B4-BE49-F238E27FC236}">
                <a16:creationId xmlns:a16="http://schemas.microsoft.com/office/drawing/2014/main" id="{A00DEE19-7F04-4D71-B443-C0573CC628A6}"/>
              </a:ext>
            </a:extLst>
          </p:cNvPr>
          <p:cNvGrpSpPr/>
          <p:nvPr/>
        </p:nvGrpSpPr>
        <p:grpSpPr>
          <a:xfrm>
            <a:off x="3486158" y="76200"/>
            <a:ext cx="2273937" cy="5943600"/>
            <a:chOff x="3486158" y="76200"/>
            <a:chExt cx="2273937" cy="5943600"/>
          </a:xfrm>
        </p:grpSpPr>
        <p:grpSp>
          <p:nvGrpSpPr>
            <p:cNvPr id="4" name="Group 3" descr="Arrow pointing up: Pluses start at Engaging and move toward the center with disarming next, then storytelling and then brief. Arrow pointing down: Minuses brief effort">
              <a:extLst>
                <a:ext uri="{FF2B5EF4-FFF2-40B4-BE49-F238E27FC236}">
                  <a16:creationId xmlns:a16="http://schemas.microsoft.com/office/drawing/2014/main" id="{7E2A537D-1A1A-4870-A7EF-A0FB950F2151}"/>
                </a:ext>
              </a:extLst>
            </p:cNvPr>
            <p:cNvGrpSpPr/>
            <p:nvPr/>
          </p:nvGrpSpPr>
          <p:grpSpPr>
            <a:xfrm>
              <a:off x="3529096" y="76200"/>
              <a:ext cx="2188062" cy="5943600"/>
              <a:chOff x="3529096" y="0"/>
              <a:chExt cx="2188062" cy="5943600"/>
            </a:xfrm>
          </p:grpSpPr>
          <p:sp>
            <p:nvSpPr>
              <p:cNvPr id="18" name="Arrow: Up 17">
                <a:extLst>
                  <a:ext uri="{FF2B5EF4-FFF2-40B4-BE49-F238E27FC236}">
                    <a16:creationId xmlns:a16="http://schemas.microsoft.com/office/drawing/2014/main" id="{1BDE3248-B9AD-4C50-833B-8AD5B43E3F21}"/>
                  </a:ext>
                </a:extLst>
              </p:cNvPr>
              <p:cNvSpPr/>
              <p:nvPr/>
            </p:nvSpPr>
            <p:spPr>
              <a:xfrm>
                <a:off x="3529096" y="0"/>
                <a:ext cx="2188062" cy="2971800"/>
              </a:xfrm>
              <a:prstGeom prst="upArrow">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latin typeface="Kristen ITC" panose="03050502040202030202" pitchFamily="66" charset="0"/>
                </a:endParaRPr>
              </a:p>
            </p:txBody>
          </p:sp>
          <p:sp>
            <p:nvSpPr>
              <p:cNvPr id="20" name="Arrow: Down 19">
                <a:extLst>
                  <a:ext uri="{FF2B5EF4-FFF2-40B4-BE49-F238E27FC236}">
                    <a16:creationId xmlns:a16="http://schemas.microsoft.com/office/drawing/2014/main" id="{5F56C5E2-A9F4-4CA9-A5C1-480C3405157B}"/>
                  </a:ext>
                </a:extLst>
              </p:cNvPr>
              <p:cNvSpPr/>
              <p:nvPr/>
            </p:nvSpPr>
            <p:spPr>
              <a:xfrm>
                <a:off x="3536930" y="2971800"/>
                <a:ext cx="2180228" cy="2971800"/>
              </a:xfrm>
              <a:prstGeom prst="downArrow">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grpSp>
        <p:pic>
          <p:nvPicPr>
            <p:cNvPr id="14" name="Picture 4" descr="PowToon">
              <a:extLst>
                <a:ext uri="{FF2B5EF4-FFF2-40B4-BE49-F238E27FC236}">
                  <a16:creationId xmlns:a16="http://schemas.microsoft.com/office/drawing/2014/main" id="{BE7C4035-0B8B-45D2-B1AA-3AA3F875B4E8}"/>
                </a:ext>
              </a:extLst>
            </p:cNvPr>
            <p:cNvPicPr>
              <a:picLocks noChangeAspect="1" noChangeArrowheads="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3486158" y="2590800"/>
              <a:ext cx="2273937" cy="920944"/>
            </a:xfrm>
            <a:prstGeom prst="rect">
              <a:avLst/>
            </a:prstGeom>
            <a:noFill/>
            <a:extLst>
              <a:ext uri="{909E8E84-426E-40DD-AFC4-6F175D3DCCD1}">
                <a14:hiddenFill xmlns:a14="http://schemas.microsoft.com/office/drawing/2010/main">
                  <a:solidFill>
                    <a:srgbClr val="FFFFFF"/>
                  </a:solidFill>
                </a14:hiddenFill>
              </a:ext>
            </a:extLst>
          </p:spPr>
        </p:pic>
        <p:sp>
          <p:nvSpPr>
            <p:cNvPr id="5" name="Plus Sign 4">
              <a:extLst>
                <a:ext uri="{FF2B5EF4-FFF2-40B4-BE49-F238E27FC236}">
                  <a16:creationId xmlns:a16="http://schemas.microsoft.com/office/drawing/2014/main" id="{69A86DF4-D708-4508-82FE-341AA28794BA}"/>
                </a:ext>
              </a:extLst>
            </p:cNvPr>
            <p:cNvSpPr/>
            <p:nvPr/>
          </p:nvSpPr>
          <p:spPr>
            <a:xfrm>
              <a:off x="4323481" y="609600"/>
              <a:ext cx="635653" cy="609600"/>
            </a:xfrm>
            <a:prstGeom prst="mathPlu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inus Sign 10">
              <a:extLst>
                <a:ext uri="{FF2B5EF4-FFF2-40B4-BE49-F238E27FC236}">
                  <a16:creationId xmlns:a16="http://schemas.microsoft.com/office/drawing/2014/main" id="{0BB72BA6-861B-49E0-BE66-81FAF5C22DB6}"/>
                </a:ext>
              </a:extLst>
            </p:cNvPr>
            <p:cNvSpPr/>
            <p:nvPr/>
          </p:nvSpPr>
          <p:spPr>
            <a:xfrm>
              <a:off x="4323480" y="4876800"/>
              <a:ext cx="635653" cy="609600"/>
            </a:xfrm>
            <a:prstGeom prst="mathMinu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277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09D8BB-3D63-48AD-9B69-F29149313103}"/>
              </a:ext>
            </a:extLst>
          </p:cNvPr>
          <p:cNvSpPr>
            <a:spLocks noGrp="1"/>
          </p:cNvSpPr>
          <p:nvPr>
            <p:ph type="title"/>
          </p:nvPr>
        </p:nvSpPr>
        <p:spPr/>
        <p:txBody>
          <a:bodyPr/>
          <a:lstStyle/>
          <a:p>
            <a:r>
              <a:rPr lang="en-US" dirty="0"/>
              <a:t>PREZI</a:t>
            </a:r>
          </a:p>
        </p:txBody>
      </p:sp>
      <p:pic>
        <p:nvPicPr>
          <p:cNvPr id="5" name="Picture 2" descr="Image result for prezi logo">
            <a:extLst>
              <a:ext uri="{FF2B5EF4-FFF2-40B4-BE49-F238E27FC236}">
                <a16:creationId xmlns:a16="http://schemas.microsoft.com/office/drawing/2014/main" id="{6421F4F5-772B-4992-A712-7B31065343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74" t="11335" b="8232"/>
          <a:stretch/>
        </p:blipFill>
        <p:spPr bwMode="auto">
          <a:xfrm>
            <a:off x="457200" y="457200"/>
            <a:ext cx="3886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EZI demo">
            <a:hlinkClick r:id="rId4"/>
            <a:extLst>
              <a:ext uri="{FF2B5EF4-FFF2-40B4-BE49-F238E27FC236}">
                <a16:creationId xmlns:a16="http://schemas.microsoft.com/office/drawing/2014/main" id="{A999BE5E-E4F3-4BCC-9F94-F52653254584}"/>
              </a:ext>
            </a:extLst>
          </p:cNvPr>
          <p:cNvPicPr>
            <a:picLocks noChangeAspect="1"/>
          </p:cNvPicPr>
          <p:nvPr/>
        </p:nvPicPr>
        <p:blipFill>
          <a:blip r:embed="rId5"/>
          <a:stretch>
            <a:fillRect/>
          </a:stretch>
        </p:blipFill>
        <p:spPr>
          <a:xfrm>
            <a:off x="1187103" y="1902325"/>
            <a:ext cx="6769794" cy="3630292"/>
          </a:xfrm>
          <a:prstGeom prst="rect">
            <a:avLst/>
          </a:prstGeom>
        </p:spPr>
      </p:pic>
    </p:spTree>
    <p:extLst>
      <p:ext uri="{BB962C8B-B14F-4D97-AF65-F5344CB8AC3E}">
        <p14:creationId xmlns:p14="http://schemas.microsoft.com/office/powerpoint/2010/main" val="152130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ECB953-4A42-4899-BAAB-B71699D942D2}"/>
              </a:ext>
            </a:extLst>
          </p:cNvPr>
          <p:cNvSpPr>
            <a:spLocks noGrp="1"/>
          </p:cNvSpPr>
          <p:nvPr>
            <p:ph type="title" idx="4294967295"/>
          </p:nvPr>
        </p:nvSpPr>
        <p:spPr/>
        <p:txBody>
          <a:bodyPr/>
          <a:lstStyle/>
          <a:p>
            <a:r>
              <a:rPr lang="en-US" dirty="0"/>
              <a:t>PREZI</a:t>
            </a:r>
            <a:r>
              <a:rPr lang="en-US" baseline="0" dirty="0"/>
              <a:t> Pros Cons</a:t>
            </a:r>
            <a:endParaRPr lang="en-US" dirty="0"/>
          </a:p>
        </p:txBody>
      </p:sp>
      <p:sp>
        <p:nvSpPr>
          <p:cNvPr id="12" name="Freeform: Shape 11">
            <a:extLst>
              <a:ext uri="{FF2B5EF4-FFF2-40B4-BE49-F238E27FC236}">
                <a16:creationId xmlns:a16="http://schemas.microsoft.com/office/drawing/2014/main" id="{E599BC70-BAFD-4CC4-ACF4-821628C535E0}"/>
              </a:ext>
            </a:extLst>
          </p:cNvPr>
          <p:cNvSpPr/>
          <p:nvPr/>
        </p:nvSpPr>
        <p:spPr>
          <a:xfrm>
            <a:off x="1584533" y="1081881"/>
            <a:ext cx="2341756" cy="1966119"/>
          </a:xfrm>
          <a:custGeom>
            <a:avLst/>
            <a:gdLst>
              <a:gd name="connsiteX0" fmla="*/ 0 w 3285744"/>
              <a:gd name="connsiteY0" fmla="*/ 0 h 2172461"/>
              <a:gd name="connsiteX1" fmla="*/ 3285744 w 3285744"/>
              <a:gd name="connsiteY1" fmla="*/ 0 h 2172461"/>
              <a:gd name="connsiteX2" fmla="*/ 3285744 w 3285744"/>
              <a:gd name="connsiteY2" fmla="*/ 2172461 h 2172461"/>
              <a:gd name="connsiteX3" fmla="*/ 0 w 3285744"/>
              <a:gd name="connsiteY3" fmla="*/ 2172461 h 2172461"/>
              <a:gd name="connsiteX4" fmla="*/ 0 w 3285744"/>
              <a:gd name="connsiteY4" fmla="*/ 0 h 217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744" h="2172461">
                <a:moveTo>
                  <a:pt x="0" y="0"/>
                </a:moveTo>
                <a:lnTo>
                  <a:pt x="3285744" y="0"/>
                </a:lnTo>
                <a:lnTo>
                  <a:pt x="3285744" y="2172461"/>
                </a:lnTo>
                <a:lnTo>
                  <a:pt x="0" y="2172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0" rIns="192024" bIns="192024" numCol="1" spcCol="1270" anchor="t" anchorCtr="0">
            <a:noAutofit/>
          </a:bodyPr>
          <a:lstStyle/>
          <a:p>
            <a:pPr marL="0" lvl="0" indent="0" algn="r" defTabSz="1200150">
              <a:lnSpc>
                <a:spcPct val="90000"/>
              </a:lnSpc>
              <a:spcBef>
                <a:spcPct val="0"/>
              </a:spcBef>
              <a:spcAft>
                <a:spcPct val="35000"/>
              </a:spcAft>
              <a:buNone/>
            </a:pPr>
            <a:r>
              <a:rPr lang="en-US" sz="3200" b="1" dirty="0">
                <a:solidFill>
                  <a:srgbClr val="39B54A"/>
                </a:solidFill>
              </a:rPr>
              <a:t>Interactive</a:t>
            </a:r>
          </a:p>
          <a:p>
            <a:pPr marL="0" lvl="0" indent="0" algn="r" defTabSz="1200150">
              <a:lnSpc>
                <a:spcPct val="90000"/>
              </a:lnSpc>
              <a:spcBef>
                <a:spcPct val="0"/>
              </a:spcBef>
              <a:spcAft>
                <a:spcPct val="35000"/>
              </a:spcAft>
              <a:buNone/>
            </a:pPr>
            <a:r>
              <a:rPr lang="en-US" sz="3200" b="1" kern="1200" dirty="0">
                <a:solidFill>
                  <a:srgbClr val="39B54A"/>
                </a:solidFill>
              </a:rPr>
              <a:t>Non-linea</a:t>
            </a:r>
            <a:r>
              <a:rPr lang="en-US" sz="3200" b="1" dirty="0">
                <a:solidFill>
                  <a:srgbClr val="39B54A"/>
                </a:solidFill>
              </a:rPr>
              <a:t>r</a:t>
            </a:r>
          </a:p>
          <a:p>
            <a:pPr marL="0" lvl="0" indent="0" algn="r" defTabSz="1200150">
              <a:lnSpc>
                <a:spcPct val="90000"/>
              </a:lnSpc>
              <a:spcBef>
                <a:spcPct val="0"/>
              </a:spcBef>
              <a:spcAft>
                <a:spcPct val="35000"/>
              </a:spcAft>
              <a:buNone/>
            </a:pPr>
            <a:r>
              <a:rPr lang="en-US" sz="3200" kern="1200" dirty="0">
                <a:solidFill>
                  <a:schemeClr val="tx1">
                    <a:lumMod val="65000"/>
                    <a:lumOff val="35000"/>
                  </a:schemeClr>
                </a:solidFill>
              </a:rPr>
              <a:t>Engaging</a:t>
            </a:r>
          </a:p>
        </p:txBody>
      </p:sp>
      <p:sp>
        <p:nvSpPr>
          <p:cNvPr id="13" name="Freeform: Shape 12">
            <a:extLst>
              <a:ext uri="{FF2B5EF4-FFF2-40B4-BE49-F238E27FC236}">
                <a16:creationId xmlns:a16="http://schemas.microsoft.com/office/drawing/2014/main" id="{932A8C03-BBB3-44A3-AD1A-EB5FCF324959}"/>
              </a:ext>
            </a:extLst>
          </p:cNvPr>
          <p:cNvSpPr/>
          <p:nvPr/>
        </p:nvSpPr>
        <p:spPr>
          <a:xfrm>
            <a:off x="5329113" y="3421459"/>
            <a:ext cx="2349190" cy="2224881"/>
          </a:xfrm>
          <a:custGeom>
            <a:avLst/>
            <a:gdLst>
              <a:gd name="connsiteX0" fmla="*/ 0 w 3285744"/>
              <a:gd name="connsiteY0" fmla="*/ 0 h 2172461"/>
              <a:gd name="connsiteX1" fmla="*/ 3285744 w 3285744"/>
              <a:gd name="connsiteY1" fmla="*/ 0 h 2172461"/>
              <a:gd name="connsiteX2" fmla="*/ 3285744 w 3285744"/>
              <a:gd name="connsiteY2" fmla="*/ 2172461 h 2172461"/>
              <a:gd name="connsiteX3" fmla="*/ 0 w 3285744"/>
              <a:gd name="connsiteY3" fmla="*/ 2172461 h 2172461"/>
              <a:gd name="connsiteX4" fmla="*/ 0 w 3285744"/>
              <a:gd name="connsiteY4" fmla="*/ 0 h 217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744" h="2172461">
                <a:moveTo>
                  <a:pt x="0" y="0"/>
                </a:moveTo>
                <a:lnTo>
                  <a:pt x="3285744" y="0"/>
                </a:lnTo>
                <a:lnTo>
                  <a:pt x="3285744" y="2172461"/>
                </a:lnTo>
                <a:lnTo>
                  <a:pt x="0" y="2172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0" rIns="192024" bIns="192024" numCol="1" spcCol="1270" anchor="t" anchorCtr="0">
            <a:noAutofit/>
          </a:bodyPr>
          <a:lstStyle/>
          <a:p>
            <a:pPr marL="0" lvl="0" indent="0" algn="l" defTabSz="1200150">
              <a:lnSpc>
                <a:spcPct val="90000"/>
              </a:lnSpc>
              <a:spcBef>
                <a:spcPct val="0"/>
              </a:spcBef>
              <a:spcAft>
                <a:spcPct val="35000"/>
              </a:spcAft>
              <a:buNone/>
            </a:pPr>
            <a:r>
              <a:rPr lang="en-US" sz="3200" kern="1200" dirty="0">
                <a:solidFill>
                  <a:schemeClr val="tx1">
                    <a:lumMod val="75000"/>
                    <a:lumOff val="25000"/>
                  </a:schemeClr>
                </a:solidFill>
              </a:rPr>
              <a:t>Distracting</a:t>
            </a:r>
          </a:p>
          <a:p>
            <a:pPr marL="0" lvl="0" indent="0" algn="l" defTabSz="1200150">
              <a:lnSpc>
                <a:spcPct val="90000"/>
              </a:lnSpc>
              <a:spcBef>
                <a:spcPct val="0"/>
              </a:spcBef>
              <a:spcAft>
                <a:spcPct val="35000"/>
              </a:spcAft>
              <a:buNone/>
            </a:pPr>
            <a:r>
              <a:rPr lang="en-US" sz="3200" dirty="0">
                <a:solidFill>
                  <a:schemeClr val="tx1">
                    <a:lumMod val="75000"/>
                    <a:lumOff val="25000"/>
                  </a:schemeClr>
                </a:solidFill>
              </a:rPr>
              <a:t>Compliance</a:t>
            </a:r>
            <a:endParaRPr lang="en-US" sz="3200" kern="1200" dirty="0">
              <a:solidFill>
                <a:schemeClr val="tx1">
                  <a:lumMod val="75000"/>
                  <a:lumOff val="25000"/>
                </a:schemeClr>
              </a:solidFill>
            </a:endParaRPr>
          </a:p>
          <a:p>
            <a:pPr marL="0" lvl="0" indent="0" algn="l" defTabSz="1200150">
              <a:lnSpc>
                <a:spcPct val="90000"/>
              </a:lnSpc>
              <a:spcBef>
                <a:spcPct val="0"/>
              </a:spcBef>
              <a:spcAft>
                <a:spcPct val="35000"/>
              </a:spcAft>
              <a:buNone/>
            </a:pPr>
            <a:endParaRPr lang="en-US" sz="3200" kern="1200" dirty="0">
              <a:solidFill>
                <a:schemeClr val="tx1">
                  <a:lumMod val="75000"/>
                  <a:lumOff val="25000"/>
                </a:schemeClr>
              </a:solidFill>
            </a:endParaRPr>
          </a:p>
        </p:txBody>
      </p:sp>
      <p:grpSp>
        <p:nvGrpSpPr>
          <p:cNvPr id="3" name="Group 2" descr="Pros and Cons of PREZI. Pros: Interactive, non-linear, and engaging. Cons: Distracting and compliance">
            <a:extLst>
              <a:ext uri="{FF2B5EF4-FFF2-40B4-BE49-F238E27FC236}">
                <a16:creationId xmlns:a16="http://schemas.microsoft.com/office/drawing/2014/main" id="{FD408F5E-3AA5-4BF4-8041-6CB5E6381471}"/>
              </a:ext>
            </a:extLst>
          </p:cNvPr>
          <p:cNvGrpSpPr/>
          <p:nvPr/>
        </p:nvGrpSpPr>
        <p:grpSpPr>
          <a:xfrm>
            <a:off x="3529096" y="76200"/>
            <a:ext cx="2188062" cy="5943600"/>
            <a:chOff x="3529096" y="76200"/>
            <a:chExt cx="2188062" cy="5943600"/>
          </a:xfrm>
        </p:grpSpPr>
        <p:grpSp>
          <p:nvGrpSpPr>
            <p:cNvPr id="4" name="Group 3" descr="Pros and Cons of PREZI. Pros: Interactive, non-linear, and engaging. Cons: Distracting and compliance">
              <a:extLst>
                <a:ext uri="{FF2B5EF4-FFF2-40B4-BE49-F238E27FC236}">
                  <a16:creationId xmlns:a16="http://schemas.microsoft.com/office/drawing/2014/main" id="{7E2A537D-1A1A-4870-A7EF-A0FB950F2151}"/>
                </a:ext>
              </a:extLst>
            </p:cNvPr>
            <p:cNvGrpSpPr/>
            <p:nvPr/>
          </p:nvGrpSpPr>
          <p:grpSpPr>
            <a:xfrm>
              <a:off x="3529096" y="76200"/>
              <a:ext cx="2188062" cy="5943600"/>
              <a:chOff x="3529096" y="0"/>
              <a:chExt cx="2188062" cy="5943600"/>
            </a:xfrm>
          </p:grpSpPr>
          <p:sp>
            <p:nvSpPr>
              <p:cNvPr id="18" name="Arrow: Up 17">
                <a:extLst>
                  <a:ext uri="{FF2B5EF4-FFF2-40B4-BE49-F238E27FC236}">
                    <a16:creationId xmlns:a16="http://schemas.microsoft.com/office/drawing/2014/main" id="{1BDE3248-B9AD-4C50-833B-8AD5B43E3F21}"/>
                  </a:ext>
                </a:extLst>
              </p:cNvPr>
              <p:cNvSpPr/>
              <p:nvPr/>
            </p:nvSpPr>
            <p:spPr>
              <a:xfrm>
                <a:off x="3529096" y="0"/>
                <a:ext cx="2188062" cy="2971800"/>
              </a:xfrm>
              <a:prstGeom prst="upArrow">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latin typeface="Kristen ITC" panose="03050502040202030202" pitchFamily="66" charset="0"/>
                </a:endParaRPr>
              </a:p>
            </p:txBody>
          </p:sp>
          <p:sp>
            <p:nvSpPr>
              <p:cNvPr id="20" name="Arrow: Down 19">
                <a:extLst>
                  <a:ext uri="{FF2B5EF4-FFF2-40B4-BE49-F238E27FC236}">
                    <a16:creationId xmlns:a16="http://schemas.microsoft.com/office/drawing/2014/main" id="{5F56C5E2-A9F4-4CA9-A5C1-480C3405157B}"/>
                  </a:ext>
                </a:extLst>
              </p:cNvPr>
              <p:cNvSpPr/>
              <p:nvPr/>
            </p:nvSpPr>
            <p:spPr>
              <a:xfrm>
                <a:off x="3536930" y="2971800"/>
                <a:ext cx="2180228" cy="2971800"/>
              </a:xfrm>
              <a:prstGeom prst="downArrow">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grpSp>
        <p:sp>
          <p:nvSpPr>
            <p:cNvPr id="5" name="Plus Sign 4" descr="Pros and Cons of PREZI. Pros: Interactive, non-linear, and engaging. Cons: Distracting and compliance">
              <a:extLst>
                <a:ext uri="{FF2B5EF4-FFF2-40B4-BE49-F238E27FC236}">
                  <a16:creationId xmlns:a16="http://schemas.microsoft.com/office/drawing/2014/main" id="{69A86DF4-D708-4508-82FE-341AA28794BA}"/>
                </a:ext>
              </a:extLst>
            </p:cNvPr>
            <p:cNvSpPr/>
            <p:nvPr/>
          </p:nvSpPr>
          <p:spPr>
            <a:xfrm>
              <a:off x="4323481" y="609600"/>
              <a:ext cx="635653" cy="609600"/>
            </a:xfrm>
            <a:prstGeom prst="mathPlu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descr="Pros and Cons of PREZI. Pros: Interactive, non-linear, and engaging. Cons: Distracting and compliance">
              <a:extLst>
                <a:ext uri="{FF2B5EF4-FFF2-40B4-BE49-F238E27FC236}">
                  <a16:creationId xmlns:a16="http://schemas.microsoft.com/office/drawing/2014/main" id="{0BB72BA6-861B-49E0-BE66-81FAF5C22DB6}"/>
                </a:ext>
              </a:extLst>
            </p:cNvPr>
            <p:cNvSpPr/>
            <p:nvPr/>
          </p:nvSpPr>
          <p:spPr>
            <a:xfrm>
              <a:off x="4323480" y="4876800"/>
              <a:ext cx="635653" cy="609600"/>
            </a:xfrm>
            <a:prstGeom prst="mathMinu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Pros and Cons of PREZI. Pros: Interactive, non-linear, and engaging. Cons: Distracting and compliance">
              <a:extLst>
                <a:ext uri="{FF2B5EF4-FFF2-40B4-BE49-F238E27FC236}">
                  <a16:creationId xmlns:a16="http://schemas.microsoft.com/office/drawing/2014/main" id="{7EF20353-8E75-438E-B240-038CF2F41304}"/>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3774" t="11335" b="8232"/>
            <a:stretch/>
          </p:blipFill>
          <p:spPr bwMode="auto">
            <a:xfrm>
              <a:off x="3752905" y="2772652"/>
              <a:ext cx="1740444" cy="580148"/>
            </a:xfrm>
            <a:prstGeom prst="rect">
              <a:avLst/>
            </a:prstGeom>
            <a:solidFill>
              <a:schemeClr val="bg1"/>
            </a:solidFill>
            <a:extLst/>
          </p:spPr>
        </p:pic>
      </p:grpSp>
    </p:spTree>
    <p:extLst>
      <p:ext uri="{BB962C8B-B14F-4D97-AF65-F5344CB8AC3E}">
        <p14:creationId xmlns:p14="http://schemas.microsoft.com/office/powerpoint/2010/main" val="182089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381000"/>
            <a:ext cx="7112620" cy="1143000"/>
          </a:xfrm>
        </p:spPr>
        <p:txBody>
          <a:bodyPr>
            <a:normAutofit/>
          </a:bodyPr>
          <a:lstStyle/>
          <a:p>
            <a:r>
              <a:rPr lang="en-US" sz="4400" dirty="0"/>
              <a:t>PowerPoint</a:t>
            </a:r>
          </a:p>
        </p:txBody>
      </p:sp>
      <p:pic>
        <p:nvPicPr>
          <p:cNvPr id="13314" name="Picture 2" descr="Image result for ppt">
            <a:extLst>
              <a:ext uri="{FF2B5EF4-FFF2-40B4-BE49-F238E27FC236}">
                <a16:creationId xmlns:a16="http://schemas.microsoft.com/office/drawing/2014/main" id="{135DBA33-3116-4E0D-AA79-2E30167E51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50" r="13279"/>
          <a:stretch/>
        </p:blipFill>
        <p:spPr bwMode="auto">
          <a:xfrm>
            <a:off x="457201" y="274638"/>
            <a:ext cx="1025680" cy="140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0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ACD4-343B-4E0B-8667-8505CDDE9B52}"/>
              </a:ext>
            </a:extLst>
          </p:cNvPr>
          <p:cNvSpPr>
            <a:spLocks noGrp="1"/>
          </p:cNvSpPr>
          <p:nvPr>
            <p:ph type="title"/>
          </p:nvPr>
        </p:nvSpPr>
        <p:spPr/>
        <p:txBody>
          <a:bodyPr/>
          <a:lstStyle/>
          <a:p>
            <a:r>
              <a:rPr lang="en-US" dirty="0"/>
              <a:t>Table</a:t>
            </a:r>
          </a:p>
        </p:txBody>
      </p:sp>
      <p:graphicFrame>
        <p:nvGraphicFramePr>
          <p:cNvPr id="7" name="Content Placeholder 6" descr="Example of a data table">
            <a:extLst>
              <a:ext uri="{FF2B5EF4-FFF2-40B4-BE49-F238E27FC236}">
                <a16:creationId xmlns:a16="http://schemas.microsoft.com/office/drawing/2014/main" id="{F8353EDF-6584-41AD-AA30-7ACECAEC4ABE}"/>
              </a:ext>
            </a:extLst>
          </p:cNvPr>
          <p:cNvGraphicFramePr>
            <a:graphicFrameLocks noGrp="1"/>
          </p:cNvGraphicFramePr>
          <p:nvPr>
            <p:ph idx="1"/>
            <p:extLst>
              <p:ext uri="{D42A27DB-BD31-4B8C-83A1-F6EECF244321}">
                <p14:modId xmlns:p14="http://schemas.microsoft.com/office/powerpoint/2010/main" val="1751496890"/>
              </p:ext>
            </p:extLst>
          </p:nvPr>
        </p:nvGraphicFramePr>
        <p:xfrm>
          <a:off x="1143000" y="1676400"/>
          <a:ext cx="6629400" cy="3245960"/>
        </p:xfrm>
        <a:graphic>
          <a:graphicData uri="http://schemas.openxmlformats.org/drawingml/2006/table">
            <a:tbl>
              <a:tblPr firstRow="1"/>
              <a:tblGrid>
                <a:gridCol w="1366677">
                  <a:extLst>
                    <a:ext uri="{9D8B030D-6E8A-4147-A177-3AD203B41FA5}">
                      <a16:colId xmlns:a16="http://schemas.microsoft.com/office/drawing/2014/main" val="3883666580"/>
                    </a:ext>
                  </a:extLst>
                </a:gridCol>
                <a:gridCol w="1672649">
                  <a:extLst>
                    <a:ext uri="{9D8B030D-6E8A-4147-A177-3AD203B41FA5}">
                      <a16:colId xmlns:a16="http://schemas.microsoft.com/office/drawing/2014/main" val="3807072454"/>
                    </a:ext>
                  </a:extLst>
                </a:gridCol>
                <a:gridCol w="1244287">
                  <a:extLst>
                    <a:ext uri="{9D8B030D-6E8A-4147-A177-3AD203B41FA5}">
                      <a16:colId xmlns:a16="http://schemas.microsoft.com/office/drawing/2014/main" val="1244294731"/>
                    </a:ext>
                  </a:extLst>
                </a:gridCol>
                <a:gridCol w="1387075">
                  <a:extLst>
                    <a:ext uri="{9D8B030D-6E8A-4147-A177-3AD203B41FA5}">
                      <a16:colId xmlns:a16="http://schemas.microsoft.com/office/drawing/2014/main" val="204029348"/>
                    </a:ext>
                  </a:extLst>
                </a:gridCol>
                <a:gridCol w="958712">
                  <a:extLst>
                    <a:ext uri="{9D8B030D-6E8A-4147-A177-3AD203B41FA5}">
                      <a16:colId xmlns:a16="http://schemas.microsoft.com/office/drawing/2014/main" val="1078880436"/>
                    </a:ext>
                  </a:extLst>
                </a:gridCol>
              </a:tblGrid>
              <a:tr h="762000">
                <a:tc>
                  <a:txBody>
                    <a:bodyPr/>
                    <a:lstStyle/>
                    <a:p>
                      <a:pPr algn="ctr" fontAlgn="b"/>
                      <a:r>
                        <a:rPr lang="en-US" sz="2000" b="1" i="0" u="none" strike="noStrike" dirty="0">
                          <a:solidFill>
                            <a:srgbClr val="000000"/>
                          </a:solidFill>
                          <a:effectLst/>
                          <a:latin typeface="Calibri" panose="020F0502020204030204" pitchFamily="34" charset="0"/>
                        </a:rPr>
                        <a:t>Index Element</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Previously Excluded</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Insufficient Quality</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Sufficient Quality</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Total Children</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037203"/>
                  </a:ext>
                </a:extLst>
              </a:tr>
              <a:tr h="620990">
                <a:tc>
                  <a:txBody>
                    <a:bodyPr/>
                    <a:lstStyle/>
                    <a:p>
                      <a:pPr algn="l" fontAlgn="b"/>
                      <a:r>
                        <a:rPr lang="en-US" sz="2000" b="0" i="0" u="none" strike="noStrike" dirty="0">
                          <a:solidFill>
                            <a:srgbClr val="000000"/>
                          </a:solidFill>
                          <a:effectLst/>
                          <a:latin typeface="Calibri" panose="020F0502020204030204" pitchFamily="34" charset="0"/>
                        </a:rPr>
                        <a:t>Services</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20</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7</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21</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28</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29391657"/>
                  </a:ext>
                </a:extLst>
              </a:tr>
              <a:tr h="620990">
                <a:tc>
                  <a:txBody>
                    <a:bodyPr/>
                    <a:lstStyle/>
                    <a:p>
                      <a:pPr algn="l" fontAlgn="b"/>
                      <a:r>
                        <a:rPr lang="en-US" sz="2000" b="0" i="0" u="none" strike="noStrike">
                          <a:solidFill>
                            <a:srgbClr val="000000"/>
                          </a:solidFill>
                          <a:effectLst/>
                          <a:latin typeface="Calibri" panose="020F0502020204030204" pitchFamily="34" charset="0"/>
                        </a:rPr>
                        <a:t>IEP</a:t>
                      </a:r>
                    </a:p>
                  </a:txBody>
                  <a:tcPr marL="7620" marR="7620" marT="762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8</a:t>
                      </a:r>
                    </a:p>
                  </a:txBody>
                  <a:tcPr marL="7620" marR="7620" marT="762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12</a:t>
                      </a:r>
                    </a:p>
                  </a:txBody>
                  <a:tcPr marL="7620" marR="7620" marT="7620" anchor="b">
                    <a:lnL>
                      <a:noFill/>
                    </a:lnL>
                    <a:lnR>
                      <a:noFill/>
                    </a:lnR>
                    <a:lnT>
                      <a:noFill/>
                    </a:lnT>
                    <a:lnB>
                      <a:noFill/>
                    </a:lnB>
                  </a:tcPr>
                </a:tc>
                <a:tc>
                  <a:txBody>
                    <a:bodyPr/>
                    <a:lstStyle/>
                    <a:p>
                      <a:pPr algn="r" fontAlgn="b"/>
                      <a:r>
                        <a:rPr lang="en-US" sz="2000" b="0" i="0" u="none" strike="noStrike">
                          <a:solidFill>
                            <a:srgbClr val="000000"/>
                          </a:solidFill>
                          <a:effectLst/>
                          <a:latin typeface="Calibri" panose="020F0502020204030204" pitchFamily="34" charset="0"/>
                        </a:rPr>
                        <a:t>28</a:t>
                      </a:r>
                    </a:p>
                  </a:txBody>
                  <a:tcPr marL="7620" marR="7620" marT="7620" anchor="b">
                    <a:lnL>
                      <a:noFill/>
                    </a:lnL>
                    <a:lnR>
                      <a:noFill/>
                    </a:lnR>
                    <a:lnT>
                      <a:noFill/>
                    </a:lnT>
                    <a:lnB>
                      <a:noFill/>
                    </a:lnB>
                  </a:tcPr>
                </a:tc>
                <a:tc>
                  <a:txBody>
                    <a:bodyPr/>
                    <a:lstStyle/>
                    <a:p>
                      <a:pPr algn="r" fontAlgn="b"/>
                      <a:r>
                        <a:rPr lang="en-US" sz="2000" b="0" i="0" u="none" strike="noStrike">
                          <a:solidFill>
                            <a:srgbClr val="000000"/>
                          </a:solidFill>
                          <a:effectLst/>
                          <a:latin typeface="Calibri" panose="020F0502020204030204" pitchFamily="34" charset="0"/>
                        </a:rPr>
                        <a:t>40</a:t>
                      </a:r>
                    </a:p>
                  </a:txBody>
                  <a:tcPr marL="7620" marR="7620" marT="7620" anchor="b">
                    <a:lnL>
                      <a:noFill/>
                    </a:lnL>
                    <a:lnR>
                      <a:noFill/>
                    </a:lnR>
                    <a:lnT>
                      <a:noFill/>
                    </a:lnT>
                    <a:lnB>
                      <a:noFill/>
                    </a:lnB>
                  </a:tcPr>
                </a:tc>
                <a:extLst>
                  <a:ext uri="{0D108BD9-81ED-4DB2-BD59-A6C34878D82A}">
                    <a16:rowId xmlns:a16="http://schemas.microsoft.com/office/drawing/2014/main" val="2816410985"/>
                  </a:ext>
                </a:extLst>
              </a:tr>
              <a:tr h="620990">
                <a:tc>
                  <a:txBody>
                    <a:bodyPr/>
                    <a:lstStyle/>
                    <a:p>
                      <a:pPr algn="l" fontAlgn="b"/>
                      <a:r>
                        <a:rPr lang="en-US" sz="2000" b="0" i="0" u="none" strike="noStrike">
                          <a:solidFill>
                            <a:srgbClr val="000000"/>
                          </a:solidFill>
                          <a:effectLst/>
                          <a:latin typeface="Calibri" panose="020F0502020204030204" pitchFamily="34" charset="0"/>
                        </a:rPr>
                        <a:t>Evaluation</a:t>
                      </a:r>
                    </a:p>
                  </a:txBody>
                  <a:tcPr marL="7620" marR="7620" marT="7620" anchor="b">
                    <a:lnL>
                      <a:noFill/>
                    </a:lnL>
                    <a:lnR>
                      <a:noFill/>
                    </a:lnR>
                    <a:lnT>
                      <a:noFill/>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0</a:t>
                      </a:r>
                    </a:p>
                  </a:txBody>
                  <a:tcPr marL="7620" marR="7620" marT="762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8</a:t>
                      </a:r>
                    </a:p>
                  </a:txBody>
                  <a:tcPr marL="7620" marR="7620" marT="7620" anchor="b">
                    <a:lnL>
                      <a:noFill/>
                    </a:lnL>
                    <a:lnR>
                      <a:noFill/>
                    </a:lnR>
                    <a:lnT>
                      <a:noFill/>
                    </a:lnT>
                    <a:lnB>
                      <a:noFill/>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40</a:t>
                      </a:r>
                    </a:p>
                  </a:txBody>
                  <a:tcPr marL="7620" marR="7620" marT="7620" anchor="b">
                    <a:lnL>
                      <a:noFill/>
                    </a:lnL>
                    <a:lnR>
                      <a:noFill/>
                    </a:lnR>
                    <a:lnT>
                      <a:noFill/>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48</a:t>
                      </a:r>
                    </a:p>
                  </a:txBody>
                  <a:tcPr marL="7620" marR="7620" marT="7620" anchor="b">
                    <a:lnL>
                      <a:noFill/>
                    </a:lnL>
                    <a:lnR>
                      <a:noFill/>
                    </a:lnR>
                    <a:lnT>
                      <a:noFill/>
                    </a:lnT>
                    <a:lnB>
                      <a:noFill/>
                    </a:lnB>
                    <a:solidFill>
                      <a:srgbClr val="D9D9D9"/>
                    </a:solidFill>
                  </a:tcPr>
                </a:tc>
                <a:extLst>
                  <a:ext uri="{0D108BD9-81ED-4DB2-BD59-A6C34878D82A}">
                    <a16:rowId xmlns:a16="http://schemas.microsoft.com/office/drawing/2014/main" val="1860793675"/>
                  </a:ext>
                </a:extLst>
              </a:tr>
              <a:tr h="620990">
                <a:tc>
                  <a:txBody>
                    <a:bodyPr/>
                    <a:lstStyle/>
                    <a:p>
                      <a:pPr algn="l" fontAlgn="b"/>
                      <a:r>
                        <a:rPr lang="en-US" sz="2000" b="0" i="0" u="none" strike="noStrike">
                          <a:solidFill>
                            <a:srgbClr val="000000"/>
                          </a:solidFill>
                          <a:effectLst/>
                          <a:latin typeface="Calibri" panose="020F0502020204030204" pitchFamily="34" charset="0"/>
                        </a:rPr>
                        <a:t>Total Eligible</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0</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0</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panose="020F0502020204030204" pitchFamily="34" charset="0"/>
                        </a:rPr>
                        <a:t>48</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panose="020F0502020204030204" pitchFamily="34" charset="0"/>
                        </a:rPr>
                        <a:t>48</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952972"/>
                  </a:ext>
                </a:extLst>
              </a:tr>
            </a:tbl>
          </a:graphicData>
        </a:graphic>
      </p:graphicFrame>
    </p:spTree>
    <p:extLst>
      <p:ext uri="{BB962C8B-B14F-4D97-AF65-F5344CB8AC3E}">
        <p14:creationId xmlns:p14="http://schemas.microsoft.com/office/powerpoint/2010/main" val="4056963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ACD4-343B-4E0B-8667-8505CDDE9B52}"/>
              </a:ext>
            </a:extLst>
          </p:cNvPr>
          <p:cNvSpPr>
            <a:spLocks noGrp="1"/>
          </p:cNvSpPr>
          <p:nvPr>
            <p:ph type="title"/>
          </p:nvPr>
        </p:nvSpPr>
        <p:spPr/>
        <p:txBody>
          <a:bodyPr/>
          <a:lstStyle/>
          <a:p>
            <a:r>
              <a:rPr lang="en-US" dirty="0"/>
              <a:t>Nested Chart for Example Program</a:t>
            </a:r>
          </a:p>
        </p:txBody>
      </p:sp>
      <p:graphicFrame>
        <p:nvGraphicFramePr>
          <p:cNvPr id="8" name="Content Placeholder 7" descr="Example of a nested chart">
            <a:extLst>
              <a:ext uri="{FF2B5EF4-FFF2-40B4-BE49-F238E27FC236}">
                <a16:creationId xmlns:a16="http://schemas.microsoft.com/office/drawing/2014/main" id="{724C1308-C95E-4F08-8C09-B51AA2B828AC}"/>
              </a:ext>
            </a:extLst>
          </p:cNvPr>
          <p:cNvGraphicFramePr>
            <a:graphicFrameLocks noGrp="1"/>
          </p:cNvGraphicFramePr>
          <p:nvPr>
            <p:ph idx="1"/>
            <p:extLst>
              <p:ext uri="{D42A27DB-BD31-4B8C-83A1-F6EECF244321}">
                <p14:modId xmlns:p14="http://schemas.microsoft.com/office/powerpoint/2010/main" val="3352105210"/>
              </p:ext>
            </p:extLst>
          </p:nvPr>
        </p:nvGraphicFramePr>
        <p:xfrm>
          <a:off x="457200" y="1600200"/>
          <a:ext cx="82296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74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4A850DD-16FE-4C2F-A6AB-4760A190D58C}"/>
              </a:ext>
            </a:extLst>
          </p:cNvPr>
          <p:cNvSpPr>
            <a:spLocks noGrp="1"/>
          </p:cNvSpPr>
          <p:nvPr>
            <p:ph type="title"/>
          </p:nvPr>
        </p:nvSpPr>
        <p:spPr>
          <a:ln>
            <a:noFill/>
          </a:ln>
        </p:spPr>
        <p:txBody>
          <a:bodyPr>
            <a:noAutofit/>
          </a:bodyPr>
          <a:lstStyle/>
          <a:p>
            <a:r>
              <a:rPr lang="en-US" sz="2600" b="0" dirty="0">
                <a:solidFill>
                  <a:schemeClr val="tx1"/>
                </a:solidFill>
                <a:latin typeface="Calibri" panose="020F0502020204030204" pitchFamily="34" charset="0"/>
              </a:rPr>
              <a:t>Number of Students Receiving </a:t>
            </a:r>
            <a:r>
              <a:rPr lang="en-US" sz="2600" dirty="0">
                <a:solidFill>
                  <a:srgbClr val="203864"/>
                </a:solidFill>
                <a:latin typeface="Calibri" panose="020F0502020204030204" pitchFamily="34" charset="0"/>
              </a:rPr>
              <a:t>Sufficient</a:t>
            </a:r>
            <a:r>
              <a:rPr lang="en-US" sz="2600" b="0" dirty="0">
                <a:solidFill>
                  <a:srgbClr val="203864"/>
                </a:solidFill>
                <a:latin typeface="Calibri" panose="020F0502020204030204" pitchFamily="34" charset="0"/>
              </a:rPr>
              <a:t> </a:t>
            </a:r>
            <a:r>
              <a:rPr lang="en-US" sz="2600" dirty="0">
                <a:solidFill>
                  <a:srgbClr val="203864"/>
                </a:solidFill>
                <a:latin typeface="Calibri" panose="020F0502020204030204" pitchFamily="34" charset="0"/>
              </a:rPr>
              <a:t>Evaluations</a:t>
            </a:r>
            <a:r>
              <a:rPr lang="en-US" sz="2600" b="0" dirty="0">
                <a:solidFill>
                  <a:srgbClr val="595959"/>
                </a:solidFill>
                <a:latin typeface="Calibri" panose="020F0502020204030204" pitchFamily="34" charset="0"/>
              </a:rPr>
              <a:t> </a:t>
            </a:r>
            <a:r>
              <a:rPr lang="en-US" sz="2600" b="0" dirty="0">
                <a:solidFill>
                  <a:schemeClr val="tx1"/>
                </a:solidFill>
                <a:latin typeface="Calibri" panose="020F0502020204030204" pitchFamily="34" charset="0"/>
              </a:rPr>
              <a:t>and</a:t>
            </a:r>
            <a:r>
              <a:rPr lang="en-US" sz="2600" b="0" dirty="0">
                <a:solidFill>
                  <a:srgbClr val="595959"/>
                </a:solidFill>
                <a:latin typeface="Calibri" panose="020F0502020204030204" pitchFamily="34" charset="0"/>
              </a:rPr>
              <a:t> </a:t>
            </a:r>
            <a:r>
              <a:rPr lang="en-US" sz="2600" dirty="0">
                <a:solidFill>
                  <a:srgbClr val="70AD47"/>
                </a:solidFill>
                <a:latin typeface="Calibri" panose="020F0502020204030204" pitchFamily="34" charset="0"/>
              </a:rPr>
              <a:t>Proper IEPs</a:t>
            </a:r>
            <a:r>
              <a:rPr lang="en-US" sz="2600" dirty="0">
                <a:solidFill>
                  <a:srgbClr val="000000"/>
                </a:solidFill>
                <a:latin typeface="Calibri" panose="020F0502020204030204" pitchFamily="34" charset="0"/>
              </a:rPr>
              <a:t> </a:t>
            </a:r>
            <a:r>
              <a:rPr lang="en-US" sz="2600" b="0" dirty="0">
                <a:solidFill>
                  <a:srgbClr val="000000"/>
                </a:solidFill>
                <a:latin typeface="Calibri" panose="020F0502020204030204" pitchFamily="34" charset="0"/>
              </a:rPr>
              <a:t>and</a:t>
            </a:r>
            <a:r>
              <a:rPr lang="en-US" sz="2600" dirty="0">
                <a:solidFill>
                  <a:srgbClr val="000000"/>
                </a:solidFill>
                <a:latin typeface="Calibri" panose="020F0502020204030204" pitchFamily="34" charset="0"/>
              </a:rPr>
              <a:t> </a:t>
            </a:r>
            <a:r>
              <a:rPr lang="en-US" sz="2600" dirty="0">
                <a:solidFill>
                  <a:srgbClr val="C00000"/>
                </a:solidFill>
                <a:latin typeface="Calibri" panose="020F0502020204030204" pitchFamily="34" charset="0"/>
              </a:rPr>
              <a:t>SDI Services </a:t>
            </a:r>
            <a:r>
              <a:rPr lang="en-US" sz="2600" b="0" dirty="0">
                <a:solidFill>
                  <a:schemeClr val="tx1"/>
                </a:solidFill>
                <a:latin typeface="Calibri" panose="020F0502020204030204" pitchFamily="34" charset="0"/>
              </a:rPr>
              <a:t>in Example Program (n=48)</a:t>
            </a:r>
            <a:endParaRPr lang="en-US" sz="2400" dirty="0">
              <a:solidFill>
                <a:schemeClr val="tx1"/>
              </a:solidFill>
            </a:endParaRPr>
          </a:p>
        </p:txBody>
      </p:sp>
      <p:grpSp>
        <p:nvGrpSpPr>
          <p:cNvPr id="22" name="Group 21" descr="Example of a way to display information instead of using a table or chart">
            <a:extLst>
              <a:ext uri="{FF2B5EF4-FFF2-40B4-BE49-F238E27FC236}">
                <a16:creationId xmlns:a16="http://schemas.microsoft.com/office/drawing/2014/main" id="{32AECFF7-6574-400B-9DD2-65DA1B336032}"/>
              </a:ext>
            </a:extLst>
          </p:cNvPr>
          <p:cNvGrpSpPr/>
          <p:nvPr/>
        </p:nvGrpSpPr>
        <p:grpSpPr>
          <a:xfrm>
            <a:off x="838200" y="1634490"/>
            <a:ext cx="7315200" cy="4264183"/>
            <a:chOff x="0" y="0"/>
            <a:chExt cx="6141720" cy="3589021"/>
          </a:xfrm>
        </p:grpSpPr>
        <p:graphicFrame>
          <p:nvGraphicFramePr>
            <p:cNvPr id="23" name="Chart 22">
              <a:extLst>
                <a:ext uri="{FF2B5EF4-FFF2-40B4-BE49-F238E27FC236}">
                  <a16:creationId xmlns:a16="http://schemas.microsoft.com/office/drawing/2014/main" id="{25F07F9F-38A3-46B2-BCE2-728A5589D4BF}"/>
                </a:ext>
              </a:extLst>
            </p:cNvPr>
            <p:cNvGraphicFramePr>
              <a:graphicFrameLocks noChangeAspect="1"/>
            </p:cNvGraphicFramePr>
            <p:nvPr>
              <p:extLst>
                <p:ext uri="{D42A27DB-BD31-4B8C-83A1-F6EECF244321}">
                  <p14:modId xmlns:p14="http://schemas.microsoft.com/office/powerpoint/2010/main" val="3157397990"/>
                </p:ext>
              </p:extLst>
            </p:nvPr>
          </p:nvGraphicFramePr>
          <p:xfrm>
            <a:off x="0" y="0"/>
            <a:ext cx="6141720" cy="35890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570D7CF2-D5EC-4631-8524-97B2753C6145}"/>
                </a:ext>
              </a:extLst>
            </p:cNvPr>
            <p:cNvCxnSpPr>
              <a:cxnSpLocks/>
            </p:cNvCxnSpPr>
            <p:nvPr/>
          </p:nvCxnSpPr>
          <p:spPr>
            <a:xfrm>
              <a:off x="1101239" y="122479"/>
              <a:ext cx="0" cy="2221655"/>
            </a:xfrm>
            <a:prstGeom prst="line">
              <a:avLst/>
            </a:prstGeom>
            <a:noFill/>
            <a:ln w="31750" cap="flat" cmpd="sng" algn="ctr">
              <a:solidFill>
                <a:sysClr val="windowText" lastClr="000000"/>
              </a:solidFill>
              <a:prstDash val="sysDash"/>
              <a:miter lim="800000"/>
            </a:ln>
            <a:effectLst/>
          </p:spPr>
        </p:cxnSp>
        <p:cxnSp>
          <p:nvCxnSpPr>
            <p:cNvPr id="25" name="Straight Connector 24">
              <a:extLst>
                <a:ext uri="{FF2B5EF4-FFF2-40B4-BE49-F238E27FC236}">
                  <a16:creationId xmlns:a16="http://schemas.microsoft.com/office/drawing/2014/main" id="{E2BA8A68-7904-4831-93E0-00069DBA1172}"/>
                </a:ext>
              </a:extLst>
            </p:cNvPr>
            <p:cNvCxnSpPr>
              <a:cxnSpLocks/>
            </p:cNvCxnSpPr>
            <p:nvPr/>
          </p:nvCxnSpPr>
          <p:spPr>
            <a:xfrm>
              <a:off x="2570442" y="1242299"/>
              <a:ext cx="0" cy="2256265"/>
            </a:xfrm>
            <a:prstGeom prst="line">
              <a:avLst/>
            </a:prstGeom>
            <a:noFill/>
            <a:ln w="31750" cap="flat" cmpd="sng" algn="ctr">
              <a:solidFill>
                <a:sysClr val="windowText" lastClr="000000"/>
              </a:solidFill>
              <a:prstDash val="sysDash"/>
              <a:miter lim="800000"/>
            </a:ln>
            <a:effectLst/>
          </p:spPr>
        </p:cxnSp>
      </p:grpSp>
    </p:spTree>
    <p:extLst>
      <p:ext uri="{BB962C8B-B14F-4D97-AF65-F5344CB8AC3E}">
        <p14:creationId xmlns:p14="http://schemas.microsoft.com/office/powerpoint/2010/main" val="419586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Kristen ITC" panose="03050502040202030202" pitchFamily="66" charset="0"/>
              </a:rPr>
              <a:t>As a result of participating in today’s webinar, you will…</a:t>
            </a:r>
          </a:p>
        </p:txBody>
      </p:sp>
      <p:sp>
        <p:nvSpPr>
          <p:cNvPr id="3" name="Content Placeholder 2"/>
          <p:cNvSpPr>
            <a:spLocks noGrp="1"/>
          </p:cNvSpPr>
          <p:nvPr>
            <p:ph idx="1"/>
          </p:nvPr>
        </p:nvSpPr>
        <p:spPr>
          <a:xfrm>
            <a:off x="457200" y="1752600"/>
            <a:ext cx="8229600" cy="3886200"/>
          </a:xfrm>
        </p:spPr>
        <p:txBody>
          <a:bodyPr/>
          <a:lstStyle/>
          <a:p>
            <a:r>
              <a:rPr lang="en-US" dirty="0"/>
              <a:t>Gain knowledge on ways to present and share information to stakeholders in line with the principles of effective design </a:t>
            </a:r>
          </a:p>
          <a:p>
            <a:pPr marL="0" indent="0">
              <a:buNone/>
            </a:pPr>
            <a:endParaRPr lang="en-US" dirty="0"/>
          </a:p>
          <a:p>
            <a:r>
              <a:rPr lang="en-US" dirty="0"/>
              <a:t>Be better able to access and select appropriate tools and resources for presenting data effectively</a:t>
            </a:r>
          </a:p>
        </p:txBody>
      </p:sp>
    </p:spTree>
    <p:extLst>
      <p:ext uri="{BB962C8B-B14F-4D97-AF65-F5344CB8AC3E}">
        <p14:creationId xmlns:p14="http://schemas.microsoft.com/office/powerpoint/2010/main" val="67086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4A850DD-16FE-4C2F-A6AB-4760A190D58C}"/>
              </a:ext>
            </a:extLst>
          </p:cNvPr>
          <p:cNvSpPr>
            <a:spLocks noGrp="1"/>
          </p:cNvSpPr>
          <p:nvPr>
            <p:ph type="title"/>
          </p:nvPr>
        </p:nvSpPr>
        <p:spPr>
          <a:xfrm>
            <a:off x="457200" y="274638"/>
            <a:ext cx="8229600" cy="1477962"/>
          </a:xfrm>
          <a:ln>
            <a:noFill/>
          </a:ln>
        </p:spPr>
        <p:txBody>
          <a:bodyPr>
            <a:noAutofit/>
          </a:bodyPr>
          <a:lstStyle/>
          <a:p>
            <a:r>
              <a:rPr lang="en-US" dirty="0">
                <a:solidFill>
                  <a:schemeClr val="tx1"/>
                </a:solidFill>
                <a:latin typeface="Calibri" panose="020F0502020204030204" pitchFamily="34" charset="0"/>
              </a:rPr>
              <a:t>12</a:t>
            </a:r>
            <a:r>
              <a:rPr lang="en-US" sz="2600" b="0" dirty="0">
                <a:solidFill>
                  <a:schemeClr val="tx1"/>
                </a:solidFill>
                <a:latin typeface="Calibri" panose="020F0502020204030204" pitchFamily="34" charset="0"/>
              </a:rPr>
              <a:t> Students Did Not Receive </a:t>
            </a:r>
            <a:r>
              <a:rPr lang="en-US" sz="2600" dirty="0">
                <a:solidFill>
                  <a:srgbClr val="7030A0"/>
                </a:solidFill>
                <a:latin typeface="Calibri" panose="020F0502020204030204" pitchFamily="34" charset="0"/>
              </a:rPr>
              <a:t>Proper IEPs </a:t>
            </a:r>
            <a:r>
              <a:rPr lang="en-US" sz="2600" b="0" dirty="0">
                <a:solidFill>
                  <a:srgbClr val="000000"/>
                </a:solidFill>
                <a:latin typeface="Calibri" panose="020F0502020204030204" pitchFamily="34" charset="0"/>
              </a:rPr>
              <a:t>among those also receiving </a:t>
            </a:r>
            <a:r>
              <a:rPr lang="en-US" sz="2600" dirty="0">
                <a:solidFill>
                  <a:schemeClr val="bg1">
                    <a:lumMod val="75000"/>
                  </a:schemeClr>
                </a:solidFill>
                <a:latin typeface="Calibri" panose="020F0502020204030204" pitchFamily="34" charset="0"/>
              </a:rPr>
              <a:t>Sufficient</a:t>
            </a:r>
            <a:r>
              <a:rPr lang="en-US" sz="2600" b="0" dirty="0">
                <a:solidFill>
                  <a:schemeClr val="bg1">
                    <a:lumMod val="75000"/>
                  </a:schemeClr>
                </a:solidFill>
                <a:latin typeface="Calibri" panose="020F0502020204030204" pitchFamily="34" charset="0"/>
              </a:rPr>
              <a:t> </a:t>
            </a:r>
            <a:r>
              <a:rPr lang="en-US" sz="2600" dirty="0">
                <a:solidFill>
                  <a:schemeClr val="bg1">
                    <a:lumMod val="75000"/>
                  </a:schemeClr>
                </a:solidFill>
                <a:latin typeface="Calibri" panose="020F0502020204030204" pitchFamily="34" charset="0"/>
              </a:rPr>
              <a:t>Evaluations</a:t>
            </a:r>
            <a:r>
              <a:rPr lang="en-US" sz="2600" b="0" dirty="0">
                <a:solidFill>
                  <a:schemeClr val="bg1">
                    <a:lumMod val="75000"/>
                  </a:schemeClr>
                </a:solidFill>
                <a:latin typeface="Calibri" panose="020F0502020204030204" pitchFamily="34" charset="0"/>
              </a:rPr>
              <a:t> </a:t>
            </a:r>
            <a:r>
              <a:rPr lang="en-US" sz="2600" b="0" dirty="0">
                <a:solidFill>
                  <a:srgbClr val="000000"/>
                </a:solidFill>
                <a:latin typeface="Calibri" panose="020F0502020204030204" pitchFamily="34" charset="0"/>
              </a:rPr>
              <a:t>and</a:t>
            </a:r>
            <a:r>
              <a:rPr lang="en-US" sz="2600" dirty="0">
                <a:solidFill>
                  <a:srgbClr val="000000"/>
                </a:solidFill>
                <a:latin typeface="Calibri" panose="020F0502020204030204" pitchFamily="34" charset="0"/>
              </a:rPr>
              <a:t> </a:t>
            </a:r>
            <a:r>
              <a:rPr lang="en-US" sz="2600" dirty="0">
                <a:solidFill>
                  <a:schemeClr val="tx1">
                    <a:lumMod val="65000"/>
                    <a:lumOff val="35000"/>
                  </a:schemeClr>
                </a:solidFill>
                <a:latin typeface="Calibri" panose="020F0502020204030204" pitchFamily="34" charset="0"/>
              </a:rPr>
              <a:t>SDI Services </a:t>
            </a:r>
            <a:r>
              <a:rPr lang="en-US" sz="2600" b="0" dirty="0">
                <a:solidFill>
                  <a:schemeClr val="tx1"/>
                </a:solidFill>
                <a:latin typeface="Calibri" panose="020F0502020204030204" pitchFamily="34" charset="0"/>
              </a:rPr>
              <a:t>in Example Program (n=48)</a:t>
            </a:r>
            <a:endParaRPr lang="en-US" sz="2400" dirty="0">
              <a:solidFill>
                <a:schemeClr val="tx1"/>
              </a:solidFill>
            </a:endParaRPr>
          </a:p>
        </p:txBody>
      </p:sp>
      <p:grpSp>
        <p:nvGrpSpPr>
          <p:cNvPr id="22" name="Group 21" descr="Another example of a way to display information instead of using a table or chart">
            <a:extLst>
              <a:ext uri="{FF2B5EF4-FFF2-40B4-BE49-F238E27FC236}">
                <a16:creationId xmlns:a16="http://schemas.microsoft.com/office/drawing/2014/main" id="{32AECFF7-6574-400B-9DD2-65DA1B336032}"/>
              </a:ext>
            </a:extLst>
          </p:cNvPr>
          <p:cNvGrpSpPr/>
          <p:nvPr/>
        </p:nvGrpSpPr>
        <p:grpSpPr>
          <a:xfrm>
            <a:off x="685800" y="1905000"/>
            <a:ext cx="7594891" cy="4427220"/>
            <a:chOff x="0" y="0"/>
            <a:chExt cx="6141720" cy="3589021"/>
          </a:xfrm>
        </p:grpSpPr>
        <p:graphicFrame>
          <p:nvGraphicFramePr>
            <p:cNvPr id="23" name="Chart 22">
              <a:extLst>
                <a:ext uri="{FF2B5EF4-FFF2-40B4-BE49-F238E27FC236}">
                  <a16:creationId xmlns:a16="http://schemas.microsoft.com/office/drawing/2014/main" id="{25F07F9F-38A3-46B2-BCE2-728A5589D4BF}"/>
                </a:ext>
              </a:extLst>
            </p:cNvPr>
            <p:cNvGraphicFramePr>
              <a:graphicFrameLocks noChangeAspect="1"/>
            </p:cNvGraphicFramePr>
            <p:nvPr>
              <p:extLst>
                <p:ext uri="{D42A27DB-BD31-4B8C-83A1-F6EECF244321}">
                  <p14:modId xmlns:p14="http://schemas.microsoft.com/office/powerpoint/2010/main" val="172128127"/>
                </p:ext>
              </p:extLst>
            </p:nvPr>
          </p:nvGraphicFramePr>
          <p:xfrm>
            <a:off x="0" y="0"/>
            <a:ext cx="6141720" cy="35890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570D7CF2-D5EC-4631-8524-97B2753C6145}"/>
                </a:ext>
              </a:extLst>
            </p:cNvPr>
            <p:cNvCxnSpPr>
              <a:cxnSpLocks/>
            </p:cNvCxnSpPr>
            <p:nvPr/>
          </p:nvCxnSpPr>
          <p:spPr>
            <a:xfrm>
              <a:off x="1109164" y="129724"/>
              <a:ext cx="0" cy="2232748"/>
            </a:xfrm>
            <a:prstGeom prst="line">
              <a:avLst/>
            </a:prstGeom>
            <a:noFill/>
            <a:ln w="31750" cap="flat" cmpd="sng" algn="ctr">
              <a:solidFill>
                <a:sysClr val="windowText" lastClr="000000"/>
              </a:solidFill>
              <a:prstDash val="sysDash"/>
              <a:miter lim="800000"/>
            </a:ln>
            <a:effectLst/>
          </p:spPr>
        </p:cxnSp>
        <p:cxnSp>
          <p:nvCxnSpPr>
            <p:cNvPr id="25" name="Straight Connector 24">
              <a:extLst>
                <a:ext uri="{FF2B5EF4-FFF2-40B4-BE49-F238E27FC236}">
                  <a16:creationId xmlns:a16="http://schemas.microsoft.com/office/drawing/2014/main" id="{E2BA8A68-7904-4831-93E0-00069DBA1172}"/>
                </a:ext>
              </a:extLst>
            </p:cNvPr>
            <p:cNvCxnSpPr>
              <a:cxnSpLocks/>
            </p:cNvCxnSpPr>
            <p:nvPr/>
          </p:nvCxnSpPr>
          <p:spPr>
            <a:xfrm>
              <a:off x="2575560" y="1273084"/>
              <a:ext cx="0" cy="2178776"/>
            </a:xfrm>
            <a:prstGeom prst="line">
              <a:avLst/>
            </a:prstGeom>
            <a:noFill/>
            <a:ln w="31750" cap="flat" cmpd="sng" algn="ctr">
              <a:solidFill>
                <a:sysClr val="windowText" lastClr="000000"/>
              </a:solidFill>
              <a:prstDash val="sysDash"/>
              <a:miter lim="800000"/>
            </a:ln>
            <a:effectLst/>
          </p:spPr>
        </p:cxnSp>
      </p:grpSp>
    </p:spTree>
    <p:extLst>
      <p:ext uri="{BB962C8B-B14F-4D97-AF65-F5344CB8AC3E}">
        <p14:creationId xmlns:p14="http://schemas.microsoft.com/office/powerpoint/2010/main" val="119813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AE506B-49AC-4BDA-8FCD-6AC982602598}"/>
              </a:ext>
            </a:extLst>
          </p:cNvPr>
          <p:cNvSpPr>
            <a:spLocks noGrp="1"/>
          </p:cNvSpPr>
          <p:nvPr>
            <p:ph type="title" idx="4294967295"/>
          </p:nvPr>
        </p:nvSpPr>
        <p:spPr/>
        <p:txBody>
          <a:bodyPr/>
          <a:lstStyle/>
          <a:p>
            <a:r>
              <a:rPr lang="en-US" dirty="0"/>
              <a:t>PowerPoint Pros Cons</a:t>
            </a:r>
          </a:p>
        </p:txBody>
      </p:sp>
      <p:sp>
        <p:nvSpPr>
          <p:cNvPr id="15" name="Freeform: Shape 14">
            <a:extLst>
              <a:ext uri="{FF2B5EF4-FFF2-40B4-BE49-F238E27FC236}">
                <a16:creationId xmlns:a16="http://schemas.microsoft.com/office/drawing/2014/main" id="{38540588-82AB-4F16-8A15-9D428448B3AE}"/>
              </a:ext>
            </a:extLst>
          </p:cNvPr>
          <p:cNvSpPr/>
          <p:nvPr/>
        </p:nvSpPr>
        <p:spPr>
          <a:xfrm>
            <a:off x="1143000" y="1423399"/>
            <a:ext cx="2854712" cy="1371599"/>
          </a:xfrm>
          <a:custGeom>
            <a:avLst/>
            <a:gdLst>
              <a:gd name="connsiteX0" fmla="*/ 0 w 3285744"/>
              <a:gd name="connsiteY0" fmla="*/ 0 h 2172461"/>
              <a:gd name="connsiteX1" fmla="*/ 3285744 w 3285744"/>
              <a:gd name="connsiteY1" fmla="*/ 0 h 2172461"/>
              <a:gd name="connsiteX2" fmla="*/ 3285744 w 3285744"/>
              <a:gd name="connsiteY2" fmla="*/ 2172461 h 2172461"/>
              <a:gd name="connsiteX3" fmla="*/ 0 w 3285744"/>
              <a:gd name="connsiteY3" fmla="*/ 2172461 h 2172461"/>
              <a:gd name="connsiteX4" fmla="*/ 0 w 3285744"/>
              <a:gd name="connsiteY4" fmla="*/ 0 h 217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744" h="2172461">
                <a:moveTo>
                  <a:pt x="0" y="0"/>
                </a:moveTo>
                <a:lnTo>
                  <a:pt x="3285744" y="0"/>
                </a:lnTo>
                <a:lnTo>
                  <a:pt x="3285744" y="2172461"/>
                </a:lnTo>
                <a:lnTo>
                  <a:pt x="0" y="2172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0" rIns="192024" bIns="192024" numCol="1" spcCol="1270" anchor="t" anchorCtr="0">
            <a:noAutofit/>
          </a:bodyPr>
          <a:lstStyle/>
          <a:p>
            <a:pPr marL="0" lvl="0" indent="0" algn="r" defTabSz="1200150">
              <a:lnSpc>
                <a:spcPct val="90000"/>
              </a:lnSpc>
              <a:spcBef>
                <a:spcPct val="0"/>
              </a:spcBef>
              <a:spcAft>
                <a:spcPct val="35000"/>
              </a:spcAft>
              <a:buNone/>
            </a:pPr>
            <a:r>
              <a:rPr lang="en-US" sz="3200" kern="1200" dirty="0"/>
              <a:t>Multi-purpose</a:t>
            </a:r>
          </a:p>
          <a:p>
            <a:pPr lvl="0" algn="r" defTabSz="1200150">
              <a:lnSpc>
                <a:spcPct val="90000"/>
              </a:lnSpc>
              <a:spcBef>
                <a:spcPct val="0"/>
              </a:spcBef>
              <a:spcAft>
                <a:spcPct val="35000"/>
              </a:spcAft>
            </a:pPr>
            <a:r>
              <a:rPr lang="en-US" sz="3200" dirty="0"/>
              <a:t>Familiar</a:t>
            </a:r>
            <a:endParaRPr lang="en-US" sz="3200" kern="1200" dirty="0"/>
          </a:p>
        </p:txBody>
      </p:sp>
      <p:sp>
        <p:nvSpPr>
          <p:cNvPr id="16" name="Freeform: Shape 15">
            <a:extLst>
              <a:ext uri="{FF2B5EF4-FFF2-40B4-BE49-F238E27FC236}">
                <a16:creationId xmlns:a16="http://schemas.microsoft.com/office/drawing/2014/main" id="{E5369B00-4D43-4EF3-AC7E-5E6BC61E74D6}"/>
              </a:ext>
            </a:extLst>
          </p:cNvPr>
          <p:cNvSpPr/>
          <p:nvPr/>
        </p:nvSpPr>
        <p:spPr>
          <a:xfrm>
            <a:off x="5334000" y="3467815"/>
            <a:ext cx="2992244" cy="2224881"/>
          </a:xfrm>
          <a:custGeom>
            <a:avLst/>
            <a:gdLst>
              <a:gd name="connsiteX0" fmla="*/ 0 w 3285744"/>
              <a:gd name="connsiteY0" fmla="*/ 0 h 2172461"/>
              <a:gd name="connsiteX1" fmla="*/ 3285744 w 3285744"/>
              <a:gd name="connsiteY1" fmla="*/ 0 h 2172461"/>
              <a:gd name="connsiteX2" fmla="*/ 3285744 w 3285744"/>
              <a:gd name="connsiteY2" fmla="*/ 2172461 h 2172461"/>
              <a:gd name="connsiteX3" fmla="*/ 0 w 3285744"/>
              <a:gd name="connsiteY3" fmla="*/ 2172461 h 2172461"/>
              <a:gd name="connsiteX4" fmla="*/ 0 w 3285744"/>
              <a:gd name="connsiteY4" fmla="*/ 0 h 217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744" h="2172461">
                <a:moveTo>
                  <a:pt x="0" y="0"/>
                </a:moveTo>
                <a:lnTo>
                  <a:pt x="3285744" y="0"/>
                </a:lnTo>
                <a:lnTo>
                  <a:pt x="3285744" y="2172461"/>
                </a:lnTo>
                <a:lnTo>
                  <a:pt x="0" y="2172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0" rIns="192024" bIns="192024" numCol="1" spcCol="1270" anchor="t" anchorCtr="0">
            <a:noAutofit/>
          </a:bodyPr>
          <a:lstStyle/>
          <a:p>
            <a:pPr marL="0" lvl="0" indent="0" algn="l" defTabSz="1200150">
              <a:lnSpc>
                <a:spcPct val="90000"/>
              </a:lnSpc>
              <a:spcBef>
                <a:spcPct val="0"/>
              </a:spcBef>
              <a:spcAft>
                <a:spcPct val="35000"/>
              </a:spcAft>
              <a:buNone/>
            </a:pPr>
            <a:r>
              <a:rPr lang="en-US" sz="3200" kern="1200" dirty="0"/>
              <a:t>Run-of-the-mill</a:t>
            </a:r>
          </a:p>
          <a:p>
            <a:pPr marL="0" lvl="0" indent="0" algn="l" defTabSz="1200150">
              <a:lnSpc>
                <a:spcPct val="90000"/>
              </a:lnSpc>
              <a:spcBef>
                <a:spcPct val="0"/>
              </a:spcBef>
              <a:spcAft>
                <a:spcPct val="35000"/>
              </a:spcAft>
              <a:buNone/>
            </a:pPr>
            <a:r>
              <a:rPr lang="en-US" sz="3200" kern="1200" dirty="0"/>
              <a:t>Effort</a:t>
            </a:r>
          </a:p>
          <a:p>
            <a:pPr marL="0" lvl="0" indent="0" algn="l" defTabSz="1200150">
              <a:lnSpc>
                <a:spcPct val="90000"/>
              </a:lnSpc>
              <a:spcBef>
                <a:spcPct val="0"/>
              </a:spcBef>
              <a:spcAft>
                <a:spcPct val="35000"/>
              </a:spcAft>
              <a:buNone/>
            </a:pPr>
            <a:endParaRPr lang="en-US" sz="3200" kern="1200" dirty="0"/>
          </a:p>
        </p:txBody>
      </p:sp>
      <p:grpSp>
        <p:nvGrpSpPr>
          <p:cNvPr id="3" name="Group 2" descr="Pros and cons of PowerPoint. Pros: Multi-purpose, familiar. Cons: Run-of-the-mill, level of effort">
            <a:extLst>
              <a:ext uri="{FF2B5EF4-FFF2-40B4-BE49-F238E27FC236}">
                <a16:creationId xmlns:a16="http://schemas.microsoft.com/office/drawing/2014/main" id="{14D4DB22-5D88-44CD-9FF5-BC0EF4406255}"/>
              </a:ext>
            </a:extLst>
          </p:cNvPr>
          <p:cNvGrpSpPr/>
          <p:nvPr/>
        </p:nvGrpSpPr>
        <p:grpSpPr>
          <a:xfrm>
            <a:off x="3529096" y="76200"/>
            <a:ext cx="2188062" cy="5943600"/>
            <a:chOff x="3529096" y="76200"/>
            <a:chExt cx="2188062" cy="5943600"/>
          </a:xfrm>
        </p:grpSpPr>
        <p:grpSp>
          <p:nvGrpSpPr>
            <p:cNvPr id="4" name="Group 3">
              <a:extLst>
                <a:ext uri="{FF2B5EF4-FFF2-40B4-BE49-F238E27FC236}">
                  <a16:creationId xmlns:a16="http://schemas.microsoft.com/office/drawing/2014/main" id="{7E2A537D-1A1A-4870-A7EF-A0FB950F2151}"/>
                </a:ext>
              </a:extLst>
            </p:cNvPr>
            <p:cNvGrpSpPr/>
            <p:nvPr/>
          </p:nvGrpSpPr>
          <p:grpSpPr>
            <a:xfrm>
              <a:off x="3529096" y="76200"/>
              <a:ext cx="2188062" cy="5943600"/>
              <a:chOff x="3529096" y="0"/>
              <a:chExt cx="2188062" cy="5943600"/>
            </a:xfrm>
          </p:grpSpPr>
          <p:sp>
            <p:nvSpPr>
              <p:cNvPr id="18" name="Arrow: Up 17">
                <a:extLst>
                  <a:ext uri="{FF2B5EF4-FFF2-40B4-BE49-F238E27FC236}">
                    <a16:creationId xmlns:a16="http://schemas.microsoft.com/office/drawing/2014/main" id="{1BDE3248-B9AD-4C50-833B-8AD5B43E3F21}"/>
                  </a:ext>
                </a:extLst>
              </p:cNvPr>
              <p:cNvSpPr/>
              <p:nvPr/>
            </p:nvSpPr>
            <p:spPr>
              <a:xfrm>
                <a:off x="3529096" y="0"/>
                <a:ext cx="2188062" cy="2971800"/>
              </a:xfrm>
              <a:prstGeom prst="upArrow">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latin typeface="Kristen ITC" panose="03050502040202030202" pitchFamily="66" charset="0"/>
                </a:endParaRPr>
              </a:p>
            </p:txBody>
          </p:sp>
          <p:sp>
            <p:nvSpPr>
              <p:cNvPr id="20" name="Arrow: Down 19">
                <a:extLst>
                  <a:ext uri="{FF2B5EF4-FFF2-40B4-BE49-F238E27FC236}">
                    <a16:creationId xmlns:a16="http://schemas.microsoft.com/office/drawing/2014/main" id="{5F56C5E2-A9F4-4CA9-A5C1-480C3405157B}"/>
                  </a:ext>
                </a:extLst>
              </p:cNvPr>
              <p:cNvSpPr/>
              <p:nvPr/>
            </p:nvSpPr>
            <p:spPr>
              <a:xfrm>
                <a:off x="3536930" y="2971800"/>
                <a:ext cx="2180228" cy="2971800"/>
              </a:xfrm>
              <a:prstGeom prst="downArrow">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grpSp>
        <p:sp>
          <p:nvSpPr>
            <p:cNvPr id="5" name="Plus Sign 4">
              <a:extLst>
                <a:ext uri="{FF2B5EF4-FFF2-40B4-BE49-F238E27FC236}">
                  <a16:creationId xmlns:a16="http://schemas.microsoft.com/office/drawing/2014/main" id="{69A86DF4-D708-4508-82FE-341AA28794BA}"/>
                </a:ext>
              </a:extLst>
            </p:cNvPr>
            <p:cNvSpPr/>
            <p:nvPr/>
          </p:nvSpPr>
          <p:spPr>
            <a:xfrm>
              <a:off x="4323481" y="609600"/>
              <a:ext cx="635653" cy="609600"/>
            </a:xfrm>
            <a:prstGeom prst="mathPlu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0BB72BA6-861B-49E0-BE66-81FAF5C22DB6}"/>
                </a:ext>
              </a:extLst>
            </p:cNvPr>
            <p:cNvSpPr/>
            <p:nvPr/>
          </p:nvSpPr>
          <p:spPr>
            <a:xfrm>
              <a:off x="4323480" y="4876800"/>
              <a:ext cx="635653" cy="609600"/>
            </a:xfrm>
            <a:prstGeom prst="mathMinu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Image result for ppt">
              <a:extLst>
                <a:ext uri="{FF2B5EF4-FFF2-40B4-BE49-F238E27FC236}">
                  <a16:creationId xmlns:a16="http://schemas.microsoft.com/office/drawing/2014/main" id="{09890476-E7ED-42B7-90F7-1493F9708164}"/>
                </a:ext>
              </a:extLst>
            </p:cNvPr>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13550" r="13279"/>
            <a:stretch/>
          </p:blipFill>
          <p:spPr bwMode="auto">
            <a:xfrm>
              <a:off x="4258049" y="2541997"/>
              <a:ext cx="766513" cy="10475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732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txBody>
          <a:bodyPr/>
          <a:lstStyle/>
          <a:p>
            <a:r>
              <a:rPr lang="en-US" dirty="0"/>
              <a:t>DaSy-NCSI Data Visualization Toolkit</a:t>
            </a:r>
          </a:p>
        </p:txBody>
      </p:sp>
      <p:pic>
        <p:nvPicPr>
          <p:cNvPr id="5" name="Content Placeholder 4" descr="Screen shot of the DaSy Center Visualization Toolkit on the DaSy Center website"/>
          <p:cNvPicPr>
            <a:picLocks noGrp="1" noChangeAspect="1"/>
          </p:cNvPicPr>
          <p:nvPr>
            <p:ph idx="1"/>
          </p:nvPr>
        </p:nvPicPr>
        <p:blipFill rotWithShape="1">
          <a:blip r:embed="rId3"/>
          <a:srcRect t="7752" r="4629"/>
          <a:stretch/>
        </p:blipFill>
        <p:spPr>
          <a:xfrm>
            <a:off x="152400" y="1705145"/>
            <a:ext cx="8610600" cy="3200400"/>
          </a:xfrm>
          <a:prstGeom prst="rect">
            <a:avLst/>
          </a:prstGeom>
        </p:spPr>
      </p:pic>
      <p:sp>
        <p:nvSpPr>
          <p:cNvPr id="2" name="Rectangle 1"/>
          <p:cNvSpPr/>
          <p:nvPr/>
        </p:nvSpPr>
        <p:spPr>
          <a:xfrm>
            <a:off x="1447800" y="5269597"/>
            <a:ext cx="6477000" cy="738664"/>
          </a:xfrm>
          <a:prstGeom prst="rect">
            <a:avLst/>
          </a:prstGeom>
        </p:spPr>
        <p:txBody>
          <a:bodyPr wrap="square">
            <a:spAutoFit/>
          </a:bodyPr>
          <a:lstStyle/>
          <a:p>
            <a:r>
              <a:rPr lang="en-US" sz="2400" dirty="0">
                <a:hlinkClick r:id="rId4" tooltip="DaSy Center Data Visualization Toolkit"/>
              </a:rPr>
              <a:t>http://dasycenter.org/data-visualization-toolkit/</a:t>
            </a:r>
            <a:endParaRPr lang="en-US" sz="2400" dirty="0"/>
          </a:p>
          <a:p>
            <a:endParaRPr lang="en-US" dirty="0"/>
          </a:p>
        </p:txBody>
      </p:sp>
    </p:spTree>
    <p:extLst>
      <p:ext uri="{BB962C8B-B14F-4D97-AF65-F5344CB8AC3E}">
        <p14:creationId xmlns:p14="http://schemas.microsoft.com/office/powerpoint/2010/main" val="5329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noFill/>
          </a:ln>
        </p:spPr>
        <p:txBody>
          <a:bodyPr/>
          <a:lstStyle/>
          <a:p>
            <a:pPr algn="ctr"/>
            <a:r>
              <a:rPr lang="en-US" sz="4800" u="sng" dirty="0">
                <a:hlinkClick r:id="rId2" tooltip="Webinar Evaluation"/>
              </a:rPr>
              <a:t>Evaluation</a:t>
            </a:r>
            <a:endParaRPr lang="en-US" u="sng" dirty="0"/>
          </a:p>
        </p:txBody>
      </p:sp>
      <p:pic>
        <p:nvPicPr>
          <p:cNvPr id="4" name="Picture 3" descr="&quot; &quot;">
            <a:hlinkClick r:id="rId2"/>
          </p:cNvPr>
          <p:cNvPicPr>
            <a:picLocks noChangeAspect="1"/>
          </p:cNvPicPr>
          <p:nvPr/>
        </p:nvPicPr>
        <p:blipFill>
          <a:blip r:embed="rId3"/>
          <a:stretch>
            <a:fillRect/>
          </a:stretch>
        </p:blipFill>
        <p:spPr>
          <a:xfrm>
            <a:off x="2715683" y="1428335"/>
            <a:ext cx="3712634" cy="4001330"/>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p:spPr>
      </p:pic>
    </p:spTree>
    <p:extLst>
      <p:ext uri="{BB962C8B-B14F-4D97-AF65-F5344CB8AC3E}">
        <p14:creationId xmlns:p14="http://schemas.microsoft.com/office/powerpoint/2010/main" val="19064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quot; &quot;"/>
          <p:cNvSpPr>
            <a:spLocks noGrp="1"/>
          </p:cNvSpPr>
          <p:nvPr>
            <p:ph type="title"/>
          </p:nvPr>
        </p:nvSpPr>
        <p:spPr>
          <a:xfrm>
            <a:off x="457200" y="274638"/>
            <a:ext cx="8229600" cy="1143000"/>
          </a:xfrm>
          <a:ln w="12700">
            <a:solidFill>
              <a:srgbClr val="39B54A"/>
            </a:solidFill>
          </a:ln>
        </p:spPr>
        <p:txBody>
          <a:bodyPr>
            <a:normAutofit/>
          </a:bodyPr>
          <a:lstStyle/>
          <a:p>
            <a:r>
              <a:rPr lang="en-US" dirty="0"/>
              <a:t>Thank you</a:t>
            </a:r>
          </a:p>
        </p:txBody>
      </p:sp>
      <p:sp>
        <p:nvSpPr>
          <p:cNvPr id="3" name="Content Placeholder 2"/>
          <p:cNvSpPr>
            <a:spLocks noGrp="1"/>
          </p:cNvSpPr>
          <p:nvPr>
            <p:ph idx="1"/>
          </p:nvPr>
        </p:nvSpPr>
        <p:spPr/>
        <p:txBody>
          <a:bodyPr/>
          <a:lstStyle/>
          <a:p>
            <a:pPr marL="0" indent="0">
              <a:buNone/>
            </a:pPr>
            <a:r>
              <a:rPr lang="en-US" sz="1800" dirty="0"/>
              <a:t>The contents of this presentation were developed under grants from the U.S. Department of Education, # H373Z120002 and H326R140006. However, those contents do not necessarily represent the policy of the U.S. Department of Education, and you should not assume endorsement by the Federal Government. DaSy Center Project Officers: Meredith Miceli and Richelle Davis. NCSI Project Officers: Perry Williams and Shedeh Hajghassemali.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1" y="4267200"/>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Kristen ITC" panose="03050502040202030202" pitchFamily="66" charset="0"/>
              </a:rPr>
              <a:t>The Challenge</a:t>
            </a:r>
          </a:p>
        </p:txBody>
      </p:sp>
      <p:grpSp>
        <p:nvGrpSpPr>
          <p:cNvPr id="3" name="Group 2" descr="Using pictures to illustrate a challenge by showing a train going up a mountain.">
            <a:extLst>
              <a:ext uri="{FF2B5EF4-FFF2-40B4-BE49-F238E27FC236}">
                <a16:creationId xmlns:a16="http://schemas.microsoft.com/office/drawing/2014/main" id="{474C3CD3-8AC3-42A0-AB0E-DD34001F8A40}"/>
              </a:ext>
            </a:extLst>
          </p:cNvPr>
          <p:cNvGrpSpPr/>
          <p:nvPr/>
        </p:nvGrpSpPr>
        <p:grpSpPr>
          <a:xfrm>
            <a:off x="-457200" y="1484369"/>
            <a:ext cx="8644890" cy="5227320"/>
            <a:chOff x="-457200" y="1484369"/>
            <a:chExt cx="8644890" cy="5227320"/>
          </a:xfrm>
        </p:grpSpPr>
        <p:grpSp>
          <p:nvGrpSpPr>
            <p:cNvPr id="9" name="Group 8"/>
            <p:cNvGrpSpPr/>
            <p:nvPr/>
          </p:nvGrpSpPr>
          <p:grpSpPr>
            <a:xfrm>
              <a:off x="-457200" y="1484369"/>
              <a:ext cx="8644890" cy="5227320"/>
              <a:chOff x="152400" y="1219200"/>
              <a:chExt cx="7543800" cy="4802272"/>
            </a:xfrm>
          </p:grpSpPr>
          <p:pic>
            <p:nvPicPr>
              <p:cNvPr id="5" name="Picture 4" descr="Using pictures to illustrate a challenge by showing a train going up a mountai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219200"/>
                <a:ext cx="7543800" cy="4802272"/>
              </a:xfrm>
              <a:prstGeom prst="rect">
                <a:avLst/>
              </a:prstGeom>
            </p:spPr>
          </p:pic>
          <p:pic>
            <p:nvPicPr>
              <p:cNvPr id="8" name="Picture 7" descr="&quot; &quot;"/>
              <p:cNvPicPr>
                <a:picLocks noChangeAspect="1"/>
              </p:cNvPicPr>
              <p:nvPr/>
            </p:nvPicPr>
            <p:blipFill>
              <a:blip r:embed="rId4">
                <a:clrChange>
                  <a:clrFrom>
                    <a:srgbClr val="FFFFFF"/>
                  </a:clrFrom>
                  <a:clrTo>
                    <a:srgbClr val="FFFFFF">
                      <a:alpha val="0"/>
                    </a:srgbClr>
                  </a:clrTo>
                </a:clrChange>
              </a:blip>
              <a:stretch>
                <a:fillRect/>
              </a:stretch>
            </p:blipFill>
            <p:spPr>
              <a:xfrm>
                <a:off x="3429000" y="1690763"/>
                <a:ext cx="2670192" cy="1107636"/>
              </a:xfrm>
              <a:prstGeom prst="rect">
                <a:avLst/>
              </a:prstGeom>
            </p:spPr>
          </p:pic>
          <p:sp>
            <p:nvSpPr>
              <p:cNvPr id="7" name="TextBox 6"/>
              <p:cNvSpPr txBox="1"/>
              <p:nvPr/>
            </p:nvSpPr>
            <p:spPr>
              <a:xfrm>
                <a:off x="3429000" y="1773483"/>
                <a:ext cx="2057400" cy="707886"/>
              </a:xfrm>
              <a:prstGeom prst="rect">
                <a:avLst/>
              </a:prstGeom>
              <a:noFill/>
            </p:spPr>
            <p:txBody>
              <a:bodyPr wrap="square" rtlCol="0">
                <a:spAutoFit/>
              </a:bodyPr>
              <a:lstStyle/>
              <a:p>
                <a:r>
                  <a:rPr lang="en-US" sz="2000" b="1" dirty="0"/>
                  <a:t>Effective Data Visualization</a:t>
                </a:r>
              </a:p>
            </p:txBody>
          </p:sp>
        </p:grpSp>
        <p:pic>
          <p:nvPicPr>
            <p:cNvPr id="4098" name="Picture 2" descr="Related image">
              <a:extLst>
                <a:ext uri="{FF2B5EF4-FFF2-40B4-BE49-F238E27FC236}">
                  <a16:creationId xmlns:a16="http://schemas.microsoft.com/office/drawing/2014/main" id="{99392DAE-1BA8-415D-92F5-C9CE6039D77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6113" y1="39453" x2="17285" y2="51302"/>
                          <a14:foregroundMark x1="17285" y1="51302" x2="46484" y2="78385"/>
                          <a14:foregroundMark x1="46484" y1="78385" x2="56152" y2="78776"/>
                          <a14:foregroundMark x1="56152" y1="78776" x2="60352" y2="68620"/>
                          <a14:foregroundMark x1="51670" y1="36245" x2="48340" y2="23828"/>
                          <a14:foregroundMark x1="57244" y1="57031" x2="54693" y2="47519"/>
                          <a14:foregroundMark x1="60352" y1="68620" x2="57244" y2="57031"/>
                          <a14:foregroundMark x1="48340" y1="23828" x2="50488" y2="47917"/>
                          <a14:foregroundMark x1="50488" y1="47917" x2="41797" y2="47526"/>
                          <a14:foregroundMark x1="41797" y1="47526" x2="29492" y2="30078"/>
                          <a14:foregroundMark x1="29492" y1="30078" x2="20508" y2="34115"/>
                          <a14:foregroundMark x1="20508" y1="34115" x2="17676" y2="39974"/>
                          <a14:foregroundMark x1="56738" y1="71224" x2="59180" y2="76042"/>
                          <a14:backgroundMark x1="13672" y1="53125" x2="45996" y2="84766"/>
                          <a14:backgroundMark x1="54297" y1="42448" x2="54297" y2="42448"/>
                          <a14:backgroundMark x1="65039" y1="76302" x2="57324" y2="83073"/>
                          <a14:backgroundMark x1="57324" y1="83073" x2="51465" y2="83984"/>
                          <a14:backgroundMark x1="14648" y1="44531" x2="13281" y2="46745"/>
                          <a14:backgroundMark x1="52832" y1="42448" x2="52930" y2="42969"/>
                          <a14:backgroundMark x1="52930" y1="40495" x2="53125" y2="45052"/>
                          <a14:backgroundMark x1="52832" y1="45703" x2="54688" y2="47526"/>
                          <a14:backgroundMark x1="57129" y1="57031" x2="57129" y2="57031"/>
                          <a14:backgroundMark x1="55469" y1="36458" x2="52930" y2="39453"/>
                          <a14:backgroundMark x1="52441" y1="39714" x2="52441" y2="39714"/>
                          <a14:backgroundMark x1="54492" y1="35677" x2="52246" y2="39974"/>
                          <a14:backgroundMark x1="66772" y1="69846" x2="58149" y2="36325"/>
                          <a14:backgroundMark x1="58149" y1="36325" x2="68244" y2="48527"/>
                          <a14:backgroundMark x1="68244" y1="48527" x2="81073" y2="51332"/>
                          <a14:backgroundMark x1="81073" y1="51332" x2="86330" y2="71388"/>
                          <a14:backgroundMark x1="86330" y1="71388" x2="71609" y2="67181"/>
                          <a14:backgroundMark x1="71609" y1="67181" x2="67508" y2="51332"/>
                          <a14:backgroundMark x1="67508" y1="51332" x2="65720" y2="51332"/>
                          <a14:backgroundMark x1="44164" y1="38990" x2="38065" y2="28191"/>
                          <a14:backgroundMark x1="13354" y1="40813" x2="14616" y2="35905"/>
                          <a14:backgroundMark x1="13775" y1="38008" x2="17666" y2="28191"/>
                        </a14:backgroundRemoval>
                      </a14:imgEffect>
                    </a14:imgLayer>
                  </a14:imgProps>
                </a:ext>
                <a:ext uri="{28A0092B-C50C-407E-A947-70E740481C1C}">
                  <a14:useLocalDpi xmlns:a14="http://schemas.microsoft.com/office/drawing/2010/main" val="0"/>
                </a:ext>
              </a:extLst>
            </a:blip>
            <a:srcRect/>
            <a:stretch>
              <a:fillRect/>
            </a:stretch>
          </p:blipFill>
          <p:spPr bwMode="auto">
            <a:xfrm rot="16828244">
              <a:off x="-656067" y="2782657"/>
              <a:ext cx="4247221" cy="31854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959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005"/>
            <a:ext cx="8229600" cy="1143000"/>
          </a:xfrm>
          <a:ln>
            <a:noFill/>
          </a:ln>
        </p:spPr>
        <p:txBody>
          <a:bodyPr>
            <a:normAutofit/>
          </a:bodyPr>
          <a:lstStyle/>
          <a:p>
            <a:r>
              <a:rPr lang="en-US" sz="4400" dirty="0">
                <a:latin typeface="Kristen ITC" panose="03050502040202030202" pitchFamily="66" charset="0"/>
              </a:rPr>
              <a:t>The Articulated Challenge</a:t>
            </a:r>
          </a:p>
        </p:txBody>
      </p:sp>
      <p:sp>
        <p:nvSpPr>
          <p:cNvPr id="6" name="Content Placeholder 2"/>
          <p:cNvSpPr txBox="1">
            <a:spLocks/>
          </p:cNvSpPr>
          <p:nvPr/>
        </p:nvSpPr>
        <p:spPr>
          <a:xfrm>
            <a:off x="1139039" y="1676400"/>
            <a:ext cx="899556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3200" dirty="0"/>
              <a:t>Presenting data or complex information in an…</a:t>
            </a:r>
          </a:p>
          <a:p>
            <a:pPr marL="457200" lvl="1" indent="0">
              <a:lnSpc>
                <a:spcPct val="150000"/>
              </a:lnSpc>
              <a:buNone/>
            </a:pPr>
            <a:endParaRPr lang="en-US" sz="1800" dirty="0"/>
          </a:p>
          <a:p>
            <a:pPr marL="457200" lvl="1" indent="0">
              <a:lnSpc>
                <a:spcPct val="150000"/>
              </a:lnSpc>
              <a:buNone/>
            </a:pPr>
            <a:r>
              <a:rPr lang="en-US" sz="3200" dirty="0"/>
              <a:t>	efficient and meaningful way that is…</a:t>
            </a:r>
          </a:p>
          <a:p>
            <a:pPr marL="914400" lvl="2" indent="0">
              <a:lnSpc>
                <a:spcPct val="150000"/>
              </a:lnSpc>
              <a:buNone/>
            </a:pPr>
            <a:endParaRPr lang="en-US" sz="1800" dirty="0"/>
          </a:p>
          <a:p>
            <a:pPr marL="914400" lvl="2" indent="0">
              <a:lnSpc>
                <a:spcPct val="150000"/>
              </a:lnSpc>
              <a:buNone/>
            </a:pPr>
            <a:r>
              <a:rPr lang="en-US" sz="3200" dirty="0"/>
              <a:t>	appropriate for your audience.</a:t>
            </a:r>
          </a:p>
        </p:txBody>
      </p:sp>
      <p:grpSp>
        <p:nvGrpSpPr>
          <p:cNvPr id="3" name="Group 2" descr="&quot; &quot;">
            <a:extLst>
              <a:ext uri="{FF2B5EF4-FFF2-40B4-BE49-F238E27FC236}">
                <a16:creationId xmlns:a16="http://schemas.microsoft.com/office/drawing/2014/main" id="{E6F23A9C-EA52-44FA-AB7A-D47DE13CAA85}"/>
              </a:ext>
            </a:extLst>
          </p:cNvPr>
          <p:cNvGrpSpPr/>
          <p:nvPr/>
        </p:nvGrpSpPr>
        <p:grpSpPr>
          <a:xfrm>
            <a:off x="-12846" y="2990267"/>
            <a:ext cx="4655156" cy="3880277"/>
            <a:chOff x="-12846" y="2990267"/>
            <a:chExt cx="4655156" cy="3880277"/>
          </a:xfrm>
        </p:grpSpPr>
        <p:pic>
          <p:nvPicPr>
            <p:cNvPr id="17" name="Picture 16" descr="&quot; &quot;">
              <a:extLst>
                <a:ext uri="{FF2B5EF4-FFF2-40B4-BE49-F238E27FC236}">
                  <a16:creationId xmlns:a16="http://schemas.microsoft.com/office/drawing/2014/main" id="{0920164F-8413-49CE-AD8F-764499834A3D}"/>
                </a:ext>
              </a:extLst>
            </p:cNvPr>
            <p:cNvPicPr>
              <a:picLocks noChangeAspect="1"/>
            </p:cNvPicPr>
            <p:nvPr/>
          </p:nvPicPr>
          <p:blipFill rotWithShape="1">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41813" y1="31262" x2="30409" y2="52427"/>
                          <a14:foregroundMark x1="41813" y1="28932" x2="40058" y2="33592"/>
                          <a14:foregroundMark x1="39912" y1="33204" x2="37573" y2="39806"/>
                        </a14:backgroundRemoval>
                      </a14:imgEffect>
                    </a14:imgLayer>
                  </a14:imgProps>
                </a:ext>
                <a:ext uri="{28A0092B-C50C-407E-A947-70E740481C1C}">
                  <a14:useLocalDpi xmlns:a14="http://schemas.microsoft.com/office/drawing/2010/main" val="0"/>
                </a:ext>
              </a:extLst>
            </a:blip>
            <a:srcRect l="64614" t="30410" r="10354" b="28137"/>
            <a:stretch/>
          </p:blipFill>
          <p:spPr>
            <a:xfrm flipH="1">
              <a:off x="1746710" y="4046167"/>
              <a:ext cx="2895600" cy="2824377"/>
            </a:xfrm>
            <a:prstGeom prst="rect">
              <a:avLst/>
            </a:prstGeom>
            <a:effectLst>
              <a:outerShdw blurRad="63500" sx="102000" sy="102000" algn="ctr" rotWithShape="0">
                <a:prstClr val="black">
                  <a:alpha val="40000"/>
                </a:prstClr>
              </a:outerShdw>
            </a:effectLst>
          </p:spPr>
        </p:pic>
        <p:pic>
          <p:nvPicPr>
            <p:cNvPr id="16" name="Picture 15" descr="&quot; &quot;">
              <a:extLst>
                <a:ext uri="{FF2B5EF4-FFF2-40B4-BE49-F238E27FC236}">
                  <a16:creationId xmlns:a16="http://schemas.microsoft.com/office/drawing/2014/main" id="{05E66BB0-CF63-457D-AF15-4509A991B0F3}"/>
                </a:ext>
              </a:extLst>
            </p:cNvPr>
            <p:cNvPicPr>
              <a:picLocks noChangeAspect="1"/>
            </p:cNvPicPr>
            <p:nvPr/>
          </p:nvPicPr>
          <p:blipFill rotWithShape="1">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41813" y1="31262" x2="30409" y2="52427"/>
                          <a14:foregroundMark x1="41813" y1="28932" x2="40058" y2="33592"/>
                          <a14:foregroundMark x1="39912" y1="33204" x2="37573" y2="39806"/>
                        </a14:backgroundRemoval>
                      </a14:imgEffect>
                    </a14:imgLayer>
                  </a14:imgProps>
                </a:ext>
                <a:ext uri="{28A0092B-C50C-407E-A947-70E740481C1C}">
                  <a14:useLocalDpi xmlns:a14="http://schemas.microsoft.com/office/drawing/2010/main" val="0"/>
                </a:ext>
              </a:extLst>
            </a:blip>
            <a:srcRect l="10279" t="30410" r="60419" b="12639"/>
            <a:stretch/>
          </p:blipFill>
          <p:spPr>
            <a:xfrm flipH="1">
              <a:off x="-12846" y="2990267"/>
              <a:ext cx="3389572" cy="3880277"/>
            </a:xfrm>
            <a:prstGeom prst="rect">
              <a:avLst/>
            </a:prstGeom>
            <a:effectLst>
              <a:outerShdw blurRad="63500" sx="102000" sy="102000" algn="ctr" rotWithShape="0">
                <a:prstClr val="black">
                  <a:alpha val="40000"/>
                </a:prstClr>
              </a:outerShdw>
            </a:effectLst>
          </p:spPr>
        </p:pic>
      </p:grpSp>
      <p:grpSp>
        <p:nvGrpSpPr>
          <p:cNvPr id="4" name="Group 3" descr="&quot; &quot;">
            <a:extLst>
              <a:ext uri="{FF2B5EF4-FFF2-40B4-BE49-F238E27FC236}">
                <a16:creationId xmlns:a16="http://schemas.microsoft.com/office/drawing/2014/main" id="{DA568636-1C5A-4CDD-976D-57E096D151CD}"/>
              </a:ext>
            </a:extLst>
          </p:cNvPr>
          <p:cNvGrpSpPr/>
          <p:nvPr/>
        </p:nvGrpSpPr>
        <p:grpSpPr>
          <a:xfrm>
            <a:off x="452660" y="1779833"/>
            <a:ext cx="2535570" cy="3417643"/>
            <a:chOff x="452660" y="1779833"/>
            <a:chExt cx="2535570" cy="3417643"/>
          </a:xfrm>
        </p:grpSpPr>
        <p:pic>
          <p:nvPicPr>
            <p:cNvPr id="7" name="Picture 6" descr="&quot; &quot;"/>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13725" t="11795" r="12022" b="11534"/>
            <a:stretch/>
          </p:blipFill>
          <p:spPr>
            <a:xfrm>
              <a:off x="452660" y="1779833"/>
              <a:ext cx="690340" cy="693099"/>
            </a:xfrm>
            <a:prstGeom prst="rect">
              <a:avLst/>
            </a:prstGeom>
          </p:spPr>
        </p:pic>
        <p:pic>
          <p:nvPicPr>
            <p:cNvPr id="12" name="Picture 11" descr="&quot; &quot;"/>
            <p:cNvPicPr>
              <a:picLocks noChangeAspect="1"/>
            </p:cNvPicPr>
            <p:nvPr/>
          </p:nvPicPr>
          <p:blipFill rotWithShape="1">
            <a:blip r:embed="rId6">
              <a:clrChange>
                <a:clrFrom>
                  <a:srgbClr val="FFFFFF"/>
                </a:clrFrom>
                <a:clrTo>
                  <a:srgbClr val="FFFFFF">
                    <a:alpha val="0"/>
                  </a:srgbClr>
                </a:clrTo>
              </a:clrChange>
              <a:duotone>
                <a:schemeClr val="accent5">
                  <a:shade val="45000"/>
                  <a:satMod val="135000"/>
                </a:schemeClr>
                <a:prstClr val="white"/>
              </a:duotone>
            </a:blip>
            <a:srcRect l="1" r="11066"/>
            <a:stretch/>
          </p:blipFill>
          <p:spPr>
            <a:xfrm>
              <a:off x="2142324" y="4293106"/>
              <a:ext cx="845906" cy="904370"/>
            </a:xfrm>
            <a:prstGeom prst="rect">
              <a:avLst/>
            </a:prstGeom>
          </p:spPr>
        </p:pic>
        <p:pic>
          <p:nvPicPr>
            <p:cNvPr id="13" name="Picture 12" descr="&quot; &quot;"/>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54293" y="2946129"/>
              <a:ext cx="855294" cy="891048"/>
            </a:xfrm>
            <a:prstGeom prst="rect">
              <a:avLst/>
            </a:prstGeom>
          </p:spPr>
        </p:pic>
      </p:grpSp>
    </p:spTree>
    <p:extLst>
      <p:ext uri="{BB962C8B-B14F-4D97-AF65-F5344CB8AC3E}">
        <p14:creationId xmlns:p14="http://schemas.microsoft.com/office/powerpoint/2010/main" val="338027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Kristen ITC" panose="03050502040202030202" pitchFamily="66" charset="0"/>
              </a:rPr>
              <a:t>The Audience</a:t>
            </a:r>
          </a:p>
        </p:txBody>
      </p:sp>
      <p:sp>
        <p:nvSpPr>
          <p:cNvPr id="5" name="Content Placeholder 1"/>
          <p:cNvSpPr txBox="1">
            <a:spLocks/>
          </p:cNvSpPr>
          <p:nvPr/>
        </p:nvSpPr>
        <p:spPr>
          <a:xfrm>
            <a:off x="3758953" y="1676400"/>
            <a:ext cx="5235466"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Who are they? What is their role?</a:t>
            </a:r>
          </a:p>
          <a:p>
            <a:r>
              <a:rPr lang="en-US" dirty="0"/>
              <a:t>What keeps them up at night?</a:t>
            </a:r>
          </a:p>
          <a:p>
            <a:r>
              <a:rPr lang="en-US" dirty="0"/>
              <a:t>How much will they already                                   know about your topic?</a:t>
            </a:r>
          </a:p>
          <a:p>
            <a:r>
              <a:rPr lang="en-US" dirty="0"/>
              <a:t>Do they have a particular point of view?</a:t>
            </a:r>
          </a:p>
        </p:txBody>
      </p:sp>
      <p:pic>
        <p:nvPicPr>
          <p:cNvPr id="3074" name="Picture 2" descr="&quot; &quot;">
            <a:extLst>
              <a:ext uri="{FF2B5EF4-FFF2-40B4-BE49-F238E27FC236}">
                <a16:creationId xmlns:a16="http://schemas.microsoft.com/office/drawing/2014/main" id="{3D4AAD44-378B-4B5C-AABE-50F6124749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583" r="90000">
                        <a14:foregroundMark x1="23646" y1="32778" x2="7292" y2="43194"/>
                        <a14:foregroundMark x1="7292" y1="43194" x2="3333" y2="48472"/>
                        <a14:foregroundMark x1="3333" y1="48472" x2="4583" y2="62917"/>
                        <a14:foregroundMark x1="4583" y1="62917" x2="10104" y2="66528"/>
                        <a14:foregroundMark x1="10104" y1="66528" x2="16354" y2="67639"/>
                        <a14:foregroundMark x1="16354" y1="67639" x2="35104" y2="80556"/>
                        <a14:foregroundMark x1="35104" y1="80556" x2="62292" y2="88889"/>
                        <a14:foregroundMark x1="62292" y1="88889" x2="76458" y2="86944"/>
                        <a14:foregroundMark x1="76458" y1="86944" x2="81875" y2="80972"/>
                        <a14:foregroundMark x1="81875" y1="80972" x2="82917" y2="74167"/>
                        <a14:foregroundMark x1="82917" y1="74167" x2="81979" y2="66944"/>
                        <a14:foregroundMark x1="81979" y1="66944" x2="82396" y2="63472"/>
                        <a14:foregroundMark x1="21146" y1="52500" x2="22708" y2="45278"/>
                        <a14:foregroundMark x1="22708" y1="45278" x2="27708" y2="40694"/>
                        <a14:foregroundMark x1="16563" y1="47639" x2="11146" y2="48889"/>
                        <a14:foregroundMark x1="67604" y1="60000" x2="65833" y2="56528"/>
                        <a14:foregroundMark x1="82917" y1="71806" x2="85729" y2="78333"/>
                        <a14:foregroundMark x1="85729" y1="78333" x2="85625" y2="81667"/>
                        <a14:foregroundMark x1="86563" y1="79444" x2="81667" y2="83611"/>
                        <a14:foregroundMark x1="81667" y1="83611" x2="81354" y2="83472"/>
                        <a14:foregroundMark x1="61146" y1="88472" x2="55625" y2="90000"/>
                        <a14:foregroundMark x1="55625" y1="90000" x2="52292" y2="87917"/>
                        <a14:foregroundMark x1="20833" y1="73056" x2="30104" y2="79306"/>
                        <a14:foregroundMark x1="5833" y1="67778" x2="20625" y2="74444"/>
                        <a14:backgroundMark x1="84583" y1="46944" x2="86563" y2="63472"/>
                        <a14:backgroundMark x1="83646" y1="53194" x2="83646" y2="53194"/>
                        <a14:backgroundMark x1="53333" y1="94167" x2="51146" y2="92639"/>
                        <a14:backgroundMark x1="43750" y1="88750" x2="45521" y2="89722"/>
                        <a14:backgroundMark x1="51354" y1="91806" x2="51875" y2="92222"/>
                        <a14:backgroundMark x1="50000" y1="91667" x2="49896" y2="91389"/>
                        <a14:backgroundMark x1="41979" y1="87778" x2="36458" y2="86806"/>
                        <a14:backgroundMark x1="36458" y1="86806" x2="36458" y2="86667"/>
                      </a14:backgroundRemoval>
                    </a14:imgEffect>
                  </a14:imgLayer>
                </a14:imgProps>
              </a:ext>
              <a:ext uri="{28A0092B-C50C-407E-A947-70E740481C1C}">
                <a14:useLocalDpi xmlns:a14="http://schemas.microsoft.com/office/drawing/2010/main" val="0"/>
              </a:ext>
            </a:extLst>
          </a:blip>
          <a:srcRect l="17761"/>
          <a:stretch/>
        </p:blipFill>
        <p:spPr bwMode="auto">
          <a:xfrm>
            <a:off x="-1" y="990600"/>
            <a:ext cx="4225636" cy="38536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ot; &quot;">
            <a:extLst>
              <a:ext uri="{FF2B5EF4-FFF2-40B4-BE49-F238E27FC236}">
                <a16:creationId xmlns:a16="http://schemas.microsoft.com/office/drawing/2014/main" id="{FD69151D-E5EE-4542-8C40-B13E724669C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023" b="90226" l="5200" r="99200">
                        <a14:foregroundMark x1="22800" y1="37594" x2="14200" y2="48120"/>
                        <a14:foregroundMark x1="14200" y1="48120" x2="8400" y2="63910"/>
                        <a14:foregroundMark x1="8400" y1="63910" x2="11600" y2="83083"/>
                        <a14:foregroundMark x1="11600" y1="83083" x2="33000" y2="85338"/>
                        <a14:foregroundMark x1="33000" y1="85338" x2="88200" y2="74436"/>
                        <a14:foregroundMark x1="88200" y1="74436" x2="98000" y2="67669"/>
                        <a14:foregroundMark x1="98000" y1="67669" x2="95000" y2="49248"/>
                        <a14:foregroundMark x1="95000" y1="49248" x2="87600" y2="45865"/>
                        <a14:foregroundMark x1="72400" y1="54511" x2="80000" y2="46241"/>
                        <a14:foregroundMark x1="46400" y1="52256" x2="24600" y2="45489"/>
                        <a14:foregroundMark x1="24600" y1="45489" x2="19800" y2="47744"/>
                        <a14:foregroundMark x1="23600" y1="54887" x2="12600" y2="53008"/>
                        <a14:foregroundMark x1="12600" y1="53008" x2="5200" y2="66165"/>
                        <a14:foregroundMark x1="5200" y1="66165" x2="5600" y2="69925"/>
                        <a14:foregroundMark x1="95600" y1="46992" x2="99200" y2="65789"/>
                        <a14:foregroundMark x1="99200" y1="65789" x2="99200" y2="54887"/>
                        <a14:foregroundMark x1="9000" y1="61654" x2="15200" y2="45865"/>
                        <a14:foregroundMark x1="15200" y1="45865" x2="11400" y2="48120"/>
                        <a14:foregroundMark x1="16800" y1="56015" x2="15800" y2="38346"/>
                        <a14:foregroundMark x1="15800" y1="41353" x2="10200" y2="45489"/>
                        <a14:foregroundMark x1="10200" y1="45489" x2="11200" y2="45489"/>
                        <a14:foregroundMark x1="47800" y1="85714" x2="57000" y2="84586"/>
                        <a14:foregroundMark x1="9600" y1="44737" x2="9200" y2="46241"/>
                        <a14:foregroundMark x1="9000" y1="46992" x2="8800" y2="47744"/>
                        <a14:foregroundMark x1="53400" y1="87218" x2="54400" y2="87970"/>
                        <a14:foregroundMark x1="45400" y1="88722" x2="45200" y2="90226"/>
                        <a14:foregroundMark x1="26200" y1="19173" x2="21200" y2="25188"/>
                        <a14:foregroundMark x1="48400" y1="87594" x2="49000" y2="87594"/>
                        <a14:backgroundMark x1="8400" y1="44737" x2="11000" y2="36842"/>
                      </a14:backgroundRemoval>
                    </a14:imgEffect>
                  </a14:imgLayer>
                </a14:imgProps>
              </a:ext>
              <a:ext uri="{28A0092B-C50C-407E-A947-70E740481C1C}">
                <a14:useLocalDpi xmlns:a14="http://schemas.microsoft.com/office/drawing/2010/main" val="0"/>
              </a:ext>
            </a:extLst>
          </a:blip>
          <a:srcRect r="19527"/>
          <a:stretch/>
        </p:blipFill>
        <p:spPr bwMode="auto">
          <a:xfrm flipH="1">
            <a:off x="-1" y="2772974"/>
            <a:ext cx="3760812" cy="24862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47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Kristen ITC" panose="03050502040202030202" pitchFamily="66" charset="0"/>
              </a:rPr>
              <a:t>The Purpose</a:t>
            </a:r>
          </a:p>
        </p:txBody>
      </p:sp>
      <p:sp>
        <p:nvSpPr>
          <p:cNvPr id="4" name="Content Placeholder 1"/>
          <p:cNvSpPr txBox="1">
            <a:spLocks/>
          </p:cNvSpPr>
          <p:nvPr/>
        </p:nvSpPr>
        <p:spPr>
          <a:xfrm>
            <a:off x="685800" y="1600200"/>
            <a:ext cx="5562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a:t>Why are you sharing the information?</a:t>
            </a:r>
          </a:p>
          <a:p>
            <a:pPr>
              <a:spcBef>
                <a:spcPts val="1800"/>
              </a:spcBef>
            </a:pPr>
            <a:r>
              <a:rPr lang="en-US" dirty="0"/>
              <a:t>Why is this information important to the audience?</a:t>
            </a:r>
          </a:p>
          <a:p>
            <a:pPr>
              <a:spcBef>
                <a:spcPts val="1800"/>
              </a:spcBef>
            </a:pPr>
            <a:r>
              <a:rPr lang="en-US" dirty="0"/>
              <a:t>What do you want your audience to do with the information?</a:t>
            </a:r>
          </a:p>
          <a:p>
            <a:pPr>
              <a:spcBef>
                <a:spcPts val="1800"/>
              </a:spcBef>
            </a:pPr>
            <a:endParaRPr lang="en-US" dirty="0"/>
          </a:p>
        </p:txBody>
      </p:sp>
      <p:pic>
        <p:nvPicPr>
          <p:cNvPr id="6" name="Picture 5" descr="&quot; &quot;">
            <a:extLst>
              <a:ext uri="{FF2B5EF4-FFF2-40B4-BE49-F238E27FC236}">
                <a16:creationId xmlns:a16="http://schemas.microsoft.com/office/drawing/2014/main" id="{B6F7E361-DDD1-4EC1-B577-626351AE582C}"/>
              </a:ext>
            </a:extLst>
          </p:cNvPr>
          <p:cNvPicPr>
            <a:picLocks noChangeAspect="1"/>
          </p:cNvPicPr>
          <p:nvPr/>
        </p:nvPicPr>
        <p:blipFill rotWithShape="1">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41813" y1="31262" x2="30409" y2="52427"/>
                        <a14:foregroundMark x1="41813" y1="28932" x2="40058" y2="33592"/>
                        <a14:foregroundMark x1="39912" y1="33204" x2="37573" y2="39806"/>
                      </a14:backgroundRemoval>
                    </a14:imgEffect>
                  </a14:imgLayer>
                </a14:imgProps>
              </a:ext>
              <a:ext uri="{28A0092B-C50C-407E-A947-70E740481C1C}">
                <a14:useLocalDpi xmlns:a14="http://schemas.microsoft.com/office/drawing/2010/main" val="0"/>
              </a:ext>
            </a:extLst>
          </a:blip>
          <a:srcRect l="10280" t="1" r="36448" b="35535"/>
          <a:stretch/>
        </p:blipFill>
        <p:spPr>
          <a:xfrm>
            <a:off x="3810000" y="2209800"/>
            <a:ext cx="5452353" cy="3886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25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85334"/>
          </a:xfrm>
          <a:ln>
            <a:noFill/>
          </a:ln>
        </p:spPr>
        <p:txBody>
          <a:bodyPr>
            <a:normAutofit/>
          </a:bodyPr>
          <a:lstStyle/>
          <a:p>
            <a:r>
              <a:rPr lang="en-US" sz="4400" dirty="0">
                <a:latin typeface="Kristen ITC" panose="03050502040202030202" pitchFamily="66" charset="0"/>
              </a:rPr>
              <a:t>The Message</a:t>
            </a:r>
          </a:p>
        </p:txBody>
      </p:sp>
      <p:grpSp>
        <p:nvGrpSpPr>
          <p:cNvPr id="5" name="Group 4" descr="&quot; &quot;">
            <a:extLst>
              <a:ext uri="{FF2B5EF4-FFF2-40B4-BE49-F238E27FC236}">
                <a16:creationId xmlns:a16="http://schemas.microsoft.com/office/drawing/2014/main" id="{D4E79B7D-7FBB-42BB-A087-6FE23CCFF666}"/>
              </a:ext>
            </a:extLst>
          </p:cNvPr>
          <p:cNvGrpSpPr/>
          <p:nvPr/>
        </p:nvGrpSpPr>
        <p:grpSpPr>
          <a:xfrm rot="20031574">
            <a:off x="15228" y="3845140"/>
            <a:ext cx="2777779" cy="1675968"/>
            <a:chOff x="41621" y="2438832"/>
            <a:chExt cx="2777779" cy="1675968"/>
          </a:xfrm>
        </p:grpSpPr>
        <p:pic>
          <p:nvPicPr>
            <p:cNvPr id="18" name="Picture 2" descr="Image result for little engine that could">
              <a:extLst>
                <a:ext uri="{FF2B5EF4-FFF2-40B4-BE49-F238E27FC236}">
                  <a16:creationId xmlns:a16="http://schemas.microsoft.com/office/drawing/2014/main" id="{4BA0E67A-8013-4016-8B7C-5438783B08D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0888" b="98861" l="64632" r="80842">
                          <a14:foregroundMark x1="64632" y1="92255" x2="78105" y2="98405"/>
                          <a14:foregroundMark x1="77263" y1="97267" x2="80632" y2="97494"/>
                          <a14:foregroundMark x1="74737" y1="94533" x2="67579" y2="90661"/>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1824037" y="3448050"/>
              <a:ext cx="762000" cy="533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little engine that could">
              <a:extLst>
                <a:ext uri="{FF2B5EF4-FFF2-40B4-BE49-F238E27FC236}">
                  <a16:creationId xmlns:a16="http://schemas.microsoft.com/office/drawing/2014/main" id="{5B217C2D-4517-428D-BAC5-4FC577CC9F59}"/>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0661" b="99772" l="64632" r="80632">
                          <a14:foregroundMark x1="69628" y1="95672" x2="68033" y2="96355"/>
                          <a14:foregroundMark x1="74947" y1="93394" x2="69628" y2="95672"/>
                          <a14:foregroundMark x1="72000" y1="94533" x2="80211" y2="99772"/>
                          <a14:foregroundMark x1="69895" y1="92711" x2="69895" y2="92711"/>
                          <a14:backgroundMark x1="67158" y1="95672" x2="67158" y2="95672"/>
                          <a14:backgroundMark x1="66947" y1="95672" x2="66947" y2="95672"/>
                          <a14:backgroundMark x1="66316" y1="96355" x2="66316" y2="97950"/>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2057400" y="3581400"/>
              <a:ext cx="762000" cy="5334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Image result for little engine that could">
              <a:extLst>
                <a:ext uri="{FF2B5EF4-FFF2-40B4-BE49-F238E27FC236}">
                  <a16:creationId xmlns:a16="http://schemas.microsoft.com/office/drawing/2014/main" id="{5CFDD360-FD2C-41E1-8C58-163FE36CFD4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0888" b="98861" l="64632" r="80842">
                          <a14:foregroundMark x1="64632" y1="92255" x2="78105" y2="98405"/>
                          <a14:foregroundMark x1="77263" y1="97267" x2="80632" y2="97494"/>
                          <a14:foregroundMark x1="74737" y1="94533" x2="67579" y2="90661"/>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1543050" y="3314700"/>
              <a:ext cx="762000" cy="533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Image result for little engine that could">
              <a:extLst>
                <a:ext uri="{FF2B5EF4-FFF2-40B4-BE49-F238E27FC236}">
                  <a16:creationId xmlns:a16="http://schemas.microsoft.com/office/drawing/2014/main" id="{F54A39A6-10F4-4801-B839-A22C5BE56AAB}"/>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90661" b="99317" l="66105" r="81474">
                          <a14:foregroundMark x1="78316" y1="97950" x2="78947" y2="99772"/>
                          <a14:foregroundMark x1="81053" y1="97494" x2="78737" y2="99317"/>
                          <a14:foregroundMark x1="68379" y1="97722" x2="68000" y2="97950"/>
                          <a14:foregroundMark x1="73684" y1="94533" x2="68379" y2="97722"/>
                          <a14:foregroundMark x1="69474" y1="94989" x2="68632" y2="93166"/>
                          <a14:foregroundMark x1="73053" y1="96355" x2="75579" y2="96128"/>
                          <a14:foregroundMark x1="77684" y1="97039" x2="81474" y2="99544"/>
                          <a14:foregroundMark x1="72211" y1="94533" x2="69684" y2="91572"/>
                          <a14:foregroundMark x1="69684" y1="91572" x2="66105" y2="91116"/>
                          <a14:backgroundMark x1="68211" y1="97722" x2="68211" y2="97722"/>
                        </a14:backgroundRemoval>
                      </a14:imgEffect>
                    </a14:imgLayer>
                  </a14:imgProps>
                </a:ext>
                <a:ext uri="{28A0092B-C50C-407E-A947-70E740481C1C}">
                  <a14:useLocalDpi xmlns:a14="http://schemas.microsoft.com/office/drawing/2010/main" val="0"/>
                </a:ext>
              </a:extLst>
            </a:blip>
            <a:srcRect l="65817" t="88208" r="17459" b="-2790"/>
            <a:stretch/>
          </p:blipFill>
          <p:spPr bwMode="auto">
            <a:xfrm>
              <a:off x="986543" y="2971800"/>
              <a:ext cx="756532" cy="609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2" descr="Image result for little engine that could">
              <a:extLst>
                <a:ext uri="{FF2B5EF4-FFF2-40B4-BE49-F238E27FC236}">
                  <a16:creationId xmlns:a16="http://schemas.microsoft.com/office/drawing/2014/main" id="{4617DF5A-EFFD-4372-A851-F06E1353EBE4}"/>
                </a:ext>
              </a:extLst>
            </p:cNvPr>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89522" b="99772" l="64632" r="80632">
                          <a14:foregroundMark x1="73053" y1="94077" x2="70737" y2="94989"/>
                          <a14:foregroundMark x1="79789" y1="96128" x2="77474" y2="99317"/>
                          <a14:foregroundMark x1="68000" y1="92027" x2="66947" y2="90433"/>
                          <a14:foregroundMark x1="69895" y1="92027" x2="65474" y2="91572"/>
                          <a14:foregroundMark x1="67368" y1="92027" x2="65684" y2="91800"/>
                          <a14:foregroundMark x1="65895" y1="91800" x2="64842" y2="92027"/>
                          <a14:foregroundMark x1="76632" y1="98633" x2="77053" y2="99772"/>
                        </a14:backgroundRemoval>
                      </a14:imgEffect>
                    </a14:imgLayer>
                  </a14:imgProps>
                </a:ext>
                <a:ext uri="{28A0092B-C50C-407E-A947-70E740481C1C}">
                  <a14:useLocalDpi xmlns:a14="http://schemas.microsoft.com/office/drawing/2010/main" val="0"/>
                </a:ext>
              </a:extLst>
            </a:blip>
            <a:srcRect l="63994" t="86625" r="17459" b="-2790"/>
            <a:stretch/>
          </p:blipFill>
          <p:spPr bwMode="auto">
            <a:xfrm>
              <a:off x="304800" y="2590800"/>
              <a:ext cx="838975" cy="6758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Image result for little engine that could">
              <a:extLst>
                <a:ext uri="{FF2B5EF4-FFF2-40B4-BE49-F238E27FC236}">
                  <a16:creationId xmlns:a16="http://schemas.microsoft.com/office/drawing/2014/main" id="{3E45C3CA-B672-4EEB-AB5F-F06852790705}"/>
                </a:ext>
              </a:extLst>
            </p:cNvPr>
            <p:cNvPicPr>
              <a:picLocks noChangeAspect="1" noChangeArrowheads="1"/>
            </p:cNvPicPr>
            <p:nvPr/>
          </p:nvPicPr>
          <p:blipFill rotWithShape="1">
            <a:blip r:embed="rId8">
              <a:extLst>
                <a:ext uri="{BEBA8EAE-BF5A-486C-A8C5-ECC9F3942E4B}">
                  <a14:imgProps xmlns:a14="http://schemas.microsoft.com/office/drawing/2010/main">
                    <a14:imgLayer r:embed="rId4">
                      <a14:imgEffect>
                        <a14:backgroundRemoval t="89522" b="98633" l="69474" r="79579">
                          <a14:foregroundMark x1="74105" y1="92711" x2="69895" y2="95672"/>
                          <a14:foregroundMark x1="72211" y1="95444" x2="77895" y2="98861"/>
                          <a14:foregroundMark x1="69684" y1="92255" x2="70737" y2="94077"/>
                          <a14:foregroundMark x1="77263" y1="97039" x2="79579" y2="98633"/>
                        </a14:backgroundRemoval>
                      </a14:imgEffect>
                    </a14:imgLayer>
                  </a14:imgProps>
                </a:ext>
                <a:ext uri="{28A0092B-C50C-407E-A947-70E740481C1C}">
                  <a14:useLocalDpi xmlns:a14="http://schemas.microsoft.com/office/drawing/2010/main" val="0"/>
                </a:ext>
              </a:extLst>
            </a:blip>
            <a:srcRect l="69680" t="88958" r="20214" b="-2195"/>
            <a:stretch/>
          </p:blipFill>
          <p:spPr bwMode="auto">
            <a:xfrm>
              <a:off x="41621" y="2438832"/>
              <a:ext cx="457200" cy="55339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 descr="Image result for little engine that could">
              <a:extLst>
                <a:ext uri="{FF2B5EF4-FFF2-40B4-BE49-F238E27FC236}">
                  <a16:creationId xmlns:a16="http://schemas.microsoft.com/office/drawing/2014/main" id="{086BF9EA-1632-471C-8098-28C042FF5F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0888" b="98861" l="64632" r="80842">
                          <a14:foregroundMark x1="64632" y1="92255" x2="78105" y2="98405"/>
                          <a14:foregroundMark x1="77263" y1="97267" x2="80632" y2="97494"/>
                          <a14:foregroundMark x1="74737" y1="94533" x2="67579" y2="90661"/>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667192" y="2873304"/>
              <a:ext cx="762000" cy="533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 name="Group 2" descr="&quot; &quot;">
            <a:extLst>
              <a:ext uri="{FF2B5EF4-FFF2-40B4-BE49-F238E27FC236}">
                <a16:creationId xmlns:a16="http://schemas.microsoft.com/office/drawing/2014/main" id="{537BC8B8-AF85-4A45-B455-B80F1AE371DD}"/>
              </a:ext>
            </a:extLst>
          </p:cNvPr>
          <p:cNvGrpSpPr/>
          <p:nvPr/>
        </p:nvGrpSpPr>
        <p:grpSpPr>
          <a:xfrm rot="19968210">
            <a:off x="6499888" y="3968085"/>
            <a:ext cx="2733232" cy="1563042"/>
            <a:chOff x="5961911" y="5361878"/>
            <a:chExt cx="2733232" cy="1563042"/>
          </a:xfrm>
        </p:grpSpPr>
        <p:pic>
          <p:nvPicPr>
            <p:cNvPr id="21" name="Picture 2" descr="Image result for little engine that could">
              <a:extLst>
                <a:ext uri="{FF2B5EF4-FFF2-40B4-BE49-F238E27FC236}">
                  <a16:creationId xmlns:a16="http://schemas.microsoft.com/office/drawing/2014/main" id="{9E13C0EE-D03D-4B16-8831-6F31AA9D4C4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0888" b="98861" l="64632" r="80842">
                          <a14:foregroundMark x1="64632" y1="92255" x2="78105" y2="98405"/>
                          <a14:foregroundMark x1="77263" y1="97267" x2="80632" y2="97494"/>
                          <a14:foregroundMark x1="74737" y1="94533" x2="67579" y2="90661"/>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7652156" y="6258170"/>
              <a:ext cx="762000" cy="533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Image result for little engine that could">
              <a:extLst>
                <a:ext uri="{FF2B5EF4-FFF2-40B4-BE49-F238E27FC236}">
                  <a16:creationId xmlns:a16="http://schemas.microsoft.com/office/drawing/2014/main" id="{9123293D-234F-4BC4-8551-4631F9D7C7B2}"/>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90661" b="99317" l="66105" r="81474">
                          <a14:foregroundMark x1="78316" y1="97950" x2="78947" y2="99772"/>
                          <a14:foregroundMark x1="81053" y1="97494" x2="78737" y2="99317"/>
                          <a14:foregroundMark x1="68379" y1="97722" x2="68000" y2="97950"/>
                          <a14:foregroundMark x1="73684" y1="94533" x2="68379" y2="97722"/>
                          <a14:foregroundMark x1="69474" y1="94989" x2="68632" y2="93166"/>
                          <a14:foregroundMark x1="73053" y1="96355" x2="75579" y2="96128"/>
                          <a14:foregroundMark x1="77684" y1="97039" x2="81474" y2="99544"/>
                          <a14:foregroundMark x1="72211" y1="94533" x2="69684" y2="91572"/>
                          <a14:foregroundMark x1="69684" y1="91572" x2="66105" y2="91116"/>
                          <a14:backgroundMark x1="68211" y1="97722" x2="68211" y2="97722"/>
                        </a14:backgroundRemoval>
                      </a14:imgEffect>
                    </a14:imgLayer>
                  </a14:imgProps>
                </a:ext>
                <a:ext uri="{28A0092B-C50C-407E-A947-70E740481C1C}">
                  <a14:useLocalDpi xmlns:a14="http://schemas.microsoft.com/office/drawing/2010/main" val="0"/>
                </a:ext>
              </a:extLst>
            </a:blip>
            <a:srcRect l="65817" t="88208" r="17459" b="-2790"/>
            <a:stretch/>
          </p:blipFill>
          <p:spPr bwMode="auto">
            <a:xfrm>
              <a:off x="7095649" y="5915270"/>
              <a:ext cx="756532" cy="609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descr="Image result for little engine that could">
              <a:extLst>
                <a:ext uri="{FF2B5EF4-FFF2-40B4-BE49-F238E27FC236}">
                  <a16:creationId xmlns:a16="http://schemas.microsoft.com/office/drawing/2014/main" id="{1F81C79F-A68A-4A46-8AA7-A3E49F5B1BE2}"/>
                </a:ext>
              </a:extLst>
            </p:cNvPr>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89522" b="99772" l="64632" r="80632">
                          <a14:foregroundMark x1="73053" y1="94077" x2="70737" y2="94989"/>
                          <a14:foregroundMark x1="79789" y1="96128" x2="77474" y2="99317"/>
                          <a14:foregroundMark x1="68000" y1="92027" x2="66947" y2="90433"/>
                          <a14:foregroundMark x1="69895" y1="92027" x2="65474" y2="91572"/>
                          <a14:foregroundMark x1="67368" y1="92027" x2="65684" y2="91800"/>
                          <a14:foregroundMark x1="65895" y1="91800" x2="64842" y2="92027"/>
                          <a14:foregroundMark x1="76632" y1="98633" x2="77053" y2="99772"/>
                        </a14:backgroundRemoval>
                      </a14:imgEffect>
                    </a14:imgLayer>
                  </a14:imgProps>
                </a:ext>
                <a:ext uri="{28A0092B-C50C-407E-A947-70E740481C1C}">
                  <a14:useLocalDpi xmlns:a14="http://schemas.microsoft.com/office/drawing/2010/main" val="0"/>
                </a:ext>
              </a:extLst>
            </a:blip>
            <a:srcRect l="63994" t="86625" r="17459" b="-2790"/>
            <a:stretch/>
          </p:blipFill>
          <p:spPr bwMode="auto">
            <a:xfrm>
              <a:off x="6413906" y="5534270"/>
              <a:ext cx="838975" cy="6758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 descr="Image result for little engine that could">
              <a:extLst>
                <a:ext uri="{FF2B5EF4-FFF2-40B4-BE49-F238E27FC236}">
                  <a16:creationId xmlns:a16="http://schemas.microsoft.com/office/drawing/2014/main" id="{D3F5F165-0AF8-47CB-95E9-0DA24EBDA0BE}"/>
                </a:ext>
              </a:extLst>
            </p:cNvPr>
            <p:cNvPicPr>
              <a:picLocks noChangeAspect="1" noChangeArrowheads="1"/>
            </p:cNvPicPr>
            <p:nvPr/>
          </p:nvPicPr>
          <p:blipFill rotWithShape="1">
            <a:blip r:embed="rId8">
              <a:extLst>
                <a:ext uri="{BEBA8EAE-BF5A-486C-A8C5-ECC9F3942E4B}">
                  <a14:imgProps xmlns:a14="http://schemas.microsoft.com/office/drawing/2010/main">
                    <a14:imgLayer r:embed="rId4">
                      <a14:imgEffect>
                        <a14:backgroundRemoval t="89522" b="98633" l="69474" r="79579">
                          <a14:foregroundMark x1="74105" y1="92711" x2="69895" y2="95672"/>
                          <a14:foregroundMark x1="72211" y1="95444" x2="77895" y2="98861"/>
                          <a14:foregroundMark x1="69684" y1="92255" x2="70737" y2="94077"/>
                          <a14:foregroundMark x1="77263" y1="97039" x2="79579" y2="98633"/>
                        </a14:backgroundRemoval>
                      </a14:imgEffect>
                    </a14:imgLayer>
                  </a14:imgProps>
                </a:ext>
                <a:ext uri="{28A0092B-C50C-407E-A947-70E740481C1C}">
                  <a14:useLocalDpi xmlns:a14="http://schemas.microsoft.com/office/drawing/2010/main" val="0"/>
                </a:ext>
              </a:extLst>
            </a:blip>
            <a:srcRect l="69680" t="88958" r="20214" b="-2195"/>
            <a:stretch/>
          </p:blipFill>
          <p:spPr bwMode="auto">
            <a:xfrm>
              <a:off x="6109106" y="5361878"/>
              <a:ext cx="457200" cy="55339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descr="Image result for little engine that could">
              <a:extLst>
                <a:ext uri="{FF2B5EF4-FFF2-40B4-BE49-F238E27FC236}">
                  <a16:creationId xmlns:a16="http://schemas.microsoft.com/office/drawing/2014/main" id="{CBA55056-84B2-4BDF-BA03-332645D41F9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0888" b="98861" l="64632" r="80842">
                          <a14:foregroundMark x1="64632" y1="92255" x2="78105" y2="98405"/>
                          <a14:foregroundMark x1="77263" y1="97267" x2="80632" y2="97494"/>
                          <a14:foregroundMark x1="74737" y1="94533" x2="67579" y2="90661"/>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7933143" y="6391520"/>
              <a:ext cx="762000" cy="533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little engine that could">
              <a:extLst>
                <a:ext uri="{FF2B5EF4-FFF2-40B4-BE49-F238E27FC236}">
                  <a16:creationId xmlns:a16="http://schemas.microsoft.com/office/drawing/2014/main" id="{FC8A1622-947D-401B-8582-5C0EE1887C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0888" b="98861" l="64632" r="80842">
                          <a14:foregroundMark x1="64632" y1="92255" x2="78105" y2="98405"/>
                          <a14:foregroundMark x1="77263" y1="97267" x2="80632" y2="97494"/>
                          <a14:foregroundMark x1="74737" y1="94533" x2="67579" y2="90661"/>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6776298" y="5816774"/>
              <a:ext cx="762000" cy="533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 descr="Image result for little engine that could">
              <a:extLst>
                <a:ext uri="{FF2B5EF4-FFF2-40B4-BE49-F238E27FC236}">
                  <a16:creationId xmlns:a16="http://schemas.microsoft.com/office/drawing/2014/main" id="{221E4734-F20D-4717-8D67-C2CD64DE33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0888" b="98861" l="64632" r="80842">
                          <a14:foregroundMark x1="64632" y1="92255" x2="78105" y2="98405"/>
                          <a14:foregroundMark x1="77263" y1="97267" x2="80632" y2="97494"/>
                          <a14:foregroundMark x1="74737" y1="94533" x2="67579" y2="90661"/>
                        </a14:backgroundRemoval>
                      </a14:imgEffect>
                    </a14:imgLayer>
                  </a14:imgProps>
                </a:ext>
                <a:ext uri="{28A0092B-C50C-407E-A947-70E740481C1C}">
                  <a14:useLocalDpi xmlns:a14="http://schemas.microsoft.com/office/drawing/2010/main" val="0"/>
                </a:ext>
              </a:extLst>
            </a:blip>
            <a:srcRect l="65696" t="90031" r="17459" b="-2790"/>
            <a:stretch/>
          </p:blipFill>
          <p:spPr bwMode="auto">
            <a:xfrm>
              <a:off x="5961911" y="5419008"/>
              <a:ext cx="762000" cy="533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7" name="Picture 2" descr="The Little Engine that Could">
            <a:extLst>
              <a:ext uri="{FF2B5EF4-FFF2-40B4-BE49-F238E27FC236}">
                <a16:creationId xmlns:a16="http://schemas.microsoft.com/office/drawing/2014/main" id="{A356C808-E283-4A49-9B38-72C94E3F06E1}"/>
              </a:ext>
            </a:extLst>
          </p:cNvPr>
          <p:cNvPicPr>
            <a:picLocks noGrp="1" noChangeAspect="1" noChangeArrowheads="1"/>
          </p:cNvPicPr>
          <p:nvPr>
            <p:ph idx="4294967295"/>
          </p:nvPr>
        </p:nvPicPr>
        <p:blipFill>
          <a:blip r:embed="rId9">
            <a:extLst>
              <a:ext uri="{28A0092B-C50C-407E-A947-70E740481C1C}">
                <a14:useLocalDpi xmlns:a14="http://schemas.microsoft.com/office/drawing/2010/main" val="0"/>
              </a:ext>
            </a:extLst>
          </a:blip>
          <a:srcRect/>
          <a:stretch>
            <a:fillRect/>
          </a:stretch>
        </p:blipFill>
        <p:spPr bwMode="auto">
          <a:xfrm rot="20195613">
            <a:off x="2310607" y="1338263"/>
            <a:ext cx="4522787" cy="41814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0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8D9E9A-C02F-4792-9D30-17B1CBC03596}"/>
              </a:ext>
            </a:extLst>
          </p:cNvPr>
          <p:cNvSpPr>
            <a:spLocks noGrp="1"/>
          </p:cNvSpPr>
          <p:nvPr>
            <p:ph type="title"/>
          </p:nvPr>
        </p:nvSpPr>
        <p:spPr/>
        <p:txBody>
          <a:bodyPr>
            <a:normAutofit fontScale="90000"/>
          </a:bodyPr>
          <a:lstStyle/>
          <a:p>
            <a:r>
              <a:rPr lang="en-US" dirty="0"/>
              <a:t>Appropriate tools &amp; level</a:t>
            </a:r>
            <a:r>
              <a:rPr lang="en-US" baseline="0" dirty="0"/>
              <a:t> of information</a:t>
            </a:r>
            <a:endParaRPr lang="en-US" dirty="0"/>
          </a:p>
        </p:txBody>
      </p:sp>
      <p:graphicFrame>
        <p:nvGraphicFramePr>
          <p:cNvPr id="5" name="Diagram 4" descr="Audience, Purpose, Message lead to the appropriate tools and level of information"/>
          <p:cNvGraphicFramePr/>
          <p:nvPr>
            <p:extLst>
              <p:ext uri="{D42A27DB-BD31-4B8C-83A1-F6EECF244321}">
                <p14:modId xmlns:p14="http://schemas.microsoft.com/office/powerpoint/2010/main" val="1410830276"/>
              </p:ext>
            </p:extLst>
          </p:nvPr>
        </p:nvGraphicFramePr>
        <p:xfrm>
          <a:off x="-685800" y="-457200"/>
          <a:ext cx="10439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22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p of the United States">
            <a:extLst>
              <a:ext uri="{FF2B5EF4-FFF2-40B4-BE49-F238E27FC236}">
                <a16:creationId xmlns:a16="http://schemas.microsoft.com/office/drawing/2014/main" id="{BFF79461-CED3-4AF0-BD3E-2979A26EEF92}"/>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t="616" b="887"/>
          <a:stretch/>
        </p:blipFill>
        <p:spPr bwMode="auto">
          <a:xfrm>
            <a:off x="0" y="30480"/>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ashington state">
            <a:extLst>
              <a:ext uri="{FF2B5EF4-FFF2-40B4-BE49-F238E27FC236}">
                <a16:creationId xmlns:a16="http://schemas.microsoft.com/office/drawing/2014/main" id="{831213A7-D570-4B6A-95A4-C99EE2EA5035}"/>
              </a:ext>
            </a:extLst>
          </p:cNvPr>
          <p:cNvPicPr>
            <a:picLocks noGrp="1" noChangeAspect="1" noChangeArrowheads="1"/>
          </p:cNvPicPr>
          <p:nvPr>
            <p:ph type="pic" sz="quarter" idx="10"/>
          </p:nvPr>
        </p:nvPicPr>
        <p:blipFill rotWithShape="1">
          <a:blip r:embed="rId5" cstate="print">
            <a:duotone>
              <a:prstClr val="black"/>
              <a:srgbClr val="39B54A">
                <a:tint val="45000"/>
                <a:satMod val="400000"/>
              </a:srgbClr>
            </a:duotone>
            <a:extLst>
              <a:ext uri="{28A0092B-C50C-407E-A947-70E740481C1C}">
                <a14:useLocalDpi xmlns:a14="http://schemas.microsoft.com/office/drawing/2010/main" val="0"/>
              </a:ext>
            </a:extLst>
          </a:blip>
          <a:srcRect l="-447" r="337"/>
          <a:stretch/>
        </p:blipFill>
        <p:spPr bwMode="auto">
          <a:xfrm rot="436933">
            <a:off x="267149" y="182986"/>
            <a:ext cx="1968466" cy="130346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12902" y="381000"/>
            <a:ext cx="7292898" cy="1100022"/>
          </a:xfrm>
        </p:spPr>
        <p:txBody>
          <a:bodyPr>
            <a:normAutofit/>
          </a:bodyPr>
          <a:lstStyle/>
          <a:p>
            <a:r>
              <a:rPr lang="en-US" sz="5400" dirty="0">
                <a:latin typeface="Kristen ITC" panose="03050502040202030202" pitchFamily="66" charset="0"/>
              </a:rPr>
              <a:t>Washington Example</a:t>
            </a:r>
          </a:p>
        </p:txBody>
      </p:sp>
    </p:spTree>
    <p:extLst>
      <p:ext uri="{BB962C8B-B14F-4D97-AF65-F5344CB8AC3E}">
        <p14:creationId xmlns:p14="http://schemas.microsoft.com/office/powerpoint/2010/main" val="2307361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2627</TotalTime>
  <Words>2083</Words>
  <Application>Microsoft Office PowerPoint</Application>
  <PresentationFormat>On-screen Show (4:3)</PresentationFormat>
  <Paragraphs>148</Paragraphs>
  <Slides>24</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Kristen ITC</vt:lpstr>
      <vt:lpstr>Office Theme</vt:lpstr>
      <vt:lpstr>Powerful Presentations</vt:lpstr>
      <vt:lpstr>As a result of participating in today’s webinar, you will…</vt:lpstr>
      <vt:lpstr>The Challenge</vt:lpstr>
      <vt:lpstr>The Articulated Challenge</vt:lpstr>
      <vt:lpstr>The Audience</vt:lpstr>
      <vt:lpstr>The Purpose</vt:lpstr>
      <vt:lpstr>The Message</vt:lpstr>
      <vt:lpstr>Appropriate tools &amp; level of information</vt:lpstr>
      <vt:lpstr>Washington Example</vt:lpstr>
      <vt:lpstr>Washington’s Message</vt:lpstr>
      <vt:lpstr>Presentation Tools</vt:lpstr>
      <vt:lpstr>Powtoon</vt:lpstr>
      <vt:lpstr>Powtoon Pros Cons</vt:lpstr>
      <vt:lpstr>PREZI</vt:lpstr>
      <vt:lpstr>PREZI Pros Cons</vt:lpstr>
      <vt:lpstr>PowerPoint</vt:lpstr>
      <vt:lpstr>Table</vt:lpstr>
      <vt:lpstr>Nested Chart for Example Program</vt:lpstr>
      <vt:lpstr>Number of Students Receiving Sufficient Evaluations and Proper IEPs and SDI Services in Example Program (n=48)</vt:lpstr>
      <vt:lpstr>12 Students Did Not Receive Proper IEPs among those also receiving Sufficient Evaluations and SDI Services in Example Program (n=48)</vt:lpstr>
      <vt:lpstr>PowerPoint Pros Cons</vt:lpstr>
      <vt:lpstr>DaSy-NCSI Data Visualization Toolkit</vt:lpstr>
      <vt:lpstr>Evaluation</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Presentations</dc:title>
  <dc:subject/>
  <dc:creator>Kellen Reid (ECTA, DaSy), Cesar D’Agord (NCSI), Sandy Grummick (WA Part B/619), Valerie Arnold (WA Part B/619)</dc:creator>
  <cp:lastModifiedBy>Roxanne Jones</cp:lastModifiedBy>
  <cp:revision>224</cp:revision>
  <dcterms:created xsi:type="dcterms:W3CDTF">2013-02-06T21:54:43Z</dcterms:created>
  <dcterms:modified xsi:type="dcterms:W3CDTF">2017-10-19T00:01:39Z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English</vt:lpwstr>
  </property>
</Properties>
</file>