
<file path=[Content_Types].xml><?xml version="1.0" encoding="utf-8"?>
<Types xmlns="http://schemas.openxmlformats.org/package/2006/content-types">
  <Default Extension="png" ContentType="image/png"/>
  <Default Extension="jpeg" ContentType="image/jpeg"/>
  <Default Extension="m4a" ContentType="audio/unknown"/>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8" r:id="rId1"/>
  </p:sldMasterIdLst>
  <p:notesMasterIdLst>
    <p:notesMasterId r:id="rId44"/>
  </p:notesMasterIdLst>
  <p:sldIdLst>
    <p:sldId id="256" r:id="rId2"/>
    <p:sldId id="286" r:id="rId3"/>
    <p:sldId id="298" r:id="rId4"/>
    <p:sldId id="257" r:id="rId5"/>
    <p:sldId id="291" r:id="rId6"/>
    <p:sldId id="264" r:id="rId7"/>
    <p:sldId id="262" r:id="rId8"/>
    <p:sldId id="259" r:id="rId9"/>
    <p:sldId id="276" r:id="rId10"/>
    <p:sldId id="297" r:id="rId11"/>
    <p:sldId id="275" r:id="rId12"/>
    <p:sldId id="300" r:id="rId13"/>
    <p:sldId id="301" r:id="rId14"/>
    <p:sldId id="284" r:id="rId15"/>
    <p:sldId id="260" r:id="rId16"/>
    <p:sldId id="283" r:id="rId17"/>
    <p:sldId id="274" r:id="rId18"/>
    <p:sldId id="261" r:id="rId19"/>
    <p:sldId id="277" r:id="rId20"/>
    <p:sldId id="278" r:id="rId21"/>
    <p:sldId id="306" r:id="rId22"/>
    <p:sldId id="288" r:id="rId23"/>
    <p:sldId id="267" r:id="rId24"/>
    <p:sldId id="280" r:id="rId25"/>
    <p:sldId id="281" r:id="rId26"/>
    <p:sldId id="282" r:id="rId27"/>
    <p:sldId id="307" r:id="rId28"/>
    <p:sldId id="268" r:id="rId29"/>
    <p:sldId id="302" r:id="rId30"/>
    <p:sldId id="303" r:id="rId31"/>
    <p:sldId id="295" r:id="rId32"/>
    <p:sldId id="285" r:id="rId33"/>
    <p:sldId id="296" r:id="rId34"/>
    <p:sldId id="269" r:id="rId35"/>
    <p:sldId id="292" r:id="rId36"/>
    <p:sldId id="293" r:id="rId37"/>
    <p:sldId id="305" r:id="rId38"/>
    <p:sldId id="279" r:id="rId39"/>
    <p:sldId id="270" r:id="rId40"/>
    <p:sldId id="287" r:id="rId41"/>
    <p:sldId id="304" r:id="rId42"/>
    <p:sldId id="308"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79090" autoAdjust="0"/>
  </p:normalViewPr>
  <p:slideViewPr>
    <p:cSldViewPr>
      <p:cViewPr varScale="1">
        <p:scale>
          <a:sx n="86" d="100"/>
          <a:sy n="86" d="100"/>
        </p:scale>
        <p:origin x="-594" y="-7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B9AA0D-E85D-44D5-A621-EC78782B0F35}" type="doc">
      <dgm:prSet loTypeId="urn:microsoft.com/office/officeart/2005/8/layout/vList2" loCatId="list" qsTypeId="urn:microsoft.com/office/officeart/2005/8/quickstyle/simple4" qsCatId="simple" csTypeId="urn:microsoft.com/office/officeart/2005/8/colors/colorful4" csCatId="colorful" phldr="1"/>
      <dgm:spPr/>
      <dgm:t>
        <a:bodyPr/>
        <a:lstStyle/>
        <a:p>
          <a:endParaRPr lang="en-US"/>
        </a:p>
      </dgm:t>
    </dgm:pt>
    <dgm:pt modelId="{5C279699-90FE-4005-937F-BC5F5D3B6FA2}">
      <dgm:prSet phldrT="[Text]" custT="1"/>
      <dgm:spPr>
        <a:solidFill>
          <a:schemeClr val="tx2">
            <a:lumMod val="20000"/>
            <a:lumOff val="80000"/>
          </a:schemeClr>
        </a:solidFill>
      </dgm:spPr>
      <dgm:t>
        <a:bodyPr/>
        <a:lstStyle/>
        <a:p>
          <a:pPr algn="ctr"/>
          <a:r>
            <a:rPr lang="en-US" sz="3200" b="0" u="none" dirty="0" smtClean="0">
              <a:solidFill>
                <a:schemeClr val="tx1"/>
              </a:solidFill>
            </a:rPr>
            <a:t>Eligibility</a:t>
          </a:r>
          <a:endParaRPr lang="en-US" sz="3200" b="0" u="none" dirty="0">
            <a:solidFill>
              <a:schemeClr val="tx1"/>
            </a:solidFill>
          </a:endParaRPr>
        </a:p>
      </dgm:t>
    </dgm:pt>
    <dgm:pt modelId="{75E5C8E2-C1E2-4D36-950E-8E514D9FD268}" type="parTrans" cxnId="{C0842621-7AF3-4936-8E88-C55D0B5CBA22}">
      <dgm:prSet/>
      <dgm:spPr/>
      <dgm:t>
        <a:bodyPr/>
        <a:lstStyle/>
        <a:p>
          <a:endParaRPr lang="en-US"/>
        </a:p>
      </dgm:t>
    </dgm:pt>
    <dgm:pt modelId="{5DBB1280-4945-4EEF-B14A-979510B5DFE7}" type="sibTrans" cxnId="{C0842621-7AF3-4936-8E88-C55D0B5CBA22}">
      <dgm:prSet/>
      <dgm:spPr/>
      <dgm:t>
        <a:bodyPr/>
        <a:lstStyle/>
        <a:p>
          <a:endParaRPr lang="en-US"/>
        </a:p>
      </dgm:t>
    </dgm:pt>
    <dgm:pt modelId="{E6DAA917-BEAA-4C01-B5A7-73EA192C7122}">
      <dgm:prSet phldrT="[Text]" custT="1"/>
      <dgm:spPr>
        <a:solidFill>
          <a:schemeClr val="accent2">
            <a:lumMod val="20000"/>
            <a:lumOff val="80000"/>
          </a:schemeClr>
        </a:solidFill>
      </dgm:spPr>
      <dgm:t>
        <a:bodyPr/>
        <a:lstStyle/>
        <a:p>
          <a:pPr algn="ctr"/>
          <a:r>
            <a:rPr lang="en-US" sz="3200" u="none" dirty="0" smtClean="0">
              <a:solidFill>
                <a:schemeClr val="tx1"/>
              </a:solidFill>
            </a:rPr>
            <a:t>Billing and Related Business Processes</a:t>
          </a:r>
          <a:endParaRPr lang="en-US" sz="3200" u="none" dirty="0">
            <a:solidFill>
              <a:schemeClr val="tx1"/>
            </a:solidFill>
            <a:latin typeface="Calibri"/>
            <a:ea typeface="Calibri"/>
            <a:cs typeface="Times New Roman"/>
          </a:endParaRPr>
        </a:p>
      </dgm:t>
    </dgm:pt>
    <dgm:pt modelId="{826DABCB-FFB4-4CC8-B58E-EE5A6E775D6C}" type="parTrans" cxnId="{7621E3BD-31AE-4697-A4D3-FE274F434611}">
      <dgm:prSet/>
      <dgm:spPr/>
      <dgm:t>
        <a:bodyPr/>
        <a:lstStyle/>
        <a:p>
          <a:endParaRPr lang="en-US"/>
        </a:p>
      </dgm:t>
    </dgm:pt>
    <dgm:pt modelId="{591D1954-93AD-4A7A-B286-7D05DEB0B606}" type="sibTrans" cxnId="{7621E3BD-31AE-4697-A4D3-FE274F434611}">
      <dgm:prSet/>
      <dgm:spPr/>
      <dgm:t>
        <a:bodyPr/>
        <a:lstStyle/>
        <a:p>
          <a:endParaRPr lang="en-US"/>
        </a:p>
      </dgm:t>
    </dgm:pt>
    <dgm:pt modelId="{E3E3ED5F-20A0-405F-A8E2-ED41276363F2}">
      <dgm:prSet phldrT="[Text]" custT="1"/>
      <dgm:spPr>
        <a:solidFill>
          <a:schemeClr val="accent1">
            <a:lumMod val="60000"/>
            <a:lumOff val="40000"/>
          </a:schemeClr>
        </a:solidFill>
      </dgm:spPr>
      <dgm:t>
        <a:bodyPr/>
        <a:lstStyle/>
        <a:p>
          <a:pPr algn="ctr"/>
          <a:r>
            <a:rPr lang="en-US" sz="3200" u="none" dirty="0" smtClean="0">
              <a:solidFill>
                <a:schemeClr val="tx1"/>
              </a:solidFill>
            </a:rPr>
            <a:t>Electronic Data and/or Billing Systems</a:t>
          </a:r>
          <a:endParaRPr lang="en-US" sz="3200" u="none" dirty="0" smtClean="0">
            <a:solidFill>
              <a:schemeClr val="tx1"/>
            </a:solidFill>
            <a:latin typeface="Calibri"/>
            <a:ea typeface="Calibri"/>
            <a:cs typeface="Times New Roman"/>
          </a:endParaRPr>
        </a:p>
      </dgm:t>
    </dgm:pt>
    <dgm:pt modelId="{CC8F72F8-EA1A-4863-960E-BC5C0B2750B4}" type="parTrans" cxnId="{C1AA6B1C-EA52-48A8-9BD6-7BE3942352A0}">
      <dgm:prSet/>
      <dgm:spPr/>
      <dgm:t>
        <a:bodyPr/>
        <a:lstStyle/>
        <a:p>
          <a:endParaRPr lang="en-US"/>
        </a:p>
      </dgm:t>
    </dgm:pt>
    <dgm:pt modelId="{A3EC8C8C-7BCC-4241-B25D-CDCB1DC1B175}" type="sibTrans" cxnId="{C1AA6B1C-EA52-48A8-9BD6-7BE3942352A0}">
      <dgm:prSet/>
      <dgm:spPr/>
      <dgm:t>
        <a:bodyPr/>
        <a:lstStyle/>
        <a:p>
          <a:endParaRPr lang="en-US"/>
        </a:p>
      </dgm:t>
    </dgm:pt>
    <dgm:pt modelId="{275CF454-34CC-4E6C-A31C-8F126BC31733}">
      <dgm:prSet phldrT="[Text]" custT="1"/>
      <dgm:spPr>
        <a:solidFill>
          <a:schemeClr val="accent2">
            <a:lumMod val="40000"/>
            <a:lumOff val="60000"/>
          </a:schemeClr>
        </a:solidFill>
      </dgm:spPr>
      <dgm:t>
        <a:bodyPr/>
        <a:lstStyle/>
        <a:p>
          <a:pPr algn="ctr"/>
          <a:r>
            <a:rPr lang="en-US" sz="3200" u="none" dirty="0" smtClean="0">
              <a:solidFill>
                <a:schemeClr val="tx1"/>
              </a:solidFill>
            </a:rPr>
            <a:t>Data Analysis and Reporting</a:t>
          </a:r>
          <a:endParaRPr lang="en-US" sz="3200" u="none" dirty="0">
            <a:solidFill>
              <a:schemeClr val="tx1"/>
            </a:solidFill>
            <a:latin typeface="Calibri"/>
            <a:ea typeface="Calibri"/>
            <a:cs typeface="Times New Roman"/>
          </a:endParaRPr>
        </a:p>
      </dgm:t>
    </dgm:pt>
    <dgm:pt modelId="{E9629211-A6BF-4431-8855-F2386468A0BC}" type="parTrans" cxnId="{A9E5AB6E-673B-4E7F-84AE-382AA38783B5}">
      <dgm:prSet/>
      <dgm:spPr/>
      <dgm:t>
        <a:bodyPr/>
        <a:lstStyle/>
        <a:p>
          <a:endParaRPr lang="en-US"/>
        </a:p>
      </dgm:t>
    </dgm:pt>
    <dgm:pt modelId="{5B18DD0A-71B0-4294-B24D-9806C0F9DFF9}" type="sibTrans" cxnId="{A9E5AB6E-673B-4E7F-84AE-382AA38783B5}">
      <dgm:prSet/>
      <dgm:spPr/>
      <dgm:t>
        <a:bodyPr/>
        <a:lstStyle/>
        <a:p>
          <a:endParaRPr lang="en-US"/>
        </a:p>
      </dgm:t>
    </dgm:pt>
    <dgm:pt modelId="{CCD23E3F-EFD4-484C-B08D-92FBE7796D89}" type="pres">
      <dgm:prSet presAssocID="{0CB9AA0D-E85D-44D5-A621-EC78782B0F35}" presName="linear" presStyleCnt="0">
        <dgm:presLayoutVars>
          <dgm:animLvl val="lvl"/>
          <dgm:resizeHandles val="exact"/>
        </dgm:presLayoutVars>
      </dgm:prSet>
      <dgm:spPr/>
      <dgm:t>
        <a:bodyPr/>
        <a:lstStyle/>
        <a:p>
          <a:endParaRPr lang="en-US"/>
        </a:p>
      </dgm:t>
    </dgm:pt>
    <dgm:pt modelId="{95117285-AC9A-4664-A08C-CB0913CCFC44}" type="pres">
      <dgm:prSet presAssocID="{5C279699-90FE-4005-937F-BC5F5D3B6FA2}" presName="parentText" presStyleLbl="node1" presStyleIdx="0" presStyleCnt="4">
        <dgm:presLayoutVars>
          <dgm:chMax val="0"/>
          <dgm:bulletEnabled val="1"/>
        </dgm:presLayoutVars>
      </dgm:prSet>
      <dgm:spPr/>
      <dgm:t>
        <a:bodyPr/>
        <a:lstStyle/>
        <a:p>
          <a:endParaRPr lang="en-US"/>
        </a:p>
      </dgm:t>
    </dgm:pt>
    <dgm:pt modelId="{B88B4DB5-6280-4D2B-B8F4-A8F1F253B4EC}" type="pres">
      <dgm:prSet presAssocID="{5DBB1280-4945-4EEF-B14A-979510B5DFE7}" presName="spacer" presStyleCnt="0"/>
      <dgm:spPr/>
    </dgm:pt>
    <dgm:pt modelId="{CA078ABD-708A-417E-9B79-94514A297A81}" type="pres">
      <dgm:prSet presAssocID="{E6DAA917-BEAA-4C01-B5A7-73EA192C7122}" presName="parentText" presStyleLbl="node1" presStyleIdx="1" presStyleCnt="4">
        <dgm:presLayoutVars>
          <dgm:chMax val="0"/>
          <dgm:bulletEnabled val="1"/>
        </dgm:presLayoutVars>
      </dgm:prSet>
      <dgm:spPr/>
      <dgm:t>
        <a:bodyPr/>
        <a:lstStyle/>
        <a:p>
          <a:endParaRPr lang="en-US"/>
        </a:p>
      </dgm:t>
    </dgm:pt>
    <dgm:pt modelId="{CF142014-3F74-437F-AF3E-B38C0B00CB9E}" type="pres">
      <dgm:prSet presAssocID="{591D1954-93AD-4A7A-B286-7D05DEB0B606}" presName="spacer" presStyleCnt="0"/>
      <dgm:spPr/>
    </dgm:pt>
    <dgm:pt modelId="{DF08557C-1F74-40CB-B9CC-39E2803E7801}" type="pres">
      <dgm:prSet presAssocID="{E3E3ED5F-20A0-405F-A8E2-ED41276363F2}" presName="parentText" presStyleLbl="node1" presStyleIdx="2" presStyleCnt="4">
        <dgm:presLayoutVars>
          <dgm:chMax val="0"/>
          <dgm:bulletEnabled val="1"/>
        </dgm:presLayoutVars>
      </dgm:prSet>
      <dgm:spPr/>
      <dgm:t>
        <a:bodyPr/>
        <a:lstStyle/>
        <a:p>
          <a:endParaRPr lang="en-US"/>
        </a:p>
      </dgm:t>
    </dgm:pt>
    <dgm:pt modelId="{D31C952E-0676-4B26-9581-3846EEB02931}" type="pres">
      <dgm:prSet presAssocID="{A3EC8C8C-7BCC-4241-B25D-CDCB1DC1B175}" presName="spacer" presStyleCnt="0"/>
      <dgm:spPr/>
    </dgm:pt>
    <dgm:pt modelId="{2E6C015B-C154-4790-9F01-EE3A9C3E6F32}" type="pres">
      <dgm:prSet presAssocID="{275CF454-34CC-4E6C-A31C-8F126BC31733}" presName="parentText" presStyleLbl="node1" presStyleIdx="3" presStyleCnt="4">
        <dgm:presLayoutVars>
          <dgm:chMax val="0"/>
          <dgm:bulletEnabled val="1"/>
        </dgm:presLayoutVars>
      </dgm:prSet>
      <dgm:spPr/>
      <dgm:t>
        <a:bodyPr/>
        <a:lstStyle/>
        <a:p>
          <a:endParaRPr lang="en-US"/>
        </a:p>
      </dgm:t>
    </dgm:pt>
  </dgm:ptLst>
  <dgm:cxnLst>
    <dgm:cxn modelId="{A9E5AB6E-673B-4E7F-84AE-382AA38783B5}" srcId="{0CB9AA0D-E85D-44D5-A621-EC78782B0F35}" destId="{275CF454-34CC-4E6C-A31C-8F126BC31733}" srcOrd="3" destOrd="0" parTransId="{E9629211-A6BF-4431-8855-F2386468A0BC}" sibTransId="{5B18DD0A-71B0-4294-B24D-9806C0F9DFF9}"/>
    <dgm:cxn modelId="{C0842621-7AF3-4936-8E88-C55D0B5CBA22}" srcId="{0CB9AA0D-E85D-44D5-A621-EC78782B0F35}" destId="{5C279699-90FE-4005-937F-BC5F5D3B6FA2}" srcOrd="0" destOrd="0" parTransId="{75E5C8E2-C1E2-4D36-950E-8E514D9FD268}" sibTransId="{5DBB1280-4945-4EEF-B14A-979510B5DFE7}"/>
    <dgm:cxn modelId="{C1AA6B1C-EA52-48A8-9BD6-7BE3942352A0}" srcId="{0CB9AA0D-E85D-44D5-A621-EC78782B0F35}" destId="{E3E3ED5F-20A0-405F-A8E2-ED41276363F2}" srcOrd="2" destOrd="0" parTransId="{CC8F72F8-EA1A-4863-960E-BC5C0B2750B4}" sibTransId="{A3EC8C8C-7BCC-4241-B25D-CDCB1DC1B175}"/>
    <dgm:cxn modelId="{506FF39B-AD49-4E15-BF0F-F0E5F92D2D3D}" type="presOf" srcId="{275CF454-34CC-4E6C-A31C-8F126BC31733}" destId="{2E6C015B-C154-4790-9F01-EE3A9C3E6F32}" srcOrd="0" destOrd="0" presId="urn:microsoft.com/office/officeart/2005/8/layout/vList2"/>
    <dgm:cxn modelId="{BB8AC2FB-26BB-4199-9C62-A271DB477999}" type="presOf" srcId="{0CB9AA0D-E85D-44D5-A621-EC78782B0F35}" destId="{CCD23E3F-EFD4-484C-B08D-92FBE7796D89}" srcOrd="0" destOrd="0" presId="urn:microsoft.com/office/officeart/2005/8/layout/vList2"/>
    <dgm:cxn modelId="{00CC0D97-D5D9-4E5C-9D2F-54187C98C969}" type="presOf" srcId="{E6DAA917-BEAA-4C01-B5A7-73EA192C7122}" destId="{CA078ABD-708A-417E-9B79-94514A297A81}" srcOrd="0" destOrd="0" presId="urn:microsoft.com/office/officeart/2005/8/layout/vList2"/>
    <dgm:cxn modelId="{7A75B5B3-1E7B-48F2-9515-3E431A4A745C}" type="presOf" srcId="{E3E3ED5F-20A0-405F-A8E2-ED41276363F2}" destId="{DF08557C-1F74-40CB-B9CC-39E2803E7801}" srcOrd="0" destOrd="0" presId="urn:microsoft.com/office/officeart/2005/8/layout/vList2"/>
    <dgm:cxn modelId="{7621E3BD-31AE-4697-A4D3-FE274F434611}" srcId="{0CB9AA0D-E85D-44D5-A621-EC78782B0F35}" destId="{E6DAA917-BEAA-4C01-B5A7-73EA192C7122}" srcOrd="1" destOrd="0" parTransId="{826DABCB-FFB4-4CC8-B58E-EE5A6E775D6C}" sibTransId="{591D1954-93AD-4A7A-B286-7D05DEB0B606}"/>
    <dgm:cxn modelId="{3F0B9B25-5314-4D5D-B385-426AF7FCE43A}" type="presOf" srcId="{5C279699-90FE-4005-937F-BC5F5D3B6FA2}" destId="{95117285-AC9A-4664-A08C-CB0913CCFC44}" srcOrd="0" destOrd="0" presId="urn:microsoft.com/office/officeart/2005/8/layout/vList2"/>
    <dgm:cxn modelId="{F5CF8A22-0695-47D1-864A-483E222C770E}" type="presParOf" srcId="{CCD23E3F-EFD4-484C-B08D-92FBE7796D89}" destId="{95117285-AC9A-4664-A08C-CB0913CCFC44}" srcOrd="0" destOrd="0" presId="urn:microsoft.com/office/officeart/2005/8/layout/vList2"/>
    <dgm:cxn modelId="{C28F578A-387E-40DE-BA51-A58FF5585838}" type="presParOf" srcId="{CCD23E3F-EFD4-484C-B08D-92FBE7796D89}" destId="{B88B4DB5-6280-4D2B-B8F4-A8F1F253B4EC}" srcOrd="1" destOrd="0" presId="urn:microsoft.com/office/officeart/2005/8/layout/vList2"/>
    <dgm:cxn modelId="{0FD95CD5-14D4-443D-B0D8-ACF1E979F097}" type="presParOf" srcId="{CCD23E3F-EFD4-484C-B08D-92FBE7796D89}" destId="{CA078ABD-708A-417E-9B79-94514A297A81}" srcOrd="2" destOrd="0" presId="urn:microsoft.com/office/officeart/2005/8/layout/vList2"/>
    <dgm:cxn modelId="{1A00CA94-869C-4F05-9C73-3CE1AB20ECEE}" type="presParOf" srcId="{CCD23E3F-EFD4-484C-B08D-92FBE7796D89}" destId="{CF142014-3F74-437F-AF3E-B38C0B00CB9E}" srcOrd="3" destOrd="0" presId="urn:microsoft.com/office/officeart/2005/8/layout/vList2"/>
    <dgm:cxn modelId="{FC1C8530-71FB-45C5-89EC-DAB12A38D59A}" type="presParOf" srcId="{CCD23E3F-EFD4-484C-B08D-92FBE7796D89}" destId="{DF08557C-1F74-40CB-B9CC-39E2803E7801}" srcOrd="4" destOrd="0" presId="urn:microsoft.com/office/officeart/2005/8/layout/vList2"/>
    <dgm:cxn modelId="{E5C1E871-1CF2-47E2-A9D1-A5EF942129A4}" type="presParOf" srcId="{CCD23E3F-EFD4-484C-B08D-92FBE7796D89}" destId="{D31C952E-0676-4B26-9581-3846EEB02931}" srcOrd="5" destOrd="0" presId="urn:microsoft.com/office/officeart/2005/8/layout/vList2"/>
    <dgm:cxn modelId="{980EB19B-A6E6-4C69-ACCB-E7C1328546DB}" type="presParOf" srcId="{CCD23E3F-EFD4-484C-B08D-92FBE7796D89}" destId="{2E6C015B-C154-4790-9F01-EE3A9C3E6F32}"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DD6755-2B67-4C7D-9C41-11E35CFAD086}" type="datetimeFigureOut">
              <a:rPr lang="en-US" smtClean="0"/>
              <a:t>12/18/2013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62D3D2-D111-456B-B781-89278DB5A907}" type="slidenum">
              <a:rPr lang="en-US" smtClean="0"/>
              <a:t>‹#›</a:t>
            </a:fld>
            <a:endParaRPr lang="en-US" dirty="0"/>
          </a:p>
        </p:txBody>
      </p:sp>
    </p:spTree>
    <p:extLst>
      <p:ext uri="{BB962C8B-B14F-4D97-AF65-F5344CB8AC3E}">
        <p14:creationId xmlns:p14="http://schemas.microsoft.com/office/powerpoint/2010/main" val="182859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ICD-10 is an updated version of the ICD-9 code sets.  The ICD-10 code set was originally developed by the World Health Organization.  </a:t>
            </a:r>
          </a:p>
          <a:p>
            <a:r>
              <a:rPr lang="en-US" dirty="0" smtClean="0"/>
              <a:t>The release</a:t>
            </a:r>
            <a:r>
              <a:rPr lang="en-US" baseline="0" dirty="0" smtClean="0"/>
              <a:t> of the full ICD-10 by WHO occurred in 1994.  It was published in 42 languages by 2002.</a:t>
            </a:r>
          </a:p>
          <a:p>
            <a:r>
              <a:rPr lang="en-US" dirty="0" smtClean="0"/>
              <a:t>So, most countries have</a:t>
            </a:r>
            <a:r>
              <a:rPr lang="en-US" baseline="0" dirty="0" smtClean="0"/>
              <a:t> been using the ICD-10 for about 10 years.</a:t>
            </a:r>
          </a:p>
          <a:p>
            <a:endParaRPr lang="en-US" dirty="0" smtClean="0"/>
          </a:p>
          <a:p>
            <a:r>
              <a:rPr lang="en-US" dirty="0" smtClean="0"/>
              <a:t>Several countries have taken this code set and modified it for use in their medical systems.  The United States, through the National Center for Health Statistics, has developed the ICD-10-CM (or clinical modification) of the code set for use in this country.  The Centers for Medicare and Medicaid Services has created a new code set, ICD-10-PCS, for use.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4</a:t>
            </a:fld>
            <a:endParaRPr lang="en-US" dirty="0"/>
          </a:p>
        </p:txBody>
      </p:sp>
    </p:spTree>
    <p:extLst>
      <p:ext uri="{BB962C8B-B14F-4D97-AF65-F5344CB8AC3E}">
        <p14:creationId xmlns:p14="http://schemas.microsoft.com/office/powerpoint/2010/main" val="173972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Designed</a:t>
            </a:r>
            <a:r>
              <a:rPr lang="en-US" baseline="0" dirty="0" smtClean="0"/>
              <a:t> to be used to</a:t>
            </a:r>
            <a:r>
              <a:rPr lang="en-US" sz="1200" b="0" i="0" u="none" strike="noStrike" kern="1200" baseline="0" dirty="0" smtClean="0">
                <a:solidFill>
                  <a:schemeClr val="tx1"/>
                </a:solidFill>
                <a:latin typeface="+mn-lt"/>
                <a:ea typeface="+mn-ea"/>
                <a:cs typeface="+mn-cs"/>
              </a:rPr>
              <a:t> convert coded data.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To both create and maintain the GEMs, all reasonable code translation alternatives are included in its respective GEM, based on the complete meaning of the code being looked up. </a:t>
            </a:r>
          </a:p>
          <a:p>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May not need GEMs when a small number of ICD-9-CM codes are being converted to ICD-10-CM .</a:t>
            </a:r>
          </a:p>
          <a:p>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14</a:t>
            </a:fld>
            <a:endParaRPr lang="en-US" dirty="0"/>
          </a:p>
        </p:txBody>
      </p:sp>
    </p:spTree>
    <p:extLst>
      <p:ext uri="{BB962C8B-B14F-4D97-AF65-F5344CB8AC3E}">
        <p14:creationId xmlns:p14="http://schemas.microsoft.com/office/powerpoint/2010/main" val="1568377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GEMS – 9 to 10, and 10 to 9</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of the major issues is that there is no “easy” mapping or translation from ICD-9 to ICD-10 codes.  There are some one-to-one correspondences, but often there are one-to-many, many-to-one, many-to-many, or no correspondence at all.  This will be a major implementation consideration.  There are some tables that have been published, but much more study needs to be done to determine how coding will change.</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962D3D2-D111-456B-B781-89278DB5A907}" type="slidenum">
              <a:rPr lang="en-US" smtClean="0"/>
              <a:t>15</a:t>
            </a:fld>
            <a:endParaRPr lang="en-US" dirty="0"/>
          </a:p>
        </p:txBody>
      </p:sp>
    </p:spTree>
    <p:extLst>
      <p:ext uri="{BB962C8B-B14F-4D97-AF65-F5344CB8AC3E}">
        <p14:creationId xmlns:p14="http://schemas.microsoft.com/office/powerpoint/2010/main" val="2330455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 9 code “converted” to 10</a:t>
            </a:r>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16</a:t>
            </a:fld>
            <a:endParaRPr lang="en-US" dirty="0"/>
          </a:p>
        </p:txBody>
      </p:sp>
    </p:spTree>
    <p:extLst>
      <p:ext uri="{BB962C8B-B14F-4D97-AF65-F5344CB8AC3E}">
        <p14:creationId xmlns:p14="http://schemas.microsoft.com/office/powerpoint/2010/main" val="4082555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those who work in behavioral health:  The ICD-9 is compatible with DSM-IV-TR, but there</a:t>
            </a:r>
            <a:r>
              <a:rPr lang="en-US" baseline="0" dirty="0" smtClean="0"/>
              <a:t> are differences between the ICD-10 and DSM-V.  ICD-11 will be more compatible with DSM-V.</a:t>
            </a:r>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17</a:t>
            </a:fld>
            <a:endParaRPr lang="en-US" dirty="0"/>
          </a:p>
        </p:txBody>
      </p:sp>
    </p:spTree>
    <p:extLst>
      <p:ext uri="{BB962C8B-B14F-4D97-AF65-F5344CB8AC3E}">
        <p14:creationId xmlns:p14="http://schemas.microsoft.com/office/powerpoint/2010/main" val="1892799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just business as usual,</a:t>
            </a:r>
            <a:r>
              <a:rPr lang="en-US" baseline="0" dirty="0" smtClean="0"/>
              <a:t> e.g., with “normal” annual updates to code sets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first step to accurate coding is for the documentation to reflect what the provider has observed.  Coding must be supported by medical documentation.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b="0" i="0" u="none" strike="noStrike" kern="1200" baseline="0" dirty="0" smtClean="0">
                <a:solidFill>
                  <a:schemeClr val="tx1"/>
                </a:solidFill>
                <a:latin typeface="+mn-lt"/>
                <a:ea typeface="+mn-ea"/>
                <a:cs typeface="+mn-cs"/>
              </a:rPr>
              <a:t>American Health Information Management Association (AHIMA) recommends training begin no more than six to nine months before the October 1, 2014, compliance deadline. Training needs will vary for different organizations, but it is projected to take 16 hours for outpatient coders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F962D3D2-D111-456B-B781-89278DB5A907}" type="slidenum">
              <a:rPr lang="en-US" smtClean="0"/>
              <a:t>18</a:t>
            </a:fld>
            <a:endParaRPr lang="en-US" dirty="0"/>
          </a:p>
        </p:txBody>
      </p:sp>
    </p:spTree>
    <p:extLst>
      <p:ext uri="{BB962C8B-B14F-4D97-AF65-F5344CB8AC3E}">
        <p14:creationId xmlns:p14="http://schemas.microsoft.com/office/powerpoint/2010/main" val="2984907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Studies of the required documentation have indicated that more documentation is required to support the increased specificity of the code set.  We should expect providers to have to spend about 15% more time on asking questions, observing, and documenting their findings to support the ICD-10-CM code set.</a:t>
            </a:r>
          </a:p>
          <a:p>
            <a:endParaRPr lang="en-US" dirty="0" smtClean="0"/>
          </a:p>
          <a:p>
            <a:r>
              <a:rPr lang="en-US" dirty="0" smtClean="0"/>
              <a:t>Even with increased documentation, we can expect, with better coding, an increase in denials or pending claims, and the need for providers to submit additional documentation to support the codes.</a:t>
            </a:r>
            <a:endParaRPr lang="en-US" baseline="0" dirty="0" smtClean="0"/>
          </a:p>
        </p:txBody>
      </p:sp>
      <p:sp>
        <p:nvSpPr>
          <p:cNvPr id="4" name="Slide Number Placeholder 3"/>
          <p:cNvSpPr>
            <a:spLocks noGrp="1"/>
          </p:cNvSpPr>
          <p:nvPr>
            <p:ph type="sldNum" sz="quarter" idx="10"/>
          </p:nvPr>
        </p:nvSpPr>
        <p:spPr/>
        <p:txBody>
          <a:bodyPr/>
          <a:lstStyle/>
          <a:p>
            <a:fld id="{F962D3D2-D111-456B-B781-89278DB5A907}" type="slidenum">
              <a:rPr lang="en-US" smtClean="0"/>
              <a:t>19</a:t>
            </a:fld>
            <a:endParaRPr lang="en-US" dirty="0"/>
          </a:p>
        </p:txBody>
      </p:sp>
    </p:spTree>
    <p:extLst>
      <p:ext uri="{BB962C8B-B14F-4D97-AF65-F5344CB8AC3E}">
        <p14:creationId xmlns:p14="http://schemas.microsoft.com/office/powerpoint/2010/main" val="2984907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least with Medicaid, there probably will not be immediate changes to medical policies (and reimbursement) right away – there just isn’t the time or resources to change them.</a:t>
            </a:r>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20</a:t>
            </a:fld>
            <a:endParaRPr lang="en-US" dirty="0"/>
          </a:p>
        </p:txBody>
      </p:sp>
    </p:spTree>
    <p:extLst>
      <p:ext uri="{BB962C8B-B14F-4D97-AF65-F5344CB8AC3E}">
        <p14:creationId xmlns:p14="http://schemas.microsoft.com/office/powerpoint/2010/main" val="1553420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dirty="0" smtClean="0"/>
              <a:t>NECTAC/ECO/WRRC 2012</a:t>
            </a:r>
            <a:endParaRPr lang="en-US" dirty="0"/>
          </a:p>
        </p:txBody>
      </p:sp>
      <p:sp>
        <p:nvSpPr>
          <p:cNvPr id="5" name="Slide Number Placeholder 4"/>
          <p:cNvSpPr>
            <a:spLocks noGrp="1"/>
          </p:cNvSpPr>
          <p:nvPr>
            <p:ph type="sldNum" sz="quarter" idx="11"/>
          </p:nvPr>
        </p:nvSpPr>
        <p:spPr/>
        <p:txBody>
          <a:bodyPr/>
          <a:lstStyle/>
          <a:p>
            <a:pPr>
              <a:defRPr/>
            </a:pPr>
            <a:fld id="{A4D4A29D-0E5E-E34D-8579-0D1C1BBCA53C}" type="slidenum">
              <a:rPr lang="en-US" smtClean="0"/>
              <a:pPr>
                <a:defRPr/>
              </a:pPr>
              <a:t>22</a:t>
            </a:fld>
            <a:endParaRPr lang="en-US" dirty="0"/>
          </a:p>
        </p:txBody>
      </p:sp>
    </p:spTree>
    <p:extLst>
      <p:ext uri="{BB962C8B-B14F-4D97-AF65-F5344CB8AC3E}">
        <p14:creationId xmlns:p14="http://schemas.microsoft.com/office/powerpoint/2010/main" val="1344693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approach may depend on whether your codes for</a:t>
            </a:r>
            <a:r>
              <a:rPr lang="en-US" baseline="0" dirty="0" smtClean="0"/>
              <a:t> eligibility are “linked” to your billing codes.  </a:t>
            </a:r>
          </a:p>
          <a:p>
            <a:r>
              <a:rPr lang="en-US" baseline="0" dirty="0" smtClean="0"/>
              <a:t>If eligibility and billing codes are not connected or “linked”, you’ll have more flexibility in how you present the codes.</a:t>
            </a:r>
          </a:p>
          <a:p>
            <a:r>
              <a:rPr lang="en-US" baseline="0" dirty="0" smtClean="0"/>
              <a:t>If they are connected, billing codes must satisfy certain criteria, i.e., be a “legitimate” code – that is, have all the specificity.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23</a:t>
            </a:fld>
            <a:endParaRPr lang="en-US" dirty="0"/>
          </a:p>
        </p:txBody>
      </p:sp>
    </p:spTree>
    <p:extLst>
      <p:ext uri="{BB962C8B-B14F-4D97-AF65-F5344CB8AC3E}">
        <p14:creationId xmlns:p14="http://schemas.microsoft.com/office/powerpoint/2010/main" val="1868140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.00</a:t>
            </a:r>
          </a:p>
          <a:p>
            <a:r>
              <a:rPr lang="en-US" dirty="0" smtClean="0"/>
              <a:t>.01</a:t>
            </a:r>
          </a:p>
          <a:p>
            <a:r>
              <a:rPr lang="en-US" dirty="0" smtClean="0"/>
              <a:t>.02</a:t>
            </a:r>
          </a:p>
          <a:p>
            <a:r>
              <a:rPr lang="en-US" dirty="0" smtClean="0"/>
              <a:t>.03</a:t>
            </a:r>
          </a:p>
          <a:p>
            <a:r>
              <a:rPr lang="en-US" dirty="0" smtClean="0"/>
              <a:t>.04</a:t>
            </a:r>
          </a:p>
          <a:p>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25</a:t>
            </a:fld>
            <a:endParaRPr lang="en-US" dirty="0"/>
          </a:p>
        </p:txBody>
      </p:sp>
    </p:spTree>
    <p:extLst>
      <p:ext uri="{BB962C8B-B14F-4D97-AF65-F5344CB8AC3E}">
        <p14:creationId xmlns:p14="http://schemas.microsoft.com/office/powerpoint/2010/main" val="2576498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CPT codes are used for all outpatient/ambulatory procedures, including </a:t>
            </a:r>
            <a:r>
              <a:rPr lang="en-US" sz="1200" b="0" i="0" kern="1200" dirty="0" smtClean="0">
                <a:solidFill>
                  <a:schemeClr val="tx1"/>
                </a:solidFill>
                <a:effectLst/>
                <a:latin typeface="+mn-lt"/>
                <a:ea typeface="+mn-ea"/>
                <a:cs typeface="+mn-cs"/>
              </a:rPr>
              <a:t>medical, surgical and diagnostic services.</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latin typeface="+mn-lt"/>
                <a:ea typeface="+mn-ea"/>
                <a:cs typeface="+mn-cs"/>
              </a:rPr>
              <a:t>They are then used by insurers to determine the amount of reimbursement.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HCPCS is a collection of standardized codes that represent medical procedures, supplies, products and services. The codes are used to facilitate the processing of health insurance claims by Medicare and other insurers.</a:t>
            </a:r>
          </a:p>
          <a:p>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5</a:t>
            </a:fld>
            <a:endParaRPr lang="en-US" dirty="0"/>
          </a:p>
        </p:txBody>
      </p:sp>
    </p:spTree>
    <p:extLst>
      <p:ext uri="{BB962C8B-B14F-4D97-AF65-F5344CB8AC3E}">
        <p14:creationId xmlns:p14="http://schemas.microsoft.com/office/powerpoint/2010/main" val="1497013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approach may depend on whether your codes for</a:t>
            </a:r>
            <a:r>
              <a:rPr lang="en-US" baseline="0" dirty="0" smtClean="0"/>
              <a:t> eligibility are “linked” to your billing codes.  </a:t>
            </a:r>
          </a:p>
          <a:p>
            <a:r>
              <a:rPr lang="en-US" baseline="0" dirty="0" smtClean="0"/>
              <a:t>If eligibility and billing codes are not connected or “linked”, you’ll have more flexibility in how you present the codes.</a:t>
            </a:r>
          </a:p>
          <a:p>
            <a:r>
              <a:rPr lang="en-US" baseline="0" dirty="0" smtClean="0"/>
              <a:t>If they are connected, billing codes must satisfy certain criteria, i.e., be a “legitimate” code – that is, have all the specificity.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27</a:t>
            </a:fld>
            <a:endParaRPr lang="en-US" dirty="0"/>
          </a:p>
        </p:txBody>
      </p:sp>
    </p:spTree>
    <p:extLst>
      <p:ext uri="{BB962C8B-B14F-4D97-AF65-F5344CB8AC3E}">
        <p14:creationId xmlns:p14="http://schemas.microsoft.com/office/powerpoint/2010/main" val="1868140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Rules and medical policies will likely change over time.  Watch out for those changes.</a:t>
            </a:r>
          </a:p>
          <a:p>
            <a:r>
              <a:rPr lang="en-US" sz="1200" b="0" i="0" u="none" strike="noStrike" kern="1200" baseline="0" dirty="0" smtClean="0">
                <a:solidFill>
                  <a:schemeClr val="tx1"/>
                </a:solidFill>
                <a:latin typeface="+mn-lt"/>
                <a:ea typeface="+mn-ea"/>
                <a:cs typeface="+mn-cs"/>
              </a:rPr>
              <a:t>If denials and pends, may have cash flow problems.</a:t>
            </a:r>
          </a:p>
          <a:p>
            <a:r>
              <a:rPr lang="en-US" sz="1200" b="0" i="0" u="none" strike="noStrike" kern="1200" baseline="0" dirty="0" smtClean="0">
                <a:solidFill>
                  <a:schemeClr val="tx1"/>
                </a:solidFill>
                <a:latin typeface="+mn-lt"/>
                <a:ea typeface="+mn-ea"/>
                <a:cs typeface="+mn-cs"/>
              </a:rPr>
              <a:t>Because you have time to submit claims, must run ICD-9 and ICD-10 at the same time.</a:t>
            </a:r>
          </a:p>
          <a:p>
            <a:r>
              <a:rPr lang="en-US" sz="1200" b="0" i="0" u="none" strike="noStrike" kern="1200" baseline="0" dirty="0" smtClean="0">
                <a:solidFill>
                  <a:schemeClr val="tx1"/>
                </a:solidFill>
                <a:latin typeface="+mn-lt"/>
                <a:ea typeface="+mn-ea"/>
                <a:cs typeface="+mn-cs"/>
              </a:rPr>
              <a:t>All categories are 3 characters. A three-character category that has no further subdivision is equivalent to a code. Subcategories are either 4 or 5 characters. Codes may be 3, 4, 5, 6 or 7 characters. </a:t>
            </a:r>
          </a:p>
          <a:p>
            <a:r>
              <a:rPr lang="en-US" sz="1200" b="0" i="0" u="none" strike="noStrike" kern="1200" baseline="0" dirty="0" smtClean="0">
                <a:solidFill>
                  <a:schemeClr val="tx1"/>
                </a:solidFill>
                <a:latin typeface="+mn-lt"/>
                <a:ea typeface="+mn-ea"/>
                <a:cs typeface="+mn-cs"/>
              </a:rPr>
              <a:t>A code is invalid if it has not been coded to the full number of characters required for that code, including the 7th character, if applicable.</a:t>
            </a:r>
          </a:p>
          <a:p>
            <a:r>
              <a:rPr lang="en-US" sz="1200" b="0" i="0" u="none" strike="noStrike" kern="1200" baseline="0" dirty="0" smtClean="0">
                <a:solidFill>
                  <a:schemeClr val="tx1"/>
                </a:solidFill>
                <a:latin typeface="+mn-lt"/>
                <a:ea typeface="+mn-ea"/>
                <a:cs typeface="+mn-cs"/>
              </a:rPr>
              <a:t>A three-character code is to be used only if it is not further subdivided.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Understand how you use NEC (not elsewhere classified) and NOS (not otherwise specified).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Identify every place you currently use ICD-9 codes.</a:t>
            </a:r>
          </a:p>
          <a:p>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28</a:t>
            </a:fld>
            <a:endParaRPr lang="en-US" dirty="0"/>
          </a:p>
        </p:txBody>
      </p:sp>
    </p:spTree>
    <p:extLst>
      <p:ext uri="{BB962C8B-B14F-4D97-AF65-F5344CB8AC3E}">
        <p14:creationId xmlns:p14="http://schemas.microsoft.com/office/powerpoint/2010/main" val="898960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the two options in 10 for</a:t>
            </a:r>
            <a:r>
              <a:rPr lang="en-US" baseline="0" dirty="0" smtClean="0"/>
              <a:t> the first example, 315.9, unspecified delay in development</a:t>
            </a:r>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29</a:t>
            </a:fld>
            <a:endParaRPr lang="en-US" dirty="0"/>
          </a:p>
        </p:txBody>
      </p:sp>
    </p:spTree>
    <p:extLst>
      <p:ext uri="{BB962C8B-B14F-4D97-AF65-F5344CB8AC3E}">
        <p14:creationId xmlns:p14="http://schemas.microsoft.com/office/powerpoint/2010/main" val="2205655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Contracture of muscle – right</a:t>
            </a:r>
            <a:r>
              <a:rPr lang="en-US" baseline="0" dirty="0" smtClean="0"/>
              <a:t> upper arm, left upper arm, right forearm, right thigh, right lower leg, etc.</a:t>
            </a:r>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31</a:t>
            </a:fld>
            <a:endParaRPr lang="en-US" dirty="0"/>
          </a:p>
        </p:txBody>
      </p:sp>
    </p:spTree>
    <p:extLst>
      <p:ext uri="{BB962C8B-B14F-4D97-AF65-F5344CB8AC3E}">
        <p14:creationId xmlns:p14="http://schemas.microsoft.com/office/powerpoint/2010/main" val="2205655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change from 9 to 10</a:t>
            </a:r>
            <a:r>
              <a:rPr lang="en-US" baseline="0" dirty="0" smtClean="0"/>
              <a:t> means change from 3-5 characters to 3-7 characters</a:t>
            </a:r>
          </a:p>
          <a:p>
            <a:endParaRPr lang="en-US" baseline="0" dirty="0" smtClean="0"/>
          </a:p>
          <a:p>
            <a:r>
              <a:rPr lang="en-US" baseline="0" dirty="0" smtClean="0"/>
              <a:t>If you use codes to designate qualifying conditions, how will you organize and display them?</a:t>
            </a:r>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32</a:t>
            </a:fld>
            <a:endParaRPr lang="en-US" dirty="0"/>
          </a:p>
        </p:txBody>
      </p:sp>
    </p:spTree>
    <p:extLst>
      <p:ext uri="{BB962C8B-B14F-4D97-AF65-F5344CB8AC3E}">
        <p14:creationId xmlns:p14="http://schemas.microsoft.com/office/powerpoint/2010/main" val="3004835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Especially</a:t>
            </a:r>
            <a:r>
              <a:rPr lang="en-US" baseline="0" dirty="0" smtClean="0"/>
              <a:t> for billing</a:t>
            </a:r>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33</a:t>
            </a:fld>
            <a:endParaRPr lang="en-US" dirty="0"/>
          </a:p>
        </p:txBody>
      </p:sp>
    </p:spTree>
    <p:extLst>
      <p:ext uri="{BB962C8B-B14F-4D97-AF65-F5344CB8AC3E}">
        <p14:creationId xmlns:p14="http://schemas.microsoft.com/office/powerpoint/2010/main" val="2704177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will you handle existing data (ICD-9)</a:t>
            </a:r>
            <a:r>
              <a:rPr lang="en-US" baseline="0" dirty="0" smtClean="0"/>
              <a:t> codes?</a:t>
            </a:r>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34</a:t>
            </a:fld>
            <a:endParaRPr lang="en-US" dirty="0"/>
          </a:p>
        </p:txBody>
      </p:sp>
    </p:spTree>
    <p:extLst>
      <p:ext uri="{BB962C8B-B14F-4D97-AF65-F5344CB8AC3E}">
        <p14:creationId xmlns:p14="http://schemas.microsoft.com/office/powerpoint/2010/main" val="2625148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by chapters</a:t>
            </a:r>
            <a:r>
              <a:rPr lang="en-US" baseline="0" dirty="0" smtClean="0"/>
              <a:t> or categories and sub-categories;  remember tabular structure did not change that much.</a:t>
            </a:r>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35</a:t>
            </a:fld>
            <a:endParaRPr lang="en-US" dirty="0"/>
          </a:p>
        </p:txBody>
      </p:sp>
    </p:spTree>
    <p:extLst>
      <p:ext uri="{BB962C8B-B14F-4D97-AF65-F5344CB8AC3E}">
        <p14:creationId xmlns:p14="http://schemas.microsoft.com/office/powerpoint/2010/main" val="1420982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 of individual,</a:t>
            </a:r>
            <a:r>
              <a:rPr lang="en-US" baseline="0" dirty="0" smtClean="0"/>
              <a:t> specific conditions</a:t>
            </a:r>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36</a:t>
            </a:fld>
            <a:endParaRPr lang="en-US" dirty="0"/>
          </a:p>
        </p:txBody>
      </p:sp>
    </p:spTree>
    <p:extLst>
      <p:ext uri="{BB962C8B-B14F-4D97-AF65-F5344CB8AC3E}">
        <p14:creationId xmlns:p14="http://schemas.microsoft.com/office/powerpoint/2010/main" val="4294597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90000"/>
              </a:lnSpc>
            </a:pPr>
            <a:r>
              <a:rPr lang="en-US" sz="2100" dirty="0" smtClean="0"/>
              <a:t>Where do you use diagnoses</a:t>
            </a:r>
            <a:r>
              <a:rPr lang="en-US" sz="2100" baseline="0" dirty="0" smtClean="0"/>
              <a:t> and ICD-9 codes</a:t>
            </a:r>
            <a:r>
              <a:rPr lang="en-US" sz="2100" dirty="0" smtClean="0"/>
              <a:t>?</a:t>
            </a:r>
          </a:p>
          <a:p>
            <a:pPr lvl="1" eaLnBrk="1" hangingPunct="1">
              <a:lnSpc>
                <a:spcPct val="90000"/>
              </a:lnSpc>
            </a:pPr>
            <a:r>
              <a:rPr lang="en-US" sz="2100" dirty="0" smtClean="0"/>
              <a:t>What are the interfaces that may need to be changed?</a:t>
            </a:r>
          </a:p>
          <a:p>
            <a:pPr lvl="1" eaLnBrk="1" hangingPunct="1">
              <a:lnSpc>
                <a:spcPct val="90000"/>
              </a:lnSpc>
            </a:pPr>
            <a:r>
              <a:rPr lang="en-US" sz="2100" dirty="0" smtClean="0"/>
              <a:t>What databases need to be changed?</a:t>
            </a:r>
          </a:p>
          <a:p>
            <a:pPr lvl="1" eaLnBrk="1" hangingPunct="1">
              <a:lnSpc>
                <a:spcPct val="90000"/>
              </a:lnSpc>
            </a:pPr>
            <a:endParaRPr lang="en-US" sz="2100" dirty="0" smtClean="0"/>
          </a:p>
          <a:p>
            <a:pPr marL="457200" marR="0" lvl="1" indent="0" algn="l" defTabSz="914400" rtl="0" eaLnBrk="1" fontAlgn="auto" latinLnBrk="0" hangingPunct="1">
              <a:lnSpc>
                <a:spcPct val="90000"/>
              </a:lnSpc>
              <a:spcBef>
                <a:spcPts val="0"/>
              </a:spcBef>
              <a:spcAft>
                <a:spcPts val="0"/>
              </a:spcAft>
              <a:buClrTx/>
              <a:buSzTx/>
              <a:buFontTx/>
              <a:buNone/>
              <a:tabLst/>
              <a:defRPr/>
            </a:pPr>
            <a:r>
              <a:rPr lang="en-US" sz="2400" baseline="0" dirty="0" smtClean="0"/>
              <a:t>Be sure to test claims and transactions well in advance, both within your organization and with your payers and other business partners, e.g., clearinghouses or third-party billing services</a:t>
            </a:r>
          </a:p>
          <a:p>
            <a:pPr lvl="1" eaLnBrk="1" hangingPunct="1">
              <a:lnSpc>
                <a:spcPct val="90000"/>
              </a:lnSpc>
            </a:pPr>
            <a:endParaRPr lang="en-US" sz="2100" dirty="0" smtClean="0"/>
          </a:p>
          <a:p>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37</a:t>
            </a:fld>
            <a:endParaRPr lang="en-US" dirty="0"/>
          </a:p>
        </p:txBody>
      </p:sp>
    </p:spTree>
    <p:extLst>
      <p:ext uri="{BB962C8B-B14F-4D97-AF65-F5344CB8AC3E}">
        <p14:creationId xmlns:p14="http://schemas.microsoft.com/office/powerpoint/2010/main" val="3825839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transition to ICD-10 is required for everyone covered by HIPAA.</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ICD-10 compliance means that a HIPAA-covered entity uses ICD-10 codes for health care services provided on or after </a:t>
            </a:r>
            <a:r>
              <a:rPr lang="en-US" sz="1200" b="1" i="0" u="none" strike="noStrike" kern="1200" baseline="0" dirty="0" smtClean="0">
                <a:solidFill>
                  <a:schemeClr val="tx1"/>
                </a:solidFill>
                <a:latin typeface="+mn-lt"/>
                <a:ea typeface="+mn-ea"/>
                <a:cs typeface="+mn-cs"/>
              </a:rPr>
              <a:t>October 1, 2014</a:t>
            </a:r>
            <a:r>
              <a:rPr lang="en-US" sz="1200" b="0" i="0" u="none" strike="noStrike" kern="1200" baseline="0" dirty="0" smtClean="0">
                <a:solidFill>
                  <a:schemeClr val="tx1"/>
                </a:solidFill>
                <a:latin typeface="+mn-lt"/>
                <a:ea typeface="+mn-ea"/>
                <a:cs typeface="+mn-cs"/>
              </a:rPr>
              <a:t>. </a:t>
            </a:r>
          </a:p>
          <a:p>
            <a:endParaRPr lang="en-US" dirty="0" smtClean="0"/>
          </a:p>
          <a:p>
            <a:r>
              <a:rPr lang="en-US" dirty="0" smtClean="0"/>
              <a:t>The original compliance date was Oct. 1, 2013, but was delayed due to intense pressure from several groups, foremost</a:t>
            </a:r>
            <a:r>
              <a:rPr lang="en-US" baseline="0" dirty="0" smtClean="0"/>
              <a:t> the AMA.</a:t>
            </a:r>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6</a:t>
            </a:fld>
            <a:endParaRPr lang="en-US" dirty="0"/>
          </a:p>
        </p:txBody>
      </p:sp>
    </p:spTree>
    <p:extLst>
      <p:ext uri="{BB962C8B-B14F-4D97-AF65-F5344CB8AC3E}">
        <p14:creationId xmlns:p14="http://schemas.microsoft.com/office/powerpoint/2010/main" val="1076821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sign up for email updates from CMS</a:t>
            </a:r>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38</a:t>
            </a:fld>
            <a:endParaRPr lang="en-US" dirty="0"/>
          </a:p>
        </p:txBody>
      </p:sp>
    </p:spTree>
    <p:extLst>
      <p:ext uri="{BB962C8B-B14F-4D97-AF65-F5344CB8AC3E}">
        <p14:creationId xmlns:p14="http://schemas.microsoft.com/office/powerpoint/2010/main" val="3028227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a:t>
            </a:r>
            <a:r>
              <a:rPr lang="en-US" baseline="0" dirty="0" smtClean="0"/>
              <a:t> major, national coding organizations:</a:t>
            </a:r>
          </a:p>
          <a:p>
            <a:r>
              <a:rPr lang="en-US" baseline="0" dirty="0" smtClean="0"/>
              <a:t>American Health Information Management Association – Health Information Mgmt</a:t>
            </a:r>
          </a:p>
          <a:p>
            <a:r>
              <a:rPr lang="en-US" baseline="0" dirty="0" smtClean="0"/>
              <a:t>American Association of Professional Coders-- </a:t>
            </a:r>
            <a:r>
              <a:rPr lang="en-US" sz="1200" b="0" i="0" kern="1200" dirty="0" smtClean="0">
                <a:solidFill>
                  <a:schemeClr val="tx1"/>
                </a:solidFill>
                <a:effectLst/>
                <a:latin typeface="+mn-lt"/>
                <a:ea typeface="+mn-ea"/>
                <a:cs typeface="+mn-cs"/>
              </a:rPr>
              <a:t>provide education and professional certification to physician-based medical coders</a:t>
            </a:r>
          </a:p>
          <a:p>
            <a:r>
              <a:rPr lang="en-US" sz="1200" b="0" i="0" kern="1200" dirty="0" smtClean="0">
                <a:solidFill>
                  <a:schemeClr val="tx1"/>
                </a:solidFill>
                <a:effectLst/>
                <a:latin typeface="+mn-lt"/>
                <a:ea typeface="+mn-ea"/>
                <a:cs typeface="+mn-cs"/>
              </a:rPr>
              <a:t>WEDI</a:t>
            </a:r>
            <a:r>
              <a:rPr lang="en-US" sz="1200" b="0" i="0" kern="1200" baseline="0" dirty="0" smtClean="0">
                <a:solidFill>
                  <a:schemeClr val="tx1"/>
                </a:solidFill>
                <a:effectLst/>
                <a:latin typeface="+mn-lt"/>
                <a:ea typeface="+mn-ea"/>
                <a:cs typeface="+mn-cs"/>
              </a:rPr>
              <a:t> – workgroup on electronic data interchange, advises HHS on health IT issues, including ICD-10 readiness</a:t>
            </a:r>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39</a:t>
            </a:fld>
            <a:endParaRPr lang="en-US" dirty="0"/>
          </a:p>
        </p:txBody>
      </p:sp>
    </p:spTree>
    <p:extLst>
      <p:ext uri="{BB962C8B-B14F-4D97-AF65-F5344CB8AC3E}">
        <p14:creationId xmlns:p14="http://schemas.microsoft.com/office/powerpoint/2010/main" val="231274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40</a:t>
            </a:fld>
            <a:endParaRPr lang="en-US" dirty="0"/>
          </a:p>
        </p:txBody>
      </p:sp>
    </p:spTree>
    <p:extLst>
      <p:ext uri="{BB962C8B-B14F-4D97-AF65-F5344CB8AC3E}">
        <p14:creationId xmlns:p14="http://schemas.microsoft.com/office/powerpoint/2010/main" val="231274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information on timelines, project planning and management, checklists</a:t>
            </a:r>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41</a:t>
            </a:fld>
            <a:endParaRPr lang="en-US" dirty="0"/>
          </a:p>
        </p:txBody>
      </p:sp>
    </p:spTree>
    <p:extLst>
      <p:ext uri="{BB962C8B-B14F-4D97-AF65-F5344CB8AC3E}">
        <p14:creationId xmlns:p14="http://schemas.microsoft.com/office/powerpoint/2010/main" val="231274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About 5 times the number of codes in ICD-10-CM.</a:t>
            </a:r>
          </a:p>
          <a:p>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7</a:t>
            </a:fld>
            <a:endParaRPr lang="en-US" dirty="0"/>
          </a:p>
        </p:txBody>
      </p:sp>
    </p:spTree>
    <p:extLst>
      <p:ext uri="{BB962C8B-B14F-4D97-AF65-F5344CB8AC3E}">
        <p14:creationId xmlns:p14="http://schemas.microsoft.com/office/powerpoint/2010/main" val="934472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position has a specific meaning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Tabular List contains categories, subcategories and codes.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All categories are 3 characters. A three-character category that has no further subdivision is equivalent to a code. Subcategories are either 4 or 5 characters. Codes may be 3, 4, 5, 6 or 7 characters.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code is invalid if it has not been coded to the full number of characters required for that code, including the 7th character, if applicable.</a:t>
            </a:r>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8</a:t>
            </a:fld>
            <a:endParaRPr lang="en-US" dirty="0"/>
          </a:p>
        </p:txBody>
      </p:sp>
    </p:spTree>
    <p:extLst>
      <p:ext uri="{BB962C8B-B14F-4D97-AF65-F5344CB8AC3E}">
        <p14:creationId xmlns:p14="http://schemas.microsoft.com/office/powerpoint/2010/main" val="2250543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The new code set provides a significant increase in the specificity of the reporting, allowing more information to be conveyed in a code.  Some</a:t>
            </a:r>
            <a:r>
              <a:rPr lang="en-US" baseline="0" dirty="0" smtClean="0"/>
              <a:t> codes distinguish between initial vs. subsequent encounter.</a:t>
            </a:r>
            <a:endParaRPr lang="en-US" dirty="0" smtClean="0"/>
          </a:p>
          <a:p>
            <a:pPr>
              <a:spcBef>
                <a:spcPct val="0"/>
              </a:spcBef>
            </a:pPr>
            <a:r>
              <a:rPr lang="en-US" dirty="0" smtClean="0"/>
              <a:t>The terminology has been modernized and has been made consistent throughout the code set.</a:t>
            </a:r>
          </a:p>
          <a:p>
            <a:pPr>
              <a:spcBef>
                <a:spcPct val="0"/>
              </a:spcBef>
            </a:pPr>
            <a:r>
              <a:rPr lang="en-US" dirty="0" smtClean="0"/>
              <a:t>There are codes that are a combination of diagnoses and symptoms, so that fewer codes need to be reported to fully describe a condition.</a:t>
            </a:r>
          </a:p>
          <a:p>
            <a:pPr marL="0" marR="0" lvl="1" indent="0" algn="l" defTabSz="914400" rtl="0" eaLnBrk="1" fontAlgn="auto" latinLnBrk="0" hangingPunct="1">
              <a:lnSpc>
                <a:spcPct val="100000"/>
              </a:lnSpc>
              <a:spcBef>
                <a:spcPct val="0"/>
              </a:spcBef>
              <a:spcAft>
                <a:spcPts val="0"/>
              </a:spcAft>
              <a:buClrTx/>
              <a:buSzTx/>
              <a:buFontTx/>
              <a:buNone/>
              <a:tabLst/>
              <a:defRPr/>
            </a:pPr>
            <a:r>
              <a:rPr lang="en-US" sz="2200" dirty="0" smtClean="0">
                <a:latin typeface="Verdana" pitchFamily="34" charset="0"/>
              </a:rPr>
              <a:t>It makes a difference whether the right or left limb is the subject of the problem</a:t>
            </a:r>
          </a:p>
          <a:p>
            <a:r>
              <a:rPr lang="en-US" dirty="0" smtClean="0"/>
              <a:t>Some codes also specify initial</a:t>
            </a:r>
            <a:r>
              <a:rPr lang="en-US" baseline="0" dirty="0" smtClean="0"/>
              <a:t> vs. subsequent encounter</a:t>
            </a:r>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9</a:t>
            </a:fld>
            <a:endParaRPr lang="en-US" dirty="0"/>
          </a:p>
        </p:txBody>
      </p:sp>
    </p:spTree>
    <p:extLst>
      <p:ext uri="{BB962C8B-B14F-4D97-AF65-F5344CB8AC3E}">
        <p14:creationId xmlns:p14="http://schemas.microsoft.com/office/powerpoint/2010/main" val="2736736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some examples of codes in ICD-10-CM</a:t>
            </a:r>
            <a:endParaRPr lang="en-US" dirty="0" smtClean="0"/>
          </a:p>
          <a:p>
            <a:r>
              <a:rPr lang="en-US" sz="1200" b="0" i="0" kern="1200" baseline="0" dirty="0" smtClean="0">
                <a:solidFill>
                  <a:schemeClr val="tx1"/>
                </a:solidFill>
                <a:effectLst/>
                <a:latin typeface="+mn-lt"/>
                <a:ea typeface="+mn-ea"/>
                <a:cs typeface="+mn-cs"/>
              </a:rPr>
              <a:t>R45.1 – </a:t>
            </a:r>
            <a:r>
              <a:rPr lang="en-US" sz="1200" b="0" i="0" kern="1200" dirty="0" smtClean="0">
                <a:solidFill>
                  <a:schemeClr val="tx1"/>
                </a:solidFill>
                <a:effectLst/>
                <a:latin typeface="+mn-lt"/>
                <a:ea typeface="+mn-ea"/>
                <a:cs typeface="+mn-cs"/>
              </a:rPr>
              <a:t>Restlessness and agitation</a:t>
            </a:r>
            <a:endParaRPr lang="en-US" dirty="0" smtClean="0"/>
          </a:p>
          <a:p>
            <a:r>
              <a:rPr lang="en-US" dirty="0" smtClean="0"/>
              <a:t>R45.82 – Worries</a:t>
            </a:r>
          </a:p>
          <a:p>
            <a:r>
              <a:rPr lang="en-US" dirty="0" smtClean="0"/>
              <a:t>R45.4 – Irritability and anger</a:t>
            </a:r>
          </a:p>
        </p:txBody>
      </p:sp>
      <p:sp>
        <p:nvSpPr>
          <p:cNvPr id="4" name="Slide Number Placeholder 3"/>
          <p:cNvSpPr>
            <a:spLocks noGrp="1"/>
          </p:cNvSpPr>
          <p:nvPr>
            <p:ph type="sldNum" sz="quarter" idx="10"/>
          </p:nvPr>
        </p:nvSpPr>
        <p:spPr/>
        <p:txBody>
          <a:bodyPr/>
          <a:lstStyle/>
          <a:p>
            <a:fld id="{F962D3D2-D111-456B-B781-89278DB5A907}" type="slidenum">
              <a:rPr lang="en-US" smtClean="0"/>
              <a:t>10</a:t>
            </a:fld>
            <a:endParaRPr lang="en-US" dirty="0"/>
          </a:p>
        </p:txBody>
      </p:sp>
    </p:spTree>
    <p:extLst>
      <p:ext uri="{BB962C8B-B14F-4D97-AF65-F5344CB8AC3E}">
        <p14:creationId xmlns:p14="http://schemas.microsoft.com/office/powerpoint/2010/main" val="3468113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of the extent of the specificity</a:t>
            </a:r>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11</a:t>
            </a:fld>
            <a:endParaRPr lang="en-US" dirty="0"/>
          </a:p>
        </p:txBody>
      </p:sp>
    </p:spTree>
    <p:extLst>
      <p:ext uri="{BB962C8B-B14F-4D97-AF65-F5344CB8AC3E}">
        <p14:creationId xmlns:p14="http://schemas.microsoft.com/office/powerpoint/2010/main" val="194431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The tabular lists, which represent the major “Chapters”, are not that different.</a:t>
            </a: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Some examples of this are that sense organs are now separate from nervous system disorders; injuries are grouped by anatomical site (e.g., injuries of the head, injuries of the leg)  instead of an injury category (fracture, bruise); and postoperative complications are now part of the specific body system chapter.</a:t>
            </a:r>
          </a:p>
          <a:p>
            <a:endParaRPr lang="en-US" dirty="0"/>
          </a:p>
        </p:txBody>
      </p:sp>
      <p:sp>
        <p:nvSpPr>
          <p:cNvPr id="4" name="Slide Number Placeholder 3"/>
          <p:cNvSpPr>
            <a:spLocks noGrp="1"/>
          </p:cNvSpPr>
          <p:nvPr>
            <p:ph type="sldNum" sz="quarter" idx="10"/>
          </p:nvPr>
        </p:nvSpPr>
        <p:spPr/>
        <p:txBody>
          <a:bodyPr/>
          <a:lstStyle/>
          <a:p>
            <a:fld id="{F962D3D2-D111-456B-B781-89278DB5A907}" type="slidenum">
              <a:rPr lang="en-US" smtClean="0"/>
              <a:t>12</a:t>
            </a:fld>
            <a:endParaRPr lang="en-US" dirty="0"/>
          </a:p>
        </p:txBody>
      </p:sp>
    </p:spTree>
    <p:extLst>
      <p:ext uri="{BB962C8B-B14F-4D97-AF65-F5344CB8AC3E}">
        <p14:creationId xmlns:p14="http://schemas.microsoft.com/office/powerpoint/2010/main" val="361927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FA58D300-27F7-4847-B63B-18DBFCA0D8E7}" type="datetime1">
              <a:rPr lang="en-US" smtClean="0"/>
              <a:t>12/18/2013</a:t>
            </a:fld>
            <a:endParaRPr lang="en-US" dirty="0"/>
          </a:p>
        </p:txBody>
      </p:sp>
      <p:sp>
        <p:nvSpPr>
          <p:cNvPr id="17" name="Footer Placeholder 16"/>
          <p:cNvSpPr>
            <a:spLocks noGrp="1"/>
          </p:cNvSpPr>
          <p:nvPr>
            <p:ph type="ftr" sz="quarter" idx="11"/>
          </p:nvPr>
        </p:nvSpPr>
        <p:spPr>
          <a:xfrm>
            <a:off x="5410200" y="4205288"/>
            <a:ext cx="1295400" cy="457200"/>
          </a:xfrm>
        </p:spPr>
        <p:txBody>
          <a:bodyPr/>
          <a:lstStyle/>
          <a:p>
            <a:endParaRPr lang="en-US" dirty="0"/>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3C81BAD7-A98F-4025-81A7-F1028CB7358F}"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6FA3C2A-CBEA-4BF3-8236-FC9DBBE3D204}" type="datetime1">
              <a:rPr lang="en-US" smtClean="0"/>
              <a:t>12/18/2013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1BAD7-A98F-4025-81A7-F1028CB7358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03EC414-70A5-4747-A18C-E2688B0C3666}" type="datetime1">
              <a:rPr lang="en-US" smtClean="0"/>
              <a:t>12/18/2013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1BAD7-A98F-4025-81A7-F1028CB7358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E52D732-A8F5-437E-841B-3AAFDDECDFAE}" type="datetime1">
              <a:rPr lang="en-US" smtClean="0"/>
              <a:t>12/18/2013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1BAD7-A98F-4025-81A7-F1028CB7358F}"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355DE35-3444-49C8-8561-357913804275}" type="datetime1">
              <a:rPr lang="en-US" smtClean="0"/>
              <a:t>12/18/2013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1BAD7-A98F-4025-81A7-F1028CB7358F}"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6992DF6-B410-4850-8A9E-A3C42BBA32B3}" type="datetime1">
              <a:rPr lang="en-US" smtClean="0"/>
              <a:t>12/18/2013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1BAD7-A98F-4025-81A7-F1028CB7358F}"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E7BF8A5B-E35E-4130-94C7-E380ACFAE53E}" type="datetime1">
              <a:rPr lang="en-US" smtClean="0"/>
              <a:t>12/18/2013</a:t>
            </a:fld>
            <a:endParaRPr lang="en-US" dirty="0"/>
          </a:p>
        </p:txBody>
      </p:sp>
      <p:sp>
        <p:nvSpPr>
          <p:cNvPr id="27" name="Slide Number Placeholder 26"/>
          <p:cNvSpPr>
            <a:spLocks noGrp="1"/>
          </p:cNvSpPr>
          <p:nvPr>
            <p:ph type="sldNum" sz="quarter" idx="11"/>
          </p:nvPr>
        </p:nvSpPr>
        <p:spPr/>
        <p:txBody>
          <a:bodyPr rtlCol="0"/>
          <a:lstStyle/>
          <a:p>
            <a:fld id="{3C81BAD7-A98F-4025-81A7-F1028CB7358F}" type="slidenum">
              <a:rPr lang="en-US" smtClean="0"/>
              <a:t>‹#›</a:t>
            </a:fld>
            <a:endParaRPr lang="en-US" dirty="0"/>
          </a:p>
        </p:txBody>
      </p:sp>
      <p:sp>
        <p:nvSpPr>
          <p:cNvPr id="28" name="Footer Placeholder 27"/>
          <p:cNvSpPr>
            <a:spLocks noGrp="1"/>
          </p:cNvSpPr>
          <p:nvPr>
            <p:ph type="ftr" sz="quarter" idx="12"/>
          </p:nvPr>
        </p:nvSpPr>
        <p:spPr/>
        <p:txBody>
          <a:bodyPr rtlCol="0"/>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4028DBAB-E515-43B1-8E3B-2A313AF8AE54}" type="datetime1">
              <a:rPr lang="en-US" smtClean="0"/>
              <a:t>12/18/2013</a:t>
            </a:fld>
            <a:endParaRPr lang="en-US" dirty="0"/>
          </a:p>
        </p:txBody>
      </p:sp>
      <p:sp>
        <p:nvSpPr>
          <p:cNvPr id="4" name="Footer Placeholder 3"/>
          <p:cNvSpPr>
            <a:spLocks noGrp="1"/>
          </p:cNvSpPr>
          <p:nvPr>
            <p:ph type="ftr" sz="quarter" idx="11"/>
          </p:nvPr>
        </p:nvSpPr>
        <p:spPr>
          <a:xfrm>
            <a:off x="5257800" y="612648"/>
            <a:ext cx="1325880" cy="457200"/>
          </a:xfrm>
        </p:spPr>
        <p:txBody>
          <a:bodyPr/>
          <a:lstStyle/>
          <a:p>
            <a:endParaRPr lang="en-US" dirty="0"/>
          </a:p>
        </p:txBody>
      </p:sp>
      <p:sp>
        <p:nvSpPr>
          <p:cNvPr id="5" name="Slide Number Placeholder 4"/>
          <p:cNvSpPr>
            <a:spLocks noGrp="1"/>
          </p:cNvSpPr>
          <p:nvPr>
            <p:ph type="sldNum" sz="quarter" idx="12"/>
          </p:nvPr>
        </p:nvSpPr>
        <p:spPr>
          <a:xfrm>
            <a:off x="8174736" y="2272"/>
            <a:ext cx="762000" cy="365760"/>
          </a:xfrm>
        </p:spPr>
        <p:txBody>
          <a:bodyPr/>
          <a:lstStyle/>
          <a:p>
            <a:fld id="{3C81BAD7-A98F-4025-81A7-F1028CB7358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472BEA-E486-4215-A120-0A426EB4E53B}" type="datetime1">
              <a:rPr lang="en-US" smtClean="0"/>
              <a:t>12/18/2013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74BF0FD-CB0A-450E-AEBA-F7B0E7AF0C96}" type="datetime1">
              <a:rPr lang="en-US" smtClean="0"/>
              <a:t>12/18/2013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1BAD7-A98F-4025-81A7-F1028CB7358F}"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4C84D67-F742-4B1F-888C-D85D5E6AEBAC}" type="datetime1">
              <a:rPr lang="en-US" smtClean="0"/>
              <a:t>12/18/2013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1BAD7-A98F-4025-81A7-F1028CB7358F}"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251874AD-FC84-47DD-B360-D213B3504AD2}" type="datetime1">
              <a:rPr lang="en-US" smtClean="0"/>
              <a:t>12/18/2013</a:t>
            </a:fld>
            <a:endParaRPr lang="en-US" dirty="0"/>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dirty="0"/>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3C81BAD7-A98F-4025-81A7-F1028CB7358F}"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5.wmf"/><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6.wmf"/></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7.xml"/><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7.wmf"/><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hyperlink" Target="http://www.cms.gov/Medicare/Coding/ICD10/index.html" TargetMode="External"/><Relationship Id="rId4"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8" Type="http://schemas.openxmlformats.org/officeDocument/2006/relationships/hyperlink" Target="http://www.wedi.org/topics/icd-10" TargetMode="External"/><Relationship Id="rId3" Type="http://schemas.openxmlformats.org/officeDocument/2006/relationships/slideLayout" Target="../slideLayouts/slideLayout2.xml"/><Relationship Id="rId7" Type="http://schemas.openxmlformats.org/officeDocument/2006/relationships/hyperlink" Target="http://www.aapc.com/ICD-10/" TargetMode="Externa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www.ahima.org/icd10/" TargetMode="External"/><Relationship Id="rId5" Type="http://schemas.openxmlformats.org/officeDocument/2006/relationships/hyperlink" Target="http://www.cdc.gov/nchs/icd/icd10cm.htm" TargetMode="External"/><Relationship Id="rId4" Type="http://schemas.openxmlformats.org/officeDocument/2006/relationships/notesSlide" Target="../notesSlides/notesSlide31.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www.cdc.gov/nchs/icd/icd10cm.htm" TargetMode="Externa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hyperlink" Target="http://www.cms.gov/Medicare/Coding/ICD10/index.html" TargetMode="External"/><Relationship Id="rId5" Type="http://schemas.openxmlformats.org/officeDocument/2006/relationships/hyperlink" Target="http://www.asha.org/Practice/reimbursement/coding/ICD-10/" TargetMode="External"/><Relationship Id="rId4"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hyperlink" Target="http://www.cms.gov/Medicare/Coding/ICD10/ICD-10ImplementationTimelines.html" TargetMode="External"/><Relationship Id="rId5" Type="http://schemas.openxmlformats.org/officeDocument/2006/relationships/hyperlink" Target="https://implementicd10.noblis.org/" TargetMode="External"/><Relationship Id="rId4"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image" Target="../media/image6.w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899938"/>
            <a:ext cx="4953000" cy="2196062"/>
          </a:xfrm>
        </p:spPr>
        <p:txBody>
          <a:bodyPr>
            <a:normAutofit/>
          </a:bodyPr>
          <a:lstStyle/>
          <a:p>
            <a:r>
              <a:rPr lang="en-US" dirty="0" smtClean="0"/>
              <a:t>Robin Nelson, Kim Wedel and Maureen Greer</a:t>
            </a:r>
          </a:p>
          <a:p>
            <a:endParaRPr lang="en-US" dirty="0" smtClean="0"/>
          </a:p>
          <a:p>
            <a:r>
              <a:rPr lang="en-US" dirty="0" smtClean="0"/>
              <a:t>November 13, 2013</a:t>
            </a:r>
            <a:endParaRPr lang="en-US" dirty="0"/>
          </a:p>
          <a:p>
            <a:endParaRPr lang="en-US" dirty="0"/>
          </a:p>
        </p:txBody>
      </p:sp>
      <p:pic>
        <p:nvPicPr>
          <p:cNvPr id="13" name="Audio 12">
            <a:hlinkClick r:id="" action="ppaction://media"/>
          </p:cNvPr>
          <p:cNvPicPr>
            <a:picLocks noChangeAspect="1"/>
          </p:cNvPicPr>
          <p:nvPr>
            <a:audioFile r:link="rId1"/>
            <p:extLst>
              <p:ext uri="{DAA4B4D4-6D71-4841-9C94-3DE7FCFB9230}">
                <p14:media xmlns:p14="http://schemas.microsoft.com/office/powerpoint/2010/main" r:embed="rId2">
                  <p14:trim st="2161" end="5935"/>
                  <p14:fade in="250" out="200"/>
                </p14:media>
              </p:ext>
            </p:extLst>
          </p:nvPr>
        </p:nvPicPr>
        <p:blipFill>
          <a:blip r:embed="rId4"/>
          <a:stretch>
            <a:fillRect/>
          </a:stretch>
        </p:blipFill>
        <p:spPr>
          <a:xfrm>
            <a:off x="8382000" y="6096000"/>
            <a:ext cx="609600" cy="609600"/>
          </a:xfrm>
          <a:prstGeom prst="rect">
            <a:avLst/>
          </a:prstGeom>
        </p:spPr>
      </p:pic>
      <p:sp>
        <p:nvSpPr>
          <p:cNvPr id="2" name="Title 1"/>
          <p:cNvSpPr>
            <a:spLocks noGrp="1"/>
          </p:cNvSpPr>
          <p:nvPr>
            <p:ph type="ctrTitle"/>
          </p:nvPr>
        </p:nvSpPr>
        <p:spPr>
          <a:xfrm>
            <a:off x="533400" y="1905000"/>
            <a:ext cx="8458200" cy="1470025"/>
          </a:xfrm>
        </p:spPr>
        <p:txBody>
          <a:bodyPr>
            <a:normAutofit fontScale="90000"/>
          </a:bodyPr>
          <a:lstStyle/>
          <a:p>
            <a:r>
              <a:rPr lang="en-US" sz="4900" dirty="0" smtClean="0"/>
              <a:t>The Impacts of ICD-10 </a:t>
            </a:r>
            <a:br>
              <a:rPr lang="en-US" sz="4900" dirty="0" smtClean="0"/>
            </a:br>
            <a:r>
              <a:rPr lang="en-US" sz="4900" dirty="0" smtClean="0"/>
              <a:t>on Your Part C </a:t>
            </a:r>
            <a:r>
              <a:rPr lang="en-US" dirty="0" smtClean="0"/>
              <a:t>Program</a:t>
            </a:r>
            <a:endParaRPr lang="en-US" dirty="0"/>
          </a:p>
        </p:txBody>
      </p:sp>
    </p:spTree>
    <p:extLst>
      <p:ext uri="{BB962C8B-B14F-4D97-AF65-F5344CB8AC3E}">
        <p14:creationId xmlns:p14="http://schemas.microsoft.com/office/powerpoint/2010/main" val="1048657479"/>
      </p:ext>
    </p:extLst>
  </p:cSld>
  <p:clrMapOvr>
    <a:masterClrMapping/>
  </p:clrMapOvr>
  <mc:AlternateContent xmlns:mc="http://schemas.openxmlformats.org/markup-compatibility/2006" xmlns:p14="http://schemas.microsoft.com/office/powerpoint/2010/main">
    <mc:Choice Requires="p14">
      <p:transition spd="slow" p14:dur="2000" advTm="32166"/>
    </mc:Choice>
    <mc:Fallback xmlns="">
      <p:transition spd="slow" advTm="32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r>
              <a:rPr lang="en-US" dirty="0" smtClean="0"/>
              <a:t>R62.51 – Failure to thrive (excludes child under 28 days old)</a:t>
            </a:r>
          </a:p>
          <a:p>
            <a:r>
              <a:rPr lang="en-US" dirty="0"/>
              <a:t>E70.0 – Classical </a:t>
            </a:r>
            <a:r>
              <a:rPr lang="en-US" dirty="0" smtClean="0"/>
              <a:t>phenylketonuria (PKU)</a:t>
            </a:r>
          </a:p>
          <a:p>
            <a:r>
              <a:rPr lang="en-US" dirty="0" smtClean="0"/>
              <a:t>Q04.0 – Congenital malformation of corpus callosum</a:t>
            </a:r>
          </a:p>
          <a:p>
            <a:r>
              <a:rPr lang="en-US" dirty="0"/>
              <a:t>Q71.811 – Congenital </a:t>
            </a:r>
            <a:r>
              <a:rPr lang="en-US" dirty="0" smtClean="0"/>
              <a:t>shortening </a:t>
            </a:r>
            <a:r>
              <a:rPr lang="en-US" dirty="0"/>
              <a:t>of right upper </a:t>
            </a:r>
            <a:r>
              <a:rPr lang="en-US" dirty="0" smtClean="0"/>
              <a:t>limb</a:t>
            </a:r>
          </a:p>
          <a:p>
            <a:endParaRPr lang="en-US" dirty="0"/>
          </a:p>
          <a:p>
            <a:r>
              <a:rPr lang="en-US" dirty="0" smtClean="0"/>
              <a:t>R45.2 – Unhappiness </a:t>
            </a:r>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10</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2" name="Title 1"/>
          <p:cNvSpPr>
            <a:spLocks noGrp="1"/>
          </p:cNvSpPr>
          <p:nvPr>
            <p:ph type="title"/>
          </p:nvPr>
        </p:nvSpPr>
        <p:spPr/>
        <p:txBody>
          <a:bodyPr/>
          <a:lstStyle/>
          <a:p>
            <a:r>
              <a:rPr lang="en-US" dirty="0" smtClean="0"/>
              <a:t>Examples of ICD-10-CM Codes</a:t>
            </a:r>
            <a:endParaRPr lang="en-US" dirty="0"/>
          </a:p>
        </p:txBody>
      </p:sp>
    </p:spTree>
    <p:extLst>
      <p:ext uri="{BB962C8B-B14F-4D97-AF65-F5344CB8AC3E}">
        <p14:creationId xmlns:p14="http://schemas.microsoft.com/office/powerpoint/2010/main" val="856022338"/>
      </p:ext>
    </p:extLst>
  </p:cSld>
  <p:clrMapOvr>
    <a:masterClrMapping/>
  </p:clrMapOvr>
  <mc:AlternateContent xmlns:mc="http://schemas.openxmlformats.org/markup-compatibility/2006" xmlns:p14="http://schemas.microsoft.com/office/powerpoint/2010/main">
    <mc:Choice Requires="p14">
      <p:transition spd="slow" p14:dur="2000" advTm="50184"/>
    </mc:Choice>
    <mc:Fallback xmlns="">
      <p:transition spd="slow" advTm="50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57400"/>
            <a:ext cx="4038600" cy="4717987"/>
          </a:xfrm>
        </p:spPr>
        <p:txBody>
          <a:bodyPr>
            <a:normAutofit fontScale="92500" lnSpcReduction="20000"/>
          </a:bodyPr>
          <a:lstStyle/>
          <a:p>
            <a:pPr marL="365125" indent="-255588">
              <a:lnSpc>
                <a:spcPct val="90000"/>
              </a:lnSpc>
              <a:spcBef>
                <a:spcPts val="400"/>
              </a:spcBef>
              <a:buClr>
                <a:schemeClr val="tx2"/>
              </a:buClr>
              <a:buFont typeface="Wingdings 3" pitchFamily="18" charset="2"/>
              <a:buChar char="}"/>
            </a:pPr>
            <a:r>
              <a:rPr lang="en-US" sz="1900" dirty="0"/>
              <a:t>W21.00 Struck by hit or thrown ball, unspecified type</a:t>
            </a:r>
          </a:p>
          <a:p>
            <a:pPr marL="365125" indent="-255588">
              <a:lnSpc>
                <a:spcPct val="90000"/>
              </a:lnSpc>
              <a:spcBef>
                <a:spcPts val="400"/>
              </a:spcBef>
              <a:buClr>
                <a:schemeClr val="tx2"/>
              </a:buClr>
              <a:buFont typeface="Wingdings 3" pitchFamily="18" charset="2"/>
              <a:buChar char="}"/>
            </a:pPr>
            <a:r>
              <a:rPr lang="en-US" sz="2100" dirty="0"/>
              <a:t>W21.01 Struck by football</a:t>
            </a:r>
          </a:p>
          <a:p>
            <a:pPr marL="365125" indent="-255588">
              <a:lnSpc>
                <a:spcPct val="90000"/>
              </a:lnSpc>
              <a:spcBef>
                <a:spcPts val="400"/>
              </a:spcBef>
              <a:buClr>
                <a:schemeClr val="tx2"/>
              </a:buClr>
              <a:buFont typeface="Wingdings 3" pitchFamily="18" charset="2"/>
              <a:buChar char="}"/>
            </a:pPr>
            <a:r>
              <a:rPr lang="en-US" sz="2100" dirty="0"/>
              <a:t>W21.02 Struck by soccer ball</a:t>
            </a:r>
          </a:p>
          <a:p>
            <a:pPr marL="365125" indent="-255588">
              <a:lnSpc>
                <a:spcPct val="90000"/>
              </a:lnSpc>
              <a:spcBef>
                <a:spcPts val="400"/>
              </a:spcBef>
              <a:buClr>
                <a:schemeClr val="tx2"/>
              </a:buClr>
              <a:buFont typeface="Wingdings 3" pitchFamily="18" charset="2"/>
              <a:buChar char="}"/>
            </a:pPr>
            <a:r>
              <a:rPr lang="en-US" sz="2100" dirty="0"/>
              <a:t>W21.03 Struck by baseball</a:t>
            </a:r>
          </a:p>
          <a:p>
            <a:pPr marL="365125" indent="-255588">
              <a:lnSpc>
                <a:spcPct val="90000"/>
              </a:lnSpc>
              <a:spcBef>
                <a:spcPts val="400"/>
              </a:spcBef>
              <a:buClr>
                <a:schemeClr val="tx2"/>
              </a:buClr>
              <a:buFont typeface="Wingdings 3" pitchFamily="18" charset="2"/>
              <a:buChar char="}"/>
            </a:pPr>
            <a:r>
              <a:rPr lang="en-US" sz="2100" dirty="0"/>
              <a:t>W21.04 Struck by golf ball</a:t>
            </a:r>
          </a:p>
          <a:p>
            <a:pPr marL="365125" indent="-255588">
              <a:lnSpc>
                <a:spcPct val="90000"/>
              </a:lnSpc>
              <a:spcBef>
                <a:spcPts val="400"/>
              </a:spcBef>
              <a:buClr>
                <a:schemeClr val="tx2"/>
              </a:buClr>
              <a:buFont typeface="Wingdings 3" pitchFamily="18" charset="2"/>
              <a:buChar char="}"/>
            </a:pPr>
            <a:r>
              <a:rPr lang="en-US" sz="2100" dirty="0"/>
              <a:t>W21.05 Struck by basketball</a:t>
            </a:r>
          </a:p>
          <a:p>
            <a:pPr marL="365125" indent="-255588">
              <a:lnSpc>
                <a:spcPct val="90000"/>
              </a:lnSpc>
              <a:spcBef>
                <a:spcPts val="400"/>
              </a:spcBef>
              <a:buClr>
                <a:schemeClr val="tx2"/>
              </a:buClr>
              <a:buFont typeface="Wingdings 3" pitchFamily="18" charset="2"/>
              <a:buChar char="}"/>
            </a:pPr>
            <a:r>
              <a:rPr lang="en-US" sz="2100" dirty="0"/>
              <a:t>W21.06 Struck by volleyball</a:t>
            </a:r>
          </a:p>
          <a:p>
            <a:pPr marL="365125" indent="-255588">
              <a:lnSpc>
                <a:spcPct val="90000"/>
              </a:lnSpc>
              <a:spcBef>
                <a:spcPts val="400"/>
              </a:spcBef>
              <a:buClr>
                <a:schemeClr val="tx2"/>
              </a:buClr>
              <a:buFont typeface="Wingdings 3" pitchFamily="18" charset="2"/>
              <a:buChar char="}"/>
            </a:pPr>
            <a:r>
              <a:rPr lang="en-US" sz="2100" dirty="0"/>
              <a:t>W21.07 Struck by softball</a:t>
            </a:r>
          </a:p>
          <a:p>
            <a:pPr marL="365125" indent="-255588">
              <a:lnSpc>
                <a:spcPct val="90000"/>
              </a:lnSpc>
              <a:spcBef>
                <a:spcPts val="400"/>
              </a:spcBef>
              <a:buClr>
                <a:schemeClr val="tx2"/>
              </a:buClr>
              <a:buFont typeface="Wingdings 3" pitchFamily="18" charset="2"/>
              <a:buChar char="}"/>
            </a:pPr>
            <a:r>
              <a:rPr lang="en-US" sz="2100" dirty="0"/>
              <a:t>W21.09 Struck by other hit or</a:t>
            </a:r>
          </a:p>
          <a:p>
            <a:pPr marL="109537" indent="0">
              <a:lnSpc>
                <a:spcPct val="90000"/>
              </a:lnSpc>
              <a:spcBef>
                <a:spcPts val="400"/>
              </a:spcBef>
              <a:buClr>
                <a:schemeClr val="tx2"/>
              </a:buClr>
              <a:buNone/>
            </a:pPr>
            <a:r>
              <a:rPr lang="en-US" sz="2100" dirty="0"/>
              <a:t> </a:t>
            </a:r>
            <a:r>
              <a:rPr lang="en-US" sz="2100" dirty="0" smtClean="0"/>
              <a:t>    thrown </a:t>
            </a:r>
            <a:r>
              <a:rPr lang="en-US" sz="2100" dirty="0"/>
              <a:t>ball</a:t>
            </a:r>
          </a:p>
          <a:p>
            <a:pPr marL="365125" indent="-255588">
              <a:lnSpc>
                <a:spcPct val="90000"/>
              </a:lnSpc>
              <a:spcBef>
                <a:spcPts val="400"/>
              </a:spcBef>
              <a:buClr>
                <a:schemeClr val="tx2"/>
              </a:buClr>
              <a:buFont typeface="Wingdings 3" pitchFamily="18" charset="2"/>
              <a:buChar char="}"/>
            </a:pPr>
            <a:r>
              <a:rPr lang="en-US" sz="2100" dirty="0"/>
              <a:t>W21.31 Struck by shoe cleats</a:t>
            </a:r>
          </a:p>
          <a:p>
            <a:pPr marL="365125" indent="-255588">
              <a:lnSpc>
                <a:spcPct val="90000"/>
              </a:lnSpc>
              <a:spcBef>
                <a:spcPts val="400"/>
              </a:spcBef>
              <a:buClr>
                <a:schemeClr val="tx2"/>
              </a:buClr>
              <a:buFont typeface="Wingdings 3" pitchFamily="18" charset="2"/>
              <a:buChar char="}"/>
            </a:pPr>
            <a:r>
              <a:rPr lang="en-US" sz="2100" dirty="0"/>
              <a:t>Stepped on by shoe cleats</a:t>
            </a:r>
          </a:p>
          <a:p>
            <a:pPr marL="365125" indent="-255588">
              <a:lnSpc>
                <a:spcPct val="90000"/>
              </a:lnSpc>
              <a:spcBef>
                <a:spcPts val="400"/>
              </a:spcBef>
              <a:buClr>
                <a:schemeClr val="tx2"/>
              </a:buClr>
              <a:buFont typeface="Wingdings 3" pitchFamily="18" charset="2"/>
              <a:buChar char="}"/>
            </a:pPr>
            <a:r>
              <a:rPr lang="pl-PL" sz="2100" dirty="0"/>
              <a:t>W21.32 Struck by skate blades</a:t>
            </a:r>
          </a:p>
          <a:p>
            <a:pPr marL="365125" indent="-255588">
              <a:lnSpc>
                <a:spcPct val="90000"/>
              </a:lnSpc>
              <a:spcBef>
                <a:spcPts val="400"/>
              </a:spcBef>
              <a:buClr>
                <a:schemeClr val="tx2"/>
              </a:buClr>
              <a:buFont typeface="Wingdings 3" pitchFamily="18" charset="2"/>
              <a:buChar char="}"/>
            </a:pPr>
            <a:r>
              <a:rPr lang="en-US" sz="2100" dirty="0"/>
              <a:t>Skated over by skate blades</a:t>
            </a:r>
          </a:p>
          <a:p>
            <a:pPr marL="365125" indent="-255588">
              <a:lnSpc>
                <a:spcPct val="90000"/>
              </a:lnSpc>
              <a:spcBef>
                <a:spcPts val="400"/>
              </a:spcBef>
              <a:buClr>
                <a:schemeClr val="tx2"/>
              </a:buClr>
              <a:buFont typeface="Wingdings 3" pitchFamily="18" charset="2"/>
              <a:buChar char="}"/>
            </a:pPr>
            <a:r>
              <a:rPr lang="en-US" sz="2100" dirty="0"/>
              <a:t>W21.39 Struck by other sports</a:t>
            </a:r>
          </a:p>
          <a:p>
            <a:pPr marL="109537" indent="0">
              <a:lnSpc>
                <a:spcPct val="90000"/>
              </a:lnSpc>
              <a:spcBef>
                <a:spcPts val="400"/>
              </a:spcBef>
              <a:buClr>
                <a:schemeClr val="tx2"/>
              </a:buClr>
              <a:buNone/>
            </a:pPr>
            <a:r>
              <a:rPr lang="en-US" sz="2100" dirty="0" smtClean="0"/>
              <a:t>     foot </a:t>
            </a:r>
            <a:r>
              <a:rPr lang="en-US" sz="2100" dirty="0"/>
              <a:t>wear</a:t>
            </a:r>
          </a:p>
          <a:p>
            <a:endParaRPr lang="en-US" dirty="0"/>
          </a:p>
        </p:txBody>
      </p:sp>
      <p:sp>
        <p:nvSpPr>
          <p:cNvPr id="4" name="Content Placeholder 3"/>
          <p:cNvSpPr>
            <a:spLocks noGrp="1"/>
          </p:cNvSpPr>
          <p:nvPr>
            <p:ph sz="half" idx="2"/>
          </p:nvPr>
        </p:nvSpPr>
        <p:spPr>
          <a:xfrm>
            <a:off x="4648200" y="2057400"/>
            <a:ext cx="4038600" cy="4717987"/>
          </a:xfrm>
        </p:spPr>
        <p:txBody>
          <a:bodyPr>
            <a:normAutofit fontScale="92500" lnSpcReduction="20000"/>
          </a:bodyPr>
          <a:lstStyle/>
          <a:p>
            <a:pPr>
              <a:buClr>
                <a:schemeClr val="tx2"/>
              </a:buClr>
              <a:buFont typeface="Wingdings 3" pitchFamily="18" charset="2"/>
              <a:buChar char="}"/>
            </a:pPr>
            <a:r>
              <a:rPr lang="en-US" sz="1800" dirty="0"/>
              <a:t>W21.4 Striking against diving </a:t>
            </a:r>
            <a:r>
              <a:rPr lang="en-US" sz="1800" dirty="0" smtClean="0"/>
              <a:t>board</a:t>
            </a:r>
            <a:endParaRPr lang="en-US" sz="1900" dirty="0" smtClean="0"/>
          </a:p>
          <a:p>
            <a:pPr>
              <a:buClr>
                <a:schemeClr val="tx2"/>
              </a:buClr>
              <a:buFont typeface="Wingdings 3" pitchFamily="18" charset="2"/>
              <a:buChar char="}"/>
            </a:pPr>
            <a:r>
              <a:rPr lang="en-US" sz="1900" dirty="0" smtClean="0"/>
              <a:t>W21.11 </a:t>
            </a:r>
            <a:r>
              <a:rPr lang="en-US" sz="1900" dirty="0"/>
              <a:t>Struck by baseball bat</a:t>
            </a:r>
          </a:p>
          <a:p>
            <a:pPr>
              <a:buClr>
                <a:schemeClr val="tx2"/>
              </a:buClr>
              <a:buFont typeface="Wingdings 3" pitchFamily="18" charset="2"/>
              <a:buChar char="}"/>
            </a:pPr>
            <a:r>
              <a:rPr lang="en-US" sz="1900" dirty="0"/>
              <a:t>W21.12 Struck by tennis racquet</a:t>
            </a:r>
          </a:p>
          <a:p>
            <a:pPr>
              <a:buClr>
                <a:schemeClr val="tx2"/>
              </a:buClr>
              <a:buFont typeface="Wingdings 3" pitchFamily="18" charset="2"/>
              <a:buChar char="}"/>
            </a:pPr>
            <a:r>
              <a:rPr lang="en-US" sz="1900" dirty="0"/>
              <a:t>W21.13 Struck by golf club</a:t>
            </a:r>
          </a:p>
          <a:p>
            <a:pPr>
              <a:buClr>
                <a:schemeClr val="tx2"/>
              </a:buClr>
              <a:buFont typeface="Wingdings 3" pitchFamily="18" charset="2"/>
              <a:buChar char="}"/>
            </a:pPr>
            <a:r>
              <a:rPr lang="en-US" sz="1900" dirty="0"/>
              <a:t>W21.19 Struck by other bat, racquet or club</a:t>
            </a:r>
          </a:p>
          <a:p>
            <a:pPr>
              <a:buClr>
                <a:schemeClr val="tx2"/>
              </a:buClr>
              <a:buFont typeface="Wingdings 3" pitchFamily="18" charset="2"/>
              <a:buChar char="}"/>
            </a:pPr>
            <a:r>
              <a:rPr lang="en-US" sz="1900" dirty="0"/>
              <a:t>W21.210 Struck by ice hockey stick</a:t>
            </a:r>
          </a:p>
          <a:p>
            <a:pPr>
              <a:buClr>
                <a:schemeClr val="tx2"/>
              </a:buClr>
              <a:buFont typeface="Wingdings 3" pitchFamily="18" charset="2"/>
              <a:buChar char="}"/>
            </a:pPr>
            <a:r>
              <a:rPr lang="en-US" sz="1900" dirty="0"/>
              <a:t>W21.211 Struck by field hockey stick</a:t>
            </a:r>
          </a:p>
          <a:p>
            <a:pPr>
              <a:buClr>
                <a:schemeClr val="tx2"/>
              </a:buClr>
              <a:buFont typeface="Wingdings 3" pitchFamily="18" charset="2"/>
              <a:buChar char="}"/>
            </a:pPr>
            <a:r>
              <a:rPr lang="en-US" sz="1900" dirty="0"/>
              <a:t>W21.220 Struck by ice hockey puck</a:t>
            </a:r>
          </a:p>
          <a:p>
            <a:pPr>
              <a:buClr>
                <a:schemeClr val="tx2"/>
              </a:buClr>
              <a:buFont typeface="Wingdings 3" pitchFamily="18" charset="2"/>
              <a:buChar char="}"/>
            </a:pPr>
            <a:r>
              <a:rPr lang="en-US" sz="1900" dirty="0"/>
              <a:t>W21.221 Struck by field hockey puck</a:t>
            </a:r>
          </a:p>
          <a:p>
            <a:pPr>
              <a:buClr>
                <a:schemeClr val="tx2"/>
              </a:buClr>
              <a:buFont typeface="Wingdings 3" pitchFamily="18" charset="2"/>
              <a:buChar char="}"/>
            </a:pPr>
            <a:r>
              <a:rPr lang="en-US" sz="1900" dirty="0"/>
              <a:t>W21.81 Striking against or struck by football helmet</a:t>
            </a:r>
          </a:p>
          <a:p>
            <a:pPr>
              <a:buClr>
                <a:schemeClr val="tx2"/>
              </a:buClr>
              <a:buFont typeface="Wingdings 3" pitchFamily="18" charset="2"/>
              <a:buChar char="}"/>
            </a:pPr>
            <a:r>
              <a:rPr lang="en-US" sz="1900" dirty="0"/>
              <a:t>W21.89 Striking against or struck by other sports equipment</a:t>
            </a:r>
          </a:p>
          <a:p>
            <a:pPr>
              <a:buClr>
                <a:schemeClr val="tx2"/>
              </a:buClr>
              <a:buFont typeface="Wingdings 3" pitchFamily="18" charset="2"/>
              <a:buChar char="}"/>
            </a:pPr>
            <a:r>
              <a:rPr lang="en-US" sz="1900" dirty="0"/>
              <a:t>W21.9 Striking against or struck by unspecified sports equipment</a:t>
            </a:r>
          </a:p>
          <a:p>
            <a:endParaRPr lang="en-US" dirty="0"/>
          </a:p>
        </p:txBody>
      </p:sp>
      <p:sp>
        <p:nvSpPr>
          <p:cNvPr id="5" name="Slide Number Placeholder 4"/>
          <p:cNvSpPr>
            <a:spLocks noGrp="1"/>
          </p:cNvSpPr>
          <p:nvPr>
            <p:ph type="sldNum" sz="quarter" idx="12"/>
          </p:nvPr>
        </p:nvSpPr>
        <p:spPr/>
        <p:txBody>
          <a:bodyPr/>
          <a:lstStyle/>
          <a:p>
            <a:fld id="{3C81BAD7-A98F-4025-81A7-F1028CB7358F}" type="slidenum">
              <a:rPr lang="en-US" smtClean="0"/>
              <a:t>11</a:t>
            </a:fld>
            <a:endParaRPr lang="en-US" dirty="0"/>
          </a:p>
        </p:txBody>
      </p:sp>
      <p:pic>
        <p:nvPicPr>
          <p:cNvPr id="9" name="Picture 3" descr="C:\Users\Robin\AppData\Local\Microsoft\Windows\Temporary Internet Files\Content.IE5\41LJ6B4L\MC90043984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8058" y="762000"/>
            <a:ext cx="1161629" cy="11430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2" name="Title 1"/>
          <p:cNvSpPr>
            <a:spLocks noGrp="1"/>
          </p:cNvSpPr>
          <p:nvPr>
            <p:ph type="title"/>
          </p:nvPr>
        </p:nvSpPr>
        <p:spPr>
          <a:xfrm>
            <a:off x="457200" y="990600"/>
            <a:ext cx="8229600" cy="990600"/>
          </a:xfrm>
        </p:spPr>
        <p:txBody>
          <a:bodyPr/>
          <a:lstStyle/>
          <a:p>
            <a:r>
              <a:rPr lang="en-US" dirty="0" smtClean="0"/>
              <a:t>Examples of ICD-10-CM Specificity</a:t>
            </a:r>
            <a:endParaRPr lang="en-US" dirty="0"/>
          </a:p>
        </p:txBody>
      </p:sp>
    </p:spTree>
    <p:extLst>
      <p:ext uri="{BB962C8B-B14F-4D97-AF65-F5344CB8AC3E}">
        <p14:creationId xmlns:p14="http://schemas.microsoft.com/office/powerpoint/2010/main" val="446050840"/>
      </p:ext>
    </p:extLst>
  </p:cSld>
  <p:clrMapOvr>
    <a:masterClrMapping/>
  </p:clrMapOvr>
  <mc:AlternateContent xmlns:mc="http://schemas.openxmlformats.org/markup-compatibility/2006" xmlns:p14="http://schemas.microsoft.com/office/powerpoint/2010/main">
    <mc:Choice Requires="p14">
      <p:transition spd="slow" p14:dur="2000" advTm="33783"/>
    </mc:Choice>
    <mc:Fallback xmlns="">
      <p:transition spd="slow" advTm="33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ICD-9-CM</a:t>
            </a:r>
            <a:endParaRPr lang="en-US" dirty="0"/>
          </a:p>
        </p:txBody>
      </p:sp>
      <p:sp>
        <p:nvSpPr>
          <p:cNvPr id="4" name="Text Placeholder 3"/>
          <p:cNvSpPr>
            <a:spLocks noGrp="1"/>
          </p:cNvSpPr>
          <p:nvPr>
            <p:ph type="body" sz="half" idx="3"/>
          </p:nvPr>
        </p:nvSpPr>
        <p:spPr/>
        <p:txBody>
          <a:bodyPr/>
          <a:lstStyle/>
          <a:p>
            <a:r>
              <a:rPr lang="en-US" dirty="0" smtClean="0"/>
              <a:t>ICD-10-CM</a:t>
            </a:r>
            <a:endParaRPr lang="en-US" dirty="0"/>
          </a:p>
        </p:txBody>
      </p:sp>
      <p:sp>
        <p:nvSpPr>
          <p:cNvPr id="5" name="Content Placeholder 4"/>
          <p:cNvSpPr>
            <a:spLocks noGrp="1"/>
          </p:cNvSpPr>
          <p:nvPr>
            <p:ph sz="quarter" idx="2"/>
          </p:nvPr>
        </p:nvSpPr>
        <p:spPr/>
        <p:txBody>
          <a:bodyPr>
            <a:normAutofit fontScale="70000" lnSpcReduction="20000"/>
          </a:bodyPr>
          <a:lstStyle/>
          <a:p>
            <a:endParaRPr lang="en-US" dirty="0"/>
          </a:p>
          <a:p>
            <a:pPr marL="0" indent="0">
              <a:buNone/>
            </a:pPr>
            <a:r>
              <a:rPr lang="en-US" b="1" dirty="0"/>
              <a:t>1.   INFECTIOUS AND PARASITIC DISEASES (001-139)</a:t>
            </a:r>
          </a:p>
          <a:p>
            <a:pPr marL="0" indent="0">
              <a:buNone/>
            </a:pPr>
            <a:r>
              <a:rPr lang="en-US" b="1" dirty="0"/>
              <a:t>2.   NEOPLASMS (140-239)</a:t>
            </a:r>
          </a:p>
          <a:p>
            <a:pPr marL="0" indent="0">
              <a:buNone/>
            </a:pPr>
            <a:r>
              <a:rPr lang="en-US" b="1" dirty="0"/>
              <a:t>3.   ENDOCRINE, NUTRITIONAL AND METABOLIC DISEASES, AND IMMUNITY DISORDERS (240-279)</a:t>
            </a:r>
          </a:p>
          <a:p>
            <a:pPr marL="0" indent="0">
              <a:buNone/>
            </a:pPr>
            <a:r>
              <a:rPr lang="en-US" b="1" dirty="0"/>
              <a:t>4.   DISEASES OF THE BLOOD AND BLOOD-FORMING ORGANS (280-289)</a:t>
            </a:r>
          </a:p>
          <a:p>
            <a:pPr marL="0" indent="0">
              <a:buNone/>
            </a:pPr>
            <a:r>
              <a:rPr lang="en-US" b="1" dirty="0"/>
              <a:t>5.   MENTAL DISORDERS (290-319)</a:t>
            </a:r>
          </a:p>
          <a:p>
            <a:pPr marL="0" indent="0">
              <a:buNone/>
            </a:pPr>
            <a:r>
              <a:rPr lang="en-US" b="1" dirty="0">
                <a:solidFill>
                  <a:srgbClr val="FF0000"/>
                </a:solidFill>
              </a:rPr>
              <a:t>6.   DISEASES OF THE NERVOUS SYSTEM AND SENSE ORGANS (320-389)</a:t>
            </a:r>
          </a:p>
          <a:p>
            <a:pPr marL="0" indent="0">
              <a:buNone/>
            </a:pPr>
            <a:r>
              <a:rPr lang="en-US" b="1" dirty="0"/>
              <a:t>7.   DISEASES OF THE CIRCULATORY SYSTEM (390-459)</a:t>
            </a:r>
          </a:p>
          <a:p>
            <a:pPr marL="0" indent="0">
              <a:buNone/>
            </a:pPr>
            <a:r>
              <a:rPr lang="en-US" b="1" dirty="0"/>
              <a:t>8.   DISEASES OF THE RESPIRATORY SYSTEM (460-519)</a:t>
            </a:r>
          </a:p>
          <a:p>
            <a:pPr marL="0" indent="0">
              <a:buNone/>
            </a:pPr>
            <a:r>
              <a:rPr lang="en-US" b="1" dirty="0"/>
              <a:t>9.   DISEASES OF THE DIGESTIVE SYSTEM (520-579)</a:t>
            </a:r>
          </a:p>
          <a:p>
            <a:pPr marL="0" indent="0">
              <a:buNone/>
            </a:pPr>
            <a:r>
              <a:rPr lang="en-US" b="1" dirty="0"/>
              <a:t>10.  DISEASES OF THE GENITOURINARY SYSTEM (580-629)</a:t>
            </a:r>
          </a:p>
          <a:p>
            <a:pPr marL="0" indent="0">
              <a:buNone/>
            </a:pPr>
            <a:endParaRPr lang="en-US" b="1" dirty="0" smtClean="0"/>
          </a:p>
          <a:p>
            <a:endParaRPr lang="en-US" dirty="0"/>
          </a:p>
        </p:txBody>
      </p:sp>
      <p:sp>
        <p:nvSpPr>
          <p:cNvPr id="6" name="Content Placeholder 5"/>
          <p:cNvSpPr>
            <a:spLocks noGrp="1"/>
          </p:cNvSpPr>
          <p:nvPr>
            <p:ph sz="quarter" idx="4"/>
          </p:nvPr>
        </p:nvSpPr>
        <p:spPr/>
        <p:txBody>
          <a:bodyPr>
            <a:normAutofit fontScale="70000" lnSpcReduction="20000"/>
          </a:bodyPr>
          <a:lstStyle/>
          <a:p>
            <a:endParaRPr lang="en-US" dirty="0"/>
          </a:p>
          <a:p>
            <a:pPr marL="0" indent="0">
              <a:buNone/>
            </a:pPr>
            <a:r>
              <a:rPr lang="en-US" b="1" dirty="0"/>
              <a:t>1.   CERTAIN INFECTIOUS AND PARASITIC DISEASES (A00-B99)</a:t>
            </a:r>
          </a:p>
          <a:p>
            <a:pPr marL="0" indent="0">
              <a:buNone/>
            </a:pPr>
            <a:r>
              <a:rPr lang="en-US" b="1" dirty="0"/>
              <a:t>2.   NEOPLASMS (C00-D49)</a:t>
            </a:r>
          </a:p>
          <a:p>
            <a:pPr marL="0" indent="0">
              <a:buNone/>
            </a:pPr>
            <a:r>
              <a:rPr lang="en-US" b="1" dirty="0"/>
              <a:t>3.   DISEASES OF THE BLOOD AND BLOOD-FORMING ORGANS (D50-D89)</a:t>
            </a:r>
          </a:p>
          <a:p>
            <a:pPr marL="0" indent="0">
              <a:buNone/>
            </a:pPr>
            <a:r>
              <a:rPr lang="en-US" b="1" dirty="0"/>
              <a:t>4.   ENDOCRINE, NUTRITIONAL AND METABOLIC DISEASES (E00-E89)</a:t>
            </a:r>
          </a:p>
          <a:p>
            <a:pPr marL="0" indent="0">
              <a:buNone/>
            </a:pPr>
            <a:r>
              <a:rPr lang="en-US" b="1" dirty="0"/>
              <a:t>5.   MENTAL AND BEHAVIORAL DISORDERS (F01-F99)</a:t>
            </a:r>
          </a:p>
          <a:p>
            <a:pPr marL="0" indent="0">
              <a:buNone/>
            </a:pPr>
            <a:r>
              <a:rPr lang="en-US" b="1" dirty="0">
                <a:solidFill>
                  <a:srgbClr val="FF0000"/>
                </a:solidFill>
              </a:rPr>
              <a:t>6.   DISEASES OF THE NERVOUS SYSTEM (G00-G99)</a:t>
            </a:r>
          </a:p>
          <a:p>
            <a:pPr marL="0" indent="0">
              <a:buNone/>
            </a:pPr>
            <a:r>
              <a:rPr lang="en-US" b="1" dirty="0">
                <a:solidFill>
                  <a:srgbClr val="FF0000"/>
                </a:solidFill>
              </a:rPr>
              <a:t>7.   </a:t>
            </a:r>
            <a:r>
              <a:rPr lang="en-US" b="1" dirty="0" smtClean="0">
                <a:solidFill>
                  <a:srgbClr val="FF0000"/>
                </a:solidFill>
              </a:rPr>
              <a:t>DISEASES </a:t>
            </a:r>
            <a:r>
              <a:rPr lang="en-US" b="1" dirty="0">
                <a:solidFill>
                  <a:srgbClr val="FF0000"/>
                </a:solidFill>
              </a:rPr>
              <a:t>OF THE EYE AND ADNEXA (H00-H59)</a:t>
            </a:r>
          </a:p>
          <a:p>
            <a:pPr marL="0" indent="0">
              <a:buNone/>
            </a:pPr>
            <a:r>
              <a:rPr lang="en-US" b="1" dirty="0">
                <a:solidFill>
                  <a:srgbClr val="FF0000"/>
                </a:solidFill>
              </a:rPr>
              <a:t>8.   DISEASES OF THE EAR AND MASTOID PROCESS (H60-H95)</a:t>
            </a:r>
          </a:p>
          <a:p>
            <a:pPr marL="0" indent="0">
              <a:buNone/>
            </a:pPr>
            <a:r>
              <a:rPr lang="en-US" b="1" dirty="0"/>
              <a:t>9.   DISEASES OF THE CIRCULATORY SYSTEM (I00-I99)</a:t>
            </a:r>
          </a:p>
          <a:p>
            <a:pPr marL="0" indent="0">
              <a:buNone/>
            </a:pPr>
            <a:r>
              <a:rPr lang="en-US" b="1" dirty="0"/>
              <a:t>10.   DISEASES OF THE RESPIRATORY SYSTEM (J00-J99)</a:t>
            </a:r>
          </a:p>
          <a:p>
            <a:pPr marL="0" indent="0">
              <a:buNone/>
            </a:pPr>
            <a:r>
              <a:rPr lang="en-US" b="1" dirty="0"/>
              <a:t>11.   DISEASES OF THE DIGESTIVE SYSTEM (K00-K94)</a:t>
            </a:r>
          </a:p>
          <a:p>
            <a:pPr marL="0" indent="0">
              <a:buNone/>
            </a:pPr>
            <a:endParaRPr lang="en-US" b="1" dirty="0" smtClean="0"/>
          </a:p>
          <a:p>
            <a:endParaRPr lang="en-US" dirty="0"/>
          </a:p>
        </p:txBody>
      </p:sp>
      <p:sp>
        <p:nvSpPr>
          <p:cNvPr id="7" name="Slide Number Placeholder 6"/>
          <p:cNvSpPr>
            <a:spLocks noGrp="1"/>
          </p:cNvSpPr>
          <p:nvPr>
            <p:ph type="sldNum" sz="quarter" idx="11"/>
          </p:nvPr>
        </p:nvSpPr>
        <p:spPr/>
        <p:txBody>
          <a:bodyPr/>
          <a:lstStyle/>
          <a:p>
            <a:fld id="{3C81BAD7-A98F-4025-81A7-F1028CB7358F}" type="slidenum">
              <a:rPr lang="en-US" smtClean="0"/>
              <a:t>12</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2" name="Title 1"/>
          <p:cNvSpPr>
            <a:spLocks noGrp="1"/>
          </p:cNvSpPr>
          <p:nvPr>
            <p:ph type="title"/>
          </p:nvPr>
        </p:nvSpPr>
        <p:spPr/>
        <p:txBody>
          <a:bodyPr/>
          <a:lstStyle/>
          <a:p>
            <a:r>
              <a:rPr lang="en-US" dirty="0" smtClean="0"/>
              <a:t>Tabular Lists (Chapters)</a:t>
            </a:r>
            <a:endParaRPr lang="en-US" dirty="0"/>
          </a:p>
        </p:txBody>
      </p:sp>
    </p:spTree>
    <p:extLst>
      <p:ext uri="{BB962C8B-B14F-4D97-AF65-F5344CB8AC3E}">
        <p14:creationId xmlns:p14="http://schemas.microsoft.com/office/powerpoint/2010/main" val="48985795"/>
      </p:ext>
    </p:extLst>
  </p:cSld>
  <p:clrMapOvr>
    <a:masterClrMapping/>
  </p:clrMapOvr>
  <mc:AlternateContent xmlns:mc="http://schemas.openxmlformats.org/markup-compatibility/2006" xmlns:p14="http://schemas.microsoft.com/office/powerpoint/2010/main">
    <mc:Choice Requires="p14">
      <p:transition spd="slow" p14:dur="2000" advTm="69364"/>
    </mc:Choice>
    <mc:Fallback xmlns="">
      <p:transition spd="slow" advTm="69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ICD-9</a:t>
            </a:r>
            <a:endParaRPr lang="en-US" dirty="0"/>
          </a:p>
        </p:txBody>
      </p:sp>
      <p:sp>
        <p:nvSpPr>
          <p:cNvPr id="4" name="Text Placeholder 3"/>
          <p:cNvSpPr>
            <a:spLocks noGrp="1"/>
          </p:cNvSpPr>
          <p:nvPr>
            <p:ph type="body" sz="half" idx="3"/>
          </p:nvPr>
        </p:nvSpPr>
        <p:spPr/>
        <p:txBody>
          <a:bodyPr/>
          <a:lstStyle/>
          <a:p>
            <a:r>
              <a:rPr lang="en-US" dirty="0" smtClean="0"/>
              <a:t>ICD-10</a:t>
            </a:r>
            <a:endParaRPr lang="en-US" dirty="0"/>
          </a:p>
        </p:txBody>
      </p:sp>
      <p:sp>
        <p:nvSpPr>
          <p:cNvPr id="5" name="Content Placeholder 4"/>
          <p:cNvSpPr>
            <a:spLocks noGrp="1"/>
          </p:cNvSpPr>
          <p:nvPr>
            <p:ph sz="quarter" idx="2"/>
          </p:nvPr>
        </p:nvSpPr>
        <p:spPr/>
        <p:txBody>
          <a:bodyPr>
            <a:normAutofit fontScale="70000" lnSpcReduction="20000"/>
          </a:bodyPr>
          <a:lstStyle/>
          <a:p>
            <a:endParaRPr lang="en-US" dirty="0"/>
          </a:p>
          <a:p>
            <a:pPr marL="0" indent="0">
              <a:buNone/>
            </a:pPr>
            <a:r>
              <a:rPr lang="en-US" b="1" dirty="0" smtClean="0"/>
              <a:t>11</a:t>
            </a:r>
            <a:r>
              <a:rPr lang="en-US" b="1" dirty="0"/>
              <a:t>.  COMPLICATIONS OF PREGNANCY, CHILDBIRTH, AND THE PUERPERIUM (630-679)</a:t>
            </a:r>
          </a:p>
          <a:p>
            <a:pPr marL="0" indent="0">
              <a:buNone/>
            </a:pPr>
            <a:r>
              <a:rPr lang="en-US" b="1" dirty="0"/>
              <a:t>12.  DISEASES OF THE SKIN AND SUBCUTANEOUS TISSUE (680-709)</a:t>
            </a:r>
          </a:p>
          <a:p>
            <a:pPr marL="0" indent="0">
              <a:buNone/>
            </a:pPr>
            <a:r>
              <a:rPr lang="en-US" b="1" dirty="0"/>
              <a:t>13.  DISEASES OF THE MUSCULOSKELETAL SYSTEM AND CONNECTIVE TISSUE (710-739)</a:t>
            </a:r>
          </a:p>
          <a:p>
            <a:pPr marL="0" indent="0">
              <a:buNone/>
            </a:pPr>
            <a:r>
              <a:rPr lang="en-US" b="1" dirty="0"/>
              <a:t>14.  CONGENITAL ANOMALIES (740-759)</a:t>
            </a:r>
          </a:p>
          <a:p>
            <a:pPr marL="0" indent="0">
              <a:buNone/>
            </a:pPr>
            <a:r>
              <a:rPr lang="en-US" b="1" dirty="0"/>
              <a:t>15.  CERTAIN CONDITIONS ORIGINATING IN THE PERINATAL PERIOD (760-779)</a:t>
            </a:r>
          </a:p>
          <a:p>
            <a:pPr marL="0" indent="0">
              <a:buNone/>
            </a:pPr>
            <a:r>
              <a:rPr lang="en-US" b="1" dirty="0"/>
              <a:t>16.  SYMPTOMS, SIGNS, AND ILL-DEFINED CONDITIONS (780-799)</a:t>
            </a:r>
          </a:p>
          <a:p>
            <a:pPr marL="0" indent="0">
              <a:buNone/>
            </a:pPr>
            <a:r>
              <a:rPr lang="en-US" b="1" dirty="0"/>
              <a:t>17.  INJURY AND POISONING (800-999)</a:t>
            </a:r>
          </a:p>
          <a:p>
            <a:pPr marL="0" indent="0">
              <a:buNone/>
            </a:pPr>
            <a:r>
              <a:rPr lang="en-US" b="1" dirty="0">
                <a:solidFill>
                  <a:srgbClr val="FF0000"/>
                </a:solidFill>
              </a:rPr>
              <a:t>*  SUPPLEMENTARY CLASSIFICATION OF FACTORS INFLUENCING HEALTH STATUS AND CONTACT WITH HEALTH SERVICES (V01-V89)</a:t>
            </a:r>
          </a:p>
          <a:p>
            <a:pPr marL="0" indent="0">
              <a:buNone/>
            </a:pPr>
            <a:r>
              <a:rPr lang="en-US" b="1" dirty="0">
                <a:solidFill>
                  <a:srgbClr val="FF0000"/>
                </a:solidFill>
              </a:rPr>
              <a:t>*  SUPPLEMENTARY CLASSIFICATION OF EXTERNAL CAUSES OF INJURY AND POISONING (E800-E999)</a:t>
            </a:r>
          </a:p>
          <a:p>
            <a:endParaRPr lang="en-US" dirty="0"/>
          </a:p>
        </p:txBody>
      </p:sp>
      <p:sp>
        <p:nvSpPr>
          <p:cNvPr id="6" name="Content Placeholder 5"/>
          <p:cNvSpPr>
            <a:spLocks noGrp="1"/>
          </p:cNvSpPr>
          <p:nvPr>
            <p:ph sz="quarter" idx="4"/>
          </p:nvPr>
        </p:nvSpPr>
        <p:spPr>
          <a:xfrm>
            <a:off x="4718304" y="2708518"/>
            <a:ext cx="4044696" cy="3997081"/>
          </a:xfrm>
        </p:spPr>
        <p:txBody>
          <a:bodyPr>
            <a:normAutofit fontScale="25000" lnSpcReduction="20000"/>
          </a:bodyPr>
          <a:lstStyle/>
          <a:p>
            <a:endParaRPr lang="en-US" sz="5600" dirty="0"/>
          </a:p>
          <a:p>
            <a:pPr marL="0" indent="0">
              <a:buNone/>
            </a:pPr>
            <a:r>
              <a:rPr lang="en-US" sz="5600" b="1" dirty="0"/>
              <a:t>12.   DISEASES OF THE SKIN AND SUBCUTANEOUS TISSUE (L00-L99)</a:t>
            </a:r>
          </a:p>
          <a:p>
            <a:pPr marL="0" indent="0">
              <a:buNone/>
            </a:pPr>
            <a:r>
              <a:rPr lang="en-US" sz="5600" b="1" dirty="0"/>
              <a:t>13.  DISEASES OF THE MUSCULOSKELETAL SYSTEM AND CONNECTIVE TISSUE (M00-M99)</a:t>
            </a:r>
          </a:p>
          <a:p>
            <a:pPr marL="0" indent="0">
              <a:buNone/>
            </a:pPr>
            <a:r>
              <a:rPr lang="en-US" sz="5600" b="1" dirty="0"/>
              <a:t>14.  DISEASES OF THE GENITOURINARY SYSTEM (N00-N99)</a:t>
            </a:r>
          </a:p>
          <a:p>
            <a:pPr marL="0" indent="0">
              <a:buNone/>
            </a:pPr>
            <a:r>
              <a:rPr lang="en-US" sz="5600" b="1" dirty="0"/>
              <a:t>15.  PREGNANCY, CHILDBIRTH, AND THE PUERPERIUM (O00-O9A)</a:t>
            </a:r>
          </a:p>
          <a:p>
            <a:pPr marL="0" indent="0">
              <a:buNone/>
            </a:pPr>
            <a:r>
              <a:rPr lang="en-US" sz="5600" b="1" dirty="0"/>
              <a:t>16.  CERTAIN CONDITIONS ORIGINATING IN THE PERINATAL PERIOD (P00-P96)</a:t>
            </a:r>
          </a:p>
          <a:p>
            <a:pPr marL="0" indent="0">
              <a:buNone/>
            </a:pPr>
            <a:r>
              <a:rPr lang="en-US" sz="5600" b="1" dirty="0"/>
              <a:t>17.  CONGENITAL MALFORMATIONS, DEFORMATIONS AND CHROMOSOMAL ABNORMALITIES  (Q00-Q99)</a:t>
            </a:r>
          </a:p>
          <a:p>
            <a:pPr marL="0" indent="0">
              <a:buNone/>
            </a:pPr>
            <a:r>
              <a:rPr lang="en-US" sz="5600" b="1" dirty="0"/>
              <a:t>18.  SYMPTOMS, SIGNS, AND ABNORMAL CLINICAL AND LAB. FINDINGS (R00-R99)</a:t>
            </a:r>
          </a:p>
          <a:p>
            <a:pPr marL="0" indent="0">
              <a:buNone/>
            </a:pPr>
            <a:r>
              <a:rPr lang="en-US" sz="5600" b="1" dirty="0"/>
              <a:t>19.  INJURY, POISONING AND CERTAIN OTHER CONSEQUENCES OF EXERNAL CAUSES (S00-T88)</a:t>
            </a:r>
          </a:p>
          <a:p>
            <a:pPr marL="0" indent="0">
              <a:buNone/>
            </a:pPr>
            <a:r>
              <a:rPr lang="en-US" sz="5600" b="1" dirty="0">
                <a:solidFill>
                  <a:srgbClr val="FF0000"/>
                </a:solidFill>
              </a:rPr>
              <a:t>20.  EXTERNAL CAUSES OF MORBIDITY (V00-Y99)</a:t>
            </a:r>
          </a:p>
          <a:p>
            <a:pPr marL="0" indent="0">
              <a:buNone/>
            </a:pPr>
            <a:r>
              <a:rPr lang="en-US" sz="5600" b="1" dirty="0">
                <a:solidFill>
                  <a:srgbClr val="FF0000"/>
                </a:solidFill>
              </a:rPr>
              <a:t>21.  FACTORS INFLUENCING HEALTH STATUS AND CONTACT WITH HEALTH SERVICES (Z00-Z99)</a:t>
            </a:r>
          </a:p>
          <a:p>
            <a:pPr marL="0" indent="0">
              <a:buNone/>
            </a:pPr>
            <a:endParaRPr lang="en-US" sz="4300" b="1" dirty="0"/>
          </a:p>
        </p:txBody>
      </p:sp>
      <p:sp>
        <p:nvSpPr>
          <p:cNvPr id="7" name="Slide Number Placeholder 6"/>
          <p:cNvSpPr>
            <a:spLocks noGrp="1"/>
          </p:cNvSpPr>
          <p:nvPr>
            <p:ph type="sldNum" sz="quarter" idx="11"/>
          </p:nvPr>
        </p:nvSpPr>
        <p:spPr/>
        <p:txBody>
          <a:bodyPr/>
          <a:lstStyle/>
          <a:p>
            <a:fld id="{3C81BAD7-A98F-4025-81A7-F1028CB7358F}" type="slidenum">
              <a:rPr lang="en-US" smtClean="0"/>
              <a:t>13</a:t>
            </a:fld>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2" name="Title 1"/>
          <p:cNvSpPr>
            <a:spLocks noGrp="1"/>
          </p:cNvSpPr>
          <p:nvPr>
            <p:ph type="title"/>
          </p:nvPr>
        </p:nvSpPr>
        <p:spPr/>
        <p:txBody>
          <a:bodyPr/>
          <a:lstStyle/>
          <a:p>
            <a:r>
              <a:rPr lang="en-US" dirty="0"/>
              <a:t>Tabular Lists (Chapters</a:t>
            </a:r>
            <a:r>
              <a:rPr lang="en-US" dirty="0" smtClean="0"/>
              <a:t>) (continued) </a:t>
            </a:r>
            <a:endParaRPr lang="en-US" dirty="0"/>
          </a:p>
        </p:txBody>
      </p:sp>
    </p:spTree>
    <p:extLst>
      <p:ext uri="{BB962C8B-B14F-4D97-AF65-F5344CB8AC3E}">
        <p14:creationId xmlns:p14="http://schemas.microsoft.com/office/powerpoint/2010/main" val="2978751645"/>
      </p:ext>
    </p:extLst>
  </p:cSld>
  <p:clrMapOvr>
    <a:masterClrMapping/>
  </p:clrMapOvr>
  <mc:AlternateContent xmlns:mc="http://schemas.openxmlformats.org/markup-compatibility/2006" xmlns:p14="http://schemas.microsoft.com/office/powerpoint/2010/main">
    <mc:Choice Requires="p14">
      <p:transition spd="slow" p14:dur="2000" advTm="34186"/>
    </mc:Choice>
    <mc:Fallback xmlns="">
      <p:transition spd="slow" advTm="34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Tools </a:t>
            </a:r>
            <a:r>
              <a:rPr lang="en-US" dirty="0"/>
              <a:t>you can use to convert data from ICD-9-CM to </a:t>
            </a:r>
            <a:r>
              <a:rPr lang="en-US" dirty="0" smtClean="0"/>
              <a:t>ICD-10-CM, and 10 to 9 (crosswalks)</a:t>
            </a:r>
            <a:endParaRPr lang="en-US" dirty="0"/>
          </a:p>
          <a:p>
            <a:r>
              <a:rPr lang="en-US" dirty="0" smtClean="0"/>
              <a:t>Mapping is bi-directional</a:t>
            </a:r>
          </a:p>
          <a:p>
            <a:pPr lvl="1"/>
            <a:r>
              <a:rPr lang="en-US" dirty="0" smtClean="0"/>
              <a:t>ICD-9 to ICD-10 is called forward mapping</a:t>
            </a:r>
          </a:p>
          <a:p>
            <a:pPr lvl="1"/>
            <a:r>
              <a:rPr lang="en-US" dirty="0" smtClean="0"/>
              <a:t>ICD-10 to ICD-9 is called backward mapping</a:t>
            </a:r>
            <a:endParaRPr lang="en-US" dirty="0"/>
          </a:p>
          <a:p>
            <a:r>
              <a:rPr lang="en-US" dirty="0" smtClean="0"/>
              <a:t>May </a:t>
            </a:r>
            <a:r>
              <a:rPr lang="en-US" dirty="0"/>
              <a:t>be multiple translation alternatives for a </a:t>
            </a:r>
            <a:r>
              <a:rPr lang="en-US" dirty="0" smtClean="0"/>
              <a:t>code </a:t>
            </a:r>
            <a:r>
              <a:rPr lang="en-US" dirty="0"/>
              <a:t>being looked </a:t>
            </a:r>
            <a:r>
              <a:rPr lang="en-US" dirty="0" smtClean="0"/>
              <a:t>up</a:t>
            </a:r>
            <a:r>
              <a:rPr lang="en-US" dirty="0"/>
              <a:t>,</a:t>
            </a:r>
            <a:r>
              <a:rPr lang="en-US" dirty="0" smtClean="0"/>
              <a:t> </a:t>
            </a:r>
            <a:r>
              <a:rPr lang="en-US" dirty="0"/>
              <a:t>all of which are equally </a:t>
            </a:r>
            <a:r>
              <a:rPr lang="en-US" dirty="0" smtClean="0"/>
              <a:t>plausible</a:t>
            </a:r>
          </a:p>
          <a:p>
            <a:r>
              <a:rPr lang="en-US" dirty="0"/>
              <a:t>Not a substitute for learning how to use ICD-10-CM</a:t>
            </a:r>
          </a:p>
          <a:p>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14</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2" name="Title 1"/>
          <p:cNvSpPr>
            <a:spLocks noGrp="1"/>
          </p:cNvSpPr>
          <p:nvPr>
            <p:ph type="title"/>
          </p:nvPr>
        </p:nvSpPr>
        <p:spPr/>
        <p:txBody>
          <a:bodyPr/>
          <a:lstStyle/>
          <a:p>
            <a:r>
              <a:rPr lang="en-US" dirty="0" smtClean="0"/>
              <a:t>General Equivalence Mappings (GEMs)</a:t>
            </a:r>
            <a:endParaRPr lang="en-US" dirty="0"/>
          </a:p>
        </p:txBody>
      </p:sp>
    </p:spTree>
    <p:extLst>
      <p:ext uri="{BB962C8B-B14F-4D97-AF65-F5344CB8AC3E}">
        <p14:creationId xmlns:p14="http://schemas.microsoft.com/office/powerpoint/2010/main" val="1559492097"/>
      </p:ext>
    </p:extLst>
  </p:cSld>
  <p:clrMapOvr>
    <a:masterClrMapping/>
  </p:clrMapOvr>
  <mc:AlternateContent xmlns:mc="http://schemas.openxmlformats.org/markup-compatibility/2006" xmlns:p14="http://schemas.microsoft.com/office/powerpoint/2010/main">
    <mc:Choice Requires="p14">
      <p:transition spd="slow" p14:dur="2000" advTm="51644"/>
    </mc:Choice>
    <mc:Fallback xmlns="">
      <p:transition spd="slow" advTm="51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Not always an exact, one-to-one conversion</a:t>
            </a:r>
          </a:p>
          <a:p>
            <a:r>
              <a:rPr lang="en-US" dirty="0" smtClean="0">
                <a:latin typeface="Calibri" pitchFamily="34" charset="0"/>
              </a:rPr>
              <a:t>Could be one to many, many to one or many to many</a:t>
            </a:r>
          </a:p>
          <a:p>
            <a:r>
              <a:rPr lang="en-US" dirty="0" smtClean="0">
                <a:latin typeface="Calibri" pitchFamily="34" charset="0"/>
              </a:rPr>
              <a:t>GEMS</a:t>
            </a:r>
          </a:p>
          <a:p>
            <a:pPr lvl="1"/>
            <a:r>
              <a:rPr lang="en-US" dirty="0" smtClean="0">
                <a:latin typeface="Calibri" pitchFamily="34" charset="0"/>
              </a:rPr>
              <a:t>Not always a clear map</a:t>
            </a:r>
          </a:p>
          <a:p>
            <a:pPr lvl="1"/>
            <a:r>
              <a:rPr lang="en-US" dirty="0" smtClean="0">
                <a:latin typeface="Calibri" pitchFamily="34" charset="0"/>
              </a:rPr>
              <a:t>Have flags for exact vs. approximate</a:t>
            </a:r>
          </a:p>
          <a:p>
            <a:pPr lvl="1"/>
            <a:r>
              <a:rPr lang="en-US" dirty="0" smtClean="0">
                <a:latin typeface="Calibri" pitchFamily="34" charset="0"/>
              </a:rPr>
              <a:t>Not just data conversion</a:t>
            </a:r>
          </a:p>
          <a:p>
            <a:pPr lvl="1"/>
            <a:r>
              <a:rPr lang="en-US" sz="4000" dirty="0" smtClean="0">
                <a:latin typeface="Calibri" pitchFamily="34" charset="0"/>
              </a:rPr>
              <a:t>Need clinical review/decision-making</a:t>
            </a:r>
          </a:p>
          <a:p>
            <a:endParaRPr lang="en-US" dirty="0">
              <a:latin typeface="Calibri" pitchFamily="34" charset="0"/>
            </a:endParaRPr>
          </a:p>
          <a:p>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15</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2" name="Title 1"/>
          <p:cNvSpPr>
            <a:spLocks noGrp="1"/>
          </p:cNvSpPr>
          <p:nvPr>
            <p:ph type="title"/>
          </p:nvPr>
        </p:nvSpPr>
        <p:spPr/>
        <p:txBody>
          <a:bodyPr>
            <a:normAutofit/>
          </a:bodyPr>
          <a:lstStyle/>
          <a:p>
            <a:r>
              <a:rPr lang="en-US" sz="4400" dirty="0" smtClean="0"/>
              <a:t>Issue:  No Clear Mapping</a:t>
            </a:r>
            <a:endParaRPr lang="en-US" sz="4400" dirty="0"/>
          </a:p>
        </p:txBody>
      </p:sp>
    </p:spTree>
    <p:extLst>
      <p:ext uri="{BB962C8B-B14F-4D97-AF65-F5344CB8AC3E}">
        <p14:creationId xmlns:p14="http://schemas.microsoft.com/office/powerpoint/2010/main" val="3938478560"/>
      </p:ext>
    </p:extLst>
  </p:cSld>
  <p:clrMapOvr>
    <a:masterClrMapping/>
  </p:clrMapOvr>
  <mc:AlternateContent xmlns:mc="http://schemas.openxmlformats.org/markup-compatibility/2006" xmlns:p14="http://schemas.microsoft.com/office/powerpoint/2010/main">
    <mc:Choice Requires="p14">
      <p:transition spd="slow" p14:dur="2000" advTm="88563"/>
    </mc:Choice>
    <mc:Fallback xmlns="">
      <p:transition spd="slow" advTm="88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1981200"/>
            <a:ext cx="6858000" cy="4401205"/>
          </a:xfrm>
          <a:prstGeom prst="rect">
            <a:avLst/>
          </a:prstGeom>
        </p:spPr>
        <p:txBody>
          <a:bodyPr wrap="square">
            <a:spAutoFit/>
          </a:bodyPr>
          <a:lstStyle/>
          <a:p>
            <a:r>
              <a:rPr lang="en-US" sz="2000" b="1" dirty="0" smtClean="0"/>
              <a:t>741.00</a:t>
            </a:r>
            <a:r>
              <a:rPr lang="en-US" sz="2000" b="1" dirty="0"/>
              <a:t> </a:t>
            </a:r>
            <a:r>
              <a:rPr lang="en-US" sz="2000" b="1" dirty="0" smtClean="0"/>
              <a:t>- Spina </a:t>
            </a:r>
            <a:r>
              <a:rPr lang="en-US" sz="2000" b="1" dirty="0"/>
              <a:t>bifida with hydrocephalus, unspecified region</a:t>
            </a:r>
          </a:p>
          <a:p>
            <a:r>
              <a:rPr lang="en-US" sz="2000" b="1" dirty="0" smtClean="0"/>
              <a:t> </a:t>
            </a:r>
            <a:endParaRPr lang="en-US" sz="2000" b="1" dirty="0"/>
          </a:p>
          <a:p>
            <a:r>
              <a:rPr lang="en-US" sz="2000" b="1" dirty="0" smtClean="0"/>
              <a:t>Converts approximately to:</a:t>
            </a:r>
          </a:p>
          <a:p>
            <a:pPr lvl="1"/>
            <a:r>
              <a:rPr lang="en-US" sz="2000" b="1" dirty="0" smtClean="0"/>
              <a:t>ICD-10-CM </a:t>
            </a:r>
            <a:r>
              <a:rPr lang="en-US" sz="2000" b="1" dirty="0"/>
              <a:t>Q05.4 Unspecified spina bifida with </a:t>
            </a:r>
            <a:r>
              <a:rPr lang="en-US" sz="2000" b="1" dirty="0" smtClean="0"/>
              <a:t>hydrocephalus</a:t>
            </a:r>
            <a:endParaRPr lang="en-US" sz="2000" b="1" dirty="0"/>
          </a:p>
          <a:p>
            <a:r>
              <a:rPr lang="en-US" sz="2000" b="1" dirty="0"/>
              <a:t>Or:</a:t>
            </a:r>
          </a:p>
          <a:p>
            <a:pPr lvl="1"/>
            <a:r>
              <a:rPr lang="en-US" sz="2000" b="1" dirty="0" smtClean="0"/>
              <a:t>ICD-10-CM </a:t>
            </a:r>
            <a:r>
              <a:rPr lang="en-US" sz="2000" b="1" dirty="0"/>
              <a:t>Q07.01 Arnold-Chiari syndrome with </a:t>
            </a:r>
            <a:r>
              <a:rPr lang="en-US" sz="2000" b="1" dirty="0" smtClean="0"/>
              <a:t>spina </a:t>
            </a:r>
            <a:r>
              <a:rPr lang="en-US" sz="2000" b="1" dirty="0"/>
              <a:t>bifida</a:t>
            </a:r>
          </a:p>
          <a:p>
            <a:r>
              <a:rPr lang="en-US" sz="2000" b="1" dirty="0"/>
              <a:t>Or:</a:t>
            </a:r>
          </a:p>
          <a:p>
            <a:pPr lvl="1"/>
            <a:r>
              <a:rPr lang="en-US" sz="2000" b="1" dirty="0"/>
              <a:t>ICD-10-CM Q07.02 Arnold-Chiari syndrome with </a:t>
            </a:r>
            <a:r>
              <a:rPr lang="en-US" sz="2000" b="1" dirty="0" smtClean="0"/>
              <a:t>hydrocephalus</a:t>
            </a:r>
            <a:endParaRPr lang="en-US" sz="2000" b="1" dirty="0"/>
          </a:p>
          <a:p>
            <a:r>
              <a:rPr lang="en-US" sz="2000" b="1" dirty="0"/>
              <a:t>Or:</a:t>
            </a:r>
          </a:p>
          <a:p>
            <a:pPr lvl="1"/>
            <a:r>
              <a:rPr lang="en-US" sz="2000" b="1" dirty="0" smtClean="0"/>
              <a:t>ICD-10-CM </a:t>
            </a:r>
            <a:r>
              <a:rPr lang="en-US" sz="2000" b="1" dirty="0"/>
              <a:t>Q07.03 Arnold-Chiari syndrome with spina bifida and hydrocephalus</a:t>
            </a:r>
          </a:p>
        </p:txBody>
      </p:sp>
      <p:sp>
        <p:nvSpPr>
          <p:cNvPr id="3" name="Slide Number Placeholder 2"/>
          <p:cNvSpPr>
            <a:spLocks noGrp="1"/>
          </p:cNvSpPr>
          <p:nvPr>
            <p:ph type="sldNum" sz="quarter" idx="12"/>
          </p:nvPr>
        </p:nvSpPr>
        <p:spPr/>
        <p:txBody>
          <a:bodyPr/>
          <a:lstStyle/>
          <a:p>
            <a:fld id="{3C81BAD7-A98F-4025-81A7-F1028CB7358F}" type="slidenum">
              <a:rPr lang="en-US" smtClean="0"/>
              <a:t>16</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2" name="Title 1"/>
          <p:cNvSpPr>
            <a:spLocks noGrp="1"/>
          </p:cNvSpPr>
          <p:nvPr>
            <p:ph type="title"/>
          </p:nvPr>
        </p:nvSpPr>
        <p:spPr>
          <a:xfrm>
            <a:off x="457200" y="1143000"/>
            <a:ext cx="8229600" cy="838200"/>
          </a:xfrm>
        </p:spPr>
        <p:txBody>
          <a:bodyPr>
            <a:noAutofit/>
          </a:bodyPr>
          <a:lstStyle/>
          <a:p>
            <a:r>
              <a:rPr lang="en-US" sz="2800" dirty="0" smtClean="0"/>
              <a:t>Conversion of ICD-9-CM code 741.00 to ICD-10-CM</a:t>
            </a:r>
            <a:endParaRPr lang="en-US" sz="2800" dirty="0"/>
          </a:p>
        </p:txBody>
      </p:sp>
    </p:spTree>
    <p:extLst>
      <p:ext uri="{BB962C8B-B14F-4D97-AF65-F5344CB8AC3E}">
        <p14:creationId xmlns:p14="http://schemas.microsoft.com/office/powerpoint/2010/main" val="3403841250"/>
      </p:ext>
    </p:extLst>
  </p:cSld>
  <p:clrMapOvr>
    <a:masterClrMapping/>
  </p:clrMapOvr>
  <mc:AlternateContent xmlns:mc="http://schemas.openxmlformats.org/markup-compatibility/2006" xmlns:p14="http://schemas.microsoft.com/office/powerpoint/2010/main">
    <mc:Choice Requires="p14">
      <p:transition spd="slow" p14:dur="2000" advTm="69327"/>
    </mc:Choice>
    <mc:Fallback xmlns="">
      <p:transition spd="slow" advTm="69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Incorporates much greater specificity and clinical information, which results in improved ability to measure health care </a:t>
            </a:r>
            <a:r>
              <a:rPr lang="en-US" dirty="0" smtClean="0"/>
              <a:t>services</a:t>
            </a:r>
            <a:endParaRPr lang="en-US" dirty="0"/>
          </a:p>
          <a:p>
            <a:r>
              <a:rPr lang="en-US" dirty="0" smtClean="0"/>
              <a:t>Increased </a:t>
            </a:r>
            <a:r>
              <a:rPr lang="en-US" dirty="0"/>
              <a:t>sensitivity when refining grouping and reimbursement methodologies</a:t>
            </a:r>
          </a:p>
          <a:p>
            <a:r>
              <a:rPr lang="en-US" dirty="0"/>
              <a:t>Enhanced ability to conduct public health surveillance</a:t>
            </a:r>
          </a:p>
          <a:p>
            <a:r>
              <a:rPr lang="en-US" dirty="0"/>
              <a:t>ICD-9-CM running out of codes</a:t>
            </a:r>
          </a:p>
          <a:p>
            <a:endParaRPr lang="en-US" dirty="0"/>
          </a:p>
          <a:p>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17</a:t>
            </a:fld>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2" name="Title 1"/>
          <p:cNvSpPr>
            <a:spLocks noGrp="1"/>
          </p:cNvSpPr>
          <p:nvPr>
            <p:ph type="title"/>
          </p:nvPr>
        </p:nvSpPr>
        <p:spPr/>
        <p:txBody>
          <a:bodyPr>
            <a:normAutofit/>
          </a:bodyPr>
          <a:lstStyle/>
          <a:p>
            <a:r>
              <a:rPr lang="en-US" sz="4400" dirty="0" smtClean="0"/>
              <a:t>Benefits of ICD-10-CM</a:t>
            </a:r>
            <a:endParaRPr lang="en-US" sz="4400" dirty="0"/>
          </a:p>
        </p:txBody>
      </p:sp>
    </p:spTree>
    <p:extLst>
      <p:ext uri="{BB962C8B-B14F-4D97-AF65-F5344CB8AC3E}">
        <p14:creationId xmlns:p14="http://schemas.microsoft.com/office/powerpoint/2010/main" val="1663091773"/>
      </p:ext>
    </p:extLst>
  </p:cSld>
  <p:clrMapOvr>
    <a:masterClrMapping/>
  </p:clrMapOvr>
  <mc:AlternateContent xmlns:mc="http://schemas.openxmlformats.org/markup-compatibility/2006" xmlns:p14="http://schemas.microsoft.com/office/powerpoint/2010/main">
    <mc:Choice Requires="p14">
      <p:transition spd="slow" p14:dur="2000" advTm="70345"/>
    </mc:Choice>
    <mc:Fallback xmlns="">
      <p:transition spd="slow" advTm="70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Changes to clinical and administrative systems, including documentation</a:t>
            </a:r>
          </a:p>
          <a:p>
            <a:r>
              <a:rPr lang="en-US" dirty="0" smtClean="0"/>
              <a:t>Changes in business processes</a:t>
            </a:r>
          </a:p>
          <a:p>
            <a:r>
              <a:rPr lang="en-US" dirty="0" smtClean="0"/>
              <a:t>Changes to IT systems (client and billing), and testing</a:t>
            </a:r>
          </a:p>
          <a:p>
            <a:r>
              <a:rPr lang="en-US" dirty="0" smtClean="0"/>
              <a:t>Changes to data analyses</a:t>
            </a:r>
          </a:p>
          <a:p>
            <a:r>
              <a:rPr lang="en-US" dirty="0" smtClean="0"/>
              <a:t>Training – not just coders</a:t>
            </a:r>
          </a:p>
          <a:p>
            <a:pPr lvl="1"/>
            <a:r>
              <a:rPr lang="en-US" dirty="0" smtClean="0"/>
              <a:t>program, admin and systems staff</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18</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2" name="Title 1"/>
          <p:cNvSpPr>
            <a:spLocks noGrp="1"/>
          </p:cNvSpPr>
          <p:nvPr>
            <p:ph type="title"/>
          </p:nvPr>
        </p:nvSpPr>
        <p:spPr/>
        <p:txBody>
          <a:bodyPr>
            <a:normAutofit/>
          </a:bodyPr>
          <a:lstStyle/>
          <a:p>
            <a:r>
              <a:rPr lang="en-US" sz="4400" dirty="0" smtClean="0"/>
              <a:t>Provider Impacts</a:t>
            </a:r>
            <a:endParaRPr lang="en-US" sz="4400" dirty="0"/>
          </a:p>
        </p:txBody>
      </p:sp>
    </p:spTree>
    <p:extLst>
      <p:ext uri="{BB962C8B-B14F-4D97-AF65-F5344CB8AC3E}">
        <p14:creationId xmlns:p14="http://schemas.microsoft.com/office/powerpoint/2010/main" val="152071866"/>
      </p:ext>
    </p:extLst>
  </p:cSld>
  <p:clrMapOvr>
    <a:masterClrMapping/>
  </p:clrMapOvr>
  <mc:AlternateContent xmlns:mc="http://schemas.openxmlformats.org/markup-compatibility/2006" xmlns:p14="http://schemas.microsoft.com/office/powerpoint/2010/main">
    <mc:Choice Requires="p14">
      <p:transition spd="slow" p14:dur="2000" advTm="65998"/>
    </mc:Choice>
    <mc:Fallback xmlns="">
      <p:transition spd="slow" advTm="65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365760" lvl="1" indent="-256032">
              <a:buClr>
                <a:schemeClr val="accent3"/>
              </a:buClr>
              <a:buFont typeface="Georgia"/>
              <a:buChar char="•"/>
            </a:pPr>
            <a:r>
              <a:rPr lang="en-US" sz="2800" dirty="0">
                <a:solidFill>
                  <a:schemeClr val="tx1"/>
                </a:solidFill>
              </a:rPr>
              <a:t>New coding system will likely mean new coverage policies, new medical review edits, new reimbursement schedules</a:t>
            </a:r>
          </a:p>
          <a:p>
            <a:pPr marL="365760" lvl="1" indent="-256032">
              <a:buClr>
                <a:schemeClr val="accent3"/>
              </a:buClr>
              <a:buFont typeface="Georgia"/>
              <a:buChar char="•"/>
            </a:pPr>
            <a:r>
              <a:rPr lang="en-US" sz="2800" dirty="0">
                <a:solidFill>
                  <a:schemeClr val="tx1"/>
                </a:solidFill>
              </a:rPr>
              <a:t>Expect increased reject, denials, and pends as both plans and providers get used to new codes (CMS)</a:t>
            </a:r>
            <a:endParaRPr lang="en-US" dirty="0">
              <a:solidFill>
                <a:schemeClr val="tx1"/>
              </a:solidFill>
            </a:endParaRPr>
          </a:p>
          <a:p>
            <a:pPr marL="365760" lvl="1" indent="-256032">
              <a:lnSpc>
                <a:spcPct val="90000"/>
              </a:lnSpc>
              <a:buClr>
                <a:schemeClr val="accent3"/>
              </a:buClr>
              <a:buFont typeface="Georgia"/>
              <a:buChar char="•"/>
            </a:pPr>
            <a:r>
              <a:rPr lang="en-US" sz="2800" dirty="0" smtClean="0">
                <a:solidFill>
                  <a:schemeClr val="tx1"/>
                </a:solidFill>
              </a:rPr>
              <a:t>Revenue </a:t>
            </a:r>
            <a:r>
              <a:rPr lang="en-US" sz="2800" dirty="0">
                <a:solidFill>
                  <a:schemeClr val="tx1"/>
                </a:solidFill>
              </a:rPr>
              <a:t>impacts of specificity</a:t>
            </a:r>
          </a:p>
          <a:p>
            <a:pPr lvl="1"/>
            <a:r>
              <a:rPr lang="en-US" dirty="0" smtClean="0"/>
              <a:t>Denials</a:t>
            </a:r>
          </a:p>
          <a:p>
            <a:pPr lvl="1"/>
            <a:r>
              <a:rPr lang="en-US" dirty="0" smtClean="0"/>
              <a:t>Additional documentation</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19</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2" name="Title 1"/>
          <p:cNvSpPr>
            <a:spLocks noGrp="1"/>
          </p:cNvSpPr>
          <p:nvPr>
            <p:ph type="title"/>
          </p:nvPr>
        </p:nvSpPr>
        <p:spPr/>
        <p:txBody>
          <a:bodyPr>
            <a:normAutofit/>
          </a:bodyPr>
          <a:lstStyle/>
          <a:p>
            <a:r>
              <a:rPr lang="en-US" sz="4400" dirty="0" smtClean="0"/>
              <a:t>Provider Impacts (continued)</a:t>
            </a:r>
            <a:endParaRPr lang="en-US" sz="4400" dirty="0"/>
          </a:p>
        </p:txBody>
      </p:sp>
    </p:spTree>
    <p:extLst>
      <p:ext uri="{BB962C8B-B14F-4D97-AF65-F5344CB8AC3E}">
        <p14:creationId xmlns:p14="http://schemas.microsoft.com/office/powerpoint/2010/main" val="3712307637"/>
      </p:ext>
    </p:extLst>
  </p:cSld>
  <p:clrMapOvr>
    <a:masterClrMapping/>
  </p:clrMapOvr>
  <mc:AlternateContent xmlns:mc="http://schemas.openxmlformats.org/markup-compatibility/2006" xmlns:p14="http://schemas.microsoft.com/office/powerpoint/2010/main">
    <mc:Choice Requires="p14">
      <p:transition spd="slow" p14:dur="2000" advTm="76257"/>
    </mc:Choice>
    <mc:Fallback xmlns="">
      <p:transition spd="slow" advTm="76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Gain </a:t>
            </a:r>
            <a:r>
              <a:rPr lang="en-US" dirty="0"/>
              <a:t>an understanding of ICD-10, and how it differs from ICD-9</a:t>
            </a:r>
            <a:r>
              <a:rPr lang="en-US" dirty="0" smtClean="0"/>
              <a:t>.</a:t>
            </a:r>
          </a:p>
          <a:p>
            <a:r>
              <a:rPr lang="en-US" dirty="0"/>
              <a:t>Gain an understanding of the effects of the transition from ICD-9 to ICD-10 on Part C programs, state data systems, data </a:t>
            </a:r>
            <a:r>
              <a:rPr lang="en-US" dirty="0" smtClean="0"/>
              <a:t>analysis </a:t>
            </a:r>
            <a:r>
              <a:rPr lang="en-US" dirty="0"/>
              <a:t>and reporting</a:t>
            </a:r>
            <a:r>
              <a:rPr lang="en-US" dirty="0" smtClean="0"/>
              <a:t>.</a:t>
            </a:r>
          </a:p>
          <a:p>
            <a:r>
              <a:rPr lang="en-US" dirty="0"/>
              <a:t>Be able to identify resources </a:t>
            </a:r>
            <a:r>
              <a:rPr lang="en-US" dirty="0" smtClean="0"/>
              <a:t>to help manage </a:t>
            </a:r>
            <a:r>
              <a:rPr lang="en-US" dirty="0"/>
              <a:t>the necessary changes associated with the </a:t>
            </a:r>
            <a:r>
              <a:rPr lang="en-US" dirty="0" smtClean="0"/>
              <a:t>transition from </a:t>
            </a:r>
            <a:r>
              <a:rPr lang="en-US" dirty="0"/>
              <a:t>ICD-9 to ICD-10.</a:t>
            </a:r>
          </a:p>
          <a:p>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2</a:t>
            </a:fld>
            <a:endParaRPr lang="en-US" dirty="0"/>
          </a:p>
        </p:txBody>
      </p:sp>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1183" end="11595"/>
                  <p14:fade in="500" out="200"/>
                </p14:media>
              </p:ext>
            </p:extLst>
          </p:nvPr>
        </p:nvPicPr>
        <p:blipFill>
          <a:blip r:embed="rId4"/>
          <a:stretch>
            <a:fillRect/>
          </a:stretch>
        </p:blipFill>
        <p:spPr>
          <a:xfrm>
            <a:off x="8382000" y="6096000"/>
            <a:ext cx="609600" cy="609600"/>
          </a:xfrm>
          <a:prstGeom prst="rect">
            <a:avLst/>
          </a:prstGeom>
        </p:spPr>
      </p:pic>
      <p:sp>
        <p:nvSpPr>
          <p:cNvPr id="2" name="Title 1"/>
          <p:cNvSpPr>
            <a:spLocks noGrp="1"/>
          </p:cNvSpPr>
          <p:nvPr>
            <p:ph type="title"/>
          </p:nvPr>
        </p:nvSpPr>
        <p:spPr/>
        <p:txBody>
          <a:bodyPr>
            <a:normAutofit/>
          </a:bodyPr>
          <a:lstStyle/>
          <a:p>
            <a:r>
              <a:rPr lang="en-US" sz="4400" dirty="0" smtClean="0"/>
              <a:t>Objectives</a:t>
            </a:r>
            <a:endParaRPr lang="en-US" sz="4400" dirty="0"/>
          </a:p>
        </p:txBody>
      </p:sp>
    </p:spTree>
    <p:extLst>
      <p:ext uri="{BB962C8B-B14F-4D97-AF65-F5344CB8AC3E}">
        <p14:creationId xmlns:p14="http://schemas.microsoft.com/office/powerpoint/2010/main" val="2429950782"/>
      </p:ext>
    </p:extLst>
  </p:cSld>
  <p:clrMapOvr>
    <a:masterClrMapping/>
  </p:clrMapOvr>
  <mc:AlternateContent xmlns:mc="http://schemas.openxmlformats.org/markup-compatibility/2006" xmlns:p14="http://schemas.microsoft.com/office/powerpoint/2010/main">
    <mc:Choice Requires="p14">
      <p:transition spd="slow" p14:dur="2000" advTm="69885"/>
    </mc:Choice>
    <mc:Fallback xmlns="">
      <p:transition spd="slow" advTm="69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787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90000"/>
              </a:lnSpc>
            </a:pPr>
            <a:r>
              <a:rPr lang="en-US" dirty="0"/>
              <a:t>Coverage determinations</a:t>
            </a:r>
          </a:p>
          <a:p>
            <a:pPr>
              <a:lnSpc>
                <a:spcPct val="90000"/>
              </a:lnSpc>
            </a:pPr>
            <a:r>
              <a:rPr lang="en-US" dirty="0"/>
              <a:t>Payment determinations</a:t>
            </a:r>
          </a:p>
          <a:p>
            <a:pPr>
              <a:lnSpc>
                <a:spcPct val="90000"/>
              </a:lnSpc>
            </a:pPr>
            <a:r>
              <a:rPr lang="en-US" dirty="0"/>
              <a:t>Medical review policies</a:t>
            </a:r>
          </a:p>
          <a:p>
            <a:pPr>
              <a:lnSpc>
                <a:spcPct val="90000"/>
              </a:lnSpc>
            </a:pPr>
            <a:r>
              <a:rPr lang="en-US" dirty="0"/>
              <a:t>Plan structures</a:t>
            </a:r>
          </a:p>
          <a:p>
            <a:pPr>
              <a:lnSpc>
                <a:spcPct val="90000"/>
              </a:lnSpc>
            </a:pPr>
            <a:r>
              <a:rPr lang="en-US" dirty="0"/>
              <a:t>Statistical reporting</a:t>
            </a:r>
          </a:p>
          <a:p>
            <a:pPr>
              <a:lnSpc>
                <a:spcPct val="90000"/>
              </a:lnSpc>
            </a:pPr>
            <a:r>
              <a:rPr lang="en-US" dirty="0"/>
              <a:t>Actuarial projections</a:t>
            </a:r>
          </a:p>
          <a:p>
            <a:pPr>
              <a:lnSpc>
                <a:spcPct val="90000"/>
              </a:lnSpc>
            </a:pPr>
            <a:r>
              <a:rPr lang="en-US" dirty="0"/>
              <a:t>Fraud and abuse monitoring</a:t>
            </a:r>
          </a:p>
          <a:p>
            <a:pPr>
              <a:lnSpc>
                <a:spcPct val="90000"/>
              </a:lnSpc>
            </a:pPr>
            <a:r>
              <a:rPr lang="en-US" dirty="0"/>
              <a:t>Quality measurements</a:t>
            </a:r>
          </a:p>
          <a:p>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20</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2" name="Title 1"/>
          <p:cNvSpPr>
            <a:spLocks noGrp="1"/>
          </p:cNvSpPr>
          <p:nvPr>
            <p:ph type="title"/>
          </p:nvPr>
        </p:nvSpPr>
        <p:spPr/>
        <p:txBody>
          <a:bodyPr>
            <a:normAutofit/>
          </a:bodyPr>
          <a:lstStyle/>
          <a:p>
            <a:r>
              <a:rPr lang="en-US" sz="4400" dirty="0" smtClean="0"/>
              <a:t>Medicaid Plan Impacts</a:t>
            </a:r>
            <a:endParaRPr lang="en-US" sz="4400" dirty="0"/>
          </a:p>
        </p:txBody>
      </p:sp>
    </p:spTree>
    <p:extLst>
      <p:ext uri="{BB962C8B-B14F-4D97-AF65-F5344CB8AC3E}">
        <p14:creationId xmlns:p14="http://schemas.microsoft.com/office/powerpoint/2010/main" val="3183923940"/>
      </p:ext>
    </p:extLst>
  </p:cSld>
  <p:clrMapOvr>
    <a:masterClrMapping/>
  </p:clrMapOvr>
  <mc:AlternateContent xmlns:mc="http://schemas.openxmlformats.org/markup-compatibility/2006" xmlns:p14="http://schemas.microsoft.com/office/powerpoint/2010/main">
    <mc:Choice Requires="p14">
      <p:transition spd="slow" p14:dur="2000" advTm="43451"/>
    </mc:Choice>
    <mc:Fallback xmlns="">
      <p:transition spd="slow" advTm="43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C81BAD7-A98F-4025-81A7-F1028CB7358F}" type="slidenum">
              <a:rPr lang="en-US" smtClean="0"/>
              <a:t>21</a:t>
            </a:fld>
            <a:endParaRPr lang="en-US" dirty="0"/>
          </a:p>
        </p:txBody>
      </p:sp>
      <p:pic>
        <p:nvPicPr>
          <p:cNvPr id="1027" name="Picture 3" descr="C:\Users\Robin\AppData\Local\Microsoft\Windows\Temporary Internet Files\Content.IE5\6030MISS\MC90037107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1" y="2362200"/>
            <a:ext cx="26670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2" name="Title 1"/>
          <p:cNvSpPr>
            <a:spLocks noGrp="1"/>
          </p:cNvSpPr>
          <p:nvPr>
            <p:ph type="title"/>
          </p:nvPr>
        </p:nvSpPr>
        <p:spPr/>
        <p:txBody>
          <a:bodyPr>
            <a:normAutofit/>
          </a:bodyPr>
          <a:lstStyle/>
          <a:p>
            <a:r>
              <a:rPr lang="en-US" sz="4400" dirty="0" smtClean="0"/>
              <a:t>QUESTIONS</a:t>
            </a:r>
            <a:endParaRPr lang="en-US" sz="4400" dirty="0"/>
          </a:p>
        </p:txBody>
      </p:sp>
    </p:spTree>
    <p:extLst>
      <p:ext uri="{BB962C8B-B14F-4D97-AF65-F5344CB8AC3E}">
        <p14:creationId xmlns:p14="http://schemas.microsoft.com/office/powerpoint/2010/main" val="4066389045"/>
      </p:ext>
    </p:extLst>
  </p:cSld>
  <p:clrMapOvr>
    <a:masterClrMapping/>
  </p:clrMapOvr>
  <mc:AlternateContent xmlns:mc="http://schemas.openxmlformats.org/markup-compatibility/2006" xmlns:p14="http://schemas.microsoft.com/office/powerpoint/2010/main">
    <mc:Choice Requires="p14">
      <p:transition spd="slow" p14:dur="2000" advTm="114193"/>
    </mc:Choice>
    <mc:Fallback xmlns="">
      <p:transition spd="slow" advTm="114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52464351"/>
              </p:ext>
            </p:extLst>
          </p:nvPr>
        </p:nvGraphicFramePr>
        <p:xfrm>
          <a:off x="457200" y="1905000"/>
          <a:ext cx="8229600" cy="4495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p:cNvSpPr>
            <a:spLocks noGrp="1"/>
          </p:cNvSpPr>
          <p:nvPr>
            <p:ph type="title"/>
          </p:nvPr>
        </p:nvSpPr>
        <p:spPr>
          <a:xfrm>
            <a:off x="457200" y="838200"/>
            <a:ext cx="8229600" cy="1066800"/>
          </a:xfrm>
        </p:spPr>
        <p:txBody>
          <a:bodyPr>
            <a:normAutofit/>
          </a:bodyPr>
          <a:lstStyle/>
          <a:p>
            <a:r>
              <a:rPr lang="en-US" dirty="0" smtClean="0"/>
              <a:t>Specific Impacts on Part C</a:t>
            </a:r>
            <a:endParaRPr lang="en-US" dirty="0"/>
          </a:p>
        </p:txBody>
      </p:sp>
      <p:sp>
        <p:nvSpPr>
          <p:cNvPr id="2" name="Slide Number Placeholder 1"/>
          <p:cNvSpPr>
            <a:spLocks noGrp="1"/>
          </p:cNvSpPr>
          <p:nvPr>
            <p:ph type="sldNum" sz="quarter" idx="12"/>
          </p:nvPr>
        </p:nvSpPr>
        <p:spPr/>
        <p:txBody>
          <a:bodyPr/>
          <a:lstStyle/>
          <a:p>
            <a:fld id="{3C81BAD7-A98F-4025-81A7-F1028CB7358F}" type="slidenum">
              <a:rPr lang="en-US" smtClean="0"/>
              <a:t>22</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08213281"/>
      </p:ext>
    </p:extLst>
  </p:cSld>
  <p:clrMapOvr>
    <a:masterClrMapping/>
  </p:clrMapOvr>
  <mc:AlternateContent xmlns:mc="http://schemas.openxmlformats.org/markup-compatibility/2006" xmlns:p14="http://schemas.microsoft.com/office/powerpoint/2010/main">
    <mc:Choice Requires="p14">
      <p:transition spd="slow" p14:dur="2000" advTm="33762"/>
    </mc:Choice>
    <mc:Fallback xmlns="">
      <p:transition spd="slow" advTm="33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Impact on Eligibility</a:t>
            </a:r>
            <a:endParaRPr lang="en-US" sz="4400" dirty="0"/>
          </a:p>
        </p:txBody>
      </p:sp>
      <p:sp>
        <p:nvSpPr>
          <p:cNvPr id="3" name="Content Placeholder 2"/>
          <p:cNvSpPr>
            <a:spLocks noGrp="1"/>
          </p:cNvSpPr>
          <p:nvPr>
            <p:ph idx="1"/>
          </p:nvPr>
        </p:nvSpPr>
        <p:spPr/>
        <p:txBody>
          <a:bodyPr>
            <a:normAutofit/>
          </a:bodyPr>
          <a:lstStyle/>
          <a:p>
            <a:r>
              <a:rPr lang="en-US" dirty="0" smtClean="0"/>
              <a:t>If you use a list of diagnoses, via ICD-9 codes, to specify eligible established conditions:</a:t>
            </a:r>
          </a:p>
          <a:p>
            <a:pPr lvl="1"/>
            <a:r>
              <a:rPr lang="en-US" dirty="0" smtClean="0"/>
              <a:t>What will the list look like using ICD-10 codes?</a:t>
            </a:r>
          </a:p>
          <a:p>
            <a:pPr lvl="1"/>
            <a:r>
              <a:rPr lang="en-US" dirty="0" smtClean="0"/>
              <a:t>How will you “convert” ICD-9 codes to ICD-10 codes?</a:t>
            </a:r>
          </a:p>
          <a:p>
            <a:pPr lvl="1"/>
            <a:r>
              <a:rPr lang="en-US" dirty="0" smtClean="0"/>
              <a:t>What level of specificity will it have?</a:t>
            </a:r>
          </a:p>
          <a:p>
            <a:pPr lvl="2"/>
            <a:r>
              <a:rPr lang="en-US" dirty="0" smtClean="0"/>
              <a:t>What </a:t>
            </a:r>
            <a:r>
              <a:rPr lang="en-US" dirty="0"/>
              <a:t>impact will the level of specificity have on communications with physicians, family members, other referral </a:t>
            </a:r>
            <a:r>
              <a:rPr lang="en-US" dirty="0" smtClean="0"/>
              <a:t>sources</a:t>
            </a:r>
          </a:p>
          <a:p>
            <a:pPr lvl="1"/>
            <a:r>
              <a:rPr lang="en-US" dirty="0" smtClean="0"/>
              <a:t>When will you require (switch to) ICD-10 codes?</a:t>
            </a:r>
          </a:p>
          <a:p>
            <a:pPr lvl="2"/>
            <a:endParaRPr lang="en-US" dirty="0" smtClean="0"/>
          </a:p>
          <a:p>
            <a:pPr lvl="2"/>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23</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17105541"/>
      </p:ext>
    </p:extLst>
  </p:cSld>
  <p:clrMapOvr>
    <a:masterClrMapping/>
  </p:clrMapOvr>
  <mc:AlternateContent xmlns:mc="http://schemas.openxmlformats.org/markup-compatibility/2006" xmlns:p14="http://schemas.microsoft.com/office/powerpoint/2010/main">
    <mc:Choice Requires="p14">
      <p:transition spd="slow" p14:dur="2000" advTm="107648"/>
    </mc:Choice>
    <mc:Fallback xmlns="">
      <p:transition spd="slow" advTm="107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 Example:  Down Syndrome</a:t>
            </a:r>
            <a:endParaRPr lang="en-US" dirty="0"/>
          </a:p>
        </p:txBody>
      </p:sp>
      <p:sp>
        <p:nvSpPr>
          <p:cNvPr id="3" name="Text Placeholder 2"/>
          <p:cNvSpPr>
            <a:spLocks noGrp="1"/>
          </p:cNvSpPr>
          <p:nvPr>
            <p:ph type="body" idx="1"/>
          </p:nvPr>
        </p:nvSpPr>
        <p:spPr/>
        <p:txBody>
          <a:bodyPr/>
          <a:lstStyle/>
          <a:p>
            <a:r>
              <a:rPr lang="en-US" sz="2400" dirty="0" smtClean="0"/>
              <a:t>ICD-9-CM</a:t>
            </a:r>
            <a:endParaRPr lang="en-US" sz="2400" dirty="0"/>
          </a:p>
        </p:txBody>
      </p:sp>
      <p:sp>
        <p:nvSpPr>
          <p:cNvPr id="4" name="Text Placeholder 3"/>
          <p:cNvSpPr>
            <a:spLocks noGrp="1"/>
          </p:cNvSpPr>
          <p:nvPr>
            <p:ph type="body" sz="half" idx="3"/>
          </p:nvPr>
        </p:nvSpPr>
        <p:spPr/>
        <p:txBody>
          <a:bodyPr/>
          <a:lstStyle/>
          <a:p>
            <a:r>
              <a:rPr lang="en-US" sz="2400" dirty="0" smtClean="0"/>
              <a:t>ICD-10-CM</a:t>
            </a:r>
            <a:endParaRPr lang="en-US" sz="2400" dirty="0"/>
          </a:p>
        </p:txBody>
      </p:sp>
      <p:sp>
        <p:nvSpPr>
          <p:cNvPr id="5" name="Content Placeholder 4"/>
          <p:cNvSpPr>
            <a:spLocks noGrp="1"/>
          </p:cNvSpPr>
          <p:nvPr>
            <p:ph sz="quarter" idx="2"/>
          </p:nvPr>
        </p:nvSpPr>
        <p:spPr/>
        <p:txBody>
          <a:bodyPr>
            <a:normAutofit/>
          </a:bodyPr>
          <a:lstStyle/>
          <a:p>
            <a:r>
              <a:rPr lang="en-US" sz="2200" b="1" dirty="0" smtClean="0"/>
              <a:t>758.0</a:t>
            </a:r>
            <a:endParaRPr lang="en-US" sz="2200" b="1" dirty="0"/>
          </a:p>
        </p:txBody>
      </p:sp>
      <p:sp>
        <p:nvSpPr>
          <p:cNvPr id="6" name="Content Placeholder 5"/>
          <p:cNvSpPr>
            <a:spLocks noGrp="1"/>
          </p:cNvSpPr>
          <p:nvPr>
            <p:ph sz="quarter" idx="4"/>
          </p:nvPr>
        </p:nvSpPr>
        <p:spPr/>
        <p:txBody>
          <a:bodyPr>
            <a:noAutofit/>
          </a:bodyPr>
          <a:lstStyle/>
          <a:p>
            <a:r>
              <a:rPr lang="en-US" sz="2200" b="1" dirty="0" smtClean="0"/>
              <a:t>Q90 – use additional codes to identify any associated physical conditions and degree of intellectual disabilities</a:t>
            </a:r>
          </a:p>
          <a:p>
            <a:r>
              <a:rPr lang="en-US" sz="2200" b="1" dirty="0" smtClean="0"/>
              <a:t>Q90.0  Trisomy 21, 	  	 	nonmosaicism</a:t>
            </a:r>
          </a:p>
          <a:p>
            <a:r>
              <a:rPr lang="en-US" sz="2200" b="1" dirty="0" smtClean="0"/>
              <a:t>Q90.1  Trisomy 21, mosaicism</a:t>
            </a:r>
          </a:p>
          <a:p>
            <a:r>
              <a:rPr lang="en-US" sz="2200" b="1" dirty="0" smtClean="0"/>
              <a:t>Q90.2  Trisomy, translocation</a:t>
            </a:r>
          </a:p>
          <a:p>
            <a:r>
              <a:rPr lang="en-US" sz="2200" b="1" dirty="0" smtClean="0"/>
              <a:t>Q90.9  Down Syndrome,                             	    unspecified</a:t>
            </a:r>
            <a:endParaRPr lang="en-US" sz="2200" b="1" dirty="0"/>
          </a:p>
        </p:txBody>
      </p:sp>
      <p:sp>
        <p:nvSpPr>
          <p:cNvPr id="7" name="Slide Number Placeholder 6"/>
          <p:cNvSpPr>
            <a:spLocks noGrp="1"/>
          </p:cNvSpPr>
          <p:nvPr>
            <p:ph type="sldNum" sz="quarter" idx="11"/>
          </p:nvPr>
        </p:nvSpPr>
        <p:spPr/>
        <p:txBody>
          <a:bodyPr/>
          <a:lstStyle/>
          <a:p>
            <a:fld id="{3C81BAD7-A98F-4025-81A7-F1028CB7358F}" type="slidenum">
              <a:rPr lang="en-US" smtClean="0"/>
              <a:t>24</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4927859"/>
      </p:ext>
    </p:extLst>
  </p:cSld>
  <p:clrMapOvr>
    <a:masterClrMapping/>
  </p:clrMapOvr>
  <mc:AlternateContent xmlns:mc="http://schemas.openxmlformats.org/markup-compatibility/2006" xmlns:p14="http://schemas.microsoft.com/office/powerpoint/2010/main">
    <mc:Choice Requires="p14">
      <p:transition spd="slow" p14:dur="2000" advTm="58014"/>
    </mc:Choice>
    <mc:Fallback xmlns="">
      <p:transition spd="slow" advTm="58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 Example:  Cleft Lip/Palate</a:t>
            </a:r>
            <a:endParaRPr lang="en-US" dirty="0"/>
          </a:p>
        </p:txBody>
      </p:sp>
      <p:sp>
        <p:nvSpPr>
          <p:cNvPr id="3" name="Text Placeholder 2"/>
          <p:cNvSpPr>
            <a:spLocks noGrp="1"/>
          </p:cNvSpPr>
          <p:nvPr>
            <p:ph type="body" idx="1"/>
          </p:nvPr>
        </p:nvSpPr>
        <p:spPr/>
        <p:txBody>
          <a:bodyPr/>
          <a:lstStyle/>
          <a:p>
            <a:r>
              <a:rPr lang="en-US" sz="2400" dirty="0" smtClean="0"/>
              <a:t>ICD-9-CM</a:t>
            </a:r>
            <a:endParaRPr lang="en-US" sz="2400" dirty="0"/>
          </a:p>
        </p:txBody>
      </p:sp>
      <p:sp>
        <p:nvSpPr>
          <p:cNvPr id="4" name="Text Placeholder 3"/>
          <p:cNvSpPr>
            <a:spLocks noGrp="1"/>
          </p:cNvSpPr>
          <p:nvPr>
            <p:ph type="body" sz="half" idx="3"/>
          </p:nvPr>
        </p:nvSpPr>
        <p:spPr/>
        <p:txBody>
          <a:bodyPr/>
          <a:lstStyle/>
          <a:p>
            <a:r>
              <a:rPr lang="en-US" sz="2400" dirty="0" smtClean="0"/>
              <a:t>ICD-10-CM</a:t>
            </a:r>
            <a:endParaRPr lang="en-US" sz="2400" dirty="0"/>
          </a:p>
        </p:txBody>
      </p:sp>
      <p:sp>
        <p:nvSpPr>
          <p:cNvPr id="5" name="Content Placeholder 4"/>
          <p:cNvSpPr>
            <a:spLocks noGrp="1"/>
          </p:cNvSpPr>
          <p:nvPr>
            <p:ph sz="quarter" idx="2"/>
          </p:nvPr>
        </p:nvSpPr>
        <p:spPr/>
        <p:txBody>
          <a:bodyPr/>
          <a:lstStyle/>
          <a:p>
            <a:r>
              <a:rPr lang="en-US" b="1" dirty="0" smtClean="0"/>
              <a:t>749.0   </a:t>
            </a:r>
            <a:r>
              <a:rPr lang="en-US" b="1" dirty="0"/>
              <a:t>Cleft </a:t>
            </a:r>
            <a:r>
              <a:rPr lang="en-US" b="1" dirty="0" smtClean="0"/>
              <a:t>palate</a:t>
            </a:r>
          </a:p>
          <a:p>
            <a:r>
              <a:rPr lang="en-US" b="1" dirty="0" smtClean="0"/>
              <a:t>749.1   Cleft lip</a:t>
            </a:r>
          </a:p>
          <a:p>
            <a:r>
              <a:rPr lang="en-US" b="1" dirty="0" smtClean="0"/>
              <a:t>749.2   Cleft palate with cleft lip</a:t>
            </a:r>
          </a:p>
          <a:p>
            <a:endParaRPr lang="en-US" b="1" dirty="0"/>
          </a:p>
          <a:p>
            <a:pPr lvl="1"/>
            <a:r>
              <a:rPr lang="en-US" b="1" dirty="0" smtClean="0"/>
              <a:t>Unspecified</a:t>
            </a:r>
          </a:p>
          <a:p>
            <a:pPr lvl="1"/>
            <a:r>
              <a:rPr lang="en-US" b="1" dirty="0" smtClean="0"/>
              <a:t>Unilateral, complete</a:t>
            </a:r>
          </a:p>
          <a:p>
            <a:pPr lvl="1"/>
            <a:r>
              <a:rPr lang="en-US" b="1" dirty="0" smtClean="0"/>
              <a:t>Unilateral, incomplete</a:t>
            </a:r>
          </a:p>
          <a:p>
            <a:pPr lvl="1"/>
            <a:r>
              <a:rPr lang="en-US" b="1" dirty="0" smtClean="0"/>
              <a:t>Bilateral, complete</a:t>
            </a:r>
          </a:p>
          <a:p>
            <a:pPr lvl="1"/>
            <a:r>
              <a:rPr lang="en-US" b="1" dirty="0" smtClean="0"/>
              <a:t>Bilateral, incomplete</a:t>
            </a:r>
            <a:endParaRPr lang="en-US" b="1" dirty="0"/>
          </a:p>
        </p:txBody>
      </p:sp>
      <p:sp>
        <p:nvSpPr>
          <p:cNvPr id="6" name="Content Placeholder 5"/>
          <p:cNvSpPr>
            <a:spLocks noGrp="1"/>
          </p:cNvSpPr>
          <p:nvPr>
            <p:ph sz="quarter" idx="4"/>
          </p:nvPr>
        </p:nvSpPr>
        <p:spPr/>
        <p:txBody>
          <a:bodyPr/>
          <a:lstStyle/>
          <a:p>
            <a:r>
              <a:rPr lang="en-US" b="1" dirty="0" smtClean="0">
                <a:solidFill>
                  <a:srgbClr val="00B050"/>
                </a:solidFill>
              </a:rPr>
              <a:t>Q35  Cleft palate</a:t>
            </a:r>
          </a:p>
          <a:p>
            <a:r>
              <a:rPr lang="en-US" b="1" dirty="0" smtClean="0"/>
              <a:t>Q35.1  Cleft hard palate</a:t>
            </a:r>
          </a:p>
          <a:p>
            <a:r>
              <a:rPr lang="en-US" b="1" dirty="0" smtClean="0"/>
              <a:t>Q35.3  Cleft soft palate</a:t>
            </a:r>
          </a:p>
          <a:p>
            <a:r>
              <a:rPr lang="en-US" b="1" dirty="0" smtClean="0"/>
              <a:t>Q35.5   Cleft hard palate with 	cleft soft palate</a:t>
            </a:r>
          </a:p>
          <a:p>
            <a:r>
              <a:rPr lang="en-US" b="1" dirty="0" smtClean="0"/>
              <a:t>Q35.7   Cleft uvula</a:t>
            </a:r>
          </a:p>
          <a:p>
            <a:r>
              <a:rPr lang="en-US" b="1" dirty="0" smtClean="0"/>
              <a:t>Q35.7   Cleft palate, unspecified</a:t>
            </a:r>
          </a:p>
          <a:p>
            <a:r>
              <a:rPr lang="en-US" b="1" dirty="0" smtClean="0">
                <a:solidFill>
                  <a:srgbClr val="00B050"/>
                </a:solidFill>
              </a:rPr>
              <a:t>Q36   Cleft lip</a:t>
            </a:r>
          </a:p>
          <a:p>
            <a:r>
              <a:rPr lang="en-US" b="1" dirty="0" smtClean="0"/>
              <a:t>Q36.0   Cleft lip, bilateral</a:t>
            </a:r>
          </a:p>
          <a:p>
            <a:r>
              <a:rPr lang="en-US" b="1" dirty="0" smtClean="0"/>
              <a:t>Q36.1   Cleft lip, median</a:t>
            </a:r>
          </a:p>
          <a:p>
            <a:r>
              <a:rPr lang="en-US" b="1" dirty="0" smtClean="0"/>
              <a:t>Q36.9   Cleft lip, unilateral</a:t>
            </a:r>
            <a:endParaRPr lang="en-US" b="1" dirty="0"/>
          </a:p>
        </p:txBody>
      </p:sp>
      <p:sp>
        <p:nvSpPr>
          <p:cNvPr id="7" name="Slide Number Placeholder 6"/>
          <p:cNvSpPr>
            <a:spLocks noGrp="1"/>
          </p:cNvSpPr>
          <p:nvPr>
            <p:ph type="sldNum" sz="quarter" idx="11"/>
          </p:nvPr>
        </p:nvSpPr>
        <p:spPr/>
        <p:txBody>
          <a:bodyPr/>
          <a:lstStyle/>
          <a:p>
            <a:fld id="{3C81BAD7-A98F-4025-81A7-F1028CB7358F}" type="slidenum">
              <a:rPr lang="en-US" smtClean="0"/>
              <a:t>25</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7534556"/>
      </p:ext>
    </p:extLst>
  </p:cSld>
  <p:clrMapOvr>
    <a:masterClrMapping/>
  </p:clrMapOvr>
  <mc:AlternateContent xmlns:mc="http://schemas.openxmlformats.org/markup-compatibility/2006" xmlns:p14="http://schemas.microsoft.com/office/powerpoint/2010/main">
    <mc:Choice Requires="p14">
      <p:transition spd="slow" p14:dur="2000" advTm="59254"/>
    </mc:Choice>
    <mc:Fallback xmlns="">
      <p:transition spd="slow" advTm="59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EI Example:  Cleft Lip/Palate (continued)</a:t>
            </a:r>
            <a:endParaRPr lang="en-US" dirty="0"/>
          </a:p>
        </p:txBody>
      </p:sp>
      <p:sp>
        <p:nvSpPr>
          <p:cNvPr id="3" name="Text Placeholder 2"/>
          <p:cNvSpPr>
            <a:spLocks noGrp="1"/>
          </p:cNvSpPr>
          <p:nvPr>
            <p:ph type="body" idx="1"/>
          </p:nvPr>
        </p:nvSpPr>
        <p:spPr>
          <a:xfrm>
            <a:off x="381000" y="2244970"/>
            <a:ext cx="3124200" cy="457200"/>
          </a:xfrm>
        </p:spPr>
        <p:txBody>
          <a:bodyPr/>
          <a:lstStyle/>
          <a:p>
            <a:r>
              <a:rPr lang="en-US" sz="2400" dirty="0" smtClean="0"/>
              <a:t>ICD-9-CM</a:t>
            </a:r>
            <a:endParaRPr lang="en-US" sz="2400" dirty="0"/>
          </a:p>
        </p:txBody>
      </p:sp>
      <p:sp>
        <p:nvSpPr>
          <p:cNvPr id="4" name="Text Placeholder 3"/>
          <p:cNvSpPr>
            <a:spLocks noGrp="1"/>
          </p:cNvSpPr>
          <p:nvPr>
            <p:ph type="body" sz="half" idx="3"/>
          </p:nvPr>
        </p:nvSpPr>
        <p:spPr>
          <a:xfrm>
            <a:off x="3962400" y="2244970"/>
            <a:ext cx="4800601" cy="457200"/>
          </a:xfrm>
        </p:spPr>
        <p:txBody>
          <a:bodyPr/>
          <a:lstStyle/>
          <a:p>
            <a:r>
              <a:rPr lang="en-US" sz="2400" dirty="0" smtClean="0"/>
              <a:t>ICD-10-CM</a:t>
            </a:r>
            <a:endParaRPr lang="en-US" sz="2400" dirty="0"/>
          </a:p>
        </p:txBody>
      </p:sp>
      <p:sp>
        <p:nvSpPr>
          <p:cNvPr id="5" name="Content Placeholder 4"/>
          <p:cNvSpPr>
            <a:spLocks noGrp="1"/>
          </p:cNvSpPr>
          <p:nvPr>
            <p:ph sz="quarter" idx="2"/>
          </p:nvPr>
        </p:nvSpPr>
        <p:spPr/>
        <p:txBody>
          <a:bodyPr/>
          <a:lstStyle/>
          <a:p>
            <a:r>
              <a:rPr lang="en-US" b="1" dirty="0" smtClean="0"/>
              <a:t>749.0   </a:t>
            </a:r>
            <a:r>
              <a:rPr lang="en-US" b="1" dirty="0"/>
              <a:t>Cleft </a:t>
            </a:r>
            <a:r>
              <a:rPr lang="en-US" b="1" dirty="0" smtClean="0"/>
              <a:t>palate</a:t>
            </a:r>
          </a:p>
          <a:p>
            <a:r>
              <a:rPr lang="en-US" b="1" dirty="0" smtClean="0"/>
              <a:t>749.1   Cleft lip</a:t>
            </a:r>
          </a:p>
          <a:p>
            <a:r>
              <a:rPr lang="en-US" b="1" dirty="0" smtClean="0"/>
              <a:t>749.2   Cleft palate with  </a:t>
            </a:r>
          </a:p>
          <a:p>
            <a:pPr marL="109728" indent="0">
              <a:buNone/>
            </a:pPr>
            <a:r>
              <a:rPr lang="en-US" b="1" dirty="0" smtClean="0"/>
              <a:t>cleft lip</a:t>
            </a:r>
          </a:p>
        </p:txBody>
      </p:sp>
      <p:sp>
        <p:nvSpPr>
          <p:cNvPr id="6" name="Content Placeholder 5"/>
          <p:cNvSpPr>
            <a:spLocks noGrp="1"/>
          </p:cNvSpPr>
          <p:nvPr>
            <p:ph sz="quarter" idx="4"/>
          </p:nvPr>
        </p:nvSpPr>
        <p:spPr>
          <a:xfrm>
            <a:off x="3810000" y="2708519"/>
            <a:ext cx="4950079" cy="3886200"/>
          </a:xfrm>
        </p:spPr>
        <p:txBody>
          <a:bodyPr/>
          <a:lstStyle/>
          <a:p>
            <a:r>
              <a:rPr lang="en-US" b="1" dirty="0" smtClean="0">
                <a:solidFill>
                  <a:srgbClr val="00B050"/>
                </a:solidFill>
              </a:rPr>
              <a:t>Q37   Cleft palate with cleft lip</a:t>
            </a:r>
          </a:p>
          <a:p>
            <a:r>
              <a:rPr lang="en-US" b="1" dirty="0" smtClean="0"/>
              <a:t>Q37.0   Cleft hp with bilateral cleft lip</a:t>
            </a:r>
          </a:p>
          <a:p>
            <a:r>
              <a:rPr lang="en-US" b="1" dirty="0" smtClean="0"/>
              <a:t>Q37.1   Cleft hp with unilateral cleft lip</a:t>
            </a:r>
          </a:p>
          <a:p>
            <a:r>
              <a:rPr lang="en-US" b="1" dirty="0" smtClean="0"/>
              <a:t>Q37.2   </a:t>
            </a:r>
            <a:r>
              <a:rPr lang="en-US" b="1" dirty="0"/>
              <a:t>Cleft </a:t>
            </a:r>
            <a:r>
              <a:rPr lang="en-US" b="1" dirty="0" smtClean="0"/>
              <a:t>sp </a:t>
            </a:r>
            <a:r>
              <a:rPr lang="en-US" b="1" dirty="0"/>
              <a:t>with bilateral cleft lip</a:t>
            </a:r>
          </a:p>
          <a:p>
            <a:r>
              <a:rPr lang="en-US" b="1" dirty="0" smtClean="0"/>
              <a:t>Q37.3   </a:t>
            </a:r>
            <a:r>
              <a:rPr lang="en-US" b="1" dirty="0"/>
              <a:t>Cleft </a:t>
            </a:r>
            <a:r>
              <a:rPr lang="en-US" b="1" dirty="0" smtClean="0"/>
              <a:t>sp </a:t>
            </a:r>
            <a:r>
              <a:rPr lang="en-US" b="1" dirty="0"/>
              <a:t>with unilateral cleft </a:t>
            </a:r>
            <a:r>
              <a:rPr lang="en-US" b="1" dirty="0" smtClean="0"/>
              <a:t>lip</a:t>
            </a:r>
          </a:p>
          <a:p>
            <a:r>
              <a:rPr lang="en-US" b="1" dirty="0" smtClean="0"/>
              <a:t>Q37.4   Cleft hard &amp; soft, bilateral</a:t>
            </a:r>
          </a:p>
          <a:p>
            <a:r>
              <a:rPr lang="en-US" b="1" dirty="0" smtClean="0"/>
              <a:t>Q37.5   Cleft hard &amp; soft, unilateral</a:t>
            </a:r>
          </a:p>
          <a:p>
            <a:r>
              <a:rPr lang="en-US" b="1" dirty="0" smtClean="0"/>
              <a:t>Q37.8   Unspecified cp with bilateral</a:t>
            </a:r>
          </a:p>
          <a:p>
            <a:r>
              <a:rPr lang="en-US" b="1" dirty="0" smtClean="0"/>
              <a:t>Q37.9   Unspecified cp with unilatera</a:t>
            </a:r>
            <a:r>
              <a:rPr lang="en-US" dirty="0" smtClean="0"/>
              <a:t>l</a:t>
            </a:r>
            <a:endParaRPr lang="en-US" dirty="0"/>
          </a:p>
        </p:txBody>
      </p:sp>
      <p:sp>
        <p:nvSpPr>
          <p:cNvPr id="7" name="Slide Number Placeholder 6"/>
          <p:cNvSpPr>
            <a:spLocks noGrp="1"/>
          </p:cNvSpPr>
          <p:nvPr>
            <p:ph type="sldNum" sz="quarter" idx="11"/>
          </p:nvPr>
        </p:nvSpPr>
        <p:spPr/>
        <p:txBody>
          <a:bodyPr/>
          <a:lstStyle/>
          <a:p>
            <a:fld id="{3C81BAD7-A98F-4025-81A7-F1028CB7358F}" type="slidenum">
              <a:rPr lang="en-US" smtClean="0"/>
              <a:t>26</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1113717"/>
      </p:ext>
    </p:extLst>
  </p:cSld>
  <p:clrMapOvr>
    <a:masterClrMapping/>
  </p:clrMapOvr>
  <mc:AlternateContent xmlns:mc="http://schemas.openxmlformats.org/markup-compatibility/2006" xmlns:p14="http://schemas.microsoft.com/office/powerpoint/2010/main">
    <mc:Choice Requires="p14">
      <p:transition spd="slow" p14:dur="2000" advTm="36921"/>
    </mc:Choice>
    <mc:Fallback xmlns="">
      <p:transition spd="slow" advTm="36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Impact on Eligibility – Recap and State Perspective</a:t>
            </a:r>
            <a:endParaRPr lang="en-US" sz="4400" dirty="0"/>
          </a:p>
        </p:txBody>
      </p:sp>
      <p:sp>
        <p:nvSpPr>
          <p:cNvPr id="3" name="Content Placeholder 2"/>
          <p:cNvSpPr>
            <a:spLocks noGrp="1"/>
          </p:cNvSpPr>
          <p:nvPr>
            <p:ph idx="1"/>
          </p:nvPr>
        </p:nvSpPr>
        <p:spPr/>
        <p:txBody>
          <a:bodyPr>
            <a:normAutofit/>
          </a:bodyPr>
          <a:lstStyle/>
          <a:p>
            <a:endParaRPr lang="en-US" dirty="0" smtClean="0"/>
          </a:p>
          <a:p>
            <a:r>
              <a:rPr lang="en-US" dirty="0" smtClean="0"/>
              <a:t>If you use a list of diagnoses, via ICD-9 codes, to specify eligible established conditions:</a:t>
            </a:r>
          </a:p>
          <a:p>
            <a:pPr lvl="1"/>
            <a:r>
              <a:rPr lang="en-US" dirty="0" smtClean="0"/>
              <a:t>What will the list look like using ICD-10 codes?</a:t>
            </a:r>
          </a:p>
          <a:p>
            <a:pPr lvl="1"/>
            <a:r>
              <a:rPr lang="en-US" dirty="0" smtClean="0"/>
              <a:t>How will you “convert” ICD-9 codes to ICD-10 codes?</a:t>
            </a:r>
          </a:p>
          <a:p>
            <a:pPr lvl="1"/>
            <a:r>
              <a:rPr lang="en-US" dirty="0" smtClean="0"/>
              <a:t>What level of specificity will it have?</a:t>
            </a:r>
          </a:p>
          <a:p>
            <a:pPr lvl="2"/>
            <a:r>
              <a:rPr lang="en-US" dirty="0" smtClean="0"/>
              <a:t>What </a:t>
            </a:r>
            <a:r>
              <a:rPr lang="en-US" dirty="0"/>
              <a:t>impact will the level of specificity have on communications with physicians, family members, other referral </a:t>
            </a:r>
            <a:r>
              <a:rPr lang="en-US" dirty="0" smtClean="0"/>
              <a:t>sources</a:t>
            </a:r>
          </a:p>
          <a:p>
            <a:pPr lvl="1"/>
            <a:r>
              <a:rPr lang="en-US" dirty="0" smtClean="0"/>
              <a:t>When will you require (switch to) ICD-10 codes?</a:t>
            </a:r>
          </a:p>
          <a:p>
            <a:pPr lvl="2"/>
            <a:endParaRPr lang="en-US" dirty="0" smtClean="0"/>
          </a:p>
          <a:p>
            <a:pPr lvl="2"/>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27</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1061199"/>
      </p:ext>
    </p:extLst>
  </p:cSld>
  <p:clrMapOvr>
    <a:masterClrMapping/>
  </p:clrMapOvr>
  <mc:AlternateContent xmlns:mc="http://schemas.openxmlformats.org/markup-compatibility/2006" xmlns:p14="http://schemas.microsoft.com/office/powerpoint/2010/main">
    <mc:Choice Requires="p14">
      <p:transition spd="slow" p14:dur="2000" advTm="123994"/>
    </mc:Choice>
    <mc:Fallback xmlns="">
      <p:transition spd="slow" advTm="123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Impact on Billing</a:t>
            </a:r>
            <a:endParaRPr lang="en-US" sz="4400" dirty="0"/>
          </a:p>
        </p:txBody>
      </p:sp>
      <p:sp>
        <p:nvSpPr>
          <p:cNvPr id="3" name="Content Placeholder 2"/>
          <p:cNvSpPr>
            <a:spLocks noGrp="1"/>
          </p:cNvSpPr>
          <p:nvPr>
            <p:ph idx="1"/>
          </p:nvPr>
        </p:nvSpPr>
        <p:spPr/>
        <p:txBody>
          <a:bodyPr/>
          <a:lstStyle/>
          <a:p>
            <a:endParaRPr lang="en-US" dirty="0" smtClean="0"/>
          </a:p>
          <a:p>
            <a:r>
              <a:rPr lang="en-US" dirty="0" smtClean="0"/>
              <a:t>Understand payer processes/practices</a:t>
            </a:r>
          </a:p>
          <a:p>
            <a:pPr lvl="1"/>
            <a:r>
              <a:rPr lang="en-US" dirty="0"/>
              <a:t>Business rules</a:t>
            </a:r>
          </a:p>
          <a:p>
            <a:pPr lvl="1"/>
            <a:r>
              <a:rPr lang="en-US" dirty="0"/>
              <a:t>Medical </a:t>
            </a:r>
            <a:r>
              <a:rPr lang="en-US" dirty="0" smtClean="0"/>
              <a:t>policies</a:t>
            </a:r>
          </a:p>
          <a:p>
            <a:pPr marL="411480" lvl="1" indent="0">
              <a:buNone/>
            </a:pPr>
            <a:endParaRPr lang="en-US" dirty="0"/>
          </a:p>
          <a:p>
            <a:r>
              <a:rPr lang="en-US" dirty="0" smtClean="0"/>
              <a:t>Coding guidelines for ICD-10-CM; use valid codes</a:t>
            </a:r>
          </a:p>
          <a:p>
            <a:pPr lvl="1"/>
            <a:endParaRPr lang="en-US" dirty="0" smtClean="0"/>
          </a:p>
          <a:p>
            <a:r>
              <a:rPr lang="en-US" dirty="0" smtClean="0"/>
              <a:t>Related processes, e.g., forms and documentation</a:t>
            </a:r>
          </a:p>
          <a:p>
            <a:pPr lvl="1"/>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28</a:t>
            </a:fld>
            <a:endParaRPr lang="en-US" dirty="0"/>
          </a:p>
        </p:txBody>
      </p:sp>
      <p:pic>
        <p:nvPicPr>
          <p:cNvPr id="1026" name="Picture 2" descr="C:\Users\Robin\AppData\Local\Microsoft\Windows\Temporary Internet Files\Content.IE5\9W4WWJMC\MC900293324[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7520" y="2438400"/>
            <a:ext cx="1802282" cy="1591056"/>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51706005"/>
      </p:ext>
    </p:extLst>
  </p:cSld>
  <p:clrMapOvr>
    <a:masterClrMapping/>
  </p:clrMapOvr>
  <mc:AlternateContent xmlns:mc="http://schemas.openxmlformats.org/markup-compatibility/2006" xmlns:p14="http://schemas.microsoft.com/office/powerpoint/2010/main">
    <mc:Choice Requires="p14">
      <p:transition spd="slow" p14:dur="2000" advTm="210669"/>
    </mc:Choice>
    <mc:Fallback xmlns="">
      <p:transition spd="slow" advTm="210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Billing Codes</a:t>
            </a:r>
            <a:endParaRPr lang="en-US" dirty="0"/>
          </a:p>
        </p:txBody>
      </p:sp>
      <p:sp>
        <p:nvSpPr>
          <p:cNvPr id="3" name="Text Placeholder 2"/>
          <p:cNvSpPr>
            <a:spLocks noGrp="1"/>
          </p:cNvSpPr>
          <p:nvPr>
            <p:ph type="body" idx="1"/>
          </p:nvPr>
        </p:nvSpPr>
        <p:spPr/>
        <p:txBody>
          <a:bodyPr/>
          <a:lstStyle/>
          <a:p>
            <a:r>
              <a:rPr lang="en-US" sz="2400" dirty="0" smtClean="0"/>
              <a:t>ICD-9-CM</a:t>
            </a:r>
            <a:endParaRPr lang="en-US" sz="2400" dirty="0"/>
          </a:p>
        </p:txBody>
      </p:sp>
      <p:sp>
        <p:nvSpPr>
          <p:cNvPr id="4" name="Text Placeholder 3"/>
          <p:cNvSpPr>
            <a:spLocks noGrp="1"/>
          </p:cNvSpPr>
          <p:nvPr>
            <p:ph type="body" sz="half" idx="3"/>
          </p:nvPr>
        </p:nvSpPr>
        <p:spPr/>
        <p:txBody>
          <a:bodyPr/>
          <a:lstStyle/>
          <a:p>
            <a:r>
              <a:rPr lang="en-US" sz="2400" dirty="0" smtClean="0"/>
              <a:t>ICD-10-CM</a:t>
            </a:r>
            <a:endParaRPr lang="en-US" sz="2400" dirty="0"/>
          </a:p>
        </p:txBody>
      </p:sp>
      <p:sp>
        <p:nvSpPr>
          <p:cNvPr id="5" name="Content Placeholder 4"/>
          <p:cNvSpPr>
            <a:spLocks noGrp="1"/>
          </p:cNvSpPr>
          <p:nvPr>
            <p:ph sz="quarter" idx="2"/>
          </p:nvPr>
        </p:nvSpPr>
        <p:spPr/>
        <p:txBody>
          <a:bodyPr/>
          <a:lstStyle/>
          <a:p>
            <a:r>
              <a:rPr lang="en-US" b="1" dirty="0" smtClean="0"/>
              <a:t>315.9 - Unspecified Delay in Development</a:t>
            </a:r>
          </a:p>
          <a:p>
            <a:endParaRPr lang="en-US" b="1" dirty="0"/>
          </a:p>
          <a:p>
            <a:endParaRPr lang="en-US" b="1" dirty="0" smtClean="0"/>
          </a:p>
          <a:p>
            <a:endParaRPr lang="en-US" b="1" dirty="0"/>
          </a:p>
          <a:p>
            <a:r>
              <a:rPr lang="en-US" b="1" dirty="0" smtClean="0"/>
              <a:t>783.40 - Lack </a:t>
            </a:r>
            <a:r>
              <a:rPr lang="en-US" b="1" dirty="0"/>
              <a:t>of normal physiological development, unspecified</a:t>
            </a:r>
            <a:endParaRPr lang="en-US" b="1" dirty="0" smtClean="0"/>
          </a:p>
          <a:p>
            <a:r>
              <a:rPr lang="en-US" b="1" dirty="0" smtClean="0"/>
              <a:t>783.42 - </a:t>
            </a:r>
            <a:r>
              <a:rPr lang="en-US" b="1" dirty="0"/>
              <a:t>Delayed </a:t>
            </a:r>
            <a:r>
              <a:rPr lang="en-US" b="1" dirty="0" smtClean="0"/>
              <a:t>milestones</a:t>
            </a:r>
          </a:p>
          <a:p>
            <a:endParaRPr lang="en-US" b="1" dirty="0" smtClean="0"/>
          </a:p>
          <a:p>
            <a:pPr marL="109728" indent="0">
              <a:buNone/>
            </a:pPr>
            <a:endParaRPr lang="en-US" b="1" dirty="0"/>
          </a:p>
          <a:p>
            <a:endParaRPr lang="en-US" b="1" dirty="0" smtClean="0"/>
          </a:p>
        </p:txBody>
      </p:sp>
      <p:sp>
        <p:nvSpPr>
          <p:cNvPr id="6" name="Content Placeholder 5"/>
          <p:cNvSpPr>
            <a:spLocks noGrp="1"/>
          </p:cNvSpPr>
          <p:nvPr>
            <p:ph sz="quarter" idx="4"/>
          </p:nvPr>
        </p:nvSpPr>
        <p:spPr/>
        <p:txBody>
          <a:bodyPr/>
          <a:lstStyle/>
          <a:p>
            <a:r>
              <a:rPr lang="en-US" b="1" dirty="0"/>
              <a:t>F81.9 - Developmental disorder of scholastic skills, </a:t>
            </a:r>
            <a:r>
              <a:rPr lang="en-US" b="1" dirty="0" smtClean="0"/>
              <a:t>unspecified</a:t>
            </a:r>
          </a:p>
          <a:p>
            <a:r>
              <a:rPr lang="en-US" b="1" dirty="0" smtClean="0"/>
              <a:t>F89 - </a:t>
            </a:r>
            <a:r>
              <a:rPr lang="en-US" b="1" dirty="0"/>
              <a:t>Unspecified disorder of psychological </a:t>
            </a:r>
            <a:r>
              <a:rPr lang="en-US" b="1" dirty="0" smtClean="0"/>
              <a:t>development</a:t>
            </a:r>
          </a:p>
          <a:p>
            <a:endParaRPr lang="en-US" b="1" dirty="0" smtClean="0"/>
          </a:p>
          <a:p>
            <a:r>
              <a:rPr lang="en-US" b="1" dirty="0" smtClean="0"/>
              <a:t>R62.50 - </a:t>
            </a:r>
            <a:r>
              <a:rPr lang="en-US" b="1" dirty="0"/>
              <a:t>Unspecified lack of expected normal physiological </a:t>
            </a:r>
            <a:r>
              <a:rPr lang="en-US" b="1" dirty="0" smtClean="0"/>
              <a:t>development </a:t>
            </a:r>
            <a:r>
              <a:rPr lang="en-US" b="1" dirty="0"/>
              <a:t>in </a:t>
            </a:r>
            <a:r>
              <a:rPr lang="en-US" b="1" dirty="0" smtClean="0"/>
              <a:t>childhood</a:t>
            </a:r>
          </a:p>
          <a:p>
            <a:r>
              <a:rPr lang="en-US" b="1" dirty="0" smtClean="0"/>
              <a:t>R62.0 - </a:t>
            </a:r>
            <a:r>
              <a:rPr lang="en-US" b="1" dirty="0"/>
              <a:t>Delayed milestone in </a:t>
            </a:r>
            <a:r>
              <a:rPr lang="en-US" b="1" dirty="0" smtClean="0"/>
              <a:t>childhood</a:t>
            </a:r>
          </a:p>
          <a:p>
            <a:endParaRPr lang="en-US" b="1" dirty="0"/>
          </a:p>
        </p:txBody>
      </p:sp>
      <p:sp>
        <p:nvSpPr>
          <p:cNvPr id="7" name="Slide Number Placeholder 6"/>
          <p:cNvSpPr>
            <a:spLocks noGrp="1"/>
          </p:cNvSpPr>
          <p:nvPr>
            <p:ph type="sldNum" sz="quarter" idx="11"/>
          </p:nvPr>
        </p:nvSpPr>
        <p:spPr/>
        <p:txBody>
          <a:bodyPr/>
          <a:lstStyle/>
          <a:p>
            <a:fld id="{3C81BAD7-A98F-4025-81A7-F1028CB7358F}" type="slidenum">
              <a:rPr lang="en-US" smtClean="0"/>
              <a:t>29</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865512"/>
      </p:ext>
    </p:extLst>
  </p:cSld>
  <p:clrMapOvr>
    <a:masterClrMapping/>
  </p:clrMapOvr>
  <mc:AlternateContent xmlns:mc="http://schemas.openxmlformats.org/markup-compatibility/2006" xmlns:p14="http://schemas.microsoft.com/office/powerpoint/2010/main">
    <mc:Choice Requires="p14">
      <p:transition spd="slow" p14:dur="2000" advTm="230405"/>
    </mc:Choice>
    <mc:Fallback xmlns="">
      <p:transition spd="slow" advTm="23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Essentials of ICD-10</a:t>
            </a:r>
          </a:p>
          <a:p>
            <a:r>
              <a:rPr lang="en-US" dirty="0" smtClean="0"/>
              <a:t>Differences between ICD-10  and ICD-9</a:t>
            </a:r>
          </a:p>
          <a:p>
            <a:r>
              <a:rPr lang="en-US" dirty="0" smtClean="0"/>
              <a:t>Impacts of the transition to ICD-10 on your program</a:t>
            </a:r>
          </a:p>
          <a:p>
            <a:pPr lvl="1"/>
            <a:r>
              <a:rPr lang="en-US" dirty="0" smtClean="0"/>
              <a:t>Eligibility</a:t>
            </a:r>
          </a:p>
          <a:p>
            <a:pPr lvl="1"/>
            <a:r>
              <a:rPr lang="en-US" dirty="0" smtClean="0"/>
              <a:t>Billing</a:t>
            </a:r>
          </a:p>
          <a:p>
            <a:pPr lvl="1"/>
            <a:r>
              <a:rPr lang="en-US" dirty="0" smtClean="0"/>
              <a:t>Data/billing systems</a:t>
            </a:r>
          </a:p>
          <a:p>
            <a:pPr lvl="1"/>
            <a:r>
              <a:rPr lang="en-US" dirty="0" smtClean="0"/>
              <a:t>Data analysis and reporting</a:t>
            </a:r>
          </a:p>
          <a:p>
            <a:r>
              <a:rPr lang="en-US" dirty="0" smtClean="0"/>
              <a:t>Resources</a:t>
            </a:r>
          </a:p>
          <a:p>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3</a:t>
            </a:fld>
            <a:endParaRPr lang="en-US" dirty="0"/>
          </a:p>
        </p:txBody>
      </p:sp>
      <p:pic>
        <p:nvPicPr>
          <p:cNvPr id="7" name="Audio 6">
            <a:hlinkClick r:id="" action="ppaction://media"/>
          </p:cNvPr>
          <p:cNvPicPr>
            <a:picLocks noChangeAspect="1"/>
          </p:cNvPicPr>
          <p:nvPr>
            <a:audioFile r:link="rId1"/>
            <p:extLst>
              <p:ext uri="{DAA4B4D4-6D71-4841-9C94-3DE7FCFB9230}">
                <p14:media xmlns:p14="http://schemas.microsoft.com/office/powerpoint/2010/main" r:embed="rId2">
                  <p14:trim st="5111" end="8305"/>
                  <p14:fade in="200" out="300"/>
                </p14:media>
              </p:ext>
            </p:extLst>
          </p:nvPr>
        </p:nvPicPr>
        <p:blipFill>
          <a:blip r:embed="rId4"/>
          <a:stretch>
            <a:fillRect/>
          </a:stretch>
        </p:blipFill>
        <p:spPr>
          <a:xfrm>
            <a:off x="8382000" y="6096000"/>
            <a:ext cx="609600" cy="609600"/>
          </a:xfrm>
          <a:prstGeom prst="rect">
            <a:avLst/>
          </a:prstGeom>
        </p:spPr>
      </p:pic>
      <p:sp>
        <p:nvSpPr>
          <p:cNvPr id="2" name="Title 1"/>
          <p:cNvSpPr>
            <a:spLocks noGrp="1"/>
          </p:cNvSpPr>
          <p:nvPr>
            <p:ph type="title"/>
          </p:nvPr>
        </p:nvSpPr>
        <p:spPr/>
        <p:txBody>
          <a:bodyPr>
            <a:normAutofit/>
          </a:bodyPr>
          <a:lstStyle/>
          <a:p>
            <a:r>
              <a:rPr lang="en-US" sz="4400" dirty="0" smtClean="0"/>
              <a:t>Agenda</a:t>
            </a:r>
            <a:endParaRPr lang="en-US" sz="4400" dirty="0"/>
          </a:p>
        </p:txBody>
      </p:sp>
    </p:spTree>
    <p:extLst>
      <p:ext uri="{BB962C8B-B14F-4D97-AF65-F5344CB8AC3E}">
        <p14:creationId xmlns:p14="http://schemas.microsoft.com/office/powerpoint/2010/main" val="2638550647"/>
      </p:ext>
    </p:extLst>
  </p:cSld>
  <p:clrMapOvr>
    <a:masterClrMapping/>
  </p:clrMapOvr>
  <mc:AlternateContent xmlns:mc="http://schemas.openxmlformats.org/markup-compatibility/2006" xmlns:p14="http://schemas.microsoft.com/office/powerpoint/2010/main">
    <mc:Choice Requires="p14">
      <p:transition spd="slow" p14:dur="2000" advTm="110812"/>
    </mc:Choice>
    <mc:Fallback xmlns="">
      <p:transition spd="slow" advTm="110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455"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Billing Code Examples </a:t>
            </a:r>
            <a:endParaRPr lang="en-US" dirty="0"/>
          </a:p>
        </p:txBody>
      </p:sp>
      <p:sp>
        <p:nvSpPr>
          <p:cNvPr id="3" name="Content Placeholder 2"/>
          <p:cNvSpPr>
            <a:spLocks noGrp="1"/>
          </p:cNvSpPr>
          <p:nvPr>
            <p:ph idx="1"/>
          </p:nvPr>
        </p:nvSpPr>
        <p:spPr/>
        <p:txBody>
          <a:bodyPr>
            <a:normAutofit lnSpcReduction="10000"/>
          </a:bodyPr>
          <a:lstStyle/>
          <a:p>
            <a:r>
              <a:rPr lang="en-US" dirty="0"/>
              <a:t> </a:t>
            </a:r>
            <a:r>
              <a:rPr lang="en-US" dirty="0" smtClean="0"/>
              <a:t>R62 -</a:t>
            </a:r>
            <a:r>
              <a:rPr lang="en-US" dirty="0"/>
              <a:t> Lack of expected normal physiological development in childhood and </a:t>
            </a:r>
            <a:r>
              <a:rPr lang="en-US" dirty="0" smtClean="0"/>
              <a:t>adults</a:t>
            </a:r>
            <a:endParaRPr lang="en-US" dirty="0"/>
          </a:p>
          <a:p>
            <a:pPr lvl="1"/>
            <a:r>
              <a:rPr lang="en-US" dirty="0" smtClean="0"/>
              <a:t>R62.0 - </a:t>
            </a:r>
            <a:r>
              <a:rPr lang="en-US" dirty="0"/>
              <a:t> Delayed milestone in </a:t>
            </a:r>
            <a:r>
              <a:rPr lang="en-US" dirty="0" smtClean="0"/>
              <a:t>childhood</a:t>
            </a:r>
          </a:p>
          <a:p>
            <a:pPr lvl="1"/>
            <a:r>
              <a:rPr lang="en-US" dirty="0" smtClean="0"/>
              <a:t>R62.5 - </a:t>
            </a:r>
            <a:r>
              <a:rPr lang="en-US" dirty="0"/>
              <a:t> Other and unspecified lack of expected normal physiological development in </a:t>
            </a:r>
            <a:r>
              <a:rPr lang="en-US" dirty="0" smtClean="0"/>
              <a:t>childhood</a:t>
            </a:r>
          </a:p>
          <a:p>
            <a:pPr lvl="2"/>
            <a:r>
              <a:rPr lang="en-US" dirty="0" smtClean="0"/>
              <a:t>R62.50 - Unspecified </a:t>
            </a:r>
            <a:r>
              <a:rPr lang="en-US" dirty="0"/>
              <a:t>lack of expected normal physiological development in </a:t>
            </a:r>
            <a:r>
              <a:rPr lang="en-US" dirty="0" smtClean="0"/>
              <a:t>childhood</a:t>
            </a:r>
          </a:p>
          <a:p>
            <a:pPr lvl="2"/>
            <a:r>
              <a:rPr lang="en-US" dirty="0" smtClean="0"/>
              <a:t>R62.51</a:t>
            </a:r>
            <a:r>
              <a:rPr lang="en-US" dirty="0"/>
              <a:t> </a:t>
            </a:r>
            <a:r>
              <a:rPr lang="en-US" dirty="0" smtClean="0"/>
              <a:t>- Failure </a:t>
            </a:r>
            <a:r>
              <a:rPr lang="en-US" dirty="0"/>
              <a:t>to thrive (</a:t>
            </a:r>
            <a:r>
              <a:rPr lang="en-US" dirty="0" smtClean="0"/>
              <a:t>child)</a:t>
            </a:r>
          </a:p>
          <a:p>
            <a:pPr lvl="2"/>
            <a:r>
              <a:rPr lang="en-US" dirty="0" smtClean="0"/>
              <a:t>R62.52 -</a:t>
            </a:r>
            <a:r>
              <a:rPr lang="en-US" dirty="0"/>
              <a:t> Short stature (</a:t>
            </a:r>
            <a:r>
              <a:rPr lang="en-US" dirty="0" smtClean="0"/>
              <a:t>child)</a:t>
            </a:r>
          </a:p>
          <a:p>
            <a:pPr lvl="2"/>
            <a:r>
              <a:rPr lang="en-US" dirty="0" smtClean="0"/>
              <a:t>R62.59 -</a:t>
            </a:r>
            <a:r>
              <a:rPr lang="en-US" dirty="0"/>
              <a:t> Other lack of expected normal physiological development in childhood</a:t>
            </a:r>
          </a:p>
          <a:p>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30</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29517133"/>
      </p:ext>
    </p:extLst>
  </p:cSld>
  <p:clrMapOvr>
    <a:masterClrMapping/>
  </p:clrMapOvr>
  <mc:AlternateContent xmlns:mc="http://schemas.openxmlformats.org/markup-compatibility/2006" xmlns:p14="http://schemas.microsoft.com/office/powerpoint/2010/main">
    <mc:Choice Requires="p14">
      <p:transition spd="slow" p14:dur="2000" advTm="91435"/>
    </mc:Choice>
    <mc:Fallback xmlns="">
      <p:transition spd="slow" advTm="91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Billing </a:t>
            </a:r>
            <a:r>
              <a:rPr lang="en-US" dirty="0"/>
              <a:t>Codes (continued)</a:t>
            </a:r>
          </a:p>
        </p:txBody>
      </p:sp>
      <p:sp>
        <p:nvSpPr>
          <p:cNvPr id="3" name="Text Placeholder 2"/>
          <p:cNvSpPr>
            <a:spLocks noGrp="1"/>
          </p:cNvSpPr>
          <p:nvPr>
            <p:ph type="body" idx="1"/>
          </p:nvPr>
        </p:nvSpPr>
        <p:spPr/>
        <p:txBody>
          <a:bodyPr/>
          <a:lstStyle/>
          <a:p>
            <a:r>
              <a:rPr lang="en-US" sz="2400" dirty="0" smtClean="0"/>
              <a:t>ICD-9-CM</a:t>
            </a:r>
            <a:endParaRPr lang="en-US" sz="2400" dirty="0"/>
          </a:p>
        </p:txBody>
      </p:sp>
      <p:sp>
        <p:nvSpPr>
          <p:cNvPr id="4" name="Text Placeholder 3"/>
          <p:cNvSpPr>
            <a:spLocks noGrp="1"/>
          </p:cNvSpPr>
          <p:nvPr>
            <p:ph type="body" sz="half" idx="3"/>
          </p:nvPr>
        </p:nvSpPr>
        <p:spPr/>
        <p:txBody>
          <a:bodyPr/>
          <a:lstStyle/>
          <a:p>
            <a:r>
              <a:rPr lang="en-US" sz="2400" dirty="0" smtClean="0"/>
              <a:t>ICD-10-CM</a:t>
            </a:r>
            <a:endParaRPr lang="en-US" sz="2400" dirty="0"/>
          </a:p>
        </p:txBody>
      </p:sp>
      <p:sp>
        <p:nvSpPr>
          <p:cNvPr id="5" name="Content Placeholder 4"/>
          <p:cNvSpPr>
            <a:spLocks noGrp="1"/>
          </p:cNvSpPr>
          <p:nvPr>
            <p:ph sz="quarter" idx="2"/>
          </p:nvPr>
        </p:nvSpPr>
        <p:spPr/>
        <p:txBody>
          <a:bodyPr/>
          <a:lstStyle/>
          <a:p>
            <a:pPr marL="109728" indent="0">
              <a:buNone/>
            </a:pPr>
            <a:endParaRPr lang="en-US" b="1" dirty="0"/>
          </a:p>
          <a:p>
            <a:r>
              <a:rPr lang="en-US" b="1" dirty="0" smtClean="0"/>
              <a:t>315.32 – Mixed receptive-expressive language disorder</a:t>
            </a:r>
          </a:p>
          <a:p>
            <a:endParaRPr lang="en-US" b="1" dirty="0" smtClean="0"/>
          </a:p>
          <a:p>
            <a:endParaRPr lang="en-US" b="1" dirty="0"/>
          </a:p>
          <a:p>
            <a:endParaRPr lang="en-US" b="1" dirty="0" smtClean="0"/>
          </a:p>
          <a:p>
            <a:r>
              <a:rPr lang="en-US" b="1" dirty="0" smtClean="0"/>
              <a:t>728.85 – Spasm of muscle</a:t>
            </a:r>
            <a:endParaRPr lang="en-US" b="1" dirty="0"/>
          </a:p>
        </p:txBody>
      </p:sp>
      <p:sp>
        <p:nvSpPr>
          <p:cNvPr id="6" name="Content Placeholder 5"/>
          <p:cNvSpPr>
            <a:spLocks noGrp="1"/>
          </p:cNvSpPr>
          <p:nvPr>
            <p:ph sz="quarter" idx="4"/>
          </p:nvPr>
        </p:nvSpPr>
        <p:spPr/>
        <p:txBody>
          <a:bodyPr/>
          <a:lstStyle/>
          <a:p>
            <a:endParaRPr lang="en-US" b="1" dirty="0"/>
          </a:p>
          <a:p>
            <a:r>
              <a:rPr lang="en-US" b="1" dirty="0" smtClean="0"/>
              <a:t>F80.2 – Mixed receptive-expressive language disorder</a:t>
            </a:r>
          </a:p>
          <a:p>
            <a:r>
              <a:rPr lang="en-US" b="1" dirty="0"/>
              <a:t>H93.25 - Central auditory processing </a:t>
            </a:r>
            <a:r>
              <a:rPr lang="en-US" b="1" dirty="0" smtClean="0"/>
              <a:t>disorder</a:t>
            </a:r>
          </a:p>
          <a:p>
            <a:endParaRPr lang="en-US" b="1" dirty="0"/>
          </a:p>
          <a:p>
            <a:r>
              <a:rPr lang="en-US" b="1" dirty="0" smtClean="0"/>
              <a:t>M62.4xx – More than 20 codes</a:t>
            </a:r>
            <a:endParaRPr lang="en-US" b="1" dirty="0"/>
          </a:p>
        </p:txBody>
      </p:sp>
      <p:sp>
        <p:nvSpPr>
          <p:cNvPr id="7" name="Slide Number Placeholder 6"/>
          <p:cNvSpPr>
            <a:spLocks noGrp="1"/>
          </p:cNvSpPr>
          <p:nvPr>
            <p:ph type="sldNum" sz="quarter" idx="11"/>
          </p:nvPr>
        </p:nvSpPr>
        <p:spPr/>
        <p:txBody>
          <a:bodyPr/>
          <a:lstStyle/>
          <a:p>
            <a:fld id="{3C81BAD7-A98F-4025-81A7-F1028CB7358F}" type="slidenum">
              <a:rPr lang="en-US" smtClean="0"/>
              <a:t>31</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1213742"/>
      </p:ext>
    </p:extLst>
  </p:cSld>
  <p:clrMapOvr>
    <a:masterClrMapping/>
  </p:clrMapOvr>
  <mc:AlternateContent xmlns:mc="http://schemas.openxmlformats.org/markup-compatibility/2006" xmlns:p14="http://schemas.microsoft.com/office/powerpoint/2010/main">
    <mc:Choice Requires="p14">
      <p:transition spd="slow" p14:dur="2000" advTm="217642"/>
    </mc:Choice>
    <mc:Fallback xmlns="">
      <p:transition spd="slow" advTm="217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Impact on Data System Design</a:t>
            </a:r>
            <a:endParaRPr lang="en-US" sz="4400" dirty="0"/>
          </a:p>
        </p:txBody>
      </p:sp>
      <p:sp>
        <p:nvSpPr>
          <p:cNvPr id="3" name="Content Placeholder 2"/>
          <p:cNvSpPr>
            <a:spLocks noGrp="1"/>
          </p:cNvSpPr>
          <p:nvPr>
            <p:ph idx="1"/>
          </p:nvPr>
        </p:nvSpPr>
        <p:spPr/>
        <p:txBody>
          <a:bodyPr>
            <a:normAutofit lnSpcReduction="10000"/>
          </a:bodyPr>
          <a:lstStyle/>
          <a:p>
            <a:r>
              <a:rPr lang="en-US" dirty="0" smtClean="0"/>
              <a:t>Change in length/format of data field</a:t>
            </a:r>
          </a:p>
          <a:p>
            <a:r>
              <a:rPr lang="en-US" dirty="0" smtClean="0"/>
              <a:t>ICD-9-CM Drop-downs</a:t>
            </a:r>
          </a:p>
          <a:p>
            <a:pPr lvl="1"/>
            <a:r>
              <a:rPr lang="en-US" dirty="0"/>
              <a:t>By name/condition </a:t>
            </a:r>
            <a:r>
              <a:rPr lang="en-US" dirty="0" smtClean="0"/>
              <a:t>and by </a:t>
            </a:r>
            <a:r>
              <a:rPr lang="en-US" dirty="0"/>
              <a:t>ICD-9 code</a:t>
            </a:r>
          </a:p>
          <a:p>
            <a:pPr lvl="1"/>
            <a:r>
              <a:rPr lang="en-US" dirty="0"/>
              <a:t>Search by text string and/or by code</a:t>
            </a:r>
          </a:p>
          <a:p>
            <a:pPr lvl="1"/>
            <a:endParaRPr lang="en-US" dirty="0" smtClean="0"/>
          </a:p>
          <a:p>
            <a:r>
              <a:rPr lang="en-US" dirty="0" smtClean="0"/>
              <a:t>Options for ICD-10-CM</a:t>
            </a:r>
          </a:p>
          <a:p>
            <a:pPr lvl="1"/>
            <a:r>
              <a:rPr lang="en-US" dirty="0" smtClean="0"/>
              <a:t>Arrange alphabetically or by code</a:t>
            </a:r>
          </a:p>
          <a:p>
            <a:pPr lvl="1"/>
            <a:r>
              <a:rPr lang="en-US" dirty="0" smtClean="0"/>
              <a:t>Follow tabular (chapter) organization</a:t>
            </a:r>
          </a:p>
          <a:p>
            <a:pPr lvl="1"/>
            <a:r>
              <a:rPr lang="en-US" dirty="0" smtClean="0"/>
              <a:t>Level of specificity</a:t>
            </a:r>
          </a:p>
          <a:p>
            <a:pPr lvl="2"/>
            <a:r>
              <a:rPr lang="en-US" dirty="0" smtClean="0"/>
              <a:t>May depend on relationship to billing processes</a:t>
            </a:r>
          </a:p>
          <a:p>
            <a:pPr lvl="1"/>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3C81BAD7-A98F-4025-81A7-F1028CB7358F}" type="slidenum">
              <a:rPr lang="en-US" smtClean="0"/>
              <a:t>32</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57054008"/>
      </p:ext>
    </p:extLst>
  </p:cSld>
  <p:clrMapOvr>
    <a:masterClrMapping/>
  </p:clrMapOvr>
  <mc:AlternateContent xmlns:mc="http://schemas.openxmlformats.org/markup-compatibility/2006" xmlns:p14="http://schemas.microsoft.com/office/powerpoint/2010/main">
    <mc:Choice Requires="p14">
      <p:transition spd="slow" p14:dur="2000" advTm="137912"/>
    </mc:Choice>
    <mc:Fallback xmlns="">
      <p:transition spd="slow" advTm="137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working with a vendor, ask:</a:t>
            </a:r>
            <a:endParaRPr lang="en-US" dirty="0"/>
          </a:p>
        </p:txBody>
      </p:sp>
      <p:sp>
        <p:nvSpPr>
          <p:cNvPr id="3" name="Content Placeholder 2"/>
          <p:cNvSpPr>
            <a:spLocks noGrp="1"/>
          </p:cNvSpPr>
          <p:nvPr>
            <p:ph idx="1"/>
          </p:nvPr>
        </p:nvSpPr>
        <p:spPr/>
        <p:txBody>
          <a:bodyPr>
            <a:normAutofit/>
          </a:bodyPr>
          <a:lstStyle/>
          <a:p>
            <a:r>
              <a:rPr lang="en-US" dirty="0"/>
              <a:t>When will your ICD-10 compliant system be ready</a:t>
            </a:r>
            <a:r>
              <a:rPr lang="en-US" dirty="0" smtClean="0"/>
              <a:t>?</a:t>
            </a:r>
            <a:endParaRPr lang="en-US" dirty="0"/>
          </a:p>
          <a:p>
            <a:r>
              <a:rPr lang="en-US" dirty="0"/>
              <a:t>Are there any additional costs involved for upgrades or ongoing maintenance</a:t>
            </a:r>
            <a:r>
              <a:rPr lang="en-US" dirty="0" smtClean="0"/>
              <a:t>?</a:t>
            </a:r>
            <a:endParaRPr lang="en-US" dirty="0"/>
          </a:p>
          <a:p>
            <a:r>
              <a:rPr lang="en-US" dirty="0"/>
              <a:t>What is the basis of your crosswalk or mapping strategy</a:t>
            </a:r>
            <a:r>
              <a:rPr lang="en-US" dirty="0" smtClean="0"/>
              <a:t>?</a:t>
            </a:r>
            <a:endParaRPr lang="en-US" dirty="0"/>
          </a:p>
          <a:p>
            <a:r>
              <a:rPr lang="en-US" dirty="0"/>
              <a:t>Will your product support dual coding</a:t>
            </a:r>
            <a:r>
              <a:rPr lang="en-US" dirty="0" smtClean="0"/>
              <a:t>?</a:t>
            </a:r>
            <a:endParaRPr lang="en-US" dirty="0"/>
          </a:p>
          <a:p>
            <a:r>
              <a:rPr lang="en-US" dirty="0"/>
              <a:t>What is your external testing strategy</a:t>
            </a:r>
            <a:r>
              <a:rPr lang="en-US" dirty="0" smtClean="0"/>
              <a:t>?</a:t>
            </a:r>
            <a:endParaRPr lang="en-US" dirty="0"/>
          </a:p>
          <a:p>
            <a:r>
              <a:rPr lang="en-US" dirty="0"/>
              <a:t>Do you have a contingency plan if you’re not ready by October 2014?</a:t>
            </a:r>
          </a:p>
          <a:p>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33</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86987560"/>
      </p:ext>
    </p:extLst>
  </p:cSld>
  <p:clrMapOvr>
    <a:masterClrMapping/>
  </p:clrMapOvr>
  <mc:AlternateContent xmlns:mc="http://schemas.openxmlformats.org/markup-compatibility/2006" xmlns:p14="http://schemas.microsoft.com/office/powerpoint/2010/main">
    <mc:Choice Requires="p14">
      <p:transition spd="slow" p14:dur="2000" advTm="114860"/>
    </mc:Choice>
    <mc:Fallback xmlns="">
      <p:transition spd="slow" advTm="114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Impact on Data Analysis and Reporting</a:t>
            </a:r>
            <a:endParaRPr lang="en-US" sz="4400" dirty="0"/>
          </a:p>
        </p:txBody>
      </p:sp>
      <p:sp>
        <p:nvSpPr>
          <p:cNvPr id="3" name="Content Placeholder 2"/>
          <p:cNvSpPr>
            <a:spLocks noGrp="1"/>
          </p:cNvSpPr>
          <p:nvPr>
            <p:ph idx="1"/>
          </p:nvPr>
        </p:nvSpPr>
        <p:spPr/>
        <p:txBody>
          <a:bodyPr/>
          <a:lstStyle/>
          <a:p>
            <a:endParaRPr lang="en-US" dirty="0" smtClean="0"/>
          </a:p>
          <a:p>
            <a:r>
              <a:rPr lang="en-US" dirty="0" smtClean="0"/>
              <a:t>Depends on the level of specificity of the data you collect</a:t>
            </a:r>
          </a:p>
          <a:p>
            <a:r>
              <a:rPr lang="en-US" dirty="0" smtClean="0"/>
              <a:t>Depends on your desired level of specificity for reporting</a:t>
            </a:r>
          </a:p>
          <a:p>
            <a:r>
              <a:rPr lang="en-US" dirty="0" smtClean="0"/>
              <a:t>Depends on your audience</a:t>
            </a:r>
          </a:p>
          <a:p>
            <a:r>
              <a:rPr lang="en-US" dirty="0"/>
              <a:t>Existing data </a:t>
            </a:r>
            <a:r>
              <a:rPr lang="en-US" dirty="0" smtClean="0"/>
              <a:t>(9 codes) vs</a:t>
            </a:r>
            <a:r>
              <a:rPr lang="en-US" dirty="0"/>
              <a:t>. new data </a:t>
            </a:r>
            <a:r>
              <a:rPr lang="en-US" dirty="0" smtClean="0"/>
              <a:t>(10 codes)</a:t>
            </a:r>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34</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37583338"/>
      </p:ext>
    </p:extLst>
  </p:cSld>
  <p:clrMapOvr>
    <a:masterClrMapping/>
  </p:clrMapOvr>
  <mc:AlternateContent xmlns:mc="http://schemas.openxmlformats.org/markup-compatibility/2006" xmlns:p14="http://schemas.microsoft.com/office/powerpoint/2010/main">
    <mc:Choice Requires="p14">
      <p:transition spd="slow" p14:dur="2000" advTm="137563"/>
    </mc:Choice>
    <mc:Fallback xmlns="">
      <p:transition spd="slow" advTm="137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Report Using Categories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18642496"/>
              </p:ext>
            </p:extLst>
          </p:nvPr>
        </p:nvGraphicFramePr>
        <p:xfrm>
          <a:off x="533400" y="2362200"/>
          <a:ext cx="8077200" cy="4389120"/>
        </p:xfrm>
        <a:graphic>
          <a:graphicData uri="http://schemas.openxmlformats.org/drawingml/2006/table">
            <a:tbl>
              <a:tblPr firstRow="1" firstCol="1" bandRow="1"/>
              <a:tblGrid>
                <a:gridCol w="6481701"/>
                <a:gridCol w="1595499"/>
              </a:tblGrid>
              <a:tr h="220398">
                <a:tc>
                  <a:txBody>
                    <a:bodyPr/>
                    <a:lstStyle/>
                    <a:p>
                      <a:pPr marL="0" marR="0">
                        <a:spcBef>
                          <a:spcPts val="0"/>
                        </a:spcBef>
                        <a:spcAft>
                          <a:spcPts val="0"/>
                        </a:spcAft>
                      </a:pPr>
                      <a:r>
                        <a:rPr lang="en-US" sz="2400" u="sng" dirty="0">
                          <a:effectLst/>
                          <a:latin typeface="Arial"/>
                          <a:ea typeface="Times New Roman"/>
                          <a:cs typeface="Times New Roman"/>
                        </a:rPr>
                        <a:t>Condition</a:t>
                      </a:r>
                      <a:endParaRPr lang="en-US" sz="2400" dirty="0">
                        <a:effectLst/>
                        <a:latin typeface="Calibri"/>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c>
                  <a:txBody>
                    <a:bodyPr/>
                    <a:lstStyle/>
                    <a:p>
                      <a:pPr marL="0" marR="0" algn="r">
                        <a:spcBef>
                          <a:spcPts val="0"/>
                        </a:spcBef>
                        <a:spcAft>
                          <a:spcPts val="0"/>
                        </a:spcAft>
                      </a:pPr>
                      <a:r>
                        <a:rPr lang="en-US" sz="2400" u="sng" dirty="0" smtClean="0">
                          <a:effectLst/>
                          <a:latin typeface="Arial"/>
                          <a:ea typeface="Times New Roman"/>
                          <a:cs typeface="Times New Roman"/>
                        </a:rPr>
                        <a:t>Percent</a:t>
                      </a:r>
                      <a:endParaRPr lang="en-US" sz="1200" dirty="0">
                        <a:effectLst/>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tx2">
                        <a:lumMod val="40000"/>
                        <a:lumOff val="60000"/>
                      </a:schemeClr>
                    </a:solidFill>
                  </a:tcPr>
                </a:tc>
              </a:tr>
              <a:tr h="220398">
                <a:tc>
                  <a:txBody>
                    <a:bodyPr/>
                    <a:lstStyle/>
                    <a:p>
                      <a:pPr marL="0" marR="0">
                        <a:spcBef>
                          <a:spcPts val="0"/>
                        </a:spcBef>
                        <a:spcAft>
                          <a:spcPts val="0"/>
                        </a:spcAft>
                      </a:pPr>
                      <a:r>
                        <a:rPr lang="en-US" sz="2400" dirty="0">
                          <a:effectLst/>
                          <a:latin typeface="+mn-lt"/>
                          <a:ea typeface="Times New Roman"/>
                          <a:cs typeface="Times New Roman"/>
                        </a:rPr>
                        <a:t>     Chromosomal Anomalies</a:t>
                      </a:r>
                      <a:endParaRPr lang="en-US" sz="2400" dirty="0">
                        <a:effectLst/>
                        <a:latin typeface="+mn-lt"/>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bg2"/>
                    </a:solidFill>
                  </a:tcPr>
                </a:tc>
                <a:tc>
                  <a:txBody>
                    <a:bodyPr/>
                    <a:lstStyle/>
                    <a:p>
                      <a:pPr marL="0" marR="0" algn="r">
                        <a:spcBef>
                          <a:spcPts val="0"/>
                        </a:spcBef>
                        <a:spcAft>
                          <a:spcPts val="0"/>
                        </a:spcAft>
                      </a:pPr>
                      <a:r>
                        <a:rPr lang="en-US" sz="2400" dirty="0">
                          <a:effectLst/>
                          <a:latin typeface="+mn-lt"/>
                          <a:ea typeface="Times New Roman"/>
                          <a:cs typeface="Times New Roman"/>
                        </a:rPr>
                        <a:t>22</a:t>
                      </a:r>
                      <a:endParaRPr lang="en-US" sz="2400" dirty="0">
                        <a:effectLst/>
                        <a:latin typeface="+mn-lt"/>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solidFill>
                  </a:tcPr>
                </a:tc>
              </a:tr>
              <a:tr h="220398">
                <a:tc>
                  <a:txBody>
                    <a:bodyPr/>
                    <a:lstStyle/>
                    <a:p>
                      <a:pPr marL="0" marR="0">
                        <a:spcBef>
                          <a:spcPts val="0"/>
                        </a:spcBef>
                        <a:spcAft>
                          <a:spcPts val="0"/>
                        </a:spcAft>
                      </a:pPr>
                      <a:r>
                        <a:rPr lang="en-US" sz="2400" dirty="0">
                          <a:effectLst/>
                          <a:latin typeface="+mn-lt"/>
                          <a:ea typeface="Times New Roman"/>
                          <a:cs typeface="Times New Roman"/>
                        </a:rPr>
                        <a:t>     Symptoms and Ill-Defined Conditions</a:t>
                      </a:r>
                      <a:endParaRPr lang="en-US" sz="2400" dirty="0">
                        <a:effectLst/>
                        <a:latin typeface="+mn-lt"/>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bg2"/>
                    </a:solidFill>
                  </a:tcPr>
                </a:tc>
                <a:tc>
                  <a:txBody>
                    <a:bodyPr/>
                    <a:lstStyle/>
                    <a:p>
                      <a:pPr marL="0" marR="0" algn="r">
                        <a:spcBef>
                          <a:spcPts val="0"/>
                        </a:spcBef>
                        <a:spcAft>
                          <a:spcPts val="0"/>
                        </a:spcAft>
                      </a:pPr>
                      <a:r>
                        <a:rPr lang="en-US" sz="2400" dirty="0">
                          <a:effectLst/>
                          <a:latin typeface="+mn-lt"/>
                          <a:ea typeface="Times New Roman"/>
                          <a:cs typeface="Times New Roman"/>
                        </a:rPr>
                        <a:t>15</a:t>
                      </a:r>
                      <a:endParaRPr lang="en-US" sz="2400" dirty="0">
                        <a:effectLst/>
                        <a:latin typeface="+mn-lt"/>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solidFill>
                  </a:tcPr>
                </a:tc>
              </a:tr>
              <a:tr h="220398">
                <a:tc>
                  <a:txBody>
                    <a:bodyPr/>
                    <a:lstStyle/>
                    <a:p>
                      <a:pPr marL="0" marR="0">
                        <a:spcBef>
                          <a:spcPts val="0"/>
                        </a:spcBef>
                        <a:spcAft>
                          <a:spcPts val="0"/>
                        </a:spcAft>
                      </a:pPr>
                      <a:r>
                        <a:rPr lang="en-US" sz="2400" dirty="0">
                          <a:effectLst/>
                          <a:latin typeface="+mn-lt"/>
                          <a:ea typeface="Times New Roman"/>
                          <a:cs typeface="Times New Roman"/>
                        </a:rPr>
                        <a:t>     Diseases of the Nervous System</a:t>
                      </a:r>
                      <a:endParaRPr lang="en-US" sz="2400" dirty="0">
                        <a:effectLst/>
                        <a:latin typeface="+mn-lt"/>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bg2"/>
                    </a:solidFill>
                  </a:tcPr>
                </a:tc>
                <a:tc>
                  <a:txBody>
                    <a:bodyPr/>
                    <a:lstStyle/>
                    <a:p>
                      <a:pPr marL="0" marR="0" algn="r">
                        <a:spcBef>
                          <a:spcPts val="0"/>
                        </a:spcBef>
                        <a:spcAft>
                          <a:spcPts val="0"/>
                        </a:spcAft>
                      </a:pPr>
                      <a:r>
                        <a:rPr lang="en-US" sz="2400" dirty="0">
                          <a:effectLst/>
                          <a:latin typeface="+mn-lt"/>
                          <a:ea typeface="Times New Roman"/>
                          <a:cs typeface="Times New Roman"/>
                        </a:rPr>
                        <a:t>13</a:t>
                      </a:r>
                      <a:endParaRPr lang="en-US" sz="2400" dirty="0">
                        <a:effectLst/>
                        <a:latin typeface="+mn-lt"/>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solidFill>
                  </a:tcPr>
                </a:tc>
              </a:tr>
              <a:tr h="220398">
                <a:tc>
                  <a:txBody>
                    <a:bodyPr/>
                    <a:lstStyle/>
                    <a:p>
                      <a:pPr marL="0" marR="0">
                        <a:spcBef>
                          <a:spcPts val="0"/>
                        </a:spcBef>
                        <a:spcAft>
                          <a:spcPts val="0"/>
                        </a:spcAft>
                      </a:pPr>
                      <a:r>
                        <a:rPr lang="en-US" sz="2400" dirty="0">
                          <a:effectLst/>
                          <a:latin typeface="+mn-lt"/>
                          <a:ea typeface="Times New Roman"/>
                          <a:cs typeface="Times New Roman"/>
                        </a:rPr>
                        <a:t>     Congenital Anomalies--Brain/Spinal Cord</a:t>
                      </a:r>
                      <a:endParaRPr lang="en-US" sz="2400" dirty="0">
                        <a:effectLst/>
                        <a:latin typeface="+mn-lt"/>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bg2"/>
                    </a:solidFill>
                  </a:tcPr>
                </a:tc>
                <a:tc>
                  <a:txBody>
                    <a:bodyPr/>
                    <a:lstStyle/>
                    <a:p>
                      <a:pPr marL="0" marR="0" algn="r">
                        <a:spcBef>
                          <a:spcPts val="0"/>
                        </a:spcBef>
                        <a:spcAft>
                          <a:spcPts val="0"/>
                        </a:spcAft>
                      </a:pPr>
                      <a:r>
                        <a:rPr lang="en-US" sz="2400" dirty="0">
                          <a:effectLst/>
                          <a:latin typeface="+mn-lt"/>
                          <a:ea typeface="Times New Roman"/>
                          <a:cs typeface="Times New Roman"/>
                        </a:rPr>
                        <a:t>12</a:t>
                      </a:r>
                      <a:endParaRPr lang="en-US" sz="2400" dirty="0">
                        <a:effectLst/>
                        <a:latin typeface="+mn-lt"/>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solidFill>
                  </a:tcPr>
                </a:tc>
              </a:tr>
              <a:tr h="220398">
                <a:tc>
                  <a:txBody>
                    <a:bodyPr/>
                    <a:lstStyle/>
                    <a:p>
                      <a:pPr marL="0" marR="0">
                        <a:spcBef>
                          <a:spcPts val="0"/>
                        </a:spcBef>
                        <a:spcAft>
                          <a:spcPts val="0"/>
                        </a:spcAft>
                      </a:pPr>
                      <a:r>
                        <a:rPr lang="en-US" sz="2400" dirty="0">
                          <a:effectLst/>
                          <a:latin typeface="+mn-lt"/>
                          <a:ea typeface="Times New Roman"/>
                          <a:cs typeface="Times New Roman"/>
                        </a:rPr>
                        <a:t>     Congenital Anomalies--Musculoskeletal &amp; Other</a:t>
                      </a:r>
                      <a:endParaRPr lang="en-US" sz="2400" dirty="0">
                        <a:effectLst/>
                        <a:latin typeface="+mn-lt"/>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bg2"/>
                    </a:solidFill>
                  </a:tcPr>
                </a:tc>
                <a:tc>
                  <a:txBody>
                    <a:bodyPr/>
                    <a:lstStyle/>
                    <a:p>
                      <a:pPr marL="0" marR="0" algn="r">
                        <a:spcBef>
                          <a:spcPts val="0"/>
                        </a:spcBef>
                        <a:spcAft>
                          <a:spcPts val="0"/>
                        </a:spcAft>
                      </a:pPr>
                      <a:r>
                        <a:rPr lang="en-US" sz="2400" dirty="0">
                          <a:effectLst/>
                          <a:latin typeface="+mn-lt"/>
                          <a:ea typeface="Times New Roman"/>
                          <a:cs typeface="Times New Roman"/>
                        </a:rPr>
                        <a:t>12</a:t>
                      </a:r>
                      <a:endParaRPr lang="en-US" sz="2400" dirty="0">
                        <a:effectLst/>
                        <a:latin typeface="+mn-lt"/>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solidFill>
                  </a:tcPr>
                </a:tc>
              </a:tr>
              <a:tr h="259292">
                <a:tc>
                  <a:txBody>
                    <a:bodyPr/>
                    <a:lstStyle/>
                    <a:p>
                      <a:pPr marL="0" marR="0">
                        <a:spcBef>
                          <a:spcPts val="0"/>
                        </a:spcBef>
                        <a:spcAft>
                          <a:spcPts val="0"/>
                        </a:spcAft>
                      </a:pPr>
                      <a:r>
                        <a:rPr lang="en-US" sz="2400" dirty="0">
                          <a:effectLst/>
                          <a:latin typeface="+mn-lt"/>
                          <a:ea typeface="Times New Roman"/>
                          <a:cs typeface="Times New Roman"/>
                        </a:rPr>
                        <a:t>     Conditions Originating in Perinatal Period</a:t>
                      </a:r>
                      <a:endParaRPr lang="en-US" sz="2400" dirty="0">
                        <a:effectLst/>
                        <a:latin typeface="+mn-lt"/>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bg2"/>
                    </a:solidFill>
                  </a:tcPr>
                </a:tc>
                <a:tc>
                  <a:txBody>
                    <a:bodyPr/>
                    <a:lstStyle/>
                    <a:p>
                      <a:pPr marL="0" marR="0" algn="r">
                        <a:spcBef>
                          <a:spcPts val="0"/>
                        </a:spcBef>
                        <a:spcAft>
                          <a:spcPts val="0"/>
                        </a:spcAft>
                      </a:pPr>
                      <a:r>
                        <a:rPr lang="en-US" sz="2400" dirty="0">
                          <a:effectLst/>
                          <a:latin typeface="+mn-lt"/>
                          <a:ea typeface="Times New Roman"/>
                          <a:cs typeface="Times New Roman"/>
                        </a:rPr>
                        <a:t>8</a:t>
                      </a:r>
                      <a:endParaRPr lang="en-US" sz="2400" dirty="0">
                        <a:effectLst/>
                        <a:latin typeface="+mn-lt"/>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solidFill>
                  </a:tcPr>
                </a:tc>
              </a:tr>
              <a:tr h="259292">
                <a:tc>
                  <a:txBody>
                    <a:bodyPr/>
                    <a:lstStyle/>
                    <a:p>
                      <a:pPr marL="0" marR="0">
                        <a:spcBef>
                          <a:spcPts val="0"/>
                        </a:spcBef>
                        <a:spcAft>
                          <a:spcPts val="0"/>
                        </a:spcAft>
                      </a:pPr>
                      <a:r>
                        <a:rPr lang="en-US" sz="2400" dirty="0">
                          <a:effectLst/>
                          <a:latin typeface="+mn-lt"/>
                          <a:ea typeface="Times New Roman"/>
                          <a:cs typeface="Times New Roman"/>
                        </a:rPr>
                        <a:t>     Congenital Anomalies--Facial Clefts</a:t>
                      </a:r>
                      <a:endParaRPr lang="en-US" sz="2400" dirty="0">
                        <a:effectLst/>
                        <a:latin typeface="+mn-lt"/>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bg2"/>
                    </a:solidFill>
                  </a:tcPr>
                </a:tc>
                <a:tc>
                  <a:txBody>
                    <a:bodyPr/>
                    <a:lstStyle/>
                    <a:p>
                      <a:pPr marL="0" marR="0" algn="r">
                        <a:spcBef>
                          <a:spcPts val="0"/>
                        </a:spcBef>
                        <a:spcAft>
                          <a:spcPts val="0"/>
                        </a:spcAft>
                      </a:pPr>
                      <a:r>
                        <a:rPr lang="en-US" sz="2400" dirty="0">
                          <a:effectLst/>
                          <a:latin typeface="+mn-lt"/>
                          <a:ea typeface="Times New Roman"/>
                          <a:cs typeface="Times New Roman"/>
                        </a:rPr>
                        <a:t>6</a:t>
                      </a:r>
                      <a:endParaRPr lang="en-US" sz="2400" dirty="0">
                        <a:effectLst/>
                        <a:latin typeface="+mn-lt"/>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solidFill>
                  </a:tcPr>
                </a:tc>
              </a:tr>
              <a:tr h="259292">
                <a:tc>
                  <a:txBody>
                    <a:bodyPr/>
                    <a:lstStyle/>
                    <a:p>
                      <a:pPr marL="0" marR="0">
                        <a:spcBef>
                          <a:spcPts val="0"/>
                        </a:spcBef>
                        <a:spcAft>
                          <a:spcPts val="0"/>
                        </a:spcAft>
                      </a:pPr>
                      <a:r>
                        <a:rPr lang="en-US" sz="2400" dirty="0">
                          <a:effectLst/>
                          <a:latin typeface="+mn-lt"/>
                          <a:ea typeface="Times New Roman"/>
                          <a:cs typeface="Times New Roman"/>
                        </a:rPr>
                        <a:t>     Congenital Anomalies - Other</a:t>
                      </a:r>
                      <a:endParaRPr lang="en-US" sz="2400" dirty="0">
                        <a:effectLst/>
                        <a:latin typeface="+mn-lt"/>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bg2"/>
                    </a:solidFill>
                  </a:tcPr>
                </a:tc>
                <a:tc>
                  <a:txBody>
                    <a:bodyPr/>
                    <a:lstStyle/>
                    <a:p>
                      <a:pPr marL="0" marR="0" algn="r">
                        <a:spcBef>
                          <a:spcPts val="0"/>
                        </a:spcBef>
                        <a:spcAft>
                          <a:spcPts val="0"/>
                        </a:spcAft>
                      </a:pPr>
                      <a:r>
                        <a:rPr lang="en-US" sz="2400" dirty="0">
                          <a:effectLst/>
                          <a:latin typeface="+mn-lt"/>
                          <a:ea typeface="Times New Roman"/>
                          <a:cs typeface="Times New Roman"/>
                        </a:rPr>
                        <a:t>4</a:t>
                      </a:r>
                      <a:endParaRPr lang="en-US" sz="2400" dirty="0">
                        <a:effectLst/>
                        <a:latin typeface="+mn-lt"/>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solidFill>
                  </a:tcPr>
                </a:tc>
              </a:tr>
              <a:tr h="259292">
                <a:tc>
                  <a:txBody>
                    <a:bodyPr/>
                    <a:lstStyle/>
                    <a:p>
                      <a:pPr marL="0" marR="0">
                        <a:spcBef>
                          <a:spcPts val="0"/>
                        </a:spcBef>
                        <a:spcAft>
                          <a:spcPts val="0"/>
                        </a:spcAft>
                      </a:pPr>
                      <a:r>
                        <a:rPr lang="en-US" sz="2400" dirty="0">
                          <a:effectLst/>
                          <a:latin typeface="+mn-lt"/>
                          <a:ea typeface="Times New Roman"/>
                          <a:cs typeface="Times New Roman"/>
                        </a:rPr>
                        <a:t>     Autism Spectrum Disorders</a:t>
                      </a:r>
                      <a:endParaRPr lang="en-US" sz="2400" dirty="0">
                        <a:effectLst/>
                        <a:latin typeface="+mn-lt"/>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bg2"/>
                    </a:solidFill>
                  </a:tcPr>
                </a:tc>
                <a:tc>
                  <a:txBody>
                    <a:bodyPr/>
                    <a:lstStyle/>
                    <a:p>
                      <a:pPr marL="0" marR="0" algn="r">
                        <a:spcBef>
                          <a:spcPts val="0"/>
                        </a:spcBef>
                        <a:spcAft>
                          <a:spcPts val="0"/>
                        </a:spcAft>
                      </a:pPr>
                      <a:r>
                        <a:rPr lang="en-US" sz="2400" dirty="0">
                          <a:effectLst/>
                          <a:latin typeface="+mn-lt"/>
                          <a:ea typeface="Times New Roman"/>
                          <a:cs typeface="Times New Roman"/>
                        </a:rPr>
                        <a:t>4</a:t>
                      </a:r>
                      <a:endParaRPr lang="en-US" sz="2400" dirty="0">
                        <a:effectLst/>
                        <a:latin typeface="+mn-lt"/>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solidFill>
                  </a:tcPr>
                </a:tc>
              </a:tr>
              <a:tr h="259292">
                <a:tc>
                  <a:txBody>
                    <a:bodyPr/>
                    <a:lstStyle/>
                    <a:p>
                      <a:pPr marL="0" marR="0">
                        <a:spcBef>
                          <a:spcPts val="0"/>
                        </a:spcBef>
                        <a:spcAft>
                          <a:spcPts val="0"/>
                        </a:spcAft>
                      </a:pPr>
                      <a:r>
                        <a:rPr lang="en-US" sz="2400" dirty="0">
                          <a:effectLst/>
                          <a:latin typeface="+mn-lt"/>
                          <a:ea typeface="Times New Roman"/>
                          <a:cs typeface="Times New Roman"/>
                        </a:rPr>
                        <a:t>     Endocrine, Nutritional and Metabolic Diseases</a:t>
                      </a:r>
                      <a:endParaRPr lang="en-US" sz="2400" dirty="0">
                        <a:effectLst/>
                        <a:latin typeface="+mn-lt"/>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bg2"/>
                    </a:solidFill>
                  </a:tcPr>
                </a:tc>
                <a:tc>
                  <a:txBody>
                    <a:bodyPr/>
                    <a:lstStyle/>
                    <a:p>
                      <a:pPr marL="0" marR="0" algn="r">
                        <a:spcBef>
                          <a:spcPts val="0"/>
                        </a:spcBef>
                        <a:spcAft>
                          <a:spcPts val="0"/>
                        </a:spcAft>
                      </a:pPr>
                      <a:r>
                        <a:rPr lang="en-US" sz="2400" dirty="0">
                          <a:effectLst/>
                          <a:latin typeface="+mn-lt"/>
                          <a:ea typeface="Times New Roman"/>
                          <a:cs typeface="Times New Roman"/>
                        </a:rPr>
                        <a:t>2</a:t>
                      </a:r>
                      <a:endParaRPr lang="en-US" sz="2400" dirty="0">
                        <a:effectLst/>
                        <a:latin typeface="+mn-lt"/>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solidFill>
                  </a:tcPr>
                </a:tc>
              </a:tr>
              <a:tr h="259292">
                <a:tc>
                  <a:txBody>
                    <a:bodyPr/>
                    <a:lstStyle/>
                    <a:p>
                      <a:pPr marL="0" marR="0" indent="127000">
                        <a:spcBef>
                          <a:spcPts val="0"/>
                        </a:spcBef>
                        <a:spcAft>
                          <a:spcPts val="0"/>
                        </a:spcAft>
                      </a:pPr>
                      <a:r>
                        <a:rPr lang="en-US" sz="2400" dirty="0">
                          <a:effectLst/>
                          <a:latin typeface="+mn-lt"/>
                          <a:ea typeface="Times New Roman"/>
                          <a:cs typeface="Times New Roman"/>
                        </a:rPr>
                        <a:t>  </a:t>
                      </a:r>
                      <a:r>
                        <a:rPr lang="en-US" sz="2400" dirty="0" smtClean="0">
                          <a:effectLst/>
                          <a:latin typeface="+mn-lt"/>
                          <a:ea typeface="Times New Roman"/>
                          <a:cs typeface="Times New Roman"/>
                        </a:rPr>
                        <a:t> Other</a:t>
                      </a:r>
                      <a:endParaRPr lang="en-US" sz="2400" dirty="0">
                        <a:effectLst/>
                        <a:latin typeface="+mn-lt"/>
                        <a:ea typeface="Calibri"/>
                        <a:cs typeface="Times New Roman"/>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solidFill>
                      <a:schemeClr val="bg2"/>
                    </a:solidFill>
                  </a:tcPr>
                </a:tc>
                <a:tc>
                  <a:txBody>
                    <a:bodyPr/>
                    <a:lstStyle/>
                    <a:p>
                      <a:pPr marL="0" marR="0" algn="r">
                        <a:spcBef>
                          <a:spcPts val="0"/>
                        </a:spcBef>
                        <a:spcAft>
                          <a:spcPts val="0"/>
                        </a:spcAft>
                      </a:pPr>
                      <a:r>
                        <a:rPr lang="en-US" sz="2400" dirty="0">
                          <a:effectLst/>
                          <a:latin typeface="+mn-lt"/>
                          <a:ea typeface="Times New Roman"/>
                          <a:cs typeface="Times New Roman"/>
                        </a:rPr>
                        <a:t>2</a:t>
                      </a:r>
                      <a:endParaRPr lang="en-US" sz="2400" dirty="0">
                        <a:effectLst/>
                        <a:latin typeface="+mn-lt"/>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2"/>
                    </a:solidFill>
                  </a:tcPr>
                </a:tc>
              </a:tr>
            </a:tbl>
          </a:graphicData>
        </a:graphic>
      </p:graphicFrame>
      <p:sp>
        <p:nvSpPr>
          <p:cNvPr id="3" name="Slide Number Placeholder 2"/>
          <p:cNvSpPr>
            <a:spLocks noGrp="1"/>
          </p:cNvSpPr>
          <p:nvPr>
            <p:ph type="sldNum" sz="quarter" idx="12"/>
          </p:nvPr>
        </p:nvSpPr>
        <p:spPr/>
        <p:txBody>
          <a:bodyPr/>
          <a:lstStyle/>
          <a:p>
            <a:fld id="{3C81BAD7-A98F-4025-81A7-F1028CB7358F}" type="slidenum">
              <a:rPr lang="en-US" smtClean="0"/>
              <a:t>35</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439396"/>
      </p:ext>
    </p:extLst>
  </p:cSld>
  <p:clrMapOvr>
    <a:masterClrMapping/>
  </p:clrMapOvr>
  <mc:AlternateContent xmlns:mc="http://schemas.openxmlformats.org/markup-compatibility/2006" xmlns:p14="http://schemas.microsoft.com/office/powerpoint/2010/main">
    <mc:Choice Requires="p14">
      <p:transition spd="slow" p14:dur="2000" advTm="40606"/>
    </mc:Choice>
    <mc:Fallback xmlns="">
      <p:transition spd="slow" advTm="40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Sample Report Using Individual Dx</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177576163"/>
              </p:ext>
            </p:extLst>
          </p:nvPr>
        </p:nvGraphicFramePr>
        <p:xfrm>
          <a:off x="1143000" y="2286000"/>
          <a:ext cx="6629400" cy="4111648"/>
        </p:xfrm>
        <a:graphic>
          <a:graphicData uri="http://schemas.openxmlformats.org/drawingml/2006/table">
            <a:tbl>
              <a:tblPr firstRow="1" firstCol="1" bandRow="1">
                <a:tableStyleId>{5C22544A-7EE6-4342-B048-85BDC9FD1C3A}</a:tableStyleId>
              </a:tblPr>
              <a:tblGrid>
                <a:gridCol w="383648"/>
                <a:gridCol w="6245752"/>
              </a:tblGrid>
              <a:tr h="317015">
                <a:tc gridSpan="2">
                  <a:txBody>
                    <a:bodyPr/>
                    <a:lstStyle/>
                    <a:p>
                      <a:pPr marL="0" marR="0">
                        <a:spcBef>
                          <a:spcPts val="0"/>
                        </a:spcBef>
                        <a:spcAft>
                          <a:spcPts val="0"/>
                        </a:spcAft>
                      </a:pPr>
                      <a:r>
                        <a:rPr lang="en-US" sz="3200" b="0" dirty="0">
                          <a:solidFill>
                            <a:schemeClr val="tx1"/>
                          </a:solidFill>
                          <a:effectLst/>
                        </a:rPr>
                        <a:t>Most Prevalent Qualifying Diagnoses</a:t>
                      </a:r>
                      <a:endParaRPr lang="en-US" sz="3200" b="0" dirty="0">
                        <a:solidFill>
                          <a:schemeClr val="tx1"/>
                        </a:solidFill>
                        <a:effectLst/>
                        <a:latin typeface="Calibri"/>
                        <a:ea typeface="Calibri"/>
                        <a:cs typeface="Times New Roman"/>
                      </a:endParaRPr>
                    </a:p>
                  </a:txBody>
                  <a:tcPr marL="68580" marR="68580" marT="0" marB="0" anchor="b">
                    <a:solidFill>
                      <a:schemeClr val="bg2">
                        <a:lumMod val="90000"/>
                      </a:schemeClr>
                    </a:solidFill>
                  </a:tcPr>
                </a:tc>
                <a:tc hMerge="1">
                  <a:txBody>
                    <a:bodyPr/>
                    <a:lstStyle/>
                    <a:p>
                      <a:endParaRPr lang="en-US"/>
                    </a:p>
                  </a:txBody>
                  <a:tcPr/>
                </a:tc>
              </a:tr>
              <a:tr h="452996">
                <a:tc>
                  <a:txBody>
                    <a:bodyPr/>
                    <a:lstStyle/>
                    <a:p>
                      <a:pPr marL="0" marR="0">
                        <a:spcBef>
                          <a:spcPts val="0"/>
                        </a:spcBef>
                        <a:spcAft>
                          <a:spcPts val="0"/>
                        </a:spcAft>
                      </a:pPr>
                      <a:r>
                        <a:rPr lang="en-US" sz="1100" dirty="0">
                          <a:effectLst/>
                        </a:rPr>
                        <a:t> </a:t>
                      </a:r>
                      <a:endParaRPr lang="en-US" sz="1200" dirty="0">
                        <a:effectLst/>
                        <a:latin typeface="Calibri"/>
                        <a:ea typeface="Calibri"/>
                        <a:cs typeface="Times New Roman"/>
                      </a:endParaRPr>
                    </a:p>
                  </a:txBody>
                  <a:tcPr marL="68580" marR="68580" marT="0" marB="0" anchor="b"/>
                </a:tc>
                <a:tc>
                  <a:txBody>
                    <a:bodyPr/>
                    <a:lstStyle/>
                    <a:p>
                      <a:pPr marL="0" marR="0">
                        <a:spcBef>
                          <a:spcPts val="0"/>
                        </a:spcBef>
                        <a:spcAft>
                          <a:spcPts val="0"/>
                        </a:spcAft>
                      </a:pPr>
                      <a:r>
                        <a:rPr lang="en-US" sz="2800" dirty="0">
                          <a:effectLst/>
                        </a:rPr>
                        <a:t>Down Syndrome</a:t>
                      </a:r>
                      <a:endParaRPr lang="en-US" sz="2800" dirty="0">
                        <a:effectLst/>
                        <a:latin typeface="Calibri"/>
                        <a:ea typeface="Calibri"/>
                        <a:cs typeface="Times New Roman"/>
                      </a:endParaRPr>
                    </a:p>
                  </a:txBody>
                  <a:tcPr marL="68580" marR="68580" marT="0" marB="0" anchor="b"/>
                </a:tc>
              </a:tr>
              <a:tr h="452996">
                <a:tc>
                  <a:txBody>
                    <a:bodyPr/>
                    <a:lstStyle/>
                    <a:p>
                      <a:pPr marL="0" marR="0">
                        <a:spcBef>
                          <a:spcPts val="0"/>
                        </a:spcBef>
                        <a:spcAft>
                          <a:spcPts val="0"/>
                        </a:spcAft>
                      </a:pPr>
                      <a:r>
                        <a:rPr lang="en-US" sz="1100" dirty="0">
                          <a:effectLst/>
                        </a:rPr>
                        <a:t> </a:t>
                      </a:r>
                      <a:endParaRPr lang="en-US" sz="1200" dirty="0">
                        <a:effectLst/>
                        <a:latin typeface="Calibri"/>
                        <a:ea typeface="Calibri"/>
                        <a:cs typeface="Times New Roman"/>
                      </a:endParaRPr>
                    </a:p>
                  </a:txBody>
                  <a:tcPr marL="68580" marR="68580" marT="0" marB="0" anchor="b"/>
                </a:tc>
                <a:tc>
                  <a:txBody>
                    <a:bodyPr/>
                    <a:lstStyle/>
                    <a:p>
                      <a:pPr marL="0" marR="0">
                        <a:spcBef>
                          <a:spcPts val="0"/>
                        </a:spcBef>
                        <a:spcAft>
                          <a:spcPts val="0"/>
                        </a:spcAft>
                      </a:pPr>
                      <a:r>
                        <a:rPr lang="en-US" sz="2800" dirty="0">
                          <a:effectLst/>
                        </a:rPr>
                        <a:t>Failure to Thrive</a:t>
                      </a:r>
                      <a:endParaRPr lang="en-US" sz="2800" dirty="0">
                        <a:effectLst/>
                        <a:latin typeface="Calibri"/>
                        <a:ea typeface="Calibri"/>
                        <a:cs typeface="Times New Roman"/>
                      </a:endParaRPr>
                    </a:p>
                  </a:txBody>
                  <a:tcPr marL="68580" marR="68580" marT="0" marB="0" anchor="b"/>
                </a:tc>
              </a:tr>
              <a:tr h="452996">
                <a:tc>
                  <a:txBody>
                    <a:bodyPr/>
                    <a:lstStyle/>
                    <a:p>
                      <a:pPr marL="0" marR="0">
                        <a:spcBef>
                          <a:spcPts val="0"/>
                        </a:spcBef>
                        <a:spcAft>
                          <a:spcPts val="0"/>
                        </a:spcAft>
                      </a:pPr>
                      <a:r>
                        <a:rPr lang="en-US" sz="1100" dirty="0">
                          <a:effectLst/>
                        </a:rPr>
                        <a:t> </a:t>
                      </a:r>
                      <a:endParaRPr lang="en-US" sz="1200" dirty="0">
                        <a:effectLst/>
                        <a:latin typeface="Calibri"/>
                        <a:ea typeface="Calibri"/>
                        <a:cs typeface="Times New Roman"/>
                      </a:endParaRPr>
                    </a:p>
                  </a:txBody>
                  <a:tcPr marL="68580" marR="68580" marT="0" marB="0" anchor="b"/>
                </a:tc>
                <a:tc>
                  <a:txBody>
                    <a:bodyPr/>
                    <a:lstStyle/>
                    <a:p>
                      <a:pPr marL="0" marR="0">
                        <a:spcBef>
                          <a:spcPts val="0"/>
                        </a:spcBef>
                        <a:spcAft>
                          <a:spcPts val="0"/>
                        </a:spcAft>
                      </a:pPr>
                      <a:r>
                        <a:rPr lang="en-US" sz="2800" dirty="0">
                          <a:effectLst/>
                        </a:rPr>
                        <a:t>Plagiocephaly</a:t>
                      </a:r>
                      <a:endParaRPr lang="en-US" sz="2800" dirty="0">
                        <a:effectLst/>
                        <a:latin typeface="Calibri"/>
                        <a:ea typeface="Calibri"/>
                        <a:cs typeface="Times New Roman"/>
                      </a:endParaRPr>
                    </a:p>
                  </a:txBody>
                  <a:tcPr marL="68580" marR="68580" marT="0" marB="0" anchor="b"/>
                </a:tc>
              </a:tr>
              <a:tr h="452996">
                <a:tc>
                  <a:txBody>
                    <a:bodyPr/>
                    <a:lstStyle/>
                    <a:p>
                      <a:pPr marL="0" marR="0">
                        <a:spcBef>
                          <a:spcPts val="0"/>
                        </a:spcBef>
                        <a:spcAft>
                          <a:spcPts val="0"/>
                        </a:spcAft>
                      </a:pPr>
                      <a:r>
                        <a:rPr lang="en-US" sz="1100" dirty="0">
                          <a:effectLst/>
                        </a:rPr>
                        <a:t> </a:t>
                      </a:r>
                      <a:endParaRPr lang="en-US" sz="1200" dirty="0">
                        <a:effectLst/>
                        <a:latin typeface="Calibri"/>
                        <a:ea typeface="Calibri"/>
                        <a:cs typeface="Times New Roman"/>
                      </a:endParaRPr>
                    </a:p>
                  </a:txBody>
                  <a:tcPr marL="68580" marR="68580" marT="0" marB="0" anchor="b"/>
                </a:tc>
                <a:tc>
                  <a:txBody>
                    <a:bodyPr/>
                    <a:lstStyle/>
                    <a:p>
                      <a:pPr marL="0" marR="0">
                        <a:spcBef>
                          <a:spcPts val="0"/>
                        </a:spcBef>
                        <a:spcAft>
                          <a:spcPts val="0"/>
                        </a:spcAft>
                      </a:pPr>
                      <a:r>
                        <a:rPr lang="en-US" sz="2800" dirty="0">
                          <a:effectLst/>
                        </a:rPr>
                        <a:t>Seizure Disorders</a:t>
                      </a:r>
                      <a:endParaRPr lang="en-US" sz="2800" dirty="0">
                        <a:effectLst/>
                        <a:latin typeface="Calibri"/>
                        <a:ea typeface="Calibri"/>
                        <a:cs typeface="Times New Roman"/>
                      </a:endParaRPr>
                    </a:p>
                  </a:txBody>
                  <a:tcPr marL="68580" marR="68580" marT="0" marB="0" anchor="b"/>
                </a:tc>
              </a:tr>
              <a:tr h="452996">
                <a:tc>
                  <a:txBody>
                    <a:bodyPr/>
                    <a:lstStyle/>
                    <a:p>
                      <a:pPr marL="0" marR="0">
                        <a:spcBef>
                          <a:spcPts val="0"/>
                        </a:spcBef>
                        <a:spcAft>
                          <a:spcPts val="0"/>
                        </a:spcAft>
                      </a:pPr>
                      <a:r>
                        <a:rPr lang="en-US" sz="1100" dirty="0">
                          <a:effectLst/>
                        </a:rPr>
                        <a:t> </a:t>
                      </a:r>
                      <a:endParaRPr lang="en-US" sz="1200" dirty="0">
                        <a:effectLst/>
                        <a:latin typeface="Calibri"/>
                        <a:ea typeface="Calibri"/>
                        <a:cs typeface="Times New Roman"/>
                      </a:endParaRPr>
                    </a:p>
                  </a:txBody>
                  <a:tcPr marL="68580" marR="68580" marT="0" marB="0" anchor="b"/>
                </a:tc>
                <a:tc>
                  <a:txBody>
                    <a:bodyPr/>
                    <a:lstStyle/>
                    <a:p>
                      <a:pPr marL="0" marR="0">
                        <a:spcBef>
                          <a:spcPts val="0"/>
                        </a:spcBef>
                        <a:spcAft>
                          <a:spcPts val="0"/>
                        </a:spcAft>
                      </a:pPr>
                      <a:r>
                        <a:rPr lang="en-US" sz="2800" dirty="0">
                          <a:effectLst/>
                        </a:rPr>
                        <a:t>Microcephaly</a:t>
                      </a:r>
                      <a:endParaRPr lang="en-US" sz="2800" dirty="0">
                        <a:effectLst/>
                        <a:latin typeface="Calibri"/>
                        <a:ea typeface="Calibri"/>
                        <a:cs typeface="Times New Roman"/>
                      </a:endParaRPr>
                    </a:p>
                  </a:txBody>
                  <a:tcPr marL="68580" marR="68580" marT="0" marB="0" anchor="b"/>
                </a:tc>
              </a:tr>
              <a:tr h="452996">
                <a:tc>
                  <a:txBody>
                    <a:bodyPr/>
                    <a:lstStyle/>
                    <a:p>
                      <a:pPr marL="0" marR="0">
                        <a:spcBef>
                          <a:spcPts val="0"/>
                        </a:spcBef>
                        <a:spcAft>
                          <a:spcPts val="0"/>
                        </a:spcAft>
                      </a:pPr>
                      <a:r>
                        <a:rPr lang="en-US" sz="1100" dirty="0">
                          <a:effectLst/>
                        </a:rPr>
                        <a:t> </a:t>
                      </a:r>
                      <a:endParaRPr lang="en-US" sz="1200" dirty="0">
                        <a:effectLst/>
                        <a:latin typeface="Calibri"/>
                        <a:ea typeface="Calibri"/>
                        <a:cs typeface="Times New Roman"/>
                      </a:endParaRPr>
                    </a:p>
                  </a:txBody>
                  <a:tcPr marL="68580" marR="68580" marT="0" marB="0" anchor="b"/>
                </a:tc>
                <a:tc>
                  <a:txBody>
                    <a:bodyPr/>
                    <a:lstStyle/>
                    <a:p>
                      <a:pPr marL="0" marR="0">
                        <a:spcBef>
                          <a:spcPts val="0"/>
                        </a:spcBef>
                        <a:spcAft>
                          <a:spcPts val="0"/>
                        </a:spcAft>
                      </a:pPr>
                      <a:r>
                        <a:rPr lang="en-US" sz="2800" dirty="0">
                          <a:effectLst/>
                        </a:rPr>
                        <a:t>Hydrocephalus</a:t>
                      </a:r>
                      <a:endParaRPr lang="en-US" sz="2800" dirty="0">
                        <a:effectLst/>
                        <a:latin typeface="Calibri"/>
                        <a:ea typeface="Calibri"/>
                        <a:cs typeface="Times New Roman"/>
                      </a:endParaRPr>
                    </a:p>
                  </a:txBody>
                  <a:tcPr marL="68580" marR="68580" marT="0" marB="0" anchor="b"/>
                </a:tc>
              </a:tr>
              <a:tr h="452996">
                <a:tc>
                  <a:txBody>
                    <a:bodyPr/>
                    <a:lstStyle/>
                    <a:p>
                      <a:pPr marL="0" marR="0">
                        <a:spcBef>
                          <a:spcPts val="0"/>
                        </a:spcBef>
                        <a:spcAft>
                          <a:spcPts val="0"/>
                        </a:spcAft>
                      </a:pPr>
                      <a:r>
                        <a:rPr lang="en-US" sz="1100" dirty="0">
                          <a:effectLst/>
                        </a:rPr>
                        <a:t> </a:t>
                      </a:r>
                      <a:endParaRPr lang="en-US" sz="1200" dirty="0">
                        <a:effectLst/>
                        <a:latin typeface="Calibri"/>
                        <a:ea typeface="Calibri"/>
                        <a:cs typeface="Times New Roman"/>
                      </a:endParaRPr>
                    </a:p>
                  </a:txBody>
                  <a:tcPr marL="68580" marR="68580" marT="0" marB="0" anchor="b"/>
                </a:tc>
                <a:tc>
                  <a:txBody>
                    <a:bodyPr/>
                    <a:lstStyle/>
                    <a:p>
                      <a:pPr marL="0" marR="0">
                        <a:spcBef>
                          <a:spcPts val="0"/>
                        </a:spcBef>
                        <a:spcAft>
                          <a:spcPts val="0"/>
                        </a:spcAft>
                      </a:pPr>
                      <a:r>
                        <a:rPr lang="en-US" sz="2800" dirty="0">
                          <a:effectLst/>
                        </a:rPr>
                        <a:t>Spina Bifida</a:t>
                      </a:r>
                      <a:endParaRPr lang="en-US" sz="2800" dirty="0">
                        <a:effectLst/>
                        <a:latin typeface="Calibri"/>
                        <a:ea typeface="Calibri"/>
                        <a:cs typeface="Times New Roman"/>
                      </a:endParaRPr>
                    </a:p>
                  </a:txBody>
                  <a:tcPr marL="68580" marR="68580" marT="0" marB="0" anchor="b"/>
                </a:tc>
              </a:tr>
              <a:tr h="452996">
                <a:tc>
                  <a:txBody>
                    <a:bodyPr/>
                    <a:lstStyle/>
                    <a:p>
                      <a:pPr marL="0" marR="0">
                        <a:spcBef>
                          <a:spcPts val="0"/>
                        </a:spcBef>
                        <a:spcAft>
                          <a:spcPts val="0"/>
                        </a:spcAft>
                      </a:pPr>
                      <a:r>
                        <a:rPr lang="en-US" sz="1100" dirty="0">
                          <a:effectLst/>
                        </a:rPr>
                        <a:t> </a:t>
                      </a:r>
                      <a:endParaRPr lang="en-US" sz="1200" dirty="0">
                        <a:effectLst/>
                        <a:latin typeface="Calibri"/>
                        <a:ea typeface="Calibri"/>
                        <a:cs typeface="Times New Roman"/>
                      </a:endParaRPr>
                    </a:p>
                  </a:txBody>
                  <a:tcPr marL="68580" marR="68580" marT="0" marB="0" anchor="b"/>
                </a:tc>
                <a:tc>
                  <a:txBody>
                    <a:bodyPr/>
                    <a:lstStyle/>
                    <a:p>
                      <a:pPr marL="0" marR="0">
                        <a:spcBef>
                          <a:spcPts val="0"/>
                        </a:spcBef>
                        <a:spcAft>
                          <a:spcPts val="0"/>
                        </a:spcAft>
                      </a:pPr>
                      <a:r>
                        <a:rPr lang="en-US" sz="2800" dirty="0">
                          <a:effectLst/>
                        </a:rPr>
                        <a:t>Autism</a:t>
                      </a:r>
                      <a:endParaRPr lang="en-US" sz="2800" dirty="0">
                        <a:effectLst/>
                        <a:latin typeface="Calibri"/>
                        <a:ea typeface="Calibri"/>
                        <a:cs typeface="Times New Roman"/>
                      </a:endParaRPr>
                    </a:p>
                  </a:txBody>
                  <a:tcPr marL="68580" marR="68580" marT="0" marB="0" anchor="b"/>
                </a:tc>
              </a:tr>
            </a:tbl>
          </a:graphicData>
        </a:graphic>
      </p:graphicFrame>
      <p:sp>
        <p:nvSpPr>
          <p:cNvPr id="4" name="Slide Number Placeholder 3"/>
          <p:cNvSpPr>
            <a:spLocks noGrp="1"/>
          </p:cNvSpPr>
          <p:nvPr>
            <p:ph type="sldNum" sz="quarter" idx="12"/>
          </p:nvPr>
        </p:nvSpPr>
        <p:spPr/>
        <p:txBody>
          <a:bodyPr/>
          <a:lstStyle/>
          <a:p>
            <a:fld id="{3C81BAD7-A98F-4025-81A7-F1028CB7358F}" type="slidenum">
              <a:rPr lang="en-US" smtClean="0"/>
              <a:t>36</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5070604"/>
      </p:ext>
    </p:extLst>
  </p:cSld>
  <p:clrMapOvr>
    <a:masterClrMapping/>
  </p:clrMapOvr>
  <mc:AlternateContent xmlns:mc="http://schemas.openxmlformats.org/markup-compatibility/2006" xmlns:p14="http://schemas.microsoft.com/office/powerpoint/2010/main">
    <mc:Choice Requires="p14">
      <p:transition spd="slow" p14:dur="2000" advTm="89029"/>
    </mc:Choice>
    <mc:Fallback xmlns="">
      <p:transition spd="slow" advTm="89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Get Ready</a:t>
            </a:r>
            <a:endParaRPr lang="en-US" dirty="0"/>
          </a:p>
        </p:txBody>
      </p:sp>
      <p:sp>
        <p:nvSpPr>
          <p:cNvPr id="3" name="Content Placeholder 2"/>
          <p:cNvSpPr>
            <a:spLocks noGrp="1"/>
          </p:cNvSpPr>
          <p:nvPr>
            <p:ph idx="1"/>
          </p:nvPr>
        </p:nvSpPr>
        <p:spPr/>
        <p:txBody>
          <a:bodyPr/>
          <a:lstStyle/>
          <a:p>
            <a:r>
              <a:rPr lang="en-US" dirty="0" smtClean="0"/>
              <a:t>Identify any/all places where you use ICD-9 codes.</a:t>
            </a:r>
          </a:p>
          <a:p>
            <a:r>
              <a:rPr lang="en-US" dirty="0" smtClean="0"/>
              <a:t>Identify data systems and interfaces that need changes.</a:t>
            </a:r>
          </a:p>
          <a:p>
            <a:r>
              <a:rPr lang="en-US" dirty="0" smtClean="0"/>
              <a:t>Include clinical review of conversion of codes for eligibility from ICD-9 to ICD-10.</a:t>
            </a:r>
          </a:p>
          <a:p>
            <a:r>
              <a:rPr lang="en-US" dirty="0" smtClean="0"/>
              <a:t>For billing, be sure to test claims and transactions well in advance – first internally, then externally with payers.</a:t>
            </a:r>
          </a:p>
          <a:p>
            <a:r>
              <a:rPr lang="en-US" dirty="0" smtClean="0"/>
              <a:t>Decide how you will handle data/reporting.</a:t>
            </a:r>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37</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9873109"/>
      </p:ext>
    </p:extLst>
  </p:cSld>
  <p:clrMapOvr>
    <a:masterClrMapping/>
  </p:clrMapOvr>
  <mc:AlternateContent xmlns:mc="http://schemas.openxmlformats.org/markup-compatibility/2006" xmlns:p14="http://schemas.microsoft.com/office/powerpoint/2010/main">
    <mc:Choice Requires="p14">
      <p:transition spd="slow" p14:dur="2000" advTm="155294"/>
    </mc:Choice>
    <mc:Fallback xmlns="">
      <p:transition spd="slow" advTm="155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CMS Web Resources:  Basic Education</a:t>
            </a:r>
            <a:endParaRPr lang="en-US" sz="4400" dirty="0"/>
          </a:p>
        </p:txBody>
      </p:sp>
      <p:sp>
        <p:nvSpPr>
          <p:cNvPr id="3" name="Content Placeholder 2"/>
          <p:cNvSpPr>
            <a:spLocks noGrp="1"/>
          </p:cNvSpPr>
          <p:nvPr>
            <p:ph idx="1"/>
          </p:nvPr>
        </p:nvSpPr>
        <p:spPr/>
        <p:txBody>
          <a:bodyPr>
            <a:normAutofit/>
          </a:bodyPr>
          <a:lstStyle/>
          <a:p>
            <a:pPr lvl="1">
              <a:lnSpc>
                <a:spcPct val="90000"/>
              </a:lnSpc>
              <a:buNone/>
            </a:pPr>
            <a:endParaRPr lang="en-US" sz="1800" dirty="0"/>
          </a:p>
          <a:p>
            <a:pPr>
              <a:lnSpc>
                <a:spcPct val="90000"/>
              </a:lnSpc>
            </a:pPr>
            <a:r>
              <a:rPr lang="en-US" sz="3600" dirty="0"/>
              <a:t>CMS – </a:t>
            </a:r>
            <a:r>
              <a:rPr lang="en-US" sz="3600" dirty="0" smtClean="0"/>
              <a:t>ICD-10-CM</a:t>
            </a:r>
          </a:p>
          <a:p>
            <a:pPr marL="411480" lvl="1" indent="0">
              <a:lnSpc>
                <a:spcPct val="90000"/>
              </a:lnSpc>
              <a:buNone/>
            </a:pPr>
            <a:r>
              <a:rPr lang="en-US" sz="3600" dirty="0">
                <a:hlinkClick r:id="rId5"/>
              </a:rPr>
              <a:t>http://</a:t>
            </a:r>
            <a:r>
              <a:rPr lang="en-US" sz="3600" dirty="0" smtClean="0">
                <a:hlinkClick r:id="rId5"/>
              </a:rPr>
              <a:t>www.cms.gov/Medicare/Coding/ICD10/index.html</a:t>
            </a:r>
            <a:endParaRPr lang="en-US" dirty="0" smtClean="0"/>
          </a:p>
          <a:p>
            <a:pPr lvl="1">
              <a:lnSpc>
                <a:spcPct val="90000"/>
              </a:lnSpc>
            </a:pPr>
            <a:r>
              <a:rPr lang="en-US" sz="3200" dirty="0" smtClean="0"/>
              <a:t>Introduction fact sheet</a:t>
            </a:r>
          </a:p>
          <a:p>
            <a:pPr lvl="1">
              <a:lnSpc>
                <a:spcPct val="90000"/>
              </a:lnSpc>
            </a:pPr>
            <a:r>
              <a:rPr lang="en-US" sz="3200" dirty="0" smtClean="0"/>
              <a:t>FAQs</a:t>
            </a:r>
          </a:p>
          <a:p>
            <a:pPr lvl="1">
              <a:lnSpc>
                <a:spcPct val="90000"/>
              </a:lnSpc>
            </a:pPr>
            <a:r>
              <a:rPr lang="en-US" sz="3200" dirty="0" smtClean="0"/>
              <a:t>Updates from CMS</a:t>
            </a:r>
          </a:p>
          <a:p>
            <a:pPr marL="109728" indent="0">
              <a:lnSpc>
                <a:spcPct val="90000"/>
              </a:lnSpc>
              <a:buNone/>
            </a:pPr>
            <a:r>
              <a:rPr lang="en-US" dirty="0" smtClean="0"/>
              <a:t>	</a:t>
            </a:r>
          </a:p>
          <a:p>
            <a:pPr lvl="1">
              <a:lnSpc>
                <a:spcPct val="90000"/>
              </a:lnSpc>
            </a:pPr>
            <a:endParaRPr lang="en-US" dirty="0"/>
          </a:p>
          <a:p>
            <a:pPr lvl="1">
              <a:lnSpc>
                <a:spcPct val="90000"/>
              </a:lnSpc>
              <a:buNone/>
            </a:pPr>
            <a:endParaRPr lang="en-US" sz="1800" dirty="0" smtClean="0"/>
          </a:p>
          <a:p>
            <a:pPr lvl="1">
              <a:lnSpc>
                <a:spcPct val="90000"/>
              </a:lnSpc>
              <a:buNone/>
            </a:pPr>
            <a:endParaRPr lang="en-US" sz="1800" dirty="0"/>
          </a:p>
          <a:p>
            <a:pPr marL="109728" indent="0">
              <a:lnSpc>
                <a:spcPct val="90000"/>
              </a:lnSpc>
              <a:buNone/>
            </a:pPr>
            <a:endParaRPr lang="en-US" sz="3100" dirty="0" smtClean="0"/>
          </a:p>
          <a:p>
            <a:pPr marL="109728" indent="0">
              <a:lnSpc>
                <a:spcPct val="90000"/>
              </a:lnSpc>
              <a:buNone/>
            </a:pPr>
            <a:endParaRPr lang="en-US" sz="3100" dirty="0" smtClean="0"/>
          </a:p>
        </p:txBody>
      </p:sp>
      <p:sp>
        <p:nvSpPr>
          <p:cNvPr id="4" name="Slide Number Placeholder 3"/>
          <p:cNvSpPr>
            <a:spLocks noGrp="1"/>
          </p:cNvSpPr>
          <p:nvPr>
            <p:ph type="sldNum" sz="quarter" idx="12"/>
          </p:nvPr>
        </p:nvSpPr>
        <p:spPr/>
        <p:txBody>
          <a:bodyPr/>
          <a:lstStyle/>
          <a:p>
            <a:fld id="{3C81BAD7-A98F-4025-81A7-F1028CB7358F}" type="slidenum">
              <a:rPr lang="en-US" smtClean="0"/>
              <a:t>38</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66863147"/>
      </p:ext>
    </p:extLst>
  </p:cSld>
  <p:clrMapOvr>
    <a:masterClrMapping/>
  </p:clrMapOvr>
  <mc:AlternateContent xmlns:mc="http://schemas.openxmlformats.org/markup-compatibility/2006" xmlns:p14="http://schemas.microsoft.com/office/powerpoint/2010/main">
    <mc:Choice Requires="p14">
      <p:transition spd="slow" p14:dur="2000" advTm="30266"/>
    </mc:Choice>
    <mc:Fallback xmlns="">
      <p:transition spd="slow" advTm="30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Resources: Basic Education</a:t>
            </a:r>
            <a:endParaRPr lang="en-US" dirty="0"/>
          </a:p>
        </p:txBody>
      </p:sp>
      <p:sp>
        <p:nvSpPr>
          <p:cNvPr id="3" name="Content Placeholder 2"/>
          <p:cNvSpPr>
            <a:spLocks noGrp="1"/>
          </p:cNvSpPr>
          <p:nvPr>
            <p:ph idx="1"/>
          </p:nvPr>
        </p:nvSpPr>
        <p:spPr/>
        <p:txBody>
          <a:bodyPr>
            <a:normAutofit fontScale="92500" lnSpcReduction="20000"/>
          </a:bodyPr>
          <a:lstStyle/>
          <a:p>
            <a:pPr>
              <a:lnSpc>
                <a:spcPct val="90000"/>
              </a:lnSpc>
            </a:pPr>
            <a:r>
              <a:rPr lang="en-US" sz="3500" dirty="0"/>
              <a:t>NCHS/CDC – Basic ICD-10-CM Information</a:t>
            </a:r>
          </a:p>
          <a:p>
            <a:pPr marL="411480" lvl="1" indent="0">
              <a:lnSpc>
                <a:spcPct val="90000"/>
              </a:lnSpc>
              <a:buNone/>
            </a:pPr>
            <a:r>
              <a:rPr lang="en-US" sz="3000" dirty="0">
                <a:hlinkClick r:id="rId5"/>
              </a:rPr>
              <a:t>http://www.cdc.gov/nchs/icd/icd10cm.htm</a:t>
            </a:r>
            <a:endParaRPr lang="en-US" sz="3000" dirty="0"/>
          </a:p>
          <a:p>
            <a:pPr marL="109728" indent="0">
              <a:buNone/>
            </a:pPr>
            <a:endParaRPr lang="en-US" sz="2400" dirty="0" smtClean="0"/>
          </a:p>
          <a:p>
            <a:pPr>
              <a:lnSpc>
                <a:spcPct val="90000"/>
              </a:lnSpc>
            </a:pPr>
            <a:r>
              <a:rPr lang="en-US" sz="3500" dirty="0"/>
              <a:t>AHIMA -  </a:t>
            </a:r>
            <a:r>
              <a:rPr lang="en-US" sz="3500" dirty="0" smtClean="0"/>
              <a:t>ICD-10-CM Education/Training</a:t>
            </a:r>
          </a:p>
          <a:p>
            <a:pPr marL="411480" lvl="1" indent="0">
              <a:lnSpc>
                <a:spcPct val="90000"/>
              </a:lnSpc>
              <a:buNone/>
            </a:pPr>
            <a:r>
              <a:rPr lang="en-US" sz="3200" dirty="0">
                <a:hlinkClick r:id="rId6"/>
              </a:rPr>
              <a:t>http://www.ahima.org/icd10/</a:t>
            </a:r>
            <a:endParaRPr lang="en-US" sz="3200" dirty="0"/>
          </a:p>
          <a:p>
            <a:pPr marL="109728" indent="0">
              <a:lnSpc>
                <a:spcPct val="90000"/>
              </a:lnSpc>
              <a:buNone/>
            </a:pPr>
            <a:endParaRPr lang="en-US" sz="3100" dirty="0"/>
          </a:p>
          <a:p>
            <a:pPr>
              <a:lnSpc>
                <a:spcPct val="90000"/>
              </a:lnSpc>
            </a:pPr>
            <a:r>
              <a:rPr lang="en-US" sz="3500" dirty="0" smtClean="0"/>
              <a:t>AAPC – ICD-10-CM Training/Implementation</a:t>
            </a:r>
            <a:endParaRPr lang="en-US" sz="3500" dirty="0"/>
          </a:p>
          <a:p>
            <a:pPr marL="411480" lvl="1" indent="0">
              <a:lnSpc>
                <a:spcPct val="90000"/>
              </a:lnSpc>
              <a:buNone/>
            </a:pPr>
            <a:r>
              <a:rPr lang="en-US" sz="3200" dirty="0" smtClean="0">
                <a:hlinkClick r:id="rId7"/>
              </a:rPr>
              <a:t>http</a:t>
            </a:r>
            <a:r>
              <a:rPr lang="en-US" sz="3200" dirty="0">
                <a:hlinkClick r:id="rId7"/>
              </a:rPr>
              <a:t>://www.aapc.com/ICD-10/</a:t>
            </a:r>
            <a:endParaRPr lang="en-US" sz="3600" dirty="0"/>
          </a:p>
          <a:p>
            <a:pPr marL="109728" indent="0">
              <a:buNone/>
            </a:pPr>
            <a:endParaRPr lang="en-US" dirty="0" smtClean="0"/>
          </a:p>
          <a:p>
            <a:pPr marL="365760" lvl="1" indent="-256032">
              <a:lnSpc>
                <a:spcPct val="90000"/>
              </a:lnSpc>
              <a:buClr>
                <a:schemeClr val="accent3"/>
              </a:buClr>
              <a:buFont typeface="Georgia"/>
              <a:buChar char="•"/>
            </a:pPr>
            <a:r>
              <a:rPr lang="en-US" sz="3500" dirty="0">
                <a:solidFill>
                  <a:schemeClr val="tx1"/>
                </a:solidFill>
              </a:rPr>
              <a:t>WEDI – </a:t>
            </a:r>
            <a:r>
              <a:rPr lang="en-US" sz="3500" dirty="0" smtClean="0">
                <a:solidFill>
                  <a:schemeClr val="tx1"/>
                </a:solidFill>
              </a:rPr>
              <a:t>ICD-10-CM </a:t>
            </a:r>
            <a:r>
              <a:rPr lang="en-US" sz="3500" dirty="0">
                <a:solidFill>
                  <a:schemeClr val="tx1"/>
                </a:solidFill>
              </a:rPr>
              <a:t>Implementation</a:t>
            </a:r>
            <a:endParaRPr lang="en-US" sz="3500" dirty="0"/>
          </a:p>
          <a:p>
            <a:pPr lvl="1">
              <a:lnSpc>
                <a:spcPct val="90000"/>
              </a:lnSpc>
              <a:buNone/>
            </a:pPr>
            <a:r>
              <a:rPr lang="en-US" sz="3200" dirty="0">
                <a:hlinkClick r:id="rId8"/>
              </a:rPr>
              <a:t>http://www.wedi.org/topics/icd-10</a:t>
            </a:r>
            <a:endParaRPr lang="en-US" sz="3200" dirty="0"/>
          </a:p>
          <a:p>
            <a:pPr marL="109728" indent="0">
              <a:buNone/>
            </a:pPr>
            <a:endParaRPr lang="en-US" sz="3200" dirty="0" smtClean="0"/>
          </a:p>
          <a:p>
            <a:endParaRPr lang="en-US" sz="2400"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39</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20766892"/>
      </p:ext>
    </p:extLst>
  </p:cSld>
  <p:clrMapOvr>
    <a:masterClrMapping/>
  </p:clrMapOvr>
  <mc:AlternateContent xmlns:mc="http://schemas.openxmlformats.org/markup-compatibility/2006" xmlns:p14="http://schemas.microsoft.com/office/powerpoint/2010/main">
    <mc:Choice Requires="p14">
      <p:transition spd="slow" p14:dur="2000" advTm="50269"/>
    </mc:Choice>
    <mc:Fallback xmlns="">
      <p:transition spd="slow" advTm="50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latin typeface="Verdana" pitchFamily="34" charset="0"/>
              </a:rPr>
              <a:t>International Classification of Diseases</a:t>
            </a:r>
          </a:p>
          <a:p>
            <a:r>
              <a:rPr lang="en-US" dirty="0" smtClean="0">
                <a:latin typeface="Verdana" pitchFamily="34" charset="0"/>
              </a:rPr>
              <a:t>ICD-10 </a:t>
            </a:r>
            <a:r>
              <a:rPr lang="en-US" dirty="0">
                <a:latin typeface="Verdana" pitchFamily="34" charset="0"/>
              </a:rPr>
              <a:t>is the updated version of codes used for coding</a:t>
            </a:r>
            <a:r>
              <a:rPr lang="en-US" dirty="0" smtClean="0">
                <a:latin typeface="Verdana" pitchFamily="34" charset="0"/>
              </a:rPr>
              <a:t>:</a:t>
            </a:r>
          </a:p>
          <a:p>
            <a:pPr lvl="1"/>
            <a:r>
              <a:rPr lang="en-US" dirty="0" smtClean="0"/>
              <a:t>Diagnoses for all providers (ICD-10-CM)</a:t>
            </a:r>
          </a:p>
          <a:p>
            <a:pPr lvl="1"/>
            <a:r>
              <a:rPr lang="en-US" dirty="0" smtClean="0"/>
              <a:t>Hospital inpatient procedures (ICD-10-PCS</a:t>
            </a:r>
            <a:r>
              <a:rPr lang="en-US" dirty="0" smtClean="0">
                <a:solidFill>
                  <a:schemeClr val="accent5">
                    <a:lumMod val="50000"/>
                  </a:schemeClr>
                </a:solidFill>
              </a:rPr>
              <a:t>)</a:t>
            </a:r>
          </a:p>
          <a:p>
            <a:r>
              <a:rPr lang="en-US" dirty="0" smtClean="0">
                <a:latin typeface="Verdana" pitchFamily="34" charset="0"/>
              </a:rPr>
              <a:t>ICD-10-CM </a:t>
            </a:r>
            <a:r>
              <a:rPr lang="en-US" dirty="0">
                <a:latin typeface="Verdana" pitchFamily="34" charset="0"/>
              </a:rPr>
              <a:t>is the US “clinical modification” of the WHO ICD-10 code </a:t>
            </a:r>
            <a:r>
              <a:rPr lang="en-US" dirty="0" smtClean="0">
                <a:latin typeface="Verdana" pitchFamily="34" charset="0"/>
              </a:rPr>
              <a:t>set</a:t>
            </a:r>
          </a:p>
          <a:p>
            <a:r>
              <a:rPr lang="en-US" dirty="0">
                <a:latin typeface="Verdana" pitchFamily="34" charset="0"/>
              </a:rPr>
              <a:t>ICD-10-PCS is a U.S. </a:t>
            </a:r>
            <a:r>
              <a:rPr lang="en-US" dirty="0" smtClean="0">
                <a:latin typeface="Verdana" pitchFamily="34" charset="0"/>
              </a:rPr>
              <a:t>creation</a:t>
            </a:r>
          </a:p>
          <a:p>
            <a:endParaRPr lang="en-US" dirty="0">
              <a:latin typeface="Verdana" pitchFamily="34" charset="0"/>
            </a:endParaRPr>
          </a:p>
          <a:p>
            <a:endParaRPr lang="en-US" dirty="0">
              <a:latin typeface="Verdana" pitchFamily="34" charset="0"/>
            </a:endParaRPr>
          </a:p>
        </p:txBody>
      </p:sp>
      <p:sp>
        <p:nvSpPr>
          <p:cNvPr id="4" name="Slide Number Placeholder 3"/>
          <p:cNvSpPr>
            <a:spLocks noGrp="1"/>
          </p:cNvSpPr>
          <p:nvPr>
            <p:ph type="sldNum" sz="quarter" idx="12"/>
          </p:nvPr>
        </p:nvSpPr>
        <p:spPr/>
        <p:txBody>
          <a:bodyPr/>
          <a:lstStyle/>
          <a:p>
            <a:fld id="{3C81BAD7-A98F-4025-81A7-F1028CB7358F}" type="slidenum">
              <a:rPr lang="en-US" smtClean="0"/>
              <a:t>4</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2" name="Title 1"/>
          <p:cNvSpPr>
            <a:spLocks noGrp="1"/>
          </p:cNvSpPr>
          <p:nvPr>
            <p:ph type="title"/>
          </p:nvPr>
        </p:nvSpPr>
        <p:spPr/>
        <p:txBody>
          <a:bodyPr>
            <a:normAutofit/>
          </a:bodyPr>
          <a:lstStyle/>
          <a:p>
            <a:r>
              <a:rPr lang="en-US" sz="4400" dirty="0" smtClean="0"/>
              <a:t>What is the ICD-10?</a:t>
            </a:r>
            <a:endParaRPr lang="en-US" sz="4400" dirty="0"/>
          </a:p>
        </p:txBody>
      </p:sp>
    </p:spTree>
    <p:extLst>
      <p:ext uri="{BB962C8B-B14F-4D97-AF65-F5344CB8AC3E}">
        <p14:creationId xmlns:p14="http://schemas.microsoft.com/office/powerpoint/2010/main" val="2844989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000" advTm="79121">
        <p15:prstTrans prst="curtains"/>
      </p:transition>
    </mc:Choice>
    <mc:Fallback>
      <p:transition spd="slow" advTm="791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Web Resources</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American Speech-Language-Hearing Association (ASHA) – mapping for audiology and SLP </a:t>
            </a:r>
          </a:p>
          <a:p>
            <a:pPr marL="109728" indent="0">
              <a:buNone/>
            </a:pPr>
            <a:r>
              <a:rPr lang="en-US" dirty="0" smtClean="0">
                <a:hlinkClick r:id="rId5"/>
              </a:rPr>
              <a:t>http</a:t>
            </a:r>
            <a:r>
              <a:rPr lang="en-US" dirty="0">
                <a:hlinkClick r:id="rId5"/>
              </a:rPr>
              <a:t>://www.asha.org/Practice/reimbursement/coding/ICD-10/</a:t>
            </a:r>
            <a:endParaRPr lang="en-US" dirty="0" smtClean="0"/>
          </a:p>
          <a:p>
            <a:endParaRPr lang="en-US" dirty="0" smtClean="0"/>
          </a:p>
          <a:p>
            <a:r>
              <a:rPr lang="en-US" sz="3200" dirty="0" smtClean="0"/>
              <a:t>General Equivalence Mappings (GEMS)</a:t>
            </a:r>
          </a:p>
          <a:p>
            <a:pPr marL="109728" indent="0">
              <a:buNone/>
            </a:pPr>
            <a:r>
              <a:rPr lang="en-US" dirty="0">
                <a:hlinkClick r:id="rId6"/>
              </a:rPr>
              <a:t>http://</a:t>
            </a:r>
            <a:r>
              <a:rPr lang="en-US" dirty="0" smtClean="0">
                <a:hlinkClick r:id="rId6"/>
              </a:rPr>
              <a:t>www.cms.gov/Medicare/Coding/ICD10/index.html</a:t>
            </a:r>
            <a:endParaRPr lang="en-US" dirty="0" smtClean="0"/>
          </a:p>
          <a:p>
            <a:pPr marL="109728" indent="0">
              <a:buNone/>
            </a:pPr>
            <a:endParaRPr lang="en-US" sz="2400" dirty="0" smtClean="0"/>
          </a:p>
          <a:p>
            <a:r>
              <a:rPr lang="en-US" sz="3200" dirty="0" smtClean="0"/>
              <a:t>Lists of Codes and Descriptions</a:t>
            </a:r>
            <a:endParaRPr lang="en-US" sz="3200" dirty="0"/>
          </a:p>
          <a:p>
            <a:pPr marL="109728" indent="0">
              <a:buNone/>
            </a:pPr>
            <a:r>
              <a:rPr lang="en-US" dirty="0">
                <a:hlinkClick r:id="rId7"/>
              </a:rPr>
              <a:t>http://</a:t>
            </a:r>
            <a:r>
              <a:rPr lang="en-US" dirty="0" smtClean="0">
                <a:hlinkClick r:id="rId7"/>
              </a:rPr>
              <a:t>www.cdc.gov/nchs/icd/icd10cm.htm</a:t>
            </a:r>
            <a:endParaRPr lang="en-US" dirty="0"/>
          </a:p>
          <a:p>
            <a:pPr marL="109728" indent="0">
              <a:buNone/>
            </a:pPr>
            <a:endParaRPr lang="en-US" dirty="0" smtClean="0"/>
          </a:p>
          <a:p>
            <a:pPr marL="109728" indent="0">
              <a:buNone/>
            </a:pPr>
            <a:endParaRPr lang="en-US" sz="2400" dirty="0" smtClean="0"/>
          </a:p>
          <a:p>
            <a:endParaRPr lang="en-US" sz="2400"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40</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8642491"/>
      </p:ext>
    </p:extLst>
  </p:cSld>
  <p:clrMapOvr>
    <a:masterClrMapping/>
  </p:clrMapOvr>
  <mc:AlternateContent xmlns:mc="http://schemas.openxmlformats.org/markup-compatibility/2006" xmlns:p14="http://schemas.microsoft.com/office/powerpoint/2010/main">
    <mc:Choice Requires="p14">
      <p:transition spd="slow" p14:dur="2000" advTm="66472"/>
    </mc:Choice>
    <mc:Fallback xmlns="">
      <p:transition spd="slow" advTm="66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Resources on Implementation</a:t>
            </a:r>
            <a:endParaRPr lang="en-US" dirty="0"/>
          </a:p>
        </p:txBody>
      </p:sp>
      <p:sp>
        <p:nvSpPr>
          <p:cNvPr id="3" name="Content Placeholder 2"/>
          <p:cNvSpPr>
            <a:spLocks noGrp="1"/>
          </p:cNvSpPr>
          <p:nvPr>
            <p:ph idx="1"/>
          </p:nvPr>
        </p:nvSpPr>
        <p:spPr/>
        <p:txBody>
          <a:bodyPr>
            <a:normAutofit/>
          </a:bodyPr>
          <a:lstStyle/>
          <a:p>
            <a:r>
              <a:rPr lang="en-US" sz="3200" dirty="0" smtClean="0"/>
              <a:t>CMS ICD-10 Implementation Guide (see Resources tab)</a:t>
            </a:r>
          </a:p>
          <a:p>
            <a:pPr marL="109728" indent="0">
              <a:buNone/>
            </a:pPr>
            <a:r>
              <a:rPr lang="en-US" sz="3200" dirty="0">
                <a:hlinkClick r:id="rId5"/>
              </a:rPr>
              <a:t>https://implementicd10.noblis.org</a:t>
            </a:r>
            <a:r>
              <a:rPr lang="en-US" sz="3200" dirty="0" smtClean="0">
                <a:hlinkClick r:id="rId5"/>
              </a:rPr>
              <a:t>/</a:t>
            </a:r>
            <a:endParaRPr lang="en-US" sz="3200" dirty="0" smtClean="0"/>
          </a:p>
          <a:p>
            <a:pPr marL="109728" indent="0">
              <a:buNone/>
            </a:pPr>
            <a:endParaRPr lang="en-US" sz="3200" dirty="0" smtClean="0"/>
          </a:p>
          <a:p>
            <a:r>
              <a:rPr lang="en-US" sz="3200" dirty="0" smtClean="0"/>
              <a:t>CMS Implementation Timelines/Planning</a:t>
            </a:r>
            <a:endParaRPr lang="en-US" sz="3200" dirty="0" smtClean="0">
              <a:hlinkClick r:id="rId6"/>
            </a:endParaRPr>
          </a:p>
          <a:p>
            <a:pPr marL="109728" indent="0">
              <a:buNone/>
            </a:pPr>
            <a:r>
              <a:rPr lang="en-US" sz="3200" dirty="0" smtClean="0">
                <a:hlinkClick r:id="rId6"/>
              </a:rPr>
              <a:t>http</a:t>
            </a:r>
            <a:r>
              <a:rPr lang="en-US" sz="3200" dirty="0">
                <a:hlinkClick r:id="rId6"/>
              </a:rPr>
              <a:t>://www.cms.gov/Medicare/Coding/ICD10/ICD-10ImplementationTimelines.html</a:t>
            </a:r>
            <a:endParaRPr lang="en-US" sz="3200" dirty="0" smtClean="0"/>
          </a:p>
          <a:p>
            <a:endParaRPr lang="en-US" dirty="0" smtClean="0"/>
          </a:p>
          <a:p>
            <a:pPr marL="109728" indent="0">
              <a:buNone/>
            </a:pPr>
            <a:endParaRPr lang="en-US" dirty="0" smtClean="0"/>
          </a:p>
          <a:p>
            <a:pPr marL="109728" indent="0">
              <a:buNone/>
            </a:pPr>
            <a:endParaRPr lang="en-US" sz="2400" dirty="0" smtClean="0"/>
          </a:p>
          <a:p>
            <a:endParaRPr lang="en-US" sz="2400"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41</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5138058"/>
      </p:ext>
    </p:extLst>
  </p:cSld>
  <p:clrMapOvr>
    <a:masterClrMapping/>
  </p:clrMapOvr>
  <mc:AlternateContent xmlns:mc="http://schemas.openxmlformats.org/markup-compatibility/2006" xmlns:p14="http://schemas.microsoft.com/office/powerpoint/2010/main">
    <mc:Choice Requires="p14">
      <p:transition spd="slow" p14:dur="2000" advTm="57104"/>
    </mc:Choice>
    <mc:Fallback xmlns="">
      <p:transition spd="slow" advTm="57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QUESTIONS</a:t>
            </a:r>
            <a:endParaRPr lang="en-US" sz="4400" dirty="0"/>
          </a:p>
        </p:txBody>
      </p:sp>
      <p:sp>
        <p:nvSpPr>
          <p:cNvPr id="3" name="Slide Number Placeholder 2"/>
          <p:cNvSpPr>
            <a:spLocks noGrp="1"/>
          </p:cNvSpPr>
          <p:nvPr>
            <p:ph type="sldNum" sz="quarter" idx="12"/>
          </p:nvPr>
        </p:nvSpPr>
        <p:spPr/>
        <p:txBody>
          <a:bodyPr/>
          <a:lstStyle/>
          <a:p>
            <a:fld id="{3C81BAD7-A98F-4025-81A7-F1028CB7358F}" type="slidenum">
              <a:rPr lang="en-US" smtClean="0"/>
              <a:t>42</a:t>
            </a:fld>
            <a:endParaRPr lang="en-US" dirty="0"/>
          </a:p>
        </p:txBody>
      </p:sp>
      <p:pic>
        <p:nvPicPr>
          <p:cNvPr id="5" name="Picture 3" descr="C:\Users\Robin\AppData\Local\Microsoft\Windows\Temporary Internet Files\Content.IE5\6030MISS\MC90037107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1" y="2362200"/>
            <a:ext cx="26670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2492792"/>
      </p:ext>
    </p:extLst>
  </p:cSld>
  <p:clrMapOvr>
    <a:masterClrMapping/>
  </p:clrMapOvr>
  <mc:AlternateContent xmlns:mc="http://schemas.openxmlformats.org/markup-compatibility/2006" xmlns:p14="http://schemas.microsoft.com/office/powerpoint/2010/main">
    <mc:Choice Requires="p14">
      <p:transition spd="slow" p14:dur="2000" advTm="161066"/>
    </mc:Choice>
    <mc:Fallback xmlns="">
      <p:transition spd="slow" advTm="161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95400" y="2514600"/>
            <a:ext cx="6553200" cy="15240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CPT Codes</a:t>
            </a:r>
          </a:p>
          <a:p>
            <a:pPr algn="ctr"/>
            <a:r>
              <a:rPr lang="en-US" sz="3200" dirty="0" smtClean="0">
                <a:solidFill>
                  <a:schemeClr val="tx1"/>
                </a:solidFill>
              </a:rPr>
              <a:t>Common Procedure Terminology</a:t>
            </a:r>
          </a:p>
          <a:p>
            <a:pPr algn="ctr"/>
            <a:endParaRPr lang="en-US" dirty="0">
              <a:solidFill>
                <a:schemeClr val="tx1"/>
              </a:solidFill>
            </a:endParaRPr>
          </a:p>
        </p:txBody>
      </p:sp>
      <p:sp>
        <p:nvSpPr>
          <p:cNvPr id="9" name="Rounded Rectangle 8"/>
          <p:cNvSpPr/>
          <p:nvPr/>
        </p:nvSpPr>
        <p:spPr>
          <a:xfrm>
            <a:off x="1213944" y="4495800"/>
            <a:ext cx="6634656" cy="17526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HCPCS Codes</a:t>
            </a:r>
          </a:p>
          <a:p>
            <a:pPr algn="ctr"/>
            <a:r>
              <a:rPr lang="en-US" sz="3200" dirty="0" smtClean="0">
                <a:solidFill>
                  <a:schemeClr val="tx1"/>
                </a:solidFill>
              </a:rPr>
              <a:t>Healthcare Common Procedure Coding System</a:t>
            </a:r>
          </a:p>
          <a:p>
            <a:pPr algn="ctr"/>
            <a:endParaRPr lang="en-US" dirty="0">
              <a:solidFill>
                <a:schemeClr val="tx1"/>
              </a:solidFill>
            </a:endParaRPr>
          </a:p>
        </p:txBody>
      </p:sp>
      <p:sp>
        <p:nvSpPr>
          <p:cNvPr id="3" name="Slide Number Placeholder 2"/>
          <p:cNvSpPr>
            <a:spLocks noGrp="1"/>
          </p:cNvSpPr>
          <p:nvPr>
            <p:ph type="sldNum" sz="quarter" idx="12"/>
          </p:nvPr>
        </p:nvSpPr>
        <p:spPr/>
        <p:txBody>
          <a:bodyPr/>
          <a:lstStyle/>
          <a:p>
            <a:fld id="{3C81BAD7-A98F-4025-81A7-F1028CB7358F}" type="slidenum">
              <a:rPr lang="en-US" smtClean="0"/>
              <a:t>5</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2" name="Title 1"/>
          <p:cNvSpPr>
            <a:spLocks noGrp="1"/>
          </p:cNvSpPr>
          <p:nvPr>
            <p:ph type="title"/>
          </p:nvPr>
        </p:nvSpPr>
        <p:spPr/>
        <p:txBody>
          <a:bodyPr/>
          <a:lstStyle/>
          <a:p>
            <a:r>
              <a:rPr lang="en-US" dirty="0"/>
              <a:t>Codes </a:t>
            </a:r>
            <a:r>
              <a:rPr lang="en-US" b="1" dirty="0" smtClean="0"/>
              <a:t>NOT</a:t>
            </a:r>
            <a:r>
              <a:rPr lang="en-US" dirty="0" smtClean="0"/>
              <a:t> </a:t>
            </a:r>
            <a:r>
              <a:rPr lang="en-US" dirty="0"/>
              <a:t>Affected by ICD-10-CM</a:t>
            </a:r>
          </a:p>
        </p:txBody>
      </p:sp>
    </p:spTree>
    <p:extLst>
      <p:ext uri="{BB962C8B-B14F-4D97-AF65-F5344CB8AC3E}">
        <p14:creationId xmlns:p14="http://schemas.microsoft.com/office/powerpoint/2010/main" val="1178207597"/>
      </p:ext>
    </p:extLst>
  </p:cSld>
  <p:clrMapOvr>
    <a:masterClrMapping/>
  </p:clrMapOvr>
  <mc:AlternateContent xmlns:mc="http://schemas.openxmlformats.org/markup-compatibility/2006" xmlns:p14="http://schemas.microsoft.com/office/powerpoint/2010/main">
    <mc:Choice Requires="p14">
      <p:transition spd="slow" p14:dur="2000" advTm="41589"/>
    </mc:Choice>
    <mc:Fallback xmlns="">
      <p:transition spd="slow" advTm="41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ICD-10-CM Compliance Deadline</a:t>
            </a:r>
            <a:endParaRPr lang="en-US" dirty="0"/>
          </a:p>
        </p:txBody>
      </p:sp>
      <p:sp>
        <p:nvSpPr>
          <p:cNvPr id="3" name="Content Placeholder 2"/>
          <p:cNvSpPr>
            <a:spLocks noGrp="1"/>
          </p:cNvSpPr>
          <p:nvPr>
            <p:ph idx="1"/>
          </p:nvPr>
        </p:nvSpPr>
        <p:spPr/>
        <p:txBody>
          <a:bodyPr/>
          <a:lstStyle/>
          <a:p>
            <a:r>
              <a:rPr lang="en-US" sz="3600" dirty="0" smtClean="0">
                <a:solidFill>
                  <a:srgbClr val="FF0000"/>
                </a:solidFill>
              </a:rPr>
              <a:t>October 1, 2014</a:t>
            </a:r>
          </a:p>
          <a:p>
            <a:r>
              <a:rPr lang="en-US" dirty="0" smtClean="0"/>
              <a:t>Based on DATE OF SERVICE, not date of transaction or claim submission</a:t>
            </a:r>
          </a:p>
          <a:p>
            <a:r>
              <a:rPr lang="en-US" dirty="0" smtClean="0"/>
              <a:t>Use ICD-9-CM dx code if date of service is before October 1, 2014</a:t>
            </a:r>
          </a:p>
          <a:p>
            <a:r>
              <a:rPr lang="en-US" dirty="0" smtClean="0"/>
              <a:t>Use ICD-10-CM dx code if date of service is on or after October 1, 2014</a:t>
            </a:r>
          </a:p>
          <a:p>
            <a:r>
              <a:rPr lang="en-US" dirty="0" smtClean="0"/>
              <a:t>NO transition period</a:t>
            </a:r>
          </a:p>
          <a:p>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6</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17742429"/>
      </p:ext>
    </p:extLst>
  </p:cSld>
  <p:clrMapOvr>
    <a:masterClrMapping/>
  </p:clrMapOvr>
  <mc:AlternateContent xmlns:mc="http://schemas.openxmlformats.org/markup-compatibility/2006" xmlns:p14="http://schemas.microsoft.com/office/powerpoint/2010/main">
    <mc:Choice Requires="p14">
      <p:transition spd="slow" p14:dur="2000" advTm="58664"/>
    </mc:Choice>
    <mc:Fallback xmlns="">
      <p:transition spd="slow" advTm="58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p:txBody>
          <a:bodyPr>
            <a:noAutofit/>
          </a:bodyPr>
          <a:lstStyle/>
          <a:p>
            <a:r>
              <a:rPr lang="en-US" sz="2200" dirty="0" smtClean="0"/>
              <a:t>3 to 7 characters</a:t>
            </a:r>
          </a:p>
          <a:p>
            <a:r>
              <a:rPr lang="en-US" sz="2200" dirty="0" smtClean="0"/>
              <a:t>Position 1 is alpha, not case sensitive</a:t>
            </a:r>
          </a:p>
          <a:p>
            <a:r>
              <a:rPr lang="en-US" sz="2200" dirty="0" smtClean="0"/>
              <a:t>Position 2 is numeric</a:t>
            </a:r>
          </a:p>
          <a:p>
            <a:r>
              <a:rPr lang="en-US" sz="2200" dirty="0" smtClean="0"/>
              <a:t>Positions 3 to 7 are alpha or numeric (alpha are not case sensitive)</a:t>
            </a:r>
          </a:p>
          <a:p>
            <a:r>
              <a:rPr lang="en-US" sz="2200" dirty="0" smtClean="0"/>
              <a:t>Almost 69,000 codes</a:t>
            </a:r>
          </a:p>
        </p:txBody>
      </p:sp>
      <p:sp>
        <p:nvSpPr>
          <p:cNvPr id="4" name="Text Placeholder 3"/>
          <p:cNvSpPr>
            <a:spLocks noGrp="1"/>
          </p:cNvSpPr>
          <p:nvPr>
            <p:ph type="body" sz="half" idx="3"/>
          </p:nvPr>
        </p:nvSpPr>
        <p:spPr/>
        <p:txBody>
          <a:bodyPr/>
          <a:lstStyle/>
          <a:p>
            <a:r>
              <a:rPr lang="en-US" sz="2400" dirty="0" smtClean="0"/>
              <a:t>ICD-10-CM</a:t>
            </a:r>
            <a:endParaRPr lang="en-US" sz="2400" dirty="0"/>
          </a:p>
        </p:txBody>
      </p:sp>
      <p:sp>
        <p:nvSpPr>
          <p:cNvPr id="5" name="Content Placeholder 4"/>
          <p:cNvSpPr>
            <a:spLocks noGrp="1"/>
          </p:cNvSpPr>
          <p:nvPr>
            <p:ph sz="quarter" idx="2"/>
          </p:nvPr>
        </p:nvSpPr>
        <p:spPr/>
        <p:txBody>
          <a:bodyPr/>
          <a:lstStyle/>
          <a:p>
            <a:r>
              <a:rPr lang="en-US" sz="2200" dirty="0" smtClean="0"/>
              <a:t>3 to 5 characters</a:t>
            </a:r>
          </a:p>
          <a:p>
            <a:r>
              <a:rPr lang="en-US" sz="2200" dirty="0" smtClean="0"/>
              <a:t>First position is numeric or alpha (V or E)</a:t>
            </a:r>
          </a:p>
          <a:p>
            <a:r>
              <a:rPr lang="en-US" sz="2200" dirty="0" smtClean="0"/>
              <a:t>Positions 2 to 5 are numeric</a:t>
            </a:r>
          </a:p>
          <a:p>
            <a:endParaRPr lang="en-US" sz="2200" dirty="0"/>
          </a:p>
          <a:p>
            <a:endParaRPr lang="en-US" sz="2200" dirty="0" smtClean="0"/>
          </a:p>
          <a:p>
            <a:endParaRPr lang="en-US" sz="2200" dirty="0" smtClean="0"/>
          </a:p>
          <a:p>
            <a:r>
              <a:rPr lang="en-US" sz="2200" dirty="0" smtClean="0"/>
              <a:t>13,600 codes</a:t>
            </a:r>
          </a:p>
          <a:p>
            <a:endParaRPr lang="en-US" dirty="0"/>
          </a:p>
        </p:txBody>
      </p:sp>
      <p:sp>
        <p:nvSpPr>
          <p:cNvPr id="3" name="Text Placeholder 2"/>
          <p:cNvSpPr>
            <a:spLocks noGrp="1"/>
          </p:cNvSpPr>
          <p:nvPr>
            <p:ph type="body" idx="1"/>
          </p:nvPr>
        </p:nvSpPr>
        <p:spPr/>
        <p:txBody>
          <a:bodyPr/>
          <a:lstStyle/>
          <a:p>
            <a:r>
              <a:rPr lang="en-US" sz="2400" dirty="0" smtClean="0"/>
              <a:t>ICD-9-CM</a:t>
            </a:r>
            <a:endParaRPr lang="en-US" sz="2400" dirty="0"/>
          </a:p>
        </p:txBody>
      </p:sp>
      <p:sp>
        <p:nvSpPr>
          <p:cNvPr id="7" name="Slide Number Placeholder 6"/>
          <p:cNvSpPr>
            <a:spLocks noGrp="1"/>
          </p:cNvSpPr>
          <p:nvPr>
            <p:ph type="sldNum" sz="quarter" idx="11"/>
          </p:nvPr>
        </p:nvSpPr>
        <p:spPr/>
        <p:txBody>
          <a:bodyPr/>
          <a:lstStyle/>
          <a:p>
            <a:fld id="{3C81BAD7-A98F-4025-81A7-F1028CB7358F}" type="slidenum">
              <a:rPr lang="en-US" smtClean="0"/>
              <a:t>7</a:t>
            </a:fld>
            <a:endParaRPr lang="en-US"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2" name="Title 1"/>
          <p:cNvSpPr>
            <a:spLocks noGrp="1"/>
          </p:cNvSpPr>
          <p:nvPr>
            <p:ph type="title"/>
          </p:nvPr>
        </p:nvSpPr>
        <p:spPr/>
        <p:txBody>
          <a:bodyPr/>
          <a:lstStyle/>
          <a:p>
            <a:r>
              <a:rPr lang="en-US" dirty="0" smtClean="0"/>
              <a:t>Major Changes:  ICD-9 vs. ICD-10</a:t>
            </a:r>
            <a:endParaRPr lang="en-US" dirty="0"/>
          </a:p>
        </p:txBody>
      </p:sp>
    </p:spTree>
    <p:extLst>
      <p:ext uri="{BB962C8B-B14F-4D97-AF65-F5344CB8AC3E}">
        <p14:creationId xmlns:p14="http://schemas.microsoft.com/office/powerpoint/2010/main" val="2556740114"/>
      </p:ext>
    </p:extLst>
  </p:cSld>
  <p:clrMapOvr>
    <a:masterClrMapping/>
  </p:clrMapOvr>
  <mc:AlternateContent xmlns:mc="http://schemas.openxmlformats.org/markup-compatibility/2006" xmlns:p14="http://schemas.microsoft.com/office/powerpoint/2010/main">
    <mc:Choice Requires="p14">
      <p:transition spd="slow" p14:dur="2000" advTm="51733"/>
    </mc:Choice>
    <mc:Fallback xmlns="">
      <p:transition spd="slow" advTm="5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49424"/>
            <a:ext cx="8229600" cy="2474976"/>
          </a:xfrm>
        </p:spPr>
        <p:txBody>
          <a:bodyPr/>
          <a:lstStyle/>
          <a:p>
            <a:endParaRPr lang="en-US" dirty="0" smtClean="0"/>
          </a:p>
          <a:p>
            <a:endParaRPr lang="en-US" dirty="0"/>
          </a:p>
          <a:p>
            <a:endParaRPr lang="en-US"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441919"/>
            <a:ext cx="73152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3C81BAD7-A98F-4025-81A7-F1028CB7358F}" type="slidenum">
              <a:rPr lang="en-US" smtClean="0"/>
              <a:t>8</a:t>
            </a:fld>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2" name="Title 1"/>
          <p:cNvSpPr>
            <a:spLocks noGrp="1"/>
          </p:cNvSpPr>
          <p:nvPr>
            <p:ph type="title"/>
          </p:nvPr>
        </p:nvSpPr>
        <p:spPr/>
        <p:txBody>
          <a:bodyPr>
            <a:noAutofit/>
          </a:bodyPr>
          <a:lstStyle/>
          <a:p>
            <a:r>
              <a:rPr lang="en-US" dirty="0" smtClean="0"/>
              <a:t>Structure of ICD-10-CM Diagnosis Codes</a:t>
            </a:r>
            <a:endParaRPr lang="en-US" dirty="0"/>
          </a:p>
        </p:txBody>
      </p:sp>
    </p:spTree>
    <p:extLst>
      <p:ext uri="{BB962C8B-B14F-4D97-AF65-F5344CB8AC3E}">
        <p14:creationId xmlns:p14="http://schemas.microsoft.com/office/powerpoint/2010/main" val="3521890078"/>
      </p:ext>
    </p:extLst>
  </p:cSld>
  <p:clrMapOvr>
    <a:masterClrMapping/>
  </p:clrMapOvr>
  <mc:AlternateContent xmlns:mc="http://schemas.openxmlformats.org/markup-compatibility/2006" xmlns:p14="http://schemas.microsoft.com/office/powerpoint/2010/main">
    <mc:Choice Requires="p14">
      <p:transition spd="slow" p14:dur="2000" advTm="53065"/>
    </mc:Choice>
    <mc:Fallback xmlns="">
      <p:transition spd="slow" advTm="53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Much greater specificity</a:t>
            </a:r>
          </a:p>
          <a:p>
            <a:pPr marL="365760" lvl="1" indent="-256032">
              <a:buClr>
                <a:schemeClr val="accent3"/>
              </a:buClr>
              <a:buFont typeface="Georgia"/>
              <a:buChar char="•"/>
            </a:pPr>
            <a:r>
              <a:rPr lang="en-US" sz="2800" dirty="0">
                <a:solidFill>
                  <a:schemeClr val="tx1"/>
                </a:solidFill>
              </a:rPr>
              <a:t>Full description and consistency within the code set</a:t>
            </a:r>
          </a:p>
          <a:p>
            <a:pPr marL="365760" lvl="1" indent="-256032">
              <a:buClr>
                <a:schemeClr val="accent3"/>
              </a:buClr>
              <a:buFont typeface="Georgia"/>
              <a:buChar char="•"/>
            </a:pPr>
            <a:r>
              <a:rPr lang="en-US" sz="2800" dirty="0">
                <a:solidFill>
                  <a:schemeClr val="tx1"/>
                </a:solidFill>
              </a:rPr>
              <a:t>Uses modern terminology for descriptions</a:t>
            </a:r>
          </a:p>
          <a:p>
            <a:pPr marL="365760" lvl="1" indent="-256032">
              <a:buClr>
                <a:schemeClr val="accent3"/>
              </a:buClr>
              <a:buFont typeface="Georgia"/>
              <a:buChar char="•"/>
            </a:pPr>
            <a:r>
              <a:rPr lang="en-US" sz="2800" dirty="0">
                <a:solidFill>
                  <a:schemeClr val="tx1"/>
                </a:solidFill>
              </a:rPr>
              <a:t>Creation of combination diagnosis/symptom codes to reduce the number of codes needed to fully describe a </a:t>
            </a:r>
            <a:r>
              <a:rPr lang="en-US" sz="2800" dirty="0" smtClean="0">
                <a:solidFill>
                  <a:schemeClr val="tx1"/>
                </a:solidFill>
              </a:rPr>
              <a:t>condition</a:t>
            </a:r>
          </a:p>
          <a:p>
            <a:pPr marL="365760" lvl="1" indent="-256032">
              <a:buClr>
                <a:schemeClr val="accent3"/>
              </a:buClr>
              <a:buFont typeface="Georgia"/>
              <a:buChar char="•"/>
            </a:pPr>
            <a:r>
              <a:rPr lang="en-US" sz="2800" dirty="0">
                <a:solidFill>
                  <a:schemeClr val="tx1"/>
                </a:solidFill>
              </a:rPr>
              <a:t>Enables laterality (right vs. left designations</a:t>
            </a:r>
            <a:r>
              <a:rPr lang="en-US" sz="2800" dirty="0" smtClean="0">
                <a:solidFill>
                  <a:schemeClr val="tx1"/>
                </a:solidFill>
              </a:rPr>
              <a:t>)</a:t>
            </a:r>
          </a:p>
          <a:p>
            <a:pPr marL="365760" lvl="1" indent="-256032">
              <a:buClr>
                <a:schemeClr val="accent3"/>
              </a:buClr>
              <a:buFont typeface="Georgia"/>
              <a:buChar char="•"/>
            </a:pPr>
            <a:r>
              <a:rPr lang="en-US" sz="2800" dirty="0" smtClean="0">
                <a:solidFill>
                  <a:schemeClr val="tx1"/>
                </a:solidFill>
              </a:rPr>
              <a:t>Type of encounter, e.g., initial vs. subsequent</a:t>
            </a:r>
          </a:p>
          <a:p>
            <a:pPr marL="365760" lvl="1" indent="-256032">
              <a:buClr>
                <a:schemeClr val="accent3"/>
              </a:buClr>
              <a:buFont typeface="Georgia"/>
              <a:buChar char="•"/>
            </a:pPr>
            <a:endParaRPr lang="en-US" sz="2800" dirty="0">
              <a:solidFill>
                <a:schemeClr val="tx1"/>
              </a:solidFill>
            </a:endParaRPr>
          </a:p>
          <a:p>
            <a:pPr marL="365760" lvl="1" indent="-256032">
              <a:buClr>
                <a:schemeClr val="accent3"/>
              </a:buClr>
              <a:buFont typeface="Georgia"/>
              <a:buChar char="•"/>
            </a:pPr>
            <a:endParaRPr lang="en-US" sz="2800"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fld id="{3C81BAD7-A98F-4025-81A7-F1028CB7358F}" type="slidenum">
              <a:rPr lang="en-US" smtClean="0"/>
              <a:t>9</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2" name="Title 1"/>
          <p:cNvSpPr>
            <a:spLocks noGrp="1"/>
          </p:cNvSpPr>
          <p:nvPr>
            <p:ph type="title"/>
          </p:nvPr>
        </p:nvSpPr>
        <p:spPr/>
        <p:txBody>
          <a:bodyPr>
            <a:normAutofit/>
          </a:bodyPr>
          <a:lstStyle/>
          <a:p>
            <a:r>
              <a:rPr lang="en-US" sz="4400" dirty="0" smtClean="0"/>
              <a:t>More Specific Changes</a:t>
            </a:r>
            <a:endParaRPr lang="en-US" sz="4400" dirty="0"/>
          </a:p>
        </p:txBody>
      </p:sp>
    </p:spTree>
    <p:extLst>
      <p:ext uri="{BB962C8B-B14F-4D97-AF65-F5344CB8AC3E}">
        <p14:creationId xmlns:p14="http://schemas.microsoft.com/office/powerpoint/2010/main" val="3427411674"/>
      </p:ext>
    </p:extLst>
  </p:cSld>
  <p:clrMapOvr>
    <a:masterClrMapping/>
  </p:clrMapOvr>
  <mc:AlternateContent xmlns:mc="http://schemas.openxmlformats.org/markup-compatibility/2006" xmlns:p14="http://schemas.microsoft.com/office/powerpoint/2010/main">
    <mc:Choice Requires="p14">
      <p:transition spd="slow" p14:dur="2000" advTm="56864"/>
    </mc:Choice>
    <mc:Fallback xmlns="">
      <p:transition spd="slow" advTm="56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1828</TotalTime>
  <Words>3772</Words>
  <Application>Microsoft Office PowerPoint</Application>
  <PresentationFormat>On-screen Show (4:3)</PresentationFormat>
  <Paragraphs>605</Paragraphs>
  <Slides>42</Slides>
  <Notes>33</Notes>
  <HiddenSlides>0</HiddenSlides>
  <MMClips>42</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Urban</vt:lpstr>
      <vt:lpstr>The Impacts of ICD-10  on Your Part C Program</vt:lpstr>
      <vt:lpstr>Objectives</vt:lpstr>
      <vt:lpstr>Agenda</vt:lpstr>
      <vt:lpstr>What is the ICD-10?</vt:lpstr>
      <vt:lpstr>Codes NOT Affected by ICD-10-CM</vt:lpstr>
      <vt:lpstr>ICD-10-CM Compliance Deadline</vt:lpstr>
      <vt:lpstr>Major Changes:  ICD-9 vs. ICD-10</vt:lpstr>
      <vt:lpstr>Structure of ICD-10-CM Diagnosis Codes</vt:lpstr>
      <vt:lpstr>More Specific Changes</vt:lpstr>
      <vt:lpstr>Examples of ICD-10-CM Codes</vt:lpstr>
      <vt:lpstr>Examples of ICD-10-CM Specificity</vt:lpstr>
      <vt:lpstr>Tabular Lists (Chapters)</vt:lpstr>
      <vt:lpstr>Tabular Lists (Chapters) (continued) </vt:lpstr>
      <vt:lpstr>General Equivalence Mappings (GEMs)</vt:lpstr>
      <vt:lpstr>Issue:  No Clear Mapping</vt:lpstr>
      <vt:lpstr>Conversion of ICD-9-CM code 741.00 to ICD-10-CM</vt:lpstr>
      <vt:lpstr>Benefits of ICD-10-CM</vt:lpstr>
      <vt:lpstr>Provider Impacts</vt:lpstr>
      <vt:lpstr>Provider Impacts (continued)</vt:lpstr>
      <vt:lpstr>Medicaid Plan Impacts</vt:lpstr>
      <vt:lpstr>QUESTIONS</vt:lpstr>
      <vt:lpstr>Specific Impacts on Part C</vt:lpstr>
      <vt:lpstr>Impact on Eligibility</vt:lpstr>
      <vt:lpstr>EI Example:  Down Syndrome</vt:lpstr>
      <vt:lpstr>EI Example:  Cleft Lip/Palate</vt:lpstr>
      <vt:lpstr>EI Example:  Cleft Lip/Palate (continued)</vt:lpstr>
      <vt:lpstr>Impact on Eligibility – Recap and State Perspective</vt:lpstr>
      <vt:lpstr>Impact on Billing</vt:lpstr>
      <vt:lpstr>Examples of Billing Codes</vt:lpstr>
      <vt:lpstr>More Billing Code Examples </vt:lpstr>
      <vt:lpstr>Examples of Billing Codes (continued)</vt:lpstr>
      <vt:lpstr>Impact on Data System Design</vt:lpstr>
      <vt:lpstr>If working with a vendor, ask:</vt:lpstr>
      <vt:lpstr>Impact on Data Analysis and Reporting</vt:lpstr>
      <vt:lpstr>Sample Report Using Categories</vt:lpstr>
      <vt:lpstr>Sample Report Using Individual Dx</vt:lpstr>
      <vt:lpstr>Next Steps:  Get Ready</vt:lpstr>
      <vt:lpstr>CMS Web Resources:  Basic Education</vt:lpstr>
      <vt:lpstr>Web Resources: Basic Education</vt:lpstr>
      <vt:lpstr>More Web Resources</vt:lpstr>
      <vt:lpstr>Web Resources on Implementation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dc:creator>
  <cp:lastModifiedBy>Jessica Gonzales</cp:lastModifiedBy>
  <cp:revision>175</cp:revision>
  <dcterms:created xsi:type="dcterms:W3CDTF">2013-08-31T20:53:59Z</dcterms:created>
  <dcterms:modified xsi:type="dcterms:W3CDTF">2013-12-18T19:36:47Z</dcterms:modified>
</cp:coreProperties>
</file>