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notesSlides/notesSlide1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258" r:id="rId2"/>
    <p:sldId id="271" r:id="rId3"/>
    <p:sldId id="273" r:id="rId4"/>
    <p:sldId id="270" r:id="rId5"/>
    <p:sldId id="288" r:id="rId6"/>
    <p:sldId id="272" r:id="rId7"/>
    <p:sldId id="274" r:id="rId8"/>
    <p:sldId id="275" r:id="rId9"/>
    <p:sldId id="276" r:id="rId10"/>
    <p:sldId id="277" r:id="rId11"/>
    <p:sldId id="278" r:id="rId12"/>
    <p:sldId id="279" r:id="rId13"/>
    <p:sldId id="285" r:id="rId14"/>
    <p:sldId id="286" r:id="rId15"/>
    <p:sldId id="280" r:id="rId16"/>
    <p:sldId id="281" r:id="rId17"/>
    <p:sldId id="282" r:id="rId18"/>
    <p:sldId id="283" r:id="rId19"/>
    <p:sldId id="267" r:id="rId20"/>
    <p:sldId id="269" r:id="rId21"/>
  </p:sldIdLst>
  <p:sldSz cx="9144000" cy="6858000" type="screen4x3"/>
  <p:notesSz cx="6858000" cy="91440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s g" initials="ss g"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B54A"/>
    <a:srgbClr val="154578"/>
    <a:srgbClr val="868687"/>
    <a:srgbClr val="ED35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1265" autoAdjust="0"/>
    <p:restoredTop sz="82830" autoAdjust="0"/>
  </p:normalViewPr>
  <p:slideViewPr>
    <p:cSldViewPr>
      <p:cViewPr>
        <p:scale>
          <a:sx n="100" d="100"/>
          <a:sy n="100" d="100"/>
        </p:scale>
        <p:origin x="-72" y="-18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1" d="100"/>
          <a:sy n="71" d="100"/>
        </p:scale>
        <p:origin x="-32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2011 (N=858)</c:v>
                </c:pt>
              </c:strCache>
            </c:strRef>
          </c:tx>
          <c:invertIfNegative val="0"/>
          <c:dLbls>
            <c:dLblPos val="outEnd"/>
            <c:showLegendKey val="0"/>
            <c:showVal val="1"/>
            <c:showCatName val="0"/>
            <c:showSerName val="0"/>
            <c:showPercent val="0"/>
            <c:showBubbleSize val="0"/>
            <c:showLeaderLines val="0"/>
          </c:dLbls>
          <c:cat>
            <c:strRef>
              <c:f>Sheet1!$A$2:$A$3</c:f>
              <c:strCache>
                <c:ptCount val="2"/>
                <c:pt idx="0">
                  <c:v>Referrals from Child Welfare</c:v>
                </c:pt>
                <c:pt idx="1">
                  <c:v>Enrollment in Part C</c:v>
                </c:pt>
              </c:strCache>
            </c:strRef>
          </c:cat>
          <c:val>
            <c:numRef>
              <c:f>Sheet1!$B$2:$B$3</c:f>
              <c:numCache>
                <c:formatCode>General</c:formatCode>
                <c:ptCount val="2"/>
                <c:pt idx="0">
                  <c:v>51</c:v>
                </c:pt>
                <c:pt idx="1">
                  <c:v>11</c:v>
                </c:pt>
              </c:numCache>
            </c:numRef>
          </c:val>
        </c:ser>
        <c:ser>
          <c:idx val="1"/>
          <c:order val="1"/>
          <c:tx>
            <c:strRef>
              <c:f>Sheet1!$C$1</c:f>
              <c:strCache>
                <c:ptCount val="1"/>
                <c:pt idx="0">
                  <c:v>2013 (N=746)</c:v>
                </c:pt>
              </c:strCache>
            </c:strRef>
          </c:tx>
          <c:invertIfNegative val="0"/>
          <c:dLbls>
            <c:dLblPos val="outEnd"/>
            <c:showLegendKey val="0"/>
            <c:showVal val="1"/>
            <c:showCatName val="0"/>
            <c:showSerName val="0"/>
            <c:showPercent val="0"/>
            <c:showBubbleSize val="0"/>
            <c:showLeaderLines val="0"/>
          </c:dLbls>
          <c:cat>
            <c:strRef>
              <c:f>Sheet1!$A$2:$A$3</c:f>
              <c:strCache>
                <c:ptCount val="2"/>
                <c:pt idx="0">
                  <c:v>Referrals from Child Welfare</c:v>
                </c:pt>
                <c:pt idx="1">
                  <c:v>Enrollment in Part C</c:v>
                </c:pt>
              </c:strCache>
            </c:strRef>
          </c:cat>
          <c:val>
            <c:numRef>
              <c:f>Sheet1!$C$2:$C$3</c:f>
              <c:numCache>
                <c:formatCode>General</c:formatCode>
                <c:ptCount val="2"/>
                <c:pt idx="0">
                  <c:v>86</c:v>
                </c:pt>
                <c:pt idx="1">
                  <c:v>22</c:v>
                </c:pt>
              </c:numCache>
            </c:numRef>
          </c:val>
        </c:ser>
        <c:dLbls>
          <c:showLegendKey val="0"/>
          <c:showVal val="0"/>
          <c:showCatName val="0"/>
          <c:showSerName val="0"/>
          <c:showPercent val="0"/>
          <c:showBubbleSize val="0"/>
        </c:dLbls>
        <c:gapWidth val="150"/>
        <c:axId val="93885952"/>
        <c:axId val="91921728"/>
      </c:barChart>
      <c:catAx>
        <c:axId val="93885952"/>
        <c:scaling>
          <c:orientation val="minMax"/>
        </c:scaling>
        <c:delete val="0"/>
        <c:axPos val="b"/>
        <c:majorTickMark val="none"/>
        <c:minorTickMark val="none"/>
        <c:tickLblPos val="nextTo"/>
        <c:crossAx val="91921728"/>
        <c:crosses val="autoZero"/>
        <c:auto val="1"/>
        <c:lblAlgn val="ctr"/>
        <c:lblOffset val="100"/>
        <c:noMultiLvlLbl val="0"/>
      </c:catAx>
      <c:valAx>
        <c:axId val="91921728"/>
        <c:scaling>
          <c:orientation val="minMax"/>
        </c:scaling>
        <c:delete val="0"/>
        <c:axPos val="l"/>
        <c:title>
          <c:tx>
            <c:rich>
              <a:bodyPr rot="-5400000" vert="horz"/>
              <a:lstStyle/>
              <a:p>
                <a:pPr>
                  <a:defRPr/>
                </a:pPr>
                <a:r>
                  <a:rPr lang="en-US" dirty="0" smtClean="0"/>
                  <a:t>Percent of Victims   </a:t>
                </a:r>
                <a:endParaRPr lang="en-US" dirty="0"/>
              </a:p>
            </c:rich>
          </c:tx>
          <c:layout/>
          <c:overlay val="0"/>
        </c:title>
        <c:numFmt formatCode="General" sourceLinked="1"/>
        <c:majorTickMark val="none"/>
        <c:minorTickMark val="none"/>
        <c:tickLblPos val="nextTo"/>
        <c:crossAx val="9388595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diagrams/_rels/data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image" Target="../media/image11.png"/></Relationships>
</file>

<file path=ppt/diagrams/_rels/data5.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image" Target="../media/image14.jpeg"/></Relationships>
</file>

<file path=ppt/diagrams/_rels/drawing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image" Target="../media/image11.png"/></Relationships>
</file>

<file path=ppt/diagrams/_rels/drawing5.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image" Target="../media/image14.jpeg"/></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EC3163-7344-4FBC-B855-52F22E63D14C}" type="doc">
      <dgm:prSet loTypeId="urn:microsoft.com/office/officeart/2005/8/layout/hList9" loCatId="list" qsTypeId="urn:microsoft.com/office/officeart/2005/8/quickstyle/3d2" qsCatId="3D" csTypeId="urn:microsoft.com/office/officeart/2005/8/colors/colorful4" csCatId="colorful" phldr="1"/>
      <dgm:spPr/>
      <dgm:t>
        <a:bodyPr/>
        <a:lstStyle/>
        <a:p>
          <a:endParaRPr lang="en-US"/>
        </a:p>
      </dgm:t>
    </dgm:pt>
    <dgm:pt modelId="{A5048E40-649C-4E7A-9E1D-2546583BC128}">
      <dgm:prSet phldrT="[Text]"/>
      <dgm:spPr/>
      <dgm:t>
        <a:bodyPr/>
        <a:lstStyle/>
        <a:p>
          <a:r>
            <a:rPr lang="en-US" dirty="0" smtClean="0"/>
            <a:t>Linking</a:t>
          </a:r>
          <a:endParaRPr lang="en-US" dirty="0"/>
        </a:p>
      </dgm:t>
    </dgm:pt>
    <dgm:pt modelId="{D069F1B9-4B8D-4C70-9C74-BA935B11F3AB}" type="parTrans" cxnId="{00B33EDD-66E1-4342-84F5-09AB50D4B40E}">
      <dgm:prSet/>
      <dgm:spPr/>
      <dgm:t>
        <a:bodyPr/>
        <a:lstStyle/>
        <a:p>
          <a:endParaRPr lang="en-US"/>
        </a:p>
      </dgm:t>
    </dgm:pt>
    <dgm:pt modelId="{DCDA0B06-9249-44FA-A234-950EB1F24FFB}" type="sibTrans" cxnId="{00B33EDD-66E1-4342-84F5-09AB50D4B40E}">
      <dgm:prSet/>
      <dgm:spPr/>
      <dgm:t>
        <a:bodyPr/>
        <a:lstStyle/>
        <a:p>
          <a:endParaRPr lang="en-US"/>
        </a:p>
      </dgm:t>
    </dgm:pt>
    <dgm:pt modelId="{8890CE0D-C07D-4BE2-8729-31A465151106}">
      <dgm:prSet phldrT="[Text]"/>
      <dgm:spPr/>
      <dgm:t>
        <a:bodyPr/>
        <a:lstStyle/>
        <a:p>
          <a:r>
            <a:rPr lang="en-US" b="1" i="0" dirty="0" smtClean="0"/>
            <a:t>Linking refers to the process of joining or connecting records in one data set/system with those in another data set/system. Records can be linked through a common identifier in both data sets or by some other method.</a:t>
          </a:r>
          <a:endParaRPr lang="en-US" dirty="0"/>
        </a:p>
      </dgm:t>
    </dgm:pt>
    <dgm:pt modelId="{964F3F9C-0152-42C5-ABF4-68E98D07EC28}" type="parTrans" cxnId="{C5632237-E048-465C-ACCF-CE65F696824E}">
      <dgm:prSet/>
      <dgm:spPr/>
      <dgm:t>
        <a:bodyPr/>
        <a:lstStyle/>
        <a:p>
          <a:endParaRPr lang="en-US"/>
        </a:p>
      </dgm:t>
    </dgm:pt>
    <dgm:pt modelId="{B7EB91D4-8267-4A26-BB5F-C0728ED6ACA0}" type="sibTrans" cxnId="{C5632237-E048-465C-ACCF-CE65F696824E}">
      <dgm:prSet/>
      <dgm:spPr/>
      <dgm:t>
        <a:bodyPr/>
        <a:lstStyle/>
        <a:p>
          <a:endParaRPr lang="en-US"/>
        </a:p>
      </dgm:t>
    </dgm:pt>
    <dgm:pt modelId="{F622438B-CAC3-4BC2-8C06-0C9ED09943C3}">
      <dgm:prSet phldrT="[Text]"/>
      <dgm:spPr/>
      <dgm:t>
        <a:bodyPr/>
        <a:lstStyle/>
        <a:p>
          <a:r>
            <a:rPr lang="en-US" dirty="0" smtClean="0"/>
            <a:t>Data Sharing</a:t>
          </a:r>
          <a:endParaRPr lang="en-US" dirty="0"/>
        </a:p>
      </dgm:t>
    </dgm:pt>
    <dgm:pt modelId="{41563ED6-772E-478A-8DC9-FF92A04CEB76}" type="parTrans" cxnId="{B787C9E7-0A84-40AA-824B-BD2C90DE8BC0}">
      <dgm:prSet/>
      <dgm:spPr/>
      <dgm:t>
        <a:bodyPr/>
        <a:lstStyle/>
        <a:p>
          <a:endParaRPr lang="en-US"/>
        </a:p>
      </dgm:t>
    </dgm:pt>
    <dgm:pt modelId="{0CFF9C57-30BB-4BA5-8DD0-5D227705437D}" type="sibTrans" cxnId="{B787C9E7-0A84-40AA-824B-BD2C90DE8BC0}">
      <dgm:prSet/>
      <dgm:spPr/>
      <dgm:t>
        <a:bodyPr/>
        <a:lstStyle/>
        <a:p>
          <a:endParaRPr lang="en-US"/>
        </a:p>
      </dgm:t>
    </dgm:pt>
    <dgm:pt modelId="{3E435F64-70AB-418C-AD39-E4E0EFAB321C}">
      <dgm:prSet phldrT="[Text]"/>
      <dgm:spPr/>
      <dgm:t>
        <a:bodyPr/>
        <a:lstStyle/>
        <a:p>
          <a:r>
            <a:rPr lang="en-US" b="1" dirty="0" smtClean="0"/>
            <a:t>The ability for a Part C data system to share data with other data systems.</a:t>
          </a:r>
          <a:endParaRPr lang="en-US" dirty="0"/>
        </a:p>
      </dgm:t>
    </dgm:pt>
    <dgm:pt modelId="{0498C635-F8DA-400D-A055-AA77A2648B45}" type="parTrans" cxnId="{710E1B7B-3C76-4616-99EE-6D32B2F9A7E6}">
      <dgm:prSet/>
      <dgm:spPr/>
      <dgm:t>
        <a:bodyPr/>
        <a:lstStyle/>
        <a:p>
          <a:endParaRPr lang="en-US"/>
        </a:p>
      </dgm:t>
    </dgm:pt>
    <dgm:pt modelId="{5FD984DD-18F5-4C07-96E8-3FFB84467276}" type="sibTrans" cxnId="{710E1B7B-3C76-4616-99EE-6D32B2F9A7E6}">
      <dgm:prSet/>
      <dgm:spPr/>
      <dgm:t>
        <a:bodyPr/>
        <a:lstStyle/>
        <a:p>
          <a:endParaRPr lang="en-US"/>
        </a:p>
      </dgm:t>
    </dgm:pt>
    <dgm:pt modelId="{A1AE9DBA-B167-44B7-A019-654F048BC43C}" type="pres">
      <dgm:prSet presAssocID="{40EC3163-7344-4FBC-B855-52F22E63D14C}" presName="list" presStyleCnt="0">
        <dgm:presLayoutVars>
          <dgm:dir/>
          <dgm:animLvl val="lvl"/>
        </dgm:presLayoutVars>
      </dgm:prSet>
      <dgm:spPr/>
      <dgm:t>
        <a:bodyPr/>
        <a:lstStyle/>
        <a:p>
          <a:endParaRPr lang="en-US"/>
        </a:p>
      </dgm:t>
    </dgm:pt>
    <dgm:pt modelId="{B76AE54A-3C97-4D5F-9BCA-A9945A2B6A50}" type="pres">
      <dgm:prSet presAssocID="{A5048E40-649C-4E7A-9E1D-2546583BC128}" presName="posSpace" presStyleCnt="0"/>
      <dgm:spPr/>
    </dgm:pt>
    <dgm:pt modelId="{14E13738-E76E-4542-B00C-CF312CD0C941}" type="pres">
      <dgm:prSet presAssocID="{A5048E40-649C-4E7A-9E1D-2546583BC128}" presName="vertFlow" presStyleCnt="0"/>
      <dgm:spPr/>
    </dgm:pt>
    <dgm:pt modelId="{C84736BC-727D-4457-B5EA-047262351385}" type="pres">
      <dgm:prSet presAssocID="{A5048E40-649C-4E7A-9E1D-2546583BC128}" presName="topSpace" presStyleCnt="0"/>
      <dgm:spPr/>
    </dgm:pt>
    <dgm:pt modelId="{FF453777-FF7B-4A09-B2C9-AF34A63E453D}" type="pres">
      <dgm:prSet presAssocID="{A5048E40-649C-4E7A-9E1D-2546583BC128}" presName="firstComp" presStyleCnt="0"/>
      <dgm:spPr/>
    </dgm:pt>
    <dgm:pt modelId="{4BA15590-950D-4148-9C95-AF3901AF2098}" type="pres">
      <dgm:prSet presAssocID="{A5048E40-649C-4E7A-9E1D-2546583BC128}" presName="firstChild" presStyleLbl="bgAccFollowNode1" presStyleIdx="0" presStyleCnt="2" custScaleY="235530"/>
      <dgm:spPr/>
      <dgm:t>
        <a:bodyPr/>
        <a:lstStyle/>
        <a:p>
          <a:endParaRPr lang="en-US"/>
        </a:p>
      </dgm:t>
    </dgm:pt>
    <dgm:pt modelId="{66F355ED-2C68-4686-9BC5-CB35D3810EF6}" type="pres">
      <dgm:prSet presAssocID="{A5048E40-649C-4E7A-9E1D-2546583BC128}" presName="firstChildTx" presStyleLbl="bgAccFollowNode1" presStyleIdx="0" presStyleCnt="2">
        <dgm:presLayoutVars>
          <dgm:bulletEnabled val="1"/>
        </dgm:presLayoutVars>
      </dgm:prSet>
      <dgm:spPr/>
      <dgm:t>
        <a:bodyPr/>
        <a:lstStyle/>
        <a:p>
          <a:endParaRPr lang="en-US"/>
        </a:p>
      </dgm:t>
    </dgm:pt>
    <dgm:pt modelId="{E571C684-EF5F-48C0-BB2A-0888DB256FD5}" type="pres">
      <dgm:prSet presAssocID="{A5048E40-649C-4E7A-9E1D-2546583BC128}" presName="negSpace" presStyleCnt="0"/>
      <dgm:spPr/>
    </dgm:pt>
    <dgm:pt modelId="{301C60BC-ECB3-4CBD-9D49-499A5B789224}" type="pres">
      <dgm:prSet presAssocID="{A5048E40-649C-4E7A-9E1D-2546583BC128}" presName="circle" presStyleLbl="node1" presStyleIdx="0" presStyleCnt="2"/>
      <dgm:spPr/>
      <dgm:t>
        <a:bodyPr/>
        <a:lstStyle/>
        <a:p>
          <a:endParaRPr lang="en-US"/>
        </a:p>
      </dgm:t>
    </dgm:pt>
    <dgm:pt modelId="{6AF97C1D-54F4-4B9E-AB0E-8213EFB2001F}" type="pres">
      <dgm:prSet presAssocID="{DCDA0B06-9249-44FA-A234-950EB1F24FFB}" presName="transSpace" presStyleCnt="0"/>
      <dgm:spPr/>
    </dgm:pt>
    <dgm:pt modelId="{DBF9DEEE-D2C5-4974-82C8-9BDFA04FDAD0}" type="pres">
      <dgm:prSet presAssocID="{F622438B-CAC3-4BC2-8C06-0C9ED09943C3}" presName="posSpace" presStyleCnt="0"/>
      <dgm:spPr/>
    </dgm:pt>
    <dgm:pt modelId="{7BA78885-D1EA-4AEE-9B81-E89863D63516}" type="pres">
      <dgm:prSet presAssocID="{F622438B-CAC3-4BC2-8C06-0C9ED09943C3}" presName="vertFlow" presStyleCnt="0"/>
      <dgm:spPr/>
    </dgm:pt>
    <dgm:pt modelId="{701253F7-A6B3-4462-A497-199EF9E7ABA7}" type="pres">
      <dgm:prSet presAssocID="{F622438B-CAC3-4BC2-8C06-0C9ED09943C3}" presName="topSpace" presStyleCnt="0"/>
      <dgm:spPr/>
    </dgm:pt>
    <dgm:pt modelId="{3CB035D8-ED38-4C83-93DC-2357AF3BCDAA}" type="pres">
      <dgm:prSet presAssocID="{F622438B-CAC3-4BC2-8C06-0C9ED09943C3}" presName="firstComp" presStyleCnt="0"/>
      <dgm:spPr/>
    </dgm:pt>
    <dgm:pt modelId="{80F8DB19-632D-49D0-BA2D-363DA7A3F484}" type="pres">
      <dgm:prSet presAssocID="{F622438B-CAC3-4BC2-8C06-0C9ED09943C3}" presName="firstChild" presStyleLbl="bgAccFollowNode1" presStyleIdx="1" presStyleCnt="2" custScaleY="233079"/>
      <dgm:spPr/>
      <dgm:t>
        <a:bodyPr/>
        <a:lstStyle/>
        <a:p>
          <a:endParaRPr lang="en-US"/>
        </a:p>
      </dgm:t>
    </dgm:pt>
    <dgm:pt modelId="{EE6DE852-52E0-4654-95E7-3CB5885AB74B}" type="pres">
      <dgm:prSet presAssocID="{F622438B-CAC3-4BC2-8C06-0C9ED09943C3}" presName="firstChildTx" presStyleLbl="bgAccFollowNode1" presStyleIdx="1" presStyleCnt="2">
        <dgm:presLayoutVars>
          <dgm:bulletEnabled val="1"/>
        </dgm:presLayoutVars>
      </dgm:prSet>
      <dgm:spPr/>
      <dgm:t>
        <a:bodyPr/>
        <a:lstStyle/>
        <a:p>
          <a:endParaRPr lang="en-US"/>
        </a:p>
      </dgm:t>
    </dgm:pt>
    <dgm:pt modelId="{D9255874-59C7-475D-A013-9F775492CBBC}" type="pres">
      <dgm:prSet presAssocID="{F622438B-CAC3-4BC2-8C06-0C9ED09943C3}" presName="negSpace" presStyleCnt="0"/>
      <dgm:spPr/>
    </dgm:pt>
    <dgm:pt modelId="{1FCDD332-2911-43A4-B429-47768CF27BA2}" type="pres">
      <dgm:prSet presAssocID="{F622438B-CAC3-4BC2-8C06-0C9ED09943C3}" presName="circle" presStyleLbl="node1" presStyleIdx="1" presStyleCnt="2"/>
      <dgm:spPr/>
      <dgm:t>
        <a:bodyPr/>
        <a:lstStyle/>
        <a:p>
          <a:endParaRPr lang="en-US"/>
        </a:p>
      </dgm:t>
    </dgm:pt>
  </dgm:ptLst>
  <dgm:cxnLst>
    <dgm:cxn modelId="{75B936DD-DE6E-4EFF-AD1A-466AA9C2CA67}" type="presOf" srcId="{F622438B-CAC3-4BC2-8C06-0C9ED09943C3}" destId="{1FCDD332-2911-43A4-B429-47768CF27BA2}" srcOrd="0" destOrd="0" presId="urn:microsoft.com/office/officeart/2005/8/layout/hList9"/>
    <dgm:cxn modelId="{C5632237-E048-465C-ACCF-CE65F696824E}" srcId="{A5048E40-649C-4E7A-9E1D-2546583BC128}" destId="{8890CE0D-C07D-4BE2-8729-31A465151106}" srcOrd="0" destOrd="0" parTransId="{964F3F9C-0152-42C5-ABF4-68E98D07EC28}" sibTransId="{B7EB91D4-8267-4A26-BB5F-C0728ED6ACA0}"/>
    <dgm:cxn modelId="{56E151B1-959F-4DE8-A992-B45C2716F6B3}" type="presOf" srcId="{40EC3163-7344-4FBC-B855-52F22E63D14C}" destId="{A1AE9DBA-B167-44B7-A019-654F048BC43C}" srcOrd="0" destOrd="0" presId="urn:microsoft.com/office/officeart/2005/8/layout/hList9"/>
    <dgm:cxn modelId="{2AE65EE1-1718-4008-8E85-EF4A2CABA35F}" type="presOf" srcId="{8890CE0D-C07D-4BE2-8729-31A465151106}" destId="{4BA15590-950D-4148-9C95-AF3901AF2098}" srcOrd="0" destOrd="0" presId="urn:microsoft.com/office/officeart/2005/8/layout/hList9"/>
    <dgm:cxn modelId="{B787C9E7-0A84-40AA-824B-BD2C90DE8BC0}" srcId="{40EC3163-7344-4FBC-B855-52F22E63D14C}" destId="{F622438B-CAC3-4BC2-8C06-0C9ED09943C3}" srcOrd="1" destOrd="0" parTransId="{41563ED6-772E-478A-8DC9-FF92A04CEB76}" sibTransId="{0CFF9C57-30BB-4BA5-8DD0-5D227705437D}"/>
    <dgm:cxn modelId="{B095B221-C2B3-47F4-9BD4-636985973B67}" type="presOf" srcId="{8890CE0D-C07D-4BE2-8729-31A465151106}" destId="{66F355ED-2C68-4686-9BC5-CB35D3810EF6}" srcOrd="1" destOrd="0" presId="urn:microsoft.com/office/officeart/2005/8/layout/hList9"/>
    <dgm:cxn modelId="{47B9BF16-9368-4E1B-A30F-01EFDC761749}" type="presOf" srcId="{A5048E40-649C-4E7A-9E1D-2546583BC128}" destId="{301C60BC-ECB3-4CBD-9D49-499A5B789224}" srcOrd="0" destOrd="0" presId="urn:microsoft.com/office/officeart/2005/8/layout/hList9"/>
    <dgm:cxn modelId="{B8D2BD05-9FA3-412B-AABA-E0FC68320BA7}" type="presOf" srcId="{3E435F64-70AB-418C-AD39-E4E0EFAB321C}" destId="{80F8DB19-632D-49D0-BA2D-363DA7A3F484}" srcOrd="0" destOrd="0" presId="urn:microsoft.com/office/officeart/2005/8/layout/hList9"/>
    <dgm:cxn modelId="{CDB58561-AD5B-41AD-AB3D-EFDD56D5A589}" type="presOf" srcId="{3E435F64-70AB-418C-AD39-E4E0EFAB321C}" destId="{EE6DE852-52E0-4654-95E7-3CB5885AB74B}" srcOrd="1" destOrd="0" presId="urn:microsoft.com/office/officeart/2005/8/layout/hList9"/>
    <dgm:cxn modelId="{710E1B7B-3C76-4616-99EE-6D32B2F9A7E6}" srcId="{F622438B-CAC3-4BC2-8C06-0C9ED09943C3}" destId="{3E435F64-70AB-418C-AD39-E4E0EFAB321C}" srcOrd="0" destOrd="0" parTransId="{0498C635-F8DA-400D-A055-AA77A2648B45}" sibTransId="{5FD984DD-18F5-4C07-96E8-3FFB84467276}"/>
    <dgm:cxn modelId="{00B33EDD-66E1-4342-84F5-09AB50D4B40E}" srcId="{40EC3163-7344-4FBC-B855-52F22E63D14C}" destId="{A5048E40-649C-4E7A-9E1D-2546583BC128}" srcOrd="0" destOrd="0" parTransId="{D069F1B9-4B8D-4C70-9C74-BA935B11F3AB}" sibTransId="{DCDA0B06-9249-44FA-A234-950EB1F24FFB}"/>
    <dgm:cxn modelId="{1A613A8D-764A-459F-AAC3-A69039381E39}" type="presParOf" srcId="{A1AE9DBA-B167-44B7-A019-654F048BC43C}" destId="{B76AE54A-3C97-4D5F-9BCA-A9945A2B6A50}" srcOrd="0" destOrd="0" presId="urn:microsoft.com/office/officeart/2005/8/layout/hList9"/>
    <dgm:cxn modelId="{1EB77B5C-4E6A-4B5C-920D-4FE7BC32D351}" type="presParOf" srcId="{A1AE9DBA-B167-44B7-A019-654F048BC43C}" destId="{14E13738-E76E-4542-B00C-CF312CD0C941}" srcOrd="1" destOrd="0" presId="urn:microsoft.com/office/officeart/2005/8/layout/hList9"/>
    <dgm:cxn modelId="{B6C313A9-849E-4F0A-9B50-AA9D880C69B0}" type="presParOf" srcId="{14E13738-E76E-4542-B00C-CF312CD0C941}" destId="{C84736BC-727D-4457-B5EA-047262351385}" srcOrd="0" destOrd="0" presId="urn:microsoft.com/office/officeart/2005/8/layout/hList9"/>
    <dgm:cxn modelId="{78DE115E-EC57-49D5-AAEE-6373BE4AECB3}" type="presParOf" srcId="{14E13738-E76E-4542-B00C-CF312CD0C941}" destId="{FF453777-FF7B-4A09-B2C9-AF34A63E453D}" srcOrd="1" destOrd="0" presId="urn:microsoft.com/office/officeart/2005/8/layout/hList9"/>
    <dgm:cxn modelId="{AB3EBB36-90E0-4293-A356-5B0A506863F0}" type="presParOf" srcId="{FF453777-FF7B-4A09-B2C9-AF34A63E453D}" destId="{4BA15590-950D-4148-9C95-AF3901AF2098}" srcOrd="0" destOrd="0" presId="urn:microsoft.com/office/officeart/2005/8/layout/hList9"/>
    <dgm:cxn modelId="{EABC7B83-3F62-41EA-AF49-E4118B7F9331}" type="presParOf" srcId="{FF453777-FF7B-4A09-B2C9-AF34A63E453D}" destId="{66F355ED-2C68-4686-9BC5-CB35D3810EF6}" srcOrd="1" destOrd="0" presId="urn:microsoft.com/office/officeart/2005/8/layout/hList9"/>
    <dgm:cxn modelId="{47694CBB-5BFB-4143-BFA7-686AB69B9F91}" type="presParOf" srcId="{A1AE9DBA-B167-44B7-A019-654F048BC43C}" destId="{E571C684-EF5F-48C0-BB2A-0888DB256FD5}" srcOrd="2" destOrd="0" presId="urn:microsoft.com/office/officeart/2005/8/layout/hList9"/>
    <dgm:cxn modelId="{A91A22B0-3351-40E6-ABC7-8F3A73C26184}" type="presParOf" srcId="{A1AE9DBA-B167-44B7-A019-654F048BC43C}" destId="{301C60BC-ECB3-4CBD-9D49-499A5B789224}" srcOrd="3" destOrd="0" presId="urn:microsoft.com/office/officeart/2005/8/layout/hList9"/>
    <dgm:cxn modelId="{56D9B0B2-679A-4869-ADC1-9987773B47D3}" type="presParOf" srcId="{A1AE9DBA-B167-44B7-A019-654F048BC43C}" destId="{6AF97C1D-54F4-4B9E-AB0E-8213EFB2001F}" srcOrd="4" destOrd="0" presId="urn:microsoft.com/office/officeart/2005/8/layout/hList9"/>
    <dgm:cxn modelId="{EDB81901-296C-459E-B45D-C6C18548B7F0}" type="presParOf" srcId="{A1AE9DBA-B167-44B7-A019-654F048BC43C}" destId="{DBF9DEEE-D2C5-4974-82C8-9BDFA04FDAD0}" srcOrd="5" destOrd="0" presId="urn:microsoft.com/office/officeart/2005/8/layout/hList9"/>
    <dgm:cxn modelId="{70983B45-C78C-4283-8F23-407C3C07B1E2}" type="presParOf" srcId="{A1AE9DBA-B167-44B7-A019-654F048BC43C}" destId="{7BA78885-D1EA-4AEE-9B81-E89863D63516}" srcOrd="6" destOrd="0" presId="urn:microsoft.com/office/officeart/2005/8/layout/hList9"/>
    <dgm:cxn modelId="{B0183DFD-4306-417F-9394-2AB3083F31EA}" type="presParOf" srcId="{7BA78885-D1EA-4AEE-9B81-E89863D63516}" destId="{701253F7-A6B3-4462-A497-199EF9E7ABA7}" srcOrd="0" destOrd="0" presId="urn:microsoft.com/office/officeart/2005/8/layout/hList9"/>
    <dgm:cxn modelId="{76AA313F-2C38-40A5-8279-72286738556B}" type="presParOf" srcId="{7BA78885-D1EA-4AEE-9B81-E89863D63516}" destId="{3CB035D8-ED38-4C83-93DC-2357AF3BCDAA}" srcOrd="1" destOrd="0" presId="urn:microsoft.com/office/officeart/2005/8/layout/hList9"/>
    <dgm:cxn modelId="{1BD879F9-5A78-46DA-8AC9-EF384F590808}" type="presParOf" srcId="{3CB035D8-ED38-4C83-93DC-2357AF3BCDAA}" destId="{80F8DB19-632D-49D0-BA2D-363DA7A3F484}" srcOrd="0" destOrd="0" presId="urn:microsoft.com/office/officeart/2005/8/layout/hList9"/>
    <dgm:cxn modelId="{E652D329-96E9-4753-BECB-479E2E77D805}" type="presParOf" srcId="{3CB035D8-ED38-4C83-93DC-2357AF3BCDAA}" destId="{EE6DE852-52E0-4654-95E7-3CB5885AB74B}" srcOrd="1" destOrd="0" presId="urn:microsoft.com/office/officeart/2005/8/layout/hList9"/>
    <dgm:cxn modelId="{620150D9-F951-4B37-B938-CB8323E4297B}" type="presParOf" srcId="{A1AE9DBA-B167-44B7-A019-654F048BC43C}" destId="{D9255874-59C7-475D-A013-9F775492CBBC}" srcOrd="7" destOrd="0" presId="urn:microsoft.com/office/officeart/2005/8/layout/hList9"/>
    <dgm:cxn modelId="{9D82639F-7D29-4C05-9AA6-A9A6E1C57870}" type="presParOf" srcId="{A1AE9DBA-B167-44B7-A019-654F048BC43C}" destId="{1FCDD332-2911-43A4-B429-47768CF27BA2}"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622FD7-EFDA-4818-8E02-A01898998C15}" type="doc">
      <dgm:prSet loTypeId="urn:microsoft.com/office/officeart/2005/8/layout/balance1" loCatId="relationship" qsTypeId="urn:microsoft.com/office/officeart/2005/8/quickstyle/simple1" qsCatId="simple" csTypeId="urn:microsoft.com/office/officeart/2005/8/colors/colorful4" csCatId="colorful" phldr="1"/>
      <dgm:spPr/>
      <dgm:t>
        <a:bodyPr/>
        <a:lstStyle/>
        <a:p>
          <a:endParaRPr lang="en-US"/>
        </a:p>
      </dgm:t>
    </dgm:pt>
    <dgm:pt modelId="{EB120502-A0B3-416E-989C-64C8E01E0731}">
      <dgm:prSet phldrT="[Text]"/>
      <dgm:spPr/>
      <dgm:t>
        <a:bodyPr/>
        <a:lstStyle/>
        <a:p>
          <a:r>
            <a:rPr lang="en-US" dirty="0" smtClean="0"/>
            <a:t>Before the Pilot</a:t>
          </a:r>
          <a:endParaRPr lang="en-US" dirty="0"/>
        </a:p>
      </dgm:t>
    </dgm:pt>
    <dgm:pt modelId="{D2D6B53A-267F-4AE5-B5E0-CE43BE385E25}" type="parTrans" cxnId="{1475E708-38A5-4A39-B17C-F1571151D63E}">
      <dgm:prSet/>
      <dgm:spPr/>
      <dgm:t>
        <a:bodyPr/>
        <a:lstStyle/>
        <a:p>
          <a:endParaRPr lang="en-US"/>
        </a:p>
      </dgm:t>
    </dgm:pt>
    <dgm:pt modelId="{6ADA9E3A-B228-42AB-B16F-97FD080EA078}" type="sibTrans" cxnId="{1475E708-38A5-4A39-B17C-F1571151D63E}">
      <dgm:prSet/>
      <dgm:spPr/>
      <dgm:t>
        <a:bodyPr/>
        <a:lstStyle/>
        <a:p>
          <a:endParaRPr lang="en-US"/>
        </a:p>
      </dgm:t>
    </dgm:pt>
    <dgm:pt modelId="{FB8260F2-F99F-499B-8014-B91E00453651}">
      <dgm:prSet phldrT="[Text]"/>
      <dgm:spPr/>
      <dgm:t>
        <a:bodyPr/>
        <a:lstStyle/>
        <a:p>
          <a:r>
            <a:rPr lang="en-US" dirty="0" smtClean="0"/>
            <a:t>No systematic developmental screening</a:t>
          </a:r>
          <a:endParaRPr lang="en-US" dirty="0"/>
        </a:p>
      </dgm:t>
    </dgm:pt>
    <dgm:pt modelId="{FE414A5A-ACFB-4D72-8807-FAF435E7BAB1}" type="parTrans" cxnId="{A58B5E5D-BF8C-4C67-9840-A69D53EFD84D}">
      <dgm:prSet/>
      <dgm:spPr/>
      <dgm:t>
        <a:bodyPr/>
        <a:lstStyle/>
        <a:p>
          <a:endParaRPr lang="en-US"/>
        </a:p>
      </dgm:t>
    </dgm:pt>
    <dgm:pt modelId="{3B9BA09D-BBF1-4A5B-AA73-0C2F23D10CC1}" type="sibTrans" cxnId="{A58B5E5D-BF8C-4C67-9840-A69D53EFD84D}">
      <dgm:prSet/>
      <dgm:spPr/>
      <dgm:t>
        <a:bodyPr/>
        <a:lstStyle/>
        <a:p>
          <a:endParaRPr lang="en-US"/>
        </a:p>
      </dgm:t>
    </dgm:pt>
    <dgm:pt modelId="{BB452E11-8470-498F-8A30-9DF763A0D817}">
      <dgm:prSet phldrT="[Text]"/>
      <dgm:spPr/>
      <dgm:t>
        <a:bodyPr/>
        <a:lstStyle/>
        <a:p>
          <a:r>
            <a:rPr lang="en-US" dirty="0" smtClean="0"/>
            <a:t>Child Welfare referred some children to EI</a:t>
          </a:r>
          <a:endParaRPr lang="en-US" dirty="0"/>
        </a:p>
      </dgm:t>
    </dgm:pt>
    <dgm:pt modelId="{07B73803-439C-4AB2-BEF6-20337325A1EB}" type="parTrans" cxnId="{AA8B479A-682C-47C6-85EC-4B6AB7E9C5BF}">
      <dgm:prSet/>
      <dgm:spPr/>
      <dgm:t>
        <a:bodyPr/>
        <a:lstStyle/>
        <a:p>
          <a:endParaRPr lang="en-US"/>
        </a:p>
      </dgm:t>
    </dgm:pt>
    <dgm:pt modelId="{A3955606-DE0D-40BA-AEA2-B4D0EDD39FBC}" type="sibTrans" cxnId="{AA8B479A-682C-47C6-85EC-4B6AB7E9C5BF}">
      <dgm:prSet/>
      <dgm:spPr/>
      <dgm:t>
        <a:bodyPr/>
        <a:lstStyle/>
        <a:p>
          <a:endParaRPr lang="en-US"/>
        </a:p>
      </dgm:t>
    </dgm:pt>
    <dgm:pt modelId="{B6B4EACF-0B45-47F9-8A94-511515FC4D74}">
      <dgm:prSet phldrT="[Text]"/>
      <dgm:spPr/>
      <dgm:t>
        <a:bodyPr/>
        <a:lstStyle/>
        <a:p>
          <a:r>
            <a:rPr lang="en-US" dirty="0" smtClean="0"/>
            <a:t>After the Pilot</a:t>
          </a:r>
          <a:endParaRPr lang="en-US" dirty="0"/>
        </a:p>
      </dgm:t>
    </dgm:pt>
    <dgm:pt modelId="{9AF13B7B-17B0-430C-B310-BB481C87DA5C}" type="parTrans" cxnId="{3BCD85CF-580B-4AAD-B376-90DE13B5F3DF}">
      <dgm:prSet/>
      <dgm:spPr/>
      <dgm:t>
        <a:bodyPr/>
        <a:lstStyle/>
        <a:p>
          <a:endParaRPr lang="en-US"/>
        </a:p>
      </dgm:t>
    </dgm:pt>
    <dgm:pt modelId="{7DE9CDB3-E770-4E3E-A09D-8BCFB976C5E2}" type="sibTrans" cxnId="{3BCD85CF-580B-4AAD-B376-90DE13B5F3DF}">
      <dgm:prSet/>
      <dgm:spPr/>
      <dgm:t>
        <a:bodyPr/>
        <a:lstStyle/>
        <a:p>
          <a:endParaRPr lang="en-US"/>
        </a:p>
      </dgm:t>
    </dgm:pt>
    <dgm:pt modelId="{0947D8BE-A9D2-4D43-A34C-B5D17F4270D6}">
      <dgm:prSet phldrT="[Text]"/>
      <dgm:spPr/>
      <dgm:t>
        <a:bodyPr/>
        <a:lstStyle/>
        <a:p>
          <a:r>
            <a:rPr lang="en-US" dirty="0" smtClean="0"/>
            <a:t>52% of CAPTA referrals evaluated were found eligible</a:t>
          </a:r>
          <a:endParaRPr lang="en-US" dirty="0"/>
        </a:p>
      </dgm:t>
    </dgm:pt>
    <dgm:pt modelId="{5FE5FAC2-3303-44E0-9044-58B39F31DB47}" type="parTrans" cxnId="{A51A3BC1-8708-425B-96A0-76A1C7F765D3}">
      <dgm:prSet/>
      <dgm:spPr/>
      <dgm:t>
        <a:bodyPr/>
        <a:lstStyle/>
        <a:p>
          <a:endParaRPr lang="en-US"/>
        </a:p>
      </dgm:t>
    </dgm:pt>
    <dgm:pt modelId="{B09777ED-46A4-400C-89E2-17F449F89F64}" type="sibTrans" cxnId="{A51A3BC1-8708-425B-96A0-76A1C7F765D3}">
      <dgm:prSet/>
      <dgm:spPr/>
      <dgm:t>
        <a:bodyPr/>
        <a:lstStyle/>
        <a:p>
          <a:endParaRPr lang="en-US"/>
        </a:p>
      </dgm:t>
    </dgm:pt>
    <dgm:pt modelId="{9CBCB7C0-3B6E-44C4-89AA-DD24DAAC7E7E}">
      <dgm:prSet phldrT="[Text]"/>
      <dgm:spPr/>
      <dgm:t>
        <a:bodyPr/>
        <a:lstStyle/>
        <a:p>
          <a:r>
            <a:rPr lang="en-US" dirty="0" smtClean="0"/>
            <a:t>More referred children were found eligible</a:t>
          </a:r>
          <a:endParaRPr lang="en-US" dirty="0"/>
        </a:p>
      </dgm:t>
    </dgm:pt>
    <dgm:pt modelId="{FE8474EF-CEA6-4817-B751-3164F9E5EC27}" type="parTrans" cxnId="{74E76235-D8A9-4793-9AE6-4F6D66A14B47}">
      <dgm:prSet/>
      <dgm:spPr/>
      <dgm:t>
        <a:bodyPr/>
        <a:lstStyle/>
        <a:p>
          <a:endParaRPr lang="en-US"/>
        </a:p>
      </dgm:t>
    </dgm:pt>
    <dgm:pt modelId="{F4B330DB-A969-4353-AF4B-C208B6471BC5}" type="sibTrans" cxnId="{74E76235-D8A9-4793-9AE6-4F6D66A14B47}">
      <dgm:prSet/>
      <dgm:spPr/>
      <dgm:t>
        <a:bodyPr/>
        <a:lstStyle/>
        <a:p>
          <a:endParaRPr lang="en-US"/>
        </a:p>
      </dgm:t>
    </dgm:pt>
    <dgm:pt modelId="{F8B8B5B8-5D68-46D3-9E21-5E651DF5EA62}">
      <dgm:prSet phldrT="[Text]"/>
      <dgm:spPr/>
      <dgm:t>
        <a:bodyPr/>
        <a:lstStyle/>
        <a:p>
          <a:r>
            <a:rPr lang="en-US" dirty="0" smtClean="0"/>
            <a:t>Part C referrals increased from 13% to 22%</a:t>
          </a:r>
          <a:endParaRPr lang="en-US" dirty="0"/>
        </a:p>
      </dgm:t>
    </dgm:pt>
    <dgm:pt modelId="{39659E96-9518-4ADD-8908-99376583B992}" type="parTrans" cxnId="{CD8309DC-9D12-4F77-9812-059397DBA505}">
      <dgm:prSet/>
      <dgm:spPr/>
      <dgm:t>
        <a:bodyPr/>
        <a:lstStyle/>
        <a:p>
          <a:endParaRPr lang="en-US"/>
        </a:p>
      </dgm:t>
    </dgm:pt>
    <dgm:pt modelId="{3008C7AE-2AF5-4505-8B6C-E6F87E2DA257}" type="sibTrans" cxnId="{CD8309DC-9D12-4F77-9812-059397DBA505}">
      <dgm:prSet/>
      <dgm:spPr/>
      <dgm:t>
        <a:bodyPr/>
        <a:lstStyle/>
        <a:p>
          <a:endParaRPr lang="en-US"/>
        </a:p>
      </dgm:t>
    </dgm:pt>
    <dgm:pt modelId="{242D2B8A-4842-47CD-AD38-321CD0016ECF}" type="pres">
      <dgm:prSet presAssocID="{68622FD7-EFDA-4818-8E02-A01898998C15}" presName="outerComposite" presStyleCnt="0">
        <dgm:presLayoutVars>
          <dgm:chMax val="2"/>
          <dgm:animLvl val="lvl"/>
          <dgm:resizeHandles val="exact"/>
        </dgm:presLayoutVars>
      </dgm:prSet>
      <dgm:spPr/>
      <dgm:t>
        <a:bodyPr/>
        <a:lstStyle/>
        <a:p>
          <a:endParaRPr lang="en-US"/>
        </a:p>
      </dgm:t>
    </dgm:pt>
    <dgm:pt modelId="{F079CC80-E443-4C5A-861E-FA40DF1BD23B}" type="pres">
      <dgm:prSet presAssocID="{68622FD7-EFDA-4818-8E02-A01898998C15}" presName="dummyMaxCanvas" presStyleCnt="0"/>
      <dgm:spPr/>
    </dgm:pt>
    <dgm:pt modelId="{8DF8EFD3-F631-4764-B0EA-F462B0A2620F}" type="pres">
      <dgm:prSet presAssocID="{68622FD7-EFDA-4818-8E02-A01898998C15}" presName="parentComposite" presStyleCnt="0"/>
      <dgm:spPr/>
    </dgm:pt>
    <dgm:pt modelId="{C3C75B50-CB1F-43E5-B241-D88E581E1CF6}" type="pres">
      <dgm:prSet presAssocID="{68622FD7-EFDA-4818-8E02-A01898998C15}" presName="parent1" presStyleLbl="alignAccFollowNode1" presStyleIdx="0" presStyleCnt="4">
        <dgm:presLayoutVars>
          <dgm:chMax val="4"/>
        </dgm:presLayoutVars>
      </dgm:prSet>
      <dgm:spPr/>
      <dgm:t>
        <a:bodyPr/>
        <a:lstStyle/>
        <a:p>
          <a:endParaRPr lang="en-US"/>
        </a:p>
      </dgm:t>
    </dgm:pt>
    <dgm:pt modelId="{8789D196-610F-429D-9408-195394F1B557}" type="pres">
      <dgm:prSet presAssocID="{68622FD7-EFDA-4818-8E02-A01898998C15}" presName="parent2" presStyleLbl="alignAccFollowNode1" presStyleIdx="1" presStyleCnt="4">
        <dgm:presLayoutVars>
          <dgm:chMax val="4"/>
        </dgm:presLayoutVars>
      </dgm:prSet>
      <dgm:spPr/>
      <dgm:t>
        <a:bodyPr/>
        <a:lstStyle/>
        <a:p>
          <a:endParaRPr lang="en-US"/>
        </a:p>
      </dgm:t>
    </dgm:pt>
    <dgm:pt modelId="{0D86C21A-0206-4AA4-8AC4-C6D98BA4D70B}" type="pres">
      <dgm:prSet presAssocID="{68622FD7-EFDA-4818-8E02-A01898998C15}" presName="childrenComposite" presStyleCnt="0"/>
      <dgm:spPr/>
    </dgm:pt>
    <dgm:pt modelId="{7D023D72-B2F2-46B7-A485-FD91C63243BB}" type="pres">
      <dgm:prSet presAssocID="{68622FD7-EFDA-4818-8E02-A01898998C15}" presName="dummyMaxCanvas_ChildArea" presStyleCnt="0"/>
      <dgm:spPr/>
    </dgm:pt>
    <dgm:pt modelId="{33F97491-CE65-4BCD-8310-93E46AEDD24D}" type="pres">
      <dgm:prSet presAssocID="{68622FD7-EFDA-4818-8E02-A01898998C15}" presName="fulcrum" presStyleLbl="alignAccFollowNode1" presStyleIdx="2" presStyleCnt="4"/>
      <dgm:spPr/>
    </dgm:pt>
    <dgm:pt modelId="{173BC9A0-CF44-425D-8DD9-3A053E839E4F}" type="pres">
      <dgm:prSet presAssocID="{68622FD7-EFDA-4818-8E02-A01898998C15}" presName="balance_23" presStyleLbl="alignAccFollowNode1" presStyleIdx="3" presStyleCnt="4">
        <dgm:presLayoutVars>
          <dgm:bulletEnabled val="1"/>
        </dgm:presLayoutVars>
      </dgm:prSet>
      <dgm:spPr/>
    </dgm:pt>
    <dgm:pt modelId="{7B5D0E27-1C2F-42DA-B80D-2F514B872B3D}" type="pres">
      <dgm:prSet presAssocID="{68622FD7-EFDA-4818-8E02-A01898998C15}" presName="right_23_1" presStyleLbl="node1" presStyleIdx="0" presStyleCnt="5">
        <dgm:presLayoutVars>
          <dgm:bulletEnabled val="1"/>
        </dgm:presLayoutVars>
      </dgm:prSet>
      <dgm:spPr/>
      <dgm:t>
        <a:bodyPr/>
        <a:lstStyle/>
        <a:p>
          <a:endParaRPr lang="en-US"/>
        </a:p>
      </dgm:t>
    </dgm:pt>
    <dgm:pt modelId="{19388137-B23B-4EED-BF8F-42A568D087B9}" type="pres">
      <dgm:prSet presAssocID="{68622FD7-EFDA-4818-8E02-A01898998C15}" presName="right_23_2" presStyleLbl="node1" presStyleIdx="1" presStyleCnt="5">
        <dgm:presLayoutVars>
          <dgm:bulletEnabled val="1"/>
        </dgm:presLayoutVars>
      </dgm:prSet>
      <dgm:spPr/>
      <dgm:t>
        <a:bodyPr/>
        <a:lstStyle/>
        <a:p>
          <a:endParaRPr lang="en-US"/>
        </a:p>
      </dgm:t>
    </dgm:pt>
    <dgm:pt modelId="{039BF9B9-BF63-425E-A434-EB629F7CB95E}" type="pres">
      <dgm:prSet presAssocID="{68622FD7-EFDA-4818-8E02-A01898998C15}" presName="right_23_3" presStyleLbl="node1" presStyleIdx="2" presStyleCnt="5">
        <dgm:presLayoutVars>
          <dgm:bulletEnabled val="1"/>
        </dgm:presLayoutVars>
      </dgm:prSet>
      <dgm:spPr/>
      <dgm:t>
        <a:bodyPr/>
        <a:lstStyle/>
        <a:p>
          <a:endParaRPr lang="en-US"/>
        </a:p>
      </dgm:t>
    </dgm:pt>
    <dgm:pt modelId="{D6D96A67-367E-42A9-B724-EA2D1DECC7DA}" type="pres">
      <dgm:prSet presAssocID="{68622FD7-EFDA-4818-8E02-A01898998C15}" presName="left_23_1" presStyleLbl="node1" presStyleIdx="3" presStyleCnt="5">
        <dgm:presLayoutVars>
          <dgm:bulletEnabled val="1"/>
        </dgm:presLayoutVars>
      </dgm:prSet>
      <dgm:spPr/>
      <dgm:t>
        <a:bodyPr/>
        <a:lstStyle/>
        <a:p>
          <a:endParaRPr lang="en-US"/>
        </a:p>
      </dgm:t>
    </dgm:pt>
    <dgm:pt modelId="{C6F95F26-F75E-416A-A785-D205C5D0186C}" type="pres">
      <dgm:prSet presAssocID="{68622FD7-EFDA-4818-8E02-A01898998C15}" presName="left_23_2" presStyleLbl="node1" presStyleIdx="4" presStyleCnt="5">
        <dgm:presLayoutVars>
          <dgm:bulletEnabled val="1"/>
        </dgm:presLayoutVars>
      </dgm:prSet>
      <dgm:spPr/>
      <dgm:t>
        <a:bodyPr/>
        <a:lstStyle/>
        <a:p>
          <a:endParaRPr lang="en-US"/>
        </a:p>
      </dgm:t>
    </dgm:pt>
  </dgm:ptLst>
  <dgm:cxnLst>
    <dgm:cxn modelId="{A58B5E5D-BF8C-4C67-9840-A69D53EFD84D}" srcId="{EB120502-A0B3-416E-989C-64C8E01E0731}" destId="{FB8260F2-F99F-499B-8014-B91E00453651}" srcOrd="0" destOrd="0" parTransId="{FE414A5A-ACFB-4D72-8807-FAF435E7BAB1}" sibTransId="{3B9BA09D-BBF1-4A5B-AA73-0C2F23D10CC1}"/>
    <dgm:cxn modelId="{F0796435-697F-42F1-BD7B-B93DE5EA2018}" type="presOf" srcId="{EB120502-A0B3-416E-989C-64C8E01E0731}" destId="{C3C75B50-CB1F-43E5-B241-D88E581E1CF6}" srcOrd="0" destOrd="0" presId="urn:microsoft.com/office/officeart/2005/8/layout/balance1"/>
    <dgm:cxn modelId="{99AD2D50-80C6-46A8-9270-6B81EC593D6E}" type="presOf" srcId="{9CBCB7C0-3B6E-44C4-89AA-DD24DAAC7E7E}" destId="{19388137-B23B-4EED-BF8F-42A568D087B9}" srcOrd="0" destOrd="0" presId="urn:microsoft.com/office/officeart/2005/8/layout/balance1"/>
    <dgm:cxn modelId="{A51A3BC1-8708-425B-96A0-76A1C7F765D3}" srcId="{B6B4EACF-0B45-47F9-8A94-511515FC4D74}" destId="{0947D8BE-A9D2-4D43-A34C-B5D17F4270D6}" srcOrd="0" destOrd="0" parTransId="{5FE5FAC2-3303-44E0-9044-58B39F31DB47}" sibTransId="{B09777ED-46A4-400C-89E2-17F449F89F64}"/>
    <dgm:cxn modelId="{B79113A8-D6C7-4B88-B170-F0E64792E710}" type="presOf" srcId="{BB452E11-8470-498F-8A30-9DF763A0D817}" destId="{C6F95F26-F75E-416A-A785-D205C5D0186C}" srcOrd="0" destOrd="0" presId="urn:microsoft.com/office/officeart/2005/8/layout/balance1"/>
    <dgm:cxn modelId="{74E76235-D8A9-4793-9AE6-4F6D66A14B47}" srcId="{B6B4EACF-0B45-47F9-8A94-511515FC4D74}" destId="{9CBCB7C0-3B6E-44C4-89AA-DD24DAAC7E7E}" srcOrd="1" destOrd="0" parTransId="{FE8474EF-CEA6-4817-B751-3164F9E5EC27}" sibTransId="{F4B330DB-A969-4353-AF4B-C208B6471BC5}"/>
    <dgm:cxn modelId="{AA8B479A-682C-47C6-85EC-4B6AB7E9C5BF}" srcId="{EB120502-A0B3-416E-989C-64C8E01E0731}" destId="{BB452E11-8470-498F-8A30-9DF763A0D817}" srcOrd="1" destOrd="0" parTransId="{07B73803-439C-4AB2-BEF6-20337325A1EB}" sibTransId="{A3955606-DE0D-40BA-AEA2-B4D0EDD39FBC}"/>
    <dgm:cxn modelId="{36A3AEF0-F431-429F-A393-2DB94F3386C9}" type="presOf" srcId="{0947D8BE-A9D2-4D43-A34C-B5D17F4270D6}" destId="{7B5D0E27-1C2F-42DA-B80D-2F514B872B3D}" srcOrd="0" destOrd="0" presId="urn:microsoft.com/office/officeart/2005/8/layout/balance1"/>
    <dgm:cxn modelId="{1475E708-38A5-4A39-B17C-F1571151D63E}" srcId="{68622FD7-EFDA-4818-8E02-A01898998C15}" destId="{EB120502-A0B3-416E-989C-64C8E01E0731}" srcOrd="0" destOrd="0" parTransId="{D2D6B53A-267F-4AE5-B5E0-CE43BE385E25}" sibTransId="{6ADA9E3A-B228-42AB-B16F-97FD080EA078}"/>
    <dgm:cxn modelId="{E0AA69E7-33D9-4763-89F0-63D991C675A6}" type="presOf" srcId="{68622FD7-EFDA-4818-8E02-A01898998C15}" destId="{242D2B8A-4842-47CD-AD38-321CD0016ECF}" srcOrd="0" destOrd="0" presId="urn:microsoft.com/office/officeart/2005/8/layout/balance1"/>
    <dgm:cxn modelId="{3BCD85CF-580B-4AAD-B376-90DE13B5F3DF}" srcId="{68622FD7-EFDA-4818-8E02-A01898998C15}" destId="{B6B4EACF-0B45-47F9-8A94-511515FC4D74}" srcOrd="1" destOrd="0" parTransId="{9AF13B7B-17B0-430C-B310-BB481C87DA5C}" sibTransId="{7DE9CDB3-E770-4E3E-A09D-8BCFB976C5E2}"/>
    <dgm:cxn modelId="{CD8309DC-9D12-4F77-9812-059397DBA505}" srcId="{B6B4EACF-0B45-47F9-8A94-511515FC4D74}" destId="{F8B8B5B8-5D68-46D3-9E21-5E651DF5EA62}" srcOrd="2" destOrd="0" parTransId="{39659E96-9518-4ADD-8908-99376583B992}" sibTransId="{3008C7AE-2AF5-4505-8B6C-E6F87E2DA257}"/>
    <dgm:cxn modelId="{ED0D4958-74C8-4470-A4EE-2502577466BA}" type="presOf" srcId="{B6B4EACF-0B45-47F9-8A94-511515FC4D74}" destId="{8789D196-610F-429D-9408-195394F1B557}" srcOrd="0" destOrd="0" presId="urn:microsoft.com/office/officeart/2005/8/layout/balance1"/>
    <dgm:cxn modelId="{095E801C-ABE8-492F-BF74-2DCD4C521328}" type="presOf" srcId="{F8B8B5B8-5D68-46D3-9E21-5E651DF5EA62}" destId="{039BF9B9-BF63-425E-A434-EB629F7CB95E}" srcOrd="0" destOrd="0" presId="urn:microsoft.com/office/officeart/2005/8/layout/balance1"/>
    <dgm:cxn modelId="{6AC7BDFD-7BAB-45F5-BB0F-2BA1FF1EBBBA}" type="presOf" srcId="{FB8260F2-F99F-499B-8014-B91E00453651}" destId="{D6D96A67-367E-42A9-B724-EA2D1DECC7DA}" srcOrd="0" destOrd="0" presId="urn:microsoft.com/office/officeart/2005/8/layout/balance1"/>
    <dgm:cxn modelId="{DFD456DA-DCE2-444D-BEA5-4EF5A48A7B24}" type="presParOf" srcId="{242D2B8A-4842-47CD-AD38-321CD0016ECF}" destId="{F079CC80-E443-4C5A-861E-FA40DF1BD23B}" srcOrd="0" destOrd="0" presId="urn:microsoft.com/office/officeart/2005/8/layout/balance1"/>
    <dgm:cxn modelId="{162943AB-9C68-4CAA-B350-7DB4F6214DA7}" type="presParOf" srcId="{242D2B8A-4842-47CD-AD38-321CD0016ECF}" destId="{8DF8EFD3-F631-4764-B0EA-F462B0A2620F}" srcOrd="1" destOrd="0" presId="urn:microsoft.com/office/officeart/2005/8/layout/balance1"/>
    <dgm:cxn modelId="{212A2874-92FF-4A0D-8CDD-4D5804EC054F}" type="presParOf" srcId="{8DF8EFD3-F631-4764-B0EA-F462B0A2620F}" destId="{C3C75B50-CB1F-43E5-B241-D88E581E1CF6}" srcOrd="0" destOrd="0" presId="urn:microsoft.com/office/officeart/2005/8/layout/balance1"/>
    <dgm:cxn modelId="{1B4D2D5A-5CE2-4157-8B1B-EA28A797CF88}" type="presParOf" srcId="{8DF8EFD3-F631-4764-B0EA-F462B0A2620F}" destId="{8789D196-610F-429D-9408-195394F1B557}" srcOrd="1" destOrd="0" presId="urn:microsoft.com/office/officeart/2005/8/layout/balance1"/>
    <dgm:cxn modelId="{714526FF-01DE-4A48-A653-B03B7109ADC2}" type="presParOf" srcId="{242D2B8A-4842-47CD-AD38-321CD0016ECF}" destId="{0D86C21A-0206-4AA4-8AC4-C6D98BA4D70B}" srcOrd="2" destOrd="0" presId="urn:microsoft.com/office/officeart/2005/8/layout/balance1"/>
    <dgm:cxn modelId="{E01D97C4-8955-4681-90CE-BE1F5B53A792}" type="presParOf" srcId="{0D86C21A-0206-4AA4-8AC4-C6D98BA4D70B}" destId="{7D023D72-B2F2-46B7-A485-FD91C63243BB}" srcOrd="0" destOrd="0" presId="urn:microsoft.com/office/officeart/2005/8/layout/balance1"/>
    <dgm:cxn modelId="{0B9C274A-95A5-49D6-B5FD-D5BD72A5BFD8}" type="presParOf" srcId="{0D86C21A-0206-4AA4-8AC4-C6D98BA4D70B}" destId="{33F97491-CE65-4BCD-8310-93E46AEDD24D}" srcOrd="1" destOrd="0" presId="urn:microsoft.com/office/officeart/2005/8/layout/balance1"/>
    <dgm:cxn modelId="{AEEE76B0-112F-4394-8BE0-3DF537B91D6A}" type="presParOf" srcId="{0D86C21A-0206-4AA4-8AC4-C6D98BA4D70B}" destId="{173BC9A0-CF44-425D-8DD9-3A053E839E4F}" srcOrd="2" destOrd="0" presId="urn:microsoft.com/office/officeart/2005/8/layout/balance1"/>
    <dgm:cxn modelId="{4A97E66B-6B7C-4163-96E0-0BB3B194BB27}" type="presParOf" srcId="{0D86C21A-0206-4AA4-8AC4-C6D98BA4D70B}" destId="{7B5D0E27-1C2F-42DA-B80D-2F514B872B3D}" srcOrd="3" destOrd="0" presId="urn:microsoft.com/office/officeart/2005/8/layout/balance1"/>
    <dgm:cxn modelId="{0FC02183-48EF-4B87-BF73-E9263D045BED}" type="presParOf" srcId="{0D86C21A-0206-4AA4-8AC4-C6D98BA4D70B}" destId="{19388137-B23B-4EED-BF8F-42A568D087B9}" srcOrd="4" destOrd="0" presId="urn:microsoft.com/office/officeart/2005/8/layout/balance1"/>
    <dgm:cxn modelId="{C0EF0E40-9895-42B8-A43B-DFE628553586}" type="presParOf" srcId="{0D86C21A-0206-4AA4-8AC4-C6D98BA4D70B}" destId="{039BF9B9-BF63-425E-A434-EB629F7CB95E}" srcOrd="5" destOrd="0" presId="urn:microsoft.com/office/officeart/2005/8/layout/balance1"/>
    <dgm:cxn modelId="{D6AE4D7C-EEB3-4262-BCFA-1B223D638AF5}" type="presParOf" srcId="{0D86C21A-0206-4AA4-8AC4-C6D98BA4D70B}" destId="{D6D96A67-367E-42A9-B724-EA2D1DECC7DA}" srcOrd="6" destOrd="0" presId="urn:microsoft.com/office/officeart/2005/8/layout/balance1"/>
    <dgm:cxn modelId="{68383372-CDAF-4C6D-9834-A9317201B480}" type="presParOf" srcId="{0D86C21A-0206-4AA4-8AC4-C6D98BA4D70B}" destId="{C6F95F26-F75E-416A-A785-D205C5D0186C}" srcOrd="7" destOrd="0" presId="urn:microsoft.com/office/officeart/2005/8/layout/balanc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C87F027-F494-433D-9ECF-ADDEE5C37BCD}" type="doc">
      <dgm:prSet loTypeId="urn:microsoft.com/office/officeart/2005/8/layout/default" loCatId="list" qsTypeId="urn:microsoft.com/office/officeart/2005/8/quickstyle/simple5" qsCatId="simple" csTypeId="urn:microsoft.com/office/officeart/2005/8/colors/colorful3" csCatId="colorful" phldr="1"/>
      <dgm:spPr/>
      <dgm:t>
        <a:bodyPr/>
        <a:lstStyle/>
        <a:p>
          <a:endParaRPr lang="en-US"/>
        </a:p>
      </dgm:t>
    </dgm:pt>
    <dgm:pt modelId="{44181E60-8374-4BCF-8B4C-70DE93EE829F}">
      <dgm:prSet phldrT="[Text]"/>
      <dgm:spPr/>
      <dgm:t>
        <a:bodyPr/>
        <a:lstStyle/>
        <a:p>
          <a:r>
            <a:rPr lang="en-US" dirty="0" smtClean="0"/>
            <a:t>Early Childhood Comprehensive Systems Program Officer</a:t>
          </a:r>
          <a:endParaRPr lang="en-US" dirty="0"/>
        </a:p>
      </dgm:t>
    </dgm:pt>
    <dgm:pt modelId="{116E4B86-8610-4900-A9B6-3C1F867D60C7}" type="parTrans" cxnId="{57A5F5D4-08D8-4C67-8816-5F8BC1DBC4A1}">
      <dgm:prSet/>
      <dgm:spPr/>
      <dgm:t>
        <a:bodyPr/>
        <a:lstStyle/>
        <a:p>
          <a:endParaRPr lang="en-US"/>
        </a:p>
      </dgm:t>
    </dgm:pt>
    <dgm:pt modelId="{3193AAA0-9EF6-4875-A1FF-31B762B0BC33}" type="sibTrans" cxnId="{57A5F5D4-08D8-4C67-8816-5F8BC1DBC4A1}">
      <dgm:prSet/>
      <dgm:spPr/>
      <dgm:t>
        <a:bodyPr/>
        <a:lstStyle/>
        <a:p>
          <a:endParaRPr lang="en-US"/>
        </a:p>
      </dgm:t>
    </dgm:pt>
    <dgm:pt modelId="{19B79AA0-60FF-4D8D-9516-9831B5E5927B}">
      <dgm:prSet phldrT="[Text]"/>
      <dgm:spPr/>
      <dgm:t>
        <a:bodyPr/>
        <a:lstStyle/>
        <a:p>
          <a:r>
            <a:rPr lang="en-US" dirty="0" smtClean="0"/>
            <a:t>Part C Coordinator</a:t>
          </a:r>
          <a:endParaRPr lang="en-US" dirty="0"/>
        </a:p>
      </dgm:t>
    </dgm:pt>
    <dgm:pt modelId="{CAE55E74-9618-4B68-9571-38D189564732}" type="parTrans" cxnId="{AF28D220-DB48-4AD6-A756-6157970536A5}">
      <dgm:prSet/>
      <dgm:spPr/>
      <dgm:t>
        <a:bodyPr/>
        <a:lstStyle/>
        <a:p>
          <a:endParaRPr lang="en-US"/>
        </a:p>
      </dgm:t>
    </dgm:pt>
    <dgm:pt modelId="{22D71A9F-23D8-4A92-8B84-B9CE7A931BB8}" type="sibTrans" cxnId="{AF28D220-DB48-4AD6-A756-6157970536A5}">
      <dgm:prSet/>
      <dgm:spPr/>
      <dgm:t>
        <a:bodyPr/>
        <a:lstStyle/>
        <a:p>
          <a:endParaRPr lang="en-US"/>
        </a:p>
      </dgm:t>
    </dgm:pt>
    <dgm:pt modelId="{31CDBFAF-29FD-4187-8B51-5C5798EA73EA}">
      <dgm:prSet phldrT="[Text]"/>
      <dgm:spPr/>
      <dgm:t>
        <a:bodyPr/>
        <a:lstStyle/>
        <a:p>
          <a:r>
            <a:rPr lang="en-US" dirty="0" smtClean="0"/>
            <a:t>Part C Data Manager</a:t>
          </a:r>
          <a:endParaRPr lang="en-US" dirty="0"/>
        </a:p>
      </dgm:t>
    </dgm:pt>
    <dgm:pt modelId="{4BC3B556-BB22-4BA9-814E-DE23327D7E7F}" type="parTrans" cxnId="{311902A9-D099-42CF-82CF-7A697574D055}">
      <dgm:prSet/>
      <dgm:spPr/>
      <dgm:t>
        <a:bodyPr/>
        <a:lstStyle/>
        <a:p>
          <a:endParaRPr lang="en-US"/>
        </a:p>
      </dgm:t>
    </dgm:pt>
    <dgm:pt modelId="{68CE36B9-41BF-4345-94B6-311C9DA4C401}" type="sibTrans" cxnId="{311902A9-D099-42CF-82CF-7A697574D055}">
      <dgm:prSet/>
      <dgm:spPr/>
      <dgm:t>
        <a:bodyPr/>
        <a:lstStyle/>
        <a:p>
          <a:endParaRPr lang="en-US"/>
        </a:p>
      </dgm:t>
    </dgm:pt>
    <dgm:pt modelId="{910D6F1F-B1A3-43E7-8971-14B2D3D19921}">
      <dgm:prSet phldrT="[Text]"/>
      <dgm:spPr/>
      <dgm:t>
        <a:bodyPr/>
        <a:lstStyle/>
        <a:p>
          <a:r>
            <a:rPr lang="en-US" dirty="0" smtClean="0"/>
            <a:t>Business Applications Analysts/ Programmers</a:t>
          </a:r>
          <a:endParaRPr lang="en-US" dirty="0"/>
        </a:p>
      </dgm:t>
    </dgm:pt>
    <dgm:pt modelId="{66026768-D8FD-4BF5-96A6-39D5FDAA7D63}" type="parTrans" cxnId="{59C1449C-C035-4163-AD51-E965BA410923}">
      <dgm:prSet/>
      <dgm:spPr/>
      <dgm:t>
        <a:bodyPr/>
        <a:lstStyle/>
        <a:p>
          <a:endParaRPr lang="en-US"/>
        </a:p>
      </dgm:t>
    </dgm:pt>
    <dgm:pt modelId="{BD123DF9-72CD-4E34-B632-28C54819CE0F}" type="sibTrans" cxnId="{59C1449C-C035-4163-AD51-E965BA410923}">
      <dgm:prSet/>
      <dgm:spPr/>
      <dgm:t>
        <a:bodyPr/>
        <a:lstStyle/>
        <a:p>
          <a:endParaRPr lang="en-US"/>
        </a:p>
      </dgm:t>
    </dgm:pt>
    <dgm:pt modelId="{07722C91-BAAE-4F5D-97E5-1D8FCDA15763}">
      <dgm:prSet phldrT="[Text]"/>
      <dgm:spPr/>
      <dgm:t>
        <a:bodyPr/>
        <a:lstStyle/>
        <a:p>
          <a:r>
            <a:rPr lang="en-US" dirty="0" smtClean="0"/>
            <a:t>Senior-level Child Welfare Administrators</a:t>
          </a:r>
          <a:endParaRPr lang="en-US" dirty="0"/>
        </a:p>
      </dgm:t>
    </dgm:pt>
    <dgm:pt modelId="{ECEE1D35-F3B8-43FE-B2BD-E13AEEAB70BE}" type="parTrans" cxnId="{40F5697B-F399-4517-A839-88CD614DB6E4}">
      <dgm:prSet/>
      <dgm:spPr/>
      <dgm:t>
        <a:bodyPr/>
        <a:lstStyle/>
        <a:p>
          <a:endParaRPr lang="en-US"/>
        </a:p>
      </dgm:t>
    </dgm:pt>
    <dgm:pt modelId="{60198EDD-EAE9-4524-8F44-C8B19ACB4C0E}" type="sibTrans" cxnId="{40F5697B-F399-4517-A839-88CD614DB6E4}">
      <dgm:prSet/>
      <dgm:spPr/>
      <dgm:t>
        <a:bodyPr/>
        <a:lstStyle/>
        <a:p>
          <a:endParaRPr lang="en-US"/>
        </a:p>
      </dgm:t>
    </dgm:pt>
    <dgm:pt modelId="{9B8E8B94-C39F-47C5-B63B-AF1AB259A0C8}" type="pres">
      <dgm:prSet presAssocID="{0C87F027-F494-433D-9ECF-ADDEE5C37BCD}" presName="diagram" presStyleCnt="0">
        <dgm:presLayoutVars>
          <dgm:dir/>
          <dgm:resizeHandles val="exact"/>
        </dgm:presLayoutVars>
      </dgm:prSet>
      <dgm:spPr/>
      <dgm:t>
        <a:bodyPr/>
        <a:lstStyle/>
        <a:p>
          <a:endParaRPr lang="en-US"/>
        </a:p>
      </dgm:t>
    </dgm:pt>
    <dgm:pt modelId="{811C2F78-ACDC-4BC3-8ECF-BA40A6D52DC5}" type="pres">
      <dgm:prSet presAssocID="{44181E60-8374-4BCF-8B4C-70DE93EE829F}" presName="node" presStyleLbl="node1" presStyleIdx="0" presStyleCnt="5">
        <dgm:presLayoutVars>
          <dgm:bulletEnabled val="1"/>
        </dgm:presLayoutVars>
      </dgm:prSet>
      <dgm:spPr/>
      <dgm:t>
        <a:bodyPr/>
        <a:lstStyle/>
        <a:p>
          <a:endParaRPr lang="en-US"/>
        </a:p>
      </dgm:t>
    </dgm:pt>
    <dgm:pt modelId="{DE44FD7B-A40C-456A-BAFA-FBEC423081AA}" type="pres">
      <dgm:prSet presAssocID="{3193AAA0-9EF6-4875-A1FF-31B762B0BC33}" presName="sibTrans" presStyleCnt="0"/>
      <dgm:spPr/>
    </dgm:pt>
    <dgm:pt modelId="{38C94901-41EA-4830-8F8D-5CFFCCE67450}" type="pres">
      <dgm:prSet presAssocID="{19B79AA0-60FF-4D8D-9516-9831B5E5927B}" presName="node" presStyleLbl="node1" presStyleIdx="1" presStyleCnt="5">
        <dgm:presLayoutVars>
          <dgm:bulletEnabled val="1"/>
        </dgm:presLayoutVars>
      </dgm:prSet>
      <dgm:spPr/>
      <dgm:t>
        <a:bodyPr/>
        <a:lstStyle/>
        <a:p>
          <a:endParaRPr lang="en-US"/>
        </a:p>
      </dgm:t>
    </dgm:pt>
    <dgm:pt modelId="{C81FB0AF-6452-4E34-9460-C174C72B4BCF}" type="pres">
      <dgm:prSet presAssocID="{22D71A9F-23D8-4A92-8B84-B9CE7A931BB8}" presName="sibTrans" presStyleCnt="0"/>
      <dgm:spPr/>
    </dgm:pt>
    <dgm:pt modelId="{AEFE537E-4973-4288-AA52-0151B4454CC0}" type="pres">
      <dgm:prSet presAssocID="{31CDBFAF-29FD-4187-8B51-5C5798EA73EA}" presName="node" presStyleLbl="node1" presStyleIdx="2" presStyleCnt="5">
        <dgm:presLayoutVars>
          <dgm:bulletEnabled val="1"/>
        </dgm:presLayoutVars>
      </dgm:prSet>
      <dgm:spPr/>
      <dgm:t>
        <a:bodyPr/>
        <a:lstStyle/>
        <a:p>
          <a:endParaRPr lang="en-US"/>
        </a:p>
      </dgm:t>
    </dgm:pt>
    <dgm:pt modelId="{2004532F-DD85-4E17-87FA-02A95C2C1451}" type="pres">
      <dgm:prSet presAssocID="{68CE36B9-41BF-4345-94B6-311C9DA4C401}" presName="sibTrans" presStyleCnt="0"/>
      <dgm:spPr/>
    </dgm:pt>
    <dgm:pt modelId="{9D1776C4-E505-49C9-85B4-D0FE066A599E}" type="pres">
      <dgm:prSet presAssocID="{910D6F1F-B1A3-43E7-8971-14B2D3D19921}" presName="node" presStyleLbl="node1" presStyleIdx="3" presStyleCnt="5">
        <dgm:presLayoutVars>
          <dgm:bulletEnabled val="1"/>
        </dgm:presLayoutVars>
      </dgm:prSet>
      <dgm:spPr/>
      <dgm:t>
        <a:bodyPr/>
        <a:lstStyle/>
        <a:p>
          <a:endParaRPr lang="en-US"/>
        </a:p>
      </dgm:t>
    </dgm:pt>
    <dgm:pt modelId="{A5B41DE4-A0BC-4DBA-8473-A7E585C85CA0}" type="pres">
      <dgm:prSet presAssocID="{BD123DF9-72CD-4E34-B632-28C54819CE0F}" presName="sibTrans" presStyleCnt="0"/>
      <dgm:spPr/>
    </dgm:pt>
    <dgm:pt modelId="{F7321094-E55F-4FF5-90E5-7AFC6146FB0A}" type="pres">
      <dgm:prSet presAssocID="{07722C91-BAAE-4F5D-97E5-1D8FCDA15763}" presName="node" presStyleLbl="node1" presStyleIdx="4" presStyleCnt="5">
        <dgm:presLayoutVars>
          <dgm:bulletEnabled val="1"/>
        </dgm:presLayoutVars>
      </dgm:prSet>
      <dgm:spPr/>
      <dgm:t>
        <a:bodyPr/>
        <a:lstStyle/>
        <a:p>
          <a:endParaRPr lang="en-US"/>
        </a:p>
      </dgm:t>
    </dgm:pt>
  </dgm:ptLst>
  <dgm:cxnLst>
    <dgm:cxn modelId="{311902A9-D099-42CF-82CF-7A697574D055}" srcId="{0C87F027-F494-433D-9ECF-ADDEE5C37BCD}" destId="{31CDBFAF-29FD-4187-8B51-5C5798EA73EA}" srcOrd="2" destOrd="0" parTransId="{4BC3B556-BB22-4BA9-814E-DE23327D7E7F}" sibTransId="{68CE36B9-41BF-4345-94B6-311C9DA4C401}"/>
    <dgm:cxn modelId="{AF28D220-DB48-4AD6-A756-6157970536A5}" srcId="{0C87F027-F494-433D-9ECF-ADDEE5C37BCD}" destId="{19B79AA0-60FF-4D8D-9516-9831B5E5927B}" srcOrd="1" destOrd="0" parTransId="{CAE55E74-9618-4B68-9571-38D189564732}" sibTransId="{22D71A9F-23D8-4A92-8B84-B9CE7A931BB8}"/>
    <dgm:cxn modelId="{2FF0ED71-5D2A-4CA5-B4C9-35167D9BB1BD}" type="presOf" srcId="{0C87F027-F494-433D-9ECF-ADDEE5C37BCD}" destId="{9B8E8B94-C39F-47C5-B63B-AF1AB259A0C8}" srcOrd="0" destOrd="0" presId="urn:microsoft.com/office/officeart/2005/8/layout/default"/>
    <dgm:cxn modelId="{28A3BCE3-FEF7-4111-9DA9-43ADC7416830}" type="presOf" srcId="{910D6F1F-B1A3-43E7-8971-14B2D3D19921}" destId="{9D1776C4-E505-49C9-85B4-D0FE066A599E}" srcOrd="0" destOrd="0" presId="urn:microsoft.com/office/officeart/2005/8/layout/default"/>
    <dgm:cxn modelId="{A36DAE19-8428-4AF2-9271-C4CB44709DAF}" type="presOf" srcId="{44181E60-8374-4BCF-8B4C-70DE93EE829F}" destId="{811C2F78-ACDC-4BC3-8ECF-BA40A6D52DC5}" srcOrd="0" destOrd="0" presId="urn:microsoft.com/office/officeart/2005/8/layout/default"/>
    <dgm:cxn modelId="{F970252F-43FF-40B2-B0CD-0E4DD057E300}" type="presOf" srcId="{19B79AA0-60FF-4D8D-9516-9831B5E5927B}" destId="{38C94901-41EA-4830-8F8D-5CFFCCE67450}" srcOrd="0" destOrd="0" presId="urn:microsoft.com/office/officeart/2005/8/layout/default"/>
    <dgm:cxn modelId="{6864C0EC-2D45-43E9-A87F-83D3EA89DE00}" type="presOf" srcId="{07722C91-BAAE-4F5D-97E5-1D8FCDA15763}" destId="{F7321094-E55F-4FF5-90E5-7AFC6146FB0A}" srcOrd="0" destOrd="0" presId="urn:microsoft.com/office/officeart/2005/8/layout/default"/>
    <dgm:cxn modelId="{57A5F5D4-08D8-4C67-8816-5F8BC1DBC4A1}" srcId="{0C87F027-F494-433D-9ECF-ADDEE5C37BCD}" destId="{44181E60-8374-4BCF-8B4C-70DE93EE829F}" srcOrd="0" destOrd="0" parTransId="{116E4B86-8610-4900-A9B6-3C1F867D60C7}" sibTransId="{3193AAA0-9EF6-4875-A1FF-31B762B0BC33}"/>
    <dgm:cxn modelId="{A8456790-FD37-4FC1-B9F4-2D167D1E6E02}" type="presOf" srcId="{31CDBFAF-29FD-4187-8B51-5C5798EA73EA}" destId="{AEFE537E-4973-4288-AA52-0151B4454CC0}" srcOrd="0" destOrd="0" presId="urn:microsoft.com/office/officeart/2005/8/layout/default"/>
    <dgm:cxn modelId="{59C1449C-C035-4163-AD51-E965BA410923}" srcId="{0C87F027-F494-433D-9ECF-ADDEE5C37BCD}" destId="{910D6F1F-B1A3-43E7-8971-14B2D3D19921}" srcOrd="3" destOrd="0" parTransId="{66026768-D8FD-4BF5-96A6-39D5FDAA7D63}" sibTransId="{BD123DF9-72CD-4E34-B632-28C54819CE0F}"/>
    <dgm:cxn modelId="{40F5697B-F399-4517-A839-88CD614DB6E4}" srcId="{0C87F027-F494-433D-9ECF-ADDEE5C37BCD}" destId="{07722C91-BAAE-4F5D-97E5-1D8FCDA15763}" srcOrd="4" destOrd="0" parTransId="{ECEE1D35-F3B8-43FE-B2BD-E13AEEAB70BE}" sibTransId="{60198EDD-EAE9-4524-8F44-C8B19ACB4C0E}"/>
    <dgm:cxn modelId="{03DD27FF-26F4-43BF-8327-D33C61C8F73E}" type="presParOf" srcId="{9B8E8B94-C39F-47C5-B63B-AF1AB259A0C8}" destId="{811C2F78-ACDC-4BC3-8ECF-BA40A6D52DC5}" srcOrd="0" destOrd="0" presId="urn:microsoft.com/office/officeart/2005/8/layout/default"/>
    <dgm:cxn modelId="{62AD66B3-1E64-4757-B692-30F425F583D9}" type="presParOf" srcId="{9B8E8B94-C39F-47C5-B63B-AF1AB259A0C8}" destId="{DE44FD7B-A40C-456A-BAFA-FBEC423081AA}" srcOrd="1" destOrd="0" presId="urn:microsoft.com/office/officeart/2005/8/layout/default"/>
    <dgm:cxn modelId="{31203A21-D1B2-4EF4-8CCD-AC5055E228E2}" type="presParOf" srcId="{9B8E8B94-C39F-47C5-B63B-AF1AB259A0C8}" destId="{38C94901-41EA-4830-8F8D-5CFFCCE67450}" srcOrd="2" destOrd="0" presId="urn:microsoft.com/office/officeart/2005/8/layout/default"/>
    <dgm:cxn modelId="{2B2E8F99-4663-4FDF-BB52-4983B28E5578}" type="presParOf" srcId="{9B8E8B94-C39F-47C5-B63B-AF1AB259A0C8}" destId="{C81FB0AF-6452-4E34-9460-C174C72B4BCF}" srcOrd="3" destOrd="0" presId="urn:microsoft.com/office/officeart/2005/8/layout/default"/>
    <dgm:cxn modelId="{3FF8E929-FA5C-456C-977C-3F99C065EDB7}" type="presParOf" srcId="{9B8E8B94-C39F-47C5-B63B-AF1AB259A0C8}" destId="{AEFE537E-4973-4288-AA52-0151B4454CC0}" srcOrd="4" destOrd="0" presId="urn:microsoft.com/office/officeart/2005/8/layout/default"/>
    <dgm:cxn modelId="{2DA6CFCA-6761-437F-8E24-46C0379435EE}" type="presParOf" srcId="{9B8E8B94-C39F-47C5-B63B-AF1AB259A0C8}" destId="{2004532F-DD85-4E17-87FA-02A95C2C1451}" srcOrd="5" destOrd="0" presId="urn:microsoft.com/office/officeart/2005/8/layout/default"/>
    <dgm:cxn modelId="{2BD75AEF-934C-4C96-9A48-63338A64528E}" type="presParOf" srcId="{9B8E8B94-C39F-47C5-B63B-AF1AB259A0C8}" destId="{9D1776C4-E505-49C9-85B4-D0FE066A599E}" srcOrd="6" destOrd="0" presId="urn:microsoft.com/office/officeart/2005/8/layout/default"/>
    <dgm:cxn modelId="{19FC3854-201D-4953-AFF5-9F1B4C0AF4ED}" type="presParOf" srcId="{9B8E8B94-C39F-47C5-B63B-AF1AB259A0C8}" destId="{A5B41DE4-A0BC-4DBA-8473-A7E585C85CA0}" srcOrd="7" destOrd="0" presId="urn:microsoft.com/office/officeart/2005/8/layout/default"/>
    <dgm:cxn modelId="{FF121684-A72E-49E2-85A2-DFDCF83697CF}" type="presParOf" srcId="{9B8E8B94-C39F-47C5-B63B-AF1AB259A0C8}" destId="{F7321094-E55F-4FF5-90E5-7AFC6146FB0A}"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5787359-563B-4148-A349-10DCC608D9B9}"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US"/>
        </a:p>
      </dgm:t>
    </dgm:pt>
    <dgm:pt modelId="{1D8CDD69-0186-49DD-8403-C95D9289CF29}">
      <dgm:prSet phldrT="[Text]" custT="1"/>
      <dgm:spPr/>
      <dgm:t>
        <a:bodyPr/>
        <a:lstStyle/>
        <a:p>
          <a:r>
            <a:rPr lang="en-US" sz="2800" dirty="0" smtClean="0"/>
            <a:t>Increase in the number of children with substantiated maltreatment who received Part C services and support</a:t>
          </a:r>
          <a:endParaRPr lang="en-US" sz="2800" dirty="0"/>
        </a:p>
      </dgm:t>
    </dgm:pt>
    <dgm:pt modelId="{ABF5DA07-2C12-4459-8F70-7FD526A41F6B}" type="parTrans" cxnId="{AB465E07-A3A8-451B-AD0D-CD748920D16B}">
      <dgm:prSet/>
      <dgm:spPr/>
      <dgm:t>
        <a:bodyPr/>
        <a:lstStyle/>
        <a:p>
          <a:endParaRPr lang="en-US"/>
        </a:p>
      </dgm:t>
    </dgm:pt>
    <dgm:pt modelId="{635E6AB0-A4AE-4125-940C-65FCC92730BC}" type="sibTrans" cxnId="{AB465E07-A3A8-451B-AD0D-CD748920D16B}">
      <dgm:prSet/>
      <dgm:spPr/>
      <dgm:t>
        <a:bodyPr/>
        <a:lstStyle/>
        <a:p>
          <a:endParaRPr lang="en-US"/>
        </a:p>
      </dgm:t>
    </dgm:pt>
    <dgm:pt modelId="{68BCA02C-F403-496D-8BAC-0173866A2EA1}">
      <dgm:prSet phldrT="[Text]" custT="1"/>
      <dgm:spPr/>
      <dgm:t>
        <a:bodyPr/>
        <a:lstStyle/>
        <a:p>
          <a:r>
            <a:rPr lang="en-US" sz="2800" dirty="0" smtClean="0"/>
            <a:t>Improved Levels of coordination between Child Welfare and Part C staff</a:t>
          </a:r>
          <a:endParaRPr lang="en-US" sz="2800" dirty="0"/>
        </a:p>
      </dgm:t>
    </dgm:pt>
    <dgm:pt modelId="{1527EF1F-F20C-4258-B535-97E520F086FD}" type="parTrans" cxnId="{1935AD43-7F1B-4BED-BFDD-785614AB8420}">
      <dgm:prSet/>
      <dgm:spPr/>
      <dgm:t>
        <a:bodyPr/>
        <a:lstStyle/>
        <a:p>
          <a:endParaRPr lang="en-US"/>
        </a:p>
      </dgm:t>
    </dgm:pt>
    <dgm:pt modelId="{368641B3-BE9E-4817-8CA0-1C812B1FEB9E}" type="sibTrans" cxnId="{1935AD43-7F1B-4BED-BFDD-785614AB8420}">
      <dgm:prSet/>
      <dgm:spPr/>
      <dgm:t>
        <a:bodyPr/>
        <a:lstStyle/>
        <a:p>
          <a:endParaRPr lang="en-US"/>
        </a:p>
      </dgm:t>
    </dgm:pt>
    <dgm:pt modelId="{0172A504-81C6-4830-828B-9BDDE634ECDE}">
      <dgm:prSet phldrT="[Text]" custT="1"/>
      <dgm:spPr/>
      <dgm:t>
        <a:bodyPr/>
        <a:lstStyle/>
        <a:p>
          <a:r>
            <a:rPr lang="en-US" sz="2800" dirty="0" smtClean="0"/>
            <a:t>Reduction in duplicate records</a:t>
          </a:r>
          <a:endParaRPr lang="en-US" sz="2800" dirty="0"/>
        </a:p>
      </dgm:t>
    </dgm:pt>
    <dgm:pt modelId="{F84234DF-F2DD-4284-B8C0-96932EDF8349}" type="parTrans" cxnId="{E72A32E8-00DF-4EF7-8F38-0361126AA153}">
      <dgm:prSet/>
      <dgm:spPr/>
      <dgm:t>
        <a:bodyPr/>
        <a:lstStyle/>
        <a:p>
          <a:endParaRPr lang="en-US"/>
        </a:p>
      </dgm:t>
    </dgm:pt>
    <dgm:pt modelId="{8B4FC570-1D2D-434B-A397-2D6CE0DB4BCC}" type="sibTrans" cxnId="{E72A32E8-00DF-4EF7-8F38-0361126AA153}">
      <dgm:prSet/>
      <dgm:spPr/>
      <dgm:t>
        <a:bodyPr/>
        <a:lstStyle/>
        <a:p>
          <a:endParaRPr lang="en-US"/>
        </a:p>
      </dgm:t>
    </dgm:pt>
    <dgm:pt modelId="{D8FC4C00-0DC3-4F24-B68E-28DFD9509FD5}" type="pres">
      <dgm:prSet presAssocID="{D5787359-563B-4148-A349-10DCC608D9B9}" presName="linear" presStyleCnt="0">
        <dgm:presLayoutVars>
          <dgm:dir/>
          <dgm:resizeHandles val="exact"/>
        </dgm:presLayoutVars>
      </dgm:prSet>
      <dgm:spPr/>
      <dgm:t>
        <a:bodyPr/>
        <a:lstStyle/>
        <a:p>
          <a:endParaRPr lang="en-US"/>
        </a:p>
      </dgm:t>
    </dgm:pt>
    <dgm:pt modelId="{E99BC4D7-1C04-4B35-A6FA-FC0329D75F83}" type="pres">
      <dgm:prSet presAssocID="{1D8CDD69-0186-49DD-8403-C95D9289CF29}" presName="comp" presStyleCnt="0"/>
      <dgm:spPr/>
    </dgm:pt>
    <dgm:pt modelId="{260F1D8F-BD24-4B8E-84AE-ADE73E313E36}" type="pres">
      <dgm:prSet presAssocID="{1D8CDD69-0186-49DD-8403-C95D9289CF29}" presName="box" presStyleLbl="node1" presStyleIdx="0" presStyleCnt="3"/>
      <dgm:spPr/>
      <dgm:t>
        <a:bodyPr/>
        <a:lstStyle/>
        <a:p>
          <a:endParaRPr lang="en-US"/>
        </a:p>
      </dgm:t>
    </dgm:pt>
    <dgm:pt modelId="{2A6799CD-1EB2-4A5A-8405-FB9B82FB5B75}" type="pres">
      <dgm:prSet presAssocID="{1D8CDD69-0186-49DD-8403-C95D9289CF29}" presName="img"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t="-33000" b="-33000"/>
          </a:stretch>
        </a:blipFill>
      </dgm:spPr>
    </dgm:pt>
    <dgm:pt modelId="{EA3BA5BE-ECC2-48EE-BDA5-9C611BB94710}" type="pres">
      <dgm:prSet presAssocID="{1D8CDD69-0186-49DD-8403-C95D9289CF29}" presName="text" presStyleLbl="node1" presStyleIdx="0" presStyleCnt="3">
        <dgm:presLayoutVars>
          <dgm:bulletEnabled val="1"/>
        </dgm:presLayoutVars>
      </dgm:prSet>
      <dgm:spPr/>
      <dgm:t>
        <a:bodyPr/>
        <a:lstStyle/>
        <a:p>
          <a:endParaRPr lang="en-US"/>
        </a:p>
      </dgm:t>
    </dgm:pt>
    <dgm:pt modelId="{4902CBAB-F5A6-4EBF-9C56-31D5DB2933FF}" type="pres">
      <dgm:prSet presAssocID="{635E6AB0-A4AE-4125-940C-65FCC92730BC}" presName="spacer" presStyleCnt="0"/>
      <dgm:spPr/>
    </dgm:pt>
    <dgm:pt modelId="{52B93F61-0697-49C7-B0AB-BEAE28BC3F13}" type="pres">
      <dgm:prSet presAssocID="{68BCA02C-F403-496D-8BAC-0173866A2EA1}" presName="comp" presStyleCnt="0"/>
      <dgm:spPr/>
    </dgm:pt>
    <dgm:pt modelId="{20D34218-3F9C-4E89-98CC-C625AFB0915D}" type="pres">
      <dgm:prSet presAssocID="{68BCA02C-F403-496D-8BAC-0173866A2EA1}" presName="box" presStyleLbl="node1" presStyleIdx="1" presStyleCnt="3"/>
      <dgm:spPr/>
      <dgm:t>
        <a:bodyPr/>
        <a:lstStyle/>
        <a:p>
          <a:endParaRPr lang="en-US"/>
        </a:p>
      </dgm:t>
    </dgm:pt>
    <dgm:pt modelId="{A1412471-2EE1-4824-821A-34647B299EC5}" type="pres">
      <dgm:prSet presAssocID="{68BCA02C-F403-496D-8BAC-0173866A2EA1}" presName="img"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t="-25000" b="-25000"/>
          </a:stretch>
        </a:blipFill>
      </dgm:spPr>
    </dgm:pt>
    <dgm:pt modelId="{5D7D467B-1D3E-4826-982C-9EB5750E6487}" type="pres">
      <dgm:prSet presAssocID="{68BCA02C-F403-496D-8BAC-0173866A2EA1}" presName="text" presStyleLbl="node1" presStyleIdx="1" presStyleCnt="3">
        <dgm:presLayoutVars>
          <dgm:bulletEnabled val="1"/>
        </dgm:presLayoutVars>
      </dgm:prSet>
      <dgm:spPr/>
      <dgm:t>
        <a:bodyPr/>
        <a:lstStyle/>
        <a:p>
          <a:endParaRPr lang="en-US"/>
        </a:p>
      </dgm:t>
    </dgm:pt>
    <dgm:pt modelId="{D2273212-B9B5-4645-979D-F5D9018956A7}" type="pres">
      <dgm:prSet presAssocID="{368641B3-BE9E-4817-8CA0-1C812B1FEB9E}" presName="spacer" presStyleCnt="0"/>
      <dgm:spPr/>
    </dgm:pt>
    <dgm:pt modelId="{7084FC37-959C-4219-A0C4-509DF9BBC337}" type="pres">
      <dgm:prSet presAssocID="{0172A504-81C6-4830-828B-9BDDE634ECDE}" presName="comp" presStyleCnt="0"/>
      <dgm:spPr/>
    </dgm:pt>
    <dgm:pt modelId="{0B5551E1-F0A7-4995-A784-C302A50E975F}" type="pres">
      <dgm:prSet presAssocID="{0172A504-81C6-4830-828B-9BDDE634ECDE}" presName="box" presStyleLbl="node1" presStyleIdx="2" presStyleCnt="3"/>
      <dgm:spPr/>
      <dgm:t>
        <a:bodyPr/>
        <a:lstStyle/>
        <a:p>
          <a:endParaRPr lang="en-US"/>
        </a:p>
      </dgm:t>
    </dgm:pt>
    <dgm:pt modelId="{34E46D2B-7DC3-4FF1-8894-DF363903029D}" type="pres">
      <dgm:prSet presAssocID="{0172A504-81C6-4830-828B-9BDDE634ECDE}" presName="img"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t="-15000" b="-15000"/>
          </a:stretch>
        </a:blipFill>
      </dgm:spPr>
      <dgm:t>
        <a:bodyPr/>
        <a:lstStyle/>
        <a:p>
          <a:endParaRPr lang="en-US"/>
        </a:p>
      </dgm:t>
    </dgm:pt>
    <dgm:pt modelId="{DBF22FE2-C26C-4A3D-B817-A58410214C32}" type="pres">
      <dgm:prSet presAssocID="{0172A504-81C6-4830-828B-9BDDE634ECDE}" presName="text" presStyleLbl="node1" presStyleIdx="2" presStyleCnt="3">
        <dgm:presLayoutVars>
          <dgm:bulletEnabled val="1"/>
        </dgm:presLayoutVars>
      </dgm:prSet>
      <dgm:spPr/>
      <dgm:t>
        <a:bodyPr/>
        <a:lstStyle/>
        <a:p>
          <a:endParaRPr lang="en-US"/>
        </a:p>
      </dgm:t>
    </dgm:pt>
  </dgm:ptLst>
  <dgm:cxnLst>
    <dgm:cxn modelId="{E72A32E8-00DF-4EF7-8F38-0361126AA153}" srcId="{D5787359-563B-4148-A349-10DCC608D9B9}" destId="{0172A504-81C6-4830-828B-9BDDE634ECDE}" srcOrd="2" destOrd="0" parTransId="{F84234DF-F2DD-4284-B8C0-96932EDF8349}" sibTransId="{8B4FC570-1D2D-434B-A397-2D6CE0DB4BCC}"/>
    <dgm:cxn modelId="{3450DB3F-3342-4F9E-9246-6399A5C66F28}" type="presOf" srcId="{1D8CDD69-0186-49DD-8403-C95D9289CF29}" destId="{EA3BA5BE-ECC2-48EE-BDA5-9C611BB94710}" srcOrd="1" destOrd="0" presId="urn:microsoft.com/office/officeart/2005/8/layout/vList4"/>
    <dgm:cxn modelId="{E1AC8865-2E82-4139-AB8D-EF2846D50572}" type="presOf" srcId="{0172A504-81C6-4830-828B-9BDDE634ECDE}" destId="{DBF22FE2-C26C-4A3D-B817-A58410214C32}" srcOrd="1" destOrd="0" presId="urn:microsoft.com/office/officeart/2005/8/layout/vList4"/>
    <dgm:cxn modelId="{DE5FDCD6-D75F-4253-B498-4122AC23CA0C}" type="presOf" srcId="{68BCA02C-F403-496D-8BAC-0173866A2EA1}" destId="{20D34218-3F9C-4E89-98CC-C625AFB0915D}" srcOrd="0" destOrd="0" presId="urn:microsoft.com/office/officeart/2005/8/layout/vList4"/>
    <dgm:cxn modelId="{AB465E07-A3A8-451B-AD0D-CD748920D16B}" srcId="{D5787359-563B-4148-A349-10DCC608D9B9}" destId="{1D8CDD69-0186-49DD-8403-C95D9289CF29}" srcOrd="0" destOrd="0" parTransId="{ABF5DA07-2C12-4459-8F70-7FD526A41F6B}" sibTransId="{635E6AB0-A4AE-4125-940C-65FCC92730BC}"/>
    <dgm:cxn modelId="{FD092F00-C3FC-4FA0-9C00-C0D8F334C245}" type="presOf" srcId="{0172A504-81C6-4830-828B-9BDDE634ECDE}" destId="{0B5551E1-F0A7-4995-A784-C302A50E975F}" srcOrd="0" destOrd="0" presId="urn:microsoft.com/office/officeart/2005/8/layout/vList4"/>
    <dgm:cxn modelId="{25061883-FD91-403A-B6C8-5175C80D7F14}" type="presOf" srcId="{68BCA02C-F403-496D-8BAC-0173866A2EA1}" destId="{5D7D467B-1D3E-4826-982C-9EB5750E6487}" srcOrd="1" destOrd="0" presId="urn:microsoft.com/office/officeart/2005/8/layout/vList4"/>
    <dgm:cxn modelId="{4F394B6F-8FB2-4E20-8ED8-54D5FB63DEEA}" type="presOf" srcId="{D5787359-563B-4148-A349-10DCC608D9B9}" destId="{D8FC4C00-0DC3-4F24-B68E-28DFD9509FD5}" srcOrd="0" destOrd="0" presId="urn:microsoft.com/office/officeart/2005/8/layout/vList4"/>
    <dgm:cxn modelId="{1935AD43-7F1B-4BED-BFDD-785614AB8420}" srcId="{D5787359-563B-4148-A349-10DCC608D9B9}" destId="{68BCA02C-F403-496D-8BAC-0173866A2EA1}" srcOrd="1" destOrd="0" parTransId="{1527EF1F-F20C-4258-B535-97E520F086FD}" sibTransId="{368641B3-BE9E-4817-8CA0-1C812B1FEB9E}"/>
    <dgm:cxn modelId="{AC6917B2-E438-47DE-A8A4-A4588BB86DC6}" type="presOf" srcId="{1D8CDD69-0186-49DD-8403-C95D9289CF29}" destId="{260F1D8F-BD24-4B8E-84AE-ADE73E313E36}" srcOrd="0" destOrd="0" presId="urn:microsoft.com/office/officeart/2005/8/layout/vList4"/>
    <dgm:cxn modelId="{BD58FCAF-55EE-4E5B-BB4A-2D28E6C9A718}" type="presParOf" srcId="{D8FC4C00-0DC3-4F24-B68E-28DFD9509FD5}" destId="{E99BC4D7-1C04-4B35-A6FA-FC0329D75F83}" srcOrd="0" destOrd="0" presId="urn:microsoft.com/office/officeart/2005/8/layout/vList4"/>
    <dgm:cxn modelId="{AA8AFE2D-D753-4F59-8A28-46B59177AA0D}" type="presParOf" srcId="{E99BC4D7-1C04-4B35-A6FA-FC0329D75F83}" destId="{260F1D8F-BD24-4B8E-84AE-ADE73E313E36}" srcOrd="0" destOrd="0" presId="urn:microsoft.com/office/officeart/2005/8/layout/vList4"/>
    <dgm:cxn modelId="{B868E36C-B445-4E69-B834-FA97E7758773}" type="presParOf" srcId="{E99BC4D7-1C04-4B35-A6FA-FC0329D75F83}" destId="{2A6799CD-1EB2-4A5A-8405-FB9B82FB5B75}" srcOrd="1" destOrd="0" presId="urn:microsoft.com/office/officeart/2005/8/layout/vList4"/>
    <dgm:cxn modelId="{95E9C11A-D6D1-46F6-A4BC-A16B4DD8043A}" type="presParOf" srcId="{E99BC4D7-1C04-4B35-A6FA-FC0329D75F83}" destId="{EA3BA5BE-ECC2-48EE-BDA5-9C611BB94710}" srcOrd="2" destOrd="0" presId="urn:microsoft.com/office/officeart/2005/8/layout/vList4"/>
    <dgm:cxn modelId="{7F3A47D6-E643-483C-9E2B-F3C3169D9074}" type="presParOf" srcId="{D8FC4C00-0DC3-4F24-B68E-28DFD9509FD5}" destId="{4902CBAB-F5A6-4EBF-9C56-31D5DB2933FF}" srcOrd="1" destOrd="0" presId="urn:microsoft.com/office/officeart/2005/8/layout/vList4"/>
    <dgm:cxn modelId="{ED90CD62-EC7E-4F7C-9EE7-E19A17FD1049}" type="presParOf" srcId="{D8FC4C00-0DC3-4F24-B68E-28DFD9509FD5}" destId="{52B93F61-0697-49C7-B0AB-BEAE28BC3F13}" srcOrd="2" destOrd="0" presId="urn:microsoft.com/office/officeart/2005/8/layout/vList4"/>
    <dgm:cxn modelId="{4B7598EC-00A5-4BFE-B50A-8B52B0B0BA0C}" type="presParOf" srcId="{52B93F61-0697-49C7-B0AB-BEAE28BC3F13}" destId="{20D34218-3F9C-4E89-98CC-C625AFB0915D}" srcOrd="0" destOrd="0" presId="urn:microsoft.com/office/officeart/2005/8/layout/vList4"/>
    <dgm:cxn modelId="{70DB30A7-6911-4309-8CC8-01AECB378538}" type="presParOf" srcId="{52B93F61-0697-49C7-B0AB-BEAE28BC3F13}" destId="{A1412471-2EE1-4824-821A-34647B299EC5}" srcOrd="1" destOrd="0" presId="urn:microsoft.com/office/officeart/2005/8/layout/vList4"/>
    <dgm:cxn modelId="{05640754-9F0D-4D84-A13D-D9E908FAECFD}" type="presParOf" srcId="{52B93F61-0697-49C7-B0AB-BEAE28BC3F13}" destId="{5D7D467B-1D3E-4826-982C-9EB5750E6487}" srcOrd="2" destOrd="0" presId="urn:microsoft.com/office/officeart/2005/8/layout/vList4"/>
    <dgm:cxn modelId="{11F2F0DB-E9D0-4E53-B18F-D38510AB4D66}" type="presParOf" srcId="{D8FC4C00-0DC3-4F24-B68E-28DFD9509FD5}" destId="{D2273212-B9B5-4645-979D-F5D9018956A7}" srcOrd="3" destOrd="0" presId="urn:microsoft.com/office/officeart/2005/8/layout/vList4"/>
    <dgm:cxn modelId="{F7A2A446-D366-4A70-82C9-42E1ADA02A44}" type="presParOf" srcId="{D8FC4C00-0DC3-4F24-B68E-28DFD9509FD5}" destId="{7084FC37-959C-4219-A0C4-509DF9BBC337}" srcOrd="4" destOrd="0" presId="urn:microsoft.com/office/officeart/2005/8/layout/vList4"/>
    <dgm:cxn modelId="{4C599727-FB56-4F71-87E9-F6AF10015C4F}" type="presParOf" srcId="{7084FC37-959C-4219-A0C4-509DF9BBC337}" destId="{0B5551E1-F0A7-4995-A784-C302A50E975F}" srcOrd="0" destOrd="0" presId="urn:microsoft.com/office/officeart/2005/8/layout/vList4"/>
    <dgm:cxn modelId="{D6A23267-151F-4FF9-9E10-E537E6F20CB8}" type="presParOf" srcId="{7084FC37-959C-4219-A0C4-509DF9BBC337}" destId="{34E46D2B-7DC3-4FF1-8894-DF363903029D}" srcOrd="1" destOrd="0" presId="urn:microsoft.com/office/officeart/2005/8/layout/vList4"/>
    <dgm:cxn modelId="{6F9189CA-82F3-4C2E-A431-49C305CE547D}" type="presParOf" srcId="{7084FC37-959C-4219-A0C4-509DF9BBC337}" destId="{DBF22FE2-C26C-4A3D-B817-A58410214C32}"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E72D929-290C-402D-8CB3-31E9A263FD4D}"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US"/>
        </a:p>
      </dgm:t>
    </dgm:pt>
    <dgm:pt modelId="{0B15033F-9570-47DB-9DBD-49081962892A}">
      <dgm:prSet phldrT="[Text]" custT="1"/>
      <dgm:spPr/>
      <dgm:t>
        <a:bodyPr/>
        <a:lstStyle/>
        <a:p>
          <a:r>
            <a:rPr lang="en-US" sz="2800" dirty="0" smtClean="0"/>
            <a:t>Increase in the quality of data shared from Child Welfare to Part C</a:t>
          </a:r>
          <a:endParaRPr lang="en-US" sz="2800" dirty="0"/>
        </a:p>
      </dgm:t>
    </dgm:pt>
    <dgm:pt modelId="{D13F4C53-2A58-40A0-8A6D-0F68ABA96DDE}" type="parTrans" cxnId="{2DB722C9-25EA-4485-9283-4EF99CDFCD82}">
      <dgm:prSet/>
      <dgm:spPr/>
      <dgm:t>
        <a:bodyPr/>
        <a:lstStyle/>
        <a:p>
          <a:endParaRPr lang="en-US"/>
        </a:p>
      </dgm:t>
    </dgm:pt>
    <dgm:pt modelId="{3A7C5C1F-C653-4F63-AAC6-2460165CCDD7}" type="sibTrans" cxnId="{2DB722C9-25EA-4485-9283-4EF99CDFCD82}">
      <dgm:prSet/>
      <dgm:spPr/>
      <dgm:t>
        <a:bodyPr/>
        <a:lstStyle/>
        <a:p>
          <a:endParaRPr lang="en-US"/>
        </a:p>
      </dgm:t>
    </dgm:pt>
    <dgm:pt modelId="{AF3AD72C-289D-4D1B-814C-427F9B75A972}">
      <dgm:prSet phldrT="[Text]" custT="1"/>
      <dgm:spPr/>
      <dgm:t>
        <a:bodyPr/>
        <a:lstStyle/>
        <a:p>
          <a:r>
            <a:rPr lang="en-US" sz="2800" dirty="0" smtClean="0"/>
            <a:t>Reduction in workload for staff in Child Welfare and Part C</a:t>
          </a:r>
          <a:endParaRPr lang="en-US" sz="2800" dirty="0"/>
        </a:p>
      </dgm:t>
    </dgm:pt>
    <dgm:pt modelId="{407688B4-CB5A-4923-A5AA-5D16B7A4DBCC}" type="parTrans" cxnId="{3E0ED96F-50B4-40EE-A8B2-522E4C29C6C9}">
      <dgm:prSet/>
      <dgm:spPr/>
      <dgm:t>
        <a:bodyPr/>
        <a:lstStyle/>
        <a:p>
          <a:endParaRPr lang="en-US"/>
        </a:p>
      </dgm:t>
    </dgm:pt>
    <dgm:pt modelId="{47D2E9B6-C161-4992-9B02-36B3B6935FB1}" type="sibTrans" cxnId="{3E0ED96F-50B4-40EE-A8B2-522E4C29C6C9}">
      <dgm:prSet/>
      <dgm:spPr/>
      <dgm:t>
        <a:bodyPr/>
        <a:lstStyle/>
        <a:p>
          <a:endParaRPr lang="en-US"/>
        </a:p>
      </dgm:t>
    </dgm:pt>
    <dgm:pt modelId="{578CF8A7-B55D-451F-9DF9-6FB6D289C06E}">
      <dgm:prSet phldrT="[Text]" custT="1"/>
      <dgm:spPr/>
      <dgm:t>
        <a:bodyPr/>
        <a:lstStyle/>
        <a:p>
          <a:r>
            <a:rPr lang="en-US" sz="2800" dirty="0" smtClean="0"/>
            <a:t>Improvement in Child Welfare substantiation timeline compliance</a:t>
          </a:r>
          <a:endParaRPr lang="en-US" sz="2800" dirty="0"/>
        </a:p>
      </dgm:t>
    </dgm:pt>
    <dgm:pt modelId="{45BC9A63-AB3B-436A-91E2-78541BDF27D0}" type="parTrans" cxnId="{BA82A217-74A0-4183-9E70-88DB310B839E}">
      <dgm:prSet/>
      <dgm:spPr/>
      <dgm:t>
        <a:bodyPr/>
        <a:lstStyle/>
        <a:p>
          <a:endParaRPr lang="en-US"/>
        </a:p>
      </dgm:t>
    </dgm:pt>
    <dgm:pt modelId="{32B9A186-4B34-4F95-A432-227C2CBD655A}" type="sibTrans" cxnId="{BA82A217-74A0-4183-9E70-88DB310B839E}">
      <dgm:prSet/>
      <dgm:spPr/>
      <dgm:t>
        <a:bodyPr/>
        <a:lstStyle/>
        <a:p>
          <a:endParaRPr lang="en-US"/>
        </a:p>
      </dgm:t>
    </dgm:pt>
    <dgm:pt modelId="{417AE2AC-2D73-4B3C-83F2-98E70AB827B4}" type="pres">
      <dgm:prSet presAssocID="{7E72D929-290C-402D-8CB3-31E9A263FD4D}" presName="linear" presStyleCnt="0">
        <dgm:presLayoutVars>
          <dgm:dir/>
          <dgm:resizeHandles val="exact"/>
        </dgm:presLayoutVars>
      </dgm:prSet>
      <dgm:spPr/>
      <dgm:t>
        <a:bodyPr/>
        <a:lstStyle/>
        <a:p>
          <a:endParaRPr lang="en-US"/>
        </a:p>
      </dgm:t>
    </dgm:pt>
    <dgm:pt modelId="{555A1150-DECD-4E02-A5EF-4AAA5A1A126A}" type="pres">
      <dgm:prSet presAssocID="{0B15033F-9570-47DB-9DBD-49081962892A}" presName="comp" presStyleCnt="0"/>
      <dgm:spPr/>
    </dgm:pt>
    <dgm:pt modelId="{CD9411EC-6DF8-4D5F-8AA9-8AA78D1E9E24}" type="pres">
      <dgm:prSet presAssocID="{0B15033F-9570-47DB-9DBD-49081962892A}" presName="box" presStyleLbl="node1" presStyleIdx="0" presStyleCnt="3"/>
      <dgm:spPr/>
      <dgm:t>
        <a:bodyPr/>
        <a:lstStyle/>
        <a:p>
          <a:endParaRPr lang="en-US"/>
        </a:p>
      </dgm:t>
    </dgm:pt>
    <dgm:pt modelId="{EC81C929-0923-4C68-9C4D-2CCDB31B9768}" type="pres">
      <dgm:prSet presAssocID="{0B15033F-9570-47DB-9DBD-49081962892A}" presName="img" presStyleLbl="fgImgPlace1" presStyleIdx="0"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4000" b="-4000"/>
          </a:stretch>
        </a:blipFill>
      </dgm:spPr>
      <dgm:t>
        <a:bodyPr/>
        <a:lstStyle/>
        <a:p>
          <a:endParaRPr lang="en-US"/>
        </a:p>
      </dgm:t>
    </dgm:pt>
    <dgm:pt modelId="{DEE5327C-E9CA-4D99-9BC7-F091E821D748}" type="pres">
      <dgm:prSet presAssocID="{0B15033F-9570-47DB-9DBD-49081962892A}" presName="text" presStyleLbl="node1" presStyleIdx="0" presStyleCnt="3">
        <dgm:presLayoutVars>
          <dgm:bulletEnabled val="1"/>
        </dgm:presLayoutVars>
      </dgm:prSet>
      <dgm:spPr/>
      <dgm:t>
        <a:bodyPr/>
        <a:lstStyle/>
        <a:p>
          <a:endParaRPr lang="en-US"/>
        </a:p>
      </dgm:t>
    </dgm:pt>
    <dgm:pt modelId="{1312EA73-7908-4350-8BCE-79732A749E8A}" type="pres">
      <dgm:prSet presAssocID="{3A7C5C1F-C653-4F63-AAC6-2460165CCDD7}" presName="spacer" presStyleCnt="0"/>
      <dgm:spPr/>
    </dgm:pt>
    <dgm:pt modelId="{9A528474-859F-4AD1-BEEE-1B534EE883C8}" type="pres">
      <dgm:prSet presAssocID="{AF3AD72C-289D-4D1B-814C-427F9B75A972}" presName="comp" presStyleCnt="0"/>
      <dgm:spPr/>
    </dgm:pt>
    <dgm:pt modelId="{59E6F3E8-509A-43F5-A979-206274090390}" type="pres">
      <dgm:prSet presAssocID="{AF3AD72C-289D-4D1B-814C-427F9B75A972}" presName="box" presStyleLbl="node1" presStyleIdx="1" presStyleCnt="3"/>
      <dgm:spPr/>
      <dgm:t>
        <a:bodyPr/>
        <a:lstStyle/>
        <a:p>
          <a:endParaRPr lang="en-US"/>
        </a:p>
      </dgm:t>
    </dgm:pt>
    <dgm:pt modelId="{21B7031B-2620-452C-B8F4-2127F1645823}" type="pres">
      <dgm:prSet presAssocID="{AF3AD72C-289D-4D1B-814C-427F9B75A972}" presName="img"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l="-4000" r="-4000"/>
          </a:stretch>
        </a:blipFill>
      </dgm:spPr>
      <dgm:t>
        <a:bodyPr/>
        <a:lstStyle/>
        <a:p>
          <a:endParaRPr lang="en-US"/>
        </a:p>
      </dgm:t>
    </dgm:pt>
    <dgm:pt modelId="{BD8D50BE-85AC-48A3-AF15-AEE3A332D3EA}" type="pres">
      <dgm:prSet presAssocID="{AF3AD72C-289D-4D1B-814C-427F9B75A972}" presName="text" presStyleLbl="node1" presStyleIdx="1" presStyleCnt="3">
        <dgm:presLayoutVars>
          <dgm:bulletEnabled val="1"/>
        </dgm:presLayoutVars>
      </dgm:prSet>
      <dgm:spPr/>
      <dgm:t>
        <a:bodyPr/>
        <a:lstStyle/>
        <a:p>
          <a:endParaRPr lang="en-US"/>
        </a:p>
      </dgm:t>
    </dgm:pt>
    <dgm:pt modelId="{1AAD0658-088D-4053-9F11-6E93A83E2455}" type="pres">
      <dgm:prSet presAssocID="{47D2E9B6-C161-4992-9B02-36B3B6935FB1}" presName="spacer" presStyleCnt="0"/>
      <dgm:spPr/>
    </dgm:pt>
    <dgm:pt modelId="{DF16379C-50BC-46A2-9E41-B45495F001F6}" type="pres">
      <dgm:prSet presAssocID="{578CF8A7-B55D-451F-9DF9-6FB6D289C06E}" presName="comp" presStyleCnt="0"/>
      <dgm:spPr/>
    </dgm:pt>
    <dgm:pt modelId="{E0BE5912-806A-4846-A258-020065228BB4}" type="pres">
      <dgm:prSet presAssocID="{578CF8A7-B55D-451F-9DF9-6FB6D289C06E}" presName="box" presStyleLbl="node1" presStyleIdx="2" presStyleCnt="3"/>
      <dgm:spPr/>
      <dgm:t>
        <a:bodyPr/>
        <a:lstStyle/>
        <a:p>
          <a:endParaRPr lang="en-US"/>
        </a:p>
      </dgm:t>
    </dgm:pt>
    <dgm:pt modelId="{A2FB9219-A691-4509-9929-D3F6AF8A5A3E}" type="pres">
      <dgm:prSet presAssocID="{578CF8A7-B55D-451F-9DF9-6FB6D289C06E}" presName="img"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t="-1000" b="-1000"/>
          </a:stretch>
        </a:blipFill>
      </dgm:spPr>
      <dgm:t>
        <a:bodyPr/>
        <a:lstStyle/>
        <a:p>
          <a:endParaRPr lang="en-US"/>
        </a:p>
      </dgm:t>
    </dgm:pt>
    <dgm:pt modelId="{B24CDC0E-A663-49FC-A0E1-E897AD7AE0E9}" type="pres">
      <dgm:prSet presAssocID="{578CF8A7-B55D-451F-9DF9-6FB6D289C06E}" presName="text" presStyleLbl="node1" presStyleIdx="2" presStyleCnt="3">
        <dgm:presLayoutVars>
          <dgm:bulletEnabled val="1"/>
        </dgm:presLayoutVars>
      </dgm:prSet>
      <dgm:spPr/>
      <dgm:t>
        <a:bodyPr/>
        <a:lstStyle/>
        <a:p>
          <a:endParaRPr lang="en-US"/>
        </a:p>
      </dgm:t>
    </dgm:pt>
  </dgm:ptLst>
  <dgm:cxnLst>
    <dgm:cxn modelId="{6C883E91-C8C8-4C0D-9761-32581DF15626}" type="presOf" srcId="{7E72D929-290C-402D-8CB3-31E9A263FD4D}" destId="{417AE2AC-2D73-4B3C-83F2-98E70AB827B4}" srcOrd="0" destOrd="0" presId="urn:microsoft.com/office/officeart/2005/8/layout/vList4"/>
    <dgm:cxn modelId="{3E0ED96F-50B4-40EE-A8B2-522E4C29C6C9}" srcId="{7E72D929-290C-402D-8CB3-31E9A263FD4D}" destId="{AF3AD72C-289D-4D1B-814C-427F9B75A972}" srcOrd="1" destOrd="0" parTransId="{407688B4-CB5A-4923-A5AA-5D16B7A4DBCC}" sibTransId="{47D2E9B6-C161-4992-9B02-36B3B6935FB1}"/>
    <dgm:cxn modelId="{BA82A217-74A0-4183-9E70-88DB310B839E}" srcId="{7E72D929-290C-402D-8CB3-31E9A263FD4D}" destId="{578CF8A7-B55D-451F-9DF9-6FB6D289C06E}" srcOrd="2" destOrd="0" parTransId="{45BC9A63-AB3B-436A-91E2-78541BDF27D0}" sibTransId="{32B9A186-4B34-4F95-A432-227C2CBD655A}"/>
    <dgm:cxn modelId="{DB7E7AE3-2EE9-433F-8069-DE49E4D52E73}" type="presOf" srcId="{AF3AD72C-289D-4D1B-814C-427F9B75A972}" destId="{59E6F3E8-509A-43F5-A979-206274090390}" srcOrd="0" destOrd="0" presId="urn:microsoft.com/office/officeart/2005/8/layout/vList4"/>
    <dgm:cxn modelId="{F710E096-3B45-49B8-A411-6512DCD70700}" type="presOf" srcId="{0B15033F-9570-47DB-9DBD-49081962892A}" destId="{CD9411EC-6DF8-4D5F-8AA9-8AA78D1E9E24}" srcOrd="0" destOrd="0" presId="urn:microsoft.com/office/officeart/2005/8/layout/vList4"/>
    <dgm:cxn modelId="{8A224DF9-5CF7-4FEC-A15F-75AD277B9874}" type="presOf" srcId="{578CF8A7-B55D-451F-9DF9-6FB6D289C06E}" destId="{E0BE5912-806A-4846-A258-020065228BB4}" srcOrd="0" destOrd="0" presId="urn:microsoft.com/office/officeart/2005/8/layout/vList4"/>
    <dgm:cxn modelId="{219A9D4F-9481-42DC-8D2A-17B36D79C74E}" type="presOf" srcId="{578CF8A7-B55D-451F-9DF9-6FB6D289C06E}" destId="{B24CDC0E-A663-49FC-A0E1-E897AD7AE0E9}" srcOrd="1" destOrd="0" presId="urn:microsoft.com/office/officeart/2005/8/layout/vList4"/>
    <dgm:cxn modelId="{B84ED71F-687D-4EED-BAC3-120CD1A2113F}" type="presOf" srcId="{0B15033F-9570-47DB-9DBD-49081962892A}" destId="{DEE5327C-E9CA-4D99-9BC7-F091E821D748}" srcOrd="1" destOrd="0" presId="urn:microsoft.com/office/officeart/2005/8/layout/vList4"/>
    <dgm:cxn modelId="{2DB722C9-25EA-4485-9283-4EF99CDFCD82}" srcId="{7E72D929-290C-402D-8CB3-31E9A263FD4D}" destId="{0B15033F-9570-47DB-9DBD-49081962892A}" srcOrd="0" destOrd="0" parTransId="{D13F4C53-2A58-40A0-8A6D-0F68ABA96DDE}" sibTransId="{3A7C5C1F-C653-4F63-AAC6-2460165CCDD7}"/>
    <dgm:cxn modelId="{560965F8-622A-4E21-8FE8-EBCAE5C40C66}" type="presOf" srcId="{AF3AD72C-289D-4D1B-814C-427F9B75A972}" destId="{BD8D50BE-85AC-48A3-AF15-AEE3A332D3EA}" srcOrd="1" destOrd="0" presId="urn:microsoft.com/office/officeart/2005/8/layout/vList4"/>
    <dgm:cxn modelId="{A8E762E7-67B9-4F60-87F9-E321633E1816}" type="presParOf" srcId="{417AE2AC-2D73-4B3C-83F2-98E70AB827B4}" destId="{555A1150-DECD-4E02-A5EF-4AAA5A1A126A}" srcOrd="0" destOrd="0" presId="urn:microsoft.com/office/officeart/2005/8/layout/vList4"/>
    <dgm:cxn modelId="{10780E48-6488-459B-863B-C76A502D98DC}" type="presParOf" srcId="{555A1150-DECD-4E02-A5EF-4AAA5A1A126A}" destId="{CD9411EC-6DF8-4D5F-8AA9-8AA78D1E9E24}" srcOrd="0" destOrd="0" presId="urn:microsoft.com/office/officeart/2005/8/layout/vList4"/>
    <dgm:cxn modelId="{5ED17C5F-3C58-4E28-88CC-897ACAA4799F}" type="presParOf" srcId="{555A1150-DECD-4E02-A5EF-4AAA5A1A126A}" destId="{EC81C929-0923-4C68-9C4D-2CCDB31B9768}" srcOrd="1" destOrd="0" presId="urn:microsoft.com/office/officeart/2005/8/layout/vList4"/>
    <dgm:cxn modelId="{C92ED62F-4F03-4769-BD5A-B317B62E29B9}" type="presParOf" srcId="{555A1150-DECD-4E02-A5EF-4AAA5A1A126A}" destId="{DEE5327C-E9CA-4D99-9BC7-F091E821D748}" srcOrd="2" destOrd="0" presId="urn:microsoft.com/office/officeart/2005/8/layout/vList4"/>
    <dgm:cxn modelId="{73B76E61-8FB8-4948-A776-0BE6F2A22E3A}" type="presParOf" srcId="{417AE2AC-2D73-4B3C-83F2-98E70AB827B4}" destId="{1312EA73-7908-4350-8BCE-79732A749E8A}" srcOrd="1" destOrd="0" presId="urn:microsoft.com/office/officeart/2005/8/layout/vList4"/>
    <dgm:cxn modelId="{16051D1A-9B13-4A71-B74F-68DC8AB45822}" type="presParOf" srcId="{417AE2AC-2D73-4B3C-83F2-98E70AB827B4}" destId="{9A528474-859F-4AD1-BEEE-1B534EE883C8}" srcOrd="2" destOrd="0" presId="urn:microsoft.com/office/officeart/2005/8/layout/vList4"/>
    <dgm:cxn modelId="{FD096F58-2432-462C-B05F-96F475A3B873}" type="presParOf" srcId="{9A528474-859F-4AD1-BEEE-1B534EE883C8}" destId="{59E6F3E8-509A-43F5-A979-206274090390}" srcOrd="0" destOrd="0" presId="urn:microsoft.com/office/officeart/2005/8/layout/vList4"/>
    <dgm:cxn modelId="{F8946409-13EF-4BF2-A27F-8024C11F12E2}" type="presParOf" srcId="{9A528474-859F-4AD1-BEEE-1B534EE883C8}" destId="{21B7031B-2620-452C-B8F4-2127F1645823}" srcOrd="1" destOrd="0" presId="urn:microsoft.com/office/officeart/2005/8/layout/vList4"/>
    <dgm:cxn modelId="{D2EC2A03-9B4F-4797-A136-98BE70AF811E}" type="presParOf" srcId="{9A528474-859F-4AD1-BEEE-1B534EE883C8}" destId="{BD8D50BE-85AC-48A3-AF15-AEE3A332D3EA}" srcOrd="2" destOrd="0" presId="urn:microsoft.com/office/officeart/2005/8/layout/vList4"/>
    <dgm:cxn modelId="{F818329A-50D8-4DF5-9E7F-FFDD70A3D493}" type="presParOf" srcId="{417AE2AC-2D73-4B3C-83F2-98E70AB827B4}" destId="{1AAD0658-088D-4053-9F11-6E93A83E2455}" srcOrd="3" destOrd="0" presId="urn:microsoft.com/office/officeart/2005/8/layout/vList4"/>
    <dgm:cxn modelId="{2DDB6FE6-9A5D-41BA-A96B-53EB62E20CD3}" type="presParOf" srcId="{417AE2AC-2D73-4B3C-83F2-98E70AB827B4}" destId="{DF16379C-50BC-46A2-9E41-B45495F001F6}" srcOrd="4" destOrd="0" presId="urn:microsoft.com/office/officeart/2005/8/layout/vList4"/>
    <dgm:cxn modelId="{7BB56D3E-6EB7-451B-A332-EAFDCCBEAF44}" type="presParOf" srcId="{DF16379C-50BC-46A2-9E41-B45495F001F6}" destId="{E0BE5912-806A-4846-A258-020065228BB4}" srcOrd="0" destOrd="0" presId="urn:microsoft.com/office/officeart/2005/8/layout/vList4"/>
    <dgm:cxn modelId="{A8693703-E692-4BFE-B407-CD56D0B33C13}" type="presParOf" srcId="{DF16379C-50BC-46A2-9E41-B45495F001F6}" destId="{A2FB9219-A691-4509-9929-D3F6AF8A5A3E}" srcOrd="1" destOrd="0" presId="urn:microsoft.com/office/officeart/2005/8/layout/vList4"/>
    <dgm:cxn modelId="{8FDE2498-3FFC-460D-B42D-59E0A28AAC62}" type="presParOf" srcId="{DF16379C-50BC-46A2-9E41-B45495F001F6}" destId="{B24CDC0E-A663-49FC-A0E1-E897AD7AE0E9}"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A15590-950D-4148-9C95-AF3901AF2098}">
      <dsp:nvSpPr>
        <dsp:cNvPr id="0" name=""/>
        <dsp:cNvSpPr/>
      </dsp:nvSpPr>
      <dsp:spPr>
        <a:xfrm>
          <a:off x="1507688" y="653913"/>
          <a:ext cx="2444167" cy="3839750"/>
        </a:xfrm>
        <a:prstGeom prst="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0" tIns="128016" rIns="128016" bIns="128016" numCol="1" spcCol="1270" anchor="ctr" anchorCtr="0">
          <a:noAutofit/>
        </a:bodyPr>
        <a:lstStyle/>
        <a:p>
          <a:pPr lvl="0" algn="l" defTabSz="800100">
            <a:lnSpc>
              <a:spcPct val="90000"/>
            </a:lnSpc>
            <a:spcBef>
              <a:spcPct val="0"/>
            </a:spcBef>
            <a:spcAft>
              <a:spcPct val="35000"/>
            </a:spcAft>
          </a:pPr>
          <a:r>
            <a:rPr lang="en-US" sz="1800" b="1" i="0" kern="1200" dirty="0" smtClean="0"/>
            <a:t>Linking refers to the process of joining or connecting records in one data set/system with those in another data set/system. Records can be linked through a common identifier in both data sets or by some other method.</a:t>
          </a:r>
          <a:endParaRPr lang="en-US" sz="1800" kern="1200" dirty="0"/>
        </a:p>
      </dsp:txBody>
      <dsp:txXfrm>
        <a:off x="1898755" y="653913"/>
        <a:ext cx="2053100" cy="3839750"/>
      </dsp:txXfrm>
    </dsp:sp>
    <dsp:sp modelId="{301C60BC-ECB3-4CBD-9D49-499A5B789224}">
      <dsp:nvSpPr>
        <dsp:cNvPr id="0" name=""/>
        <dsp:cNvSpPr/>
      </dsp:nvSpPr>
      <dsp:spPr>
        <a:xfrm>
          <a:off x="204132" y="2136"/>
          <a:ext cx="1629444" cy="1629444"/>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r>
            <a:rPr lang="en-US" sz="2900" kern="1200" dirty="0" smtClean="0"/>
            <a:t>Linking</a:t>
          </a:r>
          <a:endParaRPr lang="en-US" sz="2900" kern="1200" dirty="0"/>
        </a:p>
      </dsp:txBody>
      <dsp:txXfrm>
        <a:off x="442759" y="240763"/>
        <a:ext cx="1152190" cy="1152190"/>
      </dsp:txXfrm>
    </dsp:sp>
    <dsp:sp modelId="{80F8DB19-632D-49D0-BA2D-363DA7A3F484}">
      <dsp:nvSpPr>
        <dsp:cNvPr id="0" name=""/>
        <dsp:cNvSpPr/>
      </dsp:nvSpPr>
      <dsp:spPr>
        <a:xfrm>
          <a:off x="5581300" y="653913"/>
          <a:ext cx="2444167" cy="3799792"/>
        </a:xfrm>
        <a:prstGeom prst="rect">
          <a:avLst/>
        </a:prstGeom>
        <a:solidFill>
          <a:schemeClr val="accent4">
            <a:tint val="40000"/>
            <a:alpha val="90000"/>
            <a:hueOff val="-3945710"/>
            <a:satOff val="22157"/>
            <a:lumOff val="1408"/>
            <a:alphaOff val="0"/>
          </a:schemeClr>
        </a:solidFill>
        <a:ln w="9525" cap="flat" cmpd="sng" algn="ctr">
          <a:solidFill>
            <a:schemeClr val="accent4">
              <a:tint val="40000"/>
              <a:alpha val="90000"/>
              <a:hueOff val="-3945710"/>
              <a:satOff val="22157"/>
              <a:lumOff val="1408"/>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0" tIns="128016" rIns="128016" bIns="128016" numCol="1" spcCol="1270" anchor="ctr" anchorCtr="0">
          <a:noAutofit/>
        </a:bodyPr>
        <a:lstStyle/>
        <a:p>
          <a:pPr lvl="0" algn="l" defTabSz="800100">
            <a:lnSpc>
              <a:spcPct val="90000"/>
            </a:lnSpc>
            <a:spcBef>
              <a:spcPct val="0"/>
            </a:spcBef>
            <a:spcAft>
              <a:spcPct val="35000"/>
            </a:spcAft>
          </a:pPr>
          <a:r>
            <a:rPr lang="en-US" sz="1800" b="1" kern="1200" dirty="0" smtClean="0"/>
            <a:t>The ability for a Part C data system to share data with other data systems.</a:t>
          </a:r>
          <a:endParaRPr lang="en-US" sz="1800" kern="1200" dirty="0"/>
        </a:p>
      </dsp:txBody>
      <dsp:txXfrm>
        <a:off x="5972366" y="653913"/>
        <a:ext cx="2053100" cy="3799792"/>
      </dsp:txXfrm>
    </dsp:sp>
    <dsp:sp modelId="{1FCDD332-2911-43A4-B429-47768CF27BA2}">
      <dsp:nvSpPr>
        <dsp:cNvPr id="0" name=""/>
        <dsp:cNvSpPr/>
      </dsp:nvSpPr>
      <dsp:spPr>
        <a:xfrm>
          <a:off x="4277744" y="2136"/>
          <a:ext cx="1629444" cy="1629444"/>
        </a:xfrm>
        <a:prstGeom prst="ellipse">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r>
            <a:rPr lang="en-US" sz="2900" kern="1200" dirty="0" smtClean="0"/>
            <a:t>Data Sharing</a:t>
          </a:r>
          <a:endParaRPr lang="en-US" sz="2900" kern="1200" dirty="0"/>
        </a:p>
      </dsp:txBody>
      <dsp:txXfrm>
        <a:off x="4516371" y="240763"/>
        <a:ext cx="1152190" cy="11521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C75B50-CB1F-43E5-B241-D88E581E1CF6}">
      <dsp:nvSpPr>
        <dsp:cNvPr id="0" name=""/>
        <dsp:cNvSpPr/>
      </dsp:nvSpPr>
      <dsp:spPr>
        <a:xfrm>
          <a:off x="2054352" y="0"/>
          <a:ext cx="1810512" cy="1005840"/>
        </a:xfrm>
        <a:prstGeom prst="roundRect">
          <a:avLst>
            <a:gd name="adj" fmla="val 10000"/>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Before the Pilot</a:t>
          </a:r>
          <a:endParaRPr lang="en-US" sz="2600" kern="1200" dirty="0"/>
        </a:p>
      </dsp:txBody>
      <dsp:txXfrm>
        <a:off x="2083812" y="29460"/>
        <a:ext cx="1751592" cy="946920"/>
      </dsp:txXfrm>
    </dsp:sp>
    <dsp:sp modelId="{8789D196-610F-429D-9408-195394F1B557}">
      <dsp:nvSpPr>
        <dsp:cNvPr id="0" name=""/>
        <dsp:cNvSpPr/>
      </dsp:nvSpPr>
      <dsp:spPr>
        <a:xfrm>
          <a:off x="4669536" y="0"/>
          <a:ext cx="1810512" cy="1005840"/>
        </a:xfrm>
        <a:prstGeom prst="roundRect">
          <a:avLst>
            <a:gd name="adj" fmla="val 10000"/>
          </a:avLst>
        </a:prstGeom>
        <a:solidFill>
          <a:schemeClr val="accent4">
            <a:tint val="40000"/>
            <a:alpha val="90000"/>
            <a:hueOff val="-1315237"/>
            <a:satOff val="7386"/>
            <a:lumOff val="469"/>
            <a:alphaOff val="0"/>
          </a:schemeClr>
        </a:solidFill>
        <a:ln w="25400" cap="flat" cmpd="sng" algn="ctr">
          <a:solidFill>
            <a:schemeClr val="accent4">
              <a:tint val="40000"/>
              <a:alpha val="90000"/>
              <a:hueOff val="-1315237"/>
              <a:satOff val="7386"/>
              <a:lumOff val="4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After the Pilot</a:t>
          </a:r>
          <a:endParaRPr lang="en-US" sz="2600" kern="1200" dirty="0"/>
        </a:p>
      </dsp:txBody>
      <dsp:txXfrm>
        <a:off x="4698996" y="29460"/>
        <a:ext cx="1751592" cy="946920"/>
      </dsp:txXfrm>
    </dsp:sp>
    <dsp:sp modelId="{33F97491-CE65-4BCD-8310-93E46AEDD24D}">
      <dsp:nvSpPr>
        <dsp:cNvPr id="0" name=""/>
        <dsp:cNvSpPr/>
      </dsp:nvSpPr>
      <dsp:spPr>
        <a:xfrm>
          <a:off x="3890010" y="4274820"/>
          <a:ext cx="754380" cy="754380"/>
        </a:xfrm>
        <a:prstGeom prst="triangle">
          <a:avLst/>
        </a:prstGeom>
        <a:solidFill>
          <a:schemeClr val="accent4">
            <a:tint val="40000"/>
            <a:alpha val="90000"/>
            <a:hueOff val="-2630473"/>
            <a:satOff val="14771"/>
            <a:lumOff val="939"/>
            <a:alphaOff val="0"/>
          </a:schemeClr>
        </a:solidFill>
        <a:ln w="25400" cap="flat" cmpd="sng" algn="ctr">
          <a:solidFill>
            <a:schemeClr val="accent4">
              <a:tint val="40000"/>
              <a:alpha val="90000"/>
              <a:hueOff val="-2630473"/>
              <a:satOff val="14771"/>
              <a:lumOff val="939"/>
              <a:alphaOff val="0"/>
            </a:schemeClr>
          </a:solidFill>
          <a:prstDash val="solid"/>
        </a:ln>
        <a:effectLst/>
      </dsp:spPr>
      <dsp:style>
        <a:lnRef idx="2">
          <a:scrgbClr r="0" g="0" b="0"/>
        </a:lnRef>
        <a:fillRef idx="1">
          <a:scrgbClr r="0" g="0" b="0"/>
        </a:fillRef>
        <a:effectRef idx="0">
          <a:scrgbClr r="0" g="0" b="0"/>
        </a:effectRef>
        <a:fontRef idx="minor"/>
      </dsp:style>
    </dsp:sp>
    <dsp:sp modelId="{173BC9A0-CF44-425D-8DD9-3A053E839E4F}">
      <dsp:nvSpPr>
        <dsp:cNvPr id="0" name=""/>
        <dsp:cNvSpPr/>
      </dsp:nvSpPr>
      <dsp:spPr>
        <a:xfrm rot="240000">
          <a:off x="2003368" y="3951559"/>
          <a:ext cx="4527662" cy="316604"/>
        </a:xfrm>
        <a:prstGeom prst="rect">
          <a:avLst/>
        </a:prstGeom>
        <a:solidFill>
          <a:schemeClr val="accent4">
            <a:tint val="40000"/>
            <a:alpha val="90000"/>
            <a:hueOff val="-3945710"/>
            <a:satOff val="22157"/>
            <a:lumOff val="1408"/>
            <a:alphaOff val="0"/>
          </a:schemeClr>
        </a:solidFill>
        <a:ln w="25400" cap="flat" cmpd="sng" algn="ctr">
          <a:solidFill>
            <a:schemeClr val="accent4">
              <a:tint val="40000"/>
              <a:alpha val="90000"/>
              <a:hueOff val="-3945710"/>
              <a:satOff val="22157"/>
              <a:lumOff val="1408"/>
              <a:alphaOff val="0"/>
            </a:schemeClr>
          </a:solidFill>
          <a:prstDash val="solid"/>
        </a:ln>
        <a:effectLst/>
      </dsp:spPr>
      <dsp:style>
        <a:lnRef idx="2">
          <a:scrgbClr r="0" g="0" b="0"/>
        </a:lnRef>
        <a:fillRef idx="1">
          <a:scrgbClr r="0" g="0" b="0"/>
        </a:fillRef>
        <a:effectRef idx="0">
          <a:scrgbClr r="0" g="0" b="0"/>
        </a:effectRef>
        <a:fontRef idx="minor"/>
      </dsp:style>
    </dsp:sp>
    <dsp:sp modelId="{7B5D0E27-1C2F-42DA-B80D-2F514B872B3D}">
      <dsp:nvSpPr>
        <dsp:cNvPr id="0" name=""/>
        <dsp:cNvSpPr/>
      </dsp:nvSpPr>
      <dsp:spPr>
        <a:xfrm rot="240000">
          <a:off x="4721836" y="3159969"/>
          <a:ext cx="1806494" cy="841641"/>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52% of CAPTA referrals evaluated were found eligible</a:t>
          </a:r>
          <a:endParaRPr lang="en-US" sz="1500" kern="1200" dirty="0"/>
        </a:p>
      </dsp:txBody>
      <dsp:txXfrm>
        <a:off x="4762922" y="3201055"/>
        <a:ext cx="1724322" cy="759469"/>
      </dsp:txXfrm>
    </dsp:sp>
    <dsp:sp modelId="{19388137-B23B-4EED-BF8F-42A568D087B9}">
      <dsp:nvSpPr>
        <dsp:cNvPr id="0" name=""/>
        <dsp:cNvSpPr/>
      </dsp:nvSpPr>
      <dsp:spPr>
        <a:xfrm rot="240000">
          <a:off x="4787216" y="2254713"/>
          <a:ext cx="1806494" cy="841641"/>
        </a:xfrm>
        <a:prstGeom prst="roundRect">
          <a:avLst/>
        </a:prstGeom>
        <a:solidFill>
          <a:schemeClr val="accent4">
            <a:hueOff val="-1116192"/>
            <a:satOff val="6725"/>
            <a:lumOff val="5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More referred children were found eligible</a:t>
          </a:r>
          <a:endParaRPr lang="en-US" sz="1500" kern="1200" dirty="0"/>
        </a:p>
      </dsp:txBody>
      <dsp:txXfrm>
        <a:off x="4828302" y="2295799"/>
        <a:ext cx="1724322" cy="759469"/>
      </dsp:txXfrm>
    </dsp:sp>
    <dsp:sp modelId="{039BF9B9-BF63-425E-A434-EB629F7CB95E}">
      <dsp:nvSpPr>
        <dsp:cNvPr id="0" name=""/>
        <dsp:cNvSpPr/>
      </dsp:nvSpPr>
      <dsp:spPr>
        <a:xfrm rot="240000">
          <a:off x="4852595" y="1369574"/>
          <a:ext cx="1806494" cy="841641"/>
        </a:xfrm>
        <a:prstGeom prst="round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Part C referrals increased from 13% to 22%</a:t>
          </a:r>
          <a:endParaRPr lang="en-US" sz="1500" kern="1200" dirty="0"/>
        </a:p>
      </dsp:txBody>
      <dsp:txXfrm>
        <a:off x="4893681" y="1410660"/>
        <a:ext cx="1724322" cy="759469"/>
      </dsp:txXfrm>
    </dsp:sp>
    <dsp:sp modelId="{D6D96A67-367E-42A9-B724-EA2D1DECC7DA}">
      <dsp:nvSpPr>
        <dsp:cNvPr id="0" name=""/>
        <dsp:cNvSpPr/>
      </dsp:nvSpPr>
      <dsp:spPr>
        <a:xfrm rot="240000">
          <a:off x="2131798" y="2978918"/>
          <a:ext cx="1806494" cy="841641"/>
        </a:xfrm>
        <a:prstGeom prst="roundRect">
          <a:avLst/>
        </a:prstGeom>
        <a:solidFill>
          <a:schemeClr val="accent4">
            <a:hueOff val="-3348577"/>
            <a:satOff val="20174"/>
            <a:lumOff val="161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No systematic developmental screening</a:t>
          </a:r>
          <a:endParaRPr lang="en-US" sz="1500" kern="1200" dirty="0"/>
        </a:p>
      </dsp:txBody>
      <dsp:txXfrm>
        <a:off x="2172884" y="3020004"/>
        <a:ext cx="1724322" cy="759469"/>
      </dsp:txXfrm>
    </dsp:sp>
    <dsp:sp modelId="{C6F95F26-F75E-416A-A785-D205C5D0186C}">
      <dsp:nvSpPr>
        <dsp:cNvPr id="0" name=""/>
        <dsp:cNvSpPr/>
      </dsp:nvSpPr>
      <dsp:spPr>
        <a:xfrm rot="240000">
          <a:off x="2197178" y="2073662"/>
          <a:ext cx="1806494" cy="841641"/>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Child Welfare referred some children to EI</a:t>
          </a:r>
          <a:endParaRPr lang="en-US" sz="1500" kern="1200" dirty="0"/>
        </a:p>
      </dsp:txBody>
      <dsp:txXfrm>
        <a:off x="2238264" y="2114748"/>
        <a:ext cx="1724322" cy="7594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1C2F78-ACDC-4BC3-8ECF-BA40A6D52DC5}">
      <dsp:nvSpPr>
        <dsp:cNvPr id="0" name=""/>
        <dsp:cNvSpPr/>
      </dsp:nvSpPr>
      <dsp:spPr>
        <a:xfrm>
          <a:off x="0" y="347662"/>
          <a:ext cx="2571749" cy="154305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Early Childhood Comprehensive Systems Program Officer</a:t>
          </a:r>
          <a:endParaRPr lang="en-US" sz="2400" kern="1200" dirty="0"/>
        </a:p>
      </dsp:txBody>
      <dsp:txXfrm>
        <a:off x="0" y="347662"/>
        <a:ext cx="2571749" cy="1543050"/>
      </dsp:txXfrm>
    </dsp:sp>
    <dsp:sp modelId="{38C94901-41EA-4830-8F8D-5CFFCCE67450}">
      <dsp:nvSpPr>
        <dsp:cNvPr id="0" name=""/>
        <dsp:cNvSpPr/>
      </dsp:nvSpPr>
      <dsp:spPr>
        <a:xfrm>
          <a:off x="2828925" y="347662"/>
          <a:ext cx="2571749" cy="1543050"/>
        </a:xfrm>
        <a:prstGeom prst="rect">
          <a:avLst/>
        </a:prstGeom>
        <a:gradFill rotWithShape="0">
          <a:gsLst>
            <a:gs pos="0">
              <a:schemeClr val="accent3">
                <a:hueOff val="2812566"/>
                <a:satOff val="-4220"/>
                <a:lumOff val="-686"/>
                <a:alphaOff val="0"/>
                <a:shade val="51000"/>
                <a:satMod val="130000"/>
              </a:schemeClr>
            </a:gs>
            <a:gs pos="80000">
              <a:schemeClr val="accent3">
                <a:hueOff val="2812566"/>
                <a:satOff val="-4220"/>
                <a:lumOff val="-686"/>
                <a:alphaOff val="0"/>
                <a:shade val="93000"/>
                <a:satMod val="130000"/>
              </a:schemeClr>
            </a:gs>
            <a:gs pos="100000">
              <a:schemeClr val="accent3">
                <a:hueOff val="2812566"/>
                <a:satOff val="-4220"/>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Part C Coordinator</a:t>
          </a:r>
          <a:endParaRPr lang="en-US" sz="2400" kern="1200" dirty="0"/>
        </a:p>
      </dsp:txBody>
      <dsp:txXfrm>
        <a:off x="2828925" y="347662"/>
        <a:ext cx="2571749" cy="1543050"/>
      </dsp:txXfrm>
    </dsp:sp>
    <dsp:sp modelId="{AEFE537E-4973-4288-AA52-0151B4454CC0}">
      <dsp:nvSpPr>
        <dsp:cNvPr id="0" name=""/>
        <dsp:cNvSpPr/>
      </dsp:nvSpPr>
      <dsp:spPr>
        <a:xfrm>
          <a:off x="5657849" y="347662"/>
          <a:ext cx="2571749" cy="1543050"/>
        </a:xfrm>
        <a:prstGeom prst="rect">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Part C Data Manager</a:t>
          </a:r>
          <a:endParaRPr lang="en-US" sz="2400" kern="1200" dirty="0"/>
        </a:p>
      </dsp:txBody>
      <dsp:txXfrm>
        <a:off x="5657849" y="347662"/>
        <a:ext cx="2571749" cy="1543050"/>
      </dsp:txXfrm>
    </dsp:sp>
    <dsp:sp modelId="{9D1776C4-E505-49C9-85B4-D0FE066A599E}">
      <dsp:nvSpPr>
        <dsp:cNvPr id="0" name=""/>
        <dsp:cNvSpPr/>
      </dsp:nvSpPr>
      <dsp:spPr>
        <a:xfrm>
          <a:off x="1414462" y="2147887"/>
          <a:ext cx="2571749" cy="1543050"/>
        </a:xfrm>
        <a:prstGeom prst="rect">
          <a:avLst/>
        </a:prstGeom>
        <a:gradFill rotWithShape="0">
          <a:gsLst>
            <a:gs pos="0">
              <a:schemeClr val="accent3">
                <a:hueOff val="8437698"/>
                <a:satOff val="-12660"/>
                <a:lumOff val="-2059"/>
                <a:alphaOff val="0"/>
                <a:shade val="51000"/>
                <a:satMod val="130000"/>
              </a:schemeClr>
            </a:gs>
            <a:gs pos="80000">
              <a:schemeClr val="accent3">
                <a:hueOff val="8437698"/>
                <a:satOff val="-12660"/>
                <a:lumOff val="-2059"/>
                <a:alphaOff val="0"/>
                <a:shade val="93000"/>
                <a:satMod val="130000"/>
              </a:schemeClr>
            </a:gs>
            <a:gs pos="100000">
              <a:schemeClr val="accent3">
                <a:hueOff val="8437698"/>
                <a:satOff val="-12660"/>
                <a:lumOff val="-205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Business Applications Analysts/ Programmers</a:t>
          </a:r>
          <a:endParaRPr lang="en-US" sz="2400" kern="1200" dirty="0"/>
        </a:p>
      </dsp:txBody>
      <dsp:txXfrm>
        <a:off x="1414462" y="2147887"/>
        <a:ext cx="2571749" cy="1543050"/>
      </dsp:txXfrm>
    </dsp:sp>
    <dsp:sp modelId="{F7321094-E55F-4FF5-90E5-7AFC6146FB0A}">
      <dsp:nvSpPr>
        <dsp:cNvPr id="0" name=""/>
        <dsp:cNvSpPr/>
      </dsp:nvSpPr>
      <dsp:spPr>
        <a:xfrm>
          <a:off x="4243387" y="2147887"/>
          <a:ext cx="2571749" cy="1543050"/>
        </a:xfrm>
        <a:prstGeom prst="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Senior-level Child Welfare Administrators</a:t>
          </a:r>
          <a:endParaRPr lang="en-US" sz="2400" kern="1200" dirty="0"/>
        </a:p>
      </dsp:txBody>
      <dsp:txXfrm>
        <a:off x="4243387" y="2147887"/>
        <a:ext cx="2571749" cy="15430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0F1D8F-BD24-4B8E-84AE-ADE73E313E36}">
      <dsp:nvSpPr>
        <dsp:cNvPr id="0" name=""/>
        <dsp:cNvSpPr/>
      </dsp:nvSpPr>
      <dsp:spPr>
        <a:xfrm>
          <a:off x="0" y="0"/>
          <a:ext cx="8229600" cy="12620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Increase in the number of children with substantiated maltreatment who received Part C services and support</a:t>
          </a:r>
          <a:endParaRPr lang="en-US" sz="2800" kern="1200" dirty="0"/>
        </a:p>
      </dsp:txBody>
      <dsp:txXfrm>
        <a:off x="1772126" y="0"/>
        <a:ext cx="6457473" cy="1262062"/>
      </dsp:txXfrm>
    </dsp:sp>
    <dsp:sp modelId="{2A6799CD-1EB2-4A5A-8405-FB9B82FB5B75}">
      <dsp:nvSpPr>
        <dsp:cNvPr id="0" name=""/>
        <dsp:cNvSpPr/>
      </dsp:nvSpPr>
      <dsp:spPr>
        <a:xfrm>
          <a:off x="126206" y="126206"/>
          <a:ext cx="1645920" cy="1009650"/>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33000" b="-3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0D34218-3F9C-4E89-98CC-C625AFB0915D}">
      <dsp:nvSpPr>
        <dsp:cNvPr id="0" name=""/>
        <dsp:cNvSpPr/>
      </dsp:nvSpPr>
      <dsp:spPr>
        <a:xfrm>
          <a:off x="0" y="1388268"/>
          <a:ext cx="8229600" cy="12620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Improved Levels of coordination between Child Welfare and Part C staff</a:t>
          </a:r>
          <a:endParaRPr lang="en-US" sz="2800" kern="1200" dirty="0"/>
        </a:p>
      </dsp:txBody>
      <dsp:txXfrm>
        <a:off x="1772126" y="1388268"/>
        <a:ext cx="6457473" cy="1262062"/>
      </dsp:txXfrm>
    </dsp:sp>
    <dsp:sp modelId="{A1412471-2EE1-4824-821A-34647B299EC5}">
      <dsp:nvSpPr>
        <dsp:cNvPr id="0" name=""/>
        <dsp:cNvSpPr/>
      </dsp:nvSpPr>
      <dsp:spPr>
        <a:xfrm>
          <a:off x="126206" y="1514475"/>
          <a:ext cx="1645920" cy="1009650"/>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25000" b="-2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B5551E1-F0A7-4995-A784-C302A50E975F}">
      <dsp:nvSpPr>
        <dsp:cNvPr id="0" name=""/>
        <dsp:cNvSpPr/>
      </dsp:nvSpPr>
      <dsp:spPr>
        <a:xfrm>
          <a:off x="0" y="2776537"/>
          <a:ext cx="8229600" cy="12620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Reduction in duplicate records</a:t>
          </a:r>
          <a:endParaRPr lang="en-US" sz="2800" kern="1200" dirty="0"/>
        </a:p>
      </dsp:txBody>
      <dsp:txXfrm>
        <a:off x="1772126" y="2776537"/>
        <a:ext cx="6457473" cy="1262062"/>
      </dsp:txXfrm>
    </dsp:sp>
    <dsp:sp modelId="{34E46D2B-7DC3-4FF1-8894-DF363903029D}">
      <dsp:nvSpPr>
        <dsp:cNvPr id="0" name=""/>
        <dsp:cNvSpPr/>
      </dsp:nvSpPr>
      <dsp:spPr>
        <a:xfrm>
          <a:off x="126206" y="2902743"/>
          <a:ext cx="1645920" cy="1009650"/>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15000" b="-1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9411EC-6DF8-4D5F-8AA9-8AA78D1E9E24}">
      <dsp:nvSpPr>
        <dsp:cNvPr id="0" name=""/>
        <dsp:cNvSpPr/>
      </dsp:nvSpPr>
      <dsp:spPr>
        <a:xfrm>
          <a:off x="0" y="0"/>
          <a:ext cx="8229600" cy="12620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Increase in the quality of data shared from Child Welfare to Part C</a:t>
          </a:r>
          <a:endParaRPr lang="en-US" sz="2800" kern="1200" dirty="0"/>
        </a:p>
      </dsp:txBody>
      <dsp:txXfrm>
        <a:off x="1772126" y="0"/>
        <a:ext cx="6457473" cy="1262062"/>
      </dsp:txXfrm>
    </dsp:sp>
    <dsp:sp modelId="{EC81C929-0923-4C68-9C4D-2CCDB31B9768}">
      <dsp:nvSpPr>
        <dsp:cNvPr id="0" name=""/>
        <dsp:cNvSpPr/>
      </dsp:nvSpPr>
      <dsp:spPr>
        <a:xfrm>
          <a:off x="126206" y="126206"/>
          <a:ext cx="1645920" cy="1009650"/>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4000" b="-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E6F3E8-509A-43F5-A979-206274090390}">
      <dsp:nvSpPr>
        <dsp:cNvPr id="0" name=""/>
        <dsp:cNvSpPr/>
      </dsp:nvSpPr>
      <dsp:spPr>
        <a:xfrm>
          <a:off x="0" y="1388268"/>
          <a:ext cx="8229600" cy="12620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Reduction in workload for staff in Child Welfare and Part C</a:t>
          </a:r>
          <a:endParaRPr lang="en-US" sz="2800" kern="1200" dirty="0"/>
        </a:p>
      </dsp:txBody>
      <dsp:txXfrm>
        <a:off x="1772126" y="1388268"/>
        <a:ext cx="6457473" cy="1262062"/>
      </dsp:txXfrm>
    </dsp:sp>
    <dsp:sp modelId="{21B7031B-2620-452C-B8F4-2127F1645823}">
      <dsp:nvSpPr>
        <dsp:cNvPr id="0" name=""/>
        <dsp:cNvSpPr/>
      </dsp:nvSpPr>
      <dsp:spPr>
        <a:xfrm>
          <a:off x="126206" y="1514475"/>
          <a:ext cx="1645920" cy="1009650"/>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4000" r="-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0BE5912-806A-4846-A258-020065228BB4}">
      <dsp:nvSpPr>
        <dsp:cNvPr id="0" name=""/>
        <dsp:cNvSpPr/>
      </dsp:nvSpPr>
      <dsp:spPr>
        <a:xfrm>
          <a:off x="0" y="2776537"/>
          <a:ext cx="8229600" cy="12620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Improvement in Child Welfare substantiation timeline compliance</a:t>
          </a:r>
          <a:endParaRPr lang="en-US" sz="2800" kern="1200" dirty="0"/>
        </a:p>
      </dsp:txBody>
      <dsp:txXfrm>
        <a:off x="1772126" y="2776537"/>
        <a:ext cx="6457473" cy="1262062"/>
      </dsp:txXfrm>
    </dsp:sp>
    <dsp:sp modelId="{A2FB9219-A691-4509-9929-D3F6AF8A5A3E}">
      <dsp:nvSpPr>
        <dsp:cNvPr id="0" name=""/>
        <dsp:cNvSpPr/>
      </dsp:nvSpPr>
      <dsp:spPr>
        <a:xfrm>
          <a:off x="126206" y="2902743"/>
          <a:ext cx="1645920" cy="1009650"/>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1000" b="-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46C913-017E-41CB-BD92-AB72C59CEF84}" type="datetimeFigureOut">
              <a:rPr lang="en-US" smtClean="0"/>
              <a:t>12/7/2015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7C59A4A-947E-4EFF-8543-2566EB51F3D4}" type="slidenum">
              <a:rPr lang="en-US" smtClean="0"/>
              <a:t>‹#›</a:t>
            </a:fld>
            <a:endParaRPr lang="en-US"/>
          </a:p>
        </p:txBody>
      </p:sp>
    </p:spTree>
    <p:extLst>
      <p:ext uri="{BB962C8B-B14F-4D97-AF65-F5344CB8AC3E}">
        <p14:creationId xmlns:p14="http://schemas.microsoft.com/office/powerpoint/2010/main" val="10700191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EAF370-FD3B-447A-B724-07A83C459553}" type="datetimeFigureOut">
              <a:rPr lang="en-US" smtClean="0"/>
              <a:t>12/7/2015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69EC22-8000-4A01-AE86-242F21553022}" type="slidenum">
              <a:rPr lang="en-US" smtClean="0"/>
              <a:t>‹#›</a:t>
            </a:fld>
            <a:endParaRPr lang="en-US"/>
          </a:p>
        </p:txBody>
      </p:sp>
    </p:spTree>
    <p:extLst>
      <p:ext uri="{BB962C8B-B14F-4D97-AF65-F5344CB8AC3E}">
        <p14:creationId xmlns:p14="http://schemas.microsoft.com/office/powerpoint/2010/main" val="110151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Taletha</a:t>
            </a:r>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1</a:t>
            </a:fld>
            <a:endParaRPr lang="en-US"/>
          </a:p>
        </p:txBody>
      </p:sp>
    </p:spTree>
    <p:extLst>
      <p:ext uri="{BB962C8B-B14F-4D97-AF65-F5344CB8AC3E}">
        <p14:creationId xmlns:p14="http://schemas.microsoft.com/office/powerpoint/2010/main" val="7632673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Lisa</a:t>
            </a:r>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11</a:t>
            </a:fld>
            <a:endParaRPr lang="en-US"/>
          </a:p>
        </p:txBody>
      </p:sp>
    </p:spTree>
    <p:extLst>
      <p:ext uri="{BB962C8B-B14F-4D97-AF65-F5344CB8AC3E}">
        <p14:creationId xmlns:p14="http://schemas.microsoft.com/office/powerpoint/2010/main" val="24088893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Lisa</a:t>
            </a:r>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12</a:t>
            </a:fld>
            <a:endParaRPr lang="en-US"/>
          </a:p>
        </p:txBody>
      </p:sp>
    </p:spTree>
    <p:extLst>
      <p:ext uri="{BB962C8B-B14F-4D97-AF65-F5344CB8AC3E}">
        <p14:creationId xmlns:p14="http://schemas.microsoft.com/office/powerpoint/2010/main" val="9868999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Lisa – ask if anyone has examples</a:t>
            </a:r>
            <a:r>
              <a:rPr lang="en-US" baseline="0" dirty="0" smtClean="0"/>
              <a:t> of challenges with Linkages </a:t>
            </a:r>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13</a:t>
            </a:fld>
            <a:endParaRPr lang="en-US"/>
          </a:p>
        </p:txBody>
      </p:sp>
    </p:spTree>
    <p:extLst>
      <p:ext uri="{BB962C8B-B14F-4D97-AF65-F5344CB8AC3E}">
        <p14:creationId xmlns:p14="http://schemas.microsoft.com/office/powerpoint/2010/main" val="41170281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Lisa</a:t>
            </a:r>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14</a:t>
            </a:fld>
            <a:endParaRPr lang="en-US"/>
          </a:p>
        </p:txBody>
      </p:sp>
    </p:spTree>
    <p:extLst>
      <p:ext uri="{BB962C8B-B14F-4D97-AF65-F5344CB8AC3E}">
        <p14:creationId xmlns:p14="http://schemas.microsoft.com/office/powerpoint/2010/main" val="42066510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15</a:t>
            </a:fld>
            <a:endParaRPr lang="en-US"/>
          </a:p>
        </p:txBody>
      </p:sp>
    </p:spTree>
    <p:extLst>
      <p:ext uri="{BB962C8B-B14F-4D97-AF65-F5344CB8AC3E}">
        <p14:creationId xmlns:p14="http://schemas.microsoft.com/office/powerpoint/2010/main" val="2640503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18</a:t>
            </a:fld>
            <a:endParaRPr lang="en-US"/>
          </a:p>
        </p:txBody>
      </p:sp>
    </p:spTree>
    <p:extLst>
      <p:ext uri="{BB962C8B-B14F-4D97-AF65-F5344CB8AC3E}">
        <p14:creationId xmlns:p14="http://schemas.microsoft.com/office/powerpoint/2010/main" val="40840706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20</a:t>
            </a:fld>
            <a:endParaRPr lang="en-US"/>
          </a:p>
        </p:txBody>
      </p:sp>
    </p:spTree>
    <p:extLst>
      <p:ext uri="{BB962C8B-B14F-4D97-AF65-F5344CB8AC3E}">
        <p14:creationId xmlns:p14="http://schemas.microsoft.com/office/powerpoint/2010/main" val="4095769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Taletha</a:t>
            </a:r>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2</a:t>
            </a:fld>
            <a:endParaRPr lang="en-US"/>
          </a:p>
        </p:txBody>
      </p:sp>
    </p:spTree>
    <p:extLst>
      <p:ext uri="{BB962C8B-B14F-4D97-AF65-F5344CB8AC3E}">
        <p14:creationId xmlns:p14="http://schemas.microsoft.com/office/powerpoint/2010/main" val="2204648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Taletha</a:t>
            </a:r>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3</a:t>
            </a:fld>
            <a:endParaRPr lang="en-US"/>
          </a:p>
        </p:txBody>
      </p:sp>
    </p:spTree>
    <p:extLst>
      <p:ext uri="{BB962C8B-B14F-4D97-AF65-F5344CB8AC3E}">
        <p14:creationId xmlns:p14="http://schemas.microsoft.com/office/powerpoint/2010/main" val="3292666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Taletha</a:t>
            </a:r>
          </a:p>
          <a:p>
            <a:endParaRPr lang="en-US" dirty="0" smtClean="0"/>
          </a:p>
          <a:p>
            <a:r>
              <a:rPr lang="en-US" dirty="0" smtClean="0"/>
              <a:t>Emphasize we want discussion during the call, recognizing that this venue may</a:t>
            </a:r>
            <a:r>
              <a:rPr lang="en-US" baseline="0" dirty="0" smtClean="0"/>
              <a:t> be difficult, but that we hope people will speak up or chat up (using the chat box).</a:t>
            </a:r>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4</a:t>
            </a:fld>
            <a:endParaRPr lang="en-US"/>
          </a:p>
        </p:txBody>
      </p:sp>
    </p:spTree>
    <p:extLst>
      <p:ext uri="{BB962C8B-B14F-4D97-AF65-F5344CB8AC3E}">
        <p14:creationId xmlns:p14="http://schemas.microsoft.com/office/powerpoint/2010/main" val="294211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Taletha</a:t>
            </a:r>
          </a:p>
          <a:p>
            <a:r>
              <a:rPr lang="en-US" dirty="0" smtClean="0"/>
              <a:t>Has your state created any data linkages between EI data and any other system?</a:t>
            </a:r>
          </a:p>
          <a:p>
            <a:pPr lvl="1"/>
            <a:r>
              <a:rPr lang="en-US" dirty="0" smtClean="0"/>
              <a:t>Yes, No</a:t>
            </a:r>
          </a:p>
          <a:p>
            <a:pPr lvl="1"/>
            <a:r>
              <a:rPr lang="en-US" dirty="0" smtClean="0"/>
              <a:t>If yes write in the chat box the linkages you have done. </a:t>
            </a:r>
          </a:p>
          <a:p>
            <a:r>
              <a:rPr lang="en-US" dirty="0" smtClean="0"/>
              <a:t>Has your stated created a data linkage between Child Welfare and EI?</a:t>
            </a:r>
          </a:p>
          <a:p>
            <a:pPr lvl="1"/>
            <a:r>
              <a:rPr lang="en-US" dirty="0" smtClean="0"/>
              <a:t>Yes , No</a:t>
            </a:r>
          </a:p>
          <a:p>
            <a:r>
              <a:rPr lang="en-US" dirty="0" smtClean="0"/>
              <a:t>Are you in the process – either discussing or working on a data linkage between Child Welfare and EI?</a:t>
            </a:r>
          </a:p>
          <a:p>
            <a:pPr lvl="1"/>
            <a:r>
              <a:rPr lang="en-US" smtClean="0"/>
              <a:t>Yes, No</a:t>
            </a:r>
          </a:p>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6</a:t>
            </a:fld>
            <a:endParaRPr lang="en-US"/>
          </a:p>
        </p:txBody>
      </p:sp>
    </p:spTree>
    <p:extLst>
      <p:ext uri="{BB962C8B-B14F-4D97-AF65-F5344CB8AC3E}">
        <p14:creationId xmlns:p14="http://schemas.microsoft.com/office/powerpoint/2010/main" val="2406716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Taletha</a:t>
            </a:r>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7</a:t>
            </a:fld>
            <a:endParaRPr lang="en-US"/>
          </a:p>
        </p:txBody>
      </p:sp>
    </p:spTree>
    <p:extLst>
      <p:ext uri="{BB962C8B-B14F-4D97-AF65-F5344CB8AC3E}">
        <p14:creationId xmlns:p14="http://schemas.microsoft.com/office/powerpoint/2010/main" val="32479765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Lisa</a:t>
            </a:r>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8</a:t>
            </a:fld>
            <a:endParaRPr lang="en-US"/>
          </a:p>
        </p:txBody>
      </p:sp>
    </p:spTree>
    <p:extLst>
      <p:ext uri="{BB962C8B-B14F-4D97-AF65-F5344CB8AC3E}">
        <p14:creationId xmlns:p14="http://schemas.microsoft.com/office/powerpoint/2010/main" val="40315425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Lisa</a:t>
            </a:r>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9</a:t>
            </a:fld>
            <a:endParaRPr lang="en-US"/>
          </a:p>
        </p:txBody>
      </p:sp>
    </p:spTree>
    <p:extLst>
      <p:ext uri="{BB962C8B-B14F-4D97-AF65-F5344CB8AC3E}">
        <p14:creationId xmlns:p14="http://schemas.microsoft.com/office/powerpoint/2010/main" val="6865033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Lisa</a:t>
            </a:r>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10</a:t>
            </a:fld>
            <a:endParaRPr lang="en-US"/>
          </a:p>
        </p:txBody>
      </p:sp>
    </p:spTree>
    <p:extLst>
      <p:ext uri="{BB962C8B-B14F-4D97-AF65-F5344CB8AC3E}">
        <p14:creationId xmlns:p14="http://schemas.microsoft.com/office/powerpoint/2010/main" val="228775676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3" name="Picture 12" descr="&quot; &quot;"/>
          <p:cNvPicPr>
            <a:picLocks noChangeAspect="1"/>
          </p:cNvPicPr>
          <p:nvPr userDrawn="1"/>
        </p:nvPicPr>
        <p:blipFill rotWithShape="1">
          <a:blip r:embed="rId2">
            <a:extLst>
              <a:ext uri="{BEBA8EAE-BF5A-486C-A8C5-ECC9F3942E4B}">
                <a14:imgProps xmlns:a14="http://schemas.microsoft.com/office/drawing/2010/main">
                  <a14:imgLayer r:embed="rId3">
                    <a14:imgEffect>
                      <a14:sharpenSoften amount="-100000"/>
                    </a14:imgEffect>
                  </a14:imgLayer>
                </a14:imgProps>
              </a:ext>
              <a:ext uri="{28A0092B-C50C-407E-A947-70E740481C1C}">
                <a14:useLocalDpi xmlns:a14="http://schemas.microsoft.com/office/drawing/2010/main" val="0"/>
              </a:ext>
            </a:extLst>
          </a:blip>
          <a:srcRect r="29929" b="34656"/>
          <a:stretch/>
        </p:blipFill>
        <p:spPr>
          <a:xfrm>
            <a:off x="5676900" y="304801"/>
            <a:ext cx="3467100" cy="6553200"/>
          </a:xfrm>
          <a:prstGeom prst="rect">
            <a:avLst/>
          </a:prstGeom>
        </p:spPr>
      </p:pic>
      <p:sp>
        <p:nvSpPr>
          <p:cNvPr id="15" name="Subtitle 2"/>
          <p:cNvSpPr>
            <a:spLocks noGrp="1"/>
          </p:cNvSpPr>
          <p:nvPr>
            <p:ph type="subTitle" idx="1"/>
          </p:nvPr>
        </p:nvSpPr>
        <p:spPr>
          <a:xfrm>
            <a:off x="987552" y="5184648"/>
            <a:ext cx="4270248" cy="1216152"/>
          </a:xfrm>
          <a:prstGeom prst="rect">
            <a:avLst/>
          </a:prstGeom>
        </p:spPr>
        <p:txBody>
          <a:bodyPr>
            <a:normAutofit/>
          </a:bodyPr>
          <a:lstStyle>
            <a:lvl1pPr marL="0" indent="0" algn="ctr">
              <a:buNone/>
              <a:defRPr sz="3000" b="1">
                <a:solidFill>
                  <a:srgbClr val="154578"/>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grpSp>
        <p:nvGrpSpPr>
          <p:cNvPr id="10" name="Group 9" descr="Logo for the Center for IDEA Early Childhood Data Systems"/>
          <p:cNvGrpSpPr/>
          <p:nvPr userDrawn="1"/>
        </p:nvGrpSpPr>
        <p:grpSpPr>
          <a:xfrm>
            <a:off x="762000" y="742334"/>
            <a:ext cx="6019800" cy="1086465"/>
            <a:chOff x="762000" y="742334"/>
            <a:chExt cx="6019800" cy="1086465"/>
          </a:xfrm>
        </p:grpSpPr>
        <p:pic>
          <p:nvPicPr>
            <p:cNvPr id="7" name="Picture 2" descr="Logo for the Center for IDEA Early Childhood Data Systems"/>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62000" y="742334"/>
              <a:ext cx="1600200" cy="108646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descr="The Center for IDEA Early Childhood Data Systems"/>
            <p:cNvSpPr txBox="1"/>
            <p:nvPr userDrawn="1"/>
          </p:nvSpPr>
          <p:spPr>
            <a:xfrm>
              <a:off x="2362200" y="1093358"/>
              <a:ext cx="4419600" cy="646331"/>
            </a:xfrm>
            <a:prstGeom prst="rect">
              <a:avLst/>
            </a:prstGeom>
            <a:noFill/>
          </p:spPr>
          <p:txBody>
            <a:bodyPr wrap="square" rtlCol="0">
              <a:spAutoFit/>
            </a:bodyPr>
            <a:lstStyle/>
            <a:p>
              <a:r>
                <a:rPr lang="en-US" b="1" dirty="0" smtClean="0">
                  <a:solidFill>
                    <a:srgbClr val="39B54A"/>
                  </a:solidFill>
                </a:rPr>
                <a:t>The</a:t>
              </a:r>
              <a:r>
                <a:rPr lang="en-US" b="1" baseline="0" dirty="0" smtClean="0">
                  <a:solidFill>
                    <a:srgbClr val="39B54A"/>
                  </a:solidFill>
                </a:rPr>
                <a:t> Center for IDEA</a:t>
              </a:r>
            </a:p>
            <a:p>
              <a:r>
                <a:rPr lang="en-US" b="1" baseline="0" dirty="0" smtClean="0">
                  <a:solidFill>
                    <a:srgbClr val="39B54A"/>
                  </a:solidFill>
                </a:rPr>
                <a:t>Early Childhood Data Systems</a:t>
              </a:r>
              <a:endParaRPr lang="en-US" b="1" dirty="0">
                <a:solidFill>
                  <a:srgbClr val="39B54A"/>
                </a:solidFill>
              </a:endParaRPr>
            </a:p>
          </p:txBody>
        </p:sp>
      </p:grpSp>
      <p:sp>
        <p:nvSpPr>
          <p:cNvPr id="4" name="Title 3"/>
          <p:cNvSpPr>
            <a:spLocks noGrp="1"/>
          </p:cNvSpPr>
          <p:nvPr>
            <p:ph type="title"/>
          </p:nvPr>
        </p:nvSpPr>
        <p:spPr>
          <a:xfrm>
            <a:off x="838200" y="2209800"/>
            <a:ext cx="6702552" cy="1676400"/>
          </a:xfrm>
        </p:spPr>
        <p:txBody>
          <a:bodyPr>
            <a:normAutofit/>
          </a:bodyPr>
          <a:lstStyle>
            <a:lvl1pPr>
              <a:defRPr sz="5400">
                <a:latin typeface="Century Gothic" panose="020B0502020202020204" pitchFamily="34" charset="0"/>
              </a:defRPr>
            </a:lvl1pPr>
            <a:lvl2pPr>
              <a:defRPr sz="5400" b="1">
                <a:solidFill>
                  <a:srgbClr val="154578"/>
                </a:solidFill>
                <a:latin typeface="Century Gothic" panose="020B0502020202020204" pitchFamily="34" charset="0"/>
              </a:defRPr>
            </a:lvl2pPr>
          </a:lstStyle>
          <a:p>
            <a:pPr lvl="1"/>
            <a:r>
              <a:rPr lang="en-US" dirty="0" smtClean="0"/>
              <a:t>Click to edit Master title</a:t>
            </a:r>
            <a:endParaRPr lang="en-US" dirty="0"/>
          </a:p>
        </p:txBody>
      </p:sp>
      <p:sp>
        <p:nvSpPr>
          <p:cNvPr id="12" name="Subtitle 2"/>
          <p:cNvSpPr txBox="1">
            <a:spLocks/>
          </p:cNvSpPr>
          <p:nvPr userDrawn="1"/>
        </p:nvSpPr>
        <p:spPr>
          <a:xfrm>
            <a:off x="838200" y="3886200"/>
            <a:ext cx="6705600" cy="1216152"/>
          </a:xfrm>
          <a:prstGeom prst="rect">
            <a:avLst/>
          </a:prstGeom>
        </p:spPr>
        <p:txBody>
          <a:bodyPr>
            <a:noAutofit/>
          </a:bodyPr>
          <a:lstStyle>
            <a:lvl1pPr marL="0" indent="0" algn="ctr" defTabSz="914400" rtl="0" eaLnBrk="1" latinLnBrk="0" hangingPunct="1">
              <a:spcBef>
                <a:spcPct val="20000"/>
              </a:spcBef>
              <a:buClr>
                <a:srgbClr val="ED3532"/>
              </a:buClr>
              <a:buFont typeface="Arial" pitchFamily="34" charset="0"/>
              <a:buNone/>
              <a:defRPr sz="3000" b="1" kern="1200">
                <a:solidFill>
                  <a:srgbClr val="154578"/>
                </a:solidFill>
                <a:latin typeface="Century Gothic" panose="020B0502020202020204" pitchFamily="34" charset="0"/>
                <a:ea typeface="+mn-ea"/>
                <a:cs typeface="+mn-cs"/>
              </a:defRPr>
            </a:lvl1pPr>
            <a:lvl2pPr marL="457200" indent="0" algn="ctr" defTabSz="914400" rtl="0" eaLnBrk="1" latinLnBrk="0" hangingPunct="1">
              <a:spcBef>
                <a:spcPct val="20000"/>
              </a:spcBef>
              <a:buClr>
                <a:srgbClr val="ED3532"/>
              </a:buClr>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ED3532"/>
              </a:buClr>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ED3532"/>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ED3532"/>
              </a:buClr>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4000" dirty="0"/>
          </a:p>
        </p:txBody>
      </p:sp>
    </p:spTree>
    <p:extLst>
      <p:ext uri="{BB962C8B-B14F-4D97-AF65-F5344CB8AC3E}">
        <p14:creationId xmlns:p14="http://schemas.microsoft.com/office/powerpoint/2010/main" val="112504738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atin typeface="Century Gothic" panose="020B0502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marL="342900" indent="-342900">
              <a:buFontTx/>
              <a:buBlip>
                <a:blip r:embed="rId2"/>
              </a:buBlip>
              <a:defRPr sz="3200">
                <a:solidFill>
                  <a:srgbClr val="154578"/>
                </a:solidFill>
              </a:defRPr>
            </a:lvl1pPr>
            <a:lvl2pPr marL="742950" indent="-285750">
              <a:buFont typeface="Calibri" panose="020F0502020204030204" pitchFamily="34" charset="0"/>
              <a:buChar char="–"/>
              <a:defRPr sz="2800">
                <a:solidFill>
                  <a:srgbClr val="154578"/>
                </a:solidFill>
              </a:defRPr>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8"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1"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325327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atin typeface="Century Gothic" panose="020B0502020202020204"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8"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1"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31290705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1"/>
            <a:ext cx="8229600" cy="4038600"/>
          </a:xfrm>
          <a:prstGeom prst="rect">
            <a:avLst/>
          </a:prstGeom>
        </p:spPr>
        <p:txBody>
          <a:bodyPr vert="eaVert"/>
          <a:lstStyle>
            <a:lvl1pPr marL="342900" indent="-342900">
              <a:buFontTx/>
              <a:buBlip>
                <a:blip r:embed="rId2"/>
              </a:buBlip>
              <a:defRPr>
                <a:solidFill>
                  <a:srgbClr val="154578"/>
                </a:solidFill>
              </a:defRPr>
            </a:lvl1pPr>
            <a:lvl2pPr marL="742950" indent="-285750">
              <a:buFont typeface="Calibri" panose="020F0502020204030204" pitchFamily="34" charset="0"/>
              <a:buChar char="–"/>
              <a:defRPr>
                <a:solidFill>
                  <a:srgbClr val="154578"/>
                </a:solidFill>
              </a:defRPr>
            </a:lvl2pPr>
          </a:lstStyle>
          <a:p>
            <a:pPr lvl="0"/>
            <a:r>
              <a:rPr lang="en-US" dirty="0" smtClean="0"/>
              <a:t>Click to edit Master text styles</a:t>
            </a:r>
          </a:p>
          <a:p>
            <a:pPr lvl="1"/>
            <a:r>
              <a:rPr lang="en-US" dirty="0" smtClean="0"/>
              <a:t>Second level</a:t>
            </a:r>
          </a:p>
        </p:txBody>
      </p:sp>
      <p:pic>
        <p:nvPicPr>
          <p:cNvPr id="7"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0"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1949390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marL="342900" indent="-342900">
              <a:buFontTx/>
              <a:buBlip>
                <a:blip r:embed="rId2"/>
              </a:buBlip>
              <a:defRPr>
                <a:solidFill>
                  <a:srgbClr val="154578"/>
                </a:solidFill>
              </a:defRPr>
            </a:lvl1pPr>
            <a:lvl2pPr marL="742950" indent="-285750">
              <a:buFont typeface="Calibri" panose="020F0502020204030204" pitchFamily="34" charset="0"/>
              <a:buChar char="–"/>
              <a:defRPr>
                <a:solidFill>
                  <a:srgbClr val="154578"/>
                </a:solidFill>
              </a:defRPr>
            </a:lvl2pPr>
          </a:lstStyle>
          <a:p>
            <a:pPr lvl="0"/>
            <a:r>
              <a:rPr lang="en-US" dirty="0" smtClean="0"/>
              <a:t>Click to edit Master text styles</a:t>
            </a:r>
          </a:p>
          <a:p>
            <a:pPr lvl="1"/>
            <a:r>
              <a:rPr lang="en-US" dirty="0" smtClean="0"/>
              <a:t>Second level</a:t>
            </a:r>
          </a:p>
        </p:txBody>
      </p:sp>
      <p:pic>
        <p:nvPicPr>
          <p:cNvPr id="7"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0"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6993064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038600"/>
          </a:xfrm>
          <a:prstGeom prst="rect">
            <a:avLst/>
          </a:prstGeom>
        </p:spPr>
        <p:txBody>
          <a:bodyPr/>
          <a:lstStyle>
            <a:lvl1pPr marL="342900" indent="-342900">
              <a:buFontTx/>
              <a:buBlip>
                <a:blip r:embed="rId2"/>
              </a:buBlip>
              <a:defRPr>
                <a:solidFill>
                  <a:srgbClr val="154578"/>
                </a:solidFill>
              </a:defRPr>
            </a:lvl1pPr>
            <a:lvl2pPr marL="742950" indent="-285750">
              <a:buFont typeface="Calibri" panose="020F0502020204030204" pitchFamily="34" charset="0"/>
              <a:buChar char="–"/>
              <a:defRPr>
                <a:solidFill>
                  <a:srgbClr val="154578"/>
                </a:solidFill>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3"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62672" y="5788152"/>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descr="&quot; &quot;"/>
          <p:cNvCxnSpPr/>
          <p:nvPr userDrawn="1"/>
        </p:nvCxnSpPr>
        <p:spPr>
          <a:xfrm>
            <a:off x="0" y="6121400"/>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6" name="Title 15" descr="&quot; &quot;"/>
          <p:cNvSpPr>
            <a:spLocks noGrp="1"/>
          </p:cNvSpPr>
          <p:nvPr>
            <p:ph type="title"/>
          </p:nvPr>
        </p:nvSpPr>
        <p:spPr>
          <a:xfrm>
            <a:off x="457200" y="274638"/>
            <a:ext cx="8229600" cy="1143000"/>
          </a:xfrm>
          <a:prstGeom prst="rect">
            <a:avLst/>
          </a:prstGeom>
          <a:ln w="12700">
            <a:solidFill>
              <a:srgbClr val="39B54A"/>
            </a:solidFill>
          </a:ln>
        </p:spPr>
        <p:txBody>
          <a:bodyPr/>
          <a:lstStyle>
            <a:lvl1pPr>
              <a:defRPr>
                <a:latin typeface="Century Gothic" pitchFamily="34" charset="0"/>
              </a:defRPr>
            </a:lvl1pPr>
          </a:lstStyle>
          <a:p>
            <a:r>
              <a:rPr lang="en-US" dirty="0" smtClean="0"/>
              <a:t>Click to edit Master title style</a:t>
            </a:r>
            <a:endParaRPr lang="en-US" dirty="0"/>
          </a:p>
        </p:txBody>
      </p:sp>
      <p:sp>
        <p:nvSpPr>
          <p:cNvPr id="4" name="Slide Number Placeholder 3"/>
          <p:cNvSpPr>
            <a:spLocks noGrp="1"/>
          </p:cNvSpPr>
          <p:nvPr>
            <p:ph type="sldNum" sz="quarter" idx="10"/>
          </p:nvPr>
        </p:nvSpPr>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88639827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no bottom">
    <p:spTree>
      <p:nvGrpSpPr>
        <p:cNvPr id="1" name=""/>
        <p:cNvGrpSpPr/>
        <p:nvPr/>
      </p:nvGrpSpPr>
      <p:grpSpPr>
        <a:xfrm>
          <a:off x="0" y="0"/>
          <a:ext cx="0" cy="0"/>
          <a:chOff x="0" y="0"/>
          <a:chExt cx="0" cy="0"/>
        </a:xfrm>
      </p:grpSpPr>
      <p:sp>
        <p:nvSpPr>
          <p:cNvPr id="2" name="Title 1"/>
          <p:cNvSpPr>
            <a:spLocks noGrp="1"/>
          </p:cNvSpPr>
          <p:nvPr>
            <p:ph type="title"/>
          </p:nvPr>
        </p:nvSpPr>
        <p:spPr>
          <a:ln w="12700">
            <a:solidFill>
              <a:srgbClr val="39B54A"/>
            </a:solidFill>
          </a:ln>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4"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1429698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o bor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4" name="Content Placeholder 2"/>
          <p:cNvSpPr>
            <a:spLocks noGrp="1"/>
          </p:cNvSpPr>
          <p:nvPr>
            <p:ph idx="1"/>
          </p:nvPr>
        </p:nvSpPr>
        <p:spPr>
          <a:xfrm>
            <a:off x="457200" y="1600200"/>
            <a:ext cx="8229600" cy="4038600"/>
          </a:xfrm>
          <a:prstGeom prst="rect">
            <a:avLst/>
          </a:prstGeom>
        </p:spPr>
        <p:txBody>
          <a:bodyPr/>
          <a:lstStyle>
            <a:lvl1pPr marL="342900" indent="-342900">
              <a:buFontTx/>
              <a:buBlip>
                <a:blip r:embed="rId2"/>
              </a:buBlip>
              <a:defRPr>
                <a:solidFill>
                  <a:srgbClr val="154578"/>
                </a:solidFill>
              </a:defRPr>
            </a:lvl1pPr>
            <a:lvl2pPr marL="742950" indent="-285750">
              <a:buFont typeface="Calibri" panose="020F0502020204030204" pitchFamily="34" charset="0"/>
              <a:buChar char="–"/>
              <a:defRPr>
                <a:solidFill>
                  <a:srgbClr val="154578"/>
                </a:solidFill>
              </a:defRPr>
            </a:lvl2pPr>
          </a:lstStyle>
          <a:p>
            <a:pPr lvl="0"/>
            <a:r>
              <a:rPr lang="en-US" dirty="0" smtClean="0"/>
              <a:t>Click to edit Master text styles</a:t>
            </a:r>
          </a:p>
          <a:p>
            <a:pPr lvl="1"/>
            <a:r>
              <a:rPr lang="en-US" dirty="0" smtClean="0"/>
              <a:t>Second level</a:t>
            </a:r>
          </a:p>
        </p:txBody>
      </p:sp>
      <p:pic>
        <p:nvPicPr>
          <p:cNvPr id="5"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8"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414453923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762000"/>
            <a:ext cx="7772400" cy="1362075"/>
          </a:xfrm>
          <a:prstGeom prst="rect">
            <a:avLst/>
          </a:prstGeom>
        </p:spPr>
        <p:txBody>
          <a:bodyPr anchor="t"/>
          <a:lstStyle>
            <a:lvl1pPr algn="l">
              <a:defRPr sz="4000" b="1" cap="none">
                <a:latin typeface="Century Gothic" panose="020B0502020202020204" pitchFamily="34" charset="0"/>
              </a:defRPr>
            </a:lvl1pPr>
          </a:lstStyle>
          <a:p>
            <a:r>
              <a:rPr lang="en-US" dirty="0" smtClean="0"/>
              <a:t>Click To Edit Master Title Style</a:t>
            </a:r>
            <a:endParaRPr lang="en-US" dirty="0"/>
          </a:p>
        </p:txBody>
      </p:sp>
      <p:pic>
        <p:nvPicPr>
          <p:cNvPr id="7"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1" name="Picture Placeholder 10"/>
          <p:cNvSpPr>
            <a:spLocks noGrp="1"/>
          </p:cNvSpPr>
          <p:nvPr>
            <p:ph type="pic" sz="quarter" idx="10" hasCustomPrompt="1"/>
          </p:nvPr>
        </p:nvSpPr>
        <p:spPr>
          <a:xfrm>
            <a:off x="3733800" y="2438400"/>
            <a:ext cx="4495800" cy="3354388"/>
          </a:xfrm>
          <a:prstGeom prst="rect">
            <a:avLst/>
          </a:prstGeom>
        </p:spPr>
        <p:txBody>
          <a:bodyPr/>
          <a:lstStyle>
            <a:lvl1pPr marL="0" indent="0">
              <a:buNone/>
              <a:defRPr/>
            </a:lvl1pPr>
          </a:lstStyle>
          <a:p>
            <a:r>
              <a:rPr lang="en-US" dirty="0" smtClean="0"/>
              <a:t>Click to add picture</a:t>
            </a:r>
            <a:endParaRPr lang="en-US" dirty="0"/>
          </a:p>
        </p:txBody>
      </p:sp>
      <p:sp>
        <p:nvSpPr>
          <p:cNvPr id="10" name="Slide Number Placeholder 3"/>
          <p:cNvSpPr>
            <a:spLocks noGrp="1"/>
          </p:cNvSpPr>
          <p:nvPr>
            <p:ph type="sldNum" sz="quarter" idx="11"/>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44903978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marL="342900" indent="-342900">
              <a:buFontTx/>
              <a:buBlip>
                <a:blip r:embed="rId2"/>
              </a:buBlip>
              <a:defRPr sz="2800">
                <a:solidFill>
                  <a:srgbClr val="154578"/>
                </a:solidFill>
              </a:defRPr>
            </a:lvl1pPr>
            <a:lvl2pPr marL="742950" indent="-285750">
              <a:buFont typeface="Calibri" panose="020F0502020204030204" pitchFamily="34" charset="0"/>
              <a:buChar char="–"/>
              <a:defRPr sz="2400">
                <a:solidFill>
                  <a:srgbClr val="154578"/>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marL="342900" indent="-342900">
              <a:buFontTx/>
              <a:buBlip>
                <a:blip r:embed="rId2"/>
              </a:buBlip>
              <a:defRPr sz="2800">
                <a:solidFill>
                  <a:srgbClr val="154578"/>
                </a:solidFill>
              </a:defRPr>
            </a:lvl1pPr>
            <a:lvl2pPr marL="742950" indent="-285750">
              <a:buFont typeface="Calibri" panose="020F0502020204030204" pitchFamily="34" charset="0"/>
              <a:buChar char="–"/>
              <a:defRPr sz="2400">
                <a:solidFill>
                  <a:srgbClr val="154578"/>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pic>
        <p:nvPicPr>
          <p:cNvPr id="8"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1"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583906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marL="342900" indent="-342900">
              <a:buFontTx/>
              <a:buBlip>
                <a:blip r:embed="rId2"/>
              </a:buBlip>
              <a:defRPr sz="2400">
                <a:solidFill>
                  <a:srgbClr val="154578"/>
                </a:solidFill>
              </a:defRPr>
            </a:lvl1pPr>
            <a:lvl2pPr marL="742950" indent="-285750">
              <a:buFont typeface="Calibri" panose="020F0502020204030204" pitchFamily="34" charset="0"/>
              <a:buChar char="–"/>
              <a:defRPr sz="2000">
                <a:solidFill>
                  <a:srgbClr val="154578"/>
                </a:solidFill>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marL="342900" indent="-342900">
              <a:buFontTx/>
              <a:buBlip>
                <a:blip r:embed="rId2"/>
              </a:buBlip>
              <a:defRPr sz="2400">
                <a:solidFill>
                  <a:srgbClr val="154578"/>
                </a:solidFill>
              </a:defRPr>
            </a:lvl1pPr>
            <a:lvl2pPr marL="742950" indent="-285750">
              <a:buFont typeface="Calibri" panose="020F0502020204030204" pitchFamily="34" charset="0"/>
              <a:buChar char="–"/>
              <a:defRPr sz="2000">
                <a:solidFill>
                  <a:srgbClr val="154578"/>
                </a:solidFill>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p:txBody>
      </p:sp>
      <p:pic>
        <p:nvPicPr>
          <p:cNvPr id="10"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Connector 10"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3"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1205014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smtClean="0"/>
              <a:t>Click to edit Master title style</a:t>
            </a:r>
            <a:endParaRPr lang="en-US" dirty="0"/>
          </a:p>
        </p:txBody>
      </p:sp>
      <p:pic>
        <p:nvPicPr>
          <p:cNvPr id="6"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9"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449949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8"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1856100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Slide Number Placeholder 2"/>
          <p:cNvSpPr>
            <a:spLocks noGrp="1"/>
          </p:cNvSpPr>
          <p:nvPr>
            <p:ph type="sldNum" sz="quarter" idx="4"/>
          </p:nvPr>
        </p:nvSpPr>
        <p:spPr>
          <a:xfrm>
            <a:off x="457200" y="6327648"/>
            <a:ext cx="2133600" cy="365125"/>
          </a:xfrm>
          <a:prstGeom prst="rect">
            <a:avLst/>
          </a:prstGeom>
        </p:spPr>
        <p:txBody>
          <a:bodyPr vert="horz" lIns="91440" tIns="45720" rIns="91440" bIns="45720" rtlCol="0" anchor="ctr"/>
          <a:lstStyle>
            <a:lvl1pPr algn="l">
              <a:defRPr sz="1800">
                <a:solidFill>
                  <a:schemeClr val="tx1"/>
                </a:solidFill>
                <a:latin typeface="Century Schoolbook" pitchFamily="18"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3541486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iming>
    <p:tnLst>
      <p:par>
        <p:cTn id="1" dur="indefinite" restart="never" nodeType="tmRoot"/>
      </p:par>
    </p:tnLst>
  </p:timing>
  <p:hf hdr="0" ftr="0" dt="0"/>
  <p:txStyles>
    <p:titleStyle>
      <a:lvl1pPr algn="l" defTabSz="914400" rtl="0" eaLnBrk="1" latinLnBrk="0" hangingPunct="1">
        <a:spcBef>
          <a:spcPct val="0"/>
        </a:spcBef>
        <a:buNone/>
        <a:defRPr sz="3600" b="1" i="0" u="none" kern="1200">
          <a:solidFill>
            <a:srgbClr val="154578"/>
          </a:solidFill>
          <a:latin typeface="+mj-lt"/>
          <a:ea typeface="+mj-ea"/>
          <a:cs typeface="+mj-cs"/>
        </a:defRPr>
      </a:lvl1pPr>
    </p:titleStyle>
    <p:bodyStyle>
      <a:lvl1pPr marL="342900" indent="-342900" algn="l" defTabSz="914400" rtl="0" eaLnBrk="1" latinLnBrk="0" hangingPunct="1">
        <a:spcBef>
          <a:spcPct val="20000"/>
        </a:spcBef>
        <a:buClr>
          <a:srgbClr val="ED3532"/>
        </a:buClr>
        <a:buFont typeface="Arial" pitchFamily="34" charset="0"/>
        <a:buChar char="•"/>
        <a:defRPr sz="28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Clr>
          <a:srgbClr val="ED3532"/>
        </a:buClr>
        <a:buFont typeface="Arial"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Clr>
          <a:srgbClr val="ED3532"/>
        </a:buClr>
        <a:buFont typeface="Arial"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facebook.com/dasycenter" TargetMode="External"/><Relationship Id="rId2" Type="http://schemas.openxmlformats.org/officeDocument/2006/relationships/hyperlink" Target="http://dasycenter.org/" TargetMode="External"/><Relationship Id="rId1" Type="http://schemas.openxmlformats.org/officeDocument/2006/relationships/slideLayout" Target="../slideLayouts/slideLayout2.xml"/><Relationship Id="rId4" Type="http://schemas.openxmlformats.org/officeDocument/2006/relationships/hyperlink" Target="https://twitter.com/DaSyCenter"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dasycenter.org/alaska-improving-referrals-of-victims-of-maltreatment-to-the-idea-part-c-progra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9.gi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hdphoto" Target="../media/hdphoto4.wdp"/><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microsoft.com/office/2007/relationships/hdphoto" Target="../media/hdphoto3.wdp"/><Relationship Id="rId5" Type="http://schemas.openxmlformats.org/officeDocument/2006/relationships/image" Target="../media/image6.png"/><Relationship Id="rId4" Type="http://schemas.microsoft.com/office/2007/relationships/hdphoto" Target="../media/hdphoto2.wdp"/></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300" y="1676400"/>
            <a:ext cx="7886700" cy="1981200"/>
          </a:xfrm>
        </p:spPr>
        <p:txBody>
          <a:bodyPr>
            <a:normAutofit fontScale="90000"/>
          </a:bodyPr>
          <a:lstStyle/>
          <a:p>
            <a:r>
              <a:rPr lang="en-US" sz="3600" dirty="0" smtClean="0"/>
              <a:t/>
            </a:r>
            <a:br>
              <a:rPr lang="en-US" sz="3600" dirty="0" smtClean="0"/>
            </a:br>
            <a:r>
              <a:rPr lang="en-US" sz="3600" dirty="0" smtClean="0">
                <a:solidFill>
                  <a:srgbClr val="7030A0"/>
                </a:solidFill>
              </a:rPr>
              <a:t>How </a:t>
            </a:r>
            <a:r>
              <a:rPr lang="en-US" sz="3600" dirty="0">
                <a:solidFill>
                  <a:srgbClr val="7030A0"/>
                </a:solidFill>
              </a:rPr>
              <a:t>Alaska Connected Child Welfare Data </a:t>
            </a:r>
            <a:r>
              <a:rPr lang="en-US" sz="3600" dirty="0" smtClean="0">
                <a:solidFill>
                  <a:srgbClr val="7030A0"/>
                </a:solidFill>
              </a:rPr>
              <a:t>to Automate </a:t>
            </a:r>
            <a:r>
              <a:rPr lang="en-US" sz="3600" dirty="0">
                <a:solidFill>
                  <a:srgbClr val="7030A0"/>
                </a:solidFill>
              </a:rPr>
              <a:t>Referrals of Maltreated Children</a:t>
            </a:r>
            <a:r>
              <a:rPr lang="en-US" sz="3600" dirty="0"/>
              <a:t/>
            </a:r>
            <a:br>
              <a:rPr lang="en-US" sz="3600" dirty="0"/>
            </a:br>
            <a:endParaRPr lang="en-US" sz="3600" dirty="0"/>
          </a:p>
        </p:txBody>
      </p:sp>
      <p:sp>
        <p:nvSpPr>
          <p:cNvPr id="5" name="Text Placeholder 10"/>
          <p:cNvSpPr txBox="1">
            <a:spLocks/>
          </p:cNvSpPr>
          <p:nvPr/>
        </p:nvSpPr>
        <p:spPr>
          <a:xfrm>
            <a:off x="876300" y="3657600"/>
            <a:ext cx="6705600" cy="1524000"/>
          </a:xfrm>
          <a:prstGeom prst="rect">
            <a:avLst/>
          </a:prstGeom>
        </p:spPr>
        <p:txBody>
          <a:bodyPr/>
          <a:lstStyle>
            <a:lvl1pPr marL="0" indent="0" algn="l" defTabSz="914400" rtl="0" eaLnBrk="1" latinLnBrk="0" hangingPunct="1">
              <a:spcBef>
                <a:spcPct val="20000"/>
              </a:spcBef>
              <a:buClr>
                <a:srgbClr val="ED3532"/>
              </a:buClr>
              <a:buFont typeface="Arial" pitchFamily="34" charset="0"/>
              <a:buNone/>
              <a:defRPr sz="4000" b="1" kern="1200">
                <a:solidFill>
                  <a:srgbClr val="154578"/>
                </a:solidFill>
                <a:latin typeface="Century Gothic" panose="020B0502020202020204" pitchFamily="34" charset="0"/>
                <a:ea typeface="+mn-ea"/>
                <a:cs typeface="+mn-cs"/>
              </a:defRPr>
            </a:lvl1pPr>
            <a:lvl2pPr marL="742950" indent="-285750" algn="l" defTabSz="914400" rtl="0" eaLnBrk="1" latinLnBrk="0" hangingPunct="1">
              <a:spcBef>
                <a:spcPct val="20000"/>
              </a:spcBef>
              <a:buClr>
                <a:srgbClr val="ED3532"/>
              </a:buClr>
              <a:buFont typeface="Arial"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Clr>
                <a:srgbClr val="ED3532"/>
              </a:buClr>
              <a:buFont typeface="Arial"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t>Lisa </a:t>
            </a:r>
            <a:r>
              <a:rPr lang="en-US" sz="2400" dirty="0" err="1" smtClean="0"/>
              <a:t>Balivet</a:t>
            </a:r>
            <a:r>
              <a:rPr lang="en-US" sz="2400" dirty="0" smtClean="0"/>
              <a:t>: AK Part C Data Manager</a:t>
            </a:r>
          </a:p>
          <a:p>
            <a:r>
              <a:rPr lang="en-US" sz="2400" dirty="0" smtClean="0"/>
              <a:t>Taletha Derrington: TA Specialist, SRI International</a:t>
            </a:r>
            <a:endParaRPr lang="en-US" sz="2400" dirty="0"/>
          </a:p>
        </p:txBody>
      </p:sp>
      <p:sp>
        <p:nvSpPr>
          <p:cNvPr id="6" name="Subtitle 2"/>
          <p:cNvSpPr>
            <a:spLocks noGrp="1"/>
          </p:cNvSpPr>
          <p:nvPr>
            <p:ph type="subTitle" idx="1"/>
          </p:nvPr>
        </p:nvSpPr>
        <p:spPr/>
        <p:txBody>
          <a:bodyPr/>
          <a:lstStyle/>
          <a:p>
            <a:pPr algn="l"/>
            <a:r>
              <a:rPr lang="en-US" dirty="0" smtClean="0"/>
              <a:t>Webinar</a:t>
            </a:r>
          </a:p>
          <a:p>
            <a:pPr algn="l"/>
            <a:r>
              <a:rPr lang="en-US" dirty="0" smtClean="0"/>
              <a:t>October 22, 2015</a:t>
            </a:r>
            <a:endParaRPr lang="en-US" dirty="0"/>
          </a:p>
        </p:txBody>
      </p:sp>
    </p:spTree>
    <p:extLst>
      <p:ext uri="{BB962C8B-B14F-4D97-AF65-F5344CB8AC3E}">
        <p14:creationId xmlns:p14="http://schemas.microsoft.com/office/powerpoint/2010/main" val="9419429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10</a:t>
            </a:fld>
            <a:endParaRPr lang="en-US" dirty="0"/>
          </a:p>
        </p:txBody>
      </p:sp>
      <p:sp>
        <p:nvSpPr>
          <p:cNvPr id="3" name="Title 2"/>
          <p:cNvSpPr>
            <a:spLocks noGrp="1"/>
          </p:cNvSpPr>
          <p:nvPr>
            <p:ph type="title"/>
          </p:nvPr>
        </p:nvSpPr>
        <p:spPr/>
        <p:txBody>
          <a:bodyPr/>
          <a:lstStyle/>
          <a:p>
            <a:r>
              <a:rPr lang="en-US" dirty="0" smtClean="0"/>
              <a:t>Who Was Involved?</a:t>
            </a:r>
            <a:endParaRPr lang="en-US" dirty="0"/>
          </a:p>
        </p:txBody>
      </p:sp>
      <p:graphicFrame>
        <p:nvGraphicFramePr>
          <p:cNvPr id="5" name="Content Placeholder 4" descr="This table lists who was involved in the data linking process. "/>
          <p:cNvGraphicFramePr>
            <a:graphicFrameLocks noGrp="1"/>
          </p:cNvGraphicFramePr>
          <p:nvPr>
            <p:ph idx="1"/>
            <p:extLst>
              <p:ext uri="{D42A27DB-BD31-4B8C-83A1-F6EECF244321}">
                <p14:modId xmlns:p14="http://schemas.microsoft.com/office/powerpoint/2010/main" val="3383780455"/>
              </p:ext>
            </p:extLst>
          </p:nvPr>
        </p:nvGraphicFramePr>
        <p:xfrm>
          <a:off x="457200" y="1600200"/>
          <a:ext cx="8229600"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031141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11</a:t>
            </a:fld>
            <a:endParaRPr lang="en-US" dirty="0"/>
          </a:p>
        </p:txBody>
      </p:sp>
      <p:sp>
        <p:nvSpPr>
          <p:cNvPr id="3" name="Title 2"/>
          <p:cNvSpPr>
            <a:spLocks noGrp="1"/>
          </p:cNvSpPr>
          <p:nvPr>
            <p:ph type="title"/>
          </p:nvPr>
        </p:nvSpPr>
        <p:spPr/>
        <p:txBody>
          <a:bodyPr>
            <a:normAutofit fontScale="90000"/>
          </a:bodyPr>
          <a:lstStyle/>
          <a:p>
            <a:r>
              <a:rPr lang="en-US" dirty="0" smtClean="0"/>
              <a:t>Developing the Data Transfer Capabilities</a:t>
            </a:r>
            <a:endParaRPr lang="en-US" dirty="0"/>
          </a:p>
        </p:txBody>
      </p:sp>
      <p:sp>
        <p:nvSpPr>
          <p:cNvPr id="2" name="Content Placeholder 1"/>
          <p:cNvSpPr>
            <a:spLocks noGrp="1"/>
          </p:cNvSpPr>
          <p:nvPr>
            <p:ph idx="1"/>
          </p:nvPr>
        </p:nvSpPr>
        <p:spPr/>
        <p:txBody>
          <a:bodyPr/>
          <a:lstStyle/>
          <a:p>
            <a:r>
              <a:rPr lang="en-US" dirty="0"/>
              <a:t>Referral data are automatically transferred into Part C database as soon as maltreatment is </a:t>
            </a:r>
            <a:r>
              <a:rPr lang="en-US" dirty="0" smtClean="0"/>
              <a:t>substantiated</a:t>
            </a:r>
            <a:endParaRPr lang="en-US" dirty="0"/>
          </a:p>
          <a:p>
            <a:r>
              <a:rPr lang="en-US" dirty="0" smtClean="0"/>
              <a:t>Child Welfare/Part C technology team developed the automation in approximately 3 months </a:t>
            </a:r>
          </a:p>
          <a:p>
            <a:pPr lvl="1"/>
            <a:r>
              <a:rPr lang="en-US" dirty="0" smtClean="0"/>
              <a:t>Dealing </a:t>
            </a:r>
            <a:r>
              <a:rPr lang="en-US" dirty="0"/>
              <a:t>with the constraints of two systems (e.g., different deployment </a:t>
            </a:r>
            <a:r>
              <a:rPr lang="en-US" dirty="0" smtClean="0"/>
              <a:t>schedules and data </a:t>
            </a:r>
            <a:r>
              <a:rPr lang="en-US" dirty="0"/>
              <a:t>fields)</a:t>
            </a:r>
          </a:p>
          <a:p>
            <a:pPr lvl="1"/>
            <a:r>
              <a:rPr lang="en-US" dirty="0" smtClean="0"/>
              <a:t>An additional 6-8 months was needed to resolve issues found in initial deployment </a:t>
            </a:r>
          </a:p>
        </p:txBody>
      </p:sp>
    </p:spTree>
    <p:extLst>
      <p:ext uri="{BB962C8B-B14F-4D97-AF65-F5344CB8AC3E}">
        <p14:creationId xmlns:p14="http://schemas.microsoft.com/office/powerpoint/2010/main" val="25055026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12</a:t>
            </a:fld>
            <a:endParaRPr lang="en-US" dirty="0"/>
          </a:p>
        </p:txBody>
      </p:sp>
      <p:sp>
        <p:nvSpPr>
          <p:cNvPr id="3" name="Title 2"/>
          <p:cNvSpPr>
            <a:spLocks noGrp="1"/>
          </p:cNvSpPr>
          <p:nvPr>
            <p:ph type="title"/>
          </p:nvPr>
        </p:nvSpPr>
        <p:spPr>
          <a:xfrm>
            <a:off x="457200" y="274638"/>
            <a:ext cx="8229600" cy="944562"/>
          </a:xfrm>
        </p:spPr>
        <p:txBody>
          <a:bodyPr>
            <a:normAutofit fontScale="90000"/>
          </a:bodyPr>
          <a:lstStyle/>
          <a:p>
            <a:r>
              <a:rPr lang="en-US" dirty="0" smtClean="0"/>
              <a:t>Problems that Needed to be Resolved</a:t>
            </a:r>
            <a:endParaRPr lang="en-US" dirty="0"/>
          </a:p>
        </p:txBody>
      </p:sp>
      <p:sp>
        <p:nvSpPr>
          <p:cNvPr id="2" name="Content Placeholder 1"/>
          <p:cNvSpPr>
            <a:spLocks noGrp="1"/>
          </p:cNvSpPr>
          <p:nvPr>
            <p:ph idx="1"/>
          </p:nvPr>
        </p:nvSpPr>
        <p:spPr>
          <a:xfrm>
            <a:off x="457200" y="1600200"/>
            <a:ext cx="8229600" cy="4495800"/>
          </a:xfrm>
        </p:spPr>
        <p:txBody>
          <a:bodyPr/>
          <a:lstStyle/>
          <a:p>
            <a:r>
              <a:rPr lang="en-US" dirty="0" smtClean="0"/>
              <a:t>Records received from Child Welfare had missing or inaccurate information</a:t>
            </a:r>
          </a:p>
          <a:p>
            <a:pPr lvl="1"/>
            <a:r>
              <a:rPr lang="en-US" dirty="0" smtClean="0"/>
              <a:t>Lack of timely and accurate contact information (affected the EI 45-day timeline from referral to the initial IFSP meeting)</a:t>
            </a:r>
          </a:p>
          <a:p>
            <a:pPr lvl="1"/>
            <a:r>
              <a:rPr lang="en-US" dirty="0"/>
              <a:t>S</a:t>
            </a:r>
            <a:r>
              <a:rPr lang="en-US" dirty="0" smtClean="0"/>
              <a:t>ignificant delay between initial maltreatment report and substantiation</a:t>
            </a:r>
          </a:p>
        </p:txBody>
      </p:sp>
      <p:pic>
        <p:nvPicPr>
          <p:cNvPr id="5" name="Picture 4" descr="&quot; &quo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86200" y="4572000"/>
            <a:ext cx="1018095" cy="1316736"/>
          </a:xfrm>
          <a:prstGeom prst="rect">
            <a:avLst/>
          </a:prstGeom>
        </p:spPr>
      </p:pic>
    </p:spTree>
    <p:extLst>
      <p:ext uri="{BB962C8B-B14F-4D97-AF65-F5344CB8AC3E}">
        <p14:creationId xmlns:p14="http://schemas.microsoft.com/office/powerpoint/2010/main" val="29252459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13</a:t>
            </a:fld>
            <a:endParaRPr lang="en-US" dirty="0"/>
          </a:p>
        </p:txBody>
      </p:sp>
      <p:sp>
        <p:nvSpPr>
          <p:cNvPr id="3" name="Title 2"/>
          <p:cNvSpPr>
            <a:spLocks noGrp="1"/>
          </p:cNvSpPr>
          <p:nvPr>
            <p:ph type="title"/>
          </p:nvPr>
        </p:nvSpPr>
        <p:spPr/>
        <p:txBody>
          <a:bodyPr>
            <a:normAutofit fontScale="90000"/>
          </a:bodyPr>
          <a:lstStyle/>
          <a:p>
            <a:r>
              <a:rPr lang="en-US" dirty="0"/>
              <a:t>Problems that Needed to be Resolved</a:t>
            </a:r>
          </a:p>
        </p:txBody>
      </p:sp>
      <p:sp>
        <p:nvSpPr>
          <p:cNvPr id="2" name="Content Placeholder 1"/>
          <p:cNvSpPr>
            <a:spLocks noGrp="1"/>
          </p:cNvSpPr>
          <p:nvPr>
            <p:ph idx="1"/>
          </p:nvPr>
        </p:nvSpPr>
        <p:spPr/>
        <p:txBody>
          <a:bodyPr/>
          <a:lstStyle/>
          <a:p>
            <a:r>
              <a:rPr lang="en-US" dirty="0"/>
              <a:t>Child Welfare began to refer fewer children with developmental concerns but without substantiated maltreatment to Part </a:t>
            </a:r>
            <a:r>
              <a:rPr lang="en-US" dirty="0" smtClean="0"/>
              <a:t>C</a:t>
            </a:r>
            <a:endParaRPr lang="en-US" dirty="0"/>
          </a:p>
          <a:p>
            <a:r>
              <a:rPr lang="en-US" dirty="0" smtClean="0"/>
              <a:t>Errors </a:t>
            </a:r>
            <a:r>
              <a:rPr lang="en-US" dirty="0"/>
              <a:t>in </a:t>
            </a:r>
            <a:r>
              <a:rPr lang="en-US" dirty="0" smtClean="0"/>
              <a:t>understanding the definitions led to incorrect referrals of children </a:t>
            </a:r>
            <a:r>
              <a:rPr lang="en-US" dirty="0"/>
              <a:t>who did not have a substantiated case (i.e. siblings) or who were above age </a:t>
            </a:r>
            <a:r>
              <a:rPr lang="en-US" dirty="0" smtClean="0"/>
              <a:t>3</a:t>
            </a:r>
            <a:endParaRPr lang="en-US" dirty="0"/>
          </a:p>
          <a:p>
            <a:pPr marL="0" indent="0">
              <a:buNone/>
            </a:pPr>
            <a:endParaRPr lang="en-US" dirty="0"/>
          </a:p>
        </p:txBody>
      </p:sp>
      <p:pic>
        <p:nvPicPr>
          <p:cNvPr id="5" name="Picture 4" descr="&quot; &quo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8600" y="4572000"/>
            <a:ext cx="1018095" cy="1316736"/>
          </a:xfrm>
          <a:prstGeom prst="rect">
            <a:avLst/>
          </a:prstGeom>
        </p:spPr>
      </p:pic>
    </p:spTree>
    <p:extLst>
      <p:ext uri="{BB962C8B-B14F-4D97-AF65-F5344CB8AC3E}">
        <p14:creationId xmlns:p14="http://schemas.microsoft.com/office/powerpoint/2010/main" val="36540760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14</a:t>
            </a:fld>
            <a:endParaRPr lang="en-US" dirty="0"/>
          </a:p>
        </p:txBody>
      </p:sp>
      <p:sp>
        <p:nvSpPr>
          <p:cNvPr id="3" name="Title 2"/>
          <p:cNvSpPr>
            <a:spLocks noGrp="1"/>
          </p:cNvSpPr>
          <p:nvPr>
            <p:ph type="title"/>
          </p:nvPr>
        </p:nvSpPr>
        <p:spPr/>
        <p:txBody>
          <a:bodyPr>
            <a:normAutofit fontScale="90000"/>
          </a:bodyPr>
          <a:lstStyle/>
          <a:p>
            <a:r>
              <a:rPr lang="en-US" dirty="0" smtClean="0"/>
              <a:t>Victims of Maltreatment </a:t>
            </a:r>
            <a:r>
              <a:rPr lang="en-US" dirty="0"/>
              <a:t>R</a:t>
            </a:r>
            <a:r>
              <a:rPr lang="en-US" dirty="0" smtClean="0"/>
              <a:t>eferred to and Enrolled in Early Intervention</a:t>
            </a:r>
            <a:endParaRPr lang="en-US" dirty="0"/>
          </a:p>
        </p:txBody>
      </p:sp>
      <p:graphicFrame>
        <p:nvGraphicFramePr>
          <p:cNvPr id="5" name="Content Placeholder 4" descr="This chart is a bar graph that compages  how many victims of maltreatment were referred to and enrolled in early intervention in 2011 to how many were referred to and enrolled in early intervention in 2013. Referrals increased by about 70% and enrollment doubled. "/>
          <p:cNvGraphicFramePr>
            <a:graphicFrameLocks noGrp="1"/>
          </p:cNvGraphicFramePr>
          <p:nvPr>
            <p:ph idx="1"/>
            <p:extLst>
              <p:ext uri="{D42A27DB-BD31-4B8C-83A1-F6EECF244321}">
                <p14:modId xmlns:p14="http://schemas.microsoft.com/office/powerpoint/2010/main" val="1250664963"/>
              </p:ext>
            </p:extLst>
          </p:nvPr>
        </p:nvGraphicFramePr>
        <p:xfrm>
          <a:off x="457200" y="1600200"/>
          <a:ext cx="82296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1143000" y="6324600"/>
            <a:ext cx="6096000" cy="307777"/>
          </a:xfrm>
          <a:prstGeom prst="rect">
            <a:avLst/>
          </a:prstGeom>
          <a:noFill/>
        </p:spPr>
        <p:txBody>
          <a:bodyPr wrap="square" rtlCol="0">
            <a:spAutoFit/>
          </a:bodyPr>
          <a:lstStyle/>
          <a:p>
            <a:r>
              <a:rPr lang="en-US" sz="1400" dirty="0" smtClean="0"/>
              <a:t>Victims Data Source</a:t>
            </a:r>
            <a:r>
              <a:rPr lang="en-US" sz="1400" dirty="0"/>
              <a:t>: U.S. Department of Health and Human Services, 2011, 2013. </a:t>
            </a:r>
          </a:p>
        </p:txBody>
      </p:sp>
    </p:spTree>
    <p:extLst>
      <p:ext uri="{BB962C8B-B14F-4D97-AF65-F5344CB8AC3E}">
        <p14:creationId xmlns:p14="http://schemas.microsoft.com/office/powerpoint/2010/main" val="31454052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15</a:t>
            </a:fld>
            <a:endParaRPr lang="en-US" dirty="0"/>
          </a:p>
        </p:txBody>
      </p:sp>
      <p:sp>
        <p:nvSpPr>
          <p:cNvPr id="3" name="Title 2"/>
          <p:cNvSpPr>
            <a:spLocks noGrp="1"/>
          </p:cNvSpPr>
          <p:nvPr>
            <p:ph type="title"/>
          </p:nvPr>
        </p:nvSpPr>
        <p:spPr/>
        <p:txBody>
          <a:bodyPr/>
          <a:lstStyle/>
          <a:p>
            <a:r>
              <a:rPr lang="en-US" dirty="0" smtClean="0"/>
              <a:t>The Benefits of Linking Data</a:t>
            </a:r>
            <a:endParaRPr lang="en-US" dirty="0"/>
          </a:p>
        </p:txBody>
      </p:sp>
      <p:graphicFrame>
        <p:nvGraphicFramePr>
          <p:cNvPr id="5" name="Content Placeholder 4" descr="This table lists some benefits of linking data. "/>
          <p:cNvGraphicFramePr>
            <a:graphicFrameLocks noGrp="1"/>
          </p:cNvGraphicFramePr>
          <p:nvPr>
            <p:ph idx="1"/>
            <p:extLst>
              <p:ext uri="{D42A27DB-BD31-4B8C-83A1-F6EECF244321}">
                <p14:modId xmlns:p14="http://schemas.microsoft.com/office/powerpoint/2010/main" val="4009876853"/>
              </p:ext>
            </p:extLst>
          </p:nvPr>
        </p:nvGraphicFramePr>
        <p:xfrm>
          <a:off x="457200" y="1600200"/>
          <a:ext cx="8229600"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051624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16</a:t>
            </a:fld>
            <a:endParaRPr lang="en-US" dirty="0"/>
          </a:p>
        </p:txBody>
      </p:sp>
      <p:sp>
        <p:nvSpPr>
          <p:cNvPr id="3" name="Title 2"/>
          <p:cNvSpPr>
            <a:spLocks noGrp="1"/>
          </p:cNvSpPr>
          <p:nvPr>
            <p:ph type="title"/>
          </p:nvPr>
        </p:nvSpPr>
        <p:spPr/>
        <p:txBody>
          <a:bodyPr/>
          <a:lstStyle/>
          <a:p>
            <a:r>
              <a:rPr lang="en-US" dirty="0"/>
              <a:t>The Benefits of Linking Data</a:t>
            </a:r>
          </a:p>
        </p:txBody>
      </p:sp>
      <p:graphicFrame>
        <p:nvGraphicFramePr>
          <p:cNvPr id="5" name="Content Placeholder 4" descr="This table lists some benefits of linking data. "/>
          <p:cNvGraphicFramePr>
            <a:graphicFrameLocks noGrp="1"/>
          </p:cNvGraphicFramePr>
          <p:nvPr>
            <p:ph idx="1"/>
            <p:extLst>
              <p:ext uri="{D42A27DB-BD31-4B8C-83A1-F6EECF244321}">
                <p14:modId xmlns:p14="http://schemas.microsoft.com/office/powerpoint/2010/main" val="3131652745"/>
              </p:ext>
            </p:extLst>
          </p:nvPr>
        </p:nvGraphicFramePr>
        <p:xfrm>
          <a:off x="457200" y="1600200"/>
          <a:ext cx="82296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51249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17</a:t>
            </a:fld>
            <a:endParaRPr lang="en-US" dirty="0"/>
          </a:p>
        </p:txBody>
      </p:sp>
      <p:sp>
        <p:nvSpPr>
          <p:cNvPr id="3" name="Title 2"/>
          <p:cNvSpPr>
            <a:spLocks noGrp="1"/>
          </p:cNvSpPr>
          <p:nvPr>
            <p:ph type="title"/>
          </p:nvPr>
        </p:nvSpPr>
        <p:spPr/>
        <p:txBody>
          <a:bodyPr/>
          <a:lstStyle/>
          <a:p>
            <a:r>
              <a:rPr lang="en-US" dirty="0" smtClean="0"/>
              <a:t>Lessons Learned</a:t>
            </a:r>
            <a:endParaRPr lang="en-US" dirty="0"/>
          </a:p>
        </p:txBody>
      </p:sp>
      <p:sp>
        <p:nvSpPr>
          <p:cNvPr id="2" name="Content Placeholder 1"/>
          <p:cNvSpPr>
            <a:spLocks noGrp="1"/>
          </p:cNvSpPr>
          <p:nvPr>
            <p:ph idx="1"/>
          </p:nvPr>
        </p:nvSpPr>
        <p:spPr/>
        <p:txBody>
          <a:bodyPr/>
          <a:lstStyle/>
          <a:p>
            <a:r>
              <a:rPr lang="en-US" dirty="0" smtClean="0"/>
              <a:t>Create a shared understanding of the referral process, protocols, and compliance requirements</a:t>
            </a:r>
          </a:p>
          <a:p>
            <a:r>
              <a:rPr lang="en-US" dirty="0" smtClean="0"/>
              <a:t>Create a shared understanding of the responsibilities for data transfer</a:t>
            </a:r>
          </a:p>
          <a:p>
            <a:r>
              <a:rPr lang="en-US" dirty="0" smtClean="0"/>
              <a:t>Plan for ongoing monitoring and implementation</a:t>
            </a:r>
          </a:p>
          <a:p>
            <a:r>
              <a:rPr lang="en-US" dirty="0" smtClean="0"/>
              <a:t>Automation is not a substitute for state and local interagency and inter-professional relationships</a:t>
            </a:r>
          </a:p>
          <a:p>
            <a:pPr marL="0" indent="0">
              <a:buNone/>
            </a:pPr>
            <a:endParaRPr lang="en-US" dirty="0"/>
          </a:p>
        </p:txBody>
      </p:sp>
    </p:spTree>
    <p:extLst>
      <p:ext uri="{BB962C8B-B14F-4D97-AF65-F5344CB8AC3E}">
        <p14:creationId xmlns:p14="http://schemas.microsoft.com/office/powerpoint/2010/main" val="30372998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18</a:t>
            </a:fld>
            <a:endParaRPr lang="en-US" dirty="0"/>
          </a:p>
        </p:txBody>
      </p:sp>
      <p:sp>
        <p:nvSpPr>
          <p:cNvPr id="3" name="Title 2"/>
          <p:cNvSpPr>
            <a:spLocks noGrp="1"/>
          </p:cNvSpPr>
          <p:nvPr>
            <p:ph type="title"/>
          </p:nvPr>
        </p:nvSpPr>
        <p:spPr/>
        <p:txBody>
          <a:bodyPr/>
          <a:lstStyle/>
          <a:p>
            <a:r>
              <a:rPr lang="en-US" dirty="0" smtClean="0"/>
              <a:t>Your Thoughts?</a:t>
            </a:r>
            <a:endParaRPr lang="en-US" dirty="0"/>
          </a:p>
        </p:txBody>
      </p:sp>
      <p:sp>
        <p:nvSpPr>
          <p:cNvPr id="2" name="Content Placeholder 1"/>
          <p:cNvSpPr>
            <a:spLocks noGrp="1"/>
          </p:cNvSpPr>
          <p:nvPr>
            <p:ph idx="1"/>
          </p:nvPr>
        </p:nvSpPr>
        <p:spPr/>
        <p:txBody>
          <a:bodyPr/>
          <a:lstStyle/>
          <a:p>
            <a:r>
              <a:rPr lang="en-US" dirty="0" smtClean="0"/>
              <a:t>How can you use this information in your state?</a:t>
            </a:r>
          </a:p>
          <a:p>
            <a:r>
              <a:rPr lang="en-US" dirty="0" smtClean="0"/>
              <a:t>How can you use this information if your data system is not “real-time”?</a:t>
            </a:r>
          </a:p>
          <a:p>
            <a:r>
              <a:rPr lang="en-US" dirty="0" smtClean="0"/>
              <a:t>What other programmatic (not related to data systems) benefits are possible through data linkages? </a:t>
            </a:r>
          </a:p>
          <a:p>
            <a:pPr marL="0" indent="0">
              <a:buNone/>
            </a:pPr>
            <a:endParaRPr lang="en-US" dirty="0"/>
          </a:p>
        </p:txBody>
      </p:sp>
      <p:pic>
        <p:nvPicPr>
          <p:cNvPr id="5" name="Picture 4" descr="&quot; &quo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037684"/>
            <a:ext cx="3733800" cy="1862417"/>
          </a:xfrm>
          <a:prstGeom prst="rect">
            <a:avLst/>
          </a:prstGeom>
        </p:spPr>
      </p:pic>
    </p:spTree>
    <p:extLst>
      <p:ext uri="{BB962C8B-B14F-4D97-AF65-F5344CB8AC3E}">
        <p14:creationId xmlns:p14="http://schemas.microsoft.com/office/powerpoint/2010/main" val="16012050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p:txBody>
          <a:bodyPr/>
          <a:lstStyle/>
          <a:p>
            <a:fld id="{B2897048-00E0-47FB-B07B-F36BBE8AF579}" type="slidenum">
              <a:rPr lang="en-US" smtClean="0"/>
              <a:pPr/>
              <a:t>19</a:t>
            </a:fld>
            <a:endParaRPr lang="en-US" dirty="0"/>
          </a:p>
        </p:txBody>
      </p:sp>
      <p:sp>
        <p:nvSpPr>
          <p:cNvPr id="2" name="Title 1" descr="&quot; &quot;"/>
          <p:cNvSpPr>
            <a:spLocks noGrp="1"/>
          </p:cNvSpPr>
          <p:nvPr>
            <p:ph type="title"/>
          </p:nvPr>
        </p:nvSpPr>
        <p:spPr/>
        <p:txBody>
          <a:bodyPr/>
          <a:lstStyle/>
          <a:p>
            <a:r>
              <a:rPr lang="en-US" dirty="0" smtClean="0"/>
              <a:t>Connect with DaSy</a:t>
            </a:r>
            <a:endParaRPr lang="en-US" dirty="0"/>
          </a:p>
        </p:txBody>
      </p:sp>
      <p:sp>
        <p:nvSpPr>
          <p:cNvPr id="3" name="Content Placeholder 2"/>
          <p:cNvSpPr>
            <a:spLocks noGrp="1"/>
          </p:cNvSpPr>
          <p:nvPr>
            <p:ph idx="1"/>
          </p:nvPr>
        </p:nvSpPr>
        <p:spPr/>
        <p:txBody>
          <a:bodyPr/>
          <a:lstStyle/>
          <a:p>
            <a:r>
              <a:rPr lang="en-US" dirty="0" smtClean="0"/>
              <a:t>Visit the </a:t>
            </a:r>
            <a:r>
              <a:rPr lang="en-US" dirty="0" err="1" smtClean="0"/>
              <a:t>DaSy</a:t>
            </a:r>
            <a:r>
              <a:rPr lang="en-US" dirty="0" smtClean="0"/>
              <a:t> website at:</a:t>
            </a:r>
            <a:br>
              <a:rPr lang="en-US" dirty="0" smtClean="0"/>
            </a:br>
            <a:r>
              <a:rPr lang="en-US" dirty="0" smtClean="0">
                <a:hlinkClick r:id="rId2"/>
              </a:rPr>
              <a:t>http://dasycenter.org/</a:t>
            </a:r>
            <a:endParaRPr lang="en-US" dirty="0" smtClean="0"/>
          </a:p>
          <a:p>
            <a:r>
              <a:rPr lang="en-US" dirty="0" smtClean="0"/>
              <a:t>Like us on Facebook: </a:t>
            </a:r>
            <a:br>
              <a:rPr lang="en-US" dirty="0" smtClean="0"/>
            </a:br>
            <a:r>
              <a:rPr lang="en-US" u="sng" dirty="0">
                <a:hlinkClick r:id="rId3"/>
              </a:rPr>
              <a:t>https://www.facebook.com/dasycenter</a:t>
            </a:r>
            <a:endParaRPr lang="en-US" dirty="0" smtClean="0"/>
          </a:p>
          <a:p>
            <a:r>
              <a:rPr lang="en-US" dirty="0" smtClean="0"/>
              <a:t>Follow us on Twitter:</a:t>
            </a:r>
            <a:br>
              <a:rPr lang="en-US" dirty="0" smtClean="0"/>
            </a:br>
            <a:r>
              <a:rPr lang="en-US" u="sng" dirty="0" smtClean="0">
                <a:hlinkClick r:id="rId4"/>
              </a:rPr>
              <a:t>@</a:t>
            </a:r>
            <a:r>
              <a:rPr lang="en-US" u="sng" dirty="0" err="1">
                <a:hlinkClick r:id="rId4"/>
              </a:rPr>
              <a:t>DaSyCenter</a:t>
            </a:r>
            <a:r>
              <a:rPr lang="en-US" dirty="0"/>
              <a:t> </a:t>
            </a:r>
            <a:r>
              <a:rPr lang="en-US" dirty="0" smtClean="0"/>
              <a:t> </a:t>
            </a:r>
          </a:p>
        </p:txBody>
      </p:sp>
    </p:spTree>
    <p:extLst>
      <p:ext uri="{BB962C8B-B14F-4D97-AF65-F5344CB8AC3E}">
        <p14:creationId xmlns:p14="http://schemas.microsoft.com/office/powerpoint/2010/main" val="13738629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2</a:t>
            </a:fld>
            <a:endParaRPr lang="en-US" dirty="0"/>
          </a:p>
        </p:txBody>
      </p:sp>
      <p:sp>
        <p:nvSpPr>
          <p:cNvPr id="3" name="Title 2"/>
          <p:cNvSpPr>
            <a:spLocks noGrp="1"/>
          </p:cNvSpPr>
          <p:nvPr>
            <p:ph type="title"/>
          </p:nvPr>
        </p:nvSpPr>
        <p:spPr/>
        <p:txBody>
          <a:bodyPr/>
          <a:lstStyle/>
          <a:p>
            <a:r>
              <a:rPr lang="en-US" dirty="0" smtClean="0"/>
              <a:t>Overview</a:t>
            </a:r>
            <a:endParaRPr lang="en-US" dirty="0"/>
          </a:p>
        </p:txBody>
      </p:sp>
      <p:sp>
        <p:nvSpPr>
          <p:cNvPr id="2" name="Content Placeholder 1"/>
          <p:cNvSpPr>
            <a:spLocks noGrp="1"/>
          </p:cNvSpPr>
          <p:nvPr>
            <p:ph idx="1"/>
          </p:nvPr>
        </p:nvSpPr>
        <p:spPr/>
        <p:txBody>
          <a:bodyPr/>
          <a:lstStyle/>
          <a:p>
            <a:r>
              <a:rPr lang="en-US" dirty="0" smtClean="0"/>
              <a:t>This webinar is based on </a:t>
            </a:r>
          </a:p>
          <a:p>
            <a:pPr marL="0" indent="0">
              <a:buNone/>
            </a:pPr>
            <a:r>
              <a:rPr lang="en-US" dirty="0"/>
              <a:t>	</a:t>
            </a:r>
            <a:r>
              <a:rPr lang="en-US" dirty="0" smtClean="0"/>
              <a:t>State Spotlight: Data Sharing</a:t>
            </a:r>
          </a:p>
          <a:p>
            <a:pPr marL="0" indent="0">
              <a:buNone/>
            </a:pPr>
            <a:r>
              <a:rPr lang="en-US" dirty="0"/>
              <a:t>	</a:t>
            </a:r>
            <a:r>
              <a:rPr lang="en-US" dirty="0" smtClean="0"/>
              <a:t>Alaska: Improving Referrals of Victims of 	Maltreatment to the IDEA Part C Program</a:t>
            </a:r>
          </a:p>
          <a:p>
            <a:pPr marL="0" indent="0">
              <a:buNone/>
            </a:pPr>
            <a:endParaRPr lang="en-US" dirty="0"/>
          </a:p>
          <a:p>
            <a:pPr marL="0" indent="0">
              <a:buNone/>
            </a:pPr>
            <a:r>
              <a:rPr lang="en-US" dirty="0">
                <a:hlinkClick r:id="rId3"/>
              </a:rPr>
              <a:t>http://dasycenter.org/alaska-improving-referrals-of-victims-of-maltreatment-to-the-idea-part-c-program</a:t>
            </a:r>
            <a:r>
              <a:rPr lang="en-US" dirty="0" smtClean="0">
                <a:hlinkClick r:id="rId3"/>
              </a:rPr>
              <a:t>/</a:t>
            </a:r>
            <a:endParaRPr lang="en-US" dirty="0" smtClean="0"/>
          </a:p>
          <a:p>
            <a:pPr marL="0" indent="0">
              <a:buNone/>
            </a:pPr>
            <a:endParaRPr lang="en-US" dirty="0"/>
          </a:p>
        </p:txBody>
      </p:sp>
    </p:spTree>
    <p:extLst>
      <p:ext uri="{BB962C8B-B14F-4D97-AF65-F5344CB8AC3E}">
        <p14:creationId xmlns:p14="http://schemas.microsoft.com/office/powerpoint/2010/main" val="28513212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p:txBody>
          <a:bodyPr/>
          <a:lstStyle/>
          <a:p>
            <a:fld id="{B2897048-00E0-47FB-B07B-F36BBE8AF579}" type="slidenum">
              <a:rPr lang="en-US" smtClean="0"/>
              <a:pPr/>
              <a:t>20</a:t>
            </a:fld>
            <a:endParaRPr lang="en-US" dirty="0"/>
          </a:p>
        </p:txBody>
      </p:sp>
      <p:sp>
        <p:nvSpPr>
          <p:cNvPr id="3" name="Content Placeholder 2"/>
          <p:cNvSpPr>
            <a:spLocks noGrp="1"/>
          </p:cNvSpPr>
          <p:nvPr>
            <p:ph idx="1"/>
          </p:nvPr>
        </p:nvSpPr>
        <p:spPr>
          <a:xfrm>
            <a:off x="990600" y="1752600"/>
            <a:ext cx="7239000" cy="4038600"/>
          </a:xfrm>
        </p:spPr>
        <p:txBody>
          <a:bodyPr/>
          <a:lstStyle/>
          <a:p>
            <a:pPr marL="0" indent="0">
              <a:buNone/>
            </a:pPr>
            <a:r>
              <a:rPr lang="en-US" sz="1800" dirty="0"/>
              <a:t>The contents of this </a:t>
            </a:r>
            <a:r>
              <a:rPr lang="en-US" sz="1800" dirty="0" smtClean="0"/>
              <a:t>presentation were </a:t>
            </a:r>
            <a:r>
              <a:rPr lang="en-US" sz="1800" dirty="0"/>
              <a:t>developed under a grant from the </a:t>
            </a:r>
            <a:r>
              <a:rPr lang="en-US" sz="1800" dirty="0" smtClean="0"/>
              <a:t>U.S. </a:t>
            </a:r>
            <a:r>
              <a:rPr lang="en-US" sz="1800" dirty="0"/>
              <a:t>Department of Education</a:t>
            </a:r>
            <a:r>
              <a:rPr lang="en-US" sz="1800" dirty="0" smtClean="0"/>
              <a:t>, #</a:t>
            </a:r>
            <a:r>
              <a:rPr lang="en-US" sz="1800" dirty="0"/>
              <a:t> H373Z120002</a:t>
            </a:r>
            <a:r>
              <a:rPr lang="en-US" sz="1800" dirty="0" smtClean="0"/>
              <a:t>. </a:t>
            </a:r>
            <a:r>
              <a:rPr lang="en-US" sz="1800" dirty="0"/>
              <a:t>However, those contents do not necessarily represent the policy </a:t>
            </a:r>
            <a:r>
              <a:rPr lang="en-US" sz="1800" dirty="0" smtClean="0"/>
              <a:t>of the U.S. </a:t>
            </a:r>
            <a:r>
              <a:rPr lang="en-US" sz="1800" dirty="0"/>
              <a:t>Department of Education, and you should not assume endorsement by </a:t>
            </a:r>
            <a:r>
              <a:rPr lang="en-US" sz="1800" dirty="0" smtClean="0"/>
              <a:t>the Federal </a:t>
            </a:r>
            <a:r>
              <a:rPr lang="en-US" sz="1800" dirty="0"/>
              <a:t>Government. Project </a:t>
            </a:r>
            <a:r>
              <a:rPr lang="en-US" sz="1800" dirty="0" smtClean="0"/>
              <a:t>Officers, </a:t>
            </a:r>
            <a:r>
              <a:rPr lang="en-US" sz="1800" dirty="0"/>
              <a:t>Meredith </a:t>
            </a:r>
            <a:r>
              <a:rPr lang="en-US" sz="1800" dirty="0" err="1"/>
              <a:t>Miceli</a:t>
            </a:r>
            <a:r>
              <a:rPr lang="en-US" sz="1800" dirty="0"/>
              <a:t> and </a:t>
            </a:r>
            <a:r>
              <a:rPr lang="en-US" sz="1800" dirty="0" err="1"/>
              <a:t>Richelle</a:t>
            </a:r>
            <a:r>
              <a:rPr lang="en-US" sz="1800" dirty="0"/>
              <a:t> Davis</a:t>
            </a:r>
            <a:r>
              <a:rPr lang="en-US" sz="1800" dirty="0" smtClean="0"/>
              <a:t>.</a:t>
            </a:r>
            <a:endParaRPr lang="en-US" sz="1800" dirty="0"/>
          </a:p>
        </p:txBody>
      </p:sp>
      <p:pic>
        <p:nvPicPr>
          <p:cNvPr id="10" name="Picture 9" descr="Logo of the Technical Assistance and Dissemination Network"/>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4458302"/>
            <a:ext cx="1676400" cy="561594"/>
          </a:xfrm>
          <a:prstGeom prst="rect">
            <a:avLst/>
          </a:prstGeom>
        </p:spPr>
      </p:pic>
      <p:pic>
        <p:nvPicPr>
          <p:cNvPr id="11" name="Picture 10" descr="Logo of the U.S. Office of Special Education Program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81363" y="4296186"/>
            <a:ext cx="1062037" cy="885825"/>
          </a:xfrm>
          <a:prstGeom prst="rect">
            <a:avLst/>
          </a:prstGeom>
        </p:spPr>
      </p:pic>
    </p:spTree>
    <p:extLst>
      <p:ext uri="{BB962C8B-B14F-4D97-AF65-F5344CB8AC3E}">
        <p14:creationId xmlns:p14="http://schemas.microsoft.com/office/powerpoint/2010/main" val="26212430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3</a:t>
            </a:fld>
            <a:endParaRPr lang="en-US" dirty="0"/>
          </a:p>
        </p:txBody>
      </p:sp>
      <p:sp>
        <p:nvSpPr>
          <p:cNvPr id="3" name="Title 2"/>
          <p:cNvSpPr>
            <a:spLocks noGrp="1"/>
          </p:cNvSpPr>
          <p:nvPr>
            <p:ph type="title"/>
          </p:nvPr>
        </p:nvSpPr>
        <p:spPr/>
        <p:txBody>
          <a:bodyPr/>
          <a:lstStyle/>
          <a:p>
            <a:r>
              <a:rPr lang="en-US" dirty="0" smtClean="0"/>
              <a:t>Overview</a:t>
            </a:r>
            <a:endParaRPr lang="en-US" dirty="0"/>
          </a:p>
        </p:txBody>
      </p:sp>
      <p:sp>
        <p:nvSpPr>
          <p:cNvPr id="2" name="Content Placeholder 1"/>
          <p:cNvSpPr>
            <a:spLocks noGrp="1"/>
          </p:cNvSpPr>
          <p:nvPr>
            <p:ph idx="1"/>
          </p:nvPr>
        </p:nvSpPr>
        <p:spPr/>
        <p:txBody>
          <a:bodyPr/>
          <a:lstStyle/>
          <a:p>
            <a:r>
              <a:rPr lang="en-US" dirty="0" smtClean="0"/>
              <a:t>The spotlight describes how Alaska Part C improved the referral of children to the IDEA Part C program by an automated transfer of data from Child Welfare to Part C for substantiated cases of child maltreatment.</a:t>
            </a:r>
            <a:endParaRPr lang="en-US" dirty="0"/>
          </a:p>
        </p:txBody>
      </p:sp>
    </p:spTree>
    <p:extLst>
      <p:ext uri="{BB962C8B-B14F-4D97-AF65-F5344CB8AC3E}">
        <p14:creationId xmlns:p14="http://schemas.microsoft.com/office/powerpoint/2010/main" val="27276881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4</a:t>
            </a:fld>
            <a:endParaRPr lang="en-US" dirty="0"/>
          </a:p>
        </p:txBody>
      </p:sp>
      <p:sp>
        <p:nvSpPr>
          <p:cNvPr id="3" name="Title 2"/>
          <p:cNvSpPr>
            <a:spLocks noGrp="1"/>
          </p:cNvSpPr>
          <p:nvPr>
            <p:ph type="title"/>
          </p:nvPr>
        </p:nvSpPr>
        <p:spPr/>
        <p:txBody>
          <a:bodyPr/>
          <a:lstStyle/>
          <a:p>
            <a:r>
              <a:rPr lang="en-US" dirty="0"/>
              <a:t>Webinar Goals</a:t>
            </a:r>
          </a:p>
        </p:txBody>
      </p:sp>
      <p:sp>
        <p:nvSpPr>
          <p:cNvPr id="2" name="Content Placeholder 1"/>
          <p:cNvSpPr>
            <a:spLocks noGrp="1"/>
          </p:cNvSpPr>
          <p:nvPr>
            <p:ph idx="1"/>
          </p:nvPr>
        </p:nvSpPr>
        <p:spPr>
          <a:xfrm>
            <a:off x="457200" y="1600200"/>
            <a:ext cx="8229600" cy="4484370"/>
          </a:xfrm>
        </p:spPr>
        <p:txBody>
          <a:bodyPr/>
          <a:lstStyle/>
          <a:p>
            <a:pPr marL="0" indent="0">
              <a:buNone/>
            </a:pPr>
            <a:r>
              <a:rPr lang="en-US" dirty="0" smtClean="0"/>
              <a:t>Webinar participants will</a:t>
            </a:r>
          </a:p>
          <a:p>
            <a:r>
              <a:rPr lang="en-US" dirty="0" smtClean="0"/>
              <a:t>Discuss facilitators and barriers to creating linkages between Part C Early Intervention and Child Welfare </a:t>
            </a:r>
          </a:p>
          <a:p>
            <a:r>
              <a:rPr lang="en-US" dirty="0" smtClean="0"/>
              <a:t>Gain information and resources needed to</a:t>
            </a:r>
          </a:p>
          <a:p>
            <a:pPr lvl="1"/>
            <a:r>
              <a:rPr lang="en-US" dirty="0" smtClean="0"/>
              <a:t>Stimulate similar discussions in other states, and</a:t>
            </a:r>
          </a:p>
          <a:p>
            <a:pPr lvl="1"/>
            <a:r>
              <a:rPr lang="en-US" dirty="0" smtClean="0"/>
              <a:t>Promote similar linkages in other states</a:t>
            </a:r>
          </a:p>
          <a:p>
            <a:pPr marL="0" indent="0">
              <a:buNone/>
            </a:pPr>
            <a:endParaRPr lang="en-US" dirty="0"/>
          </a:p>
          <a:p>
            <a:pPr marL="0" indent="0">
              <a:buNone/>
            </a:pPr>
            <a:endParaRPr lang="en-US" dirty="0" smtClean="0"/>
          </a:p>
          <a:p>
            <a:endParaRPr lang="en-US" dirty="0"/>
          </a:p>
        </p:txBody>
      </p:sp>
      <p:grpSp>
        <p:nvGrpSpPr>
          <p:cNvPr id="8" name="Group 7" descr="&quot; &quot;"/>
          <p:cNvGrpSpPr/>
          <p:nvPr/>
        </p:nvGrpSpPr>
        <p:grpSpPr>
          <a:xfrm>
            <a:off x="4221480" y="3848100"/>
            <a:ext cx="4450080" cy="2198370"/>
            <a:chOff x="2301240" y="3886200"/>
            <a:chExt cx="4450080" cy="2198370"/>
          </a:xfrm>
        </p:grpSpPr>
        <p:pic>
          <p:nvPicPr>
            <p:cNvPr id="5" name="Picture 4" descr="&quot; &quot;"/>
            <p:cNvPicPr>
              <a:picLocks noChangeAspect="1"/>
            </p:cNvPicPr>
            <p:nvPr/>
          </p:nvPicPr>
          <p:blipFill>
            <a:blip r:embed="rId3">
              <a:extLst>
                <a:ext uri="{BEBA8EAE-BF5A-486C-A8C5-ECC9F3942E4B}">
                  <a14:imgProps xmlns:a14="http://schemas.microsoft.com/office/drawing/2010/main">
                    <a14:imgLayer r:embed="rId4">
                      <a14:imgEffect>
                        <a14:backgroundRemoval t="9890" b="99451" l="9783" r="98188"/>
                      </a14:imgEffect>
                    </a14:imgLayer>
                  </a14:imgProps>
                </a:ext>
                <a:ext uri="{28A0092B-C50C-407E-A947-70E740481C1C}">
                  <a14:useLocalDpi xmlns:a14="http://schemas.microsoft.com/office/drawing/2010/main" val="0"/>
                </a:ext>
              </a:extLst>
            </a:blip>
            <a:stretch>
              <a:fillRect/>
            </a:stretch>
          </p:blipFill>
          <p:spPr>
            <a:xfrm>
              <a:off x="3200400" y="4343400"/>
              <a:ext cx="2103120" cy="1386840"/>
            </a:xfrm>
            <a:prstGeom prst="rect">
              <a:avLst/>
            </a:prstGeom>
          </p:spPr>
        </p:pic>
        <p:pic>
          <p:nvPicPr>
            <p:cNvPr id="6" name="Picture 5" descr="&quot; &quot;"/>
            <p:cNvPicPr>
              <a:picLocks noChangeAspect="1"/>
            </p:cNvPicPr>
            <p:nvPr/>
          </p:nvPicPr>
          <p:blipFill>
            <a:blip r:embed="rId5">
              <a:extLst>
                <a:ext uri="{BEBA8EAE-BF5A-486C-A8C5-ECC9F3942E4B}">
                  <a14:imgProps xmlns:a14="http://schemas.microsoft.com/office/drawing/2010/main">
                    <a14:imgLayer r:embed="rId6">
                      <a14:imgEffect>
                        <a14:backgroundRemoval t="9836" b="100000" l="9783" r="100000"/>
                      </a14:imgEffect>
                    </a14:imgLayer>
                  </a14:imgProps>
                </a:ext>
                <a:ext uri="{28A0092B-C50C-407E-A947-70E740481C1C}">
                  <a14:useLocalDpi xmlns:a14="http://schemas.microsoft.com/office/drawing/2010/main" val="0"/>
                </a:ext>
              </a:extLst>
            </a:blip>
            <a:stretch>
              <a:fillRect/>
            </a:stretch>
          </p:blipFill>
          <p:spPr>
            <a:xfrm>
              <a:off x="4648200" y="3886200"/>
              <a:ext cx="2103120" cy="1394460"/>
            </a:xfrm>
            <a:prstGeom prst="rect">
              <a:avLst/>
            </a:prstGeom>
          </p:spPr>
        </p:pic>
        <p:pic>
          <p:nvPicPr>
            <p:cNvPr id="7" name="Picture 6" descr="&quot; &quot;"/>
            <p:cNvPicPr>
              <a:picLocks noChangeAspect="1"/>
            </p:cNvPicPr>
            <p:nvPr/>
          </p:nvPicPr>
          <p:blipFill>
            <a:blip r:embed="rId7">
              <a:extLst>
                <a:ext uri="{BEBA8EAE-BF5A-486C-A8C5-ECC9F3942E4B}">
                  <a14:imgProps xmlns:a14="http://schemas.microsoft.com/office/drawing/2010/main">
                    <a14:imgLayer r:embed="rId8">
                      <a14:imgEffect>
                        <a14:backgroundRemoval t="9645" b="98985" l="7422" r="89844"/>
                      </a14:imgEffect>
                    </a14:imgLayer>
                  </a14:imgProps>
                </a:ext>
                <a:ext uri="{28A0092B-C50C-407E-A947-70E740481C1C}">
                  <a14:useLocalDpi xmlns:a14="http://schemas.microsoft.com/office/drawing/2010/main" val="0"/>
                </a:ext>
              </a:extLst>
            </a:blip>
            <a:stretch>
              <a:fillRect/>
            </a:stretch>
          </p:blipFill>
          <p:spPr>
            <a:xfrm>
              <a:off x="2301240" y="4583430"/>
              <a:ext cx="1950720" cy="1501140"/>
            </a:xfrm>
            <a:prstGeom prst="rect">
              <a:avLst/>
            </a:prstGeom>
          </p:spPr>
        </p:pic>
      </p:grpSp>
    </p:spTree>
    <p:extLst>
      <p:ext uri="{BB962C8B-B14F-4D97-AF65-F5344CB8AC3E}">
        <p14:creationId xmlns:p14="http://schemas.microsoft.com/office/powerpoint/2010/main" val="8732505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5</a:t>
            </a:fld>
            <a:endParaRPr lang="en-US" dirty="0"/>
          </a:p>
        </p:txBody>
      </p:sp>
      <p:sp>
        <p:nvSpPr>
          <p:cNvPr id="3" name="Title 2"/>
          <p:cNvSpPr>
            <a:spLocks noGrp="1"/>
          </p:cNvSpPr>
          <p:nvPr>
            <p:ph type="title"/>
          </p:nvPr>
        </p:nvSpPr>
        <p:spPr/>
        <p:txBody>
          <a:bodyPr/>
          <a:lstStyle/>
          <a:p>
            <a:r>
              <a:rPr lang="en-US" dirty="0" smtClean="0"/>
              <a:t>Definitions</a:t>
            </a:r>
            <a:endParaRPr lang="en-US" dirty="0"/>
          </a:p>
        </p:txBody>
      </p:sp>
      <p:graphicFrame>
        <p:nvGraphicFramePr>
          <p:cNvPr id="5" name="Content Placeholder 4" descr="This table defines the terms linking and data sharing. "/>
          <p:cNvGraphicFramePr>
            <a:graphicFrameLocks noGrp="1"/>
          </p:cNvGraphicFramePr>
          <p:nvPr>
            <p:ph idx="1"/>
            <p:extLst>
              <p:ext uri="{D42A27DB-BD31-4B8C-83A1-F6EECF244321}">
                <p14:modId xmlns:p14="http://schemas.microsoft.com/office/powerpoint/2010/main" val="1705943613"/>
              </p:ext>
            </p:extLst>
          </p:nvPr>
        </p:nvGraphicFramePr>
        <p:xfrm>
          <a:off x="457200" y="1600200"/>
          <a:ext cx="82296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023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6</a:t>
            </a:fld>
            <a:endParaRPr lang="en-US" dirty="0"/>
          </a:p>
        </p:txBody>
      </p:sp>
      <p:sp>
        <p:nvSpPr>
          <p:cNvPr id="3" name="Title 2"/>
          <p:cNvSpPr>
            <a:spLocks noGrp="1"/>
          </p:cNvSpPr>
          <p:nvPr>
            <p:ph type="title"/>
          </p:nvPr>
        </p:nvSpPr>
        <p:spPr>
          <a:xfrm>
            <a:off x="457200" y="274638"/>
            <a:ext cx="8229600" cy="563562"/>
          </a:xfrm>
        </p:spPr>
        <p:txBody>
          <a:bodyPr>
            <a:normAutofit fontScale="90000"/>
          </a:bodyPr>
          <a:lstStyle/>
          <a:p>
            <a:r>
              <a:rPr lang="en-US" dirty="0" smtClean="0"/>
              <a:t>Poll</a:t>
            </a:r>
            <a:endParaRPr lang="en-US" dirty="0"/>
          </a:p>
        </p:txBody>
      </p:sp>
      <p:pic>
        <p:nvPicPr>
          <p:cNvPr id="5" name="Content Placeholder 4" descr="&quot; &quot;"/>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743200" y="1295400"/>
            <a:ext cx="5751689" cy="4086726"/>
          </a:xfrm>
        </p:spPr>
      </p:pic>
    </p:spTree>
    <p:extLst>
      <p:ext uri="{BB962C8B-B14F-4D97-AF65-F5344CB8AC3E}">
        <p14:creationId xmlns:p14="http://schemas.microsoft.com/office/powerpoint/2010/main" val="7932564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7</a:t>
            </a:fld>
            <a:endParaRPr lang="en-US" dirty="0"/>
          </a:p>
        </p:txBody>
      </p:sp>
      <p:sp>
        <p:nvSpPr>
          <p:cNvPr id="3" name="Title 2"/>
          <p:cNvSpPr>
            <a:spLocks noGrp="1"/>
          </p:cNvSpPr>
          <p:nvPr>
            <p:ph type="title"/>
          </p:nvPr>
        </p:nvSpPr>
        <p:spPr/>
        <p:txBody>
          <a:bodyPr>
            <a:normAutofit fontScale="90000"/>
          </a:bodyPr>
          <a:lstStyle/>
          <a:p>
            <a:r>
              <a:rPr lang="en-US" dirty="0" smtClean="0"/>
              <a:t>Why Alaska chose to Link Child Welfare data to Part C</a:t>
            </a:r>
            <a:endParaRPr lang="en-US" dirty="0"/>
          </a:p>
        </p:txBody>
      </p:sp>
      <p:sp>
        <p:nvSpPr>
          <p:cNvPr id="2" name="Content Placeholder 1"/>
          <p:cNvSpPr>
            <a:spLocks noGrp="1"/>
          </p:cNvSpPr>
          <p:nvPr>
            <p:ph idx="1"/>
          </p:nvPr>
        </p:nvSpPr>
        <p:spPr/>
        <p:txBody>
          <a:bodyPr/>
          <a:lstStyle/>
          <a:p>
            <a:pPr marL="0" indent="0">
              <a:buNone/>
            </a:pPr>
            <a:endParaRPr lang="en-US" dirty="0" smtClean="0"/>
          </a:p>
          <a:p>
            <a:r>
              <a:rPr lang="en-US" dirty="0" smtClean="0"/>
              <a:t>2004 Individuals with Disabilities Education Act</a:t>
            </a:r>
          </a:p>
          <a:p>
            <a:r>
              <a:rPr lang="en-US" dirty="0" smtClean="0"/>
              <a:t>2003 Keeping Children and Families Safe Act (the reauthorization of Child Abuse and Prevention Treatment Act- CAPTA)</a:t>
            </a:r>
            <a:endParaRPr lang="en-US" dirty="0"/>
          </a:p>
        </p:txBody>
      </p:sp>
    </p:spTree>
    <p:extLst>
      <p:ext uri="{BB962C8B-B14F-4D97-AF65-F5344CB8AC3E}">
        <p14:creationId xmlns:p14="http://schemas.microsoft.com/office/powerpoint/2010/main" val="26249177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8</a:t>
            </a:fld>
            <a:endParaRPr lang="en-US" dirty="0"/>
          </a:p>
        </p:txBody>
      </p:sp>
      <p:sp>
        <p:nvSpPr>
          <p:cNvPr id="3" name="Title 2"/>
          <p:cNvSpPr>
            <a:spLocks noGrp="1"/>
          </p:cNvSpPr>
          <p:nvPr>
            <p:ph type="title"/>
          </p:nvPr>
        </p:nvSpPr>
        <p:spPr>
          <a:xfrm>
            <a:off x="457200" y="274638"/>
            <a:ext cx="8229600" cy="715962"/>
          </a:xfrm>
        </p:spPr>
        <p:txBody>
          <a:bodyPr/>
          <a:lstStyle/>
          <a:p>
            <a:r>
              <a:rPr lang="en-US" dirty="0" smtClean="0"/>
              <a:t>The Pilot</a:t>
            </a:r>
            <a:endParaRPr lang="en-US" dirty="0"/>
          </a:p>
        </p:txBody>
      </p:sp>
      <p:graphicFrame>
        <p:nvGraphicFramePr>
          <p:cNvPr id="5" name="Content Placeholder 4" descr="This diagram compares what Alaska's Part C referral system was like before the pilot versus what it was like after the pilot. "/>
          <p:cNvGraphicFramePr>
            <a:graphicFrameLocks noGrp="1"/>
          </p:cNvGraphicFramePr>
          <p:nvPr>
            <p:ph idx="1"/>
            <p:extLst>
              <p:ext uri="{D42A27DB-BD31-4B8C-83A1-F6EECF244321}">
                <p14:modId xmlns:p14="http://schemas.microsoft.com/office/powerpoint/2010/main" val="2313091605"/>
              </p:ext>
            </p:extLst>
          </p:nvPr>
        </p:nvGraphicFramePr>
        <p:xfrm>
          <a:off x="381000" y="1066800"/>
          <a:ext cx="85344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738153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9</a:t>
            </a:fld>
            <a:endParaRPr lang="en-US" dirty="0"/>
          </a:p>
        </p:txBody>
      </p:sp>
      <p:sp>
        <p:nvSpPr>
          <p:cNvPr id="3" name="Title 2"/>
          <p:cNvSpPr>
            <a:spLocks noGrp="1"/>
          </p:cNvSpPr>
          <p:nvPr>
            <p:ph type="title"/>
          </p:nvPr>
        </p:nvSpPr>
        <p:spPr/>
        <p:txBody>
          <a:bodyPr/>
          <a:lstStyle/>
          <a:p>
            <a:r>
              <a:rPr lang="en-US" dirty="0" smtClean="0"/>
              <a:t>Automated Transfer of Data</a:t>
            </a:r>
            <a:endParaRPr lang="en-US" dirty="0"/>
          </a:p>
        </p:txBody>
      </p:sp>
      <p:sp>
        <p:nvSpPr>
          <p:cNvPr id="2" name="Content Placeholder 1"/>
          <p:cNvSpPr>
            <a:spLocks noGrp="1"/>
          </p:cNvSpPr>
          <p:nvPr>
            <p:ph idx="1"/>
          </p:nvPr>
        </p:nvSpPr>
        <p:spPr>
          <a:xfrm>
            <a:off x="457200" y="1676400"/>
            <a:ext cx="8229600" cy="4419600"/>
          </a:xfrm>
        </p:spPr>
        <p:txBody>
          <a:bodyPr/>
          <a:lstStyle/>
          <a:p>
            <a:r>
              <a:rPr lang="en-US" dirty="0" smtClean="0"/>
              <a:t>The pilot was successful </a:t>
            </a:r>
            <a:r>
              <a:rPr lang="en-US" b="1" dirty="0" smtClean="0"/>
              <a:t>BUT- </a:t>
            </a:r>
          </a:p>
          <a:p>
            <a:pPr lvl="1"/>
            <a:r>
              <a:rPr lang="en-US" dirty="0" smtClean="0"/>
              <a:t>Used</a:t>
            </a:r>
            <a:r>
              <a:rPr lang="en-US" b="1" dirty="0" smtClean="0"/>
              <a:t> </a:t>
            </a:r>
            <a:r>
              <a:rPr lang="en-US" dirty="0" smtClean="0"/>
              <a:t>significant personnel time</a:t>
            </a:r>
          </a:p>
          <a:p>
            <a:pPr lvl="1"/>
            <a:r>
              <a:rPr lang="en-US" dirty="0" smtClean="0"/>
              <a:t>Manual entry = increased chance of error, omissions, and duplicate entries</a:t>
            </a:r>
          </a:p>
          <a:p>
            <a:pPr marL="457200" lvl="1" indent="0">
              <a:buNone/>
            </a:pPr>
            <a:endParaRPr lang="en-US" b="1" dirty="0" smtClean="0"/>
          </a:p>
          <a:p>
            <a:pPr marL="457200" lvl="1" indent="0">
              <a:buNone/>
            </a:pPr>
            <a:r>
              <a:rPr lang="en-US" b="1" dirty="0" smtClean="0"/>
              <a:t>BUT </a:t>
            </a:r>
          </a:p>
          <a:p>
            <a:pPr marL="0" indent="0">
              <a:buNone/>
            </a:pPr>
            <a:endParaRPr lang="en-US" dirty="0" smtClean="0"/>
          </a:p>
          <a:p>
            <a:r>
              <a:rPr lang="en-US" dirty="0" smtClean="0"/>
              <a:t>Part C had a web-based data system that allowed for a real-time interface</a:t>
            </a:r>
            <a:endParaRPr lang="en-US" dirty="0"/>
          </a:p>
        </p:txBody>
      </p:sp>
      <p:pic>
        <p:nvPicPr>
          <p:cNvPr id="5" name="Picture 4" descr="&quot; &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6400" y="3352800"/>
            <a:ext cx="1089660" cy="1290665"/>
          </a:xfrm>
          <a:prstGeom prst="rect">
            <a:avLst/>
          </a:prstGeom>
        </p:spPr>
      </p:pic>
    </p:spTree>
    <p:extLst>
      <p:ext uri="{BB962C8B-B14F-4D97-AF65-F5344CB8AC3E}">
        <p14:creationId xmlns:p14="http://schemas.microsoft.com/office/powerpoint/2010/main" val="181337159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9.0&quot;&gt;&lt;object type=&quot;1&quot; unique_id=&quot;10001&quot;&gt;&lt;object type=&quot;2&quot; unique_id=&quot;11904&quot;&gt;&lt;object type=&quot;3&quot; unique_id=&quot;11905&quot;&gt;&lt;property id=&quot;20148&quot; value=&quot;5&quot;/&gt;&lt;property id=&quot;20300&quot; value=&quot;Slide 1 - &amp;quot;Supporting Local Data Use for Program Improvement &amp;quot;&quot;/&gt;&lt;property id=&quot;20307&quot; value=&quot;258&quot;/&gt;&lt;/object&gt;&lt;object type=&quot;3&quot; unique_id=&quot;11906&quot;&gt;&lt;property id=&quot;20148&quot; value=&quot;5&quot;/&gt;&lt;property id=&quot;20300&quot; value=&quot;Slide 3 - &amp;quot;Overview&amp;quot;&quot;/&gt;&lt;property id=&quot;20307&quot; value=&quot;257&quot;/&gt;&lt;/object&gt;&lt;object type=&quot;3&quot; unique_id=&quot;11916&quot;&gt;&lt;property id=&quot;20148&quot; value=&quot;5&quot;/&gt;&lt;property id=&quot;20300&quot; value=&quot;Slide 12 - &amp;quot;One color chart&amp;quot;&quot;/&gt;&lt;property id=&quot;20307&quot; value=&quot;261&quot;/&gt;&lt;/object&gt;&lt;object type=&quot;3&quot; unique_id=&quot;11917&quot;&gt;&lt;property id=&quot;20148&quot; value=&quot;5&quot;/&gt;&lt;property id=&quot;20300&quot; value=&quot;Slide 13 - &amp;quot;Two color chart&amp;quot;&quot;/&gt;&lt;property id=&quot;20307&quot; value=&quot;260&quot;/&gt;&lt;/object&gt;&lt;object type=&quot;3&quot; unique_id=&quot;11918&quot;&gt;&lt;property id=&quot;20148&quot; value=&quot;5&quot;/&gt;&lt;property id=&quot;20300&quot; value=&quot;Slide 14 - &amp;quot;Three color chart&amp;quot;&quot;/&gt;&lt;property id=&quot;20307&quot; value=&quot;263&quot;/&gt;&lt;/object&gt;&lt;object type=&quot;3&quot; unique_id=&quot;11919&quot;&gt;&lt;property id=&quot;20148&quot; value=&quot;5&quot;/&gt;&lt;property id=&quot;20300&quot; value=&quot;Slide 15 - &amp;quot;Four color chart&amp;quot;&quot;/&gt;&lt;property id=&quot;20307&quot; value=&quot;262&quot;/&gt;&lt;/object&gt;&lt;object type=&quot;3&quot; unique_id=&quot;11920&quot;&gt;&lt;property id=&quot;20148&quot; value=&quot;5&quot;/&gt;&lt;property id=&quot;20300&quot; value=&quot;Slide 16 - &amp;quot;Five color chart&amp;quot;&quot;/&gt;&lt;property id=&quot;20307&quot; value=&quot;264&quot;/&gt;&lt;/object&gt;&lt;object type=&quot;3&quot; unique_id=&quot;11921&quot;&gt;&lt;property id=&quot;20148&quot; value=&quot;5&quot;/&gt;&lt;property id=&quot;20300&quot; value=&quot;Slide 17 - &amp;quot;Pie chart&amp;quot;&quot;/&gt;&lt;property id=&quot;20307&quot; value=&quot;265&quot;/&gt;&lt;/object&gt;&lt;object type=&quot;3&quot; unique_id=&quot;11922&quot;&gt;&lt;property id=&quot;20148&quot; value=&quot;5&quot;/&gt;&lt;property id=&quot;20300&quot; value=&quot;Slide 18 - &amp;quot;Section Header Slide&amp;quot;&quot;/&gt;&lt;property id=&quot;20307&quot; value=&quot;266&quot;/&gt;&lt;/object&gt;&lt;object type=&quot;3&quot; unique_id=&quot;11923&quot;&gt;&lt;property id=&quot;20148&quot; value=&quot;5&quot;/&gt;&lt;property id=&quot;20300&quot; value=&quot;Slide 19 - &amp;quot;Slide with nothing at bottom for long lists or graphics&amp;quot;&quot;/&gt;&lt;property id=&quot;20307&quot; value=&quot;268&quot;/&gt;&lt;/object&gt;&lt;object type=&quot;3&quot; unique_id=&quot;11924&quot;&gt;&lt;property id=&quot;20148&quot; value=&quot;5&quot;/&gt;&lt;property id=&quot;20300&quot; value=&quot;Slide 20 - &amp;quot;Final presentation slide&amp;quot;&quot;/&gt;&lt;property id=&quot;20307&quot; value=&quot;267&quot;/&gt;&lt;/object&gt;&lt;object type=&quot;3&quot; unique_id=&quot;11925&quot;&gt;&lt;property id=&quot;20148&quot; value=&quot;5&quot;/&gt;&lt;property id=&quot;20300&quot; value=&quot;Slide 21&quot;/&gt;&lt;property id=&quot;20307&quot; value=&quot;269&quot;/&gt;&lt;/object&gt;&lt;object type=&quot;3&quot; unique_id=&quot;12182&quot;&gt;&lt;property id=&quot;20148&quot; value=&quot;5&quot;/&gt;&lt;property id=&quot;20300&quot; value=&quot;Slide 2 - &amp;quot;Welcome&amp;quot;&quot;/&gt;&lt;property id=&quot;20307&quot; value=&quot;270&quot;/&gt;&lt;/object&gt;&lt;object type=&quot;3&quot; unique_id=&quot;12183&quot;&gt;&lt;property id=&quot;20148&quot; value=&quot;5&quot;/&gt;&lt;property id=&quot;20300&quot; value=&quot;Slide 4 - &amp;quot;Topical Meeting Purpose&amp;quot;&quot;/&gt;&lt;property id=&quot;20307&quot; value=&quot;271&quot;/&gt;&lt;/object&gt;&lt;object type=&quot;3&quot; unique_id=&quot;12184&quot;&gt;&lt;property id=&quot;20148&quot; value=&quot;5&quot;/&gt;&lt;property id=&quot;20300&quot; value=&quot;Slide 6 - &amp;quot;Topical Meeting Logistics&amp;quot;&quot;/&gt;&lt;property id=&quot;20307&quot; value=&quot;272&quot;/&gt;&lt;/object&gt;&lt;object type=&quot;3&quot; unique_id=&quot;12185&quot;&gt;&lt;property id=&quot;20148&quot; value=&quot;5&quot;/&gt;&lt;property id=&quot;20300&quot; value=&quot;Slide 5 - &amp;quot;Topical Meeting Outcomes&amp;quot;&quot;/&gt;&lt;property id=&quot;20307&quot; value=&quot;273&quot;/&gt;&lt;/object&gt;&lt;object type=&quot;3&quot; unique_id=&quot;12186&quot;&gt;&lt;property id=&quot;20148&quot; value=&quot;5&quot;/&gt;&lt;property id=&quot;20300&quot; value=&quot;Slide 7 - &amp;quot;PLACEHOLDER – TONY’s SLIDES &amp;quot;&quot;/&gt;&lt;property id=&quot;20307&quot; value=&quot;274&quot;/&gt;&lt;/object&gt;&lt;object type=&quot;3&quot; unique_id=&quot;12187&quot;&gt;&lt;property id=&quot;20148&quot; value=&quot;5&quot;/&gt;&lt;property id=&quot;20300&quot; value=&quot;Slide 8 - &amp;quot;PLACEHOLDER – HAIDEE’s SLIDES&amp;quot;&quot;/&gt;&lt;property id=&quot;20307&quot; value=&quot;275&quot;/&gt;&lt;/object&gt;&lt;object type=&quot;3&quot; unique_id=&quot;12188&quot;&gt;&lt;property id=&quot;20148&quot; value=&quot;5&quot;/&gt;&lt;property id=&quot;20300&quot; value=&quot;Slide 9 - &amp;quot;PLACEHOLDER: Discussion/Reflection&amp;quot;&quot;/&gt;&lt;property id=&quot;20307&quot; value=&quot;276&quot;/&gt;&lt;/object&gt;&lt;object type=&quot;3&quot; unique_id=&quot;12189&quot;&gt;&lt;property id=&quot;20148&quot; value=&quot;5&quot;/&gt;&lt;property id=&quot;20300&quot; value=&quot;Slide 10 - &amp;quot;PLACEHOLDER – ABBY’s SLIDES&amp;quot;&quot;/&gt;&lt;property id=&quot;20307&quot; value=&quot;277&quot;/&gt;&lt;/object&gt;&lt;object type=&quot;3&quot; unique_id=&quot;12190&quot;&gt;&lt;property id=&quot;20148&quot; value=&quot;5&quot;/&gt;&lt;property id=&quot;20300&quot; value=&quot;Slide 11 - &amp;quot;NEXT STEPS – JESSICA’s SLIDES&amp;quot;&quot;/&gt;&lt;property id=&quot;20307&quot; value=&quot;278&quot;/&gt;&lt;/object&gt;&lt;/object&gt;&lt;object type=&quot;8&quot; unique_id=&quot;11910&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1220</TotalTime>
  <Words>891</Words>
  <Application>Microsoft Office PowerPoint</Application>
  <PresentationFormat>On-screen Show (4:3)</PresentationFormat>
  <Paragraphs>146</Paragraphs>
  <Slides>20</Slides>
  <Notes>16</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 How Alaska Connected Child Welfare Data to Automate Referrals of Maltreated Children </vt:lpstr>
      <vt:lpstr>Overview</vt:lpstr>
      <vt:lpstr>Overview</vt:lpstr>
      <vt:lpstr>Webinar Goals</vt:lpstr>
      <vt:lpstr>Definitions</vt:lpstr>
      <vt:lpstr>Poll</vt:lpstr>
      <vt:lpstr>Why Alaska chose to Link Child Welfare data to Part C</vt:lpstr>
      <vt:lpstr>The Pilot</vt:lpstr>
      <vt:lpstr>Automated Transfer of Data</vt:lpstr>
      <vt:lpstr>Who Was Involved?</vt:lpstr>
      <vt:lpstr>Developing the Data Transfer Capabilities</vt:lpstr>
      <vt:lpstr>Problems that Needed to be Resolved</vt:lpstr>
      <vt:lpstr>Problems that Needed to be Resolved</vt:lpstr>
      <vt:lpstr>Victims of Maltreatment Referred to and Enrolled in Early Intervention</vt:lpstr>
      <vt:lpstr>The Benefits of Linking Data</vt:lpstr>
      <vt:lpstr>The Benefits of Linking Data</vt:lpstr>
      <vt:lpstr>Lessons Learned</vt:lpstr>
      <vt:lpstr>Your Thoughts?</vt:lpstr>
      <vt:lpstr>Connect with DaSy</vt:lpstr>
      <vt:lpstr>PowerPoint Presentation</vt:lpstr>
    </vt:vector>
  </TitlesOfParts>
  <Company>The DaSy Center</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Alaska Connected Child Welfare Data to Automate Referrals of Maltreated Children</dc:title>
  <dc:creator>Lisa Balivet, Taletha Derrington</dc:creator>
  <cp:keywords>Data Linkages, Part C, Child Welfare</cp:keywords>
  <cp:lastModifiedBy>Roxanne Jones</cp:lastModifiedBy>
  <cp:revision>121</cp:revision>
  <dcterms:created xsi:type="dcterms:W3CDTF">2013-02-06T21:54:43Z</dcterms:created>
  <dcterms:modified xsi:type="dcterms:W3CDTF">2015-12-07T23:27:55Z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