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8" r:id="rId3"/>
    <p:sldId id="257" r:id="rId4"/>
    <p:sldId id="259" r:id="rId5"/>
    <p:sldId id="260" r:id="rId6"/>
    <p:sldId id="261" r:id="rId7"/>
    <p:sldId id="277" r:id="rId8"/>
    <p:sldId id="263" r:id="rId9"/>
    <p:sldId id="264" r:id="rId10"/>
    <p:sldId id="266" r:id="rId11"/>
    <p:sldId id="267" r:id="rId12"/>
    <p:sldId id="268" r:id="rId13"/>
    <p:sldId id="269" r:id="rId14"/>
    <p:sldId id="278" r:id="rId15"/>
    <p:sldId id="271" r:id="rId16"/>
    <p:sldId id="279" r:id="rId17"/>
    <p:sldId id="272" r:id="rId18"/>
    <p:sldId id="281" r:id="rId19"/>
    <p:sldId id="280" r:id="rId20"/>
    <p:sldId id="273" r:id="rId21"/>
    <p:sldId id="275" r:id="rId22"/>
    <p:sldId id="274" r:id="rId23"/>
    <p:sldId id="276"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32" autoAdjust="0"/>
  </p:normalViewPr>
  <p:slideViewPr>
    <p:cSldViewPr>
      <p:cViewPr>
        <p:scale>
          <a:sx n="80" d="100"/>
          <a:sy n="80" d="100"/>
        </p:scale>
        <p:origin x="-45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53405824271981E-2"/>
          <c:y val="0.10152474690663667"/>
          <c:w val="0.8383664423072128"/>
          <c:h val="0.70320855614973266"/>
        </c:manualLayout>
      </c:layout>
      <c:barChart>
        <c:barDir val="col"/>
        <c:grouping val="clustered"/>
        <c:varyColors val="0"/>
        <c:ser>
          <c:idx val="1"/>
          <c:order val="0"/>
          <c:spPr>
            <a:solidFill>
              <a:srgbClr val="00B0F0"/>
            </a:solidFill>
            <a:ln w="12700">
              <a:solidFill>
                <a:srgbClr val="FF0000"/>
              </a:solidFill>
              <a:prstDash val="solid"/>
            </a:ln>
          </c:spPr>
          <c:invertIfNegative val="0"/>
          <c:dLbls>
            <c:spPr>
              <a:noFill/>
              <a:ln w="25400">
                <a:noFill/>
              </a:ln>
            </c:spPr>
            <c:txPr>
              <a:bodyPr/>
              <a:lstStyle/>
              <a:p>
                <a:pPr>
                  <a:defRPr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Sheet1!$C$10:$C$19</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Sheet1!$D$10:$D$19</c:f>
              <c:numCache>
                <c:formatCode>General</c:formatCode>
                <c:ptCount val="10"/>
                <c:pt idx="0">
                  <c:v>25</c:v>
                </c:pt>
                <c:pt idx="1">
                  <c:v>22</c:v>
                </c:pt>
                <c:pt idx="2">
                  <c:v>15</c:v>
                </c:pt>
                <c:pt idx="3">
                  <c:v>17</c:v>
                </c:pt>
                <c:pt idx="4">
                  <c:v>10</c:v>
                </c:pt>
                <c:pt idx="5">
                  <c:v>6</c:v>
                </c:pt>
                <c:pt idx="6">
                  <c:v>3</c:v>
                </c:pt>
                <c:pt idx="7">
                  <c:v>1</c:v>
                </c:pt>
                <c:pt idx="8">
                  <c:v>0.15</c:v>
                </c:pt>
                <c:pt idx="9">
                  <c:v>0.11</c:v>
                </c:pt>
              </c:numCache>
            </c:numRef>
          </c:val>
        </c:ser>
        <c:dLbls>
          <c:showLegendKey val="0"/>
          <c:showVal val="0"/>
          <c:showCatName val="0"/>
          <c:showSerName val="0"/>
          <c:showPercent val="0"/>
          <c:showBubbleSize val="0"/>
        </c:dLbls>
        <c:gapWidth val="150"/>
        <c:axId val="119970432"/>
        <c:axId val="119993088"/>
      </c:barChart>
      <c:catAx>
        <c:axId val="119970432"/>
        <c:scaling>
          <c:orientation val="minMax"/>
        </c:scaling>
        <c:delete val="0"/>
        <c:axPos val="b"/>
        <c:title>
          <c:tx>
            <c:rich>
              <a:bodyPr/>
              <a:lstStyle/>
              <a:p>
                <a:pPr>
                  <a:defRPr sz="2000" b="1" i="0" u="none" strike="noStrike" baseline="0">
                    <a:solidFill>
                      <a:srgbClr val="000000"/>
                    </a:solidFill>
                    <a:latin typeface="Arial"/>
                    <a:ea typeface="Arial"/>
                    <a:cs typeface="Arial"/>
                  </a:defRPr>
                </a:pPr>
                <a:r>
                  <a:rPr lang="en-US" sz="2000" dirty="0"/>
                  <a:t>Number of Demographic Risk </a:t>
                </a:r>
                <a:r>
                  <a:rPr lang="en-US" sz="2000" dirty="0" smtClean="0"/>
                  <a:t>Factors for EI Participants</a:t>
                </a:r>
                <a:endParaRPr lang="en-US" sz="2000" dirty="0"/>
              </a:p>
            </c:rich>
          </c:tx>
          <c:layout>
            <c:manualLayout>
              <c:xMode val="edge"/>
              <c:yMode val="edge"/>
              <c:x val="0.16193328512507366"/>
              <c:y val="0.87810945273631846"/>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19993088"/>
        <c:crosses val="autoZero"/>
        <c:auto val="1"/>
        <c:lblAlgn val="ctr"/>
        <c:lblOffset val="100"/>
        <c:noMultiLvlLbl val="0"/>
      </c:catAx>
      <c:valAx>
        <c:axId val="119993088"/>
        <c:scaling>
          <c:orientation val="minMax"/>
        </c:scaling>
        <c:delete val="0"/>
        <c:axPos val="l"/>
        <c:title>
          <c:tx>
            <c:rich>
              <a:bodyPr rot="0" vert="horz"/>
              <a:lstStyle/>
              <a:p>
                <a:pPr algn="ctr">
                  <a:defRPr sz="1800" b="1" i="0" u="none" strike="noStrike" baseline="0">
                    <a:solidFill>
                      <a:srgbClr val="000000"/>
                    </a:solidFill>
                    <a:latin typeface="Arial"/>
                    <a:ea typeface="Arial"/>
                    <a:cs typeface="Arial"/>
                  </a:defRPr>
                </a:pPr>
                <a:r>
                  <a:rPr lang="en-US" sz="1800" dirty="0"/>
                  <a:t>%</a:t>
                </a:r>
              </a:p>
            </c:rich>
          </c:tx>
          <c:layout>
            <c:manualLayout>
              <c:xMode val="edge"/>
              <c:yMode val="edge"/>
              <c:x val="1.1889282188350309E-3"/>
              <c:y val="0.4145518008165646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19970432"/>
        <c:crosses val="autoZero"/>
        <c:crossBetween val="between"/>
      </c:valAx>
      <c:spPr>
        <a:solidFill>
          <a:srgbClr val="FFFFFF"/>
        </a:solidFill>
        <a:ln w="3175">
          <a:solidFill>
            <a:srgbClr val="FFFFFF"/>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0.40816</cdr:x>
      <cdr:y>0.02985</cdr:y>
    </cdr:from>
    <cdr:to>
      <cdr:x>1</cdr:x>
      <cdr:y>0.25373</cdr:y>
    </cdr:to>
    <cdr:sp macro="" textlink="">
      <cdr:nvSpPr>
        <cdr:cNvPr id="4" name="TextBox 3"/>
        <cdr:cNvSpPr txBox="1"/>
      </cdr:nvSpPr>
      <cdr:spPr>
        <a:xfrm xmlns:a="http://schemas.openxmlformats.org/drawingml/2006/main">
          <a:off x="3048000" y="152400"/>
          <a:ext cx="44196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Source:  National Early Intervention Longitudinal Study (NEILS)</a:t>
          </a:r>
          <a:endParaRPr lang="en-US" dirty="0"/>
        </a:p>
      </cdr:txBody>
    </cdr:sp>
  </cdr:relSizeAnchor>
  <cdr:relSizeAnchor xmlns:cdr="http://schemas.openxmlformats.org/drawingml/2006/chartDrawing">
    <cdr:from>
      <cdr:x>0.62857</cdr:x>
      <cdr:y>0.25714</cdr:y>
    </cdr:from>
    <cdr:to>
      <cdr:x>0.77143</cdr:x>
      <cdr:y>0.36786</cdr:y>
    </cdr:to>
    <cdr:sp macro="" textlink="">
      <cdr:nvSpPr>
        <cdr:cNvPr id="5" name="TextBox 4"/>
        <cdr:cNvSpPr txBox="1"/>
      </cdr:nvSpPr>
      <cdr:spPr>
        <a:xfrm xmlns:a="http://schemas.openxmlformats.org/drawingml/2006/main">
          <a:off x="5029200" y="1371600"/>
          <a:ext cx="114300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dirty="0" smtClean="0">
              <a:solidFill>
                <a:srgbClr val="FF0000"/>
              </a:solidFill>
            </a:rPr>
            <a:t>22%</a:t>
          </a:r>
          <a:endParaRPr lang="en-US" sz="36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0A5EF-E66B-4312-9839-5EDED57C390F}" type="datetimeFigureOut">
              <a:rPr lang="en-US" smtClean="0"/>
              <a:t>7/25/2014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0121A-D565-4BE6-BA5B-A94AA38DF2A6}" type="slidenum">
              <a:rPr lang="en-US" smtClean="0"/>
              <a:t>‹#›</a:t>
            </a:fld>
            <a:endParaRPr lang="en-US"/>
          </a:p>
        </p:txBody>
      </p:sp>
    </p:spTree>
    <p:extLst>
      <p:ext uri="{BB962C8B-B14F-4D97-AF65-F5344CB8AC3E}">
        <p14:creationId xmlns:p14="http://schemas.microsoft.com/office/powerpoint/2010/main" val="43489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a:t>
            </a:fld>
            <a:endParaRPr lang="en-US"/>
          </a:p>
        </p:txBody>
      </p:sp>
    </p:spTree>
    <p:extLst>
      <p:ext uri="{BB962C8B-B14F-4D97-AF65-F5344CB8AC3E}">
        <p14:creationId xmlns:p14="http://schemas.microsoft.com/office/powerpoint/2010/main" val="41265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where data sharing and linking comes in.  Shared accountability.  Shared attribution.</a:t>
            </a:r>
            <a:r>
              <a:rPr lang="en-US" baseline="0" dirty="0" smtClean="0"/>
              <a:t>  I am suggestion we put the focus on children with disabilities, not Part C.  The question changes from:  Is Part C effective?   This is a relatively narrow question.  The broader more important question for children and families is how effectively are we as a state supporting the development of infants and toddlers with disabilities?</a:t>
            </a:r>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10</a:t>
            </a:fld>
            <a:endParaRPr lang="en-US"/>
          </a:p>
        </p:txBody>
      </p:sp>
    </p:spTree>
    <p:extLst>
      <p:ext uri="{BB962C8B-B14F-4D97-AF65-F5344CB8AC3E}">
        <p14:creationId xmlns:p14="http://schemas.microsoft.com/office/powerpoint/2010/main" val="324855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longitudinal question.</a:t>
            </a:r>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11</a:t>
            </a:fld>
            <a:endParaRPr lang="en-US"/>
          </a:p>
        </p:txBody>
      </p:sp>
    </p:spTree>
    <p:extLst>
      <p:ext uri="{BB962C8B-B14F-4D97-AF65-F5344CB8AC3E}">
        <p14:creationId xmlns:p14="http://schemas.microsoft.com/office/powerpoint/2010/main" val="72446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state should have one of these.</a:t>
            </a:r>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12</a:t>
            </a:fld>
            <a:endParaRPr lang="en-US"/>
          </a:p>
        </p:txBody>
      </p:sp>
    </p:spTree>
    <p:extLst>
      <p:ext uri="{BB962C8B-B14F-4D97-AF65-F5344CB8AC3E}">
        <p14:creationId xmlns:p14="http://schemas.microsoft.com/office/powerpoint/2010/main" val="293953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122A6-561D-4184-9DA9-53E4182413AC}" type="slidenum">
              <a:rPr lang="en-US"/>
              <a:pPr/>
              <a:t>13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14400" y="4343400"/>
            <a:ext cx="5029200" cy="4114800"/>
          </a:xfrm>
        </p:spPr>
        <p:txBody>
          <a:bodyPr/>
          <a:lstStyle/>
          <a:p>
            <a:r>
              <a:rPr lang="en-US" dirty="0" smtClean="0"/>
              <a:t>And</a:t>
            </a:r>
            <a:r>
              <a:rPr lang="en-US" baseline="0" dirty="0" smtClean="0"/>
              <a:t> every state should be have data on how its EI graduates are doing.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14</a:t>
            </a:fld>
            <a:endParaRPr lang="en-US"/>
          </a:p>
        </p:txBody>
      </p:sp>
    </p:spTree>
    <p:extLst>
      <p:ext uri="{BB962C8B-B14F-4D97-AF65-F5344CB8AC3E}">
        <p14:creationId xmlns:p14="http://schemas.microsoft.com/office/powerpoint/2010/main" val="226363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15</a:t>
            </a:fld>
            <a:endParaRPr lang="en-US"/>
          </a:p>
        </p:txBody>
      </p:sp>
    </p:spTree>
    <p:extLst>
      <p:ext uri="{BB962C8B-B14F-4D97-AF65-F5344CB8AC3E}">
        <p14:creationId xmlns:p14="http://schemas.microsoft.com/office/powerpoint/2010/main" val="178130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16</a:t>
            </a:fld>
            <a:endParaRPr lang="en-US"/>
          </a:p>
        </p:txBody>
      </p:sp>
    </p:spTree>
    <p:extLst>
      <p:ext uri="{BB962C8B-B14F-4D97-AF65-F5344CB8AC3E}">
        <p14:creationId xmlns:p14="http://schemas.microsoft.com/office/powerpoint/2010/main" val="171514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17</a:t>
            </a:fld>
            <a:endParaRPr lang="en-US"/>
          </a:p>
        </p:txBody>
      </p:sp>
    </p:spTree>
    <p:extLst>
      <p:ext uri="{BB962C8B-B14F-4D97-AF65-F5344CB8AC3E}">
        <p14:creationId xmlns:p14="http://schemas.microsoft.com/office/powerpoint/2010/main" val="103967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next frontier.</a:t>
            </a:r>
            <a:r>
              <a:rPr lang="en-US" baseline="0" dirty="0" smtClean="0"/>
              <a:t>   The Race to the Top Early Learning Challenge priority had a strong emphasis on building coordinated data systems.  The last SLDS competition had a priority for early childhood and we hear the next one will as well.</a:t>
            </a:r>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18</a:t>
            </a:fld>
            <a:endParaRPr lang="en-US"/>
          </a:p>
        </p:txBody>
      </p:sp>
    </p:spTree>
    <p:extLst>
      <p:ext uri="{BB962C8B-B14F-4D97-AF65-F5344CB8AC3E}">
        <p14:creationId xmlns:p14="http://schemas.microsoft.com/office/powerpoint/2010/main" val="92617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19</a:t>
            </a:fld>
            <a:endParaRPr lang="en-US"/>
          </a:p>
        </p:txBody>
      </p:sp>
    </p:spTree>
    <p:extLst>
      <p:ext uri="{BB962C8B-B14F-4D97-AF65-F5344CB8AC3E}">
        <p14:creationId xmlns:p14="http://schemas.microsoft.com/office/powerpoint/2010/main" val="425356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2</a:t>
            </a:fld>
            <a:endParaRPr lang="en-US"/>
          </a:p>
        </p:txBody>
      </p:sp>
    </p:spTree>
    <p:extLst>
      <p:ext uri="{BB962C8B-B14F-4D97-AF65-F5344CB8AC3E}">
        <p14:creationId xmlns:p14="http://schemas.microsoft.com/office/powerpoint/2010/main" val="201827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20</a:t>
            </a:fld>
            <a:endParaRPr lang="en-US"/>
          </a:p>
        </p:txBody>
      </p:sp>
    </p:spTree>
    <p:extLst>
      <p:ext uri="{BB962C8B-B14F-4D97-AF65-F5344CB8AC3E}">
        <p14:creationId xmlns:p14="http://schemas.microsoft.com/office/powerpoint/2010/main" val="40529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21</a:t>
            </a:fld>
            <a:endParaRPr lang="en-US"/>
          </a:p>
        </p:txBody>
      </p:sp>
    </p:spTree>
    <p:extLst>
      <p:ext uri="{BB962C8B-B14F-4D97-AF65-F5344CB8AC3E}">
        <p14:creationId xmlns:p14="http://schemas.microsoft.com/office/powerpoint/2010/main" val="216445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22</a:t>
            </a:fld>
            <a:endParaRPr lang="en-US"/>
          </a:p>
        </p:txBody>
      </p:sp>
    </p:spTree>
    <p:extLst>
      <p:ext uri="{BB962C8B-B14F-4D97-AF65-F5344CB8AC3E}">
        <p14:creationId xmlns:p14="http://schemas.microsoft.com/office/powerpoint/2010/main" val="55176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of which?</a:t>
            </a:r>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3</a:t>
            </a:fld>
            <a:endParaRPr lang="en-US"/>
          </a:p>
        </p:txBody>
      </p:sp>
    </p:spTree>
    <p:extLst>
      <p:ext uri="{BB962C8B-B14F-4D97-AF65-F5344CB8AC3E}">
        <p14:creationId xmlns:p14="http://schemas.microsoft.com/office/powerpoint/2010/main" val="313827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you could improve your program if you had the right information?</a:t>
            </a:r>
          </a:p>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4</a:t>
            </a:fld>
            <a:endParaRPr lang="en-US"/>
          </a:p>
        </p:txBody>
      </p:sp>
    </p:spTree>
    <p:extLst>
      <p:ext uri="{BB962C8B-B14F-4D97-AF65-F5344CB8AC3E}">
        <p14:creationId xmlns:p14="http://schemas.microsoft.com/office/powerpoint/2010/main" val="351593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month old girl with a visual impairment –  only child born to a two parent family with adequate financial resources, mom is a social worker, dad is a teacher, both are very committed to doing everything they can to help the child develop and learn, child attends a high quality family child care program where the child care provider is equally committed to the child’s development.</a:t>
            </a:r>
          </a:p>
          <a:p>
            <a:r>
              <a:rPr lang="en-US" sz="1200" kern="1200" dirty="0" smtClean="0">
                <a:solidFill>
                  <a:schemeClr val="tx1"/>
                </a:solidFill>
                <a:effectLst/>
                <a:latin typeface="+mn-lt"/>
                <a:ea typeface="+mn-ea"/>
                <a:cs typeface="+mn-cs"/>
              </a:rPr>
              <a:t>Same child – single mom, limited resources, 4 other children, one of whom has a physical disability, mom very devoted to her kids but very stressed out, the 6 month old is cared for by a neighbor while mom works in what would be considered a low quality child care situation.</a:t>
            </a:r>
          </a:p>
          <a:p>
            <a:r>
              <a:rPr lang="en-US" sz="1200" kern="1200" dirty="0" smtClean="0">
                <a:solidFill>
                  <a:schemeClr val="tx1"/>
                </a:solidFill>
                <a:effectLst/>
                <a:latin typeface="+mn-lt"/>
                <a:ea typeface="+mn-ea"/>
                <a:cs typeface="+mn-cs"/>
              </a:rPr>
              <a:t>Same child – in 5 different foster homes by the time she turns one.  </a:t>
            </a:r>
          </a:p>
          <a:p>
            <a:r>
              <a:rPr lang="en-US" sz="1200" kern="1200" dirty="0" smtClean="0">
                <a:solidFill>
                  <a:schemeClr val="tx1"/>
                </a:solidFill>
                <a:effectLst/>
                <a:latin typeface="+mn-lt"/>
                <a:ea typeface="+mn-ea"/>
                <a:cs typeface="+mn-cs"/>
              </a:rPr>
              <a:t>Under each scenario, high quality early intervention was provided.  Would you expect the same outcomes at age 3? </a:t>
            </a:r>
          </a:p>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5</a:t>
            </a:fld>
            <a:endParaRPr lang="en-US"/>
          </a:p>
        </p:txBody>
      </p:sp>
    </p:spTree>
    <p:extLst>
      <p:ext uri="{BB962C8B-B14F-4D97-AF65-F5344CB8AC3E}">
        <p14:creationId xmlns:p14="http://schemas.microsoft.com/office/powerpoint/2010/main" val="313610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2F904-C0D3-4E3A-90D0-60552A7BE562}" type="slidenum">
              <a:rPr lang="en-US"/>
              <a:pPr/>
              <a:t>6</a:t>
            </a:fld>
            <a:endParaRPr lang="en-US"/>
          </a:p>
        </p:txBody>
      </p:sp>
      <p:sp>
        <p:nvSpPr>
          <p:cNvPr id="305154" name="Rectangle 2"/>
          <p:cNvSpPr>
            <a:spLocks noGrp="1" noRot="1" noChangeAspect="1" noChangeArrowheads="1"/>
          </p:cNvSpPr>
          <p:nvPr>
            <p:ph type="sldImg"/>
          </p:nvPr>
        </p:nvSpPr>
        <p:spPr bwMode="auto">
          <a:xfrm>
            <a:off x="1130300" y="688975"/>
            <a:ext cx="4584700" cy="3438525"/>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05833" y="4355034"/>
            <a:ext cx="5046335" cy="4127064"/>
          </a:xfrm>
          <a:prstGeom prst="rect">
            <a:avLst/>
          </a:prstGeom>
          <a:solidFill>
            <a:srgbClr val="FFFFFF"/>
          </a:solidFill>
          <a:ln>
            <a:solidFill>
              <a:srgbClr val="000000"/>
            </a:solidFill>
            <a:miter lim="800000"/>
            <a:headEnd/>
            <a:tailEnd/>
          </a:ln>
        </p:spPr>
        <p:txBody>
          <a:bodyPr lIns="89724" tIns="44861" rIns="89724" bIns="44861"/>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121A-D565-4BE6-BA5B-A94AA38DF2A6}" type="slidenum">
              <a:rPr lang="en-US" smtClean="0"/>
              <a:t>7</a:t>
            </a:fld>
            <a:endParaRPr lang="en-US"/>
          </a:p>
        </p:txBody>
      </p:sp>
    </p:spTree>
    <p:extLst>
      <p:ext uri="{BB962C8B-B14F-4D97-AF65-F5344CB8AC3E}">
        <p14:creationId xmlns:p14="http://schemas.microsoft.com/office/powerpoint/2010/main" val="249231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Poor quality child care will wipe out high quality EI.  So will a depressed mom. Or multiple foster care placement or abuse and neglect.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Risk Factors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Living at or below 200% of the federal poverty line</a:t>
            </a:r>
          </a:p>
          <a:p>
            <a:pPr lvl="0"/>
            <a:r>
              <a:rPr lang="en-US" sz="1200" kern="1200" dirty="0" smtClean="0">
                <a:solidFill>
                  <a:schemeClr val="tx1"/>
                </a:solidFill>
                <a:effectLst/>
                <a:latin typeface="+mn-lt"/>
                <a:ea typeface="+mn-ea"/>
                <a:cs typeface="+mn-cs"/>
              </a:rPr>
              <a:t>Single parent household</a:t>
            </a:r>
          </a:p>
          <a:p>
            <a:pPr lvl="0"/>
            <a:r>
              <a:rPr lang="en-US" sz="1200" kern="1200" dirty="0" smtClean="0">
                <a:solidFill>
                  <a:schemeClr val="tx1"/>
                </a:solidFill>
                <a:effectLst/>
                <a:latin typeface="+mn-lt"/>
                <a:ea typeface="+mn-ea"/>
                <a:cs typeface="+mn-cs"/>
              </a:rPr>
              <a:t>Young maternal age</a:t>
            </a:r>
          </a:p>
          <a:p>
            <a:pPr lvl="0"/>
            <a:r>
              <a:rPr lang="en-US" sz="1200" kern="1200" dirty="0" smtClean="0">
                <a:solidFill>
                  <a:schemeClr val="tx1"/>
                </a:solidFill>
                <a:effectLst/>
                <a:latin typeface="+mn-lt"/>
                <a:ea typeface="+mn-ea"/>
                <a:cs typeface="+mn-cs"/>
              </a:rPr>
              <a:t>Low maternal education</a:t>
            </a:r>
          </a:p>
          <a:p>
            <a:pPr lvl="0"/>
            <a:r>
              <a:rPr lang="en-US" sz="1200" kern="1200" dirty="0" smtClean="0">
                <a:solidFill>
                  <a:schemeClr val="tx1"/>
                </a:solidFill>
                <a:effectLst/>
                <a:latin typeface="+mn-lt"/>
                <a:ea typeface="+mn-ea"/>
                <a:cs typeface="+mn-cs"/>
              </a:rPr>
              <a:t>Large family size</a:t>
            </a:r>
          </a:p>
          <a:p>
            <a:pPr lvl="0"/>
            <a:r>
              <a:rPr lang="en-US" sz="1200" kern="1200" dirty="0" smtClean="0">
                <a:solidFill>
                  <a:schemeClr val="tx1"/>
                </a:solidFill>
                <a:effectLst/>
                <a:latin typeface="+mn-lt"/>
                <a:ea typeface="+mn-ea"/>
                <a:cs typeface="+mn-cs"/>
              </a:rPr>
              <a:t>Other special needs children in household</a:t>
            </a:r>
          </a:p>
          <a:p>
            <a:pPr lvl="0"/>
            <a:r>
              <a:rPr lang="en-US" sz="1200" kern="1200" dirty="0" smtClean="0">
                <a:solidFill>
                  <a:schemeClr val="tx1"/>
                </a:solidFill>
                <a:effectLst/>
                <a:latin typeface="+mn-lt"/>
                <a:ea typeface="+mn-ea"/>
                <a:cs typeface="+mn-cs"/>
              </a:rPr>
              <a:t>Fair or poor housing quality</a:t>
            </a:r>
          </a:p>
          <a:p>
            <a:pPr lvl="0"/>
            <a:r>
              <a:rPr lang="en-US" sz="1200" kern="1200" dirty="0" smtClean="0">
                <a:solidFill>
                  <a:schemeClr val="tx1"/>
                </a:solidFill>
                <a:effectLst/>
                <a:latin typeface="+mn-lt"/>
                <a:ea typeface="+mn-ea"/>
                <a:cs typeface="+mn-cs"/>
              </a:rPr>
              <a:t>Fair or poor transportation quality</a:t>
            </a:r>
          </a:p>
          <a:p>
            <a:pPr lvl="0"/>
            <a:r>
              <a:rPr lang="en-US" sz="1200" kern="1200" dirty="0" smtClean="0">
                <a:solidFill>
                  <a:schemeClr val="tx1"/>
                </a:solidFill>
                <a:effectLst/>
                <a:latin typeface="+mn-lt"/>
                <a:ea typeface="+mn-ea"/>
                <a:cs typeface="+mn-cs"/>
              </a:rPr>
              <a:t>Foster care</a:t>
            </a:r>
          </a:p>
          <a:p>
            <a:pPr lvl="0"/>
            <a:r>
              <a:rPr lang="en-US" sz="1200" kern="1200" dirty="0" smtClean="0">
                <a:solidFill>
                  <a:schemeClr val="tx1"/>
                </a:solidFill>
                <a:effectLst/>
                <a:latin typeface="+mn-lt"/>
                <a:ea typeface="+mn-ea"/>
                <a:cs typeface="+mn-cs"/>
              </a:rPr>
              <a:t>Minority group status</a:t>
            </a:r>
          </a:p>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8</a:t>
            </a:fld>
            <a:endParaRPr lang="en-US"/>
          </a:p>
        </p:txBody>
      </p:sp>
    </p:spTree>
    <p:extLst>
      <p:ext uri="{BB962C8B-B14F-4D97-AF65-F5344CB8AC3E}">
        <p14:creationId xmlns:p14="http://schemas.microsoft.com/office/powerpoint/2010/main" val="211123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Wouldn’t it be powerful to be able to show that a high quality Early Head Start program increases the impact of high quality EI for our little 6 month old?</a:t>
            </a:r>
          </a:p>
          <a:p>
            <a:endParaRPr lang="en-US" dirty="0"/>
          </a:p>
        </p:txBody>
      </p:sp>
      <p:sp>
        <p:nvSpPr>
          <p:cNvPr id="4" name="Slide Number Placeholder 3"/>
          <p:cNvSpPr>
            <a:spLocks noGrp="1"/>
          </p:cNvSpPr>
          <p:nvPr>
            <p:ph type="sldNum" sz="quarter" idx="10"/>
          </p:nvPr>
        </p:nvSpPr>
        <p:spPr/>
        <p:txBody>
          <a:bodyPr/>
          <a:lstStyle/>
          <a:p>
            <a:fld id="{F1E0121A-D565-4BE6-BA5B-A94AA38DF2A6}" type="slidenum">
              <a:rPr lang="en-US" smtClean="0"/>
              <a:t>9</a:t>
            </a:fld>
            <a:endParaRPr lang="en-US"/>
          </a:p>
        </p:txBody>
      </p:sp>
    </p:spTree>
    <p:extLst>
      <p:ext uri="{BB962C8B-B14F-4D97-AF65-F5344CB8AC3E}">
        <p14:creationId xmlns:p14="http://schemas.microsoft.com/office/powerpoint/2010/main" val="1137221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0" y="560745"/>
            <a:ext cx="1796906" cy="12200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635106" y="990600"/>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ransition>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1949390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699306456"/>
      </p:ext>
    </p:extLst>
  </p:cSld>
  <p:clrMapOvr>
    <a:masterClrMapping/>
  </p:clrMapOvr>
  <p:transition>
    <p:split orient="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467A6C-6766-4945-978A-1087EC65B42C}"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186248346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67A6C-6766-4945-978A-1087EC65B42C}"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3068506518"/>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67A6C-6766-4945-978A-1087EC65B42C}"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3198507138"/>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67A6C-6766-4945-978A-1087EC65B42C}" type="datetimeFigureOut">
              <a:rPr lang="en-US" smtClean="0"/>
              <a:t>7/25/2014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3491465660"/>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67A6C-6766-4945-978A-1087EC65B42C}" type="datetimeFigureOut">
              <a:rPr lang="en-US" smtClean="0"/>
              <a:t>7/25/2014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2731792168"/>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67A6C-6766-4945-978A-1087EC65B42C}" type="datetimeFigureOut">
              <a:rPr lang="en-US" smtClean="0"/>
              <a:t>7/25/2014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2209558571"/>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67A6C-6766-4945-978A-1087EC65B42C}" type="datetimeFigureOut">
              <a:rPr lang="en-US" smtClean="0"/>
              <a:t>7/25/2014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2133596091"/>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67A6C-6766-4945-978A-1087EC65B42C}" type="datetimeFigureOut">
              <a:rPr lang="en-US" smtClean="0"/>
              <a:t>7/25/2014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2931578610"/>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6398272"/>
      </p:ext>
    </p:extLst>
  </p:cSld>
  <p:clrMapOvr>
    <a:masterClrMapping/>
  </p:clrMapOvr>
  <p:transition>
    <p:split orient="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67A6C-6766-4945-978A-1087EC65B42C}" type="datetimeFigureOut">
              <a:rPr lang="en-US" smtClean="0"/>
              <a:t>7/25/2014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3028051845"/>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67A6C-6766-4945-978A-1087EC65B42C}"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1937579481"/>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67A6C-6766-4945-978A-1087EC65B42C}"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0BEE6-2530-49C8-B5E3-F4C812B5A27B}" type="slidenum">
              <a:rPr lang="en-US" smtClean="0"/>
              <a:t>‹#›</a:t>
            </a:fld>
            <a:endParaRPr lang="en-US"/>
          </a:p>
        </p:txBody>
      </p:sp>
    </p:spTree>
    <p:extLst>
      <p:ext uri="{BB962C8B-B14F-4D97-AF65-F5344CB8AC3E}">
        <p14:creationId xmlns:p14="http://schemas.microsoft.com/office/powerpoint/2010/main" val="3414214823"/>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449039785"/>
      </p:ext>
    </p:extLst>
  </p:cSld>
  <p:clrMapOvr>
    <a:masterClrMapping/>
  </p:clrMapOvr>
  <p:transition>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58390670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205014798"/>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449949667"/>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85610022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25327926"/>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7/25/2014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12907055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67A6C-6766-4945-978A-1087EC65B42C}" type="datetimeFigureOut">
              <a:rPr lang="en-US" smtClean="0"/>
              <a:t>7/25/2014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0BEE6-2530-49C8-B5E3-F4C812B5A27B}" type="slidenum">
              <a:rPr lang="en-US" smtClean="0"/>
              <a:t>‹#›</a:t>
            </a:fld>
            <a:endParaRPr lang="en-US"/>
          </a:p>
        </p:txBody>
      </p:sp>
    </p:spTree>
    <p:extLst>
      <p:ext uri="{BB962C8B-B14F-4D97-AF65-F5344CB8AC3E}">
        <p14:creationId xmlns:p14="http://schemas.microsoft.com/office/powerpoint/2010/main" val="2961730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dasycenter.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mailto:dasycenter@sri.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5791200" cy="990600"/>
          </a:xfrm>
        </p:spPr>
        <p:txBody>
          <a:bodyPr>
            <a:noAutofit/>
          </a:bodyPr>
          <a:lstStyle/>
          <a:p>
            <a:r>
              <a:rPr lang="en-US" sz="4800" dirty="0" smtClean="0"/>
              <a:t>Sharing is</a:t>
            </a:r>
            <a:br>
              <a:rPr lang="en-US" sz="4800" dirty="0" smtClean="0"/>
            </a:br>
            <a:r>
              <a:rPr lang="en-US" sz="4800" dirty="0" smtClean="0"/>
              <a:t>Good for Kids</a:t>
            </a:r>
            <a:endParaRPr lang="en-US" sz="4800" dirty="0"/>
          </a:p>
        </p:txBody>
      </p:sp>
      <p:sp>
        <p:nvSpPr>
          <p:cNvPr id="3" name="Subtitle 2"/>
          <p:cNvSpPr>
            <a:spLocks noGrp="1"/>
          </p:cNvSpPr>
          <p:nvPr>
            <p:ph type="subTitle" idx="1"/>
          </p:nvPr>
        </p:nvSpPr>
        <p:spPr>
          <a:xfrm>
            <a:off x="838200" y="4495800"/>
            <a:ext cx="6400800" cy="1219200"/>
          </a:xfrm>
        </p:spPr>
        <p:txBody>
          <a:bodyPr>
            <a:normAutofit fontScale="92500" lnSpcReduction="10000"/>
          </a:bodyPr>
          <a:lstStyle/>
          <a:p>
            <a:r>
              <a:rPr lang="en-US" dirty="0" smtClean="0"/>
              <a:t>Kathy Hebbeler</a:t>
            </a:r>
          </a:p>
          <a:p>
            <a:r>
              <a:rPr lang="en-US" dirty="0" smtClean="0"/>
              <a:t>NERCC Part C Coordinators Meeting</a:t>
            </a:r>
          </a:p>
          <a:p>
            <a:r>
              <a:rPr lang="en-US" dirty="0" smtClean="0"/>
              <a:t>April 24, 2013</a:t>
            </a:r>
            <a:endParaRPr lang="en-US" dirty="0"/>
          </a:p>
        </p:txBody>
      </p:sp>
    </p:spTree>
    <p:extLst>
      <p:ext uri="{BB962C8B-B14F-4D97-AF65-F5344CB8AC3E}">
        <p14:creationId xmlns:p14="http://schemas.microsoft.com/office/powerpoint/2010/main" val="941942949"/>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Propositions				</a:t>
            </a:r>
            <a:endParaRPr lang="en-US" dirty="0"/>
          </a:p>
        </p:txBody>
      </p:sp>
      <p:sp>
        <p:nvSpPr>
          <p:cNvPr id="2" name="Content Placeholder 1"/>
          <p:cNvSpPr>
            <a:spLocks noGrp="1"/>
          </p:cNvSpPr>
          <p:nvPr>
            <p:ph idx="1"/>
          </p:nvPr>
        </p:nvSpPr>
        <p:spPr/>
        <p:txBody>
          <a:bodyPr/>
          <a:lstStyle/>
          <a:p>
            <a:r>
              <a:rPr lang="en-US" dirty="0" smtClean="0"/>
              <a:t>There is a collective impact of public investments on the development of children birth to age 3 with delays and disabilities – and EI is only a part of that impact.</a:t>
            </a:r>
          </a:p>
          <a:p>
            <a:r>
              <a:rPr lang="en-US" dirty="0" smtClean="0"/>
              <a:t>The data needed to examine </a:t>
            </a:r>
            <a:r>
              <a:rPr lang="en-US" sz="3200" dirty="0" smtClean="0">
                <a:solidFill>
                  <a:srgbClr val="C00000"/>
                </a:solidFill>
              </a:rPr>
              <a:t>collective impact </a:t>
            </a:r>
            <a:r>
              <a:rPr lang="en-US" dirty="0" smtClean="0"/>
              <a:t>exists in your state.</a:t>
            </a:r>
          </a:p>
          <a:p>
            <a:pPr lvl="1"/>
            <a:r>
              <a:rPr lang="en-US" dirty="0" smtClean="0"/>
              <a:t>But it might not exist in a way that it can be accessed to address critical questions.</a:t>
            </a:r>
            <a:endParaRPr lang="en-US" dirty="0"/>
          </a:p>
        </p:txBody>
      </p:sp>
    </p:spTree>
    <p:extLst>
      <p:ext uri="{BB962C8B-B14F-4D97-AF65-F5344CB8AC3E}">
        <p14:creationId xmlns:p14="http://schemas.microsoft.com/office/powerpoint/2010/main" val="2571275100"/>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more important questions..</a:t>
            </a:r>
            <a:endParaRPr lang="en-US" dirty="0"/>
          </a:p>
        </p:txBody>
      </p:sp>
      <p:sp>
        <p:nvSpPr>
          <p:cNvPr id="2" name="Content Placeholder 1"/>
          <p:cNvSpPr>
            <a:spLocks noGrp="1"/>
          </p:cNvSpPr>
          <p:nvPr>
            <p:ph idx="1"/>
          </p:nvPr>
        </p:nvSpPr>
        <p:spPr/>
        <p:txBody>
          <a:bodyPr/>
          <a:lstStyle/>
          <a:p>
            <a:r>
              <a:rPr lang="en-US" sz="3200" dirty="0" smtClean="0"/>
              <a:t>What happens after children leave EI?</a:t>
            </a:r>
          </a:p>
          <a:p>
            <a:r>
              <a:rPr lang="en-US" sz="3200" dirty="0" smtClean="0"/>
              <a:t>What do outcomes look like in kindergarten?  3</a:t>
            </a:r>
            <a:r>
              <a:rPr lang="en-US" sz="3200" baseline="30000" dirty="0" smtClean="0"/>
              <a:t>rd</a:t>
            </a:r>
            <a:r>
              <a:rPr lang="en-US" sz="3200" dirty="0" smtClean="0"/>
              <a:t> grade?  8</a:t>
            </a:r>
            <a:r>
              <a:rPr lang="en-US" sz="3200" baseline="30000" dirty="0" smtClean="0"/>
              <a:t>th</a:t>
            </a:r>
            <a:r>
              <a:rPr lang="en-US" sz="3200" dirty="0" smtClean="0"/>
              <a:t> grade?</a:t>
            </a:r>
          </a:p>
        </p:txBody>
      </p:sp>
      <p:pic>
        <p:nvPicPr>
          <p:cNvPr id="9218" name="Picture 2" descr="https://encrypted-tbn1.gstatic.com/images?q=tbn:ANd9GcTKK7j0CtjoRbCzDqvAt_TeVOHtLWZcLNWZlkeEiOLSh2uU_VH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858" y="3581400"/>
            <a:ext cx="375576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70645"/>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782762"/>
          </a:xfrm>
        </p:spPr>
        <p:txBody>
          <a:bodyPr>
            <a:normAutofit/>
          </a:bodyPr>
          <a:lstStyle/>
          <a:p>
            <a:pPr algn="ctr"/>
            <a:r>
              <a:rPr lang="en-US" sz="3200" dirty="0" smtClean="0"/>
              <a:t>Need for Special Education and Disability Status at Kindergarten of Former EI Participants (NEILS)</a:t>
            </a:r>
            <a:endParaRPr lang="en-US" sz="3200" dirty="0"/>
          </a:p>
        </p:txBody>
      </p:sp>
      <p:pic>
        <p:nvPicPr>
          <p:cNvPr id="5" name="Picture 4" descr="The pie chart displayed shows IEP, has disability at 54 percent; No IEP, has disability at 11 percent; and no IEP, no disability at 35 percent. Every state should have one of these. "/>
          <p:cNvPicPr/>
          <p:nvPr/>
        </p:nvPicPr>
        <p:blipFill rotWithShape="1">
          <a:blip r:embed="rId3"/>
          <a:srcRect l="65213" t="24317" r="14129" b="43043"/>
          <a:stretch/>
        </p:blipFill>
        <p:spPr bwMode="auto">
          <a:xfrm>
            <a:off x="762000" y="1752600"/>
            <a:ext cx="693420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681285"/>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228600" y="381000"/>
            <a:ext cx="8763000" cy="954107"/>
          </a:xfrm>
          <a:prstGeom prst="rect">
            <a:avLst/>
          </a:prstGeom>
          <a:noFill/>
          <a:ln w="9525">
            <a:noFill/>
            <a:miter lim="800000"/>
            <a:headEnd/>
            <a:tailEnd/>
          </a:ln>
          <a:effectLst/>
        </p:spPr>
        <p:txBody>
          <a:bodyPr wrap="square">
            <a:spAutoFit/>
          </a:bodyPr>
          <a:lstStyle/>
          <a:p>
            <a:pPr algn="ctr"/>
            <a:r>
              <a:rPr lang="en-US" sz="2800" dirty="0" smtClean="0">
                <a:solidFill>
                  <a:srgbClr val="0000FF"/>
                </a:solidFill>
                <a:latin typeface="Tahoma" pitchFamily="34" charset="0"/>
                <a:cs typeface="Tahoma" pitchFamily="34" charset="0"/>
              </a:rPr>
              <a:t>Outcomes at Kindergarten:  Children </a:t>
            </a:r>
            <a:r>
              <a:rPr lang="en-US" sz="2800" dirty="0">
                <a:solidFill>
                  <a:srgbClr val="0000FF"/>
                </a:solidFill>
                <a:latin typeface="Tahoma" pitchFamily="34" charset="0"/>
                <a:cs typeface="Tahoma" pitchFamily="34" charset="0"/>
              </a:rPr>
              <a:t>without IEPs were performing comparably to </a:t>
            </a:r>
            <a:r>
              <a:rPr lang="en-US" sz="2800" dirty="0" smtClean="0">
                <a:solidFill>
                  <a:srgbClr val="0000FF"/>
                </a:solidFill>
                <a:latin typeface="Tahoma" pitchFamily="34" charset="0"/>
                <a:cs typeface="Tahoma" pitchFamily="34" charset="0"/>
              </a:rPr>
              <a:t>peers</a:t>
            </a:r>
            <a:endParaRPr lang="en-US" sz="2800" dirty="0">
              <a:solidFill>
                <a:srgbClr val="0000FF"/>
              </a:solidFill>
              <a:latin typeface="Tahoma" pitchFamily="34" charset="0"/>
              <a:cs typeface="Tahoma" pitchFamily="34" charset="0"/>
            </a:endParaRPr>
          </a:p>
        </p:txBody>
      </p:sp>
      <p:graphicFrame>
        <p:nvGraphicFramePr>
          <p:cNvPr id="113667" name="Object 3" descr="This slide has a column chart showing percentage of children rated by Kindergarten Teachers as intermediate or proficient in language and literacy skills, by IEP status compared with general kindergarten population. And every state should have data on how its EI graduates are doing. &#10;"/>
          <p:cNvGraphicFramePr>
            <a:graphicFrameLocks noGrp="1" noChangeAspect="1"/>
          </p:cNvGraphicFramePr>
          <p:nvPr>
            <p:ph sz="half" idx="2"/>
            <p:extLst>
              <p:ext uri="{D42A27DB-BD31-4B8C-83A1-F6EECF244321}">
                <p14:modId xmlns:p14="http://schemas.microsoft.com/office/powerpoint/2010/main" val="295634246"/>
              </p:ext>
            </p:extLst>
          </p:nvPr>
        </p:nvGraphicFramePr>
        <p:xfrm>
          <a:off x="762000" y="1981200"/>
          <a:ext cx="7834313" cy="4419600"/>
        </p:xfrm>
        <a:graphic>
          <a:graphicData uri="http://schemas.openxmlformats.org/presentationml/2006/ole">
            <mc:AlternateContent xmlns:mc="http://schemas.openxmlformats.org/markup-compatibility/2006">
              <mc:Choice xmlns:v="urn:schemas-microsoft-com:vml" Requires="v">
                <p:oleObj spid="_x0000_s2093" name="Worksheet" r:id="rId5" imgW="4924349" imgH="2581351" progId="Excel.Sheet.8">
                  <p:embed/>
                </p:oleObj>
              </mc:Choice>
              <mc:Fallback>
                <p:oleObj name="Worksheet" r:id="rId5" imgW="4924349" imgH="25813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81200"/>
                        <a:ext cx="7834313"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66" name="Rectangle 2"/>
          <p:cNvSpPr>
            <a:spLocks noGrp="1" noChangeArrowheads="1"/>
          </p:cNvSpPr>
          <p:nvPr>
            <p:ph type="title"/>
          </p:nvPr>
        </p:nvSpPr>
        <p:spPr>
          <a:xfrm>
            <a:off x="762000" y="1613595"/>
            <a:ext cx="7696200" cy="990600"/>
          </a:xfrm>
          <a:solidFill>
            <a:schemeClr val="bg2">
              <a:lumMod val="20000"/>
              <a:lumOff val="80000"/>
            </a:schemeClr>
          </a:solidFill>
        </p:spPr>
        <p:txBody>
          <a:bodyPr>
            <a:normAutofit/>
          </a:bodyPr>
          <a:lstStyle/>
          <a:p>
            <a:pPr algn="ctr"/>
            <a:r>
              <a:rPr lang="en-US" sz="1800" dirty="0">
                <a:solidFill>
                  <a:schemeClr val="accent2">
                    <a:lumMod val="75000"/>
                  </a:schemeClr>
                </a:solidFill>
              </a:rPr>
              <a:t>Percentage of Children Rated by Kindergarten Teachers as Intermediate or Proficient in Language and Literacy Skills, By IEP Status Compared with General Kindergarten </a:t>
            </a:r>
            <a:r>
              <a:rPr lang="en-US" sz="1800" dirty="0" smtClean="0">
                <a:solidFill>
                  <a:schemeClr val="accent2">
                    <a:lumMod val="75000"/>
                  </a:schemeClr>
                </a:solidFill>
              </a:rPr>
              <a:t>Population (</a:t>
            </a:r>
            <a:r>
              <a:rPr lang="en-US" sz="1800" dirty="0">
                <a:solidFill>
                  <a:schemeClr val="accent2">
                    <a:lumMod val="75000"/>
                  </a:schemeClr>
                </a:solidFill>
              </a:rPr>
              <a:t>ECLS-K data)</a:t>
            </a:r>
          </a:p>
        </p:txBody>
      </p:sp>
    </p:spTree>
    <p:extLst>
      <p:ext uri="{BB962C8B-B14F-4D97-AF65-F5344CB8AC3E}">
        <p14:creationId xmlns:p14="http://schemas.microsoft.com/office/powerpoint/2010/main" val="3318349617"/>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r>
              <a:rPr lang="en-US" dirty="0" smtClean="0"/>
              <a:t>The State Longitudinal Grant </a:t>
            </a:r>
            <a:r>
              <a:rPr lang="en-US" dirty="0"/>
              <a:t>(SLDS)</a:t>
            </a:r>
            <a:r>
              <a:rPr lang="en-US" dirty="0" smtClean="0"/>
              <a:t>Program</a:t>
            </a:r>
            <a:endParaRPr lang="en-US" dirty="0"/>
          </a:p>
        </p:txBody>
      </p:sp>
      <p:sp>
        <p:nvSpPr>
          <p:cNvPr id="2" name="Content Placeholder 1"/>
          <p:cNvSpPr>
            <a:spLocks noGrp="1"/>
          </p:cNvSpPr>
          <p:nvPr>
            <p:ph idx="1"/>
          </p:nvPr>
        </p:nvSpPr>
        <p:spPr>
          <a:xfrm>
            <a:off x="304800" y="1524000"/>
            <a:ext cx="8229600" cy="4038600"/>
          </a:xfrm>
        </p:spPr>
        <p:txBody>
          <a:bodyPr/>
          <a:lstStyle/>
          <a:p>
            <a:pPr marL="0" indent="0" algn="ctr">
              <a:buNone/>
            </a:pPr>
            <a:r>
              <a:rPr lang="en-US" sz="3200" dirty="0" smtClean="0">
                <a:solidFill>
                  <a:srgbClr val="0070C0"/>
                </a:solidFill>
              </a:rPr>
              <a:t>Each of your states has received at least one SLDS grant from the Department of Education.</a:t>
            </a:r>
          </a:p>
          <a:p>
            <a:endParaRPr lang="en-US" dirty="0"/>
          </a:p>
          <a:p>
            <a:r>
              <a:rPr lang="en-US" dirty="0" smtClean="0"/>
              <a:t>How many of you know your state has an SLDS grant?</a:t>
            </a:r>
          </a:p>
          <a:p>
            <a:r>
              <a:rPr lang="en-US" dirty="0"/>
              <a:t>How many of you can link Part C data to K-12 data</a:t>
            </a:r>
            <a:r>
              <a:rPr lang="en-US" dirty="0" smtClean="0"/>
              <a:t>?</a:t>
            </a:r>
          </a:p>
          <a:p>
            <a:r>
              <a:rPr lang="en-US" dirty="0" smtClean="0"/>
              <a:t>How many of you have participated in discussions in your state related to linking Part C data to K-12 data?</a:t>
            </a:r>
          </a:p>
          <a:p>
            <a:endParaRPr lang="en-US" dirty="0"/>
          </a:p>
        </p:txBody>
      </p:sp>
    </p:spTree>
    <p:extLst>
      <p:ext uri="{BB962C8B-B14F-4D97-AF65-F5344CB8AC3E}">
        <p14:creationId xmlns:p14="http://schemas.microsoft.com/office/powerpoint/2010/main" val="676308805"/>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038600"/>
          </a:xfrm>
        </p:spPr>
        <p:txBody>
          <a:bodyPr/>
          <a:lstStyle/>
          <a:p>
            <a:pPr marL="0" indent="0" algn="ctr">
              <a:buNone/>
            </a:pPr>
            <a:r>
              <a:rPr lang="en-US" sz="4400" dirty="0" smtClean="0"/>
              <a:t>Does your state want to work on improving your EI data?</a:t>
            </a:r>
            <a:endParaRPr lang="en-US" sz="4400" dirty="0"/>
          </a:p>
        </p:txBody>
      </p:sp>
      <p:pic>
        <p:nvPicPr>
          <p:cNvPr id="614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80298"/>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DaSy can help you</a:t>
            </a:r>
            <a:endParaRPr lang="en-US" dirty="0"/>
          </a:p>
        </p:txBody>
      </p:sp>
      <p:sp>
        <p:nvSpPr>
          <p:cNvPr id="2" name="Content Placeholder 1"/>
          <p:cNvSpPr>
            <a:spLocks noGrp="1"/>
          </p:cNvSpPr>
          <p:nvPr>
            <p:ph idx="1"/>
          </p:nvPr>
        </p:nvSpPr>
        <p:spPr>
          <a:xfrm>
            <a:off x="304800" y="1219200"/>
            <a:ext cx="8229600" cy="4038600"/>
          </a:xfrm>
        </p:spPr>
        <p:txBody>
          <a:bodyPr/>
          <a:lstStyle/>
          <a:p>
            <a:r>
              <a:rPr lang="en-US" dirty="0" smtClean="0"/>
              <a:t>Improving the quantity/quality of your EI data</a:t>
            </a:r>
          </a:p>
          <a:p>
            <a:pPr lvl="1"/>
            <a:r>
              <a:rPr lang="en-US" dirty="0" smtClean="0"/>
              <a:t>Demographic data</a:t>
            </a:r>
          </a:p>
          <a:p>
            <a:pPr lvl="1"/>
            <a:r>
              <a:rPr lang="en-US" dirty="0" smtClean="0"/>
              <a:t>Child descriptors</a:t>
            </a:r>
          </a:p>
          <a:p>
            <a:pPr lvl="1"/>
            <a:r>
              <a:rPr lang="en-US" dirty="0" smtClean="0"/>
              <a:t>Services data</a:t>
            </a:r>
          </a:p>
          <a:p>
            <a:pPr lvl="1"/>
            <a:r>
              <a:rPr lang="en-US" dirty="0" smtClean="0"/>
              <a:t>Work force data (linking??)</a:t>
            </a:r>
          </a:p>
          <a:p>
            <a:pPr lvl="1"/>
            <a:r>
              <a:rPr lang="en-US" dirty="0" smtClean="0"/>
              <a:t>Program level data (model/philosophy, qualifications of the director, staff turnover, quality) (linking??)</a:t>
            </a:r>
          </a:p>
          <a:p>
            <a:r>
              <a:rPr lang="en-US" dirty="0" smtClean="0"/>
              <a:t>Is your state collecting data that will allow you to answer really important questions about EI?</a:t>
            </a:r>
          </a:p>
          <a:p>
            <a:r>
              <a:rPr lang="en-US" dirty="0" smtClean="0"/>
              <a:t>Using data to improve programs and practices</a:t>
            </a:r>
            <a:endParaRPr lang="en-US" dirty="0"/>
          </a:p>
        </p:txBody>
      </p:sp>
    </p:spTree>
    <p:extLst>
      <p:ext uri="{BB962C8B-B14F-4D97-AF65-F5344CB8AC3E}">
        <p14:creationId xmlns:p14="http://schemas.microsoft.com/office/powerpoint/2010/main" val="2809657349"/>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70559"/>
            <a:ext cx="6272212"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28558"/>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648200" cy="4152900"/>
          </a:xfrm>
        </p:spPr>
        <p:txBody>
          <a:bodyPr/>
          <a:lstStyle/>
          <a:p>
            <a:pPr marL="0" indent="0" algn="ctr">
              <a:buNone/>
            </a:pPr>
            <a:r>
              <a:rPr lang="en-US" sz="4400" dirty="0" smtClean="0"/>
              <a:t>Does your state want to work on linking your EI data to data on other programs or to K-12?</a:t>
            </a:r>
            <a:endParaRPr lang="en-US" sz="4400" dirty="0"/>
          </a:p>
        </p:txBody>
      </p:sp>
      <p:grpSp>
        <p:nvGrpSpPr>
          <p:cNvPr id="4" name="Group 3"/>
          <p:cNvGrpSpPr/>
          <p:nvPr/>
        </p:nvGrpSpPr>
        <p:grpSpPr>
          <a:xfrm>
            <a:off x="5021051" y="762000"/>
            <a:ext cx="3741949" cy="3618018"/>
            <a:chOff x="4797054" y="762000"/>
            <a:chExt cx="3741949" cy="3618018"/>
          </a:xfrm>
        </p:grpSpPr>
        <p:sp>
          <p:nvSpPr>
            <p:cNvPr id="3" name="TextBox 2"/>
            <p:cNvSpPr txBox="1"/>
            <p:nvPr/>
          </p:nvSpPr>
          <p:spPr>
            <a:xfrm>
              <a:off x="6324600" y="4010686"/>
              <a:ext cx="1447800" cy="369332"/>
            </a:xfrm>
            <a:prstGeom prst="rect">
              <a:avLst/>
            </a:prstGeom>
            <a:solidFill>
              <a:schemeClr val="bg1"/>
            </a:solidFill>
          </p:spPr>
          <p:txBody>
            <a:bodyPr wrap="square" rtlCol="0">
              <a:spAutoFit/>
            </a:bodyPr>
            <a:lstStyle/>
            <a:p>
              <a:r>
                <a:rPr lang="en-US" dirty="0" smtClean="0">
                  <a:solidFill>
                    <a:schemeClr val="bg1"/>
                  </a:solidFill>
                </a:rPr>
                <a:t>l</a:t>
              </a:r>
              <a:endParaRPr lang="en-US" dirty="0">
                <a:solidFill>
                  <a:schemeClr val="bg1"/>
                </a:solidFill>
              </a:endParaRPr>
            </a:p>
          </p:txBody>
        </p:sp>
        <p:pic>
          <p:nvPicPr>
            <p:cNvPr id="819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54" y="762000"/>
              <a:ext cx="3741949" cy="34357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056341"/>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DaSy can help you</a:t>
            </a:r>
            <a:endParaRPr lang="en-US" dirty="0"/>
          </a:p>
        </p:txBody>
      </p:sp>
      <p:sp>
        <p:nvSpPr>
          <p:cNvPr id="2" name="Content Placeholder 1"/>
          <p:cNvSpPr>
            <a:spLocks noGrp="1"/>
          </p:cNvSpPr>
          <p:nvPr>
            <p:ph idx="1"/>
          </p:nvPr>
        </p:nvSpPr>
        <p:spPr/>
        <p:txBody>
          <a:bodyPr/>
          <a:lstStyle/>
          <a:p>
            <a:r>
              <a:rPr lang="en-US" dirty="0" smtClean="0"/>
              <a:t>Linking data across programs serving children birth to 3</a:t>
            </a:r>
          </a:p>
          <a:p>
            <a:pPr lvl="1"/>
            <a:r>
              <a:rPr lang="en-US" dirty="0" smtClean="0"/>
              <a:t>Unique IDs</a:t>
            </a:r>
          </a:p>
          <a:p>
            <a:pPr lvl="1"/>
            <a:r>
              <a:rPr lang="en-US" dirty="0" smtClean="0"/>
              <a:t>Data sharing, confidentiality, FERPA</a:t>
            </a:r>
          </a:p>
          <a:p>
            <a:pPr lvl="1"/>
            <a:r>
              <a:rPr lang="en-US" dirty="0" smtClean="0"/>
              <a:t>Data governance</a:t>
            </a:r>
          </a:p>
          <a:p>
            <a:pPr lvl="1"/>
            <a:r>
              <a:rPr lang="en-US" dirty="0" smtClean="0"/>
              <a:t>Use of CEDS (Common Education Data Standards)</a:t>
            </a:r>
          </a:p>
          <a:p>
            <a:pPr lvl="1"/>
            <a:r>
              <a:rPr lang="en-US" dirty="0" smtClean="0"/>
              <a:t>Stakeholder meetings</a:t>
            </a:r>
          </a:p>
          <a:p>
            <a:r>
              <a:rPr lang="en-US" dirty="0" smtClean="0"/>
              <a:t>Linking to preschool and K-12 data.</a:t>
            </a:r>
            <a:endParaRPr lang="en-US" dirty="0"/>
          </a:p>
        </p:txBody>
      </p:sp>
    </p:spTree>
    <p:extLst>
      <p:ext uri="{BB962C8B-B14F-4D97-AF65-F5344CB8AC3E}">
        <p14:creationId xmlns:p14="http://schemas.microsoft.com/office/powerpoint/2010/main" val="2696429883"/>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quot; &quot;"/>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304800" y="228600"/>
            <a:ext cx="8534400" cy="56940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4000" dirty="0" smtClean="0">
                <a:solidFill>
                  <a:schemeClr val="bg1"/>
                </a:solidFill>
              </a:rPr>
              <a:t>Some important questions</a:t>
            </a:r>
            <a:endParaRPr lang="en-US" sz="4000" dirty="0">
              <a:solidFill>
                <a:schemeClr val="bg1"/>
              </a:solidFill>
            </a:endParaRPr>
          </a:p>
        </p:txBody>
      </p:sp>
      <p:sp>
        <p:nvSpPr>
          <p:cNvPr id="2" name="Content Placeholder 1"/>
          <p:cNvSpPr>
            <a:spLocks noGrp="1"/>
          </p:cNvSpPr>
          <p:nvPr>
            <p:ph idx="1"/>
          </p:nvPr>
        </p:nvSpPr>
        <p:spPr/>
        <p:txBody>
          <a:bodyPr/>
          <a:lstStyle/>
          <a:p>
            <a:pPr>
              <a:tabLst>
                <a:tab pos="808038" algn="l"/>
              </a:tabLst>
            </a:pPr>
            <a:r>
              <a:rPr lang="en-US" sz="3600" b="1" dirty="0" smtClean="0">
                <a:solidFill>
                  <a:schemeClr val="bg1"/>
                </a:solidFill>
              </a:rPr>
              <a:t>How are children and families doing when they leave your program?</a:t>
            </a:r>
          </a:p>
          <a:p>
            <a:pPr>
              <a:tabLst>
                <a:tab pos="808038" algn="l"/>
              </a:tabLst>
            </a:pPr>
            <a:r>
              <a:rPr lang="en-US" sz="3600" b="1" dirty="0" smtClean="0">
                <a:solidFill>
                  <a:schemeClr val="bg1"/>
                </a:solidFill>
              </a:rPr>
              <a:t>How much have children changed from when they entered?</a:t>
            </a:r>
          </a:p>
          <a:p>
            <a:endParaRPr lang="en-US" dirty="0"/>
          </a:p>
        </p:txBody>
      </p:sp>
    </p:spTree>
    <p:extLst>
      <p:ext uri="{BB962C8B-B14F-4D97-AF65-F5344CB8AC3E}">
        <p14:creationId xmlns:p14="http://schemas.microsoft.com/office/powerpoint/2010/main" val="2035676878"/>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information about DaSy</a:t>
            </a:r>
            <a:endParaRPr lang="en-US" dirty="0"/>
          </a:p>
        </p:txBody>
      </p:sp>
      <p:sp>
        <p:nvSpPr>
          <p:cNvPr id="2" name="Content Placeholder 1"/>
          <p:cNvSpPr>
            <a:spLocks noGrp="1"/>
          </p:cNvSpPr>
          <p:nvPr>
            <p:ph idx="1"/>
          </p:nvPr>
        </p:nvSpPr>
        <p:spPr>
          <a:xfrm>
            <a:off x="457200" y="4572000"/>
            <a:ext cx="5181600" cy="990599"/>
          </a:xfrm>
        </p:spPr>
        <p:txBody>
          <a:bodyPr/>
          <a:lstStyle/>
          <a:p>
            <a:pPr marL="0" indent="0">
              <a:buNone/>
            </a:pPr>
            <a:r>
              <a:rPr lang="en-US" sz="6000" dirty="0" smtClean="0">
                <a:hlinkClick r:id="rId3" action="ppaction://hlinkfile"/>
              </a:rPr>
              <a:t>dasycenter.org</a:t>
            </a:r>
            <a:endParaRPr lang="en-US" sz="6000" dirty="0"/>
          </a:p>
        </p:txBody>
      </p:sp>
      <p:pic>
        <p:nvPicPr>
          <p:cNvPr id="5" name="Picture 4" descr="Screenshot of the DaSy website, dasycenter.org&#10;"/>
          <p:cNvPicPr/>
          <p:nvPr/>
        </p:nvPicPr>
        <p:blipFill rotWithShape="1">
          <a:blip r:embed="rId4">
            <a:extLst>
              <a:ext uri="{BEBA8EAE-BF5A-486C-A8C5-ECC9F3942E4B}">
                <a14:imgProps xmlns:a14="http://schemas.microsoft.com/office/drawing/2010/main">
                  <a14:imgLayer r:embed="rId5">
                    <a14:imgEffect>
                      <a14:sharpenSoften amount="3000"/>
                    </a14:imgEffect>
                    <a14:imgEffect>
                      <a14:brightnessContrast bright="4000" contrast="2000"/>
                    </a14:imgEffect>
                  </a14:imgLayer>
                </a14:imgProps>
              </a:ext>
            </a:extLst>
          </a:blip>
          <a:srcRect l="3207" t="22098" r="55615" b="-2252"/>
          <a:stretch/>
        </p:blipFill>
        <p:spPr bwMode="auto">
          <a:xfrm>
            <a:off x="4191000" y="1447800"/>
            <a:ext cx="4193858" cy="2879725"/>
          </a:xfrm>
          <a:prstGeom prst="rect">
            <a:avLst/>
          </a:prstGeom>
          <a:ln w="76200">
            <a:solidFill>
              <a:srgbClr val="92D050"/>
            </a:solidFill>
          </a:ln>
          <a:effectLst>
            <a:glow>
              <a:srgbClr val="4F81BD"/>
            </a:glow>
            <a:reflection stA="99000" endPos="0" dist="50800" dir="5400000" sy="-100000" algn="bl" rotWithShape="0"/>
            <a:softEdge rad="3175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02832822"/>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request help</a:t>
            </a:r>
            <a:endParaRPr lang="en-US" dirty="0"/>
          </a:p>
        </p:txBody>
      </p:sp>
      <p:sp>
        <p:nvSpPr>
          <p:cNvPr id="2" name="Content Placeholder 1"/>
          <p:cNvSpPr>
            <a:spLocks noGrp="1"/>
          </p:cNvSpPr>
          <p:nvPr>
            <p:ph idx="1"/>
          </p:nvPr>
        </p:nvSpPr>
        <p:spPr>
          <a:xfrm>
            <a:off x="533400" y="1600201"/>
            <a:ext cx="8229600" cy="3510892"/>
          </a:xfrm>
        </p:spPr>
        <p:txBody>
          <a:bodyPr/>
          <a:lstStyle/>
          <a:p>
            <a:r>
              <a:rPr lang="en-US" dirty="0" smtClean="0"/>
              <a:t>Send an email to any of the DaSy staff</a:t>
            </a:r>
          </a:p>
          <a:p>
            <a:pPr lvl="1"/>
            <a:r>
              <a:rPr lang="en-US" dirty="0" smtClean="0"/>
              <a:t>We are all on the web site</a:t>
            </a:r>
          </a:p>
          <a:p>
            <a:r>
              <a:rPr lang="en-US" dirty="0" smtClean="0"/>
              <a:t>Email</a:t>
            </a:r>
            <a:r>
              <a:rPr lang="en-US" dirty="0"/>
              <a:t/>
            </a:r>
            <a:br>
              <a:rPr lang="en-US" dirty="0"/>
            </a:br>
            <a:r>
              <a:rPr lang="en-US" dirty="0">
                <a:hlinkClick r:id="rId3" tooltip="Email the DaSy Center at dasycenter@sri.org"/>
              </a:rPr>
              <a:t>dasycenter@sri.com</a:t>
            </a:r>
            <a:endParaRPr lang="en-US" dirty="0"/>
          </a:p>
          <a:p>
            <a:r>
              <a:rPr lang="en-US" dirty="0"/>
              <a:t>Phone: (650) 859-3881</a:t>
            </a:r>
          </a:p>
          <a:p>
            <a:endParaRPr lang="en-US" dirty="0" smtClean="0"/>
          </a:p>
          <a:p>
            <a:endParaRPr lang="en-US" dirty="0"/>
          </a:p>
        </p:txBody>
      </p:sp>
      <p:sp>
        <p:nvSpPr>
          <p:cNvPr id="5" name="TextBox 4"/>
          <p:cNvSpPr txBox="1"/>
          <p:nvPr/>
        </p:nvSpPr>
        <p:spPr>
          <a:xfrm>
            <a:off x="533400" y="4983480"/>
            <a:ext cx="6553200" cy="1323439"/>
          </a:xfrm>
          <a:prstGeom prst="rect">
            <a:avLst/>
          </a:prstGeom>
          <a:solidFill>
            <a:schemeClr val="accent2">
              <a:lumMod val="20000"/>
              <a:lumOff val="80000"/>
            </a:schemeClr>
          </a:solidFill>
        </p:spPr>
        <p:txBody>
          <a:bodyPr wrap="square" rtlCol="0">
            <a:spAutoFit/>
          </a:bodyPr>
          <a:lstStyle/>
          <a:p>
            <a:pPr algn="ctr"/>
            <a:endParaRPr lang="en-US" sz="2000" dirty="0" smtClean="0">
              <a:solidFill>
                <a:srgbClr val="C00000"/>
              </a:solidFill>
              <a:latin typeface="Comic Sans MS" pitchFamily="66" charset="0"/>
            </a:endParaRPr>
          </a:p>
          <a:p>
            <a:pPr algn="ctr"/>
            <a:r>
              <a:rPr lang="en-US" sz="2000" dirty="0" smtClean="0">
                <a:solidFill>
                  <a:srgbClr val="C00000"/>
                </a:solidFill>
                <a:latin typeface="Comic Sans MS" pitchFamily="66" charset="0"/>
              </a:rPr>
              <a:t>Please </a:t>
            </a:r>
            <a:r>
              <a:rPr lang="en-US" sz="2000" dirty="0">
                <a:solidFill>
                  <a:srgbClr val="C00000"/>
                </a:solidFill>
                <a:latin typeface="Comic Sans MS" pitchFamily="66" charset="0"/>
              </a:rPr>
              <a:t>complete the questionnaire</a:t>
            </a:r>
          </a:p>
          <a:p>
            <a:pPr algn="ctr"/>
            <a:r>
              <a:rPr lang="en-US" sz="2000" dirty="0" smtClean="0">
                <a:solidFill>
                  <a:srgbClr val="C00000"/>
                </a:solidFill>
                <a:latin typeface="Comic Sans MS" pitchFamily="66" charset="0"/>
              </a:rPr>
              <a:t>on </a:t>
            </a:r>
            <a:r>
              <a:rPr lang="en-US" sz="2000" dirty="0">
                <a:solidFill>
                  <a:srgbClr val="C00000"/>
                </a:solidFill>
                <a:latin typeface="Comic Sans MS" pitchFamily="66" charset="0"/>
              </a:rPr>
              <a:t>your data system that will be coming to you </a:t>
            </a:r>
            <a:r>
              <a:rPr lang="en-US" sz="2000" dirty="0" smtClean="0">
                <a:solidFill>
                  <a:srgbClr val="C00000"/>
                </a:solidFill>
                <a:latin typeface="Comic Sans MS" pitchFamily="66" charset="0"/>
              </a:rPr>
              <a:t>soon.</a:t>
            </a:r>
            <a:endParaRPr lang="en-US" sz="2000" dirty="0">
              <a:solidFill>
                <a:srgbClr val="C00000"/>
              </a:solidFill>
              <a:latin typeface="Comic Sans MS" pitchFamily="66" charset="0"/>
            </a:endParaRPr>
          </a:p>
          <a:p>
            <a:pPr algn="ctr"/>
            <a:endParaRPr lang="en-US" sz="2000" b="1" dirty="0">
              <a:solidFill>
                <a:srgbClr val="C00000"/>
              </a:solidFill>
              <a:latin typeface="Comic Sans MS" pitchFamily="66" charset="0"/>
            </a:endParaRPr>
          </a:p>
        </p:txBody>
      </p:sp>
      <p:pic>
        <p:nvPicPr>
          <p:cNvPr id="4" name="Picture 3" descr="&quot; &quot;"/>
          <p:cNvPicPr/>
          <p:nvPr/>
        </p:nvPicPr>
        <p:blipFill rotWithShape="1">
          <a:blip r:embed="rId4"/>
          <a:srcRect l="3102" t="21547" r="55401" b="-42"/>
          <a:stretch/>
        </p:blipFill>
        <p:spPr bwMode="auto">
          <a:xfrm rot="898238">
            <a:off x="5618894" y="2445957"/>
            <a:ext cx="2676843" cy="1967466"/>
          </a:xfrm>
          <a:prstGeom prst="rect">
            <a:avLst/>
          </a:prstGeom>
          <a:ln w="38100">
            <a:solidFill>
              <a:srgbClr val="92D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7801569"/>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4038600"/>
            <a:ext cx="8229600" cy="4038600"/>
          </a:xfrm>
        </p:spPr>
        <p:txBody>
          <a:bodyPr/>
          <a:lstStyle/>
          <a:p>
            <a:pPr marL="0" indent="0" algn="ctr">
              <a:buNone/>
            </a:pPr>
            <a:r>
              <a:rPr lang="en-US" sz="4000" dirty="0" smtClean="0">
                <a:solidFill>
                  <a:srgbClr val="0070C0"/>
                </a:solidFill>
              </a:rPr>
              <a:t>…because sharing (and using) data is good for kids</a:t>
            </a:r>
            <a:endParaRPr lang="en-US" sz="4000" dirty="0">
              <a:solidFill>
                <a:srgbClr val="0070C0"/>
              </a:solidFill>
            </a:endParaRPr>
          </a:p>
        </p:txBody>
      </p:sp>
      <p:pic>
        <p:nvPicPr>
          <p:cNvPr id="5122" name="Picture 2" descr="https://encrypted-tbn0.gstatic.com/images?q=tbn:ANd9GcSYrGJy6YKNSHhAaRMxxALUImT3sbFOpFTmyqWfuwiG9RX1RkK9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3276600" cy="245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72893"/>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52400"/>
            <a:ext cx="8229600" cy="1143000"/>
          </a:xfrm>
        </p:spPr>
        <p:txBody>
          <a:bodyPr>
            <a:normAutofit/>
          </a:bodyPr>
          <a:lstStyle/>
          <a:p>
            <a:r>
              <a:rPr lang="en-US" sz="4000" dirty="0" smtClean="0"/>
              <a:t>A really important question</a:t>
            </a:r>
            <a:endParaRPr lang="en-US" sz="4000" dirty="0"/>
          </a:p>
        </p:txBody>
      </p:sp>
      <p:sp>
        <p:nvSpPr>
          <p:cNvPr id="2" name="Content Placeholder 1"/>
          <p:cNvSpPr>
            <a:spLocks noGrp="1"/>
          </p:cNvSpPr>
          <p:nvPr>
            <p:ph idx="1"/>
          </p:nvPr>
        </p:nvSpPr>
        <p:spPr>
          <a:xfrm>
            <a:off x="307082" y="1123241"/>
            <a:ext cx="8229600" cy="1143000"/>
          </a:xfrm>
        </p:spPr>
        <p:txBody>
          <a:bodyPr>
            <a:noAutofit/>
          </a:bodyPr>
          <a:lstStyle/>
          <a:p>
            <a:pPr marL="0" indent="0" algn="ctr">
              <a:buNone/>
            </a:pPr>
            <a:r>
              <a:rPr lang="en-US" sz="3200" dirty="0">
                <a:solidFill>
                  <a:srgbClr val="C00000"/>
                </a:solidFill>
              </a:rPr>
              <a:t>Which children and families have the best outcomes? the worst</a:t>
            </a:r>
            <a:r>
              <a:rPr lang="en-US" sz="3200" dirty="0" smtClean="0">
                <a:solidFill>
                  <a:srgbClr val="C00000"/>
                </a:solidFill>
              </a:rPr>
              <a:t>?</a:t>
            </a:r>
          </a:p>
          <a:p>
            <a:endParaRPr lang="en-US" dirty="0"/>
          </a:p>
        </p:txBody>
      </p:sp>
      <p:grpSp>
        <p:nvGrpSpPr>
          <p:cNvPr id="4" name="Group 3" descr="A really important question. Which children and families have the best outcomes? The worst? Factors to consider are: parent education level, race and or ethnicity, language spoken at home, family income, disability, what kind of EI service was received, who provided the service, how many months of EI service received, how much service received, and how much service was missed."/>
          <p:cNvGrpSpPr/>
          <p:nvPr/>
        </p:nvGrpSpPr>
        <p:grpSpPr>
          <a:xfrm>
            <a:off x="503443" y="2438400"/>
            <a:ext cx="7963701" cy="3839159"/>
            <a:chOff x="503443" y="2438400"/>
            <a:chExt cx="7963701" cy="3839159"/>
          </a:xfrm>
        </p:grpSpPr>
        <p:sp>
          <p:nvSpPr>
            <p:cNvPr id="8" name="TextBox 7"/>
            <p:cNvSpPr txBox="1"/>
            <p:nvPr/>
          </p:nvSpPr>
          <p:spPr>
            <a:xfrm rot="20449362">
              <a:off x="617741" y="2661145"/>
              <a:ext cx="1981200" cy="369332"/>
            </a:xfrm>
            <a:prstGeom prst="rect">
              <a:avLst/>
            </a:prstGeom>
            <a:noFill/>
          </p:spPr>
          <p:txBody>
            <a:bodyPr wrap="square" rtlCol="0">
              <a:spAutoFit/>
            </a:bodyPr>
            <a:lstStyle/>
            <a:p>
              <a:r>
                <a:rPr lang="en-US" dirty="0" smtClean="0"/>
                <a:t>Disability?</a:t>
              </a:r>
              <a:endParaRPr lang="en-US" dirty="0"/>
            </a:p>
          </p:txBody>
        </p:sp>
        <p:sp>
          <p:nvSpPr>
            <p:cNvPr id="9" name="TextBox 8"/>
            <p:cNvSpPr txBox="1"/>
            <p:nvPr/>
          </p:nvSpPr>
          <p:spPr>
            <a:xfrm rot="21291039">
              <a:off x="3463576" y="2588170"/>
              <a:ext cx="2590800" cy="369332"/>
            </a:xfrm>
            <a:prstGeom prst="rect">
              <a:avLst/>
            </a:prstGeom>
            <a:noFill/>
          </p:spPr>
          <p:txBody>
            <a:bodyPr wrap="square" rtlCol="0">
              <a:spAutoFit/>
            </a:bodyPr>
            <a:lstStyle/>
            <a:p>
              <a:r>
                <a:rPr lang="en-US" dirty="0" smtClean="0"/>
                <a:t>Parent education level?</a:t>
              </a:r>
              <a:endParaRPr lang="en-US" dirty="0"/>
            </a:p>
          </p:txBody>
        </p:sp>
        <p:sp>
          <p:nvSpPr>
            <p:cNvPr id="10" name="TextBox 9"/>
            <p:cNvSpPr txBox="1"/>
            <p:nvPr/>
          </p:nvSpPr>
          <p:spPr>
            <a:xfrm>
              <a:off x="2142964" y="3361718"/>
              <a:ext cx="2514600" cy="369332"/>
            </a:xfrm>
            <a:prstGeom prst="rect">
              <a:avLst/>
            </a:prstGeom>
            <a:noFill/>
          </p:spPr>
          <p:txBody>
            <a:bodyPr wrap="square" rtlCol="0">
              <a:spAutoFit/>
            </a:bodyPr>
            <a:lstStyle/>
            <a:p>
              <a:r>
                <a:rPr lang="en-US" dirty="0" smtClean="0"/>
                <a:t>Family income?</a:t>
              </a:r>
              <a:endParaRPr lang="en-US" dirty="0"/>
            </a:p>
          </p:txBody>
        </p:sp>
        <p:sp>
          <p:nvSpPr>
            <p:cNvPr id="11" name="TextBox 10"/>
            <p:cNvSpPr txBox="1"/>
            <p:nvPr/>
          </p:nvSpPr>
          <p:spPr>
            <a:xfrm rot="1159190">
              <a:off x="5162590" y="3501445"/>
              <a:ext cx="3124200" cy="369332"/>
            </a:xfrm>
            <a:prstGeom prst="rect">
              <a:avLst/>
            </a:prstGeom>
            <a:noFill/>
          </p:spPr>
          <p:txBody>
            <a:bodyPr wrap="square" rtlCol="0">
              <a:spAutoFit/>
            </a:bodyPr>
            <a:lstStyle/>
            <a:p>
              <a:r>
                <a:rPr lang="en-US" dirty="0" smtClean="0"/>
                <a:t>Language spoken in the home?</a:t>
              </a:r>
              <a:endParaRPr lang="en-US" dirty="0"/>
            </a:p>
          </p:txBody>
        </p:sp>
        <p:sp>
          <p:nvSpPr>
            <p:cNvPr id="12" name="TextBox 11"/>
            <p:cNvSpPr txBox="1"/>
            <p:nvPr/>
          </p:nvSpPr>
          <p:spPr>
            <a:xfrm rot="1009398">
              <a:off x="503443" y="4115951"/>
              <a:ext cx="2209800" cy="646331"/>
            </a:xfrm>
            <a:prstGeom prst="rect">
              <a:avLst/>
            </a:prstGeom>
            <a:noFill/>
          </p:spPr>
          <p:txBody>
            <a:bodyPr wrap="square" rtlCol="0">
              <a:spAutoFit/>
            </a:bodyPr>
            <a:lstStyle/>
            <a:p>
              <a:r>
                <a:rPr lang="en-US" dirty="0" smtClean="0"/>
                <a:t>How many months of EI service received?</a:t>
              </a:r>
              <a:endParaRPr lang="en-US" dirty="0"/>
            </a:p>
          </p:txBody>
        </p:sp>
        <p:sp>
          <p:nvSpPr>
            <p:cNvPr id="13" name="TextBox 12"/>
            <p:cNvSpPr txBox="1"/>
            <p:nvPr/>
          </p:nvSpPr>
          <p:spPr>
            <a:xfrm rot="20736052">
              <a:off x="6781800" y="2438400"/>
              <a:ext cx="1676400" cy="369332"/>
            </a:xfrm>
            <a:prstGeom prst="rect">
              <a:avLst/>
            </a:prstGeom>
            <a:noFill/>
          </p:spPr>
          <p:txBody>
            <a:bodyPr wrap="square" rtlCol="0">
              <a:spAutoFit/>
            </a:bodyPr>
            <a:lstStyle/>
            <a:p>
              <a:r>
                <a:rPr lang="en-US" dirty="0" smtClean="0"/>
                <a:t>Race/ethnicity?</a:t>
              </a:r>
              <a:endParaRPr lang="en-US" dirty="0"/>
            </a:p>
          </p:txBody>
        </p:sp>
        <p:sp>
          <p:nvSpPr>
            <p:cNvPr id="14" name="TextBox 13"/>
            <p:cNvSpPr txBox="1"/>
            <p:nvPr/>
          </p:nvSpPr>
          <p:spPr>
            <a:xfrm rot="21212426">
              <a:off x="3867193" y="4172289"/>
              <a:ext cx="2438400" cy="646331"/>
            </a:xfrm>
            <a:prstGeom prst="rect">
              <a:avLst/>
            </a:prstGeom>
            <a:noFill/>
          </p:spPr>
          <p:txBody>
            <a:bodyPr wrap="square" rtlCol="0">
              <a:spAutoFit/>
            </a:bodyPr>
            <a:lstStyle/>
            <a:p>
              <a:r>
                <a:rPr lang="en-US" dirty="0" smtClean="0"/>
                <a:t>What kind of EI service was received?</a:t>
              </a:r>
              <a:endParaRPr lang="en-US" dirty="0"/>
            </a:p>
          </p:txBody>
        </p:sp>
        <p:sp>
          <p:nvSpPr>
            <p:cNvPr id="15" name="TextBox 14"/>
            <p:cNvSpPr txBox="1"/>
            <p:nvPr/>
          </p:nvSpPr>
          <p:spPr>
            <a:xfrm rot="20966384">
              <a:off x="6104944" y="4816405"/>
              <a:ext cx="2362200" cy="646331"/>
            </a:xfrm>
            <a:prstGeom prst="rect">
              <a:avLst/>
            </a:prstGeom>
            <a:noFill/>
          </p:spPr>
          <p:txBody>
            <a:bodyPr wrap="square" rtlCol="0">
              <a:spAutoFit/>
            </a:bodyPr>
            <a:lstStyle/>
            <a:p>
              <a:r>
                <a:rPr lang="en-US" dirty="0" smtClean="0"/>
                <a:t>Who provided the service?</a:t>
              </a:r>
              <a:endParaRPr lang="en-US" dirty="0"/>
            </a:p>
          </p:txBody>
        </p:sp>
        <p:sp>
          <p:nvSpPr>
            <p:cNvPr id="16" name="TextBox 15"/>
            <p:cNvSpPr txBox="1"/>
            <p:nvPr/>
          </p:nvSpPr>
          <p:spPr>
            <a:xfrm rot="21197018">
              <a:off x="544387" y="5502961"/>
              <a:ext cx="2127910" cy="646331"/>
            </a:xfrm>
            <a:prstGeom prst="rect">
              <a:avLst/>
            </a:prstGeom>
            <a:solidFill>
              <a:schemeClr val="bg1"/>
            </a:solidFill>
          </p:spPr>
          <p:txBody>
            <a:bodyPr wrap="square" rtlCol="0">
              <a:spAutoFit/>
            </a:bodyPr>
            <a:lstStyle/>
            <a:p>
              <a:r>
                <a:rPr lang="en-US" dirty="0" smtClean="0"/>
                <a:t>How much service was received?</a:t>
              </a:r>
              <a:endParaRPr lang="en-US" dirty="0"/>
            </a:p>
          </p:txBody>
        </p:sp>
        <p:sp>
          <p:nvSpPr>
            <p:cNvPr id="17" name="TextBox 16"/>
            <p:cNvSpPr txBox="1"/>
            <p:nvPr/>
          </p:nvSpPr>
          <p:spPr>
            <a:xfrm rot="905489">
              <a:off x="3174293" y="5631228"/>
              <a:ext cx="1964913" cy="646331"/>
            </a:xfrm>
            <a:prstGeom prst="rect">
              <a:avLst/>
            </a:prstGeom>
            <a:solidFill>
              <a:schemeClr val="bg1"/>
            </a:solidFill>
          </p:spPr>
          <p:txBody>
            <a:bodyPr wrap="square" rtlCol="0">
              <a:spAutoFit/>
            </a:bodyPr>
            <a:lstStyle/>
            <a:p>
              <a:r>
                <a:rPr lang="en-US" dirty="0" smtClean="0"/>
                <a:t>How much service was missed?</a:t>
              </a:r>
              <a:endParaRPr lang="en-US" dirty="0"/>
            </a:p>
          </p:txBody>
        </p:sp>
      </p:grpSp>
    </p:spTree>
    <p:extLst>
      <p:ext uri="{BB962C8B-B14F-4D97-AF65-F5344CB8AC3E}">
        <p14:creationId xmlns:p14="http://schemas.microsoft.com/office/powerpoint/2010/main" val="340902574"/>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smtClean="0">
                <a:solidFill>
                  <a:srgbClr val="FF0000"/>
                </a:solidFill>
              </a:rPr>
              <a:t>IS THERE SOMETHING GOING ON IN YOUR PROGRAM THAT YOU DON’T KNOW ABOUT?</a:t>
            </a:r>
          </a:p>
          <a:p>
            <a:endParaRPr lang="en-US" dirty="0"/>
          </a:p>
          <a:p>
            <a:r>
              <a:rPr lang="en-US" dirty="0" smtClean="0"/>
              <a:t>Is it hiding in your data somewhere?</a:t>
            </a:r>
          </a:p>
          <a:p>
            <a:r>
              <a:rPr lang="en-US" dirty="0" smtClean="0"/>
              <a:t>Do you have enough data (the right data elements) to answer these questions?</a:t>
            </a:r>
            <a:endParaRPr lang="en-US" dirty="0"/>
          </a:p>
        </p:txBody>
      </p:sp>
    </p:spTree>
    <p:extLst>
      <p:ext uri="{BB962C8B-B14F-4D97-AF65-F5344CB8AC3E}">
        <p14:creationId xmlns:p14="http://schemas.microsoft.com/office/powerpoint/2010/main" val="12339873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the major factors that influence development and learning (AKA outcomes)?</a:t>
            </a:r>
            <a:endParaRPr lang="en-US" dirty="0"/>
          </a:p>
        </p:txBody>
      </p:sp>
      <p:sp>
        <p:nvSpPr>
          <p:cNvPr id="2" name="Content Placeholder 1"/>
          <p:cNvSpPr>
            <a:spLocks noGrp="1"/>
          </p:cNvSpPr>
          <p:nvPr>
            <p:ph idx="1"/>
          </p:nvPr>
        </p:nvSpPr>
        <p:spPr/>
        <p:txBody>
          <a:bodyPr/>
          <a:lstStyle/>
          <a:p>
            <a:r>
              <a:rPr lang="en-US" dirty="0" smtClean="0"/>
              <a:t>Think of a 6 month old girl with a visual impairment…..</a:t>
            </a:r>
            <a:endParaRPr lang="en-US" dirty="0"/>
          </a:p>
        </p:txBody>
      </p:sp>
      <p:grpSp>
        <p:nvGrpSpPr>
          <p:cNvPr id="4" name="Group 3" descr="&quot; &quot;"/>
          <p:cNvGrpSpPr/>
          <p:nvPr/>
        </p:nvGrpSpPr>
        <p:grpSpPr>
          <a:xfrm>
            <a:off x="1219200" y="2677206"/>
            <a:ext cx="6325791" cy="3057272"/>
            <a:chOff x="1219200" y="2677206"/>
            <a:chExt cx="6325791" cy="3057272"/>
          </a:xfrm>
        </p:grpSpPr>
        <p:pic>
          <p:nvPicPr>
            <p:cNvPr id="4100"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56923"/>
              <a:ext cx="3390900" cy="227755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2677206"/>
              <a:ext cx="2934891" cy="1956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6571481"/>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918" y="5257800"/>
            <a:ext cx="6519863" cy="707886"/>
          </a:xfrm>
          <a:prstGeom prst="rect">
            <a:avLst/>
          </a:prstGeom>
          <a:noFill/>
        </p:spPr>
        <p:txBody>
          <a:bodyPr wrap="square" rtlCol="0">
            <a:spAutoFit/>
          </a:bodyPr>
          <a:lstStyle/>
          <a:p>
            <a:pPr algn="ctr"/>
            <a:r>
              <a:rPr lang="en-US" sz="2000" dirty="0" smtClean="0"/>
              <a:t>Conceptual Framework for the National Early Intervention Longitudinal Study (NEILS)</a:t>
            </a:r>
            <a:endParaRPr lang="en-US" sz="2000" dirty="0"/>
          </a:p>
        </p:txBody>
      </p:sp>
      <p:grpSp>
        <p:nvGrpSpPr>
          <p:cNvPr id="23" name="Group 22" descr="Conceptual framework for the National Early Intervention Longitudinal Study (NEILS). This slide shows a conceptual model of how Family and child outcomes are interconnected with services such as: Part C legislation, Part C state system, Part C local system, Part C services, community, child care, health services, and preschool special education. Other factors include: demographics and community. "/>
          <p:cNvGrpSpPr/>
          <p:nvPr/>
        </p:nvGrpSpPr>
        <p:grpSpPr>
          <a:xfrm>
            <a:off x="493712" y="241300"/>
            <a:ext cx="7816850" cy="4848225"/>
            <a:chOff x="493712" y="241300"/>
            <a:chExt cx="7816850" cy="4848225"/>
          </a:xfrm>
        </p:grpSpPr>
        <p:grpSp>
          <p:nvGrpSpPr>
            <p:cNvPr id="20" name="Group 19"/>
            <p:cNvGrpSpPr/>
            <p:nvPr/>
          </p:nvGrpSpPr>
          <p:grpSpPr>
            <a:xfrm>
              <a:off x="1581150" y="2146300"/>
              <a:ext cx="6729412" cy="2943225"/>
              <a:chOff x="1581150" y="2146300"/>
              <a:chExt cx="6729412" cy="2943225"/>
            </a:xfrm>
          </p:grpSpPr>
          <p:grpSp>
            <p:nvGrpSpPr>
              <p:cNvPr id="18" name="Group 17"/>
              <p:cNvGrpSpPr/>
              <p:nvPr/>
            </p:nvGrpSpPr>
            <p:grpSpPr>
              <a:xfrm>
                <a:off x="1581150" y="2146300"/>
                <a:ext cx="6729412" cy="2943225"/>
                <a:chOff x="1581150" y="2146300"/>
                <a:chExt cx="6729412" cy="2943225"/>
              </a:xfrm>
            </p:grpSpPr>
            <p:sp>
              <p:nvSpPr>
                <p:cNvPr id="304131" name="Rectangle 3" descr="10%"/>
                <p:cNvSpPr>
                  <a:spLocks noChangeArrowheads="1"/>
                </p:cNvSpPr>
                <p:nvPr/>
              </p:nvSpPr>
              <p:spPr bwMode="auto">
                <a:xfrm>
                  <a:off x="1581150" y="2146300"/>
                  <a:ext cx="6729412" cy="2943225"/>
                </a:xfrm>
                <a:prstGeom prst="rect">
                  <a:avLst/>
                </a:prstGeom>
                <a:pattFill prst="pct10">
                  <a:fgClr>
                    <a:schemeClr val="folHlink"/>
                  </a:fgClr>
                  <a:bgClr>
                    <a:srgbClr val="FFFFFF"/>
                  </a:bgClr>
                </a:pattFill>
                <a:ln w="9525">
                  <a:solidFill>
                    <a:srgbClr val="000000"/>
                  </a:solidFill>
                  <a:miter lim="800000"/>
                  <a:headEnd/>
                  <a:tailEnd/>
                </a:ln>
              </p:spPr>
              <p:txBody>
                <a:bodyPr/>
                <a:lstStyle/>
                <a:p>
                  <a:endParaRPr lang="en-US"/>
                </a:p>
              </p:txBody>
            </p:sp>
            <p:sp>
              <p:nvSpPr>
                <p:cNvPr id="304132" name="Rectangle 4"/>
                <p:cNvSpPr>
                  <a:spLocks noChangeArrowheads="1"/>
                </p:cNvSpPr>
                <p:nvPr/>
              </p:nvSpPr>
              <p:spPr bwMode="auto">
                <a:xfrm>
                  <a:off x="1635125" y="4021138"/>
                  <a:ext cx="10731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dirty="0">
                      <a:solidFill>
                        <a:srgbClr val="0000FF"/>
                      </a:solidFill>
                      <a:latin typeface="Helvetica" pitchFamily="34" charset="0"/>
                    </a:rPr>
                    <a:t>Community</a:t>
                  </a:r>
                </a:p>
                <a:p>
                  <a:r>
                    <a:rPr lang="en-US" sz="1000" dirty="0">
                      <a:solidFill>
                        <a:srgbClr val="0000FF"/>
                      </a:solidFill>
                      <a:latin typeface="Helvetica" pitchFamily="34" charset="0"/>
                    </a:rPr>
                    <a:t>Demographics</a:t>
                  </a:r>
                </a:p>
                <a:p>
                  <a:r>
                    <a:rPr lang="en-US" sz="1000" dirty="0">
                      <a:solidFill>
                        <a:srgbClr val="0000FF"/>
                      </a:solidFill>
                      <a:latin typeface="Helvetica" pitchFamily="34" charset="0"/>
                    </a:rPr>
                    <a:t>Geography</a:t>
                  </a:r>
                </a:p>
                <a:p>
                  <a:r>
                    <a:rPr lang="en-US" sz="1000" dirty="0">
                      <a:solidFill>
                        <a:srgbClr val="0000FF"/>
                      </a:solidFill>
                      <a:latin typeface="Helvetica" pitchFamily="34" charset="0"/>
                    </a:rPr>
                    <a:t>Resources</a:t>
                  </a:r>
                </a:p>
              </p:txBody>
            </p:sp>
          </p:grpSp>
          <p:grpSp>
            <p:nvGrpSpPr>
              <p:cNvPr id="13" name="Group 12"/>
              <p:cNvGrpSpPr/>
              <p:nvPr/>
            </p:nvGrpSpPr>
            <p:grpSpPr>
              <a:xfrm>
                <a:off x="2697162" y="2636838"/>
                <a:ext cx="1352550" cy="2343150"/>
                <a:chOff x="2697162" y="2636838"/>
                <a:chExt cx="1352550" cy="2343150"/>
              </a:xfrm>
            </p:grpSpPr>
            <p:grpSp>
              <p:nvGrpSpPr>
                <p:cNvPr id="9" name="Group 8"/>
                <p:cNvGrpSpPr/>
                <p:nvPr/>
              </p:nvGrpSpPr>
              <p:grpSpPr>
                <a:xfrm>
                  <a:off x="2697162" y="2874963"/>
                  <a:ext cx="1352550" cy="2105025"/>
                  <a:chOff x="2697162" y="2874963"/>
                  <a:chExt cx="1352550" cy="2105025"/>
                </a:xfrm>
              </p:grpSpPr>
              <p:sp>
                <p:nvSpPr>
                  <p:cNvPr id="304151" name="Oval 23"/>
                  <p:cNvSpPr>
                    <a:spLocks noChangeArrowheads="1"/>
                  </p:cNvSpPr>
                  <p:nvPr/>
                </p:nvSpPr>
                <p:spPr bwMode="auto">
                  <a:xfrm>
                    <a:off x="2697162" y="2874963"/>
                    <a:ext cx="1352550" cy="2105025"/>
                  </a:xfrm>
                  <a:prstGeom prst="ellipse">
                    <a:avLst/>
                  </a:prstGeom>
                  <a:noFill/>
                  <a:ln w="38100">
                    <a:solidFill>
                      <a:srgbClr val="00801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52" name="Rectangle 24"/>
                  <p:cNvSpPr>
                    <a:spLocks noChangeArrowheads="1"/>
                  </p:cNvSpPr>
                  <p:nvPr/>
                </p:nvSpPr>
                <p:spPr bwMode="auto">
                  <a:xfrm>
                    <a:off x="2917825" y="3211513"/>
                    <a:ext cx="1054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dirty="0">
                        <a:solidFill>
                          <a:srgbClr val="0000FF"/>
                        </a:solidFill>
                        <a:latin typeface="Helvetica" pitchFamily="34" charset="0"/>
                      </a:rPr>
                      <a:t>  </a:t>
                    </a:r>
                    <a:r>
                      <a:rPr lang="en-US" sz="1200" b="1" dirty="0">
                        <a:solidFill>
                          <a:srgbClr val="0000FF"/>
                        </a:solidFill>
                        <a:latin typeface="Helvetica" pitchFamily="34" charset="0"/>
                      </a:rPr>
                      <a:t>Family Outcomes</a:t>
                    </a:r>
                  </a:p>
                  <a:p>
                    <a:r>
                      <a:rPr lang="en-US" sz="900" dirty="0">
                        <a:solidFill>
                          <a:srgbClr val="0000FF"/>
                        </a:solidFill>
                        <a:latin typeface="Helvetica" pitchFamily="34" charset="0"/>
                      </a:rPr>
                      <a:t>Family capacity to</a:t>
                    </a:r>
                  </a:p>
                  <a:p>
                    <a:r>
                      <a:rPr lang="en-US" sz="900" dirty="0">
                        <a:solidFill>
                          <a:srgbClr val="0000FF"/>
                        </a:solidFill>
                        <a:latin typeface="Helvetica" pitchFamily="34" charset="0"/>
                      </a:rPr>
                      <a:t>meet needs             </a:t>
                    </a:r>
                  </a:p>
                  <a:p>
                    <a:r>
                      <a:rPr lang="en-US" sz="900" dirty="0">
                        <a:solidFill>
                          <a:srgbClr val="0000FF"/>
                        </a:solidFill>
                        <a:latin typeface="Helvetica" pitchFamily="34" charset="0"/>
                      </a:rPr>
                      <a:t>Services address </a:t>
                    </a:r>
                  </a:p>
                  <a:p>
                    <a:r>
                      <a:rPr lang="en-US" sz="900" dirty="0">
                        <a:solidFill>
                          <a:srgbClr val="0000FF"/>
                        </a:solidFill>
                        <a:latin typeface="Helvetica" pitchFamily="34" charset="0"/>
                      </a:rPr>
                      <a:t>needs      </a:t>
                    </a:r>
                  </a:p>
                  <a:p>
                    <a:r>
                      <a:rPr lang="en-US" sz="900" dirty="0">
                        <a:solidFill>
                          <a:srgbClr val="0000FF"/>
                        </a:solidFill>
                        <a:latin typeface="Helvetica" pitchFamily="34" charset="0"/>
                      </a:rPr>
                      <a:t>Social Support</a:t>
                    </a:r>
                  </a:p>
                  <a:p>
                    <a:r>
                      <a:rPr lang="en-US" sz="900" dirty="0">
                        <a:solidFill>
                          <a:srgbClr val="0000FF"/>
                        </a:solidFill>
                        <a:latin typeface="Helvetica" pitchFamily="34" charset="0"/>
                      </a:rPr>
                      <a:t>Quality of Life</a:t>
                    </a:r>
                  </a:p>
                  <a:p>
                    <a:r>
                      <a:rPr lang="en-US" sz="900" dirty="0">
                        <a:solidFill>
                          <a:srgbClr val="0000FF"/>
                        </a:solidFill>
                        <a:latin typeface="Helvetica" pitchFamily="34" charset="0"/>
                      </a:rPr>
                      <a:t>Satisfaction with </a:t>
                    </a:r>
                  </a:p>
                  <a:p>
                    <a:r>
                      <a:rPr lang="en-US" sz="900" dirty="0">
                        <a:solidFill>
                          <a:srgbClr val="0000FF"/>
                        </a:solidFill>
                        <a:latin typeface="Helvetica" pitchFamily="34" charset="0"/>
                      </a:rPr>
                      <a:t> services                </a:t>
                    </a:r>
                  </a:p>
                </p:txBody>
              </p:sp>
            </p:grpSp>
            <p:grpSp>
              <p:nvGrpSpPr>
                <p:cNvPr id="304159" name="Group 31"/>
                <p:cNvGrpSpPr>
                  <a:grpSpLocks/>
                </p:cNvGrpSpPr>
                <p:nvPr/>
              </p:nvGrpSpPr>
              <p:grpSpPr bwMode="auto">
                <a:xfrm>
                  <a:off x="3355975" y="2636838"/>
                  <a:ext cx="76200" cy="314325"/>
                  <a:chOff x="2018" y="2280"/>
                  <a:chExt cx="48" cy="198"/>
                </a:xfrm>
              </p:grpSpPr>
              <p:sp>
                <p:nvSpPr>
                  <p:cNvPr id="304160" name="Freeform 32"/>
                  <p:cNvSpPr>
                    <a:spLocks/>
                  </p:cNvSpPr>
                  <p:nvPr/>
                </p:nvSpPr>
                <p:spPr bwMode="auto">
                  <a:xfrm>
                    <a:off x="2018" y="2280"/>
                    <a:ext cx="48" cy="84"/>
                  </a:xfrm>
                  <a:custGeom>
                    <a:avLst/>
                    <a:gdLst>
                      <a:gd name="T0" fmla="*/ 24 w 48"/>
                      <a:gd name="T1" fmla="*/ 0 h 84"/>
                      <a:gd name="T2" fmla="*/ 48 w 48"/>
                      <a:gd name="T3" fmla="*/ 84 h 84"/>
                      <a:gd name="T4" fmla="*/ 24 w 48"/>
                      <a:gd name="T5" fmla="*/ 84 h 84"/>
                      <a:gd name="T6" fmla="*/ 0 w 48"/>
                      <a:gd name="T7" fmla="*/ 84 h 84"/>
                      <a:gd name="T8" fmla="*/ 24 w 48"/>
                      <a:gd name="T9" fmla="*/ 0 h 84"/>
                    </a:gdLst>
                    <a:ahLst/>
                    <a:cxnLst>
                      <a:cxn ang="0">
                        <a:pos x="T0" y="T1"/>
                      </a:cxn>
                      <a:cxn ang="0">
                        <a:pos x="T2" y="T3"/>
                      </a:cxn>
                      <a:cxn ang="0">
                        <a:pos x="T4" y="T5"/>
                      </a:cxn>
                      <a:cxn ang="0">
                        <a:pos x="T6" y="T7"/>
                      </a:cxn>
                      <a:cxn ang="0">
                        <a:pos x="T8" y="T9"/>
                      </a:cxn>
                    </a:cxnLst>
                    <a:rect l="0" t="0" r="r" b="b"/>
                    <a:pathLst>
                      <a:path w="48" h="84">
                        <a:moveTo>
                          <a:pt x="24" y="0"/>
                        </a:moveTo>
                        <a:lnTo>
                          <a:pt x="48" y="84"/>
                        </a:lnTo>
                        <a:lnTo>
                          <a:pt x="24" y="84"/>
                        </a:lnTo>
                        <a:lnTo>
                          <a:pt x="0" y="8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61" name="Freeform 33"/>
                  <p:cNvSpPr>
                    <a:spLocks/>
                  </p:cNvSpPr>
                  <p:nvPr/>
                </p:nvSpPr>
                <p:spPr bwMode="auto">
                  <a:xfrm>
                    <a:off x="2018" y="2394"/>
                    <a:ext cx="48" cy="84"/>
                  </a:xfrm>
                  <a:custGeom>
                    <a:avLst/>
                    <a:gdLst>
                      <a:gd name="T0" fmla="*/ 24 w 48"/>
                      <a:gd name="T1" fmla="*/ 84 h 84"/>
                      <a:gd name="T2" fmla="*/ 0 w 48"/>
                      <a:gd name="T3" fmla="*/ 0 h 84"/>
                      <a:gd name="T4" fmla="*/ 24 w 48"/>
                      <a:gd name="T5" fmla="*/ 0 h 84"/>
                      <a:gd name="T6" fmla="*/ 48 w 48"/>
                      <a:gd name="T7" fmla="*/ 0 h 84"/>
                      <a:gd name="T8" fmla="*/ 24 w 48"/>
                      <a:gd name="T9" fmla="*/ 84 h 84"/>
                    </a:gdLst>
                    <a:ahLst/>
                    <a:cxnLst>
                      <a:cxn ang="0">
                        <a:pos x="T0" y="T1"/>
                      </a:cxn>
                      <a:cxn ang="0">
                        <a:pos x="T2" y="T3"/>
                      </a:cxn>
                      <a:cxn ang="0">
                        <a:pos x="T4" y="T5"/>
                      </a:cxn>
                      <a:cxn ang="0">
                        <a:pos x="T6" y="T7"/>
                      </a:cxn>
                      <a:cxn ang="0">
                        <a:pos x="T8" y="T9"/>
                      </a:cxn>
                    </a:cxnLst>
                    <a:rect l="0" t="0" r="r" b="b"/>
                    <a:pathLst>
                      <a:path w="48" h="84">
                        <a:moveTo>
                          <a:pt x="24" y="84"/>
                        </a:moveTo>
                        <a:lnTo>
                          <a:pt x="0" y="0"/>
                        </a:lnTo>
                        <a:lnTo>
                          <a:pt x="24" y="0"/>
                        </a:lnTo>
                        <a:lnTo>
                          <a:pt x="48" y="0"/>
                        </a:lnTo>
                        <a:lnTo>
                          <a:pt x="2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62" name="Line 34"/>
                  <p:cNvSpPr>
                    <a:spLocks noChangeShapeType="1"/>
                  </p:cNvSpPr>
                  <p:nvPr/>
                </p:nvSpPr>
                <p:spPr bwMode="auto">
                  <a:xfrm>
                    <a:off x="2042" y="2364"/>
                    <a:ext cx="1"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 name="Group 13"/>
              <p:cNvGrpSpPr/>
              <p:nvPr/>
            </p:nvGrpSpPr>
            <p:grpSpPr>
              <a:xfrm>
                <a:off x="5803900" y="2493963"/>
                <a:ext cx="1304925" cy="2479675"/>
                <a:chOff x="5803900" y="2493963"/>
                <a:chExt cx="1304925" cy="2479675"/>
              </a:xfrm>
            </p:grpSpPr>
            <p:grpSp>
              <p:nvGrpSpPr>
                <p:cNvPr id="11" name="Group 10"/>
                <p:cNvGrpSpPr/>
                <p:nvPr/>
              </p:nvGrpSpPr>
              <p:grpSpPr>
                <a:xfrm>
                  <a:off x="5803900" y="2798763"/>
                  <a:ext cx="1304925" cy="2174875"/>
                  <a:chOff x="5803900" y="2798763"/>
                  <a:chExt cx="1304925" cy="2174875"/>
                </a:xfrm>
              </p:grpSpPr>
              <p:sp>
                <p:nvSpPr>
                  <p:cNvPr id="304156" name="Oval 28"/>
                  <p:cNvSpPr>
                    <a:spLocks noChangeArrowheads="1"/>
                  </p:cNvSpPr>
                  <p:nvPr/>
                </p:nvSpPr>
                <p:spPr bwMode="auto">
                  <a:xfrm>
                    <a:off x="5803900" y="2798763"/>
                    <a:ext cx="1304925" cy="2174875"/>
                  </a:xfrm>
                  <a:prstGeom prst="ellipse">
                    <a:avLst/>
                  </a:prstGeom>
                  <a:noFill/>
                  <a:ln w="38100">
                    <a:solidFill>
                      <a:srgbClr val="00801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57" name="Rectangle 29"/>
                  <p:cNvSpPr>
                    <a:spLocks noChangeArrowheads="1"/>
                  </p:cNvSpPr>
                  <p:nvPr/>
                </p:nvSpPr>
                <p:spPr bwMode="auto">
                  <a:xfrm>
                    <a:off x="6022975" y="3059113"/>
                    <a:ext cx="10207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1000" b="1" dirty="0">
                      <a:solidFill>
                        <a:srgbClr val="0000FF"/>
                      </a:solidFill>
                      <a:latin typeface="Helvetica" pitchFamily="34" charset="0"/>
                    </a:endParaRPr>
                  </a:p>
                  <a:p>
                    <a:r>
                      <a:rPr lang="en-US" sz="1200" b="1" dirty="0">
                        <a:solidFill>
                          <a:srgbClr val="0000FF"/>
                        </a:solidFill>
                        <a:latin typeface="Helvetica" pitchFamily="34" charset="0"/>
                      </a:rPr>
                      <a:t>Child Outcomes</a:t>
                    </a:r>
                  </a:p>
                  <a:p>
                    <a:r>
                      <a:rPr lang="en-US" sz="900" dirty="0">
                        <a:solidFill>
                          <a:srgbClr val="0000FF"/>
                        </a:solidFill>
                        <a:latin typeface="Helvetica" pitchFamily="34" charset="0"/>
                      </a:rPr>
                      <a:t>Disabilities</a:t>
                    </a:r>
                  </a:p>
                  <a:p>
                    <a:r>
                      <a:rPr lang="en-US" sz="900" dirty="0">
                        <a:solidFill>
                          <a:srgbClr val="0000FF"/>
                        </a:solidFill>
                        <a:latin typeface="Helvetica" pitchFamily="34" charset="0"/>
                      </a:rPr>
                      <a:t>Engagement</a:t>
                    </a:r>
                  </a:p>
                  <a:p>
                    <a:r>
                      <a:rPr lang="en-US" sz="900" dirty="0">
                        <a:solidFill>
                          <a:srgbClr val="0000FF"/>
                        </a:solidFill>
                        <a:latin typeface="Helvetica" pitchFamily="34" charset="0"/>
                      </a:rPr>
                      <a:t>Functional abilities(cognitive, </a:t>
                    </a:r>
                  </a:p>
                  <a:p>
                    <a:r>
                      <a:rPr lang="en-US" sz="900" dirty="0">
                        <a:solidFill>
                          <a:srgbClr val="0000FF"/>
                        </a:solidFill>
                        <a:latin typeface="Helvetica" pitchFamily="34" charset="0"/>
                      </a:rPr>
                      <a:t>communication,</a:t>
                    </a:r>
                  </a:p>
                  <a:p>
                    <a:r>
                      <a:rPr lang="en-US" sz="900" dirty="0">
                        <a:solidFill>
                          <a:srgbClr val="0000FF"/>
                        </a:solidFill>
                        <a:latin typeface="Helvetica" pitchFamily="34" charset="0"/>
                      </a:rPr>
                      <a:t>motor)</a:t>
                    </a:r>
                  </a:p>
                  <a:p>
                    <a:r>
                      <a:rPr lang="en-US" sz="900" dirty="0">
                        <a:solidFill>
                          <a:srgbClr val="0000FF"/>
                        </a:solidFill>
                        <a:latin typeface="Helvetica" pitchFamily="34" charset="0"/>
                      </a:rPr>
                      <a:t>Self-help skills</a:t>
                    </a:r>
                  </a:p>
                  <a:p>
                    <a:endParaRPr lang="en-US" sz="900" dirty="0">
                      <a:solidFill>
                        <a:srgbClr val="0000FF"/>
                      </a:solidFill>
                      <a:latin typeface="Helvetica" pitchFamily="34" charset="0"/>
                    </a:endParaRPr>
                  </a:p>
                  <a:p>
                    <a:r>
                      <a:rPr lang="en-US" sz="900" b="1" dirty="0">
                        <a:solidFill>
                          <a:srgbClr val="0000FF"/>
                        </a:solidFill>
                        <a:latin typeface="Helvetica" pitchFamily="34" charset="0"/>
                      </a:rPr>
                      <a:t> </a:t>
                    </a:r>
                    <a:endParaRPr lang="en-US" sz="900" dirty="0">
                      <a:solidFill>
                        <a:srgbClr val="0000FF"/>
                      </a:solidFill>
                    </a:endParaRPr>
                  </a:p>
                </p:txBody>
              </p:sp>
            </p:grpSp>
            <p:grpSp>
              <p:nvGrpSpPr>
                <p:cNvPr id="304163" name="Group 35"/>
                <p:cNvGrpSpPr>
                  <a:grpSpLocks/>
                </p:cNvGrpSpPr>
                <p:nvPr/>
              </p:nvGrpSpPr>
              <p:grpSpPr bwMode="auto">
                <a:xfrm>
                  <a:off x="6451600" y="2493963"/>
                  <a:ext cx="76200" cy="352425"/>
                  <a:chOff x="3969" y="2226"/>
                  <a:chExt cx="48" cy="222"/>
                </a:xfrm>
              </p:grpSpPr>
              <p:sp>
                <p:nvSpPr>
                  <p:cNvPr id="304164" name="Freeform 36"/>
                  <p:cNvSpPr>
                    <a:spLocks/>
                  </p:cNvSpPr>
                  <p:nvPr/>
                </p:nvSpPr>
                <p:spPr bwMode="auto">
                  <a:xfrm>
                    <a:off x="3969" y="2226"/>
                    <a:ext cx="48" cy="84"/>
                  </a:xfrm>
                  <a:custGeom>
                    <a:avLst/>
                    <a:gdLst>
                      <a:gd name="T0" fmla="*/ 24 w 48"/>
                      <a:gd name="T1" fmla="*/ 0 h 84"/>
                      <a:gd name="T2" fmla="*/ 48 w 48"/>
                      <a:gd name="T3" fmla="*/ 84 h 84"/>
                      <a:gd name="T4" fmla="*/ 24 w 48"/>
                      <a:gd name="T5" fmla="*/ 84 h 84"/>
                      <a:gd name="T6" fmla="*/ 0 w 48"/>
                      <a:gd name="T7" fmla="*/ 84 h 84"/>
                      <a:gd name="T8" fmla="*/ 24 w 48"/>
                      <a:gd name="T9" fmla="*/ 0 h 84"/>
                    </a:gdLst>
                    <a:ahLst/>
                    <a:cxnLst>
                      <a:cxn ang="0">
                        <a:pos x="T0" y="T1"/>
                      </a:cxn>
                      <a:cxn ang="0">
                        <a:pos x="T2" y="T3"/>
                      </a:cxn>
                      <a:cxn ang="0">
                        <a:pos x="T4" y="T5"/>
                      </a:cxn>
                      <a:cxn ang="0">
                        <a:pos x="T6" y="T7"/>
                      </a:cxn>
                      <a:cxn ang="0">
                        <a:pos x="T8" y="T9"/>
                      </a:cxn>
                    </a:cxnLst>
                    <a:rect l="0" t="0" r="r" b="b"/>
                    <a:pathLst>
                      <a:path w="48" h="84">
                        <a:moveTo>
                          <a:pt x="24" y="0"/>
                        </a:moveTo>
                        <a:lnTo>
                          <a:pt x="48" y="84"/>
                        </a:lnTo>
                        <a:lnTo>
                          <a:pt x="24" y="84"/>
                        </a:lnTo>
                        <a:lnTo>
                          <a:pt x="0" y="8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65" name="Freeform 37"/>
                  <p:cNvSpPr>
                    <a:spLocks/>
                  </p:cNvSpPr>
                  <p:nvPr/>
                </p:nvSpPr>
                <p:spPr bwMode="auto">
                  <a:xfrm>
                    <a:off x="3969" y="2364"/>
                    <a:ext cx="48" cy="84"/>
                  </a:xfrm>
                  <a:custGeom>
                    <a:avLst/>
                    <a:gdLst>
                      <a:gd name="T0" fmla="*/ 24 w 48"/>
                      <a:gd name="T1" fmla="*/ 84 h 84"/>
                      <a:gd name="T2" fmla="*/ 0 w 48"/>
                      <a:gd name="T3" fmla="*/ 0 h 84"/>
                      <a:gd name="T4" fmla="*/ 24 w 48"/>
                      <a:gd name="T5" fmla="*/ 0 h 84"/>
                      <a:gd name="T6" fmla="*/ 48 w 48"/>
                      <a:gd name="T7" fmla="*/ 0 h 84"/>
                      <a:gd name="T8" fmla="*/ 24 w 48"/>
                      <a:gd name="T9" fmla="*/ 84 h 84"/>
                    </a:gdLst>
                    <a:ahLst/>
                    <a:cxnLst>
                      <a:cxn ang="0">
                        <a:pos x="T0" y="T1"/>
                      </a:cxn>
                      <a:cxn ang="0">
                        <a:pos x="T2" y="T3"/>
                      </a:cxn>
                      <a:cxn ang="0">
                        <a:pos x="T4" y="T5"/>
                      </a:cxn>
                      <a:cxn ang="0">
                        <a:pos x="T6" y="T7"/>
                      </a:cxn>
                      <a:cxn ang="0">
                        <a:pos x="T8" y="T9"/>
                      </a:cxn>
                    </a:cxnLst>
                    <a:rect l="0" t="0" r="r" b="b"/>
                    <a:pathLst>
                      <a:path w="48" h="84">
                        <a:moveTo>
                          <a:pt x="24" y="84"/>
                        </a:moveTo>
                        <a:lnTo>
                          <a:pt x="0" y="0"/>
                        </a:lnTo>
                        <a:lnTo>
                          <a:pt x="24" y="0"/>
                        </a:lnTo>
                        <a:lnTo>
                          <a:pt x="48" y="0"/>
                        </a:lnTo>
                        <a:lnTo>
                          <a:pt x="2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66" name="Line 38"/>
                  <p:cNvSpPr>
                    <a:spLocks noChangeShapeType="1"/>
                  </p:cNvSpPr>
                  <p:nvPr/>
                </p:nvSpPr>
                <p:spPr bwMode="auto">
                  <a:xfrm>
                    <a:off x="3993" y="2310"/>
                    <a:ext cx="1"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7" name="Group 16"/>
              <p:cNvGrpSpPr/>
              <p:nvPr/>
            </p:nvGrpSpPr>
            <p:grpSpPr>
              <a:xfrm>
                <a:off x="3851275" y="2246313"/>
                <a:ext cx="2095500" cy="1428750"/>
                <a:chOff x="3851275" y="2246313"/>
                <a:chExt cx="2095500" cy="1428750"/>
              </a:xfrm>
            </p:grpSpPr>
            <p:grpSp>
              <p:nvGrpSpPr>
                <p:cNvPr id="304167" name="Group 39"/>
                <p:cNvGrpSpPr>
                  <a:grpSpLocks/>
                </p:cNvGrpSpPr>
                <p:nvPr/>
              </p:nvGrpSpPr>
              <p:grpSpPr bwMode="auto">
                <a:xfrm>
                  <a:off x="3859212" y="2246313"/>
                  <a:ext cx="2068513" cy="66675"/>
                  <a:chOff x="2336" y="2070"/>
                  <a:chExt cx="1303" cy="42"/>
                </a:xfrm>
              </p:grpSpPr>
              <p:sp>
                <p:nvSpPr>
                  <p:cNvPr id="304168" name="Freeform 40"/>
                  <p:cNvSpPr>
                    <a:spLocks/>
                  </p:cNvSpPr>
                  <p:nvPr/>
                </p:nvSpPr>
                <p:spPr bwMode="auto">
                  <a:xfrm>
                    <a:off x="2336" y="2070"/>
                    <a:ext cx="84" cy="42"/>
                  </a:xfrm>
                  <a:custGeom>
                    <a:avLst/>
                    <a:gdLst>
                      <a:gd name="T0" fmla="*/ 0 w 84"/>
                      <a:gd name="T1" fmla="*/ 18 h 42"/>
                      <a:gd name="T2" fmla="*/ 84 w 84"/>
                      <a:gd name="T3" fmla="*/ 0 h 42"/>
                      <a:gd name="T4" fmla="*/ 84 w 84"/>
                      <a:gd name="T5" fmla="*/ 18 h 42"/>
                      <a:gd name="T6" fmla="*/ 84 w 84"/>
                      <a:gd name="T7" fmla="*/ 42 h 42"/>
                      <a:gd name="T8" fmla="*/ 0 w 84"/>
                      <a:gd name="T9" fmla="*/ 18 h 42"/>
                    </a:gdLst>
                    <a:ahLst/>
                    <a:cxnLst>
                      <a:cxn ang="0">
                        <a:pos x="T0" y="T1"/>
                      </a:cxn>
                      <a:cxn ang="0">
                        <a:pos x="T2" y="T3"/>
                      </a:cxn>
                      <a:cxn ang="0">
                        <a:pos x="T4" y="T5"/>
                      </a:cxn>
                      <a:cxn ang="0">
                        <a:pos x="T6" y="T7"/>
                      </a:cxn>
                      <a:cxn ang="0">
                        <a:pos x="T8" y="T9"/>
                      </a:cxn>
                    </a:cxnLst>
                    <a:rect l="0" t="0" r="r" b="b"/>
                    <a:pathLst>
                      <a:path w="84" h="42">
                        <a:moveTo>
                          <a:pt x="0" y="18"/>
                        </a:moveTo>
                        <a:lnTo>
                          <a:pt x="84" y="0"/>
                        </a:lnTo>
                        <a:lnTo>
                          <a:pt x="84" y="18"/>
                        </a:lnTo>
                        <a:lnTo>
                          <a:pt x="84" y="4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69" name="Freeform 41"/>
                  <p:cNvSpPr>
                    <a:spLocks/>
                  </p:cNvSpPr>
                  <p:nvPr/>
                </p:nvSpPr>
                <p:spPr bwMode="auto">
                  <a:xfrm>
                    <a:off x="3555" y="2070"/>
                    <a:ext cx="84" cy="42"/>
                  </a:xfrm>
                  <a:custGeom>
                    <a:avLst/>
                    <a:gdLst>
                      <a:gd name="T0" fmla="*/ 84 w 84"/>
                      <a:gd name="T1" fmla="*/ 24 h 42"/>
                      <a:gd name="T2" fmla="*/ 0 w 84"/>
                      <a:gd name="T3" fmla="*/ 42 h 42"/>
                      <a:gd name="T4" fmla="*/ 0 w 84"/>
                      <a:gd name="T5" fmla="*/ 24 h 42"/>
                      <a:gd name="T6" fmla="*/ 0 w 84"/>
                      <a:gd name="T7" fmla="*/ 0 h 42"/>
                      <a:gd name="T8" fmla="*/ 84 w 84"/>
                      <a:gd name="T9" fmla="*/ 24 h 42"/>
                    </a:gdLst>
                    <a:ahLst/>
                    <a:cxnLst>
                      <a:cxn ang="0">
                        <a:pos x="T0" y="T1"/>
                      </a:cxn>
                      <a:cxn ang="0">
                        <a:pos x="T2" y="T3"/>
                      </a:cxn>
                      <a:cxn ang="0">
                        <a:pos x="T4" y="T5"/>
                      </a:cxn>
                      <a:cxn ang="0">
                        <a:pos x="T6" y="T7"/>
                      </a:cxn>
                      <a:cxn ang="0">
                        <a:pos x="T8" y="T9"/>
                      </a:cxn>
                    </a:cxnLst>
                    <a:rect l="0" t="0" r="r" b="b"/>
                    <a:pathLst>
                      <a:path w="84" h="42">
                        <a:moveTo>
                          <a:pt x="84" y="24"/>
                        </a:moveTo>
                        <a:lnTo>
                          <a:pt x="0" y="42"/>
                        </a:lnTo>
                        <a:lnTo>
                          <a:pt x="0" y="24"/>
                        </a:lnTo>
                        <a:lnTo>
                          <a:pt x="0" y="0"/>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70" name="Line 42"/>
                  <p:cNvSpPr>
                    <a:spLocks noChangeShapeType="1"/>
                  </p:cNvSpPr>
                  <p:nvPr/>
                </p:nvSpPr>
                <p:spPr bwMode="auto">
                  <a:xfrm>
                    <a:off x="2420" y="2088"/>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Line 43"/>
                  <p:cNvSpPr>
                    <a:spLocks noChangeShapeType="1"/>
                  </p:cNvSpPr>
                  <p:nvPr/>
                </p:nvSpPr>
                <p:spPr bwMode="auto">
                  <a:xfrm>
                    <a:off x="2528" y="2088"/>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2" name="Line 44"/>
                  <p:cNvSpPr>
                    <a:spLocks noChangeShapeType="1"/>
                  </p:cNvSpPr>
                  <p:nvPr/>
                </p:nvSpPr>
                <p:spPr bwMode="auto">
                  <a:xfrm>
                    <a:off x="2636" y="2088"/>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3" name="Line 45"/>
                  <p:cNvSpPr>
                    <a:spLocks noChangeShapeType="1"/>
                  </p:cNvSpPr>
                  <p:nvPr/>
                </p:nvSpPr>
                <p:spPr bwMode="auto">
                  <a:xfrm>
                    <a:off x="2744" y="2088"/>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4" name="Line 46"/>
                  <p:cNvSpPr>
                    <a:spLocks noChangeShapeType="1"/>
                  </p:cNvSpPr>
                  <p:nvPr/>
                </p:nvSpPr>
                <p:spPr bwMode="auto">
                  <a:xfrm>
                    <a:off x="2852" y="2088"/>
                    <a:ext cx="5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5" name="Line 47"/>
                  <p:cNvSpPr>
                    <a:spLocks noChangeShapeType="1"/>
                  </p:cNvSpPr>
                  <p:nvPr/>
                </p:nvSpPr>
                <p:spPr bwMode="auto">
                  <a:xfrm>
                    <a:off x="2961" y="2088"/>
                    <a:ext cx="54"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6" name="Line 48"/>
                  <p:cNvSpPr>
                    <a:spLocks noChangeShapeType="1"/>
                  </p:cNvSpPr>
                  <p:nvPr/>
                </p:nvSpPr>
                <p:spPr bwMode="auto">
                  <a:xfrm>
                    <a:off x="3069" y="2094"/>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7" name="Line 49"/>
                  <p:cNvSpPr>
                    <a:spLocks noChangeShapeType="1"/>
                  </p:cNvSpPr>
                  <p:nvPr/>
                </p:nvSpPr>
                <p:spPr bwMode="auto">
                  <a:xfrm>
                    <a:off x="3177" y="2094"/>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8" name="Line 50"/>
                  <p:cNvSpPr>
                    <a:spLocks noChangeShapeType="1"/>
                  </p:cNvSpPr>
                  <p:nvPr/>
                </p:nvSpPr>
                <p:spPr bwMode="auto">
                  <a:xfrm>
                    <a:off x="3285" y="2094"/>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9" name="Line 51"/>
                  <p:cNvSpPr>
                    <a:spLocks noChangeShapeType="1"/>
                  </p:cNvSpPr>
                  <p:nvPr/>
                </p:nvSpPr>
                <p:spPr bwMode="auto">
                  <a:xfrm>
                    <a:off x="3393" y="2094"/>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0" name="Line 52"/>
                  <p:cNvSpPr>
                    <a:spLocks noChangeShapeType="1"/>
                  </p:cNvSpPr>
                  <p:nvPr/>
                </p:nvSpPr>
                <p:spPr bwMode="auto">
                  <a:xfrm>
                    <a:off x="3501" y="2094"/>
                    <a:ext cx="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15"/>
                <p:cNvGrpSpPr/>
                <p:nvPr/>
              </p:nvGrpSpPr>
              <p:grpSpPr>
                <a:xfrm>
                  <a:off x="3851275" y="2427288"/>
                  <a:ext cx="2095500" cy="981075"/>
                  <a:chOff x="3851275" y="2427288"/>
                  <a:chExt cx="2095500" cy="981075"/>
                </a:xfrm>
              </p:grpSpPr>
              <p:grpSp>
                <p:nvGrpSpPr>
                  <p:cNvPr id="304181" name="Group 53"/>
                  <p:cNvGrpSpPr>
                    <a:grpSpLocks/>
                  </p:cNvGrpSpPr>
                  <p:nvPr/>
                </p:nvGrpSpPr>
                <p:grpSpPr bwMode="auto">
                  <a:xfrm>
                    <a:off x="3851275" y="2446338"/>
                    <a:ext cx="2019300" cy="923925"/>
                    <a:chOff x="2330" y="2196"/>
                    <a:chExt cx="1273" cy="582"/>
                  </a:xfrm>
                </p:grpSpPr>
                <p:sp>
                  <p:nvSpPr>
                    <p:cNvPr id="304182" name="Freeform 54"/>
                    <p:cNvSpPr>
                      <a:spLocks/>
                    </p:cNvSpPr>
                    <p:nvPr/>
                  </p:nvSpPr>
                  <p:spPr bwMode="auto">
                    <a:xfrm>
                      <a:off x="2330" y="2196"/>
                      <a:ext cx="84" cy="54"/>
                    </a:xfrm>
                    <a:custGeom>
                      <a:avLst/>
                      <a:gdLst>
                        <a:gd name="T0" fmla="*/ 0 w 84"/>
                        <a:gd name="T1" fmla="*/ 0 h 54"/>
                        <a:gd name="T2" fmla="*/ 84 w 84"/>
                        <a:gd name="T3" fmla="*/ 18 h 54"/>
                        <a:gd name="T4" fmla="*/ 78 w 84"/>
                        <a:gd name="T5" fmla="*/ 36 h 54"/>
                        <a:gd name="T6" fmla="*/ 66 w 84"/>
                        <a:gd name="T7" fmla="*/ 54 h 54"/>
                        <a:gd name="T8" fmla="*/ 0 w 84"/>
                        <a:gd name="T9" fmla="*/ 0 h 54"/>
                      </a:gdLst>
                      <a:ahLst/>
                      <a:cxnLst>
                        <a:cxn ang="0">
                          <a:pos x="T0" y="T1"/>
                        </a:cxn>
                        <a:cxn ang="0">
                          <a:pos x="T2" y="T3"/>
                        </a:cxn>
                        <a:cxn ang="0">
                          <a:pos x="T4" y="T5"/>
                        </a:cxn>
                        <a:cxn ang="0">
                          <a:pos x="T6" y="T7"/>
                        </a:cxn>
                        <a:cxn ang="0">
                          <a:pos x="T8" y="T9"/>
                        </a:cxn>
                      </a:cxnLst>
                      <a:rect l="0" t="0" r="r" b="b"/>
                      <a:pathLst>
                        <a:path w="84" h="54">
                          <a:moveTo>
                            <a:pt x="0" y="0"/>
                          </a:moveTo>
                          <a:lnTo>
                            <a:pt x="84" y="18"/>
                          </a:lnTo>
                          <a:lnTo>
                            <a:pt x="78" y="36"/>
                          </a:lnTo>
                          <a:lnTo>
                            <a:pt x="66"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83" name="Freeform 55"/>
                    <p:cNvSpPr>
                      <a:spLocks/>
                    </p:cNvSpPr>
                    <p:nvPr/>
                  </p:nvSpPr>
                  <p:spPr bwMode="auto">
                    <a:xfrm>
                      <a:off x="3519" y="2724"/>
                      <a:ext cx="84" cy="54"/>
                    </a:xfrm>
                    <a:custGeom>
                      <a:avLst/>
                      <a:gdLst>
                        <a:gd name="T0" fmla="*/ 84 w 84"/>
                        <a:gd name="T1" fmla="*/ 54 h 54"/>
                        <a:gd name="T2" fmla="*/ 0 w 84"/>
                        <a:gd name="T3" fmla="*/ 36 h 54"/>
                        <a:gd name="T4" fmla="*/ 6 w 84"/>
                        <a:gd name="T5" fmla="*/ 18 h 54"/>
                        <a:gd name="T6" fmla="*/ 18 w 84"/>
                        <a:gd name="T7" fmla="*/ 0 h 54"/>
                        <a:gd name="T8" fmla="*/ 84 w 84"/>
                        <a:gd name="T9" fmla="*/ 54 h 54"/>
                      </a:gdLst>
                      <a:ahLst/>
                      <a:cxnLst>
                        <a:cxn ang="0">
                          <a:pos x="T0" y="T1"/>
                        </a:cxn>
                        <a:cxn ang="0">
                          <a:pos x="T2" y="T3"/>
                        </a:cxn>
                        <a:cxn ang="0">
                          <a:pos x="T4" y="T5"/>
                        </a:cxn>
                        <a:cxn ang="0">
                          <a:pos x="T6" y="T7"/>
                        </a:cxn>
                        <a:cxn ang="0">
                          <a:pos x="T8" y="T9"/>
                        </a:cxn>
                      </a:cxnLst>
                      <a:rect l="0" t="0" r="r" b="b"/>
                      <a:pathLst>
                        <a:path w="84" h="54">
                          <a:moveTo>
                            <a:pt x="84" y="54"/>
                          </a:moveTo>
                          <a:lnTo>
                            <a:pt x="0" y="36"/>
                          </a:lnTo>
                          <a:lnTo>
                            <a:pt x="6" y="18"/>
                          </a:lnTo>
                          <a:lnTo>
                            <a:pt x="18" y="0"/>
                          </a:lnTo>
                          <a:lnTo>
                            <a:pt x="8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84" name="Line 56"/>
                    <p:cNvSpPr>
                      <a:spLocks noChangeShapeType="1"/>
                    </p:cNvSpPr>
                    <p:nvPr/>
                  </p:nvSpPr>
                  <p:spPr bwMode="auto">
                    <a:xfrm>
                      <a:off x="2408" y="2232"/>
                      <a:ext cx="1117"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4185" name="Group 57"/>
                  <p:cNvGrpSpPr>
                    <a:grpSpLocks/>
                  </p:cNvGrpSpPr>
                  <p:nvPr/>
                </p:nvGrpSpPr>
                <p:grpSpPr bwMode="auto">
                  <a:xfrm>
                    <a:off x="4022725" y="2427288"/>
                    <a:ext cx="1924050" cy="981075"/>
                    <a:chOff x="2438" y="2184"/>
                    <a:chExt cx="1213" cy="618"/>
                  </a:xfrm>
                </p:grpSpPr>
                <p:sp>
                  <p:nvSpPr>
                    <p:cNvPr id="304186" name="Freeform 58"/>
                    <p:cNvSpPr>
                      <a:spLocks/>
                    </p:cNvSpPr>
                    <p:nvPr/>
                  </p:nvSpPr>
                  <p:spPr bwMode="auto">
                    <a:xfrm>
                      <a:off x="3567" y="2184"/>
                      <a:ext cx="84" cy="54"/>
                    </a:xfrm>
                    <a:custGeom>
                      <a:avLst/>
                      <a:gdLst>
                        <a:gd name="T0" fmla="*/ 84 w 84"/>
                        <a:gd name="T1" fmla="*/ 0 h 54"/>
                        <a:gd name="T2" fmla="*/ 18 w 84"/>
                        <a:gd name="T3" fmla="*/ 54 h 54"/>
                        <a:gd name="T4" fmla="*/ 6 w 84"/>
                        <a:gd name="T5" fmla="*/ 36 h 54"/>
                        <a:gd name="T6" fmla="*/ 0 w 84"/>
                        <a:gd name="T7" fmla="*/ 18 h 54"/>
                        <a:gd name="T8" fmla="*/ 84 w 84"/>
                        <a:gd name="T9" fmla="*/ 0 h 54"/>
                      </a:gdLst>
                      <a:ahLst/>
                      <a:cxnLst>
                        <a:cxn ang="0">
                          <a:pos x="T0" y="T1"/>
                        </a:cxn>
                        <a:cxn ang="0">
                          <a:pos x="T2" y="T3"/>
                        </a:cxn>
                        <a:cxn ang="0">
                          <a:pos x="T4" y="T5"/>
                        </a:cxn>
                        <a:cxn ang="0">
                          <a:pos x="T6" y="T7"/>
                        </a:cxn>
                        <a:cxn ang="0">
                          <a:pos x="T8" y="T9"/>
                        </a:cxn>
                      </a:cxnLst>
                      <a:rect l="0" t="0" r="r" b="b"/>
                      <a:pathLst>
                        <a:path w="84" h="54">
                          <a:moveTo>
                            <a:pt x="84" y="0"/>
                          </a:moveTo>
                          <a:lnTo>
                            <a:pt x="18" y="54"/>
                          </a:lnTo>
                          <a:lnTo>
                            <a:pt x="6" y="36"/>
                          </a:lnTo>
                          <a:lnTo>
                            <a:pt x="0" y="18"/>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87" name="Freeform 59"/>
                    <p:cNvSpPr>
                      <a:spLocks/>
                    </p:cNvSpPr>
                    <p:nvPr/>
                  </p:nvSpPr>
                  <p:spPr bwMode="auto">
                    <a:xfrm>
                      <a:off x="2438" y="2742"/>
                      <a:ext cx="84" cy="60"/>
                    </a:xfrm>
                    <a:custGeom>
                      <a:avLst/>
                      <a:gdLst>
                        <a:gd name="T0" fmla="*/ 0 w 84"/>
                        <a:gd name="T1" fmla="*/ 60 h 60"/>
                        <a:gd name="T2" fmla="*/ 66 w 84"/>
                        <a:gd name="T3" fmla="*/ 0 h 60"/>
                        <a:gd name="T4" fmla="*/ 78 w 84"/>
                        <a:gd name="T5" fmla="*/ 18 h 60"/>
                        <a:gd name="T6" fmla="*/ 84 w 84"/>
                        <a:gd name="T7" fmla="*/ 36 h 60"/>
                        <a:gd name="T8" fmla="*/ 0 w 84"/>
                        <a:gd name="T9" fmla="*/ 60 h 60"/>
                      </a:gdLst>
                      <a:ahLst/>
                      <a:cxnLst>
                        <a:cxn ang="0">
                          <a:pos x="T0" y="T1"/>
                        </a:cxn>
                        <a:cxn ang="0">
                          <a:pos x="T2" y="T3"/>
                        </a:cxn>
                        <a:cxn ang="0">
                          <a:pos x="T4" y="T5"/>
                        </a:cxn>
                        <a:cxn ang="0">
                          <a:pos x="T6" y="T7"/>
                        </a:cxn>
                        <a:cxn ang="0">
                          <a:pos x="T8" y="T9"/>
                        </a:cxn>
                      </a:cxnLst>
                      <a:rect l="0" t="0" r="r" b="b"/>
                      <a:pathLst>
                        <a:path w="84" h="60">
                          <a:moveTo>
                            <a:pt x="0" y="60"/>
                          </a:moveTo>
                          <a:lnTo>
                            <a:pt x="66" y="0"/>
                          </a:lnTo>
                          <a:lnTo>
                            <a:pt x="78" y="18"/>
                          </a:lnTo>
                          <a:lnTo>
                            <a:pt x="84" y="36"/>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88" name="Line 60"/>
                    <p:cNvSpPr>
                      <a:spLocks noChangeShapeType="1"/>
                    </p:cNvSpPr>
                    <p:nvPr/>
                  </p:nvSpPr>
                  <p:spPr bwMode="auto">
                    <a:xfrm flipH="1">
                      <a:off x="2516" y="2220"/>
                      <a:ext cx="1057"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4189" name="Group 61"/>
                <p:cNvGrpSpPr>
                  <a:grpSpLocks/>
                </p:cNvGrpSpPr>
                <p:nvPr/>
              </p:nvGrpSpPr>
              <p:grpSpPr bwMode="auto">
                <a:xfrm>
                  <a:off x="4068762" y="3598863"/>
                  <a:ext cx="1744663" cy="76200"/>
                  <a:chOff x="2468" y="2922"/>
                  <a:chExt cx="1099" cy="48"/>
                </a:xfrm>
              </p:grpSpPr>
              <p:sp>
                <p:nvSpPr>
                  <p:cNvPr id="304190" name="Freeform 62"/>
                  <p:cNvSpPr>
                    <a:spLocks/>
                  </p:cNvSpPr>
                  <p:nvPr/>
                </p:nvSpPr>
                <p:spPr bwMode="auto">
                  <a:xfrm>
                    <a:off x="2468" y="2922"/>
                    <a:ext cx="84" cy="48"/>
                  </a:xfrm>
                  <a:custGeom>
                    <a:avLst/>
                    <a:gdLst>
                      <a:gd name="T0" fmla="*/ 0 w 84"/>
                      <a:gd name="T1" fmla="*/ 24 h 48"/>
                      <a:gd name="T2" fmla="*/ 84 w 84"/>
                      <a:gd name="T3" fmla="*/ 0 h 48"/>
                      <a:gd name="T4" fmla="*/ 84 w 84"/>
                      <a:gd name="T5" fmla="*/ 24 h 48"/>
                      <a:gd name="T6" fmla="*/ 84 w 84"/>
                      <a:gd name="T7" fmla="*/ 48 h 48"/>
                      <a:gd name="T8" fmla="*/ 0 w 84"/>
                      <a:gd name="T9" fmla="*/ 24 h 48"/>
                    </a:gdLst>
                    <a:ahLst/>
                    <a:cxnLst>
                      <a:cxn ang="0">
                        <a:pos x="T0" y="T1"/>
                      </a:cxn>
                      <a:cxn ang="0">
                        <a:pos x="T2" y="T3"/>
                      </a:cxn>
                      <a:cxn ang="0">
                        <a:pos x="T4" y="T5"/>
                      </a:cxn>
                      <a:cxn ang="0">
                        <a:pos x="T6" y="T7"/>
                      </a:cxn>
                      <a:cxn ang="0">
                        <a:pos x="T8" y="T9"/>
                      </a:cxn>
                    </a:cxnLst>
                    <a:rect l="0" t="0" r="r" b="b"/>
                    <a:pathLst>
                      <a:path w="84" h="48">
                        <a:moveTo>
                          <a:pt x="0" y="24"/>
                        </a:moveTo>
                        <a:lnTo>
                          <a:pt x="84" y="0"/>
                        </a:lnTo>
                        <a:lnTo>
                          <a:pt x="84" y="24"/>
                        </a:lnTo>
                        <a:lnTo>
                          <a:pt x="84" y="4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91" name="Freeform 63"/>
                  <p:cNvSpPr>
                    <a:spLocks/>
                  </p:cNvSpPr>
                  <p:nvPr/>
                </p:nvSpPr>
                <p:spPr bwMode="auto">
                  <a:xfrm>
                    <a:off x="3483" y="2922"/>
                    <a:ext cx="84" cy="48"/>
                  </a:xfrm>
                  <a:custGeom>
                    <a:avLst/>
                    <a:gdLst>
                      <a:gd name="T0" fmla="*/ 84 w 84"/>
                      <a:gd name="T1" fmla="*/ 24 h 48"/>
                      <a:gd name="T2" fmla="*/ 0 w 84"/>
                      <a:gd name="T3" fmla="*/ 48 h 48"/>
                      <a:gd name="T4" fmla="*/ 0 w 84"/>
                      <a:gd name="T5" fmla="*/ 24 h 48"/>
                      <a:gd name="T6" fmla="*/ 0 w 84"/>
                      <a:gd name="T7" fmla="*/ 0 h 48"/>
                      <a:gd name="T8" fmla="*/ 84 w 84"/>
                      <a:gd name="T9" fmla="*/ 24 h 48"/>
                    </a:gdLst>
                    <a:ahLst/>
                    <a:cxnLst>
                      <a:cxn ang="0">
                        <a:pos x="T0" y="T1"/>
                      </a:cxn>
                      <a:cxn ang="0">
                        <a:pos x="T2" y="T3"/>
                      </a:cxn>
                      <a:cxn ang="0">
                        <a:pos x="T4" y="T5"/>
                      </a:cxn>
                      <a:cxn ang="0">
                        <a:pos x="T6" y="T7"/>
                      </a:cxn>
                      <a:cxn ang="0">
                        <a:pos x="T8" y="T9"/>
                      </a:cxn>
                    </a:cxnLst>
                    <a:rect l="0" t="0" r="r" b="b"/>
                    <a:pathLst>
                      <a:path w="84" h="48">
                        <a:moveTo>
                          <a:pt x="84" y="24"/>
                        </a:moveTo>
                        <a:lnTo>
                          <a:pt x="0" y="48"/>
                        </a:lnTo>
                        <a:lnTo>
                          <a:pt x="0" y="24"/>
                        </a:lnTo>
                        <a:lnTo>
                          <a:pt x="0" y="0"/>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92" name="Line 64"/>
                  <p:cNvSpPr>
                    <a:spLocks noChangeShapeType="1"/>
                  </p:cNvSpPr>
                  <p:nvPr/>
                </p:nvSpPr>
                <p:spPr bwMode="auto">
                  <a:xfrm>
                    <a:off x="2552" y="2946"/>
                    <a:ext cx="93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 name="Group 14"/>
              <p:cNvGrpSpPr/>
              <p:nvPr/>
            </p:nvGrpSpPr>
            <p:grpSpPr>
              <a:xfrm>
                <a:off x="4003675" y="3959225"/>
                <a:ext cx="1876425" cy="1073150"/>
                <a:chOff x="4003675" y="3959225"/>
                <a:chExt cx="1876425" cy="1073150"/>
              </a:xfrm>
            </p:grpSpPr>
            <p:grpSp>
              <p:nvGrpSpPr>
                <p:cNvPr id="10" name="Group 9"/>
                <p:cNvGrpSpPr/>
                <p:nvPr/>
              </p:nvGrpSpPr>
              <p:grpSpPr>
                <a:xfrm>
                  <a:off x="4073525" y="3959225"/>
                  <a:ext cx="1701800" cy="1073150"/>
                  <a:chOff x="4073525" y="3959225"/>
                  <a:chExt cx="1701800" cy="1073150"/>
                </a:xfrm>
              </p:grpSpPr>
              <p:sp>
                <p:nvSpPr>
                  <p:cNvPr id="304197" name="Oval 69"/>
                  <p:cNvSpPr>
                    <a:spLocks noChangeArrowheads="1"/>
                  </p:cNvSpPr>
                  <p:nvPr/>
                </p:nvSpPr>
                <p:spPr bwMode="auto">
                  <a:xfrm>
                    <a:off x="4073525" y="3959225"/>
                    <a:ext cx="1701800" cy="1073150"/>
                  </a:xfrm>
                  <a:prstGeom prst="ellipse">
                    <a:avLst/>
                  </a:prstGeom>
                  <a:solidFill>
                    <a:srgbClr val="FFFFFF"/>
                  </a:solidFill>
                  <a:ln w="9525">
                    <a:solidFill>
                      <a:srgbClr val="339933"/>
                    </a:solidFill>
                    <a:round/>
                    <a:headEnd/>
                    <a:tailEnd/>
                  </a:ln>
                </p:spPr>
                <p:txBody>
                  <a:bodyPr/>
                  <a:lstStyle/>
                  <a:p>
                    <a:endParaRPr lang="en-US"/>
                  </a:p>
                </p:txBody>
              </p:sp>
              <p:sp>
                <p:nvSpPr>
                  <p:cNvPr id="304198" name="Rectangle 70"/>
                  <p:cNvSpPr>
                    <a:spLocks noChangeArrowheads="1"/>
                  </p:cNvSpPr>
                  <p:nvPr/>
                </p:nvSpPr>
                <p:spPr bwMode="auto">
                  <a:xfrm>
                    <a:off x="4335462" y="4144963"/>
                    <a:ext cx="1231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dirty="0">
                        <a:solidFill>
                          <a:srgbClr val="0000FF"/>
                        </a:solidFill>
                        <a:latin typeface="Helvetica" pitchFamily="34" charset="0"/>
                      </a:rPr>
                      <a:t>Demographics</a:t>
                    </a:r>
                  </a:p>
                  <a:p>
                    <a:r>
                      <a:rPr lang="en-US" sz="900" dirty="0">
                        <a:solidFill>
                          <a:srgbClr val="0000FF"/>
                        </a:solidFill>
                        <a:latin typeface="Helvetica" pitchFamily="34" charset="0"/>
                      </a:rPr>
                      <a:t>E.g., Age when identified</a:t>
                    </a:r>
                  </a:p>
                  <a:p>
                    <a:r>
                      <a:rPr lang="en-US" sz="900" dirty="0">
                        <a:solidFill>
                          <a:srgbClr val="0000FF"/>
                        </a:solidFill>
                        <a:latin typeface="Helvetica" pitchFamily="34" charset="0"/>
                      </a:rPr>
                      <a:t>Family resources</a:t>
                    </a:r>
                  </a:p>
                  <a:p>
                    <a:r>
                      <a:rPr lang="en-US" sz="900" dirty="0">
                        <a:solidFill>
                          <a:srgbClr val="0000FF"/>
                        </a:solidFill>
                        <a:latin typeface="Helvetica" pitchFamily="34" charset="0"/>
                      </a:rPr>
                      <a:t>Household Composition</a:t>
                    </a:r>
                  </a:p>
                  <a:p>
                    <a:pPr algn="ctr"/>
                    <a:endParaRPr lang="en-US" sz="900" dirty="0">
                      <a:solidFill>
                        <a:srgbClr val="0000FF"/>
                      </a:solidFill>
                    </a:endParaRPr>
                  </a:p>
                </p:txBody>
              </p:sp>
            </p:grpSp>
            <p:grpSp>
              <p:nvGrpSpPr>
                <p:cNvPr id="304200" name="Group 72"/>
                <p:cNvGrpSpPr>
                  <a:grpSpLocks/>
                </p:cNvGrpSpPr>
                <p:nvPr/>
              </p:nvGrpSpPr>
              <p:grpSpPr bwMode="auto">
                <a:xfrm>
                  <a:off x="4003675" y="4065588"/>
                  <a:ext cx="198437" cy="114300"/>
                  <a:chOff x="2426" y="3216"/>
                  <a:chExt cx="126" cy="72"/>
                </a:xfrm>
              </p:grpSpPr>
              <p:sp>
                <p:nvSpPr>
                  <p:cNvPr id="304201" name="Freeform 73"/>
                  <p:cNvSpPr>
                    <a:spLocks/>
                  </p:cNvSpPr>
                  <p:nvPr/>
                </p:nvSpPr>
                <p:spPr bwMode="auto">
                  <a:xfrm>
                    <a:off x="2426" y="3216"/>
                    <a:ext cx="84" cy="60"/>
                  </a:xfrm>
                  <a:custGeom>
                    <a:avLst/>
                    <a:gdLst>
                      <a:gd name="T0" fmla="*/ 0 w 84"/>
                      <a:gd name="T1" fmla="*/ 0 h 60"/>
                      <a:gd name="T2" fmla="*/ 84 w 84"/>
                      <a:gd name="T3" fmla="*/ 24 h 60"/>
                      <a:gd name="T4" fmla="*/ 72 w 84"/>
                      <a:gd name="T5" fmla="*/ 42 h 60"/>
                      <a:gd name="T6" fmla="*/ 60 w 84"/>
                      <a:gd name="T7" fmla="*/ 60 h 60"/>
                      <a:gd name="T8" fmla="*/ 0 w 84"/>
                      <a:gd name="T9" fmla="*/ 0 h 60"/>
                    </a:gdLst>
                    <a:ahLst/>
                    <a:cxnLst>
                      <a:cxn ang="0">
                        <a:pos x="T0" y="T1"/>
                      </a:cxn>
                      <a:cxn ang="0">
                        <a:pos x="T2" y="T3"/>
                      </a:cxn>
                      <a:cxn ang="0">
                        <a:pos x="T4" y="T5"/>
                      </a:cxn>
                      <a:cxn ang="0">
                        <a:pos x="T6" y="T7"/>
                      </a:cxn>
                      <a:cxn ang="0">
                        <a:pos x="T8" y="T9"/>
                      </a:cxn>
                    </a:cxnLst>
                    <a:rect l="0" t="0" r="r" b="b"/>
                    <a:pathLst>
                      <a:path w="84" h="60">
                        <a:moveTo>
                          <a:pt x="0" y="0"/>
                        </a:moveTo>
                        <a:lnTo>
                          <a:pt x="84" y="24"/>
                        </a:lnTo>
                        <a:lnTo>
                          <a:pt x="72" y="42"/>
                        </a:lnTo>
                        <a:lnTo>
                          <a:pt x="6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202" name="Line 74"/>
                  <p:cNvSpPr>
                    <a:spLocks noChangeShapeType="1"/>
                  </p:cNvSpPr>
                  <p:nvPr/>
                </p:nvSpPr>
                <p:spPr bwMode="auto">
                  <a:xfrm flipH="1" flipV="1">
                    <a:off x="2498" y="3258"/>
                    <a:ext cx="5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4203" name="Group 75"/>
                <p:cNvGrpSpPr>
                  <a:grpSpLocks/>
                </p:cNvGrpSpPr>
                <p:nvPr/>
              </p:nvGrpSpPr>
              <p:grpSpPr bwMode="auto">
                <a:xfrm>
                  <a:off x="5670550" y="4056063"/>
                  <a:ext cx="209550" cy="114300"/>
                  <a:chOff x="3477" y="3210"/>
                  <a:chExt cx="132" cy="72"/>
                </a:xfrm>
              </p:grpSpPr>
              <p:sp>
                <p:nvSpPr>
                  <p:cNvPr id="304204" name="Freeform 76"/>
                  <p:cNvSpPr>
                    <a:spLocks/>
                  </p:cNvSpPr>
                  <p:nvPr/>
                </p:nvSpPr>
                <p:spPr bwMode="auto">
                  <a:xfrm>
                    <a:off x="3519" y="3210"/>
                    <a:ext cx="90" cy="60"/>
                  </a:xfrm>
                  <a:custGeom>
                    <a:avLst/>
                    <a:gdLst>
                      <a:gd name="T0" fmla="*/ 90 w 90"/>
                      <a:gd name="T1" fmla="*/ 0 h 60"/>
                      <a:gd name="T2" fmla="*/ 24 w 90"/>
                      <a:gd name="T3" fmla="*/ 60 h 60"/>
                      <a:gd name="T4" fmla="*/ 12 w 90"/>
                      <a:gd name="T5" fmla="*/ 42 h 60"/>
                      <a:gd name="T6" fmla="*/ 0 w 90"/>
                      <a:gd name="T7" fmla="*/ 18 h 60"/>
                      <a:gd name="T8" fmla="*/ 90 w 90"/>
                      <a:gd name="T9" fmla="*/ 0 h 60"/>
                    </a:gdLst>
                    <a:ahLst/>
                    <a:cxnLst>
                      <a:cxn ang="0">
                        <a:pos x="T0" y="T1"/>
                      </a:cxn>
                      <a:cxn ang="0">
                        <a:pos x="T2" y="T3"/>
                      </a:cxn>
                      <a:cxn ang="0">
                        <a:pos x="T4" y="T5"/>
                      </a:cxn>
                      <a:cxn ang="0">
                        <a:pos x="T6" y="T7"/>
                      </a:cxn>
                      <a:cxn ang="0">
                        <a:pos x="T8" y="T9"/>
                      </a:cxn>
                    </a:cxnLst>
                    <a:rect l="0" t="0" r="r" b="b"/>
                    <a:pathLst>
                      <a:path w="90" h="60">
                        <a:moveTo>
                          <a:pt x="90" y="0"/>
                        </a:moveTo>
                        <a:lnTo>
                          <a:pt x="24" y="60"/>
                        </a:lnTo>
                        <a:lnTo>
                          <a:pt x="12" y="42"/>
                        </a:lnTo>
                        <a:lnTo>
                          <a:pt x="0" y="18"/>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205" name="Line 77"/>
                  <p:cNvSpPr>
                    <a:spLocks noChangeShapeType="1"/>
                  </p:cNvSpPr>
                  <p:nvPr/>
                </p:nvSpPr>
                <p:spPr bwMode="auto">
                  <a:xfrm flipV="1">
                    <a:off x="3477" y="3252"/>
                    <a:ext cx="5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1" name="Group 20"/>
            <p:cNvGrpSpPr/>
            <p:nvPr/>
          </p:nvGrpSpPr>
          <p:grpSpPr>
            <a:xfrm>
              <a:off x="493712" y="241300"/>
              <a:ext cx="3357563" cy="2452688"/>
              <a:chOff x="493712" y="241300"/>
              <a:chExt cx="3357563" cy="2452688"/>
            </a:xfrm>
          </p:grpSpPr>
          <p:grpSp>
            <p:nvGrpSpPr>
              <p:cNvPr id="3" name="Group 2"/>
              <p:cNvGrpSpPr/>
              <p:nvPr/>
            </p:nvGrpSpPr>
            <p:grpSpPr>
              <a:xfrm>
                <a:off x="493712" y="241300"/>
                <a:ext cx="1908175" cy="1060450"/>
                <a:chOff x="493712" y="241300"/>
                <a:chExt cx="1908175" cy="1060450"/>
              </a:xfrm>
            </p:grpSpPr>
            <p:sp>
              <p:nvSpPr>
                <p:cNvPr id="304136" name="Rectangle 8"/>
                <p:cNvSpPr>
                  <a:spLocks noChangeArrowheads="1"/>
                </p:cNvSpPr>
                <p:nvPr/>
              </p:nvSpPr>
              <p:spPr bwMode="auto">
                <a:xfrm>
                  <a:off x="493712" y="241300"/>
                  <a:ext cx="1908175" cy="1060450"/>
                </a:xfrm>
                <a:prstGeom prst="rect">
                  <a:avLst/>
                </a:prstGeom>
                <a:solidFill>
                  <a:srgbClr val="FFFFFF"/>
                </a:solidFill>
                <a:ln w="9525">
                  <a:solidFill>
                    <a:schemeClr val="tx1"/>
                  </a:solidFill>
                  <a:miter lim="800000"/>
                  <a:headEnd/>
                  <a:tailEnd/>
                </a:ln>
              </p:spPr>
              <p:txBody>
                <a:bodyPr/>
                <a:lstStyle/>
                <a:p>
                  <a:endParaRPr lang="en-US"/>
                </a:p>
              </p:txBody>
            </p:sp>
            <p:sp>
              <p:nvSpPr>
                <p:cNvPr id="304137" name="Rectangle 9"/>
                <p:cNvSpPr>
                  <a:spLocks noChangeArrowheads="1"/>
                </p:cNvSpPr>
                <p:nvPr/>
              </p:nvSpPr>
              <p:spPr bwMode="auto">
                <a:xfrm>
                  <a:off x="573087" y="363538"/>
                  <a:ext cx="12969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FF"/>
                      </a:solidFill>
                      <a:latin typeface="Helvetica" pitchFamily="34" charset="0"/>
                    </a:rPr>
                    <a:t>Part C Legislation</a:t>
                  </a:r>
                  <a:endParaRPr lang="en-US" sz="1200" b="1" dirty="0">
                    <a:solidFill>
                      <a:srgbClr val="0000FF"/>
                    </a:solidFill>
                  </a:endParaRPr>
                </a:p>
              </p:txBody>
            </p:sp>
          </p:grpSp>
          <p:grpSp>
            <p:nvGrpSpPr>
              <p:cNvPr id="4" name="Group 3"/>
              <p:cNvGrpSpPr/>
              <p:nvPr/>
            </p:nvGrpSpPr>
            <p:grpSpPr>
              <a:xfrm>
                <a:off x="790575" y="628650"/>
                <a:ext cx="2136775" cy="857250"/>
                <a:chOff x="790575" y="628650"/>
                <a:chExt cx="2136775" cy="857250"/>
              </a:xfrm>
            </p:grpSpPr>
            <p:sp>
              <p:nvSpPr>
                <p:cNvPr id="304140" name="Rectangle 12"/>
                <p:cNvSpPr>
                  <a:spLocks noChangeArrowheads="1"/>
                </p:cNvSpPr>
                <p:nvPr/>
              </p:nvSpPr>
              <p:spPr bwMode="auto">
                <a:xfrm>
                  <a:off x="790575" y="628650"/>
                  <a:ext cx="2136775" cy="857250"/>
                </a:xfrm>
                <a:prstGeom prst="rect">
                  <a:avLst/>
                </a:prstGeom>
                <a:solidFill>
                  <a:srgbClr val="FFFFFF"/>
                </a:solidFill>
                <a:ln w="9525">
                  <a:solidFill>
                    <a:schemeClr val="tx1"/>
                  </a:solidFill>
                  <a:miter lim="800000"/>
                  <a:headEnd/>
                  <a:tailEnd/>
                </a:ln>
              </p:spPr>
              <p:txBody>
                <a:bodyPr/>
                <a:lstStyle/>
                <a:p>
                  <a:endParaRPr lang="en-US"/>
                </a:p>
              </p:txBody>
            </p:sp>
            <p:sp>
              <p:nvSpPr>
                <p:cNvPr id="304142" name="Rectangle 14"/>
                <p:cNvSpPr>
                  <a:spLocks noChangeArrowheads="1"/>
                </p:cNvSpPr>
                <p:nvPr/>
              </p:nvSpPr>
              <p:spPr bwMode="auto">
                <a:xfrm>
                  <a:off x="838200" y="668338"/>
                  <a:ext cx="20796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dirty="0">
                      <a:solidFill>
                        <a:srgbClr val="0000FF"/>
                      </a:solidFill>
                      <a:latin typeface="Helvetica" pitchFamily="34" charset="0"/>
                    </a:rPr>
                    <a:t>Part C State System</a:t>
                  </a:r>
                </a:p>
                <a:p>
                  <a:r>
                    <a:rPr lang="en-US" sz="1000" dirty="0">
                      <a:solidFill>
                        <a:srgbClr val="0000FF"/>
                      </a:solidFill>
                      <a:latin typeface="Helvetica" pitchFamily="34" charset="0"/>
                    </a:rPr>
                    <a:t>Lead Agency</a:t>
                  </a:r>
                </a:p>
                <a:p>
                  <a:r>
                    <a:rPr lang="en-US" sz="1000" dirty="0">
                      <a:solidFill>
                        <a:srgbClr val="0000FF"/>
                      </a:solidFill>
                      <a:latin typeface="Helvetica" pitchFamily="34" charset="0"/>
                    </a:rPr>
                    <a:t>Definition</a:t>
                  </a:r>
                </a:p>
              </p:txBody>
            </p:sp>
          </p:grpSp>
          <p:grpSp>
            <p:nvGrpSpPr>
              <p:cNvPr id="5" name="Group 4"/>
              <p:cNvGrpSpPr/>
              <p:nvPr/>
            </p:nvGrpSpPr>
            <p:grpSpPr>
              <a:xfrm>
                <a:off x="1450975" y="1052513"/>
                <a:ext cx="2151062" cy="828675"/>
                <a:chOff x="1450975" y="1052513"/>
                <a:chExt cx="2151062" cy="828675"/>
              </a:xfrm>
            </p:grpSpPr>
            <p:sp>
              <p:nvSpPr>
                <p:cNvPr id="304141" name="Rectangle 13"/>
                <p:cNvSpPr>
                  <a:spLocks noChangeArrowheads="1"/>
                </p:cNvSpPr>
                <p:nvPr/>
              </p:nvSpPr>
              <p:spPr bwMode="auto">
                <a:xfrm>
                  <a:off x="1458912" y="1052513"/>
                  <a:ext cx="2143125" cy="828675"/>
                </a:xfrm>
                <a:prstGeom prst="rect">
                  <a:avLst/>
                </a:prstGeom>
                <a:solidFill>
                  <a:srgbClr val="FFFFFF"/>
                </a:solidFill>
                <a:ln w="9525">
                  <a:solidFill>
                    <a:schemeClr val="tx1"/>
                  </a:solidFill>
                  <a:miter lim="800000"/>
                  <a:headEnd/>
                  <a:tailEnd/>
                </a:ln>
              </p:spPr>
              <p:txBody>
                <a:bodyPr/>
                <a:lstStyle/>
                <a:p>
                  <a:endParaRPr lang="en-US"/>
                </a:p>
              </p:txBody>
            </p:sp>
            <p:sp>
              <p:nvSpPr>
                <p:cNvPr id="304144" name="Rectangle 16"/>
                <p:cNvSpPr>
                  <a:spLocks noChangeArrowheads="1"/>
                </p:cNvSpPr>
                <p:nvPr/>
              </p:nvSpPr>
              <p:spPr bwMode="auto">
                <a:xfrm>
                  <a:off x="1450975" y="1093788"/>
                  <a:ext cx="20145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dirty="0">
                      <a:solidFill>
                        <a:srgbClr val="0000FF"/>
                      </a:solidFill>
                      <a:latin typeface="Helvetica" pitchFamily="34" charset="0"/>
                    </a:rPr>
                    <a:t>  </a:t>
                  </a:r>
                  <a:r>
                    <a:rPr lang="en-US" sz="1200" b="1" dirty="0">
                      <a:solidFill>
                        <a:srgbClr val="0000FF"/>
                      </a:solidFill>
                      <a:latin typeface="Helvetica" pitchFamily="34" charset="0"/>
                    </a:rPr>
                    <a:t>Part C Local System</a:t>
                  </a:r>
                </a:p>
                <a:p>
                  <a:r>
                    <a:rPr lang="en-US" sz="1000" dirty="0">
                      <a:solidFill>
                        <a:srgbClr val="0000FF"/>
                      </a:solidFill>
                      <a:latin typeface="Helvetica" pitchFamily="34" charset="0"/>
                    </a:rPr>
                    <a:t>  Coordination</a:t>
                  </a:r>
                </a:p>
                <a:p>
                  <a:r>
                    <a:rPr lang="en-US" sz="1000" dirty="0">
                      <a:solidFill>
                        <a:srgbClr val="0000FF"/>
                      </a:solidFill>
                      <a:latin typeface="Helvetica" pitchFamily="34" charset="0"/>
                    </a:rPr>
                    <a:t>  Family-centeredness</a:t>
                  </a:r>
                </a:p>
              </p:txBody>
            </p:sp>
          </p:grpSp>
          <p:grpSp>
            <p:nvGrpSpPr>
              <p:cNvPr id="6" name="Group 5"/>
              <p:cNvGrpSpPr/>
              <p:nvPr/>
            </p:nvGrpSpPr>
            <p:grpSpPr>
              <a:xfrm>
                <a:off x="2165350" y="1512888"/>
                <a:ext cx="1685925" cy="1181100"/>
                <a:chOff x="2165350" y="1512888"/>
                <a:chExt cx="1685925" cy="1181100"/>
              </a:xfrm>
            </p:grpSpPr>
            <p:sp>
              <p:nvSpPr>
                <p:cNvPr id="304147" name="Rectangle 19"/>
                <p:cNvSpPr>
                  <a:spLocks noChangeArrowheads="1"/>
                </p:cNvSpPr>
                <p:nvPr/>
              </p:nvSpPr>
              <p:spPr bwMode="auto">
                <a:xfrm>
                  <a:off x="2165350" y="1592263"/>
                  <a:ext cx="1685925" cy="1101725"/>
                </a:xfrm>
                <a:prstGeom prst="rect">
                  <a:avLst/>
                </a:prstGeom>
                <a:solidFill>
                  <a:schemeClr val="bg1"/>
                </a:solidFill>
                <a:ln w="38100">
                  <a:solidFill>
                    <a:srgbClr val="008011"/>
                  </a:solidFill>
                  <a:miter lim="800000"/>
                  <a:headEnd/>
                  <a:tailEnd/>
                </a:ln>
              </p:spPr>
              <p:txBody>
                <a:bodyPr/>
                <a:lstStyle/>
                <a:p>
                  <a:endParaRPr lang="en-US"/>
                </a:p>
              </p:txBody>
            </p:sp>
            <p:sp>
              <p:nvSpPr>
                <p:cNvPr id="304148" name="Rectangle 20"/>
                <p:cNvSpPr>
                  <a:spLocks noChangeArrowheads="1"/>
                </p:cNvSpPr>
                <p:nvPr/>
              </p:nvSpPr>
              <p:spPr bwMode="auto">
                <a:xfrm>
                  <a:off x="2282825" y="1512888"/>
                  <a:ext cx="1244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900" b="1" dirty="0">
                    <a:solidFill>
                      <a:srgbClr val="0000FF"/>
                    </a:solidFill>
                    <a:latin typeface="Helvetica" pitchFamily="34" charset="0"/>
                  </a:endParaRPr>
                </a:p>
                <a:p>
                  <a:r>
                    <a:rPr lang="en-US" sz="1200" b="1" dirty="0">
                      <a:solidFill>
                        <a:srgbClr val="0000FF"/>
                      </a:solidFill>
                      <a:latin typeface="Helvetica" pitchFamily="34" charset="0"/>
                    </a:rPr>
                    <a:t>Part C Services</a:t>
                  </a:r>
                </a:p>
                <a:p>
                  <a:r>
                    <a:rPr lang="en-US" sz="900" dirty="0">
                      <a:solidFill>
                        <a:srgbClr val="0000FF"/>
                      </a:solidFill>
                      <a:latin typeface="Helvetica" pitchFamily="34" charset="0"/>
                    </a:rPr>
                    <a:t>Type</a:t>
                  </a:r>
                </a:p>
                <a:p>
                  <a:r>
                    <a:rPr lang="en-US" sz="900" dirty="0">
                      <a:solidFill>
                        <a:srgbClr val="0000FF"/>
                      </a:solidFill>
                      <a:latin typeface="Helvetica" pitchFamily="34" charset="0"/>
                    </a:rPr>
                    <a:t>Intensity</a:t>
                  </a:r>
                </a:p>
                <a:p>
                  <a:r>
                    <a:rPr lang="en-US" sz="900" dirty="0">
                      <a:solidFill>
                        <a:srgbClr val="0000FF"/>
                      </a:solidFill>
                      <a:latin typeface="Helvetica" pitchFamily="34" charset="0"/>
                    </a:rPr>
                    <a:t>Duration</a:t>
                  </a:r>
                </a:p>
                <a:p>
                  <a:r>
                    <a:rPr lang="en-US" sz="900" dirty="0">
                      <a:solidFill>
                        <a:srgbClr val="0000FF"/>
                      </a:solidFill>
                      <a:latin typeface="Helvetica" pitchFamily="34" charset="0"/>
                    </a:rPr>
                    <a:t>Setting/Environment</a:t>
                  </a:r>
                </a:p>
                <a:p>
                  <a:r>
                    <a:rPr lang="en-US" sz="900" dirty="0">
                      <a:solidFill>
                        <a:srgbClr val="0000FF"/>
                      </a:solidFill>
                      <a:latin typeface="Helvetica" pitchFamily="34" charset="0"/>
                    </a:rPr>
                    <a:t>Quality</a:t>
                  </a:r>
                </a:p>
                <a:p>
                  <a:r>
                    <a:rPr lang="en-US" sz="900" dirty="0">
                      <a:solidFill>
                        <a:srgbClr val="0000FF"/>
                      </a:solidFill>
                      <a:latin typeface="Helvetica" pitchFamily="34" charset="0"/>
                    </a:rPr>
                    <a:t>Provider</a:t>
                  </a:r>
                </a:p>
              </p:txBody>
            </p:sp>
          </p:grpSp>
        </p:grpSp>
        <p:grpSp>
          <p:nvGrpSpPr>
            <p:cNvPr id="22" name="Group 21"/>
            <p:cNvGrpSpPr/>
            <p:nvPr/>
          </p:nvGrpSpPr>
          <p:grpSpPr>
            <a:xfrm>
              <a:off x="5351462" y="628650"/>
              <a:ext cx="2070100" cy="1895475"/>
              <a:chOff x="5351462" y="628650"/>
              <a:chExt cx="2070100" cy="1895475"/>
            </a:xfrm>
          </p:grpSpPr>
          <p:grpSp>
            <p:nvGrpSpPr>
              <p:cNvPr id="8" name="Group 7"/>
              <p:cNvGrpSpPr/>
              <p:nvPr/>
            </p:nvGrpSpPr>
            <p:grpSpPr>
              <a:xfrm>
                <a:off x="5935662" y="1301750"/>
                <a:ext cx="1485900" cy="1222375"/>
                <a:chOff x="5935662" y="1301750"/>
                <a:chExt cx="1485900" cy="1222375"/>
              </a:xfrm>
            </p:grpSpPr>
            <p:sp>
              <p:nvSpPr>
                <p:cNvPr id="304134" name="Rectangle 6"/>
                <p:cNvSpPr>
                  <a:spLocks noChangeArrowheads="1"/>
                </p:cNvSpPr>
                <p:nvPr/>
              </p:nvSpPr>
              <p:spPr bwMode="auto">
                <a:xfrm>
                  <a:off x="5935662" y="1301750"/>
                  <a:ext cx="1485900" cy="1222375"/>
                </a:xfrm>
                <a:prstGeom prst="rect">
                  <a:avLst/>
                </a:prstGeom>
                <a:solidFill>
                  <a:srgbClr val="FFFFFF"/>
                </a:solidFill>
                <a:ln w="9525">
                  <a:solidFill>
                    <a:srgbClr val="000000"/>
                  </a:solidFill>
                  <a:miter lim="800000"/>
                  <a:headEnd/>
                  <a:tailEnd/>
                </a:ln>
              </p:spPr>
              <p:txBody>
                <a:bodyPr/>
                <a:lstStyle/>
                <a:p>
                  <a:endParaRPr lang="en-US"/>
                </a:p>
              </p:txBody>
            </p:sp>
            <p:sp>
              <p:nvSpPr>
                <p:cNvPr id="304135" name="Rectangle 7"/>
                <p:cNvSpPr>
                  <a:spLocks noChangeArrowheads="1"/>
                </p:cNvSpPr>
                <p:nvPr/>
              </p:nvSpPr>
              <p:spPr bwMode="auto">
                <a:xfrm>
                  <a:off x="5970587" y="1346200"/>
                  <a:ext cx="1431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3038" indent="-173038"/>
                  <a:r>
                    <a:rPr lang="en-US" sz="900" b="1" dirty="0">
                      <a:solidFill>
                        <a:srgbClr val="0000FF"/>
                      </a:solidFill>
                      <a:latin typeface="Helvetica" pitchFamily="34" charset="0"/>
                    </a:rPr>
                    <a:t> </a:t>
                  </a:r>
                  <a:r>
                    <a:rPr lang="en-US" sz="1200" b="1" dirty="0">
                      <a:solidFill>
                        <a:srgbClr val="0000FF"/>
                      </a:solidFill>
                      <a:latin typeface="Helvetica" pitchFamily="34" charset="0"/>
                    </a:rPr>
                    <a:t>Other Services </a:t>
                  </a:r>
                </a:p>
                <a:p>
                  <a:pPr marL="173038" indent="-173038"/>
                  <a:r>
                    <a:rPr lang="en-US" sz="1200" dirty="0">
                      <a:solidFill>
                        <a:srgbClr val="0000FF"/>
                      </a:solidFill>
                      <a:latin typeface="Helvetica" pitchFamily="34" charset="0"/>
                    </a:rPr>
                    <a:t> </a:t>
                  </a:r>
                  <a:r>
                    <a:rPr lang="en-US" sz="1000" dirty="0">
                      <a:solidFill>
                        <a:srgbClr val="0000FF"/>
                      </a:solidFill>
                      <a:latin typeface="Helvetica" pitchFamily="34" charset="0"/>
                    </a:rPr>
                    <a:t>Child care</a:t>
                  </a:r>
                </a:p>
                <a:p>
                  <a:pPr marL="173038" indent="-173038"/>
                  <a:r>
                    <a:rPr lang="en-US" sz="1000" dirty="0">
                      <a:solidFill>
                        <a:srgbClr val="0000FF"/>
                      </a:solidFill>
                      <a:latin typeface="Helvetica" pitchFamily="34" charset="0"/>
                    </a:rPr>
                    <a:t> Health Services</a:t>
                  </a:r>
                </a:p>
                <a:p>
                  <a:pPr marL="173038" indent="-173038"/>
                  <a:r>
                    <a:rPr lang="en-US" sz="1000" dirty="0">
                      <a:solidFill>
                        <a:srgbClr val="0000FF"/>
                      </a:solidFill>
                      <a:latin typeface="Helvetica" pitchFamily="34" charset="0"/>
                    </a:rPr>
                    <a:t> Preschool Special Education</a:t>
                  </a:r>
                </a:p>
              </p:txBody>
            </p:sp>
          </p:grpSp>
          <p:grpSp>
            <p:nvGrpSpPr>
              <p:cNvPr id="7" name="Group 6"/>
              <p:cNvGrpSpPr/>
              <p:nvPr/>
            </p:nvGrpSpPr>
            <p:grpSpPr>
              <a:xfrm>
                <a:off x="5351462" y="628650"/>
                <a:ext cx="1947863" cy="484188"/>
                <a:chOff x="5351462" y="628650"/>
                <a:chExt cx="1947863" cy="484188"/>
              </a:xfrm>
            </p:grpSpPr>
            <p:sp>
              <p:nvSpPr>
                <p:cNvPr id="304193" name="Freeform 65"/>
                <p:cNvSpPr>
                  <a:spLocks/>
                </p:cNvSpPr>
                <p:nvPr/>
              </p:nvSpPr>
              <p:spPr bwMode="auto">
                <a:xfrm>
                  <a:off x="6832600" y="628650"/>
                  <a:ext cx="466725" cy="484188"/>
                </a:xfrm>
                <a:custGeom>
                  <a:avLst/>
                  <a:gdLst>
                    <a:gd name="T0" fmla="*/ 0 w 294"/>
                    <a:gd name="T1" fmla="*/ 78 h 264"/>
                    <a:gd name="T2" fmla="*/ 180 w 294"/>
                    <a:gd name="T3" fmla="*/ 78 h 264"/>
                    <a:gd name="T4" fmla="*/ 180 w 294"/>
                    <a:gd name="T5" fmla="*/ 0 h 264"/>
                    <a:gd name="T6" fmla="*/ 294 w 294"/>
                    <a:gd name="T7" fmla="*/ 132 h 264"/>
                    <a:gd name="T8" fmla="*/ 180 w 294"/>
                    <a:gd name="T9" fmla="*/ 264 h 264"/>
                    <a:gd name="T10" fmla="*/ 180 w 294"/>
                    <a:gd name="T11" fmla="*/ 180 h 264"/>
                    <a:gd name="T12" fmla="*/ 0 w 294"/>
                    <a:gd name="T13" fmla="*/ 180 h 264"/>
                    <a:gd name="T14" fmla="*/ 0 w 294"/>
                    <a:gd name="T15" fmla="*/ 78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 h="264">
                      <a:moveTo>
                        <a:pt x="0" y="78"/>
                      </a:moveTo>
                      <a:lnTo>
                        <a:pt x="180" y="78"/>
                      </a:lnTo>
                      <a:lnTo>
                        <a:pt x="180" y="0"/>
                      </a:lnTo>
                      <a:lnTo>
                        <a:pt x="294" y="132"/>
                      </a:lnTo>
                      <a:lnTo>
                        <a:pt x="180" y="264"/>
                      </a:lnTo>
                      <a:lnTo>
                        <a:pt x="180" y="180"/>
                      </a:lnTo>
                      <a:lnTo>
                        <a:pt x="0" y="180"/>
                      </a:lnTo>
                      <a:lnTo>
                        <a:pt x="0" y="78"/>
                      </a:lnTo>
                      <a:close/>
                    </a:path>
                  </a:pathLst>
                </a:custGeom>
                <a:noFill/>
                <a:ln w="9525">
                  <a:solidFill>
                    <a:srgbClr val="00801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4" name="Rectangle 66"/>
                <p:cNvSpPr>
                  <a:spLocks noChangeArrowheads="1"/>
                </p:cNvSpPr>
                <p:nvPr/>
              </p:nvSpPr>
              <p:spPr bwMode="auto">
                <a:xfrm>
                  <a:off x="5351462" y="718345"/>
                  <a:ext cx="1763713" cy="348456"/>
                </a:xfrm>
                <a:prstGeom prst="rect">
                  <a:avLst/>
                </a:prstGeom>
                <a:solidFill>
                  <a:srgbClr val="FFFFFF"/>
                </a:solidFill>
                <a:ln w="9525">
                  <a:solidFill>
                    <a:srgbClr val="008011"/>
                  </a:solidFill>
                  <a:miter lim="800000"/>
                  <a:headEnd/>
                  <a:tailEnd/>
                </a:ln>
              </p:spPr>
              <p:txBody>
                <a:bodyPr/>
                <a:lstStyle/>
                <a:p>
                  <a:endParaRPr lang="en-US"/>
                </a:p>
              </p:txBody>
            </p:sp>
            <p:sp>
              <p:nvSpPr>
                <p:cNvPr id="304196" name="Rectangle 68"/>
                <p:cNvSpPr>
                  <a:spLocks noChangeArrowheads="1"/>
                </p:cNvSpPr>
                <p:nvPr/>
              </p:nvSpPr>
              <p:spPr bwMode="auto">
                <a:xfrm>
                  <a:off x="5527675" y="827088"/>
                  <a:ext cx="965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FF"/>
                      </a:solidFill>
                      <a:latin typeface="Helvetica" pitchFamily="34" charset="0"/>
                    </a:rPr>
                    <a:t>Change Over Time</a:t>
                  </a:r>
                  <a:endParaRPr lang="en-US" dirty="0">
                    <a:solidFill>
                      <a:srgbClr val="0000FF"/>
                    </a:solidFill>
                  </a:endParaRPr>
                </a:p>
              </p:txBody>
            </p:sp>
          </p:grpSp>
        </p:grpSp>
      </p:grpSp>
    </p:spTree>
    <p:extLst>
      <p:ext uri="{BB962C8B-B14F-4D97-AF65-F5344CB8AC3E}">
        <p14:creationId xmlns:p14="http://schemas.microsoft.com/office/powerpoint/2010/main" val="1467303525"/>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229600" cy="4038600"/>
          </a:xfrm>
        </p:spPr>
        <p:txBody>
          <a:bodyPr/>
          <a:lstStyle/>
          <a:p>
            <a:endParaRPr lang="en-US" dirty="0" smtClean="0"/>
          </a:p>
          <a:p>
            <a:endParaRPr lang="en-US" dirty="0"/>
          </a:p>
          <a:p>
            <a:pPr marL="400050" indent="0">
              <a:buNone/>
            </a:pPr>
            <a:r>
              <a:rPr lang="en-US" sz="3600" dirty="0" smtClean="0"/>
              <a:t>If we want to understand outcomes, we have to be able to look at the </a:t>
            </a:r>
            <a:r>
              <a:rPr lang="en-US" sz="3600" b="1" dirty="0" smtClean="0">
                <a:solidFill>
                  <a:srgbClr val="FF0000"/>
                </a:solidFill>
              </a:rPr>
              <a:t>major factors </a:t>
            </a:r>
            <a:r>
              <a:rPr lang="en-US" sz="3600" dirty="0" smtClean="0"/>
              <a:t>that are working for and against good outcomes.</a:t>
            </a:r>
            <a:endParaRPr lang="en-US" sz="3600" dirty="0"/>
          </a:p>
        </p:txBody>
      </p:sp>
    </p:spTree>
    <p:extLst>
      <p:ext uri="{BB962C8B-B14F-4D97-AF65-F5344CB8AC3E}">
        <p14:creationId xmlns:p14="http://schemas.microsoft.com/office/powerpoint/2010/main" val="1424165583"/>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slide shows a column chart about demographic risk factors for EI participants. Source of data is from National Early Intervention Longitudinal Study (NEILS). Risk factors include: Living at or below 200% of the federal poverty line, single parent household, young maternal age, low maternal education, large family size, other special needs children in household, fair or poor housing quality, fair or poor transportation quality, foster care, and minority group status.&#10;"/>
          <p:cNvGrpSpPr/>
          <p:nvPr/>
        </p:nvGrpSpPr>
        <p:grpSpPr>
          <a:xfrm>
            <a:off x="304800" y="400050"/>
            <a:ext cx="8305800" cy="5486400"/>
            <a:chOff x="304800" y="381000"/>
            <a:chExt cx="8305800" cy="5486400"/>
          </a:xfrm>
        </p:grpSpPr>
        <p:graphicFrame>
          <p:nvGraphicFramePr>
            <p:cNvPr id="4" name="Chart 3" descr="This slide shows a column chart about demographic risk factors for EI participants. Source of data is from National Early Intervention Longitudinal Study (NEILS). Risk factors include: Living at or below 200% of the federal poverty line, single parent household, young maternal age, low maternal education, large family size, other special needs children in household, fair or poor housing quality, fair or poor transportation quality, foster care, and minority group status.&#10;"/>
            <p:cNvGraphicFramePr>
              <a:graphicFrameLocks/>
            </p:cNvGraphicFramePr>
            <p:nvPr>
              <p:extLst>
                <p:ext uri="{D42A27DB-BD31-4B8C-83A1-F6EECF244321}">
                  <p14:modId xmlns:p14="http://schemas.microsoft.com/office/powerpoint/2010/main" val="4112724109"/>
                </p:ext>
              </p:extLst>
            </p:nvPr>
          </p:nvGraphicFramePr>
          <p:xfrm>
            <a:off x="304800" y="381000"/>
            <a:ext cx="8305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p:cNvSpPr/>
            <p:nvPr/>
          </p:nvSpPr>
          <p:spPr>
            <a:xfrm rot="5400000">
              <a:off x="5604510" y="853440"/>
              <a:ext cx="800100" cy="3779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029200" y="2881641"/>
              <a:ext cx="3048000" cy="523220"/>
            </a:xfrm>
            <a:prstGeom prst="rect">
              <a:avLst/>
            </a:prstGeom>
            <a:noFill/>
          </p:spPr>
          <p:txBody>
            <a:bodyPr wrap="square" rtlCol="0">
              <a:spAutoFit/>
            </a:bodyPr>
            <a:lstStyle/>
            <a:p>
              <a:r>
                <a:rPr lang="en-US" sz="2800" dirty="0" smtClean="0"/>
                <a:t>4 or more</a:t>
              </a:r>
              <a:endParaRPr lang="en-US" sz="2800" dirty="0"/>
            </a:p>
          </p:txBody>
        </p:sp>
      </p:grpSp>
    </p:spTree>
    <p:extLst>
      <p:ext uri="{BB962C8B-B14F-4D97-AF65-F5344CB8AC3E}">
        <p14:creationId xmlns:p14="http://schemas.microsoft.com/office/powerpoint/2010/main" val="3483654897"/>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7230" y="1528359"/>
            <a:ext cx="3714750" cy="1143000"/>
          </a:xfrm>
        </p:spPr>
        <p:txBody>
          <a:bodyPr>
            <a:normAutofit/>
          </a:bodyPr>
          <a:lstStyle/>
          <a:p>
            <a:r>
              <a:rPr lang="en-US" sz="4400" dirty="0" smtClean="0"/>
              <a:t>Do you know…</a:t>
            </a:r>
            <a:endParaRPr lang="en-US" sz="4400" dirty="0"/>
          </a:p>
        </p:txBody>
      </p:sp>
      <p:sp>
        <p:nvSpPr>
          <p:cNvPr id="2" name="Content Placeholder 1"/>
          <p:cNvSpPr>
            <a:spLocks noGrp="1"/>
          </p:cNvSpPr>
          <p:nvPr>
            <p:ph idx="1"/>
          </p:nvPr>
        </p:nvSpPr>
        <p:spPr>
          <a:xfrm>
            <a:off x="361950" y="3124200"/>
            <a:ext cx="8229600" cy="4038600"/>
          </a:xfrm>
        </p:spPr>
        <p:txBody>
          <a:bodyPr/>
          <a:lstStyle/>
          <a:p>
            <a:r>
              <a:rPr lang="en-US" sz="3200" dirty="0" smtClean="0"/>
              <a:t>How many children in EI also are in Early Head Start?</a:t>
            </a:r>
          </a:p>
          <a:p>
            <a:r>
              <a:rPr lang="en-US" sz="3200" dirty="0" smtClean="0"/>
              <a:t>How many children in EI are in child care?</a:t>
            </a:r>
          </a:p>
          <a:p>
            <a:pPr lvl="1"/>
            <a:r>
              <a:rPr lang="en-US" dirty="0" smtClean="0"/>
              <a:t>What is the quality of that child care?</a:t>
            </a:r>
            <a:endParaRPr lang="en-US" dirty="0"/>
          </a:p>
        </p:txBody>
      </p:sp>
      <p:pic>
        <p:nvPicPr>
          <p:cNvPr id="1024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6435">
            <a:off x="609600" y="457200"/>
            <a:ext cx="344915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969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Sharing is&amp;#x0D;&amp;#x0A;Good for Kids&amp;quot;&quot;/&gt;&lt;property id=&quot;20307&quot; value=&quot;258&quot;/&gt;&lt;/object&gt;&lt;object type=&quot;3&quot; unique_id=&quot;11906&quot;&gt;&lt;property id=&quot;20148&quot; value=&quot;5&quot;/&gt;&lt;property id=&quot;20300&quot; value=&quot;Slide 2 - &amp;quot;Some important questions&amp;quot;&quot;/&gt;&lt;property id=&quot;20307&quot; value=&quot;257&quot;/&gt;&lt;/object&gt;&lt;object type=&quot;3&quot; unique_id=&quot;11955&quot;&gt;&lt;property id=&quot;20148&quot; value=&quot;5&quot;/&gt;&lt;property id=&quot;20300&quot; value=&quot;Slide 3 - &amp;quot;A really important question&amp;quot;&quot;/&gt;&lt;property id=&quot;20307&quot; value=&quot;259&quot;/&gt;&lt;/object&gt;&lt;object type=&quot;3&quot; unique_id=&quot;11956&quot;&gt;&lt;property id=&quot;20148&quot; value=&quot;5&quot;/&gt;&lt;property id=&quot;20300&quot; value=&quot;Slide 4&quot;/&gt;&lt;property id=&quot;20307&quot; value=&quot;260&quot;/&gt;&lt;/object&gt;&lt;object type=&quot;3&quot; unique_id=&quot;11957&quot;&gt;&lt;property id=&quot;20148&quot; value=&quot;5&quot;/&gt;&lt;property id=&quot;20300&quot; value=&quot;Slide 5 - &amp;quot;What are the major factors that influence development and learning (AKA outcomes)?&amp;quot;&quot;/&gt;&lt;property id=&quot;20307&quot; value=&quot;261&quot;/&gt;&lt;/object&gt;&lt;object type=&quot;3&quot; unique_id=&quot;12036&quot;&gt;&lt;property id=&quot;20148&quot; value=&quot;5&quot;/&gt;&lt;property id=&quot;20300&quot; value=&quot;Slide 7&quot;/&gt;&lt;property id=&quot;20307&quot; value=&quot;263&quot;/&gt;&lt;/object&gt;&lt;object type=&quot;3&quot; unique_id=&quot;12037&quot;&gt;&lt;property id=&quot;20148&quot; value=&quot;5&quot;/&gt;&lt;property id=&quot;20300&quot; value=&quot;Slide 8&quot;/&gt;&lt;property id=&quot;20307&quot; value=&quot;264&quot;/&gt;&lt;/object&gt;&lt;object type=&quot;3&quot; unique_id=&quot;12038&quot;&gt;&lt;property id=&quot;20148&quot; value=&quot;5&quot;/&gt;&lt;property id=&quot;20300&quot; value=&quot;Slide 9 - &amp;quot;Do you know…&amp;quot;&quot;/&gt;&lt;property id=&quot;20307&quot; value=&quot;266&quot;/&gt;&lt;/object&gt;&lt;object type=&quot;3&quot; unique_id=&quot;12040&quot;&gt;&lt;property id=&quot;20148&quot; value=&quot;5&quot;/&gt;&lt;property id=&quot;20300&quot; value=&quot;Slide 10 - &amp;quot;Propositions&amp;amp;#x09;&amp;amp;#x09;&amp;amp;#x09;&amp;amp;#x09;&amp;quot;&quot;/&gt;&lt;property id=&quot;20307&quot; value=&quot;267&quot;/&gt;&lt;/object&gt;&lt;object type=&quot;3&quot; unique_id=&quot;12119&quot;&gt;&lt;property id=&quot;20148&quot; value=&quot;5&quot;/&gt;&lt;property id=&quot;20300&quot; value=&quot;Slide 11 - &amp;quot;Some more important questions..&amp;quot;&quot;/&gt;&lt;property id=&quot;20307&quot; value=&quot;268&quot;/&gt;&lt;/object&gt;&lt;object type=&quot;3&quot; unique_id=&quot;12120&quot;&gt;&lt;property id=&quot;20148&quot; value=&quot;5&quot;/&gt;&lt;property id=&quot;20300&quot; value=&quot;Slide 12 - &amp;quot;Need for Special Education and Disability Status at Kindergarten of Former EI Participants (NEILS)&amp;quot;&quot;/&gt;&lt;property id=&quot;20307&quot; value=&quot;269&quot;/&gt;&lt;/object&gt;&lt;object type=&quot;3&quot; unique_id=&quot;12122&quot;&gt;&lt;property id=&quot;20148&quot; value=&quot;5&quot;/&gt;&lt;property id=&quot;20300&quot; value=&quot;Slide 14 - &amp;quot;The State Longitudinal Grant (SLDS)Program&amp;quot;&quot;/&gt;&lt;property id=&quot;20307&quot; value=&quot;271&quot;/&gt;&lt;/object&gt;&lt;object type=&quot;3&quot; unique_id=&quot;12271&quot;&gt;&lt;property id=&quot;20148&quot; value=&quot;5&quot;/&gt;&lt;property id=&quot;20300&quot; value=&quot;Slide 6&quot;/&gt;&lt;property id=&quot;20307&quot; value=&quot;277&quot;/&gt;&lt;/object&gt;&lt;object type=&quot;3&quot; unique_id=&quot;12272&quot;&gt;&lt;property id=&quot;20148&quot; value=&quot;5&quot;/&gt;&lt;property id=&quot;20300&quot; value=&quot;Slide 16 - &amp;quot;How DaSy can help you&amp;quot;&quot;/&gt;&lt;property id=&quot;20307&quot; value=&quot;272&quot;/&gt;&lt;/object&gt;&lt;object type=&quot;3&quot; unique_id=&quot;12273&quot;&gt;&lt;property id=&quot;20148&quot; value=&quot;5&quot;/&gt;&lt;property id=&quot;20300&quot; value=&quot;Slide 19 - &amp;quot;How DaSy can help you&amp;quot;&quot;/&gt;&lt;property id=&quot;20307&quot; value=&quot;273&quot;/&gt;&lt;/object&gt;&lt;object type=&quot;3&quot; unique_id=&quot;12274&quot;&gt;&lt;property id=&quot;20148&quot; value=&quot;5&quot;/&gt;&lt;property id=&quot;20300&quot; value=&quot;Slide 22&quot;/&gt;&lt;property id=&quot;20307&quot; value=&quot;276&quot;/&gt;&lt;/object&gt;&lt;object type=&quot;3&quot; unique_id=&quot;12275&quot;&gt;&lt;property id=&quot;20148&quot; value=&quot;5&quot;/&gt;&lt;property id=&quot;20300&quot; value=&quot;Slide 20 - &amp;quot;More information about DaSy&amp;quot;&quot;/&gt;&lt;property id=&quot;20307&quot; value=&quot;275&quot;/&gt;&lt;/object&gt;&lt;object type=&quot;3&quot; unique_id=&quot;12276&quot;&gt;&lt;property id=&quot;20148&quot; value=&quot;5&quot;/&gt;&lt;property id=&quot;20300&quot; value=&quot;Slide 21 - &amp;quot;How to request help&amp;quot;&quot;/&gt;&lt;property id=&quot;20307&quot; value=&quot;274&quot;/&gt;&lt;/object&gt;&lt;object type=&quot;3&quot; unique_id=&quot;12392&quot;&gt;&lt;property id=&quot;20148&quot; value=&quot;5&quot;/&gt;&lt;property id=&quot;20300&quot; value=&quot;Slide 13 - &amp;quot;Percentage of Children Rated by Kindergarten Teachers as Intermediate or Proficient in Language and Literacy Skill&quot;/&gt;&lt;property id=&quot;20307&quot; value=&quot;278&quot;/&gt;&lt;/object&gt;&lt;object type=&quot;3&quot; unique_id=&quot;12548&quot;&gt;&lt;property id=&quot;20148&quot; value=&quot;5&quot;/&gt;&lt;property id=&quot;20300&quot; value=&quot;Slide 15&quot;/&gt;&lt;property id=&quot;20307&quot; value=&quot;279&quot;/&gt;&lt;/object&gt;&lt;object type=&quot;3&quot; unique_id=&quot;12549&quot;&gt;&lt;property id=&quot;20148&quot; value=&quot;5&quot;/&gt;&lt;property id=&quot;20300&quot; value=&quot;Slide 18&quot;/&gt;&lt;property id=&quot;20307&quot; value=&quot;280&quot;/&gt;&lt;/object&gt;&lt;object type=&quot;3&quot; unique_id=&quot;12619&quot;&gt;&lt;property id=&quot;20148&quot; value=&quot;5&quot;/&gt;&lt;property id=&quot;20300&quot; value=&quot;Slide 17&quot;/&gt;&lt;property id=&quot;20307&quot; value=&quot;281&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1184</Words>
  <Application>Microsoft Office PowerPoint</Application>
  <PresentationFormat>On-screen Show (4:3)</PresentationFormat>
  <Paragraphs>181</Paragraphs>
  <Slides>22</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Custom Design</vt:lpstr>
      <vt:lpstr>Worksheet</vt:lpstr>
      <vt:lpstr>Sharing is Good for Kids</vt:lpstr>
      <vt:lpstr>Some important questions</vt:lpstr>
      <vt:lpstr>A really important question</vt:lpstr>
      <vt:lpstr>PowerPoint Presentation</vt:lpstr>
      <vt:lpstr>What are the major factors that influence development and learning (AKA outcomes)?</vt:lpstr>
      <vt:lpstr>PowerPoint Presentation</vt:lpstr>
      <vt:lpstr>PowerPoint Presentation</vt:lpstr>
      <vt:lpstr>PowerPoint Presentation</vt:lpstr>
      <vt:lpstr>Do you know…</vt:lpstr>
      <vt:lpstr>Propositions    </vt:lpstr>
      <vt:lpstr>Some more important questions..</vt:lpstr>
      <vt:lpstr>Need for Special Education and Disability Status at Kindergarten of Former EI Participants (NEILS)</vt:lpstr>
      <vt:lpstr>Percentage of Children Rated by Kindergarten Teachers as Intermediate or Proficient in Language and Literacy Skills, By IEP Status Compared with General Kindergarten Population (ECLS-K data)</vt:lpstr>
      <vt:lpstr>The State Longitudinal Grant (SLDS)Program</vt:lpstr>
      <vt:lpstr>PowerPoint Presentation</vt:lpstr>
      <vt:lpstr>How DaSy can help you</vt:lpstr>
      <vt:lpstr>PowerPoint Presentation</vt:lpstr>
      <vt:lpstr>PowerPoint Presentation</vt:lpstr>
      <vt:lpstr>How DaSy can help you</vt:lpstr>
      <vt:lpstr>More information about DaSy</vt:lpstr>
      <vt:lpstr>How to request help</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is Good for Kids</dc:title>
  <dc:creator>Kathy Hebbeler</dc:creator>
  <cp:keywords>Data sharing, Data use, Part C</cp:keywords>
  <cp:lastModifiedBy>Katie Kaattari</cp:lastModifiedBy>
  <cp:revision>76</cp:revision>
  <cp:lastPrinted>2013-04-19T20:57:20Z</cp:lastPrinted>
  <dcterms:created xsi:type="dcterms:W3CDTF">2013-02-06T21:54:43Z</dcterms:created>
  <dcterms:modified xsi:type="dcterms:W3CDTF">2014-07-25T19:08:27Z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