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58" r:id="rId2"/>
    <p:sldId id="270" r:id="rId3"/>
    <p:sldId id="327" r:id="rId4"/>
    <p:sldId id="328" r:id="rId5"/>
    <p:sldId id="330" r:id="rId6"/>
    <p:sldId id="332" r:id="rId7"/>
    <p:sldId id="333" r:id="rId8"/>
    <p:sldId id="317" r:id="rId9"/>
    <p:sldId id="334" r:id="rId10"/>
    <p:sldId id="271" r:id="rId11"/>
    <p:sldId id="300" r:id="rId12"/>
    <p:sldId id="274" r:id="rId13"/>
    <p:sldId id="314" r:id="rId14"/>
    <p:sldId id="275" r:id="rId15"/>
    <p:sldId id="316" r:id="rId16"/>
    <p:sldId id="276" r:id="rId17"/>
    <p:sldId id="277" r:id="rId18"/>
    <p:sldId id="318" r:id="rId19"/>
    <p:sldId id="319" r:id="rId20"/>
    <p:sldId id="320" r:id="rId21"/>
    <p:sldId id="272" r:id="rId22"/>
    <p:sldId id="273" r:id="rId23"/>
    <p:sldId id="308" r:id="rId24"/>
    <p:sldId id="309" r:id="rId25"/>
    <p:sldId id="311" r:id="rId26"/>
    <p:sldId id="307" r:id="rId27"/>
    <p:sldId id="301" r:id="rId28"/>
    <p:sldId id="302" r:id="rId29"/>
    <p:sldId id="303" r:id="rId30"/>
    <p:sldId id="304" r:id="rId31"/>
    <p:sldId id="306" r:id="rId32"/>
    <p:sldId id="321" r:id="rId33"/>
    <p:sldId id="288" r:id="rId34"/>
    <p:sldId id="289" r:id="rId35"/>
    <p:sldId id="290" r:id="rId36"/>
    <p:sldId id="322" r:id="rId37"/>
    <p:sldId id="323" r:id="rId38"/>
    <p:sldId id="324" r:id="rId39"/>
    <p:sldId id="292" r:id="rId40"/>
    <p:sldId id="296" r:id="rId41"/>
    <p:sldId id="297" r:id="rId42"/>
    <p:sldId id="326" r:id="rId43"/>
    <p:sldId id="285" r:id="rId44"/>
    <p:sldId id="286" r:id="rId45"/>
    <p:sldId id="312" r:id="rId46"/>
    <p:sldId id="287" r:id="rId47"/>
    <p:sldId id="293" r:id="rId48"/>
    <p:sldId id="298" r:id="rId49"/>
    <p:sldId id="294" r:id="rId50"/>
    <p:sldId id="267" r:id="rId51"/>
    <p:sldId id="269" r:id="rId52"/>
  </p:sldIdLst>
  <p:sldSz cx="9144000" cy="6858000" type="screen4x3"/>
  <p:notesSz cx="7010400" cy="92964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204D84"/>
    <a:srgbClr val="000099"/>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2" autoAdjust="0"/>
    <p:restoredTop sz="86392" autoAdjust="0"/>
  </p:normalViewPr>
  <p:slideViewPr>
    <p:cSldViewPr>
      <p:cViewPr varScale="1">
        <p:scale>
          <a:sx n="86" d="100"/>
          <a:sy n="86" d="100"/>
        </p:scale>
        <p:origin x="1680" y="60"/>
      </p:cViewPr>
      <p:guideLst>
        <p:guide orient="horz" pos="2160"/>
        <p:guide pos="2880"/>
      </p:guideLst>
    </p:cSldViewPr>
  </p:slideViewPr>
  <p:outlineViewPr>
    <p:cViewPr>
      <p:scale>
        <a:sx n="33" d="100"/>
        <a:sy n="33" d="100"/>
      </p:scale>
      <p:origin x="0" y="-15691"/>
    </p:cViewPr>
  </p:outlineViewPr>
  <p:notesTextViewPr>
    <p:cViewPr>
      <p:scale>
        <a:sx n="1" d="1"/>
        <a:sy n="1" d="1"/>
      </p:scale>
      <p:origin x="0" y="0"/>
    </p:cViewPr>
  </p:notesTextViewPr>
  <p:sorterViewPr>
    <p:cViewPr>
      <p:scale>
        <a:sx n="100" d="100"/>
        <a:sy n="100" d="100"/>
      </p:scale>
      <p:origin x="0" y="-10574"/>
    </p:cViewPr>
  </p:sorterViewPr>
  <p:notesViewPr>
    <p:cSldViewPr>
      <p:cViewPr varScale="1">
        <p:scale>
          <a:sx n="71" d="100"/>
          <a:sy n="71" d="100"/>
        </p:scale>
        <p:origin x="-327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04D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Sheet1!$C$16:$C$23</c:f>
              <c:strCache>
                <c:ptCount val="8"/>
                <c:pt idx="0">
                  <c:v>Age</c:v>
                </c:pt>
                <c:pt idx="1">
                  <c:v>Race/ethnicity</c:v>
                </c:pt>
                <c:pt idx="2">
                  <c:v>Licensure</c:v>
                </c:pt>
                <c:pt idx="3">
                  <c:v>Highest Education Level</c:v>
                </c:pt>
                <c:pt idx="4">
                  <c:v>State CSPD requirements</c:v>
                </c:pt>
                <c:pt idx="5">
                  <c:v>Employment start date</c:v>
                </c:pt>
                <c:pt idx="6">
                  <c:v>Employment status</c:v>
                </c:pt>
                <c:pt idx="7">
                  <c:v>Wages/Benefits</c:v>
                </c:pt>
              </c:strCache>
            </c:strRef>
          </c:cat>
          <c:val>
            <c:numRef>
              <c:f>Sheet1!$J$16:$J$23</c:f>
              <c:numCache>
                <c:formatCode>0%</c:formatCode>
                <c:ptCount val="8"/>
                <c:pt idx="0">
                  <c:v>0.31914893617021278</c:v>
                </c:pt>
                <c:pt idx="1">
                  <c:v>0.21276595744680851</c:v>
                </c:pt>
                <c:pt idx="2">
                  <c:v>0.68085106382978722</c:v>
                </c:pt>
                <c:pt idx="3">
                  <c:v>0.42553191489361702</c:v>
                </c:pt>
                <c:pt idx="4">
                  <c:v>0.40425531914893614</c:v>
                </c:pt>
                <c:pt idx="5">
                  <c:v>0.46808510638297873</c:v>
                </c:pt>
                <c:pt idx="6">
                  <c:v>0.46808510638297873</c:v>
                </c:pt>
                <c:pt idx="7">
                  <c:v>0.21276595744680851</c:v>
                </c:pt>
              </c:numCache>
            </c:numRef>
          </c:val>
          <c:extLst>
            <c:ext xmlns:c16="http://schemas.microsoft.com/office/drawing/2014/chart" uri="{C3380CC4-5D6E-409C-BE32-E72D297353CC}">
              <c16:uniqueId val="{00000000-5EB3-480F-9C64-8262BF95B574}"/>
            </c:ext>
          </c:extLst>
        </c:ser>
        <c:dLbls>
          <c:showLegendKey val="0"/>
          <c:showVal val="0"/>
          <c:showCatName val="0"/>
          <c:showSerName val="0"/>
          <c:showPercent val="0"/>
          <c:showBubbleSize val="0"/>
        </c:dLbls>
        <c:gapWidth val="97"/>
        <c:axId val="325745088"/>
        <c:axId val="265807584"/>
      </c:barChart>
      <c:catAx>
        <c:axId val="325745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5807584"/>
        <c:crosses val="autoZero"/>
        <c:auto val="1"/>
        <c:lblAlgn val="ctr"/>
        <c:lblOffset val="100"/>
        <c:noMultiLvlLbl val="0"/>
      </c:catAx>
      <c:valAx>
        <c:axId val="265807584"/>
        <c:scaling>
          <c:orientation val="minMax"/>
        </c:scaling>
        <c:delete val="1"/>
        <c:axPos val="t"/>
        <c:numFmt formatCode="0%" sourceLinked="1"/>
        <c:majorTickMark val="none"/>
        <c:minorTickMark val="none"/>
        <c:tickLblPos val="nextTo"/>
        <c:crossAx val="32574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aseline="0" dirty="0">
                <a:solidFill>
                  <a:srgbClr val="002060"/>
                </a:solidFill>
              </a:rPr>
              <a:t>Number of 3 to 5 years olds per Number of 3 to 5 Teacher FTEs by State, 2014-15</a:t>
            </a:r>
            <a:r>
              <a:rPr lang="en-US" sz="2400" dirty="0">
                <a:solidFill>
                  <a:srgbClr val="002060"/>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Sheet2!$L$5:$L$52</c:f>
              <c:numCache>
                <c:formatCode>0</c:formatCode>
                <c:ptCount val="48"/>
                <c:pt idx="0">
                  <c:v>5.229967530287019</c:v>
                </c:pt>
                <c:pt idx="1">
                  <c:v>9.7575964493001024</c:v>
                </c:pt>
                <c:pt idx="2">
                  <c:v>9.7685950413223139</c:v>
                </c:pt>
                <c:pt idx="3">
                  <c:v>11.155489503994056</c:v>
                </c:pt>
                <c:pt idx="4">
                  <c:v>11.298913616707098</c:v>
                </c:pt>
                <c:pt idx="5">
                  <c:v>11.932108385609702</c:v>
                </c:pt>
                <c:pt idx="6">
                  <c:v>12.180413463576286</c:v>
                </c:pt>
                <c:pt idx="7">
                  <c:v>14.58700882117081</c:v>
                </c:pt>
                <c:pt idx="8">
                  <c:v>14.939021646190541</c:v>
                </c:pt>
                <c:pt idx="9">
                  <c:v>15.405173764388209</c:v>
                </c:pt>
                <c:pt idx="10">
                  <c:v>15.995469937711643</c:v>
                </c:pt>
                <c:pt idx="11">
                  <c:v>16.195702942550209</c:v>
                </c:pt>
                <c:pt idx="12">
                  <c:v>16.979787509717543</c:v>
                </c:pt>
                <c:pt idx="13">
                  <c:v>17.146901300688601</c:v>
                </c:pt>
                <c:pt idx="14">
                  <c:v>17.29888551165147</c:v>
                </c:pt>
                <c:pt idx="15">
                  <c:v>17.413267808273133</c:v>
                </c:pt>
                <c:pt idx="16">
                  <c:v>17.667020148462356</c:v>
                </c:pt>
                <c:pt idx="17">
                  <c:v>18.428322930522867</c:v>
                </c:pt>
                <c:pt idx="18">
                  <c:v>18.967362225789191</c:v>
                </c:pt>
                <c:pt idx="19">
                  <c:v>19.220670845884555</c:v>
                </c:pt>
                <c:pt idx="20">
                  <c:v>19.339053203414675</c:v>
                </c:pt>
                <c:pt idx="21">
                  <c:v>19.743805910730178</c:v>
                </c:pt>
                <c:pt idx="22">
                  <c:v>19.744966442953022</c:v>
                </c:pt>
                <c:pt idx="23">
                  <c:v>19.813312007551424</c:v>
                </c:pt>
                <c:pt idx="24">
                  <c:v>19.973883520501438</c:v>
                </c:pt>
                <c:pt idx="25">
                  <c:v>20.970816835313098</c:v>
                </c:pt>
                <c:pt idx="26">
                  <c:v>21.187946178899232</c:v>
                </c:pt>
                <c:pt idx="27">
                  <c:v>21.720375539203246</c:v>
                </c:pt>
                <c:pt idx="28">
                  <c:v>21.806845965770172</c:v>
                </c:pt>
                <c:pt idx="29">
                  <c:v>22.543938272086045</c:v>
                </c:pt>
                <c:pt idx="30">
                  <c:v>23.266655522742891</c:v>
                </c:pt>
                <c:pt idx="31">
                  <c:v>24.794688364917796</c:v>
                </c:pt>
                <c:pt idx="32">
                  <c:v>25.810471657291217</c:v>
                </c:pt>
                <c:pt idx="33">
                  <c:v>26.629318526282987</c:v>
                </c:pt>
                <c:pt idx="34">
                  <c:v>27.320349227669578</c:v>
                </c:pt>
                <c:pt idx="35">
                  <c:v>27.393483709273184</c:v>
                </c:pt>
                <c:pt idx="36">
                  <c:v>27.541729893778452</c:v>
                </c:pt>
                <c:pt idx="37">
                  <c:v>27.85419532324622</c:v>
                </c:pt>
                <c:pt idx="38">
                  <c:v>28.023394216524949</c:v>
                </c:pt>
                <c:pt idx="39">
                  <c:v>28.141809627316377</c:v>
                </c:pt>
                <c:pt idx="40">
                  <c:v>29.975125351021969</c:v>
                </c:pt>
                <c:pt idx="41">
                  <c:v>30.395409089808471</c:v>
                </c:pt>
                <c:pt idx="42">
                  <c:v>31.949071478048619</c:v>
                </c:pt>
                <c:pt idx="43">
                  <c:v>33.164693218514529</c:v>
                </c:pt>
                <c:pt idx="44">
                  <c:v>38.298927251419812</c:v>
                </c:pt>
                <c:pt idx="45">
                  <c:v>60.54481546572935</c:v>
                </c:pt>
                <c:pt idx="46">
                  <c:v>77.950359038401501</c:v>
                </c:pt>
                <c:pt idx="47">
                  <c:v>97.987355110642781</c:v>
                </c:pt>
              </c:numCache>
            </c:numRef>
          </c:val>
          <c:extLst>
            <c:ext xmlns:c16="http://schemas.microsoft.com/office/drawing/2014/chart" uri="{C3380CC4-5D6E-409C-BE32-E72D297353CC}">
              <c16:uniqueId val="{00000000-BCE7-4C00-B878-B0FCB2D1FEAA}"/>
            </c:ext>
          </c:extLst>
        </c:ser>
        <c:dLbls>
          <c:showLegendKey val="0"/>
          <c:showVal val="0"/>
          <c:showCatName val="0"/>
          <c:showSerName val="0"/>
          <c:showPercent val="0"/>
          <c:showBubbleSize val="0"/>
        </c:dLbls>
        <c:gapWidth val="219"/>
        <c:overlap val="-27"/>
        <c:axId val="1066958176"/>
        <c:axId val="1063488896"/>
      </c:barChart>
      <c:catAx>
        <c:axId val="1066958176"/>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488896"/>
        <c:crosses val="autoZero"/>
        <c:auto val="1"/>
        <c:lblAlgn val="ctr"/>
        <c:lblOffset val="100"/>
        <c:noMultiLvlLbl val="0"/>
      </c:catAx>
      <c:valAx>
        <c:axId val="1063488896"/>
        <c:scaling>
          <c:orientation val="minMax"/>
          <c:max val="100"/>
        </c:scaling>
        <c:delete val="0"/>
        <c:axPos val="l"/>
        <c:majorGridlines>
          <c:spPr>
            <a:ln w="9525" cap="flat" cmpd="sng" algn="ctr">
              <a:noFill/>
              <a:round/>
            </a:ln>
            <a:effectLst/>
          </c:spPr>
        </c:majorGridlines>
        <c:minorGridlines>
          <c:spPr>
            <a:ln w="9525" cap="flat" cmpd="sng" algn="ctr">
              <a:no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6695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aseline="0" dirty="0"/>
              <a:t>Number of 3 to 5 years olds per Number of 3 to 5 Teacher FTEs for Each State, 2014-15</a:t>
            </a:r>
            <a:r>
              <a:rPr lang="en-US" sz="2800"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FFC000"/>
              </a:solidFill>
              <a:ln>
                <a:noFill/>
              </a:ln>
              <a:effectLst/>
            </c:spPr>
            <c:extLst>
              <c:ext xmlns:c16="http://schemas.microsoft.com/office/drawing/2014/chart" uri="{C3380CC4-5D6E-409C-BE32-E72D297353CC}">
                <c16:uniqueId val="{00000001-CCCB-42E4-AA5A-0F97F933A9DA}"/>
              </c:ext>
            </c:extLst>
          </c:dPt>
          <c:dPt>
            <c:idx val="7"/>
            <c:invertIfNegative val="0"/>
            <c:bubble3D val="0"/>
            <c:spPr>
              <a:solidFill>
                <a:srgbClr val="FFC000"/>
              </a:solidFill>
              <a:ln>
                <a:noFill/>
              </a:ln>
              <a:effectLst/>
            </c:spPr>
            <c:extLst>
              <c:ext xmlns:c16="http://schemas.microsoft.com/office/drawing/2014/chart" uri="{C3380CC4-5D6E-409C-BE32-E72D297353CC}">
                <c16:uniqueId val="{00000003-CCCB-42E4-AA5A-0F97F933A9DA}"/>
              </c:ext>
            </c:extLst>
          </c:dPt>
          <c:dPt>
            <c:idx val="15"/>
            <c:invertIfNegative val="0"/>
            <c:bubble3D val="0"/>
            <c:spPr>
              <a:solidFill>
                <a:srgbClr val="FFC000"/>
              </a:solidFill>
              <a:ln>
                <a:noFill/>
              </a:ln>
              <a:effectLst/>
            </c:spPr>
            <c:extLst>
              <c:ext xmlns:c16="http://schemas.microsoft.com/office/drawing/2014/chart" uri="{C3380CC4-5D6E-409C-BE32-E72D297353CC}">
                <c16:uniqueId val="{00000005-CCCB-42E4-AA5A-0F97F933A9DA}"/>
              </c:ext>
            </c:extLst>
          </c:dPt>
          <c:dPt>
            <c:idx val="16"/>
            <c:invertIfNegative val="0"/>
            <c:bubble3D val="0"/>
            <c:spPr>
              <a:solidFill>
                <a:srgbClr val="FFC000"/>
              </a:solidFill>
              <a:ln>
                <a:noFill/>
              </a:ln>
              <a:effectLst/>
            </c:spPr>
            <c:extLst>
              <c:ext xmlns:c16="http://schemas.microsoft.com/office/drawing/2014/chart" uri="{C3380CC4-5D6E-409C-BE32-E72D297353CC}">
                <c16:uniqueId val="{00000007-CCCB-42E4-AA5A-0F97F933A9DA}"/>
              </c:ext>
            </c:extLst>
          </c:dPt>
          <c:dPt>
            <c:idx val="22"/>
            <c:invertIfNegative val="0"/>
            <c:bubble3D val="0"/>
            <c:spPr>
              <a:solidFill>
                <a:srgbClr val="FFC000"/>
              </a:solidFill>
              <a:ln>
                <a:noFill/>
              </a:ln>
              <a:effectLst/>
            </c:spPr>
            <c:extLst>
              <c:ext xmlns:c16="http://schemas.microsoft.com/office/drawing/2014/chart" uri="{C3380CC4-5D6E-409C-BE32-E72D297353CC}">
                <c16:uniqueId val="{00000009-CCCB-42E4-AA5A-0F97F933A9DA}"/>
              </c:ext>
            </c:extLst>
          </c:dPt>
          <c:dPt>
            <c:idx val="26"/>
            <c:invertIfNegative val="0"/>
            <c:bubble3D val="0"/>
            <c:spPr>
              <a:solidFill>
                <a:srgbClr val="FFC000"/>
              </a:solidFill>
              <a:ln>
                <a:noFill/>
              </a:ln>
              <a:effectLst/>
            </c:spPr>
            <c:extLst>
              <c:ext xmlns:c16="http://schemas.microsoft.com/office/drawing/2014/chart" uri="{C3380CC4-5D6E-409C-BE32-E72D297353CC}">
                <c16:uniqueId val="{0000000B-CCCB-42E4-AA5A-0F97F933A9DA}"/>
              </c:ext>
            </c:extLst>
          </c:dPt>
          <c:dPt>
            <c:idx val="29"/>
            <c:invertIfNegative val="0"/>
            <c:bubble3D val="0"/>
            <c:spPr>
              <a:solidFill>
                <a:srgbClr val="FFC000"/>
              </a:solidFill>
              <a:ln>
                <a:noFill/>
              </a:ln>
              <a:effectLst/>
            </c:spPr>
            <c:extLst>
              <c:ext xmlns:c16="http://schemas.microsoft.com/office/drawing/2014/chart" uri="{C3380CC4-5D6E-409C-BE32-E72D297353CC}">
                <c16:uniqueId val="{0000000D-CCCB-42E4-AA5A-0F97F933A9DA}"/>
              </c:ext>
            </c:extLst>
          </c:dPt>
          <c:dPt>
            <c:idx val="43"/>
            <c:invertIfNegative val="0"/>
            <c:bubble3D val="0"/>
            <c:spPr>
              <a:solidFill>
                <a:srgbClr val="FFC000"/>
              </a:solidFill>
              <a:ln>
                <a:noFill/>
              </a:ln>
              <a:effectLst/>
            </c:spPr>
            <c:extLst>
              <c:ext xmlns:c16="http://schemas.microsoft.com/office/drawing/2014/chart" uri="{C3380CC4-5D6E-409C-BE32-E72D297353CC}">
                <c16:uniqueId val="{0000000F-CCCB-42E4-AA5A-0F97F933A9DA}"/>
              </c:ext>
            </c:extLst>
          </c:dPt>
          <c:dPt>
            <c:idx val="44"/>
            <c:invertIfNegative val="0"/>
            <c:bubble3D val="0"/>
            <c:spPr>
              <a:solidFill>
                <a:srgbClr val="FFC000"/>
              </a:solidFill>
              <a:ln>
                <a:noFill/>
              </a:ln>
              <a:effectLst/>
            </c:spPr>
            <c:extLst>
              <c:ext xmlns:c16="http://schemas.microsoft.com/office/drawing/2014/chart" uri="{C3380CC4-5D6E-409C-BE32-E72D297353CC}">
                <c16:uniqueId val="{00000011-CCCB-42E4-AA5A-0F97F933A9DA}"/>
              </c:ext>
            </c:extLst>
          </c:dPt>
          <c:dPt>
            <c:idx val="45"/>
            <c:invertIfNegative val="0"/>
            <c:bubble3D val="0"/>
            <c:spPr>
              <a:solidFill>
                <a:srgbClr val="FFC000"/>
              </a:solidFill>
              <a:ln>
                <a:noFill/>
              </a:ln>
              <a:effectLst/>
            </c:spPr>
            <c:extLst>
              <c:ext xmlns:c16="http://schemas.microsoft.com/office/drawing/2014/chart" uri="{C3380CC4-5D6E-409C-BE32-E72D297353CC}">
                <c16:uniqueId val="{00000013-CCCB-42E4-AA5A-0F97F933A9D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Sheet2!$L$5:$L$52</c:f>
              <c:numCache>
                <c:formatCode>0</c:formatCode>
                <c:ptCount val="48"/>
                <c:pt idx="0">
                  <c:v>5.229967530287019</c:v>
                </c:pt>
                <c:pt idx="1">
                  <c:v>9.7575964493001024</c:v>
                </c:pt>
                <c:pt idx="2">
                  <c:v>9.7685950413223139</c:v>
                </c:pt>
                <c:pt idx="3">
                  <c:v>11.155489503994056</c:v>
                </c:pt>
                <c:pt idx="4">
                  <c:v>11.298913616707098</c:v>
                </c:pt>
                <c:pt idx="5">
                  <c:v>11.932108385609702</c:v>
                </c:pt>
                <c:pt idx="6">
                  <c:v>12.180413463576286</c:v>
                </c:pt>
                <c:pt idx="7">
                  <c:v>14.58700882117081</c:v>
                </c:pt>
                <c:pt idx="8">
                  <c:v>14.939021646190541</c:v>
                </c:pt>
                <c:pt idx="9">
                  <c:v>15.405173764388209</c:v>
                </c:pt>
                <c:pt idx="10">
                  <c:v>15.995469937711643</c:v>
                </c:pt>
                <c:pt idx="11">
                  <c:v>16.195702942550209</c:v>
                </c:pt>
                <c:pt idx="12">
                  <c:v>16.979787509717543</c:v>
                </c:pt>
                <c:pt idx="13">
                  <c:v>17.146901300688601</c:v>
                </c:pt>
                <c:pt idx="14">
                  <c:v>17.29888551165147</c:v>
                </c:pt>
                <c:pt idx="15">
                  <c:v>17.413267808273133</c:v>
                </c:pt>
                <c:pt idx="16">
                  <c:v>17.667020148462356</c:v>
                </c:pt>
                <c:pt idx="17">
                  <c:v>18.428322930522867</c:v>
                </c:pt>
                <c:pt idx="18">
                  <c:v>18.967362225789191</c:v>
                </c:pt>
                <c:pt idx="19">
                  <c:v>19.220670845884555</c:v>
                </c:pt>
                <c:pt idx="20">
                  <c:v>19.339053203414675</c:v>
                </c:pt>
                <c:pt idx="21">
                  <c:v>19.743805910730178</c:v>
                </c:pt>
                <c:pt idx="22">
                  <c:v>19.744966442953022</c:v>
                </c:pt>
                <c:pt idx="23">
                  <c:v>19.813312007551424</c:v>
                </c:pt>
                <c:pt idx="24">
                  <c:v>19.973883520501438</c:v>
                </c:pt>
                <c:pt idx="25">
                  <c:v>20.970816835313098</c:v>
                </c:pt>
                <c:pt idx="26">
                  <c:v>21.187946178899232</c:v>
                </c:pt>
                <c:pt idx="27">
                  <c:v>21.720375539203246</c:v>
                </c:pt>
                <c:pt idx="28">
                  <c:v>21.806845965770172</c:v>
                </c:pt>
                <c:pt idx="29">
                  <c:v>22.543938272086045</c:v>
                </c:pt>
                <c:pt idx="30">
                  <c:v>23.266655522742891</c:v>
                </c:pt>
                <c:pt idx="31">
                  <c:v>24.794688364917796</c:v>
                </c:pt>
                <c:pt idx="32">
                  <c:v>25.810471657291217</c:v>
                </c:pt>
                <c:pt idx="33">
                  <c:v>26.629318526282987</c:v>
                </c:pt>
                <c:pt idx="34">
                  <c:v>27.320349227669578</c:v>
                </c:pt>
                <c:pt idx="35">
                  <c:v>27.393483709273184</c:v>
                </c:pt>
                <c:pt idx="36">
                  <c:v>27.541729893778452</c:v>
                </c:pt>
                <c:pt idx="37">
                  <c:v>27.85419532324622</c:v>
                </c:pt>
                <c:pt idx="38">
                  <c:v>28.023394216524949</c:v>
                </c:pt>
                <c:pt idx="39">
                  <c:v>28.141809627316377</c:v>
                </c:pt>
                <c:pt idx="40">
                  <c:v>29.975125351021969</c:v>
                </c:pt>
                <c:pt idx="41">
                  <c:v>30.395409089808471</c:v>
                </c:pt>
                <c:pt idx="42">
                  <c:v>31.949071478048619</c:v>
                </c:pt>
                <c:pt idx="43">
                  <c:v>33.164693218514529</c:v>
                </c:pt>
                <c:pt idx="44">
                  <c:v>38.298927251419812</c:v>
                </c:pt>
                <c:pt idx="45">
                  <c:v>60.54481546572935</c:v>
                </c:pt>
                <c:pt idx="46">
                  <c:v>77.950359038401501</c:v>
                </c:pt>
                <c:pt idx="47">
                  <c:v>97.987355110642781</c:v>
                </c:pt>
              </c:numCache>
            </c:numRef>
          </c:val>
          <c:extLst>
            <c:ext xmlns:c16="http://schemas.microsoft.com/office/drawing/2014/chart" uri="{C3380CC4-5D6E-409C-BE32-E72D297353CC}">
              <c16:uniqueId val="{00000014-CCCB-42E4-AA5A-0F97F933A9DA}"/>
            </c:ext>
          </c:extLst>
        </c:ser>
        <c:dLbls>
          <c:showLegendKey val="0"/>
          <c:showVal val="0"/>
          <c:showCatName val="0"/>
          <c:showSerName val="0"/>
          <c:showPercent val="0"/>
          <c:showBubbleSize val="0"/>
        </c:dLbls>
        <c:gapWidth val="219"/>
        <c:overlap val="-27"/>
        <c:axId val="1066958176"/>
        <c:axId val="1063488896"/>
      </c:barChart>
      <c:catAx>
        <c:axId val="1066958176"/>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488896"/>
        <c:crosses val="autoZero"/>
        <c:auto val="1"/>
        <c:lblAlgn val="ctr"/>
        <c:lblOffset val="100"/>
        <c:noMultiLvlLbl val="0"/>
      </c:catAx>
      <c:valAx>
        <c:axId val="1063488896"/>
        <c:scaling>
          <c:orientation val="minMax"/>
          <c:max val="100"/>
        </c:scaling>
        <c:delete val="0"/>
        <c:axPos val="l"/>
        <c:majorGridlines>
          <c:spPr>
            <a:ln w="9525" cap="flat" cmpd="sng" algn="ctr">
              <a:noFill/>
              <a:round/>
            </a:ln>
            <a:effectLst/>
          </c:spPr>
        </c:majorGridlines>
        <c:minorGridlines>
          <c:spPr>
            <a:ln w="9525" cap="flat" cmpd="sng" algn="ctr">
              <a:no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6695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Has data system</c:v>
                </c:pt>
              </c:strCache>
            </c:strRef>
          </c:tx>
          <c:spPr>
            <a:solidFill>
              <a:srgbClr val="154578"/>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Sheet1!$B$2:$B$3</c:f>
              <c:numCache>
                <c:formatCode>0%</c:formatCode>
                <c:ptCount val="2"/>
                <c:pt idx="0">
                  <c:v>0.79</c:v>
                </c:pt>
                <c:pt idx="1">
                  <c:v>0.82</c:v>
                </c:pt>
              </c:numCache>
            </c:numRef>
          </c:val>
          <c:extLst>
            <c:ext xmlns:c16="http://schemas.microsoft.com/office/drawing/2014/chart" uri="{C3380CC4-5D6E-409C-BE32-E72D297353CC}">
              <c16:uniqueId val="{00000000-6A29-4AB5-97DF-0725636E2874}"/>
            </c:ext>
          </c:extLst>
        </c:ser>
        <c:ser>
          <c:idx val="1"/>
          <c:order val="1"/>
          <c:tx>
            <c:strRef>
              <c:f>Sheet1!$C$1</c:f>
              <c:strCache>
                <c:ptCount val="1"/>
                <c:pt idx="0">
                  <c:v>Does not have data system</c:v>
                </c:pt>
              </c:strCache>
            </c:strRef>
          </c:tx>
          <c:spPr>
            <a:solidFill>
              <a:srgbClr val="ED3532"/>
            </a:solidFill>
          </c:spPr>
          <c:invertIfNegative val="0"/>
          <c:dLbls>
            <c:dLbl>
              <c:idx val="4"/>
              <c:layout>
                <c:manualLayout>
                  <c:x val="-2.25990924863206E-2"/>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29-4AB5-97DF-0725636E2874}"/>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Sheet1!$C$2:$C$3</c:f>
              <c:numCache>
                <c:formatCode>0%</c:formatCode>
                <c:ptCount val="2"/>
                <c:pt idx="0">
                  <c:v>0.14000000000000001</c:v>
                </c:pt>
                <c:pt idx="1">
                  <c:v>0.14000000000000001</c:v>
                </c:pt>
              </c:numCache>
            </c:numRef>
          </c:val>
          <c:extLst>
            <c:ext xmlns:c16="http://schemas.microsoft.com/office/drawing/2014/chart" uri="{C3380CC4-5D6E-409C-BE32-E72D297353CC}">
              <c16:uniqueId val="{00000002-6A29-4AB5-97DF-0725636E2874}"/>
            </c:ext>
          </c:extLst>
        </c:ser>
        <c:ser>
          <c:idx val="2"/>
          <c:order val="2"/>
          <c:tx>
            <c:strRef>
              <c:f>Sheet1!$D$1</c:f>
              <c:strCache>
                <c:ptCount val="1"/>
                <c:pt idx="0">
                  <c:v>Missing</c:v>
                </c:pt>
              </c:strCache>
            </c:strRef>
          </c:tx>
          <c:spPr>
            <a:solidFill>
              <a:srgbClr val="868687"/>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Sheet1!$D$2:$D$3</c:f>
              <c:numCache>
                <c:formatCode>0%</c:formatCode>
                <c:ptCount val="2"/>
                <c:pt idx="0">
                  <c:v>7.0000000000000007E-2</c:v>
                </c:pt>
                <c:pt idx="1">
                  <c:v>0.04</c:v>
                </c:pt>
              </c:numCache>
            </c:numRef>
          </c:val>
          <c:extLst>
            <c:ext xmlns:c16="http://schemas.microsoft.com/office/drawing/2014/chart" uri="{C3380CC4-5D6E-409C-BE32-E72D297353CC}">
              <c16:uniqueId val="{00000003-6A29-4AB5-97DF-0725636E2874}"/>
            </c:ext>
          </c:extLst>
        </c:ser>
        <c:dLbls>
          <c:showLegendKey val="0"/>
          <c:showVal val="0"/>
          <c:showCatName val="0"/>
          <c:showSerName val="0"/>
          <c:showPercent val="0"/>
          <c:showBubbleSize val="0"/>
        </c:dLbls>
        <c:gapWidth val="37"/>
        <c:overlap val="100"/>
        <c:axId val="42270720"/>
        <c:axId val="148754368"/>
      </c:barChart>
      <c:catAx>
        <c:axId val="42270720"/>
        <c:scaling>
          <c:orientation val="minMax"/>
        </c:scaling>
        <c:delete val="0"/>
        <c:axPos val="l"/>
        <c:numFmt formatCode="General" sourceLinked="1"/>
        <c:majorTickMark val="none"/>
        <c:minorTickMark val="none"/>
        <c:tickLblPos val="nextTo"/>
        <c:crossAx val="148754368"/>
        <c:crosses val="autoZero"/>
        <c:auto val="1"/>
        <c:lblAlgn val="ctr"/>
        <c:lblOffset val="100"/>
        <c:noMultiLvlLbl val="0"/>
      </c:catAx>
      <c:valAx>
        <c:axId val="148754368"/>
        <c:scaling>
          <c:orientation val="minMax"/>
          <c:max val="1"/>
          <c:min val="0"/>
        </c:scaling>
        <c:delete val="0"/>
        <c:axPos val="b"/>
        <c:numFmt formatCode="0%" sourceLinked="1"/>
        <c:majorTickMark val="none"/>
        <c:minorTickMark val="none"/>
        <c:tickLblPos val="none"/>
        <c:crossAx val="42270720"/>
        <c:crosses val="autoZero"/>
        <c:crossBetween val="between"/>
        <c:majorUnit val="0.2"/>
      </c:valAx>
      <c:spPr>
        <a:noFill/>
        <a:ln>
          <a:noFill/>
        </a:ln>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Has data system</c:v>
                </c:pt>
              </c:strCache>
            </c:strRef>
          </c:tx>
          <c:spPr>
            <a:solidFill>
              <a:srgbClr val="154578"/>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Sheet1!$B$2:$B$3</c:f>
              <c:numCache>
                <c:formatCode>0%</c:formatCode>
                <c:ptCount val="2"/>
                <c:pt idx="0">
                  <c:v>0.7</c:v>
                </c:pt>
                <c:pt idx="1">
                  <c:v>0.73</c:v>
                </c:pt>
              </c:numCache>
            </c:numRef>
          </c:val>
          <c:extLst>
            <c:ext xmlns:c16="http://schemas.microsoft.com/office/drawing/2014/chart" uri="{C3380CC4-5D6E-409C-BE32-E72D297353CC}">
              <c16:uniqueId val="{00000000-983C-4B33-83F9-B298E79D37AF}"/>
            </c:ext>
          </c:extLst>
        </c:ser>
        <c:ser>
          <c:idx val="1"/>
          <c:order val="1"/>
          <c:tx>
            <c:strRef>
              <c:f>Sheet1!$C$1</c:f>
              <c:strCache>
                <c:ptCount val="1"/>
                <c:pt idx="0">
                  <c:v>Does not have data system</c:v>
                </c:pt>
              </c:strCache>
            </c:strRef>
          </c:tx>
          <c:spPr>
            <a:solidFill>
              <a:srgbClr val="ED3532"/>
            </a:solidFill>
          </c:spPr>
          <c:invertIfNegative val="0"/>
          <c:dLbls>
            <c:dLbl>
              <c:idx val="4"/>
              <c:layout>
                <c:manualLayout>
                  <c:x val="-2.25990924863206E-2"/>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3C-4B33-83F9-B298E79D37AF}"/>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Sheet1!$C$2:$C$3</c:f>
              <c:numCache>
                <c:formatCode>0%</c:formatCode>
                <c:ptCount val="2"/>
                <c:pt idx="0">
                  <c:v>0.23</c:v>
                </c:pt>
                <c:pt idx="1">
                  <c:v>0.23</c:v>
                </c:pt>
              </c:numCache>
            </c:numRef>
          </c:val>
          <c:extLst>
            <c:ext xmlns:c16="http://schemas.microsoft.com/office/drawing/2014/chart" uri="{C3380CC4-5D6E-409C-BE32-E72D297353CC}">
              <c16:uniqueId val="{00000002-983C-4B33-83F9-B298E79D37AF}"/>
            </c:ext>
          </c:extLst>
        </c:ser>
        <c:ser>
          <c:idx val="2"/>
          <c:order val="2"/>
          <c:tx>
            <c:strRef>
              <c:f>Sheet1!$D$1</c:f>
              <c:strCache>
                <c:ptCount val="1"/>
                <c:pt idx="0">
                  <c:v>Missing</c:v>
                </c:pt>
              </c:strCache>
            </c:strRef>
          </c:tx>
          <c:spPr>
            <a:solidFill>
              <a:srgbClr val="868687"/>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Sheet1!$D$2:$D$3</c:f>
              <c:numCache>
                <c:formatCode>0%</c:formatCode>
                <c:ptCount val="2"/>
                <c:pt idx="0">
                  <c:v>7.0000000000000007E-2</c:v>
                </c:pt>
                <c:pt idx="1">
                  <c:v>0.04</c:v>
                </c:pt>
              </c:numCache>
            </c:numRef>
          </c:val>
          <c:extLst>
            <c:ext xmlns:c16="http://schemas.microsoft.com/office/drawing/2014/chart" uri="{C3380CC4-5D6E-409C-BE32-E72D297353CC}">
              <c16:uniqueId val="{00000003-983C-4B33-83F9-B298E79D37AF}"/>
            </c:ext>
          </c:extLst>
        </c:ser>
        <c:dLbls>
          <c:showLegendKey val="0"/>
          <c:showVal val="0"/>
          <c:showCatName val="0"/>
          <c:showSerName val="0"/>
          <c:showPercent val="0"/>
          <c:showBubbleSize val="0"/>
        </c:dLbls>
        <c:gapWidth val="37"/>
        <c:overlap val="100"/>
        <c:axId val="42272768"/>
        <c:axId val="148756672"/>
      </c:barChart>
      <c:catAx>
        <c:axId val="42272768"/>
        <c:scaling>
          <c:orientation val="minMax"/>
        </c:scaling>
        <c:delete val="0"/>
        <c:axPos val="l"/>
        <c:numFmt formatCode="General" sourceLinked="1"/>
        <c:majorTickMark val="none"/>
        <c:minorTickMark val="none"/>
        <c:tickLblPos val="nextTo"/>
        <c:crossAx val="148756672"/>
        <c:crosses val="autoZero"/>
        <c:auto val="1"/>
        <c:lblAlgn val="ctr"/>
        <c:lblOffset val="100"/>
        <c:noMultiLvlLbl val="0"/>
      </c:catAx>
      <c:valAx>
        <c:axId val="148756672"/>
        <c:scaling>
          <c:orientation val="minMax"/>
          <c:max val="1"/>
          <c:min val="0"/>
        </c:scaling>
        <c:delete val="0"/>
        <c:axPos val="b"/>
        <c:numFmt formatCode="0%" sourceLinked="1"/>
        <c:majorTickMark val="none"/>
        <c:minorTickMark val="none"/>
        <c:tickLblPos val="none"/>
        <c:crossAx val="42272768"/>
        <c:crosses val="autoZero"/>
        <c:crossBetween val="between"/>
        <c:majorUnit val="0.2"/>
      </c:valAx>
      <c:spPr>
        <a:noFill/>
        <a:ln>
          <a:noFill/>
        </a:ln>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Has data system</c:v>
                </c:pt>
              </c:strCache>
            </c:strRef>
          </c:tx>
          <c:spPr>
            <a:solidFill>
              <a:srgbClr val="154578"/>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Sheet1!$B$2:$B$3</c:f>
              <c:numCache>
                <c:formatCode>0%</c:formatCode>
                <c:ptCount val="2"/>
                <c:pt idx="0">
                  <c:v>0.7</c:v>
                </c:pt>
                <c:pt idx="1">
                  <c:v>0.7</c:v>
                </c:pt>
              </c:numCache>
            </c:numRef>
          </c:val>
          <c:extLst>
            <c:ext xmlns:c16="http://schemas.microsoft.com/office/drawing/2014/chart" uri="{C3380CC4-5D6E-409C-BE32-E72D297353CC}">
              <c16:uniqueId val="{00000000-1858-4A4F-B004-3333FEF8A0EC}"/>
            </c:ext>
          </c:extLst>
        </c:ser>
        <c:ser>
          <c:idx val="1"/>
          <c:order val="1"/>
          <c:tx>
            <c:strRef>
              <c:f>Sheet1!$C$1</c:f>
              <c:strCache>
                <c:ptCount val="1"/>
                <c:pt idx="0">
                  <c:v>Does not have data system</c:v>
                </c:pt>
              </c:strCache>
            </c:strRef>
          </c:tx>
          <c:spPr>
            <a:solidFill>
              <a:srgbClr val="ED3532"/>
            </a:solidFill>
          </c:spPr>
          <c:invertIfNegative val="0"/>
          <c:dLbls>
            <c:dLbl>
              <c:idx val="4"/>
              <c:layout>
                <c:manualLayout>
                  <c:x val="-2.25990924863206E-2"/>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58-4A4F-B004-3333FEF8A0EC}"/>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Sheet1!$C$2:$C$3</c:f>
              <c:numCache>
                <c:formatCode>0%</c:formatCode>
                <c:ptCount val="2"/>
                <c:pt idx="0">
                  <c:v>0.23</c:v>
                </c:pt>
                <c:pt idx="1">
                  <c:v>0.26</c:v>
                </c:pt>
              </c:numCache>
            </c:numRef>
          </c:val>
          <c:extLst>
            <c:ext xmlns:c16="http://schemas.microsoft.com/office/drawing/2014/chart" uri="{C3380CC4-5D6E-409C-BE32-E72D297353CC}">
              <c16:uniqueId val="{00000002-1858-4A4F-B004-3333FEF8A0EC}"/>
            </c:ext>
          </c:extLst>
        </c:ser>
        <c:ser>
          <c:idx val="2"/>
          <c:order val="2"/>
          <c:tx>
            <c:strRef>
              <c:f>Sheet1!$D$1</c:f>
              <c:strCache>
                <c:ptCount val="1"/>
                <c:pt idx="0">
                  <c:v>Missing</c:v>
                </c:pt>
              </c:strCache>
            </c:strRef>
          </c:tx>
          <c:spPr>
            <a:solidFill>
              <a:srgbClr val="868687"/>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Sheet1!$D$2:$D$3</c:f>
              <c:numCache>
                <c:formatCode>0%</c:formatCode>
                <c:ptCount val="2"/>
                <c:pt idx="0">
                  <c:v>7.0000000000000007E-2</c:v>
                </c:pt>
                <c:pt idx="1">
                  <c:v>0.04</c:v>
                </c:pt>
              </c:numCache>
            </c:numRef>
          </c:val>
          <c:extLst>
            <c:ext xmlns:c16="http://schemas.microsoft.com/office/drawing/2014/chart" uri="{C3380CC4-5D6E-409C-BE32-E72D297353CC}">
              <c16:uniqueId val="{00000003-1858-4A4F-B004-3333FEF8A0EC}"/>
            </c:ext>
          </c:extLst>
        </c:ser>
        <c:dLbls>
          <c:showLegendKey val="0"/>
          <c:showVal val="0"/>
          <c:showCatName val="0"/>
          <c:showSerName val="0"/>
          <c:showPercent val="0"/>
          <c:showBubbleSize val="0"/>
        </c:dLbls>
        <c:gapWidth val="37"/>
        <c:overlap val="100"/>
        <c:axId val="42016256"/>
        <c:axId val="160809536"/>
      </c:barChart>
      <c:catAx>
        <c:axId val="42016256"/>
        <c:scaling>
          <c:orientation val="minMax"/>
        </c:scaling>
        <c:delete val="0"/>
        <c:axPos val="l"/>
        <c:numFmt formatCode="General" sourceLinked="1"/>
        <c:majorTickMark val="none"/>
        <c:minorTickMark val="none"/>
        <c:tickLblPos val="nextTo"/>
        <c:crossAx val="160809536"/>
        <c:crosses val="autoZero"/>
        <c:auto val="1"/>
        <c:lblAlgn val="ctr"/>
        <c:lblOffset val="100"/>
        <c:noMultiLvlLbl val="0"/>
      </c:catAx>
      <c:valAx>
        <c:axId val="160809536"/>
        <c:scaling>
          <c:orientation val="minMax"/>
          <c:max val="1"/>
          <c:min val="0"/>
        </c:scaling>
        <c:delete val="0"/>
        <c:axPos val="b"/>
        <c:numFmt formatCode="0%" sourceLinked="1"/>
        <c:majorTickMark val="none"/>
        <c:minorTickMark val="none"/>
        <c:tickLblPos val="none"/>
        <c:crossAx val="42016256"/>
        <c:crosses val="autoZero"/>
        <c:crossBetween val="between"/>
        <c:majorUnit val="0.2"/>
      </c:valAx>
      <c:spPr>
        <a:noFill/>
        <a:ln>
          <a:noFill/>
        </a:ln>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Unique ID</c:v>
                </c:pt>
              </c:strCache>
            </c:strRef>
          </c:tx>
          <c:spPr>
            <a:solidFill>
              <a:srgbClr val="154578"/>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Sheet1!$B$2:$B$3</c:f>
              <c:numCache>
                <c:formatCode>0%</c:formatCode>
                <c:ptCount val="2"/>
                <c:pt idx="0">
                  <c:v>0.64</c:v>
                </c:pt>
                <c:pt idx="1">
                  <c:v>0.68</c:v>
                </c:pt>
              </c:numCache>
            </c:numRef>
          </c:val>
          <c:extLst>
            <c:ext xmlns:c16="http://schemas.microsoft.com/office/drawing/2014/chart" uri="{C3380CC4-5D6E-409C-BE32-E72D297353CC}">
              <c16:uniqueId val="{00000000-5486-430E-BE31-BD0BC3F15AFD}"/>
            </c:ext>
          </c:extLst>
        </c:ser>
        <c:ser>
          <c:idx val="1"/>
          <c:order val="1"/>
          <c:tx>
            <c:strRef>
              <c:f>Sheet1!$C$1</c:f>
              <c:strCache>
                <c:ptCount val="1"/>
                <c:pt idx="0">
                  <c:v>No Unique ID</c:v>
                </c:pt>
              </c:strCache>
            </c:strRef>
          </c:tx>
          <c:spPr>
            <a:solidFill>
              <a:srgbClr val="ED3532"/>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Sheet1!$C$2:$C$3</c:f>
              <c:numCache>
                <c:formatCode>0%</c:formatCode>
                <c:ptCount val="2"/>
                <c:pt idx="0">
                  <c:v>0.27</c:v>
                </c:pt>
                <c:pt idx="1">
                  <c:v>0.28999999999999998</c:v>
                </c:pt>
              </c:numCache>
            </c:numRef>
          </c:val>
          <c:extLst>
            <c:ext xmlns:c16="http://schemas.microsoft.com/office/drawing/2014/chart" uri="{C3380CC4-5D6E-409C-BE32-E72D297353CC}">
              <c16:uniqueId val="{00000001-5486-430E-BE31-BD0BC3F15AFD}"/>
            </c:ext>
          </c:extLst>
        </c:ser>
        <c:ser>
          <c:idx val="2"/>
          <c:order val="2"/>
          <c:tx>
            <c:strRef>
              <c:f>Sheet1!$D$1</c:f>
              <c:strCache>
                <c:ptCount val="1"/>
                <c:pt idx="0">
                  <c:v>Missing</c:v>
                </c:pt>
              </c:strCache>
            </c:strRef>
          </c:tx>
          <c:spPr>
            <a:solidFill>
              <a:srgbClr val="868687"/>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Sheet1!$D$2:$D$3</c:f>
              <c:numCache>
                <c:formatCode>0%</c:formatCode>
                <c:ptCount val="2"/>
                <c:pt idx="0">
                  <c:v>0.09</c:v>
                </c:pt>
                <c:pt idx="1">
                  <c:v>0.04</c:v>
                </c:pt>
              </c:numCache>
            </c:numRef>
          </c:val>
          <c:extLst>
            <c:ext xmlns:c16="http://schemas.microsoft.com/office/drawing/2014/chart" uri="{C3380CC4-5D6E-409C-BE32-E72D297353CC}">
              <c16:uniqueId val="{00000002-5486-430E-BE31-BD0BC3F15AFD}"/>
            </c:ext>
          </c:extLst>
        </c:ser>
        <c:dLbls>
          <c:showLegendKey val="0"/>
          <c:showVal val="0"/>
          <c:showCatName val="0"/>
          <c:showSerName val="0"/>
          <c:showPercent val="0"/>
          <c:showBubbleSize val="0"/>
        </c:dLbls>
        <c:gapWidth val="37"/>
        <c:overlap val="100"/>
        <c:axId val="42177536"/>
        <c:axId val="160811840"/>
      </c:barChart>
      <c:catAx>
        <c:axId val="42177536"/>
        <c:scaling>
          <c:orientation val="minMax"/>
        </c:scaling>
        <c:delete val="0"/>
        <c:axPos val="l"/>
        <c:numFmt formatCode="General" sourceLinked="1"/>
        <c:majorTickMark val="none"/>
        <c:minorTickMark val="none"/>
        <c:tickLblPos val="nextTo"/>
        <c:crossAx val="160811840"/>
        <c:crosses val="autoZero"/>
        <c:auto val="1"/>
        <c:lblAlgn val="ctr"/>
        <c:lblOffset val="100"/>
        <c:noMultiLvlLbl val="0"/>
      </c:catAx>
      <c:valAx>
        <c:axId val="160811840"/>
        <c:scaling>
          <c:orientation val="minMax"/>
          <c:max val="1"/>
          <c:min val="0"/>
        </c:scaling>
        <c:delete val="0"/>
        <c:axPos val="b"/>
        <c:numFmt formatCode="0%" sourceLinked="1"/>
        <c:majorTickMark val="none"/>
        <c:minorTickMark val="none"/>
        <c:tickLblPos val="none"/>
        <c:crossAx val="42177536"/>
        <c:crosses val="autoZero"/>
        <c:crossBetween val="between"/>
        <c:majorUnit val="0.2"/>
      </c:valAx>
      <c:spPr>
        <a:noFill/>
        <a:ln>
          <a:noFill/>
        </a:ln>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Related services personnel</c:v>
                </c:pt>
              </c:strCache>
            </c:strRef>
          </c:tx>
          <c:spPr>
            <a:solidFill>
              <a:srgbClr val="39B54A"/>
            </a:solidFill>
          </c:spPr>
          <c:invertIfNegative val="0"/>
          <c:dLbls>
            <c:spPr>
              <a:noFill/>
              <a:ln>
                <a:noFill/>
              </a:ln>
              <a:effectLst/>
            </c:spPr>
            <c:txPr>
              <a:bodyPr/>
              <a:lstStyle/>
              <a:p>
                <a:pPr>
                  <a:defRPr>
                    <a:solidFill>
                      <a:srgbClr val="15457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Professional Development</c:v>
                </c:pt>
                <c:pt idx="1">
                  <c:v>Wages</c:v>
                </c:pt>
                <c:pt idx="2">
                  <c:v>Demographics</c:v>
                </c:pt>
              </c:strCache>
            </c:strRef>
          </c:cat>
          <c:val>
            <c:numRef>
              <c:f>Sheet1!$B$2:$B$4</c:f>
              <c:numCache>
                <c:formatCode>0%</c:formatCode>
                <c:ptCount val="3"/>
                <c:pt idx="0">
                  <c:v>0.18</c:v>
                </c:pt>
                <c:pt idx="1">
                  <c:v>0.39</c:v>
                </c:pt>
                <c:pt idx="2">
                  <c:v>0.52</c:v>
                </c:pt>
              </c:numCache>
            </c:numRef>
          </c:val>
          <c:extLst>
            <c:ext xmlns:c16="http://schemas.microsoft.com/office/drawing/2014/chart" uri="{C3380CC4-5D6E-409C-BE32-E72D297353CC}">
              <c16:uniqueId val="{00000000-B3E0-4ED1-B56C-085B88FBFF56}"/>
            </c:ext>
          </c:extLst>
        </c:ser>
        <c:ser>
          <c:idx val="1"/>
          <c:order val="1"/>
          <c:tx>
            <c:strRef>
              <c:f>Sheet1!$C$1</c:f>
              <c:strCache>
                <c:ptCount val="1"/>
                <c:pt idx="0">
                  <c:v>Gen ed teachers</c:v>
                </c:pt>
              </c:strCache>
            </c:strRef>
          </c:tx>
          <c:spPr>
            <a:solidFill>
              <a:srgbClr val="154578"/>
            </a:solidFill>
          </c:spPr>
          <c:invertIfNegative val="0"/>
          <c:dLbls>
            <c:spPr>
              <a:noFill/>
              <a:ln>
                <a:noFill/>
              </a:ln>
              <a:effectLst/>
            </c:spPr>
            <c:txPr>
              <a:bodyPr/>
              <a:lstStyle/>
              <a:p>
                <a:pPr>
                  <a:defRPr>
                    <a:solidFill>
                      <a:srgbClr val="15457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Professional Development</c:v>
                </c:pt>
                <c:pt idx="1">
                  <c:v>Wages</c:v>
                </c:pt>
                <c:pt idx="2">
                  <c:v>Demographics</c:v>
                </c:pt>
              </c:strCache>
            </c:strRef>
          </c:cat>
          <c:val>
            <c:numRef>
              <c:f>Sheet1!$C$2:$C$4</c:f>
              <c:numCache>
                <c:formatCode>0%</c:formatCode>
                <c:ptCount val="3"/>
                <c:pt idx="0">
                  <c:v>0.25</c:v>
                </c:pt>
                <c:pt idx="1">
                  <c:v>0.38</c:v>
                </c:pt>
                <c:pt idx="2">
                  <c:v>0.54</c:v>
                </c:pt>
              </c:numCache>
            </c:numRef>
          </c:val>
          <c:extLst>
            <c:ext xmlns:c16="http://schemas.microsoft.com/office/drawing/2014/chart" uri="{C3380CC4-5D6E-409C-BE32-E72D297353CC}">
              <c16:uniqueId val="{00000001-B3E0-4ED1-B56C-085B88FBFF56}"/>
            </c:ext>
          </c:extLst>
        </c:ser>
        <c:ser>
          <c:idx val="2"/>
          <c:order val="2"/>
          <c:tx>
            <c:strRef>
              <c:f>Sheet1!$D$1</c:f>
              <c:strCache>
                <c:ptCount val="1"/>
                <c:pt idx="0">
                  <c:v>Special education teachers</c:v>
                </c:pt>
              </c:strCache>
            </c:strRef>
          </c:tx>
          <c:spPr>
            <a:solidFill>
              <a:srgbClr val="ED3532"/>
            </a:solidFill>
          </c:spPr>
          <c:invertIfNegative val="0"/>
          <c:dLbls>
            <c:spPr>
              <a:noFill/>
              <a:ln>
                <a:noFill/>
              </a:ln>
              <a:effectLst/>
            </c:spPr>
            <c:txPr>
              <a:bodyPr/>
              <a:lstStyle/>
              <a:p>
                <a:pPr>
                  <a:defRPr>
                    <a:solidFill>
                      <a:srgbClr val="15457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Professional Development</c:v>
                </c:pt>
                <c:pt idx="1">
                  <c:v>Wages</c:v>
                </c:pt>
                <c:pt idx="2">
                  <c:v>Demographics</c:v>
                </c:pt>
              </c:strCache>
            </c:strRef>
          </c:cat>
          <c:val>
            <c:numRef>
              <c:f>Sheet1!$D$2:$D$4</c:f>
              <c:numCache>
                <c:formatCode>0%</c:formatCode>
                <c:ptCount val="3"/>
                <c:pt idx="0">
                  <c:v>0.34</c:v>
                </c:pt>
                <c:pt idx="1">
                  <c:v>0.45</c:v>
                </c:pt>
                <c:pt idx="2">
                  <c:v>0.61</c:v>
                </c:pt>
              </c:numCache>
            </c:numRef>
          </c:val>
          <c:extLst>
            <c:ext xmlns:c16="http://schemas.microsoft.com/office/drawing/2014/chart" uri="{C3380CC4-5D6E-409C-BE32-E72D297353CC}">
              <c16:uniqueId val="{00000002-B3E0-4ED1-B56C-085B88FBFF56}"/>
            </c:ext>
          </c:extLst>
        </c:ser>
        <c:dLbls>
          <c:showLegendKey val="0"/>
          <c:showVal val="0"/>
          <c:showCatName val="0"/>
          <c:showSerName val="0"/>
          <c:showPercent val="0"/>
          <c:showBubbleSize val="0"/>
        </c:dLbls>
        <c:gapWidth val="101"/>
        <c:axId val="42758144"/>
        <c:axId val="160816448"/>
      </c:barChart>
      <c:catAx>
        <c:axId val="42758144"/>
        <c:scaling>
          <c:orientation val="minMax"/>
        </c:scaling>
        <c:delete val="0"/>
        <c:axPos val="l"/>
        <c:numFmt formatCode="General" sourceLinked="0"/>
        <c:majorTickMark val="out"/>
        <c:minorTickMark val="none"/>
        <c:tickLblPos val="nextTo"/>
        <c:txPr>
          <a:bodyPr/>
          <a:lstStyle/>
          <a:p>
            <a:pPr>
              <a:defRPr>
                <a:solidFill>
                  <a:srgbClr val="154578"/>
                </a:solidFill>
              </a:defRPr>
            </a:pPr>
            <a:endParaRPr lang="en-US"/>
          </a:p>
        </c:txPr>
        <c:crossAx val="160816448"/>
        <c:crosses val="autoZero"/>
        <c:auto val="1"/>
        <c:lblAlgn val="ctr"/>
        <c:lblOffset val="100"/>
        <c:noMultiLvlLbl val="0"/>
      </c:catAx>
      <c:valAx>
        <c:axId val="160816448"/>
        <c:scaling>
          <c:orientation val="minMax"/>
          <c:max val="1"/>
          <c:min val="0"/>
        </c:scaling>
        <c:delete val="1"/>
        <c:axPos val="b"/>
        <c:numFmt formatCode="0%" sourceLinked="1"/>
        <c:majorTickMark val="out"/>
        <c:minorTickMark val="none"/>
        <c:tickLblPos val="nextTo"/>
        <c:crossAx val="4275814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787652245716479"/>
          <c:y val="4.3915123557723749E-2"/>
          <c:w val="0.33255522132767112"/>
          <c:h val="0.85480417486876636"/>
        </c:manualLayout>
      </c:layout>
      <c:barChart>
        <c:barDir val="bar"/>
        <c:grouping val="clustered"/>
        <c:varyColors val="0"/>
        <c:ser>
          <c:idx val="0"/>
          <c:order val="0"/>
          <c:tx>
            <c:strRef>
              <c:f>Sheet1!$B$1</c:f>
              <c:strCache>
                <c:ptCount val="1"/>
                <c:pt idx="0">
                  <c:v>Related services personnel</c:v>
                </c:pt>
              </c:strCache>
            </c:strRef>
          </c:tx>
          <c:spPr>
            <a:solidFill>
              <a:srgbClr val="39B54A"/>
            </a:solidFill>
          </c:spPr>
          <c:invertIfNegative val="0"/>
          <c:dLbls>
            <c:spPr>
              <a:noFill/>
              <a:ln>
                <a:noFill/>
              </a:ln>
              <a:effectLst/>
            </c:spPr>
            <c:txPr>
              <a:bodyPr/>
              <a:lstStyle/>
              <a:p>
                <a:pPr>
                  <a:defRPr>
                    <a:solidFill>
                      <a:srgbClr val="15457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Education</c:v>
                </c:pt>
                <c:pt idx="1">
                  <c:v>Employment information</c:v>
                </c:pt>
                <c:pt idx="2">
                  <c:v>Licenses/certifications</c:v>
                </c:pt>
              </c:strCache>
            </c:strRef>
          </c:cat>
          <c:val>
            <c:numRef>
              <c:f>Sheet1!$B$2:$B$4</c:f>
              <c:numCache>
                <c:formatCode>0%</c:formatCode>
                <c:ptCount val="3"/>
                <c:pt idx="0">
                  <c:v>0.53</c:v>
                </c:pt>
                <c:pt idx="1">
                  <c:v>0.62</c:v>
                </c:pt>
                <c:pt idx="2">
                  <c:v>0.67</c:v>
                </c:pt>
              </c:numCache>
            </c:numRef>
          </c:val>
          <c:extLst>
            <c:ext xmlns:c16="http://schemas.microsoft.com/office/drawing/2014/chart" uri="{C3380CC4-5D6E-409C-BE32-E72D297353CC}">
              <c16:uniqueId val="{00000000-3830-49F0-86D8-C0104C9BAABD}"/>
            </c:ext>
          </c:extLst>
        </c:ser>
        <c:ser>
          <c:idx val="1"/>
          <c:order val="1"/>
          <c:tx>
            <c:strRef>
              <c:f>Sheet1!$C$1</c:f>
              <c:strCache>
                <c:ptCount val="1"/>
                <c:pt idx="0">
                  <c:v>Gen ed teachers</c:v>
                </c:pt>
              </c:strCache>
            </c:strRef>
          </c:tx>
          <c:spPr>
            <a:solidFill>
              <a:srgbClr val="154578"/>
            </a:solidFill>
          </c:spPr>
          <c:invertIfNegative val="0"/>
          <c:dLbls>
            <c:spPr>
              <a:noFill/>
              <a:ln>
                <a:noFill/>
              </a:ln>
              <a:effectLst/>
            </c:spPr>
            <c:txPr>
              <a:bodyPr/>
              <a:lstStyle/>
              <a:p>
                <a:pPr>
                  <a:defRPr>
                    <a:solidFill>
                      <a:srgbClr val="15457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Education</c:v>
                </c:pt>
                <c:pt idx="1">
                  <c:v>Employment information</c:v>
                </c:pt>
                <c:pt idx="2">
                  <c:v>Licenses/certifications</c:v>
                </c:pt>
              </c:strCache>
            </c:strRef>
          </c:cat>
          <c:val>
            <c:numRef>
              <c:f>Sheet1!$C$2:$C$4</c:f>
              <c:numCache>
                <c:formatCode>0%</c:formatCode>
                <c:ptCount val="3"/>
                <c:pt idx="0">
                  <c:v>0.59</c:v>
                </c:pt>
                <c:pt idx="1">
                  <c:v>0.64</c:v>
                </c:pt>
                <c:pt idx="2">
                  <c:v>0.69</c:v>
                </c:pt>
              </c:numCache>
            </c:numRef>
          </c:val>
          <c:extLst>
            <c:ext xmlns:c16="http://schemas.microsoft.com/office/drawing/2014/chart" uri="{C3380CC4-5D6E-409C-BE32-E72D297353CC}">
              <c16:uniqueId val="{00000001-3830-49F0-86D8-C0104C9BAABD}"/>
            </c:ext>
          </c:extLst>
        </c:ser>
        <c:ser>
          <c:idx val="2"/>
          <c:order val="2"/>
          <c:tx>
            <c:strRef>
              <c:f>Sheet1!$D$1</c:f>
              <c:strCache>
                <c:ptCount val="1"/>
                <c:pt idx="0">
                  <c:v>Special education teachers</c:v>
                </c:pt>
              </c:strCache>
            </c:strRef>
          </c:tx>
          <c:spPr>
            <a:solidFill>
              <a:srgbClr val="ED3532"/>
            </a:solidFill>
          </c:spPr>
          <c:invertIfNegative val="0"/>
          <c:dLbls>
            <c:spPr>
              <a:noFill/>
              <a:ln>
                <a:noFill/>
              </a:ln>
              <a:effectLst/>
            </c:spPr>
            <c:txPr>
              <a:bodyPr/>
              <a:lstStyle/>
              <a:p>
                <a:pPr>
                  <a:defRPr>
                    <a:solidFill>
                      <a:srgbClr val="15457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Education</c:v>
                </c:pt>
                <c:pt idx="1">
                  <c:v>Employment information</c:v>
                </c:pt>
                <c:pt idx="2">
                  <c:v>Licenses/certifications</c:v>
                </c:pt>
              </c:strCache>
            </c:strRef>
          </c:cat>
          <c:val>
            <c:numRef>
              <c:f>Sheet1!$D$2:$D$4</c:f>
              <c:numCache>
                <c:formatCode>0%</c:formatCode>
                <c:ptCount val="3"/>
                <c:pt idx="0">
                  <c:v>0.66</c:v>
                </c:pt>
                <c:pt idx="1">
                  <c:v>0.71</c:v>
                </c:pt>
                <c:pt idx="2">
                  <c:v>0.77</c:v>
                </c:pt>
              </c:numCache>
            </c:numRef>
          </c:val>
          <c:extLst>
            <c:ext xmlns:c16="http://schemas.microsoft.com/office/drawing/2014/chart" uri="{C3380CC4-5D6E-409C-BE32-E72D297353CC}">
              <c16:uniqueId val="{00000002-3830-49F0-86D8-C0104C9BAABD}"/>
            </c:ext>
          </c:extLst>
        </c:ser>
        <c:dLbls>
          <c:showLegendKey val="0"/>
          <c:showVal val="0"/>
          <c:showCatName val="0"/>
          <c:showSerName val="0"/>
          <c:showPercent val="0"/>
          <c:showBubbleSize val="0"/>
        </c:dLbls>
        <c:gapWidth val="101"/>
        <c:axId val="42372096"/>
        <c:axId val="160814144"/>
      </c:barChart>
      <c:catAx>
        <c:axId val="42372096"/>
        <c:scaling>
          <c:orientation val="minMax"/>
        </c:scaling>
        <c:delete val="0"/>
        <c:axPos val="l"/>
        <c:numFmt formatCode="General" sourceLinked="0"/>
        <c:majorTickMark val="out"/>
        <c:minorTickMark val="none"/>
        <c:tickLblPos val="nextTo"/>
        <c:txPr>
          <a:bodyPr/>
          <a:lstStyle/>
          <a:p>
            <a:pPr>
              <a:defRPr sz="1800">
                <a:solidFill>
                  <a:srgbClr val="154578"/>
                </a:solidFill>
              </a:defRPr>
            </a:pPr>
            <a:endParaRPr lang="en-US"/>
          </a:p>
        </c:txPr>
        <c:crossAx val="160814144"/>
        <c:crosses val="autoZero"/>
        <c:auto val="1"/>
        <c:lblAlgn val="ctr"/>
        <c:lblOffset val="100"/>
        <c:noMultiLvlLbl val="0"/>
      </c:catAx>
      <c:valAx>
        <c:axId val="160814144"/>
        <c:scaling>
          <c:orientation val="minMax"/>
          <c:max val="1"/>
          <c:min val="0"/>
        </c:scaling>
        <c:delete val="1"/>
        <c:axPos val="b"/>
        <c:numFmt formatCode="0%" sourceLinked="1"/>
        <c:majorTickMark val="out"/>
        <c:minorTickMark val="none"/>
        <c:tickLblPos val="nextTo"/>
        <c:crossAx val="4237209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04D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Sheet1!$C$16:$C$23</c:f>
              <c:strCache>
                <c:ptCount val="8"/>
                <c:pt idx="0">
                  <c:v>Age</c:v>
                </c:pt>
                <c:pt idx="1">
                  <c:v>Race/ethnicity</c:v>
                </c:pt>
                <c:pt idx="2">
                  <c:v>Licensure</c:v>
                </c:pt>
                <c:pt idx="3">
                  <c:v>Highest Education Level</c:v>
                </c:pt>
                <c:pt idx="4">
                  <c:v>State CSPD requirements</c:v>
                </c:pt>
                <c:pt idx="5">
                  <c:v>Employment start date</c:v>
                </c:pt>
                <c:pt idx="6">
                  <c:v>Employment status</c:v>
                </c:pt>
                <c:pt idx="7">
                  <c:v>Wages/Benefits</c:v>
                </c:pt>
              </c:strCache>
            </c:strRef>
          </c:cat>
          <c:val>
            <c:numRef>
              <c:f>Sheet1!$J$16:$J$23</c:f>
              <c:numCache>
                <c:formatCode>0%</c:formatCode>
                <c:ptCount val="8"/>
                <c:pt idx="0">
                  <c:v>0.31914893617021278</c:v>
                </c:pt>
                <c:pt idx="1">
                  <c:v>0.21276595744680851</c:v>
                </c:pt>
                <c:pt idx="2">
                  <c:v>0.68085106382978722</c:v>
                </c:pt>
                <c:pt idx="3">
                  <c:v>0.42553191489361702</c:v>
                </c:pt>
                <c:pt idx="4">
                  <c:v>0.40425531914893614</c:v>
                </c:pt>
                <c:pt idx="5">
                  <c:v>0.46808510638297873</c:v>
                </c:pt>
                <c:pt idx="6">
                  <c:v>0.46808510638297873</c:v>
                </c:pt>
                <c:pt idx="7">
                  <c:v>0.21276595744680851</c:v>
                </c:pt>
              </c:numCache>
            </c:numRef>
          </c:val>
          <c:extLst>
            <c:ext xmlns:c16="http://schemas.microsoft.com/office/drawing/2014/chart" uri="{C3380CC4-5D6E-409C-BE32-E72D297353CC}">
              <c16:uniqueId val="{00000000-5EB3-480F-9C64-8262BF95B574}"/>
            </c:ext>
          </c:extLst>
        </c:ser>
        <c:dLbls>
          <c:showLegendKey val="0"/>
          <c:showVal val="0"/>
          <c:showCatName val="0"/>
          <c:showSerName val="0"/>
          <c:showPercent val="0"/>
          <c:showBubbleSize val="0"/>
        </c:dLbls>
        <c:gapWidth val="97"/>
        <c:axId val="325745088"/>
        <c:axId val="265807584"/>
      </c:barChart>
      <c:catAx>
        <c:axId val="325745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5807584"/>
        <c:crosses val="autoZero"/>
        <c:auto val="1"/>
        <c:lblAlgn val="ctr"/>
        <c:lblOffset val="100"/>
        <c:noMultiLvlLbl val="0"/>
      </c:catAx>
      <c:valAx>
        <c:axId val="265807584"/>
        <c:scaling>
          <c:orientation val="minMax"/>
        </c:scaling>
        <c:delete val="1"/>
        <c:axPos val="t"/>
        <c:numFmt formatCode="0%" sourceLinked="1"/>
        <c:majorTickMark val="none"/>
        <c:minorTickMark val="none"/>
        <c:tickLblPos val="nextTo"/>
        <c:crossAx val="32574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Percent of  Employed Teachers</a:t>
            </a:r>
            <a:r>
              <a:rPr lang="en-US" sz="2000" baseline="0" dirty="0"/>
              <a:t> of 3-5 Year Olds Who Are Highly Qualified by State, 2014-15</a:t>
            </a:r>
            <a:endParaRPr lang="en-US" sz="2000" dirty="0"/>
          </a:p>
        </c:rich>
      </c:tx>
      <c:layout>
        <c:manualLayout>
          <c:xMode val="edge"/>
          <c:yMode val="edge"/>
          <c:x val="0.10057374323195926"/>
          <c:y val="1.37513751375137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val>
            <c:numRef>
              <c:f>Sheet1!$F$5:$F$54</c:f>
              <c:numCache>
                <c:formatCode>0%</c:formatCode>
                <c:ptCount val="49"/>
                <c:pt idx="0">
                  <c:v>2.2599875433757452E-2</c:v>
                </c:pt>
                <c:pt idx="1">
                  <c:v>0.65209969272789348</c:v>
                </c:pt>
                <c:pt idx="2">
                  <c:v>0.70415400202634248</c:v>
                </c:pt>
                <c:pt idx="3">
                  <c:v>0.75258326021189925</c:v>
                </c:pt>
                <c:pt idx="4">
                  <c:v>0.7986568166554735</c:v>
                </c:pt>
                <c:pt idx="5">
                  <c:v>0.87330123060460141</c:v>
                </c:pt>
                <c:pt idx="6">
                  <c:v>0.88651056926317828</c:v>
                </c:pt>
                <c:pt idx="7">
                  <c:v>0.88853798996841904</c:v>
                </c:pt>
                <c:pt idx="8">
                  <c:v>0.90237523439813139</c:v>
                </c:pt>
                <c:pt idx="9">
                  <c:v>0.90713396853698869</c:v>
                </c:pt>
                <c:pt idx="10">
                  <c:v>0.91720816703499675</c:v>
                </c:pt>
                <c:pt idx="11">
                  <c:v>0.91884456671251724</c:v>
                </c:pt>
                <c:pt idx="12">
                  <c:v>0.92054324071183258</c:v>
                </c:pt>
                <c:pt idx="13">
                  <c:v>0.92148760330578516</c:v>
                </c:pt>
                <c:pt idx="14">
                  <c:v>0.92465016146393975</c:v>
                </c:pt>
                <c:pt idx="15">
                  <c:v>0.94089877894174945</c:v>
                </c:pt>
                <c:pt idx="16">
                  <c:v>0.94234257579683856</c:v>
                </c:pt>
                <c:pt idx="17">
                  <c:v>0.94546912590216525</c:v>
                </c:pt>
                <c:pt idx="18">
                  <c:v>0.94649418930569085</c:v>
                </c:pt>
                <c:pt idx="19">
                  <c:v>0.94747975972838872</c:v>
                </c:pt>
                <c:pt idx="20">
                  <c:v>0.94852199216213873</c:v>
                </c:pt>
                <c:pt idx="21">
                  <c:v>0.95302013422818788</c:v>
                </c:pt>
                <c:pt idx="22">
                  <c:v>0.9533411119996853</c:v>
                </c:pt>
                <c:pt idx="23">
                  <c:v>0.95747177005426021</c:v>
                </c:pt>
                <c:pt idx="24">
                  <c:v>0.96426065162907271</c:v>
                </c:pt>
                <c:pt idx="25">
                  <c:v>0.96701344836335945</c:v>
                </c:pt>
                <c:pt idx="26">
                  <c:v>0.96873070436553665</c:v>
                </c:pt>
                <c:pt idx="27">
                  <c:v>0.97512287660601871</c:v>
                </c:pt>
                <c:pt idx="28">
                  <c:v>0.97957594115101698</c:v>
                </c:pt>
                <c:pt idx="29">
                  <c:v>0.97999189955447552</c:v>
                </c:pt>
                <c:pt idx="30">
                  <c:v>0.98313943685719107</c:v>
                </c:pt>
                <c:pt idx="31">
                  <c:v>0.98424978343452219</c:v>
                </c:pt>
                <c:pt idx="32">
                  <c:v>0.98575266628673774</c:v>
                </c:pt>
                <c:pt idx="33">
                  <c:v>0.98590736877412399</c:v>
                </c:pt>
                <c:pt idx="34">
                  <c:v>0.98746957540791491</c:v>
                </c:pt>
                <c:pt idx="35">
                  <c:v>0.98777506112469438</c:v>
                </c:pt>
                <c:pt idx="36">
                  <c:v>0.99335665821493824</c:v>
                </c:pt>
                <c:pt idx="37">
                  <c:v>0.99540933435348122</c:v>
                </c:pt>
                <c:pt idx="38">
                  <c:v>0.99659704472239452</c:v>
                </c:pt>
                <c:pt idx="39">
                  <c:v>0.99670393418415781</c:v>
                </c:pt>
                <c:pt idx="40">
                  <c:v>0.99828739264092614</c:v>
                </c:pt>
                <c:pt idx="41">
                  <c:v>1</c:v>
                </c:pt>
                <c:pt idx="42">
                  <c:v>1</c:v>
                </c:pt>
                <c:pt idx="43">
                  <c:v>1</c:v>
                </c:pt>
                <c:pt idx="44">
                  <c:v>1</c:v>
                </c:pt>
                <c:pt idx="45">
                  <c:v>1</c:v>
                </c:pt>
                <c:pt idx="46">
                  <c:v>1</c:v>
                </c:pt>
                <c:pt idx="47">
                  <c:v>1</c:v>
                </c:pt>
                <c:pt idx="48">
                  <c:v>1</c:v>
                </c:pt>
              </c:numCache>
            </c:numRef>
          </c:val>
          <c:extLst>
            <c:ext xmlns:c16="http://schemas.microsoft.com/office/drawing/2014/chart" uri="{C3380CC4-5D6E-409C-BE32-E72D297353CC}">
              <c16:uniqueId val="{00000000-995E-4428-A742-24128D219E32}"/>
            </c:ext>
          </c:extLst>
        </c:ser>
        <c:dLbls>
          <c:showLegendKey val="0"/>
          <c:showVal val="0"/>
          <c:showCatName val="0"/>
          <c:showSerName val="0"/>
          <c:showPercent val="0"/>
          <c:showBubbleSize val="0"/>
        </c:dLbls>
        <c:gapWidth val="234"/>
        <c:overlap val="-27"/>
        <c:axId val="369256672"/>
        <c:axId val="375383200"/>
      </c:barChart>
      <c:catAx>
        <c:axId val="369256672"/>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383200"/>
        <c:crosses val="autoZero"/>
        <c:auto val="1"/>
        <c:lblAlgn val="ctr"/>
        <c:lblOffset val="100"/>
        <c:noMultiLvlLbl val="0"/>
      </c:catAx>
      <c:valAx>
        <c:axId val="3753832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925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A4771-C0CF-448C-B4F8-272797D70A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8F79F0-0559-4453-AAEB-7B3A6B238CCD}">
      <dgm:prSet phldrT="[Text]"/>
      <dgm:spPr/>
      <dgm:t>
        <a:bodyPr/>
        <a:lstStyle/>
        <a:p>
          <a:r>
            <a:rPr lang="en-US" dirty="0"/>
            <a:t>Accountability</a:t>
          </a:r>
        </a:p>
      </dgm:t>
    </dgm:pt>
    <dgm:pt modelId="{C768DFDE-2617-494E-96B3-579620026C0F}" type="parTrans" cxnId="{8979AC09-485E-4A00-BF8B-D57546B78738}">
      <dgm:prSet/>
      <dgm:spPr/>
      <dgm:t>
        <a:bodyPr/>
        <a:lstStyle/>
        <a:p>
          <a:endParaRPr lang="en-US"/>
        </a:p>
      </dgm:t>
    </dgm:pt>
    <dgm:pt modelId="{4B189D6B-124D-46A2-B98D-1E247B46ABED}" type="sibTrans" cxnId="{8979AC09-485E-4A00-BF8B-D57546B78738}">
      <dgm:prSet/>
      <dgm:spPr/>
      <dgm:t>
        <a:bodyPr/>
        <a:lstStyle/>
        <a:p>
          <a:endParaRPr lang="en-US"/>
        </a:p>
      </dgm:t>
    </dgm:pt>
    <dgm:pt modelId="{61735FA2-1747-44E9-B3FA-F981F14C94EC}">
      <dgm:prSet phldrT="[Text]"/>
      <dgm:spPr/>
      <dgm:t>
        <a:bodyPr/>
        <a:lstStyle/>
        <a:p>
          <a:r>
            <a:rPr lang="en-US" dirty="0"/>
            <a:t>Program Improvement</a:t>
          </a:r>
        </a:p>
      </dgm:t>
    </dgm:pt>
    <dgm:pt modelId="{97EDA144-8674-4B9B-A37C-A315584D66FF}" type="parTrans" cxnId="{BB5C1D9B-8A5E-44AE-A75D-409E74C432F0}">
      <dgm:prSet/>
      <dgm:spPr/>
      <dgm:t>
        <a:bodyPr/>
        <a:lstStyle/>
        <a:p>
          <a:endParaRPr lang="en-US"/>
        </a:p>
      </dgm:t>
    </dgm:pt>
    <dgm:pt modelId="{D343FCD7-2CC4-407C-AB8D-C50C2B196C97}" type="sibTrans" cxnId="{BB5C1D9B-8A5E-44AE-A75D-409E74C432F0}">
      <dgm:prSet/>
      <dgm:spPr/>
      <dgm:t>
        <a:bodyPr/>
        <a:lstStyle/>
        <a:p>
          <a:endParaRPr lang="en-US"/>
        </a:p>
      </dgm:t>
    </dgm:pt>
    <dgm:pt modelId="{A19E7734-872F-448E-A981-C4DB8E7D9537}">
      <dgm:prSet phldrT="[Text]"/>
      <dgm:spPr/>
      <dgm:t>
        <a:bodyPr/>
        <a:lstStyle/>
        <a:p>
          <a:r>
            <a:rPr lang="en-US" dirty="0"/>
            <a:t>Program Operations</a:t>
          </a:r>
        </a:p>
      </dgm:t>
    </dgm:pt>
    <dgm:pt modelId="{11A742D8-7B2F-42E9-9F83-161D002868B8}" type="parTrans" cxnId="{1A1249BE-EC80-42F0-A6D3-F5F03BB8EBA6}">
      <dgm:prSet/>
      <dgm:spPr/>
      <dgm:t>
        <a:bodyPr/>
        <a:lstStyle/>
        <a:p>
          <a:endParaRPr lang="en-US"/>
        </a:p>
      </dgm:t>
    </dgm:pt>
    <dgm:pt modelId="{E352D867-7F4A-436B-871E-7329FE940685}" type="sibTrans" cxnId="{1A1249BE-EC80-42F0-A6D3-F5F03BB8EBA6}">
      <dgm:prSet/>
      <dgm:spPr/>
      <dgm:t>
        <a:bodyPr/>
        <a:lstStyle/>
        <a:p>
          <a:endParaRPr lang="en-US"/>
        </a:p>
      </dgm:t>
    </dgm:pt>
    <dgm:pt modelId="{28C1E109-05CF-48D5-890A-36C153C6DA8A}">
      <dgm:prSet phldrT="[Text]"/>
      <dgm:spPr/>
      <dgm:t>
        <a:bodyPr/>
        <a:lstStyle/>
        <a:p>
          <a:r>
            <a:rPr lang="en-US" dirty="0"/>
            <a:t>Knowledge Development</a:t>
          </a:r>
        </a:p>
      </dgm:t>
    </dgm:pt>
    <dgm:pt modelId="{5DE23AC3-41BF-4B76-854C-A9CEFD200E06}" type="parTrans" cxnId="{21DC57AD-CA62-40F0-B0AE-3F2780CE38FD}">
      <dgm:prSet/>
      <dgm:spPr/>
      <dgm:t>
        <a:bodyPr/>
        <a:lstStyle/>
        <a:p>
          <a:endParaRPr lang="en-US"/>
        </a:p>
      </dgm:t>
    </dgm:pt>
    <dgm:pt modelId="{DA4220BA-4231-41DA-9F66-C05BDE259996}" type="sibTrans" cxnId="{21DC57AD-CA62-40F0-B0AE-3F2780CE38FD}">
      <dgm:prSet/>
      <dgm:spPr/>
      <dgm:t>
        <a:bodyPr/>
        <a:lstStyle/>
        <a:p>
          <a:endParaRPr lang="en-US"/>
        </a:p>
      </dgm:t>
    </dgm:pt>
    <dgm:pt modelId="{3DE08E45-1946-40C5-8A02-B6CF0D8BBAE0}" type="pres">
      <dgm:prSet presAssocID="{A9AA4771-C0CF-448C-B4F8-272797D70AEC}" presName="diagram" presStyleCnt="0">
        <dgm:presLayoutVars>
          <dgm:dir/>
          <dgm:resizeHandles val="exact"/>
        </dgm:presLayoutVars>
      </dgm:prSet>
      <dgm:spPr/>
    </dgm:pt>
    <dgm:pt modelId="{E34A3E29-F188-4A98-9FD7-452FCD09206D}" type="pres">
      <dgm:prSet presAssocID="{268F79F0-0559-4453-AAEB-7B3A6B238CCD}" presName="node" presStyleLbl="node1" presStyleIdx="0" presStyleCnt="4">
        <dgm:presLayoutVars>
          <dgm:bulletEnabled val="1"/>
        </dgm:presLayoutVars>
      </dgm:prSet>
      <dgm:spPr/>
    </dgm:pt>
    <dgm:pt modelId="{280EE729-74D2-4A76-8168-A41938E4EEEB}" type="pres">
      <dgm:prSet presAssocID="{4B189D6B-124D-46A2-B98D-1E247B46ABED}" presName="sibTrans" presStyleCnt="0"/>
      <dgm:spPr/>
    </dgm:pt>
    <dgm:pt modelId="{B754E783-48EF-4255-8565-01EF04BFF009}" type="pres">
      <dgm:prSet presAssocID="{61735FA2-1747-44E9-B3FA-F981F14C94EC}" presName="node" presStyleLbl="node1" presStyleIdx="1" presStyleCnt="4">
        <dgm:presLayoutVars>
          <dgm:bulletEnabled val="1"/>
        </dgm:presLayoutVars>
      </dgm:prSet>
      <dgm:spPr/>
    </dgm:pt>
    <dgm:pt modelId="{D9809305-583F-446B-B71B-9750C1D75A15}" type="pres">
      <dgm:prSet presAssocID="{D343FCD7-2CC4-407C-AB8D-C50C2B196C97}" presName="sibTrans" presStyleCnt="0"/>
      <dgm:spPr/>
    </dgm:pt>
    <dgm:pt modelId="{02530992-DD8F-453B-8905-1AC2A83639FA}" type="pres">
      <dgm:prSet presAssocID="{A19E7734-872F-448E-A981-C4DB8E7D9537}" presName="node" presStyleLbl="node1" presStyleIdx="2" presStyleCnt="4">
        <dgm:presLayoutVars>
          <dgm:bulletEnabled val="1"/>
        </dgm:presLayoutVars>
      </dgm:prSet>
      <dgm:spPr/>
    </dgm:pt>
    <dgm:pt modelId="{1C9BFB28-EAF9-4AC1-8FDC-ECD712D167A4}" type="pres">
      <dgm:prSet presAssocID="{E352D867-7F4A-436B-871E-7329FE940685}" presName="sibTrans" presStyleCnt="0"/>
      <dgm:spPr/>
    </dgm:pt>
    <dgm:pt modelId="{1369ECBF-D21B-4625-BF41-6D9AF4BB1944}" type="pres">
      <dgm:prSet presAssocID="{28C1E109-05CF-48D5-890A-36C153C6DA8A}" presName="node" presStyleLbl="node1" presStyleIdx="3" presStyleCnt="4">
        <dgm:presLayoutVars>
          <dgm:bulletEnabled val="1"/>
        </dgm:presLayoutVars>
      </dgm:prSet>
      <dgm:spPr/>
    </dgm:pt>
  </dgm:ptLst>
  <dgm:cxnLst>
    <dgm:cxn modelId="{8979AC09-485E-4A00-BF8B-D57546B78738}" srcId="{A9AA4771-C0CF-448C-B4F8-272797D70AEC}" destId="{268F79F0-0559-4453-AAEB-7B3A6B238CCD}" srcOrd="0" destOrd="0" parTransId="{C768DFDE-2617-494E-96B3-579620026C0F}" sibTransId="{4B189D6B-124D-46A2-B98D-1E247B46ABED}"/>
    <dgm:cxn modelId="{2E3F0911-8D94-459C-B56B-EA8F2864F185}" type="presOf" srcId="{61735FA2-1747-44E9-B3FA-F981F14C94EC}" destId="{B754E783-48EF-4255-8565-01EF04BFF009}" srcOrd="0" destOrd="0" presId="urn:microsoft.com/office/officeart/2005/8/layout/default"/>
    <dgm:cxn modelId="{0024FF15-6494-47E1-A983-1AA9F134DFD7}" type="presOf" srcId="{28C1E109-05CF-48D5-890A-36C153C6DA8A}" destId="{1369ECBF-D21B-4625-BF41-6D9AF4BB1944}" srcOrd="0" destOrd="0" presId="urn:microsoft.com/office/officeart/2005/8/layout/default"/>
    <dgm:cxn modelId="{1BD22597-BD75-475C-85BA-6EE278AD30C9}" type="presOf" srcId="{A9AA4771-C0CF-448C-B4F8-272797D70AEC}" destId="{3DE08E45-1946-40C5-8A02-B6CF0D8BBAE0}" srcOrd="0" destOrd="0" presId="urn:microsoft.com/office/officeart/2005/8/layout/default"/>
    <dgm:cxn modelId="{BB5C1D9B-8A5E-44AE-A75D-409E74C432F0}" srcId="{A9AA4771-C0CF-448C-B4F8-272797D70AEC}" destId="{61735FA2-1747-44E9-B3FA-F981F14C94EC}" srcOrd="1" destOrd="0" parTransId="{97EDA144-8674-4B9B-A37C-A315584D66FF}" sibTransId="{D343FCD7-2CC4-407C-AB8D-C50C2B196C97}"/>
    <dgm:cxn modelId="{21DC57AD-CA62-40F0-B0AE-3F2780CE38FD}" srcId="{A9AA4771-C0CF-448C-B4F8-272797D70AEC}" destId="{28C1E109-05CF-48D5-890A-36C153C6DA8A}" srcOrd="3" destOrd="0" parTransId="{5DE23AC3-41BF-4B76-854C-A9CEFD200E06}" sibTransId="{DA4220BA-4231-41DA-9F66-C05BDE259996}"/>
    <dgm:cxn modelId="{382746AF-EFF9-46C7-98DE-756BA05A4936}" type="presOf" srcId="{A19E7734-872F-448E-A981-C4DB8E7D9537}" destId="{02530992-DD8F-453B-8905-1AC2A83639FA}" srcOrd="0" destOrd="0" presId="urn:microsoft.com/office/officeart/2005/8/layout/default"/>
    <dgm:cxn modelId="{1A1249BE-EC80-42F0-A6D3-F5F03BB8EBA6}" srcId="{A9AA4771-C0CF-448C-B4F8-272797D70AEC}" destId="{A19E7734-872F-448E-A981-C4DB8E7D9537}" srcOrd="2" destOrd="0" parTransId="{11A742D8-7B2F-42E9-9F83-161D002868B8}" sibTransId="{E352D867-7F4A-436B-871E-7329FE940685}"/>
    <dgm:cxn modelId="{58DA68F5-15A0-44B2-ABDF-2D19E47FF16C}" type="presOf" srcId="{268F79F0-0559-4453-AAEB-7B3A6B238CCD}" destId="{E34A3E29-F188-4A98-9FD7-452FCD09206D}" srcOrd="0" destOrd="0" presId="urn:microsoft.com/office/officeart/2005/8/layout/default"/>
    <dgm:cxn modelId="{A7C75EF8-FC7C-45A2-BF3F-FA704658F7EE}" type="presParOf" srcId="{3DE08E45-1946-40C5-8A02-B6CF0D8BBAE0}" destId="{E34A3E29-F188-4A98-9FD7-452FCD09206D}" srcOrd="0" destOrd="0" presId="urn:microsoft.com/office/officeart/2005/8/layout/default"/>
    <dgm:cxn modelId="{CF9E1FFF-1543-4902-A48E-3062FA86274A}" type="presParOf" srcId="{3DE08E45-1946-40C5-8A02-B6CF0D8BBAE0}" destId="{280EE729-74D2-4A76-8168-A41938E4EEEB}" srcOrd="1" destOrd="0" presId="urn:microsoft.com/office/officeart/2005/8/layout/default"/>
    <dgm:cxn modelId="{5DF3408C-3AF9-4768-8C1F-D02E5CB4CD09}" type="presParOf" srcId="{3DE08E45-1946-40C5-8A02-B6CF0D8BBAE0}" destId="{B754E783-48EF-4255-8565-01EF04BFF009}" srcOrd="2" destOrd="0" presId="urn:microsoft.com/office/officeart/2005/8/layout/default"/>
    <dgm:cxn modelId="{B92DCC0A-A721-4223-A0EA-FCCE3C4C87E2}" type="presParOf" srcId="{3DE08E45-1946-40C5-8A02-B6CF0D8BBAE0}" destId="{D9809305-583F-446B-B71B-9750C1D75A15}" srcOrd="3" destOrd="0" presId="urn:microsoft.com/office/officeart/2005/8/layout/default"/>
    <dgm:cxn modelId="{BB1D6382-E28D-49CF-BEAC-1A913A158F2B}" type="presParOf" srcId="{3DE08E45-1946-40C5-8A02-B6CF0D8BBAE0}" destId="{02530992-DD8F-453B-8905-1AC2A83639FA}" srcOrd="4" destOrd="0" presId="urn:microsoft.com/office/officeart/2005/8/layout/default"/>
    <dgm:cxn modelId="{07B8F2B7-321F-4146-AFFC-F0D5892A43B5}" type="presParOf" srcId="{3DE08E45-1946-40C5-8A02-B6CF0D8BBAE0}" destId="{1C9BFB28-EAF9-4AC1-8FDC-ECD712D167A4}" srcOrd="5" destOrd="0" presId="urn:microsoft.com/office/officeart/2005/8/layout/default"/>
    <dgm:cxn modelId="{2A2AC594-7D46-489C-9B33-AA7F7F244220}" type="presParOf" srcId="{3DE08E45-1946-40C5-8A02-B6CF0D8BBAE0}" destId="{1369ECBF-D21B-4625-BF41-6D9AF4BB194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A4771-C0CF-448C-B4F8-272797D70A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8F79F0-0559-4453-AAEB-7B3A6B238CCD}">
      <dgm:prSet phldrT="[Text]"/>
      <dgm:spPr/>
      <dgm:t>
        <a:bodyPr/>
        <a:lstStyle/>
        <a:p>
          <a:r>
            <a:rPr lang="en-US" dirty="0"/>
            <a:t>Accountability</a:t>
          </a:r>
        </a:p>
      </dgm:t>
    </dgm:pt>
    <dgm:pt modelId="{C768DFDE-2617-494E-96B3-579620026C0F}" type="parTrans" cxnId="{8979AC09-485E-4A00-BF8B-D57546B78738}">
      <dgm:prSet/>
      <dgm:spPr/>
      <dgm:t>
        <a:bodyPr/>
        <a:lstStyle/>
        <a:p>
          <a:endParaRPr lang="en-US"/>
        </a:p>
      </dgm:t>
    </dgm:pt>
    <dgm:pt modelId="{4B189D6B-124D-46A2-B98D-1E247B46ABED}" type="sibTrans" cxnId="{8979AC09-485E-4A00-BF8B-D57546B78738}">
      <dgm:prSet/>
      <dgm:spPr/>
      <dgm:t>
        <a:bodyPr/>
        <a:lstStyle/>
        <a:p>
          <a:endParaRPr lang="en-US"/>
        </a:p>
      </dgm:t>
    </dgm:pt>
    <dgm:pt modelId="{61735FA2-1747-44E9-B3FA-F981F14C94EC}">
      <dgm:prSet phldrT="[Text]"/>
      <dgm:spPr>
        <a:solidFill>
          <a:schemeClr val="accent1">
            <a:hueOff val="0"/>
            <a:satOff val="0"/>
            <a:lumOff val="0"/>
            <a:alpha val="20000"/>
          </a:schemeClr>
        </a:solidFill>
      </dgm:spPr>
      <dgm:t>
        <a:bodyPr/>
        <a:lstStyle/>
        <a:p>
          <a:r>
            <a:rPr lang="en-US" dirty="0"/>
            <a:t>Program Improvement</a:t>
          </a:r>
        </a:p>
      </dgm:t>
    </dgm:pt>
    <dgm:pt modelId="{97EDA144-8674-4B9B-A37C-A315584D66FF}" type="parTrans" cxnId="{BB5C1D9B-8A5E-44AE-A75D-409E74C432F0}">
      <dgm:prSet/>
      <dgm:spPr/>
      <dgm:t>
        <a:bodyPr/>
        <a:lstStyle/>
        <a:p>
          <a:endParaRPr lang="en-US"/>
        </a:p>
      </dgm:t>
    </dgm:pt>
    <dgm:pt modelId="{D343FCD7-2CC4-407C-AB8D-C50C2B196C97}" type="sibTrans" cxnId="{BB5C1D9B-8A5E-44AE-A75D-409E74C432F0}">
      <dgm:prSet/>
      <dgm:spPr/>
      <dgm:t>
        <a:bodyPr/>
        <a:lstStyle/>
        <a:p>
          <a:endParaRPr lang="en-US"/>
        </a:p>
      </dgm:t>
    </dgm:pt>
    <dgm:pt modelId="{A19E7734-872F-448E-A981-C4DB8E7D9537}">
      <dgm:prSet phldrT="[Text]"/>
      <dgm:spPr>
        <a:solidFill>
          <a:schemeClr val="accent1">
            <a:hueOff val="0"/>
            <a:satOff val="0"/>
            <a:lumOff val="0"/>
            <a:alpha val="18000"/>
          </a:schemeClr>
        </a:solidFill>
      </dgm:spPr>
      <dgm:t>
        <a:bodyPr/>
        <a:lstStyle/>
        <a:p>
          <a:r>
            <a:rPr lang="en-US" dirty="0"/>
            <a:t>Program Operations</a:t>
          </a:r>
        </a:p>
      </dgm:t>
    </dgm:pt>
    <dgm:pt modelId="{11A742D8-7B2F-42E9-9F83-161D002868B8}" type="parTrans" cxnId="{1A1249BE-EC80-42F0-A6D3-F5F03BB8EBA6}">
      <dgm:prSet/>
      <dgm:spPr/>
      <dgm:t>
        <a:bodyPr/>
        <a:lstStyle/>
        <a:p>
          <a:endParaRPr lang="en-US"/>
        </a:p>
      </dgm:t>
    </dgm:pt>
    <dgm:pt modelId="{E352D867-7F4A-436B-871E-7329FE940685}" type="sibTrans" cxnId="{1A1249BE-EC80-42F0-A6D3-F5F03BB8EBA6}">
      <dgm:prSet/>
      <dgm:spPr/>
      <dgm:t>
        <a:bodyPr/>
        <a:lstStyle/>
        <a:p>
          <a:endParaRPr lang="en-US"/>
        </a:p>
      </dgm:t>
    </dgm:pt>
    <dgm:pt modelId="{28C1E109-05CF-48D5-890A-36C153C6DA8A}">
      <dgm:prSet phldrT="[Text]"/>
      <dgm:spPr>
        <a:solidFill>
          <a:schemeClr val="accent1">
            <a:hueOff val="0"/>
            <a:satOff val="0"/>
            <a:lumOff val="0"/>
            <a:alpha val="20000"/>
          </a:schemeClr>
        </a:solidFill>
      </dgm:spPr>
      <dgm:t>
        <a:bodyPr/>
        <a:lstStyle/>
        <a:p>
          <a:r>
            <a:rPr lang="en-US" dirty="0"/>
            <a:t>Knowledge Development</a:t>
          </a:r>
        </a:p>
      </dgm:t>
    </dgm:pt>
    <dgm:pt modelId="{5DE23AC3-41BF-4B76-854C-A9CEFD200E06}" type="parTrans" cxnId="{21DC57AD-CA62-40F0-B0AE-3F2780CE38FD}">
      <dgm:prSet/>
      <dgm:spPr/>
      <dgm:t>
        <a:bodyPr/>
        <a:lstStyle/>
        <a:p>
          <a:endParaRPr lang="en-US"/>
        </a:p>
      </dgm:t>
    </dgm:pt>
    <dgm:pt modelId="{DA4220BA-4231-41DA-9F66-C05BDE259996}" type="sibTrans" cxnId="{21DC57AD-CA62-40F0-B0AE-3F2780CE38FD}">
      <dgm:prSet/>
      <dgm:spPr/>
      <dgm:t>
        <a:bodyPr/>
        <a:lstStyle/>
        <a:p>
          <a:endParaRPr lang="en-US"/>
        </a:p>
      </dgm:t>
    </dgm:pt>
    <dgm:pt modelId="{3DE08E45-1946-40C5-8A02-B6CF0D8BBAE0}" type="pres">
      <dgm:prSet presAssocID="{A9AA4771-C0CF-448C-B4F8-272797D70AEC}" presName="diagram" presStyleCnt="0">
        <dgm:presLayoutVars>
          <dgm:dir/>
          <dgm:resizeHandles val="exact"/>
        </dgm:presLayoutVars>
      </dgm:prSet>
      <dgm:spPr/>
    </dgm:pt>
    <dgm:pt modelId="{E34A3E29-F188-4A98-9FD7-452FCD09206D}" type="pres">
      <dgm:prSet presAssocID="{268F79F0-0559-4453-AAEB-7B3A6B238CCD}" presName="node" presStyleLbl="node1" presStyleIdx="0" presStyleCnt="4">
        <dgm:presLayoutVars>
          <dgm:bulletEnabled val="1"/>
        </dgm:presLayoutVars>
      </dgm:prSet>
      <dgm:spPr/>
    </dgm:pt>
    <dgm:pt modelId="{280EE729-74D2-4A76-8168-A41938E4EEEB}" type="pres">
      <dgm:prSet presAssocID="{4B189D6B-124D-46A2-B98D-1E247B46ABED}" presName="sibTrans" presStyleCnt="0"/>
      <dgm:spPr/>
    </dgm:pt>
    <dgm:pt modelId="{B754E783-48EF-4255-8565-01EF04BFF009}" type="pres">
      <dgm:prSet presAssocID="{61735FA2-1747-44E9-B3FA-F981F14C94EC}" presName="node" presStyleLbl="node1" presStyleIdx="1" presStyleCnt="4">
        <dgm:presLayoutVars>
          <dgm:bulletEnabled val="1"/>
        </dgm:presLayoutVars>
      </dgm:prSet>
      <dgm:spPr/>
    </dgm:pt>
    <dgm:pt modelId="{D9809305-583F-446B-B71B-9750C1D75A15}" type="pres">
      <dgm:prSet presAssocID="{D343FCD7-2CC4-407C-AB8D-C50C2B196C97}" presName="sibTrans" presStyleCnt="0"/>
      <dgm:spPr/>
    </dgm:pt>
    <dgm:pt modelId="{02530992-DD8F-453B-8905-1AC2A83639FA}" type="pres">
      <dgm:prSet presAssocID="{A19E7734-872F-448E-A981-C4DB8E7D9537}" presName="node" presStyleLbl="node1" presStyleIdx="2" presStyleCnt="4">
        <dgm:presLayoutVars>
          <dgm:bulletEnabled val="1"/>
        </dgm:presLayoutVars>
      </dgm:prSet>
      <dgm:spPr/>
    </dgm:pt>
    <dgm:pt modelId="{1C9BFB28-EAF9-4AC1-8FDC-ECD712D167A4}" type="pres">
      <dgm:prSet presAssocID="{E352D867-7F4A-436B-871E-7329FE940685}" presName="sibTrans" presStyleCnt="0"/>
      <dgm:spPr/>
    </dgm:pt>
    <dgm:pt modelId="{1369ECBF-D21B-4625-BF41-6D9AF4BB1944}" type="pres">
      <dgm:prSet presAssocID="{28C1E109-05CF-48D5-890A-36C153C6DA8A}" presName="node" presStyleLbl="node1" presStyleIdx="3" presStyleCnt="4">
        <dgm:presLayoutVars>
          <dgm:bulletEnabled val="1"/>
        </dgm:presLayoutVars>
      </dgm:prSet>
      <dgm:spPr/>
    </dgm:pt>
  </dgm:ptLst>
  <dgm:cxnLst>
    <dgm:cxn modelId="{8979AC09-485E-4A00-BF8B-D57546B78738}" srcId="{A9AA4771-C0CF-448C-B4F8-272797D70AEC}" destId="{268F79F0-0559-4453-AAEB-7B3A6B238CCD}" srcOrd="0" destOrd="0" parTransId="{C768DFDE-2617-494E-96B3-579620026C0F}" sibTransId="{4B189D6B-124D-46A2-B98D-1E247B46ABED}"/>
    <dgm:cxn modelId="{2E3F0911-8D94-459C-B56B-EA8F2864F185}" type="presOf" srcId="{61735FA2-1747-44E9-B3FA-F981F14C94EC}" destId="{B754E783-48EF-4255-8565-01EF04BFF009}" srcOrd="0" destOrd="0" presId="urn:microsoft.com/office/officeart/2005/8/layout/default"/>
    <dgm:cxn modelId="{0024FF15-6494-47E1-A983-1AA9F134DFD7}" type="presOf" srcId="{28C1E109-05CF-48D5-890A-36C153C6DA8A}" destId="{1369ECBF-D21B-4625-BF41-6D9AF4BB1944}" srcOrd="0" destOrd="0" presId="urn:microsoft.com/office/officeart/2005/8/layout/default"/>
    <dgm:cxn modelId="{1BD22597-BD75-475C-85BA-6EE278AD30C9}" type="presOf" srcId="{A9AA4771-C0CF-448C-B4F8-272797D70AEC}" destId="{3DE08E45-1946-40C5-8A02-B6CF0D8BBAE0}" srcOrd="0" destOrd="0" presId="urn:microsoft.com/office/officeart/2005/8/layout/default"/>
    <dgm:cxn modelId="{BB5C1D9B-8A5E-44AE-A75D-409E74C432F0}" srcId="{A9AA4771-C0CF-448C-B4F8-272797D70AEC}" destId="{61735FA2-1747-44E9-B3FA-F981F14C94EC}" srcOrd="1" destOrd="0" parTransId="{97EDA144-8674-4B9B-A37C-A315584D66FF}" sibTransId="{D343FCD7-2CC4-407C-AB8D-C50C2B196C97}"/>
    <dgm:cxn modelId="{21DC57AD-CA62-40F0-B0AE-3F2780CE38FD}" srcId="{A9AA4771-C0CF-448C-B4F8-272797D70AEC}" destId="{28C1E109-05CF-48D5-890A-36C153C6DA8A}" srcOrd="3" destOrd="0" parTransId="{5DE23AC3-41BF-4B76-854C-A9CEFD200E06}" sibTransId="{DA4220BA-4231-41DA-9F66-C05BDE259996}"/>
    <dgm:cxn modelId="{382746AF-EFF9-46C7-98DE-756BA05A4936}" type="presOf" srcId="{A19E7734-872F-448E-A981-C4DB8E7D9537}" destId="{02530992-DD8F-453B-8905-1AC2A83639FA}" srcOrd="0" destOrd="0" presId="urn:microsoft.com/office/officeart/2005/8/layout/default"/>
    <dgm:cxn modelId="{1A1249BE-EC80-42F0-A6D3-F5F03BB8EBA6}" srcId="{A9AA4771-C0CF-448C-B4F8-272797D70AEC}" destId="{A19E7734-872F-448E-A981-C4DB8E7D9537}" srcOrd="2" destOrd="0" parTransId="{11A742D8-7B2F-42E9-9F83-161D002868B8}" sibTransId="{E352D867-7F4A-436B-871E-7329FE940685}"/>
    <dgm:cxn modelId="{58DA68F5-15A0-44B2-ABDF-2D19E47FF16C}" type="presOf" srcId="{268F79F0-0559-4453-AAEB-7B3A6B238CCD}" destId="{E34A3E29-F188-4A98-9FD7-452FCD09206D}" srcOrd="0" destOrd="0" presId="urn:microsoft.com/office/officeart/2005/8/layout/default"/>
    <dgm:cxn modelId="{A7C75EF8-FC7C-45A2-BF3F-FA704658F7EE}" type="presParOf" srcId="{3DE08E45-1946-40C5-8A02-B6CF0D8BBAE0}" destId="{E34A3E29-F188-4A98-9FD7-452FCD09206D}" srcOrd="0" destOrd="0" presId="urn:microsoft.com/office/officeart/2005/8/layout/default"/>
    <dgm:cxn modelId="{CF9E1FFF-1543-4902-A48E-3062FA86274A}" type="presParOf" srcId="{3DE08E45-1946-40C5-8A02-B6CF0D8BBAE0}" destId="{280EE729-74D2-4A76-8168-A41938E4EEEB}" srcOrd="1" destOrd="0" presId="urn:microsoft.com/office/officeart/2005/8/layout/default"/>
    <dgm:cxn modelId="{5DF3408C-3AF9-4768-8C1F-D02E5CB4CD09}" type="presParOf" srcId="{3DE08E45-1946-40C5-8A02-B6CF0D8BBAE0}" destId="{B754E783-48EF-4255-8565-01EF04BFF009}" srcOrd="2" destOrd="0" presId="urn:microsoft.com/office/officeart/2005/8/layout/default"/>
    <dgm:cxn modelId="{B92DCC0A-A721-4223-A0EA-FCCE3C4C87E2}" type="presParOf" srcId="{3DE08E45-1946-40C5-8A02-B6CF0D8BBAE0}" destId="{D9809305-583F-446B-B71B-9750C1D75A15}" srcOrd="3" destOrd="0" presId="urn:microsoft.com/office/officeart/2005/8/layout/default"/>
    <dgm:cxn modelId="{BB1D6382-E28D-49CF-BEAC-1A913A158F2B}" type="presParOf" srcId="{3DE08E45-1946-40C5-8A02-B6CF0D8BBAE0}" destId="{02530992-DD8F-453B-8905-1AC2A83639FA}" srcOrd="4" destOrd="0" presId="urn:microsoft.com/office/officeart/2005/8/layout/default"/>
    <dgm:cxn modelId="{07B8F2B7-321F-4146-AFFC-F0D5892A43B5}" type="presParOf" srcId="{3DE08E45-1946-40C5-8A02-B6CF0D8BBAE0}" destId="{1C9BFB28-EAF9-4AC1-8FDC-ECD712D167A4}" srcOrd="5" destOrd="0" presId="urn:microsoft.com/office/officeart/2005/8/layout/default"/>
    <dgm:cxn modelId="{2A2AC594-7D46-489C-9B33-AA7F7F244220}" type="presParOf" srcId="{3DE08E45-1946-40C5-8A02-B6CF0D8BBAE0}" destId="{1369ECBF-D21B-4625-BF41-6D9AF4BB194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AA4771-C0CF-448C-B4F8-272797D70A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8F79F0-0559-4453-AAEB-7B3A6B238CCD}">
      <dgm:prSet phldrT="[Text]"/>
      <dgm:spPr>
        <a:solidFill>
          <a:schemeClr val="accent1">
            <a:hueOff val="0"/>
            <a:satOff val="0"/>
            <a:lumOff val="0"/>
            <a:alpha val="19000"/>
          </a:schemeClr>
        </a:solidFill>
      </dgm:spPr>
      <dgm:t>
        <a:bodyPr/>
        <a:lstStyle/>
        <a:p>
          <a:r>
            <a:rPr lang="en-US" dirty="0"/>
            <a:t>Accountability</a:t>
          </a:r>
        </a:p>
      </dgm:t>
    </dgm:pt>
    <dgm:pt modelId="{C768DFDE-2617-494E-96B3-579620026C0F}" type="parTrans" cxnId="{8979AC09-485E-4A00-BF8B-D57546B78738}">
      <dgm:prSet/>
      <dgm:spPr/>
      <dgm:t>
        <a:bodyPr/>
        <a:lstStyle/>
        <a:p>
          <a:endParaRPr lang="en-US"/>
        </a:p>
      </dgm:t>
    </dgm:pt>
    <dgm:pt modelId="{4B189D6B-124D-46A2-B98D-1E247B46ABED}" type="sibTrans" cxnId="{8979AC09-485E-4A00-BF8B-D57546B78738}">
      <dgm:prSet/>
      <dgm:spPr/>
      <dgm:t>
        <a:bodyPr/>
        <a:lstStyle/>
        <a:p>
          <a:endParaRPr lang="en-US"/>
        </a:p>
      </dgm:t>
    </dgm:pt>
    <dgm:pt modelId="{61735FA2-1747-44E9-B3FA-F981F14C94EC}">
      <dgm:prSet phldrT="[Text]"/>
      <dgm:spPr/>
      <dgm:t>
        <a:bodyPr/>
        <a:lstStyle/>
        <a:p>
          <a:r>
            <a:rPr lang="en-US" dirty="0"/>
            <a:t>Program Improvement</a:t>
          </a:r>
        </a:p>
      </dgm:t>
    </dgm:pt>
    <dgm:pt modelId="{97EDA144-8674-4B9B-A37C-A315584D66FF}" type="parTrans" cxnId="{BB5C1D9B-8A5E-44AE-A75D-409E74C432F0}">
      <dgm:prSet/>
      <dgm:spPr/>
      <dgm:t>
        <a:bodyPr/>
        <a:lstStyle/>
        <a:p>
          <a:endParaRPr lang="en-US"/>
        </a:p>
      </dgm:t>
    </dgm:pt>
    <dgm:pt modelId="{D343FCD7-2CC4-407C-AB8D-C50C2B196C97}" type="sibTrans" cxnId="{BB5C1D9B-8A5E-44AE-A75D-409E74C432F0}">
      <dgm:prSet/>
      <dgm:spPr/>
      <dgm:t>
        <a:bodyPr/>
        <a:lstStyle/>
        <a:p>
          <a:endParaRPr lang="en-US"/>
        </a:p>
      </dgm:t>
    </dgm:pt>
    <dgm:pt modelId="{A19E7734-872F-448E-A981-C4DB8E7D9537}">
      <dgm:prSet phldrT="[Text]"/>
      <dgm:spPr>
        <a:solidFill>
          <a:schemeClr val="accent1">
            <a:hueOff val="0"/>
            <a:satOff val="0"/>
            <a:lumOff val="0"/>
            <a:alpha val="19000"/>
          </a:schemeClr>
        </a:solidFill>
      </dgm:spPr>
      <dgm:t>
        <a:bodyPr/>
        <a:lstStyle/>
        <a:p>
          <a:r>
            <a:rPr lang="en-US" dirty="0"/>
            <a:t>Program Operations</a:t>
          </a:r>
        </a:p>
      </dgm:t>
    </dgm:pt>
    <dgm:pt modelId="{11A742D8-7B2F-42E9-9F83-161D002868B8}" type="parTrans" cxnId="{1A1249BE-EC80-42F0-A6D3-F5F03BB8EBA6}">
      <dgm:prSet/>
      <dgm:spPr/>
      <dgm:t>
        <a:bodyPr/>
        <a:lstStyle/>
        <a:p>
          <a:endParaRPr lang="en-US"/>
        </a:p>
      </dgm:t>
    </dgm:pt>
    <dgm:pt modelId="{E352D867-7F4A-436B-871E-7329FE940685}" type="sibTrans" cxnId="{1A1249BE-EC80-42F0-A6D3-F5F03BB8EBA6}">
      <dgm:prSet/>
      <dgm:spPr/>
      <dgm:t>
        <a:bodyPr/>
        <a:lstStyle/>
        <a:p>
          <a:endParaRPr lang="en-US"/>
        </a:p>
      </dgm:t>
    </dgm:pt>
    <dgm:pt modelId="{28C1E109-05CF-48D5-890A-36C153C6DA8A}">
      <dgm:prSet phldrT="[Text]"/>
      <dgm:spPr>
        <a:solidFill>
          <a:schemeClr val="accent1">
            <a:hueOff val="0"/>
            <a:satOff val="0"/>
            <a:lumOff val="0"/>
            <a:alpha val="19000"/>
          </a:schemeClr>
        </a:solidFill>
      </dgm:spPr>
      <dgm:t>
        <a:bodyPr/>
        <a:lstStyle/>
        <a:p>
          <a:r>
            <a:rPr lang="en-US" dirty="0"/>
            <a:t>Knowledge Development</a:t>
          </a:r>
        </a:p>
      </dgm:t>
    </dgm:pt>
    <dgm:pt modelId="{5DE23AC3-41BF-4B76-854C-A9CEFD200E06}" type="parTrans" cxnId="{21DC57AD-CA62-40F0-B0AE-3F2780CE38FD}">
      <dgm:prSet/>
      <dgm:spPr/>
      <dgm:t>
        <a:bodyPr/>
        <a:lstStyle/>
        <a:p>
          <a:endParaRPr lang="en-US"/>
        </a:p>
      </dgm:t>
    </dgm:pt>
    <dgm:pt modelId="{DA4220BA-4231-41DA-9F66-C05BDE259996}" type="sibTrans" cxnId="{21DC57AD-CA62-40F0-B0AE-3F2780CE38FD}">
      <dgm:prSet/>
      <dgm:spPr/>
      <dgm:t>
        <a:bodyPr/>
        <a:lstStyle/>
        <a:p>
          <a:endParaRPr lang="en-US"/>
        </a:p>
      </dgm:t>
    </dgm:pt>
    <dgm:pt modelId="{3DE08E45-1946-40C5-8A02-B6CF0D8BBAE0}" type="pres">
      <dgm:prSet presAssocID="{A9AA4771-C0CF-448C-B4F8-272797D70AEC}" presName="diagram" presStyleCnt="0">
        <dgm:presLayoutVars>
          <dgm:dir/>
          <dgm:resizeHandles val="exact"/>
        </dgm:presLayoutVars>
      </dgm:prSet>
      <dgm:spPr/>
    </dgm:pt>
    <dgm:pt modelId="{E34A3E29-F188-4A98-9FD7-452FCD09206D}" type="pres">
      <dgm:prSet presAssocID="{268F79F0-0559-4453-AAEB-7B3A6B238CCD}" presName="node" presStyleLbl="node1" presStyleIdx="0" presStyleCnt="4">
        <dgm:presLayoutVars>
          <dgm:bulletEnabled val="1"/>
        </dgm:presLayoutVars>
      </dgm:prSet>
      <dgm:spPr/>
    </dgm:pt>
    <dgm:pt modelId="{280EE729-74D2-4A76-8168-A41938E4EEEB}" type="pres">
      <dgm:prSet presAssocID="{4B189D6B-124D-46A2-B98D-1E247B46ABED}" presName="sibTrans" presStyleCnt="0"/>
      <dgm:spPr/>
    </dgm:pt>
    <dgm:pt modelId="{B754E783-48EF-4255-8565-01EF04BFF009}" type="pres">
      <dgm:prSet presAssocID="{61735FA2-1747-44E9-B3FA-F981F14C94EC}" presName="node" presStyleLbl="node1" presStyleIdx="1" presStyleCnt="4">
        <dgm:presLayoutVars>
          <dgm:bulletEnabled val="1"/>
        </dgm:presLayoutVars>
      </dgm:prSet>
      <dgm:spPr/>
    </dgm:pt>
    <dgm:pt modelId="{D9809305-583F-446B-B71B-9750C1D75A15}" type="pres">
      <dgm:prSet presAssocID="{D343FCD7-2CC4-407C-AB8D-C50C2B196C97}" presName="sibTrans" presStyleCnt="0"/>
      <dgm:spPr/>
    </dgm:pt>
    <dgm:pt modelId="{02530992-DD8F-453B-8905-1AC2A83639FA}" type="pres">
      <dgm:prSet presAssocID="{A19E7734-872F-448E-A981-C4DB8E7D9537}" presName="node" presStyleLbl="node1" presStyleIdx="2" presStyleCnt="4">
        <dgm:presLayoutVars>
          <dgm:bulletEnabled val="1"/>
        </dgm:presLayoutVars>
      </dgm:prSet>
      <dgm:spPr/>
    </dgm:pt>
    <dgm:pt modelId="{1C9BFB28-EAF9-4AC1-8FDC-ECD712D167A4}" type="pres">
      <dgm:prSet presAssocID="{E352D867-7F4A-436B-871E-7329FE940685}" presName="sibTrans" presStyleCnt="0"/>
      <dgm:spPr/>
    </dgm:pt>
    <dgm:pt modelId="{1369ECBF-D21B-4625-BF41-6D9AF4BB1944}" type="pres">
      <dgm:prSet presAssocID="{28C1E109-05CF-48D5-890A-36C153C6DA8A}" presName="node" presStyleLbl="node1" presStyleIdx="3" presStyleCnt="4">
        <dgm:presLayoutVars>
          <dgm:bulletEnabled val="1"/>
        </dgm:presLayoutVars>
      </dgm:prSet>
      <dgm:spPr/>
    </dgm:pt>
  </dgm:ptLst>
  <dgm:cxnLst>
    <dgm:cxn modelId="{8979AC09-485E-4A00-BF8B-D57546B78738}" srcId="{A9AA4771-C0CF-448C-B4F8-272797D70AEC}" destId="{268F79F0-0559-4453-AAEB-7B3A6B238CCD}" srcOrd="0" destOrd="0" parTransId="{C768DFDE-2617-494E-96B3-579620026C0F}" sibTransId="{4B189D6B-124D-46A2-B98D-1E247B46ABED}"/>
    <dgm:cxn modelId="{2E3F0911-8D94-459C-B56B-EA8F2864F185}" type="presOf" srcId="{61735FA2-1747-44E9-B3FA-F981F14C94EC}" destId="{B754E783-48EF-4255-8565-01EF04BFF009}" srcOrd="0" destOrd="0" presId="urn:microsoft.com/office/officeart/2005/8/layout/default"/>
    <dgm:cxn modelId="{0024FF15-6494-47E1-A983-1AA9F134DFD7}" type="presOf" srcId="{28C1E109-05CF-48D5-890A-36C153C6DA8A}" destId="{1369ECBF-D21B-4625-BF41-6D9AF4BB1944}" srcOrd="0" destOrd="0" presId="urn:microsoft.com/office/officeart/2005/8/layout/default"/>
    <dgm:cxn modelId="{1BD22597-BD75-475C-85BA-6EE278AD30C9}" type="presOf" srcId="{A9AA4771-C0CF-448C-B4F8-272797D70AEC}" destId="{3DE08E45-1946-40C5-8A02-B6CF0D8BBAE0}" srcOrd="0" destOrd="0" presId="urn:microsoft.com/office/officeart/2005/8/layout/default"/>
    <dgm:cxn modelId="{BB5C1D9B-8A5E-44AE-A75D-409E74C432F0}" srcId="{A9AA4771-C0CF-448C-B4F8-272797D70AEC}" destId="{61735FA2-1747-44E9-B3FA-F981F14C94EC}" srcOrd="1" destOrd="0" parTransId="{97EDA144-8674-4B9B-A37C-A315584D66FF}" sibTransId="{D343FCD7-2CC4-407C-AB8D-C50C2B196C97}"/>
    <dgm:cxn modelId="{21DC57AD-CA62-40F0-B0AE-3F2780CE38FD}" srcId="{A9AA4771-C0CF-448C-B4F8-272797D70AEC}" destId="{28C1E109-05CF-48D5-890A-36C153C6DA8A}" srcOrd="3" destOrd="0" parTransId="{5DE23AC3-41BF-4B76-854C-A9CEFD200E06}" sibTransId="{DA4220BA-4231-41DA-9F66-C05BDE259996}"/>
    <dgm:cxn modelId="{382746AF-EFF9-46C7-98DE-756BA05A4936}" type="presOf" srcId="{A19E7734-872F-448E-A981-C4DB8E7D9537}" destId="{02530992-DD8F-453B-8905-1AC2A83639FA}" srcOrd="0" destOrd="0" presId="urn:microsoft.com/office/officeart/2005/8/layout/default"/>
    <dgm:cxn modelId="{1A1249BE-EC80-42F0-A6D3-F5F03BB8EBA6}" srcId="{A9AA4771-C0CF-448C-B4F8-272797D70AEC}" destId="{A19E7734-872F-448E-A981-C4DB8E7D9537}" srcOrd="2" destOrd="0" parTransId="{11A742D8-7B2F-42E9-9F83-161D002868B8}" sibTransId="{E352D867-7F4A-436B-871E-7329FE940685}"/>
    <dgm:cxn modelId="{58DA68F5-15A0-44B2-ABDF-2D19E47FF16C}" type="presOf" srcId="{268F79F0-0559-4453-AAEB-7B3A6B238CCD}" destId="{E34A3E29-F188-4A98-9FD7-452FCD09206D}" srcOrd="0" destOrd="0" presId="urn:microsoft.com/office/officeart/2005/8/layout/default"/>
    <dgm:cxn modelId="{A7C75EF8-FC7C-45A2-BF3F-FA704658F7EE}" type="presParOf" srcId="{3DE08E45-1946-40C5-8A02-B6CF0D8BBAE0}" destId="{E34A3E29-F188-4A98-9FD7-452FCD09206D}" srcOrd="0" destOrd="0" presId="urn:microsoft.com/office/officeart/2005/8/layout/default"/>
    <dgm:cxn modelId="{CF9E1FFF-1543-4902-A48E-3062FA86274A}" type="presParOf" srcId="{3DE08E45-1946-40C5-8A02-B6CF0D8BBAE0}" destId="{280EE729-74D2-4A76-8168-A41938E4EEEB}" srcOrd="1" destOrd="0" presId="urn:microsoft.com/office/officeart/2005/8/layout/default"/>
    <dgm:cxn modelId="{5DF3408C-3AF9-4768-8C1F-D02E5CB4CD09}" type="presParOf" srcId="{3DE08E45-1946-40C5-8A02-B6CF0D8BBAE0}" destId="{B754E783-48EF-4255-8565-01EF04BFF009}" srcOrd="2" destOrd="0" presId="urn:microsoft.com/office/officeart/2005/8/layout/default"/>
    <dgm:cxn modelId="{B92DCC0A-A721-4223-A0EA-FCCE3C4C87E2}" type="presParOf" srcId="{3DE08E45-1946-40C5-8A02-B6CF0D8BBAE0}" destId="{D9809305-583F-446B-B71B-9750C1D75A15}" srcOrd="3" destOrd="0" presId="urn:microsoft.com/office/officeart/2005/8/layout/default"/>
    <dgm:cxn modelId="{BB1D6382-E28D-49CF-BEAC-1A913A158F2B}" type="presParOf" srcId="{3DE08E45-1946-40C5-8A02-B6CF0D8BBAE0}" destId="{02530992-DD8F-453B-8905-1AC2A83639FA}" srcOrd="4" destOrd="0" presId="urn:microsoft.com/office/officeart/2005/8/layout/default"/>
    <dgm:cxn modelId="{07B8F2B7-321F-4146-AFFC-F0D5892A43B5}" type="presParOf" srcId="{3DE08E45-1946-40C5-8A02-B6CF0D8BBAE0}" destId="{1C9BFB28-EAF9-4AC1-8FDC-ECD712D167A4}" srcOrd="5" destOrd="0" presId="urn:microsoft.com/office/officeart/2005/8/layout/default"/>
    <dgm:cxn modelId="{2A2AC594-7D46-489C-9B33-AA7F7F244220}" type="presParOf" srcId="{3DE08E45-1946-40C5-8A02-B6CF0D8BBAE0}" destId="{1369ECBF-D21B-4625-BF41-6D9AF4BB194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AA4771-C0CF-448C-B4F8-272797D70A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8F79F0-0559-4453-AAEB-7B3A6B238CCD}">
      <dgm:prSet phldrT="[Text]"/>
      <dgm:spPr>
        <a:solidFill>
          <a:schemeClr val="accent1">
            <a:hueOff val="0"/>
            <a:satOff val="0"/>
            <a:lumOff val="0"/>
            <a:alpha val="19000"/>
          </a:schemeClr>
        </a:solidFill>
      </dgm:spPr>
      <dgm:t>
        <a:bodyPr/>
        <a:lstStyle/>
        <a:p>
          <a:r>
            <a:rPr lang="en-US" dirty="0"/>
            <a:t>Accountability</a:t>
          </a:r>
        </a:p>
      </dgm:t>
    </dgm:pt>
    <dgm:pt modelId="{C768DFDE-2617-494E-96B3-579620026C0F}" type="parTrans" cxnId="{8979AC09-485E-4A00-BF8B-D57546B78738}">
      <dgm:prSet/>
      <dgm:spPr/>
      <dgm:t>
        <a:bodyPr/>
        <a:lstStyle/>
        <a:p>
          <a:endParaRPr lang="en-US"/>
        </a:p>
      </dgm:t>
    </dgm:pt>
    <dgm:pt modelId="{4B189D6B-124D-46A2-B98D-1E247B46ABED}" type="sibTrans" cxnId="{8979AC09-485E-4A00-BF8B-D57546B78738}">
      <dgm:prSet/>
      <dgm:spPr/>
      <dgm:t>
        <a:bodyPr/>
        <a:lstStyle/>
        <a:p>
          <a:endParaRPr lang="en-US"/>
        </a:p>
      </dgm:t>
    </dgm:pt>
    <dgm:pt modelId="{61735FA2-1747-44E9-B3FA-F981F14C94EC}">
      <dgm:prSet phldrT="[Text]"/>
      <dgm:spPr>
        <a:solidFill>
          <a:schemeClr val="accent1">
            <a:hueOff val="0"/>
            <a:satOff val="0"/>
            <a:lumOff val="0"/>
            <a:alpha val="19000"/>
          </a:schemeClr>
        </a:solidFill>
      </dgm:spPr>
      <dgm:t>
        <a:bodyPr/>
        <a:lstStyle/>
        <a:p>
          <a:r>
            <a:rPr lang="en-US" dirty="0"/>
            <a:t>Program Improvement</a:t>
          </a:r>
        </a:p>
      </dgm:t>
    </dgm:pt>
    <dgm:pt modelId="{97EDA144-8674-4B9B-A37C-A315584D66FF}" type="parTrans" cxnId="{BB5C1D9B-8A5E-44AE-A75D-409E74C432F0}">
      <dgm:prSet/>
      <dgm:spPr/>
      <dgm:t>
        <a:bodyPr/>
        <a:lstStyle/>
        <a:p>
          <a:endParaRPr lang="en-US"/>
        </a:p>
      </dgm:t>
    </dgm:pt>
    <dgm:pt modelId="{D343FCD7-2CC4-407C-AB8D-C50C2B196C97}" type="sibTrans" cxnId="{BB5C1D9B-8A5E-44AE-A75D-409E74C432F0}">
      <dgm:prSet/>
      <dgm:spPr/>
      <dgm:t>
        <a:bodyPr/>
        <a:lstStyle/>
        <a:p>
          <a:endParaRPr lang="en-US"/>
        </a:p>
      </dgm:t>
    </dgm:pt>
    <dgm:pt modelId="{A19E7734-872F-448E-A981-C4DB8E7D9537}">
      <dgm:prSet phldrT="[Text]"/>
      <dgm:spPr/>
      <dgm:t>
        <a:bodyPr/>
        <a:lstStyle/>
        <a:p>
          <a:r>
            <a:rPr lang="en-US" dirty="0"/>
            <a:t>Program Operations</a:t>
          </a:r>
        </a:p>
      </dgm:t>
    </dgm:pt>
    <dgm:pt modelId="{11A742D8-7B2F-42E9-9F83-161D002868B8}" type="parTrans" cxnId="{1A1249BE-EC80-42F0-A6D3-F5F03BB8EBA6}">
      <dgm:prSet/>
      <dgm:spPr/>
      <dgm:t>
        <a:bodyPr/>
        <a:lstStyle/>
        <a:p>
          <a:endParaRPr lang="en-US"/>
        </a:p>
      </dgm:t>
    </dgm:pt>
    <dgm:pt modelId="{E352D867-7F4A-436B-871E-7329FE940685}" type="sibTrans" cxnId="{1A1249BE-EC80-42F0-A6D3-F5F03BB8EBA6}">
      <dgm:prSet/>
      <dgm:spPr/>
      <dgm:t>
        <a:bodyPr/>
        <a:lstStyle/>
        <a:p>
          <a:endParaRPr lang="en-US"/>
        </a:p>
      </dgm:t>
    </dgm:pt>
    <dgm:pt modelId="{28C1E109-05CF-48D5-890A-36C153C6DA8A}">
      <dgm:prSet phldrT="[Text]"/>
      <dgm:spPr>
        <a:solidFill>
          <a:schemeClr val="accent1">
            <a:hueOff val="0"/>
            <a:satOff val="0"/>
            <a:lumOff val="0"/>
            <a:alpha val="19000"/>
          </a:schemeClr>
        </a:solidFill>
      </dgm:spPr>
      <dgm:t>
        <a:bodyPr/>
        <a:lstStyle/>
        <a:p>
          <a:r>
            <a:rPr lang="en-US" dirty="0"/>
            <a:t>Knowledge Development</a:t>
          </a:r>
        </a:p>
      </dgm:t>
    </dgm:pt>
    <dgm:pt modelId="{5DE23AC3-41BF-4B76-854C-A9CEFD200E06}" type="parTrans" cxnId="{21DC57AD-CA62-40F0-B0AE-3F2780CE38FD}">
      <dgm:prSet/>
      <dgm:spPr/>
      <dgm:t>
        <a:bodyPr/>
        <a:lstStyle/>
        <a:p>
          <a:endParaRPr lang="en-US"/>
        </a:p>
      </dgm:t>
    </dgm:pt>
    <dgm:pt modelId="{DA4220BA-4231-41DA-9F66-C05BDE259996}" type="sibTrans" cxnId="{21DC57AD-CA62-40F0-B0AE-3F2780CE38FD}">
      <dgm:prSet/>
      <dgm:spPr/>
      <dgm:t>
        <a:bodyPr/>
        <a:lstStyle/>
        <a:p>
          <a:endParaRPr lang="en-US"/>
        </a:p>
      </dgm:t>
    </dgm:pt>
    <dgm:pt modelId="{3DE08E45-1946-40C5-8A02-B6CF0D8BBAE0}" type="pres">
      <dgm:prSet presAssocID="{A9AA4771-C0CF-448C-B4F8-272797D70AEC}" presName="diagram" presStyleCnt="0">
        <dgm:presLayoutVars>
          <dgm:dir/>
          <dgm:resizeHandles val="exact"/>
        </dgm:presLayoutVars>
      </dgm:prSet>
      <dgm:spPr/>
    </dgm:pt>
    <dgm:pt modelId="{E34A3E29-F188-4A98-9FD7-452FCD09206D}" type="pres">
      <dgm:prSet presAssocID="{268F79F0-0559-4453-AAEB-7B3A6B238CCD}" presName="node" presStyleLbl="node1" presStyleIdx="0" presStyleCnt="4">
        <dgm:presLayoutVars>
          <dgm:bulletEnabled val="1"/>
        </dgm:presLayoutVars>
      </dgm:prSet>
      <dgm:spPr/>
    </dgm:pt>
    <dgm:pt modelId="{280EE729-74D2-4A76-8168-A41938E4EEEB}" type="pres">
      <dgm:prSet presAssocID="{4B189D6B-124D-46A2-B98D-1E247B46ABED}" presName="sibTrans" presStyleCnt="0"/>
      <dgm:spPr/>
    </dgm:pt>
    <dgm:pt modelId="{B754E783-48EF-4255-8565-01EF04BFF009}" type="pres">
      <dgm:prSet presAssocID="{61735FA2-1747-44E9-B3FA-F981F14C94EC}" presName="node" presStyleLbl="node1" presStyleIdx="1" presStyleCnt="4">
        <dgm:presLayoutVars>
          <dgm:bulletEnabled val="1"/>
        </dgm:presLayoutVars>
      </dgm:prSet>
      <dgm:spPr/>
    </dgm:pt>
    <dgm:pt modelId="{D9809305-583F-446B-B71B-9750C1D75A15}" type="pres">
      <dgm:prSet presAssocID="{D343FCD7-2CC4-407C-AB8D-C50C2B196C97}" presName="sibTrans" presStyleCnt="0"/>
      <dgm:spPr/>
    </dgm:pt>
    <dgm:pt modelId="{02530992-DD8F-453B-8905-1AC2A83639FA}" type="pres">
      <dgm:prSet presAssocID="{A19E7734-872F-448E-A981-C4DB8E7D9537}" presName="node" presStyleLbl="node1" presStyleIdx="2" presStyleCnt="4">
        <dgm:presLayoutVars>
          <dgm:bulletEnabled val="1"/>
        </dgm:presLayoutVars>
      </dgm:prSet>
      <dgm:spPr/>
    </dgm:pt>
    <dgm:pt modelId="{1C9BFB28-EAF9-4AC1-8FDC-ECD712D167A4}" type="pres">
      <dgm:prSet presAssocID="{E352D867-7F4A-436B-871E-7329FE940685}" presName="sibTrans" presStyleCnt="0"/>
      <dgm:spPr/>
    </dgm:pt>
    <dgm:pt modelId="{1369ECBF-D21B-4625-BF41-6D9AF4BB1944}" type="pres">
      <dgm:prSet presAssocID="{28C1E109-05CF-48D5-890A-36C153C6DA8A}" presName="node" presStyleLbl="node1" presStyleIdx="3" presStyleCnt="4">
        <dgm:presLayoutVars>
          <dgm:bulletEnabled val="1"/>
        </dgm:presLayoutVars>
      </dgm:prSet>
      <dgm:spPr/>
    </dgm:pt>
  </dgm:ptLst>
  <dgm:cxnLst>
    <dgm:cxn modelId="{8979AC09-485E-4A00-BF8B-D57546B78738}" srcId="{A9AA4771-C0CF-448C-B4F8-272797D70AEC}" destId="{268F79F0-0559-4453-AAEB-7B3A6B238CCD}" srcOrd="0" destOrd="0" parTransId="{C768DFDE-2617-494E-96B3-579620026C0F}" sibTransId="{4B189D6B-124D-46A2-B98D-1E247B46ABED}"/>
    <dgm:cxn modelId="{2E3F0911-8D94-459C-B56B-EA8F2864F185}" type="presOf" srcId="{61735FA2-1747-44E9-B3FA-F981F14C94EC}" destId="{B754E783-48EF-4255-8565-01EF04BFF009}" srcOrd="0" destOrd="0" presId="urn:microsoft.com/office/officeart/2005/8/layout/default"/>
    <dgm:cxn modelId="{0024FF15-6494-47E1-A983-1AA9F134DFD7}" type="presOf" srcId="{28C1E109-05CF-48D5-890A-36C153C6DA8A}" destId="{1369ECBF-D21B-4625-BF41-6D9AF4BB1944}" srcOrd="0" destOrd="0" presId="urn:microsoft.com/office/officeart/2005/8/layout/default"/>
    <dgm:cxn modelId="{1BD22597-BD75-475C-85BA-6EE278AD30C9}" type="presOf" srcId="{A9AA4771-C0CF-448C-B4F8-272797D70AEC}" destId="{3DE08E45-1946-40C5-8A02-B6CF0D8BBAE0}" srcOrd="0" destOrd="0" presId="urn:microsoft.com/office/officeart/2005/8/layout/default"/>
    <dgm:cxn modelId="{BB5C1D9B-8A5E-44AE-A75D-409E74C432F0}" srcId="{A9AA4771-C0CF-448C-B4F8-272797D70AEC}" destId="{61735FA2-1747-44E9-B3FA-F981F14C94EC}" srcOrd="1" destOrd="0" parTransId="{97EDA144-8674-4B9B-A37C-A315584D66FF}" sibTransId="{D343FCD7-2CC4-407C-AB8D-C50C2B196C97}"/>
    <dgm:cxn modelId="{21DC57AD-CA62-40F0-B0AE-3F2780CE38FD}" srcId="{A9AA4771-C0CF-448C-B4F8-272797D70AEC}" destId="{28C1E109-05CF-48D5-890A-36C153C6DA8A}" srcOrd="3" destOrd="0" parTransId="{5DE23AC3-41BF-4B76-854C-A9CEFD200E06}" sibTransId="{DA4220BA-4231-41DA-9F66-C05BDE259996}"/>
    <dgm:cxn modelId="{382746AF-EFF9-46C7-98DE-756BA05A4936}" type="presOf" srcId="{A19E7734-872F-448E-A981-C4DB8E7D9537}" destId="{02530992-DD8F-453B-8905-1AC2A83639FA}" srcOrd="0" destOrd="0" presId="urn:microsoft.com/office/officeart/2005/8/layout/default"/>
    <dgm:cxn modelId="{1A1249BE-EC80-42F0-A6D3-F5F03BB8EBA6}" srcId="{A9AA4771-C0CF-448C-B4F8-272797D70AEC}" destId="{A19E7734-872F-448E-A981-C4DB8E7D9537}" srcOrd="2" destOrd="0" parTransId="{11A742D8-7B2F-42E9-9F83-161D002868B8}" sibTransId="{E352D867-7F4A-436B-871E-7329FE940685}"/>
    <dgm:cxn modelId="{58DA68F5-15A0-44B2-ABDF-2D19E47FF16C}" type="presOf" srcId="{268F79F0-0559-4453-AAEB-7B3A6B238CCD}" destId="{E34A3E29-F188-4A98-9FD7-452FCD09206D}" srcOrd="0" destOrd="0" presId="urn:microsoft.com/office/officeart/2005/8/layout/default"/>
    <dgm:cxn modelId="{A7C75EF8-FC7C-45A2-BF3F-FA704658F7EE}" type="presParOf" srcId="{3DE08E45-1946-40C5-8A02-B6CF0D8BBAE0}" destId="{E34A3E29-F188-4A98-9FD7-452FCD09206D}" srcOrd="0" destOrd="0" presId="urn:microsoft.com/office/officeart/2005/8/layout/default"/>
    <dgm:cxn modelId="{CF9E1FFF-1543-4902-A48E-3062FA86274A}" type="presParOf" srcId="{3DE08E45-1946-40C5-8A02-B6CF0D8BBAE0}" destId="{280EE729-74D2-4A76-8168-A41938E4EEEB}" srcOrd="1" destOrd="0" presId="urn:microsoft.com/office/officeart/2005/8/layout/default"/>
    <dgm:cxn modelId="{5DF3408C-3AF9-4768-8C1F-D02E5CB4CD09}" type="presParOf" srcId="{3DE08E45-1946-40C5-8A02-B6CF0D8BBAE0}" destId="{B754E783-48EF-4255-8565-01EF04BFF009}" srcOrd="2" destOrd="0" presId="urn:microsoft.com/office/officeart/2005/8/layout/default"/>
    <dgm:cxn modelId="{B92DCC0A-A721-4223-A0EA-FCCE3C4C87E2}" type="presParOf" srcId="{3DE08E45-1946-40C5-8A02-B6CF0D8BBAE0}" destId="{D9809305-583F-446B-B71B-9750C1D75A15}" srcOrd="3" destOrd="0" presId="urn:microsoft.com/office/officeart/2005/8/layout/default"/>
    <dgm:cxn modelId="{BB1D6382-E28D-49CF-BEAC-1A913A158F2B}" type="presParOf" srcId="{3DE08E45-1946-40C5-8A02-B6CF0D8BBAE0}" destId="{02530992-DD8F-453B-8905-1AC2A83639FA}" srcOrd="4" destOrd="0" presId="urn:microsoft.com/office/officeart/2005/8/layout/default"/>
    <dgm:cxn modelId="{07B8F2B7-321F-4146-AFFC-F0D5892A43B5}" type="presParOf" srcId="{3DE08E45-1946-40C5-8A02-B6CF0D8BBAE0}" destId="{1C9BFB28-EAF9-4AC1-8FDC-ECD712D167A4}" srcOrd="5" destOrd="0" presId="urn:microsoft.com/office/officeart/2005/8/layout/default"/>
    <dgm:cxn modelId="{2A2AC594-7D46-489C-9B33-AA7F7F244220}" type="presParOf" srcId="{3DE08E45-1946-40C5-8A02-B6CF0D8BBAE0}" destId="{1369ECBF-D21B-4625-BF41-6D9AF4BB194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AA4771-C0CF-448C-B4F8-272797D70A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8F79F0-0559-4453-AAEB-7B3A6B238CCD}">
      <dgm:prSet phldrT="[Text]"/>
      <dgm:spPr>
        <a:solidFill>
          <a:schemeClr val="accent1">
            <a:hueOff val="0"/>
            <a:satOff val="0"/>
            <a:lumOff val="0"/>
            <a:alpha val="22000"/>
          </a:schemeClr>
        </a:solidFill>
      </dgm:spPr>
      <dgm:t>
        <a:bodyPr/>
        <a:lstStyle/>
        <a:p>
          <a:r>
            <a:rPr lang="en-US" dirty="0"/>
            <a:t>Accountability</a:t>
          </a:r>
        </a:p>
      </dgm:t>
    </dgm:pt>
    <dgm:pt modelId="{C768DFDE-2617-494E-96B3-579620026C0F}" type="parTrans" cxnId="{8979AC09-485E-4A00-BF8B-D57546B78738}">
      <dgm:prSet/>
      <dgm:spPr/>
      <dgm:t>
        <a:bodyPr/>
        <a:lstStyle/>
        <a:p>
          <a:endParaRPr lang="en-US"/>
        </a:p>
      </dgm:t>
    </dgm:pt>
    <dgm:pt modelId="{4B189D6B-124D-46A2-B98D-1E247B46ABED}" type="sibTrans" cxnId="{8979AC09-485E-4A00-BF8B-D57546B78738}">
      <dgm:prSet/>
      <dgm:spPr/>
      <dgm:t>
        <a:bodyPr/>
        <a:lstStyle/>
        <a:p>
          <a:endParaRPr lang="en-US"/>
        </a:p>
      </dgm:t>
    </dgm:pt>
    <dgm:pt modelId="{61735FA2-1747-44E9-B3FA-F981F14C94EC}">
      <dgm:prSet phldrT="[Text]"/>
      <dgm:spPr>
        <a:solidFill>
          <a:schemeClr val="accent1">
            <a:hueOff val="0"/>
            <a:satOff val="0"/>
            <a:lumOff val="0"/>
            <a:alpha val="21000"/>
          </a:schemeClr>
        </a:solidFill>
      </dgm:spPr>
      <dgm:t>
        <a:bodyPr/>
        <a:lstStyle/>
        <a:p>
          <a:r>
            <a:rPr lang="en-US" dirty="0"/>
            <a:t>Program Improvement</a:t>
          </a:r>
        </a:p>
      </dgm:t>
    </dgm:pt>
    <dgm:pt modelId="{97EDA144-8674-4B9B-A37C-A315584D66FF}" type="parTrans" cxnId="{BB5C1D9B-8A5E-44AE-A75D-409E74C432F0}">
      <dgm:prSet/>
      <dgm:spPr/>
      <dgm:t>
        <a:bodyPr/>
        <a:lstStyle/>
        <a:p>
          <a:endParaRPr lang="en-US"/>
        </a:p>
      </dgm:t>
    </dgm:pt>
    <dgm:pt modelId="{D343FCD7-2CC4-407C-AB8D-C50C2B196C97}" type="sibTrans" cxnId="{BB5C1D9B-8A5E-44AE-A75D-409E74C432F0}">
      <dgm:prSet/>
      <dgm:spPr/>
      <dgm:t>
        <a:bodyPr/>
        <a:lstStyle/>
        <a:p>
          <a:endParaRPr lang="en-US"/>
        </a:p>
      </dgm:t>
    </dgm:pt>
    <dgm:pt modelId="{A19E7734-872F-448E-A981-C4DB8E7D9537}">
      <dgm:prSet phldrT="[Text]"/>
      <dgm:spPr>
        <a:solidFill>
          <a:schemeClr val="accent1">
            <a:hueOff val="0"/>
            <a:satOff val="0"/>
            <a:lumOff val="0"/>
            <a:alpha val="19000"/>
          </a:schemeClr>
        </a:solidFill>
      </dgm:spPr>
      <dgm:t>
        <a:bodyPr/>
        <a:lstStyle/>
        <a:p>
          <a:r>
            <a:rPr lang="en-US" dirty="0"/>
            <a:t>Program Operations</a:t>
          </a:r>
        </a:p>
      </dgm:t>
    </dgm:pt>
    <dgm:pt modelId="{11A742D8-7B2F-42E9-9F83-161D002868B8}" type="parTrans" cxnId="{1A1249BE-EC80-42F0-A6D3-F5F03BB8EBA6}">
      <dgm:prSet/>
      <dgm:spPr/>
      <dgm:t>
        <a:bodyPr/>
        <a:lstStyle/>
        <a:p>
          <a:endParaRPr lang="en-US"/>
        </a:p>
      </dgm:t>
    </dgm:pt>
    <dgm:pt modelId="{E352D867-7F4A-436B-871E-7329FE940685}" type="sibTrans" cxnId="{1A1249BE-EC80-42F0-A6D3-F5F03BB8EBA6}">
      <dgm:prSet/>
      <dgm:spPr/>
      <dgm:t>
        <a:bodyPr/>
        <a:lstStyle/>
        <a:p>
          <a:endParaRPr lang="en-US"/>
        </a:p>
      </dgm:t>
    </dgm:pt>
    <dgm:pt modelId="{28C1E109-05CF-48D5-890A-36C153C6DA8A}">
      <dgm:prSet phldrT="[Text]"/>
      <dgm:spPr/>
      <dgm:t>
        <a:bodyPr/>
        <a:lstStyle/>
        <a:p>
          <a:r>
            <a:rPr lang="en-US" dirty="0"/>
            <a:t>Knowledge Development</a:t>
          </a:r>
        </a:p>
      </dgm:t>
    </dgm:pt>
    <dgm:pt modelId="{5DE23AC3-41BF-4B76-854C-A9CEFD200E06}" type="parTrans" cxnId="{21DC57AD-CA62-40F0-B0AE-3F2780CE38FD}">
      <dgm:prSet/>
      <dgm:spPr/>
      <dgm:t>
        <a:bodyPr/>
        <a:lstStyle/>
        <a:p>
          <a:endParaRPr lang="en-US"/>
        </a:p>
      </dgm:t>
    </dgm:pt>
    <dgm:pt modelId="{DA4220BA-4231-41DA-9F66-C05BDE259996}" type="sibTrans" cxnId="{21DC57AD-CA62-40F0-B0AE-3F2780CE38FD}">
      <dgm:prSet/>
      <dgm:spPr/>
      <dgm:t>
        <a:bodyPr/>
        <a:lstStyle/>
        <a:p>
          <a:endParaRPr lang="en-US"/>
        </a:p>
      </dgm:t>
    </dgm:pt>
    <dgm:pt modelId="{3DE08E45-1946-40C5-8A02-B6CF0D8BBAE0}" type="pres">
      <dgm:prSet presAssocID="{A9AA4771-C0CF-448C-B4F8-272797D70AEC}" presName="diagram" presStyleCnt="0">
        <dgm:presLayoutVars>
          <dgm:dir/>
          <dgm:resizeHandles val="exact"/>
        </dgm:presLayoutVars>
      </dgm:prSet>
      <dgm:spPr/>
    </dgm:pt>
    <dgm:pt modelId="{E34A3E29-F188-4A98-9FD7-452FCD09206D}" type="pres">
      <dgm:prSet presAssocID="{268F79F0-0559-4453-AAEB-7B3A6B238CCD}" presName="node" presStyleLbl="node1" presStyleIdx="0" presStyleCnt="4">
        <dgm:presLayoutVars>
          <dgm:bulletEnabled val="1"/>
        </dgm:presLayoutVars>
      </dgm:prSet>
      <dgm:spPr/>
    </dgm:pt>
    <dgm:pt modelId="{280EE729-74D2-4A76-8168-A41938E4EEEB}" type="pres">
      <dgm:prSet presAssocID="{4B189D6B-124D-46A2-B98D-1E247B46ABED}" presName="sibTrans" presStyleCnt="0"/>
      <dgm:spPr/>
    </dgm:pt>
    <dgm:pt modelId="{B754E783-48EF-4255-8565-01EF04BFF009}" type="pres">
      <dgm:prSet presAssocID="{61735FA2-1747-44E9-B3FA-F981F14C94EC}" presName="node" presStyleLbl="node1" presStyleIdx="1" presStyleCnt="4">
        <dgm:presLayoutVars>
          <dgm:bulletEnabled val="1"/>
        </dgm:presLayoutVars>
      </dgm:prSet>
      <dgm:spPr/>
    </dgm:pt>
    <dgm:pt modelId="{D9809305-583F-446B-B71B-9750C1D75A15}" type="pres">
      <dgm:prSet presAssocID="{D343FCD7-2CC4-407C-AB8D-C50C2B196C97}" presName="sibTrans" presStyleCnt="0"/>
      <dgm:spPr/>
    </dgm:pt>
    <dgm:pt modelId="{02530992-DD8F-453B-8905-1AC2A83639FA}" type="pres">
      <dgm:prSet presAssocID="{A19E7734-872F-448E-A981-C4DB8E7D9537}" presName="node" presStyleLbl="node1" presStyleIdx="2" presStyleCnt="4">
        <dgm:presLayoutVars>
          <dgm:bulletEnabled val="1"/>
        </dgm:presLayoutVars>
      </dgm:prSet>
      <dgm:spPr/>
    </dgm:pt>
    <dgm:pt modelId="{1C9BFB28-EAF9-4AC1-8FDC-ECD712D167A4}" type="pres">
      <dgm:prSet presAssocID="{E352D867-7F4A-436B-871E-7329FE940685}" presName="sibTrans" presStyleCnt="0"/>
      <dgm:spPr/>
    </dgm:pt>
    <dgm:pt modelId="{1369ECBF-D21B-4625-BF41-6D9AF4BB1944}" type="pres">
      <dgm:prSet presAssocID="{28C1E109-05CF-48D5-890A-36C153C6DA8A}" presName="node" presStyleLbl="node1" presStyleIdx="3" presStyleCnt="4" custLinFactNeighborX="-94" custLinFactNeighborY="-1912">
        <dgm:presLayoutVars>
          <dgm:bulletEnabled val="1"/>
        </dgm:presLayoutVars>
      </dgm:prSet>
      <dgm:spPr/>
    </dgm:pt>
  </dgm:ptLst>
  <dgm:cxnLst>
    <dgm:cxn modelId="{8979AC09-485E-4A00-BF8B-D57546B78738}" srcId="{A9AA4771-C0CF-448C-B4F8-272797D70AEC}" destId="{268F79F0-0559-4453-AAEB-7B3A6B238CCD}" srcOrd="0" destOrd="0" parTransId="{C768DFDE-2617-494E-96B3-579620026C0F}" sibTransId="{4B189D6B-124D-46A2-B98D-1E247B46ABED}"/>
    <dgm:cxn modelId="{2E3F0911-8D94-459C-B56B-EA8F2864F185}" type="presOf" srcId="{61735FA2-1747-44E9-B3FA-F981F14C94EC}" destId="{B754E783-48EF-4255-8565-01EF04BFF009}" srcOrd="0" destOrd="0" presId="urn:microsoft.com/office/officeart/2005/8/layout/default"/>
    <dgm:cxn modelId="{0024FF15-6494-47E1-A983-1AA9F134DFD7}" type="presOf" srcId="{28C1E109-05CF-48D5-890A-36C153C6DA8A}" destId="{1369ECBF-D21B-4625-BF41-6D9AF4BB1944}" srcOrd="0" destOrd="0" presId="urn:microsoft.com/office/officeart/2005/8/layout/default"/>
    <dgm:cxn modelId="{1BD22597-BD75-475C-85BA-6EE278AD30C9}" type="presOf" srcId="{A9AA4771-C0CF-448C-B4F8-272797D70AEC}" destId="{3DE08E45-1946-40C5-8A02-B6CF0D8BBAE0}" srcOrd="0" destOrd="0" presId="urn:microsoft.com/office/officeart/2005/8/layout/default"/>
    <dgm:cxn modelId="{BB5C1D9B-8A5E-44AE-A75D-409E74C432F0}" srcId="{A9AA4771-C0CF-448C-B4F8-272797D70AEC}" destId="{61735FA2-1747-44E9-B3FA-F981F14C94EC}" srcOrd="1" destOrd="0" parTransId="{97EDA144-8674-4B9B-A37C-A315584D66FF}" sibTransId="{D343FCD7-2CC4-407C-AB8D-C50C2B196C97}"/>
    <dgm:cxn modelId="{21DC57AD-CA62-40F0-B0AE-3F2780CE38FD}" srcId="{A9AA4771-C0CF-448C-B4F8-272797D70AEC}" destId="{28C1E109-05CF-48D5-890A-36C153C6DA8A}" srcOrd="3" destOrd="0" parTransId="{5DE23AC3-41BF-4B76-854C-A9CEFD200E06}" sibTransId="{DA4220BA-4231-41DA-9F66-C05BDE259996}"/>
    <dgm:cxn modelId="{382746AF-EFF9-46C7-98DE-756BA05A4936}" type="presOf" srcId="{A19E7734-872F-448E-A981-C4DB8E7D9537}" destId="{02530992-DD8F-453B-8905-1AC2A83639FA}" srcOrd="0" destOrd="0" presId="urn:microsoft.com/office/officeart/2005/8/layout/default"/>
    <dgm:cxn modelId="{1A1249BE-EC80-42F0-A6D3-F5F03BB8EBA6}" srcId="{A9AA4771-C0CF-448C-B4F8-272797D70AEC}" destId="{A19E7734-872F-448E-A981-C4DB8E7D9537}" srcOrd="2" destOrd="0" parTransId="{11A742D8-7B2F-42E9-9F83-161D002868B8}" sibTransId="{E352D867-7F4A-436B-871E-7329FE940685}"/>
    <dgm:cxn modelId="{58DA68F5-15A0-44B2-ABDF-2D19E47FF16C}" type="presOf" srcId="{268F79F0-0559-4453-AAEB-7B3A6B238CCD}" destId="{E34A3E29-F188-4A98-9FD7-452FCD09206D}" srcOrd="0" destOrd="0" presId="urn:microsoft.com/office/officeart/2005/8/layout/default"/>
    <dgm:cxn modelId="{A7C75EF8-FC7C-45A2-BF3F-FA704658F7EE}" type="presParOf" srcId="{3DE08E45-1946-40C5-8A02-B6CF0D8BBAE0}" destId="{E34A3E29-F188-4A98-9FD7-452FCD09206D}" srcOrd="0" destOrd="0" presId="urn:microsoft.com/office/officeart/2005/8/layout/default"/>
    <dgm:cxn modelId="{CF9E1FFF-1543-4902-A48E-3062FA86274A}" type="presParOf" srcId="{3DE08E45-1946-40C5-8A02-B6CF0D8BBAE0}" destId="{280EE729-74D2-4A76-8168-A41938E4EEEB}" srcOrd="1" destOrd="0" presId="urn:microsoft.com/office/officeart/2005/8/layout/default"/>
    <dgm:cxn modelId="{5DF3408C-3AF9-4768-8C1F-D02E5CB4CD09}" type="presParOf" srcId="{3DE08E45-1946-40C5-8A02-B6CF0D8BBAE0}" destId="{B754E783-48EF-4255-8565-01EF04BFF009}" srcOrd="2" destOrd="0" presId="urn:microsoft.com/office/officeart/2005/8/layout/default"/>
    <dgm:cxn modelId="{B92DCC0A-A721-4223-A0EA-FCCE3C4C87E2}" type="presParOf" srcId="{3DE08E45-1946-40C5-8A02-B6CF0D8BBAE0}" destId="{D9809305-583F-446B-B71B-9750C1D75A15}" srcOrd="3" destOrd="0" presId="urn:microsoft.com/office/officeart/2005/8/layout/default"/>
    <dgm:cxn modelId="{BB1D6382-E28D-49CF-BEAC-1A913A158F2B}" type="presParOf" srcId="{3DE08E45-1946-40C5-8A02-B6CF0D8BBAE0}" destId="{02530992-DD8F-453B-8905-1AC2A83639FA}" srcOrd="4" destOrd="0" presId="urn:microsoft.com/office/officeart/2005/8/layout/default"/>
    <dgm:cxn modelId="{07B8F2B7-321F-4146-AFFC-F0D5892A43B5}" type="presParOf" srcId="{3DE08E45-1946-40C5-8A02-B6CF0D8BBAE0}" destId="{1C9BFB28-EAF9-4AC1-8FDC-ECD712D167A4}" srcOrd="5" destOrd="0" presId="urn:microsoft.com/office/officeart/2005/8/layout/default"/>
    <dgm:cxn modelId="{2A2AC594-7D46-489C-9B33-AA7F7F244220}" type="presParOf" srcId="{3DE08E45-1946-40C5-8A02-B6CF0D8BBAE0}" destId="{1369ECBF-D21B-4625-BF41-6D9AF4BB194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3E29-F188-4A98-9FD7-452FCD09206D}">
      <dsp:nvSpPr>
        <dsp:cNvPr id="0" name=""/>
        <dsp:cNvSpPr/>
      </dsp:nvSpPr>
      <dsp:spPr>
        <a:xfrm>
          <a:off x="853298" y="275"/>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Accountability</a:t>
          </a:r>
        </a:p>
      </dsp:txBody>
      <dsp:txXfrm>
        <a:off x="853298" y="275"/>
        <a:ext cx="3106191" cy="1863715"/>
      </dsp:txXfrm>
    </dsp:sp>
    <dsp:sp modelId="{B754E783-48EF-4255-8565-01EF04BFF009}">
      <dsp:nvSpPr>
        <dsp:cNvPr id="0" name=""/>
        <dsp:cNvSpPr/>
      </dsp:nvSpPr>
      <dsp:spPr>
        <a:xfrm>
          <a:off x="4270109" y="275"/>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Improvement</a:t>
          </a:r>
        </a:p>
      </dsp:txBody>
      <dsp:txXfrm>
        <a:off x="4270109" y="275"/>
        <a:ext cx="3106191" cy="1863715"/>
      </dsp:txXfrm>
    </dsp:sp>
    <dsp:sp modelId="{02530992-DD8F-453B-8905-1AC2A83639FA}">
      <dsp:nvSpPr>
        <dsp:cNvPr id="0" name=""/>
        <dsp:cNvSpPr/>
      </dsp:nvSpPr>
      <dsp:spPr>
        <a:xfrm>
          <a:off x="853298" y="2174609"/>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Operations</a:t>
          </a:r>
        </a:p>
      </dsp:txBody>
      <dsp:txXfrm>
        <a:off x="853298" y="2174609"/>
        <a:ext cx="3106191" cy="1863715"/>
      </dsp:txXfrm>
    </dsp:sp>
    <dsp:sp modelId="{1369ECBF-D21B-4625-BF41-6D9AF4BB1944}">
      <dsp:nvSpPr>
        <dsp:cNvPr id="0" name=""/>
        <dsp:cNvSpPr/>
      </dsp:nvSpPr>
      <dsp:spPr>
        <a:xfrm>
          <a:off x="4270109" y="2174609"/>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Knowledge Development</a:t>
          </a:r>
        </a:p>
      </dsp:txBody>
      <dsp:txXfrm>
        <a:off x="4270109" y="2174609"/>
        <a:ext cx="3106191" cy="1863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3E29-F188-4A98-9FD7-452FCD09206D}">
      <dsp:nvSpPr>
        <dsp:cNvPr id="0" name=""/>
        <dsp:cNvSpPr/>
      </dsp:nvSpPr>
      <dsp:spPr>
        <a:xfrm>
          <a:off x="853298" y="275"/>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Accountability</a:t>
          </a:r>
        </a:p>
      </dsp:txBody>
      <dsp:txXfrm>
        <a:off x="853298" y="275"/>
        <a:ext cx="3106191" cy="1863715"/>
      </dsp:txXfrm>
    </dsp:sp>
    <dsp:sp modelId="{B754E783-48EF-4255-8565-01EF04BFF009}">
      <dsp:nvSpPr>
        <dsp:cNvPr id="0" name=""/>
        <dsp:cNvSpPr/>
      </dsp:nvSpPr>
      <dsp:spPr>
        <a:xfrm>
          <a:off x="4270109" y="275"/>
          <a:ext cx="3106191" cy="1863715"/>
        </a:xfrm>
        <a:prstGeom prst="rect">
          <a:avLst/>
        </a:prstGeom>
        <a:solidFill>
          <a:schemeClr val="accent1">
            <a:hueOff val="0"/>
            <a:satOff val="0"/>
            <a:lumOff val="0"/>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Improvement</a:t>
          </a:r>
        </a:p>
      </dsp:txBody>
      <dsp:txXfrm>
        <a:off x="4270109" y="275"/>
        <a:ext cx="3106191" cy="1863715"/>
      </dsp:txXfrm>
    </dsp:sp>
    <dsp:sp modelId="{02530992-DD8F-453B-8905-1AC2A83639FA}">
      <dsp:nvSpPr>
        <dsp:cNvPr id="0" name=""/>
        <dsp:cNvSpPr/>
      </dsp:nvSpPr>
      <dsp:spPr>
        <a:xfrm>
          <a:off x="853298" y="2174609"/>
          <a:ext cx="3106191" cy="1863715"/>
        </a:xfrm>
        <a:prstGeom prst="rect">
          <a:avLst/>
        </a:prstGeom>
        <a:solidFill>
          <a:schemeClr val="accent1">
            <a:hueOff val="0"/>
            <a:satOff val="0"/>
            <a:lumOff val="0"/>
            <a:alpha val="1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Operations</a:t>
          </a:r>
        </a:p>
      </dsp:txBody>
      <dsp:txXfrm>
        <a:off x="853298" y="2174609"/>
        <a:ext cx="3106191" cy="1863715"/>
      </dsp:txXfrm>
    </dsp:sp>
    <dsp:sp modelId="{1369ECBF-D21B-4625-BF41-6D9AF4BB1944}">
      <dsp:nvSpPr>
        <dsp:cNvPr id="0" name=""/>
        <dsp:cNvSpPr/>
      </dsp:nvSpPr>
      <dsp:spPr>
        <a:xfrm>
          <a:off x="4270109" y="2174609"/>
          <a:ext cx="3106191" cy="1863715"/>
        </a:xfrm>
        <a:prstGeom prst="rect">
          <a:avLst/>
        </a:prstGeom>
        <a:solidFill>
          <a:schemeClr val="accent1">
            <a:hueOff val="0"/>
            <a:satOff val="0"/>
            <a:lumOff val="0"/>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Knowledge Development</a:t>
          </a:r>
        </a:p>
      </dsp:txBody>
      <dsp:txXfrm>
        <a:off x="4270109" y="2174609"/>
        <a:ext cx="3106191" cy="1863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3E29-F188-4A98-9FD7-452FCD09206D}">
      <dsp:nvSpPr>
        <dsp:cNvPr id="0" name=""/>
        <dsp:cNvSpPr/>
      </dsp:nvSpPr>
      <dsp:spPr>
        <a:xfrm>
          <a:off x="853298" y="275"/>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Accountability</a:t>
          </a:r>
        </a:p>
      </dsp:txBody>
      <dsp:txXfrm>
        <a:off x="853298" y="275"/>
        <a:ext cx="3106191" cy="1863715"/>
      </dsp:txXfrm>
    </dsp:sp>
    <dsp:sp modelId="{B754E783-48EF-4255-8565-01EF04BFF009}">
      <dsp:nvSpPr>
        <dsp:cNvPr id="0" name=""/>
        <dsp:cNvSpPr/>
      </dsp:nvSpPr>
      <dsp:spPr>
        <a:xfrm>
          <a:off x="4270109" y="275"/>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Improvement</a:t>
          </a:r>
        </a:p>
      </dsp:txBody>
      <dsp:txXfrm>
        <a:off x="4270109" y="275"/>
        <a:ext cx="3106191" cy="1863715"/>
      </dsp:txXfrm>
    </dsp:sp>
    <dsp:sp modelId="{02530992-DD8F-453B-8905-1AC2A83639FA}">
      <dsp:nvSpPr>
        <dsp:cNvPr id="0" name=""/>
        <dsp:cNvSpPr/>
      </dsp:nvSpPr>
      <dsp:spPr>
        <a:xfrm>
          <a:off x="853298" y="2174609"/>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Operations</a:t>
          </a:r>
        </a:p>
      </dsp:txBody>
      <dsp:txXfrm>
        <a:off x="853298" y="2174609"/>
        <a:ext cx="3106191" cy="1863715"/>
      </dsp:txXfrm>
    </dsp:sp>
    <dsp:sp modelId="{1369ECBF-D21B-4625-BF41-6D9AF4BB1944}">
      <dsp:nvSpPr>
        <dsp:cNvPr id="0" name=""/>
        <dsp:cNvSpPr/>
      </dsp:nvSpPr>
      <dsp:spPr>
        <a:xfrm>
          <a:off x="4270109" y="2174609"/>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Knowledge Development</a:t>
          </a:r>
        </a:p>
      </dsp:txBody>
      <dsp:txXfrm>
        <a:off x="4270109" y="2174609"/>
        <a:ext cx="3106191" cy="1863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3E29-F188-4A98-9FD7-452FCD09206D}">
      <dsp:nvSpPr>
        <dsp:cNvPr id="0" name=""/>
        <dsp:cNvSpPr/>
      </dsp:nvSpPr>
      <dsp:spPr>
        <a:xfrm>
          <a:off x="853298" y="275"/>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Accountability</a:t>
          </a:r>
        </a:p>
      </dsp:txBody>
      <dsp:txXfrm>
        <a:off x="853298" y="275"/>
        <a:ext cx="3106191" cy="1863715"/>
      </dsp:txXfrm>
    </dsp:sp>
    <dsp:sp modelId="{B754E783-48EF-4255-8565-01EF04BFF009}">
      <dsp:nvSpPr>
        <dsp:cNvPr id="0" name=""/>
        <dsp:cNvSpPr/>
      </dsp:nvSpPr>
      <dsp:spPr>
        <a:xfrm>
          <a:off x="4270109" y="275"/>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Improvement</a:t>
          </a:r>
        </a:p>
      </dsp:txBody>
      <dsp:txXfrm>
        <a:off x="4270109" y="275"/>
        <a:ext cx="3106191" cy="1863715"/>
      </dsp:txXfrm>
    </dsp:sp>
    <dsp:sp modelId="{02530992-DD8F-453B-8905-1AC2A83639FA}">
      <dsp:nvSpPr>
        <dsp:cNvPr id="0" name=""/>
        <dsp:cNvSpPr/>
      </dsp:nvSpPr>
      <dsp:spPr>
        <a:xfrm>
          <a:off x="853298" y="2174609"/>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Operations</a:t>
          </a:r>
        </a:p>
      </dsp:txBody>
      <dsp:txXfrm>
        <a:off x="853298" y="2174609"/>
        <a:ext cx="3106191" cy="1863715"/>
      </dsp:txXfrm>
    </dsp:sp>
    <dsp:sp modelId="{1369ECBF-D21B-4625-BF41-6D9AF4BB1944}">
      <dsp:nvSpPr>
        <dsp:cNvPr id="0" name=""/>
        <dsp:cNvSpPr/>
      </dsp:nvSpPr>
      <dsp:spPr>
        <a:xfrm>
          <a:off x="4270109" y="2174609"/>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Knowledge Development</a:t>
          </a:r>
        </a:p>
      </dsp:txBody>
      <dsp:txXfrm>
        <a:off x="4270109" y="2174609"/>
        <a:ext cx="3106191" cy="1863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3E29-F188-4A98-9FD7-452FCD09206D}">
      <dsp:nvSpPr>
        <dsp:cNvPr id="0" name=""/>
        <dsp:cNvSpPr/>
      </dsp:nvSpPr>
      <dsp:spPr>
        <a:xfrm>
          <a:off x="853298" y="275"/>
          <a:ext cx="3106191" cy="1863715"/>
        </a:xfrm>
        <a:prstGeom prst="rect">
          <a:avLst/>
        </a:prstGeom>
        <a:solidFill>
          <a:schemeClr val="accent1">
            <a:hueOff val="0"/>
            <a:satOff val="0"/>
            <a:lumOff val="0"/>
            <a:alpha val="2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Accountability</a:t>
          </a:r>
        </a:p>
      </dsp:txBody>
      <dsp:txXfrm>
        <a:off x="853298" y="275"/>
        <a:ext cx="3106191" cy="1863715"/>
      </dsp:txXfrm>
    </dsp:sp>
    <dsp:sp modelId="{B754E783-48EF-4255-8565-01EF04BFF009}">
      <dsp:nvSpPr>
        <dsp:cNvPr id="0" name=""/>
        <dsp:cNvSpPr/>
      </dsp:nvSpPr>
      <dsp:spPr>
        <a:xfrm>
          <a:off x="4270109" y="275"/>
          <a:ext cx="3106191" cy="1863715"/>
        </a:xfrm>
        <a:prstGeom prst="rect">
          <a:avLst/>
        </a:prstGeom>
        <a:solidFill>
          <a:schemeClr val="accent1">
            <a:hueOff val="0"/>
            <a:satOff val="0"/>
            <a:lumOff val="0"/>
            <a:alpha val="2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Improvement</a:t>
          </a:r>
        </a:p>
      </dsp:txBody>
      <dsp:txXfrm>
        <a:off x="4270109" y="275"/>
        <a:ext cx="3106191" cy="1863715"/>
      </dsp:txXfrm>
    </dsp:sp>
    <dsp:sp modelId="{02530992-DD8F-453B-8905-1AC2A83639FA}">
      <dsp:nvSpPr>
        <dsp:cNvPr id="0" name=""/>
        <dsp:cNvSpPr/>
      </dsp:nvSpPr>
      <dsp:spPr>
        <a:xfrm>
          <a:off x="853298" y="2174609"/>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Operations</a:t>
          </a:r>
        </a:p>
      </dsp:txBody>
      <dsp:txXfrm>
        <a:off x="853298" y="2174609"/>
        <a:ext cx="3106191" cy="1863715"/>
      </dsp:txXfrm>
    </dsp:sp>
    <dsp:sp modelId="{1369ECBF-D21B-4625-BF41-6D9AF4BB1944}">
      <dsp:nvSpPr>
        <dsp:cNvPr id="0" name=""/>
        <dsp:cNvSpPr/>
      </dsp:nvSpPr>
      <dsp:spPr>
        <a:xfrm>
          <a:off x="4267189" y="2138975"/>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Knowledge Development</a:t>
          </a:r>
        </a:p>
      </dsp:txBody>
      <dsp:txXfrm>
        <a:off x="4267189" y="2138975"/>
        <a:ext cx="3106191" cy="18637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46C913-017E-41CB-BD92-AB72C59CEF84}" type="datetimeFigureOut">
              <a:rPr lang="en-US" smtClean="0"/>
              <a:t>1/8/2018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AF370-FD3B-447A-B724-07A83C459553}" type="datetimeFigureOut">
              <a:rPr lang="en-US" smtClean="0"/>
              <a:t>1/8/2018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118244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a:t>
            </a:r>
            <a:r>
              <a:rPr lang="en-US" baseline="0" dirty="0"/>
              <a:t> know what is up there for your state is incorrect, let me know or contact Laura Hudson.  If you are gray, it means we are missing data or more likely do not have permission to share it.  If you are will to share the data, let Laura or me know.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383448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34633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903977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2060538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1463088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mean all the general</a:t>
            </a:r>
            <a:r>
              <a:rPr lang="en-US" baseline="0" dirty="0"/>
              <a:t> education teachers.  Early childhood special education is in Education, State Pre-K also there.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787938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2787280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4209614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a:t>
            </a:r>
            <a:r>
              <a:rPr lang="en-US" baseline="0" dirty="0"/>
              <a:t> quality look like in a state system?</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2792323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a:t>
            </a:r>
            <a:r>
              <a:rPr lang="en-US" baseline="0" dirty="0"/>
              <a:t> at some elements of quality in the personnel section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314417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to build it all.  The technology – yes – but also</a:t>
            </a:r>
            <a:r>
              <a:rPr lang="en-US" baseline="0" dirty="0"/>
              <a:t> the data collection,  capacity to analyze and share out, how to interpret and use.   You can’t use what you don’t have.  You can’t use what you can’t access.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2749413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knowledge</a:t>
            </a:r>
            <a:r>
              <a:rPr lang="en-US" baseline="0" dirty="0"/>
              <a:t> development?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1293083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Depends on what you want to use the data for.  What is the decision?  How good it good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Anticipating a shortage of 60 PTs next year – might be 65, might be 54 – but it is not 10 and it is not 110.  </a:t>
            </a:r>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2319573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I can create this kind of a graph for nationally,</a:t>
            </a:r>
            <a:r>
              <a:rPr lang="en-US" baseline="0" dirty="0"/>
              <a:t> you can create the same graph by district within your state.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a:p>
        </p:txBody>
      </p:sp>
    </p:spTree>
    <p:extLst>
      <p:ext uri="{BB962C8B-B14F-4D97-AF65-F5344CB8AC3E}">
        <p14:creationId xmlns:p14="http://schemas.microsoft.com/office/powerpoint/2010/main" val="2718455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  to 13.2</a:t>
            </a:r>
          </a:p>
          <a:p>
            <a:r>
              <a:rPr lang="en-US" dirty="0"/>
              <a:t>High state – high</a:t>
            </a:r>
            <a:r>
              <a:rPr lang="en-US" baseline="0" dirty="0"/>
              <a:t> resources, good ratios</a:t>
            </a:r>
          </a:p>
          <a:p>
            <a:r>
              <a:rPr lang="en-US" baseline="0" dirty="0"/>
              <a:t>High state – stretched thin, serving so many kids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1917763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be current enough</a:t>
            </a:r>
            <a:r>
              <a:rPr lang="en-US" baseline="0" dirty="0"/>
              <a:t> for the decisions you want to make from them</a:t>
            </a:r>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a:p>
        </p:txBody>
      </p:sp>
    </p:spTree>
    <p:extLst>
      <p:ext uri="{BB962C8B-B14F-4D97-AF65-F5344CB8AC3E}">
        <p14:creationId xmlns:p14="http://schemas.microsoft.com/office/powerpoint/2010/main" val="913495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2521621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49</a:t>
            </a:fld>
            <a:endParaRPr lang="en-US"/>
          </a:p>
        </p:txBody>
      </p:sp>
    </p:spTree>
    <p:extLst>
      <p:ext uri="{BB962C8B-B14F-4D97-AF65-F5344CB8AC3E}">
        <p14:creationId xmlns:p14="http://schemas.microsoft.com/office/powerpoint/2010/main" val="1428216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51</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772525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a:t>
            </a:r>
            <a:r>
              <a:rPr lang="en-US" baseline="0" dirty="0"/>
              <a:t> of the 4 (all except program operations are driven by question) </a:t>
            </a:r>
            <a:r>
              <a:rPr lang="en-US" dirty="0"/>
              <a:t>Here is</a:t>
            </a:r>
            <a:r>
              <a:rPr lang="en-US" baseline="0" dirty="0"/>
              <a:t> what we have – what can we do with the data we have -  starter approach….just not where you want to stay.</a:t>
            </a:r>
          </a:p>
          <a:p>
            <a:endParaRPr lang="en-US" baseline="0" dirty="0"/>
          </a:p>
          <a:p>
            <a:r>
              <a:rPr lang="en-US" baseline="0" dirty="0"/>
              <a:t>But of course, you are not starting from scratch.  Most of you have some kind of a data system with some kind of personnel.  So…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370483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enhancing your data system.</a:t>
            </a:r>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230885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kinds of</a:t>
            </a:r>
            <a:r>
              <a:rPr lang="en-US" baseline="0" dirty="0"/>
              <a:t> questions:  </a:t>
            </a:r>
            <a:r>
              <a:rPr lang="en-US" dirty="0"/>
              <a:t>Bread and butter and aspirational</a:t>
            </a:r>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31752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drive into a question to see how you might answer it.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356831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titles for the early interventionist</a:t>
            </a:r>
            <a:r>
              <a:rPr lang="en-US" baseline="0" dirty="0"/>
              <a:t> </a:t>
            </a:r>
            <a:r>
              <a:rPr lang="en-US" dirty="0"/>
              <a:t>but fa</a:t>
            </a:r>
            <a:r>
              <a:rPr lang="en-US" baseline="0" dirty="0"/>
              <a:t>milies did not report having 2 within the category so same role – different role names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51144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Professionals</a:t>
            </a:r>
            <a:r>
              <a:rPr lang="en-US" baseline="0" dirty="0"/>
              <a:t> having the knowledge and skills is a necessary but not sufficient condition for good outcomes.  </a:t>
            </a:r>
            <a:r>
              <a:rPr lang="en-US" dirty="0"/>
              <a:t>Implementation science tells</a:t>
            </a:r>
            <a:r>
              <a:rPr lang="en-US" baseline="0" dirty="0"/>
              <a:t> us about the m</a:t>
            </a:r>
            <a:r>
              <a:rPr lang="en-US" dirty="0"/>
              <a:t>ultiple</a:t>
            </a:r>
            <a:r>
              <a:rPr lang="en-US" baseline="0" dirty="0"/>
              <a:t> influences but professionals have to be knowledgeable.  Other factors include leadership, caseloads, resources constraints.  But having knowledgeable professionals is critical.</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38249203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descr="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a:solidFill>
                    <a:srgbClr val="39B54A"/>
                  </a:solidFill>
                </a:rPr>
                <a:t>The</a:t>
              </a:r>
              <a:r>
                <a:rPr lang="en-US" b="1" baseline="0" dirty="0">
                  <a:solidFill>
                    <a:srgbClr val="39B54A"/>
                  </a:solidFill>
                </a:rPr>
                <a:t> Center for IDEA</a:t>
              </a:r>
            </a:p>
            <a:p>
              <a:r>
                <a:rPr lang="en-US" b="1" baseline="0" dirty="0">
                  <a:solidFill>
                    <a:srgbClr val="39B54A"/>
                  </a:solidFill>
                </a:rPr>
                <a:t>Early Childhood Data Systems</a:t>
              </a:r>
              <a:endParaRPr lang="en-US" b="1" dirty="0">
                <a:solidFill>
                  <a:srgbClr val="39B54A"/>
                </a:solidFill>
              </a:endParaRP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quot; &quo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dasycenter.org/resources/critical-questions/"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ri.com/work/publications/national-early-intervention-longitudinal-study-neils-final-repor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dasycenter.org/resources/dasy-framewor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asycenter.org/state-of-the-states-2016/workforce-level-data-systems/" TargetMode="External"/><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chart" Target="../charts/chart7.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ectacenter.org/sysframe/" TargetMode="Externa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divisionearlychildhood.egnyte.com/dl/tgv6GUXhVo"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2.xml"/><Relationship Id="rId4" Type="http://schemas.openxmlformats.org/officeDocument/2006/relationships/hyperlink" Target="https://twitter.com/DaSyCenter"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676400"/>
          </a:xfrm>
        </p:spPr>
        <p:txBody>
          <a:bodyPr>
            <a:normAutofit fontScale="90000"/>
          </a:bodyPr>
          <a:lstStyle/>
          <a:p>
            <a:r>
              <a:rPr lang="en-US" sz="4400" dirty="0"/>
              <a:t>State Data Systems and Critical Questions about Personnel</a:t>
            </a:r>
          </a:p>
        </p:txBody>
      </p:sp>
      <p:sp>
        <p:nvSpPr>
          <p:cNvPr id="5" name="Text Placeholder 10"/>
          <p:cNvSpPr txBox="1">
            <a:spLocks/>
          </p:cNvSpPr>
          <p:nvPr/>
        </p:nvSpPr>
        <p:spPr>
          <a:xfrm>
            <a:off x="1066800" y="4038600"/>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Kathy Hebbeler</a:t>
            </a:r>
          </a:p>
          <a:p>
            <a:r>
              <a:rPr lang="en-US" sz="3200" dirty="0"/>
              <a:t>SRI International</a:t>
            </a:r>
          </a:p>
        </p:txBody>
      </p:sp>
      <p:sp>
        <p:nvSpPr>
          <p:cNvPr id="6" name="Subtitle 2"/>
          <p:cNvSpPr>
            <a:spLocks noGrp="1"/>
          </p:cNvSpPr>
          <p:nvPr>
            <p:ph type="subTitle" idx="1"/>
          </p:nvPr>
        </p:nvSpPr>
        <p:spPr>
          <a:xfrm>
            <a:off x="1219200" y="5791200"/>
            <a:ext cx="7165848" cy="1216152"/>
          </a:xfrm>
        </p:spPr>
        <p:txBody>
          <a:bodyPr>
            <a:normAutofit/>
          </a:bodyPr>
          <a:lstStyle/>
          <a:p>
            <a:r>
              <a:rPr lang="en-US" sz="2400" dirty="0"/>
              <a:t>ECPC Cross-Cohort Leadership Institute</a:t>
            </a:r>
          </a:p>
          <a:p>
            <a:r>
              <a:rPr lang="en-US" sz="2400" dirty="0"/>
              <a:t>September, 2017</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graphic is a screenshot of the Critical Questions About Early Intervention and Early Childhood Special Education document. "/>
          <p:cNvPicPr>
            <a:picLocks noGrp="1" noChangeAspect="1"/>
          </p:cNvPicPr>
          <p:nvPr>
            <p:ph idx="1"/>
          </p:nvPr>
        </p:nvPicPr>
        <p:blipFill>
          <a:blip r:embed="rId3"/>
          <a:stretch>
            <a:fillRect/>
          </a:stretch>
        </p:blipFill>
        <p:spPr>
          <a:xfrm>
            <a:off x="123684" y="849206"/>
            <a:ext cx="2575532" cy="3494193"/>
          </a:xfrm>
          <a:prstGeom prst="rect">
            <a:avLst/>
          </a:prstGeom>
          <a:ln>
            <a:solidFill>
              <a:schemeClr val="accent1"/>
            </a:solidFill>
          </a:ln>
        </p:spPr>
      </p:pic>
      <p:pic>
        <p:nvPicPr>
          <p:cNvPr id="5" name="Picture 4" descr="The graphic is a zoomed in screenshot of the Critical Questions About Early Intervention and Early Childhood Special Education document highlighting Section 2: Practitioner-Level Questions. "/>
          <p:cNvPicPr>
            <a:picLocks noChangeAspect="1"/>
          </p:cNvPicPr>
          <p:nvPr/>
        </p:nvPicPr>
        <p:blipFill>
          <a:blip r:embed="rId4"/>
          <a:stretch>
            <a:fillRect/>
          </a:stretch>
        </p:blipFill>
        <p:spPr>
          <a:xfrm>
            <a:off x="3282674" y="175437"/>
            <a:ext cx="5785126" cy="5376395"/>
          </a:xfrm>
          <a:prstGeom prst="rect">
            <a:avLst/>
          </a:prstGeom>
          <a:ln>
            <a:solidFill>
              <a:schemeClr val="accent1"/>
            </a:solidFill>
          </a:ln>
        </p:spPr>
      </p:pic>
      <p:cxnSp>
        <p:nvCxnSpPr>
          <p:cNvPr id="7" name="Straight Connector 6" descr="&quot; &quot;"/>
          <p:cNvCxnSpPr/>
          <p:nvPr/>
        </p:nvCxnSpPr>
        <p:spPr>
          <a:xfrm flipV="1">
            <a:off x="2751840" y="457200"/>
            <a:ext cx="530834" cy="99065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descr="&quot; &quot;"/>
          <p:cNvCxnSpPr/>
          <p:nvPr/>
        </p:nvCxnSpPr>
        <p:spPr>
          <a:xfrm>
            <a:off x="2699216" y="3962400"/>
            <a:ext cx="583458" cy="914400"/>
          </a:xfrm>
          <a:prstGeom prst="line">
            <a:avLst/>
          </a:prstGeom>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1752600" y="5704682"/>
            <a:ext cx="5059680" cy="369332"/>
          </a:xfrm>
          <a:prstGeom prst="rect">
            <a:avLst/>
          </a:prstGeom>
          <a:noFill/>
        </p:spPr>
        <p:txBody>
          <a:bodyPr wrap="square" rtlCol="0">
            <a:spAutoFit/>
          </a:bodyPr>
          <a:lstStyle/>
          <a:p>
            <a:r>
              <a:rPr lang="en-US" dirty="0">
                <a:hlinkClick r:id="rId5"/>
              </a:rPr>
              <a:t>http://dasycenter.org/resources/critical-questions/</a:t>
            </a:r>
            <a:endParaRPr lang="en-US" dirty="0"/>
          </a:p>
        </p:txBody>
      </p:sp>
      <p:sp>
        <p:nvSpPr>
          <p:cNvPr id="2" name="Slide Number Placeholder 1"/>
          <p:cNvSpPr>
            <a:spLocks noGrp="1"/>
          </p:cNvSpPr>
          <p:nvPr>
            <p:ph type="sldNum" sz="quarter" idx="10"/>
          </p:nvPr>
        </p:nvSpPr>
        <p:spPr/>
        <p:txBody>
          <a:bodyPr/>
          <a:lstStyle/>
          <a:p>
            <a:fld id="{B2897048-00E0-47FB-B07B-F36BBE8AF579}" type="slidenum">
              <a:rPr lang="en-US" smtClean="0"/>
              <a:pPr/>
              <a:t>10</a:t>
            </a:fld>
            <a:endParaRPr lang="en-US" dirty="0"/>
          </a:p>
        </p:txBody>
      </p:sp>
    </p:spTree>
    <p:extLst>
      <p:ext uri="{BB962C8B-B14F-4D97-AF65-F5344CB8AC3E}">
        <p14:creationId xmlns:p14="http://schemas.microsoft.com/office/powerpoint/2010/main" val="166059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810000"/>
            <a:ext cx="7010400" cy="1143000"/>
          </a:xfrm>
          <a:ln>
            <a:noFill/>
          </a:ln>
        </p:spPr>
        <p:txBody>
          <a:bodyPr>
            <a:normAutofit fontScale="90000"/>
          </a:bodyPr>
          <a:lstStyle/>
          <a:p>
            <a:pPr algn="ctr"/>
            <a:r>
              <a:rPr lang="en-US" dirty="0"/>
              <a:t>What are the characteristics of the work force?</a:t>
            </a:r>
          </a:p>
        </p:txBody>
      </p:sp>
      <p:pic>
        <p:nvPicPr>
          <p:cNvPr id="5" name="Picture 4" descr="&quot; &quo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609600"/>
            <a:ext cx="3683889" cy="2455926"/>
          </a:xfrm>
          <a:prstGeom prst="rect">
            <a:avLst/>
          </a:prstGeom>
          <a:ln>
            <a:solidFill>
              <a:schemeClr val="tx2">
                <a:lumMod val="75000"/>
              </a:schemeClr>
            </a:solidFill>
          </a:ln>
        </p:spPr>
      </p:pic>
      <p:sp>
        <p:nvSpPr>
          <p:cNvPr id="4" name="Slide Number Placeholder 3"/>
          <p:cNvSpPr>
            <a:spLocks noGrp="1"/>
          </p:cNvSpPr>
          <p:nvPr>
            <p:ph type="sldNum" sz="quarter" idx="10"/>
          </p:nvPr>
        </p:nvSpPr>
        <p:spPr/>
        <p:txBody>
          <a:bodyPr/>
          <a:lstStyle/>
          <a:p>
            <a:fld id="{B2897048-00E0-47FB-B07B-F36BBE8AF579}" type="slidenum">
              <a:rPr lang="en-US" smtClean="0"/>
              <a:pPr/>
              <a:t>11</a:t>
            </a:fld>
            <a:endParaRPr lang="en-US" dirty="0"/>
          </a:p>
        </p:txBody>
      </p:sp>
    </p:spTree>
    <p:extLst>
      <p:ext uri="{BB962C8B-B14F-4D97-AF65-F5344CB8AC3E}">
        <p14:creationId xmlns:p14="http://schemas.microsoft.com/office/powerpoint/2010/main" val="3634511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Early Intervention Longitudinal Study (NEILS)</a:t>
            </a:r>
          </a:p>
        </p:txBody>
      </p:sp>
      <p:sp>
        <p:nvSpPr>
          <p:cNvPr id="3" name="Content Placeholder 2"/>
          <p:cNvSpPr>
            <a:spLocks noGrp="1"/>
          </p:cNvSpPr>
          <p:nvPr>
            <p:ph idx="1"/>
          </p:nvPr>
        </p:nvSpPr>
        <p:spPr>
          <a:xfrm>
            <a:off x="457200" y="1905000"/>
            <a:ext cx="5334000" cy="2971799"/>
          </a:xfrm>
        </p:spPr>
        <p:txBody>
          <a:bodyPr/>
          <a:lstStyle/>
          <a:p>
            <a:r>
              <a:rPr lang="en-US" dirty="0"/>
              <a:t>Nationally representative sample of 3,338 children and families who received early intervention</a:t>
            </a:r>
          </a:p>
          <a:p>
            <a:r>
              <a:rPr lang="en-US" dirty="0"/>
              <a:t>Began EI in 1997 or 1998</a:t>
            </a:r>
          </a:p>
          <a:p>
            <a:r>
              <a:rPr lang="en-US" dirty="0"/>
              <a:t>Data on the professionals who worked with the family  in the first 6 months of service</a:t>
            </a:r>
          </a:p>
        </p:txBody>
      </p:sp>
      <p:sp>
        <p:nvSpPr>
          <p:cNvPr id="4" name="TextBox 3"/>
          <p:cNvSpPr txBox="1"/>
          <p:nvPr/>
        </p:nvSpPr>
        <p:spPr>
          <a:xfrm>
            <a:off x="419986" y="5715000"/>
            <a:ext cx="7794954" cy="584775"/>
          </a:xfrm>
          <a:prstGeom prst="rect">
            <a:avLst/>
          </a:prstGeom>
          <a:noFill/>
        </p:spPr>
        <p:txBody>
          <a:bodyPr wrap="none" rtlCol="0">
            <a:spAutoFit/>
          </a:bodyPr>
          <a:lstStyle/>
          <a:p>
            <a:r>
              <a:rPr lang="en-US" sz="1400" dirty="0">
                <a:hlinkClick r:id="rId2"/>
              </a:rPr>
              <a:t>https://www.sri.com/work/publications/national-early-intervention-longitudinal-study-neils-final-report</a:t>
            </a:r>
            <a:endParaRPr lang="en-US" sz="1400" dirty="0"/>
          </a:p>
          <a:p>
            <a:endParaRPr lang="en-US" dirty="0"/>
          </a:p>
        </p:txBody>
      </p:sp>
      <p:pic>
        <p:nvPicPr>
          <p:cNvPr id="5" name="Picture 4" descr="The graphic is an image of the Early Intervention for Infants and Toddlers with Disabilities and Their Families document. "/>
          <p:cNvPicPr>
            <a:picLocks noChangeAspect="1"/>
          </p:cNvPicPr>
          <p:nvPr/>
        </p:nvPicPr>
        <p:blipFill>
          <a:blip r:embed="rId3"/>
          <a:stretch>
            <a:fillRect/>
          </a:stretch>
        </p:blipFill>
        <p:spPr>
          <a:xfrm rot="476058">
            <a:off x="6205722" y="2144713"/>
            <a:ext cx="2154484" cy="2843213"/>
          </a:xfrm>
          <a:prstGeom prst="rect">
            <a:avLst/>
          </a:prstGeom>
          <a:ln>
            <a:solidFill>
              <a:schemeClr val="tx2">
                <a:lumMod val="75000"/>
              </a:schemeClr>
            </a:solidFill>
          </a:ln>
        </p:spPr>
      </p:pic>
      <p:sp>
        <p:nvSpPr>
          <p:cNvPr id="6" name="Slide Number Placeholder 5"/>
          <p:cNvSpPr>
            <a:spLocks noGrp="1"/>
          </p:cNvSpPr>
          <p:nvPr>
            <p:ph type="sldNum" sz="quarter" idx="10"/>
          </p:nvPr>
        </p:nvSpPr>
        <p:spPr/>
        <p:txBody>
          <a:bodyPr/>
          <a:lstStyle/>
          <a:p>
            <a:fld id="{B2897048-00E0-47FB-B07B-F36BBE8AF579}" type="slidenum">
              <a:rPr lang="en-US" smtClean="0"/>
              <a:pPr/>
              <a:t>12</a:t>
            </a:fld>
            <a:endParaRPr lang="en-US" dirty="0"/>
          </a:p>
        </p:txBody>
      </p:sp>
    </p:spTree>
    <p:extLst>
      <p:ext uri="{BB962C8B-B14F-4D97-AF65-F5344CB8AC3E}">
        <p14:creationId xmlns:p14="http://schemas.microsoft.com/office/powerpoint/2010/main" val="78642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works with EI families?</a:t>
            </a:r>
          </a:p>
        </p:txBody>
      </p:sp>
      <p:sp>
        <p:nvSpPr>
          <p:cNvPr id="3" name="Content Placeholder 2"/>
          <p:cNvSpPr>
            <a:spLocks noGrp="1"/>
          </p:cNvSpPr>
          <p:nvPr>
            <p:ph idx="1"/>
          </p:nvPr>
        </p:nvSpPr>
        <p:spPr>
          <a:xfrm>
            <a:off x="457200" y="1524000"/>
            <a:ext cx="8229600" cy="4114801"/>
          </a:xfrm>
        </p:spPr>
        <p:txBody>
          <a:bodyPr/>
          <a:lstStyle/>
          <a:p>
            <a:r>
              <a:rPr lang="en-US" dirty="0"/>
              <a:t>One professional had lots of titles: special educator, child development specialist, infant development specialist, early interventionist</a:t>
            </a:r>
          </a:p>
          <a:p>
            <a:r>
              <a:rPr lang="en-US" dirty="0"/>
              <a:t>How many providers?</a:t>
            </a:r>
          </a:p>
          <a:p>
            <a:pPr lvl="1"/>
            <a:r>
              <a:rPr lang="en-US" sz="2000" dirty="0"/>
              <a:t>22% Two</a:t>
            </a:r>
          </a:p>
          <a:p>
            <a:pPr lvl="1"/>
            <a:r>
              <a:rPr lang="en-US" sz="2000" dirty="0"/>
              <a:t>23%  Three</a:t>
            </a:r>
          </a:p>
          <a:p>
            <a:pPr lvl="1"/>
            <a:r>
              <a:rPr lang="en-US" sz="2000" dirty="0"/>
              <a:t>13% Six or more</a:t>
            </a:r>
          </a:p>
          <a:p>
            <a:r>
              <a:rPr lang="en-US" dirty="0"/>
              <a:t>Only 6% did not receive services from one or more of following: Special educator/child development specialist, SLP, OT, or PT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spTree>
    <p:extLst>
      <p:ext uri="{BB962C8B-B14F-4D97-AF65-F5344CB8AC3E}">
        <p14:creationId xmlns:p14="http://schemas.microsoft.com/office/powerpoint/2010/main" val="161603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professionals</a:t>
            </a:r>
          </a:p>
        </p:txBody>
      </p:sp>
      <p:sp>
        <p:nvSpPr>
          <p:cNvPr id="3" name="Content Placeholder 2"/>
          <p:cNvSpPr>
            <a:spLocks noGrp="1"/>
          </p:cNvSpPr>
          <p:nvPr>
            <p:ph idx="1"/>
          </p:nvPr>
        </p:nvSpPr>
        <p:spPr/>
        <p:txBody>
          <a:bodyPr>
            <a:normAutofit/>
          </a:bodyPr>
          <a:lstStyle/>
          <a:p>
            <a:r>
              <a:rPr lang="en-US" dirty="0"/>
              <a:t>Of all families who worked with this professional, X% had a provider who was…..</a:t>
            </a:r>
          </a:p>
          <a:p>
            <a:r>
              <a:rPr lang="en-US" dirty="0"/>
              <a:t>“Sphere of influence”</a:t>
            </a:r>
          </a:p>
          <a:p>
            <a:pPr lvl="1"/>
            <a:r>
              <a:rPr lang="en-US" dirty="0"/>
              <a:t>61% of families worked with a child development specialist or special educator; 38% with a PT </a:t>
            </a:r>
          </a:p>
          <a:p>
            <a:pPr lvl="1"/>
            <a:r>
              <a:rPr lang="en-US" dirty="0"/>
              <a:t>Implications for state data system:  need to be able to link child data to personnel data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Tree>
    <p:extLst>
      <p:ext uri="{BB962C8B-B14F-4D97-AF65-F5344CB8AC3E}">
        <p14:creationId xmlns:p14="http://schemas.microsoft.com/office/powerpoint/2010/main" val="2314034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EI professionals</a:t>
            </a:r>
          </a:p>
        </p:txBody>
      </p:sp>
      <p:sp>
        <p:nvSpPr>
          <p:cNvPr id="3" name="Content Placeholder 2"/>
          <p:cNvSpPr>
            <a:spLocks noGrp="1"/>
          </p:cNvSpPr>
          <p:nvPr>
            <p:ph idx="1"/>
          </p:nvPr>
        </p:nvSpPr>
        <p:spPr/>
        <p:txBody>
          <a:bodyPr>
            <a:normAutofit fontScale="85000" lnSpcReduction="20000"/>
          </a:bodyPr>
          <a:lstStyle/>
          <a:p>
            <a:r>
              <a:rPr lang="en-US" dirty="0"/>
              <a:t>Female</a:t>
            </a:r>
          </a:p>
          <a:p>
            <a:pPr lvl="1">
              <a:buFont typeface="Arial" panose="020B0604020202020204" pitchFamily="34" charset="0"/>
              <a:buChar char="•"/>
            </a:pPr>
            <a:r>
              <a:rPr lang="en-US" dirty="0"/>
              <a:t>Child Development Specialists - 92% </a:t>
            </a:r>
          </a:p>
          <a:p>
            <a:pPr lvl="1">
              <a:buFont typeface="Arial" panose="020B0604020202020204" pitchFamily="34" charset="0"/>
              <a:buChar char="•"/>
            </a:pPr>
            <a:r>
              <a:rPr lang="en-US" dirty="0"/>
              <a:t>OTs - 98%</a:t>
            </a:r>
          </a:p>
          <a:p>
            <a:r>
              <a:rPr lang="en-US" dirty="0"/>
              <a:t>White  </a:t>
            </a:r>
          </a:p>
          <a:p>
            <a:pPr lvl="1">
              <a:buFont typeface="Arial" panose="020B0604020202020204" pitchFamily="34" charset="0"/>
              <a:buChar char="•"/>
            </a:pPr>
            <a:r>
              <a:rPr lang="en-US" dirty="0"/>
              <a:t>SLPs – 90%; </a:t>
            </a:r>
          </a:p>
          <a:p>
            <a:pPr lvl="1">
              <a:buFont typeface="Arial" panose="020B0604020202020204" pitchFamily="34" charset="0"/>
              <a:buChar char="•"/>
            </a:pPr>
            <a:r>
              <a:rPr lang="en-US" dirty="0"/>
              <a:t>PTs – 89%; </a:t>
            </a:r>
          </a:p>
          <a:p>
            <a:pPr lvl="1">
              <a:buFont typeface="Arial" panose="020B0604020202020204" pitchFamily="34" charset="0"/>
              <a:buChar char="•"/>
            </a:pPr>
            <a:r>
              <a:rPr lang="en-US" dirty="0"/>
              <a:t>Nurses- 79%)</a:t>
            </a:r>
          </a:p>
          <a:p>
            <a:r>
              <a:rPr lang="en-US" dirty="0"/>
              <a:t>Any age </a:t>
            </a:r>
          </a:p>
          <a:p>
            <a:pPr lvl="1">
              <a:buFont typeface="Arial" panose="020B0604020202020204" pitchFamily="34" charset="0"/>
              <a:buChar char="•"/>
            </a:pPr>
            <a:r>
              <a:rPr lang="en-US" dirty="0"/>
              <a:t>Nurses, Special educators were older</a:t>
            </a:r>
          </a:p>
          <a:p>
            <a:pPr lvl="1">
              <a:buFont typeface="Arial" panose="020B0604020202020204" pitchFamily="34" charset="0"/>
              <a:buChar char="•"/>
            </a:pPr>
            <a:r>
              <a:rPr lang="en-US" dirty="0"/>
              <a:t>SLPs and Service coordinators were younger</a:t>
            </a:r>
          </a:p>
          <a:p>
            <a:r>
              <a:rPr lang="en-US" dirty="0"/>
              <a:t>Not likely to speak another language </a:t>
            </a:r>
          </a:p>
          <a:p>
            <a:pPr lvl="1">
              <a:buFont typeface="Arial" panose="020B0604020202020204" pitchFamily="34" charset="0"/>
              <a:buChar char="•"/>
            </a:pPr>
            <a:r>
              <a:rPr lang="en-US" dirty="0"/>
              <a:t>19% for nurses which was the highest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Tree>
    <p:extLst>
      <p:ext uri="{BB962C8B-B14F-4D97-AF65-F5344CB8AC3E}">
        <p14:creationId xmlns:p14="http://schemas.microsoft.com/office/powerpoint/2010/main" val="337645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EI professionals</a:t>
            </a:r>
          </a:p>
        </p:txBody>
      </p:sp>
      <p:sp>
        <p:nvSpPr>
          <p:cNvPr id="3" name="Content Placeholder 2"/>
          <p:cNvSpPr>
            <a:spLocks noGrp="1"/>
          </p:cNvSpPr>
          <p:nvPr>
            <p:ph idx="1"/>
          </p:nvPr>
        </p:nvSpPr>
        <p:spPr/>
        <p:txBody>
          <a:bodyPr>
            <a:normAutofit fontScale="92500" lnSpcReduction="20000"/>
          </a:bodyPr>
          <a:lstStyle/>
          <a:p>
            <a:r>
              <a:rPr lang="en-US" dirty="0"/>
              <a:t>Highly educated </a:t>
            </a:r>
          </a:p>
          <a:p>
            <a:r>
              <a:rPr lang="en-US" dirty="0"/>
              <a:t>Children/families in EI served by professional with a masters degree or higher</a:t>
            </a:r>
          </a:p>
          <a:p>
            <a:pPr lvl="1">
              <a:buFont typeface="Arial" panose="020B0604020202020204" pitchFamily="34" charset="0"/>
              <a:buChar char="•"/>
            </a:pPr>
            <a:r>
              <a:rPr lang="en-US" dirty="0"/>
              <a:t>93%  SLPs</a:t>
            </a:r>
          </a:p>
          <a:p>
            <a:pPr lvl="1">
              <a:buFont typeface="Arial" panose="020B0604020202020204" pitchFamily="34" charset="0"/>
              <a:buChar char="•"/>
            </a:pPr>
            <a:r>
              <a:rPr lang="en-US" dirty="0"/>
              <a:t>79%  Social workers</a:t>
            </a:r>
          </a:p>
          <a:p>
            <a:pPr lvl="1">
              <a:buFont typeface="Arial" panose="020B0604020202020204" pitchFamily="34" charset="0"/>
              <a:buChar char="•"/>
            </a:pPr>
            <a:r>
              <a:rPr lang="en-US" dirty="0"/>
              <a:t>70%  Special educators</a:t>
            </a:r>
          </a:p>
          <a:p>
            <a:pPr lvl="1">
              <a:buFont typeface="Arial" panose="020B0604020202020204" pitchFamily="34" charset="0"/>
              <a:buChar char="•"/>
            </a:pPr>
            <a:r>
              <a:rPr lang="en-US" dirty="0"/>
              <a:t>53%  Child development specialists</a:t>
            </a:r>
          </a:p>
          <a:p>
            <a:pPr lvl="1">
              <a:buFont typeface="Arial" panose="020B0604020202020204" pitchFamily="34" charset="0"/>
              <a:buChar char="•"/>
            </a:pPr>
            <a:r>
              <a:rPr lang="en-US" dirty="0"/>
              <a:t>51%  Service coordinators</a:t>
            </a:r>
          </a:p>
          <a:p>
            <a:pPr lvl="1">
              <a:buFont typeface="Arial" panose="020B0604020202020204" pitchFamily="34" charset="0"/>
              <a:buChar char="•"/>
            </a:pPr>
            <a:r>
              <a:rPr lang="en-US" dirty="0"/>
              <a:t>44%  PTs/PT Assistants</a:t>
            </a:r>
          </a:p>
          <a:p>
            <a:pPr lvl="1">
              <a:buFont typeface="Arial" panose="020B0604020202020204" pitchFamily="34" charset="0"/>
              <a:buChar char="•"/>
            </a:pPr>
            <a:r>
              <a:rPr lang="en-US" dirty="0"/>
              <a:t>37%  OTs/OT Assistants</a:t>
            </a:r>
          </a:p>
          <a:p>
            <a:pPr lvl="1">
              <a:buFont typeface="Arial" panose="020B0604020202020204" pitchFamily="34" charset="0"/>
              <a:buChar char="•"/>
            </a:pPr>
            <a:r>
              <a:rPr lang="en-US" dirty="0"/>
              <a:t>30%  Nurses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Tree>
    <p:extLst>
      <p:ext uri="{BB962C8B-B14F-4D97-AF65-F5344CB8AC3E}">
        <p14:creationId xmlns:p14="http://schemas.microsoft.com/office/powerpoint/2010/main" val="386945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Profession of the Providers</a:t>
            </a:r>
          </a:p>
        </p:txBody>
      </p:sp>
      <p:sp>
        <p:nvSpPr>
          <p:cNvPr id="3" name="Content Placeholder 2"/>
          <p:cNvSpPr>
            <a:spLocks noGrp="1"/>
          </p:cNvSpPr>
          <p:nvPr>
            <p:ph idx="1"/>
          </p:nvPr>
        </p:nvSpPr>
        <p:spPr/>
        <p:txBody>
          <a:bodyPr/>
          <a:lstStyle/>
          <a:p>
            <a:r>
              <a:rPr lang="en-US" dirty="0"/>
              <a:t>SLP, PT, OT, Nursing, Social work – well defined field</a:t>
            </a:r>
          </a:p>
          <a:p>
            <a:pPr lvl="1"/>
            <a:r>
              <a:rPr lang="en-US" dirty="0"/>
              <a:t>Had undergraduate, graduate degree or both in the field and a license</a:t>
            </a:r>
          </a:p>
          <a:p>
            <a:r>
              <a:rPr lang="en-US" dirty="0"/>
              <a:t>Service coordinators, child development specialists, special educators came from various backgrounds</a:t>
            </a:r>
          </a:p>
          <a:p>
            <a:r>
              <a:rPr lang="en-US" dirty="0"/>
              <a:t>Child development specialists:</a:t>
            </a:r>
          </a:p>
          <a:p>
            <a:pPr lvl="1"/>
            <a:r>
              <a:rPr lang="en-US" dirty="0"/>
              <a:t>Psychology 16%</a:t>
            </a:r>
          </a:p>
          <a:p>
            <a:pPr lvl="1"/>
            <a:r>
              <a:rPr lang="en-US" dirty="0"/>
              <a:t>Child development 13%</a:t>
            </a:r>
          </a:p>
          <a:p>
            <a:pPr lvl="1"/>
            <a:r>
              <a:rPr lang="en-US" dirty="0"/>
              <a:t>Early childhood education 11%</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Tree>
    <p:extLst>
      <p:ext uri="{BB962C8B-B14F-4D97-AF65-F5344CB8AC3E}">
        <p14:creationId xmlns:p14="http://schemas.microsoft.com/office/powerpoint/2010/main" val="3925767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0"/>
            <a:ext cx="8229600" cy="1143000"/>
          </a:xfrm>
          <a:ln>
            <a:noFill/>
          </a:ln>
        </p:spPr>
        <p:txBody>
          <a:bodyPr>
            <a:normAutofit fontScale="90000"/>
          </a:bodyPr>
          <a:lstStyle/>
          <a:p>
            <a:r>
              <a:rPr lang="en-US" dirty="0"/>
              <a:t>Why would you want to know the characteristics of the work force?</a:t>
            </a:r>
            <a:br>
              <a:rPr lang="en-US" dirty="0"/>
            </a:br>
            <a:br>
              <a:rPr lang="en-US" dirty="0"/>
            </a:br>
            <a:r>
              <a:rPr lang="en-US" dirty="0"/>
              <a:t>What action could you take?</a:t>
            </a:r>
          </a:p>
        </p:txBody>
      </p:sp>
      <p:sp>
        <p:nvSpPr>
          <p:cNvPr id="2" name="Content Placeholder 1"/>
          <p:cNvSpPr>
            <a:spLocks noGrp="1"/>
          </p:cNvSpPr>
          <p:nvPr>
            <p:ph idx="1"/>
          </p:nvPr>
        </p:nvSpPr>
        <p:spPr>
          <a:xfrm>
            <a:off x="533400" y="3352800"/>
            <a:ext cx="8229600" cy="2895601"/>
          </a:xfrm>
        </p:spPr>
        <p:txBody>
          <a:bodyPr/>
          <a:lstStyle/>
          <a:p>
            <a:r>
              <a:rPr lang="en-US" dirty="0"/>
              <a:t>Age?</a:t>
            </a:r>
          </a:p>
          <a:p>
            <a:r>
              <a:rPr lang="en-US" dirty="0"/>
              <a:t>Race/Ethnicity?</a:t>
            </a:r>
          </a:p>
          <a:p>
            <a:r>
              <a:rPr lang="en-US" dirty="0"/>
              <a:t>Preparation?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Tree>
    <p:extLst>
      <p:ext uri="{BB962C8B-B14F-4D97-AF65-F5344CB8AC3E}">
        <p14:creationId xmlns:p14="http://schemas.microsoft.com/office/powerpoint/2010/main" val="3739260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graphic is a diagram highlighting Professionals having the knowledge and skills is a necessary but not sufficient condition for good outcomes.  Implementation science tells us about the multiple influences but professionals have to be knowledgeable.  "/>
          <p:cNvGrpSpPr/>
          <p:nvPr/>
        </p:nvGrpSpPr>
        <p:grpSpPr>
          <a:xfrm>
            <a:off x="685800" y="762000"/>
            <a:ext cx="7696200" cy="4977769"/>
            <a:chOff x="685800" y="762000"/>
            <a:chExt cx="7696200" cy="4977769"/>
          </a:xfrm>
        </p:grpSpPr>
        <p:sp>
          <p:nvSpPr>
            <p:cNvPr id="5" name="TextBox 4"/>
            <p:cNvSpPr txBox="1"/>
            <p:nvPr/>
          </p:nvSpPr>
          <p:spPr>
            <a:xfrm>
              <a:off x="6324600" y="3200400"/>
              <a:ext cx="2057400" cy="1569660"/>
            </a:xfrm>
            <a:prstGeom prst="rect">
              <a:avLst/>
            </a:prstGeom>
            <a:noFill/>
            <a:ln>
              <a:solidFill>
                <a:schemeClr val="accent1">
                  <a:lumMod val="75000"/>
                </a:schemeClr>
              </a:solidFill>
            </a:ln>
          </p:spPr>
          <p:txBody>
            <a:bodyPr wrap="square" rtlCol="0">
              <a:spAutoFit/>
            </a:bodyPr>
            <a:lstStyle/>
            <a:p>
              <a:pPr algn="ctr"/>
              <a:r>
                <a:rPr lang="en-US" sz="2400" dirty="0"/>
                <a:t>Good outcomes for children and families</a:t>
              </a:r>
            </a:p>
          </p:txBody>
        </p:sp>
        <p:sp>
          <p:nvSpPr>
            <p:cNvPr id="6" name="TextBox 5"/>
            <p:cNvSpPr txBox="1"/>
            <p:nvPr/>
          </p:nvSpPr>
          <p:spPr>
            <a:xfrm>
              <a:off x="3352800" y="3200400"/>
              <a:ext cx="2362200" cy="1569660"/>
            </a:xfrm>
            <a:prstGeom prst="rect">
              <a:avLst/>
            </a:prstGeom>
            <a:noFill/>
            <a:ln>
              <a:solidFill>
                <a:schemeClr val="accent1">
                  <a:lumMod val="75000"/>
                </a:schemeClr>
              </a:solidFill>
            </a:ln>
          </p:spPr>
          <p:txBody>
            <a:bodyPr wrap="square" rtlCol="0">
              <a:spAutoFit/>
            </a:bodyPr>
            <a:lstStyle/>
            <a:p>
              <a:pPr algn="ctr"/>
              <a:r>
                <a:rPr lang="en-US" sz="2400" dirty="0"/>
                <a:t>Professionals implement evidence-based practices</a:t>
              </a:r>
            </a:p>
          </p:txBody>
        </p:sp>
        <p:sp>
          <p:nvSpPr>
            <p:cNvPr id="7" name="TextBox 6"/>
            <p:cNvSpPr txBox="1"/>
            <p:nvPr/>
          </p:nvSpPr>
          <p:spPr>
            <a:xfrm>
              <a:off x="685800" y="762000"/>
              <a:ext cx="2971800" cy="1938992"/>
            </a:xfrm>
            <a:prstGeom prst="rect">
              <a:avLst/>
            </a:prstGeom>
            <a:noFill/>
            <a:ln>
              <a:solidFill>
                <a:schemeClr val="accent1">
                  <a:lumMod val="75000"/>
                </a:schemeClr>
              </a:solidFill>
            </a:ln>
          </p:spPr>
          <p:txBody>
            <a:bodyPr wrap="square" rtlCol="0">
              <a:spAutoFit/>
            </a:bodyPr>
            <a:lstStyle/>
            <a:p>
              <a:pPr algn="ctr"/>
              <a:r>
                <a:rPr lang="en-US" sz="2400" dirty="0"/>
                <a:t>Professionals have knowledge and skills to implement evidence-based practices</a:t>
              </a:r>
            </a:p>
          </p:txBody>
        </p:sp>
        <p:sp>
          <p:nvSpPr>
            <p:cNvPr id="8" name="Right Arrow 7"/>
            <p:cNvSpPr/>
            <p:nvPr/>
          </p:nvSpPr>
          <p:spPr>
            <a:xfrm>
              <a:off x="5791200" y="38100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50761">
              <a:off x="2835595" y="2829515"/>
              <a:ext cx="48424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55635">
              <a:off x="2653204" y="3682934"/>
              <a:ext cx="48424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9729070">
              <a:off x="2743043" y="4675585"/>
              <a:ext cx="48424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90847" y="3372709"/>
              <a:ext cx="1219200" cy="9144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46113" y="4825369"/>
              <a:ext cx="1219200" cy="9144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49273" y="3530148"/>
              <a:ext cx="838200" cy="646331"/>
            </a:xfrm>
            <a:prstGeom prst="rect">
              <a:avLst/>
            </a:prstGeom>
            <a:noFill/>
          </p:spPr>
          <p:txBody>
            <a:bodyPr wrap="square" rtlCol="0">
              <a:spAutoFit/>
            </a:bodyPr>
            <a:lstStyle/>
            <a:p>
              <a:r>
                <a:rPr lang="en-US" dirty="0"/>
                <a:t>Other factor</a:t>
              </a:r>
            </a:p>
          </p:txBody>
        </p:sp>
        <p:sp>
          <p:nvSpPr>
            <p:cNvPr id="19" name="TextBox 18"/>
            <p:cNvSpPr txBox="1"/>
            <p:nvPr/>
          </p:nvSpPr>
          <p:spPr>
            <a:xfrm>
              <a:off x="1536613" y="4972734"/>
              <a:ext cx="838200" cy="646331"/>
            </a:xfrm>
            <a:prstGeom prst="rect">
              <a:avLst/>
            </a:prstGeom>
            <a:noFill/>
          </p:spPr>
          <p:txBody>
            <a:bodyPr wrap="square" rtlCol="0">
              <a:spAutoFit/>
            </a:bodyPr>
            <a:lstStyle/>
            <a:p>
              <a:r>
                <a:rPr lang="en-US" dirty="0"/>
                <a:t>Other factor</a:t>
              </a:r>
            </a:p>
          </p:txBody>
        </p:sp>
      </p:grpSp>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Tree>
    <p:extLst>
      <p:ext uri="{BB962C8B-B14F-4D97-AF65-F5344CB8AC3E}">
        <p14:creationId xmlns:p14="http://schemas.microsoft.com/office/powerpoint/2010/main" val="367764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need to build a “data system”</a:t>
            </a:r>
          </a:p>
        </p:txBody>
      </p:sp>
      <p:sp>
        <p:nvSpPr>
          <p:cNvPr id="7" name="Rectangle 6"/>
          <p:cNvSpPr/>
          <p:nvPr/>
        </p:nvSpPr>
        <p:spPr>
          <a:xfrm>
            <a:off x="457200" y="1986188"/>
            <a:ext cx="8229600" cy="1938992"/>
          </a:xfrm>
          <a:prstGeom prst="rect">
            <a:avLst/>
          </a:prstGeom>
        </p:spPr>
        <p:txBody>
          <a:bodyPr wrap="square">
            <a:spAutoFit/>
          </a:bodyPr>
          <a:lstStyle/>
          <a:p>
            <a:r>
              <a:rPr lang="en-US" sz="2400" dirty="0">
                <a:solidFill>
                  <a:srgbClr val="000000"/>
                </a:solidFill>
                <a:latin typeface="Calibri" panose="020F0502020204030204" pitchFamily="34" charset="0"/>
              </a:rPr>
              <a:t>The </a:t>
            </a:r>
            <a:r>
              <a:rPr lang="en-US" sz="2400" b="1" dirty="0">
                <a:solidFill>
                  <a:srgbClr val="000000"/>
                </a:solidFill>
                <a:latin typeface="Calibri" panose="020F0502020204030204" pitchFamily="34" charset="0"/>
              </a:rPr>
              <a:t>hardware</a:t>
            </a:r>
            <a:r>
              <a:rPr lang="en-US" sz="2400" dirty="0">
                <a:solidFill>
                  <a:srgbClr val="000000"/>
                </a:solidFill>
                <a:latin typeface="Calibri" panose="020F0502020204030204" pitchFamily="34" charset="0"/>
              </a:rPr>
              <a:t>, </a:t>
            </a:r>
            <a:r>
              <a:rPr lang="en-US" sz="2400" b="1" dirty="0">
                <a:solidFill>
                  <a:srgbClr val="000000"/>
                </a:solidFill>
                <a:latin typeface="Calibri" panose="020F0502020204030204" pitchFamily="34" charset="0"/>
              </a:rPr>
              <a:t>software</a:t>
            </a:r>
            <a:r>
              <a:rPr lang="en-US" sz="2400" dirty="0">
                <a:solidFill>
                  <a:srgbClr val="000000"/>
                </a:solidFill>
                <a:latin typeface="Calibri" panose="020F0502020204030204" pitchFamily="34" charset="0"/>
              </a:rPr>
              <a:t>, and other </a:t>
            </a:r>
            <a:r>
              <a:rPr lang="en-US" sz="2400" b="1" dirty="0">
                <a:solidFill>
                  <a:srgbClr val="000000"/>
                </a:solidFill>
                <a:latin typeface="Calibri" panose="020F0502020204030204" pitchFamily="34" charset="0"/>
              </a:rPr>
              <a:t>applications</a:t>
            </a:r>
            <a:r>
              <a:rPr lang="en-US" sz="2400" dirty="0">
                <a:solidFill>
                  <a:srgbClr val="000000"/>
                </a:solidFill>
                <a:latin typeface="Calibri" panose="020F0502020204030204" pitchFamily="34" charset="0"/>
              </a:rPr>
              <a:t> that enable Part C and Section 619 programs to </a:t>
            </a:r>
            <a:r>
              <a:rPr lang="en-US" sz="2400" b="1" dirty="0">
                <a:solidFill>
                  <a:srgbClr val="000000"/>
                </a:solidFill>
                <a:latin typeface="Calibri" panose="020F0502020204030204" pitchFamily="34" charset="0"/>
              </a:rPr>
              <a:t>collect </a:t>
            </a:r>
            <a:r>
              <a:rPr lang="en-US" sz="2400" dirty="0">
                <a:solidFill>
                  <a:srgbClr val="000000"/>
                </a:solidFill>
                <a:latin typeface="Calibri" panose="020F0502020204030204" pitchFamily="34" charset="0"/>
              </a:rPr>
              <a:t>data about children, families, workforce, and/or program characteristics (e.g., program quality), as well as the </a:t>
            </a:r>
            <a:r>
              <a:rPr lang="en-US" sz="2400" b="1" dirty="0">
                <a:solidFill>
                  <a:srgbClr val="000000"/>
                </a:solidFill>
                <a:latin typeface="Calibri" panose="020F0502020204030204" pitchFamily="34" charset="0"/>
              </a:rPr>
              <a:t>analysis</a:t>
            </a:r>
            <a:r>
              <a:rPr lang="en-US" sz="2400" dirty="0">
                <a:solidFill>
                  <a:srgbClr val="000000"/>
                </a:solidFill>
                <a:latin typeface="Calibri" panose="020F0502020204030204" pitchFamily="34" charset="0"/>
              </a:rPr>
              <a:t>, </a:t>
            </a:r>
            <a:r>
              <a:rPr lang="en-US" sz="2400" b="1" dirty="0">
                <a:solidFill>
                  <a:srgbClr val="000000"/>
                </a:solidFill>
                <a:latin typeface="Calibri" panose="020F0502020204030204" pitchFamily="34" charset="0"/>
              </a:rPr>
              <a:t>reporting</a:t>
            </a:r>
            <a:r>
              <a:rPr lang="en-US" sz="2400" dirty="0">
                <a:solidFill>
                  <a:srgbClr val="000000"/>
                </a:solidFill>
                <a:latin typeface="Calibri" panose="020F0502020204030204" pitchFamily="34" charset="0"/>
              </a:rPr>
              <a:t>, and </a:t>
            </a:r>
            <a:r>
              <a:rPr lang="en-US" sz="2400" b="1" dirty="0">
                <a:solidFill>
                  <a:srgbClr val="000000"/>
                </a:solidFill>
                <a:latin typeface="Calibri" panose="020F0502020204030204" pitchFamily="34" charset="0"/>
              </a:rPr>
              <a:t>data use </a:t>
            </a:r>
            <a:r>
              <a:rPr lang="en-US" sz="2400" dirty="0">
                <a:solidFill>
                  <a:srgbClr val="000000"/>
                </a:solidFill>
                <a:latin typeface="Calibri" panose="020F0502020204030204" pitchFamily="34" charset="0"/>
              </a:rPr>
              <a:t>practices associated with those data. </a:t>
            </a:r>
            <a:endParaRPr lang="en-US" sz="2400" dirty="0"/>
          </a:p>
        </p:txBody>
      </p:sp>
      <p:sp>
        <p:nvSpPr>
          <p:cNvPr id="2" name="TextBox 1"/>
          <p:cNvSpPr txBox="1"/>
          <p:nvPr/>
        </p:nvSpPr>
        <p:spPr>
          <a:xfrm>
            <a:off x="3200400" y="4518539"/>
            <a:ext cx="3352800" cy="646331"/>
          </a:xfrm>
          <a:prstGeom prst="rect">
            <a:avLst/>
          </a:prstGeom>
          <a:noFill/>
        </p:spPr>
        <p:txBody>
          <a:bodyPr wrap="square" rtlCol="0">
            <a:spAutoFit/>
          </a:bodyPr>
          <a:lstStyle/>
          <a:p>
            <a:r>
              <a:rPr lang="en-US" sz="3600" dirty="0">
                <a:solidFill>
                  <a:srgbClr val="FF0000"/>
                </a:solidFill>
              </a:rPr>
              <a:t>System for data</a:t>
            </a:r>
          </a:p>
        </p:txBody>
      </p:sp>
      <p:sp>
        <p:nvSpPr>
          <p:cNvPr id="8" name="TextBox 7">
            <a:hlinkClick r:id="rId3"/>
          </p:cNvPr>
          <p:cNvSpPr txBox="1"/>
          <p:nvPr/>
        </p:nvSpPr>
        <p:spPr>
          <a:xfrm>
            <a:off x="2514600" y="5715000"/>
            <a:ext cx="5257800" cy="369332"/>
          </a:xfrm>
          <a:prstGeom prst="rect">
            <a:avLst/>
          </a:prstGeom>
          <a:noFill/>
        </p:spPr>
        <p:txBody>
          <a:bodyPr wrap="square" rtlCol="0">
            <a:spAutoFit/>
          </a:bodyPr>
          <a:lstStyle/>
          <a:p>
            <a:r>
              <a:rPr lang="en-US" dirty="0">
                <a:hlinkClick r:id="rId3"/>
              </a:rPr>
              <a:t>http://dasycenter.org/resources/dasy-framework/</a:t>
            </a:r>
            <a:endParaRPr lang="en-US" dirty="0"/>
          </a:p>
        </p:txBody>
      </p:sp>
      <p:sp>
        <p:nvSpPr>
          <p:cNvPr id="3" name="Slide Number Placeholder 2"/>
          <p:cNvSpPr>
            <a:spLocks noGrp="1"/>
          </p:cNvSpPr>
          <p:nvPr>
            <p:ph type="sldNum" sz="quarter" idx="10"/>
          </p:nvPr>
        </p:nvSpPr>
        <p:spPr/>
        <p:txBody>
          <a:bodyPr/>
          <a:lstStyle/>
          <a:p>
            <a:fld id="{B2897048-00E0-47FB-B07B-F36BBE8AF579}" type="slidenum">
              <a:rPr lang="en-US" smtClean="0"/>
              <a:pPr/>
              <a:t>2</a:t>
            </a:fld>
            <a:endParaRPr lang="en-US" dirty="0"/>
          </a:p>
        </p:txBody>
      </p:sp>
      <p:pic>
        <p:nvPicPr>
          <p:cNvPr id="6" name="Content Placeholder 5" descr="&quot; &quot;"/>
          <p:cNvPicPr>
            <a:picLocks noGrp="1" noChangeAspect="1"/>
          </p:cNvPicPr>
          <p:nvPr>
            <p:ph idx="1"/>
          </p:nvPr>
        </p:nvPicPr>
        <p:blipFill>
          <a:blip r:embed="rId4"/>
          <a:stretch>
            <a:fillRect/>
          </a:stretch>
        </p:blipFill>
        <p:spPr>
          <a:xfrm rot="21154085">
            <a:off x="423669" y="4583024"/>
            <a:ext cx="1506384" cy="1935817"/>
          </a:xfrm>
          <a:prstGeom prst="rect">
            <a:avLst/>
          </a:prstGeom>
          <a:ln>
            <a:solidFill>
              <a:schemeClr val="tx2">
                <a:lumMod val="60000"/>
                <a:lumOff val="40000"/>
              </a:schemeClr>
            </a:solidFill>
          </a:ln>
        </p:spPr>
      </p:pic>
    </p:spTree>
    <p:extLst>
      <p:ext uri="{BB962C8B-B14F-4D97-AF65-F5344CB8AC3E}">
        <p14:creationId xmlns:p14="http://schemas.microsoft.com/office/powerpoint/2010/main" val="223974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ot; &quot;"/>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514600" cy="2286000"/>
          </a:xfrm>
          <a:prstGeom prst="rect">
            <a:avLst/>
          </a:prstGeom>
          <a:noFill/>
          <a:ln>
            <a:solidFill>
              <a:schemeClr val="tx2">
                <a:lumMod val="75000"/>
              </a:schemeClr>
            </a:solidFill>
          </a:ln>
        </p:spPr>
      </p:pic>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sp>
        <p:nvSpPr>
          <p:cNvPr id="3" name="Title 2">
            <a:extLst>
              <a:ext uri="{FF2B5EF4-FFF2-40B4-BE49-F238E27FC236}">
                <a16:creationId xmlns:a16="http://schemas.microsoft.com/office/drawing/2014/main" id="{BA236D68-9338-44E8-B42A-756F3513459E}"/>
              </a:ext>
            </a:extLst>
          </p:cNvPr>
          <p:cNvSpPr>
            <a:spLocks noGrp="1"/>
          </p:cNvSpPr>
          <p:nvPr>
            <p:ph type="title"/>
          </p:nvPr>
        </p:nvSpPr>
        <p:spPr>
          <a:xfrm>
            <a:off x="4495800" y="1600200"/>
            <a:ext cx="3429000" cy="2286000"/>
          </a:xfrm>
          <a:ln>
            <a:noFill/>
          </a:ln>
        </p:spPr>
        <p:txBody>
          <a:bodyPr/>
          <a:lstStyle/>
          <a:p>
            <a:pPr algn="ctr"/>
            <a:r>
              <a:rPr lang="en-US" sz="3200" b="1" dirty="0">
                <a:latin typeface="Century Gothic" panose="020B0502020202020204" pitchFamily="34" charset="0"/>
              </a:rPr>
              <a:t>What kind of data are states collecting on personnel?</a:t>
            </a:r>
            <a:endParaRPr lang="en-US" dirty="0"/>
          </a:p>
        </p:txBody>
      </p:sp>
    </p:spTree>
    <p:extLst>
      <p:ext uri="{BB962C8B-B14F-4D97-AF65-F5344CB8AC3E}">
        <p14:creationId xmlns:p14="http://schemas.microsoft.com/office/powerpoint/2010/main" val="308956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raphic is a screenshot of the States of the States: Workforce-Level Data Systems page of the DaSy website. "/>
          <p:cNvPicPr>
            <a:picLocks noChangeAspect="1"/>
          </p:cNvPicPr>
          <p:nvPr/>
        </p:nvPicPr>
        <p:blipFill>
          <a:blip r:embed="rId2"/>
          <a:stretch>
            <a:fillRect/>
          </a:stretch>
        </p:blipFill>
        <p:spPr>
          <a:xfrm>
            <a:off x="-1772" y="-76200"/>
            <a:ext cx="8910738" cy="5768163"/>
          </a:xfrm>
          <a:prstGeom prst="rect">
            <a:avLst/>
          </a:prstGeom>
        </p:spPr>
      </p:pic>
      <p:sp>
        <p:nvSpPr>
          <p:cNvPr id="6" name="TextBox 5"/>
          <p:cNvSpPr txBox="1"/>
          <p:nvPr/>
        </p:nvSpPr>
        <p:spPr>
          <a:xfrm>
            <a:off x="1066800" y="5691963"/>
            <a:ext cx="7128510" cy="338554"/>
          </a:xfrm>
          <a:prstGeom prst="rect">
            <a:avLst/>
          </a:prstGeom>
          <a:noFill/>
        </p:spPr>
        <p:txBody>
          <a:bodyPr wrap="square" rtlCol="0">
            <a:spAutoFit/>
          </a:bodyPr>
          <a:lstStyle/>
          <a:p>
            <a:r>
              <a:rPr lang="en-US" sz="1600" dirty="0">
                <a:hlinkClick r:id="rId3"/>
              </a:rPr>
              <a:t>http://dasycenter.org/state-of-the-states-2016/workforce-level-data-systems/</a:t>
            </a:r>
            <a:endParaRPr lang="en-US" sz="1600" dirty="0"/>
          </a:p>
        </p:txBody>
      </p:sp>
      <p:sp>
        <p:nvSpPr>
          <p:cNvPr id="2" name="Slide Number Placeholder 1"/>
          <p:cNvSpPr>
            <a:spLocks noGrp="1"/>
          </p:cNvSpPr>
          <p:nvPr>
            <p:ph type="sldNum" sz="quarter" idx="10"/>
          </p:nvPr>
        </p:nvSpPr>
        <p:spPr/>
        <p:txBody>
          <a:bodyPr/>
          <a:lstStyle/>
          <a:p>
            <a:fld id="{B2897048-00E0-47FB-B07B-F36BBE8AF579}" type="slidenum">
              <a:rPr lang="en-US" smtClean="0"/>
              <a:pPr/>
              <a:t>21</a:t>
            </a:fld>
            <a:endParaRPr lang="en-US" dirty="0"/>
          </a:p>
        </p:txBody>
      </p:sp>
    </p:spTree>
    <p:extLst>
      <p:ext uri="{BB962C8B-B14F-4D97-AF65-F5344CB8AC3E}">
        <p14:creationId xmlns:p14="http://schemas.microsoft.com/office/powerpoint/2010/main" val="386716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graphic is a map of the United States consisting of different states highlighted in 5 different colors. The colors are categories including Green for Yes for Part C and Part B 619, Blue for Yes for Part C No for Part B 619, Yellow for No for Part C Yes for Part B 619, Red for No for Part C and Part B 619, and Grey for Data not available for at least one program. The state gas at least one electronic data systems that contain personally identifiable workforce data about those providing services. "/>
          <p:cNvPicPr>
            <a:picLocks noChangeAspect="1"/>
          </p:cNvPicPr>
          <p:nvPr/>
        </p:nvPicPr>
        <p:blipFill rotWithShape="1">
          <a:blip r:embed="rId3"/>
          <a:srcRect l="21752" t="38001" r="22202" b="18664"/>
          <a:stretch/>
        </p:blipFill>
        <p:spPr>
          <a:xfrm>
            <a:off x="80734" y="960120"/>
            <a:ext cx="9063266" cy="4937760"/>
          </a:xfrm>
          <a:prstGeom prst="rect">
            <a:avLst/>
          </a:prstGeom>
        </p:spPr>
      </p:pic>
      <p:sp>
        <p:nvSpPr>
          <p:cNvPr id="3" name="Slide Number Placeholder 2"/>
          <p:cNvSpPr>
            <a:spLocks noGrp="1"/>
          </p:cNvSpPr>
          <p:nvPr>
            <p:ph type="sldNum" sz="quarter" idx="10"/>
          </p:nvPr>
        </p:nvSpPr>
        <p:spPr/>
        <p:txBody>
          <a:bodyPr/>
          <a:lstStyle/>
          <a:p>
            <a:fld id="{B2897048-00E0-47FB-B07B-F36BBE8AF579}" type="slidenum">
              <a:rPr lang="en-US" smtClean="0"/>
              <a:pPr/>
              <a:t>22</a:t>
            </a:fld>
            <a:endParaRPr lang="en-US" dirty="0"/>
          </a:p>
        </p:txBody>
      </p:sp>
    </p:spTree>
    <p:extLst>
      <p:ext uri="{BB962C8B-B14F-4D97-AF65-F5344CB8AC3E}">
        <p14:creationId xmlns:p14="http://schemas.microsoft.com/office/powerpoint/2010/main" val="2630923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txBody>
          <a:bodyPr/>
          <a:lstStyle/>
          <a:p>
            <a:r>
              <a:rPr lang="en-US" dirty="0"/>
              <a:t>About the ITCA 2015 Data Survey</a:t>
            </a:r>
          </a:p>
        </p:txBody>
      </p:sp>
      <p:sp>
        <p:nvSpPr>
          <p:cNvPr id="6" name="Content Placeholder 1"/>
          <p:cNvSpPr>
            <a:spLocks noGrp="1"/>
          </p:cNvSpPr>
          <p:nvPr>
            <p:ph idx="1"/>
          </p:nvPr>
        </p:nvSpPr>
        <p:spPr>
          <a:xfrm>
            <a:off x="457200" y="1600201"/>
            <a:ext cx="8229600" cy="4038600"/>
          </a:xfrm>
        </p:spPr>
        <p:txBody>
          <a:bodyPr/>
          <a:lstStyle/>
          <a:p>
            <a:pPr lvl="0"/>
            <a:r>
              <a:rPr lang="en-US" dirty="0"/>
              <a:t>Data collected through online survey</a:t>
            </a:r>
          </a:p>
          <a:p>
            <a:r>
              <a:rPr lang="en-US" dirty="0"/>
              <a:t>Conducted survey in 2015</a:t>
            </a:r>
          </a:p>
          <a:p>
            <a:r>
              <a:rPr lang="en-US" dirty="0"/>
              <a:t>Sent to Part C Coordinators in all states and territories</a:t>
            </a:r>
          </a:p>
          <a:p>
            <a:r>
              <a:rPr lang="en-US" dirty="0"/>
              <a:t>47 states responded</a:t>
            </a:r>
          </a:p>
          <a:p>
            <a:r>
              <a:rPr lang="en-US" dirty="0" err="1"/>
              <a:t>Percents</a:t>
            </a:r>
            <a:r>
              <a:rPr lang="en-US" dirty="0"/>
              <a:t> are percent of states</a:t>
            </a:r>
          </a:p>
        </p:txBody>
      </p:sp>
      <p:sp>
        <p:nvSpPr>
          <p:cNvPr id="5" name="Slide Number Placeholder 4"/>
          <p:cNvSpPr>
            <a:spLocks noGrp="1"/>
          </p:cNvSpPr>
          <p:nvPr>
            <p:ph type="sldNum" sz="quarter" idx="10"/>
          </p:nvPr>
        </p:nvSpPr>
        <p:spPr/>
        <p:txBody>
          <a:bodyPr/>
          <a:lstStyle/>
          <a:p>
            <a:fld id="{B2897048-00E0-47FB-B07B-F36BBE8AF579}" type="slidenum">
              <a:rPr lang="en-US" smtClean="0"/>
              <a:pPr/>
              <a:t>23</a:t>
            </a:fld>
            <a:endParaRPr lang="en-US" dirty="0"/>
          </a:p>
        </p:txBody>
      </p:sp>
    </p:spTree>
    <p:extLst>
      <p:ext uri="{BB962C8B-B14F-4D97-AF65-F5344CB8AC3E}">
        <p14:creationId xmlns:p14="http://schemas.microsoft.com/office/powerpoint/2010/main" val="1802468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Early Intervention </a:t>
            </a:r>
          </a:p>
        </p:txBody>
      </p:sp>
      <p:sp>
        <p:nvSpPr>
          <p:cNvPr id="5" name="Content Placeholder 4"/>
          <p:cNvSpPr>
            <a:spLocks noGrp="1"/>
          </p:cNvSpPr>
          <p:nvPr>
            <p:ph idx="1"/>
          </p:nvPr>
        </p:nvSpPr>
        <p:spPr>
          <a:xfrm>
            <a:off x="444500" y="1524000"/>
            <a:ext cx="5867400" cy="4038600"/>
          </a:xfrm>
        </p:spPr>
        <p:txBody>
          <a:bodyPr/>
          <a:lstStyle/>
          <a:p>
            <a:pPr>
              <a:spcAft>
                <a:spcPts val="3600"/>
              </a:spcAft>
            </a:pPr>
            <a:r>
              <a:rPr lang="en-US" dirty="0"/>
              <a:t>At least one data system with data on work force member </a:t>
            </a:r>
          </a:p>
          <a:p>
            <a:pPr>
              <a:spcAft>
                <a:spcPts val="3600"/>
              </a:spcAft>
            </a:pPr>
            <a:r>
              <a:rPr lang="en-US" dirty="0"/>
              <a:t>Unique identifier for the work force member</a:t>
            </a:r>
          </a:p>
          <a:p>
            <a:r>
              <a:rPr lang="en-US" dirty="0"/>
              <a:t>Ever linked work force data to child level data</a:t>
            </a:r>
          </a:p>
        </p:txBody>
      </p:sp>
      <p:sp>
        <p:nvSpPr>
          <p:cNvPr id="6" name="TextBox 5"/>
          <p:cNvSpPr txBox="1"/>
          <p:nvPr/>
        </p:nvSpPr>
        <p:spPr>
          <a:xfrm>
            <a:off x="6629400" y="1524000"/>
            <a:ext cx="1600200" cy="3447098"/>
          </a:xfrm>
          <a:prstGeom prst="rect">
            <a:avLst/>
          </a:prstGeom>
          <a:noFill/>
        </p:spPr>
        <p:txBody>
          <a:bodyPr wrap="square" rtlCol="0">
            <a:spAutoFit/>
          </a:bodyPr>
          <a:lstStyle/>
          <a:p>
            <a:pPr>
              <a:spcAft>
                <a:spcPts val="6600"/>
              </a:spcAft>
            </a:pPr>
            <a:r>
              <a:rPr lang="en-US" sz="3600" b="1" dirty="0">
                <a:solidFill>
                  <a:srgbClr val="00B050"/>
                </a:solidFill>
              </a:rPr>
              <a:t>72%</a:t>
            </a:r>
          </a:p>
          <a:p>
            <a:pPr>
              <a:spcAft>
                <a:spcPts val="6600"/>
              </a:spcAft>
            </a:pPr>
            <a:r>
              <a:rPr lang="en-US" sz="3600" b="1" dirty="0">
                <a:solidFill>
                  <a:srgbClr val="00B050"/>
                </a:solidFill>
              </a:rPr>
              <a:t>31%</a:t>
            </a:r>
          </a:p>
          <a:p>
            <a:r>
              <a:rPr lang="en-US" sz="3600" b="1" dirty="0">
                <a:solidFill>
                  <a:srgbClr val="00B050"/>
                </a:solidFill>
              </a:rPr>
              <a:t>49%</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24</a:t>
            </a:fld>
            <a:endParaRPr lang="en-US" dirty="0"/>
          </a:p>
        </p:txBody>
      </p:sp>
    </p:spTree>
    <p:extLst>
      <p:ext uri="{BB962C8B-B14F-4D97-AF65-F5344CB8AC3E}">
        <p14:creationId xmlns:p14="http://schemas.microsoft.com/office/powerpoint/2010/main" val="2332544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9246B4-5592-4D59-A8B1-C8B0EFE6F24E}"/>
              </a:ext>
            </a:extLst>
          </p:cNvPr>
          <p:cNvSpPr>
            <a:spLocks noGrp="1"/>
          </p:cNvSpPr>
          <p:nvPr>
            <p:ph type="title" idx="4294967295"/>
          </p:nvPr>
        </p:nvSpPr>
        <p:spPr/>
        <p:txBody>
          <a:bodyPr/>
          <a:lstStyle/>
          <a:p>
            <a:pPr rtl="0" eaLnBrk="1" latinLnBrk="0" hangingPunct="1"/>
            <a:r>
              <a:rPr lang="en-US" sz="4000" kern="1200" dirty="0">
                <a:effectLst/>
                <a:latin typeface="Calibri" panose="020F0502020204030204" pitchFamily="34" charset="0"/>
                <a:ea typeface="+mn-ea"/>
                <a:cs typeface="+mn-cs"/>
              </a:rPr>
              <a:t>Early Intervention</a:t>
            </a:r>
            <a:endParaRPr lang="en-US" dirty="0">
              <a:effectLst/>
            </a:endParaRPr>
          </a:p>
        </p:txBody>
      </p:sp>
      <p:sp>
        <p:nvSpPr>
          <p:cNvPr id="5" name="TextBox 4"/>
          <p:cNvSpPr txBox="1"/>
          <p:nvPr/>
        </p:nvSpPr>
        <p:spPr>
          <a:xfrm>
            <a:off x="533400" y="1278851"/>
            <a:ext cx="8229600" cy="954107"/>
          </a:xfrm>
          <a:prstGeom prst="rect">
            <a:avLst/>
          </a:prstGeom>
          <a:noFill/>
        </p:spPr>
        <p:txBody>
          <a:bodyPr wrap="square" rtlCol="0">
            <a:spAutoFit/>
          </a:bodyPr>
          <a:lstStyle/>
          <a:p>
            <a:r>
              <a:rPr lang="en-US" sz="2800" dirty="0">
                <a:solidFill>
                  <a:srgbClr val="154578"/>
                </a:solidFill>
              </a:rPr>
              <a:t>The majority of states have licensure date.  Not many states have demographic data.</a:t>
            </a:r>
          </a:p>
        </p:txBody>
      </p:sp>
      <p:graphicFrame>
        <p:nvGraphicFramePr>
          <p:cNvPr id="7" name="Chart 6" descr="The graphic is a bar chart with early intervention demographics including age, race/ethnicity, licensure, highest education level, state CSPD requirements, employment start date, employment benefits, and wages/ benefits."/>
          <p:cNvGraphicFramePr>
            <a:graphicFrameLocks/>
          </p:cNvGraphicFramePr>
          <p:nvPr>
            <p:extLst>
              <p:ext uri="{D42A27DB-BD31-4B8C-83A1-F6EECF244321}">
                <p14:modId xmlns:p14="http://schemas.microsoft.com/office/powerpoint/2010/main" val="2563359658"/>
              </p:ext>
            </p:extLst>
          </p:nvPr>
        </p:nvGraphicFramePr>
        <p:xfrm>
          <a:off x="1066800" y="2232958"/>
          <a:ext cx="6858000" cy="401544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2864251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txBody>
          <a:bodyPr/>
          <a:lstStyle/>
          <a:p>
            <a:r>
              <a:rPr lang="en-US" dirty="0"/>
              <a:t>About the </a:t>
            </a:r>
            <a:r>
              <a:rPr lang="en-US" dirty="0" err="1"/>
              <a:t>DaSy</a:t>
            </a:r>
            <a:r>
              <a:rPr lang="en-US" dirty="0"/>
              <a:t> Part B 619 survey</a:t>
            </a:r>
          </a:p>
        </p:txBody>
      </p:sp>
      <p:sp>
        <p:nvSpPr>
          <p:cNvPr id="6" name="Content Placeholder 1"/>
          <p:cNvSpPr>
            <a:spLocks noGrp="1"/>
          </p:cNvSpPr>
          <p:nvPr>
            <p:ph idx="1"/>
          </p:nvPr>
        </p:nvSpPr>
        <p:spPr>
          <a:xfrm>
            <a:off x="457200" y="1600201"/>
            <a:ext cx="8229600" cy="4038600"/>
          </a:xfrm>
        </p:spPr>
        <p:txBody>
          <a:bodyPr/>
          <a:lstStyle/>
          <a:p>
            <a:pPr lvl="0"/>
            <a:r>
              <a:rPr lang="en-US" dirty="0"/>
              <a:t>Data collected through online survey</a:t>
            </a:r>
          </a:p>
          <a:p>
            <a:pPr lvl="1"/>
            <a:r>
              <a:rPr lang="en-US" dirty="0"/>
              <a:t>Conducted survey in mid 2013 and fall 2015</a:t>
            </a:r>
          </a:p>
          <a:p>
            <a:pPr lvl="1"/>
            <a:r>
              <a:rPr lang="en-US" dirty="0"/>
              <a:t>Sent to 619 coordinators in 56 states and jurisdictions, group effort encouraged</a:t>
            </a:r>
          </a:p>
          <a:p>
            <a:r>
              <a:rPr lang="en-US" dirty="0"/>
              <a:t>Response rates</a:t>
            </a:r>
          </a:p>
          <a:p>
            <a:pPr lvl="1"/>
            <a:r>
              <a:rPr lang="en-US" dirty="0"/>
              <a:t>2013: 96% (54/56)</a:t>
            </a:r>
          </a:p>
          <a:p>
            <a:pPr lvl="1"/>
            <a:r>
              <a:rPr lang="en-US" dirty="0"/>
              <a:t>2015: 93% (52/56)</a:t>
            </a:r>
          </a:p>
          <a:p>
            <a:pPr lvl="1"/>
            <a:r>
              <a:rPr lang="en-US" dirty="0"/>
              <a:t>89% (51 states) answered the survey both years</a:t>
            </a:r>
          </a:p>
          <a:p>
            <a:r>
              <a:rPr lang="en-US" dirty="0" err="1"/>
              <a:t>Percents</a:t>
            </a:r>
            <a:r>
              <a:rPr lang="en-US" dirty="0"/>
              <a:t> are percent of states. </a:t>
            </a:r>
          </a:p>
        </p:txBody>
      </p:sp>
      <p:sp>
        <p:nvSpPr>
          <p:cNvPr id="5" name="Slide Number Placeholder 4"/>
          <p:cNvSpPr>
            <a:spLocks noGrp="1"/>
          </p:cNvSpPr>
          <p:nvPr>
            <p:ph type="sldNum" sz="quarter" idx="10"/>
          </p:nvPr>
        </p:nvSpPr>
        <p:spPr/>
        <p:txBody>
          <a:bodyPr/>
          <a:lstStyle/>
          <a:p>
            <a:fld id="{B2897048-00E0-47FB-B07B-F36BBE8AF579}" type="slidenum">
              <a:rPr lang="en-US" smtClean="0"/>
              <a:pPr/>
              <a:t>26</a:t>
            </a:fld>
            <a:endParaRPr lang="en-US" dirty="0"/>
          </a:p>
        </p:txBody>
      </p:sp>
    </p:spTree>
    <p:extLst>
      <p:ext uri="{BB962C8B-B14F-4D97-AF65-F5344CB8AC3E}">
        <p14:creationId xmlns:p14="http://schemas.microsoft.com/office/powerpoint/2010/main" val="1903456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5F91D4-7B93-42F2-B596-5C011CE983FB}"/>
              </a:ext>
            </a:extLst>
          </p:cNvPr>
          <p:cNvSpPr>
            <a:spLocks noGrp="1"/>
          </p:cNvSpPr>
          <p:nvPr>
            <p:ph type="title"/>
          </p:nvPr>
        </p:nvSpPr>
        <p:spPr>
          <a:xfrm>
            <a:off x="457200" y="274638"/>
            <a:ext cx="8229600" cy="1143000"/>
          </a:xfrm>
          <a:ln>
            <a:noFill/>
          </a:ln>
        </p:spPr>
        <p:txBody>
          <a:bodyPr/>
          <a:lstStyle/>
          <a:p>
            <a:pPr rtl="0" eaLnBrk="1" latinLnBrk="0" hangingPunct="1"/>
            <a:r>
              <a:rPr lang="en-US" sz="4000" kern="1200" dirty="0">
                <a:solidFill>
                  <a:srgbClr val="17375E"/>
                </a:solidFill>
                <a:effectLst/>
                <a:latin typeface="Calibri" panose="020F0502020204030204" pitchFamily="34" charset="0"/>
                <a:ea typeface="+mn-ea"/>
                <a:cs typeface="+mn-cs"/>
              </a:rPr>
              <a:t>Early Childhood Special Education</a:t>
            </a:r>
            <a:endParaRPr lang="en-US" dirty="0">
              <a:effectLst/>
            </a:endParaRPr>
          </a:p>
        </p:txBody>
      </p:sp>
      <p:sp>
        <p:nvSpPr>
          <p:cNvPr id="10" name="Rectangle 9"/>
          <p:cNvSpPr/>
          <p:nvPr/>
        </p:nvSpPr>
        <p:spPr>
          <a:xfrm>
            <a:off x="457200" y="1295400"/>
            <a:ext cx="8112760" cy="1471172"/>
          </a:xfrm>
          <a:prstGeom prst="rect">
            <a:avLst/>
          </a:prstGeom>
        </p:spPr>
        <p:txBody>
          <a:bodyPr wrap="square">
            <a:spAutoFit/>
          </a:bodyPr>
          <a:lstStyle/>
          <a:p>
            <a:pPr lvl="0">
              <a:spcBef>
                <a:spcPct val="20000"/>
              </a:spcBef>
              <a:buClr>
                <a:srgbClr val="ED3532"/>
              </a:buClr>
            </a:pPr>
            <a:r>
              <a:rPr lang="en-US" sz="2800" dirty="0">
                <a:solidFill>
                  <a:srgbClr val="154578"/>
                </a:solidFill>
              </a:rPr>
              <a:t>Majority of states have at least one data system with data on </a:t>
            </a:r>
            <a:r>
              <a:rPr lang="en-US" sz="2800" b="1" dirty="0">
                <a:solidFill>
                  <a:srgbClr val="154578"/>
                </a:solidFill>
              </a:rPr>
              <a:t>preschool special education teachers. </a:t>
            </a:r>
          </a:p>
          <a:p>
            <a:pPr lvl="0">
              <a:spcBef>
                <a:spcPct val="20000"/>
              </a:spcBef>
              <a:buClr>
                <a:srgbClr val="ED3532"/>
              </a:buClr>
            </a:pPr>
            <a:r>
              <a:rPr lang="en-US" sz="2800" dirty="0">
                <a:solidFill>
                  <a:srgbClr val="154578"/>
                </a:solidFill>
              </a:rPr>
              <a:t>Little change over time. </a:t>
            </a:r>
          </a:p>
        </p:txBody>
      </p:sp>
      <p:graphicFrame>
        <p:nvGraphicFramePr>
          <p:cNvPr id="9" name="Chart 8" descr="The graphic is a bar chart comparing the percentage of states that have at least one data system with data on preschool special education teachers in the year 2013 to the percentage of states that have at least one data system with data on preschool special education teachers in the year 2015. In 2013 82% of states have data systems and in 2015 79% of states have data systems."/>
          <p:cNvGraphicFramePr/>
          <p:nvPr>
            <p:extLst>
              <p:ext uri="{D42A27DB-BD31-4B8C-83A1-F6EECF244321}">
                <p14:modId xmlns:p14="http://schemas.microsoft.com/office/powerpoint/2010/main" val="665888636"/>
              </p:ext>
            </p:extLst>
          </p:nvPr>
        </p:nvGraphicFramePr>
        <p:xfrm>
          <a:off x="668020" y="3150721"/>
          <a:ext cx="7960360" cy="276413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fld id="{B2897048-00E0-47FB-B07B-F36BBE8AF579}" type="slidenum">
              <a:rPr lang="en-US" smtClean="0"/>
              <a:pPr/>
              <a:t>27</a:t>
            </a:fld>
            <a:endParaRPr lang="en-US" dirty="0"/>
          </a:p>
        </p:txBody>
      </p:sp>
    </p:spTree>
    <p:extLst>
      <p:ext uri="{BB962C8B-B14F-4D97-AF65-F5344CB8AC3E}">
        <p14:creationId xmlns:p14="http://schemas.microsoft.com/office/powerpoint/2010/main" val="64639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2FE9-AE66-4EC8-813A-6D4D768AB845}"/>
              </a:ext>
            </a:extLst>
          </p:cNvPr>
          <p:cNvSpPr>
            <a:spLocks noGrp="1"/>
          </p:cNvSpPr>
          <p:nvPr>
            <p:ph type="title"/>
          </p:nvPr>
        </p:nvSpPr>
        <p:spPr>
          <a:xfrm>
            <a:off x="457200" y="274638"/>
            <a:ext cx="8229600" cy="1143000"/>
          </a:xfrm>
          <a:ln>
            <a:noFill/>
          </a:ln>
        </p:spPr>
        <p:txBody>
          <a:bodyPr/>
          <a:lstStyle/>
          <a:p>
            <a:pPr rtl="0" eaLnBrk="1" latinLnBrk="0" hangingPunct="1"/>
            <a:r>
              <a:rPr lang="en-US" sz="4000" kern="1200" dirty="0">
                <a:solidFill>
                  <a:srgbClr val="17375E"/>
                </a:solidFill>
                <a:effectLst/>
                <a:latin typeface="Calibri" panose="020F0502020204030204" pitchFamily="34" charset="0"/>
                <a:ea typeface="+mn-ea"/>
                <a:cs typeface="+mn-cs"/>
              </a:rPr>
              <a:t>Early Childhood Special Education</a:t>
            </a:r>
            <a:endParaRPr lang="en-US" dirty="0">
              <a:effectLst/>
            </a:endParaRPr>
          </a:p>
        </p:txBody>
      </p:sp>
      <p:sp>
        <p:nvSpPr>
          <p:cNvPr id="119" name="Rectangle 118"/>
          <p:cNvSpPr/>
          <p:nvPr/>
        </p:nvSpPr>
        <p:spPr>
          <a:xfrm>
            <a:off x="457200" y="1378870"/>
            <a:ext cx="7620000" cy="954107"/>
          </a:xfrm>
          <a:prstGeom prst="rect">
            <a:avLst/>
          </a:prstGeom>
        </p:spPr>
        <p:txBody>
          <a:bodyPr wrap="square">
            <a:spAutoFit/>
          </a:bodyPr>
          <a:lstStyle/>
          <a:p>
            <a:pPr lvl="0">
              <a:spcBef>
                <a:spcPct val="20000"/>
              </a:spcBef>
              <a:buClr>
                <a:srgbClr val="ED3532"/>
              </a:buClr>
            </a:pPr>
            <a:r>
              <a:rPr lang="en-US" sz="2800" dirty="0">
                <a:solidFill>
                  <a:srgbClr val="154578"/>
                </a:solidFill>
              </a:rPr>
              <a:t>Majority of states have at least one data system with data on individual </a:t>
            </a:r>
            <a:r>
              <a:rPr lang="en-US" sz="2800" b="1" dirty="0">
                <a:solidFill>
                  <a:srgbClr val="154578"/>
                </a:solidFill>
              </a:rPr>
              <a:t>related services personnel</a:t>
            </a:r>
          </a:p>
        </p:txBody>
      </p:sp>
      <p:graphicFrame>
        <p:nvGraphicFramePr>
          <p:cNvPr id="116" name="Chart 115" descr="The graphic is a bar chart comparing the percentage of states that have at least one data system with data on individual related services personnel in 2013 to the percentage of states that have at least one data system with data on individual related services personnel in 2015. In 2013 73% of states have data systems and in 2015 70% of states have data systems. "/>
          <p:cNvGraphicFramePr/>
          <p:nvPr>
            <p:extLst>
              <p:ext uri="{D42A27DB-BD31-4B8C-83A1-F6EECF244321}">
                <p14:modId xmlns:p14="http://schemas.microsoft.com/office/powerpoint/2010/main" val="4164624598"/>
              </p:ext>
            </p:extLst>
          </p:nvPr>
        </p:nvGraphicFramePr>
        <p:xfrm>
          <a:off x="497840" y="2819400"/>
          <a:ext cx="7960360" cy="276413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fld id="{B2897048-00E0-47FB-B07B-F36BBE8AF579}" type="slidenum">
              <a:rPr lang="en-US" smtClean="0"/>
              <a:pPr/>
              <a:t>28</a:t>
            </a:fld>
            <a:endParaRPr lang="en-US" dirty="0"/>
          </a:p>
        </p:txBody>
      </p:sp>
    </p:spTree>
    <p:extLst>
      <p:ext uri="{BB962C8B-B14F-4D97-AF65-F5344CB8AC3E}">
        <p14:creationId xmlns:p14="http://schemas.microsoft.com/office/powerpoint/2010/main" val="3344780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AE2B-9D55-49BE-9AFA-69312E35A9A5}"/>
              </a:ext>
            </a:extLst>
          </p:cNvPr>
          <p:cNvSpPr>
            <a:spLocks noGrp="1"/>
          </p:cNvSpPr>
          <p:nvPr>
            <p:ph type="title"/>
          </p:nvPr>
        </p:nvSpPr>
        <p:spPr>
          <a:xfrm>
            <a:off x="457200" y="274638"/>
            <a:ext cx="8229600" cy="1143000"/>
          </a:xfrm>
          <a:ln>
            <a:noFill/>
          </a:ln>
        </p:spPr>
        <p:txBody>
          <a:bodyPr/>
          <a:lstStyle/>
          <a:p>
            <a:pPr rtl="0" eaLnBrk="1" latinLnBrk="0" hangingPunct="1"/>
            <a:r>
              <a:rPr lang="en-US" sz="4000" kern="1200" dirty="0">
                <a:solidFill>
                  <a:srgbClr val="17375E"/>
                </a:solidFill>
                <a:effectLst/>
                <a:latin typeface="Calibri" panose="020F0502020204030204" pitchFamily="34" charset="0"/>
                <a:ea typeface="+mn-ea"/>
                <a:cs typeface="+mn-cs"/>
              </a:rPr>
              <a:t>Early Childhood Special Education</a:t>
            </a:r>
            <a:endParaRPr lang="en-US" dirty="0">
              <a:effectLst/>
            </a:endParaRPr>
          </a:p>
        </p:txBody>
      </p:sp>
      <p:sp>
        <p:nvSpPr>
          <p:cNvPr id="119" name="Rectangle 118"/>
          <p:cNvSpPr/>
          <p:nvPr/>
        </p:nvSpPr>
        <p:spPr>
          <a:xfrm>
            <a:off x="457200" y="1208112"/>
            <a:ext cx="7620000" cy="1815882"/>
          </a:xfrm>
          <a:prstGeom prst="rect">
            <a:avLst/>
          </a:prstGeom>
        </p:spPr>
        <p:txBody>
          <a:bodyPr wrap="square">
            <a:spAutoFit/>
          </a:bodyPr>
          <a:lstStyle/>
          <a:p>
            <a:pPr lvl="0">
              <a:spcBef>
                <a:spcPct val="20000"/>
              </a:spcBef>
              <a:buClr>
                <a:srgbClr val="ED3532"/>
              </a:buClr>
            </a:pPr>
            <a:r>
              <a:rPr lang="en-US" sz="2800" dirty="0">
                <a:solidFill>
                  <a:srgbClr val="154578"/>
                </a:solidFill>
              </a:rPr>
              <a:t>The </a:t>
            </a:r>
            <a:r>
              <a:rPr lang="en-US" sz="2800" b="1" dirty="0">
                <a:solidFill>
                  <a:srgbClr val="154578"/>
                </a:solidFill>
              </a:rPr>
              <a:t>majority</a:t>
            </a:r>
            <a:r>
              <a:rPr lang="en-US" sz="2800" dirty="0">
                <a:solidFill>
                  <a:srgbClr val="154578"/>
                </a:solidFill>
              </a:rPr>
              <a:t> of states have at least one data system with data on individual </a:t>
            </a:r>
            <a:r>
              <a:rPr lang="en-US" sz="2800" b="1" dirty="0">
                <a:solidFill>
                  <a:srgbClr val="154578"/>
                </a:solidFill>
              </a:rPr>
              <a:t>general education teachers </a:t>
            </a:r>
            <a:r>
              <a:rPr lang="en-US" sz="2800" dirty="0">
                <a:solidFill>
                  <a:srgbClr val="154578"/>
                </a:solidFill>
              </a:rPr>
              <a:t>working with children with IEPs, and there has been little change over time.</a:t>
            </a:r>
          </a:p>
        </p:txBody>
      </p:sp>
      <p:graphicFrame>
        <p:nvGraphicFramePr>
          <p:cNvPr id="116" name="Chart 115" descr="The graphic is a bar chart comparing the percentage of states that have at least one data system with data on individual general education teachers working with children with IEPs in 2013 to the percentage of states that have at least one data system with data on individual general education teachers working with children with IEPs in 2015. In 2013 70% of states have data systems and in 2015 70% of states have data systems. "/>
          <p:cNvGraphicFramePr/>
          <p:nvPr>
            <p:extLst>
              <p:ext uri="{D42A27DB-BD31-4B8C-83A1-F6EECF244321}">
                <p14:modId xmlns:p14="http://schemas.microsoft.com/office/powerpoint/2010/main" val="1720859052"/>
              </p:ext>
            </p:extLst>
          </p:nvPr>
        </p:nvGraphicFramePr>
        <p:xfrm>
          <a:off x="668020" y="3200400"/>
          <a:ext cx="7960360" cy="276413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fld id="{B2897048-00E0-47FB-B07B-F36BBE8AF579}" type="slidenum">
              <a:rPr lang="en-US" smtClean="0"/>
              <a:pPr/>
              <a:t>29</a:t>
            </a:fld>
            <a:endParaRPr lang="en-US" dirty="0"/>
          </a:p>
        </p:txBody>
      </p:sp>
    </p:spTree>
    <p:extLst>
      <p:ext uri="{BB962C8B-B14F-4D97-AF65-F5344CB8AC3E}">
        <p14:creationId xmlns:p14="http://schemas.microsoft.com/office/powerpoint/2010/main" val="2469674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Functions of a Data System/Uses of Data</a:t>
            </a:r>
          </a:p>
        </p:txBody>
      </p:sp>
      <p:graphicFrame>
        <p:nvGraphicFramePr>
          <p:cNvPr id="5" name="Content Placeholder 4" descr="Accountability, Program Improvement, Program Operations, Knowledge Development"/>
          <p:cNvGraphicFramePr>
            <a:graphicFrameLocks noGrp="1"/>
          </p:cNvGraphicFramePr>
          <p:nvPr>
            <p:ph idx="1"/>
            <p:extLst>
              <p:ext uri="{D42A27DB-BD31-4B8C-83A1-F6EECF244321}">
                <p14:modId xmlns:p14="http://schemas.microsoft.com/office/powerpoint/2010/main" val="2022642852"/>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1822440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698F-DB31-4BCD-939A-C392E0750646}"/>
              </a:ext>
            </a:extLst>
          </p:cNvPr>
          <p:cNvSpPr>
            <a:spLocks noGrp="1"/>
          </p:cNvSpPr>
          <p:nvPr>
            <p:ph type="title"/>
          </p:nvPr>
        </p:nvSpPr>
        <p:spPr>
          <a:xfrm>
            <a:off x="457200" y="274638"/>
            <a:ext cx="8229600" cy="1143000"/>
          </a:xfrm>
          <a:ln>
            <a:noFill/>
          </a:ln>
        </p:spPr>
        <p:txBody>
          <a:bodyPr/>
          <a:lstStyle/>
          <a:p>
            <a:pPr rtl="0" eaLnBrk="1" latinLnBrk="0" hangingPunct="1"/>
            <a:r>
              <a:rPr lang="en-US" sz="4000" kern="1200" dirty="0">
                <a:solidFill>
                  <a:srgbClr val="17375E"/>
                </a:solidFill>
                <a:effectLst/>
                <a:latin typeface="Calibri" panose="020F0502020204030204" pitchFamily="34" charset="0"/>
                <a:ea typeface="+mn-ea"/>
                <a:cs typeface="+mn-cs"/>
              </a:rPr>
              <a:t>Early Childhood Special Education</a:t>
            </a:r>
            <a:endParaRPr lang="en-US" dirty="0">
              <a:effectLst/>
            </a:endParaRPr>
          </a:p>
        </p:txBody>
      </p:sp>
      <p:sp>
        <p:nvSpPr>
          <p:cNvPr id="117" name="Rectangle 116"/>
          <p:cNvSpPr/>
          <p:nvPr/>
        </p:nvSpPr>
        <p:spPr>
          <a:xfrm>
            <a:off x="457200" y="1371600"/>
            <a:ext cx="7772400" cy="954107"/>
          </a:xfrm>
          <a:prstGeom prst="rect">
            <a:avLst/>
          </a:prstGeom>
        </p:spPr>
        <p:txBody>
          <a:bodyPr wrap="square">
            <a:spAutoFit/>
          </a:bodyPr>
          <a:lstStyle/>
          <a:p>
            <a:pPr lvl="0">
              <a:spcBef>
                <a:spcPct val="20000"/>
              </a:spcBef>
              <a:buClr>
                <a:srgbClr val="ED3532"/>
              </a:buClr>
            </a:pPr>
            <a:r>
              <a:rPr lang="en-US" sz="2800" b="1" dirty="0">
                <a:solidFill>
                  <a:srgbClr val="154578"/>
                </a:solidFill>
              </a:rPr>
              <a:t>Most </a:t>
            </a:r>
            <a:r>
              <a:rPr lang="en-US" sz="2800" dirty="0">
                <a:solidFill>
                  <a:srgbClr val="154578"/>
                </a:solidFill>
              </a:rPr>
              <a:t>states reported using a </a:t>
            </a:r>
            <a:r>
              <a:rPr lang="en-US" sz="2800" b="1" dirty="0">
                <a:solidFill>
                  <a:srgbClr val="154578"/>
                </a:solidFill>
              </a:rPr>
              <a:t>unique identifier </a:t>
            </a:r>
            <a:r>
              <a:rPr lang="en-US" sz="2800" dirty="0">
                <a:solidFill>
                  <a:srgbClr val="154578"/>
                </a:solidFill>
              </a:rPr>
              <a:t>for workforce members.</a:t>
            </a:r>
          </a:p>
        </p:txBody>
      </p:sp>
      <p:graphicFrame>
        <p:nvGraphicFramePr>
          <p:cNvPr id="9" name="Chart 8" descr="The graphic is a bar chart comparing the percentage of states that reported using a unique identifier for workforce members in 2013 to the percentage of states that reported using a unique identifier for workforce members in 2015. In 2013 68% of states had unique IDs and in 2015 64% of states had Unique IDs. "/>
          <p:cNvGraphicFramePr/>
          <p:nvPr>
            <p:extLst>
              <p:ext uri="{D42A27DB-BD31-4B8C-83A1-F6EECF244321}">
                <p14:modId xmlns:p14="http://schemas.microsoft.com/office/powerpoint/2010/main" val="976336569"/>
              </p:ext>
            </p:extLst>
          </p:nvPr>
        </p:nvGraphicFramePr>
        <p:xfrm>
          <a:off x="467833" y="2609264"/>
          <a:ext cx="7960360" cy="276413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143000" y="5518889"/>
            <a:ext cx="7772400" cy="954107"/>
          </a:xfrm>
          <a:prstGeom prst="rect">
            <a:avLst/>
          </a:prstGeom>
        </p:spPr>
        <p:txBody>
          <a:bodyPr wrap="square">
            <a:spAutoFit/>
          </a:bodyPr>
          <a:lstStyle/>
          <a:p>
            <a:pPr lvl="0">
              <a:spcBef>
                <a:spcPct val="20000"/>
              </a:spcBef>
              <a:buClr>
                <a:srgbClr val="ED3532"/>
              </a:buClr>
            </a:pPr>
            <a:r>
              <a:rPr lang="en-US" sz="2800" b="1" dirty="0">
                <a:solidFill>
                  <a:srgbClr val="154578"/>
                </a:solidFill>
              </a:rPr>
              <a:t>Seven</a:t>
            </a:r>
            <a:r>
              <a:rPr lang="en-US" sz="2800" dirty="0">
                <a:solidFill>
                  <a:srgbClr val="154578"/>
                </a:solidFill>
              </a:rPr>
              <a:t> states reported that they used the </a:t>
            </a:r>
            <a:r>
              <a:rPr lang="en-US" sz="2800" b="1" dirty="0">
                <a:solidFill>
                  <a:srgbClr val="154578"/>
                </a:solidFill>
              </a:rPr>
              <a:t>same unique workforce ID</a:t>
            </a:r>
            <a:r>
              <a:rPr lang="en-US" sz="2800" dirty="0">
                <a:solidFill>
                  <a:srgbClr val="154578"/>
                </a:solidFill>
              </a:rPr>
              <a:t> </a:t>
            </a:r>
            <a:r>
              <a:rPr lang="en-US" sz="2800" b="1" dirty="0">
                <a:solidFill>
                  <a:srgbClr val="154578"/>
                </a:solidFill>
              </a:rPr>
              <a:t>as Part C.</a:t>
            </a:r>
            <a:r>
              <a:rPr lang="en-US" sz="2800" dirty="0">
                <a:solidFill>
                  <a:srgbClr val="154578"/>
                </a:solidFill>
              </a:rPr>
              <a:t> </a:t>
            </a:r>
          </a:p>
        </p:txBody>
      </p:sp>
      <p:sp>
        <p:nvSpPr>
          <p:cNvPr id="3" name="Slide Number Placeholder 2"/>
          <p:cNvSpPr>
            <a:spLocks noGrp="1"/>
          </p:cNvSpPr>
          <p:nvPr>
            <p:ph type="sldNum" sz="quarter" idx="10"/>
          </p:nvPr>
        </p:nvSpPr>
        <p:spPr/>
        <p:txBody>
          <a:bodyPr/>
          <a:lstStyle/>
          <a:p>
            <a:fld id="{B2897048-00E0-47FB-B07B-F36BBE8AF579}" type="slidenum">
              <a:rPr lang="en-US" smtClean="0"/>
              <a:pPr/>
              <a:t>30</a:t>
            </a:fld>
            <a:endParaRPr lang="en-US" dirty="0"/>
          </a:p>
        </p:txBody>
      </p:sp>
    </p:spTree>
    <p:extLst>
      <p:ext uri="{BB962C8B-B14F-4D97-AF65-F5344CB8AC3E}">
        <p14:creationId xmlns:p14="http://schemas.microsoft.com/office/powerpoint/2010/main" val="29490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AAEDD14-066F-4EFD-9740-AF0F6D43BE9C}"/>
              </a:ext>
            </a:extLst>
          </p:cNvPr>
          <p:cNvSpPr>
            <a:spLocks noGrp="1"/>
          </p:cNvSpPr>
          <p:nvPr>
            <p:ph type="title"/>
          </p:nvPr>
        </p:nvSpPr>
        <p:spPr>
          <a:xfrm>
            <a:off x="457200" y="0"/>
            <a:ext cx="8229600" cy="1143000"/>
          </a:xfrm>
          <a:ln>
            <a:noFill/>
          </a:ln>
        </p:spPr>
        <p:txBody>
          <a:bodyPr/>
          <a:lstStyle/>
          <a:p>
            <a:pPr rtl="0" eaLnBrk="1" latinLnBrk="0" hangingPunct="1"/>
            <a:r>
              <a:rPr lang="en-US" sz="4000" kern="1200" dirty="0">
                <a:solidFill>
                  <a:srgbClr val="17375E"/>
                </a:solidFill>
                <a:effectLst/>
                <a:latin typeface="Calibri" panose="020F0502020204030204" pitchFamily="34" charset="0"/>
                <a:ea typeface="+mn-ea"/>
                <a:cs typeface="+mn-cs"/>
              </a:rPr>
              <a:t>Early Childhood Special Education</a:t>
            </a:r>
            <a:endParaRPr lang="en-US" dirty="0">
              <a:effectLst/>
            </a:endParaRPr>
          </a:p>
        </p:txBody>
      </p:sp>
      <p:sp>
        <p:nvSpPr>
          <p:cNvPr id="6" name="Rectangle 5"/>
          <p:cNvSpPr/>
          <p:nvPr/>
        </p:nvSpPr>
        <p:spPr>
          <a:xfrm>
            <a:off x="457200" y="1028312"/>
            <a:ext cx="8077200" cy="1274195"/>
          </a:xfrm>
          <a:prstGeom prst="rect">
            <a:avLst/>
          </a:prstGeom>
        </p:spPr>
        <p:txBody>
          <a:bodyPr wrap="square">
            <a:spAutoFit/>
          </a:bodyPr>
          <a:lstStyle/>
          <a:p>
            <a:pPr lvl="0">
              <a:spcBef>
                <a:spcPct val="20000"/>
              </a:spcBef>
              <a:buClr>
                <a:srgbClr val="ED3532"/>
              </a:buClr>
            </a:pPr>
            <a:r>
              <a:rPr lang="en-US" sz="2400" dirty="0">
                <a:solidFill>
                  <a:srgbClr val="154578"/>
                </a:solidFill>
              </a:rPr>
              <a:t>More states have data on </a:t>
            </a:r>
            <a:r>
              <a:rPr lang="en-US" sz="2400" b="1" dirty="0">
                <a:solidFill>
                  <a:srgbClr val="154578"/>
                </a:solidFill>
              </a:rPr>
              <a:t>special education teachers</a:t>
            </a:r>
            <a:r>
              <a:rPr lang="en-US" sz="2400" dirty="0">
                <a:solidFill>
                  <a:srgbClr val="154578"/>
                </a:solidFill>
              </a:rPr>
              <a:t> than the other professions.</a:t>
            </a:r>
          </a:p>
          <a:p>
            <a:pPr lvl="0">
              <a:spcBef>
                <a:spcPct val="20000"/>
              </a:spcBef>
              <a:buClr>
                <a:srgbClr val="ED3532"/>
              </a:buClr>
            </a:pPr>
            <a:r>
              <a:rPr lang="en-US" sz="2400" dirty="0">
                <a:solidFill>
                  <a:srgbClr val="154578"/>
                </a:solidFill>
              </a:rPr>
              <a:t>Licensure is the most common data across states.</a:t>
            </a:r>
          </a:p>
        </p:txBody>
      </p:sp>
      <p:grpSp>
        <p:nvGrpSpPr>
          <p:cNvPr id="9" name="Group 8" descr="The graphic is a series of 6 bar charts representing the different percentages of amount of data in demographics, wages, professional development, licenses/certifications, employment information, and education between special education teachers, general education teachers, and related services personnel. ">
            <a:extLst>
              <a:ext uri="{FF2B5EF4-FFF2-40B4-BE49-F238E27FC236}">
                <a16:creationId xmlns:a16="http://schemas.microsoft.com/office/drawing/2014/main" id="{6E2435C5-AC4E-40AC-8810-9EE49B6981D8}"/>
              </a:ext>
            </a:extLst>
          </p:cNvPr>
          <p:cNvGrpSpPr/>
          <p:nvPr/>
        </p:nvGrpSpPr>
        <p:grpSpPr>
          <a:xfrm>
            <a:off x="212725" y="2289261"/>
            <a:ext cx="11369675" cy="4263939"/>
            <a:chOff x="212725" y="2060661"/>
            <a:chExt cx="11369675" cy="4263939"/>
          </a:xfrm>
        </p:grpSpPr>
        <p:grpSp>
          <p:nvGrpSpPr>
            <p:cNvPr id="5" name="Group 4" descr="The graphic is a series of 6 bar charts representing the different percentages of amount of data in demographics, wages, professional development, licenses/certifications, employment information, and education between special education teachers, general education teachers, and related services personnel. "/>
            <p:cNvGrpSpPr/>
            <p:nvPr/>
          </p:nvGrpSpPr>
          <p:grpSpPr>
            <a:xfrm>
              <a:off x="212725" y="2060661"/>
              <a:ext cx="11369675" cy="4171950"/>
              <a:chOff x="212725" y="2060661"/>
              <a:chExt cx="11369675" cy="4171950"/>
            </a:xfrm>
          </p:grpSpPr>
          <p:graphicFrame>
            <p:nvGraphicFramePr>
              <p:cNvPr id="2" name="Chart 1"/>
              <p:cNvGraphicFramePr/>
              <p:nvPr>
                <p:extLst>
                  <p:ext uri="{D42A27DB-BD31-4B8C-83A1-F6EECF244321}">
                    <p14:modId xmlns:p14="http://schemas.microsoft.com/office/powerpoint/2010/main" val="1792600450"/>
                  </p:ext>
                </p:extLst>
              </p:nvPr>
            </p:nvGraphicFramePr>
            <p:xfrm>
              <a:off x="212725" y="2060661"/>
              <a:ext cx="45720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761555281"/>
                  </p:ext>
                </p:extLst>
              </p:nvPr>
            </p:nvGraphicFramePr>
            <p:xfrm>
              <a:off x="4114800" y="2073907"/>
              <a:ext cx="7467600" cy="4158704"/>
            </p:xfrm>
            <a:graphic>
              <a:graphicData uri="http://schemas.openxmlformats.org/drawingml/2006/chart">
                <c:chart xmlns:c="http://schemas.openxmlformats.org/drawingml/2006/chart" xmlns:r="http://schemas.openxmlformats.org/officeDocument/2006/relationships" r:id="rId4"/>
              </a:graphicData>
            </a:graphic>
          </p:graphicFrame>
        </p:grpSp>
        <p:pic>
          <p:nvPicPr>
            <p:cNvPr id="4" name="Picture 3" descr="Key for chart"/>
            <p:cNvPicPr>
              <a:picLocks noChangeAspect="1"/>
            </p:cNvPicPr>
            <p:nvPr/>
          </p:nvPicPr>
          <p:blipFill>
            <a:blip r:embed="rId5"/>
            <a:stretch>
              <a:fillRect/>
            </a:stretch>
          </p:blipFill>
          <p:spPr>
            <a:xfrm>
              <a:off x="933450" y="6038850"/>
              <a:ext cx="7277100" cy="285750"/>
            </a:xfrm>
            <a:prstGeom prst="rect">
              <a:avLst/>
            </a:prstGeom>
          </p:spPr>
        </p:pic>
      </p:grpSp>
      <p:sp>
        <p:nvSpPr>
          <p:cNvPr id="3" name="Slide Number Placeholder 2"/>
          <p:cNvSpPr>
            <a:spLocks noGrp="1"/>
          </p:cNvSpPr>
          <p:nvPr>
            <p:ph type="sldNum" sz="quarter" idx="10"/>
          </p:nvPr>
        </p:nvSpPr>
        <p:spPr/>
        <p:txBody>
          <a:bodyPr/>
          <a:lstStyle/>
          <a:p>
            <a:fld id="{B2897048-00E0-47FB-B07B-F36BBE8AF579}" type="slidenum">
              <a:rPr lang="en-US" smtClean="0"/>
              <a:pPr/>
              <a:t>31</a:t>
            </a:fld>
            <a:endParaRPr lang="en-US" dirty="0"/>
          </a:p>
        </p:txBody>
      </p:sp>
    </p:spTree>
    <p:extLst>
      <p:ext uri="{BB962C8B-B14F-4D97-AF65-F5344CB8AC3E}">
        <p14:creationId xmlns:p14="http://schemas.microsoft.com/office/powerpoint/2010/main" val="1747770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C2CD27-C2A8-41BA-BBAF-A56143BBF33B}"/>
              </a:ext>
            </a:extLst>
          </p:cNvPr>
          <p:cNvSpPr>
            <a:spLocks noGrp="1"/>
          </p:cNvSpPr>
          <p:nvPr>
            <p:ph type="title" idx="4294967295"/>
          </p:nvPr>
        </p:nvSpPr>
        <p:spPr/>
        <p:txBody>
          <a:bodyPr/>
          <a:lstStyle/>
          <a:p>
            <a:pPr rtl="0" eaLnBrk="1" latinLnBrk="0" hangingPunct="1"/>
            <a:r>
              <a:rPr lang="en-US" sz="4000" kern="1200" dirty="0">
                <a:effectLst/>
                <a:latin typeface="Calibri" panose="020F0502020204030204" pitchFamily="34" charset="0"/>
                <a:ea typeface="+mn-ea"/>
                <a:cs typeface="+mn-cs"/>
              </a:rPr>
              <a:t>Early Intervention</a:t>
            </a:r>
            <a:endParaRPr lang="en-US" dirty="0">
              <a:effectLst/>
            </a:endParaRPr>
          </a:p>
        </p:txBody>
      </p:sp>
      <p:sp>
        <p:nvSpPr>
          <p:cNvPr id="5" name="TextBox 4"/>
          <p:cNvSpPr txBox="1"/>
          <p:nvPr/>
        </p:nvSpPr>
        <p:spPr>
          <a:xfrm>
            <a:off x="533400" y="1219200"/>
            <a:ext cx="8229600" cy="954107"/>
          </a:xfrm>
          <a:prstGeom prst="rect">
            <a:avLst/>
          </a:prstGeom>
          <a:noFill/>
        </p:spPr>
        <p:txBody>
          <a:bodyPr wrap="square" rtlCol="0">
            <a:spAutoFit/>
          </a:bodyPr>
          <a:lstStyle/>
          <a:p>
            <a:r>
              <a:rPr lang="en-US" sz="2800" dirty="0">
                <a:solidFill>
                  <a:srgbClr val="154578"/>
                </a:solidFill>
              </a:rPr>
              <a:t>The majority of states have licensure date.  Not many states have demographic data.</a:t>
            </a:r>
          </a:p>
        </p:txBody>
      </p:sp>
      <p:graphicFrame>
        <p:nvGraphicFramePr>
          <p:cNvPr id="7" name="Chart 6" descr="The graphic is a bar chart with early intervention demographics including age, race/ethnicity, licensure, highest education level, state CSPD requirements, employment start date, employment benefits, and wages/ benefits."/>
          <p:cNvGraphicFramePr>
            <a:graphicFrameLocks/>
          </p:cNvGraphicFramePr>
          <p:nvPr>
            <p:extLst>
              <p:ext uri="{D42A27DB-BD31-4B8C-83A1-F6EECF244321}">
                <p14:modId xmlns:p14="http://schemas.microsoft.com/office/powerpoint/2010/main" val="2502383563"/>
              </p:ext>
            </p:extLst>
          </p:nvPr>
        </p:nvGraphicFramePr>
        <p:xfrm>
          <a:off x="1066800" y="2133600"/>
          <a:ext cx="6858000" cy="401544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0"/>
          </p:nvPr>
        </p:nvSpPr>
        <p:spPr/>
        <p:txBody>
          <a:bodyPr/>
          <a:lstStyle/>
          <a:p>
            <a:fld id="{B2897048-00E0-47FB-B07B-F36BBE8AF579}" type="slidenum">
              <a:rPr lang="en-US" smtClean="0"/>
              <a:pPr/>
              <a:t>32</a:t>
            </a:fld>
            <a:endParaRPr lang="en-US" dirty="0"/>
          </a:p>
        </p:txBody>
      </p:sp>
    </p:spTree>
    <p:extLst>
      <p:ext uri="{BB962C8B-B14F-4D97-AF65-F5344CB8AC3E}">
        <p14:creationId xmlns:p14="http://schemas.microsoft.com/office/powerpoint/2010/main" val="1073441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D26024F3-1499-4495-9D43-ADDCD001463F}"/>
              </a:ext>
            </a:extLst>
          </p:cNvPr>
          <p:cNvSpPr>
            <a:spLocks noGrp="1"/>
          </p:cNvSpPr>
          <p:nvPr>
            <p:ph type="title"/>
          </p:nvPr>
        </p:nvSpPr>
        <p:spPr/>
        <p:txBody>
          <a:bodyPr/>
          <a:lstStyle/>
          <a:p>
            <a:r>
              <a:rPr lang="en-US" dirty="0"/>
              <a:t>ECTA Frameworks</a:t>
            </a:r>
          </a:p>
        </p:txBody>
      </p:sp>
      <p:pic>
        <p:nvPicPr>
          <p:cNvPr id="3" name="Picture 2" descr="The graphic is a screenshot of the 2015 system framework for building high quality early intervention and preschool special education programs document. "/>
          <p:cNvPicPr>
            <a:picLocks noChangeAspect="1"/>
          </p:cNvPicPr>
          <p:nvPr/>
        </p:nvPicPr>
        <p:blipFill>
          <a:blip r:embed="rId3"/>
          <a:stretch>
            <a:fillRect/>
          </a:stretch>
        </p:blipFill>
        <p:spPr>
          <a:xfrm rot="21203115">
            <a:off x="847108" y="1309465"/>
            <a:ext cx="3137267" cy="4063865"/>
          </a:xfrm>
          <a:prstGeom prst="rect">
            <a:avLst/>
          </a:prstGeom>
          <a:ln>
            <a:solidFill>
              <a:schemeClr val="accent1"/>
            </a:solidFill>
          </a:ln>
        </p:spPr>
      </p:pic>
      <p:pic>
        <p:nvPicPr>
          <p:cNvPr id="4" name="Picture 3" descr="The graphic is a screenshot of the 2015 system framework personnel workforce component of the document. &#10;"/>
          <p:cNvPicPr>
            <a:picLocks noChangeAspect="1"/>
          </p:cNvPicPr>
          <p:nvPr/>
        </p:nvPicPr>
        <p:blipFill>
          <a:blip r:embed="rId4"/>
          <a:stretch>
            <a:fillRect/>
          </a:stretch>
        </p:blipFill>
        <p:spPr>
          <a:xfrm rot="885199">
            <a:off x="5008282" y="1460703"/>
            <a:ext cx="3022036" cy="3899401"/>
          </a:xfrm>
          <a:prstGeom prst="rect">
            <a:avLst/>
          </a:prstGeom>
          <a:ln>
            <a:solidFill>
              <a:schemeClr val="accent1"/>
            </a:solidFill>
          </a:ln>
        </p:spPr>
      </p:pic>
      <p:sp>
        <p:nvSpPr>
          <p:cNvPr id="2" name="TextBox 1"/>
          <p:cNvSpPr txBox="1"/>
          <p:nvPr/>
        </p:nvSpPr>
        <p:spPr>
          <a:xfrm>
            <a:off x="5638800" y="6172200"/>
            <a:ext cx="4038600" cy="369332"/>
          </a:xfrm>
          <a:prstGeom prst="rect">
            <a:avLst/>
          </a:prstGeom>
          <a:noFill/>
        </p:spPr>
        <p:txBody>
          <a:bodyPr wrap="square" rtlCol="0">
            <a:spAutoFit/>
          </a:bodyPr>
          <a:lstStyle/>
          <a:p>
            <a:r>
              <a:rPr lang="en-US" dirty="0">
                <a:hlinkClick r:id="rId5"/>
              </a:rPr>
              <a:t>http://ectacenter.org/sysframe/</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33</a:t>
            </a:fld>
            <a:endParaRPr lang="en-US" dirty="0"/>
          </a:p>
        </p:txBody>
      </p:sp>
    </p:spTree>
    <p:extLst>
      <p:ext uri="{BB962C8B-B14F-4D97-AF65-F5344CB8AC3E}">
        <p14:creationId xmlns:p14="http://schemas.microsoft.com/office/powerpoint/2010/main" val="3536958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57200"/>
            <a:ext cx="8077200" cy="2209800"/>
          </a:xfrm>
          <a:solidFill>
            <a:schemeClr val="accent1">
              <a:lumMod val="20000"/>
              <a:lumOff val="80000"/>
            </a:schemeClr>
          </a:solidFill>
        </p:spPr>
        <p:txBody>
          <a:bodyPr/>
          <a:lstStyle/>
          <a:p>
            <a:pPr marL="0" indent="0">
              <a:buNone/>
            </a:pPr>
            <a:r>
              <a:rPr lang="en-US" dirty="0"/>
              <a:t>“An effective system must coordinate and address state needs for both the number of personnel as well as the degree to which those personnel are supported and qualified for their roles in the service system”</a:t>
            </a:r>
          </a:p>
          <a:p>
            <a:pPr marL="0" indent="0">
              <a:buNone/>
            </a:pPr>
            <a:r>
              <a:rPr lang="en-US" sz="2000" dirty="0"/>
              <a:t>                                                                                         ECTA System Framework</a:t>
            </a:r>
            <a:endParaRPr lang="en-US" dirty="0"/>
          </a:p>
        </p:txBody>
      </p:sp>
      <p:sp>
        <p:nvSpPr>
          <p:cNvPr id="3" name="TextBox 2"/>
          <p:cNvSpPr txBox="1"/>
          <p:nvPr/>
        </p:nvSpPr>
        <p:spPr>
          <a:xfrm>
            <a:off x="609600" y="3200399"/>
            <a:ext cx="4559300" cy="2523768"/>
          </a:xfrm>
          <a:prstGeom prst="rect">
            <a:avLst/>
          </a:prstGeom>
          <a:noFill/>
        </p:spPr>
        <p:txBody>
          <a:bodyPr wrap="square" rtlCol="0">
            <a:spAutoFit/>
          </a:bodyPr>
          <a:lstStyle/>
          <a:p>
            <a:r>
              <a:rPr lang="en-US" sz="2800" dirty="0"/>
              <a:t>How does leadership build a state system that does that?</a:t>
            </a:r>
          </a:p>
          <a:p>
            <a:endParaRPr lang="en-US" sz="2800" dirty="0"/>
          </a:p>
          <a:p>
            <a:r>
              <a:rPr lang="en-US" sz="2800" dirty="0"/>
              <a:t>How does leadership know if the state system does that?</a:t>
            </a:r>
          </a:p>
          <a:p>
            <a:endParaRPr lang="en-US" dirty="0"/>
          </a:p>
        </p:txBody>
      </p:sp>
      <p:pic>
        <p:nvPicPr>
          <p:cNvPr id="10" name="Picture 9" descr="&quot; &quot;"/>
          <p:cNvPicPr>
            <a:picLocks noChangeAspect="1"/>
          </p:cNvPicPr>
          <p:nvPr/>
        </p:nvPicPr>
        <p:blipFill rotWithShape="1">
          <a:blip r:embed="rId2">
            <a:extLst>
              <a:ext uri="{28A0092B-C50C-407E-A947-70E740481C1C}">
                <a14:useLocalDpi xmlns:a14="http://schemas.microsoft.com/office/drawing/2010/main" val="0"/>
              </a:ext>
            </a:extLst>
          </a:blip>
          <a:srcRect l="5000" b="7617"/>
          <a:stretch/>
        </p:blipFill>
        <p:spPr>
          <a:xfrm>
            <a:off x="5495925" y="2993354"/>
            <a:ext cx="2495550" cy="2614906"/>
          </a:xfrm>
          <a:prstGeom prst="rect">
            <a:avLst/>
          </a:prstGeom>
          <a:effectLst>
            <a:softEdge rad="139700"/>
          </a:effectLst>
        </p:spPr>
      </p:pic>
      <p:sp>
        <p:nvSpPr>
          <p:cNvPr id="5" name="TextBox 4"/>
          <p:cNvSpPr txBox="1"/>
          <p:nvPr/>
        </p:nvSpPr>
        <p:spPr>
          <a:xfrm>
            <a:off x="5943600" y="3515977"/>
            <a:ext cx="1600200" cy="1569660"/>
          </a:xfrm>
          <a:prstGeom prst="rect">
            <a:avLst/>
          </a:prstGeom>
          <a:noFill/>
          <a:effectLst>
            <a:glow rad="127000">
              <a:schemeClr val="accent1">
                <a:alpha val="49000"/>
              </a:schemeClr>
            </a:glow>
          </a:effectLst>
        </p:spPr>
        <p:txBody>
          <a:bodyPr wrap="square" rtlCol="0">
            <a:spAutoFit/>
          </a:bodyPr>
          <a:lstStyle/>
          <a:p>
            <a:pPr algn="ctr"/>
            <a:r>
              <a:rPr lang="en-US" sz="4800" b="1" dirty="0">
                <a:solidFill>
                  <a:schemeClr val="tx2">
                    <a:lumMod val="50000"/>
                  </a:schemeClr>
                </a:solidFill>
              </a:rPr>
              <a:t>With</a:t>
            </a:r>
          </a:p>
          <a:p>
            <a:pPr algn="ctr"/>
            <a:r>
              <a:rPr lang="en-US" sz="4800" b="1" dirty="0">
                <a:solidFill>
                  <a:schemeClr val="tx2">
                    <a:lumMod val="50000"/>
                  </a:schemeClr>
                </a:solidFill>
              </a:rPr>
              <a:t>Data</a:t>
            </a:r>
          </a:p>
        </p:txBody>
      </p:sp>
      <p:sp>
        <p:nvSpPr>
          <p:cNvPr id="11" name="Slide Number Placeholder 10"/>
          <p:cNvSpPr>
            <a:spLocks noGrp="1"/>
          </p:cNvSpPr>
          <p:nvPr>
            <p:ph type="sldNum" sz="quarter" idx="10"/>
          </p:nvPr>
        </p:nvSpPr>
        <p:spPr/>
        <p:txBody>
          <a:bodyPr/>
          <a:lstStyle/>
          <a:p>
            <a:fld id="{B2897048-00E0-47FB-B07B-F36BBE8AF579}" type="slidenum">
              <a:rPr lang="en-US" smtClean="0"/>
              <a:pPr/>
              <a:t>34</a:t>
            </a:fld>
            <a:endParaRPr lang="en-US" dirty="0"/>
          </a:p>
        </p:txBody>
      </p:sp>
    </p:spTree>
    <p:extLst>
      <p:ext uri="{BB962C8B-B14F-4D97-AF65-F5344CB8AC3E}">
        <p14:creationId xmlns:p14="http://schemas.microsoft.com/office/powerpoint/2010/main" val="389543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038600"/>
          </a:xfrm>
        </p:spPr>
        <p:txBody>
          <a:bodyPr/>
          <a:lstStyle/>
          <a:p>
            <a:pPr marL="169863" indent="-169863">
              <a:buNone/>
            </a:pPr>
            <a:r>
              <a:rPr lang="en-US" b="1" dirty="0"/>
              <a:t>PN2 (There is a plan..) e. </a:t>
            </a:r>
            <a:r>
              <a:rPr lang="en-US" dirty="0"/>
              <a:t>The leadership team monitors both the implementation and effectiveness of the activities of the CSPD plan.</a:t>
            </a:r>
          </a:p>
          <a:p>
            <a:pPr marL="169863" indent="-169863">
              <a:buNone/>
            </a:pPr>
            <a:r>
              <a:rPr lang="en-US" b="1" dirty="0"/>
              <a:t>PN7 (…statewide system for </a:t>
            </a:r>
            <a:r>
              <a:rPr lang="en-US" b="1" dirty="0" err="1"/>
              <a:t>inservice</a:t>
            </a:r>
            <a:r>
              <a:rPr lang="en-US" b="1" dirty="0"/>
              <a:t>..) d</a:t>
            </a:r>
            <a:r>
              <a:rPr lang="en-US" dirty="0"/>
              <a:t>. The </a:t>
            </a:r>
            <a:r>
              <a:rPr lang="en-US" dirty="0" err="1"/>
              <a:t>inservice</a:t>
            </a:r>
            <a:r>
              <a:rPr lang="en-US" dirty="0"/>
              <a:t> personnel development component of the CSPD plan is guided by updated needs assessment of the capability of the work force in relation to the desired knowledge and skill competencies.</a:t>
            </a:r>
          </a:p>
          <a:p>
            <a:pPr marL="169863" indent="-169863">
              <a:buNone/>
            </a:pPr>
            <a:r>
              <a:rPr lang="en-US" b="1" dirty="0"/>
              <a:t>PN9 (..recruitment and retention…)</a:t>
            </a:r>
            <a:r>
              <a:rPr lang="en-US" dirty="0"/>
              <a:t> </a:t>
            </a:r>
            <a:r>
              <a:rPr lang="en-US" b="1" dirty="0"/>
              <a:t>c.</a:t>
            </a:r>
            <a:r>
              <a:rPr lang="en-US" dirty="0"/>
              <a:t>  The effectiveness of strategies is tracked, reviewed annually, and updated as appropriate based on data, current research, and stakeholder input.</a:t>
            </a:r>
          </a:p>
        </p:txBody>
      </p:sp>
      <p:sp>
        <p:nvSpPr>
          <p:cNvPr id="2" name="Slide Number Placeholder 1"/>
          <p:cNvSpPr>
            <a:spLocks noGrp="1"/>
          </p:cNvSpPr>
          <p:nvPr>
            <p:ph type="sldNum" sz="quarter" idx="10"/>
          </p:nvPr>
        </p:nvSpPr>
        <p:spPr/>
        <p:txBody>
          <a:bodyPr/>
          <a:lstStyle/>
          <a:p>
            <a:fld id="{B2897048-00E0-47FB-B07B-F36BBE8AF579}" type="slidenum">
              <a:rPr lang="en-US" smtClean="0"/>
              <a:pPr/>
              <a:t>35</a:t>
            </a:fld>
            <a:endParaRPr lang="en-US" dirty="0"/>
          </a:p>
        </p:txBody>
      </p:sp>
    </p:spTree>
    <p:extLst>
      <p:ext uri="{BB962C8B-B14F-4D97-AF65-F5344CB8AC3E}">
        <p14:creationId xmlns:p14="http://schemas.microsoft.com/office/powerpoint/2010/main" val="650756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8FA5CA-DA63-4720-BA1F-22F2704688F0}"/>
              </a:ext>
            </a:extLst>
          </p:cNvPr>
          <p:cNvSpPr>
            <a:spLocks noGrp="1"/>
          </p:cNvSpPr>
          <p:nvPr>
            <p:ph type="title"/>
          </p:nvPr>
        </p:nvSpPr>
        <p:spPr>
          <a:ln>
            <a:noFill/>
          </a:ln>
        </p:spPr>
        <p:txBody>
          <a:bodyPr>
            <a:normAutofit fontScale="90000"/>
          </a:bodyPr>
          <a:lstStyle/>
          <a:p>
            <a:pPr rtl="0" eaLnBrk="1" latinLnBrk="0" hangingPunct="1"/>
            <a:r>
              <a:rPr lang="en-US" sz="2800" b="1" kern="1200" dirty="0">
                <a:solidFill>
                  <a:srgbClr val="154578"/>
                </a:solidFill>
                <a:effectLst/>
                <a:latin typeface="Calibri" panose="020F0502020204030204" pitchFamily="34" charset="0"/>
                <a:ea typeface="+mn-ea"/>
                <a:cs typeface="+mn-cs"/>
              </a:rPr>
              <a:t>PN11. The evaluation plan for CSPD includes processes and mechanisms to collect, store, and analyze data across all subcomponents.</a:t>
            </a:r>
            <a:endParaRPr lang="en-US" dirty="0">
              <a:effectLst/>
            </a:endParaRPr>
          </a:p>
        </p:txBody>
      </p:sp>
      <p:sp>
        <p:nvSpPr>
          <p:cNvPr id="2" name="Content Placeholder 1"/>
          <p:cNvSpPr>
            <a:spLocks noGrp="1"/>
          </p:cNvSpPr>
          <p:nvPr>
            <p:ph idx="1"/>
          </p:nvPr>
        </p:nvSpPr>
        <p:spPr>
          <a:xfrm>
            <a:off x="304800" y="1447800"/>
            <a:ext cx="8229600" cy="4191000"/>
          </a:xfrm>
        </p:spPr>
        <p:txBody>
          <a:bodyPr/>
          <a:lstStyle/>
          <a:p>
            <a:pPr marL="514350" lvl="1" indent="0">
              <a:buNone/>
            </a:pPr>
            <a:r>
              <a:rPr lang="en-US" sz="2600" dirty="0"/>
              <a:t>c. The state has the capacity to support data collection, management, and analysis for personnel qualifications, needs assessment, preservice and </a:t>
            </a:r>
            <a:r>
              <a:rPr lang="en-US" sz="2600" dirty="0" err="1"/>
              <a:t>inservice</a:t>
            </a:r>
            <a:r>
              <a:rPr lang="en-US" sz="2600" dirty="0"/>
              <a:t> personnel development, and personnel supply and demand.</a:t>
            </a:r>
          </a:p>
          <a:p>
            <a:pPr marL="514350" lvl="1" indent="0">
              <a:buNone/>
            </a:pPr>
            <a:r>
              <a:rPr lang="en-US" sz="2600" dirty="0"/>
              <a:t>d. Quality review processes for data collection, verification, storage and management, and analysis are defined and implemented regularly.</a:t>
            </a:r>
          </a:p>
          <a:p>
            <a:pPr marL="514350" lvl="1" indent="0">
              <a:buNone/>
            </a:pPr>
            <a:r>
              <a:rPr lang="en-US" sz="2600" dirty="0"/>
              <a:t>e. Personnel data are linked to child and family outcomes.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36</a:t>
            </a:fld>
            <a:endParaRPr lang="en-US" dirty="0"/>
          </a:p>
        </p:txBody>
      </p:sp>
    </p:spTree>
    <p:extLst>
      <p:ext uri="{BB962C8B-B14F-4D97-AF65-F5344CB8AC3E}">
        <p14:creationId xmlns:p14="http://schemas.microsoft.com/office/powerpoint/2010/main" val="2956861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21CF27-2316-404C-B0D8-27D6BBC27278}"/>
              </a:ext>
            </a:extLst>
          </p:cNvPr>
          <p:cNvSpPr>
            <a:spLocks noGrp="1"/>
          </p:cNvSpPr>
          <p:nvPr>
            <p:ph type="title"/>
          </p:nvPr>
        </p:nvSpPr>
        <p:spPr>
          <a:ln>
            <a:noFill/>
          </a:ln>
        </p:spPr>
        <p:txBody>
          <a:bodyPr/>
          <a:lstStyle/>
          <a:p>
            <a:pPr rtl="0" eaLnBrk="1" latinLnBrk="0" hangingPunct="1"/>
            <a:r>
              <a:rPr lang="en-US" sz="2800" b="1" kern="1200" dirty="0">
                <a:solidFill>
                  <a:srgbClr val="154578"/>
                </a:solidFill>
                <a:effectLst/>
                <a:latin typeface="Calibri" panose="020F0502020204030204" pitchFamily="34" charset="0"/>
                <a:ea typeface="+mn-ea"/>
                <a:cs typeface="+mn-cs"/>
              </a:rPr>
              <a:t>PN12 (…evaluation plan is implemented)</a:t>
            </a:r>
            <a:endParaRPr lang="en-US" dirty="0">
              <a:effectLst/>
            </a:endParaRPr>
          </a:p>
        </p:txBody>
      </p:sp>
      <p:sp>
        <p:nvSpPr>
          <p:cNvPr id="2" name="Content Placeholder 1"/>
          <p:cNvSpPr>
            <a:spLocks noGrp="1"/>
          </p:cNvSpPr>
          <p:nvPr>
            <p:ph idx="1"/>
          </p:nvPr>
        </p:nvSpPr>
        <p:spPr>
          <a:xfrm>
            <a:off x="425302" y="1143000"/>
            <a:ext cx="8229600" cy="4038600"/>
          </a:xfrm>
        </p:spPr>
        <p:txBody>
          <a:bodyPr/>
          <a:lstStyle/>
          <a:p>
            <a:pPr marL="509588" lvl="1" indent="0">
              <a:buNone/>
            </a:pPr>
            <a:r>
              <a:rPr lang="en-US" dirty="0"/>
              <a:t>c</a:t>
            </a:r>
            <a:r>
              <a:rPr lang="en-US" sz="2600" dirty="0"/>
              <a:t>. Data are collected on personnel variables, such as personnel development participation, acquisition of content, and performance of competencies and those data are examined in relation to relevant child and family outcomes.</a:t>
            </a:r>
          </a:p>
          <a:p>
            <a:pPr marL="509588" lvl="1" indent="0">
              <a:buNone/>
            </a:pPr>
            <a:r>
              <a:rPr lang="en-US" sz="2600" dirty="0"/>
              <a:t>d. Data are collected on personnel development variables, such as units of personnel development, type and amount of support (e.g., observational feedback, coaching, </a:t>
            </a:r>
            <a:r>
              <a:rPr lang="en-US" sz="2600" dirty="0" err="1"/>
              <a:t>practica</a:t>
            </a:r>
            <a:r>
              <a:rPr lang="en-US" sz="2600" dirty="0"/>
              <a:t> and content), and those data are examined in relationship to relevant child and family outcomes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37</a:t>
            </a:fld>
            <a:endParaRPr lang="en-US" dirty="0"/>
          </a:p>
        </p:txBody>
      </p:sp>
    </p:spTree>
    <p:extLst>
      <p:ext uri="{BB962C8B-B14F-4D97-AF65-F5344CB8AC3E}">
        <p14:creationId xmlns:p14="http://schemas.microsoft.com/office/powerpoint/2010/main" val="208815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8CA91-4D9C-4B27-A12F-C872AB8C0B54}"/>
              </a:ext>
            </a:extLst>
          </p:cNvPr>
          <p:cNvSpPr>
            <a:spLocks noGrp="1"/>
          </p:cNvSpPr>
          <p:nvPr>
            <p:ph type="title"/>
          </p:nvPr>
        </p:nvSpPr>
        <p:spPr>
          <a:xfrm>
            <a:off x="457200" y="2590800"/>
            <a:ext cx="7391400" cy="1143000"/>
          </a:xfrm>
          <a:ln>
            <a:noFill/>
          </a:ln>
        </p:spPr>
        <p:txBody>
          <a:bodyPr>
            <a:normAutofit fontScale="90000"/>
          </a:bodyPr>
          <a:lstStyle/>
          <a:p>
            <a:r>
              <a:rPr lang="en-US" sz="4000" b="0" dirty="0">
                <a:latin typeface="Calibri" panose="020F0502020204030204" pitchFamily="34" charset="0"/>
              </a:rPr>
              <a:t>Bottom line:  </a:t>
            </a:r>
            <a:br>
              <a:rPr lang="en-US" sz="4000" b="0" dirty="0">
                <a:latin typeface="Calibri" panose="020F0502020204030204" pitchFamily="34" charset="0"/>
              </a:rPr>
            </a:br>
            <a:r>
              <a:rPr lang="en-US" sz="4000" b="0" dirty="0">
                <a:latin typeface="Calibri" panose="020F0502020204030204" pitchFamily="34" charset="0"/>
              </a:rPr>
              <a:t>High quality data on personnel is essential to achieving a system with high quality personnel</a:t>
            </a:r>
            <a:endParaRPr lang="en-US" b="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38</a:t>
            </a:fld>
            <a:endParaRPr lang="en-US" dirty="0"/>
          </a:p>
        </p:txBody>
      </p:sp>
    </p:spTree>
    <p:extLst>
      <p:ext uri="{BB962C8B-B14F-4D97-AF65-F5344CB8AC3E}">
        <p14:creationId xmlns:p14="http://schemas.microsoft.com/office/powerpoint/2010/main" val="481734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be useful, data must be</a:t>
            </a:r>
          </a:p>
        </p:txBody>
      </p:sp>
      <p:sp>
        <p:nvSpPr>
          <p:cNvPr id="3" name="Content Placeholder 2"/>
          <p:cNvSpPr>
            <a:spLocks noGrp="1"/>
          </p:cNvSpPr>
          <p:nvPr>
            <p:ph idx="1"/>
          </p:nvPr>
        </p:nvSpPr>
        <p:spPr>
          <a:xfrm>
            <a:off x="533400" y="1905000"/>
            <a:ext cx="8229600" cy="4038600"/>
          </a:xfrm>
        </p:spPr>
        <p:txBody>
          <a:bodyPr/>
          <a:lstStyle/>
          <a:p>
            <a:r>
              <a:rPr lang="en-US" sz="3200" dirty="0"/>
              <a:t>Current</a:t>
            </a:r>
          </a:p>
          <a:p>
            <a:r>
              <a:rPr lang="en-US" sz="3200" dirty="0"/>
              <a:t>Trustworthy</a:t>
            </a:r>
          </a:p>
          <a:p>
            <a:r>
              <a:rPr lang="en-US" sz="3200" dirty="0"/>
              <a:t>Accessible</a:t>
            </a:r>
          </a:p>
        </p:txBody>
      </p:sp>
      <p:pic>
        <p:nvPicPr>
          <p:cNvPr id="4" name="Picture 3" descr="&quot; &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667000"/>
            <a:ext cx="3227759" cy="2147749"/>
          </a:xfrm>
          <a:prstGeom prst="rect">
            <a:avLst/>
          </a:prstGeom>
        </p:spPr>
      </p:pic>
      <p:sp>
        <p:nvSpPr>
          <p:cNvPr id="5" name="Slide Number Placeholder 4"/>
          <p:cNvSpPr>
            <a:spLocks noGrp="1"/>
          </p:cNvSpPr>
          <p:nvPr>
            <p:ph type="sldNum" sz="quarter" idx="10"/>
          </p:nvPr>
        </p:nvSpPr>
        <p:spPr/>
        <p:txBody>
          <a:bodyPr/>
          <a:lstStyle/>
          <a:p>
            <a:fld id="{B2897048-00E0-47FB-B07B-F36BBE8AF579}" type="slidenum">
              <a:rPr lang="en-US" smtClean="0"/>
              <a:pPr/>
              <a:t>39</a:t>
            </a:fld>
            <a:endParaRPr lang="en-US" dirty="0"/>
          </a:p>
        </p:txBody>
      </p:sp>
    </p:spTree>
    <p:extLst>
      <p:ext uri="{BB962C8B-B14F-4D97-AF65-F5344CB8AC3E}">
        <p14:creationId xmlns:p14="http://schemas.microsoft.com/office/powerpoint/2010/main" val="97554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Functions of a Data System/Uses of Data</a:t>
            </a:r>
          </a:p>
        </p:txBody>
      </p:sp>
      <p:graphicFrame>
        <p:nvGraphicFramePr>
          <p:cNvPr id="5" name="Content Placeholder 4" descr="Accountability: report to funders and other stakeholders to support wisdom of investment, e.g., federal and state reporting. "/>
          <p:cNvGraphicFramePr>
            <a:graphicFrameLocks noGrp="1"/>
          </p:cNvGraphicFramePr>
          <p:nvPr>
            <p:ph idx="1"/>
            <p:extLst>
              <p:ext uri="{D42A27DB-BD31-4B8C-83A1-F6EECF244321}">
                <p14:modId xmlns:p14="http://schemas.microsoft.com/office/powerpoint/2010/main" val="3489002518"/>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343400" y="1524000"/>
            <a:ext cx="3276600" cy="1938992"/>
          </a:xfrm>
          <a:prstGeom prst="rect">
            <a:avLst/>
          </a:prstGeom>
          <a:solidFill>
            <a:schemeClr val="bg1"/>
          </a:solidFill>
          <a:ln>
            <a:solidFill>
              <a:schemeClr val="tx2">
                <a:lumMod val="75000"/>
              </a:schemeClr>
            </a:solidFill>
          </a:ln>
        </p:spPr>
        <p:txBody>
          <a:bodyPr wrap="square" rtlCol="0">
            <a:spAutoFit/>
          </a:bodyPr>
          <a:lstStyle/>
          <a:p>
            <a:r>
              <a:rPr lang="en-US" sz="2400" dirty="0">
                <a:solidFill>
                  <a:srgbClr val="154578"/>
                </a:solidFill>
              </a:rPr>
              <a:t>Report to funders and other stakeholders to support wisdom of investment, e.g., federal and state reporting</a:t>
            </a:r>
            <a:endParaRPr lang="en-US" dirty="0">
              <a:solidFill>
                <a:srgbClr val="154578"/>
              </a:solidFill>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Tree>
    <p:extLst>
      <p:ext uri="{BB962C8B-B14F-4D97-AF65-F5344CB8AC3E}">
        <p14:creationId xmlns:p14="http://schemas.microsoft.com/office/powerpoint/2010/main" val="374873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accurate/trustworthy do you data need to be?</a:t>
            </a:r>
          </a:p>
        </p:txBody>
      </p:sp>
      <p:sp>
        <p:nvSpPr>
          <p:cNvPr id="3" name="Content Placeholder 2"/>
          <p:cNvSpPr>
            <a:spLocks noGrp="1"/>
          </p:cNvSpPr>
          <p:nvPr>
            <p:ph idx="1"/>
          </p:nvPr>
        </p:nvSpPr>
        <p:spPr/>
        <p:txBody>
          <a:bodyPr/>
          <a:lstStyle/>
          <a:p>
            <a:r>
              <a:rPr lang="en-US" dirty="0"/>
              <a:t>There is </a:t>
            </a:r>
            <a:r>
              <a:rPr lang="en-US" b="1" dirty="0"/>
              <a:t>always</a:t>
            </a:r>
            <a:r>
              <a:rPr lang="en-US" dirty="0"/>
              <a:t> error in measurement.</a:t>
            </a:r>
          </a:p>
          <a:p>
            <a:r>
              <a:rPr lang="en-US" dirty="0"/>
              <a:t>As accurate as you need them to be for the kind of decisions you plan to make from them</a:t>
            </a:r>
          </a:p>
          <a:p>
            <a:r>
              <a:rPr lang="en-US" dirty="0"/>
              <a:t>What does it cost to get the data 100% accurate?</a:t>
            </a:r>
          </a:p>
          <a:p>
            <a:pPr lvl="1"/>
            <a:r>
              <a:rPr lang="en-US" dirty="0"/>
              <a:t>$X to get to 95% accuracy (?)</a:t>
            </a:r>
          </a:p>
          <a:p>
            <a:pPr lvl="1"/>
            <a:r>
              <a:rPr lang="en-US" dirty="0"/>
              <a:t>2 times $X to get to 99% accuracy (?)</a:t>
            </a:r>
          </a:p>
          <a:p>
            <a:r>
              <a:rPr lang="en-US" dirty="0"/>
              <a:t>Is it really worth it?  Rarely.  </a:t>
            </a:r>
          </a:p>
          <a:p>
            <a:r>
              <a:rPr lang="en-US" dirty="0"/>
              <a:t>Depends on the implications for the decision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Tree>
    <p:extLst>
      <p:ext uri="{BB962C8B-B14F-4D97-AF65-F5344CB8AC3E}">
        <p14:creationId xmlns:p14="http://schemas.microsoft.com/office/powerpoint/2010/main" val="2746191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culture of data use</a:t>
            </a:r>
          </a:p>
        </p:txBody>
      </p:sp>
      <p:sp>
        <p:nvSpPr>
          <p:cNvPr id="3" name="Content Placeholder 2"/>
          <p:cNvSpPr>
            <a:spLocks noGrp="1"/>
          </p:cNvSpPr>
          <p:nvPr>
            <p:ph idx="1"/>
          </p:nvPr>
        </p:nvSpPr>
        <p:spPr>
          <a:xfrm>
            <a:off x="304800" y="1600201"/>
            <a:ext cx="8382000" cy="4038600"/>
          </a:xfrm>
        </p:spPr>
        <p:txBody>
          <a:bodyPr/>
          <a:lstStyle/>
          <a:p>
            <a:r>
              <a:rPr lang="en-US" dirty="0"/>
              <a:t>CQs are starter list of questions.  </a:t>
            </a:r>
          </a:p>
          <a:p>
            <a:r>
              <a:rPr lang="en-US" dirty="0"/>
              <a:t>Goal:  Data conversations permeate your agency’s day to day work</a:t>
            </a:r>
          </a:p>
          <a:p>
            <a:r>
              <a:rPr lang="en-US" b="1" dirty="0"/>
              <a:t>DEC Recommended Practices</a:t>
            </a:r>
          </a:p>
          <a:p>
            <a:pPr marL="457200" lvl="1" indent="0">
              <a:buNone/>
            </a:pPr>
            <a:r>
              <a:rPr lang="en-US" b="1" dirty="0"/>
              <a:t>L12. </a:t>
            </a:r>
            <a:r>
              <a:rPr lang="en-US" dirty="0"/>
              <a:t>Leaders collaborate with stakeholders to collect and use data for program management and continuous program improvement and to examine the effectiveness of services and supports in improving child and family outcomes. </a:t>
            </a:r>
            <a:r>
              <a:rPr lang="en-US" dirty="0">
                <a:hlinkClick r:id="rId2"/>
              </a:rPr>
              <a:t>https://divisionearlychildhood.egnyte.com/dl/tgv6GUXhVo</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41</a:t>
            </a:fld>
            <a:endParaRPr lang="en-US" dirty="0"/>
          </a:p>
        </p:txBody>
      </p:sp>
    </p:spTree>
    <p:extLst>
      <p:ext uri="{BB962C8B-B14F-4D97-AF65-F5344CB8AC3E}">
        <p14:creationId xmlns:p14="http://schemas.microsoft.com/office/powerpoint/2010/main" val="869271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Examples of Simple Data Conversations</a:t>
            </a:r>
          </a:p>
        </p:txBody>
      </p:sp>
      <p:sp>
        <p:nvSpPr>
          <p:cNvPr id="2" name="Content Placeholder 1"/>
          <p:cNvSpPr>
            <a:spLocks noGrp="1"/>
          </p:cNvSpPr>
          <p:nvPr>
            <p:ph idx="1"/>
          </p:nvPr>
        </p:nvSpPr>
        <p:spPr/>
        <p:txBody>
          <a:bodyPr/>
          <a:lstStyle/>
          <a:p>
            <a:r>
              <a:rPr lang="en-US" dirty="0"/>
              <a:t>Let’s look at some 619 data reported to OSEP</a:t>
            </a:r>
          </a:p>
          <a:p>
            <a:r>
              <a:rPr lang="en-US" dirty="0"/>
              <a:t>States report on total number on personnel who are employed, highly qualified, not highly qualified.</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spTree>
    <p:extLst>
      <p:ext uri="{BB962C8B-B14F-4D97-AF65-F5344CB8AC3E}">
        <p14:creationId xmlns:p14="http://schemas.microsoft.com/office/powerpoint/2010/main" val="3076605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2367AA67-8139-47DC-801B-3A362A171EAC}"/>
              </a:ext>
            </a:extLst>
          </p:cNvPr>
          <p:cNvSpPr>
            <a:spLocks noGrp="1"/>
          </p:cNvSpPr>
          <p:nvPr>
            <p:ph type="title" idx="4294967295"/>
          </p:nvPr>
        </p:nvSpPr>
        <p:spPr/>
        <p:txBody>
          <a:bodyPr/>
          <a:lstStyle/>
          <a:p>
            <a:pPr rtl="0"/>
            <a:r>
              <a:rPr lang="en-US" sz="2000" b="0" i="0" kern="1200" spc="0" baseline="0" dirty="0">
                <a:solidFill>
                  <a:srgbClr val="595959"/>
                </a:solidFill>
                <a:effectLst/>
              </a:rPr>
              <a:t>Percent of  Employed Teachers of 3-5 Year </a:t>
            </a:r>
            <a:r>
              <a:rPr lang="en-US" sz="2000" b="0" i="0" kern="1200" spc="0" baseline="0" dirty="0" err="1">
                <a:solidFill>
                  <a:srgbClr val="595959"/>
                </a:solidFill>
                <a:effectLst/>
              </a:rPr>
              <a:t>Olds</a:t>
            </a:r>
            <a:r>
              <a:rPr lang="en-US" sz="2000" b="0" i="0" kern="1200" spc="0" baseline="0" dirty="0">
                <a:solidFill>
                  <a:srgbClr val="595959"/>
                </a:solidFill>
                <a:effectLst/>
              </a:rPr>
              <a:t> Who Are Highly Qualified by State, 2014-15</a:t>
            </a:r>
            <a:endParaRPr lang="en-US" dirty="0">
              <a:effectLst/>
            </a:endParaRPr>
          </a:p>
        </p:txBody>
      </p:sp>
      <p:graphicFrame>
        <p:nvGraphicFramePr>
          <p:cNvPr id="3" name="Chart 2" descr="Percent of employed teachers of 3-5 year olds who are highly qualified by state, 2014-15"/>
          <p:cNvGraphicFramePr>
            <a:graphicFrameLocks/>
          </p:cNvGraphicFramePr>
          <p:nvPr>
            <p:extLst>
              <p:ext uri="{D42A27DB-BD31-4B8C-83A1-F6EECF244321}">
                <p14:modId xmlns:p14="http://schemas.microsoft.com/office/powerpoint/2010/main" val="3374697142"/>
              </p:ext>
            </p:extLst>
          </p:nvPr>
        </p:nvGraphicFramePr>
        <p:xfrm>
          <a:off x="228600" y="381000"/>
          <a:ext cx="8305799" cy="538289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81000" y="5772756"/>
            <a:ext cx="7696200" cy="276999"/>
          </a:xfrm>
          <a:prstGeom prst="rect">
            <a:avLst/>
          </a:prstGeom>
          <a:noFill/>
        </p:spPr>
        <p:txBody>
          <a:bodyPr wrap="square" rtlCol="0">
            <a:spAutoFit/>
          </a:bodyPr>
          <a:lstStyle/>
          <a:p>
            <a:r>
              <a:rPr lang="en-US" sz="1200" dirty="0"/>
              <a:t>Source: U.S. Department of Education, </a:t>
            </a:r>
            <a:r>
              <a:rPr lang="en-US" sz="1200" dirty="0" err="1"/>
              <a:t>EDFacts</a:t>
            </a:r>
            <a:r>
              <a:rPr lang="en-US" sz="1200" dirty="0"/>
              <a:t> Data Warehouse (EDW): “IDEA Part B Personnel Collection,” SY 2014-15.</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43</a:t>
            </a:fld>
            <a:endParaRPr lang="en-US" dirty="0"/>
          </a:p>
        </p:txBody>
      </p:sp>
    </p:spTree>
    <p:extLst>
      <p:ext uri="{BB962C8B-B14F-4D97-AF65-F5344CB8AC3E}">
        <p14:creationId xmlns:p14="http://schemas.microsoft.com/office/powerpoint/2010/main" val="1738537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943C32F1-3636-43E3-B63D-3B165B1F52CD}"/>
              </a:ext>
            </a:extLst>
          </p:cNvPr>
          <p:cNvSpPr>
            <a:spLocks noGrp="1"/>
          </p:cNvSpPr>
          <p:nvPr>
            <p:ph type="title" idx="4294967295"/>
          </p:nvPr>
        </p:nvSpPr>
        <p:spPr/>
        <p:txBody>
          <a:bodyPr/>
          <a:lstStyle/>
          <a:p>
            <a:pPr rtl="0"/>
            <a:r>
              <a:rPr lang="en-US" sz="2400" b="0" i="0" kern="1200" spc="0" baseline="0" dirty="0">
                <a:solidFill>
                  <a:srgbClr val="002060"/>
                </a:solidFill>
                <a:effectLst/>
              </a:rPr>
              <a:t>Number of 3 to 5 years </a:t>
            </a:r>
            <a:r>
              <a:rPr lang="en-US" sz="2400" b="0" i="0" kern="1200" spc="0" baseline="0" dirty="0" err="1">
                <a:solidFill>
                  <a:srgbClr val="002060"/>
                </a:solidFill>
                <a:effectLst/>
              </a:rPr>
              <a:t>olds</a:t>
            </a:r>
            <a:r>
              <a:rPr lang="en-US" sz="2400" b="0" i="0" kern="1200" spc="0" baseline="0" dirty="0">
                <a:solidFill>
                  <a:srgbClr val="002060"/>
                </a:solidFill>
                <a:effectLst/>
              </a:rPr>
              <a:t> per Number of 3 to 5 Teacher FTEs by State, 2014-15 </a:t>
            </a:r>
            <a:endParaRPr lang="en-US" dirty="0">
              <a:effectLst/>
            </a:endParaRPr>
          </a:p>
        </p:txBody>
      </p:sp>
      <p:graphicFrame>
        <p:nvGraphicFramePr>
          <p:cNvPr id="3" name="Chart 2" descr="The graphic is a bar chart of the number of 3 to 5 years olds per Number of 3 to 5 Teacher FTEs by State from 2014 to 2015. "/>
          <p:cNvGraphicFramePr>
            <a:graphicFrameLocks/>
          </p:cNvGraphicFramePr>
          <p:nvPr>
            <p:extLst>
              <p:ext uri="{D42A27DB-BD31-4B8C-83A1-F6EECF244321}">
                <p14:modId xmlns:p14="http://schemas.microsoft.com/office/powerpoint/2010/main" val="3073493639"/>
              </p:ext>
            </p:extLst>
          </p:nvPr>
        </p:nvGraphicFramePr>
        <p:xfrm>
          <a:off x="381000" y="533401"/>
          <a:ext cx="8382000" cy="528224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90600" y="6324600"/>
            <a:ext cx="4953000" cy="307777"/>
          </a:xfrm>
          <a:prstGeom prst="rect">
            <a:avLst/>
          </a:prstGeom>
          <a:noFill/>
        </p:spPr>
        <p:txBody>
          <a:bodyPr wrap="square" rtlCol="0">
            <a:spAutoFit/>
          </a:bodyPr>
          <a:lstStyle/>
          <a:p>
            <a:r>
              <a:rPr lang="en-US" sz="1400" dirty="0">
                <a:solidFill>
                  <a:srgbClr val="002060"/>
                </a:solidFill>
              </a:rPr>
              <a:t>Note:  State with a ratio of 160 to 1 not shown.</a:t>
            </a:r>
          </a:p>
        </p:txBody>
      </p:sp>
      <p:sp>
        <p:nvSpPr>
          <p:cNvPr id="2" name="Slide Number Placeholder 1"/>
          <p:cNvSpPr>
            <a:spLocks noGrp="1"/>
          </p:cNvSpPr>
          <p:nvPr>
            <p:ph type="sldNum" sz="quarter" idx="10"/>
          </p:nvPr>
        </p:nvSpPr>
        <p:spPr/>
        <p:txBody>
          <a:bodyPr/>
          <a:lstStyle/>
          <a:p>
            <a:fld id="{B2897048-00E0-47FB-B07B-F36BBE8AF579}" type="slidenum">
              <a:rPr lang="en-US" smtClean="0"/>
              <a:pPr/>
              <a:t>44</a:t>
            </a:fld>
            <a:endParaRPr lang="en-US" dirty="0"/>
          </a:p>
        </p:txBody>
      </p:sp>
    </p:spTree>
    <p:extLst>
      <p:ext uri="{BB962C8B-B14F-4D97-AF65-F5344CB8AC3E}">
        <p14:creationId xmlns:p14="http://schemas.microsoft.com/office/powerpoint/2010/main" val="2734916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97A2A2-6E9C-4620-8D9D-777EF944F329}"/>
              </a:ext>
            </a:extLst>
          </p:cNvPr>
          <p:cNvSpPr>
            <a:spLocks noGrp="1"/>
          </p:cNvSpPr>
          <p:nvPr>
            <p:ph type="title"/>
          </p:nvPr>
        </p:nvSpPr>
        <p:spPr>
          <a:xfrm>
            <a:off x="1524000" y="2133600"/>
            <a:ext cx="3417689" cy="3041725"/>
          </a:xfrm>
        </p:spPr>
        <p:txBody>
          <a:bodyPr>
            <a:normAutofit/>
          </a:bodyPr>
          <a:lstStyle/>
          <a:p>
            <a:pPr algn="ctr"/>
            <a:r>
              <a:rPr lang="en-US" sz="2800" b="0" dirty="0">
                <a:latin typeface="Calibri" panose="020F0502020204030204" pitchFamily="34" charset="0"/>
              </a:rPr>
              <a:t>Is there a relationship between percent served and the child to teacher ratio?</a:t>
            </a:r>
          </a:p>
        </p:txBody>
      </p:sp>
      <p:pic>
        <p:nvPicPr>
          <p:cNvPr id="3" name="Picture 2"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828800"/>
            <a:ext cx="2415778" cy="3139285"/>
          </a:xfrm>
          <a:prstGeom prst="rect">
            <a:avLst/>
          </a:prstGeom>
        </p:spPr>
      </p:pic>
      <p:sp>
        <p:nvSpPr>
          <p:cNvPr id="2" name="Slide Number Placeholder 1"/>
          <p:cNvSpPr>
            <a:spLocks noGrp="1"/>
          </p:cNvSpPr>
          <p:nvPr>
            <p:ph type="sldNum" sz="quarter" idx="10"/>
          </p:nvPr>
        </p:nvSpPr>
        <p:spPr/>
        <p:txBody>
          <a:bodyPr/>
          <a:lstStyle/>
          <a:p>
            <a:fld id="{B2897048-00E0-47FB-B07B-F36BBE8AF579}" type="slidenum">
              <a:rPr lang="en-US" smtClean="0"/>
              <a:pPr/>
              <a:t>45</a:t>
            </a:fld>
            <a:endParaRPr lang="en-US" dirty="0"/>
          </a:p>
        </p:txBody>
      </p:sp>
    </p:spTree>
    <p:extLst>
      <p:ext uri="{BB962C8B-B14F-4D97-AF65-F5344CB8AC3E}">
        <p14:creationId xmlns:p14="http://schemas.microsoft.com/office/powerpoint/2010/main" val="2347646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30FEF4E-F30D-45AB-A9EA-3489260A7160}"/>
              </a:ext>
            </a:extLst>
          </p:cNvPr>
          <p:cNvSpPr>
            <a:spLocks noGrp="1"/>
          </p:cNvSpPr>
          <p:nvPr>
            <p:ph type="title"/>
          </p:nvPr>
        </p:nvSpPr>
        <p:spPr/>
        <p:txBody>
          <a:bodyPr/>
          <a:lstStyle/>
          <a:p>
            <a:pPr rtl="0"/>
            <a:r>
              <a:rPr lang="en-US" sz="2800" b="0" i="0" kern="1200" spc="0" baseline="0" dirty="0">
                <a:solidFill>
                  <a:srgbClr val="595959"/>
                </a:solidFill>
                <a:effectLst/>
              </a:rPr>
              <a:t>Number of 3 to 5 years </a:t>
            </a:r>
            <a:r>
              <a:rPr lang="en-US" sz="2800" b="0" i="0" kern="1200" spc="0" baseline="0" dirty="0" err="1">
                <a:solidFill>
                  <a:srgbClr val="595959"/>
                </a:solidFill>
                <a:effectLst/>
              </a:rPr>
              <a:t>olds</a:t>
            </a:r>
            <a:r>
              <a:rPr lang="en-US" sz="2800" b="0" i="0" kern="1200" spc="0" baseline="0" dirty="0">
                <a:solidFill>
                  <a:srgbClr val="595959"/>
                </a:solidFill>
                <a:effectLst/>
              </a:rPr>
              <a:t> per Number of 3 to 5 Teacher FTEs for Each State, 2014-15 </a:t>
            </a:r>
            <a:endParaRPr lang="en-US" dirty="0"/>
          </a:p>
        </p:txBody>
      </p:sp>
      <p:graphicFrame>
        <p:nvGraphicFramePr>
          <p:cNvPr id="3" name="Chart 2" descr="TThe graphic is a bar chart of the number of 3 to 5 years olds per Number of 3 to 5 Teacher FTEs by State from 2014 to 2015. States serving the highest percentage of 3 to 5 population shown in yellow . &#10;"/>
          <p:cNvGraphicFramePr>
            <a:graphicFrameLocks/>
          </p:cNvGraphicFramePr>
          <p:nvPr>
            <p:extLst>
              <p:ext uri="{D42A27DB-BD31-4B8C-83A1-F6EECF244321}">
                <p14:modId xmlns:p14="http://schemas.microsoft.com/office/powerpoint/2010/main" val="1829758889"/>
              </p:ext>
            </p:extLst>
          </p:nvPr>
        </p:nvGraphicFramePr>
        <p:xfrm>
          <a:off x="381000" y="609600"/>
          <a:ext cx="84582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8200" y="5715000"/>
            <a:ext cx="7350923" cy="923330"/>
          </a:xfrm>
          <a:prstGeom prst="rect">
            <a:avLst/>
          </a:prstGeom>
          <a:noFill/>
        </p:spPr>
        <p:txBody>
          <a:bodyPr wrap="none" rtlCol="0">
            <a:spAutoFit/>
          </a:bodyPr>
          <a:lstStyle/>
          <a:p>
            <a:r>
              <a:rPr lang="en-US" dirty="0">
                <a:solidFill>
                  <a:srgbClr val="002060"/>
                </a:solidFill>
              </a:rPr>
              <a:t>States serving the highest percentage of 3 to 5 population shown in </a:t>
            </a:r>
            <a:r>
              <a:rPr lang="en-US" b="1" dirty="0">
                <a:solidFill>
                  <a:srgbClr val="002060"/>
                </a:solidFill>
              </a:rPr>
              <a:t>yellow . </a:t>
            </a:r>
          </a:p>
          <a:p>
            <a:r>
              <a:rPr lang="en-US" dirty="0">
                <a:solidFill>
                  <a:srgbClr val="002060"/>
                </a:solidFill>
              </a:rPr>
              <a:t>Correlation between percent served and ratio = .15</a:t>
            </a:r>
          </a:p>
          <a:p>
            <a:r>
              <a:rPr lang="en-US" dirty="0">
                <a:solidFill>
                  <a:srgbClr val="002060"/>
                </a:solidFill>
              </a:rPr>
              <a:t>Correlation between number served and ratio = -.01</a:t>
            </a:r>
          </a:p>
        </p:txBody>
      </p:sp>
      <p:sp>
        <p:nvSpPr>
          <p:cNvPr id="2" name="Slide Number Placeholder 1"/>
          <p:cNvSpPr>
            <a:spLocks noGrp="1"/>
          </p:cNvSpPr>
          <p:nvPr>
            <p:ph type="sldNum" sz="quarter" idx="10"/>
          </p:nvPr>
        </p:nvSpPr>
        <p:spPr/>
        <p:txBody>
          <a:bodyPr/>
          <a:lstStyle/>
          <a:p>
            <a:fld id="{B2897048-00E0-47FB-B07B-F36BBE8AF579}" type="slidenum">
              <a:rPr lang="en-US" smtClean="0"/>
              <a:pPr/>
              <a:t>46</a:t>
            </a:fld>
            <a:endParaRPr lang="en-US" dirty="0"/>
          </a:p>
        </p:txBody>
      </p:sp>
    </p:spTree>
    <p:extLst>
      <p:ext uri="{BB962C8B-B14F-4D97-AF65-F5344CB8AC3E}">
        <p14:creationId xmlns:p14="http://schemas.microsoft.com/office/powerpoint/2010/main" val="3450857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often do you need data?</a:t>
            </a:r>
          </a:p>
        </p:txBody>
      </p:sp>
      <p:pic>
        <p:nvPicPr>
          <p:cNvPr id="4" name="Content Placeholder 3" descr="&quot; &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600200"/>
            <a:ext cx="6041393" cy="4154265"/>
          </a:xfrm>
        </p:spPr>
      </p:pic>
      <p:sp>
        <p:nvSpPr>
          <p:cNvPr id="3" name="Slide Number Placeholder 2"/>
          <p:cNvSpPr>
            <a:spLocks noGrp="1"/>
          </p:cNvSpPr>
          <p:nvPr>
            <p:ph type="sldNum" sz="quarter" idx="10"/>
          </p:nvPr>
        </p:nvSpPr>
        <p:spPr/>
        <p:txBody>
          <a:bodyPr/>
          <a:lstStyle/>
          <a:p>
            <a:fld id="{B2897048-00E0-47FB-B07B-F36BBE8AF579}" type="slidenum">
              <a:rPr lang="en-US" smtClean="0"/>
              <a:pPr/>
              <a:t>47</a:t>
            </a:fld>
            <a:endParaRPr lang="en-US" dirty="0"/>
          </a:p>
        </p:txBody>
      </p:sp>
    </p:spTree>
    <p:extLst>
      <p:ext uri="{BB962C8B-B14F-4D97-AF65-F5344CB8AC3E}">
        <p14:creationId xmlns:p14="http://schemas.microsoft.com/office/powerpoint/2010/main" val="1761936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 everything has to be in one of the big state data systems</a:t>
            </a:r>
          </a:p>
        </p:txBody>
      </p:sp>
      <p:sp>
        <p:nvSpPr>
          <p:cNvPr id="3" name="Content Placeholder 2"/>
          <p:cNvSpPr>
            <a:spLocks noGrp="1"/>
          </p:cNvSpPr>
          <p:nvPr>
            <p:ph idx="1"/>
          </p:nvPr>
        </p:nvSpPr>
        <p:spPr/>
        <p:txBody>
          <a:bodyPr/>
          <a:lstStyle/>
          <a:p>
            <a:r>
              <a:rPr lang="en-US" dirty="0"/>
              <a:t>Some things are time limited (e.g., an initiative).</a:t>
            </a:r>
          </a:p>
          <a:p>
            <a:r>
              <a:rPr lang="en-US" dirty="0"/>
              <a:t>Some things are spot checks.</a:t>
            </a:r>
          </a:p>
          <a:p>
            <a:pPr lvl="1"/>
            <a:r>
              <a:rPr lang="en-US" dirty="0"/>
              <a:t>Implementing practice based coaching</a:t>
            </a:r>
          </a:p>
          <a:p>
            <a:r>
              <a:rPr lang="en-US" dirty="0"/>
              <a:t>Continuous quality improvement vs. a one time evaluation.</a:t>
            </a:r>
          </a:p>
          <a:p>
            <a:r>
              <a:rPr lang="en-US" dirty="0"/>
              <a:t>For the data elements you don’t have:</a:t>
            </a:r>
          </a:p>
          <a:p>
            <a:pPr lvl="1"/>
            <a:r>
              <a:rPr lang="en-US" dirty="0"/>
              <a:t>How many of the data elements do you need regularly?  </a:t>
            </a:r>
          </a:p>
          <a:p>
            <a:pPr lvl="1"/>
            <a:r>
              <a:rPr lang="en-US" dirty="0"/>
              <a:t>How many do you need intermittently?</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48</a:t>
            </a:fld>
            <a:endParaRPr lang="en-US" dirty="0"/>
          </a:p>
        </p:txBody>
      </p:sp>
    </p:spTree>
    <p:extLst>
      <p:ext uri="{BB962C8B-B14F-4D97-AF65-F5344CB8AC3E}">
        <p14:creationId xmlns:p14="http://schemas.microsoft.com/office/powerpoint/2010/main" val="2618697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Personnel Data System: </a:t>
            </a:r>
            <a:br>
              <a:rPr lang="en-US" dirty="0"/>
            </a:br>
            <a:r>
              <a:rPr lang="en-US" dirty="0"/>
              <a:t>Vision for Every State</a:t>
            </a:r>
          </a:p>
        </p:txBody>
      </p:sp>
      <p:sp>
        <p:nvSpPr>
          <p:cNvPr id="3" name="Content Placeholder 2"/>
          <p:cNvSpPr>
            <a:spLocks noGrp="1"/>
          </p:cNvSpPr>
          <p:nvPr>
            <p:ph idx="1"/>
          </p:nvPr>
        </p:nvSpPr>
        <p:spPr/>
        <p:txBody>
          <a:bodyPr/>
          <a:lstStyle/>
          <a:p>
            <a:pPr marL="514350" indent="-514350">
              <a:buFont typeface="+mj-lt"/>
              <a:buAutoNum type="arabicPeriod"/>
            </a:pPr>
            <a:r>
              <a:rPr lang="en-US" dirty="0"/>
              <a:t>Comprehensive set of data elements on personnel (demographics, education, employment start date, additional training, etc.). </a:t>
            </a:r>
          </a:p>
          <a:p>
            <a:pPr marL="514350" indent="-514350">
              <a:buFont typeface="+mj-lt"/>
              <a:buAutoNum type="arabicPeriod"/>
            </a:pPr>
            <a:r>
              <a:rPr lang="en-US" dirty="0"/>
              <a:t>All of the data are trustworthy. </a:t>
            </a:r>
          </a:p>
          <a:p>
            <a:pPr marL="514350" indent="-514350">
              <a:buFont typeface="+mj-lt"/>
              <a:buAutoNum type="arabicPeriod"/>
            </a:pPr>
            <a:r>
              <a:rPr lang="en-US" dirty="0"/>
              <a:t>All of the data are current.</a:t>
            </a:r>
          </a:p>
          <a:p>
            <a:pPr marL="514350" indent="-514350">
              <a:buFont typeface="+mj-lt"/>
              <a:buAutoNum type="arabicPeriod"/>
            </a:pPr>
            <a:r>
              <a:rPr lang="en-US" dirty="0"/>
              <a:t>Coordinator has reasonably easy access to the data and can get analysis completed when they are needed.</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49</a:t>
            </a:fld>
            <a:endParaRPr lang="en-US" dirty="0"/>
          </a:p>
        </p:txBody>
      </p:sp>
    </p:spTree>
    <p:extLst>
      <p:ext uri="{BB962C8B-B14F-4D97-AF65-F5344CB8AC3E}">
        <p14:creationId xmlns:p14="http://schemas.microsoft.com/office/powerpoint/2010/main" val="128999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Functions of a Data System/Uses of Data</a:t>
            </a:r>
          </a:p>
        </p:txBody>
      </p:sp>
      <p:graphicFrame>
        <p:nvGraphicFramePr>
          <p:cNvPr id="5" name="Content Placeholder 4" descr="Program Improvement: identify strengths and shortcomings; addressing shortcomings."/>
          <p:cNvGraphicFramePr>
            <a:graphicFrameLocks noGrp="1"/>
          </p:cNvGraphicFramePr>
          <p:nvPr>
            <p:ph idx="1"/>
            <p:extLst>
              <p:ext uri="{D42A27DB-BD31-4B8C-83A1-F6EECF244321}">
                <p14:modId xmlns:p14="http://schemas.microsoft.com/office/powerpoint/2010/main" val="3365357570"/>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0" y="1981200"/>
            <a:ext cx="3276600" cy="1200329"/>
          </a:xfrm>
          <a:prstGeom prst="rect">
            <a:avLst/>
          </a:prstGeom>
          <a:solidFill>
            <a:schemeClr val="bg1"/>
          </a:solidFill>
          <a:ln>
            <a:solidFill>
              <a:schemeClr val="tx2">
                <a:lumMod val="75000"/>
              </a:schemeClr>
            </a:solidFill>
          </a:ln>
        </p:spPr>
        <p:txBody>
          <a:bodyPr wrap="square" rtlCol="0">
            <a:spAutoFit/>
          </a:bodyPr>
          <a:lstStyle/>
          <a:p>
            <a:r>
              <a:rPr lang="en-US" sz="2400" dirty="0">
                <a:solidFill>
                  <a:srgbClr val="154578"/>
                </a:solidFill>
              </a:rPr>
              <a:t>Identify strengths and shortcomings; addressing shortcomings</a:t>
            </a:r>
            <a:endParaRPr lang="en-US" dirty="0">
              <a:solidFill>
                <a:srgbClr val="154578"/>
              </a:solidFill>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Tree>
    <p:extLst>
      <p:ext uri="{BB962C8B-B14F-4D97-AF65-F5344CB8AC3E}">
        <p14:creationId xmlns:p14="http://schemas.microsoft.com/office/powerpoint/2010/main" val="1704112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2" tooltip="DaSy Center website"/>
              </a:rPr>
              <a:t>http://dasycenter.org/</a:t>
            </a:r>
            <a:endParaRPr lang="en-US" dirty="0"/>
          </a:p>
          <a:p>
            <a:r>
              <a:rPr lang="en-US" dirty="0"/>
              <a:t>Like us on Facebook: </a:t>
            </a:r>
            <a:br>
              <a:rPr lang="en-US" dirty="0"/>
            </a:br>
            <a:r>
              <a:rPr lang="en-US" u="sng" dirty="0">
                <a:hlinkClick r:id="rId3" tooltip="DaSy Center Facebook page"/>
              </a:rPr>
              <a:t>https://www.facebook.com/dasycenter</a:t>
            </a:r>
            <a:endParaRPr lang="en-US" dirty="0"/>
          </a:p>
          <a:p>
            <a:r>
              <a:rPr lang="en-US" dirty="0"/>
              <a:t>Follow us on Twitter:</a:t>
            </a:r>
            <a:br>
              <a:rPr lang="en-US" dirty="0"/>
            </a:br>
            <a:r>
              <a:rPr lang="en-US" u="sng" dirty="0">
                <a:hlinkClick r:id="rId4" tooltip="DaSy Center Twitter feed"/>
              </a:rPr>
              <a:t>@</a:t>
            </a:r>
            <a:r>
              <a:rPr lang="en-US" u="sng" dirty="0" err="1">
                <a:hlinkClick r:id="rId4" tooltip="DaSy Center Twitter feed"/>
              </a:rPr>
              <a:t>DaSyCenter</a:t>
            </a:r>
            <a:r>
              <a:rPr lang="en-US" dirty="0"/>
              <a:t>  </a:t>
            </a:r>
          </a:p>
        </p:txBody>
      </p:sp>
      <p:sp>
        <p:nvSpPr>
          <p:cNvPr id="8" name="Slide Number Placeholder 7"/>
          <p:cNvSpPr>
            <a:spLocks noGrp="1"/>
          </p:cNvSpPr>
          <p:nvPr>
            <p:ph type="sldNum" sz="quarter" idx="10"/>
          </p:nvPr>
        </p:nvSpPr>
        <p:spPr/>
        <p:txBody>
          <a:bodyPr/>
          <a:lstStyle/>
          <a:p>
            <a:fld id="{B2897048-00E0-47FB-B07B-F36BBE8AF579}" type="slidenum">
              <a:rPr lang="en-US" smtClean="0"/>
              <a:pPr/>
              <a:t>50</a:t>
            </a:fld>
            <a:endParaRPr lang="en-US" dirty="0"/>
          </a:p>
        </p:txBody>
      </p:sp>
    </p:spTree>
    <p:extLst>
      <p:ext uri="{BB962C8B-B14F-4D97-AF65-F5344CB8AC3E}">
        <p14:creationId xmlns:p14="http://schemas.microsoft.com/office/powerpoint/2010/main" val="1373862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quot; &quot;"/>
          <p:cNvSpPr>
            <a:spLocks noGrp="1"/>
          </p:cNvSpPr>
          <p:nvPr>
            <p:ph type="title"/>
          </p:nvPr>
        </p:nvSpPr>
        <p:spPr>
          <a:xfrm>
            <a:off x="457200" y="274638"/>
            <a:ext cx="8229600" cy="1143000"/>
          </a:xfrm>
        </p:spPr>
        <p:txBody>
          <a:bodyPr/>
          <a:lstStyle/>
          <a:p>
            <a:r>
              <a:rPr lang="en-US" dirty="0"/>
              <a:t>Thank You</a:t>
            </a:r>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a:t>
            </a:r>
            <a:r>
              <a:rPr lang="en-US" sz="1800" dirty="0" err="1"/>
              <a:t>Miceli</a:t>
            </a:r>
            <a:r>
              <a:rPr lang="en-US" sz="1800" dirty="0"/>
              <a:t> and </a:t>
            </a:r>
            <a:r>
              <a:rPr lang="en-US" sz="1800" dirty="0" err="1"/>
              <a:t>Richelle</a:t>
            </a:r>
            <a:r>
              <a:rPr lang="en-US" sz="1800" dirty="0"/>
              <a:t> Davis.</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
        <p:nvSpPr>
          <p:cNvPr id="8" name="Slide Number Placeholder 7"/>
          <p:cNvSpPr>
            <a:spLocks noGrp="1"/>
          </p:cNvSpPr>
          <p:nvPr>
            <p:ph type="sldNum" sz="quarter" idx="10"/>
          </p:nvPr>
        </p:nvSpPr>
        <p:spPr/>
        <p:txBody>
          <a:bodyPr/>
          <a:lstStyle/>
          <a:p>
            <a:fld id="{B2897048-00E0-47FB-B07B-F36BBE8AF579}" type="slidenum">
              <a:rPr lang="en-US" smtClean="0"/>
              <a:pPr/>
              <a:t>51</a:t>
            </a:fld>
            <a:endParaRPr lang="en-US" dirty="0"/>
          </a:p>
        </p:txBody>
      </p:sp>
    </p:spTree>
    <p:extLst>
      <p:ext uri="{BB962C8B-B14F-4D97-AF65-F5344CB8AC3E}">
        <p14:creationId xmlns:p14="http://schemas.microsoft.com/office/powerpoint/2010/main" val="262124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Functions of a Data System/Uses of Data</a:t>
            </a:r>
          </a:p>
        </p:txBody>
      </p:sp>
      <p:graphicFrame>
        <p:nvGraphicFramePr>
          <p:cNvPr id="5" name="Content Placeholder 4" descr="Program Operations: improve effectiveness and/or efficency day-to-day management and implementation"/>
          <p:cNvGraphicFramePr>
            <a:graphicFrameLocks noGrp="1"/>
          </p:cNvGraphicFramePr>
          <p:nvPr>
            <p:ph idx="1"/>
            <p:extLst>
              <p:ext uri="{D42A27DB-BD31-4B8C-83A1-F6EECF244321}">
                <p14:modId xmlns:p14="http://schemas.microsoft.com/office/powerpoint/2010/main" val="3912509120"/>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91000" y="3886200"/>
            <a:ext cx="3276600" cy="1569660"/>
          </a:xfrm>
          <a:prstGeom prst="rect">
            <a:avLst/>
          </a:prstGeom>
          <a:solidFill>
            <a:schemeClr val="bg1"/>
          </a:solidFill>
          <a:ln>
            <a:solidFill>
              <a:schemeClr val="tx2">
                <a:lumMod val="75000"/>
              </a:schemeClr>
            </a:solidFill>
          </a:ln>
        </p:spPr>
        <p:txBody>
          <a:bodyPr wrap="square" rtlCol="0">
            <a:spAutoFit/>
          </a:bodyPr>
          <a:lstStyle/>
          <a:p>
            <a:r>
              <a:rPr lang="en-US" sz="2400" dirty="0">
                <a:solidFill>
                  <a:srgbClr val="154578"/>
                </a:solidFill>
              </a:rPr>
              <a:t>Improve effectiveness and/or efficiency day-to- day management and implementation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Tree>
    <p:extLst>
      <p:ext uri="{BB962C8B-B14F-4D97-AF65-F5344CB8AC3E}">
        <p14:creationId xmlns:p14="http://schemas.microsoft.com/office/powerpoint/2010/main" val="117688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Functions of a Data System/Uses of Data</a:t>
            </a:r>
          </a:p>
        </p:txBody>
      </p:sp>
      <p:graphicFrame>
        <p:nvGraphicFramePr>
          <p:cNvPr id="5" name="Content Placeholder 4" descr="Knowledge Development: contribute to general understanding of service delivery and outcomes"/>
          <p:cNvGraphicFramePr>
            <a:graphicFrameLocks noGrp="1"/>
          </p:cNvGraphicFramePr>
          <p:nvPr>
            <p:ph idx="1"/>
            <p:extLst>
              <p:ext uri="{D42A27DB-BD31-4B8C-83A1-F6EECF244321}">
                <p14:modId xmlns:p14="http://schemas.microsoft.com/office/powerpoint/2010/main" val="2491191627"/>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0" y="4038600"/>
            <a:ext cx="3276600" cy="1200329"/>
          </a:xfrm>
          <a:prstGeom prst="rect">
            <a:avLst/>
          </a:prstGeom>
          <a:solidFill>
            <a:schemeClr val="bg1"/>
          </a:solidFill>
          <a:ln>
            <a:solidFill>
              <a:schemeClr val="tx2">
                <a:lumMod val="75000"/>
              </a:schemeClr>
            </a:solidFill>
          </a:ln>
        </p:spPr>
        <p:txBody>
          <a:bodyPr wrap="square" rtlCol="0">
            <a:spAutoFit/>
          </a:bodyPr>
          <a:lstStyle/>
          <a:p>
            <a:r>
              <a:rPr lang="en-US" sz="2400" dirty="0">
                <a:solidFill>
                  <a:srgbClr val="154578"/>
                </a:solidFill>
              </a:rPr>
              <a:t>Contribute to general understanding of service delivery and outcomes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7</a:t>
            </a:fld>
            <a:endParaRPr lang="en-US" dirty="0"/>
          </a:p>
        </p:txBody>
      </p:sp>
    </p:spTree>
    <p:extLst>
      <p:ext uri="{BB962C8B-B14F-4D97-AF65-F5344CB8AC3E}">
        <p14:creationId xmlns:p14="http://schemas.microsoft.com/office/powerpoint/2010/main" val="179589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Questions are the drivers</a:t>
            </a:r>
          </a:p>
        </p:txBody>
      </p:sp>
      <p:sp>
        <p:nvSpPr>
          <p:cNvPr id="2" name="Content Placeholder 1"/>
          <p:cNvSpPr>
            <a:spLocks noGrp="1"/>
          </p:cNvSpPr>
          <p:nvPr>
            <p:ph idx="1"/>
          </p:nvPr>
        </p:nvSpPr>
        <p:spPr>
          <a:xfrm>
            <a:off x="457200" y="1600201"/>
            <a:ext cx="8229600" cy="2057399"/>
          </a:xfrm>
        </p:spPr>
        <p:txBody>
          <a:bodyPr/>
          <a:lstStyle/>
          <a:p>
            <a:r>
              <a:rPr lang="en-US" sz="3200" dirty="0"/>
              <a:t>What data elements to collect</a:t>
            </a:r>
          </a:p>
          <a:p>
            <a:r>
              <a:rPr lang="en-US" sz="3200" dirty="0"/>
              <a:t>What analyses to run</a:t>
            </a:r>
          </a:p>
          <a:p>
            <a:r>
              <a:rPr lang="en-US" sz="3200" dirty="0"/>
              <a:t>What tables to produce</a:t>
            </a:r>
          </a:p>
        </p:txBody>
      </p:sp>
      <p:sp>
        <p:nvSpPr>
          <p:cNvPr id="6" name="TextBox 5"/>
          <p:cNvSpPr txBox="1"/>
          <p:nvPr/>
        </p:nvSpPr>
        <p:spPr>
          <a:xfrm>
            <a:off x="1447800" y="3915406"/>
            <a:ext cx="6096000" cy="1077218"/>
          </a:xfrm>
          <a:prstGeom prst="rect">
            <a:avLst/>
          </a:prstGeom>
          <a:solidFill>
            <a:srgbClr val="92D050"/>
          </a:solidFill>
        </p:spPr>
        <p:txBody>
          <a:bodyPr wrap="square" rtlCol="0">
            <a:spAutoFit/>
          </a:bodyPr>
          <a:lstStyle/>
          <a:p>
            <a:pPr algn="ctr"/>
            <a:r>
              <a:rPr lang="en-US" sz="3200" dirty="0"/>
              <a:t>Need to design and build the data system based on questions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293556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Questions are the drivers</a:t>
            </a:r>
          </a:p>
        </p:txBody>
      </p:sp>
      <p:sp>
        <p:nvSpPr>
          <p:cNvPr id="2" name="Content Placeholder 1"/>
          <p:cNvSpPr>
            <a:spLocks noGrp="1"/>
          </p:cNvSpPr>
          <p:nvPr>
            <p:ph idx="1"/>
          </p:nvPr>
        </p:nvSpPr>
        <p:spPr>
          <a:xfrm>
            <a:off x="457200" y="1600201"/>
            <a:ext cx="8229600" cy="2057399"/>
          </a:xfrm>
        </p:spPr>
        <p:txBody>
          <a:bodyPr/>
          <a:lstStyle/>
          <a:p>
            <a:r>
              <a:rPr lang="en-US" sz="3200" dirty="0"/>
              <a:t>What data elements to collect</a:t>
            </a:r>
          </a:p>
          <a:p>
            <a:r>
              <a:rPr lang="en-US" sz="3200" dirty="0"/>
              <a:t>What analyses to run</a:t>
            </a:r>
          </a:p>
          <a:p>
            <a:r>
              <a:rPr lang="en-US" sz="3200" dirty="0"/>
              <a:t>What tables to produce</a:t>
            </a:r>
            <a:endParaRPr lang="en-US" dirty="0"/>
          </a:p>
        </p:txBody>
      </p:sp>
      <p:sp>
        <p:nvSpPr>
          <p:cNvPr id="5" name="TextBox 4"/>
          <p:cNvSpPr txBox="1"/>
          <p:nvPr/>
        </p:nvSpPr>
        <p:spPr>
          <a:xfrm>
            <a:off x="1371600" y="4118557"/>
            <a:ext cx="6096000" cy="1077218"/>
          </a:xfrm>
          <a:prstGeom prst="rect">
            <a:avLst/>
          </a:prstGeom>
          <a:solidFill>
            <a:srgbClr val="92D050"/>
          </a:solidFill>
        </p:spPr>
        <p:txBody>
          <a:bodyPr wrap="square" rtlCol="0">
            <a:spAutoFit/>
          </a:bodyPr>
          <a:lstStyle/>
          <a:p>
            <a:pPr algn="ctr"/>
            <a:r>
              <a:rPr lang="en-US" sz="3200" dirty="0"/>
              <a:t>Need to </a:t>
            </a:r>
            <a:r>
              <a:rPr lang="en-US" sz="3200" b="1" dirty="0"/>
              <a:t>enhance</a:t>
            </a:r>
            <a:r>
              <a:rPr lang="en-US" sz="3200" dirty="0"/>
              <a:t> the data system based on questions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Tree>
    <p:extLst>
      <p:ext uri="{BB962C8B-B14F-4D97-AF65-F5344CB8AC3E}">
        <p14:creationId xmlns:p14="http://schemas.microsoft.com/office/powerpoint/2010/main" val="39145923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3629</TotalTime>
  <Words>2500</Words>
  <Application>Microsoft Office PowerPoint</Application>
  <PresentationFormat>On-screen Show (4:3)</PresentationFormat>
  <Paragraphs>319</Paragraphs>
  <Slides>51</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Century Gothic</vt:lpstr>
      <vt:lpstr>Century Schoolbook</vt:lpstr>
      <vt:lpstr>Office Theme</vt:lpstr>
      <vt:lpstr>State Data Systems and Critical Questions about Personnel</vt:lpstr>
      <vt:lpstr>The need to build a “data system”</vt:lpstr>
      <vt:lpstr>Functions of a Data System/Uses of Data</vt:lpstr>
      <vt:lpstr>Functions of a Data System/Uses of Data</vt:lpstr>
      <vt:lpstr>Functions of a Data System/Uses of Data</vt:lpstr>
      <vt:lpstr>Functions of a Data System/Uses of Data</vt:lpstr>
      <vt:lpstr>Functions of a Data System/Uses of Data</vt:lpstr>
      <vt:lpstr>Questions are the drivers</vt:lpstr>
      <vt:lpstr>Questions are the drivers</vt:lpstr>
      <vt:lpstr>PowerPoint Presentation</vt:lpstr>
      <vt:lpstr>What are the characteristics of the work force?</vt:lpstr>
      <vt:lpstr>National Early Intervention Longitudinal Study (NEILS)</vt:lpstr>
      <vt:lpstr>Who works with EI families?</vt:lpstr>
      <vt:lpstr>Characteristics of the professionals</vt:lpstr>
      <vt:lpstr>Characteristics of EI professionals</vt:lpstr>
      <vt:lpstr>Characteristics of EI professionals</vt:lpstr>
      <vt:lpstr>The Profession of the Providers</vt:lpstr>
      <vt:lpstr>Why would you want to know the characteristics of the work force?  What action could you take?</vt:lpstr>
      <vt:lpstr>PowerPoint Presentation</vt:lpstr>
      <vt:lpstr>What kind of data are states collecting on personnel?</vt:lpstr>
      <vt:lpstr>PowerPoint Presentation</vt:lpstr>
      <vt:lpstr>PowerPoint Presentation</vt:lpstr>
      <vt:lpstr>About the ITCA 2015 Data Survey</vt:lpstr>
      <vt:lpstr>Early Intervention </vt:lpstr>
      <vt:lpstr>Early Intervention</vt:lpstr>
      <vt:lpstr>About the DaSy Part B 619 survey</vt:lpstr>
      <vt:lpstr>Early Childhood Special Education</vt:lpstr>
      <vt:lpstr>Early Childhood Special Education</vt:lpstr>
      <vt:lpstr>Early Childhood Special Education</vt:lpstr>
      <vt:lpstr>Early Childhood Special Education</vt:lpstr>
      <vt:lpstr>Early Childhood Special Education</vt:lpstr>
      <vt:lpstr>Early Intervention</vt:lpstr>
      <vt:lpstr>ECTA Frameworks</vt:lpstr>
      <vt:lpstr>PowerPoint Presentation</vt:lpstr>
      <vt:lpstr>PowerPoint Presentation</vt:lpstr>
      <vt:lpstr>PN11. The evaluation plan for CSPD includes processes and mechanisms to collect, store, and analyze data across all subcomponents.</vt:lpstr>
      <vt:lpstr>PN12 (…evaluation plan is implemented)</vt:lpstr>
      <vt:lpstr>Bottom line:   High quality data on personnel is essential to achieving a system with high quality personnel</vt:lpstr>
      <vt:lpstr>To be useful, data must be</vt:lpstr>
      <vt:lpstr>How accurate/trustworthy do you data need to be?</vt:lpstr>
      <vt:lpstr>Building a culture of data use</vt:lpstr>
      <vt:lpstr>Examples of Simple Data Conversations</vt:lpstr>
      <vt:lpstr>Percent of  Employed Teachers of 3-5 Year Olds Who Are Highly Qualified by State, 2014-15</vt:lpstr>
      <vt:lpstr>Number of 3 to 5 years olds per Number of 3 to 5 Teacher FTEs by State, 2014-15 </vt:lpstr>
      <vt:lpstr>Is there a relationship between percent served and the child to teacher ratio?</vt:lpstr>
      <vt:lpstr>Number of 3 to 5 years olds per Number of 3 to 5 Teacher FTEs for Each State, 2014-15 </vt:lpstr>
      <vt:lpstr>How often do you need data?</vt:lpstr>
      <vt:lpstr>Not everything has to be in one of the big state data systems</vt:lpstr>
      <vt:lpstr>Personnel Data System:  Vision for Every State</vt:lpstr>
      <vt:lpstr>For more information</vt:lpstr>
      <vt:lpstr>Thank You</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Data Systems and Critical Questions about Personnel</dc:title>
  <dc:subject>Data Systems</dc:subject>
  <dc:creator>Kathy Hebbeler</dc:creator>
  <cp:keywords>Program Improvement, Data Systems</cp:keywords>
  <cp:lastModifiedBy>Roxanne Jones</cp:lastModifiedBy>
  <cp:revision>208</cp:revision>
  <cp:lastPrinted>2017-09-17T06:46:33Z</cp:lastPrinted>
  <dcterms:created xsi:type="dcterms:W3CDTF">2013-02-06T21:54:43Z</dcterms:created>
  <dcterms:modified xsi:type="dcterms:W3CDTF">2018-01-08T22:08:07Z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