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43891200" cy="32918400"/>
  <p:notesSz cx="9296400" cy="7010400"/>
  <p:defaultTextStyle>
    <a:defPPr>
      <a:defRPr lang="en-US"/>
    </a:defPPr>
    <a:lvl1pPr marL="0" algn="l" defTabSz="1933747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1pPr>
    <a:lvl2pPr marL="1933747" algn="l" defTabSz="1933747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2pPr>
    <a:lvl3pPr marL="3867494" algn="l" defTabSz="1933747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3pPr>
    <a:lvl4pPr marL="5801241" algn="l" defTabSz="1933747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4pPr>
    <a:lvl5pPr marL="7734988" algn="l" defTabSz="1933747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5pPr>
    <a:lvl6pPr marL="9668740" algn="l" defTabSz="1933747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6pPr>
    <a:lvl7pPr marL="11602487" algn="l" defTabSz="1933747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7pPr>
    <a:lvl8pPr marL="13536236" algn="l" defTabSz="1933747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8pPr>
    <a:lvl9pPr marL="15469982" algn="l" defTabSz="1933747" rtl="0" eaLnBrk="1" latinLnBrk="0" hangingPunct="1">
      <a:defRPr sz="7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904" userDrawn="1">
          <p15:clr>
            <a:srgbClr val="A4A3A4"/>
          </p15:clr>
        </p15:guide>
        <p15:guide id="2" pos="10368" userDrawn="1">
          <p15:clr>
            <a:srgbClr val="A4A3A4"/>
          </p15:clr>
        </p15:guide>
        <p15:guide id="3" orient="horz" pos="10368">
          <p15:clr>
            <a:srgbClr val="A4A3A4"/>
          </p15:clr>
        </p15:guide>
        <p15:guide id="4" pos="605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xanne Jones" initials="R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50C634"/>
    <a:srgbClr val="154578"/>
    <a:srgbClr val="426181"/>
    <a:srgbClr val="1BA4BF"/>
    <a:srgbClr val="44AA2C"/>
    <a:srgbClr val="1EB4D2"/>
    <a:srgbClr val="19E173"/>
    <a:srgbClr val="3B5774"/>
    <a:srgbClr val="FBF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8276" autoAdjust="0"/>
    <p:restoredTop sz="95878" autoAdjust="0"/>
  </p:normalViewPr>
  <p:slideViewPr>
    <p:cSldViewPr snapToGrid="0" snapToObjects="1">
      <p:cViewPr varScale="1">
        <p:scale>
          <a:sx n="16" d="100"/>
          <a:sy n="16" d="100"/>
        </p:scale>
        <p:origin x="-1752" y="-125"/>
      </p:cViewPr>
      <p:guideLst>
        <p:guide orient="horz" pos="5904"/>
        <p:guide orient="horz" pos="10368"/>
        <p:guide pos="10368"/>
        <p:guide pos="60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garcia:Desktop:2014_2015_ChildOutcomes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garcia:Desktop:2014_2015_ChildOutcomes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garcia:Desktop:2014_2015_ChildOutcomes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garcia:Desktop:qryPartCexpo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769374948267103E-2"/>
          <c:y val="4.1824389997114603E-2"/>
          <c:w val="0.87510840357808295"/>
          <c:h val="0.677957749814159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EI</c:v>
                </c:pt>
              </c:strCache>
            </c:strRef>
          </c:tx>
          <c:marker>
            <c:symbol val="none"/>
          </c:marker>
          <c:cat>
            <c:strRef>
              <c:f>Sheet1!$C$4:$I$4</c:f>
              <c:strCache>
                <c:ptCount val="7"/>
                <c:pt idx="0">
                  <c:v>08-09</c:v>
                </c:pt>
                <c:pt idx="1">
                  <c:v>09-10</c:v>
                </c:pt>
                <c:pt idx="2">
                  <c:v>10-11</c:v>
                </c:pt>
                <c:pt idx="3">
                  <c:v>11-12</c:v>
                </c:pt>
                <c:pt idx="4">
                  <c:v>12-13</c:v>
                </c:pt>
                <c:pt idx="5">
                  <c:v>13-14</c:v>
                </c:pt>
                <c:pt idx="6">
                  <c:v>14-15</c:v>
                </c:pt>
              </c:strCache>
            </c:strRef>
          </c:cat>
          <c:val>
            <c:numRef>
              <c:f>Sheet1!$C$5:$I$5</c:f>
              <c:numCache>
                <c:formatCode>General</c:formatCode>
                <c:ptCount val="7"/>
                <c:pt idx="0">
                  <c:v>19</c:v>
                </c:pt>
                <c:pt idx="1">
                  <c:v>29</c:v>
                </c:pt>
                <c:pt idx="2">
                  <c:v>39</c:v>
                </c:pt>
                <c:pt idx="3">
                  <c:v>33</c:v>
                </c:pt>
                <c:pt idx="4">
                  <c:v>41</c:v>
                </c:pt>
                <c:pt idx="5">
                  <c:v>47</c:v>
                </c:pt>
                <c:pt idx="6">
                  <c:v>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6D4-42E4-9561-D59B6B335956}"/>
            </c:ext>
          </c:extLst>
        </c:ser>
        <c:ser>
          <c:idx val="1"/>
          <c:order val="1"/>
          <c:tx>
            <c:strRef>
              <c:f>Sheet1!$B$6</c:f>
              <c:strCache>
                <c:ptCount val="1"/>
                <c:pt idx="0">
                  <c:v>ECSE</c:v>
                </c:pt>
              </c:strCache>
            </c:strRef>
          </c:tx>
          <c:marker>
            <c:symbol val="none"/>
          </c:marker>
          <c:cat>
            <c:strRef>
              <c:f>Sheet1!$C$4:$I$4</c:f>
              <c:strCache>
                <c:ptCount val="7"/>
                <c:pt idx="0">
                  <c:v>08-09</c:v>
                </c:pt>
                <c:pt idx="1">
                  <c:v>09-10</c:v>
                </c:pt>
                <c:pt idx="2">
                  <c:v>10-11</c:v>
                </c:pt>
                <c:pt idx="3">
                  <c:v>11-12</c:v>
                </c:pt>
                <c:pt idx="4">
                  <c:v>12-13</c:v>
                </c:pt>
                <c:pt idx="5">
                  <c:v>13-14</c:v>
                </c:pt>
                <c:pt idx="6">
                  <c:v>14-15</c:v>
                </c:pt>
              </c:strCache>
            </c:strRef>
          </c:cat>
          <c:val>
            <c:numRef>
              <c:f>Sheet1!$C$6:$I$6</c:f>
              <c:numCache>
                <c:formatCode>General</c:formatCode>
                <c:ptCount val="7"/>
                <c:pt idx="0">
                  <c:v>15</c:v>
                </c:pt>
                <c:pt idx="1">
                  <c:v>33</c:v>
                </c:pt>
                <c:pt idx="2">
                  <c:v>36</c:v>
                </c:pt>
                <c:pt idx="3">
                  <c:v>39</c:v>
                </c:pt>
                <c:pt idx="4">
                  <c:v>41</c:v>
                </c:pt>
                <c:pt idx="5">
                  <c:v>43</c:v>
                </c:pt>
                <c:pt idx="6">
                  <c:v>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6D4-42E4-9561-D59B6B335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806336"/>
        <c:axId val="33507008"/>
      </c:lineChart>
      <c:catAx>
        <c:axId val="33806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507008"/>
        <c:crosses val="autoZero"/>
        <c:auto val="1"/>
        <c:lblAlgn val="ctr"/>
        <c:lblOffset val="100"/>
        <c:noMultiLvlLbl val="0"/>
      </c:catAx>
      <c:valAx>
        <c:axId val="33507008"/>
        <c:scaling>
          <c:orientation val="minMax"/>
          <c:max val="60"/>
        </c:scaling>
        <c:delete val="0"/>
        <c:axPos val="l"/>
        <c:numFmt formatCode="General" sourceLinked="1"/>
        <c:majorTickMark val="out"/>
        <c:minorTickMark val="none"/>
        <c:tickLblPos val="nextTo"/>
        <c:crossAx val="33806336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Sheet3!$D$5</c:f>
              <c:strCache>
                <c:ptCount val="1"/>
                <c:pt idx="0">
                  <c:v>2008-9 (15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Sheet3!$C$6:$C$8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Sheet3!$D$6:$D$8</c:f>
              <c:numCache>
                <c:formatCode>General</c:formatCode>
                <c:ptCount val="3"/>
                <c:pt idx="0">
                  <c:v>59</c:v>
                </c:pt>
                <c:pt idx="1">
                  <c:v>51</c:v>
                </c:pt>
                <c:pt idx="2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08-489C-9E45-64BB59CF031E}"/>
            </c:ext>
          </c:extLst>
        </c:ser>
        <c:ser>
          <c:idx val="1"/>
          <c:order val="1"/>
          <c:tx>
            <c:strRef>
              <c:f>Sheet3!$E$5</c:f>
              <c:strCache>
                <c:ptCount val="1"/>
                <c:pt idx="0">
                  <c:v>2009-10 (33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Sheet3!$C$6:$C$8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Sheet3!$E$6:$E$8</c:f>
              <c:numCache>
                <c:formatCode>General</c:formatCode>
                <c:ptCount val="3"/>
                <c:pt idx="0">
                  <c:v>59</c:v>
                </c:pt>
                <c:pt idx="1">
                  <c:v>52</c:v>
                </c:pt>
                <c:pt idx="2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08-489C-9E45-64BB59CF031E}"/>
            </c:ext>
          </c:extLst>
        </c:ser>
        <c:ser>
          <c:idx val="2"/>
          <c:order val="2"/>
          <c:tx>
            <c:strRef>
              <c:f>Sheet3!$F$5</c:f>
              <c:strCache>
                <c:ptCount val="1"/>
                <c:pt idx="0">
                  <c:v>2010-11  (36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Sheet3!$C$6:$C$8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Sheet3!$F$6:$F$8</c:f>
              <c:numCache>
                <c:formatCode>General</c:formatCode>
                <c:ptCount val="3"/>
                <c:pt idx="0">
                  <c:v>60</c:v>
                </c:pt>
                <c:pt idx="1">
                  <c:v>53</c:v>
                </c:pt>
                <c:pt idx="2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B08-489C-9E45-64BB59CF031E}"/>
            </c:ext>
          </c:extLst>
        </c:ser>
        <c:ser>
          <c:idx val="3"/>
          <c:order val="3"/>
          <c:tx>
            <c:strRef>
              <c:f>Sheet3!$G$5</c:f>
              <c:strCache>
                <c:ptCount val="1"/>
                <c:pt idx="0">
                  <c:v>2011-12 (39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Sheet3!$C$6:$C$8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Sheet3!$G$6:$G$8</c:f>
              <c:numCache>
                <c:formatCode>General</c:formatCode>
                <c:ptCount val="3"/>
                <c:pt idx="0">
                  <c:v>59</c:v>
                </c:pt>
                <c:pt idx="1">
                  <c:v>53</c:v>
                </c:pt>
                <c:pt idx="2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B08-489C-9E45-64BB59CF031E}"/>
            </c:ext>
          </c:extLst>
        </c:ser>
        <c:ser>
          <c:idx val="4"/>
          <c:order val="4"/>
          <c:tx>
            <c:strRef>
              <c:f>Sheet3!$H$5</c:f>
              <c:strCache>
                <c:ptCount val="1"/>
                <c:pt idx="0">
                  <c:v>2012-13 (41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Sheet3!$C$6:$C$8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Sheet3!$H$6:$H$8</c:f>
              <c:numCache>
                <c:formatCode>General</c:formatCode>
                <c:ptCount val="3"/>
                <c:pt idx="0">
                  <c:v>59</c:v>
                </c:pt>
                <c:pt idx="1">
                  <c:v>53</c:v>
                </c:pt>
                <c:pt idx="2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B08-489C-9E45-64BB59CF031E}"/>
            </c:ext>
          </c:extLst>
        </c:ser>
        <c:ser>
          <c:idx val="5"/>
          <c:order val="5"/>
          <c:tx>
            <c:strRef>
              <c:f>Sheet3!$I$5</c:f>
              <c:strCache>
                <c:ptCount val="1"/>
                <c:pt idx="0">
                  <c:v>2013-14 (42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Sheet3!$C$6:$C$8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Sheet3!$I$6:$I$8</c:f>
              <c:numCache>
                <c:formatCode>General</c:formatCode>
                <c:ptCount val="3"/>
                <c:pt idx="0">
                  <c:v>57</c:v>
                </c:pt>
                <c:pt idx="1">
                  <c:v>52</c:v>
                </c:pt>
                <c:pt idx="2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B08-489C-9E45-64BB59CF031E}"/>
            </c:ext>
          </c:extLst>
        </c:ser>
        <c:ser>
          <c:idx val="6"/>
          <c:order val="6"/>
          <c:tx>
            <c:strRef>
              <c:f>Sheet3!$J$5</c:f>
              <c:strCache>
                <c:ptCount val="1"/>
                <c:pt idx="0">
                  <c:v>2014-15 (50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Sheet3!$C$6:$C$8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Sheet3!$J$6:$J$8</c:f>
              <c:numCache>
                <c:formatCode>General</c:formatCode>
                <c:ptCount val="3"/>
                <c:pt idx="0">
                  <c:v>58</c:v>
                </c:pt>
                <c:pt idx="1">
                  <c:v>53</c:v>
                </c:pt>
                <c:pt idx="2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B08-489C-9E45-64BB59CF03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062912"/>
        <c:axId val="33508736"/>
      </c:barChart>
      <c:catAx>
        <c:axId val="41062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3508736"/>
        <c:crosses val="autoZero"/>
        <c:auto val="1"/>
        <c:lblAlgn val="ctr"/>
        <c:lblOffset val="100"/>
        <c:noMultiLvlLbl val="0"/>
      </c:catAx>
      <c:valAx>
        <c:axId val="33508736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1062912"/>
        <c:crosses val="autoZero"/>
        <c:crossBetween val="between"/>
        <c:majorUnit val="20"/>
      </c:valAx>
    </c:plotArea>
    <c:legend>
      <c:legendPos val="b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Sheet2!$C$11</c:f>
              <c:strCache>
                <c:ptCount val="1"/>
                <c:pt idx="0">
                  <c:v>2008-9 (19 states)</c:v>
                </c:pt>
              </c:strCache>
            </c:strRef>
          </c:tx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Sheet2!$D$10:$F$10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Sheet2!$D$11:$F$11</c:f>
              <c:numCache>
                <c:formatCode>General</c:formatCode>
                <c:ptCount val="3"/>
                <c:pt idx="0">
                  <c:v>61</c:v>
                </c:pt>
                <c:pt idx="1">
                  <c:v>54</c:v>
                </c:pt>
                <c:pt idx="2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C1-490C-A8ED-474B541ABB3C}"/>
            </c:ext>
          </c:extLst>
        </c:ser>
        <c:ser>
          <c:idx val="1"/>
          <c:order val="1"/>
          <c:tx>
            <c:strRef>
              <c:f>Sheet2!$C$12</c:f>
              <c:strCache>
                <c:ptCount val="1"/>
                <c:pt idx="0">
                  <c:v>2009-10 (29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Sheet2!$D$10:$F$10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Sheet2!$D$12:$F$12</c:f>
              <c:numCache>
                <c:formatCode>General</c:formatCode>
                <c:ptCount val="3"/>
                <c:pt idx="0">
                  <c:v>62</c:v>
                </c:pt>
                <c:pt idx="1">
                  <c:v>54</c:v>
                </c:pt>
                <c:pt idx="2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C1-490C-A8ED-474B541ABB3C}"/>
            </c:ext>
          </c:extLst>
        </c:ser>
        <c:ser>
          <c:idx val="2"/>
          <c:order val="2"/>
          <c:tx>
            <c:strRef>
              <c:f>Sheet2!$C$13</c:f>
              <c:strCache>
                <c:ptCount val="1"/>
                <c:pt idx="0">
                  <c:v>2010-11  (39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Sheet2!$D$10:$F$10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Sheet2!$D$13:$F$13</c:f>
              <c:numCache>
                <c:formatCode>General</c:formatCode>
                <c:ptCount val="3"/>
                <c:pt idx="0">
                  <c:v>61</c:v>
                </c:pt>
                <c:pt idx="1">
                  <c:v>55</c:v>
                </c:pt>
                <c:pt idx="2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C1-490C-A8ED-474B541ABB3C}"/>
            </c:ext>
          </c:extLst>
        </c:ser>
        <c:ser>
          <c:idx val="3"/>
          <c:order val="3"/>
          <c:tx>
            <c:strRef>
              <c:f>Sheet2!$C$14</c:f>
              <c:strCache>
                <c:ptCount val="1"/>
                <c:pt idx="0">
                  <c:v>2011-12 (33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Sheet2!$D$10:$F$10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Sheet2!$D$14:$F$14</c:f>
              <c:numCache>
                <c:formatCode>General</c:formatCode>
                <c:ptCount val="3"/>
                <c:pt idx="0">
                  <c:v>60</c:v>
                </c:pt>
                <c:pt idx="1">
                  <c:v>52</c:v>
                </c:pt>
                <c:pt idx="2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C1-490C-A8ED-474B541ABB3C}"/>
            </c:ext>
          </c:extLst>
        </c:ser>
        <c:ser>
          <c:idx val="4"/>
          <c:order val="4"/>
          <c:tx>
            <c:strRef>
              <c:f>Sheet2!$C$15</c:f>
              <c:strCache>
                <c:ptCount val="1"/>
                <c:pt idx="0">
                  <c:v>2012-13 (41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Sheet2!$D$10:$F$10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Sheet2!$D$15:$F$15</c:f>
              <c:numCache>
                <c:formatCode>General</c:formatCode>
                <c:ptCount val="3"/>
                <c:pt idx="0">
                  <c:v>61</c:v>
                </c:pt>
                <c:pt idx="1">
                  <c:v>52</c:v>
                </c:pt>
                <c:pt idx="2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7C1-490C-A8ED-474B541ABB3C}"/>
            </c:ext>
          </c:extLst>
        </c:ser>
        <c:ser>
          <c:idx val="5"/>
          <c:order val="5"/>
          <c:tx>
            <c:strRef>
              <c:f>Sheet2!$C$16</c:f>
              <c:strCache>
                <c:ptCount val="1"/>
                <c:pt idx="0">
                  <c:v>2013-14 (47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Sheet2!$D$10:$F$10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Sheet2!$D$16:$F$16</c:f>
              <c:numCache>
                <c:formatCode>General</c:formatCode>
                <c:ptCount val="3"/>
                <c:pt idx="0">
                  <c:v>61</c:v>
                </c:pt>
                <c:pt idx="1">
                  <c:v>52</c:v>
                </c:pt>
                <c:pt idx="2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7C1-490C-A8ED-474B541ABB3C}"/>
            </c:ext>
          </c:extLst>
        </c:ser>
        <c:ser>
          <c:idx val="6"/>
          <c:order val="6"/>
          <c:tx>
            <c:strRef>
              <c:f>Sheet2!$C$17</c:f>
              <c:strCache>
                <c:ptCount val="1"/>
                <c:pt idx="0">
                  <c:v>2014-15 (42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Sheet2!$D$10:$F$10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Sheet2!$D$17:$F$17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7C1-490C-A8ED-474B541ABB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806848"/>
        <c:axId val="33510464"/>
      </c:barChart>
      <c:catAx>
        <c:axId val="3380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510464"/>
        <c:crosses val="autoZero"/>
        <c:auto val="1"/>
        <c:lblAlgn val="ctr"/>
        <c:lblOffset val="100"/>
        <c:noMultiLvlLbl val="0"/>
      </c:catAx>
      <c:valAx>
        <c:axId val="3351046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33806848"/>
        <c:crosses val="autoZero"/>
        <c:crossBetween val="between"/>
        <c:majorUnit val="20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Chart!$F$6</c:f>
              <c:strCache>
                <c:ptCount val="1"/>
                <c:pt idx="0">
                  <c:v>AK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Chart!$F$7:$F$11</c:f>
              <c:numCache>
                <c:formatCode>0.00%</c:formatCode>
                <c:ptCount val="5"/>
                <c:pt idx="0">
                  <c:v>0.69256799999999996</c:v>
                </c:pt>
                <c:pt idx="1">
                  <c:v>0.6411</c:v>
                </c:pt>
                <c:pt idx="2">
                  <c:v>0.65080000000000005</c:v>
                </c:pt>
                <c:pt idx="3">
                  <c:v>0.65169999999999995</c:v>
                </c:pt>
                <c:pt idx="4">
                  <c:v>0.61140000000000005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013-4A77-9A7D-BA974FD5BC7C}"/>
            </c:ext>
          </c:extLst>
        </c:ser>
        <c:ser>
          <c:idx val="1"/>
          <c:order val="1"/>
          <c:tx>
            <c:strRef>
              <c:f>Chart!$G$6</c:f>
              <c:strCache>
                <c:ptCount val="1"/>
                <c:pt idx="0">
                  <c:v>AL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Chart!$G$7:$G$11</c:f>
              <c:numCache>
                <c:formatCode>0.00%</c:formatCode>
                <c:ptCount val="5"/>
                <c:pt idx="0">
                  <c:v>0.75782899999999997</c:v>
                </c:pt>
                <c:pt idx="1">
                  <c:v>0.75629999999999997</c:v>
                </c:pt>
                <c:pt idx="2">
                  <c:v>0.78949999999999998</c:v>
                </c:pt>
                <c:pt idx="3">
                  <c:v>0.7611</c:v>
                </c:pt>
                <c:pt idx="4">
                  <c:v>0.76519999999999999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013-4A77-9A7D-BA974FD5BC7C}"/>
            </c:ext>
          </c:extLst>
        </c:ser>
        <c:ser>
          <c:idx val="2"/>
          <c:order val="2"/>
          <c:tx>
            <c:strRef>
              <c:f>Chart!$H$6</c:f>
              <c:strCache>
                <c:ptCount val="1"/>
                <c:pt idx="0">
                  <c:v>AR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Chart!$H$7:$H$11</c:f>
              <c:numCache>
                <c:formatCode>0.00%</c:formatCode>
                <c:ptCount val="5"/>
                <c:pt idx="0">
                  <c:v>0.65703699999999998</c:v>
                </c:pt>
                <c:pt idx="1">
                  <c:v>0.69820000000000004</c:v>
                </c:pt>
                <c:pt idx="2">
                  <c:v>0.58589999999999998</c:v>
                </c:pt>
                <c:pt idx="3">
                  <c:v>0.68130000000000002</c:v>
                </c:pt>
                <c:pt idx="4">
                  <c:v>0.81930000000000003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013-4A77-9A7D-BA974FD5BC7C}"/>
            </c:ext>
          </c:extLst>
        </c:ser>
        <c:ser>
          <c:idx val="3"/>
          <c:order val="3"/>
          <c:tx>
            <c:strRef>
              <c:f>Chart!$I$6</c:f>
              <c:strCache>
                <c:ptCount val="1"/>
                <c:pt idx="0">
                  <c:v>AS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Chart!$I$7:$I$11</c:f>
              <c:numCache>
                <c:formatCode>0.00%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0.93100000000000005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013-4A77-9A7D-BA974FD5BC7C}"/>
            </c:ext>
          </c:extLst>
        </c:ser>
        <c:ser>
          <c:idx val="4"/>
          <c:order val="4"/>
          <c:tx>
            <c:strRef>
              <c:f>Chart!$J$6</c:f>
              <c:strCache>
                <c:ptCount val="1"/>
                <c:pt idx="0">
                  <c:v>AZ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Chart!$J$7:$J$11</c:f>
              <c:numCache>
                <c:formatCode>0.00%</c:formatCode>
                <c:ptCount val="5"/>
                <c:pt idx="0">
                  <c:v>0.61363599999999996</c:v>
                </c:pt>
                <c:pt idx="1">
                  <c:v>0.71579999999999999</c:v>
                </c:pt>
                <c:pt idx="2">
                  <c:v>0.68389999999999995</c:v>
                </c:pt>
                <c:pt idx="3">
                  <c:v>0.71730000000000005</c:v>
                </c:pt>
                <c:pt idx="4">
                  <c:v>0.72009999999999996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013-4A77-9A7D-BA974FD5BC7C}"/>
            </c:ext>
          </c:extLst>
        </c:ser>
        <c:ser>
          <c:idx val="5"/>
          <c:order val="5"/>
          <c:tx>
            <c:strRef>
              <c:f>Chart!$K$6</c:f>
              <c:strCache>
                <c:ptCount val="1"/>
                <c:pt idx="0">
                  <c:v>CA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Chart!$K$7:$K$11</c:f>
              <c:numCache>
                <c:formatCode>0.00%</c:formatCode>
                <c:ptCount val="5"/>
                <c:pt idx="0">
                  <c:v>0.42189199999999999</c:v>
                </c:pt>
                <c:pt idx="1">
                  <c:v>0.45400000000000001</c:v>
                </c:pt>
                <c:pt idx="2">
                  <c:v>0.4325</c:v>
                </c:pt>
                <c:pt idx="3">
                  <c:v>0.44319999999999998</c:v>
                </c:pt>
                <c:pt idx="4">
                  <c:v>0.46539999999999998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9013-4A77-9A7D-BA974FD5BC7C}"/>
            </c:ext>
          </c:extLst>
        </c:ser>
        <c:ser>
          <c:idx val="6"/>
          <c:order val="6"/>
          <c:tx>
            <c:strRef>
              <c:f>Chart!$L$6</c:f>
              <c:strCache>
                <c:ptCount val="1"/>
                <c:pt idx="0">
                  <c:v>CO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Chart!$L$7:$L$11</c:f>
              <c:numCache>
                <c:formatCode>0.00%</c:formatCode>
                <c:ptCount val="5"/>
                <c:pt idx="0">
                  <c:v>0.743649</c:v>
                </c:pt>
                <c:pt idx="1">
                  <c:v>0.69630000000000003</c:v>
                </c:pt>
                <c:pt idx="2">
                  <c:v>0.72040000000000004</c:v>
                </c:pt>
                <c:pt idx="3">
                  <c:v>0.70609999999999995</c:v>
                </c:pt>
                <c:pt idx="4">
                  <c:v>0.67420000000000002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9013-4A77-9A7D-BA974FD5BC7C}"/>
            </c:ext>
          </c:extLst>
        </c:ser>
        <c:ser>
          <c:idx val="7"/>
          <c:order val="7"/>
          <c:tx>
            <c:strRef>
              <c:f>Chart!$M$6</c:f>
              <c:strCache>
                <c:ptCount val="1"/>
                <c:pt idx="0">
                  <c:v>CT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Chart!$M$7:$M$11</c:f>
              <c:numCache>
                <c:formatCode>0.00%</c:formatCode>
                <c:ptCount val="5"/>
                <c:pt idx="0">
                  <c:v>0.831179</c:v>
                </c:pt>
                <c:pt idx="1">
                  <c:v>0.77610000000000001</c:v>
                </c:pt>
                <c:pt idx="2">
                  <c:v>0.75649999999999995</c:v>
                </c:pt>
                <c:pt idx="3">
                  <c:v>0.72770000000000001</c:v>
                </c:pt>
                <c:pt idx="4">
                  <c:v>0.74029999999999996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9013-4A77-9A7D-BA974FD5BC7C}"/>
            </c:ext>
          </c:extLst>
        </c:ser>
        <c:ser>
          <c:idx val="8"/>
          <c:order val="8"/>
          <c:tx>
            <c:strRef>
              <c:f>Chart!$N$6</c:f>
              <c:strCache>
                <c:ptCount val="1"/>
                <c:pt idx="0">
                  <c:v>DC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Chart!$N$7:$N$11</c:f>
              <c:numCache>
                <c:formatCode>0.00%</c:formatCode>
                <c:ptCount val="5"/>
                <c:pt idx="0">
                  <c:v>0.95454499999999998</c:v>
                </c:pt>
                <c:pt idx="1">
                  <c:v>0.74839999999999995</c:v>
                </c:pt>
                <c:pt idx="2">
                  <c:v>0.58179999999999998</c:v>
                </c:pt>
                <c:pt idx="3">
                  <c:v>0.64319999999999999</c:v>
                </c:pt>
                <c:pt idx="4">
                  <c:v>0.84189999999999998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9013-4A77-9A7D-BA974FD5BC7C}"/>
            </c:ext>
          </c:extLst>
        </c:ser>
        <c:ser>
          <c:idx val="9"/>
          <c:order val="9"/>
          <c:tx>
            <c:strRef>
              <c:f>Chart!$O$6</c:f>
              <c:strCache>
                <c:ptCount val="1"/>
                <c:pt idx="0">
                  <c:v>DE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Chart!$O$7:$O$11</c:f>
              <c:numCache>
                <c:formatCode>0.00%</c:formatCode>
                <c:ptCount val="5"/>
                <c:pt idx="0">
                  <c:v>0.48341200000000001</c:v>
                </c:pt>
                <c:pt idx="1">
                  <c:v>0.5202</c:v>
                </c:pt>
                <c:pt idx="2">
                  <c:v>0.3952</c:v>
                </c:pt>
                <c:pt idx="3">
                  <c:v>0.52490000000000003</c:v>
                </c:pt>
                <c:pt idx="4">
                  <c:v>0.63280000000000003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9013-4A77-9A7D-BA974FD5BC7C}"/>
            </c:ext>
          </c:extLst>
        </c:ser>
        <c:ser>
          <c:idx val="10"/>
          <c:order val="10"/>
          <c:tx>
            <c:strRef>
              <c:f>Chart!$P$6</c:f>
              <c:strCache>
                <c:ptCount val="1"/>
                <c:pt idx="0">
                  <c:v>FL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Chart!$P$7:$P$11</c:f>
              <c:numCache>
                <c:formatCode>0.00%</c:formatCode>
                <c:ptCount val="5"/>
                <c:pt idx="0">
                  <c:v>0.35039399999999998</c:v>
                </c:pt>
                <c:pt idx="1">
                  <c:v>0.3286</c:v>
                </c:pt>
                <c:pt idx="2">
                  <c:v>0.31809999999999999</c:v>
                </c:pt>
                <c:pt idx="3">
                  <c:v>0.32600000000000001</c:v>
                </c:pt>
                <c:pt idx="4">
                  <c:v>0.30869999999999997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9013-4A77-9A7D-BA974FD5BC7C}"/>
            </c:ext>
          </c:extLst>
        </c:ser>
        <c:ser>
          <c:idx val="11"/>
          <c:order val="11"/>
          <c:tx>
            <c:strRef>
              <c:f>Chart!$Q$6</c:f>
              <c:strCache>
                <c:ptCount val="1"/>
                <c:pt idx="0">
                  <c:v>GA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Chart!$Q$7:$Q$11</c:f>
              <c:numCache>
                <c:formatCode>0.00%</c:formatCode>
                <c:ptCount val="5"/>
                <c:pt idx="0">
                  <c:v>0.89894300000000005</c:v>
                </c:pt>
                <c:pt idx="1">
                  <c:v>0.89659999999999995</c:v>
                </c:pt>
                <c:pt idx="2">
                  <c:v>0.91349999999999998</c:v>
                </c:pt>
                <c:pt idx="3">
                  <c:v>0.9022</c:v>
                </c:pt>
                <c:pt idx="4">
                  <c:v>0.89780000000000004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9013-4A77-9A7D-BA974FD5BC7C}"/>
            </c:ext>
          </c:extLst>
        </c:ser>
        <c:ser>
          <c:idx val="12"/>
          <c:order val="12"/>
          <c:tx>
            <c:strRef>
              <c:f>Chart!$R$6</c:f>
              <c:strCache>
                <c:ptCount val="1"/>
                <c:pt idx="0">
                  <c:v>GU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Chart!$R$7:$R$11</c:f>
              <c:numCache>
                <c:formatCode>0.00%</c:formatCode>
                <c:ptCount val="5"/>
                <c:pt idx="0">
                  <c:v>0.66666700000000001</c:v>
                </c:pt>
                <c:pt idx="1">
                  <c:v>0.62160000000000004</c:v>
                </c:pt>
                <c:pt idx="2">
                  <c:v>0.75</c:v>
                </c:pt>
                <c:pt idx="3">
                  <c:v>0.58819999999999995</c:v>
                </c:pt>
                <c:pt idx="4">
                  <c:v>0.45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9013-4A77-9A7D-BA974FD5BC7C}"/>
            </c:ext>
          </c:extLst>
        </c:ser>
        <c:ser>
          <c:idx val="13"/>
          <c:order val="13"/>
          <c:tx>
            <c:strRef>
              <c:f>Chart!$S$6</c:f>
              <c:strCache>
                <c:ptCount val="1"/>
                <c:pt idx="0">
                  <c:v>HI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Chart!$S$7:$S$11</c:f>
              <c:numCache>
                <c:formatCode>0.00%</c:formatCode>
                <c:ptCount val="5"/>
                <c:pt idx="0">
                  <c:v>0.61598399999999998</c:v>
                </c:pt>
                <c:pt idx="1">
                  <c:v>0.59540000000000004</c:v>
                </c:pt>
                <c:pt idx="2">
                  <c:v>0.56320000000000003</c:v>
                </c:pt>
                <c:pt idx="3">
                  <c:v>0.53139999999999998</c:v>
                </c:pt>
                <c:pt idx="4">
                  <c:v>0.48920000000000002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9013-4A77-9A7D-BA974FD5BC7C}"/>
            </c:ext>
          </c:extLst>
        </c:ser>
        <c:ser>
          <c:idx val="14"/>
          <c:order val="14"/>
          <c:tx>
            <c:strRef>
              <c:f>Chart!$T$6</c:f>
              <c:strCache>
                <c:ptCount val="1"/>
                <c:pt idx="0">
                  <c:v>IA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Chart!$T$7:$T$11</c:f>
              <c:numCache>
                <c:formatCode>0.00%</c:formatCode>
                <c:ptCount val="5"/>
                <c:pt idx="0">
                  <c:v>0.40138800000000002</c:v>
                </c:pt>
                <c:pt idx="1">
                  <c:v>0.43359999999999999</c:v>
                </c:pt>
                <c:pt idx="2">
                  <c:v>0.43330000000000002</c:v>
                </c:pt>
                <c:pt idx="3">
                  <c:v>0.46529999999999999</c:v>
                </c:pt>
                <c:pt idx="4">
                  <c:v>0.45219999999999999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9013-4A77-9A7D-BA974FD5BC7C}"/>
            </c:ext>
          </c:extLst>
        </c:ser>
        <c:ser>
          <c:idx val="15"/>
          <c:order val="15"/>
          <c:tx>
            <c:strRef>
              <c:f>Chart!$U$6</c:f>
              <c:strCache>
                <c:ptCount val="1"/>
                <c:pt idx="0">
                  <c:v>ID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Chart!$U$7:$U$11</c:f>
              <c:numCache>
                <c:formatCode>0.00%</c:formatCode>
                <c:ptCount val="5"/>
                <c:pt idx="0">
                  <c:v>0.61373900000000003</c:v>
                </c:pt>
                <c:pt idx="1">
                  <c:v>0.60289999999999999</c:v>
                </c:pt>
                <c:pt idx="2">
                  <c:v>0.5978</c:v>
                </c:pt>
                <c:pt idx="3">
                  <c:v>0.57499999999999996</c:v>
                </c:pt>
                <c:pt idx="4">
                  <c:v>0.58109999999999995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9013-4A77-9A7D-BA974FD5BC7C}"/>
            </c:ext>
          </c:extLst>
        </c:ser>
        <c:ser>
          <c:idx val="16"/>
          <c:order val="16"/>
          <c:tx>
            <c:strRef>
              <c:f>Chart!$V$6</c:f>
              <c:strCache>
                <c:ptCount val="1"/>
                <c:pt idx="0">
                  <c:v>IL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Chart!$V$7:$V$11</c:f>
              <c:numCache>
                <c:formatCode>0.00%</c:formatCode>
                <c:ptCount val="5"/>
                <c:pt idx="0">
                  <c:v>0.66369699999999998</c:v>
                </c:pt>
                <c:pt idx="1">
                  <c:v>0.68220000000000003</c:v>
                </c:pt>
                <c:pt idx="2">
                  <c:v>0.7036</c:v>
                </c:pt>
                <c:pt idx="3">
                  <c:v>0.70550000000000002</c:v>
                </c:pt>
                <c:pt idx="4">
                  <c:v>0.67090000000000005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9013-4A77-9A7D-BA974FD5BC7C}"/>
            </c:ext>
          </c:extLst>
        </c:ser>
        <c:ser>
          <c:idx val="17"/>
          <c:order val="17"/>
          <c:tx>
            <c:strRef>
              <c:f>Chart!$W$6</c:f>
              <c:strCache>
                <c:ptCount val="1"/>
                <c:pt idx="0">
                  <c:v>IN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Chart!$W$7:$W$11</c:f>
              <c:numCache>
                <c:formatCode>0.00%</c:formatCode>
                <c:ptCount val="5"/>
                <c:pt idx="0">
                  <c:v>0.49363319999999999</c:v>
                </c:pt>
                <c:pt idx="1">
                  <c:v>0.49640000000000001</c:v>
                </c:pt>
                <c:pt idx="2">
                  <c:v>0.52139999999999997</c:v>
                </c:pt>
                <c:pt idx="3">
                  <c:v>0.53910000000000002</c:v>
                </c:pt>
                <c:pt idx="4">
                  <c:v>0.53879999999999995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9013-4A77-9A7D-BA974FD5BC7C}"/>
            </c:ext>
          </c:extLst>
        </c:ser>
        <c:ser>
          <c:idx val="18"/>
          <c:order val="18"/>
          <c:tx>
            <c:strRef>
              <c:f>Chart!$X$6</c:f>
              <c:strCache>
                <c:ptCount val="1"/>
                <c:pt idx="0">
                  <c:v>KS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Chart!$X$7:$X$11</c:f>
              <c:numCache>
                <c:formatCode>0.00%</c:formatCode>
                <c:ptCount val="5"/>
                <c:pt idx="0">
                  <c:v>0.58766600000000002</c:v>
                </c:pt>
                <c:pt idx="1">
                  <c:v>0.65439999999999998</c:v>
                </c:pt>
                <c:pt idx="2">
                  <c:v>0.68620000000000003</c:v>
                </c:pt>
                <c:pt idx="3">
                  <c:v>0.69469999999999998</c:v>
                </c:pt>
                <c:pt idx="4">
                  <c:v>0.70240000000000002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9013-4A77-9A7D-BA974FD5BC7C}"/>
            </c:ext>
          </c:extLst>
        </c:ser>
        <c:ser>
          <c:idx val="19"/>
          <c:order val="19"/>
          <c:tx>
            <c:strRef>
              <c:f>Chart!$Y$6</c:f>
              <c:strCache>
                <c:ptCount val="1"/>
                <c:pt idx="0">
                  <c:v>KY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Chart!$Y$7:$Y$11</c:f>
              <c:numCache>
                <c:formatCode>0.00%</c:formatCode>
                <c:ptCount val="5"/>
                <c:pt idx="0">
                  <c:v>0.91878199999999999</c:v>
                </c:pt>
                <c:pt idx="1">
                  <c:v>0.91259999999999997</c:v>
                </c:pt>
                <c:pt idx="2">
                  <c:v>0.89990000000000003</c:v>
                </c:pt>
                <c:pt idx="3">
                  <c:v>0.86370000000000002</c:v>
                </c:pt>
                <c:pt idx="4">
                  <c:v>0.85709999999999997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9013-4A77-9A7D-BA974FD5BC7C}"/>
            </c:ext>
          </c:extLst>
        </c:ser>
        <c:ser>
          <c:idx val="20"/>
          <c:order val="20"/>
          <c:tx>
            <c:strRef>
              <c:f>Chart!$Z$6</c:f>
              <c:strCache>
                <c:ptCount val="1"/>
                <c:pt idx="0">
                  <c:v>LA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Chart!$Z$7:$Z$11</c:f>
              <c:numCache>
                <c:formatCode>0.00%</c:formatCode>
                <c:ptCount val="5"/>
                <c:pt idx="0">
                  <c:v>0.169935</c:v>
                </c:pt>
                <c:pt idx="1">
                  <c:v>0.1996</c:v>
                </c:pt>
                <c:pt idx="2">
                  <c:v>0.24679999999999999</c:v>
                </c:pt>
                <c:pt idx="3">
                  <c:v>0.3402</c:v>
                </c:pt>
                <c:pt idx="4">
                  <c:v>0.31430000000000002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9013-4A77-9A7D-BA974FD5BC7C}"/>
            </c:ext>
          </c:extLst>
        </c:ser>
        <c:ser>
          <c:idx val="21"/>
          <c:order val="21"/>
          <c:tx>
            <c:strRef>
              <c:f>Chart!$AA$6</c:f>
              <c:strCache>
                <c:ptCount val="1"/>
                <c:pt idx="0">
                  <c:v>MA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Chart!$AA$7:$AA$11</c:f>
              <c:numCache>
                <c:formatCode>0.00%</c:formatCode>
                <c:ptCount val="5"/>
                <c:pt idx="0">
                  <c:v>0.88059100000000001</c:v>
                </c:pt>
                <c:pt idx="1">
                  <c:v>0.60699999999999998</c:v>
                </c:pt>
                <c:pt idx="2">
                  <c:v>0.57279999999999998</c:v>
                </c:pt>
                <c:pt idx="3">
                  <c:v>0.56669999999999998</c:v>
                </c:pt>
                <c:pt idx="4">
                  <c:v>0.5625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5-9013-4A77-9A7D-BA974FD5BC7C}"/>
            </c:ext>
          </c:extLst>
        </c:ser>
        <c:ser>
          <c:idx val="22"/>
          <c:order val="22"/>
          <c:tx>
            <c:strRef>
              <c:f>Chart!$AB$6</c:f>
              <c:strCache>
                <c:ptCount val="1"/>
                <c:pt idx="0">
                  <c:v>MD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Chart!$AB$7:$AB$11</c:f>
              <c:numCache>
                <c:formatCode>0.00%</c:formatCode>
                <c:ptCount val="5"/>
                <c:pt idx="0">
                  <c:v>0.75993999999999995</c:v>
                </c:pt>
                <c:pt idx="1">
                  <c:v>0.70250000000000001</c:v>
                </c:pt>
                <c:pt idx="2">
                  <c:v>0.68840000000000001</c:v>
                </c:pt>
                <c:pt idx="3">
                  <c:v>0.66039999999999999</c:v>
                </c:pt>
                <c:pt idx="4">
                  <c:v>0.67110000000000003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9013-4A77-9A7D-BA974FD5BC7C}"/>
            </c:ext>
          </c:extLst>
        </c:ser>
        <c:ser>
          <c:idx val="23"/>
          <c:order val="23"/>
          <c:tx>
            <c:strRef>
              <c:f>Chart!$AC$6</c:f>
              <c:strCache>
                <c:ptCount val="1"/>
                <c:pt idx="0">
                  <c:v>ME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Chart!$AC$7:$AC$11</c:f>
              <c:numCache>
                <c:formatCode>0.00%</c:formatCode>
                <c:ptCount val="5"/>
                <c:pt idx="0">
                  <c:v>0.41530099999999998</c:v>
                </c:pt>
                <c:pt idx="1">
                  <c:v>0.40239999999999998</c:v>
                </c:pt>
                <c:pt idx="2">
                  <c:v>0.24</c:v>
                </c:pt>
                <c:pt idx="3">
                  <c:v>0.44700000000000001</c:v>
                </c:pt>
                <c:pt idx="4">
                  <c:v>0.55400000000000005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7-9013-4A77-9A7D-BA974FD5BC7C}"/>
            </c:ext>
          </c:extLst>
        </c:ser>
        <c:ser>
          <c:idx val="24"/>
          <c:order val="24"/>
          <c:tx>
            <c:strRef>
              <c:f>Chart!$AD$6</c:f>
              <c:strCache>
                <c:ptCount val="1"/>
                <c:pt idx="0">
                  <c:v>MI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Chart!$AD$7:$AD$11</c:f>
              <c:numCache>
                <c:formatCode>0.00%</c:formatCode>
                <c:ptCount val="5"/>
                <c:pt idx="0">
                  <c:v>0.75113600000000003</c:v>
                </c:pt>
                <c:pt idx="1">
                  <c:v>0.74939999999999996</c:v>
                </c:pt>
                <c:pt idx="2">
                  <c:v>0.76160000000000005</c:v>
                </c:pt>
                <c:pt idx="3">
                  <c:v>0.78210000000000002</c:v>
                </c:pt>
                <c:pt idx="4">
                  <c:v>0.64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8-9013-4A77-9A7D-BA974FD5BC7C}"/>
            </c:ext>
          </c:extLst>
        </c:ser>
        <c:ser>
          <c:idx val="25"/>
          <c:order val="25"/>
          <c:tx>
            <c:strRef>
              <c:f>Chart!$AE$6</c:f>
              <c:strCache>
                <c:ptCount val="1"/>
                <c:pt idx="0">
                  <c:v>MN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Chart!$AE$7:$AE$11</c:f>
              <c:numCache>
                <c:formatCode>0.00%</c:formatCode>
                <c:ptCount val="5"/>
                <c:pt idx="0">
                  <c:v>0.629996</c:v>
                </c:pt>
                <c:pt idx="1">
                  <c:v>0.58799999999999997</c:v>
                </c:pt>
                <c:pt idx="2">
                  <c:v>0.57689999999999997</c:v>
                </c:pt>
                <c:pt idx="3">
                  <c:v>0.5413</c:v>
                </c:pt>
                <c:pt idx="4">
                  <c:v>0.51170000000000004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9-9013-4A77-9A7D-BA974FD5BC7C}"/>
            </c:ext>
          </c:extLst>
        </c:ser>
        <c:ser>
          <c:idx val="26"/>
          <c:order val="26"/>
          <c:tx>
            <c:strRef>
              <c:f>Chart!$AF$6</c:f>
              <c:strCache>
                <c:ptCount val="1"/>
                <c:pt idx="0">
                  <c:v>MO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Chart!$AF$7:$AF$11</c:f>
              <c:numCache>
                <c:formatCode>0.00%</c:formatCode>
                <c:ptCount val="5"/>
                <c:pt idx="0">
                  <c:v>0.61715500000000001</c:v>
                </c:pt>
                <c:pt idx="1">
                  <c:v>0.74650000000000005</c:v>
                </c:pt>
                <c:pt idx="2">
                  <c:v>0.79079999999999995</c:v>
                </c:pt>
                <c:pt idx="3">
                  <c:v>0.79890000000000005</c:v>
                </c:pt>
                <c:pt idx="4">
                  <c:v>0.82650000000000001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A-9013-4A77-9A7D-BA974FD5BC7C}"/>
            </c:ext>
          </c:extLst>
        </c:ser>
        <c:ser>
          <c:idx val="27"/>
          <c:order val="27"/>
          <c:tx>
            <c:strRef>
              <c:f>Chart!$AG$6</c:f>
              <c:strCache>
                <c:ptCount val="1"/>
                <c:pt idx="0">
                  <c:v>MP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Chart!$AG$7:$AG$11</c:f>
              <c:numCache>
                <c:formatCode>0.00%</c:formatCode>
                <c:ptCount val="5"/>
                <c:pt idx="0">
                  <c:v>0.58333299999999999</c:v>
                </c:pt>
                <c:pt idx="1">
                  <c:v>0.58819999999999995</c:v>
                </c:pt>
                <c:pt idx="2">
                  <c:v>0.8125</c:v>
                </c:pt>
                <c:pt idx="3">
                  <c:v>0.5</c:v>
                </c:pt>
                <c:pt idx="4">
                  <c:v>0.85709999999999997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B-9013-4A77-9A7D-BA974FD5BC7C}"/>
            </c:ext>
          </c:extLst>
        </c:ser>
        <c:ser>
          <c:idx val="28"/>
          <c:order val="28"/>
          <c:tx>
            <c:strRef>
              <c:f>Chart!$AH$6</c:f>
              <c:strCache>
                <c:ptCount val="1"/>
                <c:pt idx="0">
                  <c:v>MS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Chart!$AH$7:$AH$11</c:f>
              <c:numCache>
                <c:formatCode>0.00%</c:formatCode>
                <c:ptCount val="5"/>
                <c:pt idx="0">
                  <c:v>0.894737</c:v>
                </c:pt>
                <c:pt idx="1">
                  <c:v>0.82720000000000005</c:v>
                </c:pt>
                <c:pt idx="2">
                  <c:v>0.88239999999999996</c:v>
                </c:pt>
                <c:pt idx="3">
                  <c:v>0.84689999999999999</c:v>
                </c:pt>
                <c:pt idx="4">
                  <c:v>0.83740000000000003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C-9013-4A77-9A7D-BA974FD5BC7C}"/>
            </c:ext>
          </c:extLst>
        </c:ser>
        <c:ser>
          <c:idx val="29"/>
          <c:order val="29"/>
          <c:tx>
            <c:strRef>
              <c:f>Chart!$AI$6</c:f>
              <c:strCache>
                <c:ptCount val="1"/>
                <c:pt idx="0">
                  <c:v>MT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Chart!$AI$7:$AI$11</c:f>
              <c:numCache>
                <c:formatCode>0.00%</c:formatCode>
                <c:ptCount val="5"/>
                <c:pt idx="0">
                  <c:v>0.64067799999999997</c:v>
                </c:pt>
                <c:pt idx="1">
                  <c:v>0.61609999999999998</c:v>
                </c:pt>
                <c:pt idx="2">
                  <c:v>0.63180000000000003</c:v>
                </c:pt>
                <c:pt idx="3">
                  <c:v>0.71909999999999996</c:v>
                </c:pt>
                <c:pt idx="4">
                  <c:v>0.66110000000000002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D-9013-4A77-9A7D-BA974FD5BC7C}"/>
            </c:ext>
          </c:extLst>
        </c:ser>
        <c:ser>
          <c:idx val="30"/>
          <c:order val="30"/>
          <c:tx>
            <c:strRef>
              <c:f>Chart!$AJ$6</c:f>
              <c:strCache>
                <c:ptCount val="1"/>
                <c:pt idx="0">
                  <c:v>NC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Chart!$AJ$7:$AJ$11</c:f>
              <c:numCache>
                <c:formatCode>0.00%</c:formatCode>
                <c:ptCount val="5"/>
                <c:pt idx="0">
                  <c:v>0.70630999999999999</c:v>
                </c:pt>
                <c:pt idx="1">
                  <c:v>0.69179999999999997</c:v>
                </c:pt>
                <c:pt idx="2">
                  <c:v>0.71909999999999996</c:v>
                </c:pt>
                <c:pt idx="3">
                  <c:v>0.73129999999999995</c:v>
                </c:pt>
                <c:pt idx="4">
                  <c:v>0.70740000000000003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9013-4A77-9A7D-BA974FD5BC7C}"/>
            </c:ext>
          </c:extLst>
        </c:ser>
        <c:ser>
          <c:idx val="31"/>
          <c:order val="31"/>
          <c:tx>
            <c:strRef>
              <c:f>Chart!$AK$6</c:f>
              <c:strCache>
                <c:ptCount val="1"/>
                <c:pt idx="0">
                  <c:v>ND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Chart!$AK$7:$AK$11</c:f>
              <c:numCache>
                <c:formatCode>0.00%</c:formatCode>
                <c:ptCount val="5"/>
                <c:pt idx="0">
                  <c:v>0.312195</c:v>
                </c:pt>
                <c:pt idx="1">
                  <c:v>0.35820000000000002</c:v>
                </c:pt>
                <c:pt idx="2">
                  <c:v>0.37709999999999999</c:v>
                </c:pt>
                <c:pt idx="3">
                  <c:v>0.3805</c:v>
                </c:pt>
                <c:pt idx="4">
                  <c:v>0.44330000000000003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F-9013-4A77-9A7D-BA974FD5BC7C}"/>
            </c:ext>
          </c:extLst>
        </c:ser>
        <c:ser>
          <c:idx val="32"/>
          <c:order val="32"/>
          <c:tx>
            <c:strRef>
              <c:f>Chart!$AL$6</c:f>
              <c:strCache>
                <c:ptCount val="1"/>
                <c:pt idx="0">
                  <c:v>NE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Chart!$AL$7:$AL$11</c:f>
              <c:numCache>
                <c:formatCode>0.00%</c:formatCode>
                <c:ptCount val="5"/>
                <c:pt idx="0">
                  <c:v>0.73993799999999998</c:v>
                </c:pt>
                <c:pt idx="1">
                  <c:v>0.77969999999999995</c:v>
                </c:pt>
                <c:pt idx="2">
                  <c:v>0.66</c:v>
                </c:pt>
                <c:pt idx="3">
                  <c:v>0.59489999999999998</c:v>
                </c:pt>
                <c:pt idx="4">
                  <c:v>0.58009999999999995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0-9013-4A77-9A7D-BA974FD5BC7C}"/>
            </c:ext>
          </c:extLst>
        </c:ser>
        <c:ser>
          <c:idx val="33"/>
          <c:order val="33"/>
          <c:tx>
            <c:strRef>
              <c:f>Chart!$AM$6</c:f>
              <c:strCache>
                <c:ptCount val="1"/>
                <c:pt idx="0">
                  <c:v>NH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Chart!$AM$7:$AM$11</c:f>
              <c:numCache>
                <c:formatCode>0.00%</c:formatCode>
                <c:ptCount val="5"/>
                <c:pt idx="0">
                  <c:v>0.80688300000000002</c:v>
                </c:pt>
                <c:pt idx="1">
                  <c:v>0.79110000000000003</c:v>
                </c:pt>
                <c:pt idx="2">
                  <c:v>0.80379999999999996</c:v>
                </c:pt>
                <c:pt idx="3">
                  <c:v>0.82689999999999997</c:v>
                </c:pt>
                <c:pt idx="4">
                  <c:v>0.80149999999999999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1-9013-4A77-9A7D-BA974FD5BC7C}"/>
            </c:ext>
          </c:extLst>
        </c:ser>
        <c:ser>
          <c:idx val="34"/>
          <c:order val="34"/>
          <c:tx>
            <c:strRef>
              <c:f>Chart!$AN$6</c:f>
              <c:strCache>
                <c:ptCount val="1"/>
                <c:pt idx="0">
                  <c:v>NJ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Chart!$AN$7:$AN$11</c:f>
              <c:numCache>
                <c:formatCode>0.00%</c:formatCode>
                <c:ptCount val="5"/>
                <c:pt idx="0">
                  <c:v>0.40298499999999998</c:v>
                </c:pt>
                <c:pt idx="1">
                  <c:v>0.42609999999999998</c:v>
                </c:pt>
                <c:pt idx="2">
                  <c:v>0.38719999999999999</c:v>
                </c:pt>
                <c:pt idx="3">
                  <c:v>0.38150000000000001</c:v>
                </c:pt>
                <c:pt idx="4">
                  <c:v>0.3987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2-9013-4A77-9A7D-BA974FD5BC7C}"/>
            </c:ext>
          </c:extLst>
        </c:ser>
        <c:ser>
          <c:idx val="35"/>
          <c:order val="35"/>
          <c:tx>
            <c:strRef>
              <c:f>Chart!$AO$6</c:f>
              <c:strCache>
                <c:ptCount val="1"/>
                <c:pt idx="0">
                  <c:v>NM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Chart!$AO$7:$AO$11</c:f>
              <c:numCache>
                <c:formatCode>0.00%</c:formatCode>
                <c:ptCount val="5"/>
                <c:pt idx="0">
                  <c:v>0.71019100000000002</c:v>
                </c:pt>
                <c:pt idx="1">
                  <c:v>0.72470000000000001</c:v>
                </c:pt>
                <c:pt idx="2">
                  <c:v>0.71299999999999997</c:v>
                </c:pt>
                <c:pt idx="3">
                  <c:v>0.68500000000000005</c:v>
                </c:pt>
                <c:pt idx="4">
                  <c:v>0.71850000000000003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3-9013-4A77-9A7D-BA974FD5BC7C}"/>
            </c:ext>
          </c:extLst>
        </c:ser>
        <c:ser>
          <c:idx val="36"/>
          <c:order val="36"/>
          <c:tx>
            <c:strRef>
              <c:f>Chart!$AP$6</c:f>
              <c:strCache>
                <c:ptCount val="1"/>
                <c:pt idx="0">
                  <c:v>NV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Chart!$AP$7:$AP$11</c:f>
              <c:numCache>
                <c:formatCode>0.00%</c:formatCode>
                <c:ptCount val="5"/>
                <c:pt idx="0">
                  <c:v>0.65803599999999995</c:v>
                </c:pt>
                <c:pt idx="1">
                  <c:v>0.67520000000000002</c:v>
                </c:pt>
                <c:pt idx="2">
                  <c:v>0.65859999999999996</c:v>
                </c:pt>
                <c:pt idx="3">
                  <c:v>0.65249999999999997</c:v>
                </c:pt>
                <c:pt idx="4">
                  <c:v>0.63319999999999999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4-9013-4A77-9A7D-BA974FD5BC7C}"/>
            </c:ext>
          </c:extLst>
        </c:ser>
        <c:ser>
          <c:idx val="37"/>
          <c:order val="37"/>
          <c:tx>
            <c:strRef>
              <c:f>Chart!$AQ$6</c:f>
              <c:strCache>
                <c:ptCount val="1"/>
                <c:pt idx="0">
                  <c:v>NY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Chart!$AQ$7:$AQ$11</c:f>
              <c:numCache>
                <c:formatCode>0.00%</c:formatCode>
                <c:ptCount val="5"/>
                <c:pt idx="0">
                  <c:v>0.63851100000000005</c:v>
                </c:pt>
                <c:pt idx="1">
                  <c:v>0.65059999999999996</c:v>
                </c:pt>
                <c:pt idx="2">
                  <c:v>0.64139999999999997</c:v>
                </c:pt>
                <c:pt idx="3">
                  <c:v>0.58189999999999997</c:v>
                </c:pt>
                <c:pt idx="4">
                  <c:v>0.67269999999999996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5-9013-4A77-9A7D-BA974FD5BC7C}"/>
            </c:ext>
          </c:extLst>
        </c:ser>
        <c:ser>
          <c:idx val="38"/>
          <c:order val="38"/>
          <c:tx>
            <c:strRef>
              <c:f>Chart!$AR$6</c:f>
              <c:strCache>
                <c:ptCount val="1"/>
                <c:pt idx="0">
                  <c:v>OH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Chart!$AR$7:$AR$11</c:f>
              <c:numCache>
                <c:formatCode>0.00%</c:formatCode>
                <c:ptCount val="5"/>
                <c:pt idx="0">
                  <c:v>0.59069400000000005</c:v>
                </c:pt>
                <c:pt idx="1">
                  <c:v>0.55330000000000001</c:v>
                </c:pt>
                <c:pt idx="2">
                  <c:v>0.57599999999999996</c:v>
                </c:pt>
                <c:pt idx="3">
                  <c:v>0.5806</c:v>
                </c:pt>
                <c:pt idx="4">
                  <c:v>0.63219999999999998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6-9013-4A77-9A7D-BA974FD5BC7C}"/>
            </c:ext>
          </c:extLst>
        </c:ser>
        <c:ser>
          <c:idx val="39"/>
          <c:order val="39"/>
          <c:tx>
            <c:strRef>
              <c:f>Chart!$AS$6</c:f>
              <c:strCache>
                <c:ptCount val="1"/>
                <c:pt idx="0">
                  <c:v>OK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Chart!$AS$7:$AS$11</c:f>
              <c:numCache>
                <c:formatCode>0.00%</c:formatCode>
                <c:ptCount val="5"/>
                <c:pt idx="0">
                  <c:v>0.77604600000000001</c:v>
                </c:pt>
                <c:pt idx="1">
                  <c:v>0.81420000000000003</c:v>
                </c:pt>
                <c:pt idx="2">
                  <c:v>0.80820000000000003</c:v>
                </c:pt>
                <c:pt idx="3">
                  <c:v>0.78149999999999997</c:v>
                </c:pt>
                <c:pt idx="4">
                  <c:v>0.79730000000000001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7-9013-4A77-9A7D-BA974FD5BC7C}"/>
            </c:ext>
          </c:extLst>
        </c:ser>
        <c:ser>
          <c:idx val="40"/>
          <c:order val="40"/>
          <c:tx>
            <c:strRef>
              <c:f>Chart!$AT$6</c:f>
              <c:strCache>
                <c:ptCount val="1"/>
                <c:pt idx="0">
                  <c:v>OR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Chart!$AT$7:$AT$11</c:f>
              <c:numCache>
                <c:formatCode>0.00%</c:formatCode>
                <c:ptCount val="5"/>
                <c:pt idx="0">
                  <c:v>0.816913</c:v>
                </c:pt>
                <c:pt idx="1">
                  <c:v>0.83640000000000003</c:v>
                </c:pt>
                <c:pt idx="2">
                  <c:v>0.83</c:v>
                </c:pt>
                <c:pt idx="3">
                  <c:v>0.82720000000000005</c:v>
                </c:pt>
                <c:pt idx="4">
                  <c:v>0.81540000000000001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8-9013-4A77-9A7D-BA974FD5BC7C}"/>
            </c:ext>
          </c:extLst>
        </c:ser>
        <c:ser>
          <c:idx val="41"/>
          <c:order val="41"/>
          <c:tx>
            <c:strRef>
              <c:f>Chart!$AU$6</c:f>
              <c:strCache>
                <c:ptCount val="1"/>
                <c:pt idx="0">
                  <c:v>PA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Chart!$AU$7:$AU$11</c:f>
              <c:numCache>
                <c:formatCode>0.00%</c:formatCode>
                <c:ptCount val="5"/>
                <c:pt idx="0">
                  <c:v>0.53090599999999999</c:v>
                </c:pt>
                <c:pt idx="1">
                  <c:v>0.67949999999999999</c:v>
                </c:pt>
                <c:pt idx="2">
                  <c:v>0.7319</c:v>
                </c:pt>
                <c:pt idx="3">
                  <c:v>0.73129999999999995</c:v>
                </c:pt>
                <c:pt idx="4">
                  <c:v>0.72209999999999996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9-9013-4A77-9A7D-BA974FD5BC7C}"/>
            </c:ext>
          </c:extLst>
        </c:ser>
        <c:ser>
          <c:idx val="42"/>
          <c:order val="42"/>
          <c:tx>
            <c:strRef>
              <c:f>Chart!$AV$6</c:f>
              <c:strCache>
                <c:ptCount val="1"/>
                <c:pt idx="0">
                  <c:v>PR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Chart!$AV$7:$AV$11</c:f>
              <c:numCache>
                <c:formatCode>0.00%</c:formatCode>
                <c:ptCount val="5"/>
                <c:pt idx="0">
                  <c:v>0.33333299999999999</c:v>
                </c:pt>
                <c:pt idx="1">
                  <c:v>0.39419999999999999</c:v>
                </c:pt>
                <c:pt idx="2">
                  <c:v>0.3921</c:v>
                </c:pt>
                <c:pt idx="3">
                  <c:v>0.43790000000000001</c:v>
                </c:pt>
                <c:pt idx="4">
                  <c:v>0.65680000000000005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A-9013-4A77-9A7D-BA974FD5BC7C}"/>
            </c:ext>
          </c:extLst>
        </c:ser>
        <c:ser>
          <c:idx val="43"/>
          <c:order val="43"/>
          <c:tx>
            <c:strRef>
              <c:f>Chart!$AW$6</c:f>
              <c:strCache>
                <c:ptCount val="1"/>
                <c:pt idx="0">
                  <c:v>RI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Chart!$AW$7:$AW$11</c:f>
              <c:numCache>
                <c:formatCode>0.00%</c:formatCode>
                <c:ptCount val="5"/>
                <c:pt idx="0">
                  <c:v>0.62686600000000003</c:v>
                </c:pt>
                <c:pt idx="1">
                  <c:v>0.67979999999999996</c:v>
                </c:pt>
                <c:pt idx="2">
                  <c:v>0.67859999999999998</c:v>
                </c:pt>
                <c:pt idx="3">
                  <c:v>0.67910000000000004</c:v>
                </c:pt>
                <c:pt idx="4">
                  <c:v>0.65229999999999999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B-9013-4A77-9A7D-BA974FD5BC7C}"/>
            </c:ext>
          </c:extLst>
        </c:ser>
        <c:ser>
          <c:idx val="44"/>
          <c:order val="44"/>
          <c:tx>
            <c:strRef>
              <c:f>Chart!$AX$6</c:f>
              <c:strCache>
                <c:ptCount val="1"/>
                <c:pt idx="0">
                  <c:v>SC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Chart!$AX$7:$AX$11</c:f>
              <c:numCache>
                <c:formatCode>0.00%</c:formatCode>
                <c:ptCount val="5"/>
                <c:pt idx="0">
                  <c:v>0.84994800000000004</c:v>
                </c:pt>
                <c:pt idx="1">
                  <c:v>0.81299999999999994</c:v>
                </c:pt>
                <c:pt idx="2">
                  <c:v>0.81499999999999995</c:v>
                </c:pt>
                <c:pt idx="3">
                  <c:v>0.79559999999999997</c:v>
                </c:pt>
                <c:pt idx="4">
                  <c:v>0.79859999999999998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C-9013-4A77-9A7D-BA974FD5BC7C}"/>
            </c:ext>
          </c:extLst>
        </c:ser>
        <c:ser>
          <c:idx val="45"/>
          <c:order val="45"/>
          <c:tx>
            <c:strRef>
              <c:f>Chart!$AY$6</c:f>
              <c:strCache>
                <c:ptCount val="1"/>
                <c:pt idx="0">
                  <c:v>SD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Chart!$AY$7:$AY$11</c:f>
              <c:numCache>
                <c:formatCode>0.00%</c:formatCode>
                <c:ptCount val="5"/>
                <c:pt idx="0">
                  <c:v>0.38356200000000001</c:v>
                </c:pt>
                <c:pt idx="1">
                  <c:v>0.48920000000000002</c:v>
                </c:pt>
                <c:pt idx="2">
                  <c:v>0.53080000000000005</c:v>
                </c:pt>
                <c:pt idx="3">
                  <c:v>0.50480000000000003</c:v>
                </c:pt>
                <c:pt idx="4">
                  <c:v>0.51390000000000002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D-9013-4A77-9A7D-BA974FD5BC7C}"/>
            </c:ext>
          </c:extLst>
        </c:ser>
        <c:ser>
          <c:idx val="46"/>
          <c:order val="46"/>
          <c:tx>
            <c:strRef>
              <c:f>Chart!$AZ$6</c:f>
              <c:strCache>
                <c:ptCount val="1"/>
                <c:pt idx="0">
                  <c:v>TN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Chart!$AZ$7:$AZ$11</c:f>
              <c:numCache>
                <c:formatCode>0.00%</c:formatCode>
                <c:ptCount val="5"/>
                <c:pt idx="0">
                  <c:v>0.75060499999999997</c:v>
                </c:pt>
                <c:pt idx="1">
                  <c:v>0.84840000000000004</c:v>
                </c:pt>
                <c:pt idx="2">
                  <c:v>0.70989999999999998</c:v>
                </c:pt>
                <c:pt idx="3">
                  <c:v>0.74609999999999999</c:v>
                </c:pt>
                <c:pt idx="4">
                  <c:v>0.74150000000000005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E-9013-4A77-9A7D-BA974FD5BC7C}"/>
            </c:ext>
          </c:extLst>
        </c:ser>
        <c:ser>
          <c:idx val="47"/>
          <c:order val="47"/>
          <c:tx>
            <c:strRef>
              <c:f>Chart!$BA$6</c:f>
              <c:strCache>
                <c:ptCount val="1"/>
                <c:pt idx="0">
                  <c:v>TX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Chart!$BA$7:$BA$11</c:f>
              <c:numCache>
                <c:formatCode>0.00%</c:formatCode>
                <c:ptCount val="5"/>
                <c:pt idx="0">
                  <c:v>0.71319999999999995</c:v>
                </c:pt>
                <c:pt idx="1">
                  <c:v>0.70340000000000003</c:v>
                </c:pt>
                <c:pt idx="2">
                  <c:v>0.70309999999999995</c:v>
                </c:pt>
                <c:pt idx="3">
                  <c:v>0.71309999999999996</c:v>
                </c:pt>
                <c:pt idx="4">
                  <c:v>0.7177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F-9013-4A77-9A7D-BA974FD5BC7C}"/>
            </c:ext>
          </c:extLst>
        </c:ser>
        <c:ser>
          <c:idx val="48"/>
          <c:order val="48"/>
          <c:tx>
            <c:strRef>
              <c:f>Chart!$BB$6</c:f>
              <c:strCache>
                <c:ptCount val="1"/>
                <c:pt idx="0">
                  <c:v>UT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Chart!$BB$7:$BB$11</c:f>
              <c:numCache>
                <c:formatCode>0.00%</c:formatCode>
                <c:ptCount val="5"/>
                <c:pt idx="0">
                  <c:v>0.71369300000000002</c:v>
                </c:pt>
                <c:pt idx="1">
                  <c:v>0.69179999999999997</c:v>
                </c:pt>
                <c:pt idx="2">
                  <c:v>0.69</c:v>
                </c:pt>
                <c:pt idx="3">
                  <c:v>0.68179999999999996</c:v>
                </c:pt>
                <c:pt idx="4">
                  <c:v>0.69769999999999999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0-9013-4A77-9A7D-BA974FD5BC7C}"/>
            </c:ext>
          </c:extLst>
        </c:ser>
        <c:ser>
          <c:idx val="49"/>
          <c:order val="49"/>
          <c:tx>
            <c:strRef>
              <c:f>Chart!$BC$6</c:f>
              <c:strCache>
                <c:ptCount val="1"/>
                <c:pt idx="0">
                  <c:v>VA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Chart!$BC$7:$BC$11</c:f>
              <c:numCache>
                <c:formatCode>0.00%</c:formatCode>
                <c:ptCount val="5"/>
                <c:pt idx="0">
                  <c:v>0.72240800000000005</c:v>
                </c:pt>
                <c:pt idx="1">
                  <c:v>0.70709999999999995</c:v>
                </c:pt>
                <c:pt idx="2">
                  <c:v>0.73329999999999995</c:v>
                </c:pt>
                <c:pt idx="3">
                  <c:v>0.69479999999999997</c:v>
                </c:pt>
                <c:pt idx="4">
                  <c:v>0.65139999999999998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1-9013-4A77-9A7D-BA974FD5BC7C}"/>
            </c:ext>
          </c:extLst>
        </c:ser>
        <c:ser>
          <c:idx val="50"/>
          <c:order val="50"/>
          <c:tx>
            <c:strRef>
              <c:f>Chart!$BD$6</c:f>
              <c:strCache>
                <c:ptCount val="1"/>
                <c:pt idx="0">
                  <c:v>VI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Chart!$BD$7:$BD$11</c:f>
              <c:numCache>
                <c:formatCode>0.00%</c:formatCode>
                <c:ptCount val="5"/>
                <c:pt idx="0">
                  <c:v>0.92307700000000004</c:v>
                </c:pt>
                <c:pt idx="1">
                  <c:v>0.84130000000000005</c:v>
                </c:pt>
                <c:pt idx="2">
                  <c:v>0.90910000000000002</c:v>
                </c:pt>
                <c:pt idx="3">
                  <c:v>0.871</c:v>
                </c:pt>
                <c:pt idx="4">
                  <c:v>0.77780000000000005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2-9013-4A77-9A7D-BA974FD5BC7C}"/>
            </c:ext>
          </c:extLst>
        </c:ser>
        <c:ser>
          <c:idx val="51"/>
          <c:order val="51"/>
          <c:tx>
            <c:strRef>
              <c:f>Chart!$BE$6</c:f>
              <c:strCache>
                <c:ptCount val="1"/>
                <c:pt idx="0">
                  <c:v>VT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Chart!$BE$7:$BE$11</c:f>
              <c:numCache>
                <c:formatCode>0.00%</c:formatCode>
                <c:ptCount val="5"/>
                <c:pt idx="0">
                  <c:v>0.61470599999999997</c:v>
                </c:pt>
                <c:pt idx="1">
                  <c:v>0.64229999999999998</c:v>
                </c:pt>
                <c:pt idx="2">
                  <c:v>0.67049999999999998</c:v>
                </c:pt>
                <c:pt idx="3">
                  <c:v>0.66669999999999996</c:v>
                </c:pt>
                <c:pt idx="4">
                  <c:v>0.66879999999999995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3-9013-4A77-9A7D-BA974FD5BC7C}"/>
            </c:ext>
          </c:extLst>
        </c:ser>
        <c:ser>
          <c:idx val="52"/>
          <c:order val="52"/>
          <c:tx>
            <c:strRef>
              <c:f>Chart!$BF$6</c:f>
              <c:strCache>
                <c:ptCount val="1"/>
                <c:pt idx="0">
                  <c:v>WA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Chart!$BF$7:$BF$11</c:f>
              <c:numCache>
                <c:formatCode>0.00%</c:formatCode>
                <c:ptCount val="5"/>
                <c:pt idx="0">
                  <c:v>0.65784600000000004</c:v>
                </c:pt>
                <c:pt idx="1">
                  <c:v>0.6462</c:v>
                </c:pt>
                <c:pt idx="2">
                  <c:v>0.57550000000000001</c:v>
                </c:pt>
                <c:pt idx="3">
                  <c:v>0.65110000000000001</c:v>
                </c:pt>
                <c:pt idx="4">
                  <c:v>0.56379999999999997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4-9013-4A77-9A7D-BA974FD5BC7C}"/>
            </c:ext>
          </c:extLst>
        </c:ser>
        <c:ser>
          <c:idx val="53"/>
          <c:order val="53"/>
          <c:tx>
            <c:strRef>
              <c:f>Chart!$BG$6</c:f>
              <c:strCache>
                <c:ptCount val="1"/>
                <c:pt idx="0">
                  <c:v>WI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Chart!$BG$7:$BG$11</c:f>
              <c:numCache>
                <c:formatCode>0.00%</c:formatCode>
                <c:ptCount val="5"/>
                <c:pt idx="0">
                  <c:v>0.61799499999999996</c:v>
                </c:pt>
                <c:pt idx="1">
                  <c:v>0.58989999999999998</c:v>
                </c:pt>
                <c:pt idx="2">
                  <c:v>0.56059999999999999</c:v>
                </c:pt>
                <c:pt idx="3">
                  <c:v>0.54920000000000002</c:v>
                </c:pt>
                <c:pt idx="4">
                  <c:v>0.50780000000000003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5-9013-4A77-9A7D-BA974FD5BC7C}"/>
            </c:ext>
          </c:extLst>
        </c:ser>
        <c:ser>
          <c:idx val="54"/>
          <c:order val="54"/>
          <c:tx>
            <c:strRef>
              <c:f>Chart!$BH$6</c:f>
              <c:strCache>
                <c:ptCount val="1"/>
                <c:pt idx="0">
                  <c:v>WV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Chart!$BH$7:$BH$11</c:f>
              <c:numCache>
                <c:formatCode>0.00%</c:formatCode>
                <c:ptCount val="5"/>
                <c:pt idx="0">
                  <c:v>0.59214500000000003</c:v>
                </c:pt>
                <c:pt idx="1">
                  <c:v>0.5484</c:v>
                </c:pt>
                <c:pt idx="2">
                  <c:v>0.61670000000000003</c:v>
                </c:pt>
                <c:pt idx="3">
                  <c:v>0.63500000000000001</c:v>
                </c:pt>
                <c:pt idx="4">
                  <c:v>0.61299999999999999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6-9013-4A77-9A7D-BA974FD5BC7C}"/>
            </c:ext>
          </c:extLst>
        </c:ser>
        <c:ser>
          <c:idx val="55"/>
          <c:order val="55"/>
          <c:tx>
            <c:strRef>
              <c:f>Chart!$BI$6</c:f>
              <c:strCache>
                <c:ptCount val="1"/>
                <c:pt idx="0">
                  <c:v>WY</c:v>
                </c:pt>
              </c:strCache>
            </c:strRef>
          </c:tx>
          <c:marker>
            <c:symbol val="none"/>
          </c:marker>
          <c:cat>
            <c:strRef>
              <c:f>Chart!$E$7:$E$11</c:f>
              <c:strCache>
                <c:ptCount val="5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  <c:pt idx="4">
                  <c:v>2014-2015</c:v>
                </c:pt>
              </c:strCache>
            </c:strRef>
          </c:cat>
          <c:val>
            <c:numRef>
              <c:f>Chart!$BI$7:$BI$11</c:f>
              <c:numCache>
                <c:formatCode>0.00%</c:formatCode>
                <c:ptCount val="5"/>
                <c:pt idx="0">
                  <c:v>0.42361100000000002</c:v>
                </c:pt>
                <c:pt idx="1">
                  <c:v>0.5</c:v>
                </c:pt>
                <c:pt idx="2">
                  <c:v>0.67500000000000004</c:v>
                </c:pt>
                <c:pt idx="3">
                  <c:v>0.80840000000000001</c:v>
                </c:pt>
                <c:pt idx="4">
                  <c:v>0.80330000000000001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7-9013-4A77-9A7D-BA974FD5B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35296"/>
        <c:axId val="33512192"/>
      </c:lineChart>
      <c:catAx>
        <c:axId val="42935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Each line shows one state's data</a:t>
                </a:r>
              </a:p>
            </c:rich>
          </c:tx>
          <c:layout>
            <c:manualLayout>
              <c:xMode val="edge"/>
              <c:yMode val="edge"/>
              <c:x val="0.48719856914286802"/>
              <c:y val="0.7639717472213829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33512192"/>
        <c:crosses val="autoZero"/>
        <c:auto val="1"/>
        <c:lblAlgn val="ctr"/>
        <c:lblOffset val="100"/>
        <c:noMultiLvlLbl val="0"/>
      </c:catAx>
      <c:valAx>
        <c:axId val="33512192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Percentage of Children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42935296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AD9F5-D616-4689-A4D3-8A7804DC4FC3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CEB09-E66F-46AC-A125-01E64828B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98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46642-DA57-42BB-884D-9EC5F8EBF600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4B91D-CD2E-4EE1-AFE1-AF02D6720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89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91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395858" algn="l" defTabSz="791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791716" algn="l" defTabSz="791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187574" algn="l" defTabSz="791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583432" algn="l" defTabSz="791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979289" algn="l" defTabSz="791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375148" algn="l" defTabSz="791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771006" algn="l" defTabSz="791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166864" algn="l" defTabSz="791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4B91D-CD2E-4EE1-AFE1-AF02D6720A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6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3"/>
            <a:ext cx="37307520" cy="70561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87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31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75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19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6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07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51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AAC2-0362-7847-960A-6F9480443D59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8EBA-497F-7E45-AE52-2119853E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3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AAC2-0362-7847-960A-6F9480443D59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8EBA-497F-7E45-AE52-2119853E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7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8201323" y="6324602"/>
            <a:ext cx="55298342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91075" y="6324602"/>
            <a:ext cx="165178738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AAC2-0362-7847-960A-6F9480443D59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8EBA-497F-7E45-AE52-2119853E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4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AAC2-0362-7847-960A-6F9480443D59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8EBA-497F-7E45-AE52-2119853E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1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4"/>
            <a:ext cx="37307520" cy="6537960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9"/>
            <a:ext cx="37307520" cy="7200899"/>
          </a:xfrm>
        </p:spPr>
        <p:txBody>
          <a:bodyPr anchor="b"/>
          <a:lstStyle>
            <a:lvl1pPr marL="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1pPr>
            <a:lvl2pPr marL="1743932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87867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3179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7573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19665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636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07531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5146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AAC2-0362-7847-960A-6F9480443D59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8EBA-497F-7E45-AE52-2119853E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7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91070" y="36865562"/>
            <a:ext cx="110238538" cy="104279702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6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261129" y="36865562"/>
            <a:ext cx="110238542" cy="104279702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6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AAC2-0362-7847-960A-6F9480443D59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8EBA-497F-7E45-AE52-2119853E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2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8" y="7368544"/>
            <a:ext cx="19392902" cy="3070858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3932" indent="0">
              <a:buNone/>
              <a:defRPr sz="7600" b="1"/>
            </a:lvl2pPr>
            <a:lvl3pPr marL="3487867" indent="0">
              <a:buNone/>
              <a:defRPr sz="6900" b="1"/>
            </a:lvl3pPr>
            <a:lvl4pPr marL="5231798" indent="0">
              <a:buNone/>
              <a:defRPr sz="6100" b="1"/>
            </a:lvl4pPr>
            <a:lvl5pPr marL="6975734" indent="0">
              <a:buNone/>
              <a:defRPr sz="6100" b="1"/>
            </a:lvl5pPr>
            <a:lvl6pPr marL="8719665" indent="0">
              <a:buNone/>
              <a:defRPr sz="6100" b="1"/>
            </a:lvl6pPr>
            <a:lvl7pPr marL="10463600" indent="0">
              <a:buNone/>
              <a:defRPr sz="6100" b="1"/>
            </a:lvl7pPr>
            <a:lvl8pPr marL="12207531" indent="0">
              <a:buNone/>
              <a:defRPr sz="6100" b="1"/>
            </a:lvl8pPr>
            <a:lvl9pPr marL="13951466" indent="0">
              <a:buNone/>
              <a:defRPr sz="6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8" y="10439402"/>
            <a:ext cx="19392902" cy="18966182"/>
          </a:xfrm>
        </p:spPr>
        <p:txBody>
          <a:bodyPr/>
          <a:lstStyle>
            <a:lvl1pPr>
              <a:defRPr sz="9200"/>
            </a:lvl1pPr>
            <a:lvl2pPr>
              <a:defRPr sz="76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8" y="7368544"/>
            <a:ext cx="19400520" cy="3070858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3932" indent="0">
              <a:buNone/>
              <a:defRPr sz="7600" b="1"/>
            </a:lvl2pPr>
            <a:lvl3pPr marL="3487867" indent="0">
              <a:buNone/>
              <a:defRPr sz="6900" b="1"/>
            </a:lvl3pPr>
            <a:lvl4pPr marL="5231798" indent="0">
              <a:buNone/>
              <a:defRPr sz="6100" b="1"/>
            </a:lvl4pPr>
            <a:lvl5pPr marL="6975734" indent="0">
              <a:buNone/>
              <a:defRPr sz="6100" b="1"/>
            </a:lvl5pPr>
            <a:lvl6pPr marL="8719665" indent="0">
              <a:buNone/>
              <a:defRPr sz="6100" b="1"/>
            </a:lvl6pPr>
            <a:lvl7pPr marL="10463600" indent="0">
              <a:buNone/>
              <a:defRPr sz="6100" b="1"/>
            </a:lvl7pPr>
            <a:lvl8pPr marL="12207531" indent="0">
              <a:buNone/>
              <a:defRPr sz="6100" b="1"/>
            </a:lvl8pPr>
            <a:lvl9pPr marL="13951466" indent="0">
              <a:buNone/>
              <a:defRPr sz="6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8" y="10439402"/>
            <a:ext cx="19400520" cy="18966182"/>
          </a:xfrm>
        </p:spPr>
        <p:txBody>
          <a:bodyPr/>
          <a:lstStyle>
            <a:lvl1pPr>
              <a:defRPr sz="9200"/>
            </a:lvl1pPr>
            <a:lvl2pPr>
              <a:defRPr sz="76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AAC2-0362-7847-960A-6F9480443D59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8EBA-497F-7E45-AE52-2119853E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1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AAC2-0362-7847-960A-6F9480443D59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8EBA-497F-7E45-AE52-2119853E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5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AAC2-0362-7847-960A-6F9480443D59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8EBA-497F-7E45-AE52-2119853E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3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73" y="1310640"/>
            <a:ext cx="14439902" cy="5577840"/>
          </a:xfrm>
        </p:spPr>
        <p:txBody>
          <a:bodyPr anchor="b"/>
          <a:lstStyle>
            <a:lvl1pPr algn="l">
              <a:defRPr sz="7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51"/>
            <a:ext cx="24536400" cy="28094942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73" y="6888491"/>
            <a:ext cx="14439902" cy="22517102"/>
          </a:xfrm>
        </p:spPr>
        <p:txBody>
          <a:bodyPr/>
          <a:lstStyle>
            <a:lvl1pPr marL="0" indent="0">
              <a:buNone/>
              <a:defRPr sz="5400"/>
            </a:lvl1pPr>
            <a:lvl2pPr marL="1743932" indent="0">
              <a:buNone/>
              <a:defRPr sz="4500"/>
            </a:lvl2pPr>
            <a:lvl3pPr marL="3487867" indent="0">
              <a:buNone/>
              <a:defRPr sz="3900"/>
            </a:lvl3pPr>
            <a:lvl4pPr marL="5231798" indent="0">
              <a:buNone/>
              <a:defRPr sz="3400"/>
            </a:lvl4pPr>
            <a:lvl5pPr marL="6975734" indent="0">
              <a:buNone/>
              <a:defRPr sz="3400"/>
            </a:lvl5pPr>
            <a:lvl6pPr marL="8719665" indent="0">
              <a:buNone/>
              <a:defRPr sz="3400"/>
            </a:lvl6pPr>
            <a:lvl7pPr marL="10463600" indent="0">
              <a:buNone/>
              <a:defRPr sz="3400"/>
            </a:lvl7pPr>
            <a:lvl8pPr marL="12207531" indent="0">
              <a:buNone/>
              <a:defRPr sz="3400"/>
            </a:lvl8pPr>
            <a:lvl9pPr marL="13951466" indent="0">
              <a:buNone/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AAC2-0362-7847-960A-6F9480443D59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8EBA-497F-7E45-AE52-2119853E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8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7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1"/>
            <a:ext cx="26334720" cy="19751040"/>
          </a:xfrm>
        </p:spPr>
        <p:txBody>
          <a:bodyPr/>
          <a:lstStyle>
            <a:lvl1pPr marL="0" indent="0">
              <a:buNone/>
              <a:defRPr sz="12200"/>
            </a:lvl1pPr>
            <a:lvl2pPr marL="1743932" indent="0">
              <a:buNone/>
              <a:defRPr sz="10700"/>
            </a:lvl2pPr>
            <a:lvl3pPr marL="3487867" indent="0">
              <a:buNone/>
              <a:defRPr sz="9200"/>
            </a:lvl3pPr>
            <a:lvl4pPr marL="5231798" indent="0">
              <a:buNone/>
              <a:defRPr sz="7600"/>
            </a:lvl4pPr>
            <a:lvl5pPr marL="6975734" indent="0">
              <a:buNone/>
              <a:defRPr sz="7600"/>
            </a:lvl5pPr>
            <a:lvl6pPr marL="8719665" indent="0">
              <a:buNone/>
              <a:defRPr sz="7600"/>
            </a:lvl6pPr>
            <a:lvl7pPr marL="10463600" indent="0">
              <a:buNone/>
              <a:defRPr sz="7600"/>
            </a:lvl7pPr>
            <a:lvl8pPr marL="12207531" indent="0">
              <a:buNone/>
              <a:defRPr sz="7600"/>
            </a:lvl8pPr>
            <a:lvl9pPr marL="13951466" indent="0">
              <a:buNone/>
              <a:defRPr sz="7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6"/>
            <a:ext cx="26334720" cy="3863339"/>
          </a:xfrm>
        </p:spPr>
        <p:txBody>
          <a:bodyPr/>
          <a:lstStyle>
            <a:lvl1pPr marL="0" indent="0">
              <a:buNone/>
              <a:defRPr sz="5400"/>
            </a:lvl1pPr>
            <a:lvl2pPr marL="1743932" indent="0">
              <a:buNone/>
              <a:defRPr sz="4500"/>
            </a:lvl2pPr>
            <a:lvl3pPr marL="3487867" indent="0">
              <a:buNone/>
              <a:defRPr sz="3900"/>
            </a:lvl3pPr>
            <a:lvl4pPr marL="5231798" indent="0">
              <a:buNone/>
              <a:defRPr sz="3400"/>
            </a:lvl4pPr>
            <a:lvl5pPr marL="6975734" indent="0">
              <a:buNone/>
              <a:defRPr sz="3400"/>
            </a:lvl5pPr>
            <a:lvl6pPr marL="8719665" indent="0">
              <a:buNone/>
              <a:defRPr sz="3400"/>
            </a:lvl6pPr>
            <a:lvl7pPr marL="10463600" indent="0">
              <a:buNone/>
              <a:defRPr sz="3400"/>
            </a:lvl7pPr>
            <a:lvl8pPr marL="12207531" indent="0">
              <a:buNone/>
              <a:defRPr sz="3400"/>
            </a:lvl8pPr>
            <a:lvl9pPr marL="13951466" indent="0">
              <a:buNone/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AAC2-0362-7847-960A-6F9480443D59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8EBA-497F-7E45-AE52-2119853E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6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714581" tIns="357295" rIns="714581" bIns="35729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70"/>
            <a:ext cx="39502080" cy="21724621"/>
          </a:xfrm>
          <a:prstGeom prst="rect">
            <a:avLst/>
          </a:prstGeom>
        </p:spPr>
        <p:txBody>
          <a:bodyPr vert="horz" lIns="714581" tIns="357295" rIns="714581" bIns="35729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1"/>
          </a:xfrm>
          <a:prstGeom prst="rect">
            <a:avLst/>
          </a:prstGeom>
        </p:spPr>
        <p:txBody>
          <a:bodyPr vert="horz" lIns="714581" tIns="357295" rIns="714581" bIns="357295" rtlCol="0" anchor="ctr"/>
          <a:lstStyle>
            <a:lvl1pPr algn="l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9AAC2-0362-7847-960A-6F9480443D59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1"/>
          </a:xfrm>
          <a:prstGeom prst="rect">
            <a:avLst/>
          </a:prstGeom>
        </p:spPr>
        <p:txBody>
          <a:bodyPr vert="horz" lIns="714581" tIns="357295" rIns="714581" bIns="357295" rtlCol="0" anchor="ctr"/>
          <a:lstStyle>
            <a:lvl1pPr algn="ctr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1"/>
          </a:xfrm>
          <a:prstGeom prst="rect">
            <a:avLst/>
          </a:prstGeom>
        </p:spPr>
        <p:txBody>
          <a:bodyPr vert="horz" lIns="714581" tIns="357295" rIns="714581" bIns="357295" rtlCol="0" anchor="ctr"/>
          <a:lstStyle>
            <a:lvl1pPr algn="r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08EBA-497F-7E45-AE52-2119853E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7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87867" rtl="0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07950" indent="-1307950" algn="l" defTabSz="34878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33891" indent="-1089957" algn="l" defTabSz="3487867" rtl="0" eaLnBrk="1" latinLnBrk="0" hangingPunct="1">
        <a:spcBef>
          <a:spcPct val="20000"/>
        </a:spcBef>
        <a:buFont typeface="Arial" panose="020B0604020202020204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59833" indent="-871967" algn="l" defTabSz="3487867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03767" indent="-871967" algn="l" defTabSz="3487867" rtl="0" eaLnBrk="1" latinLnBrk="0" hangingPunct="1">
        <a:spcBef>
          <a:spcPct val="20000"/>
        </a:spcBef>
        <a:buFont typeface="Arial" panose="020B0604020202020204" pitchFamily="34" charset="0"/>
        <a:buChar char="–"/>
        <a:defRPr sz="7600" kern="1200">
          <a:solidFill>
            <a:schemeClr val="tx1"/>
          </a:solidFill>
          <a:latin typeface="+mn-lt"/>
          <a:ea typeface="+mn-ea"/>
          <a:cs typeface="+mn-cs"/>
        </a:defRPr>
      </a:lvl4pPr>
      <a:lvl5pPr marL="7847699" indent="-871967" algn="l" defTabSz="3487867" rtl="0" eaLnBrk="1" latinLnBrk="0" hangingPunct="1">
        <a:spcBef>
          <a:spcPct val="20000"/>
        </a:spcBef>
        <a:buFont typeface="Arial" panose="020B0604020202020204" pitchFamily="34" charset="0"/>
        <a:buChar char="»"/>
        <a:defRPr sz="7600" kern="1200">
          <a:solidFill>
            <a:schemeClr val="tx1"/>
          </a:solidFill>
          <a:latin typeface="+mn-lt"/>
          <a:ea typeface="+mn-ea"/>
          <a:cs typeface="+mn-cs"/>
        </a:defRPr>
      </a:lvl5pPr>
      <a:lvl6pPr marL="9591633" indent="-871967" algn="l" defTabSz="348786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6pPr>
      <a:lvl7pPr marL="11335565" indent="-871967" algn="l" defTabSz="348786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7pPr>
      <a:lvl8pPr marL="13079501" indent="-871967" algn="l" defTabSz="348786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8pPr>
      <a:lvl9pPr marL="14823432" indent="-871967" algn="l" defTabSz="348786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87867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3932" algn="l" defTabSz="3487867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87867" algn="l" defTabSz="3487867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31798" algn="l" defTabSz="3487867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75734" algn="l" defTabSz="3487867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19665" algn="l" defTabSz="3487867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63600" algn="l" defTabSz="3487867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07531" algn="l" defTabSz="3487867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51466" algn="l" defTabSz="3487867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chart" Target="../charts/chart3.xml"/><Relationship Id="rId3" Type="http://schemas.openxmlformats.org/officeDocument/2006/relationships/image" Target="../media/image1.gif"/><Relationship Id="rId7" Type="http://schemas.openxmlformats.org/officeDocument/2006/relationships/image" Target="../media/image5.jpg"/><Relationship Id="rId12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chart" Target="../charts/chart1.xml"/><Relationship Id="rId5" Type="http://schemas.openxmlformats.org/officeDocument/2006/relationships/image" Target="../media/image3.png"/><Relationship Id="rId15" Type="http://schemas.openxmlformats.org/officeDocument/2006/relationships/image" Target="../media/image8.jpg"/><Relationship Id="rId10" Type="http://schemas.microsoft.com/office/2007/relationships/hdphoto" Target="../media/hdphoto1.wdp"/><Relationship Id="rId4" Type="http://schemas.openxmlformats.org/officeDocument/2006/relationships/image" Target="../media/image2.gif"/><Relationship Id="rId9" Type="http://schemas.openxmlformats.org/officeDocument/2006/relationships/image" Target="../media/image7.png"/><Relationship Id="rId1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 Box 14"/>
          <p:cNvSpPr txBox="1">
            <a:spLocks noChangeArrowheads="1"/>
          </p:cNvSpPr>
          <p:nvPr/>
        </p:nvSpPr>
        <p:spPr bwMode="auto">
          <a:xfrm>
            <a:off x="9536152" y="345076"/>
            <a:ext cx="24818896" cy="303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9178" tIns="14588" rIns="29178" bIns="14588">
            <a:spAutoFit/>
          </a:bodyPr>
          <a:lstStyle/>
          <a:p>
            <a:pPr algn="ctr" defTabSz="1401034">
              <a:spcBef>
                <a:spcPts val="646"/>
              </a:spcBef>
              <a:defRPr/>
            </a:pPr>
            <a:r>
              <a:rPr lang="en-US" sz="5800" b="1" kern="0" dirty="0" smtClean="0">
                <a:solidFill>
                  <a:srgbClr val="1545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Outcomes </a:t>
            </a:r>
            <a:r>
              <a:rPr lang="en-US" sz="5800" b="1" kern="0" dirty="0">
                <a:solidFill>
                  <a:srgbClr val="1545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 A Critical Lever </a:t>
            </a:r>
            <a:r>
              <a:rPr lang="en-US" sz="5800" b="1" kern="0" dirty="0" smtClean="0">
                <a:solidFill>
                  <a:srgbClr val="1545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Systems Change </a:t>
            </a:r>
          </a:p>
          <a:p>
            <a:pPr algn="ctr" defTabSz="1401034">
              <a:spcBef>
                <a:spcPts val="646"/>
              </a:spcBef>
              <a:defRPr/>
            </a:pPr>
            <a:r>
              <a:rPr lang="en-US" sz="4300" b="1" kern="0" dirty="0" smtClean="0">
                <a:solidFill>
                  <a:srgbClr val="1545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Kathleen Hebbeler, Christina Kasprzak, Megan Vinh, &amp; </a:t>
            </a:r>
            <a:r>
              <a:rPr lang="en-US" sz="4300" b="1" kern="0" dirty="0">
                <a:solidFill>
                  <a:srgbClr val="1545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Donna Spiker</a:t>
            </a:r>
            <a:endParaRPr lang="en-US" sz="4300" b="1" kern="0" dirty="0" smtClean="0">
              <a:solidFill>
                <a:srgbClr val="1545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401034">
              <a:spcBef>
                <a:spcPts val="646"/>
              </a:spcBef>
              <a:defRPr/>
            </a:pPr>
            <a:r>
              <a:rPr lang="en-US" sz="3400" b="1" kern="0" dirty="0" smtClean="0">
                <a:solidFill>
                  <a:srgbClr val="1545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OSEP </a:t>
            </a:r>
            <a:r>
              <a:rPr lang="en-US" sz="3400" b="1" kern="0" dirty="0">
                <a:solidFill>
                  <a:srgbClr val="1545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Directors’ Conference </a:t>
            </a:r>
            <a:r>
              <a:rPr lang="en-US" sz="3400" b="1" kern="0" dirty="0" smtClean="0">
                <a:solidFill>
                  <a:srgbClr val="1545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pPr algn="ctr" defTabSz="1401034">
              <a:spcBef>
                <a:spcPts val="646"/>
              </a:spcBef>
              <a:defRPr/>
            </a:pPr>
            <a:r>
              <a:rPr lang="en-US" sz="2600" b="1" kern="0" dirty="0" smtClean="0">
                <a:solidFill>
                  <a:srgbClr val="1545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</a:t>
            </a:r>
            <a:r>
              <a:rPr lang="en-US" sz="2600" b="1" kern="0" dirty="0">
                <a:solidFill>
                  <a:srgbClr val="1545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DC August 2016</a:t>
            </a:r>
          </a:p>
          <a:p>
            <a:pPr algn="ctr" defTabSz="1400896">
              <a:defRPr/>
            </a:pPr>
            <a:r>
              <a:rPr lang="en-US" sz="1900" b="1" kern="0" dirty="0">
                <a:solidFill>
                  <a:srgbClr val="1545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97" name="Rectangle 396"/>
          <p:cNvSpPr/>
          <p:nvPr/>
        </p:nvSpPr>
        <p:spPr>
          <a:xfrm flipV="1">
            <a:off x="-498764" y="3429429"/>
            <a:ext cx="46258440" cy="224586"/>
          </a:xfrm>
          <a:prstGeom prst="rect">
            <a:avLst/>
          </a:prstGeom>
          <a:solidFill>
            <a:srgbClr val="154578"/>
          </a:solidFill>
          <a:ln>
            <a:solidFill>
              <a:srgbClr val="15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72" tIns="49236" rIns="98472" bIns="49236" rtlCol="0" anchor="ctr"/>
          <a:lstStyle/>
          <a:p>
            <a:pPr algn="ctr"/>
            <a:endParaRPr lang="en-US" sz="4700"/>
          </a:p>
        </p:txBody>
      </p:sp>
      <p:sp>
        <p:nvSpPr>
          <p:cNvPr id="398" name="Rectangle 397"/>
          <p:cNvSpPr/>
          <p:nvPr/>
        </p:nvSpPr>
        <p:spPr>
          <a:xfrm flipV="1">
            <a:off x="-498763" y="31130987"/>
            <a:ext cx="46324780" cy="54865"/>
          </a:xfrm>
          <a:prstGeom prst="rect">
            <a:avLst/>
          </a:prstGeom>
          <a:solidFill>
            <a:srgbClr val="154578"/>
          </a:solidFill>
          <a:ln>
            <a:solidFill>
              <a:srgbClr val="154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72" tIns="49236" rIns="98472" bIns="49236" rtlCol="0" anchor="ctr"/>
          <a:lstStyle/>
          <a:p>
            <a:pPr algn="ctr"/>
            <a:endParaRPr lang="en-US" sz="4700"/>
          </a:p>
        </p:txBody>
      </p:sp>
      <p:sp>
        <p:nvSpPr>
          <p:cNvPr id="399" name="Text Box 42"/>
          <p:cNvSpPr txBox="1">
            <a:spLocks noChangeArrowheads="1"/>
          </p:cNvSpPr>
          <p:nvPr/>
        </p:nvSpPr>
        <p:spPr bwMode="auto">
          <a:xfrm>
            <a:off x="481260" y="3853248"/>
            <a:ext cx="10058400" cy="8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9180" tIns="14590" rIns="29180" bIns="14590">
            <a:spAutoFit/>
          </a:bodyPr>
          <a:lstStyle/>
          <a:p>
            <a:pPr algn="ctr" defTabSz="1401034">
              <a:spcBef>
                <a:spcPct val="50000"/>
              </a:spcBef>
              <a:defRPr/>
            </a:pPr>
            <a:r>
              <a:rPr lang="en-US" sz="5400" b="1" kern="0" dirty="0">
                <a:solidFill>
                  <a:srgbClr val="1545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404" name="Text Box 9"/>
          <p:cNvSpPr txBox="1">
            <a:spLocks noChangeArrowheads="1"/>
          </p:cNvSpPr>
          <p:nvPr/>
        </p:nvSpPr>
        <p:spPr bwMode="auto">
          <a:xfrm>
            <a:off x="481260" y="4800700"/>
            <a:ext cx="10058400" cy="556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9180" tIns="14590" rIns="29180" bIns="14590">
            <a:spAutoFit/>
          </a:bodyPr>
          <a:lstStyle/>
          <a:p>
            <a:pPr marL="661820" indent="-571500">
              <a:buBlip>
                <a:blip r:embed="rId3"/>
              </a:buBlip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Office of Special Education Programs (OSEP) requires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state early intervention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EI)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early childhood special education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ECSE)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programs to submit data on child outcomes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annually.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20" indent="-571500">
              <a:buBlip>
                <a:blip r:embed="rId3"/>
              </a:buBlip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OSEP does not require specific tools or methodologies, so states use a variety of approaches to collect the data.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table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below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shows information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approaches used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by states and territories.</a:t>
            </a:r>
          </a:p>
        </p:txBody>
      </p:sp>
      <p:sp>
        <p:nvSpPr>
          <p:cNvPr id="405" name="Text Box 14"/>
          <p:cNvSpPr txBox="1">
            <a:spLocks noChangeArrowheads="1"/>
          </p:cNvSpPr>
          <p:nvPr/>
        </p:nvSpPr>
        <p:spPr bwMode="auto">
          <a:xfrm>
            <a:off x="15900893" y="31635796"/>
            <a:ext cx="12089415" cy="76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9180" tIns="14590" rIns="29180" bIns="1459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contents of this tool and guidance were developed under grants from the U.S. Department of Education, #H326P120002 and #H373Z120002. However, those contents do not necessarily represent the policy of the U.S. Department of Education, and you should not assume endorsement by the Federal Government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Project Officers: Meredith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Miceli,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Richelle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Davis, and Julia Martin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Eile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8" name="Text Box 42"/>
          <p:cNvSpPr txBox="1">
            <a:spLocks noChangeArrowheads="1"/>
          </p:cNvSpPr>
          <p:nvPr/>
        </p:nvSpPr>
        <p:spPr bwMode="auto">
          <a:xfrm>
            <a:off x="481260" y="13443658"/>
            <a:ext cx="10058400" cy="8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9180" tIns="14590" rIns="29180" bIns="14590">
            <a:spAutoFit/>
          </a:bodyPr>
          <a:lstStyle/>
          <a:p>
            <a:pPr algn="ctr" defTabSz="1401034">
              <a:spcBef>
                <a:spcPct val="50000"/>
              </a:spcBef>
              <a:defRPr/>
            </a:pPr>
            <a:r>
              <a:rPr lang="en-US" sz="5400" b="1" kern="0" dirty="0">
                <a:solidFill>
                  <a:srgbClr val="1545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Outcomes </a:t>
            </a:r>
          </a:p>
        </p:txBody>
      </p:sp>
      <p:sp>
        <p:nvSpPr>
          <p:cNvPr id="409" name="Text Box 9"/>
          <p:cNvSpPr txBox="1">
            <a:spLocks noChangeArrowheads="1"/>
          </p:cNvSpPr>
          <p:nvPr/>
        </p:nvSpPr>
        <p:spPr bwMode="auto">
          <a:xfrm>
            <a:off x="481260" y="14492705"/>
            <a:ext cx="10058400" cy="587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9180" tIns="14590" rIns="29180" bIns="14590">
            <a:spAutoFit/>
          </a:bodyPr>
          <a:lstStyle/>
          <a:p>
            <a:pPr>
              <a:spcBef>
                <a:spcPts val="631"/>
              </a:spcBef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States report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 Progress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Categories and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 Summary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Statements for each of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 Child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Outcomes:</a:t>
            </a:r>
          </a:p>
          <a:p>
            <a:pPr marL="800083" indent="-800083">
              <a:spcBef>
                <a:spcPts val="631"/>
              </a:spcBef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Positive social-emotional skills (including social relationships);</a:t>
            </a:r>
          </a:p>
          <a:p>
            <a:pPr marL="800083" indent="-800083">
              <a:spcBef>
                <a:spcPts val="631"/>
              </a:spcBef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Acquisition and use of knowledge and skills (including early language/communication); </a:t>
            </a:r>
          </a:p>
          <a:p>
            <a:pPr marL="800083" indent="-800083">
              <a:spcBef>
                <a:spcPts val="631"/>
              </a:spcBef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Use of appropriate behaviors to meet their needs</a:t>
            </a:r>
          </a:p>
          <a:p>
            <a:pPr marL="265354" indent="-265354">
              <a:spcBef>
                <a:spcPts val="631"/>
              </a:spcBef>
              <a:buBlip>
                <a:blip r:embed="rId4"/>
              </a:buBlip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8" name="Text Box 42"/>
          <p:cNvSpPr txBox="1">
            <a:spLocks noChangeArrowheads="1"/>
          </p:cNvSpPr>
          <p:nvPr/>
        </p:nvSpPr>
        <p:spPr bwMode="auto">
          <a:xfrm>
            <a:off x="11935326" y="3853248"/>
            <a:ext cx="20116800" cy="8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9180" tIns="14590" rIns="29180" bIns="14590">
            <a:spAutoFit/>
          </a:bodyPr>
          <a:lstStyle/>
          <a:p>
            <a:pPr algn="ctr" defTabSz="1401034">
              <a:spcBef>
                <a:spcPct val="50000"/>
              </a:spcBef>
              <a:defRPr/>
            </a:pPr>
            <a:r>
              <a:rPr lang="en-US" sz="5400" b="1" kern="0" dirty="0">
                <a:solidFill>
                  <a:srgbClr val="1545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463" y="1090823"/>
            <a:ext cx="6573351" cy="138821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5" y="31834770"/>
            <a:ext cx="5087389" cy="43568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414" y="31358577"/>
            <a:ext cx="2143320" cy="130849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5" t="4723" r="6617" b="-1636"/>
          <a:stretch/>
        </p:blipFill>
        <p:spPr>
          <a:xfrm>
            <a:off x="33676935" y="22797576"/>
            <a:ext cx="9394378" cy="74732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22" name="Text Box 36"/>
          <p:cNvSpPr txBox="1">
            <a:spLocks noChangeArrowheads="1"/>
          </p:cNvSpPr>
          <p:nvPr/>
        </p:nvSpPr>
        <p:spPr bwMode="auto">
          <a:xfrm>
            <a:off x="11935326" y="4800700"/>
            <a:ext cx="20116800" cy="223570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19520" tIns="9760" rIns="19520" bIns="9760">
            <a:spAutoFit/>
          </a:bodyPr>
          <a:lstStyle/>
          <a:p>
            <a:pPr marL="90321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Quality: Some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State Data Showed Unexpected Patterns</a:t>
            </a:r>
          </a:p>
          <a:p>
            <a:pPr marL="661820" indent="-571500">
              <a:buBlip>
                <a:blip r:embed="rId3"/>
              </a:buBlip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States varied considerably in the percentage of children showing greater than expected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growth.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20" indent="-571500">
              <a:buBlip>
                <a:blip r:embed="rId3"/>
              </a:buBlip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Most states showed the expected pattern of year-to-year stability, but some states showed dramatic differences. </a:t>
            </a:r>
          </a:p>
        </p:txBody>
      </p:sp>
      <p:graphicFrame>
        <p:nvGraphicFramePr>
          <p:cNvPr id="327" name="Table 3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028228"/>
              </p:ext>
            </p:extLst>
          </p:nvPr>
        </p:nvGraphicFramePr>
        <p:xfrm>
          <a:off x="481260" y="10721545"/>
          <a:ext cx="10058401" cy="2194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0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8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86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4913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Approach</a:t>
                      </a:r>
                      <a:endParaRPr lang="en-US" sz="2500" dirty="0"/>
                    </a:p>
                  </a:txBody>
                  <a:tcPr marL="99753" marR="99753" marT="48409" marB="48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EI </a:t>
                      </a:r>
                      <a:r>
                        <a:rPr lang="en-US" sz="2500" baseline="0" dirty="0" smtClean="0"/>
                        <a:t>(</a:t>
                      </a:r>
                      <a:r>
                        <a:rPr lang="en-US" sz="2500" i="1" baseline="0" dirty="0" smtClean="0"/>
                        <a:t>N</a:t>
                      </a:r>
                      <a:r>
                        <a:rPr lang="en-US" sz="2500" baseline="0" dirty="0" smtClean="0"/>
                        <a:t> = 56)</a:t>
                      </a:r>
                      <a:endParaRPr lang="en-US" sz="2500" dirty="0"/>
                    </a:p>
                  </a:txBody>
                  <a:tcPr marL="99753" marR="99753" marT="48409" marB="48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ECSE </a:t>
                      </a:r>
                      <a:r>
                        <a:rPr lang="en-US" sz="2500" baseline="0" dirty="0" smtClean="0"/>
                        <a:t>(</a:t>
                      </a:r>
                      <a:r>
                        <a:rPr lang="en-US" sz="2500" i="1" baseline="0" dirty="0" smtClean="0"/>
                        <a:t>N </a:t>
                      </a:r>
                      <a:r>
                        <a:rPr lang="en-US" sz="2500" baseline="0" dirty="0" smtClean="0"/>
                        <a:t>= 59)</a:t>
                      </a:r>
                      <a:endParaRPr lang="en-US" sz="2500" dirty="0"/>
                    </a:p>
                  </a:txBody>
                  <a:tcPr marL="99753" marR="99753" marT="48409" marB="4840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480"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Child Outcomes Summary (COS)</a:t>
                      </a:r>
                      <a:endParaRPr lang="en-US" sz="2100" b="1" dirty="0"/>
                    </a:p>
                  </a:txBody>
                  <a:tcPr marL="99753" marR="99753" marT="48409" marB="48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43 (77%)</a:t>
                      </a:r>
                      <a:endParaRPr lang="en-US" sz="2100" dirty="0"/>
                    </a:p>
                  </a:txBody>
                  <a:tcPr marL="99753" marR="99753" marT="48409" marB="48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42 (71%)</a:t>
                      </a:r>
                      <a:endParaRPr lang="en-US" sz="2100" dirty="0"/>
                    </a:p>
                  </a:txBody>
                  <a:tcPr marL="99753" marR="99753" marT="48409" marB="4840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464"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One tool statewide</a:t>
                      </a:r>
                      <a:endParaRPr lang="en-US" sz="2100" b="1" dirty="0"/>
                    </a:p>
                  </a:txBody>
                  <a:tcPr marL="99753" marR="99753" marT="48409" marB="48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8 (14%)</a:t>
                      </a:r>
                      <a:endParaRPr lang="en-US" sz="2100" dirty="0"/>
                    </a:p>
                  </a:txBody>
                  <a:tcPr marL="99753" marR="99753" marT="48409" marB="48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9 (15%)</a:t>
                      </a:r>
                      <a:endParaRPr lang="en-US" sz="2100" dirty="0"/>
                    </a:p>
                  </a:txBody>
                  <a:tcPr marL="99753" marR="99753" marT="48409" marB="4840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235"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Publisher’s online analysis</a:t>
                      </a:r>
                      <a:endParaRPr lang="en-US" sz="2100" b="1" dirty="0"/>
                    </a:p>
                  </a:txBody>
                  <a:tcPr marL="99753" marR="99753" marT="48409" marB="48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 (4%)</a:t>
                      </a:r>
                      <a:endParaRPr lang="en-US" sz="2100" dirty="0"/>
                    </a:p>
                  </a:txBody>
                  <a:tcPr marL="99753" marR="99753" marT="48409" marB="48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 (10%</a:t>
                      </a:r>
                      <a:endParaRPr lang="en-US" sz="2100" dirty="0"/>
                    </a:p>
                  </a:txBody>
                  <a:tcPr marL="99753" marR="99753" marT="48409" marB="4840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548"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Other approaches</a:t>
                      </a:r>
                      <a:endParaRPr lang="en-US" sz="2100" b="1" dirty="0"/>
                    </a:p>
                  </a:txBody>
                  <a:tcPr marL="99753" marR="99753" marT="48409" marB="48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 (5%)</a:t>
                      </a:r>
                      <a:endParaRPr lang="en-US" sz="2100" dirty="0"/>
                    </a:p>
                  </a:txBody>
                  <a:tcPr marL="99753" marR="99753" marT="48409" marB="484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 (3%)</a:t>
                      </a:r>
                      <a:endParaRPr lang="en-US" sz="2100" dirty="0"/>
                    </a:p>
                  </a:txBody>
                  <a:tcPr marL="99753" marR="99753" marT="48409" marB="4840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28" name="Text Box 9"/>
          <p:cNvSpPr txBox="1">
            <a:spLocks noChangeArrowheads="1"/>
          </p:cNvSpPr>
          <p:nvPr/>
        </p:nvSpPr>
        <p:spPr bwMode="auto">
          <a:xfrm>
            <a:off x="481260" y="25259760"/>
            <a:ext cx="10058400" cy="620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9180" tIns="14590" rIns="29180" bIns="14590">
            <a:spAutoFit/>
          </a:bodyPr>
          <a:lstStyle/>
          <a:p>
            <a:pPr>
              <a:spcBef>
                <a:spcPts val="631"/>
              </a:spcBef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Two Summary Statements:</a:t>
            </a:r>
          </a:p>
          <a:p>
            <a:pPr marL="661820" indent="-571500">
              <a:buBlip>
                <a:blip r:embed="rId3"/>
              </a:buBlip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Of those children who entered or exited the program below age expectations in each outcome, the percentage who substantially increased their rate of growth by the time they turned 3 (for EI) or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 (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for ECSE) or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exited.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820" indent="-571500">
              <a:buBlip>
                <a:blip r:embed="rId3"/>
              </a:buBlip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percentage of children who were functioning within age expectations in each outcome by the time they turned 3 (for EI) or 6 (for ECSE) or exited the program.</a:t>
            </a:r>
          </a:p>
          <a:p>
            <a:pPr marL="265354" indent="-265354">
              <a:spcBef>
                <a:spcPts val="631"/>
              </a:spcBef>
              <a:buBlip>
                <a:blip r:embed="rId4"/>
              </a:buBlip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9" name="Content Placeholder 4"/>
          <p:cNvPicPr>
            <a:picLocks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040" y="19909099"/>
            <a:ext cx="8338298" cy="5075076"/>
          </a:xfrm>
          <a:prstGeom prst="rect">
            <a:avLst/>
          </a:prstGeom>
          <a:noFill/>
        </p:spPr>
      </p:pic>
      <p:sp>
        <p:nvSpPr>
          <p:cNvPr id="330" name="Text Box 42"/>
          <p:cNvSpPr txBox="1">
            <a:spLocks noChangeArrowheads="1"/>
          </p:cNvSpPr>
          <p:nvPr/>
        </p:nvSpPr>
        <p:spPr bwMode="auto">
          <a:xfrm>
            <a:off x="11935326" y="7251698"/>
            <a:ext cx="20116800" cy="126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9782" tIns="29892" rIns="59782" bIns="29892">
            <a:spAutoFit/>
          </a:bodyPr>
          <a:lstStyle/>
          <a:p>
            <a:pPr defTabSz="2870383">
              <a:spcBef>
                <a:spcPct val="50000"/>
              </a:spcBef>
              <a:defRPr/>
            </a:pPr>
            <a:r>
              <a:rPr lang="en-US" sz="3900" b="1" kern="0" dirty="0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 Trends Over Time: Greater Than Expected Growth – Social Emotional, </a:t>
            </a:r>
            <a:r>
              <a:rPr lang="en-US" sz="3900" b="1" kern="0" dirty="0" smtClean="0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2014-2015, </a:t>
            </a:r>
            <a:r>
              <a:rPr lang="en-US" sz="3900" b="1" kern="0" dirty="0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States</a:t>
            </a:r>
          </a:p>
        </p:txBody>
      </p:sp>
      <p:sp>
        <p:nvSpPr>
          <p:cNvPr id="332" name="Text Box 36"/>
          <p:cNvSpPr txBox="1">
            <a:spLocks noChangeArrowheads="1"/>
          </p:cNvSpPr>
          <p:nvPr/>
        </p:nvSpPr>
        <p:spPr bwMode="auto">
          <a:xfrm>
            <a:off x="11746360" y="14998585"/>
            <a:ext cx="20116800" cy="1681704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19520" tIns="9760" rIns="19520" bIns="9760">
            <a:spAutoFit/>
          </a:bodyPr>
          <a:lstStyle/>
          <a:p>
            <a:pPr marL="90321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Quality of State Data Has Improved</a:t>
            </a:r>
          </a:p>
          <a:p>
            <a:pPr marL="661820" indent="-571500">
              <a:buBlip>
                <a:blip r:embed="rId3"/>
              </a:buBlip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national estimate uses the weighted average of states that meet minimum quality criteria. </a:t>
            </a:r>
          </a:p>
          <a:p>
            <a:pPr marL="661820" indent="-571500">
              <a:buBlip>
                <a:blip r:embed="rId3"/>
              </a:buBlip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states that met criteria for inclusion in the national analysis has increased.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3" name="Text Box 42"/>
          <p:cNvSpPr txBox="1">
            <a:spLocks noChangeArrowheads="1"/>
          </p:cNvSpPr>
          <p:nvPr/>
        </p:nvSpPr>
        <p:spPr bwMode="auto">
          <a:xfrm>
            <a:off x="11935327" y="17054085"/>
            <a:ext cx="20116800" cy="66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9782" tIns="29892" rIns="59782" bIns="29892">
            <a:spAutoFit/>
          </a:bodyPr>
          <a:lstStyle/>
          <a:p>
            <a:pPr defTabSz="2870383">
              <a:spcBef>
                <a:spcPct val="50000"/>
              </a:spcBef>
              <a:defRPr/>
            </a:pPr>
            <a:r>
              <a:rPr lang="en-US" sz="3900" b="1" kern="0" dirty="0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States That Met Criteria for Inclusion in the National Analysis </a:t>
            </a:r>
            <a:r>
              <a:rPr lang="en-US" sz="3900" b="1" kern="0" dirty="0" smtClean="0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900" b="1" i="1" kern="0" dirty="0" smtClean="0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3900" b="1" kern="0" dirty="0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51)</a:t>
            </a:r>
          </a:p>
        </p:txBody>
      </p:sp>
      <p:sp>
        <p:nvSpPr>
          <p:cNvPr id="336" name="Text Box 36"/>
          <p:cNvSpPr txBox="1">
            <a:spLocks noChangeArrowheads="1"/>
          </p:cNvSpPr>
          <p:nvPr/>
        </p:nvSpPr>
        <p:spPr bwMode="auto">
          <a:xfrm>
            <a:off x="11819785" y="24369176"/>
            <a:ext cx="20116800" cy="61987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19520" tIns="9760" rIns="19520" bIns="9760">
            <a:spAutoFit/>
          </a:bodyPr>
          <a:lstStyle/>
          <a:p>
            <a:pPr marL="90321"/>
            <a:r>
              <a:rPr lang="en-US" sz="3900" b="1" dirty="0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of Children Exiting at Age Expectations</a:t>
            </a:r>
            <a:r>
              <a:rPr lang="en-US" sz="3900" dirty="0">
                <a:solidFill>
                  <a:srgbClr val="39B5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0" name="Text Box 42"/>
          <p:cNvSpPr txBox="1">
            <a:spLocks noChangeArrowheads="1"/>
          </p:cNvSpPr>
          <p:nvPr/>
        </p:nvSpPr>
        <p:spPr bwMode="auto">
          <a:xfrm>
            <a:off x="14740018" y="25099338"/>
            <a:ext cx="4326561" cy="48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5513" tIns="27757" rIns="55513" bIns="27757">
            <a:spAutoFit/>
          </a:bodyPr>
          <a:lstStyle/>
          <a:p>
            <a:pPr algn="ctr" defTabSz="2870383">
              <a:spcBef>
                <a:spcPct val="50000"/>
              </a:spcBef>
              <a:defRPr/>
            </a:pPr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Early Intervention</a:t>
            </a:r>
          </a:p>
        </p:txBody>
      </p:sp>
      <p:sp>
        <p:nvSpPr>
          <p:cNvPr id="343" name="Text Box 42"/>
          <p:cNvSpPr txBox="1">
            <a:spLocks noChangeArrowheads="1"/>
          </p:cNvSpPr>
          <p:nvPr/>
        </p:nvSpPr>
        <p:spPr bwMode="auto">
          <a:xfrm>
            <a:off x="23372363" y="25099338"/>
            <a:ext cx="8510452" cy="48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5513" tIns="27757" rIns="55513" bIns="27757">
            <a:spAutoFit/>
          </a:bodyPr>
          <a:lstStyle/>
          <a:p>
            <a:pPr algn="ctr" defTabSz="2870383">
              <a:spcBef>
                <a:spcPct val="50000"/>
              </a:spcBef>
              <a:defRPr/>
            </a:pPr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Early Childhood Special Education</a:t>
            </a: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33291927" y="4800700"/>
            <a:ext cx="10058400" cy="1612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9782" tIns="29892" rIns="59782" bIns="29892">
            <a:spAutoFit/>
          </a:bodyPr>
          <a:lstStyle/>
          <a:p>
            <a:pPr marL="184635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Improving Data Quality</a:t>
            </a:r>
          </a:p>
          <a:p>
            <a:pPr marL="728281" indent="-543646">
              <a:buBlip>
                <a:blip r:embed="rId4"/>
              </a:buBlip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Although all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states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have been required to measure child outcomes for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 years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producing consistently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high-quality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data continues to be challenging for states. </a:t>
            </a:r>
          </a:p>
          <a:p>
            <a:pPr marL="728281" indent="-543646">
              <a:buBlip>
                <a:blip r:embed="rId4"/>
              </a:buBlip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national data have shown slight year-to-year fluctuations as states build their capacity to collect valid and reliable data.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8281" indent="-543646">
              <a:buBlip>
                <a:blip r:embed="rId4"/>
              </a:buBlip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Data quality must be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addressed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before, during, and after data collection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28281" indent="-543646">
              <a:buBlip>
                <a:blip r:embed="rId4"/>
              </a:buBlip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OSEP TA Centers support states to improve data quality and use with:</a:t>
            </a:r>
          </a:p>
          <a:p>
            <a:pPr marL="1377950" lvl="1" indent="-571500" defTabSz="1492250">
              <a:buClr>
                <a:srgbClr val="FF0000"/>
              </a:buClr>
              <a:buFont typeface="Arial" panose="020B0604020202020204" pitchFamily="34" charset="0"/>
              <a:buChar char="–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Individualized TA to states</a:t>
            </a:r>
          </a:p>
          <a:p>
            <a:pPr marL="1377950" lvl="1" indent="-571500" defTabSz="1492250">
              <a:buClr>
                <a:srgbClr val="FF0000"/>
              </a:buClr>
              <a:buFont typeface="Arial" panose="020B0604020202020204" pitchFamily="34" charset="0"/>
              <a:buChar char="–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</a:p>
          <a:p>
            <a:pPr marL="1377950" lvl="1" indent="-571500" defTabSz="1492250">
              <a:buClr>
                <a:srgbClr val="FF0000"/>
              </a:buClr>
              <a:buFont typeface="Arial" panose="020B0604020202020204" pitchFamily="34" charset="0"/>
              <a:buChar char="–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Communities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of states</a:t>
            </a:r>
          </a:p>
          <a:p>
            <a:pPr marL="1377950" lvl="1" indent="-571500" defTabSz="1492250">
              <a:buClr>
                <a:srgbClr val="FF0000"/>
              </a:buClr>
              <a:buFont typeface="Arial" panose="020B0604020202020204" pitchFamily="34" charset="0"/>
              <a:buChar char="–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Other resources (briefs, data collection tools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84635"/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635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Policy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Implications of Having High-Quality Data</a:t>
            </a:r>
          </a:p>
          <a:p>
            <a:pPr marL="728281" indent="-543646">
              <a:buBlip>
                <a:blip r:embed="rId4"/>
              </a:buBlip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ongoing availability of data on child outcomes has assisted the U.S. Department of Education in making a case in the President’s budget for investing in EI and ECSE; some states have made similar use of the information with state policy makers.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8281" indent="-543646">
              <a:buBlip>
                <a:blip r:embed="rId4"/>
              </a:buBlip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High-quality data allows states to identify programs or sub-populations that need additional support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 improving outcomes. 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42"/>
          <p:cNvSpPr txBox="1">
            <a:spLocks noChangeArrowheads="1"/>
          </p:cNvSpPr>
          <p:nvPr/>
        </p:nvSpPr>
        <p:spPr bwMode="auto">
          <a:xfrm>
            <a:off x="33291927" y="3853248"/>
            <a:ext cx="10058400" cy="8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9180" tIns="14590" rIns="29180" bIns="14590">
            <a:spAutoFit/>
          </a:bodyPr>
          <a:lstStyle/>
          <a:p>
            <a:pPr algn="ctr" defTabSz="1401034">
              <a:spcBef>
                <a:spcPct val="50000"/>
              </a:spcBef>
              <a:defRPr/>
            </a:pPr>
            <a:r>
              <a:rPr lang="en-US" sz="5400" b="1" kern="0" dirty="0">
                <a:solidFill>
                  <a:srgbClr val="1545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and Implications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137850" y="32037397"/>
            <a:ext cx="7098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Stay connected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with ECTA: http://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ECTAcenter.org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955200" y="31691279"/>
            <a:ext cx="9281614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Stay connected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DaSy: http://dasycenter.org</a:t>
            </a:r>
          </a:p>
        </p:txBody>
      </p:sp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994178"/>
              </p:ext>
            </p:extLst>
          </p:nvPr>
        </p:nvGraphicFramePr>
        <p:xfrm>
          <a:off x="12902184" y="17893140"/>
          <a:ext cx="18086832" cy="4856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368014"/>
              </p:ext>
            </p:extLst>
          </p:nvPr>
        </p:nvGraphicFramePr>
        <p:xfrm>
          <a:off x="21831849" y="25691014"/>
          <a:ext cx="10458346" cy="5221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106270"/>
              </p:ext>
            </p:extLst>
          </p:nvPr>
        </p:nvGraphicFramePr>
        <p:xfrm>
          <a:off x="11593068" y="25691014"/>
          <a:ext cx="10384043" cy="5221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42" name="Char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592956"/>
              </p:ext>
            </p:extLst>
          </p:nvPr>
        </p:nvGraphicFramePr>
        <p:xfrm>
          <a:off x="12904306" y="8608645"/>
          <a:ext cx="18082588" cy="6426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4" name="TextBox 3"/>
          <p:cNvSpPr txBox="1"/>
          <p:nvPr/>
        </p:nvSpPr>
        <p:spPr>
          <a:xfrm flipH="1">
            <a:off x="11819785" y="22957592"/>
            <a:ext cx="2011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States Have Consistently Reported That Large Percentages of Children Who Participated in Early Intervention or Preschool Special Education Experience Good Outcomes  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95" y="398091"/>
            <a:ext cx="3246120" cy="2773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11" y="31756225"/>
            <a:ext cx="377825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0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5597</TotalTime>
  <Words>509</Words>
  <Application>Microsoft Office PowerPoint</Application>
  <PresentationFormat>Custom</PresentationFormat>
  <Paragraphs>64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Abby Winer</dc:creator>
  <cp:lastModifiedBy>Katie Roberts</cp:lastModifiedBy>
  <cp:revision>290</cp:revision>
  <cp:lastPrinted>2016-07-06T20:33:29Z</cp:lastPrinted>
  <dcterms:created xsi:type="dcterms:W3CDTF">2013-04-04T18:13:30Z</dcterms:created>
  <dcterms:modified xsi:type="dcterms:W3CDTF">2016-07-27T22:05:17Z</dcterms:modified>
</cp:coreProperties>
</file>