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2" r:id="rId3"/>
    <p:sldId id="273" r:id="rId4"/>
    <p:sldId id="274" r:id="rId5"/>
    <p:sldId id="278" r:id="rId6"/>
    <p:sldId id="279" r:id="rId7"/>
    <p:sldId id="281" r:id="rId8"/>
    <p:sldId id="284" r:id="rId9"/>
    <p:sldId id="289" r:id="rId10"/>
    <p:sldId id="290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79487" autoAdjust="0"/>
  </p:normalViewPr>
  <p:slideViewPr>
    <p:cSldViewPr>
      <p:cViewPr>
        <p:scale>
          <a:sx n="100" d="100"/>
          <a:sy n="100" d="100"/>
        </p:scale>
        <p:origin x="-29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olicy4\ORG%20653\Projects\CURRENT%20PROJECTS\DaSy%20-%20EC%20TA%20Data%20Center%20%20(P21590)\Needs%20Assessment\Data\DaSy%20charts%200822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635174714657"/>
          <c:y val="0.15710980127705601"/>
          <c:w val="0.50858039285281298"/>
          <c:h val="0.73514209626567795"/>
        </c:manualLayout>
      </c:layout>
      <c:pieChart>
        <c:varyColors val="1"/>
        <c:ser>
          <c:idx val="0"/>
          <c:order val="0"/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39B54A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B6E8BD"/>
              </a:solidFill>
              <a:ln w="6350" cmpd="sng"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2"/>
            <c:bubble3D val="0"/>
            <c:spPr>
              <a:solidFill>
                <a:srgbClr val="154578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pattFill prst="dkDnDiag">
                <a:fgClr>
                  <a:srgbClr val="154578"/>
                </a:fgClr>
                <a:bgClr>
                  <a:sysClr val="window" lastClr="FFFFFF"/>
                </a:bgClr>
              </a:pattFill>
              <a:ln w="6350" cmpd="sng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4295107451053697E-2"/>
                  <c:y val="-3.72627170244450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Same system, 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10948631421099E-2"/>
                  <c:y val="4.29639037055851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Linked systems, 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117478370759199"/>
                  <c:y val="-8.0266924181647104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283315176977703E-2"/>
                  <c:y val="-4.04305770051323E-2"/>
                </c:manualLayout>
              </c:layout>
              <c:spPr/>
              <c:txPr>
                <a:bodyPr/>
                <a:lstStyle/>
                <a:p>
                  <a:pPr>
                    <a:defRPr sz="2400" baseline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'C-619 Link'!$B$4:$E$4</c:f>
              <c:strCache>
                <c:ptCount val="4"/>
                <c:pt idx="0">
                  <c:v>Same system</c:v>
                </c:pt>
                <c:pt idx="1">
                  <c:v>Linked systems</c:v>
                </c:pt>
                <c:pt idx="2">
                  <c:v>Not linked</c:v>
                </c:pt>
                <c:pt idx="3">
                  <c:v>C and B did not agree</c:v>
                </c:pt>
              </c:strCache>
            </c:strRef>
          </c:cat>
          <c:val>
            <c:numRef>
              <c:f>'C-619 Link'!$B$5:$E$5</c:f>
              <c:numCache>
                <c:formatCode>0%</c:formatCode>
                <c:ptCount val="4"/>
                <c:pt idx="0">
                  <c:v>0.154</c:v>
                </c:pt>
                <c:pt idx="1">
                  <c:v>0.13500000000000001</c:v>
                </c:pt>
                <c:pt idx="2">
                  <c:v>0.48099999999999998</c:v>
                </c:pt>
                <c:pt idx="3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0.28704</cdr:x>
      <cdr:y>0.75472</cdr:y>
    </cdr:from>
    <cdr:to>
      <cdr:x>0.33333</cdr:x>
      <cdr:y>0.79245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362200" y="3048000"/>
          <a:ext cx="381000" cy="152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ITCA is the Part C (early intervention</a:t>
            </a:r>
            <a:r>
              <a:rPr lang="en-US" baseline="0" dirty="0" smtClean="0"/>
              <a:t>) Infant Toddlers Coordinators Association</a:t>
            </a:r>
          </a:p>
          <a:p>
            <a:r>
              <a:rPr lang="en-US" dirty="0" smtClean="0"/>
              <a:t>Part C is early intervention (EI) and 619 is early childhood special education (ECSE)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3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surprising</a:t>
            </a:r>
            <a:r>
              <a:rPr lang="en-US" baseline="0" dirty="0" smtClean="0"/>
              <a:t> that more states can link for 619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1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r>
              <a:rPr lang="en-US" baseline="0" dirty="0" smtClean="0"/>
              <a:t> between c and health are strong in many states; health is lead agency in many states (N =   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Highest with Medicaid (42%); and newborn hearing screening (EDHI- Early Hearing Detection &amp; Intervention Program)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2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3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focused the report on the 50 states, DC and Puerto Rico since they are included in IDEA</a:t>
            </a:r>
            <a:r>
              <a:rPr lang="en-US" baseline="0" dirty="0" smtClean="0"/>
              <a:t> data tables for how child count is reported.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do have information for other jurisdictions.</a:t>
            </a:r>
          </a:p>
          <a:p>
            <a:r>
              <a:rPr lang="en-US" dirty="0" smtClean="0"/>
              <a:t>Need to address why</a:t>
            </a:r>
            <a:r>
              <a:rPr lang="en-US" baseline="0" dirty="0" smtClean="0"/>
              <a:t> territories not included in the report…Be clear on what response rate based on 52 (the report numbers)  way child count data is reported…..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percent's are the percent of states responding (and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child-level – there are no “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”,  only missing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lot more detail and information in the report.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what we asked about:</a:t>
            </a:r>
          </a:p>
          <a:p>
            <a:endParaRPr lang="en-US" dirty="0" smtClean="0"/>
          </a:p>
          <a:p>
            <a:r>
              <a:rPr lang="en-US" dirty="0"/>
              <a:t>a. Demographics (one or more of the following: race/ethnicity, age, language, gender, etc.)</a:t>
            </a:r>
          </a:p>
          <a:p>
            <a:r>
              <a:rPr lang="en-US" dirty="0"/>
              <a:t>b. Employment information (one or more of the following: employing agency/school, position title, years of experience, start date, etc.)</a:t>
            </a:r>
          </a:p>
          <a:p>
            <a:r>
              <a:rPr lang="en-US" dirty="0"/>
              <a:t>c. Education (one or more of the following: degree, field of study, etc.)</a:t>
            </a:r>
          </a:p>
          <a:p>
            <a:r>
              <a:rPr lang="en-US" dirty="0"/>
              <a:t>d. Licenses/certifications </a:t>
            </a:r>
          </a:p>
          <a:p>
            <a:r>
              <a:rPr lang="en-US" dirty="0"/>
              <a:t>e. Professional development completed (in-service or other training)</a:t>
            </a:r>
          </a:p>
          <a:p>
            <a:r>
              <a:rPr lang="en-US" dirty="0"/>
              <a:t>f. Wages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 smtClean="0"/>
              <a:t>that there are 12 states with Education as the lead agency for Part C, so we would expect C and 619 data to be </a:t>
            </a:r>
            <a:r>
              <a:rPr lang="en-US" baseline="0" dirty="0" smtClean="0"/>
              <a:t> in same system or connected.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combined data from the two surveys, and about one-fourth disagreed about the connections.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3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</a:t>
              </a:r>
              <a:r>
                <a:rPr lang="en-US" b="1" baseline="0" dirty="0" smtClean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6705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  <a:lvl3pPr marL="2286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3pPr>
            <a:lvl4pPr marL="1143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A National Look at Statewide Data Systems from the Perspective of IDEA Early Childhood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/>
              <a:t>Donna Spiker and Lynne </a:t>
            </a:r>
            <a:r>
              <a:rPr lang="en-US" dirty="0" smtClean="0"/>
              <a:t>Kahn</a:t>
            </a:r>
          </a:p>
          <a:p>
            <a:pPr lvl="1"/>
            <a:r>
              <a:rPr lang="en-US" dirty="0" smtClean="0"/>
              <a:t>The DaSy Center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/>
              <a:t>Head Start Research </a:t>
            </a:r>
            <a:r>
              <a:rPr lang="en-US" sz="3200" dirty="0" smtClean="0"/>
              <a:t>Conference</a:t>
            </a:r>
          </a:p>
          <a:p>
            <a:r>
              <a:rPr lang="en-US" sz="3200" dirty="0" smtClean="0"/>
              <a:t>Washington</a:t>
            </a:r>
            <a:r>
              <a:rPr lang="en-US" sz="3200" dirty="0"/>
              <a:t>, DC</a:t>
            </a:r>
          </a:p>
          <a:p>
            <a:r>
              <a:rPr lang="en-US" sz="3200" dirty="0" smtClean="0"/>
              <a:t>July </a:t>
            </a:r>
            <a:r>
              <a:rPr lang="en-US" sz="3200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infrequent use of common identifiers </a:t>
            </a:r>
            <a:r>
              <a:rPr lang="en-US" i="1" dirty="0" smtClean="0"/>
              <a:t>across</a:t>
            </a:r>
            <a:r>
              <a:rPr lang="en-US" dirty="0" smtClean="0"/>
              <a:t> Part C and 619. </a:t>
            </a:r>
            <a:endParaRPr lang="en-US" dirty="0"/>
          </a:p>
        </p:txBody>
      </p:sp>
      <p:graphicFrame>
        <p:nvGraphicFramePr>
          <p:cNvPr id="4" name="Table 3" descr="This slide has a table displaying the percentage of states with certain common identifiers for Part C and 619. There was a common identifier at the child level for 21% of states, the program or school level for 12% of states, and the workforce level for 6% of stat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98037"/>
              </p:ext>
            </p:extLst>
          </p:nvPr>
        </p:nvGraphicFramePr>
        <p:xfrm>
          <a:off x="609600" y="3396344"/>
          <a:ext cx="4876800" cy="186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224"/>
                <a:gridCol w="826576"/>
              </a:tblGrid>
              <a:tr h="46536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Common identifier for C &amp; 619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Program-level or school-level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Workforce-level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050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48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K12 education data are more common for 619 than for Part C. 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programs are linked to or housed within the same system as K12 education. K12 special education is linked with or contained within the same system as 41% of Part C programs and 87% of 619 programs. K12 general education is linked with or contained within the same system as 14% of Part C programs and 79% of 619 progra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06470"/>
              </p:ext>
            </p:extLst>
          </p:nvPr>
        </p:nvGraphicFramePr>
        <p:xfrm>
          <a:off x="304800" y="2857567"/>
          <a:ext cx="5181600" cy="232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990600"/>
                <a:gridCol w="838200"/>
              </a:tblGrid>
              <a:tr h="1253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education data in same system or have been linked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535491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pecial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491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eneral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79%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089030" cy="20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Part C, few states have linkages with other EC data, and for 619,almost half have linkages with state </a:t>
            </a:r>
            <a:r>
              <a:rPr lang="en-US" dirty="0" err="1" smtClean="0"/>
              <a:t>preK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are linked with certain types of other early childhood data. State pre-K data is linked with 12% of Part C  and 46% of 619 programs. Head Start data, with 6% of Part C and 22% of 619 programs. Early Head Start data, with 2% of Part C and 10% of 619 programs. Child care data, with 6% of Part C and 8% of 619 programs. Home visiting data with 8% of both Part C and 619 progra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45523"/>
              </p:ext>
            </p:extLst>
          </p:nvPr>
        </p:nvGraphicFramePr>
        <p:xfrm>
          <a:off x="1524000" y="2362200"/>
          <a:ext cx="5257800" cy="275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/>
                <a:gridCol w="1188720"/>
                <a:gridCol w="914400"/>
              </a:tblGrid>
              <a:tr h="6137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other EC data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State pre-K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Early 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Child care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Home visiting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8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health data are more common for Part C than for 619.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are linked with certain types of health data. Medicaid and SCHIP data are linked with 42% of Part C and 12% of 619 programs. EHDI data, with 37% of Part C and 8% of 619 programs. Vital records with 21% of Part C and no 619 programs. Birth defects registry data, with 21% of Part C and 2% of 619 programs. All-payer claims (i.e., insurance data), with 13% of Part C and no 619 programs. WIC and SNAP data, with 8% of Part C and 6% of 619 data. Hospital data, with 6% of Part C and 2% of 619 programs.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53945"/>
              </p:ext>
            </p:extLst>
          </p:nvPr>
        </p:nvGraphicFramePr>
        <p:xfrm>
          <a:off x="457200" y="1676400"/>
          <a:ext cx="5410200" cy="43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34"/>
                <a:gridCol w="932794"/>
                <a:gridCol w="1026072"/>
              </a:tblGrid>
              <a:tr h="46566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health data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 anchor="b"/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Medicaid/SCHIP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EHDI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Vital records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Birth defects registry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All-payer claims (insurance)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WIC/SNAP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Hospital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Behavioral health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14600" cy="37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few states have linked Part C or 619 data to social services data.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here Part C and 619 are linked with certain types of social services data. Child welfare data is linked with 21% of Part C and 10% of 619 programs. Foster care data, with 12% of Part C and 8% of 619 programs. Temporary Assistance for Needy Families, with 10% of Part C and 14% of 619 programs. Homeless services data, with 6% of Part C and 14% of 619 progra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72071"/>
              </p:ext>
            </p:extLst>
          </p:nvPr>
        </p:nvGraphicFramePr>
        <p:xfrm>
          <a:off x="457200" y="1905001"/>
          <a:ext cx="5257800" cy="270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990600"/>
                <a:gridCol w="762000"/>
              </a:tblGrid>
              <a:tr h="46072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social services data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 anchor="b"/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welfare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Foster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04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Temporary Assistance for Needy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Families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(TANF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4347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Homeless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services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4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362200"/>
            <a:ext cx="2895600" cy="2122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What methods were used?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0" cy="4038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Online needs assessment developed by DaSy workgroup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Coordinated with </a:t>
            </a:r>
            <a:r>
              <a:rPr lang="en-US" dirty="0"/>
              <a:t>ITCA and ECDC surveys</a:t>
            </a:r>
          </a:p>
          <a:p>
            <a:pPr>
              <a:spcBef>
                <a:spcPts val="1800"/>
              </a:spcBef>
            </a:pPr>
            <a:r>
              <a:rPr lang="en-US" dirty="0"/>
              <a:t>S</a:t>
            </a:r>
            <a:r>
              <a:rPr lang="en-US" dirty="0" smtClean="0"/>
              <a:t>ent to Part C (EI) and 619 (ECSE) coordinators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Completed with data managers and others identified by coordinators</a:t>
            </a:r>
          </a:p>
        </p:txBody>
      </p:sp>
      <p:pic>
        <p:nvPicPr>
          <p:cNvPr id="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4999"/>
            <a:ext cx="2271713" cy="34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kinds of questions were asked?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Status of Part C and 619 data systems: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D</a:t>
            </a:r>
            <a:r>
              <a:rPr lang="en-US" sz="2800" dirty="0" smtClean="0"/>
              <a:t>ata systems and data elements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Linkages between different state data systems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Data system administration and use of data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Note:   Slightly different versions for Part C and 619 </a:t>
            </a:r>
          </a:p>
          <a:p>
            <a:pPr marL="795338" indent="0">
              <a:buNone/>
            </a:pPr>
            <a:r>
              <a:rPr lang="en-US" sz="2400" dirty="0" smtClean="0"/>
              <a:t>  based on program differences</a:t>
            </a:r>
          </a:p>
        </p:txBody>
      </p:sp>
    </p:spTree>
    <p:extLst>
      <p:ext uri="{BB962C8B-B14F-4D97-AF65-F5344CB8AC3E}">
        <p14:creationId xmlns:p14="http://schemas.microsoft.com/office/powerpoint/2010/main" val="10316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were the respondents?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5372626" cy="4038600"/>
          </a:xfrm>
        </p:spPr>
        <p:txBody>
          <a:bodyPr/>
          <a:lstStyle/>
          <a:p>
            <a:r>
              <a:rPr lang="en-US" dirty="0" smtClean="0"/>
              <a:t>Sent to all states and jurisdictions</a:t>
            </a:r>
          </a:p>
          <a:p>
            <a:r>
              <a:rPr lang="en-US" dirty="0" smtClean="0"/>
              <a:t>Report of the information collected focuses on information reported by 50 states, DC, and Puerto Rico</a:t>
            </a:r>
          </a:p>
          <a:p>
            <a:r>
              <a:rPr lang="en-US" dirty="0">
                <a:solidFill>
                  <a:schemeClr val="tx2"/>
                </a:solidFill>
              </a:rPr>
              <a:t>We</a:t>
            </a:r>
            <a:r>
              <a:rPr lang="en-US" dirty="0"/>
              <a:t> had an excellent response rate: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Part C    </a:t>
            </a:r>
            <a:r>
              <a:rPr lang="en-US" sz="2800" b="1" dirty="0">
                <a:solidFill>
                  <a:srgbClr val="00B050"/>
                </a:solidFill>
              </a:rPr>
              <a:t>94%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n </a:t>
            </a:r>
            <a:r>
              <a:rPr lang="en-US" sz="2800" dirty="0">
                <a:solidFill>
                  <a:schemeClr val="tx2"/>
                </a:solidFill>
              </a:rPr>
              <a:t>= 49)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619        </a:t>
            </a:r>
            <a:r>
              <a:rPr lang="en-US" sz="2800" b="1" dirty="0">
                <a:solidFill>
                  <a:srgbClr val="00B050"/>
                </a:solidFill>
              </a:rPr>
              <a:t>96%</a:t>
            </a:r>
            <a:r>
              <a:rPr lang="en-US" sz="2800" dirty="0">
                <a:solidFill>
                  <a:schemeClr val="tx2"/>
                </a:solidFill>
              </a:rPr>
              <a:t> (</a:t>
            </a:r>
            <a:r>
              <a:rPr lang="en-US" sz="2800" i="1" dirty="0">
                <a:solidFill>
                  <a:schemeClr val="tx2"/>
                </a:solidFill>
              </a:rPr>
              <a:t>n </a:t>
            </a:r>
            <a:r>
              <a:rPr lang="en-US" sz="2800" dirty="0">
                <a:solidFill>
                  <a:schemeClr val="tx2"/>
                </a:solidFill>
              </a:rPr>
              <a:t>= 50)</a:t>
            </a:r>
          </a:p>
        </p:txBody>
      </p:sp>
      <p:pic>
        <p:nvPicPr>
          <p:cNvPr id="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26" y="2819400"/>
            <a:ext cx="309084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1305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Most Part C and 619 data systems have child-level and workforce data, fewer have local program-level data</a:t>
            </a:r>
            <a:endParaRPr lang="en-US" dirty="0"/>
          </a:p>
        </p:txBody>
      </p:sp>
      <p:graphicFrame>
        <p:nvGraphicFramePr>
          <p:cNvPr id="4" name="Table 3" descr="This slide has a table displaying the proportion of states with child-level, program-level and certain types of workforce-level data for Part C and 619. Child-level data is available for 94% of Part C and 96% of 619 programs. Program-level data, for 29% of Part C and 40% of 619 programs. Workforce data on early intervention providers is available for 65% of Part C programs. Workforce data on special education teachers, related service providers and general education teachers are available for 83%, 71% and 71%, respectively, of 619 progra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05362"/>
              </p:ext>
            </p:extLst>
          </p:nvPr>
        </p:nvGraphicFramePr>
        <p:xfrm>
          <a:off x="381000" y="1981200"/>
          <a:ext cx="5410200" cy="407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280"/>
                <a:gridCol w="889348"/>
                <a:gridCol w="1037572"/>
              </a:tblGrid>
              <a:tr h="446314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 anchor="b"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Child-level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94%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96%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Program-level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EI providers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65%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special education teachers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83%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related service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providers</a:t>
                      </a:r>
                      <a:endParaRPr lang="en-US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general</a:t>
                      </a:r>
                      <a:r>
                        <a:rPr lang="en-US" sz="2200" baseline="0" dirty="0" smtClean="0"/>
                        <a:t> education teachers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3" descr="&quot; 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2782505" cy="20603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61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Part C and 619 data systems have a variety of data elements in their child-level data systems.  </a:t>
            </a:r>
            <a:endParaRPr lang="en-US" dirty="0"/>
          </a:p>
        </p:txBody>
      </p:sp>
      <p:graphicFrame>
        <p:nvGraphicFramePr>
          <p:cNvPr id="4" name="Table 3" descr="The table on this slide shows some of the common elements in Part C and 619 child-level data systems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44468"/>
              </p:ext>
            </p:extLst>
          </p:nvPr>
        </p:nvGraphicFramePr>
        <p:xfrm>
          <a:off x="381000" y="2042160"/>
          <a:ext cx="58673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392"/>
                <a:gridCol w="964504"/>
                <a:gridCol w="964503"/>
              </a:tblGrid>
              <a:tr h="46863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Some</a:t>
                      </a:r>
                      <a:r>
                        <a:rPr lang="en-US" sz="2200" baseline="0" dirty="0" smtClean="0"/>
                        <a:t> c</a:t>
                      </a:r>
                      <a:r>
                        <a:rPr lang="en-US" sz="2200" dirty="0" smtClean="0"/>
                        <a:t>ommon</a:t>
                      </a:r>
                      <a:r>
                        <a:rPr lang="en-US" sz="2200" baseline="0" dirty="0" smtClean="0"/>
                        <a:t> d</a:t>
                      </a:r>
                      <a:r>
                        <a:rPr lang="en-US" sz="2200" dirty="0" smtClean="0"/>
                        <a:t>ata</a:t>
                      </a:r>
                      <a:r>
                        <a:rPr lang="en-US" sz="2200" baseline="0" dirty="0" smtClean="0"/>
                        <a:t> elements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 anchor="b"/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</a:t>
                      </a:r>
                      <a:r>
                        <a:rPr lang="en-US" sz="2200" baseline="0" dirty="0" smtClean="0"/>
                        <a:t> demographics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94%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96%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Disability</a:t>
                      </a:r>
                      <a:r>
                        <a:rPr lang="en-US" sz="2200" baseline="0" dirty="0" smtClean="0"/>
                        <a:t> category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77%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Eligibility status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98%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90%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 outcomes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83%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Service setting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89%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87%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ID for program or school</a:t>
                      </a:r>
                      <a:endParaRPr lang="en-US" sz="2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Reason</a:t>
                      </a:r>
                      <a:r>
                        <a:rPr lang="en-US" sz="2200" baseline="0" dirty="0" smtClean="0"/>
                        <a:t> for exiting program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9332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tates vary in the kinds of workforce data they have in state data systems.  </a:t>
            </a:r>
            <a:endParaRPr lang="en-US" dirty="0"/>
          </a:p>
        </p:txBody>
      </p:sp>
      <p:graphicFrame>
        <p:nvGraphicFramePr>
          <p:cNvPr id="4" name="Table 3" descr="The table on this slide shows the types of workforce data elements in Part C and 619 state data syste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624271"/>
              </p:ext>
            </p:extLst>
          </p:nvPr>
        </p:nvGraphicFramePr>
        <p:xfrm>
          <a:off x="381000" y="2004606"/>
          <a:ext cx="8305799" cy="35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291"/>
                <a:gridCol w="1075722"/>
                <a:gridCol w="1390387"/>
                <a:gridCol w="1477048"/>
                <a:gridCol w="1342351"/>
              </a:tblGrid>
              <a:tr h="417739">
                <a:tc>
                  <a:txBody>
                    <a:bodyPr/>
                    <a:lstStyle/>
                    <a:p>
                      <a:r>
                        <a:rPr lang="en-US" sz="2100" baseline="0" dirty="0" smtClean="0"/>
                        <a:t>Workforce d</a:t>
                      </a:r>
                      <a:r>
                        <a:rPr lang="en-US" sz="2100" dirty="0" smtClean="0"/>
                        <a:t>ata</a:t>
                      </a:r>
                      <a:r>
                        <a:rPr lang="en-US" sz="2100" baseline="0" dirty="0" smtClean="0"/>
                        <a:t> element</a:t>
                      </a:r>
                      <a:endParaRPr lang="en-US" sz="2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Part C</a:t>
                      </a:r>
                      <a:endParaRPr lang="en-US" sz="2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</a:t>
                      </a:r>
                      <a:r>
                        <a:rPr lang="en-US" sz="2100" baseline="0" dirty="0" smtClean="0"/>
                        <a:t> special  </a:t>
                      </a:r>
                      <a:r>
                        <a:rPr lang="en-US" sz="2100" baseline="0" dirty="0" err="1" smtClean="0"/>
                        <a:t>ed</a:t>
                      </a:r>
                      <a:r>
                        <a:rPr lang="en-US" sz="2100" baseline="0" dirty="0" smtClean="0"/>
                        <a:t> teachers</a:t>
                      </a:r>
                      <a:endParaRPr lang="en-US" sz="2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 Therapists</a:t>
                      </a:r>
                      <a:endParaRPr lang="en-US" sz="2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 regular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ed</a:t>
                      </a:r>
                      <a:r>
                        <a:rPr lang="en-US" sz="2100" baseline="0" dirty="0" smtClean="0"/>
                        <a:t> teachers</a:t>
                      </a:r>
                      <a:endParaRPr lang="en-US" sz="2100" dirty="0"/>
                    </a:p>
                  </a:txBody>
                  <a:tcPr anchor="b"/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Demographics</a:t>
                      </a:r>
                      <a:r>
                        <a:rPr lang="en-US" sz="2100" baseline="0" dirty="0" smtClean="0"/>
                        <a:t> 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67%</a:t>
                      </a:r>
                      <a:endParaRPr lang="en-US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58%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Employment</a:t>
                      </a:r>
                      <a:r>
                        <a:rPr lang="en-US" sz="2100" baseline="0" dirty="0" smtClean="0"/>
                        <a:t> data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77%</a:t>
                      </a:r>
                      <a:endParaRPr lang="en-US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60%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67%</a:t>
                      </a:r>
                      <a:endParaRPr lang="en-US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Education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75%</a:t>
                      </a:r>
                      <a:endParaRPr lang="en-US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58%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Licenses/certifications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83%</a:t>
                      </a:r>
                      <a:endParaRPr lang="en-US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71%</a:t>
                      </a:r>
                      <a:endParaRPr lang="en-US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Professional development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23%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Wages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42%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Linkages: Why is this important?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States can answer programmatic and policy questions about:</a:t>
            </a:r>
          </a:p>
          <a:p>
            <a:r>
              <a:rPr lang="en-US" dirty="0" smtClean="0"/>
              <a:t>Children’s outcomes from EI and ECSE participation, e.g.,:</a:t>
            </a:r>
          </a:p>
          <a:p>
            <a:pPr lvl="1"/>
            <a:r>
              <a:rPr lang="en-US" dirty="0" smtClean="0"/>
              <a:t>Do former EI recipients require special education in kindergarten?  </a:t>
            </a:r>
          </a:p>
          <a:p>
            <a:pPr lvl="1"/>
            <a:r>
              <a:rPr lang="en-US" dirty="0" smtClean="0"/>
              <a:t>How are ECSE graduates doing in third grade?</a:t>
            </a:r>
          </a:p>
          <a:p>
            <a:r>
              <a:rPr lang="en-US" dirty="0" smtClean="0"/>
              <a:t>Factors associated with good child outcomes, e.g.,: </a:t>
            </a:r>
          </a:p>
          <a:p>
            <a:pPr lvl="1"/>
            <a:r>
              <a:rPr lang="en-US" dirty="0" smtClean="0"/>
              <a:t>What workforce and program factors, such as personnel qualifications and program quality, have a substantial impact on child outcomes?</a:t>
            </a:r>
          </a:p>
          <a:p>
            <a:pPr lvl="1"/>
            <a:r>
              <a:rPr lang="en-US" dirty="0" smtClean="0"/>
              <a:t>Do children served in inclusive programs have better outcomes?</a:t>
            </a:r>
          </a:p>
        </p:txBody>
      </p:sp>
    </p:spTree>
    <p:extLst>
      <p:ext uri="{BB962C8B-B14F-4D97-AF65-F5344CB8AC3E}">
        <p14:creationId xmlns:p14="http://schemas.microsoft.com/office/powerpoint/2010/main" val="2839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about one-third of states have linked data </a:t>
            </a:r>
            <a:r>
              <a:rPr lang="en-US" i="1" dirty="0" smtClean="0"/>
              <a:t>across</a:t>
            </a:r>
            <a:r>
              <a:rPr lang="en-US" dirty="0" smtClean="0"/>
              <a:t> Part C and 619.</a:t>
            </a:r>
            <a:endParaRPr lang="en-US" dirty="0"/>
          </a:p>
        </p:txBody>
      </p:sp>
      <p:graphicFrame>
        <p:nvGraphicFramePr>
          <p:cNvPr id="7" name="Content Placeholder 6" descr="This slide has a pie chart displaying the proportion of states with data linked across Part C and 619 programs. Part C and 619 have the same data system in 15% of states, linked systems in 14% of states, and data systems that are NOT linked in 48% of states. In 23% of states, Part C and 619 disagreed about the status of their data linkag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696077"/>
              </p:ext>
            </p:extLst>
          </p:nvPr>
        </p:nvGraphicFramePr>
        <p:xfrm>
          <a:off x="304800" y="16764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2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1119</Words>
  <Application>Microsoft Office PowerPoint</Application>
  <PresentationFormat>On-screen Show (4:3)</PresentationFormat>
  <Paragraphs>255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methods were used?</vt:lpstr>
      <vt:lpstr> What kinds of questions were asked? </vt:lpstr>
      <vt:lpstr>Who were the respondents?</vt:lpstr>
      <vt:lpstr>Results: Most Part C and 619 data systems have child-level and workforce data, fewer have local program-level data</vt:lpstr>
      <vt:lpstr>Most Part C and 619 data systems have a variety of data elements in their child-level data systems.  </vt:lpstr>
      <vt:lpstr>States vary in the kinds of workforce data they have in state data systems.  </vt:lpstr>
      <vt:lpstr>Linkages: Why is this important?</vt:lpstr>
      <vt:lpstr>Only about one-third of states have linked data across Part C and 619.</vt:lpstr>
      <vt:lpstr>There is infrequent use of common identifiers across Part C and 619. </vt:lpstr>
      <vt:lpstr>Linkages with K12 education data are more common for 619 than for Part C. </vt:lpstr>
      <vt:lpstr>For Part C, few states have linkages with other EC data, and for 619,almost half have linkages with state preK. </vt:lpstr>
      <vt:lpstr>Linkages with health data are more common for Part C than for 619.</vt:lpstr>
      <vt:lpstr>Only few states have linked Part C or 619 data to social services data.</vt:lpstr>
    </vt:vector>
  </TitlesOfParts>
  <Company>The DaSy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National Look at Statewide Data Systems from the Perspective of IDEA Early Childhood Programs</dc:title>
  <dc:subject>IDEA EC state data programs</dc:subject>
  <dc:creator>Donna Spiker, Lynne Kahn</dc:creator>
  <cp:keywords>Data systems, State, Early Childhood, IDEA, Assessment</cp:keywords>
  <cp:lastModifiedBy>Roxanne Jones</cp:lastModifiedBy>
  <cp:revision>79</cp:revision>
  <dcterms:created xsi:type="dcterms:W3CDTF">2013-02-06T21:54:43Z</dcterms:created>
  <dcterms:modified xsi:type="dcterms:W3CDTF">2014-08-05T22:46:42Z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