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8.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4.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5.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6.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7.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8.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9.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0.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1.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2.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3.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4.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25.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26.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handoutMasterIdLst>
    <p:handoutMasterId r:id="rId90"/>
  </p:handoutMasterIdLst>
  <p:sldIdLst>
    <p:sldId id="258" r:id="rId2"/>
    <p:sldId id="273" r:id="rId3"/>
    <p:sldId id="266" r:id="rId4"/>
    <p:sldId id="280" r:id="rId5"/>
    <p:sldId id="257" r:id="rId6"/>
    <p:sldId id="281" r:id="rId7"/>
    <p:sldId id="378" r:id="rId8"/>
    <p:sldId id="282" r:id="rId9"/>
    <p:sldId id="379" r:id="rId10"/>
    <p:sldId id="290" r:id="rId11"/>
    <p:sldId id="283" r:id="rId12"/>
    <p:sldId id="284" r:id="rId13"/>
    <p:sldId id="272" r:id="rId14"/>
    <p:sldId id="299" r:id="rId15"/>
    <p:sldId id="307" r:id="rId16"/>
    <p:sldId id="387" r:id="rId17"/>
    <p:sldId id="300" r:id="rId18"/>
    <p:sldId id="366" r:id="rId19"/>
    <p:sldId id="308" r:id="rId20"/>
    <p:sldId id="304" r:id="rId21"/>
    <p:sldId id="305" r:id="rId22"/>
    <p:sldId id="303" r:id="rId23"/>
    <p:sldId id="306" r:id="rId24"/>
    <p:sldId id="367" r:id="rId25"/>
    <p:sldId id="327" r:id="rId26"/>
    <p:sldId id="328" r:id="rId27"/>
    <p:sldId id="330" r:id="rId28"/>
    <p:sldId id="332" r:id="rId29"/>
    <p:sldId id="370" r:id="rId30"/>
    <p:sldId id="385" r:id="rId31"/>
    <p:sldId id="309" r:id="rId32"/>
    <p:sldId id="388" r:id="rId33"/>
    <p:sldId id="315" r:id="rId34"/>
    <p:sldId id="316" r:id="rId35"/>
    <p:sldId id="317" r:id="rId36"/>
    <p:sldId id="320" r:id="rId37"/>
    <p:sldId id="368" r:id="rId38"/>
    <p:sldId id="310" r:id="rId39"/>
    <p:sldId id="322" r:id="rId40"/>
    <p:sldId id="323" r:id="rId41"/>
    <p:sldId id="324" r:id="rId42"/>
    <p:sldId id="325" r:id="rId43"/>
    <p:sldId id="369" r:id="rId44"/>
    <p:sldId id="384" r:id="rId45"/>
    <p:sldId id="333" r:id="rId46"/>
    <p:sldId id="389" r:id="rId47"/>
    <p:sldId id="335" r:id="rId48"/>
    <p:sldId id="336" r:id="rId49"/>
    <p:sldId id="337" r:id="rId50"/>
    <p:sldId id="338" r:id="rId51"/>
    <p:sldId id="339" r:id="rId52"/>
    <p:sldId id="371" r:id="rId53"/>
    <p:sldId id="340" r:id="rId54"/>
    <p:sldId id="345" r:id="rId55"/>
    <p:sldId id="346" r:id="rId56"/>
    <p:sldId id="347" r:id="rId57"/>
    <p:sldId id="348" r:id="rId58"/>
    <p:sldId id="365" r:id="rId59"/>
    <p:sldId id="372" r:id="rId60"/>
    <p:sldId id="341" r:id="rId61"/>
    <p:sldId id="350" r:id="rId62"/>
    <p:sldId id="351" r:id="rId63"/>
    <p:sldId id="352" r:id="rId64"/>
    <p:sldId id="353" r:id="rId65"/>
    <p:sldId id="373" r:id="rId66"/>
    <p:sldId id="342" r:id="rId67"/>
    <p:sldId id="356" r:id="rId68"/>
    <p:sldId id="357" r:id="rId69"/>
    <p:sldId id="358" r:id="rId70"/>
    <p:sldId id="359" r:id="rId71"/>
    <p:sldId id="374" r:id="rId72"/>
    <p:sldId id="343" r:id="rId73"/>
    <p:sldId id="361" r:id="rId74"/>
    <p:sldId id="362" r:id="rId75"/>
    <p:sldId id="363" r:id="rId76"/>
    <p:sldId id="364" r:id="rId77"/>
    <p:sldId id="375" r:id="rId78"/>
    <p:sldId id="386" r:id="rId79"/>
    <p:sldId id="274" r:id="rId80"/>
    <p:sldId id="298" r:id="rId81"/>
    <p:sldId id="377" r:id="rId82"/>
    <p:sldId id="295" r:id="rId83"/>
    <p:sldId id="275" r:id="rId84"/>
    <p:sldId id="376" r:id="rId85"/>
    <p:sldId id="267" r:id="rId86"/>
    <p:sldId id="277" r:id="rId87"/>
    <p:sldId id="269" r:id="rId88"/>
  </p:sldIdLst>
  <p:sldSz cx="9144000" cy="6858000" type="screen4x3"/>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Spiker" initials="D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ED3532"/>
    <a:srgbClr val="868687"/>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1" autoAdjust="0"/>
    <p:restoredTop sz="88015" autoAdjust="0"/>
  </p:normalViewPr>
  <p:slideViewPr>
    <p:cSldViewPr>
      <p:cViewPr varScale="1">
        <p:scale>
          <a:sx n="71" d="100"/>
          <a:sy n="71" d="100"/>
        </p:scale>
        <p:origin x="-101" y="-82"/>
      </p:cViewPr>
      <p:guideLst>
        <p:guide orient="horz" pos="2160"/>
        <p:guide pos="2880"/>
      </p:guideLst>
    </p:cSldViewPr>
  </p:slideViewPr>
  <p:outlineViewPr>
    <p:cViewPr>
      <p:scale>
        <a:sx n="33" d="100"/>
        <a:sy n="33" d="100"/>
      </p:scale>
      <p:origin x="0" y="22579"/>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0.93</c:v>
                </c:pt>
                <c:pt idx="1">
                  <c:v>0.96</c:v>
                </c:pt>
                <c:pt idx="3">
                  <c:v>0.84</c:v>
                </c:pt>
                <c:pt idx="4">
                  <c:v>0.96</c:v>
                </c:pt>
              </c:numCache>
            </c:numRef>
          </c:val>
        </c:ser>
        <c:ser>
          <c:idx val="1"/>
          <c:order val="1"/>
          <c:tx>
            <c:strRef>
              <c:f>Sheet1!$C$1</c:f>
              <c:strCache>
                <c:ptCount val="1"/>
                <c:pt idx="0">
                  <c:v>Missing</c:v>
                </c:pt>
              </c:strCache>
            </c:strRef>
          </c:tx>
          <c:spPr>
            <a:solidFill>
              <a:srgbClr val="868687"/>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7.0000000000000007E-2</c:v>
                </c:pt>
                <c:pt idx="1">
                  <c:v>0.04</c:v>
                </c:pt>
                <c:pt idx="3">
                  <c:v>0.16</c:v>
                </c:pt>
                <c:pt idx="4">
                  <c:v>0.04</c:v>
                </c:pt>
              </c:numCache>
            </c:numRef>
          </c:val>
        </c:ser>
        <c:dLbls>
          <c:showLegendKey val="0"/>
          <c:showVal val="0"/>
          <c:showCatName val="0"/>
          <c:showSerName val="0"/>
          <c:showPercent val="0"/>
          <c:showBubbleSize val="0"/>
        </c:dLbls>
        <c:gapWidth val="37"/>
        <c:overlap val="100"/>
        <c:axId val="44175360"/>
        <c:axId val="76839680"/>
      </c:barChart>
      <c:catAx>
        <c:axId val="44175360"/>
        <c:scaling>
          <c:orientation val="minMax"/>
        </c:scaling>
        <c:delete val="0"/>
        <c:axPos val="l"/>
        <c:numFmt formatCode="General" sourceLinked="1"/>
        <c:majorTickMark val="none"/>
        <c:minorTickMark val="none"/>
        <c:tickLblPos val="nextTo"/>
        <c:crossAx val="76839680"/>
        <c:crosses val="autoZero"/>
        <c:auto val="1"/>
        <c:lblAlgn val="ctr"/>
        <c:lblOffset val="100"/>
        <c:noMultiLvlLbl val="0"/>
      </c:catAx>
      <c:valAx>
        <c:axId val="76839680"/>
        <c:scaling>
          <c:orientation val="minMax"/>
          <c:max val="1"/>
          <c:min val="0"/>
        </c:scaling>
        <c:delete val="0"/>
        <c:axPos val="b"/>
        <c:numFmt formatCode="0%" sourceLinked="1"/>
        <c:majorTickMark val="none"/>
        <c:minorTickMark val="none"/>
        <c:tickLblPos val="none"/>
        <c:crossAx val="44175360"/>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0.34</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0.61</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0.05</c:v>
                </c:pt>
              </c:numCache>
            </c:numRef>
          </c:val>
        </c:ser>
        <c:dLbls>
          <c:showLegendKey val="0"/>
          <c:showVal val="0"/>
          <c:showCatName val="0"/>
          <c:showSerName val="0"/>
          <c:showPercent val="0"/>
          <c:showBubbleSize val="0"/>
        </c:dLbls>
        <c:gapWidth val="150"/>
        <c:overlap val="100"/>
        <c:axId val="44531200"/>
        <c:axId val="44421056"/>
      </c:barChart>
      <c:catAx>
        <c:axId val="44531200"/>
        <c:scaling>
          <c:orientation val="minMax"/>
        </c:scaling>
        <c:delete val="1"/>
        <c:axPos val="l"/>
        <c:majorTickMark val="out"/>
        <c:minorTickMark val="none"/>
        <c:tickLblPos val="nextTo"/>
        <c:crossAx val="44421056"/>
        <c:crosses val="autoZero"/>
        <c:auto val="1"/>
        <c:lblAlgn val="ctr"/>
        <c:lblOffset val="100"/>
        <c:noMultiLvlLbl val="0"/>
      </c:catAx>
      <c:valAx>
        <c:axId val="44421056"/>
        <c:scaling>
          <c:orientation val="minMax"/>
          <c:max val="1"/>
          <c:min val="0"/>
        </c:scaling>
        <c:delete val="1"/>
        <c:axPos val="b"/>
        <c:numFmt formatCode="0%" sourceLinked="1"/>
        <c:majorTickMark val="none"/>
        <c:minorTickMark val="none"/>
        <c:tickLblPos val="none"/>
        <c:crossAx val="4453120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0.34</c:v>
                </c:pt>
                <c:pt idx="1">
                  <c:v>0.27</c:v>
                </c:pt>
                <c:pt idx="3">
                  <c:v>0.48</c:v>
                </c:pt>
                <c:pt idx="4">
                  <c:v>0.39</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0.61</c:v>
                </c:pt>
                <c:pt idx="1">
                  <c:v>0.7</c:v>
                </c:pt>
                <c:pt idx="3">
                  <c:v>0.36</c:v>
                </c:pt>
                <c:pt idx="4">
                  <c:v>0.59</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8.4745762711865499E-3"/>
                  <c:y val="-1.1458200967217999E-16"/>
                </c:manualLayout>
              </c:layout>
              <c:showLegendKey val="0"/>
              <c:showVal val="1"/>
              <c:showCatName val="0"/>
              <c:showSerName val="0"/>
              <c:showPercent val="0"/>
              <c:showBubbleSize val="0"/>
            </c:dLbl>
            <c:dLbl>
              <c:idx val="1"/>
              <c:layout>
                <c:manualLayout>
                  <c:x val="-1.6949152542372801E-2"/>
                  <c:y val="-9.3749999999999997E-3"/>
                </c:manualLayout>
              </c:layout>
              <c:showLegendKey val="0"/>
              <c:showVal val="1"/>
              <c:showCatName val="0"/>
              <c:showSerName val="0"/>
              <c:showPercent val="0"/>
              <c:showBubbleSize val="0"/>
            </c:dLbl>
            <c:dLbl>
              <c:idx val="4"/>
              <c:layout>
                <c:manualLayout>
                  <c:x val="-1.9774011299434902E-2"/>
                  <c:y val="9.3749999999999997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0.05</c:v>
                </c:pt>
                <c:pt idx="1">
                  <c:v>0.03</c:v>
                </c:pt>
                <c:pt idx="3">
                  <c:v>0.16</c:v>
                </c:pt>
                <c:pt idx="4">
                  <c:v>0.02</c:v>
                </c:pt>
              </c:numCache>
            </c:numRef>
          </c:val>
        </c:ser>
        <c:dLbls>
          <c:showLegendKey val="0"/>
          <c:showVal val="0"/>
          <c:showCatName val="0"/>
          <c:showSerName val="0"/>
          <c:showPercent val="0"/>
          <c:showBubbleSize val="0"/>
        </c:dLbls>
        <c:gapWidth val="37"/>
        <c:overlap val="100"/>
        <c:axId val="44664320"/>
        <c:axId val="44423936"/>
      </c:barChart>
      <c:catAx>
        <c:axId val="44664320"/>
        <c:scaling>
          <c:orientation val="minMax"/>
        </c:scaling>
        <c:delete val="0"/>
        <c:axPos val="l"/>
        <c:numFmt formatCode="General" sourceLinked="1"/>
        <c:majorTickMark val="none"/>
        <c:minorTickMark val="none"/>
        <c:tickLblPos val="nextTo"/>
        <c:crossAx val="44423936"/>
        <c:crosses val="autoZero"/>
        <c:auto val="1"/>
        <c:lblAlgn val="ctr"/>
        <c:lblOffset val="100"/>
        <c:noMultiLvlLbl val="0"/>
      </c:catAx>
      <c:valAx>
        <c:axId val="44423936"/>
        <c:scaling>
          <c:orientation val="minMax"/>
          <c:max val="1"/>
          <c:min val="0"/>
        </c:scaling>
        <c:delete val="0"/>
        <c:axPos val="b"/>
        <c:numFmt formatCode="0%" sourceLinked="1"/>
        <c:majorTickMark val="none"/>
        <c:minorTickMark val="none"/>
        <c:tickLblPos val="none"/>
        <c:crossAx val="44664320"/>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0.25</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0.59</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0.16</c:v>
                </c:pt>
              </c:numCache>
            </c:numRef>
          </c:val>
        </c:ser>
        <c:dLbls>
          <c:showLegendKey val="0"/>
          <c:showVal val="0"/>
          <c:showCatName val="0"/>
          <c:showSerName val="0"/>
          <c:showPercent val="0"/>
          <c:showBubbleSize val="0"/>
        </c:dLbls>
        <c:gapWidth val="150"/>
        <c:overlap val="100"/>
        <c:axId val="45289472"/>
        <c:axId val="44937152"/>
      </c:barChart>
      <c:catAx>
        <c:axId val="45289472"/>
        <c:scaling>
          <c:orientation val="minMax"/>
        </c:scaling>
        <c:delete val="1"/>
        <c:axPos val="l"/>
        <c:majorTickMark val="out"/>
        <c:minorTickMark val="none"/>
        <c:tickLblPos val="nextTo"/>
        <c:crossAx val="44937152"/>
        <c:crosses val="autoZero"/>
        <c:auto val="1"/>
        <c:lblAlgn val="ctr"/>
        <c:lblOffset val="100"/>
        <c:noMultiLvlLbl val="0"/>
      </c:catAx>
      <c:valAx>
        <c:axId val="44937152"/>
        <c:scaling>
          <c:orientation val="minMax"/>
          <c:max val="1"/>
          <c:min val="0"/>
        </c:scaling>
        <c:delete val="1"/>
        <c:axPos val="b"/>
        <c:numFmt formatCode="0%" sourceLinked="1"/>
        <c:majorTickMark val="none"/>
        <c:minorTickMark val="none"/>
        <c:tickLblPos val="none"/>
        <c:crossAx val="45289472"/>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0.28999999999999998</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0.61</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0.11</c:v>
                </c:pt>
              </c:numCache>
            </c:numRef>
          </c:val>
        </c:ser>
        <c:dLbls>
          <c:showLegendKey val="0"/>
          <c:showVal val="0"/>
          <c:showCatName val="0"/>
          <c:showSerName val="0"/>
          <c:showPercent val="0"/>
          <c:showBubbleSize val="0"/>
        </c:dLbls>
        <c:gapWidth val="150"/>
        <c:overlap val="100"/>
        <c:axId val="45260288"/>
        <c:axId val="44940032"/>
      </c:barChart>
      <c:catAx>
        <c:axId val="45260288"/>
        <c:scaling>
          <c:orientation val="minMax"/>
        </c:scaling>
        <c:delete val="1"/>
        <c:axPos val="l"/>
        <c:majorTickMark val="out"/>
        <c:minorTickMark val="none"/>
        <c:tickLblPos val="nextTo"/>
        <c:crossAx val="44940032"/>
        <c:crosses val="autoZero"/>
        <c:auto val="1"/>
        <c:lblAlgn val="ctr"/>
        <c:lblOffset val="100"/>
        <c:noMultiLvlLbl val="0"/>
      </c:catAx>
      <c:valAx>
        <c:axId val="44940032"/>
        <c:scaling>
          <c:orientation val="minMax"/>
          <c:max val="1"/>
          <c:min val="0"/>
        </c:scaling>
        <c:delete val="1"/>
        <c:axPos val="b"/>
        <c:numFmt formatCode="0%" sourceLinked="1"/>
        <c:majorTickMark val="none"/>
        <c:minorTickMark val="none"/>
        <c:tickLblPos val="none"/>
        <c:crossAx val="45260288"/>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0.28999999999999998</c:v>
                </c:pt>
                <c:pt idx="1">
                  <c:v>0.28999999999999998</c:v>
                </c:pt>
                <c:pt idx="3">
                  <c:v>0.25</c:v>
                </c:pt>
                <c:pt idx="4">
                  <c:v>0.21</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0.61</c:v>
                </c:pt>
                <c:pt idx="1">
                  <c:v>0.64</c:v>
                </c:pt>
                <c:pt idx="3">
                  <c:v>0.59</c:v>
                </c:pt>
                <c:pt idx="4">
                  <c:v>0.77</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8.4745762711865499E-3"/>
                  <c:y val="-1.1458200967217999E-16"/>
                </c:manualLayout>
              </c:layout>
              <c:showLegendKey val="0"/>
              <c:showVal val="1"/>
              <c:showCatName val="0"/>
              <c:showSerName val="0"/>
              <c:showPercent val="0"/>
              <c:showBubbleSize val="0"/>
            </c:dLbl>
            <c:dLbl>
              <c:idx val="1"/>
              <c:layout>
                <c:manualLayout>
                  <c:x val="-1.6949152542372801E-2"/>
                  <c:y val="-9.3749999999999997E-3"/>
                </c:manualLayout>
              </c:layout>
              <c:showLegendKey val="0"/>
              <c:showVal val="1"/>
              <c:showCatName val="0"/>
              <c:showSerName val="0"/>
              <c:showPercent val="0"/>
              <c:showBubbleSize val="0"/>
            </c:dLbl>
            <c:dLbl>
              <c:idx val="4"/>
              <c:delete val="1"/>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0.1</c:v>
                </c:pt>
                <c:pt idx="1">
                  <c:v>7.0000000000000007E-2</c:v>
                </c:pt>
                <c:pt idx="3">
                  <c:v>0.16</c:v>
                </c:pt>
                <c:pt idx="4">
                  <c:v>0.02</c:v>
                </c:pt>
              </c:numCache>
            </c:numRef>
          </c:val>
        </c:ser>
        <c:dLbls>
          <c:showLegendKey val="0"/>
          <c:showVal val="0"/>
          <c:showCatName val="0"/>
          <c:showSerName val="0"/>
          <c:showPercent val="0"/>
          <c:showBubbleSize val="0"/>
        </c:dLbls>
        <c:gapWidth val="37"/>
        <c:overlap val="100"/>
        <c:axId val="52951552"/>
        <c:axId val="52562752"/>
      </c:barChart>
      <c:catAx>
        <c:axId val="52951552"/>
        <c:scaling>
          <c:orientation val="minMax"/>
        </c:scaling>
        <c:delete val="0"/>
        <c:axPos val="l"/>
        <c:numFmt formatCode="General" sourceLinked="1"/>
        <c:majorTickMark val="none"/>
        <c:minorTickMark val="none"/>
        <c:tickLblPos val="nextTo"/>
        <c:crossAx val="52562752"/>
        <c:crosses val="autoZero"/>
        <c:auto val="1"/>
        <c:lblAlgn val="ctr"/>
        <c:lblOffset val="100"/>
        <c:noMultiLvlLbl val="0"/>
      </c:catAx>
      <c:valAx>
        <c:axId val="52562752"/>
        <c:scaling>
          <c:orientation val="minMax"/>
          <c:max val="1"/>
          <c:min val="0"/>
        </c:scaling>
        <c:delete val="0"/>
        <c:axPos val="b"/>
        <c:numFmt formatCode="0%" sourceLinked="1"/>
        <c:majorTickMark val="none"/>
        <c:minorTickMark val="none"/>
        <c:tickLblPos val="none"/>
        <c:crossAx val="52951552"/>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0.34</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0.5</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0.16</c:v>
                </c:pt>
              </c:numCache>
            </c:numRef>
          </c:val>
        </c:ser>
        <c:dLbls>
          <c:showLegendKey val="0"/>
          <c:showVal val="0"/>
          <c:showCatName val="0"/>
          <c:showSerName val="0"/>
          <c:showPercent val="0"/>
          <c:showBubbleSize val="0"/>
        </c:dLbls>
        <c:gapWidth val="150"/>
        <c:overlap val="100"/>
        <c:axId val="52405760"/>
        <c:axId val="52565632"/>
      </c:barChart>
      <c:catAx>
        <c:axId val="52405760"/>
        <c:scaling>
          <c:orientation val="minMax"/>
        </c:scaling>
        <c:delete val="1"/>
        <c:axPos val="l"/>
        <c:majorTickMark val="out"/>
        <c:minorTickMark val="none"/>
        <c:tickLblPos val="nextTo"/>
        <c:crossAx val="52565632"/>
        <c:crosses val="autoZero"/>
        <c:auto val="1"/>
        <c:lblAlgn val="ctr"/>
        <c:lblOffset val="100"/>
        <c:noMultiLvlLbl val="0"/>
      </c:catAx>
      <c:valAx>
        <c:axId val="52565632"/>
        <c:scaling>
          <c:orientation val="minMax"/>
          <c:max val="1"/>
          <c:min val="0"/>
        </c:scaling>
        <c:delete val="1"/>
        <c:axPos val="b"/>
        <c:numFmt formatCode="0%" sourceLinked="1"/>
        <c:majorTickMark val="none"/>
        <c:minorTickMark val="none"/>
        <c:tickLblPos val="none"/>
        <c:crossAx val="5240576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0.43</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0.5</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7.0000000000000007E-2</c:v>
                </c:pt>
              </c:numCache>
            </c:numRef>
          </c:val>
        </c:ser>
        <c:dLbls>
          <c:showLegendKey val="0"/>
          <c:showVal val="0"/>
          <c:showCatName val="0"/>
          <c:showSerName val="0"/>
          <c:showPercent val="0"/>
          <c:showBubbleSize val="0"/>
        </c:dLbls>
        <c:gapWidth val="150"/>
        <c:overlap val="100"/>
        <c:axId val="52537856"/>
        <c:axId val="52617792"/>
      </c:barChart>
      <c:catAx>
        <c:axId val="52537856"/>
        <c:scaling>
          <c:orientation val="minMax"/>
        </c:scaling>
        <c:delete val="1"/>
        <c:axPos val="l"/>
        <c:majorTickMark val="out"/>
        <c:minorTickMark val="none"/>
        <c:tickLblPos val="nextTo"/>
        <c:crossAx val="52617792"/>
        <c:crosses val="autoZero"/>
        <c:auto val="1"/>
        <c:lblAlgn val="ctr"/>
        <c:lblOffset val="100"/>
        <c:noMultiLvlLbl val="0"/>
      </c:catAx>
      <c:valAx>
        <c:axId val="52617792"/>
        <c:scaling>
          <c:orientation val="minMax"/>
          <c:max val="1"/>
          <c:min val="0"/>
        </c:scaling>
        <c:delete val="1"/>
        <c:axPos val="b"/>
        <c:numFmt formatCode="0%" sourceLinked="1"/>
        <c:majorTickMark val="none"/>
        <c:minorTickMark val="none"/>
        <c:tickLblPos val="none"/>
        <c:crossAx val="52537856"/>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0.43</c:v>
                </c:pt>
                <c:pt idx="1">
                  <c:v>0.39</c:v>
                </c:pt>
                <c:pt idx="3">
                  <c:v>0.34</c:v>
                </c:pt>
                <c:pt idx="4">
                  <c:v>0.38</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0.5</c:v>
                </c:pt>
                <c:pt idx="1">
                  <c:v>0.56999999999999995</c:v>
                </c:pt>
                <c:pt idx="3">
                  <c:v>0.5</c:v>
                </c:pt>
                <c:pt idx="4">
                  <c:v>0.63</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8.4745762711865499E-3"/>
                  <c:y val="-1.1458200967217999E-16"/>
                </c:manualLayout>
              </c:layout>
              <c:showLegendKey val="0"/>
              <c:showVal val="1"/>
              <c:showCatName val="0"/>
              <c:showSerName val="0"/>
              <c:showPercent val="0"/>
              <c:showBubbleSize val="0"/>
            </c:dLbl>
            <c:dLbl>
              <c:idx val="1"/>
              <c:layout>
                <c:manualLayout>
                  <c:x val="-1.6949152542372801E-2"/>
                  <c:y val="-9.3749999999999997E-3"/>
                </c:manualLayout>
              </c:layout>
              <c:showLegendKey val="0"/>
              <c:showVal val="1"/>
              <c:showCatName val="0"/>
              <c:showSerName val="0"/>
              <c:showPercent val="0"/>
              <c:showBubbleSize val="0"/>
            </c:dLbl>
            <c:dLbl>
              <c:idx val="4"/>
              <c:layout>
                <c:manualLayout>
                  <c:x val="-1.9774011299434902E-2"/>
                  <c:y val="9.3749999999999997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7.0000000000000007E-2</c:v>
                </c:pt>
                <c:pt idx="1">
                  <c:v>0.04</c:v>
                </c:pt>
                <c:pt idx="3">
                  <c:v>0.16</c:v>
                </c:pt>
                <c:pt idx="4">
                  <c:v>0</c:v>
                </c:pt>
              </c:numCache>
            </c:numRef>
          </c:val>
        </c:ser>
        <c:dLbls>
          <c:showLegendKey val="0"/>
          <c:showVal val="0"/>
          <c:showCatName val="0"/>
          <c:showSerName val="0"/>
          <c:showPercent val="0"/>
          <c:showBubbleSize val="0"/>
        </c:dLbls>
        <c:gapWidth val="37"/>
        <c:overlap val="100"/>
        <c:axId val="56033280"/>
        <c:axId val="52621824"/>
      </c:barChart>
      <c:catAx>
        <c:axId val="56033280"/>
        <c:scaling>
          <c:orientation val="minMax"/>
        </c:scaling>
        <c:delete val="0"/>
        <c:axPos val="l"/>
        <c:numFmt formatCode="General" sourceLinked="1"/>
        <c:majorTickMark val="none"/>
        <c:minorTickMark val="none"/>
        <c:tickLblPos val="nextTo"/>
        <c:crossAx val="52621824"/>
        <c:crosses val="autoZero"/>
        <c:auto val="1"/>
        <c:lblAlgn val="ctr"/>
        <c:lblOffset val="100"/>
        <c:noMultiLvlLbl val="0"/>
      </c:catAx>
      <c:valAx>
        <c:axId val="52621824"/>
        <c:scaling>
          <c:orientation val="minMax"/>
          <c:max val="1"/>
          <c:min val="0"/>
        </c:scaling>
        <c:delete val="0"/>
        <c:axPos val="b"/>
        <c:numFmt formatCode="0%" sourceLinked="1"/>
        <c:majorTickMark val="none"/>
        <c:minorTickMark val="none"/>
        <c:tickLblPos val="none"/>
        <c:crossAx val="56033280"/>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0.13</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0.7</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0.18</c:v>
                </c:pt>
              </c:numCache>
            </c:numRef>
          </c:val>
        </c:ser>
        <c:dLbls>
          <c:showLegendKey val="0"/>
          <c:showVal val="0"/>
          <c:showCatName val="0"/>
          <c:showSerName val="0"/>
          <c:showPercent val="0"/>
          <c:showBubbleSize val="0"/>
        </c:dLbls>
        <c:gapWidth val="150"/>
        <c:overlap val="100"/>
        <c:axId val="52953600"/>
        <c:axId val="52624704"/>
      </c:barChart>
      <c:catAx>
        <c:axId val="52953600"/>
        <c:scaling>
          <c:orientation val="minMax"/>
        </c:scaling>
        <c:delete val="1"/>
        <c:axPos val="l"/>
        <c:majorTickMark val="out"/>
        <c:minorTickMark val="none"/>
        <c:tickLblPos val="nextTo"/>
        <c:crossAx val="52624704"/>
        <c:crosses val="autoZero"/>
        <c:auto val="1"/>
        <c:lblAlgn val="ctr"/>
        <c:lblOffset val="100"/>
        <c:noMultiLvlLbl val="0"/>
      </c:catAx>
      <c:valAx>
        <c:axId val="52624704"/>
        <c:scaling>
          <c:orientation val="minMax"/>
          <c:max val="1"/>
          <c:min val="0"/>
        </c:scaling>
        <c:delete val="1"/>
        <c:axPos val="b"/>
        <c:numFmt formatCode="0%" sourceLinked="1"/>
        <c:majorTickMark val="none"/>
        <c:minorTickMark val="none"/>
        <c:tickLblPos val="none"/>
        <c:crossAx val="5295360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0.77</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0.16</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7.0000000000000007E-2</c:v>
                </c:pt>
              </c:numCache>
            </c:numRef>
          </c:val>
        </c:ser>
        <c:dLbls>
          <c:showLegendKey val="0"/>
          <c:showVal val="0"/>
          <c:showCatName val="0"/>
          <c:showSerName val="0"/>
          <c:showPercent val="0"/>
          <c:showBubbleSize val="0"/>
        </c:dLbls>
        <c:gapWidth val="150"/>
        <c:overlap val="100"/>
        <c:axId val="53021696"/>
        <c:axId val="77105408"/>
      </c:barChart>
      <c:catAx>
        <c:axId val="53021696"/>
        <c:scaling>
          <c:orientation val="minMax"/>
        </c:scaling>
        <c:delete val="1"/>
        <c:axPos val="l"/>
        <c:majorTickMark val="out"/>
        <c:minorTickMark val="none"/>
        <c:tickLblPos val="nextTo"/>
        <c:crossAx val="77105408"/>
        <c:crosses val="autoZero"/>
        <c:auto val="1"/>
        <c:lblAlgn val="ctr"/>
        <c:lblOffset val="100"/>
        <c:noMultiLvlLbl val="0"/>
      </c:catAx>
      <c:valAx>
        <c:axId val="77105408"/>
        <c:scaling>
          <c:orientation val="minMax"/>
          <c:max val="1"/>
          <c:min val="0"/>
        </c:scaling>
        <c:delete val="1"/>
        <c:axPos val="b"/>
        <c:numFmt formatCode="0%" sourceLinked="1"/>
        <c:majorTickMark val="none"/>
        <c:minorTickMark val="none"/>
        <c:tickLblPos val="none"/>
        <c:crossAx val="53021696"/>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
          <c:y val="2.1874999999999999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0.79</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0.05</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0.16</c:v>
                </c:pt>
              </c:numCache>
            </c:numRef>
          </c:val>
        </c:ser>
        <c:dLbls>
          <c:showLegendKey val="0"/>
          <c:showVal val="0"/>
          <c:showCatName val="0"/>
          <c:showSerName val="0"/>
          <c:showPercent val="0"/>
          <c:showBubbleSize val="0"/>
        </c:dLbls>
        <c:gapWidth val="150"/>
        <c:overlap val="100"/>
        <c:axId val="44272640"/>
        <c:axId val="43312832"/>
      </c:barChart>
      <c:catAx>
        <c:axId val="44272640"/>
        <c:scaling>
          <c:orientation val="minMax"/>
        </c:scaling>
        <c:delete val="1"/>
        <c:axPos val="l"/>
        <c:majorTickMark val="out"/>
        <c:minorTickMark val="none"/>
        <c:tickLblPos val="nextTo"/>
        <c:crossAx val="43312832"/>
        <c:crosses val="autoZero"/>
        <c:auto val="1"/>
        <c:lblAlgn val="ctr"/>
        <c:lblOffset val="100"/>
        <c:noMultiLvlLbl val="0"/>
      </c:catAx>
      <c:valAx>
        <c:axId val="43312832"/>
        <c:scaling>
          <c:orientation val="minMax"/>
          <c:max val="1"/>
          <c:min val="0"/>
        </c:scaling>
        <c:delete val="1"/>
        <c:axPos val="b"/>
        <c:numFmt formatCode="0%" sourceLinked="1"/>
        <c:majorTickMark val="none"/>
        <c:minorTickMark val="none"/>
        <c:tickLblPos val="none"/>
        <c:crossAx val="4427264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0.77</c:v>
                </c:pt>
                <c:pt idx="1">
                  <c:v>0.48</c:v>
                </c:pt>
                <c:pt idx="3">
                  <c:v>0.13</c:v>
                </c:pt>
                <c:pt idx="4">
                  <c:v>0.16</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0.16</c:v>
                </c:pt>
                <c:pt idx="1">
                  <c:v>0.48</c:v>
                </c:pt>
                <c:pt idx="3">
                  <c:v>0.7</c:v>
                </c:pt>
                <c:pt idx="4">
                  <c:v>0.82</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8.4745762711865499E-3"/>
                  <c:y val="-1.1458200967217999E-16"/>
                </c:manualLayout>
              </c:layout>
              <c:showLegendKey val="0"/>
              <c:showVal val="1"/>
              <c:showCatName val="0"/>
              <c:showSerName val="0"/>
              <c:showPercent val="0"/>
              <c:showBubbleSize val="0"/>
            </c:dLbl>
            <c:dLbl>
              <c:idx val="1"/>
              <c:layout>
                <c:manualLayout>
                  <c:x val="-1.6949152542372801E-2"/>
                  <c:y val="-9.3749999999999997E-3"/>
                </c:manualLayout>
              </c:layout>
              <c:showLegendKey val="0"/>
              <c:showVal val="1"/>
              <c:showCatName val="0"/>
              <c:showSerName val="0"/>
              <c:showPercent val="0"/>
              <c:showBubbleSize val="0"/>
            </c:dLbl>
            <c:dLbl>
              <c:idx val="4"/>
              <c:layout>
                <c:manualLayout>
                  <c:x val="-1.97742337292585E-2"/>
                  <c:y val="0"/>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7.0000000000000007E-2</c:v>
                </c:pt>
                <c:pt idx="1">
                  <c:v>0.04</c:v>
                </c:pt>
                <c:pt idx="3">
                  <c:v>0.18</c:v>
                </c:pt>
                <c:pt idx="4">
                  <c:v>0.02</c:v>
                </c:pt>
              </c:numCache>
            </c:numRef>
          </c:val>
        </c:ser>
        <c:dLbls>
          <c:showLegendKey val="0"/>
          <c:showVal val="0"/>
          <c:showCatName val="0"/>
          <c:showSerName val="0"/>
          <c:showPercent val="0"/>
          <c:showBubbleSize val="0"/>
        </c:dLbls>
        <c:gapWidth val="37"/>
        <c:overlap val="100"/>
        <c:axId val="90705408"/>
        <c:axId val="77108288"/>
      </c:barChart>
      <c:catAx>
        <c:axId val="90705408"/>
        <c:scaling>
          <c:orientation val="minMax"/>
        </c:scaling>
        <c:delete val="0"/>
        <c:axPos val="l"/>
        <c:numFmt formatCode="General" sourceLinked="1"/>
        <c:majorTickMark val="none"/>
        <c:minorTickMark val="none"/>
        <c:tickLblPos val="nextTo"/>
        <c:crossAx val="77108288"/>
        <c:crosses val="autoZero"/>
        <c:auto val="1"/>
        <c:lblAlgn val="ctr"/>
        <c:lblOffset val="100"/>
        <c:noMultiLvlLbl val="0"/>
      </c:catAx>
      <c:valAx>
        <c:axId val="77108288"/>
        <c:scaling>
          <c:orientation val="minMax"/>
          <c:max val="1"/>
          <c:min val="0"/>
        </c:scaling>
        <c:delete val="0"/>
        <c:axPos val="b"/>
        <c:numFmt formatCode="0%" sourceLinked="1"/>
        <c:majorTickMark val="none"/>
        <c:minorTickMark val="none"/>
        <c:tickLblPos val="none"/>
        <c:crossAx val="90705408"/>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0.16</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0.66</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0.18</c:v>
                </c:pt>
              </c:numCache>
            </c:numRef>
          </c:val>
        </c:ser>
        <c:dLbls>
          <c:showLegendKey val="0"/>
          <c:showVal val="0"/>
          <c:showCatName val="0"/>
          <c:showSerName val="0"/>
          <c:showPercent val="0"/>
          <c:showBubbleSize val="0"/>
        </c:dLbls>
        <c:gapWidth val="150"/>
        <c:overlap val="100"/>
        <c:axId val="90958848"/>
        <c:axId val="90980352"/>
      </c:barChart>
      <c:catAx>
        <c:axId val="90958848"/>
        <c:scaling>
          <c:orientation val="minMax"/>
        </c:scaling>
        <c:delete val="1"/>
        <c:axPos val="l"/>
        <c:majorTickMark val="out"/>
        <c:minorTickMark val="none"/>
        <c:tickLblPos val="nextTo"/>
        <c:crossAx val="90980352"/>
        <c:crosses val="autoZero"/>
        <c:auto val="1"/>
        <c:lblAlgn val="ctr"/>
        <c:lblOffset val="100"/>
        <c:noMultiLvlLbl val="0"/>
      </c:catAx>
      <c:valAx>
        <c:axId val="90980352"/>
        <c:scaling>
          <c:orientation val="minMax"/>
          <c:max val="1"/>
          <c:min val="0"/>
        </c:scaling>
        <c:delete val="1"/>
        <c:axPos val="b"/>
        <c:numFmt formatCode="0%" sourceLinked="1"/>
        <c:majorTickMark val="none"/>
        <c:minorTickMark val="none"/>
        <c:tickLblPos val="none"/>
        <c:crossAx val="90958848"/>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0.86</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7.0000000000000007E-2</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7.0000000000000007E-2</c:v>
                </c:pt>
              </c:numCache>
            </c:numRef>
          </c:val>
        </c:ser>
        <c:dLbls>
          <c:showLegendKey val="0"/>
          <c:showVal val="0"/>
          <c:showCatName val="0"/>
          <c:showSerName val="0"/>
          <c:showPercent val="0"/>
          <c:showBubbleSize val="0"/>
        </c:dLbls>
        <c:gapWidth val="150"/>
        <c:overlap val="100"/>
        <c:axId val="95264256"/>
        <c:axId val="90983232"/>
      </c:barChart>
      <c:catAx>
        <c:axId val="95264256"/>
        <c:scaling>
          <c:orientation val="minMax"/>
        </c:scaling>
        <c:delete val="1"/>
        <c:axPos val="l"/>
        <c:majorTickMark val="out"/>
        <c:minorTickMark val="none"/>
        <c:tickLblPos val="nextTo"/>
        <c:crossAx val="90983232"/>
        <c:crosses val="autoZero"/>
        <c:auto val="1"/>
        <c:lblAlgn val="ctr"/>
        <c:lblOffset val="100"/>
        <c:noMultiLvlLbl val="0"/>
      </c:catAx>
      <c:valAx>
        <c:axId val="90983232"/>
        <c:scaling>
          <c:orientation val="minMax"/>
          <c:max val="1"/>
          <c:min val="0"/>
        </c:scaling>
        <c:delete val="1"/>
        <c:axPos val="b"/>
        <c:numFmt formatCode="0%" sourceLinked="1"/>
        <c:majorTickMark val="none"/>
        <c:minorTickMark val="none"/>
        <c:tickLblPos val="none"/>
        <c:crossAx val="95264256"/>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0.86</c:v>
                </c:pt>
                <c:pt idx="1">
                  <c:v>0.79</c:v>
                </c:pt>
                <c:pt idx="3">
                  <c:v>0.16</c:v>
                </c:pt>
                <c:pt idx="4">
                  <c:v>0.18</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7.0000000000000007E-2</c:v>
                </c:pt>
                <c:pt idx="1">
                  <c:v>0.18</c:v>
                </c:pt>
                <c:pt idx="3">
                  <c:v>0.66</c:v>
                </c:pt>
                <c:pt idx="4">
                  <c:v>0.8</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8.4745762711865499E-3"/>
                  <c:y val="-1.1458200967217999E-16"/>
                </c:manualLayout>
              </c:layout>
              <c:showLegendKey val="0"/>
              <c:showVal val="1"/>
              <c:showCatName val="0"/>
              <c:showSerName val="0"/>
              <c:showPercent val="0"/>
              <c:showBubbleSize val="0"/>
            </c:dLbl>
            <c:dLbl>
              <c:idx val="1"/>
              <c:layout>
                <c:manualLayout>
                  <c:x val="-1.9774011299434902E-2"/>
                  <c:y val="-6.2500000000000003E-3"/>
                </c:manualLayout>
              </c:layout>
              <c:showLegendKey val="0"/>
              <c:showVal val="1"/>
              <c:showCatName val="0"/>
              <c:showSerName val="0"/>
              <c:showPercent val="0"/>
              <c:showBubbleSize val="0"/>
            </c:dLbl>
            <c:dLbl>
              <c:idx val="4"/>
              <c:layout>
                <c:manualLayout>
                  <c:x val="-1.97742337292585E-2"/>
                  <c:y val="0"/>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7.0000000000000007E-2</c:v>
                </c:pt>
                <c:pt idx="1">
                  <c:v>0.04</c:v>
                </c:pt>
                <c:pt idx="3">
                  <c:v>0.18</c:v>
                </c:pt>
                <c:pt idx="4">
                  <c:v>0.02</c:v>
                </c:pt>
              </c:numCache>
            </c:numRef>
          </c:val>
        </c:ser>
        <c:dLbls>
          <c:showLegendKey val="0"/>
          <c:showVal val="0"/>
          <c:showCatName val="0"/>
          <c:showSerName val="0"/>
          <c:showPercent val="0"/>
          <c:showBubbleSize val="0"/>
        </c:dLbls>
        <c:gapWidth val="37"/>
        <c:overlap val="100"/>
        <c:axId val="98550272"/>
        <c:axId val="90986112"/>
      </c:barChart>
      <c:catAx>
        <c:axId val="98550272"/>
        <c:scaling>
          <c:orientation val="minMax"/>
        </c:scaling>
        <c:delete val="0"/>
        <c:axPos val="l"/>
        <c:numFmt formatCode="General" sourceLinked="1"/>
        <c:majorTickMark val="none"/>
        <c:minorTickMark val="none"/>
        <c:tickLblPos val="nextTo"/>
        <c:crossAx val="90986112"/>
        <c:crosses val="autoZero"/>
        <c:auto val="1"/>
        <c:lblAlgn val="ctr"/>
        <c:lblOffset val="100"/>
        <c:noMultiLvlLbl val="0"/>
      </c:catAx>
      <c:valAx>
        <c:axId val="90986112"/>
        <c:scaling>
          <c:orientation val="minMax"/>
          <c:max val="1"/>
          <c:min val="0"/>
        </c:scaling>
        <c:delete val="0"/>
        <c:axPos val="b"/>
        <c:numFmt formatCode="0%" sourceLinked="1"/>
        <c:majorTickMark val="none"/>
        <c:minorTickMark val="none"/>
        <c:tickLblPos val="none"/>
        <c:crossAx val="98550272"/>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0.3</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0.54</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0.16</c:v>
                </c:pt>
              </c:numCache>
            </c:numRef>
          </c:val>
        </c:ser>
        <c:dLbls>
          <c:showLegendKey val="0"/>
          <c:showVal val="0"/>
          <c:showCatName val="0"/>
          <c:showSerName val="0"/>
          <c:showPercent val="0"/>
          <c:showBubbleSize val="0"/>
        </c:dLbls>
        <c:gapWidth val="150"/>
        <c:overlap val="100"/>
        <c:axId val="105508864"/>
        <c:axId val="105718336"/>
      </c:barChart>
      <c:catAx>
        <c:axId val="105508864"/>
        <c:scaling>
          <c:orientation val="minMax"/>
        </c:scaling>
        <c:delete val="1"/>
        <c:axPos val="l"/>
        <c:majorTickMark val="out"/>
        <c:minorTickMark val="none"/>
        <c:tickLblPos val="nextTo"/>
        <c:crossAx val="105718336"/>
        <c:crosses val="autoZero"/>
        <c:auto val="1"/>
        <c:lblAlgn val="ctr"/>
        <c:lblOffset val="100"/>
        <c:noMultiLvlLbl val="0"/>
      </c:catAx>
      <c:valAx>
        <c:axId val="105718336"/>
        <c:scaling>
          <c:orientation val="minMax"/>
          <c:max val="1"/>
          <c:min val="0"/>
        </c:scaling>
        <c:delete val="1"/>
        <c:axPos val="b"/>
        <c:numFmt formatCode="0%" sourceLinked="1"/>
        <c:majorTickMark val="none"/>
        <c:minorTickMark val="none"/>
        <c:tickLblPos val="none"/>
        <c:crossAx val="105508864"/>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6666666666701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0.75</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0.13</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0.13</c:v>
                </c:pt>
              </c:numCache>
            </c:numRef>
          </c:val>
        </c:ser>
        <c:dLbls>
          <c:showLegendKey val="0"/>
          <c:showVal val="0"/>
          <c:showCatName val="0"/>
          <c:showSerName val="0"/>
          <c:showPercent val="0"/>
          <c:showBubbleSize val="0"/>
        </c:dLbls>
        <c:gapWidth val="150"/>
        <c:overlap val="100"/>
        <c:axId val="105207296"/>
        <c:axId val="105721216"/>
      </c:barChart>
      <c:catAx>
        <c:axId val="105207296"/>
        <c:scaling>
          <c:orientation val="minMax"/>
        </c:scaling>
        <c:delete val="1"/>
        <c:axPos val="l"/>
        <c:majorTickMark val="out"/>
        <c:minorTickMark val="none"/>
        <c:tickLblPos val="nextTo"/>
        <c:crossAx val="105721216"/>
        <c:crosses val="autoZero"/>
        <c:auto val="1"/>
        <c:lblAlgn val="ctr"/>
        <c:lblOffset val="100"/>
        <c:noMultiLvlLbl val="0"/>
      </c:catAx>
      <c:valAx>
        <c:axId val="105721216"/>
        <c:scaling>
          <c:orientation val="minMax"/>
          <c:max val="1"/>
          <c:min val="0"/>
        </c:scaling>
        <c:delete val="1"/>
        <c:axPos val="b"/>
        <c:numFmt formatCode="0%" sourceLinked="1"/>
        <c:majorTickMark val="none"/>
        <c:minorTickMark val="none"/>
        <c:tickLblPos val="none"/>
        <c:crossAx val="105207296"/>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0.75</c:v>
                </c:pt>
                <c:pt idx="1">
                  <c:v>0.71</c:v>
                </c:pt>
                <c:pt idx="3">
                  <c:v>0.3</c:v>
                </c:pt>
                <c:pt idx="4">
                  <c:v>0.25</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0.13</c:v>
                </c:pt>
                <c:pt idx="1">
                  <c:v>0.2</c:v>
                </c:pt>
                <c:pt idx="3">
                  <c:v>0.54</c:v>
                </c:pt>
                <c:pt idx="4">
                  <c:v>0.73</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2.8250811868856399E-3"/>
                  <c:y val="9.3747539370078702E-3"/>
                </c:manualLayout>
              </c:layout>
              <c:showLegendKey val="0"/>
              <c:showVal val="1"/>
              <c:showCatName val="0"/>
              <c:showSerName val="0"/>
              <c:showPercent val="0"/>
              <c:showBubbleSize val="0"/>
            </c:dLbl>
            <c:dLbl>
              <c:idx val="1"/>
              <c:layout>
                <c:manualLayout>
                  <c:x val="-1.6949152542372801E-2"/>
                  <c:y val="-9.3749999999999997E-3"/>
                </c:manualLayout>
              </c:layout>
              <c:showLegendKey val="0"/>
              <c:showVal val="1"/>
              <c:showCatName val="0"/>
              <c:showSerName val="0"/>
              <c:showPercent val="0"/>
              <c:showBubbleSize val="0"/>
            </c:dLbl>
            <c:dLbl>
              <c:idx val="4"/>
              <c:layout>
                <c:manualLayout>
                  <c:x val="-1.97742337292585E-2"/>
                  <c:y val="0"/>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0.13</c:v>
                </c:pt>
                <c:pt idx="1">
                  <c:v>0.09</c:v>
                </c:pt>
                <c:pt idx="3">
                  <c:v>0.16</c:v>
                </c:pt>
                <c:pt idx="4">
                  <c:v>0.02</c:v>
                </c:pt>
              </c:numCache>
            </c:numRef>
          </c:val>
        </c:ser>
        <c:dLbls>
          <c:showLegendKey val="0"/>
          <c:showVal val="0"/>
          <c:showCatName val="0"/>
          <c:showSerName val="0"/>
          <c:showPercent val="0"/>
          <c:showBubbleSize val="0"/>
        </c:dLbls>
        <c:gapWidth val="37"/>
        <c:overlap val="100"/>
        <c:axId val="105324032"/>
        <c:axId val="105724096"/>
      </c:barChart>
      <c:catAx>
        <c:axId val="105324032"/>
        <c:scaling>
          <c:orientation val="minMax"/>
        </c:scaling>
        <c:delete val="0"/>
        <c:axPos val="l"/>
        <c:numFmt formatCode="General" sourceLinked="1"/>
        <c:majorTickMark val="none"/>
        <c:minorTickMark val="none"/>
        <c:tickLblPos val="nextTo"/>
        <c:crossAx val="105724096"/>
        <c:crosses val="autoZero"/>
        <c:auto val="1"/>
        <c:lblAlgn val="ctr"/>
        <c:lblOffset val="100"/>
        <c:noMultiLvlLbl val="0"/>
      </c:catAx>
      <c:valAx>
        <c:axId val="105724096"/>
        <c:scaling>
          <c:orientation val="minMax"/>
          <c:max val="1"/>
          <c:min val="0"/>
        </c:scaling>
        <c:delete val="0"/>
        <c:axPos val="b"/>
        <c:numFmt formatCode="0%" sourceLinked="1"/>
        <c:majorTickMark val="none"/>
        <c:minorTickMark val="none"/>
        <c:tickLblPos val="none"/>
        <c:crossAx val="105324032"/>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0.7</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0.23</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7.0000000000000007E-2</c:v>
                </c:pt>
              </c:numCache>
            </c:numRef>
          </c:val>
        </c:ser>
        <c:dLbls>
          <c:showLegendKey val="0"/>
          <c:showVal val="0"/>
          <c:showCatName val="0"/>
          <c:showSerName val="0"/>
          <c:showPercent val="0"/>
          <c:showBubbleSize val="0"/>
        </c:dLbls>
        <c:gapWidth val="150"/>
        <c:overlap val="100"/>
        <c:axId val="46702080"/>
        <c:axId val="43315712"/>
      </c:barChart>
      <c:catAx>
        <c:axId val="46702080"/>
        <c:scaling>
          <c:orientation val="minMax"/>
        </c:scaling>
        <c:delete val="1"/>
        <c:axPos val="l"/>
        <c:majorTickMark val="out"/>
        <c:minorTickMark val="none"/>
        <c:tickLblPos val="nextTo"/>
        <c:crossAx val="43315712"/>
        <c:crosses val="autoZero"/>
        <c:auto val="1"/>
        <c:lblAlgn val="ctr"/>
        <c:lblOffset val="100"/>
        <c:noMultiLvlLbl val="0"/>
      </c:catAx>
      <c:valAx>
        <c:axId val="43315712"/>
        <c:scaling>
          <c:orientation val="minMax"/>
          <c:max val="1"/>
          <c:min val="0"/>
        </c:scaling>
        <c:delete val="1"/>
        <c:axPos val="b"/>
        <c:numFmt formatCode="0%" sourceLinked="1"/>
        <c:majorTickMark val="none"/>
        <c:minorTickMark val="none"/>
        <c:tickLblPos val="none"/>
        <c:crossAx val="4670208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0.7</c:v>
                </c:pt>
                <c:pt idx="1">
                  <c:v>0.56999999999999995</c:v>
                </c:pt>
                <c:pt idx="3">
                  <c:v>0.79</c:v>
                </c:pt>
                <c:pt idx="4">
                  <c:v>0.89</c:v>
                </c:pt>
              </c:numCache>
            </c:numRef>
          </c:val>
        </c:ser>
        <c:ser>
          <c:idx val="1"/>
          <c:order val="1"/>
          <c:tx>
            <c:strRef>
              <c:f>Sheet1!$C$1</c:f>
              <c:strCache>
                <c:ptCount val="1"/>
                <c:pt idx="0">
                  <c:v>No</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0.23</c:v>
                </c:pt>
                <c:pt idx="1">
                  <c:v>0.39</c:v>
                </c:pt>
                <c:pt idx="3">
                  <c:v>0.05</c:v>
                </c:pt>
                <c:pt idx="4">
                  <c:v>7.0000000000000007E-2</c:v>
                </c:pt>
              </c:numCache>
            </c:numRef>
          </c:val>
        </c:ser>
        <c:ser>
          <c:idx val="2"/>
          <c:order val="2"/>
          <c:tx>
            <c:strRef>
              <c:f>Sheet1!$D$1</c:f>
              <c:strCache>
                <c:ptCount val="1"/>
                <c:pt idx="0">
                  <c:v>Missing</c:v>
                </c:pt>
              </c:strCache>
            </c:strRef>
          </c:tx>
          <c:spPr>
            <a:solidFill>
              <a:srgbClr val="868687"/>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7.0000000000000007E-2</c:v>
                </c:pt>
                <c:pt idx="1">
                  <c:v>0.04</c:v>
                </c:pt>
                <c:pt idx="3">
                  <c:v>0.16</c:v>
                </c:pt>
                <c:pt idx="4">
                  <c:v>0.04</c:v>
                </c:pt>
              </c:numCache>
            </c:numRef>
          </c:val>
        </c:ser>
        <c:dLbls>
          <c:showLegendKey val="0"/>
          <c:showVal val="0"/>
          <c:showCatName val="0"/>
          <c:showSerName val="0"/>
          <c:showPercent val="0"/>
          <c:showBubbleSize val="0"/>
        </c:dLbls>
        <c:gapWidth val="37"/>
        <c:overlap val="100"/>
        <c:axId val="46999040"/>
        <c:axId val="43318592"/>
      </c:barChart>
      <c:catAx>
        <c:axId val="46999040"/>
        <c:scaling>
          <c:orientation val="minMax"/>
        </c:scaling>
        <c:delete val="0"/>
        <c:axPos val="l"/>
        <c:numFmt formatCode="General" sourceLinked="1"/>
        <c:majorTickMark val="none"/>
        <c:minorTickMark val="none"/>
        <c:tickLblPos val="nextTo"/>
        <c:crossAx val="43318592"/>
        <c:crosses val="autoZero"/>
        <c:auto val="1"/>
        <c:lblAlgn val="ctr"/>
        <c:lblOffset val="100"/>
        <c:noMultiLvlLbl val="0"/>
      </c:catAx>
      <c:valAx>
        <c:axId val="43318592"/>
        <c:scaling>
          <c:orientation val="minMax"/>
          <c:max val="1"/>
          <c:min val="0"/>
        </c:scaling>
        <c:delete val="0"/>
        <c:axPos val="b"/>
        <c:numFmt formatCode="0%" sourceLinked="1"/>
        <c:majorTickMark val="none"/>
        <c:minorTickMark val="none"/>
        <c:tickLblPos val="none"/>
        <c:crossAx val="46999040"/>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0.93</c:v>
                </c:pt>
                <c:pt idx="1">
                  <c:v>0.93</c:v>
                </c:pt>
                <c:pt idx="3">
                  <c:v>0.84</c:v>
                </c:pt>
                <c:pt idx="4">
                  <c:v>0.88</c:v>
                </c:pt>
              </c:numCache>
            </c:numRef>
          </c:val>
        </c:ser>
        <c:ser>
          <c:idx val="1"/>
          <c:order val="1"/>
          <c:tx>
            <c:strRef>
              <c:f>Sheet1!$C$1</c:f>
              <c:strCache>
                <c:ptCount val="1"/>
                <c:pt idx="0">
                  <c:v>No</c:v>
                </c:pt>
              </c:strCache>
            </c:strRef>
          </c:tx>
          <c:spPr>
            <a:solidFill>
              <a:srgbClr val="ED3532"/>
            </a:solidFill>
          </c:spPr>
          <c:invertIfNegative val="0"/>
          <c:dLbls>
            <c:dLbl>
              <c:idx val="0"/>
              <c:delete val="1"/>
            </c:dLbl>
            <c:dLbl>
              <c:idx val="1"/>
              <c:layout>
                <c:manualLayout>
                  <c:x val="-8.4745762711865499E-3"/>
                  <c:y val="-6.2500000000000003E-3"/>
                </c:manualLayout>
              </c:layout>
              <c:showLegendKey val="0"/>
              <c:showVal val="1"/>
              <c:showCatName val="0"/>
              <c:showSerName val="0"/>
              <c:showPercent val="0"/>
              <c:showBubbleSize val="0"/>
            </c:dLbl>
            <c:dLbl>
              <c:idx val="3"/>
              <c:delete val="1"/>
            </c:dLbl>
            <c:dLbl>
              <c:idx val="4"/>
              <c:layout>
                <c:manualLayout>
                  <c:x val="-1.69495974020198E-2"/>
                  <c:y val="-1.56252460629921E-2"/>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c:v>
                </c:pt>
                <c:pt idx="1">
                  <c:v>0.04</c:v>
                </c:pt>
                <c:pt idx="3">
                  <c:v>0</c:v>
                </c:pt>
                <c:pt idx="4">
                  <c:v>0.11</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8.4745762711865499E-3"/>
                  <c:y val="-1.1458200967217999E-16"/>
                </c:manualLayout>
              </c:layout>
              <c:showLegendKey val="0"/>
              <c:showVal val="1"/>
              <c:showCatName val="0"/>
              <c:showSerName val="0"/>
              <c:showPercent val="0"/>
              <c:showBubbleSize val="0"/>
            </c:dLbl>
            <c:dLbl>
              <c:idx val="1"/>
              <c:delete val="1"/>
            </c:dLbl>
            <c:dLbl>
              <c:idx val="4"/>
              <c:delete val="1"/>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7.0000000000000007E-2</c:v>
                </c:pt>
                <c:pt idx="1">
                  <c:v>0.04</c:v>
                </c:pt>
                <c:pt idx="3">
                  <c:v>0.16</c:v>
                </c:pt>
                <c:pt idx="4">
                  <c:v>0.02</c:v>
                </c:pt>
              </c:numCache>
            </c:numRef>
          </c:val>
        </c:ser>
        <c:dLbls>
          <c:showLegendKey val="0"/>
          <c:showVal val="0"/>
          <c:showCatName val="0"/>
          <c:showSerName val="0"/>
          <c:showPercent val="0"/>
          <c:showBubbleSize val="0"/>
        </c:dLbls>
        <c:gapWidth val="37"/>
        <c:overlap val="100"/>
        <c:axId val="52155904"/>
        <c:axId val="44117952"/>
      </c:barChart>
      <c:catAx>
        <c:axId val="52155904"/>
        <c:scaling>
          <c:orientation val="minMax"/>
        </c:scaling>
        <c:delete val="0"/>
        <c:axPos val="l"/>
        <c:numFmt formatCode="General" sourceLinked="1"/>
        <c:majorTickMark val="none"/>
        <c:minorTickMark val="none"/>
        <c:tickLblPos val="nextTo"/>
        <c:crossAx val="44117952"/>
        <c:crosses val="autoZero"/>
        <c:auto val="1"/>
        <c:lblAlgn val="ctr"/>
        <c:lblOffset val="100"/>
        <c:noMultiLvlLbl val="0"/>
      </c:catAx>
      <c:valAx>
        <c:axId val="44117952"/>
        <c:scaling>
          <c:orientation val="minMax"/>
          <c:max val="1"/>
          <c:min val="0"/>
        </c:scaling>
        <c:delete val="0"/>
        <c:axPos val="b"/>
        <c:numFmt formatCode="0%" sourceLinked="1"/>
        <c:majorTickMark val="none"/>
        <c:minorTickMark val="none"/>
        <c:tickLblPos val="none"/>
        <c:crossAx val="52155904"/>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0.64</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0.2</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0.16</c:v>
                </c:pt>
              </c:numCache>
            </c:numRef>
          </c:val>
        </c:ser>
        <c:dLbls>
          <c:showLegendKey val="0"/>
          <c:showVal val="0"/>
          <c:showCatName val="0"/>
          <c:showSerName val="0"/>
          <c:showPercent val="0"/>
          <c:showBubbleSize val="0"/>
        </c:dLbls>
        <c:gapWidth val="150"/>
        <c:overlap val="100"/>
        <c:axId val="86423040"/>
        <c:axId val="44376640"/>
      </c:barChart>
      <c:catAx>
        <c:axId val="86423040"/>
        <c:scaling>
          <c:orientation val="minMax"/>
        </c:scaling>
        <c:delete val="1"/>
        <c:axPos val="l"/>
        <c:majorTickMark val="out"/>
        <c:minorTickMark val="none"/>
        <c:tickLblPos val="nextTo"/>
        <c:crossAx val="44376640"/>
        <c:crosses val="autoZero"/>
        <c:auto val="1"/>
        <c:lblAlgn val="ctr"/>
        <c:lblOffset val="100"/>
        <c:noMultiLvlLbl val="0"/>
      </c:catAx>
      <c:valAx>
        <c:axId val="44376640"/>
        <c:scaling>
          <c:orientation val="minMax"/>
          <c:max val="1"/>
          <c:min val="0"/>
        </c:scaling>
        <c:delete val="1"/>
        <c:axPos val="b"/>
        <c:numFmt formatCode="0%" sourceLinked="1"/>
        <c:majorTickMark val="none"/>
        <c:minorTickMark val="none"/>
        <c:tickLblPos val="none"/>
        <c:crossAx val="8642304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33333333333299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0.88</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0.05</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7.0000000000000007E-2</c:v>
                </c:pt>
              </c:numCache>
            </c:numRef>
          </c:val>
        </c:ser>
        <c:dLbls>
          <c:showLegendKey val="0"/>
          <c:showVal val="0"/>
          <c:showCatName val="0"/>
          <c:showSerName val="0"/>
          <c:showPercent val="0"/>
          <c:showBubbleSize val="0"/>
        </c:dLbls>
        <c:gapWidth val="150"/>
        <c:overlap val="100"/>
        <c:axId val="44449280"/>
        <c:axId val="44379520"/>
      </c:barChart>
      <c:catAx>
        <c:axId val="44449280"/>
        <c:scaling>
          <c:orientation val="minMax"/>
        </c:scaling>
        <c:delete val="1"/>
        <c:axPos val="l"/>
        <c:majorTickMark val="out"/>
        <c:minorTickMark val="none"/>
        <c:tickLblPos val="nextTo"/>
        <c:crossAx val="44379520"/>
        <c:crosses val="autoZero"/>
        <c:auto val="1"/>
        <c:lblAlgn val="ctr"/>
        <c:lblOffset val="100"/>
        <c:noMultiLvlLbl val="0"/>
      </c:catAx>
      <c:valAx>
        <c:axId val="44379520"/>
        <c:scaling>
          <c:orientation val="minMax"/>
          <c:max val="1"/>
          <c:min val="0"/>
        </c:scaling>
        <c:delete val="1"/>
        <c:axPos val="b"/>
        <c:numFmt formatCode="0%" sourceLinked="1"/>
        <c:majorTickMark val="none"/>
        <c:minorTickMark val="none"/>
        <c:tickLblPos val="none"/>
        <c:crossAx val="44449280"/>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rgbClr val="154578"/>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Sheet1!$B$2:$B$6</c:f>
              <c:numCache>
                <c:formatCode>0%</c:formatCode>
                <c:ptCount val="5"/>
                <c:pt idx="0">
                  <c:v>0.88</c:v>
                </c:pt>
                <c:pt idx="1">
                  <c:v>0.84</c:v>
                </c:pt>
                <c:pt idx="3">
                  <c:v>0.64</c:v>
                </c:pt>
                <c:pt idx="4">
                  <c:v>0.68</c:v>
                </c:pt>
              </c:numCache>
            </c:numRef>
          </c:val>
        </c:ser>
        <c:ser>
          <c:idx val="1"/>
          <c:order val="1"/>
          <c:tx>
            <c:strRef>
              <c:f>Sheet1!$C$1</c:f>
              <c:strCache>
                <c:ptCount val="1"/>
                <c:pt idx="0">
                  <c:v>No</c:v>
                </c:pt>
              </c:strCache>
            </c:strRef>
          </c:tx>
          <c:spPr>
            <a:solidFill>
              <a:srgbClr val="ED3532"/>
            </a:solidFill>
          </c:spPr>
          <c:invertIfNegative val="0"/>
          <c:dLbls>
            <c:dLbl>
              <c:idx val="0"/>
              <c:layout>
                <c:manualLayout>
                  <c:x val="-1.9774011299435099E-2"/>
                  <c:y val="-1.1458200967217999E-16"/>
                </c:manualLayout>
              </c:layout>
              <c:showLegendKey val="0"/>
              <c:showVal val="1"/>
              <c:showCatName val="0"/>
              <c:showSerName val="0"/>
              <c:showPercent val="0"/>
              <c:showBubbleSize val="0"/>
            </c:dLbl>
            <c:dLbl>
              <c:idx val="1"/>
              <c:layout>
                <c:manualLayout>
                  <c:x val="-2.54237288135594E-2"/>
                  <c:y val="-3.1250000000000002E-3"/>
                </c:manualLayout>
              </c:layout>
              <c:showLegendKey val="0"/>
              <c:showVal val="1"/>
              <c:showCatName val="0"/>
              <c:showSerName val="0"/>
              <c:showPercent val="0"/>
              <c:showBubbleSize val="0"/>
            </c:dLbl>
            <c:dLbl>
              <c:idx val="4"/>
              <c:layout>
                <c:manualLayout>
                  <c:x val="-2.25990924863206E-2"/>
                  <c:y val="-3.1250000000000002E-3"/>
                </c:manualLayout>
              </c:layout>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Sheet1!$C$2:$C$6</c:f>
              <c:numCache>
                <c:formatCode>0%</c:formatCode>
                <c:ptCount val="5"/>
                <c:pt idx="0">
                  <c:v>0.05</c:v>
                </c:pt>
                <c:pt idx="1">
                  <c:v>0.13</c:v>
                </c:pt>
                <c:pt idx="3">
                  <c:v>0.2</c:v>
                </c:pt>
                <c:pt idx="4">
                  <c:v>0.32</c:v>
                </c:pt>
              </c:numCache>
            </c:numRef>
          </c:val>
        </c:ser>
        <c:ser>
          <c:idx val="2"/>
          <c:order val="2"/>
          <c:tx>
            <c:strRef>
              <c:f>Sheet1!$D$1</c:f>
              <c:strCache>
                <c:ptCount val="1"/>
                <c:pt idx="0">
                  <c:v>Missing</c:v>
                </c:pt>
              </c:strCache>
            </c:strRef>
          </c:tx>
          <c:spPr>
            <a:solidFill>
              <a:srgbClr val="868687"/>
            </a:solidFill>
          </c:spPr>
          <c:invertIfNegative val="0"/>
          <c:dLbls>
            <c:dLbl>
              <c:idx val="0"/>
              <c:layout>
                <c:manualLayout>
                  <c:x val="1.6364384536678701E-2"/>
                  <c:y val="0"/>
                </c:manualLayout>
              </c:layout>
              <c:showLegendKey val="0"/>
              <c:showVal val="1"/>
              <c:showCatName val="0"/>
              <c:showSerName val="0"/>
              <c:showPercent val="0"/>
              <c:showBubbleSize val="0"/>
            </c:dLbl>
            <c:dLbl>
              <c:idx val="1"/>
              <c:layout>
                <c:manualLayout>
                  <c:x val="-2.8248587570621499E-3"/>
                  <c:y val="-3.1250000000000002E-3"/>
                </c:manualLayout>
              </c:layout>
              <c:showLegendKey val="0"/>
              <c:showVal val="1"/>
              <c:showCatName val="0"/>
              <c:showSerName val="0"/>
              <c:showPercent val="0"/>
              <c:showBubbleSize val="0"/>
            </c:dLbl>
            <c:dLbl>
              <c:idx val="4"/>
              <c:delete val="1"/>
            </c:dLbl>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2015</c:v>
                </c:pt>
                <c:pt idx="1">
                  <c:v>2013</c:v>
                </c:pt>
                <c:pt idx="3">
                  <c:v>2015</c:v>
                </c:pt>
                <c:pt idx="4">
                  <c:v>2013</c:v>
                </c:pt>
              </c:numCache>
            </c:numRef>
          </c:cat>
          <c:val>
            <c:numRef>
              <c:f>Sheet1!$D$2:$D$6</c:f>
              <c:numCache>
                <c:formatCode>0%</c:formatCode>
                <c:ptCount val="5"/>
                <c:pt idx="0">
                  <c:v>7.0000000000000007E-2</c:v>
                </c:pt>
                <c:pt idx="1">
                  <c:v>0.04</c:v>
                </c:pt>
                <c:pt idx="3">
                  <c:v>0.16</c:v>
                </c:pt>
                <c:pt idx="4">
                  <c:v>0</c:v>
                </c:pt>
              </c:numCache>
            </c:numRef>
          </c:val>
        </c:ser>
        <c:dLbls>
          <c:showLegendKey val="0"/>
          <c:showVal val="0"/>
          <c:showCatName val="0"/>
          <c:showSerName val="0"/>
          <c:showPercent val="0"/>
          <c:showBubbleSize val="0"/>
        </c:dLbls>
        <c:gapWidth val="37"/>
        <c:overlap val="100"/>
        <c:axId val="45092352"/>
        <c:axId val="44382400"/>
      </c:barChart>
      <c:catAx>
        <c:axId val="45092352"/>
        <c:scaling>
          <c:orientation val="minMax"/>
        </c:scaling>
        <c:delete val="0"/>
        <c:axPos val="l"/>
        <c:numFmt formatCode="General" sourceLinked="1"/>
        <c:majorTickMark val="none"/>
        <c:minorTickMark val="none"/>
        <c:tickLblPos val="nextTo"/>
        <c:crossAx val="44382400"/>
        <c:crosses val="autoZero"/>
        <c:auto val="1"/>
        <c:lblAlgn val="ctr"/>
        <c:lblOffset val="100"/>
        <c:noMultiLvlLbl val="0"/>
      </c:catAx>
      <c:valAx>
        <c:axId val="44382400"/>
        <c:scaling>
          <c:orientation val="minMax"/>
          <c:max val="1"/>
          <c:min val="0"/>
        </c:scaling>
        <c:delete val="0"/>
        <c:axPos val="b"/>
        <c:numFmt formatCode="0%" sourceLinked="1"/>
        <c:majorTickMark val="none"/>
        <c:minorTickMark val="none"/>
        <c:tickLblPos val="none"/>
        <c:crossAx val="45092352"/>
        <c:crosses val="autoZero"/>
        <c:crossBetween val="between"/>
        <c:majorUnit val="0.2"/>
      </c:valAx>
      <c:spPr>
        <a:noFill/>
        <a:ln>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33333333333299E-2"/>
          <c:y val="4.6875E-2"/>
          <c:w val="0.96333333333333304"/>
          <c:h val="0.93125000000000002"/>
        </c:manualLayout>
      </c:layout>
      <c:barChart>
        <c:barDir val="bar"/>
        <c:grouping val="stacked"/>
        <c:varyColors val="0"/>
        <c:ser>
          <c:idx val="0"/>
          <c:order val="0"/>
          <c:tx>
            <c:strRef>
              <c:f>Sheet1!$B$1</c:f>
              <c:strCache>
                <c:ptCount val="1"/>
                <c:pt idx="0">
                  <c:v>Yes</c:v>
                </c:pt>
              </c:strCache>
            </c:strRef>
          </c:tx>
          <c:spPr>
            <a:solidFill>
              <a:srgbClr val="154578"/>
            </a:solidFill>
          </c:spPr>
          <c:invertIfNegative val="0"/>
          <c:cat>
            <c:strRef>
              <c:f>Sheet1!$A$2</c:f>
              <c:strCache>
                <c:ptCount val="1"/>
                <c:pt idx="0">
                  <c:v>Category 1</c:v>
                </c:pt>
              </c:strCache>
            </c:strRef>
          </c:cat>
          <c:val>
            <c:numRef>
              <c:f>Sheet1!$B$2</c:f>
              <c:numCache>
                <c:formatCode>0%</c:formatCode>
                <c:ptCount val="1"/>
                <c:pt idx="0">
                  <c:v>0.48</c:v>
                </c:pt>
              </c:numCache>
            </c:numRef>
          </c:val>
        </c:ser>
        <c:ser>
          <c:idx val="1"/>
          <c:order val="1"/>
          <c:tx>
            <c:strRef>
              <c:f>Sheet1!$C$1</c:f>
              <c:strCache>
                <c:ptCount val="1"/>
                <c:pt idx="0">
                  <c:v>No</c:v>
                </c:pt>
              </c:strCache>
            </c:strRef>
          </c:tx>
          <c:spPr>
            <a:solidFill>
              <a:srgbClr val="ED3532"/>
            </a:solidFill>
          </c:spPr>
          <c:invertIfNegative val="0"/>
          <c:cat>
            <c:strRef>
              <c:f>Sheet1!$A$2</c:f>
              <c:strCache>
                <c:ptCount val="1"/>
                <c:pt idx="0">
                  <c:v>Category 1</c:v>
                </c:pt>
              </c:strCache>
            </c:strRef>
          </c:cat>
          <c:val>
            <c:numRef>
              <c:f>Sheet1!$C$2</c:f>
              <c:numCache>
                <c:formatCode>0%</c:formatCode>
                <c:ptCount val="1"/>
                <c:pt idx="0">
                  <c:v>0.36</c:v>
                </c:pt>
              </c:numCache>
            </c:numRef>
          </c:val>
        </c:ser>
        <c:ser>
          <c:idx val="2"/>
          <c:order val="2"/>
          <c:tx>
            <c:strRef>
              <c:f>Sheet1!$D$1</c:f>
              <c:strCache>
                <c:ptCount val="1"/>
                <c:pt idx="0">
                  <c:v>Missing</c:v>
                </c:pt>
              </c:strCache>
            </c:strRef>
          </c:tx>
          <c:invertIfNegative val="0"/>
          <c:dPt>
            <c:idx val="0"/>
            <c:invertIfNegative val="0"/>
            <c:bubble3D val="0"/>
            <c:spPr>
              <a:solidFill>
                <a:srgbClr val="868687"/>
              </a:solidFill>
            </c:spPr>
          </c:dPt>
          <c:cat>
            <c:strRef>
              <c:f>Sheet1!$A$2</c:f>
              <c:strCache>
                <c:ptCount val="1"/>
                <c:pt idx="0">
                  <c:v>Category 1</c:v>
                </c:pt>
              </c:strCache>
            </c:strRef>
          </c:cat>
          <c:val>
            <c:numRef>
              <c:f>Sheet1!$D$2</c:f>
              <c:numCache>
                <c:formatCode>0%</c:formatCode>
                <c:ptCount val="1"/>
                <c:pt idx="0">
                  <c:v>0.16</c:v>
                </c:pt>
              </c:numCache>
            </c:numRef>
          </c:val>
        </c:ser>
        <c:dLbls>
          <c:showLegendKey val="0"/>
          <c:showVal val="0"/>
          <c:showCatName val="0"/>
          <c:showSerName val="0"/>
          <c:showPercent val="0"/>
          <c:showBubbleSize val="0"/>
        </c:dLbls>
        <c:gapWidth val="150"/>
        <c:overlap val="100"/>
        <c:axId val="45139456"/>
        <c:axId val="44418176"/>
      </c:barChart>
      <c:catAx>
        <c:axId val="45139456"/>
        <c:scaling>
          <c:orientation val="minMax"/>
        </c:scaling>
        <c:delete val="1"/>
        <c:axPos val="l"/>
        <c:majorTickMark val="out"/>
        <c:minorTickMark val="none"/>
        <c:tickLblPos val="nextTo"/>
        <c:crossAx val="44418176"/>
        <c:crosses val="autoZero"/>
        <c:auto val="1"/>
        <c:lblAlgn val="ctr"/>
        <c:lblOffset val="100"/>
        <c:noMultiLvlLbl val="0"/>
      </c:catAx>
      <c:valAx>
        <c:axId val="44418176"/>
        <c:scaling>
          <c:orientation val="minMax"/>
          <c:max val="1"/>
          <c:min val="0"/>
        </c:scaling>
        <c:delete val="1"/>
        <c:axPos val="b"/>
        <c:numFmt formatCode="0%" sourceLinked="1"/>
        <c:majorTickMark val="none"/>
        <c:minorTickMark val="none"/>
        <c:tickLblPos val="none"/>
        <c:crossAx val="45139456"/>
        <c:crosses val="autoZero"/>
        <c:crossBetween val="between"/>
        <c:majorUnit val="0.2"/>
      </c:valAx>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63394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81004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337081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28810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88014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48836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44766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3488366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488366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50</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52</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288102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53</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54</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56</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57</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58</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59</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60</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61</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62</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125817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63</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64</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65</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66</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67</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68</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69</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70</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71</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72</a:t>
            </a:fld>
            <a:endParaRPr lang="en-US"/>
          </a:p>
        </p:txBody>
      </p:sp>
    </p:spTree>
    <p:extLst>
      <p:ext uri="{BB962C8B-B14F-4D97-AF65-F5344CB8AC3E}">
        <p14:creationId xmlns:p14="http://schemas.microsoft.com/office/powerpoint/2010/main" val="162829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125817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73</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74</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75</a:t>
            </a:fld>
            <a:endParaRPr lang="en-US"/>
          </a:p>
        </p:txBody>
      </p:sp>
    </p:spTree>
    <p:extLst>
      <p:ext uri="{BB962C8B-B14F-4D97-AF65-F5344CB8AC3E}">
        <p14:creationId xmlns:p14="http://schemas.microsoft.com/office/powerpoint/2010/main" val="10411011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76</a:t>
            </a:fld>
            <a:endParaRPr lang="en-US"/>
          </a:p>
        </p:txBody>
      </p:sp>
    </p:spTree>
    <p:extLst>
      <p:ext uri="{BB962C8B-B14F-4D97-AF65-F5344CB8AC3E}">
        <p14:creationId xmlns:p14="http://schemas.microsoft.com/office/powerpoint/2010/main" val="28978956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77</a:t>
            </a:fld>
            <a:endParaRPr lang="en-US"/>
          </a:p>
        </p:txBody>
      </p:sp>
    </p:spTree>
    <p:extLst>
      <p:ext uri="{BB962C8B-B14F-4D97-AF65-F5344CB8AC3E}">
        <p14:creationId xmlns:p14="http://schemas.microsoft.com/office/powerpoint/2010/main" val="40667487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78</a:t>
            </a:fld>
            <a:endParaRPr lang="en-US"/>
          </a:p>
        </p:txBody>
      </p:sp>
    </p:spTree>
    <p:extLst>
      <p:ext uri="{BB962C8B-B14F-4D97-AF65-F5344CB8AC3E}">
        <p14:creationId xmlns:p14="http://schemas.microsoft.com/office/powerpoint/2010/main" val="23012611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79</a:t>
            </a:fld>
            <a:endParaRPr lang="en-US"/>
          </a:p>
        </p:txBody>
      </p:sp>
    </p:spTree>
    <p:extLst>
      <p:ext uri="{BB962C8B-B14F-4D97-AF65-F5344CB8AC3E}">
        <p14:creationId xmlns:p14="http://schemas.microsoft.com/office/powerpoint/2010/main" val="35035393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80</a:t>
            </a:fld>
            <a:endParaRPr lang="en-US"/>
          </a:p>
        </p:txBody>
      </p:sp>
    </p:spTree>
    <p:extLst>
      <p:ext uri="{BB962C8B-B14F-4D97-AF65-F5344CB8AC3E}">
        <p14:creationId xmlns:p14="http://schemas.microsoft.com/office/powerpoint/2010/main" val="34883661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81</a:t>
            </a:fld>
            <a:endParaRPr lang="en-US"/>
          </a:p>
        </p:txBody>
      </p:sp>
    </p:spTree>
    <p:extLst>
      <p:ext uri="{BB962C8B-B14F-4D97-AF65-F5344CB8AC3E}">
        <p14:creationId xmlns:p14="http://schemas.microsoft.com/office/powerpoint/2010/main" val="3385404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82</a:t>
            </a:fld>
            <a:endParaRPr lang="en-US"/>
          </a:p>
        </p:txBody>
      </p:sp>
    </p:spTree>
    <p:extLst>
      <p:ext uri="{BB962C8B-B14F-4D97-AF65-F5344CB8AC3E}">
        <p14:creationId xmlns:p14="http://schemas.microsoft.com/office/powerpoint/2010/main" val="171421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1258176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1258176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3.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hyperlink" Target="mailto:Laura.Hudson@sri.co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flickr.com/photos/thomashawk/8689994971/in/photolist-eeUuKv-694foS-di84yB-72aDM5-puNnR2-5vdyBd-49vZ7Q-arLVMV-6AYMsC-3igh4s-5Mrdvk-ktbZAw-6UBXm3-pqt7iF-7h4bQF-oY5yHg-6UxTZF-6Akw9b-o2No4G-dxWFWK-dneDUJ-3ibSei-pZcf9m-Hdo7-c8u1xb-3eYAd-7h47qe-qbJdH-hZyxW-knp9Ha-8f2w9q-oWj7sE-FbsH4A-c8tLem-56h28o-om7C4b-c8tQfG-e8KaRC-r89Qfi-nqfj3Z-nSJJgj-e6s4Pg-cX3hsu-dEHXgY-nXtrfk-eHcxNx-di892C-9R25PZ-c9rF4Y-nwcZZP" TargetMode="External"/><Relationship Id="rId2" Type="http://schemas.openxmlformats.org/officeDocument/2006/relationships/hyperlink" Target="https://www.flickr.com/photos/acjetter/3208621492/in/photolist-5Tx2od-5uPZF2-7J5Dzc-7Lt7fy-7Lt5NS-7KmtQD-7LsXqj-ByeRt-7KnQ5A-6mdQpU-7KnPGW-8vd2TM-cLn3ME-6oLgdV-7KiQjg-4JMJb6-ofKWUA-mHf3ot-5gWnr3-7Lp3nD-7L53NR-7Jra5f-7LGhQ5-4qmAQv-7JAkRz-7L9bt1-5oZr71-boq96R-7KowL6-8BjQJj-7HqFjF-33gZC-otm9w1-66UiQ2-6eRxU9-5XTDfc-mHf3JD-dqxoFv-57uVzp-6Df8tU-pr6iSx-7voK9p-j75Ap-a7hmBY-7GwPxt-76bBD4-fAhef9-6RE6Ph-iybegg-7KiSaP"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State of the States: </a:t>
            </a:r>
            <a:r>
              <a:rPr lang="en-US" sz="3200" dirty="0" smtClean="0"/>
              <a:t>Progress </a:t>
            </a:r>
            <a:r>
              <a:rPr lang="en-US" sz="3200" dirty="0"/>
              <a:t>in Part C and Part B 619 State Data Systems from 2013 </a:t>
            </a:r>
            <a:r>
              <a:rPr lang="en-US" sz="3200" dirty="0" smtClean="0"/>
              <a:t>to 2015</a:t>
            </a:r>
            <a:endParaRPr lang="en-US" sz="3200" dirty="0"/>
          </a:p>
        </p:txBody>
      </p:sp>
      <p:sp>
        <p:nvSpPr>
          <p:cNvPr id="5" name="Text Placeholder 10"/>
          <p:cNvSpPr txBox="1">
            <a:spLocks/>
          </p:cNvSpPr>
          <p:nvPr/>
        </p:nvSpPr>
        <p:spPr>
          <a:xfrm>
            <a:off x="876300" y="38862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Laura Hudson &amp; Donna Spiker</a:t>
            </a:r>
            <a:endParaRPr lang="en-US" sz="2400" dirty="0"/>
          </a:p>
        </p:txBody>
      </p:sp>
      <p:sp>
        <p:nvSpPr>
          <p:cNvPr id="6" name="Subtitle 2"/>
          <p:cNvSpPr>
            <a:spLocks noGrp="1"/>
          </p:cNvSpPr>
          <p:nvPr>
            <p:ph type="subTitle" idx="1"/>
          </p:nvPr>
        </p:nvSpPr>
        <p:spPr>
          <a:xfrm>
            <a:off x="987552" y="4876800"/>
            <a:ext cx="4651248" cy="1216152"/>
          </a:xfrm>
        </p:spPr>
        <p:txBody>
          <a:bodyPr>
            <a:noAutofit/>
          </a:bodyPr>
          <a:lstStyle/>
          <a:p>
            <a:r>
              <a:rPr lang="en-US" sz="2400" dirty="0" smtClean="0"/>
              <a:t>Improving Data, Improving Outcomes Conference</a:t>
            </a:r>
          </a:p>
          <a:p>
            <a:r>
              <a:rPr lang="en-US" sz="2400" dirty="0" smtClean="0"/>
              <a:t>August, 2016</a:t>
            </a:r>
            <a:endParaRPr lang="en-US" sz="24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4" name="Title 3"/>
          <p:cNvSpPr>
            <a:spLocks noGrp="1"/>
          </p:cNvSpPr>
          <p:nvPr>
            <p:ph type="title"/>
          </p:nvPr>
        </p:nvSpPr>
        <p:spPr>
          <a:xfrm>
            <a:off x="304800" y="274638"/>
            <a:ext cx="8610600" cy="1143000"/>
          </a:xfrm>
          <a:ln>
            <a:noFill/>
          </a:ln>
        </p:spPr>
        <p:txBody>
          <a:bodyPr>
            <a:normAutofit fontScale="90000"/>
          </a:bodyPr>
          <a:lstStyle/>
          <a:p>
            <a:r>
              <a:rPr lang="en-US" dirty="0" smtClean="0"/>
              <a:t>Why should we care about these indicators?</a:t>
            </a:r>
            <a:endParaRPr lang="en-US" dirty="0"/>
          </a:p>
        </p:txBody>
      </p:sp>
      <p:sp>
        <p:nvSpPr>
          <p:cNvPr id="6" name="Content Placeholder 1"/>
          <p:cNvSpPr>
            <a:spLocks noGrp="1"/>
          </p:cNvSpPr>
          <p:nvPr>
            <p:ph idx="1"/>
          </p:nvPr>
        </p:nvSpPr>
        <p:spPr>
          <a:xfrm>
            <a:off x="304800" y="1371600"/>
            <a:ext cx="8458200" cy="4648200"/>
          </a:xfrm>
        </p:spPr>
        <p:txBody>
          <a:bodyPr/>
          <a:lstStyle/>
          <a:p>
            <a:pPr lvl="0"/>
            <a:r>
              <a:rPr lang="en-US" dirty="0" smtClean="0"/>
              <a:t>These are 10 indicators about the quality of state data systems.</a:t>
            </a:r>
          </a:p>
          <a:p>
            <a:pPr lvl="0"/>
            <a:r>
              <a:rPr lang="en-US" dirty="0" smtClean="0"/>
              <a:t>Having key data elements in state data systems allows states to answer critical questions about:</a:t>
            </a:r>
          </a:p>
          <a:p>
            <a:pPr lvl="1"/>
            <a:r>
              <a:rPr lang="en-US" dirty="0" smtClean="0"/>
              <a:t>Accountability and reporting</a:t>
            </a:r>
          </a:p>
          <a:p>
            <a:pPr lvl="1"/>
            <a:r>
              <a:rPr lang="en-US" dirty="0"/>
              <a:t>Program improvement</a:t>
            </a:r>
          </a:p>
          <a:p>
            <a:pPr lvl="1"/>
            <a:r>
              <a:rPr lang="en-US" dirty="0" smtClean="0"/>
              <a:t>Program operations</a:t>
            </a:r>
          </a:p>
          <a:p>
            <a:r>
              <a:rPr lang="en-US" dirty="0" smtClean="0"/>
              <a:t>Linkages across data elements, and across C, 619, other early childhood programs, and K12 data systems also </a:t>
            </a:r>
            <a:r>
              <a:rPr lang="en-US" dirty="0"/>
              <a:t>allows states to answer critical </a:t>
            </a:r>
            <a:r>
              <a:rPr lang="en-US" dirty="0" smtClean="0"/>
              <a:t>questions. </a:t>
            </a:r>
          </a:p>
        </p:txBody>
      </p:sp>
    </p:spTree>
    <p:extLst>
      <p:ext uri="{BB962C8B-B14F-4D97-AF65-F5344CB8AC3E}">
        <p14:creationId xmlns:p14="http://schemas.microsoft.com/office/powerpoint/2010/main" val="117595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6553200" cy="1905000"/>
          </a:xfrm>
          <a:ln>
            <a:noFill/>
          </a:ln>
        </p:spPr>
        <p:txBody>
          <a:bodyPr>
            <a:noAutofit/>
          </a:bodyPr>
          <a:lstStyle/>
          <a:p>
            <a:r>
              <a:rPr lang="en-US" i="1" dirty="0"/>
              <a:t>If you do not know how to ask the right question, you discover nothing</a:t>
            </a:r>
            <a:r>
              <a:rPr lang="en-US" i="1" dirty="0" smtClean="0"/>
              <a:t>.</a:t>
            </a:r>
            <a:endParaRPr lang="en-US" dirty="0"/>
          </a:p>
        </p:txBody>
      </p:sp>
      <p:sp>
        <p:nvSpPr>
          <p:cNvPr id="4" name="TextBox 3"/>
          <p:cNvSpPr txBox="1"/>
          <p:nvPr/>
        </p:nvSpPr>
        <p:spPr>
          <a:xfrm>
            <a:off x="1219200" y="3276600"/>
            <a:ext cx="6934200" cy="461665"/>
          </a:xfrm>
          <a:prstGeom prst="rect">
            <a:avLst/>
          </a:prstGeom>
          <a:noFill/>
        </p:spPr>
        <p:txBody>
          <a:bodyPr wrap="square" rtlCol="0">
            <a:spAutoFit/>
          </a:bodyPr>
          <a:lstStyle/>
          <a:p>
            <a:r>
              <a:rPr lang="en-US" sz="2400" b="1" dirty="0" smtClean="0">
                <a:solidFill>
                  <a:srgbClr val="154578"/>
                </a:solidFill>
                <a:latin typeface="Century Gothic" panose="020B0502020202020204" pitchFamily="34" charset="0"/>
              </a:rPr>
              <a:t>W. Edward Deming</a:t>
            </a:r>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1000" y="3962400"/>
            <a:ext cx="3666067" cy="273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4" name="Title 3"/>
          <p:cNvSpPr>
            <a:spLocks noGrp="1"/>
          </p:cNvSpPr>
          <p:nvPr>
            <p:ph type="title"/>
          </p:nvPr>
        </p:nvSpPr>
        <p:spPr>
          <a:ln>
            <a:noFill/>
          </a:ln>
        </p:spPr>
        <p:txBody>
          <a:bodyPr/>
          <a:lstStyle/>
          <a:p>
            <a:r>
              <a:rPr lang="en-US" dirty="0" smtClean="0"/>
              <a:t>About our data collection</a:t>
            </a:r>
            <a:endParaRPr lang="en-US" dirty="0"/>
          </a:p>
        </p:txBody>
      </p:sp>
      <p:sp>
        <p:nvSpPr>
          <p:cNvPr id="6" name="Content Placeholder 1"/>
          <p:cNvSpPr>
            <a:spLocks noGrp="1"/>
          </p:cNvSpPr>
          <p:nvPr>
            <p:ph idx="1"/>
          </p:nvPr>
        </p:nvSpPr>
        <p:spPr>
          <a:xfrm>
            <a:off x="457200" y="1600201"/>
            <a:ext cx="8229600" cy="4038600"/>
          </a:xfrm>
        </p:spPr>
        <p:txBody>
          <a:bodyPr/>
          <a:lstStyle/>
          <a:p>
            <a:pPr lvl="0"/>
            <a:r>
              <a:rPr lang="en-US" dirty="0" smtClean="0"/>
              <a:t>Data collected via online surveys</a:t>
            </a:r>
          </a:p>
          <a:p>
            <a:pPr lvl="1"/>
            <a:r>
              <a:rPr lang="en-US" dirty="0"/>
              <a:t>C</a:t>
            </a:r>
            <a:r>
              <a:rPr lang="en-US" dirty="0" smtClean="0"/>
              <a:t>onducted surveys in 2013 and 2015</a:t>
            </a:r>
          </a:p>
          <a:p>
            <a:pPr lvl="1"/>
            <a:r>
              <a:rPr lang="en-US" dirty="0" smtClean="0"/>
              <a:t>In 2015, collaborated with ITCA for Part C data survey</a:t>
            </a:r>
          </a:p>
          <a:p>
            <a:pPr lvl="1"/>
            <a:r>
              <a:rPr lang="en-US" dirty="0" smtClean="0"/>
              <a:t>Carried out detailed data verification effort to ensure high-quality data</a:t>
            </a:r>
          </a:p>
          <a:p>
            <a:r>
              <a:rPr lang="en-US" dirty="0" smtClean="0"/>
              <a:t>Surveys are the source for the DaSy 10 data systems indicators.</a:t>
            </a:r>
            <a:endParaRPr lang="en-US" dirty="0"/>
          </a:p>
        </p:txBody>
      </p:sp>
    </p:spTree>
    <p:extLst>
      <p:ext uri="{BB962C8B-B14F-4D97-AF65-F5344CB8AC3E}">
        <p14:creationId xmlns:p14="http://schemas.microsoft.com/office/powerpoint/2010/main" val="1292299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13</a:t>
            </a:fld>
            <a:endParaRPr lang="en-US" dirty="0"/>
          </a:p>
        </p:txBody>
      </p:sp>
      <p:sp>
        <p:nvSpPr>
          <p:cNvPr id="4" name="Title 3"/>
          <p:cNvSpPr>
            <a:spLocks noGrp="1"/>
          </p:cNvSpPr>
          <p:nvPr>
            <p:ph type="title"/>
          </p:nvPr>
        </p:nvSpPr>
        <p:spPr/>
        <p:txBody>
          <a:bodyPr>
            <a:normAutofit fontScale="90000"/>
          </a:bodyPr>
          <a:lstStyle/>
          <a:p>
            <a:r>
              <a:rPr lang="en-US" dirty="0"/>
              <a:t>Data were collected twice, about 2.5 years apart</a:t>
            </a:r>
            <a:r>
              <a:rPr lang="en-US" dirty="0" smtClean="0"/>
              <a:t>.</a:t>
            </a:r>
            <a:endParaRPr lang="en-US" dirty="0"/>
          </a:p>
        </p:txBody>
      </p:sp>
      <p:grpSp>
        <p:nvGrpSpPr>
          <p:cNvPr id="3" name="Group 2" descr="In mid 2013, Part C and Part B 619 data were collected. Data were collected again for Part C in Fall 2015 and in late Fall 2015 for Part B 619"/>
          <p:cNvGrpSpPr/>
          <p:nvPr/>
        </p:nvGrpSpPr>
        <p:grpSpPr>
          <a:xfrm>
            <a:off x="107243" y="2286000"/>
            <a:ext cx="9189157" cy="2362200"/>
            <a:chOff x="107243" y="2286000"/>
            <a:chExt cx="9189157" cy="2362200"/>
          </a:xfrm>
        </p:grpSpPr>
        <p:sp>
          <p:nvSpPr>
            <p:cNvPr id="344" name="OTLSHAPE_TB_00000000000000000000000000000000_LeftEndCaps"/>
            <p:cNvSpPr txBox="1"/>
            <p:nvPr>
              <p:custDataLst>
                <p:tags r:id="rId2"/>
              </p:custDataLst>
            </p:nvPr>
          </p:nvSpPr>
          <p:spPr>
            <a:xfrm>
              <a:off x="107243" y="4120634"/>
              <a:ext cx="602474" cy="369332"/>
            </a:xfrm>
            <a:prstGeom prst="rect">
              <a:avLst/>
            </a:prstGeom>
            <a:noFill/>
          </p:spPr>
          <p:txBody>
            <a:bodyPr vert="horz" wrap="none" lIns="0" tIns="0" rIns="0" bIns="0" rtlCol="0" anchor="ctr" anchorCtr="0">
              <a:spAutoFit/>
            </a:bodyPr>
            <a:lstStyle/>
            <a:p>
              <a:pPr algn="ctr"/>
              <a:r>
                <a:rPr lang="en-US" sz="2400" b="1" spc="-38" dirty="0" smtClean="0">
                  <a:solidFill>
                    <a:srgbClr val="868687"/>
                  </a:solidFill>
                  <a:latin typeface="Calibri"/>
                </a:rPr>
                <a:t>2013</a:t>
              </a:r>
              <a:endParaRPr lang="en-US" sz="2400" b="1" spc="-38" dirty="0">
                <a:solidFill>
                  <a:srgbClr val="868687"/>
                </a:solidFill>
                <a:latin typeface="Calibri"/>
              </a:endParaRPr>
            </a:p>
          </p:txBody>
        </p:sp>
        <p:sp>
          <p:nvSpPr>
            <p:cNvPr id="345" name="OTLSHAPE_TB_00000000000000000000000000000000_RightEndCaps"/>
            <p:cNvSpPr txBox="1"/>
            <p:nvPr>
              <p:custDataLst>
                <p:tags r:id="rId3"/>
              </p:custDataLst>
            </p:nvPr>
          </p:nvSpPr>
          <p:spPr>
            <a:xfrm>
              <a:off x="8152777" y="4120634"/>
              <a:ext cx="602474" cy="369332"/>
            </a:xfrm>
            <a:prstGeom prst="rect">
              <a:avLst/>
            </a:prstGeom>
            <a:noFill/>
          </p:spPr>
          <p:txBody>
            <a:bodyPr vert="horz" wrap="none" lIns="0" tIns="0" rIns="0" bIns="0" rtlCol="0" anchor="ctr" anchorCtr="0">
              <a:spAutoFit/>
            </a:bodyPr>
            <a:lstStyle/>
            <a:p>
              <a:pPr algn="ctr"/>
              <a:r>
                <a:rPr lang="en-US" sz="2400" b="1" spc="-38" dirty="0" smtClean="0">
                  <a:solidFill>
                    <a:srgbClr val="868687"/>
                  </a:solidFill>
                  <a:latin typeface="Calibri"/>
                </a:rPr>
                <a:t>2016</a:t>
              </a:r>
              <a:endParaRPr lang="en-US" sz="2400" b="1" spc="-38" dirty="0">
                <a:solidFill>
                  <a:srgbClr val="868687"/>
                </a:solidFill>
                <a:latin typeface="Calibri"/>
              </a:endParaRPr>
            </a:p>
          </p:txBody>
        </p:sp>
        <p:sp>
          <p:nvSpPr>
            <p:cNvPr id="346" name="OTLSHAPE_TB_00000000000000000000000000000000_ScaleContainer"/>
            <p:cNvSpPr/>
            <p:nvPr>
              <p:custDataLst>
                <p:tags r:id="rId4"/>
              </p:custDataLst>
            </p:nvPr>
          </p:nvSpPr>
          <p:spPr>
            <a:xfrm>
              <a:off x="798514" y="4114800"/>
              <a:ext cx="7289800" cy="533400"/>
            </a:xfrm>
            <a:prstGeom prst="rect">
              <a:avLst/>
            </a:prstGeom>
            <a:solidFill>
              <a:srgbClr val="154578"/>
            </a:solidFill>
            <a:ln w="25400" cap="flat" cmpd="sng" algn="ctr">
              <a:noFill/>
              <a:prstDash val="solid"/>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TLSHAPE_T_115c2129a8e146028bdbb72c9e7c7f7f_Shape"/>
            <p:cNvSpPr/>
            <p:nvPr>
              <p:custDataLst>
                <p:tags r:id="rId5"/>
              </p:custDataLst>
            </p:nvPr>
          </p:nvSpPr>
          <p:spPr>
            <a:xfrm>
              <a:off x="798514" y="3454400"/>
              <a:ext cx="520700" cy="203200"/>
            </a:xfrm>
            <a:prstGeom prst="roundRect">
              <a:avLst/>
            </a:prstGeom>
            <a:solidFill>
              <a:srgbClr val="39B54A"/>
            </a:solidFill>
            <a:ln w="25400" cap="flat" cmpd="sng" algn="ctr">
              <a:noFill/>
              <a:prstDash val="solid"/>
            </a:ln>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TLSHAPE_T_115c2129a8e146028bdbb72c9e7c7f7f_JoinedDate"/>
            <p:cNvSpPr txBox="1"/>
            <p:nvPr>
              <p:custDataLst>
                <p:tags r:id="rId6"/>
              </p:custDataLst>
            </p:nvPr>
          </p:nvSpPr>
          <p:spPr>
            <a:xfrm>
              <a:off x="1367658" y="3408654"/>
              <a:ext cx="2366142" cy="276999"/>
            </a:xfrm>
            <a:prstGeom prst="rect">
              <a:avLst/>
            </a:prstGeom>
            <a:noFill/>
          </p:spPr>
          <p:txBody>
            <a:bodyPr vert="horz" wrap="square" lIns="0" tIns="0" rIns="0" bIns="0" rtlCol="0" anchor="ctr" anchorCtr="0">
              <a:spAutoFit/>
            </a:bodyPr>
            <a:lstStyle/>
            <a:p>
              <a:r>
                <a:rPr lang="en-US" spc="-6" dirty="0" smtClean="0">
                  <a:solidFill>
                    <a:srgbClr val="1F497E"/>
                  </a:solidFill>
                  <a:latin typeface="Calibri"/>
                </a:rPr>
                <a:t>Mid 2013</a:t>
              </a:r>
              <a:endParaRPr lang="en-US" spc="-6" dirty="0">
                <a:solidFill>
                  <a:srgbClr val="1F497E"/>
                </a:solidFill>
                <a:latin typeface="Calibri"/>
              </a:endParaRPr>
            </a:p>
          </p:txBody>
        </p:sp>
        <p:sp>
          <p:nvSpPr>
            <p:cNvPr id="373" name="OTLSHAPE_T_115c2129a8e146028bdbb72c9e7c7f7f_Title"/>
            <p:cNvSpPr txBox="1"/>
            <p:nvPr>
              <p:custDataLst>
                <p:tags r:id="rId7"/>
              </p:custDataLst>
            </p:nvPr>
          </p:nvSpPr>
          <p:spPr>
            <a:xfrm>
              <a:off x="798513" y="3654624"/>
              <a:ext cx="3697287" cy="276999"/>
            </a:xfrm>
            <a:prstGeom prst="rect">
              <a:avLst/>
            </a:prstGeom>
            <a:noFill/>
          </p:spPr>
          <p:txBody>
            <a:bodyPr vert="horz" wrap="square" lIns="0" tIns="0" rIns="0" bIns="0" rtlCol="0" anchor="ctr" anchorCtr="0">
              <a:spAutoFit/>
            </a:bodyPr>
            <a:lstStyle/>
            <a:p>
              <a:r>
                <a:rPr lang="en-US" b="1" spc="-4" dirty="0" smtClean="0">
                  <a:solidFill>
                    <a:schemeClr val="dk1"/>
                  </a:solidFill>
                  <a:latin typeface="Calibri"/>
                </a:rPr>
                <a:t>Part C and Part B 619</a:t>
              </a:r>
              <a:endParaRPr lang="en-US" b="1" spc="-4" dirty="0">
                <a:solidFill>
                  <a:schemeClr val="dk1"/>
                </a:solidFill>
                <a:latin typeface="Calibri"/>
              </a:endParaRPr>
            </a:p>
          </p:txBody>
        </p:sp>
        <p:sp>
          <p:nvSpPr>
            <p:cNvPr id="374" name="OTLSHAPE_T_071e67848e064bc69bd7e003655ed21e_Shape"/>
            <p:cNvSpPr/>
            <p:nvPr>
              <p:custDataLst>
                <p:tags r:id="rId8"/>
              </p:custDataLst>
            </p:nvPr>
          </p:nvSpPr>
          <p:spPr>
            <a:xfrm>
              <a:off x="6820847" y="2338288"/>
              <a:ext cx="431800" cy="203200"/>
            </a:xfrm>
            <a:prstGeom prst="roundRect">
              <a:avLst/>
            </a:prstGeom>
            <a:solidFill>
              <a:srgbClr val="39B54A"/>
            </a:solidFill>
            <a:ln w="25400" cap="flat" cmpd="sng" algn="ctr">
              <a:noFill/>
              <a:prstDash val="solid"/>
            </a:ln>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TLSHAPE_T_071e67848e064bc69bd7e003655ed21e_JoinedDate"/>
            <p:cNvSpPr txBox="1"/>
            <p:nvPr>
              <p:custDataLst>
                <p:tags r:id="rId9"/>
              </p:custDataLst>
            </p:nvPr>
          </p:nvSpPr>
          <p:spPr>
            <a:xfrm>
              <a:off x="7294506" y="2286000"/>
              <a:ext cx="1130300" cy="307777"/>
            </a:xfrm>
            <a:prstGeom prst="rect">
              <a:avLst/>
            </a:prstGeom>
            <a:noFill/>
          </p:spPr>
          <p:txBody>
            <a:bodyPr vert="horz" wrap="square" lIns="0" tIns="0" rIns="0" bIns="0" rtlCol="0" anchor="ctr" anchorCtr="0">
              <a:spAutoFit/>
            </a:bodyPr>
            <a:lstStyle/>
            <a:p>
              <a:r>
                <a:rPr lang="en-US" sz="2000" spc="-6" dirty="0" smtClean="0">
                  <a:solidFill>
                    <a:srgbClr val="1F497E"/>
                  </a:solidFill>
                  <a:latin typeface="Calibri"/>
                </a:rPr>
                <a:t>Fall 2015</a:t>
              </a:r>
              <a:endParaRPr lang="en-US" sz="2000" spc="-6" dirty="0">
                <a:solidFill>
                  <a:srgbClr val="1F497E"/>
                </a:solidFill>
                <a:latin typeface="Calibri"/>
              </a:endParaRPr>
            </a:p>
          </p:txBody>
        </p:sp>
        <p:sp>
          <p:nvSpPr>
            <p:cNvPr id="381" name="OTLSHAPE_T_071e67848e064bc69bd7e003655ed21e_Title"/>
            <p:cNvSpPr txBox="1"/>
            <p:nvPr>
              <p:custDataLst>
                <p:tags r:id="rId10"/>
              </p:custDataLst>
            </p:nvPr>
          </p:nvSpPr>
          <p:spPr>
            <a:xfrm>
              <a:off x="6820846" y="2542401"/>
              <a:ext cx="2399353" cy="276999"/>
            </a:xfrm>
            <a:prstGeom prst="rect">
              <a:avLst/>
            </a:prstGeom>
            <a:noFill/>
          </p:spPr>
          <p:txBody>
            <a:bodyPr vert="horz" wrap="square" lIns="0" tIns="0" rIns="0" bIns="0" rtlCol="0" anchor="ctr" anchorCtr="0">
              <a:spAutoFit/>
            </a:bodyPr>
            <a:lstStyle/>
            <a:p>
              <a:r>
                <a:rPr lang="en-US" b="1" spc="-4" dirty="0" smtClean="0">
                  <a:solidFill>
                    <a:schemeClr val="dk1"/>
                  </a:solidFill>
                  <a:latin typeface="Calibri"/>
                </a:rPr>
                <a:t>Part C</a:t>
              </a:r>
              <a:endParaRPr lang="en-US" b="1" spc="-4" dirty="0">
                <a:solidFill>
                  <a:schemeClr val="dk1"/>
                </a:solidFill>
                <a:latin typeface="Calibri"/>
              </a:endParaRPr>
            </a:p>
          </p:txBody>
        </p:sp>
        <p:sp>
          <p:nvSpPr>
            <p:cNvPr id="382" name="OTLSHAPE_T_3d5fba3636ff4dfa80bc4db6c852e954_Shape"/>
            <p:cNvSpPr/>
            <p:nvPr>
              <p:custDataLst>
                <p:tags r:id="rId11"/>
              </p:custDataLst>
            </p:nvPr>
          </p:nvSpPr>
          <p:spPr>
            <a:xfrm>
              <a:off x="7315200" y="3250848"/>
              <a:ext cx="330200" cy="203200"/>
            </a:xfrm>
            <a:prstGeom prst="roundRect">
              <a:avLst/>
            </a:prstGeom>
            <a:solidFill>
              <a:srgbClr val="39B54A"/>
            </a:solidFill>
            <a:ln w="25400" cap="flat" cmpd="sng" algn="ctr">
              <a:noFill/>
              <a:prstDash val="solid"/>
            </a:ln>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TLSHAPE_T_3d5fba3636ff4dfa80bc4db6c852e954_JoinedDate"/>
            <p:cNvSpPr txBox="1"/>
            <p:nvPr>
              <p:custDataLst>
                <p:tags r:id="rId12"/>
              </p:custDataLst>
            </p:nvPr>
          </p:nvSpPr>
          <p:spPr>
            <a:xfrm>
              <a:off x="7693374" y="3198558"/>
              <a:ext cx="1603026" cy="307777"/>
            </a:xfrm>
            <a:prstGeom prst="rect">
              <a:avLst/>
            </a:prstGeom>
            <a:noFill/>
          </p:spPr>
          <p:txBody>
            <a:bodyPr vert="horz" wrap="square" lIns="0" tIns="0" rIns="0" bIns="0" rtlCol="0" anchor="ctr" anchorCtr="0">
              <a:spAutoFit/>
            </a:bodyPr>
            <a:lstStyle/>
            <a:p>
              <a:r>
                <a:rPr lang="en-US" sz="2000" dirty="0" smtClean="0">
                  <a:solidFill>
                    <a:srgbClr val="1F497E"/>
                  </a:solidFill>
                  <a:latin typeface="Calibri"/>
                </a:rPr>
                <a:t>Late fall 2015</a:t>
              </a:r>
              <a:endParaRPr lang="en-US" sz="2000" dirty="0">
                <a:solidFill>
                  <a:srgbClr val="1F497E"/>
                </a:solidFill>
                <a:latin typeface="Calibri"/>
              </a:endParaRPr>
            </a:p>
          </p:txBody>
        </p:sp>
        <p:sp>
          <p:nvSpPr>
            <p:cNvPr id="389" name="OTLSHAPE_T_3d5fba3636ff4dfa80bc4db6c852e954_Title"/>
            <p:cNvSpPr txBox="1"/>
            <p:nvPr>
              <p:custDataLst>
                <p:tags r:id="rId13"/>
              </p:custDataLst>
            </p:nvPr>
          </p:nvSpPr>
          <p:spPr>
            <a:xfrm>
              <a:off x="7315200" y="3426023"/>
              <a:ext cx="1752600" cy="307777"/>
            </a:xfrm>
            <a:prstGeom prst="rect">
              <a:avLst/>
            </a:prstGeom>
            <a:noFill/>
          </p:spPr>
          <p:txBody>
            <a:bodyPr vert="horz" wrap="square" lIns="0" tIns="0" rIns="0" bIns="0" rtlCol="0" anchor="ctr" anchorCtr="0">
              <a:spAutoFit/>
            </a:bodyPr>
            <a:lstStyle/>
            <a:p>
              <a:r>
                <a:rPr lang="en-US" sz="2000" b="1" spc="-4" dirty="0" smtClean="0">
                  <a:solidFill>
                    <a:schemeClr val="dk1"/>
                  </a:solidFill>
                  <a:latin typeface="Calibri"/>
                </a:rPr>
                <a:t>Part B 619</a:t>
              </a:r>
              <a:endParaRPr lang="en-US" sz="2000" b="1" spc="-4" dirty="0">
                <a:solidFill>
                  <a:schemeClr val="dk1"/>
                </a:solidFill>
                <a:latin typeface="Calibri"/>
              </a:endParaRPr>
            </a:p>
          </p:txBody>
        </p:sp>
      </p:grpSp>
    </p:spTree>
    <p:custDataLst>
      <p:tags r:id="rId1"/>
    </p:custDataLst>
    <p:extLst>
      <p:ext uri="{BB962C8B-B14F-4D97-AF65-F5344CB8AC3E}">
        <p14:creationId xmlns:p14="http://schemas.microsoft.com/office/powerpoint/2010/main" val="3816800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255000" cy="619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noFill/>
          </a:ln>
        </p:spPr>
        <p:txBody>
          <a:bodyPr/>
          <a:lstStyle/>
          <a:p>
            <a:pPr algn="ctr"/>
            <a:r>
              <a:rPr lang="en-US" dirty="0" smtClean="0"/>
              <a:t>Findings</a:t>
            </a:r>
            <a:endParaRPr lang="en-US" dirty="0"/>
          </a:p>
        </p:txBody>
      </p:sp>
    </p:spTree>
    <p:extLst>
      <p:ext uri="{BB962C8B-B14F-4D97-AF65-F5344CB8AC3E}">
        <p14:creationId xmlns:p14="http://schemas.microsoft.com/office/powerpoint/2010/main" val="2546766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2" name="Title 1"/>
          <p:cNvSpPr>
            <a:spLocks noGrp="1"/>
          </p:cNvSpPr>
          <p:nvPr>
            <p:ph type="title"/>
          </p:nvPr>
        </p:nvSpPr>
        <p:spPr>
          <a:ln>
            <a:noFill/>
          </a:ln>
        </p:spPr>
        <p:txBody>
          <a:bodyPr>
            <a:normAutofit/>
          </a:bodyPr>
          <a:lstStyle/>
          <a:p>
            <a:pPr algn="ctr"/>
            <a:r>
              <a:rPr lang="en-US" dirty="0">
                <a:solidFill>
                  <a:schemeClr val="bg1"/>
                </a:solidFill>
              </a:rPr>
              <a:t>Child-level </a:t>
            </a:r>
            <a:r>
              <a:rPr lang="en-US" dirty="0" smtClean="0">
                <a:solidFill>
                  <a:schemeClr val="bg1"/>
                </a:solidFill>
              </a:rPr>
              <a:t>data</a:t>
            </a:r>
            <a:endParaRPr lang="en-US" dirty="0"/>
          </a:p>
        </p:txBody>
      </p:sp>
    </p:spTree>
    <p:extLst>
      <p:ext uri="{BB962C8B-B14F-4D97-AF65-F5344CB8AC3E}">
        <p14:creationId xmlns:p14="http://schemas.microsoft.com/office/powerpoint/2010/main" val="402888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2" name="Title 1"/>
          <p:cNvSpPr>
            <a:spLocks noGrp="1"/>
          </p:cNvSpPr>
          <p:nvPr>
            <p:ph type="title"/>
          </p:nvPr>
        </p:nvSpPr>
        <p:spPr>
          <a:ln>
            <a:noFill/>
          </a:ln>
        </p:spPr>
        <p:txBody>
          <a:bodyPr>
            <a:normAutofit fontScale="90000"/>
          </a:bodyPr>
          <a:lstStyle/>
          <a:p>
            <a:r>
              <a:rPr lang="en-US" dirty="0">
                <a:solidFill>
                  <a:schemeClr val="bg1"/>
                </a:solidFill>
              </a:rPr>
              <a:t>How many states have child-level data systems</a:t>
            </a:r>
            <a:r>
              <a:rPr lang="en-US" dirty="0" smtClean="0">
                <a:solidFill>
                  <a:schemeClr val="bg1"/>
                </a:solidFill>
              </a:rPr>
              <a:t>?</a:t>
            </a:r>
            <a:endParaRPr lang="en-US" dirty="0"/>
          </a:p>
        </p:txBody>
      </p:sp>
    </p:spTree>
    <p:extLst>
      <p:ext uri="{BB962C8B-B14F-4D97-AF65-F5344CB8AC3E}">
        <p14:creationId xmlns:p14="http://schemas.microsoft.com/office/powerpoint/2010/main" val="309205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Title 1"/>
          <p:cNvSpPr>
            <a:spLocks noGrp="1"/>
          </p:cNvSpPr>
          <p:nvPr>
            <p:ph type="title"/>
          </p:nvPr>
        </p:nvSpPr>
        <p:spPr>
          <a:ln>
            <a:noFill/>
          </a:ln>
        </p:spPr>
        <p:txBody>
          <a:bodyPr>
            <a:normAutofit/>
          </a:bodyPr>
          <a:lstStyle/>
          <a:p>
            <a:pPr lvl="0"/>
            <a:r>
              <a:rPr lang="en-US" sz="4000" dirty="0" smtClean="0">
                <a:solidFill>
                  <a:srgbClr val="39B54A"/>
                </a:solidFill>
              </a:rPr>
              <a:t>All</a:t>
            </a:r>
            <a:endParaRPr lang="en-US" sz="4000" dirty="0"/>
          </a:p>
        </p:txBody>
      </p:sp>
      <p:sp>
        <p:nvSpPr>
          <p:cNvPr id="117" name="Rectangle 116"/>
          <p:cNvSpPr/>
          <p:nvPr/>
        </p:nvSpPr>
        <p:spPr>
          <a:xfrm>
            <a:off x="914400" y="1656784"/>
            <a:ext cx="7772400" cy="1815882"/>
          </a:xfrm>
          <a:prstGeom prst="rect">
            <a:avLst/>
          </a:prstGeom>
        </p:spPr>
        <p:txBody>
          <a:bodyPr wrap="square">
            <a:spAutoFit/>
          </a:bodyPr>
          <a:lstStyle/>
          <a:p>
            <a:pPr lvl="0">
              <a:spcBef>
                <a:spcPct val="20000"/>
              </a:spcBef>
              <a:buClr>
                <a:srgbClr val="ED3532"/>
              </a:buClr>
            </a:pPr>
            <a:r>
              <a:rPr lang="en-US" sz="2800" dirty="0" smtClean="0">
                <a:solidFill>
                  <a:srgbClr val="154578"/>
                </a:solidFill>
              </a:rPr>
              <a:t>states that responded to the survey have an </a:t>
            </a:r>
            <a:r>
              <a:rPr lang="en-US" sz="2800" b="1" dirty="0" smtClean="0">
                <a:solidFill>
                  <a:srgbClr val="154578"/>
                </a:solidFill>
              </a:rPr>
              <a:t>electronic data system with personally identifiable child-level data</a:t>
            </a:r>
            <a:r>
              <a:rPr lang="en-US" sz="2800" dirty="0" smtClean="0">
                <a:solidFill>
                  <a:srgbClr val="154578"/>
                </a:solidFill>
              </a:rPr>
              <a:t> for all or nearly all children receiving Part C/Part B 619 services. </a:t>
            </a:r>
            <a:endParaRPr lang="en-US" sz="2800" dirty="0">
              <a:solidFill>
                <a:srgbClr val="154578"/>
              </a:solidFill>
            </a:endParaRPr>
          </a:p>
        </p:txBody>
      </p:sp>
      <p:sp>
        <p:nvSpPr>
          <p:cNvPr id="6" name="Rectangle 5"/>
          <p:cNvSpPr/>
          <p:nvPr/>
        </p:nvSpPr>
        <p:spPr>
          <a:xfrm>
            <a:off x="914400" y="3746718"/>
            <a:ext cx="77724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There was </a:t>
            </a:r>
            <a:r>
              <a:rPr lang="en-US" sz="2800" b="1" dirty="0" smtClean="0">
                <a:solidFill>
                  <a:srgbClr val="154578"/>
                </a:solidFill>
              </a:rPr>
              <a:t>no change </a:t>
            </a:r>
            <a:r>
              <a:rPr lang="en-US" sz="2800" dirty="0" smtClean="0">
                <a:solidFill>
                  <a:srgbClr val="154578"/>
                </a:solidFill>
              </a:rPr>
              <a:t>from 2013. No states in either survey year did not have a child-level data system.</a:t>
            </a:r>
            <a:endParaRPr lang="en-US" sz="2800" dirty="0">
              <a:solidFill>
                <a:srgbClr val="154578"/>
              </a:solidFill>
            </a:endParaRPr>
          </a:p>
        </p:txBody>
      </p:sp>
    </p:spTree>
    <p:extLst>
      <p:ext uri="{BB962C8B-B14F-4D97-AF65-F5344CB8AC3E}">
        <p14:creationId xmlns:p14="http://schemas.microsoft.com/office/powerpoint/2010/main" val="158190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18</a:t>
            </a:fld>
            <a:endParaRPr lang="en-US" dirty="0"/>
          </a:p>
        </p:txBody>
      </p:sp>
      <p:sp>
        <p:nvSpPr>
          <p:cNvPr id="4" name="Title 3"/>
          <p:cNvSpPr>
            <a:spLocks noGrp="1"/>
          </p:cNvSpPr>
          <p:nvPr>
            <p:ph type="title"/>
          </p:nvPr>
        </p:nvSpPr>
        <p:spPr>
          <a:xfrm>
            <a:off x="517071" y="304800"/>
            <a:ext cx="8229600" cy="1143000"/>
          </a:xfrm>
          <a:ln>
            <a:noFill/>
          </a:ln>
        </p:spPr>
        <p:txBody>
          <a:bodyPr>
            <a:normAutofit fontScale="90000"/>
          </a:bodyPr>
          <a:lstStyle/>
          <a:p>
            <a:pPr algn="ctr"/>
            <a:r>
              <a:rPr lang="en-US" dirty="0" smtClean="0"/>
              <a:t>Summary: have child-level data systems</a:t>
            </a:r>
            <a:endParaRPr lang="en-US" dirty="0"/>
          </a:p>
        </p:txBody>
      </p:sp>
      <p:sp>
        <p:nvSpPr>
          <p:cNvPr id="15" name="Rectangle 14"/>
          <p:cNvSpPr/>
          <p:nvPr/>
        </p:nvSpPr>
        <p:spPr>
          <a:xfrm>
            <a:off x="5627914" y="2362200"/>
            <a:ext cx="3048000" cy="1815882"/>
          </a:xfrm>
          <a:prstGeom prst="rect">
            <a:avLst/>
          </a:prstGeom>
        </p:spPr>
        <p:txBody>
          <a:bodyPr wrap="square">
            <a:spAutoFit/>
          </a:bodyPr>
          <a:lstStyle/>
          <a:p>
            <a:pPr lvl="0">
              <a:spcBef>
                <a:spcPct val="20000"/>
              </a:spcBef>
              <a:buClr>
                <a:srgbClr val="ED3532"/>
              </a:buClr>
            </a:pPr>
            <a:r>
              <a:rPr lang="en-US" sz="2800" dirty="0" smtClean="0">
                <a:solidFill>
                  <a:srgbClr val="154578"/>
                </a:solidFill>
              </a:rPr>
              <a:t>Both C and 619 remained stable and high in this indicator.</a:t>
            </a:r>
            <a:endParaRPr lang="en-US" sz="2800" dirty="0">
              <a:solidFill>
                <a:srgbClr val="154578"/>
              </a:solidFill>
            </a:endParaRPr>
          </a:p>
        </p:txBody>
      </p:sp>
      <p:graphicFrame>
        <p:nvGraphicFramePr>
          <p:cNvPr id="3" name="Chart 2" descr="This chart states shows us that all states that responded to the survey in 2013 and in 2015 continue to have an electronic data system with personally identifiable child-level data for all or nearly all children receiving Part C/Part B 619 services."/>
          <p:cNvGraphicFramePr/>
          <p:nvPr>
            <p:extLst>
              <p:ext uri="{D42A27DB-BD31-4B8C-83A1-F6EECF244321}">
                <p14:modId xmlns:p14="http://schemas.microsoft.com/office/powerpoint/2010/main" val="2284083630"/>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24000"/>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600200"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192611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2" name="Title 1"/>
          <p:cNvSpPr>
            <a:spLocks noGrp="1"/>
          </p:cNvSpPr>
          <p:nvPr>
            <p:ph type="title"/>
          </p:nvPr>
        </p:nvSpPr>
        <p:spPr>
          <a:xfrm>
            <a:off x="457200" y="274638"/>
            <a:ext cx="8229600" cy="2468562"/>
          </a:xfrm>
          <a:ln>
            <a:noFill/>
          </a:ln>
        </p:spPr>
        <p:txBody>
          <a:bodyPr>
            <a:normAutofit/>
          </a:bodyPr>
          <a:lstStyle/>
          <a:p>
            <a:r>
              <a:rPr lang="en-US" dirty="0">
                <a:solidFill>
                  <a:schemeClr val="bg1"/>
                </a:solidFill>
              </a:rPr>
              <a:t>How many states have child-level data in one data system or linked across data systems</a:t>
            </a:r>
            <a:r>
              <a:rPr lang="en-US" dirty="0" smtClean="0">
                <a:solidFill>
                  <a:schemeClr val="bg1"/>
                </a:solidFill>
              </a:rPr>
              <a:t>?</a:t>
            </a:r>
            <a:endParaRPr lang="en-US" dirty="0"/>
          </a:p>
        </p:txBody>
      </p:sp>
    </p:spTree>
    <p:extLst>
      <p:ext uri="{BB962C8B-B14F-4D97-AF65-F5344CB8AC3E}">
        <p14:creationId xmlns:p14="http://schemas.microsoft.com/office/powerpoint/2010/main" val="307748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4" name="Title 3"/>
          <p:cNvSpPr>
            <a:spLocks noGrp="1"/>
          </p:cNvSpPr>
          <p:nvPr>
            <p:ph type="title"/>
          </p:nvPr>
        </p:nvSpPr>
        <p:spPr>
          <a:ln>
            <a:noFill/>
          </a:ln>
        </p:spPr>
        <p:txBody>
          <a:bodyPr/>
          <a:lstStyle/>
          <a:p>
            <a:r>
              <a:rPr lang="en-US" dirty="0" smtClean="0"/>
              <a:t>Today’s Goals</a:t>
            </a:r>
            <a:endParaRPr lang="en-US" dirty="0"/>
          </a:p>
        </p:txBody>
      </p:sp>
      <p:sp>
        <p:nvSpPr>
          <p:cNvPr id="6" name="Content Placeholder 1"/>
          <p:cNvSpPr>
            <a:spLocks noGrp="1"/>
          </p:cNvSpPr>
          <p:nvPr>
            <p:ph idx="1"/>
          </p:nvPr>
        </p:nvSpPr>
        <p:spPr>
          <a:xfrm>
            <a:off x="457200" y="1600200"/>
            <a:ext cx="8458200" cy="4419599"/>
          </a:xfrm>
        </p:spPr>
        <p:txBody>
          <a:bodyPr/>
          <a:lstStyle/>
          <a:p>
            <a:pPr lvl="0"/>
            <a:r>
              <a:rPr lang="en-US" dirty="0" smtClean="0"/>
              <a:t>Share information about the state of state data systems</a:t>
            </a:r>
          </a:p>
          <a:p>
            <a:pPr lvl="1"/>
            <a:r>
              <a:rPr lang="en-US" dirty="0" smtClean="0"/>
              <a:t>Summarize information about changes to state data systems between 2013 and 2015</a:t>
            </a:r>
          </a:p>
          <a:p>
            <a:pPr lvl="0"/>
            <a:r>
              <a:rPr lang="en-US" dirty="0" smtClean="0"/>
              <a:t>Encourage discussion and gather feedback</a:t>
            </a:r>
          </a:p>
          <a:p>
            <a:pPr lvl="1"/>
            <a:r>
              <a:rPr lang="en-US" dirty="0" smtClean="0"/>
              <a:t>Explore how current efforts in states are tied to changes</a:t>
            </a:r>
          </a:p>
          <a:p>
            <a:pPr lvl="0"/>
            <a:r>
              <a:rPr lang="en-US" dirty="0" smtClean="0"/>
              <a:t>Provide demonstration of state of the states map</a:t>
            </a:r>
          </a:p>
          <a:p>
            <a:pPr lvl="0"/>
            <a:r>
              <a:rPr lang="en-US" dirty="0" smtClean="0"/>
              <a:t>Highlight resources and products</a:t>
            </a:r>
            <a:endParaRPr lang="en-US" dirty="0"/>
          </a:p>
        </p:txBody>
      </p:sp>
    </p:spTree>
    <p:extLst>
      <p:ext uri="{BB962C8B-B14F-4D97-AF65-F5344CB8AC3E}">
        <p14:creationId xmlns:p14="http://schemas.microsoft.com/office/powerpoint/2010/main" val="179534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20</a:t>
            </a:fld>
            <a:endParaRPr lang="en-US" dirty="0"/>
          </a:p>
        </p:txBody>
      </p:sp>
      <p:graphicFrame>
        <p:nvGraphicFramePr>
          <p:cNvPr id="2" name="Chart 1" descr="This image shows that 79 percent of part c programs have child data linked or in one system, 5 percent do not and data is missing for 16 percent of states with part c programs."/>
          <p:cNvGraphicFramePr/>
          <p:nvPr>
            <p:extLst>
              <p:ext uri="{D42A27DB-BD31-4B8C-83A1-F6EECF244321}">
                <p14:modId xmlns:p14="http://schemas.microsoft.com/office/powerpoint/2010/main" val="693909827"/>
              </p:ext>
            </p:extLst>
          </p:nvPr>
        </p:nvGraphicFramePr>
        <p:xfrm>
          <a:off x="838200" y="1656784"/>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9906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79%</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656784"/>
            <a:ext cx="51816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 </a:t>
            </a:r>
            <a:r>
              <a:rPr lang="en-US" sz="2800" dirty="0" smtClean="0">
                <a:solidFill>
                  <a:srgbClr val="154578"/>
                </a:solidFill>
              </a:rPr>
              <a:t>programs have child data </a:t>
            </a:r>
            <a:r>
              <a:rPr lang="en-US" sz="2800" b="1" dirty="0" smtClean="0">
                <a:solidFill>
                  <a:srgbClr val="154578"/>
                </a:solidFill>
              </a:rPr>
              <a:t>linked</a:t>
            </a:r>
            <a:r>
              <a:rPr lang="en-US" sz="2800" dirty="0" smtClean="0">
                <a:solidFill>
                  <a:srgbClr val="154578"/>
                </a:solidFill>
              </a:rPr>
              <a:t> or in </a:t>
            </a:r>
            <a:r>
              <a:rPr lang="en-US" sz="2800" b="1" dirty="0" smtClean="0">
                <a:solidFill>
                  <a:srgbClr val="154578"/>
                </a:solidFill>
              </a:rPr>
              <a:t>one data system</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6629400" y="465838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5%</a:t>
            </a:r>
            <a:endParaRPr lang="en-US" sz="4000" b="1" dirty="0">
              <a:solidFill>
                <a:srgbClr val="FF0000"/>
              </a:solidFill>
              <a:latin typeface="Century Gothic" panose="020B0502020202020204" pitchFamily="34" charset="0"/>
            </a:endParaRPr>
          </a:p>
        </p:txBody>
      </p:sp>
      <p:sp>
        <p:nvSpPr>
          <p:cNvPr id="116" name="Rectangle 115"/>
          <p:cNvSpPr/>
          <p:nvPr/>
        </p:nvSpPr>
        <p:spPr>
          <a:xfrm>
            <a:off x="66294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130143"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16%</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7020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21</a:t>
            </a:fld>
            <a:endParaRPr lang="en-US" dirty="0"/>
          </a:p>
        </p:txBody>
      </p:sp>
      <p:sp>
        <p:nvSpPr>
          <p:cNvPr id="4" name="Title 3"/>
          <p:cNvSpPr>
            <a:spLocks noGrp="1"/>
          </p:cNvSpPr>
          <p:nvPr>
            <p:ph type="title"/>
          </p:nvPr>
        </p:nvSpPr>
        <p:spPr>
          <a:ln>
            <a:noFill/>
          </a:ln>
        </p:spPr>
        <p:txBody>
          <a:bodyPr>
            <a:normAutofit/>
          </a:bodyPr>
          <a:lstStyle/>
          <a:p>
            <a:pPr lvl="0"/>
            <a:r>
              <a:rPr lang="en-US" b="0" dirty="0"/>
              <a:t>Among </a:t>
            </a:r>
            <a:r>
              <a:rPr lang="en-US" dirty="0"/>
              <a:t>Part C </a:t>
            </a:r>
            <a:r>
              <a:rPr lang="en-US" b="0" dirty="0"/>
              <a:t>programs</a:t>
            </a:r>
            <a:r>
              <a:rPr lang="en-US" b="0" dirty="0" smtClean="0"/>
              <a:t>,</a:t>
            </a:r>
            <a:endParaRPr lang="en-US" b="0" dirty="0"/>
          </a:p>
        </p:txBody>
      </p:sp>
      <p:sp>
        <p:nvSpPr>
          <p:cNvPr id="118" name="Rectangle 117"/>
          <p:cNvSpPr/>
          <p:nvPr/>
        </p:nvSpPr>
        <p:spPr>
          <a:xfrm>
            <a:off x="914400" y="1425714"/>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Two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196405"/>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 data or did not have in one data system in 2013 reported that they had this in 2015.</a:t>
            </a:r>
            <a:endParaRPr lang="en-US" sz="2800" dirty="0">
              <a:solidFill>
                <a:srgbClr val="154578"/>
              </a:solidFill>
            </a:endParaRPr>
          </a:p>
        </p:txBody>
      </p:sp>
      <p:sp>
        <p:nvSpPr>
          <p:cNvPr id="7" name="Rectangle 6"/>
          <p:cNvSpPr/>
          <p:nvPr/>
        </p:nvSpPr>
        <p:spPr>
          <a:xfrm>
            <a:off x="914400" y="38862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6568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link child data or had it in one system in 2013 reported that they did not have this in 2015.</a:t>
            </a:r>
            <a:endParaRPr lang="en-US" sz="2800" dirty="0">
              <a:solidFill>
                <a:srgbClr val="154578"/>
              </a:solidFill>
            </a:endParaRPr>
          </a:p>
        </p:txBody>
      </p:sp>
    </p:spTree>
    <p:extLst>
      <p:ext uri="{BB962C8B-B14F-4D97-AF65-F5344CB8AC3E}">
        <p14:creationId xmlns:p14="http://schemas.microsoft.com/office/powerpoint/2010/main" val="2425622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22</a:t>
            </a:fld>
            <a:endParaRPr lang="en-US" dirty="0"/>
          </a:p>
        </p:txBody>
      </p:sp>
      <p:graphicFrame>
        <p:nvGraphicFramePr>
          <p:cNvPr id="120" name="Chart 119" descr="This image shows that 70 percent of six-nineteen programs have child data linked or in one system, 23 percent do not and data is missing for 7 percent of states with part c programs."/>
          <p:cNvGraphicFramePr/>
          <p:nvPr>
            <p:extLst>
              <p:ext uri="{D42A27DB-BD31-4B8C-83A1-F6EECF244321}">
                <p14:modId xmlns:p14="http://schemas.microsoft.com/office/powerpoint/2010/main" val="2946642744"/>
              </p:ext>
            </p:extLst>
          </p:nvPr>
        </p:nvGraphicFramePr>
        <p:xfrm>
          <a:off x="762000" y="1676400"/>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90600" y="1150197"/>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70%</a:t>
            </a:r>
            <a:endParaRPr lang="en-US" sz="4000" b="1" dirty="0">
              <a:solidFill>
                <a:srgbClr val="154578"/>
              </a:solidFill>
              <a:latin typeface="Century Gothic" panose="020B0502020202020204" pitchFamily="34" charset="0"/>
            </a:endParaRPr>
          </a:p>
        </p:txBody>
      </p:sp>
      <p:sp>
        <p:nvSpPr>
          <p:cNvPr id="117" name="Rectangle 116"/>
          <p:cNvSpPr/>
          <p:nvPr/>
        </p:nvSpPr>
        <p:spPr>
          <a:xfrm>
            <a:off x="990600" y="1816381"/>
            <a:ext cx="53340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have child data </a:t>
            </a:r>
            <a:r>
              <a:rPr lang="en-US" sz="2800" b="1" dirty="0" smtClean="0">
                <a:solidFill>
                  <a:srgbClr val="154578"/>
                </a:solidFill>
              </a:rPr>
              <a:t>linked</a:t>
            </a:r>
            <a:r>
              <a:rPr lang="en-US" sz="2800" dirty="0" smtClean="0">
                <a:solidFill>
                  <a:srgbClr val="154578"/>
                </a:solidFill>
              </a:rPr>
              <a:t> or in </a:t>
            </a:r>
            <a:r>
              <a:rPr lang="en-US" sz="2800" b="1" dirty="0" smtClean="0">
                <a:solidFill>
                  <a:srgbClr val="154578"/>
                </a:solidFill>
              </a:rPr>
              <a:t>one data system</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60198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23%</a:t>
            </a:r>
            <a:endParaRPr lang="en-US" sz="4000" b="1" dirty="0">
              <a:solidFill>
                <a:srgbClr val="FF0000"/>
              </a:solidFill>
              <a:latin typeface="Century Gothic" panose="020B0502020202020204" pitchFamily="34" charset="0"/>
            </a:endParaRPr>
          </a:p>
        </p:txBody>
      </p:sp>
      <p:sp>
        <p:nvSpPr>
          <p:cNvPr id="116" name="Rectangle 115"/>
          <p:cNvSpPr/>
          <p:nvPr/>
        </p:nvSpPr>
        <p:spPr>
          <a:xfrm>
            <a:off x="60198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649029"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7%</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3585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23</a:t>
            </a:fld>
            <a:endParaRPr lang="en-US" dirty="0"/>
          </a:p>
        </p:txBody>
      </p:sp>
      <p:sp>
        <p:nvSpPr>
          <p:cNvPr id="4" name="Title 3"/>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Nine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 data or did not have in one data system in 2013 reported that they had this in 2015.</a:t>
            </a:r>
            <a:endParaRPr lang="en-US" sz="2800" dirty="0">
              <a:solidFill>
                <a:srgbClr val="154578"/>
              </a:solidFill>
            </a:endParaRPr>
          </a:p>
        </p:txBody>
      </p:sp>
      <p:sp>
        <p:nvSpPr>
          <p:cNvPr id="7" name="Rectangle 6"/>
          <p:cNvSpPr/>
          <p:nvPr/>
        </p:nvSpPr>
        <p:spPr>
          <a:xfrm>
            <a:off x="914400" y="38862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656891"/>
            <a:ext cx="7315200" cy="1384995"/>
          </a:xfrm>
          <a:prstGeom prst="rect">
            <a:avLst/>
          </a:prstGeom>
        </p:spPr>
        <p:txBody>
          <a:bodyPr wrap="square">
            <a:spAutoFit/>
          </a:bodyPr>
          <a:lstStyle/>
          <a:p>
            <a:pPr lvl="0">
              <a:spcBef>
                <a:spcPct val="20000"/>
              </a:spcBef>
              <a:buClr>
                <a:srgbClr val="ED3532"/>
              </a:buClr>
            </a:pPr>
            <a:r>
              <a:rPr lang="en-US" sz="2800" dirty="0">
                <a:solidFill>
                  <a:srgbClr val="154578"/>
                </a:solidFill>
              </a:rPr>
              <a:t>that could link child data or had it in one system in 2013 reported that they did not have this in 2015.</a:t>
            </a:r>
          </a:p>
        </p:txBody>
      </p:sp>
    </p:spTree>
    <p:extLst>
      <p:ext uri="{BB962C8B-B14F-4D97-AF65-F5344CB8AC3E}">
        <p14:creationId xmlns:p14="http://schemas.microsoft.com/office/powerpoint/2010/main" val="31315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24</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r>
              <a:rPr lang="en-US" dirty="0" smtClean="0"/>
              <a:t>Summary: child-level data is linked or in one data system</a:t>
            </a:r>
            <a:endParaRPr lang="en-US" dirty="0"/>
          </a:p>
        </p:txBody>
      </p:sp>
      <p:sp>
        <p:nvSpPr>
          <p:cNvPr id="15" name="Rectangle 14"/>
          <p:cNvSpPr/>
          <p:nvPr/>
        </p:nvSpPr>
        <p:spPr>
          <a:xfrm>
            <a:off x="5562600" y="1790579"/>
            <a:ext cx="3048000" cy="3970318"/>
          </a:xfrm>
          <a:prstGeom prst="rect">
            <a:avLst/>
          </a:prstGeom>
        </p:spPr>
        <p:txBody>
          <a:bodyPr wrap="square">
            <a:spAutoFit/>
          </a:bodyPr>
          <a:lstStyle/>
          <a:p>
            <a:pPr lvl="0">
              <a:spcBef>
                <a:spcPct val="20000"/>
              </a:spcBef>
              <a:buClr>
                <a:srgbClr val="ED3532"/>
              </a:buClr>
            </a:pPr>
            <a:r>
              <a:rPr lang="en-US" sz="2800" dirty="0" smtClean="0">
                <a:solidFill>
                  <a:srgbClr val="154578"/>
                </a:solidFill>
              </a:rPr>
              <a:t>619 programs are now more likely to link data or have it one system, but they still do not have this capability at the same rates as do Part C programs.</a:t>
            </a:r>
            <a:endParaRPr lang="en-US" sz="2800" dirty="0">
              <a:solidFill>
                <a:srgbClr val="154578"/>
              </a:solidFill>
            </a:endParaRPr>
          </a:p>
        </p:txBody>
      </p:sp>
      <p:graphicFrame>
        <p:nvGraphicFramePr>
          <p:cNvPr id="16" name="Chart 15" descr="This chart displays percentage of states with part c and six-nineteen programs that indicated child level data is linked or in one data system. State responses from 2013 are compared to state responses in 2015."/>
          <p:cNvGraphicFramePr/>
          <p:nvPr>
            <p:extLst>
              <p:ext uri="{D42A27DB-BD31-4B8C-83A1-F6EECF244321}">
                <p14:modId xmlns:p14="http://schemas.microsoft.com/office/powerpoint/2010/main" val="2873032124"/>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59004"/>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578429" y="3591072"/>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2298179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itle 1"/>
          <p:cNvSpPr>
            <a:spLocks noGrp="1"/>
          </p:cNvSpPr>
          <p:nvPr>
            <p:ph type="title"/>
          </p:nvPr>
        </p:nvSpPr>
        <p:spPr>
          <a:ln>
            <a:noFill/>
          </a:ln>
        </p:spPr>
        <p:txBody>
          <a:bodyPr>
            <a:normAutofit fontScale="90000"/>
          </a:bodyPr>
          <a:lstStyle/>
          <a:p>
            <a:r>
              <a:rPr lang="en-US" dirty="0">
                <a:solidFill>
                  <a:schemeClr val="bg1"/>
                </a:solidFill>
              </a:rPr>
              <a:t>How many states use a unique identifier for children</a:t>
            </a:r>
            <a:r>
              <a:rPr lang="en-US" dirty="0" smtClean="0">
                <a:solidFill>
                  <a:schemeClr val="bg1"/>
                </a:solidFill>
              </a:rPr>
              <a:t>?</a:t>
            </a:r>
            <a:endParaRPr lang="en-US" dirty="0"/>
          </a:p>
        </p:txBody>
      </p:sp>
    </p:spTree>
    <p:extLst>
      <p:ext uri="{BB962C8B-B14F-4D97-AF65-F5344CB8AC3E}">
        <p14:creationId xmlns:p14="http://schemas.microsoft.com/office/powerpoint/2010/main" val="2125545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itle 1"/>
          <p:cNvSpPr>
            <a:spLocks noGrp="1"/>
          </p:cNvSpPr>
          <p:nvPr>
            <p:ph type="title"/>
          </p:nvPr>
        </p:nvSpPr>
        <p:spPr>
          <a:ln>
            <a:noFill/>
          </a:ln>
        </p:spPr>
        <p:txBody>
          <a:bodyPr>
            <a:normAutofit/>
          </a:bodyPr>
          <a:lstStyle/>
          <a:p>
            <a:pPr lvl="0"/>
            <a:r>
              <a:rPr lang="en-US" dirty="0" smtClean="0">
                <a:solidFill>
                  <a:srgbClr val="39B54A"/>
                </a:solidFill>
              </a:rPr>
              <a:t>All</a:t>
            </a:r>
            <a:endParaRPr lang="en-US" dirty="0"/>
          </a:p>
        </p:txBody>
      </p:sp>
      <p:sp>
        <p:nvSpPr>
          <p:cNvPr id="117" name="Rectangle 116"/>
          <p:cNvSpPr/>
          <p:nvPr/>
        </p:nvSpPr>
        <p:spPr>
          <a:xfrm>
            <a:off x="914400" y="1655676"/>
            <a:ext cx="7315200" cy="1384995"/>
          </a:xfrm>
          <a:prstGeom prst="rect">
            <a:avLst/>
          </a:prstGeom>
        </p:spPr>
        <p:txBody>
          <a:bodyPr wrap="square">
            <a:spAutoFit/>
          </a:bodyPr>
          <a:lstStyle/>
          <a:p>
            <a:pPr lvl="0">
              <a:spcBef>
                <a:spcPct val="20000"/>
              </a:spcBef>
              <a:buClr>
                <a:srgbClr val="ED3532"/>
              </a:buClr>
            </a:pPr>
            <a:r>
              <a:rPr lang="en-US" sz="2800" dirty="0">
                <a:solidFill>
                  <a:srgbClr val="154578"/>
                </a:solidFill>
              </a:rPr>
              <a:t>states </a:t>
            </a:r>
            <a:r>
              <a:rPr lang="en-US" sz="2800" dirty="0" smtClean="0">
                <a:solidFill>
                  <a:srgbClr val="154578"/>
                </a:solidFill>
              </a:rPr>
              <a:t>(across C &amp; 619) that </a:t>
            </a:r>
            <a:r>
              <a:rPr lang="en-US" sz="2800" dirty="0">
                <a:solidFill>
                  <a:srgbClr val="154578"/>
                </a:solidFill>
              </a:rPr>
              <a:t>responded to the survey </a:t>
            </a:r>
            <a:r>
              <a:rPr lang="en-US" sz="2800" dirty="0" smtClean="0">
                <a:solidFill>
                  <a:srgbClr val="154578"/>
                </a:solidFill>
              </a:rPr>
              <a:t>use a unique identifier for children receiving services.</a:t>
            </a:r>
            <a:endParaRPr lang="en-US" sz="2800" dirty="0">
              <a:solidFill>
                <a:srgbClr val="154578"/>
              </a:solidFill>
            </a:endParaRPr>
          </a:p>
        </p:txBody>
      </p:sp>
    </p:spTree>
    <p:extLst>
      <p:ext uri="{BB962C8B-B14F-4D97-AF65-F5344CB8AC3E}">
        <p14:creationId xmlns:p14="http://schemas.microsoft.com/office/powerpoint/2010/main" val="1214219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27</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425714"/>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Four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use unique child identifiers in 2013 reported that they had this in 2015.</a:t>
            </a:r>
            <a:endParaRPr lang="en-US" sz="2800" dirty="0">
              <a:solidFill>
                <a:srgbClr val="154578"/>
              </a:solidFill>
            </a:endParaRPr>
          </a:p>
        </p:txBody>
      </p:sp>
      <p:sp>
        <p:nvSpPr>
          <p:cNvPr id="7" name="Rectangle 6"/>
          <p:cNvSpPr/>
          <p:nvPr/>
        </p:nvSpPr>
        <p:spPr>
          <a:xfrm>
            <a:off x="914400" y="38862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No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6568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use unique identifiers in 2013 reported that they did not in 2015.</a:t>
            </a:r>
            <a:endParaRPr lang="en-US" sz="2800" dirty="0">
              <a:solidFill>
                <a:srgbClr val="154578"/>
              </a:solidFill>
            </a:endParaRPr>
          </a:p>
        </p:txBody>
      </p:sp>
    </p:spTree>
    <p:extLst>
      <p:ext uri="{BB962C8B-B14F-4D97-AF65-F5344CB8AC3E}">
        <p14:creationId xmlns:p14="http://schemas.microsoft.com/office/powerpoint/2010/main" val="3694409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Two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did </a:t>
            </a:r>
            <a:r>
              <a:rPr lang="en-US" sz="2800" b="1" dirty="0">
                <a:solidFill>
                  <a:srgbClr val="154578"/>
                </a:solidFill>
              </a:rPr>
              <a:t>not</a:t>
            </a:r>
            <a:r>
              <a:rPr lang="en-US" sz="2800" dirty="0">
                <a:solidFill>
                  <a:srgbClr val="154578"/>
                </a:solidFill>
              </a:rPr>
              <a:t> use unique child identifiers in 2013 reported that they had this in 2015.</a:t>
            </a:r>
          </a:p>
        </p:txBody>
      </p:sp>
      <p:sp>
        <p:nvSpPr>
          <p:cNvPr id="7" name="Rectangle 6"/>
          <p:cNvSpPr/>
          <p:nvPr/>
        </p:nvSpPr>
        <p:spPr>
          <a:xfrm>
            <a:off x="914400" y="38862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No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656891"/>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did use unique identifiers in 2013 reported that they did not in 2015.</a:t>
            </a:r>
          </a:p>
        </p:txBody>
      </p:sp>
    </p:spTree>
    <p:extLst>
      <p:ext uri="{BB962C8B-B14F-4D97-AF65-F5344CB8AC3E}">
        <p14:creationId xmlns:p14="http://schemas.microsoft.com/office/powerpoint/2010/main" val="3705841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29</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pPr algn="ctr"/>
            <a:r>
              <a:rPr lang="en-US" dirty="0" smtClean="0"/>
              <a:t>Summary: has unique child identifiers</a:t>
            </a:r>
            <a:endParaRPr lang="en-US" dirty="0"/>
          </a:p>
        </p:txBody>
      </p:sp>
      <p:sp>
        <p:nvSpPr>
          <p:cNvPr id="15" name="Rectangle 14"/>
          <p:cNvSpPr/>
          <p:nvPr/>
        </p:nvSpPr>
        <p:spPr>
          <a:xfrm>
            <a:off x="5562600" y="2667000"/>
            <a:ext cx="32766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The </a:t>
            </a:r>
            <a:r>
              <a:rPr lang="en-US" sz="2800" b="1" dirty="0" smtClean="0">
                <a:solidFill>
                  <a:srgbClr val="154578"/>
                </a:solidFill>
              </a:rPr>
              <a:t>majority</a:t>
            </a:r>
            <a:r>
              <a:rPr lang="en-US" sz="2800" dirty="0" smtClean="0">
                <a:solidFill>
                  <a:srgbClr val="154578"/>
                </a:solidFill>
              </a:rPr>
              <a:t> of states use unique child identifiers.</a:t>
            </a:r>
            <a:endParaRPr lang="en-US" sz="2800" dirty="0">
              <a:solidFill>
                <a:srgbClr val="154578"/>
              </a:solidFill>
            </a:endParaRPr>
          </a:p>
        </p:txBody>
      </p:sp>
      <p:graphicFrame>
        <p:nvGraphicFramePr>
          <p:cNvPr id="16" name="Chart 15" descr="This chart displays percentage of states with part c and six-nineteen programs that indicated having unique child identifiers. State responses from 2013 are compared to state responses in 2015."/>
          <p:cNvGraphicFramePr/>
          <p:nvPr>
            <p:extLst>
              <p:ext uri="{D42A27DB-BD31-4B8C-83A1-F6EECF244321}">
                <p14:modId xmlns:p14="http://schemas.microsoft.com/office/powerpoint/2010/main" val="275972249"/>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35668"/>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524000" y="3593068"/>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264347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15" y="404946"/>
            <a:ext cx="7772400" cy="1362075"/>
          </a:xfrm>
        </p:spPr>
        <p:txBody>
          <a:bodyPr/>
          <a:lstStyle/>
          <a:p>
            <a:pPr algn="ctr"/>
            <a:r>
              <a:rPr lang="en-US" dirty="0" smtClean="0"/>
              <a:t>First, let’s talk about you</a:t>
            </a:r>
            <a:endParaRPr lang="en-US" dirty="0"/>
          </a:p>
        </p:txBody>
      </p:sp>
      <p:pic>
        <p:nvPicPr>
          <p:cNvPr id="3077" name="Picture 5" descr="&quot; &quot;"/>
          <p:cNvPicPr>
            <a:picLocks noChangeAspect="1" noChangeArrowheads="1"/>
          </p:cNvPicPr>
          <p:nvPr/>
        </p:nvPicPr>
        <p:blipFill rotWithShape="1">
          <a:blip r:embed="rId3">
            <a:extLst>
              <a:ext uri="{28A0092B-C50C-407E-A947-70E740481C1C}">
                <a14:useLocalDpi xmlns:a14="http://schemas.microsoft.com/office/drawing/2010/main" val="0"/>
              </a:ext>
            </a:extLst>
          </a:blip>
          <a:srcRect t="15900"/>
          <a:stretch/>
        </p:blipFill>
        <p:spPr bwMode="auto">
          <a:xfrm>
            <a:off x="762000" y="1371600"/>
            <a:ext cx="8382000" cy="428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descr="&quot; &quot;"/>
          <p:cNvSpPr>
            <a:spLocks noGrp="1"/>
          </p:cNvSpPr>
          <p:nvPr>
            <p:ph type="title"/>
          </p:nvPr>
        </p:nvSpPr>
        <p:spPr/>
        <p:txBody>
          <a:bodyPr>
            <a:normAutofit fontScale="90000"/>
          </a:bodyPr>
          <a:lstStyle/>
          <a:p>
            <a:r>
              <a:rPr lang="en-US" dirty="0"/>
              <a:t>Discussion questions</a:t>
            </a:r>
            <a:r>
              <a:rPr lang="en-US" dirty="0" smtClean="0"/>
              <a:t>:</a:t>
            </a:r>
            <a:r>
              <a:rPr lang="en-US" dirty="0"/>
              <a:t> Child-level data</a:t>
            </a:r>
          </a:p>
        </p:txBody>
      </p:sp>
      <p:sp>
        <p:nvSpPr>
          <p:cNvPr id="2" name="Content Placeholder 1"/>
          <p:cNvSpPr>
            <a:spLocks noGrp="1"/>
          </p:cNvSpPr>
          <p:nvPr>
            <p:ph idx="1"/>
          </p:nvPr>
        </p:nvSpPr>
        <p:spPr>
          <a:xfrm>
            <a:off x="457200" y="1905000"/>
            <a:ext cx="5257800" cy="3657601"/>
          </a:xfrm>
        </p:spPr>
        <p:txBody>
          <a:bodyPr/>
          <a:lstStyle/>
          <a:p>
            <a:pPr lvl="0"/>
            <a:r>
              <a:rPr lang="en-US" dirty="0" smtClean="0">
                <a:solidFill>
                  <a:schemeClr val="tx2"/>
                </a:solidFill>
              </a:rPr>
              <a:t>What do you make of these data?</a:t>
            </a:r>
          </a:p>
          <a:p>
            <a:pPr lvl="0"/>
            <a:r>
              <a:rPr lang="en-US" dirty="0" smtClean="0">
                <a:solidFill>
                  <a:schemeClr val="tx2"/>
                </a:solidFill>
              </a:rPr>
              <a:t>What will it take for more states to have all child-level data linked or in one state data system? </a:t>
            </a:r>
          </a:p>
          <a:p>
            <a:pPr lvl="0"/>
            <a:r>
              <a:rPr lang="en-US" dirty="0" smtClean="0">
                <a:solidFill>
                  <a:schemeClr val="tx2"/>
                </a:solidFill>
              </a:rPr>
              <a:t>Are there any current efforts in your state related to child data and data systems</a:t>
            </a:r>
            <a:r>
              <a:rPr lang="en-US" dirty="0" smtClean="0">
                <a:solidFill>
                  <a:schemeClr val="tx2"/>
                </a:solidFill>
              </a:rPr>
              <a:t>?</a:t>
            </a:r>
            <a:endParaRPr lang="en-US" dirty="0" smtClean="0">
              <a:solidFill>
                <a:srgbClr val="FF0000"/>
              </a:solidFill>
            </a:endParaRPr>
          </a:p>
        </p:txBody>
      </p:sp>
      <p:pic>
        <p:nvPicPr>
          <p:cNvPr id="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31051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43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8" name="Title 7"/>
          <p:cNvSpPr>
            <a:spLocks noGrp="1"/>
          </p:cNvSpPr>
          <p:nvPr>
            <p:ph type="title"/>
          </p:nvPr>
        </p:nvSpPr>
        <p:spPr>
          <a:ln>
            <a:noFill/>
          </a:ln>
        </p:spPr>
        <p:txBody>
          <a:bodyPr>
            <a:normAutofit/>
          </a:bodyPr>
          <a:lstStyle/>
          <a:p>
            <a:pPr algn="ctr"/>
            <a:r>
              <a:rPr lang="en-US" dirty="0">
                <a:solidFill>
                  <a:schemeClr val="bg1"/>
                </a:solidFill>
              </a:rPr>
              <a:t>Workforce-level </a:t>
            </a:r>
            <a:r>
              <a:rPr lang="en-US" dirty="0" smtClean="0">
                <a:solidFill>
                  <a:schemeClr val="bg1"/>
                </a:solidFill>
              </a:rPr>
              <a:t>data</a:t>
            </a:r>
            <a:endParaRPr lang="en-US" dirty="0"/>
          </a:p>
        </p:txBody>
      </p:sp>
    </p:spTree>
    <p:extLst>
      <p:ext uri="{BB962C8B-B14F-4D97-AF65-F5344CB8AC3E}">
        <p14:creationId xmlns:p14="http://schemas.microsoft.com/office/powerpoint/2010/main" val="3021578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itle 1"/>
          <p:cNvSpPr>
            <a:spLocks noGrp="1"/>
          </p:cNvSpPr>
          <p:nvPr>
            <p:ph type="title"/>
          </p:nvPr>
        </p:nvSpPr>
        <p:spPr>
          <a:ln>
            <a:noFill/>
          </a:ln>
        </p:spPr>
        <p:txBody>
          <a:bodyPr>
            <a:normAutofit fontScale="90000"/>
          </a:bodyPr>
          <a:lstStyle/>
          <a:p>
            <a:r>
              <a:rPr lang="en-US" dirty="0">
                <a:solidFill>
                  <a:schemeClr val="bg1"/>
                </a:solidFill>
              </a:rPr>
              <a:t>How many states have workforce-level data systems</a:t>
            </a:r>
            <a:r>
              <a:rPr lang="en-US" dirty="0" smtClean="0">
                <a:solidFill>
                  <a:schemeClr val="bg1"/>
                </a:solidFill>
              </a:rPr>
              <a:t>?</a:t>
            </a:r>
            <a:endParaRPr lang="en-US" dirty="0"/>
          </a:p>
        </p:txBody>
      </p:sp>
    </p:spTree>
    <p:extLst>
      <p:ext uri="{BB962C8B-B14F-4D97-AF65-F5344CB8AC3E}">
        <p14:creationId xmlns:p14="http://schemas.microsoft.com/office/powerpoint/2010/main" val="1070497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33</a:t>
            </a:fld>
            <a:endParaRPr lang="en-US" dirty="0"/>
          </a:p>
        </p:txBody>
      </p:sp>
      <p:graphicFrame>
        <p:nvGraphicFramePr>
          <p:cNvPr id="120" name="Chart 119" descr="This image indicates 64 percent of part c programs have workforce data systems, 20 percent do not, and data is missing for 16 percent of states with part c programs"/>
          <p:cNvGraphicFramePr/>
          <p:nvPr>
            <p:extLst>
              <p:ext uri="{D42A27DB-BD31-4B8C-83A1-F6EECF244321}">
                <p14:modId xmlns:p14="http://schemas.microsoft.com/office/powerpoint/2010/main" val="1921538917"/>
              </p:ext>
            </p:extLst>
          </p:nvPr>
        </p:nvGraphicFramePr>
        <p:xfrm>
          <a:off x="762000" y="1669511"/>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14400" y="1025098"/>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64%</a:t>
            </a:r>
            <a:endParaRPr lang="en-US" sz="4000" b="1" dirty="0">
              <a:solidFill>
                <a:srgbClr val="154578"/>
              </a:solidFill>
              <a:latin typeface="Century Gothic" panose="020B0502020202020204" pitchFamily="34" charset="0"/>
            </a:endParaRPr>
          </a:p>
        </p:txBody>
      </p:sp>
      <p:sp>
        <p:nvSpPr>
          <p:cNvPr id="117" name="Rectangle 116"/>
          <p:cNvSpPr/>
          <p:nvPr/>
        </p:nvSpPr>
        <p:spPr>
          <a:xfrm>
            <a:off x="914400" y="1691282"/>
            <a:ext cx="40640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have </a:t>
            </a:r>
            <a:r>
              <a:rPr lang="en-US" sz="2800" b="1" dirty="0" smtClean="0">
                <a:solidFill>
                  <a:srgbClr val="154578"/>
                </a:solidFill>
              </a:rPr>
              <a:t>workforce data systems</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55626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20%</a:t>
            </a:r>
            <a:endParaRPr lang="en-US" sz="4000" b="1" dirty="0">
              <a:solidFill>
                <a:srgbClr val="FF0000"/>
              </a:solidFill>
              <a:latin typeface="Century Gothic" panose="020B0502020202020204" pitchFamily="34" charset="0"/>
            </a:endParaRPr>
          </a:p>
        </p:txBody>
      </p:sp>
      <p:sp>
        <p:nvSpPr>
          <p:cNvPr id="116" name="Rectangle 115"/>
          <p:cNvSpPr/>
          <p:nvPr/>
        </p:nvSpPr>
        <p:spPr>
          <a:xfrm>
            <a:off x="55626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6985000" y="32004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16%</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83125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34</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397913"/>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Five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168604"/>
            <a:ext cx="75438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have workforce data systems in 2013 reported that they did have this in 2015.</a:t>
            </a:r>
            <a:endParaRPr lang="en-US" sz="2800" dirty="0">
              <a:solidFill>
                <a:srgbClr val="154578"/>
              </a:solidFill>
            </a:endParaRPr>
          </a:p>
        </p:txBody>
      </p:sp>
      <p:sp>
        <p:nvSpPr>
          <p:cNvPr id="7" name="Rectangle 6"/>
          <p:cNvSpPr/>
          <p:nvPr/>
        </p:nvSpPr>
        <p:spPr>
          <a:xfrm>
            <a:off x="914400" y="3990202"/>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Three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760893"/>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had workforce data systems in 2013 reported that they did not in 2015.</a:t>
            </a:r>
            <a:endParaRPr lang="en-US" sz="2800" dirty="0">
              <a:solidFill>
                <a:srgbClr val="154578"/>
              </a:solidFill>
            </a:endParaRPr>
          </a:p>
        </p:txBody>
      </p:sp>
    </p:spTree>
    <p:extLst>
      <p:ext uri="{BB962C8B-B14F-4D97-AF65-F5344CB8AC3E}">
        <p14:creationId xmlns:p14="http://schemas.microsoft.com/office/powerpoint/2010/main" val="3452138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35</a:t>
            </a:fld>
            <a:endParaRPr lang="en-US" dirty="0"/>
          </a:p>
        </p:txBody>
      </p:sp>
      <p:graphicFrame>
        <p:nvGraphicFramePr>
          <p:cNvPr id="120" name="Chart 119" descr="This image indicates 88 percent of six-nineteen programs have workforce data systems, 5 percent do not, and data is missing for 7 percent of states with 619 programs"/>
          <p:cNvGraphicFramePr/>
          <p:nvPr>
            <p:extLst>
              <p:ext uri="{D42A27DB-BD31-4B8C-83A1-F6EECF244321}">
                <p14:modId xmlns:p14="http://schemas.microsoft.com/office/powerpoint/2010/main" val="1681720231"/>
              </p:ext>
            </p:extLst>
          </p:nvPr>
        </p:nvGraphicFramePr>
        <p:xfrm>
          <a:off x="762000" y="1542910"/>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14400" y="100951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88%</a:t>
            </a:r>
            <a:endParaRPr lang="en-US" sz="4000" b="1" dirty="0">
              <a:solidFill>
                <a:srgbClr val="154578"/>
              </a:solidFill>
              <a:latin typeface="Century Gothic" panose="020B0502020202020204" pitchFamily="34" charset="0"/>
            </a:endParaRPr>
          </a:p>
        </p:txBody>
      </p:sp>
      <p:sp>
        <p:nvSpPr>
          <p:cNvPr id="117" name="Rectangle 116"/>
          <p:cNvSpPr/>
          <p:nvPr/>
        </p:nvSpPr>
        <p:spPr>
          <a:xfrm>
            <a:off x="914400" y="1675694"/>
            <a:ext cx="40640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have </a:t>
            </a:r>
            <a:r>
              <a:rPr lang="en-US" sz="2800" b="1" dirty="0" smtClean="0">
                <a:solidFill>
                  <a:srgbClr val="154578"/>
                </a:solidFill>
              </a:rPr>
              <a:t>workforce data systems</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72390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5%</a:t>
            </a:r>
            <a:endParaRPr lang="en-US" sz="4000" b="1" dirty="0">
              <a:solidFill>
                <a:srgbClr val="FF0000"/>
              </a:solidFill>
              <a:latin typeface="Century Gothic" panose="020B0502020202020204" pitchFamily="34" charset="0"/>
            </a:endParaRPr>
          </a:p>
        </p:txBody>
      </p:sp>
      <p:sp>
        <p:nvSpPr>
          <p:cNvPr id="116" name="Rectangle 115"/>
          <p:cNvSpPr/>
          <p:nvPr/>
        </p:nvSpPr>
        <p:spPr>
          <a:xfrm>
            <a:off x="72390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649029"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7%</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76337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36</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375827"/>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Five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168604"/>
            <a:ext cx="7696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have workforce data systems in 2013 reported that they did have this in 2015.</a:t>
            </a:r>
            <a:endParaRPr lang="en-US" sz="2800" dirty="0">
              <a:solidFill>
                <a:srgbClr val="154578"/>
              </a:solidFill>
            </a:endParaRPr>
          </a:p>
        </p:txBody>
      </p:sp>
      <p:sp>
        <p:nvSpPr>
          <p:cNvPr id="7" name="Rectangle 6"/>
          <p:cNvSpPr/>
          <p:nvPr/>
        </p:nvSpPr>
        <p:spPr>
          <a:xfrm>
            <a:off x="914400" y="3990202"/>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760893"/>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had workforce data systems in 2013 reported that they did not in 2015.</a:t>
            </a:r>
          </a:p>
        </p:txBody>
      </p:sp>
    </p:spTree>
    <p:extLst>
      <p:ext uri="{BB962C8B-B14F-4D97-AF65-F5344CB8AC3E}">
        <p14:creationId xmlns:p14="http://schemas.microsoft.com/office/powerpoint/2010/main" val="704041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37</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r>
              <a:rPr lang="en-US" dirty="0" smtClean="0"/>
              <a:t>Summary: has workforce-level data systems</a:t>
            </a:r>
            <a:endParaRPr lang="en-US" dirty="0"/>
          </a:p>
        </p:txBody>
      </p:sp>
      <p:sp>
        <p:nvSpPr>
          <p:cNvPr id="15" name="Rectangle 14"/>
          <p:cNvSpPr/>
          <p:nvPr/>
        </p:nvSpPr>
        <p:spPr>
          <a:xfrm>
            <a:off x="5540829" y="2133600"/>
            <a:ext cx="3429000" cy="2677656"/>
          </a:xfrm>
          <a:prstGeom prst="rect">
            <a:avLst/>
          </a:prstGeom>
        </p:spPr>
        <p:txBody>
          <a:bodyPr wrap="square">
            <a:spAutoFit/>
          </a:bodyPr>
          <a:lstStyle/>
          <a:p>
            <a:pPr lvl="0">
              <a:spcBef>
                <a:spcPct val="20000"/>
              </a:spcBef>
              <a:buClr>
                <a:srgbClr val="ED3532"/>
              </a:buClr>
            </a:pPr>
            <a:r>
              <a:rPr lang="en-US" sz="2800" b="1" dirty="0" smtClean="0">
                <a:solidFill>
                  <a:srgbClr val="154578"/>
                </a:solidFill>
              </a:rPr>
              <a:t>619</a:t>
            </a:r>
            <a:r>
              <a:rPr lang="en-US" sz="2800" dirty="0" smtClean="0">
                <a:solidFill>
                  <a:srgbClr val="154578"/>
                </a:solidFill>
              </a:rPr>
              <a:t> programs are </a:t>
            </a:r>
            <a:r>
              <a:rPr lang="en-US" sz="2800" b="1" dirty="0" smtClean="0">
                <a:solidFill>
                  <a:srgbClr val="154578"/>
                </a:solidFill>
              </a:rPr>
              <a:t>more likely </a:t>
            </a:r>
            <a:r>
              <a:rPr lang="en-US" sz="2800" dirty="0" smtClean="0">
                <a:solidFill>
                  <a:srgbClr val="154578"/>
                </a:solidFill>
              </a:rPr>
              <a:t>to have workforce level data systems, and they have made more gains across years. </a:t>
            </a:r>
            <a:endParaRPr lang="en-US" sz="2800" dirty="0">
              <a:solidFill>
                <a:srgbClr val="154578"/>
              </a:solidFill>
            </a:endParaRPr>
          </a:p>
        </p:txBody>
      </p:sp>
      <p:graphicFrame>
        <p:nvGraphicFramePr>
          <p:cNvPr id="16" name="Chart 15" descr="This chart displays percentage of states with part c and six-nineteen programs that indicated having workforce level data systems. State responses from 2013 are compared to state responses in 2015."/>
          <p:cNvGraphicFramePr/>
          <p:nvPr>
            <p:extLst>
              <p:ext uri="{D42A27DB-BD31-4B8C-83A1-F6EECF244321}">
                <p14:modId xmlns:p14="http://schemas.microsoft.com/office/powerpoint/2010/main" val="2748856498"/>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24000"/>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600200"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4218836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
        <p:nvSpPr>
          <p:cNvPr id="2" name="Title 1"/>
          <p:cNvSpPr>
            <a:spLocks noGrp="1"/>
          </p:cNvSpPr>
          <p:nvPr>
            <p:ph type="title"/>
          </p:nvPr>
        </p:nvSpPr>
        <p:spPr>
          <a:ln>
            <a:noFill/>
          </a:ln>
        </p:spPr>
        <p:txBody>
          <a:bodyPr>
            <a:normAutofit fontScale="90000"/>
          </a:bodyPr>
          <a:lstStyle/>
          <a:p>
            <a:r>
              <a:rPr lang="en-US" dirty="0">
                <a:solidFill>
                  <a:schemeClr val="bg1"/>
                </a:solidFill>
              </a:rPr>
              <a:t>How many states have linked child-level to workforce-level data</a:t>
            </a:r>
            <a:r>
              <a:rPr lang="en-US" dirty="0" smtClean="0">
                <a:solidFill>
                  <a:schemeClr val="bg1"/>
                </a:solidFill>
              </a:rPr>
              <a:t>?</a:t>
            </a:r>
            <a:endParaRPr lang="en-US" dirty="0"/>
          </a:p>
        </p:txBody>
      </p:sp>
    </p:spTree>
    <p:extLst>
      <p:ext uri="{BB962C8B-B14F-4D97-AF65-F5344CB8AC3E}">
        <p14:creationId xmlns:p14="http://schemas.microsoft.com/office/powerpoint/2010/main" val="410874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39</a:t>
            </a:fld>
            <a:endParaRPr lang="en-US" dirty="0"/>
          </a:p>
        </p:txBody>
      </p:sp>
      <p:graphicFrame>
        <p:nvGraphicFramePr>
          <p:cNvPr id="120" name="Chart 119" descr="This image indicates 48 percent of part c programs have linked child and workforce data, 36 percent have not, and data is missing for 16 percent of states with part c programs"/>
          <p:cNvGraphicFramePr/>
          <p:nvPr>
            <p:extLst>
              <p:ext uri="{D42A27DB-BD31-4B8C-83A1-F6EECF244321}">
                <p14:modId xmlns:p14="http://schemas.microsoft.com/office/powerpoint/2010/main" val="3833164636"/>
              </p:ext>
            </p:extLst>
          </p:nvPr>
        </p:nvGraphicFramePr>
        <p:xfrm>
          <a:off x="762000" y="1629229"/>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90600" y="1066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48%</a:t>
            </a:r>
            <a:endParaRPr lang="en-US" sz="4000" b="1" dirty="0">
              <a:solidFill>
                <a:srgbClr val="154578"/>
              </a:solidFill>
              <a:latin typeface="Century Gothic" panose="020B0502020202020204" pitchFamily="34" charset="0"/>
            </a:endParaRPr>
          </a:p>
        </p:txBody>
      </p:sp>
      <p:sp>
        <p:nvSpPr>
          <p:cNvPr id="117" name="Rectangle 116"/>
          <p:cNvSpPr/>
          <p:nvPr/>
        </p:nvSpPr>
        <p:spPr>
          <a:xfrm>
            <a:off x="990600" y="1732984"/>
            <a:ext cx="47244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have </a:t>
            </a:r>
            <a:r>
              <a:rPr lang="en-US" sz="2800" b="1" dirty="0" smtClean="0">
                <a:solidFill>
                  <a:srgbClr val="154578"/>
                </a:solidFill>
              </a:rPr>
              <a:t>linked child and workforce data</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43434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36%</a:t>
            </a:r>
            <a:endParaRPr lang="en-US" sz="4000" b="1" dirty="0">
              <a:solidFill>
                <a:srgbClr val="FF0000"/>
              </a:solidFill>
              <a:latin typeface="Century Gothic" panose="020B0502020202020204" pitchFamily="34" charset="0"/>
            </a:endParaRPr>
          </a:p>
        </p:txBody>
      </p:sp>
      <p:sp>
        <p:nvSpPr>
          <p:cNvPr id="116" name="Rectangle 115"/>
          <p:cNvSpPr/>
          <p:nvPr/>
        </p:nvSpPr>
        <p:spPr>
          <a:xfrm>
            <a:off x="43434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have not.</a:t>
            </a:r>
            <a:endParaRPr lang="en-US" sz="2800" dirty="0">
              <a:solidFill>
                <a:srgbClr val="154578"/>
              </a:solidFill>
            </a:endParaRPr>
          </a:p>
        </p:txBody>
      </p:sp>
      <p:sp>
        <p:nvSpPr>
          <p:cNvPr id="8" name="Rectangle 7"/>
          <p:cNvSpPr/>
          <p:nvPr/>
        </p:nvSpPr>
        <p:spPr>
          <a:xfrm>
            <a:off x="7086600"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16%</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048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362075"/>
          </a:xfrm>
        </p:spPr>
        <p:txBody>
          <a:bodyPr/>
          <a:lstStyle/>
          <a:p>
            <a:pPr algn="ctr"/>
            <a:r>
              <a:rPr lang="en-US" dirty="0" smtClean="0"/>
              <a:t>Overview and background</a:t>
            </a:r>
            <a:endParaRPr lang="en-US" dirty="0"/>
          </a:p>
        </p:txBody>
      </p:sp>
      <p:pic>
        <p:nvPicPr>
          <p:cNvPr id="3076" name="Picture 4" descr="&quot; &quot;"/>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63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40</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Six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 and workforce data in 2013 gained this capability by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No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link child and workforce data in 2013 could not in 2015.</a:t>
            </a:r>
            <a:endParaRPr lang="en-US" sz="2800" dirty="0">
              <a:solidFill>
                <a:srgbClr val="154578"/>
              </a:solidFill>
            </a:endParaRPr>
          </a:p>
        </p:txBody>
      </p:sp>
    </p:spTree>
    <p:extLst>
      <p:ext uri="{BB962C8B-B14F-4D97-AF65-F5344CB8AC3E}">
        <p14:creationId xmlns:p14="http://schemas.microsoft.com/office/powerpoint/2010/main" val="1705717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41</a:t>
            </a:fld>
            <a:endParaRPr lang="en-US" dirty="0"/>
          </a:p>
        </p:txBody>
      </p:sp>
      <p:graphicFrame>
        <p:nvGraphicFramePr>
          <p:cNvPr id="120" name="Chart 119" descr="This image indicates 34 percent of six-nineteen programs have linked child and workforce data, 61 percent have not, and data is missing for 5 percent of states with 619 programs"/>
          <p:cNvGraphicFramePr/>
          <p:nvPr>
            <p:extLst>
              <p:ext uri="{D42A27DB-BD31-4B8C-83A1-F6EECF244321}">
                <p14:modId xmlns:p14="http://schemas.microsoft.com/office/powerpoint/2010/main" val="1177410789"/>
              </p:ext>
            </p:extLst>
          </p:nvPr>
        </p:nvGraphicFramePr>
        <p:xfrm>
          <a:off x="762000" y="1553796"/>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14400" y="978694"/>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34%</a:t>
            </a:r>
            <a:endParaRPr lang="en-US" sz="4000" b="1" dirty="0">
              <a:solidFill>
                <a:srgbClr val="154578"/>
              </a:solidFill>
              <a:latin typeface="Century Gothic" panose="020B0502020202020204" pitchFamily="34" charset="0"/>
            </a:endParaRPr>
          </a:p>
        </p:txBody>
      </p:sp>
      <p:sp>
        <p:nvSpPr>
          <p:cNvPr id="117" name="Rectangle 116"/>
          <p:cNvSpPr/>
          <p:nvPr/>
        </p:nvSpPr>
        <p:spPr>
          <a:xfrm>
            <a:off x="914400" y="1644878"/>
            <a:ext cx="44196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have </a:t>
            </a:r>
            <a:r>
              <a:rPr lang="en-US" sz="2800" b="1" dirty="0" smtClean="0">
                <a:solidFill>
                  <a:srgbClr val="154578"/>
                </a:solidFill>
              </a:rPr>
              <a:t>linked child and workforce data</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3352800" y="45255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61%</a:t>
            </a:r>
            <a:endParaRPr lang="en-US" sz="4000" b="1" dirty="0">
              <a:solidFill>
                <a:srgbClr val="FF0000"/>
              </a:solidFill>
              <a:latin typeface="Century Gothic" panose="020B0502020202020204" pitchFamily="34" charset="0"/>
            </a:endParaRPr>
          </a:p>
        </p:txBody>
      </p:sp>
      <p:sp>
        <p:nvSpPr>
          <p:cNvPr id="116" name="Rectangle 115"/>
          <p:cNvSpPr/>
          <p:nvPr/>
        </p:nvSpPr>
        <p:spPr>
          <a:xfrm>
            <a:off x="3352800" y="51917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have not.</a:t>
            </a:r>
            <a:endParaRPr lang="en-US" sz="2800" dirty="0">
              <a:solidFill>
                <a:srgbClr val="154578"/>
              </a:solidFill>
            </a:endParaRPr>
          </a:p>
        </p:txBody>
      </p:sp>
      <p:sp>
        <p:nvSpPr>
          <p:cNvPr id="8" name="Rectangle 7"/>
          <p:cNvSpPr/>
          <p:nvPr/>
        </p:nvSpPr>
        <p:spPr>
          <a:xfrm>
            <a:off x="7649029"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5%</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38367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42</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Five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that could </a:t>
            </a:r>
            <a:r>
              <a:rPr lang="en-US" sz="2800" b="1" dirty="0" smtClean="0">
                <a:solidFill>
                  <a:srgbClr val="154578"/>
                </a:solidFill>
              </a:rPr>
              <a:t>not</a:t>
            </a:r>
            <a:r>
              <a:rPr lang="en-US" sz="2800" dirty="0" smtClean="0">
                <a:solidFill>
                  <a:srgbClr val="154578"/>
                </a:solidFill>
              </a:rPr>
              <a:t> link child and workforce data in 2013 gained this capability by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could link child and workforce data in 2013 could not in </a:t>
            </a:r>
            <a:r>
              <a:rPr lang="en-US" sz="2800" dirty="0" smtClean="0">
                <a:solidFill>
                  <a:srgbClr val="154578"/>
                </a:solidFill>
              </a:rPr>
              <a:t>2015.</a:t>
            </a:r>
            <a:endParaRPr lang="en-US" sz="2800" dirty="0">
              <a:solidFill>
                <a:srgbClr val="154578"/>
              </a:solidFill>
            </a:endParaRPr>
          </a:p>
        </p:txBody>
      </p:sp>
    </p:spTree>
    <p:extLst>
      <p:ext uri="{BB962C8B-B14F-4D97-AF65-F5344CB8AC3E}">
        <p14:creationId xmlns:p14="http://schemas.microsoft.com/office/powerpoint/2010/main" val="852481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43</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pPr algn="ctr"/>
            <a:r>
              <a:rPr lang="en-US" dirty="0" smtClean="0"/>
              <a:t>Summary: has linkages between child and workforce data</a:t>
            </a:r>
            <a:endParaRPr lang="en-US" dirty="0"/>
          </a:p>
        </p:txBody>
      </p:sp>
      <p:sp>
        <p:nvSpPr>
          <p:cNvPr id="15" name="Rectangle 14"/>
          <p:cNvSpPr/>
          <p:nvPr/>
        </p:nvSpPr>
        <p:spPr>
          <a:xfrm>
            <a:off x="5617029" y="2133600"/>
            <a:ext cx="3200400" cy="2677656"/>
          </a:xfrm>
          <a:prstGeom prst="rect">
            <a:avLst/>
          </a:prstGeom>
        </p:spPr>
        <p:txBody>
          <a:bodyPr wrap="square">
            <a:spAutoFit/>
          </a:bodyPr>
          <a:lstStyle/>
          <a:p>
            <a:pPr lvl="0">
              <a:spcBef>
                <a:spcPct val="20000"/>
              </a:spcBef>
              <a:buClr>
                <a:srgbClr val="ED3532"/>
              </a:buClr>
            </a:pPr>
            <a:r>
              <a:rPr lang="en-US" sz="2800" b="1" dirty="0" smtClean="0">
                <a:solidFill>
                  <a:srgbClr val="154578"/>
                </a:solidFill>
              </a:rPr>
              <a:t>Most</a:t>
            </a:r>
            <a:r>
              <a:rPr lang="en-US" sz="2800" dirty="0" smtClean="0">
                <a:solidFill>
                  <a:srgbClr val="154578"/>
                </a:solidFill>
              </a:rPr>
              <a:t> states </a:t>
            </a:r>
            <a:r>
              <a:rPr lang="en-US" sz="2800" b="1" dirty="0" smtClean="0">
                <a:solidFill>
                  <a:srgbClr val="154578"/>
                </a:solidFill>
              </a:rPr>
              <a:t>cannot</a:t>
            </a:r>
            <a:r>
              <a:rPr lang="en-US" sz="2800" dirty="0" smtClean="0">
                <a:solidFill>
                  <a:srgbClr val="154578"/>
                </a:solidFill>
              </a:rPr>
              <a:t> link child and workforce data, but both C and 619 have made </a:t>
            </a:r>
            <a:r>
              <a:rPr lang="en-US" sz="2800" b="1" dirty="0" smtClean="0">
                <a:solidFill>
                  <a:srgbClr val="154578"/>
                </a:solidFill>
              </a:rPr>
              <a:t>progress</a:t>
            </a:r>
            <a:r>
              <a:rPr lang="en-US" sz="2800" dirty="0" smtClean="0">
                <a:solidFill>
                  <a:srgbClr val="154578"/>
                </a:solidFill>
              </a:rPr>
              <a:t> across years.</a:t>
            </a:r>
            <a:endParaRPr lang="en-US" sz="2800" dirty="0">
              <a:solidFill>
                <a:srgbClr val="154578"/>
              </a:solidFill>
            </a:endParaRPr>
          </a:p>
        </p:txBody>
      </p:sp>
      <p:graphicFrame>
        <p:nvGraphicFramePr>
          <p:cNvPr id="16" name="Chart 15" descr="This chart displays percentage of states with part c and six-nineteen programs that indicated having linkages between child and workforce data. State responses from 2013 are compared to state responses in 2015."/>
          <p:cNvGraphicFramePr/>
          <p:nvPr>
            <p:extLst>
              <p:ext uri="{D42A27DB-BD31-4B8C-83A1-F6EECF244321}">
                <p14:modId xmlns:p14="http://schemas.microsoft.com/office/powerpoint/2010/main" val="2459380879"/>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24000"/>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600200"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3933845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44</a:t>
            </a:fld>
            <a:endParaRPr lang="en-US" dirty="0"/>
          </a:p>
        </p:txBody>
      </p:sp>
      <p:sp>
        <p:nvSpPr>
          <p:cNvPr id="3" name="Title 2" descr="&quot; &quot;"/>
          <p:cNvSpPr>
            <a:spLocks noGrp="1"/>
          </p:cNvSpPr>
          <p:nvPr>
            <p:ph type="title"/>
          </p:nvPr>
        </p:nvSpPr>
        <p:spPr/>
        <p:txBody>
          <a:bodyPr>
            <a:normAutofit/>
          </a:bodyPr>
          <a:lstStyle/>
          <a:p>
            <a:r>
              <a:rPr lang="en-US" dirty="0"/>
              <a:t>Discussion questions: </a:t>
            </a:r>
            <a:r>
              <a:rPr lang="en-US" dirty="0" smtClean="0"/>
              <a:t>Workforce </a:t>
            </a:r>
            <a:endParaRPr lang="en-US" dirty="0"/>
          </a:p>
        </p:txBody>
      </p:sp>
      <p:sp>
        <p:nvSpPr>
          <p:cNvPr id="2" name="Content Placeholder 1"/>
          <p:cNvSpPr>
            <a:spLocks noGrp="1"/>
          </p:cNvSpPr>
          <p:nvPr>
            <p:ph idx="1"/>
          </p:nvPr>
        </p:nvSpPr>
        <p:spPr>
          <a:xfrm>
            <a:off x="457200" y="1704974"/>
            <a:ext cx="5257800" cy="3657601"/>
          </a:xfrm>
        </p:spPr>
        <p:txBody>
          <a:bodyPr/>
          <a:lstStyle/>
          <a:p>
            <a:pPr lvl="0"/>
            <a:r>
              <a:rPr lang="en-US" sz="2600" dirty="0" smtClean="0">
                <a:solidFill>
                  <a:schemeClr val="tx2"/>
                </a:solidFill>
              </a:rPr>
              <a:t>What do you make of these data?</a:t>
            </a:r>
          </a:p>
          <a:p>
            <a:pPr lvl="0"/>
            <a:r>
              <a:rPr lang="en-US" sz="2600" dirty="0" smtClean="0">
                <a:solidFill>
                  <a:schemeClr val="tx2"/>
                </a:solidFill>
              </a:rPr>
              <a:t>Why are so few states able to link child and workforce data?</a:t>
            </a:r>
          </a:p>
          <a:p>
            <a:pPr lvl="0"/>
            <a:r>
              <a:rPr lang="en-US" sz="2600" dirty="0" smtClean="0">
                <a:solidFill>
                  <a:schemeClr val="tx2"/>
                </a:solidFill>
              </a:rPr>
              <a:t>What will it take for more states to have these data in state data systems? </a:t>
            </a:r>
          </a:p>
          <a:p>
            <a:r>
              <a:rPr lang="en-US" sz="2600" dirty="0">
                <a:solidFill>
                  <a:schemeClr val="tx2"/>
                </a:solidFill>
              </a:rPr>
              <a:t>Are there any current efforts in your state related to </a:t>
            </a:r>
            <a:r>
              <a:rPr lang="en-US" sz="2600" dirty="0" smtClean="0">
                <a:solidFill>
                  <a:schemeClr val="tx2"/>
                </a:solidFill>
              </a:rPr>
              <a:t>workforce </a:t>
            </a:r>
            <a:r>
              <a:rPr lang="en-US" sz="2600" dirty="0">
                <a:solidFill>
                  <a:schemeClr val="tx2"/>
                </a:solidFill>
              </a:rPr>
              <a:t>data and data systems</a:t>
            </a:r>
            <a:r>
              <a:rPr lang="en-US" sz="2600" dirty="0" smtClean="0">
                <a:solidFill>
                  <a:schemeClr val="tx2"/>
                </a:solidFill>
              </a:rPr>
              <a:t>?</a:t>
            </a:r>
            <a:endParaRPr lang="en-US" sz="2600" dirty="0">
              <a:solidFill>
                <a:srgbClr val="FF0000"/>
              </a:solidFill>
            </a:endParaRPr>
          </a:p>
        </p:txBody>
      </p:sp>
      <p:pic>
        <p:nvPicPr>
          <p:cNvPr id="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31051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47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sp>
        <p:nvSpPr>
          <p:cNvPr id="2" name="Title 1"/>
          <p:cNvSpPr>
            <a:spLocks noGrp="1"/>
          </p:cNvSpPr>
          <p:nvPr>
            <p:ph type="title"/>
          </p:nvPr>
        </p:nvSpPr>
        <p:spPr>
          <a:ln>
            <a:noFill/>
          </a:ln>
        </p:spPr>
        <p:txBody>
          <a:bodyPr>
            <a:normAutofit/>
          </a:bodyPr>
          <a:lstStyle/>
          <a:p>
            <a:pPr algn="ctr"/>
            <a:r>
              <a:rPr lang="en-US" dirty="0">
                <a:solidFill>
                  <a:schemeClr val="bg1"/>
                </a:solidFill>
              </a:rPr>
              <a:t>Data linkages &amp; data </a:t>
            </a:r>
            <a:r>
              <a:rPr lang="en-US" dirty="0" smtClean="0">
                <a:solidFill>
                  <a:schemeClr val="bg1"/>
                </a:solidFill>
              </a:rPr>
              <a:t>governance</a:t>
            </a:r>
            <a:endParaRPr lang="en-US" dirty="0"/>
          </a:p>
        </p:txBody>
      </p:sp>
    </p:spTree>
    <p:extLst>
      <p:ext uri="{BB962C8B-B14F-4D97-AF65-F5344CB8AC3E}">
        <p14:creationId xmlns:p14="http://schemas.microsoft.com/office/powerpoint/2010/main" val="1266428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46</a:t>
            </a:fld>
            <a:endParaRPr lang="en-US" dirty="0"/>
          </a:p>
        </p:txBody>
      </p:sp>
      <p:sp>
        <p:nvSpPr>
          <p:cNvPr id="2" name="Title 1"/>
          <p:cNvSpPr>
            <a:spLocks noGrp="1"/>
          </p:cNvSpPr>
          <p:nvPr>
            <p:ph type="title"/>
          </p:nvPr>
        </p:nvSpPr>
        <p:spPr>
          <a:ln>
            <a:noFill/>
          </a:ln>
        </p:spPr>
        <p:txBody>
          <a:bodyPr>
            <a:normAutofit fontScale="90000"/>
          </a:bodyPr>
          <a:lstStyle/>
          <a:p>
            <a:r>
              <a:rPr lang="en-US" dirty="0">
                <a:solidFill>
                  <a:schemeClr val="bg1"/>
                </a:solidFill>
              </a:rPr>
              <a:t>How many states share a unique child identifier across C &amp; 619</a:t>
            </a:r>
            <a:r>
              <a:rPr lang="en-US" dirty="0" smtClean="0">
                <a:solidFill>
                  <a:schemeClr val="bg1"/>
                </a:solidFill>
              </a:rPr>
              <a:t>?</a:t>
            </a:r>
            <a:endParaRPr lang="en-US" dirty="0"/>
          </a:p>
        </p:txBody>
      </p:sp>
    </p:spTree>
    <p:extLst>
      <p:ext uri="{BB962C8B-B14F-4D97-AF65-F5344CB8AC3E}">
        <p14:creationId xmlns:p14="http://schemas.microsoft.com/office/powerpoint/2010/main" val="3755156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47</a:t>
            </a:fld>
            <a:endParaRPr lang="en-US" dirty="0"/>
          </a:p>
        </p:txBody>
      </p:sp>
      <p:graphicFrame>
        <p:nvGraphicFramePr>
          <p:cNvPr id="121" name="Chart 120" descr="This image indicates 25 percent of part c programs report using the same unique child ID as 619, 59 percent do not, and data is missing for 16 percent of states with part c programs"/>
          <p:cNvGraphicFramePr/>
          <p:nvPr>
            <p:extLst>
              <p:ext uri="{D42A27DB-BD31-4B8C-83A1-F6EECF244321}">
                <p14:modId xmlns:p14="http://schemas.microsoft.com/office/powerpoint/2010/main" val="2437875542"/>
              </p:ext>
            </p:extLst>
          </p:nvPr>
        </p:nvGraphicFramePr>
        <p:xfrm>
          <a:off x="762000" y="1595498"/>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100766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25%</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673853"/>
            <a:ext cx="5029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report using the s</a:t>
            </a:r>
            <a:r>
              <a:rPr lang="en-US" sz="2800" b="1" dirty="0" smtClean="0">
                <a:solidFill>
                  <a:srgbClr val="154578"/>
                </a:solidFill>
              </a:rPr>
              <a:t>ame unique child ID </a:t>
            </a:r>
            <a:r>
              <a:rPr lang="en-US" sz="2800" dirty="0" smtClean="0">
                <a:solidFill>
                  <a:srgbClr val="154578"/>
                </a:solidFill>
              </a:rPr>
              <a:t>as </a:t>
            </a:r>
            <a:r>
              <a:rPr lang="en-US" sz="2800" b="1" dirty="0" smtClean="0">
                <a:solidFill>
                  <a:srgbClr val="154578"/>
                </a:solidFill>
              </a:rPr>
              <a:t>619</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26924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59%</a:t>
            </a:r>
            <a:endParaRPr lang="en-US" sz="4000" b="1" dirty="0">
              <a:solidFill>
                <a:srgbClr val="FF0000"/>
              </a:solidFill>
              <a:latin typeface="Century Gothic" panose="020B0502020202020204" pitchFamily="34" charset="0"/>
            </a:endParaRPr>
          </a:p>
        </p:txBody>
      </p:sp>
      <p:sp>
        <p:nvSpPr>
          <p:cNvPr id="116" name="Rectangle 115"/>
          <p:cNvSpPr/>
          <p:nvPr/>
        </p:nvSpPr>
        <p:spPr>
          <a:xfrm>
            <a:off x="26924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010400"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16%</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77000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48</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Three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share a unique child identifier with 619 in 2013 reported that they did in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share a unique ID with 619 in 2013 did not in 2015.</a:t>
            </a:r>
            <a:endParaRPr lang="en-US" sz="2800" dirty="0">
              <a:solidFill>
                <a:srgbClr val="154578"/>
              </a:solidFill>
            </a:endParaRPr>
          </a:p>
        </p:txBody>
      </p:sp>
    </p:spTree>
    <p:extLst>
      <p:ext uri="{BB962C8B-B14F-4D97-AF65-F5344CB8AC3E}">
        <p14:creationId xmlns:p14="http://schemas.microsoft.com/office/powerpoint/2010/main" val="2365297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49</a:t>
            </a:fld>
            <a:endParaRPr lang="en-US" dirty="0"/>
          </a:p>
        </p:txBody>
      </p:sp>
      <p:graphicFrame>
        <p:nvGraphicFramePr>
          <p:cNvPr id="120" name="Chart 119" descr="This image indicates 29 percent of 619 programs report using the same unique child ID as part c, 61 percent do not, and data is missing for 11 percent of states with 619 programs"/>
          <p:cNvGraphicFramePr/>
          <p:nvPr>
            <p:extLst>
              <p:ext uri="{D42A27DB-BD31-4B8C-83A1-F6EECF244321}">
                <p14:modId xmlns:p14="http://schemas.microsoft.com/office/powerpoint/2010/main" val="1348942531"/>
              </p:ext>
            </p:extLst>
          </p:nvPr>
        </p:nvGraphicFramePr>
        <p:xfrm>
          <a:off x="762000" y="1580584"/>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14400" y="119910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29%</a:t>
            </a:r>
            <a:endParaRPr lang="en-US" sz="4000" b="1" dirty="0">
              <a:solidFill>
                <a:srgbClr val="154578"/>
              </a:solidFill>
              <a:latin typeface="Century Gothic" panose="020B0502020202020204" pitchFamily="34" charset="0"/>
            </a:endParaRPr>
          </a:p>
        </p:txBody>
      </p:sp>
      <p:sp>
        <p:nvSpPr>
          <p:cNvPr id="117" name="Rectangle 116"/>
          <p:cNvSpPr/>
          <p:nvPr/>
        </p:nvSpPr>
        <p:spPr>
          <a:xfrm>
            <a:off x="914400" y="1865293"/>
            <a:ext cx="54864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report using the </a:t>
            </a:r>
            <a:r>
              <a:rPr lang="en-US" sz="2800" b="1" dirty="0" smtClean="0">
                <a:solidFill>
                  <a:srgbClr val="154578"/>
                </a:solidFill>
              </a:rPr>
              <a:t>same unique child ID </a:t>
            </a:r>
            <a:r>
              <a:rPr lang="en-US" sz="2800" dirty="0" smtClean="0">
                <a:solidFill>
                  <a:srgbClr val="154578"/>
                </a:solidFill>
              </a:rPr>
              <a:t>as </a:t>
            </a:r>
            <a:r>
              <a:rPr lang="en-US" sz="2800" b="1" dirty="0" smtClean="0">
                <a:solidFill>
                  <a:srgbClr val="154578"/>
                </a:solidFill>
              </a:rPr>
              <a:t>Part C</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29718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61%</a:t>
            </a:r>
            <a:endParaRPr lang="en-US" sz="4000" b="1" dirty="0">
              <a:solidFill>
                <a:srgbClr val="FF0000"/>
              </a:solidFill>
              <a:latin typeface="Century Gothic" panose="020B0502020202020204" pitchFamily="34" charset="0"/>
            </a:endParaRPr>
          </a:p>
        </p:txBody>
      </p:sp>
      <p:sp>
        <p:nvSpPr>
          <p:cNvPr id="116" name="Rectangle 115"/>
          <p:cNvSpPr/>
          <p:nvPr/>
        </p:nvSpPr>
        <p:spPr>
          <a:xfrm>
            <a:off x="29718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424057"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11%</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8831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4" name="Title 3"/>
          <p:cNvSpPr>
            <a:spLocks noGrp="1"/>
          </p:cNvSpPr>
          <p:nvPr>
            <p:ph type="title"/>
          </p:nvPr>
        </p:nvSpPr>
        <p:spPr>
          <a:ln>
            <a:noFill/>
          </a:ln>
        </p:spPr>
        <p:txBody>
          <a:bodyPr/>
          <a:lstStyle/>
          <a:p>
            <a:r>
              <a:rPr lang="en-US" dirty="0" smtClean="0"/>
              <a:t>What are the DaSy 10?</a:t>
            </a:r>
            <a:endParaRPr lang="en-US" dirty="0"/>
          </a:p>
        </p:txBody>
      </p:sp>
      <p:sp>
        <p:nvSpPr>
          <p:cNvPr id="6" name="Content Placeholder 1"/>
          <p:cNvSpPr>
            <a:spLocks noGrp="1"/>
          </p:cNvSpPr>
          <p:nvPr>
            <p:ph idx="1"/>
          </p:nvPr>
        </p:nvSpPr>
        <p:spPr>
          <a:xfrm>
            <a:off x="457200" y="1600201"/>
            <a:ext cx="8229600" cy="4038600"/>
          </a:xfrm>
        </p:spPr>
        <p:txBody>
          <a:bodyPr/>
          <a:lstStyle/>
          <a:p>
            <a:pPr lvl="0"/>
            <a:r>
              <a:rPr lang="en-US" dirty="0" smtClean="0"/>
              <a:t>10 key indicators to capture data system capabilities</a:t>
            </a:r>
          </a:p>
          <a:p>
            <a:pPr lvl="1"/>
            <a:r>
              <a:rPr lang="en-US" dirty="0" smtClean="0"/>
              <a:t>Some indicators were given to DaSy to measure</a:t>
            </a:r>
          </a:p>
          <a:p>
            <a:pPr lvl="1"/>
            <a:r>
              <a:rPr lang="en-US" dirty="0" smtClean="0"/>
              <a:t>Others were developed by DaSy at start of project</a:t>
            </a:r>
          </a:p>
          <a:p>
            <a:r>
              <a:rPr lang="en-US" dirty="0" smtClean="0"/>
              <a:t>Primary way to share information: State of the States map</a:t>
            </a:r>
          </a:p>
          <a:p>
            <a:r>
              <a:rPr lang="en-US" dirty="0" smtClean="0"/>
              <a:t>One way to see changes in capabilities of state data systems over </a:t>
            </a:r>
            <a:r>
              <a:rPr lang="en-US" dirty="0" smtClean="0"/>
              <a:t>time</a:t>
            </a:r>
            <a:endParaRPr lang="en-US" dirty="0" smtClean="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50</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Two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share a unique child identifier with Part C in 2013 reported that they did in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did share a unique ID with </a:t>
            </a:r>
            <a:r>
              <a:rPr lang="en-US" sz="2800" dirty="0" smtClean="0">
                <a:solidFill>
                  <a:srgbClr val="154578"/>
                </a:solidFill>
              </a:rPr>
              <a:t>Part C in </a:t>
            </a:r>
            <a:r>
              <a:rPr lang="en-US" sz="2800" dirty="0">
                <a:solidFill>
                  <a:srgbClr val="154578"/>
                </a:solidFill>
              </a:rPr>
              <a:t>2013 did not in 2015.</a:t>
            </a:r>
          </a:p>
        </p:txBody>
      </p:sp>
    </p:spTree>
    <p:extLst>
      <p:ext uri="{BB962C8B-B14F-4D97-AF65-F5344CB8AC3E}">
        <p14:creationId xmlns:p14="http://schemas.microsoft.com/office/powerpoint/2010/main" val="1940506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51</a:t>
            </a:fld>
            <a:endParaRPr lang="en-US" dirty="0"/>
          </a:p>
        </p:txBody>
      </p:sp>
      <p:sp>
        <p:nvSpPr>
          <p:cNvPr id="2" name="Title 1"/>
          <p:cNvSpPr>
            <a:spLocks noGrp="1"/>
          </p:cNvSpPr>
          <p:nvPr>
            <p:ph type="title"/>
          </p:nvPr>
        </p:nvSpPr>
        <p:spPr>
          <a:ln>
            <a:noFill/>
          </a:ln>
        </p:spPr>
        <p:txBody>
          <a:bodyPr>
            <a:noAutofit/>
          </a:bodyPr>
          <a:lstStyle/>
          <a:p>
            <a:pPr lvl="0"/>
            <a:r>
              <a:rPr lang="en-US" sz="2400" b="0" dirty="0"/>
              <a:t>There are some mismatches between what Part C and 619 say within states about use of a common child ID</a:t>
            </a:r>
            <a:r>
              <a:rPr lang="en-US" sz="2400" b="0" dirty="0" smtClean="0"/>
              <a:t>.</a:t>
            </a:r>
            <a:endParaRPr lang="en-US" sz="2400" b="0" dirty="0"/>
          </a:p>
        </p:txBody>
      </p:sp>
      <p:pic>
        <p:nvPicPr>
          <p:cNvPr id="1026" name="Picture 2" descr="This map image indicates the number of states with state data systems that contain data about children receiving part c early intervention and part b 619 preschool special education services that use the same unique child identifiers. The majority, 57 percent, of states and territories indicated they do not for part c and part b 61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78043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592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52</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r>
              <a:rPr lang="en-US" dirty="0" smtClean="0"/>
              <a:t>Summary: has shared unique child identifiers across Part C and Part B 619</a:t>
            </a:r>
            <a:endParaRPr lang="en-US" dirty="0"/>
          </a:p>
        </p:txBody>
      </p:sp>
      <p:sp>
        <p:nvSpPr>
          <p:cNvPr id="15" name="Rectangle 14"/>
          <p:cNvSpPr/>
          <p:nvPr/>
        </p:nvSpPr>
        <p:spPr>
          <a:xfrm>
            <a:off x="5524500" y="2200479"/>
            <a:ext cx="3390900" cy="2677656"/>
          </a:xfrm>
          <a:prstGeom prst="rect">
            <a:avLst/>
          </a:prstGeom>
        </p:spPr>
        <p:txBody>
          <a:bodyPr wrap="square">
            <a:spAutoFit/>
          </a:bodyPr>
          <a:lstStyle/>
          <a:p>
            <a:pPr lvl="0">
              <a:spcBef>
                <a:spcPct val="20000"/>
              </a:spcBef>
              <a:buClr>
                <a:srgbClr val="ED3532"/>
              </a:buClr>
            </a:pPr>
            <a:r>
              <a:rPr lang="en-US" sz="2800" dirty="0" smtClean="0">
                <a:solidFill>
                  <a:srgbClr val="154578"/>
                </a:solidFill>
              </a:rPr>
              <a:t>A </a:t>
            </a:r>
            <a:r>
              <a:rPr lang="en-US" sz="2800" b="1" dirty="0" smtClean="0">
                <a:solidFill>
                  <a:srgbClr val="154578"/>
                </a:solidFill>
              </a:rPr>
              <a:t>few</a:t>
            </a:r>
            <a:r>
              <a:rPr lang="en-US" sz="2800" dirty="0" smtClean="0">
                <a:solidFill>
                  <a:srgbClr val="154578"/>
                </a:solidFill>
              </a:rPr>
              <a:t> states share unique child identifiers across C and 619, and there has been little change across years.</a:t>
            </a:r>
            <a:endParaRPr lang="en-US" sz="2800" dirty="0">
              <a:solidFill>
                <a:srgbClr val="154578"/>
              </a:solidFill>
            </a:endParaRPr>
          </a:p>
        </p:txBody>
      </p:sp>
      <p:graphicFrame>
        <p:nvGraphicFramePr>
          <p:cNvPr id="16" name="Chart 15" descr="This chart displays percentage of states with part c and six-nineteen programs that indicated having shared unique child identifiers across part c and part b 619. State responses from 2013 are compared to state responses in 2015."/>
          <p:cNvGraphicFramePr/>
          <p:nvPr>
            <p:extLst>
              <p:ext uri="{D42A27DB-BD31-4B8C-83A1-F6EECF244321}">
                <p14:modId xmlns:p14="http://schemas.microsoft.com/office/powerpoint/2010/main" val="1767620493"/>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24000"/>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600200" y="3593068"/>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3837586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53</a:t>
            </a:fld>
            <a:endParaRPr lang="en-US" dirty="0"/>
          </a:p>
        </p:txBody>
      </p:sp>
      <p:sp>
        <p:nvSpPr>
          <p:cNvPr id="2" name="Title 1"/>
          <p:cNvSpPr>
            <a:spLocks noGrp="1"/>
          </p:cNvSpPr>
          <p:nvPr>
            <p:ph type="title"/>
          </p:nvPr>
        </p:nvSpPr>
        <p:spPr>
          <a:xfrm>
            <a:off x="457200" y="274638"/>
            <a:ext cx="8229600" cy="2011362"/>
          </a:xfrm>
          <a:ln>
            <a:noFill/>
          </a:ln>
        </p:spPr>
        <p:txBody>
          <a:bodyPr>
            <a:normAutofit/>
          </a:bodyPr>
          <a:lstStyle/>
          <a:p>
            <a:r>
              <a:rPr lang="en-US" dirty="0">
                <a:solidFill>
                  <a:schemeClr val="bg1"/>
                </a:solidFill>
              </a:rPr>
              <a:t>How many states can link child data across C and  619 or share a data system</a:t>
            </a:r>
            <a:r>
              <a:rPr lang="en-US" dirty="0" smtClean="0">
                <a:solidFill>
                  <a:schemeClr val="bg1"/>
                </a:solidFill>
              </a:rPr>
              <a:t>?</a:t>
            </a:r>
            <a:endParaRPr lang="en-US" dirty="0"/>
          </a:p>
        </p:txBody>
      </p:sp>
    </p:spTree>
    <p:extLst>
      <p:ext uri="{BB962C8B-B14F-4D97-AF65-F5344CB8AC3E}">
        <p14:creationId xmlns:p14="http://schemas.microsoft.com/office/powerpoint/2010/main" val="1855019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54</a:t>
            </a:fld>
            <a:endParaRPr lang="en-US" dirty="0"/>
          </a:p>
        </p:txBody>
      </p:sp>
      <p:graphicFrame>
        <p:nvGraphicFramePr>
          <p:cNvPr id="120" name="Chart 119" descr="This image indicates 34 percent of part c programs report linking child level data to or using the same data system as 619, 50 percent do not, and data is missing for 16 percent of states with part c programs"/>
          <p:cNvGraphicFramePr/>
          <p:nvPr>
            <p:extLst>
              <p:ext uri="{D42A27DB-BD31-4B8C-83A1-F6EECF244321}">
                <p14:modId xmlns:p14="http://schemas.microsoft.com/office/powerpoint/2010/main" val="3824242224"/>
              </p:ext>
            </p:extLst>
          </p:nvPr>
        </p:nvGraphicFramePr>
        <p:xfrm>
          <a:off x="816429" y="1541790"/>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9441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34%</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610380"/>
            <a:ext cx="72390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report </a:t>
            </a:r>
            <a:r>
              <a:rPr lang="en-US" sz="2800" b="1" dirty="0" smtClean="0">
                <a:solidFill>
                  <a:srgbClr val="154578"/>
                </a:solidFill>
              </a:rPr>
              <a:t>linking child-level data </a:t>
            </a:r>
            <a:r>
              <a:rPr lang="en-US" sz="2800" dirty="0" smtClean="0">
                <a:solidFill>
                  <a:srgbClr val="154578"/>
                </a:solidFill>
              </a:rPr>
              <a:t>to or using the </a:t>
            </a:r>
            <a:r>
              <a:rPr lang="en-US" sz="2800" b="1" dirty="0" smtClean="0">
                <a:solidFill>
                  <a:srgbClr val="154578"/>
                </a:solidFill>
              </a:rPr>
              <a:t>same data system as 619</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3352800" y="45255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50%</a:t>
            </a:r>
            <a:endParaRPr lang="en-US" sz="4000" b="1" dirty="0">
              <a:solidFill>
                <a:srgbClr val="FF0000"/>
              </a:solidFill>
              <a:latin typeface="Century Gothic" panose="020B0502020202020204" pitchFamily="34" charset="0"/>
            </a:endParaRPr>
          </a:p>
        </p:txBody>
      </p:sp>
      <p:sp>
        <p:nvSpPr>
          <p:cNvPr id="116" name="Rectangle 115"/>
          <p:cNvSpPr/>
          <p:nvPr/>
        </p:nvSpPr>
        <p:spPr>
          <a:xfrm>
            <a:off x="3352800" y="51917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086600"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16%</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04617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55</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Two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child-level data or share a data system with 619 in 2013 gained this capability by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Four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link child-level data or share a data system with 619 in 2013 could not in 2015.</a:t>
            </a:r>
            <a:endParaRPr lang="en-US" sz="2800" dirty="0">
              <a:solidFill>
                <a:srgbClr val="154578"/>
              </a:solidFill>
            </a:endParaRPr>
          </a:p>
        </p:txBody>
      </p:sp>
    </p:spTree>
    <p:extLst>
      <p:ext uri="{BB962C8B-B14F-4D97-AF65-F5344CB8AC3E}">
        <p14:creationId xmlns:p14="http://schemas.microsoft.com/office/powerpoint/2010/main" val="4199177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56</a:t>
            </a:fld>
            <a:endParaRPr lang="en-US" dirty="0"/>
          </a:p>
        </p:txBody>
      </p:sp>
      <p:graphicFrame>
        <p:nvGraphicFramePr>
          <p:cNvPr id="120" name="Chart 119" descr="This image indicates 43 percent of 619 programs report linking child level data to or using the same data system as part c, 50 percent do not, and data is missing for 7 percent of states with part c programs"/>
          <p:cNvGraphicFramePr/>
          <p:nvPr>
            <p:extLst>
              <p:ext uri="{D42A27DB-BD31-4B8C-83A1-F6EECF244321}">
                <p14:modId xmlns:p14="http://schemas.microsoft.com/office/powerpoint/2010/main" val="3394232063"/>
              </p:ext>
            </p:extLst>
          </p:nvPr>
        </p:nvGraphicFramePr>
        <p:xfrm>
          <a:off x="762000" y="1534180"/>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8679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43%</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534180"/>
            <a:ext cx="7188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report </a:t>
            </a:r>
            <a:r>
              <a:rPr lang="en-US" sz="2800" b="1" dirty="0" smtClean="0">
                <a:solidFill>
                  <a:srgbClr val="154578"/>
                </a:solidFill>
              </a:rPr>
              <a:t>linking child-level data </a:t>
            </a:r>
            <a:r>
              <a:rPr lang="en-US" sz="2800" dirty="0" smtClean="0">
                <a:solidFill>
                  <a:srgbClr val="154578"/>
                </a:solidFill>
              </a:rPr>
              <a:t>to or using the </a:t>
            </a:r>
            <a:r>
              <a:rPr lang="en-US" sz="2800" b="1" dirty="0" smtClean="0">
                <a:solidFill>
                  <a:srgbClr val="154578"/>
                </a:solidFill>
              </a:rPr>
              <a:t>same data system as Part C.</a:t>
            </a:r>
            <a:endParaRPr lang="en-US" sz="2800" b="1" dirty="0">
              <a:solidFill>
                <a:srgbClr val="154578"/>
              </a:solidFill>
            </a:endParaRPr>
          </a:p>
        </p:txBody>
      </p:sp>
      <p:sp>
        <p:nvSpPr>
          <p:cNvPr id="119" name="Rectangle 118"/>
          <p:cNvSpPr/>
          <p:nvPr/>
        </p:nvSpPr>
        <p:spPr>
          <a:xfrm>
            <a:off x="3962400" y="45255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50%</a:t>
            </a:r>
            <a:endParaRPr lang="en-US" sz="4000" b="1" dirty="0">
              <a:solidFill>
                <a:srgbClr val="FF0000"/>
              </a:solidFill>
              <a:latin typeface="Century Gothic" panose="020B0502020202020204" pitchFamily="34" charset="0"/>
            </a:endParaRPr>
          </a:p>
        </p:txBody>
      </p:sp>
      <p:sp>
        <p:nvSpPr>
          <p:cNvPr id="116" name="Rectangle 115"/>
          <p:cNvSpPr/>
          <p:nvPr/>
        </p:nvSpPr>
        <p:spPr>
          <a:xfrm>
            <a:off x="3962400" y="51917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649029"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7%</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92012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57</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5240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Three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946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child-level data or share a data system with Part C in 2013 gained this capability by 2015.</a:t>
            </a:r>
            <a:endParaRPr lang="en-US" sz="2800" dirty="0">
              <a:solidFill>
                <a:srgbClr val="154578"/>
              </a:solidFill>
            </a:endParaRPr>
          </a:p>
        </p:txBody>
      </p:sp>
      <p:sp>
        <p:nvSpPr>
          <p:cNvPr id="7" name="Rectangle 6"/>
          <p:cNvSpPr/>
          <p:nvPr/>
        </p:nvSpPr>
        <p:spPr>
          <a:xfrm>
            <a:off x="914400" y="41162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One state</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86980"/>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a:t>
            </a:r>
            <a:r>
              <a:rPr lang="en-US" sz="2800" dirty="0" smtClean="0">
                <a:solidFill>
                  <a:srgbClr val="154578"/>
                </a:solidFill>
              </a:rPr>
              <a:t>could link </a:t>
            </a:r>
            <a:r>
              <a:rPr lang="en-US" sz="2800" dirty="0">
                <a:solidFill>
                  <a:srgbClr val="154578"/>
                </a:solidFill>
              </a:rPr>
              <a:t>child-level data or share a data system with </a:t>
            </a:r>
            <a:r>
              <a:rPr lang="en-US" sz="2800" dirty="0" smtClean="0">
                <a:solidFill>
                  <a:srgbClr val="154578"/>
                </a:solidFill>
              </a:rPr>
              <a:t>Part C in </a:t>
            </a:r>
            <a:r>
              <a:rPr lang="en-US" sz="2800" dirty="0">
                <a:solidFill>
                  <a:srgbClr val="154578"/>
                </a:solidFill>
              </a:rPr>
              <a:t>2013 </a:t>
            </a:r>
            <a:r>
              <a:rPr lang="en-US" sz="2800" dirty="0" smtClean="0">
                <a:solidFill>
                  <a:srgbClr val="154578"/>
                </a:solidFill>
              </a:rPr>
              <a:t>could not </a:t>
            </a:r>
            <a:r>
              <a:rPr lang="en-US" sz="2800" dirty="0">
                <a:solidFill>
                  <a:srgbClr val="154578"/>
                </a:solidFill>
              </a:rPr>
              <a:t>in 2015.</a:t>
            </a:r>
          </a:p>
        </p:txBody>
      </p:sp>
    </p:spTree>
    <p:extLst>
      <p:ext uri="{BB962C8B-B14F-4D97-AF65-F5344CB8AC3E}">
        <p14:creationId xmlns:p14="http://schemas.microsoft.com/office/powerpoint/2010/main" val="724019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58</a:t>
            </a:fld>
            <a:endParaRPr lang="en-US" dirty="0"/>
          </a:p>
        </p:txBody>
      </p:sp>
      <p:sp>
        <p:nvSpPr>
          <p:cNvPr id="2" name="Title 1"/>
          <p:cNvSpPr>
            <a:spLocks noGrp="1"/>
          </p:cNvSpPr>
          <p:nvPr>
            <p:ph type="title"/>
          </p:nvPr>
        </p:nvSpPr>
        <p:spPr>
          <a:xfrm>
            <a:off x="457200" y="274638"/>
            <a:ext cx="8382000" cy="1143000"/>
          </a:xfrm>
          <a:ln>
            <a:noFill/>
          </a:ln>
        </p:spPr>
        <p:txBody>
          <a:bodyPr>
            <a:noAutofit/>
          </a:bodyPr>
          <a:lstStyle/>
          <a:p>
            <a:pPr lvl="0"/>
            <a:r>
              <a:rPr lang="en-US" sz="2400" b="0" dirty="0"/>
              <a:t>There are some mismatches between what Part C and 619 say within states about linking child-level data</a:t>
            </a:r>
            <a:r>
              <a:rPr lang="en-US" sz="2400" b="0" dirty="0" smtClean="0"/>
              <a:t>.</a:t>
            </a:r>
            <a:endParaRPr lang="en-US" sz="2400" b="0" dirty="0"/>
          </a:p>
        </p:txBody>
      </p:sp>
      <p:pic>
        <p:nvPicPr>
          <p:cNvPr id="2050" name="Picture 2" descr="This map image shows the number of states that indicated at least some child level data about children receiving part b 619 services are in the same data system or have been linked to child level data from part c. The majority, 48 percent, of states and territories indicated they do not for part c and part b 61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819924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428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59</a:t>
            </a:fld>
            <a:endParaRPr lang="en-US" dirty="0"/>
          </a:p>
        </p:txBody>
      </p:sp>
      <p:sp>
        <p:nvSpPr>
          <p:cNvPr id="4" name="Title 3"/>
          <p:cNvSpPr>
            <a:spLocks noGrp="1"/>
          </p:cNvSpPr>
          <p:nvPr>
            <p:ph type="title"/>
          </p:nvPr>
        </p:nvSpPr>
        <p:spPr>
          <a:xfrm>
            <a:off x="304800" y="304800"/>
            <a:ext cx="8534400" cy="1143000"/>
          </a:xfrm>
          <a:ln>
            <a:noFill/>
          </a:ln>
        </p:spPr>
        <p:txBody>
          <a:bodyPr>
            <a:normAutofit fontScale="90000"/>
          </a:bodyPr>
          <a:lstStyle/>
          <a:p>
            <a:pPr algn="ctr"/>
            <a:r>
              <a:rPr lang="en-US" dirty="0" smtClean="0"/>
              <a:t>Summary: can link child-level data across Part C &amp; Part B 619 or share a data system</a:t>
            </a:r>
            <a:endParaRPr lang="en-US" dirty="0"/>
          </a:p>
        </p:txBody>
      </p:sp>
      <p:sp>
        <p:nvSpPr>
          <p:cNvPr id="15" name="Rectangle 14"/>
          <p:cNvSpPr/>
          <p:nvPr/>
        </p:nvSpPr>
        <p:spPr>
          <a:xfrm>
            <a:off x="5562600" y="2210582"/>
            <a:ext cx="3276600" cy="3108543"/>
          </a:xfrm>
          <a:prstGeom prst="rect">
            <a:avLst/>
          </a:prstGeom>
        </p:spPr>
        <p:txBody>
          <a:bodyPr wrap="square">
            <a:spAutoFit/>
          </a:bodyPr>
          <a:lstStyle/>
          <a:p>
            <a:pPr lvl="0">
              <a:spcBef>
                <a:spcPct val="20000"/>
              </a:spcBef>
              <a:buClr>
                <a:srgbClr val="ED3532"/>
              </a:buClr>
            </a:pPr>
            <a:r>
              <a:rPr lang="en-US" sz="2800" dirty="0" smtClean="0">
                <a:solidFill>
                  <a:srgbClr val="154578"/>
                </a:solidFill>
              </a:rPr>
              <a:t>About </a:t>
            </a:r>
            <a:r>
              <a:rPr lang="en-US" sz="2800" b="1" dirty="0" smtClean="0">
                <a:solidFill>
                  <a:srgbClr val="154578"/>
                </a:solidFill>
              </a:rPr>
              <a:t>one-third</a:t>
            </a:r>
            <a:r>
              <a:rPr lang="en-US" sz="2800" dirty="0" smtClean="0">
                <a:solidFill>
                  <a:srgbClr val="154578"/>
                </a:solidFill>
              </a:rPr>
              <a:t> of states link child-level data across C and 619 or share a data system. There has been </a:t>
            </a:r>
            <a:r>
              <a:rPr lang="en-US" sz="2800" b="1" dirty="0" smtClean="0">
                <a:solidFill>
                  <a:srgbClr val="154578"/>
                </a:solidFill>
              </a:rPr>
              <a:t>little change </a:t>
            </a:r>
            <a:r>
              <a:rPr lang="en-US" sz="2800" dirty="0" smtClean="0">
                <a:solidFill>
                  <a:srgbClr val="154578"/>
                </a:solidFill>
              </a:rPr>
              <a:t>across years.</a:t>
            </a:r>
            <a:endParaRPr lang="en-US" sz="2800" dirty="0">
              <a:solidFill>
                <a:srgbClr val="154578"/>
              </a:solidFill>
            </a:endParaRPr>
          </a:p>
        </p:txBody>
      </p:sp>
      <p:graphicFrame>
        <p:nvGraphicFramePr>
          <p:cNvPr id="16" name="Chart 15" descr="This chart displays percentage of states with part c and six-nineteen programs that indicated they can link child level data across part c and part b 619 or share a dat system. State responses from 2013 are compared to state responses in 2015."/>
          <p:cNvGraphicFramePr/>
          <p:nvPr>
            <p:extLst>
              <p:ext uri="{D42A27DB-BD31-4B8C-83A1-F6EECF244321}">
                <p14:modId xmlns:p14="http://schemas.microsoft.com/office/powerpoint/2010/main" val="1231211528"/>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24000"/>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589314"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153337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6</a:t>
            </a:fld>
            <a:endParaRPr lang="en-US" dirty="0"/>
          </a:p>
        </p:txBody>
      </p:sp>
      <p:sp>
        <p:nvSpPr>
          <p:cNvPr id="4" name="Title 3"/>
          <p:cNvSpPr>
            <a:spLocks noGrp="1"/>
          </p:cNvSpPr>
          <p:nvPr>
            <p:ph type="title"/>
          </p:nvPr>
        </p:nvSpPr>
        <p:spPr>
          <a:xfrm>
            <a:off x="457200" y="274638"/>
            <a:ext cx="8229600" cy="1143000"/>
          </a:xfrm>
          <a:ln>
            <a:noFill/>
          </a:ln>
        </p:spPr>
        <p:txBody>
          <a:bodyPr/>
          <a:lstStyle/>
          <a:p>
            <a:pPr algn="ctr"/>
            <a:r>
              <a:rPr lang="en-US" dirty="0" smtClean="0">
                <a:solidFill>
                  <a:schemeClr val="bg1"/>
                </a:solidFill>
              </a:rPr>
              <a:t>Child-level data</a:t>
            </a:r>
            <a:endParaRPr lang="en-US" dirty="0">
              <a:solidFill>
                <a:schemeClr val="bg1"/>
              </a:solidFill>
            </a:endParaRPr>
          </a:p>
        </p:txBody>
      </p:sp>
      <p:sp>
        <p:nvSpPr>
          <p:cNvPr id="3" name="TextBox 2"/>
          <p:cNvSpPr txBox="1"/>
          <p:nvPr/>
        </p:nvSpPr>
        <p:spPr>
          <a:xfrm>
            <a:off x="990600" y="1605439"/>
            <a:ext cx="7239000" cy="3970318"/>
          </a:xfrm>
          <a:prstGeom prst="rect">
            <a:avLst/>
          </a:prstGeom>
          <a:noFill/>
        </p:spPr>
        <p:txBody>
          <a:bodyPr wrap="square" rtlCol="0">
            <a:spAutoFit/>
          </a:bodyPr>
          <a:lstStyle/>
          <a:p>
            <a:r>
              <a:rPr lang="en-US" sz="2800" dirty="0" smtClean="0">
                <a:solidFill>
                  <a:schemeClr val="bg1"/>
                </a:solidFill>
              </a:rPr>
              <a:t>State has at </a:t>
            </a:r>
            <a:r>
              <a:rPr lang="en-US" sz="2800" dirty="0">
                <a:solidFill>
                  <a:schemeClr val="bg1"/>
                </a:solidFill>
              </a:rPr>
              <a:t>least one electronic </a:t>
            </a:r>
            <a:r>
              <a:rPr lang="en-US" sz="2800" b="1" dirty="0">
                <a:solidFill>
                  <a:schemeClr val="bg1"/>
                </a:solidFill>
              </a:rPr>
              <a:t>data system </a:t>
            </a:r>
            <a:r>
              <a:rPr lang="en-US" sz="2800" dirty="0">
                <a:solidFill>
                  <a:schemeClr val="bg1"/>
                </a:solidFill>
              </a:rPr>
              <a:t>that contains </a:t>
            </a:r>
            <a:r>
              <a:rPr lang="en-US" sz="2800" b="1" dirty="0">
                <a:solidFill>
                  <a:schemeClr val="bg1"/>
                </a:solidFill>
              </a:rPr>
              <a:t>personally identifiable child-level data</a:t>
            </a:r>
            <a:r>
              <a:rPr lang="en-US" sz="2800" dirty="0">
                <a:solidFill>
                  <a:schemeClr val="bg1"/>
                </a:solidFill>
              </a:rPr>
              <a:t> about children who are receiving </a:t>
            </a:r>
            <a:r>
              <a:rPr lang="en-US" sz="2800" dirty="0" smtClean="0">
                <a:solidFill>
                  <a:schemeClr val="bg1"/>
                </a:solidFill>
              </a:rPr>
              <a:t>services</a:t>
            </a:r>
            <a:r>
              <a:rPr lang="en-US" sz="2800" dirty="0">
                <a:solidFill>
                  <a:schemeClr val="bg1"/>
                </a:solidFill>
              </a:rPr>
              <a:t>. </a:t>
            </a:r>
            <a:endParaRPr lang="en-US" sz="2800" dirty="0" smtClean="0">
              <a:solidFill>
                <a:schemeClr val="bg1"/>
              </a:solidFill>
            </a:endParaRPr>
          </a:p>
          <a:p>
            <a:pPr marL="742950" indent="-742950">
              <a:buFont typeface="+mj-lt"/>
              <a:buAutoNum type="arabicPeriod"/>
            </a:pPr>
            <a:endParaRPr lang="en-US" sz="2800" dirty="0" smtClean="0">
              <a:solidFill>
                <a:schemeClr val="bg1"/>
              </a:solidFill>
            </a:endParaRPr>
          </a:p>
          <a:p>
            <a:r>
              <a:rPr lang="en-US" sz="2800" dirty="0">
                <a:solidFill>
                  <a:schemeClr val="bg1"/>
                </a:solidFill>
              </a:rPr>
              <a:t>Individual </a:t>
            </a:r>
            <a:r>
              <a:rPr lang="en-US" sz="2800" b="1" dirty="0">
                <a:solidFill>
                  <a:schemeClr val="bg1"/>
                </a:solidFill>
              </a:rPr>
              <a:t>child-level data </a:t>
            </a:r>
            <a:r>
              <a:rPr lang="en-US" sz="2800" dirty="0">
                <a:solidFill>
                  <a:schemeClr val="bg1"/>
                </a:solidFill>
              </a:rPr>
              <a:t>elements reside in </a:t>
            </a:r>
            <a:r>
              <a:rPr lang="en-US" sz="2800" b="1" dirty="0">
                <a:solidFill>
                  <a:schemeClr val="bg1"/>
                </a:solidFill>
              </a:rPr>
              <a:t>one system </a:t>
            </a:r>
            <a:r>
              <a:rPr lang="en-US" sz="2800" dirty="0">
                <a:solidFill>
                  <a:schemeClr val="bg1"/>
                </a:solidFill>
              </a:rPr>
              <a:t>or have been </a:t>
            </a:r>
            <a:r>
              <a:rPr lang="en-US" sz="2800" b="1" dirty="0">
                <a:solidFill>
                  <a:schemeClr val="bg1"/>
                </a:solidFill>
              </a:rPr>
              <a:t>linked</a:t>
            </a:r>
            <a:r>
              <a:rPr lang="en-US" sz="2800" dirty="0" smtClean="0">
                <a:solidFill>
                  <a:schemeClr val="bg1"/>
                </a:solidFill>
              </a:rPr>
              <a:t>.</a:t>
            </a:r>
          </a:p>
          <a:p>
            <a:endParaRPr lang="en-US" sz="2800" dirty="0">
              <a:solidFill>
                <a:schemeClr val="bg1"/>
              </a:solidFill>
            </a:endParaRPr>
          </a:p>
          <a:p>
            <a:r>
              <a:rPr lang="en-US" sz="2800" dirty="0" smtClean="0">
                <a:solidFill>
                  <a:schemeClr val="bg1"/>
                </a:solidFill>
              </a:rPr>
              <a:t>State </a:t>
            </a:r>
            <a:r>
              <a:rPr lang="en-US" sz="2800" dirty="0">
                <a:solidFill>
                  <a:schemeClr val="bg1"/>
                </a:solidFill>
              </a:rPr>
              <a:t>data system(s) uses a </a:t>
            </a:r>
            <a:r>
              <a:rPr lang="en-US" sz="2800" b="1" dirty="0">
                <a:solidFill>
                  <a:schemeClr val="bg1"/>
                </a:solidFill>
              </a:rPr>
              <a:t>unique identifier </a:t>
            </a:r>
            <a:r>
              <a:rPr lang="en-US" sz="2800" dirty="0">
                <a:solidFill>
                  <a:schemeClr val="bg1"/>
                </a:solidFill>
              </a:rPr>
              <a:t>for children receiving services</a:t>
            </a:r>
            <a:r>
              <a:rPr lang="en-US" sz="2800" dirty="0" smtClean="0">
                <a:solidFill>
                  <a:schemeClr val="bg1"/>
                </a:solidFill>
              </a:rPr>
              <a:t>.</a:t>
            </a:r>
            <a:endParaRPr lang="en-US" sz="2800" dirty="0" smtClean="0">
              <a:solidFill>
                <a:schemeClr val="bg1"/>
              </a:solidFill>
            </a:endParaRPr>
          </a:p>
        </p:txBody>
      </p:sp>
    </p:spTree>
    <p:extLst>
      <p:ext uri="{BB962C8B-B14F-4D97-AF65-F5344CB8AC3E}">
        <p14:creationId xmlns:p14="http://schemas.microsoft.com/office/powerpoint/2010/main" val="35357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60</a:t>
            </a:fld>
            <a:endParaRPr lang="en-US" dirty="0"/>
          </a:p>
        </p:txBody>
      </p:sp>
      <p:sp>
        <p:nvSpPr>
          <p:cNvPr id="2" name="Title 1"/>
          <p:cNvSpPr>
            <a:spLocks noGrp="1"/>
          </p:cNvSpPr>
          <p:nvPr>
            <p:ph type="title"/>
          </p:nvPr>
        </p:nvSpPr>
        <p:spPr>
          <a:xfrm>
            <a:off x="457200" y="274638"/>
            <a:ext cx="8229600" cy="2011362"/>
          </a:xfrm>
          <a:ln>
            <a:noFill/>
          </a:ln>
        </p:spPr>
        <p:txBody>
          <a:bodyPr>
            <a:normAutofit fontScale="90000"/>
          </a:bodyPr>
          <a:lstStyle/>
          <a:p>
            <a:r>
              <a:rPr lang="en-US" dirty="0">
                <a:solidFill>
                  <a:schemeClr val="bg1"/>
                </a:solidFill>
              </a:rPr>
              <a:t>How many states can link child data to other early care and education program data or share a data system</a:t>
            </a:r>
            <a:r>
              <a:rPr lang="en-US" dirty="0" smtClean="0">
                <a:solidFill>
                  <a:schemeClr val="bg1"/>
                </a:solidFill>
              </a:rPr>
              <a:t>?</a:t>
            </a:r>
            <a:endParaRPr lang="en-US" dirty="0"/>
          </a:p>
        </p:txBody>
      </p:sp>
    </p:spTree>
    <p:extLst>
      <p:ext uri="{BB962C8B-B14F-4D97-AF65-F5344CB8AC3E}">
        <p14:creationId xmlns:p14="http://schemas.microsoft.com/office/powerpoint/2010/main" val="30652937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61</a:t>
            </a:fld>
            <a:endParaRPr lang="en-US" dirty="0"/>
          </a:p>
        </p:txBody>
      </p:sp>
      <p:graphicFrame>
        <p:nvGraphicFramePr>
          <p:cNvPr id="120" name="Chart 119" descr="This image indicates 13 percent of part c programs report linking data to or using the same data system as other ECE programs, 70 percent do not, and data is missing for 18 percent of states with part c programs"/>
          <p:cNvGraphicFramePr/>
          <p:nvPr>
            <p:extLst>
              <p:ext uri="{D42A27DB-BD31-4B8C-83A1-F6EECF244321}">
                <p14:modId xmlns:p14="http://schemas.microsoft.com/office/powerpoint/2010/main" val="1853610747"/>
              </p:ext>
            </p:extLst>
          </p:nvPr>
        </p:nvGraphicFramePr>
        <p:xfrm>
          <a:off x="762000" y="1580584"/>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9144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13%</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580584"/>
            <a:ext cx="71628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report </a:t>
            </a:r>
            <a:r>
              <a:rPr lang="en-US" sz="2800" b="1" dirty="0" smtClean="0">
                <a:solidFill>
                  <a:srgbClr val="154578"/>
                </a:solidFill>
              </a:rPr>
              <a:t>linking data </a:t>
            </a:r>
            <a:r>
              <a:rPr lang="en-US" sz="2800" dirty="0" smtClean="0">
                <a:solidFill>
                  <a:srgbClr val="154578"/>
                </a:solidFill>
              </a:rPr>
              <a:t>to or </a:t>
            </a:r>
            <a:r>
              <a:rPr lang="en-US" sz="2800" b="1" dirty="0" smtClean="0">
                <a:solidFill>
                  <a:srgbClr val="154578"/>
                </a:solidFill>
              </a:rPr>
              <a:t>using same data system as other ECE programs</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18288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70%</a:t>
            </a:r>
            <a:endParaRPr lang="en-US" sz="4000" b="1" dirty="0">
              <a:solidFill>
                <a:srgbClr val="FF0000"/>
              </a:solidFill>
              <a:latin typeface="Century Gothic" panose="020B0502020202020204" pitchFamily="34" charset="0"/>
            </a:endParaRPr>
          </a:p>
        </p:txBody>
      </p:sp>
      <p:sp>
        <p:nvSpPr>
          <p:cNvPr id="116" name="Rectangle 115"/>
          <p:cNvSpPr/>
          <p:nvPr/>
        </p:nvSpPr>
        <p:spPr>
          <a:xfrm>
            <a:off x="18288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010400"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18%</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22277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62</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C </a:t>
            </a:r>
            <a:r>
              <a:rPr lang="en-US" b="0" dirty="0"/>
              <a:t>programs</a:t>
            </a:r>
            <a:r>
              <a:rPr lang="en-US" b="0" dirty="0" smtClean="0"/>
              <a:t>,</a:t>
            </a:r>
            <a:endParaRPr lang="en-US" b="0" dirty="0"/>
          </a:p>
        </p:txBody>
      </p:sp>
      <p:sp>
        <p:nvSpPr>
          <p:cNvPr id="118" name="Rectangle 117"/>
          <p:cNvSpPr/>
          <p:nvPr/>
        </p:nvSpPr>
        <p:spPr>
          <a:xfrm>
            <a:off x="914400" y="15240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One state</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946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data or share data system with ECE programs in 2013 gained this capability by 2015.</a:t>
            </a:r>
            <a:endParaRPr lang="en-US" sz="2800" dirty="0">
              <a:solidFill>
                <a:srgbClr val="154578"/>
              </a:solidFill>
            </a:endParaRPr>
          </a:p>
        </p:txBody>
      </p:sp>
      <p:sp>
        <p:nvSpPr>
          <p:cNvPr id="7" name="Rectangle 6"/>
          <p:cNvSpPr/>
          <p:nvPr/>
        </p:nvSpPr>
        <p:spPr>
          <a:xfrm>
            <a:off x="914400" y="41162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Three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86980"/>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link data or share a data system with ECE in 2013 could not in 2015.</a:t>
            </a:r>
            <a:endParaRPr lang="en-US" sz="2800" dirty="0">
              <a:solidFill>
                <a:srgbClr val="154578"/>
              </a:solidFill>
            </a:endParaRPr>
          </a:p>
        </p:txBody>
      </p:sp>
    </p:spTree>
    <p:extLst>
      <p:ext uri="{BB962C8B-B14F-4D97-AF65-F5344CB8AC3E}">
        <p14:creationId xmlns:p14="http://schemas.microsoft.com/office/powerpoint/2010/main" val="3789044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63</a:t>
            </a:fld>
            <a:endParaRPr lang="en-US" dirty="0"/>
          </a:p>
        </p:txBody>
      </p:sp>
      <p:graphicFrame>
        <p:nvGraphicFramePr>
          <p:cNvPr id="120" name="Chart 119" descr="This image indicates 77 percent of 619 programs report linking data or using same data system as other ECE programs, 16 percent do not, and data is missing for 7 percent of states with 619 programs"/>
          <p:cNvGraphicFramePr/>
          <p:nvPr>
            <p:extLst>
              <p:ext uri="{D42A27DB-BD31-4B8C-83A1-F6EECF244321}">
                <p14:modId xmlns:p14="http://schemas.microsoft.com/office/powerpoint/2010/main" val="3596268965"/>
              </p:ext>
            </p:extLst>
          </p:nvPr>
        </p:nvGraphicFramePr>
        <p:xfrm>
          <a:off x="762000" y="1534180"/>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8679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77%</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534180"/>
            <a:ext cx="67818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report </a:t>
            </a:r>
            <a:r>
              <a:rPr lang="en-US" sz="2800" b="1" dirty="0" smtClean="0">
                <a:solidFill>
                  <a:srgbClr val="154578"/>
                </a:solidFill>
              </a:rPr>
              <a:t>linking data </a:t>
            </a:r>
            <a:r>
              <a:rPr lang="en-US" sz="2800" dirty="0" smtClean="0">
                <a:solidFill>
                  <a:srgbClr val="154578"/>
                </a:solidFill>
              </a:rPr>
              <a:t>or </a:t>
            </a:r>
            <a:r>
              <a:rPr lang="en-US" sz="2800" b="1" dirty="0" smtClean="0">
                <a:solidFill>
                  <a:srgbClr val="154578"/>
                </a:solidFill>
              </a:rPr>
              <a:t>using same data system as other ECE programs</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6477000" y="45255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16%</a:t>
            </a:r>
            <a:endParaRPr lang="en-US" sz="4000" b="1" dirty="0">
              <a:solidFill>
                <a:srgbClr val="FF0000"/>
              </a:solidFill>
              <a:latin typeface="Century Gothic" panose="020B0502020202020204" pitchFamily="34" charset="0"/>
            </a:endParaRPr>
          </a:p>
        </p:txBody>
      </p:sp>
      <p:sp>
        <p:nvSpPr>
          <p:cNvPr id="116" name="Rectangle 115"/>
          <p:cNvSpPr/>
          <p:nvPr/>
        </p:nvSpPr>
        <p:spPr>
          <a:xfrm>
            <a:off x="6477000" y="51917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649029"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7%</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568831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64</a:t>
            </a:fld>
            <a:endParaRPr lang="en-US" dirty="0"/>
          </a:p>
        </p:txBody>
      </p:sp>
      <p:sp>
        <p:nvSpPr>
          <p:cNvPr id="2" name="Title 1"/>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Sixteen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data or share data system with ECE programs 2013 gained this capability by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No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a:t>
            </a:r>
            <a:r>
              <a:rPr lang="en-US" sz="2800" dirty="0" smtClean="0">
                <a:solidFill>
                  <a:srgbClr val="154578"/>
                </a:solidFill>
              </a:rPr>
              <a:t>could link </a:t>
            </a:r>
            <a:r>
              <a:rPr lang="en-US" sz="2800" dirty="0">
                <a:solidFill>
                  <a:srgbClr val="154578"/>
                </a:solidFill>
              </a:rPr>
              <a:t>data or share a data system with ECE in 2013 </a:t>
            </a:r>
            <a:r>
              <a:rPr lang="en-US" sz="2800" dirty="0" smtClean="0">
                <a:solidFill>
                  <a:srgbClr val="154578"/>
                </a:solidFill>
              </a:rPr>
              <a:t>could not </a:t>
            </a:r>
            <a:r>
              <a:rPr lang="en-US" sz="2800" dirty="0">
                <a:solidFill>
                  <a:srgbClr val="154578"/>
                </a:solidFill>
              </a:rPr>
              <a:t>in 2015.</a:t>
            </a:r>
          </a:p>
        </p:txBody>
      </p:sp>
    </p:spTree>
    <p:extLst>
      <p:ext uri="{BB962C8B-B14F-4D97-AF65-F5344CB8AC3E}">
        <p14:creationId xmlns:p14="http://schemas.microsoft.com/office/powerpoint/2010/main" val="3807046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65</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r>
              <a:rPr lang="en-US" dirty="0" smtClean="0"/>
              <a:t>Summary: can link data with ECE programs or share a data system</a:t>
            </a:r>
            <a:endParaRPr lang="en-US" dirty="0"/>
          </a:p>
        </p:txBody>
      </p:sp>
      <p:sp>
        <p:nvSpPr>
          <p:cNvPr id="15" name="Rectangle 14"/>
          <p:cNvSpPr/>
          <p:nvPr/>
        </p:nvSpPr>
        <p:spPr>
          <a:xfrm>
            <a:off x="5464629" y="1905000"/>
            <a:ext cx="3276600" cy="3108543"/>
          </a:xfrm>
          <a:prstGeom prst="rect">
            <a:avLst/>
          </a:prstGeom>
        </p:spPr>
        <p:txBody>
          <a:bodyPr wrap="square">
            <a:spAutoFit/>
          </a:bodyPr>
          <a:lstStyle/>
          <a:p>
            <a:pPr lvl="0">
              <a:spcBef>
                <a:spcPct val="20000"/>
              </a:spcBef>
              <a:buClr>
                <a:srgbClr val="ED3532"/>
              </a:buClr>
            </a:pPr>
            <a:r>
              <a:rPr lang="en-US" sz="2800" b="1" dirty="0" smtClean="0">
                <a:solidFill>
                  <a:srgbClr val="154578"/>
                </a:solidFill>
              </a:rPr>
              <a:t>Many more 619 </a:t>
            </a:r>
            <a:r>
              <a:rPr lang="en-US" sz="2800" dirty="0" smtClean="0">
                <a:solidFill>
                  <a:srgbClr val="154578"/>
                </a:solidFill>
              </a:rPr>
              <a:t>programs can link with ECE or share a data system </a:t>
            </a:r>
            <a:r>
              <a:rPr lang="en-US" sz="2800" b="1" dirty="0" smtClean="0">
                <a:solidFill>
                  <a:srgbClr val="154578"/>
                </a:solidFill>
              </a:rPr>
              <a:t>compared to C</a:t>
            </a:r>
            <a:r>
              <a:rPr lang="en-US" sz="2800" dirty="0" smtClean="0">
                <a:solidFill>
                  <a:srgbClr val="154578"/>
                </a:solidFill>
              </a:rPr>
              <a:t>, and this gap has widened across years.</a:t>
            </a:r>
            <a:endParaRPr lang="en-US" sz="2800" dirty="0">
              <a:solidFill>
                <a:srgbClr val="154578"/>
              </a:solidFill>
            </a:endParaRPr>
          </a:p>
        </p:txBody>
      </p:sp>
      <p:graphicFrame>
        <p:nvGraphicFramePr>
          <p:cNvPr id="16" name="Chart 15" descr="This chart displays percentage of states with part c and six-nineteen programs that indicated they can link data with ECE programs or share a data system. State responses from 2013 are compared to state responses in 2015."/>
          <p:cNvGraphicFramePr/>
          <p:nvPr>
            <p:extLst>
              <p:ext uri="{D42A27DB-BD31-4B8C-83A1-F6EECF244321}">
                <p14:modId xmlns:p14="http://schemas.microsoft.com/office/powerpoint/2010/main" val="734046869"/>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35668"/>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600200"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10548698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66</a:t>
            </a:fld>
            <a:endParaRPr lang="en-US" dirty="0"/>
          </a:p>
        </p:txBody>
      </p:sp>
      <p:sp>
        <p:nvSpPr>
          <p:cNvPr id="2" name="Title 1"/>
          <p:cNvSpPr>
            <a:spLocks noGrp="1"/>
          </p:cNvSpPr>
          <p:nvPr>
            <p:ph type="title"/>
          </p:nvPr>
        </p:nvSpPr>
        <p:spPr>
          <a:xfrm>
            <a:off x="457200" y="274638"/>
            <a:ext cx="8229600" cy="2773362"/>
          </a:xfrm>
          <a:ln>
            <a:noFill/>
          </a:ln>
        </p:spPr>
        <p:txBody>
          <a:bodyPr>
            <a:normAutofit/>
          </a:bodyPr>
          <a:lstStyle/>
          <a:p>
            <a:r>
              <a:rPr lang="en-US" dirty="0">
                <a:solidFill>
                  <a:schemeClr val="bg1"/>
                </a:solidFill>
              </a:rPr>
              <a:t>How many states can link child-level data to K-12 general education data or share a data system</a:t>
            </a:r>
            <a:r>
              <a:rPr lang="en-US" dirty="0" smtClean="0">
                <a:solidFill>
                  <a:schemeClr val="bg1"/>
                </a:solidFill>
              </a:rPr>
              <a:t>?</a:t>
            </a:r>
            <a:endParaRPr lang="en-US" dirty="0"/>
          </a:p>
        </p:txBody>
      </p:sp>
    </p:spTree>
    <p:extLst>
      <p:ext uri="{BB962C8B-B14F-4D97-AF65-F5344CB8AC3E}">
        <p14:creationId xmlns:p14="http://schemas.microsoft.com/office/powerpoint/2010/main" val="37445757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67</a:t>
            </a:fld>
            <a:endParaRPr lang="en-US" dirty="0"/>
          </a:p>
        </p:txBody>
      </p:sp>
      <p:graphicFrame>
        <p:nvGraphicFramePr>
          <p:cNvPr id="120" name="Chart 119" descr="This image indicates 16 percent of part c programs report linking child level data or using same data system as K through 12, 66 percent do not, and data is missing for 18 percent of states with part c programs"/>
          <p:cNvGraphicFramePr/>
          <p:nvPr>
            <p:extLst>
              <p:ext uri="{D42A27DB-BD31-4B8C-83A1-F6EECF244321}">
                <p14:modId xmlns:p14="http://schemas.microsoft.com/office/powerpoint/2010/main" val="2485201132"/>
              </p:ext>
            </p:extLst>
          </p:nvPr>
        </p:nvGraphicFramePr>
        <p:xfrm>
          <a:off x="762000" y="1466947"/>
          <a:ext cx="7620000" cy="4240143"/>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936992"/>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16%</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603176"/>
            <a:ext cx="68580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report </a:t>
            </a:r>
            <a:r>
              <a:rPr lang="en-US" sz="2800" b="1" dirty="0" smtClean="0">
                <a:solidFill>
                  <a:srgbClr val="154578"/>
                </a:solidFill>
              </a:rPr>
              <a:t>linking child-level data</a:t>
            </a:r>
            <a:r>
              <a:rPr lang="en-US" sz="2800" dirty="0" smtClean="0">
                <a:solidFill>
                  <a:srgbClr val="154578"/>
                </a:solidFill>
              </a:rPr>
              <a:t> to or </a:t>
            </a:r>
            <a:r>
              <a:rPr lang="en-US" sz="2800" b="1" dirty="0" smtClean="0">
                <a:solidFill>
                  <a:srgbClr val="154578"/>
                </a:solidFill>
              </a:rPr>
              <a:t>using same data system as K-12</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19812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66%</a:t>
            </a:r>
            <a:endParaRPr lang="en-US" sz="4000" b="1" dirty="0">
              <a:solidFill>
                <a:srgbClr val="FF0000"/>
              </a:solidFill>
              <a:latin typeface="Century Gothic" panose="020B0502020202020204" pitchFamily="34" charset="0"/>
            </a:endParaRPr>
          </a:p>
        </p:txBody>
      </p:sp>
      <p:sp>
        <p:nvSpPr>
          <p:cNvPr id="116" name="Rectangle 115"/>
          <p:cNvSpPr/>
          <p:nvPr/>
        </p:nvSpPr>
        <p:spPr>
          <a:xfrm>
            <a:off x="19812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010400"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18%</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09075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68</a:t>
            </a:fld>
            <a:endParaRPr lang="en-US" dirty="0"/>
          </a:p>
        </p:txBody>
      </p:sp>
      <p:sp>
        <p:nvSpPr>
          <p:cNvPr id="4" name="Title 3"/>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Two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child-level data or share a data system with K-12 in 2013 gained this capability by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Two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link child-level data or share a data system with K-12 in 2013 could not in 2015.</a:t>
            </a:r>
            <a:endParaRPr lang="en-US" sz="2800" dirty="0">
              <a:solidFill>
                <a:srgbClr val="154578"/>
              </a:solidFill>
            </a:endParaRPr>
          </a:p>
        </p:txBody>
      </p:sp>
    </p:spTree>
    <p:extLst>
      <p:ext uri="{BB962C8B-B14F-4D97-AF65-F5344CB8AC3E}">
        <p14:creationId xmlns:p14="http://schemas.microsoft.com/office/powerpoint/2010/main" val="910125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69</a:t>
            </a:fld>
            <a:endParaRPr lang="en-US" dirty="0"/>
          </a:p>
        </p:txBody>
      </p:sp>
      <p:graphicFrame>
        <p:nvGraphicFramePr>
          <p:cNvPr id="120" name="Chart 119" descr="This image indicates 86 percent of 619 programs report linking child level data or using same data system as K through 12, 7 percent do not, and data is missing for 7 percent of states with 619 programs"/>
          <p:cNvGraphicFramePr/>
          <p:nvPr>
            <p:extLst>
              <p:ext uri="{D42A27DB-BD31-4B8C-83A1-F6EECF244321}">
                <p14:modId xmlns:p14="http://schemas.microsoft.com/office/powerpoint/2010/main" val="3963498118"/>
              </p:ext>
            </p:extLst>
          </p:nvPr>
        </p:nvGraphicFramePr>
        <p:xfrm>
          <a:off x="772886" y="1551057"/>
          <a:ext cx="7620000" cy="4240143"/>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91753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86%</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583714"/>
            <a:ext cx="63246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report </a:t>
            </a:r>
            <a:r>
              <a:rPr lang="en-US" sz="2800" b="1" dirty="0" smtClean="0">
                <a:solidFill>
                  <a:srgbClr val="154578"/>
                </a:solidFill>
              </a:rPr>
              <a:t>linking child-level data</a:t>
            </a:r>
            <a:r>
              <a:rPr lang="en-US" sz="2800" dirty="0" smtClean="0">
                <a:solidFill>
                  <a:srgbClr val="154578"/>
                </a:solidFill>
              </a:rPr>
              <a:t> or </a:t>
            </a:r>
            <a:r>
              <a:rPr lang="en-US" sz="2800" b="1" dirty="0" smtClean="0">
                <a:solidFill>
                  <a:srgbClr val="154578"/>
                </a:solidFill>
              </a:rPr>
              <a:t>using same data system as K-12</a:t>
            </a:r>
            <a:r>
              <a:rPr lang="en-US" sz="2800" dirty="0" smtClean="0">
                <a:solidFill>
                  <a:srgbClr val="154578"/>
                </a:solidFill>
              </a:rPr>
              <a:t>.</a:t>
            </a:r>
            <a:endParaRPr lang="en-US" sz="2800" dirty="0">
              <a:solidFill>
                <a:srgbClr val="154578"/>
              </a:solidFill>
            </a:endParaRPr>
          </a:p>
        </p:txBody>
      </p:sp>
      <p:sp>
        <p:nvSpPr>
          <p:cNvPr id="119" name="Rectangle 118"/>
          <p:cNvSpPr/>
          <p:nvPr/>
        </p:nvSpPr>
        <p:spPr>
          <a:xfrm>
            <a:off x="7162800" y="457513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7%</a:t>
            </a:r>
            <a:endParaRPr lang="en-US" sz="4000" b="1" dirty="0">
              <a:solidFill>
                <a:srgbClr val="FF0000"/>
              </a:solidFill>
              <a:latin typeface="Century Gothic" panose="020B0502020202020204" pitchFamily="34" charset="0"/>
            </a:endParaRPr>
          </a:p>
        </p:txBody>
      </p:sp>
      <p:sp>
        <p:nvSpPr>
          <p:cNvPr id="116" name="Rectangle 115"/>
          <p:cNvSpPr/>
          <p:nvPr/>
        </p:nvSpPr>
        <p:spPr>
          <a:xfrm>
            <a:off x="7162800" y="5241314"/>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9" name="Rectangle 8"/>
          <p:cNvSpPr/>
          <p:nvPr/>
        </p:nvSpPr>
        <p:spPr>
          <a:xfrm>
            <a:off x="7649029" y="2895600"/>
            <a:ext cx="1219200" cy="523220"/>
          </a:xfrm>
          <a:prstGeom prst="rect">
            <a:avLst/>
          </a:prstGeom>
        </p:spPr>
        <p:txBody>
          <a:bodyPr wrap="square">
            <a:spAutoFit/>
          </a:bodyPr>
          <a:lstStyle/>
          <a:p>
            <a:pPr lvl="0">
              <a:spcBef>
                <a:spcPct val="20000"/>
              </a:spcBef>
              <a:buClr>
                <a:srgbClr val="ED3532"/>
              </a:buClr>
            </a:pPr>
            <a:r>
              <a:rPr lang="en-US" sz="2800" b="1" dirty="0" smtClean="0">
                <a:solidFill>
                  <a:schemeClr val="bg1"/>
                </a:solidFill>
                <a:latin typeface="Century Gothic" panose="020B0502020202020204" pitchFamily="34" charset="0"/>
              </a:rPr>
              <a:t>7%</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5809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7</a:t>
            </a:fld>
            <a:endParaRPr lang="en-US" dirty="0"/>
          </a:p>
        </p:txBody>
      </p:sp>
      <p:sp>
        <p:nvSpPr>
          <p:cNvPr id="4" name="Title 3"/>
          <p:cNvSpPr>
            <a:spLocks noGrp="1"/>
          </p:cNvSpPr>
          <p:nvPr>
            <p:ph type="title"/>
          </p:nvPr>
        </p:nvSpPr>
        <p:spPr>
          <a:xfrm>
            <a:off x="457200" y="274638"/>
            <a:ext cx="8229600" cy="1143000"/>
          </a:xfrm>
          <a:ln>
            <a:noFill/>
          </a:ln>
        </p:spPr>
        <p:txBody>
          <a:bodyPr/>
          <a:lstStyle/>
          <a:p>
            <a:pPr algn="ctr"/>
            <a:r>
              <a:rPr lang="en-US" dirty="0" smtClean="0">
                <a:solidFill>
                  <a:schemeClr val="bg1"/>
                </a:solidFill>
              </a:rPr>
              <a:t>Workforce-level data</a:t>
            </a:r>
            <a:endParaRPr lang="en-US" dirty="0">
              <a:solidFill>
                <a:schemeClr val="bg1"/>
              </a:solidFill>
            </a:endParaRPr>
          </a:p>
        </p:txBody>
      </p:sp>
      <p:sp>
        <p:nvSpPr>
          <p:cNvPr id="3" name="TextBox 2"/>
          <p:cNvSpPr txBox="1"/>
          <p:nvPr/>
        </p:nvSpPr>
        <p:spPr>
          <a:xfrm>
            <a:off x="990600" y="1664256"/>
            <a:ext cx="6858000" cy="4031873"/>
          </a:xfrm>
          <a:prstGeom prst="rect">
            <a:avLst/>
          </a:prstGeom>
          <a:noFill/>
        </p:spPr>
        <p:txBody>
          <a:bodyPr wrap="square" rtlCol="0">
            <a:spAutoFit/>
          </a:bodyPr>
          <a:lstStyle/>
          <a:p>
            <a:r>
              <a:rPr lang="en-US" sz="2800" dirty="0" smtClean="0">
                <a:solidFill>
                  <a:schemeClr val="bg1"/>
                </a:solidFill>
              </a:rPr>
              <a:t>State </a:t>
            </a:r>
            <a:r>
              <a:rPr lang="en-US" sz="2800" dirty="0">
                <a:solidFill>
                  <a:schemeClr val="bg1"/>
                </a:solidFill>
              </a:rPr>
              <a:t>has at least one electronic </a:t>
            </a:r>
            <a:r>
              <a:rPr lang="en-US" sz="2800" b="1" dirty="0">
                <a:solidFill>
                  <a:schemeClr val="bg1"/>
                </a:solidFill>
              </a:rPr>
              <a:t>data system </a:t>
            </a:r>
            <a:r>
              <a:rPr lang="en-US" sz="2800" dirty="0">
                <a:solidFill>
                  <a:schemeClr val="bg1"/>
                </a:solidFill>
              </a:rPr>
              <a:t>that contains </a:t>
            </a:r>
            <a:r>
              <a:rPr lang="en-US" sz="2800" b="1" dirty="0">
                <a:solidFill>
                  <a:schemeClr val="bg1"/>
                </a:solidFill>
              </a:rPr>
              <a:t>personally identifiable workforce data </a:t>
            </a:r>
            <a:r>
              <a:rPr lang="en-US" sz="2800" dirty="0">
                <a:solidFill>
                  <a:schemeClr val="bg1"/>
                </a:solidFill>
              </a:rPr>
              <a:t>about those providing services</a:t>
            </a:r>
            <a:r>
              <a:rPr lang="en-US" sz="2800" dirty="0" smtClean="0">
                <a:solidFill>
                  <a:schemeClr val="bg1"/>
                </a:solidFill>
              </a:rPr>
              <a:t>.</a:t>
            </a:r>
          </a:p>
          <a:p>
            <a:endParaRPr lang="en-US" sz="2800" dirty="0" smtClean="0">
              <a:solidFill>
                <a:schemeClr val="bg1"/>
              </a:solidFill>
            </a:endParaRPr>
          </a:p>
          <a:p>
            <a:r>
              <a:rPr lang="en-US" sz="2800" b="1" dirty="0">
                <a:solidFill>
                  <a:schemeClr val="bg1"/>
                </a:solidFill>
              </a:rPr>
              <a:t>Child-level data </a:t>
            </a:r>
            <a:r>
              <a:rPr lang="en-US" sz="2800" dirty="0">
                <a:solidFill>
                  <a:schemeClr val="bg1"/>
                </a:solidFill>
              </a:rPr>
              <a:t>have been </a:t>
            </a:r>
            <a:r>
              <a:rPr lang="en-US" sz="2800" b="1" dirty="0">
                <a:solidFill>
                  <a:schemeClr val="bg1"/>
                </a:solidFill>
              </a:rPr>
              <a:t>linked to workforce-level data</a:t>
            </a:r>
            <a:r>
              <a:rPr lang="en-US" sz="2800" dirty="0" smtClean="0">
                <a:solidFill>
                  <a:schemeClr val="bg1"/>
                </a:solidFill>
              </a:rPr>
              <a:t>.</a:t>
            </a:r>
          </a:p>
          <a:p>
            <a:pPr marL="742950" indent="-742950">
              <a:buFont typeface="+mj-lt"/>
              <a:buAutoNum type="arabicPeriod"/>
            </a:pPr>
            <a:endParaRPr lang="en-US" sz="2800" dirty="0" smtClean="0">
              <a:solidFill>
                <a:schemeClr val="bg1"/>
              </a:solidFill>
            </a:endParaRPr>
          </a:p>
          <a:p>
            <a:pPr marL="742950" indent="-742950">
              <a:buFont typeface="+mj-lt"/>
              <a:buAutoNum type="arabicPeriod"/>
            </a:pPr>
            <a:endParaRPr lang="en-US" sz="3200" dirty="0">
              <a:solidFill>
                <a:schemeClr val="bg1"/>
              </a:solidFill>
            </a:endParaRPr>
          </a:p>
        </p:txBody>
      </p:sp>
    </p:spTree>
    <p:extLst>
      <p:ext uri="{BB962C8B-B14F-4D97-AF65-F5344CB8AC3E}">
        <p14:creationId xmlns:p14="http://schemas.microsoft.com/office/powerpoint/2010/main" val="29315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70</a:t>
            </a:fld>
            <a:endParaRPr lang="en-US" dirty="0"/>
          </a:p>
        </p:txBody>
      </p:sp>
      <p:sp>
        <p:nvSpPr>
          <p:cNvPr id="4" name="Title 3"/>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Four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1384995"/>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could </a:t>
            </a:r>
            <a:r>
              <a:rPr lang="en-US" sz="2800" b="1" dirty="0" smtClean="0">
                <a:solidFill>
                  <a:srgbClr val="154578"/>
                </a:solidFill>
              </a:rPr>
              <a:t>not</a:t>
            </a:r>
            <a:r>
              <a:rPr lang="en-US" sz="2800" dirty="0" smtClean="0">
                <a:solidFill>
                  <a:srgbClr val="154578"/>
                </a:solidFill>
              </a:rPr>
              <a:t> link child-level data or share a data system with K-12 in 2013 gained this capability by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No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a:t>
            </a:r>
            <a:r>
              <a:rPr lang="en-US" sz="2800" dirty="0" smtClean="0">
                <a:solidFill>
                  <a:srgbClr val="154578"/>
                </a:solidFill>
              </a:rPr>
              <a:t>could link </a:t>
            </a:r>
            <a:r>
              <a:rPr lang="en-US" sz="2800" dirty="0">
                <a:solidFill>
                  <a:srgbClr val="154578"/>
                </a:solidFill>
              </a:rPr>
              <a:t>child-level data or share a data system with K-12 in 2013 </a:t>
            </a:r>
            <a:r>
              <a:rPr lang="en-US" sz="2800" dirty="0" smtClean="0">
                <a:solidFill>
                  <a:srgbClr val="154578"/>
                </a:solidFill>
              </a:rPr>
              <a:t>could not </a:t>
            </a:r>
            <a:r>
              <a:rPr lang="en-US" sz="2800" dirty="0">
                <a:solidFill>
                  <a:srgbClr val="154578"/>
                </a:solidFill>
              </a:rPr>
              <a:t>in 2015.</a:t>
            </a:r>
          </a:p>
        </p:txBody>
      </p:sp>
    </p:spTree>
    <p:extLst>
      <p:ext uri="{BB962C8B-B14F-4D97-AF65-F5344CB8AC3E}">
        <p14:creationId xmlns:p14="http://schemas.microsoft.com/office/powerpoint/2010/main" val="3809696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71</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r>
              <a:rPr lang="en-US" dirty="0" smtClean="0"/>
              <a:t>Summary: can link child-level </a:t>
            </a:r>
            <a:r>
              <a:rPr lang="en-US" dirty="0"/>
              <a:t>data </a:t>
            </a:r>
            <a:r>
              <a:rPr lang="en-US" dirty="0" smtClean="0"/>
              <a:t>with K-12 or share a data system</a:t>
            </a:r>
            <a:endParaRPr lang="en-US" dirty="0"/>
          </a:p>
        </p:txBody>
      </p:sp>
      <p:sp>
        <p:nvSpPr>
          <p:cNvPr id="15" name="Rectangle 14"/>
          <p:cNvSpPr/>
          <p:nvPr/>
        </p:nvSpPr>
        <p:spPr>
          <a:xfrm>
            <a:off x="5486400" y="2427238"/>
            <a:ext cx="3352800" cy="2677656"/>
          </a:xfrm>
          <a:prstGeom prst="rect">
            <a:avLst/>
          </a:prstGeom>
        </p:spPr>
        <p:txBody>
          <a:bodyPr wrap="square">
            <a:spAutoFit/>
          </a:bodyPr>
          <a:lstStyle/>
          <a:p>
            <a:pPr lvl="0">
              <a:spcBef>
                <a:spcPct val="20000"/>
              </a:spcBef>
              <a:buClr>
                <a:srgbClr val="ED3532"/>
              </a:buClr>
            </a:pPr>
            <a:r>
              <a:rPr lang="en-US" sz="2800" b="1" dirty="0" smtClean="0">
                <a:solidFill>
                  <a:srgbClr val="154578"/>
                </a:solidFill>
              </a:rPr>
              <a:t>Many more 619 programs</a:t>
            </a:r>
            <a:r>
              <a:rPr lang="en-US" sz="2800" dirty="0" smtClean="0">
                <a:solidFill>
                  <a:srgbClr val="154578"/>
                </a:solidFill>
              </a:rPr>
              <a:t> can link child-level data with K-12 or share a data system </a:t>
            </a:r>
            <a:r>
              <a:rPr lang="en-US" sz="2800" b="1" dirty="0" smtClean="0">
                <a:solidFill>
                  <a:srgbClr val="154578"/>
                </a:solidFill>
              </a:rPr>
              <a:t>compared to Part C</a:t>
            </a:r>
            <a:r>
              <a:rPr lang="en-US" sz="2800" dirty="0" smtClean="0">
                <a:solidFill>
                  <a:srgbClr val="154578"/>
                </a:solidFill>
              </a:rPr>
              <a:t>.</a:t>
            </a:r>
            <a:endParaRPr lang="en-US" sz="2800" dirty="0">
              <a:solidFill>
                <a:srgbClr val="154578"/>
              </a:solidFill>
            </a:endParaRPr>
          </a:p>
        </p:txBody>
      </p:sp>
      <p:graphicFrame>
        <p:nvGraphicFramePr>
          <p:cNvPr id="16" name="Chart 15" descr="This chart displays percentage of states with part c and six-nineteen programs that indicated they can link child level data with K through 12 or share a data system. State responses from 2013 are compared to state responses in 2015."/>
          <p:cNvGraphicFramePr/>
          <p:nvPr>
            <p:extLst>
              <p:ext uri="{D42A27DB-BD31-4B8C-83A1-F6EECF244321}">
                <p14:modId xmlns:p14="http://schemas.microsoft.com/office/powerpoint/2010/main" val="4263929378"/>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35668"/>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600200"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20099957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72</a:t>
            </a:fld>
            <a:endParaRPr lang="en-US" dirty="0"/>
          </a:p>
        </p:txBody>
      </p:sp>
      <p:sp>
        <p:nvSpPr>
          <p:cNvPr id="2" name="Title 1"/>
          <p:cNvSpPr>
            <a:spLocks noGrp="1"/>
          </p:cNvSpPr>
          <p:nvPr>
            <p:ph type="title"/>
          </p:nvPr>
        </p:nvSpPr>
        <p:spPr>
          <a:xfrm>
            <a:off x="457200" y="274638"/>
            <a:ext cx="8229600" cy="1401762"/>
          </a:xfrm>
          <a:ln>
            <a:noFill/>
          </a:ln>
        </p:spPr>
        <p:txBody>
          <a:bodyPr>
            <a:normAutofit/>
          </a:bodyPr>
          <a:lstStyle/>
          <a:p>
            <a:r>
              <a:rPr lang="en-US" dirty="0">
                <a:solidFill>
                  <a:schemeClr val="bg1"/>
                </a:solidFill>
              </a:rPr>
              <a:t>How many states have a data governance body</a:t>
            </a:r>
            <a:r>
              <a:rPr lang="en-US" dirty="0" smtClean="0">
                <a:solidFill>
                  <a:schemeClr val="bg1"/>
                </a:solidFill>
              </a:rPr>
              <a:t>?</a:t>
            </a:r>
            <a:endParaRPr lang="en-US" dirty="0"/>
          </a:p>
        </p:txBody>
      </p:sp>
    </p:spTree>
    <p:extLst>
      <p:ext uri="{BB962C8B-B14F-4D97-AF65-F5344CB8AC3E}">
        <p14:creationId xmlns:p14="http://schemas.microsoft.com/office/powerpoint/2010/main" val="31044882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73</a:t>
            </a:fld>
            <a:endParaRPr lang="en-US" dirty="0"/>
          </a:p>
        </p:txBody>
      </p:sp>
      <p:graphicFrame>
        <p:nvGraphicFramePr>
          <p:cNvPr id="120" name="Chart 119" descr="This image indicates 30 percent of part c programs report having a data governance body, 54 percent do not, and data is missing for 16 percent of states with part c programs"/>
          <p:cNvGraphicFramePr/>
          <p:nvPr>
            <p:extLst>
              <p:ext uri="{D42A27DB-BD31-4B8C-83A1-F6EECF244321}">
                <p14:modId xmlns:p14="http://schemas.microsoft.com/office/powerpoint/2010/main" val="507161215"/>
              </p:ext>
            </p:extLst>
          </p:nvPr>
        </p:nvGraphicFramePr>
        <p:xfrm>
          <a:off x="762000" y="1524000"/>
          <a:ext cx="7620000" cy="4240143"/>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838200" y="9144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30%</a:t>
            </a:r>
            <a:endParaRPr lang="en-US" sz="4000" b="1" dirty="0">
              <a:solidFill>
                <a:srgbClr val="154578"/>
              </a:solidFill>
              <a:latin typeface="Century Gothic" panose="020B0502020202020204" pitchFamily="34" charset="0"/>
            </a:endParaRPr>
          </a:p>
        </p:txBody>
      </p:sp>
      <p:sp>
        <p:nvSpPr>
          <p:cNvPr id="117" name="Rectangle 116"/>
          <p:cNvSpPr/>
          <p:nvPr/>
        </p:nvSpPr>
        <p:spPr>
          <a:xfrm>
            <a:off x="838200" y="1580584"/>
            <a:ext cx="48006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Part C</a:t>
            </a:r>
            <a:r>
              <a:rPr lang="en-US" sz="2800" dirty="0" smtClean="0">
                <a:solidFill>
                  <a:srgbClr val="154578"/>
                </a:solidFill>
              </a:rPr>
              <a:t> programs report having a </a:t>
            </a:r>
            <a:r>
              <a:rPr lang="en-US" sz="2800" b="1" dirty="0" smtClean="0">
                <a:solidFill>
                  <a:srgbClr val="154578"/>
                </a:solidFill>
              </a:rPr>
              <a:t>data governance </a:t>
            </a:r>
            <a:r>
              <a:rPr lang="en-US" sz="2800" dirty="0" smtClean="0">
                <a:solidFill>
                  <a:srgbClr val="154578"/>
                </a:solidFill>
              </a:rPr>
              <a:t>body.</a:t>
            </a:r>
            <a:endParaRPr lang="en-US" sz="2800" dirty="0">
              <a:solidFill>
                <a:srgbClr val="154578"/>
              </a:solidFill>
            </a:endParaRPr>
          </a:p>
        </p:txBody>
      </p:sp>
      <p:sp>
        <p:nvSpPr>
          <p:cNvPr id="119" name="Rectangle 118"/>
          <p:cNvSpPr/>
          <p:nvPr/>
        </p:nvSpPr>
        <p:spPr>
          <a:xfrm>
            <a:off x="3048000" y="4601796"/>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54%</a:t>
            </a:r>
            <a:endParaRPr lang="en-US" sz="4000" b="1" dirty="0">
              <a:solidFill>
                <a:srgbClr val="FF0000"/>
              </a:solidFill>
              <a:latin typeface="Century Gothic" panose="020B0502020202020204" pitchFamily="34" charset="0"/>
            </a:endParaRPr>
          </a:p>
        </p:txBody>
      </p:sp>
      <p:sp>
        <p:nvSpPr>
          <p:cNvPr id="116" name="Rectangle 115"/>
          <p:cNvSpPr/>
          <p:nvPr/>
        </p:nvSpPr>
        <p:spPr>
          <a:xfrm>
            <a:off x="3048000" y="5267980"/>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010400" y="2895600"/>
            <a:ext cx="1219200" cy="707886"/>
          </a:xfrm>
          <a:prstGeom prst="rect">
            <a:avLst/>
          </a:prstGeom>
        </p:spPr>
        <p:txBody>
          <a:bodyPr wrap="square">
            <a:spAutoFit/>
          </a:bodyPr>
          <a:lstStyle/>
          <a:p>
            <a:pPr lvl="0">
              <a:spcBef>
                <a:spcPct val="20000"/>
              </a:spcBef>
              <a:buClr>
                <a:srgbClr val="ED3532"/>
              </a:buClr>
            </a:pPr>
            <a:r>
              <a:rPr lang="en-US" sz="4000" b="1" dirty="0" smtClean="0">
                <a:solidFill>
                  <a:schemeClr val="bg1"/>
                </a:solidFill>
                <a:latin typeface="Century Gothic" panose="020B0502020202020204" pitchFamily="34" charset="0"/>
              </a:rPr>
              <a:t>16%</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675410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74</a:t>
            </a:fld>
            <a:endParaRPr lang="en-US" dirty="0"/>
          </a:p>
        </p:txBody>
      </p:sp>
      <p:sp>
        <p:nvSpPr>
          <p:cNvPr id="4" name="Title 3"/>
          <p:cNvSpPr>
            <a:spLocks noGrp="1"/>
          </p:cNvSpPr>
          <p:nvPr>
            <p:ph type="title"/>
          </p:nvPr>
        </p:nvSpPr>
        <p:spPr>
          <a:ln>
            <a:noFill/>
          </a:ln>
        </p:spPr>
        <p:txBody>
          <a:bodyPr>
            <a:normAutofit/>
          </a:bodyPr>
          <a:lstStyle/>
          <a:p>
            <a:pPr lvl="0"/>
            <a:r>
              <a:rPr lang="en-US" b="0" dirty="0"/>
              <a:t>Among </a:t>
            </a:r>
            <a:r>
              <a:rPr lang="en-US" dirty="0"/>
              <a:t>Part C</a:t>
            </a:r>
            <a:r>
              <a:rPr lang="en-US" b="0" dirty="0"/>
              <a:t> programs</a:t>
            </a:r>
            <a:r>
              <a:rPr lang="en-US" b="0" dirty="0" smtClean="0"/>
              <a:t>,</a:t>
            </a:r>
            <a:endParaRPr lang="en-US" b="0" dirty="0"/>
          </a:p>
        </p:txBody>
      </p:sp>
      <p:sp>
        <p:nvSpPr>
          <p:cNvPr id="118" name="Rectangle 117"/>
          <p:cNvSpPr/>
          <p:nvPr/>
        </p:nvSpPr>
        <p:spPr>
          <a:xfrm>
            <a:off x="914400" y="14478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Six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2184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have a data governance body in their state in 2013 had one in 2015.</a:t>
            </a:r>
            <a:endParaRPr lang="en-US" sz="2800" dirty="0">
              <a:solidFill>
                <a:srgbClr val="154578"/>
              </a:solidFill>
            </a:endParaRPr>
          </a:p>
        </p:txBody>
      </p:sp>
      <p:sp>
        <p:nvSpPr>
          <p:cNvPr id="7" name="Rectangle 6"/>
          <p:cNvSpPr/>
          <p:nvPr/>
        </p:nvSpPr>
        <p:spPr>
          <a:xfrm>
            <a:off x="914400" y="40400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Three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810780"/>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have a data governance body in 2013 did not in 2015. </a:t>
            </a:r>
            <a:endParaRPr lang="en-US" sz="2800" dirty="0">
              <a:solidFill>
                <a:srgbClr val="154578"/>
              </a:solidFill>
            </a:endParaRPr>
          </a:p>
        </p:txBody>
      </p:sp>
    </p:spTree>
    <p:extLst>
      <p:ext uri="{BB962C8B-B14F-4D97-AF65-F5344CB8AC3E}">
        <p14:creationId xmlns:p14="http://schemas.microsoft.com/office/powerpoint/2010/main" val="991473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75</a:t>
            </a:fld>
            <a:endParaRPr lang="en-US" dirty="0"/>
          </a:p>
        </p:txBody>
      </p:sp>
      <p:graphicFrame>
        <p:nvGraphicFramePr>
          <p:cNvPr id="120" name="Chart 119" descr="This image indicates 75 percent of 619 programs report having a data governance body, 13 percent do not, and data is missing for 13 percent of states with 619 programs"/>
          <p:cNvGraphicFramePr/>
          <p:nvPr>
            <p:extLst>
              <p:ext uri="{D42A27DB-BD31-4B8C-83A1-F6EECF244321}">
                <p14:modId xmlns:p14="http://schemas.microsoft.com/office/powerpoint/2010/main" val="932365301"/>
              </p:ext>
            </p:extLst>
          </p:nvPr>
        </p:nvGraphicFramePr>
        <p:xfrm>
          <a:off x="762000" y="1474857"/>
          <a:ext cx="7620000" cy="4240143"/>
        </p:xfrm>
        <a:graphic>
          <a:graphicData uri="http://schemas.openxmlformats.org/drawingml/2006/chart">
            <c:chart xmlns:c="http://schemas.openxmlformats.org/drawingml/2006/chart" xmlns:r="http://schemas.openxmlformats.org/officeDocument/2006/relationships" r:id="rId3"/>
          </a:graphicData>
        </a:graphic>
      </p:graphicFrame>
      <p:sp>
        <p:nvSpPr>
          <p:cNvPr id="118" name="Rectangle 117"/>
          <p:cNvSpPr/>
          <p:nvPr/>
        </p:nvSpPr>
        <p:spPr>
          <a:xfrm>
            <a:off x="914400" y="995571"/>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154578"/>
                </a:solidFill>
                <a:latin typeface="Century Gothic" panose="020B0502020202020204" pitchFamily="34" charset="0"/>
              </a:rPr>
              <a:t>75%</a:t>
            </a:r>
            <a:endParaRPr lang="en-US" sz="4000" b="1" dirty="0">
              <a:solidFill>
                <a:srgbClr val="154578"/>
              </a:solidFill>
              <a:latin typeface="Century Gothic" panose="020B0502020202020204" pitchFamily="34" charset="0"/>
            </a:endParaRPr>
          </a:p>
        </p:txBody>
      </p:sp>
      <p:sp>
        <p:nvSpPr>
          <p:cNvPr id="117" name="Rectangle 116"/>
          <p:cNvSpPr/>
          <p:nvPr/>
        </p:nvSpPr>
        <p:spPr>
          <a:xfrm>
            <a:off x="914400" y="1683841"/>
            <a:ext cx="47244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of </a:t>
            </a:r>
            <a:r>
              <a:rPr lang="en-US" sz="2800" b="1" dirty="0" smtClean="0">
                <a:solidFill>
                  <a:srgbClr val="154578"/>
                </a:solidFill>
              </a:rPr>
              <a:t>619</a:t>
            </a:r>
            <a:r>
              <a:rPr lang="en-US" sz="2800" dirty="0" smtClean="0">
                <a:solidFill>
                  <a:srgbClr val="154578"/>
                </a:solidFill>
              </a:rPr>
              <a:t> programs report having a </a:t>
            </a:r>
            <a:r>
              <a:rPr lang="en-US" sz="2800" b="1" dirty="0" smtClean="0">
                <a:solidFill>
                  <a:srgbClr val="154578"/>
                </a:solidFill>
              </a:rPr>
              <a:t>data governance </a:t>
            </a:r>
            <a:r>
              <a:rPr lang="en-US" sz="2800" dirty="0" smtClean="0">
                <a:solidFill>
                  <a:srgbClr val="154578"/>
                </a:solidFill>
              </a:rPr>
              <a:t>body.</a:t>
            </a:r>
            <a:endParaRPr lang="en-US" sz="2800" dirty="0">
              <a:solidFill>
                <a:srgbClr val="154578"/>
              </a:solidFill>
            </a:endParaRPr>
          </a:p>
        </p:txBody>
      </p:sp>
      <p:sp>
        <p:nvSpPr>
          <p:cNvPr id="119" name="Rectangle 118"/>
          <p:cNvSpPr/>
          <p:nvPr/>
        </p:nvSpPr>
        <p:spPr>
          <a:xfrm>
            <a:off x="6324600" y="4522857"/>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FF0000"/>
                </a:solidFill>
                <a:latin typeface="Century Gothic" panose="020B0502020202020204" pitchFamily="34" charset="0"/>
              </a:rPr>
              <a:t>13%</a:t>
            </a:r>
            <a:endParaRPr lang="en-US" sz="4000" b="1" dirty="0">
              <a:solidFill>
                <a:srgbClr val="FF0000"/>
              </a:solidFill>
              <a:latin typeface="Century Gothic" panose="020B0502020202020204" pitchFamily="34" charset="0"/>
            </a:endParaRPr>
          </a:p>
        </p:txBody>
      </p:sp>
      <p:sp>
        <p:nvSpPr>
          <p:cNvPr id="116" name="Rectangle 115"/>
          <p:cNvSpPr/>
          <p:nvPr/>
        </p:nvSpPr>
        <p:spPr>
          <a:xfrm>
            <a:off x="6324600" y="5189041"/>
            <a:ext cx="4064000" cy="523220"/>
          </a:xfrm>
          <a:prstGeom prst="rect">
            <a:avLst/>
          </a:prstGeom>
        </p:spPr>
        <p:txBody>
          <a:bodyPr wrap="square">
            <a:spAutoFit/>
          </a:bodyPr>
          <a:lstStyle/>
          <a:p>
            <a:pPr lvl="0">
              <a:spcBef>
                <a:spcPct val="20000"/>
              </a:spcBef>
              <a:buClr>
                <a:srgbClr val="ED3532"/>
              </a:buClr>
            </a:pPr>
            <a:r>
              <a:rPr lang="en-US" sz="2800" dirty="0" smtClean="0">
                <a:solidFill>
                  <a:srgbClr val="154578"/>
                </a:solidFill>
              </a:rPr>
              <a:t>do not.</a:t>
            </a:r>
            <a:endParaRPr lang="en-US" sz="2800" dirty="0">
              <a:solidFill>
                <a:srgbClr val="154578"/>
              </a:solidFill>
            </a:endParaRPr>
          </a:p>
        </p:txBody>
      </p:sp>
      <p:sp>
        <p:nvSpPr>
          <p:cNvPr id="8" name="Rectangle 7"/>
          <p:cNvSpPr/>
          <p:nvPr/>
        </p:nvSpPr>
        <p:spPr>
          <a:xfrm>
            <a:off x="7304314" y="2895600"/>
            <a:ext cx="1219200" cy="584775"/>
          </a:xfrm>
          <a:prstGeom prst="rect">
            <a:avLst/>
          </a:prstGeom>
        </p:spPr>
        <p:txBody>
          <a:bodyPr wrap="square">
            <a:spAutoFit/>
          </a:bodyPr>
          <a:lstStyle/>
          <a:p>
            <a:pPr lvl="0">
              <a:spcBef>
                <a:spcPct val="20000"/>
              </a:spcBef>
              <a:buClr>
                <a:srgbClr val="ED3532"/>
              </a:buClr>
            </a:pPr>
            <a:r>
              <a:rPr lang="en-US" sz="3200" b="1" dirty="0" smtClean="0">
                <a:solidFill>
                  <a:schemeClr val="bg1"/>
                </a:solidFill>
                <a:latin typeface="Century Gothic" panose="020B0502020202020204" pitchFamily="34" charset="0"/>
              </a:rPr>
              <a:t>13%</a:t>
            </a:r>
            <a:endParaRPr lang="en-US"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865660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76</a:t>
            </a:fld>
            <a:endParaRPr lang="en-US" dirty="0"/>
          </a:p>
        </p:txBody>
      </p:sp>
      <p:sp>
        <p:nvSpPr>
          <p:cNvPr id="4" name="Title 3"/>
          <p:cNvSpPr>
            <a:spLocks noGrp="1"/>
          </p:cNvSpPr>
          <p:nvPr>
            <p:ph type="title"/>
          </p:nvPr>
        </p:nvSpPr>
        <p:spPr>
          <a:ln>
            <a:noFill/>
          </a:ln>
        </p:spPr>
        <p:txBody>
          <a:bodyPr>
            <a:normAutofit/>
          </a:bodyPr>
          <a:lstStyle/>
          <a:p>
            <a:pPr lvl="0"/>
            <a:r>
              <a:rPr lang="en-US" b="0" dirty="0"/>
              <a:t>Among </a:t>
            </a:r>
            <a:r>
              <a:rPr lang="en-US" dirty="0"/>
              <a:t>Part B 619 </a:t>
            </a:r>
            <a:r>
              <a:rPr lang="en-US" b="0" dirty="0"/>
              <a:t>programs</a:t>
            </a:r>
            <a:r>
              <a:rPr lang="en-US" b="0" dirty="0" smtClean="0"/>
              <a:t>,</a:t>
            </a:r>
            <a:endParaRPr lang="en-US" b="0" dirty="0"/>
          </a:p>
        </p:txBody>
      </p:sp>
      <p:sp>
        <p:nvSpPr>
          <p:cNvPr id="118" name="Rectangle 117"/>
          <p:cNvSpPr/>
          <p:nvPr/>
        </p:nvSpPr>
        <p:spPr>
          <a:xfrm>
            <a:off x="914400" y="1371600"/>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39B54A"/>
                </a:solidFill>
                <a:latin typeface="Century Gothic" panose="020B0502020202020204" pitchFamily="34" charset="0"/>
              </a:rPr>
              <a:t>Five states</a:t>
            </a:r>
            <a:endParaRPr lang="en-US" sz="4000" b="1" dirty="0">
              <a:solidFill>
                <a:srgbClr val="39B54A"/>
              </a:solidFill>
              <a:latin typeface="Century Gothic" panose="020B0502020202020204" pitchFamily="34" charset="0"/>
            </a:endParaRPr>
          </a:p>
        </p:txBody>
      </p:sp>
      <p:sp>
        <p:nvSpPr>
          <p:cNvPr id="117" name="Rectangle 116"/>
          <p:cNvSpPr/>
          <p:nvPr/>
        </p:nvSpPr>
        <p:spPr>
          <a:xfrm>
            <a:off x="914400" y="2142291"/>
            <a:ext cx="7315200" cy="954107"/>
          </a:xfrm>
          <a:prstGeom prst="rect">
            <a:avLst/>
          </a:prstGeom>
        </p:spPr>
        <p:txBody>
          <a:bodyPr wrap="square">
            <a:spAutoFit/>
          </a:bodyPr>
          <a:lstStyle/>
          <a:p>
            <a:pPr lvl="0">
              <a:spcBef>
                <a:spcPct val="20000"/>
              </a:spcBef>
              <a:buClr>
                <a:srgbClr val="ED3532"/>
              </a:buClr>
            </a:pPr>
            <a:r>
              <a:rPr lang="en-US" sz="2800" dirty="0" smtClean="0">
                <a:solidFill>
                  <a:srgbClr val="154578"/>
                </a:solidFill>
              </a:rPr>
              <a:t>that did </a:t>
            </a:r>
            <a:r>
              <a:rPr lang="en-US" sz="2800" b="1" dirty="0" smtClean="0">
                <a:solidFill>
                  <a:srgbClr val="154578"/>
                </a:solidFill>
              </a:rPr>
              <a:t>not</a:t>
            </a:r>
            <a:r>
              <a:rPr lang="en-US" sz="2800" dirty="0" smtClean="0">
                <a:solidFill>
                  <a:srgbClr val="154578"/>
                </a:solidFill>
              </a:rPr>
              <a:t> have a data governance body in their state in 2013 had one in 2015.</a:t>
            </a:r>
            <a:endParaRPr lang="en-US" sz="2800" dirty="0">
              <a:solidFill>
                <a:srgbClr val="154578"/>
              </a:solidFill>
            </a:endParaRPr>
          </a:p>
        </p:txBody>
      </p:sp>
      <p:sp>
        <p:nvSpPr>
          <p:cNvPr id="7" name="Rectangle 6"/>
          <p:cNvSpPr/>
          <p:nvPr/>
        </p:nvSpPr>
        <p:spPr>
          <a:xfrm>
            <a:off x="914400" y="3963889"/>
            <a:ext cx="4419600" cy="707886"/>
          </a:xfrm>
          <a:prstGeom prst="rect">
            <a:avLst/>
          </a:prstGeom>
        </p:spPr>
        <p:txBody>
          <a:bodyPr wrap="square">
            <a:spAutoFit/>
          </a:bodyPr>
          <a:lstStyle/>
          <a:p>
            <a:pPr lvl="0">
              <a:spcBef>
                <a:spcPct val="20000"/>
              </a:spcBef>
              <a:buClr>
                <a:srgbClr val="ED3532"/>
              </a:buClr>
            </a:pPr>
            <a:r>
              <a:rPr lang="en-US" sz="4000" b="1" dirty="0" smtClean="0">
                <a:solidFill>
                  <a:srgbClr val="ED3532"/>
                </a:solidFill>
                <a:latin typeface="Century Gothic" panose="020B0502020202020204" pitchFamily="34" charset="0"/>
              </a:rPr>
              <a:t>Two states</a:t>
            </a:r>
            <a:endParaRPr lang="en-US" sz="4000" b="1" dirty="0">
              <a:solidFill>
                <a:srgbClr val="ED3532"/>
              </a:solidFill>
              <a:latin typeface="Century Gothic" panose="020B0502020202020204" pitchFamily="34" charset="0"/>
            </a:endParaRPr>
          </a:p>
        </p:txBody>
      </p:sp>
      <p:sp>
        <p:nvSpPr>
          <p:cNvPr id="6" name="Rectangle 5"/>
          <p:cNvSpPr/>
          <p:nvPr/>
        </p:nvSpPr>
        <p:spPr>
          <a:xfrm>
            <a:off x="914400" y="4734580"/>
            <a:ext cx="7315200" cy="954107"/>
          </a:xfrm>
          <a:prstGeom prst="rect">
            <a:avLst/>
          </a:prstGeom>
        </p:spPr>
        <p:txBody>
          <a:bodyPr wrap="square">
            <a:spAutoFit/>
          </a:bodyPr>
          <a:lstStyle/>
          <a:p>
            <a:pPr lvl="0">
              <a:spcBef>
                <a:spcPct val="20000"/>
              </a:spcBef>
              <a:buClr>
                <a:srgbClr val="ED3532"/>
              </a:buClr>
            </a:pPr>
            <a:r>
              <a:rPr lang="en-US" sz="2800" dirty="0">
                <a:solidFill>
                  <a:srgbClr val="154578"/>
                </a:solidFill>
              </a:rPr>
              <a:t>that did have a data governance body in 2013 did not in 2015. </a:t>
            </a:r>
          </a:p>
        </p:txBody>
      </p:sp>
    </p:spTree>
    <p:extLst>
      <p:ext uri="{BB962C8B-B14F-4D97-AF65-F5344CB8AC3E}">
        <p14:creationId xmlns:p14="http://schemas.microsoft.com/office/powerpoint/2010/main" val="2713674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77</a:t>
            </a:fld>
            <a:endParaRPr lang="en-US" dirty="0"/>
          </a:p>
        </p:txBody>
      </p:sp>
      <p:sp>
        <p:nvSpPr>
          <p:cNvPr id="4" name="Title 3"/>
          <p:cNvSpPr>
            <a:spLocks noGrp="1"/>
          </p:cNvSpPr>
          <p:nvPr>
            <p:ph type="title"/>
          </p:nvPr>
        </p:nvSpPr>
        <p:spPr>
          <a:xfrm>
            <a:off x="457200" y="304800"/>
            <a:ext cx="8229600" cy="1143000"/>
          </a:xfrm>
          <a:ln>
            <a:noFill/>
          </a:ln>
        </p:spPr>
        <p:txBody>
          <a:bodyPr>
            <a:normAutofit fontScale="90000"/>
          </a:bodyPr>
          <a:lstStyle/>
          <a:p>
            <a:pPr algn="ctr"/>
            <a:r>
              <a:rPr lang="en-US" dirty="0" smtClean="0"/>
              <a:t>Summary: has a data governance body</a:t>
            </a:r>
            <a:endParaRPr lang="en-US" dirty="0"/>
          </a:p>
        </p:txBody>
      </p:sp>
      <p:sp>
        <p:nvSpPr>
          <p:cNvPr id="15" name="Rectangle 14"/>
          <p:cNvSpPr/>
          <p:nvPr/>
        </p:nvSpPr>
        <p:spPr>
          <a:xfrm>
            <a:off x="5497286" y="1828800"/>
            <a:ext cx="3429000" cy="3539430"/>
          </a:xfrm>
          <a:prstGeom prst="rect">
            <a:avLst/>
          </a:prstGeom>
        </p:spPr>
        <p:txBody>
          <a:bodyPr wrap="square">
            <a:spAutoFit/>
          </a:bodyPr>
          <a:lstStyle/>
          <a:p>
            <a:pPr lvl="0">
              <a:spcBef>
                <a:spcPct val="20000"/>
              </a:spcBef>
              <a:buClr>
                <a:srgbClr val="ED3532"/>
              </a:buClr>
            </a:pPr>
            <a:r>
              <a:rPr lang="en-US" sz="2800" b="1" dirty="0" smtClean="0">
                <a:solidFill>
                  <a:srgbClr val="154578"/>
                </a:solidFill>
              </a:rPr>
              <a:t>More 619 programs </a:t>
            </a:r>
            <a:r>
              <a:rPr lang="en-US" sz="2800" dirty="0" smtClean="0">
                <a:solidFill>
                  <a:srgbClr val="154578"/>
                </a:solidFill>
              </a:rPr>
              <a:t>have data governance bodies, and there is been a </a:t>
            </a:r>
            <a:r>
              <a:rPr lang="en-US" sz="2800" b="1" dirty="0" smtClean="0">
                <a:solidFill>
                  <a:srgbClr val="154578"/>
                </a:solidFill>
              </a:rPr>
              <a:t>small increase </a:t>
            </a:r>
            <a:r>
              <a:rPr lang="en-US" sz="2800" dirty="0" smtClean="0">
                <a:solidFill>
                  <a:srgbClr val="154578"/>
                </a:solidFill>
              </a:rPr>
              <a:t>in the number of states with data governance bodies for both C and 619.</a:t>
            </a:r>
            <a:endParaRPr lang="en-US" sz="2800" dirty="0">
              <a:solidFill>
                <a:srgbClr val="154578"/>
              </a:solidFill>
            </a:endParaRPr>
          </a:p>
        </p:txBody>
      </p:sp>
      <p:graphicFrame>
        <p:nvGraphicFramePr>
          <p:cNvPr id="16" name="Chart 15" descr="This chart displays percentage of states with part c and six-nineteen programs that indicated they have a data governance body. State responses from 2013 are compared to state responses in 2015."/>
          <p:cNvGraphicFramePr/>
          <p:nvPr>
            <p:extLst>
              <p:ext uri="{D42A27DB-BD31-4B8C-83A1-F6EECF244321}">
                <p14:modId xmlns:p14="http://schemas.microsoft.com/office/powerpoint/2010/main" val="201436012"/>
              </p:ext>
            </p:extLst>
          </p:nvPr>
        </p:nvGraphicFramePr>
        <p:xfrm>
          <a:off x="8382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1524000"/>
            <a:ext cx="781050" cy="369332"/>
          </a:xfrm>
          <a:prstGeom prst="rect">
            <a:avLst/>
          </a:prstGeom>
          <a:noFill/>
        </p:spPr>
        <p:txBody>
          <a:bodyPr wrap="square" rtlCol="0">
            <a:spAutoFit/>
          </a:bodyPr>
          <a:lstStyle/>
          <a:p>
            <a:r>
              <a:rPr lang="en-US" b="1" dirty="0" smtClean="0">
                <a:solidFill>
                  <a:srgbClr val="154578"/>
                </a:solidFill>
              </a:rPr>
              <a:t>Part C</a:t>
            </a:r>
            <a:endParaRPr lang="en-US" b="1" dirty="0">
              <a:solidFill>
                <a:srgbClr val="154578"/>
              </a:solidFill>
            </a:endParaRPr>
          </a:p>
        </p:txBody>
      </p:sp>
      <p:sp>
        <p:nvSpPr>
          <p:cNvPr id="7" name="TextBox 6"/>
          <p:cNvSpPr txBox="1"/>
          <p:nvPr/>
        </p:nvSpPr>
        <p:spPr>
          <a:xfrm>
            <a:off x="1578429" y="3581400"/>
            <a:ext cx="1295400" cy="369332"/>
          </a:xfrm>
          <a:prstGeom prst="rect">
            <a:avLst/>
          </a:prstGeom>
          <a:noFill/>
        </p:spPr>
        <p:txBody>
          <a:bodyPr wrap="square" rtlCol="0">
            <a:spAutoFit/>
          </a:bodyPr>
          <a:lstStyle/>
          <a:p>
            <a:r>
              <a:rPr lang="en-US" b="1" dirty="0" smtClean="0">
                <a:solidFill>
                  <a:srgbClr val="154578"/>
                </a:solidFill>
              </a:rPr>
              <a:t>Part B 619</a:t>
            </a:r>
            <a:endParaRPr lang="en-US" b="1" dirty="0">
              <a:solidFill>
                <a:srgbClr val="154578"/>
              </a:solidFill>
            </a:endParaRPr>
          </a:p>
        </p:txBody>
      </p:sp>
    </p:spTree>
    <p:extLst>
      <p:ext uri="{BB962C8B-B14F-4D97-AF65-F5344CB8AC3E}">
        <p14:creationId xmlns:p14="http://schemas.microsoft.com/office/powerpoint/2010/main" val="28331823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78</a:t>
            </a:fld>
            <a:endParaRPr lang="en-US" dirty="0"/>
          </a:p>
        </p:txBody>
      </p:sp>
      <p:sp>
        <p:nvSpPr>
          <p:cNvPr id="3" name="Title 2" descr="&quot; &quot;"/>
          <p:cNvSpPr>
            <a:spLocks noGrp="1"/>
          </p:cNvSpPr>
          <p:nvPr>
            <p:ph type="title"/>
          </p:nvPr>
        </p:nvSpPr>
        <p:spPr/>
        <p:txBody>
          <a:bodyPr>
            <a:normAutofit fontScale="90000"/>
          </a:bodyPr>
          <a:lstStyle/>
          <a:p>
            <a:r>
              <a:rPr lang="en-US" dirty="0"/>
              <a:t>Discussion </a:t>
            </a:r>
            <a:r>
              <a:rPr lang="en-US" dirty="0" smtClean="0"/>
              <a:t>questions: Data linkages &amp; data governance</a:t>
            </a:r>
            <a:endParaRPr lang="en-US" dirty="0"/>
          </a:p>
        </p:txBody>
      </p:sp>
      <p:sp>
        <p:nvSpPr>
          <p:cNvPr id="2" name="Content Placeholder 1"/>
          <p:cNvSpPr>
            <a:spLocks noGrp="1"/>
          </p:cNvSpPr>
          <p:nvPr>
            <p:ph idx="1"/>
          </p:nvPr>
        </p:nvSpPr>
        <p:spPr>
          <a:xfrm>
            <a:off x="457200" y="1828800"/>
            <a:ext cx="5257800" cy="3657601"/>
          </a:xfrm>
        </p:spPr>
        <p:txBody>
          <a:bodyPr/>
          <a:lstStyle/>
          <a:p>
            <a:pPr lvl="0"/>
            <a:r>
              <a:rPr lang="en-US" sz="2600" dirty="0" smtClean="0">
                <a:solidFill>
                  <a:schemeClr val="tx2"/>
                </a:solidFill>
              </a:rPr>
              <a:t>What do you make of these data?</a:t>
            </a:r>
          </a:p>
          <a:p>
            <a:pPr lvl="0"/>
            <a:r>
              <a:rPr lang="en-US" sz="2600" dirty="0" smtClean="0">
                <a:solidFill>
                  <a:schemeClr val="tx2"/>
                </a:solidFill>
              </a:rPr>
              <a:t>What will it take for more states to have these kinds of data linkages: C and 619; other early childhood programs; K12?</a:t>
            </a:r>
          </a:p>
          <a:p>
            <a:r>
              <a:rPr lang="en-US" sz="2600" dirty="0">
                <a:solidFill>
                  <a:schemeClr val="tx2"/>
                </a:solidFill>
              </a:rPr>
              <a:t>Are there any current efforts in your state related to </a:t>
            </a:r>
            <a:r>
              <a:rPr lang="en-US" sz="2600" dirty="0" smtClean="0">
                <a:solidFill>
                  <a:schemeClr val="tx2"/>
                </a:solidFill>
              </a:rPr>
              <a:t>data linkages and governance?</a:t>
            </a:r>
          </a:p>
          <a:p>
            <a:pPr lvl="0"/>
            <a:r>
              <a:rPr lang="en-US" sz="2600" dirty="0" smtClean="0">
                <a:solidFill>
                  <a:schemeClr val="tx2"/>
                </a:solidFill>
              </a:rPr>
              <a:t>How can data governance help</a:t>
            </a:r>
            <a:r>
              <a:rPr lang="en-US" sz="2600" dirty="0" smtClean="0">
                <a:solidFill>
                  <a:schemeClr val="tx2"/>
                </a:solidFill>
              </a:rPr>
              <a:t>?</a:t>
            </a:r>
            <a:endParaRPr lang="en-US" sz="2600" dirty="0" smtClean="0">
              <a:solidFill>
                <a:srgbClr val="FF0000"/>
              </a:solidFill>
            </a:endParaRPr>
          </a:p>
        </p:txBody>
      </p:sp>
      <p:pic>
        <p:nvPicPr>
          <p:cNvPr id="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31051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372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79</a:t>
            </a:fld>
            <a:endParaRPr lang="en-US" dirty="0"/>
          </a:p>
        </p:txBody>
      </p:sp>
      <p:sp>
        <p:nvSpPr>
          <p:cNvPr id="2" name="Title 1"/>
          <p:cNvSpPr>
            <a:spLocks noGrp="1"/>
          </p:cNvSpPr>
          <p:nvPr>
            <p:ph type="title"/>
          </p:nvPr>
        </p:nvSpPr>
        <p:spPr>
          <a:xfrm>
            <a:off x="457200" y="579438"/>
            <a:ext cx="8229600" cy="1630362"/>
          </a:xfrm>
          <a:ln>
            <a:noFill/>
          </a:ln>
        </p:spPr>
        <p:txBody>
          <a:bodyPr>
            <a:normAutofit/>
          </a:bodyPr>
          <a:lstStyle/>
          <a:p>
            <a:r>
              <a:rPr lang="en-US" i="1" dirty="0">
                <a:solidFill>
                  <a:schemeClr val="bg1"/>
                </a:solidFill>
              </a:rPr>
              <a:t>The value of an idea lies in the </a:t>
            </a:r>
            <a:r>
              <a:rPr lang="en-US" i="1" dirty="0" smtClean="0">
                <a:solidFill>
                  <a:schemeClr val="bg1"/>
                </a:solidFill>
              </a:rPr>
              <a:t/>
            </a:r>
            <a:br>
              <a:rPr lang="en-US" i="1" dirty="0" smtClean="0">
                <a:solidFill>
                  <a:schemeClr val="bg1"/>
                </a:solidFill>
              </a:rPr>
            </a:br>
            <a:r>
              <a:rPr lang="en-US" i="1" dirty="0" smtClean="0">
                <a:solidFill>
                  <a:schemeClr val="bg1"/>
                </a:solidFill>
              </a:rPr>
              <a:t>using </a:t>
            </a:r>
            <a:r>
              <a:rPr lang="en-US" i="1" dirty="0">
                <a:solidFill>
                  <a:schemeClr val="bg1"/>
                </a:solidFill>
              </a:rPr>
              <a:t>of it</a:t>
            </a:r>
            <a:r>
              <a:rPr lang="en-US" i="1" dirty="0" smtClean="0">
                <a:solidFill>
                  <a:schemeClr val="bg1"/>
                </a:solidFill>
              </a:rPr>
              <a:t>.</a:t>
            </a:r>
            <a:endParaRPr lang="en-US" dirty="0"/>
          </a:p>
        </p:txBody>
      </p:sp>
      <p:sp>
        <p:nvSpPr>
          <p:cNvPr id="8" name="TextBox 7"/>
          <p:cNvSpPr txBox="1"/>
          <p:nvPr/>
        </p:nvSpPr>
        <p:spPr>
          <a:xfrm>
            <a:off x="533400" y="2205335"/>
            <a:ext cx="6934200" cy="461665"/>
          </a:xfrm>
          <a:prstGeom prst="rect">
            <a:avLst/>
          </a:prstGeom>
          <a:noFill/>
        </p:spPr>
        <p:txBody>
          <a:bodyPr wrap="square" rtlCol="0">
            <a:spAutoFit/>
          </a:bodyPr>
          <a:lstStyle/>
          <a:p>
            <a:r>
              <a:rPr lang="en-US" sz="2400" b="1" dirty="0" smtClean="0">
                <a:solidFill>
                  <a:schemeClr val="bg1"/>
                </a:solidFill>
                <a:latin typeface="Century Gothic" panose="020B0502020202020204" pitchFamily="34" charset="0"/>
              </a:rPr>
              <a:t>Thomas Edison</a:t>
            </a:r>
          </a:p>
        </p:txBody>
      </p:sp>
    </p:spTree>
    <p:extLst>
      <p:ext uri="{BB962C8B-B14F-4D97-AF65-F5344CB8AC3E}">
        <p14:creationId xmlns:p14="http://schemas.microsoft.com/office/powerpoint/2010/main" val="3113972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8</a:t>
            </a:fld>
            <a:endParaRPr lang="en-US" dirty="0"/>
          </a:p>
        </p:txBody>
      </p:sp>
      <p:sp>
        <p:nvSpPr>
          <p:cNvPr id="4" name="Title 3"/>
          <p:cNvSpPr>
            <a:spLocks noGrp="1"/>
          </p:cNvSpPr>
          <p:nvPr>
            <p:ph type="title"/>
          </p:nvPr>
        </p:nvSpPr>
        <p:spPr>
          <a:xfrm>
            <a:off x="457200" y="274638"/>
            <a:ext cx="8229600" cy="1143000"/>
          </a:xfrm>
          <a:ln>
            <a:noFill/>
          </a:ln>
        </p:spPr>
        <p:txBody>
          <a:bodyPr/>
          <a:lstStyle/>
          <a:p>
            <a:pPr algn="ctr"/>
            <a:r>
              <a:rPr lang="en-US" dirty="0" smtClean="0">
                <a:solidFill>
                  <a:schemeClr val="bg1"/>
                </a:solidFill>
              </a:rPr>
              <a:t>Data linkages &amp; data governance</a:t>
            </a:r>
            <a:endParaRPr lang="en-US" dirty="0">
              <a:solidFill>
                <a:schemeClr val="bg1"/>
              </a:solidFill>
            </a:endParaRPr>
          </a:p>
        </p:txBody>
      </p:sp>
      <p:sp>
        <p:nvSpPr>
          <p:cNvPr id="3" name="TextBox 2"/>
          <p:cNvSpPr txBox="1"/>
          <p:nvPr/>
        </p:nvSpPr>
        <p:spPr>
          <a:xfrm>
            <a:off x="990600" y="1331416"/>
            <a:ext cx="7391400" cy="5170646"/>
          </a:xfrm>
          <a:prstGeom prst="rect">
            <a:avLst/>
          </a:prstGeom>
          <a:noFill/>
        </p:spPr>
        <p:txBody>
          <a:bodyPr wrap="square" rtlCol="0">
            <a:spAutoFit/>
          </a:bodyPr>
          <a:lstStyle/>
          <a:p>
            <a:r>
              <a:rPr lang="en-US" sz="2800" dirty="0">
                <a:solidFill>
                  <a:schemeClr val="bg1"/>
                </a:solidFill>
              </a:rPr>
              <a:t>State data systems that contain data about children receiving </a:t>
            </a:r>
            <a:r>
              <a:rPr lang="en-US" sz="2800" b="1" dirty="0">
                <a:solidFill>
                  <a:schemeClr val="bg1"/>
                </a:solidFill>
              </a:rPr>
              <a:t>Part C </a:t>
            </a:r>
            <a:r>
              <a:rPr lang="en-US" sz="2800" b="1" dirty="0" smtClean="0">
                <a:solidFill>
                  <a:schemeClr val="bg1"/>
                </a:solidFill>
              </a:rPr>
              <a:t>and </a:t>
            </a:r>
            <a:r>
              <a:rPr lang="en-US" sz="2800" b="1" dirty="0">
                <a:solidFill>
                  <a:schemeClr val="bg1"/>
                </a:solidFill>
              </a:rPr>
              <a:t>Part B 619 </a:t>
            </a:r>
            <a:r>
              <a:rPr lang="en-US" sz="2800" dirty="0" smtClean="0">
                <a:solidFill>
                  <a:schemeClr val="bg1"/>
                </a:solidFill>
              </a:rPr>
              <a:t>services </a:t>
            </a:r>
            <a:r>
              <a:rPr lang="en-US" sz="2800" b="1" dirty="0">
                <a:solidFill>
                  <a:schemeClr val="bg1"/>
                </a:solidFill>
              </a:rPr>
              <a:t>use the same unique child identifiers</a:t>
            </a:r>
            <a:r>
              <a:rPr lang="en-US" sz="2800" dirty="0" smtClean="0">
                <a:solidFill>
                  <a:schemeClr val="bg1"/>
                </a:solidFill>
              </a:rPr>
              <a:t>.</a:t>
            </a:r>
          </a:p>
          <a:p>
            <a:endParaRPr lang="en-US" sz="2800" dirty="0" smtClean="0">
              <a:solidFill>
                <a:schemeClr val="bg1"/>
              </a:solidFill>
            </a:endParaRPr>
          </a:p>
          <a:p>
            <a:r>
              <a:rPr lang="en-US" sz="2800" dirty="0">
                <a:solidFill>
                  <a:schemeClr val="bg1"/>
                </a:solidFill>
              </a:rPr>
              <a:t>At least some </a:t>
            </a:r>
            <a:r>
              <a:rPr lang="en-US" sz="2800" b="1" dirty="0">
                <a:solidFill>
                  <a:schemeClr val="bg1"/>
                </a:solidFill>
              </a:rPr>
              <a:t>child-level data </a:t>
            </a:r>
            <a:r>
              <a:rPr lang="en-US" sz="2800" dirty="0" smtClean="0">
                <a:solidFill>
                  <a:schemeClr val="bg1"/>
                </a:solidFill>
              </a:rPr>
              <a:t>are </a:t>
            </a:r>
            <a:r>
              <a:rPr lang="en-US" sz="2800" dirty="0">
                <a:solidFill>
                  <a:schemeClr val="bg1"/>
                </a:solidFill>
              </a:rPr>
              <a:t>in the </a:t>
            </a:r>
            <a:r>
              <a:rPr lang="en-US" sz="2800" b="1" dirty="0">
                <a:solidFill>
                  <a:schemeClr val="bg1"/>
                </a:solidFill>
              </a:rPr>
              <a:t>same data system</a:t>
            </a:r>
            <a:r>
              <a:rPr lang="en-US" sz="2800" dirty="0">
                <a:solidFill>
                  <a:schemeClr val="bg1"/>
                </a:solidFill>
              </a:rPr>
              <a:t> or have been </a:t>
            </a:r>
            <a:r>
              <a:rPr lang="en-US" sz="2800" b="1" dirty="0">
                <a:solidFill>
                  <a:schemeClr val="bg1"/>
                </a:solidFill>
              </a:rPr>
              <a:t>linked</a:t>
            </a:r>
            <a:r>
              <a:rPr lang="en-US" sz="2800" dirty="0">
                <a:solidFill>
                  <a:schemeClr val="bg1"/>
                </a:solidFill>
              </a:rPr>
              <a:t> to child-level data from </a:t>
            </a:r>
            <a:r>
              <a:rPr lang="en-US" sz="2800" b="1" dirty="0">
                <a:solidFill>
                  <a:schemeClr val="bg1"/>
                </a:solidFill>
              </a:rPr>
              <a:t>Part C</a:t>
            </a:r>
            <a:r>
              <a:rPr lang="en-US" sz="2800" dirty="0" smtClean="0">
                <a:solidFill>
                  <a:schemeClr val="bg1"/>
                </a:solidFill>
              </a:rPr>
              <a:t>.</a:t>
            </a:r>
          </a:p>
          <a:p>
            <a:endParaRPr lang="en-US" sz="2800" dirty="0" smtClean="0">
              <a:solidFill>
                <a:schemeClr val="bg1"/>
              </a:solidFill>
            </a:endParaRPr>
          </a:p>
          <a:p>
            <a:r>
              <a:rPr lang="en-US" sz="2800" dirty="0">
                <a:solidFill>
                  <a:schemeClr val="bg1"/>
                </a:solidFill>
              </a:rPr>
              <a:t>At least some </a:t>
            </a:r>
            <a:r>
              <a:rPr lang="en-US" sz="2800" b="1" dirty="0">
                <a:solidFill>
                  <a:schemeClr val="bg1"/>
                </a:solidFill>
              </a:rPr>
              <a:t>child-level data </a:t>
            </a:r>
            <a:r>
              <a:rPr lang="en-US" sz="2800" dirty="0" smtClean="0">
                <a:solidFill>
                  <a:schemeClr val="bg1"/>
                </a:solidFill>
              </a:rPr>
              <a:t>are </a:t>
            </a:r>
            <a:r>
              <a:rPr lang="en-US" sz="2800" dirty="0">
                <a:solidFill>
                  <a:schemeClr val="bg1"/>
                </a:solidFill>
              </a:rPr>
              <a:t>in the </a:t>
            </a:r>
            <a:r>
              <a:rPr lang="en-US" sz="2800" b="1" dirty="0">
                <a:solidFill>
                  <a:schemeClr val="bg1"/>
                </a:solidFill>
              </a:rPr>
              <a:t>same data system </a:t>
            </a:r>
            <a:r>
              <a:rPr lang="en-US" sz="2800" dirty="0">
                <a:solidFill>
                  <a:schemeClr val="bg1"/>
                </a:solidFill>
              </a:rPr>
              <a:t>or have been </a:t>
            </a:r>
            <a:r>
              <a:rPr lang="en-US" sz="2800" b="1" dirty="0">
                <a:solidFill>
                  <a:schemeClr val="bg1"/>
                </a:solidFill>
              </a:rPr>
              <a:t>linked</a:t>
            </a:r>
            <a:r>
              <a:rPr lang="en-US" sz="2800" dirty="0">
                <a:solidFill>
                  <a:schemeClr val="bg1"/>
                </a:solidFill>
              </a:rPr>
              <a:t> to data from other </a:t>
            </a:r>
            <a:r>
              <a:rPr lang="en-US" sz="2800" b="1" dirty="0">
                <a:solidFill>
                  <a:schemeClr val="bg1"/>
                </a:solidFill>
              </a:rPr>
              <a:t>early care and education </a:t>
            </a:r>
            <a:r>
              <a:rPr lang="en-US" sz="2800" dirty="0">
                <a:solidFill>
                  <a:schemeClr val="bg1"/>
                </a:solidFill>
              </a:rPr>
              <a:t>(ECE) programs</a:t>
            </a:r>
            <a:r>
              <a:rPr lang="en-US" sz="2800" dirty="0" smtClean="0">
                <a:solidFill>
                  <a:schemeClr val="bg1"/>
                </a:solidFill>
              </a:rPr>
              <a:t>.</a:t>
            </a:r>
          </a:p>
          <a:p>
            <a:r>
              <a:rPr lang="en-US" sz="220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5653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Map Demo</a:t>
            </a:r>
            <a:endParaRPr lang="en-US" dirty="0"/>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09725"/>
            <a:ext cx="712470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2142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81</a:t>
            </a:fld>
            <a:endParaRPr lang="en-US" dirty="0"/>
          </a:p>
        </p:txBody>
      </p:sp>
      <p:sp>
        <p:nvSpPr>
          <p:cNvPr id="4" name="Title 3"/>
          <p:cNvSpPr>
            <a:spLocks noGrp="1"/>
          </p:cNvSpPr>
          <p:nvPr>
            <p:ph type="title"/>
          </p:nvPr>
        </p:nvSpPr>
        <p:spPr>
          <a:ln>
            <a:noFill/>
          </a:ln>
        </p:spPr>
        <p:txBody>
          <a:bodyPr>
            <a:normAutofit/>
          </a:bodyPr>
          <a:lstStyle/>
          <a:p>
            <a:r>
              <a:rPr lang="en-US" dirty="0" smtClean="0"/>
              <a:t>About the map</a:t>
            </a:r>
            <a:endParaRPr lang="en-US" dirty="0"/>
          </a:p>
        </p:txBody>
      </p:sp>
      <p:sp>
        <p:nvSpPr>
          <p:cNvPr id="6" name="Content Placeholder 1"/>
          <p:cNvSpPr>
            <a:spLocks noGrp="1"/>
          </p:cNvSpPr>
          <p:nvPr>
            <p:ph idx="1"/>
          </p:nvPr>
        </p:nvSpPr>
        <p:spPr>
          <a:xfrm>
            <a:off x="457200" y="1600201"/>
            <a:ext cx="8229600" cy="4038600"/>
          </a:xfrm>
        </p:spPr>
        <p:txBody>
          <a:bodyPr/>
          <a:lstStyle/>
          <a:p>
            <a:pPr lvl="0"/>
            <a:r>
              <a:rPr lang="en-US" dirty="0" smtClean="0"/>
              <a:t>Individual state data shared with permission</a:t>
            </a:r>
          </a:p>
          <a:p>
            <a:pPr lvl="0"/>
            <a:r>
              <a:rPr lang="en-US" dirty="0" smtClean="0"/>
              <a:t>2015 data presented where available</a:t>
            </a:r>
          </a:p>
          <a:p>
            <a:pPr lvl="1"/>
            <a:r>
              <a:rPr lang="en-US" dirty="0" smtClean="0"/>
              <a:t>2013 data used if 2015 </a:t>
            </a:r>
            <a:r>
              <a:rPr lang="en-US" dirty="0" smtClean="0"/>
              <a:t>unavailable</a:t>
            </a:r>
            <a:endParaRPr lang="en-US" dirty="0" smtClean="0"/>
          </a:p>
        </p:txBody>
      </p:sp>
    </p:spTree>
    <p:extLst>
      <p:ext uri="{BB962C8B-B14F-4D97-AF65-F5344CB8AC3E}">
        <p14:creationId xmlns:p14="http://schemas.microsoft.com/office/powerpoint/2010/main" val="13314648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82</a:t>
            </a:fld>
            <a:endParaRPr lang="en-US" dirty="0"/>
          </a:p>
        </p:txBody>
      </p:sp>
      <p:sp>
        <p:nvSpPr>
          <p:cNvPr id="4" name="Title 3"/>
          <p:cNvSpPr>
            <a:spLocks noGrp="1"/>
          </p:cNvSpPr>
          <p:nvPr>
            <p:ph type="title"/>
          </p:nvPr>
        </p:nvSpPr>
        <p:spPr>
          <a:ln>
            <a:noFill/>
          </a:ln>
        </p:spPr>
        <p:txBody>
          <a:bodyPr>
            <a:normAutofit/>
          </a:bodyPr>
          <a:lstStyle/>
          <a:p>
            <a:r>
              <a:rPr lang="en-US" dirty="0" smtClean="0"/>
              <a:t>Come play with the maps</a:t>
            </a:r>
            <a:endParaRPr lang="en-US" dirty="0"/>
          </a:p>
        </p:txBody>
      </p:sp>
      <p:sp>
        <p:nvSpPr>
          <p:cNvPr id="6" name="Content Placeholder 1"/>
          <p:cNvSpPr>
            <a:spLocks noGrp="1"/>
          </p:cNvSpPr>
          <p:nvPr>
            <p:ph idx="1"/>
          </p:nvPr>
        </p:nvSpPr>
        <p:spPr>
          <a:xfrm>
            <a:off x="457200" y="1600201"/>
            <a:ext cx="8229600" cy="4038600"/>
          </a:xfrm>
        </p:spPr>
        <p:txBody>
          <a:bodyPr/>
          <a:lstStyle/>
          <a:p>
            <a:pPr lvl="0"/>
            <a:r>
              <a:rPr lang="en-US" dirty="0" smtClean="0"/>
              <a:t>We’ll be at the playground!</a:t>
            </a:r>
          </a:p>
          <a:p>
            <a:pPr lvl="1"/>
            <a:r>
              <a:rPr lang="en-US" dirty="0" smtClean="0"/>
              <a:t>Live demo Wednesday at 8:30 am</a:t>
            </a:r>
          </a:p>
          <a:p>
            <a:pPr lvl="1"/>
            <a:r>
              <a:rPr lang="en-US" dirty="0" smtClean="0"/>
              <a:t>Staff will be present at all times to show you the maps</a:t>
            </a:r>
          </a:p>
          <a:p>
            <a:pPr lvl="1"/>
            <a:r>
              <a:rPr lang="en-US" dirty="0" smtClean="0"/>
              <a:t>Opportunity to interact with the maps</a:t>
            </a:r>
          </a:p>
          <a:p>
            <a:pPr lvl="1"/>
            <a:r>
              <a:rPr lang="en-US" dirty="0" smtClean="0"/>
              <a:t>Can submit request to update information, get specific questions </a:t>
            </a:r>
            <a:r>
              <a:rPr lang="en-US" dirty="0" smtClean="0"/>
              <a:t>answered</a:t>
            </a:r>
            <a:endParaRPr lang="en-US" dirty="0" smtClean="0"/>
          </a:p>
        </p:txBody>
      </p:sp>
    </p:spTree>
    <p:extLst>
      <p:ext uri="{BB962C8B-B14F-4D97-AF65-F5344CB8AC3E}">
        <p14:creationId xmlns:p14="http://schemas.microsoft.com/office/powerpoint/2010/main" val="21694496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83</a:t>
            </a:fld>
            <a:endParaRPr lang="en-US" dirty="0"/>
          </a:p>
        </p:txBody>
      </p:sp>
      <p:sp>
        <p:nvSpPr>
          <p:cNvPr id="2" name="Title 1"/>
          <p:cNvSpPr>
            <a:spLocks noGrp="1"/>
          </p:cNvSpPr>
          <p:nvPr>
            <p:ph type="title"/>
          </p:nvPr>
        </p:nvSpPr>
        <p:spPr>
          <a:ln>
            <a:noFill/>
          </a:ln>
        </p:spPr>
        <p:txBody>
          <a:bodyPr/>
          <a:lstStyle/>
          <a:p>
            <a:pPr algn="ctr"/>
            <a:r>
              <a:rPr lang="en-US" dirty="0" smtClean="0"/>
              <a:t>Questions?</a:t>
            </a:r>
            <a:endParaRPr lang="en-US" dirty="0"/>
          </a:p>
        </p:txBody>
      </p:sp>
      <p:pic>
        <p:nvPicPr>
          <p:cNvPr id="1028" name="Picture 4"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00200"/>
            <a:ext cx="9516533" cy="544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7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84</a:t>
            </a:fld>
            <a:endParaRPr lang="en-US" dirty="0"/>
          </a:p>
        </p:txBody>
      </p:sp>
      <p:sp>
        <p:nvSpPr>
          <p:cNvPr id="2" name="Title 1"/>
          <p:cNvSpPr>
            <a:spLocks noGrp="1"/>
          </p:cNvSpPr>
          <p:nvPr>
            <p:ph type="title"/>
          </p:nvPr>
        </p:nvSpPr>
        <p:spPr>
          <a:ln>
            <a:noFill/>
          </a:ln>
        </p:spPr>
        <p:txBody>
          <a:bodyPr>
            <a:normAutofit/>
          </a:bodyPr>
          <a:lstStyle/>
          <a:p>
            <a:pPr algn="ctr"/>
            <a:r>
              <a:rPr lang="en-US" dirty="0" smtClean="0"/>
              <a:t>Tell us what you think</a:t>
            </a:r>
            <a:endParaRPr lang="en-US" dirty="0"/>
          </a:p>
        </p:txBody>
      </p:sp>
      <p:sp>
        <p:nvSpPr>
          <p:cNvPr id="10" name="Rectangle 9"/>
          <p:cNvSpPr/>
          <p:nvPr/>
        </p:nvSpPr>
        <p:spPr>
          <a:xfrm>
            <a:off x="701298" y="3352800"/>
            <a:ext cx="2880102" cy="1815882"/>
          </a:xfrm>
          <a:prstGeom prst="rect">
            <a:avLst/>
          </a:prstGeom>
        </p:spPr>
        <p:txBody>
          <a:bodyPr wrap="square">
            <a:spAutoFit/>
          </a:bodyPr>
          <a:lstStyle/>
          <a:p>
            <a:pPr lvl="0">
              <a:spcBef>
                <a:spcPct val="20000"/>
              </a:spcBef>
              <a:buClr>
                <a:srgbClr val="ED3532"/>
              </a:buClr>
            </a:pPr>
            <a:r>
              <a:rPr lang="en-US" sz="2800" dirty="0" smtClean="0">
                <a:solidFill>
                  <a:srgbClr val="154578"/>
                </a:solidFill>
              </a:rPr>
              <a:t>Click here to access the evaluation after the session is over.</a:t>
            </a:r>
            <a:endParaRPr lang="en-US" sz="2800" dirty="0">
              <a:solidFill>
                <a:srgbClr val="154578"/>
              </a:solidFill>
            </a:endParaRPr>
          </a:p>
        </p:txBody>
      </p:sp>
      <p:pic>
        <p:nvPicPr>
          <p:cNvPr id="1034" name="Picture 10" descr="Image of a tab on the conference app that allows session attendees to easily access the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302" y="1219200"/>
            <a:ext cx="3749298" cy="7135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959" y="2149609"/>
            <a:ext cx="2895600" cy="513968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descr="&quot; &quot;"/>
          <p:cNvSpPr/>
          <p:nvPr/>
        </p:nvSpPr>
        <p:spPr>
          <a:xfrm>
            <a:off x="3489702" y="4114800"/>
            <a:ext cx="1333500" cy="381000"/>
          </a:xfrm>
          <a:prstGeom prst="rightArrow">
            <a:avLst/>
          </a:prstGeom>
          <a:solidFill>
            <a:srgbClr val="ED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167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85</a:t>
            </a:fld>
            <a:endParaRPr lang="en-US" dirty="0"/>
          </a:p>
        </p:txBody>
      </p:sp>
      <p:sp>
        <p:nvSpPr>
          <p:cNvPr id="2" name="Title 1" descr="&quot; &quot;"/>
          <p:cNvSpPr>
            <a:spLocks noGrp="1"/>
          </p:cNvSpPr>
          <p:nvPr>
            <p:ph type="title"/>
          </p:nvPr>
        </p:nvSpPr>
        <p:spPr>
          <a:ln>
            <a:noFill/>
          </a:ln>
        </p:spPr>
        <p:txBody>
          <a:bodyPr/>
          <a:lstStyle/>
          <a:p>
            <a:r>
              <a:rPr lang="en-US" dirty="0" smtClean="0"/>
              <a:t>Connect with us</a:t>
            </a:r>
            <a:endParaRPr lang="en-US" dirty="0"/>
          </a:p>
        </p:txBody>
      </p:sp>
      <p:sp>
        <p:nvSpPr>
          <p:cNvPr id="3" name="Content Placeholder 2"/>
          <p:cNvSpPr>
            <a:spLocks noGrp="1"/>
          </p:cNvSpPr>
          <p:nvPr>
            <p:ph idx="1"/>
          </p:nvPr>
        </p:nvSpPr>
        <p:spPr/>
        <p:txBody>
          <a:bodyPr/>
          <a:lstStyle/>
          <a:p>
            <a:r>
              <a:rPr lang="en-US" dirty="0" smtClean="0"/>
              <a:t>We’re here to help.</a:t>
            </a:r>
          </a:p>
          <a:p>
            <a:r>
              <a:rPr lang="en-US" dirty="0" smtClean="0"/>
              <a:t>Questions about the data? </a:t>
            </a:r>
            <a:r>
              <a:rPr lang="en-US" dirty="0" smtClean="0">
                <a:hlinkClick r:id="rId2"/>
              </a:rPr>
              <a:t>Laura.Hudson@sri.com</a:t>
            </a:r>
            <a:endParaRPr lang="en-US" dirty="0" smtClean="0"/>
          </a:p>
          <a:p>
            <a:r>
              <a:rPr lang="en-US" dirty="0" smtClean="0"/>
              <a:t>Visit the DaSy website at:</a:t>
            </a:r>
            <a:br>
              <a:rPr lang="en-US" dirty="0" smtClean="0"/>
            </a:br>
            <a:r>
              <a:rPr lang="en-US" dirty="0" smtClean="0">
                <a:hlinkClick r:id="rId3"/>
              </a:rPr>
              <a:t>http://dasycenter.org/</a:t>
            </a:r>
            <a:endParaRPr lang="en-US" dirty="0" smtClean="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86</a:t>
            </a:fld>
            <a:endParaRPr lang="en-US" dirty="0"/>
          </a:p>
        </p:txBody>
      </p:sp>
      <p:sp>
        <p:nvSpPr>
          <p:cNvPr id="3" name="Title 2"/>
          <p:cNvSpPr>
            <a:spLocks noGrp="1"/>
          </p:cNvSpPr>
          <p:nvPr>
            <p:ph type="title"/>
          </p:nvPr>
        </p:nvSpPr>
        <p:spPr>
          <a:ln>
            <a:noFill/>
          </a:ln>
        </p:spPr>
        <p:txBody>
          <a:bodyPr/>
          <a:lstStyle/>
          <a:p>
            <a:r>
              <a:rPr lang="en-US" dirty="0" smtClean="0"/>
              <a:t>Photos</a:t>
            </a:r>
            <a:endParaRPr lang="en-US" dirty="0"/>
          </a:p>
        </p:txBody>
      </p:sp>
      <p:sp>
        <p:nvSpPr>
          <p:cNvPr id="2" name="Content Placeholder 1"/>
          <p:cNvSpPr>
            <a:spLocks noGrp="1"/>
          </p:cNvSpPr>
          <p:nvPr>
            <p:ph idx="1"/>
          </p:nvPr>
        </p:nvSpPr>
        <p:spPr/>
        <p:txBody>
          <a:bodyPr/>
          <a:lstStyle/>
          <a:p>
            <a:r>
              <a:rPr lang="en-US" dirty="0" smtClean="0"/>
              <a:t>Baby: </a:t>
            </a:r>
            <a:r>
              <a:rPr lang="en-US" dirty="0" smtClean="0">
                <a:hlinkClick r:id="rId2"/>
              </a:rPr>
              <a:t>acjetter, CC license</a:t>
            </a:r>
            <a:endParaRPr lang="en-US" dirty="0" smtClean="0"/>
          </a:p>
          <a:p>
            <a:r>
              <a:rPr lang="en-US" dirty="0" smtClean="0"/>
              <a:t>Half dome: </a:t>
            </a:r>
            <a:r>
              <a:rPr lang="en-US" dirty="0" smtClean="0">
                <a:hlinkClick r:id="rId3"/>
              </a:rPr>
              <a:t>Thomas Hawk, </a:t>
            </a:r>
            <a:r>
              <a:rPr lang="en-US" dirty="0">
                <a:hlinkClick r:id="rId3"/>
              </a:rPr>
              <a:t>CC </a:t>
            </a:r>
            <a:r>
              <a:rPr lang="en-US" dirty="0" smtClean="0">
                <a:hlinkClick r:id="rId3"/>
              </a:rPr>
              <a:t>license</a:t>
            </a:r>
            <a:endParaRPr lang="en-US" dirty="0"/>
          </a:p>
        </p:txBody>
      </p:sp>
    </p:spTree>
    <p:extLst>
      <p:ext uri="{BB962C8B-B14F-4D97-AF65-F5344CB8AC3E}">
        <p14:creationId xmlns:p14="http://schemas.microsoft.com/office/powerpoint/2010/main" val="1029376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87</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a:t>
            </a:r>
            <a:r>
              <a:rPr lang="en-US" sz="1800" dirty="0" smtClean="0"/>
              <a:t>presentation were </a:t>
            </a:r>
            <a:r>
              <a:rPr lang="en-US" sz="1800" dirty="0"/>
              <a:t>developed under a grant from the </a:t>
            </a:r>
            <a:r>
              <a:rPr lang="en-US" sz="1800" dirty="0" smtClean="0"/>
              <a:t>U.S. </a:t>
            </a:r>
            <a:r>
              <a:rPr lang="en-US" sz="1800" dirty="0"/>
              <a:t>Department of Education</a:t>
            </a:r>
            <a:r>
              <a:rPr lang="en-US" sz="1800" dirty="0" smtClean="0"/>
              <a:t>, #</a:t>
            </a:r>
            <a:r>
              <a:rPr lang="en-US" sz="1800" dirty="0"/>
              <a:t> H373Z120002</a:t>
            </a:r>
            <a:r>
              <a:rPr lang="en-US" sz="1800" dirty="0" smtClean="0"/>
              <a:t>. </a:t>
            </a:r>
            <a:r>
              <a:rPr lang="en-US" sz="1800" dirty="0"/>
              <a:t>However, those contents do not necessarily represent the policy </a:t>
            </a:r>
            <a:r>
              <a:rPr lang="en-US" sz="1800" dirty="0" smtClean="0"/>
              <a:t>of the U.S. </a:t>
            </a:r>
            <a:r>
              <a:rPr lang="en-US" sz="1800" dirty="0"/>
              <a:t>Department of Education, and you should not assume endorsement by </a:t>
            </a:r>
            <a:r>
              <a:rPr lang="en-US" sz="1800" dirty="0" smtClean="0"/>
              <a:t>the Federal </a:t>
            </a:r>
            <a:r>
              <a:rPr lang="en-US" sz="1800" dirty="0"/>
              <a:t>Government. Project </a:t>
            </a:r>
            <a:r>
              <a:rPr lang="en-US" sz="1800" dirty="0" smtClean="0"/>
              <a:t>Officers, </a:t>
            </a:r>
            <a:r>
              <a:rPr lang="en-US" sz="1800" dirty="0"/>
              <a:t>Meredith </a:t>
            </a:r>
            <a:r>
              <a:rPr lang="en-US" sz="1800" dirty="0" err="1"/>
              <a:t>Miceli</a:t>
            </a:r>
            <a:r>
              <a:rPr lang="en-US" sz="1800" dirty="0"/>
              <a:t> and </a:t>
            </a:r>
            <a:r>
              <a:rPr lang="en-US" sz="1800" dirty="0" err="1"/>
              <a:t>Richelle</a:t>
            </a:r>
            <a:r>
              <a:rPr lang="en-US" sz="1800" dirty="0"/>
              <a:t> Davis</a:t>
            </a:r>
            <a:r>
              <a:rPr lang="en-US" sz="1800" dirty="0" smtClean="0"/>
              <a:t>.</a:t>
            </a:r>
            <a:endParaRPr lang="en-US" sz="1800" dirty="0"/>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4578"/>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9</a:t>
            </a:fld>
            <a:endParaRPr lang="en-US" dirty="0"/>
          </a:p>
        </p:txBody>
      </p:sp>
      <p:sp>
        <p:nvSpPr>
          <p:cNvPr id="4" name="Title 3"/>
          <p:cNvSpPr>
            <a:spLocks noGrp="1"/>
          </p:cNvSpPr>
          <p:nvPr>
            <p:ph type="title"/>
          </p:nvPr>
        </p:nvSpPr>
        <p:spPr>
          <a:xfrm>
            <a:off x="457200" y="274638"/>
            <a:ext cx="8229600" cy="1143000"/>
          </a:xfrm>
          <a:ln>
            <a:noFill/>
          </a:ln>
        </p:spPr>
        <p:txBody>
          <a:bodyPr/>
          <a:lstStyle/>
          <a:p>
            <a:pPr algn="ctr"/>
            <a:r>
              <a:rPr lang="en-US" dirty="0" smtClean="0">
                <a:solidFill>
                  <a:schemeClr val="bg1"/>
                </a:solidFill>
              </a:rPr>
              <a:t>Linkages &amp; governance, cont’d</a:t>
            </a:r>
            <a:endParaRPr lang="en-US" dirty="0">
              <a:solidFill>
                <a:schemeClr val="bg1"/>
              </a:solidFill>
            </a:endParaRPr>
          </a:p>
        </p:txBody>
      </p:sp>
      <p:sp>
        <p:nvSpPr>
          <p:cNvPr id="3" name="TextBox 2"/>
          <p:cNvSpPr txBox="1"/>
          <p:nvPr/>
        </p:nvSpPr>
        <p:spPr>
          <a:xfrm>
            <a:off x="990600" y="1923633"/>
            <a:ext cx="7391400" cy="3539430"/>
          </a:xfrm>
          <a:prstGeom prst="rect">
            <a:avLst/>
          </a:prstGeom>
          <a:noFill/>
        </p:spPr>
        <p:txBody>
          <a:bodyPr wrap="square" rtlCol="0">
            <a:spAutoFit/>
          </a:bodyPr>
          <a:lstStyle/>
          <a:p>
            <a:r>
              <a:rPr lang="en-US" sz="2800" dirty="0">
                <a:solidFill>
                  <a:schemeClr val="bg1"/>
                </a:solidFill>
              </a:rPr>
              <a:t>At least </a:t>
            </a:r>
            <a:r>
              <a:rPr lang="en-US" sz="2800" b="1" dirty="0">
                <a:solidFill>
                  <a:schemeClr val="bg1"/>
                </a:solidFill>
              </a:rPr>
              <a:t>some child-level data </a:t>
            </a:r>
            <a:r>
              <a:rPr lang="en-US" sz="2800" dirty="0">
                <a:solidFill>
                  <a:schemeClr val="bg1"/>
                </a:solidFill>
              </a:rPr>
              <a:t>are in the </a:t>
            </a:r>
            <a:r>
              <a:rPr lang="en-US" sz="2800" b="1" dirty="0">
                <a:solidFill>
                  <a:schemeClr val="bg1"/>
                </a:solidFill>
              </a:rPr>
              <a:t>same data system </a:t>
            </a:r>
            <a:r>
              <a:rPr lang="en-US" sz="2800" dirty="0">
                <a:solidFill>
                  <a:schemeClr val="bg1"/>
                </a:solidFill>
              </a:rPr>
              <a:t>or have been </a:t>
            </a:r>
            <a:r>
              <a:rPr lang="en-US" sz="2800" b="1" dirty="0">
                <a:solidFill>
                  <a:schemeClr val="bg1"/>
                </a:solidFill>
              </a:rPr>
              <a:t>linked</a:t>
            </a:r>
            <a:r>
              <a:rPr lang="en-US" sz="2800" dirty="0">
                <a:solidFill>
                  <a:schemeClr val="bg1"/>
                </a:solidFill>
              </a:rPr>
              <a:t> to data from </a:t>
            </a:r>
            <a:r>
              <a:rPr lang="en-US" sz="2800" b="1" dirty="0">
                <a:solidFill>
                  <a:schemeClr val="bg1"/>
                </a:solidFill>
              </a:rPr>
              <a:t>general education K-12</a:t>
            </a:r>
            <a:r>
              <a:rPr lang="en-US" sz="2800" dirty="0" smtClean="0">
                <a:solidFill>
                  <a:schemeClr val="bg1"/>
                </a:solidFill>
              </a:rPr>
              <a:t>.</a:t>
            </a:r>
          </a:p>
          <a:p>
            <a:endParaRPr lang="en-US" sz="2800" dirty="0" smtClean="0">
              <a:solidFill>
                <a:schemeClr val="bg1"/>
              </a:solidFill>
            </a:endParaRPr>
          </a:p>
          <a:p>
            <a:endParaRPr lang="en-US" sz="2800" dirty="0">
              <a:solidFill>
                <a:schemeClr val="bg1"/>
              </a:solidFill>
            </a:endParaRPr>
          </a:p>
          <a:p>
            <a:r>
              <a:rPr lang="en-US" sz="2800" dirty="0" smtClean="0">
                <a:solidFill>
                  <a:schemeClr val="bg1"/>
                </a:solidFill>
              </a:rPr>
              <a:t>State </a:t>
            </a:r>
            <a:r>
              <a:rPr lang="en-US" sz="2800" dirty="0">
                <a:solidFill>
                  <a:schemeClr val="bg1"/>
                </a:solidFill>
              </a:rPr>
              <a:t>has a </a:t>
            </a:r>
            <a:r>
              <a:rPr lang="en-US" sz="2800" b="1" dirty="0">
                <a:solidFill>
                  <a:schemeClr val="bg1"/>
                </a:solidFill>
              </a:rPr>
              <a:t>data governance </a:t>
            </a:r>
            <a:r>
              <a:rPr lang="en-US" sz="2800" dirty="0">
                <a:solidFill>
                  <a:schemeClr val="bg1"/>
                </a:solidFill>
              </a:rPr>
              <a:t>body whose scope of responsibility includes data about children receiving </a:t>
            </a:r>
            <a:r>
              <a:rPr lang="en-US" sz="2800" dirty="0" smtClean="0">
                <a:solidFill>
                  <a:schemeClr val="bg1"/>
                </a:solidFill>
              </a:rPr>
              <a:t>services</a:t>
            </a:r>
            <a:r>
              <a:rPr lang="en-US" sz="2800" dirty="0">
                <a:solidFill>
                  <a:schemeClr val="bg1"/>
                </a:solidFill>
              </a:rPr>
              <a:t>.</a:t>
            </a:r>
          </a:p>
        </p:txBody>
      </p:sp>
    </p:spTree>
    <p:extLst>
      <p:ext uri="{BB962C8B-B14F-4D97-AF65-F5344CB8AC3E}">
        <p14:creationId xmlns:p14="http://schemas.microsoft.com/office/powerpoint/2010/main" val="25067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EiLCJPcmlnaW5hbEFzc2VtYmx5VmVyc2lvbiI6IjMuMDc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TMtMDMtMDFUMDA6MDA6MDBaIiwiRW5kRGF0ZSI6IjIwMTYtMDEtMDFUMjM6NTk6NTkuOTk5WiIsIkZvcm1hdCI6Ik1NIiwiVHlwZSI6MiwiQXV0b0RhdGVSYW5nZSI6dHJ1ZSwiV29ya2luZ0RheXMiOjMxLCJUb2RheU1hcmtlclRleHQiOiJUb2RheSIsIkF1dG9TY2FsZVR5cGUiOmZhbHNlfSwiTWlsZXN0b25lcyI6W10sIlRhc2tzIjpbeyIkaWQiOiIxMjMiLCJHcm91cE5hbWUiOm51bGwsIlN0YXJ0RGF0ZSI6IjIwMTMtMDMtMDFUMDA6MDA6MDBaIiwiRW5kRGF0ZSI6IjIwMTMtMDUtMTVUMjM6NTk6NTkuOTk5WiIsIlBlcmNlbnRhZ2VDb21wbGV0ZSI6bnVsbCwiU3R5bGUiOnsiJGlkIjoiMTI0IiwiU2hhcGUiOjEsIlNoYXBlVGhpY2tuZXNzIjox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xLjAsIkxpbmVUeXBlIjowLCJQYXJlbnRTdHlsZSI6eyIkcmVmIjoiOTUifX0sIlZlcnRpY2FsQ29ubmVjdG9yU3R5bGUiOnsiJGlkIjoiMTM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Y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TE1YzIxMjktYThlMS00NjAyLThiZGItYjcyYzllN2M3ZjdmIiwiSW1wb3J0SWQiOm51bGwsIlRpdGxlIjoiUGFydCBDIGFuZCBQYXJ0IEIgNjE5IGluaXRpYWwgc3VydmV5IiwiTm90ZSI6bnVsbCwiSHlwZXJsaW5rIjpudWxsLCJJc0NoYW5nZWQiOmZhbHNlLCJJc05ldyI6ZmFsc2V9LHsiJGlkIjoiMTQzIiwiR3JvdXBOYW1lIjpudWxsLCJTdGFydERhdGUiOiIyMDE1LTA4LTAxVDAwOjAwOjAwWiIsIkVuZERhdGUiOiIyMDE1LTEwLTAxVDIzOjU5OjU5Ljk5OVoiLCJQZXJjZW50YWdlQ29tcGxldGUiOm51bGwsIlN0eWxlIjp7IiRpZCI6IjE0NCIsIlNoYXBlIjoxLCJTaGFwZVRoaWNrbmVzcyI6MS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S4wLCJMaW5lVHlwZSI6MCwiUGFyZW50U3R5bGUiOnsiJHJlZiI6Ijk1In19LCJWZXJ0aWNhbENvbm5lY3RvclN0eWxlIjp7IiRpZCI6IjE1M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1MyIsIk1hcmdpbiI6eyIkcmVmIjoiMTAyIn0sIlBhZGRpbmciOnsiJHJlZiI6IjEwMyJ9LCJCYWNrZ3JvdW5kIjp7IiRpZCI6IjE1NCIsIkNvbG9yIjp7IiRpZCI6IjE1NSIsIkEiOjI1NSwiUiI6NzksIkciOjEyOSwiQiI6MTg5fX0sIklzVmlzaWJsZSI6dHJ1ZSwiV2lkdGgiOjAuMCwiSGVpZ2h0IjoxNi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wNzFlNjc4NC04ZTA2LTRiYzYtOWJkNy1lMDAzNjU1ZWQyMWUiLCJJbXBvcnRJZCI6bnVsbCwiVGl0bGUiOiJQYXJ0IEMgc2Vjb25kIHN1cnZleSIsIk5vdGUiOm51bGwsIkh5cGVybGluayI6bnVsbCwiSXNDaGFuZ2VkIjpmYWxzZSwiSXNOZXciOmZhbHNlfSx7IiRpZCI6IjE2MyIsIkdyb3VwTmFtZSI6bnVsbCwiU3RhcnREYXRlIjoiMjAxNS0xMS0xNVQwMDowMDowMFoiLCJFbmREYXRlIjoiMjAxNi0wMS0wMVQyMzo1OTo1OS45OTlaIiwiUGVyY2VudGFnZUNvbXBsZXRlIjpudWxsLCJTdHlsZSI6eyIkaWQiOiIxNjQiLCJTaGFwZSI6MSwiU2hhcGVUaGlja25lc3MiOjE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EuMCwiTGluZVR5cGUiOjAsIlBhcmVudFN0eWxlIjp7IiRyZWYiOiI5NSJ9fSwiVmVydGljYWxDb25uZWN0b3JTdHlsZSI6eyIkaWQiOiIxNzI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NzMiLCJNYXJnaW4iOnsiJHJlZiI6IjEwMiJ9LCJQYWRkaW5nIjp7IiRyZWYiOiIxMDMifSwiQmFja2dyb3VuZCI6eyIkaWQiOiIxNzQiLCJDb2xvciI6eyIkaWQiOiIxNzUiLCJBIjoyNTUsIlIiOjE5MiwiRyI6ODAsIkIiOjc3fX0sIklzVmlzaWJsZSI6dHJ1ZSwiV2lkdGgiOjAuMCwiSGVpZ2h0IjoxNi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zZDVmYmEzNi0zNmZmLTRkZmEtODBiYy00ZGI2Yzg1MmU5NTQiLCJJbXBvcnRJZCI6bnVsbCwiVGl0bGUiOiJQYXJ0IEIgNjE5IHNlY29uZCBzdXJ2ZXkiLCJOb3RlIjpudWxsLCJIeXBlcmxpbmsiOm51bGwsIklzQ2hhbmdlZCI6ZmFsc2UsIklzTmV3IjpmYWxzZX1dLCJNc1Byb2plY3RJdGVtc1RyZWUiOnsiJGlkIjoiMTgzIiwiUm9vdCI6eyJJbXBvcnRJZCI6bnVsbCwiSXNJbXBvcnRlZCI6ZmFsc2UsIkNoaWxkcmVuIjpbXX19LCJNZXRhZGF0YSI6eyIkaWQiOiIxODQifSwiU2V0dGluZ3MiOnsiJGlkIjoiMTg1IiwiSW1wYU9wdGlvbnMiOnsiJGlkIjoiMTg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
  <p:tag name="__MASTER" val="__part_0"/>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6319</TotalTime>
  <Words>2937</Words>
  <Application>Microsoft Office PowerPoint</Application>
  <PresentationFormat>On-screen Show (4:3)</PresentationFormat>
  <Paragraphs>539</Paragraphs>
  <Slides>87</Slides>
  <Notes>80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State of the States: Progress in Part C and Part B 619 State Data Systems from 2013 to 2015</vt:lpstr>
      <vt:lpstr>Today’s Goals</vt:lpstr>
      <vt:lpstr>First, let’s talk about you</vt:lpstr>
      <vt:lpstr>Overview and background</vt:lpstr>
      <vt:lpstr>What are the DaSy 10?</vt:lpstr>
      <vt:lpstr>Child-level data</vt:lpstr>
      <vt:lpstr>Workforce-level data</vt:lpstr>
      <vt:lpstr>Data linkages &amp; data governance</vt:lpstr>
      <vt:lpstr>Linkages &amp; governance, cont’d</vt:lpstr>
      <vt:lpstr>Why should we care about these indicators?</vt:lpstr>
      <vt:lpstr>If you do not know how to ask the right question, you discover nothing.</vt:lpstr>
      <vt:lpstr>About our data collection</vt:lpstr>
      <vt:lpstr>Data were collected twice, about 2.5 years apart.</vt:lpstr>
      <vt:lpstr>Findings</vt:lpstr>
      <vt:lpstr>Child-level data</vt:lpstr>
      <vt:lpstr>How many states have child-level data systems?</vt:lpstr>
      <vt:lpstr>All</vt:lpstr>
      <vt:lpstr>Summary: have child-level data systems</vt:lpstr>
      <vt:lpstr>How many states have child-level data in one data system or linked across data systems?</vt:lpstr>
      <vt:lpstr>PowerPoint Presentation</vt:lpstr>
      <vt:lpstr>Among Part C programs,</vt:lpstr>
      <vt:lpstr>PowerPoint Presentation</vt:lpstr>
      <vt:lpstr>Among Part B 619 programs,</vt:lpstr>
      <vt:lpstr>Summary: child-level data is linked or in one data system</vt:lpstr>
      <vt:lpstr>How many states use a unique identifier for children?</vt:lpstr>
      <vt:lpstr>All</vt:lpstr>
      <vt:lpstr>Among Part C programs,</vt:lpstr>
      <vt:lpstr>Among Part B 619 programs,</vt:lpstr>
      <vt:lpstr>Summary: has unique child identifiers</vt:lpstr>
      <vt:lpstr>Discussion questions: Child-level data</vt:lpstr>
      <vt:lpstr>Workforce-level data</vt:lpstr>
      <vt:lpstr>How many states have workforce-level data systems?</vt:lpstr>
      <vt:lpstr>PowerPoint Presentation</vt:lpstr>
      <vt:lpstr>Among Part C programs,</vt:lpstr>
      <vt:lpstr>PowerPoint Presentation</vt:lpstr>
      <vt:lpstr>Among Part B 619 programs,</vt:lpstr>
      <vt:lpstr>Summary: has workforce-level data systems</vt:lpstr>
      <vt:lpstr>How many states have linked child-level to workforce-level data?</vt:lpstr>
      <vt:lpstr>PowerPoint Presentation</vt:lpstr>
      <vt:lpstr>Among Part C programs,</vt:lpstr>
      <vt:lpstr>PowerPoint Presentation</vt:lpstr>
      <vt:lpstr>Among Part B 619 programs,</vt:lpstr>
      <vt:lpstr>Summary: has linkages between child and workforce data</vt:lpstr>
      <vt:lpstr>Discussion questions: Workforce </vt:lpstr>
      <vt:lpstr>Data linkages &amp; data governance</vt:lpstr>
      <vt:lpstr>How many states share a unique child identifier across C &amp; 619?</vt:lpstr>
      <vt:lpstr>PowerPoint Presentation</vt:lpstr>
      <vt:lpstr>Among Part C programs,</vt:lpstr>
      <vt:lpstr>PowerPoint Presentation</vt:lpstr>
      <vt:lpstr>Among Part B 619 programs,</vt:lpstr>
      <vt:lpstr>There are some mismatches between what Part C and 619 say within states about use of a common child ID.</vt:lpstr>
      <vt:lpstr>Summary: has shared unique child identifiers across Part C and Part B 619</vt:lpstr>
      <vt:lpstr>How many states can link child data across C and  619 or share a data system?</vt:lpstr>
      <vt:lpstr>PowerPoint Presentation</vt:lpstr>
      <vt:lpstr>Among Part C programs,</vt:lpstr>
      <vt:lpstr>PowerPoint Presentation</vt:lpstr>
      <vt:lpstr>Among Part B 619 programs,</vt:lpstr>
      <vt:lpstr>There are some mismatches between what Part C and 619 say within states about linking child-level data.</vt:lpstr>
      <vt:lpstr>Summary: can link child-level data across Part C &amp; Part B 619 or share a data system</vt:lpstr>
      <vt:lpstr>How many states can link child data to other early care and education program data or share a data system?</vt:lpstr>
      <vt:lpstr>PowerPoint Presentation</vt:lpstr>
      <vt:lpstr>Among Part C programs,</vt:lpstr>
      <vt:lpstr>PowerPoint Presentation</vt:lpstr>
      <vt:lpstr>Among Part B 619 programs,</vt:lpstr>
      <vt:lpstr>Summary: can link data with ECE programs or share a data system</vt:lpstr>
      <vt:lpstr>How many states can link child-level data to K-12 general education data or share a data system?</vt:lpstr>
      <vt:lpstr>PowerPoint Presentation</vt:lpstr>
      <vt:lpstr>Among Part C programs,</vt:lpstr>
      <vt:lpstr>PowerPoint Presentation</vt:lpstr>
      <vt:lpstr>Among Part B 619 programs,</vt:lpstr>
      <vt:lpstr>Summary: can link child-level data with K-12 or share a data system</vt:lpstr>
      <vt:lpstr>How many states have a data governance body?</vt:lpstr>
      <vt:lpstr>PowerPoint Presentation</vt:lpstr>
      <vt:lpstr>Among Part C programs,</vt:lpstr>
      <vt:lpstr>PowerPoint Presentation</vt:lpstr>
      <vt:lpstr>Among Part B 619 programs,</vt:lpstr>
      <vt:lpstr>Summary: has a data governance body</vt:lpstr>
      <vt:lpstr>Discussion questions: Data linkages &amp; data governance</vt:lpstr>
      <vt:lpstr>The value of an idea lies in the  using of it.</vt:lpstr>
      <vt:lpstr>Map Demo</vt:lpstr>
      <vt:lpstr>About the map</vt:lpstr>
      <vt:lpstr>Come play with the maps</vt:lpstr>
      <vt:lpstr>Questions?</vt:lpstr>
      <vt:lpstr>Tell us what you think</vt:lpstr>
      <vt:lpstr>Connect with us</vt:lpstr>
      <vt:lpstr>Photos</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States: Progress in Part C and Part B 619 State Data Systems from 2013 to 2015</dc:title>
  <dc:subject>Progress in Part C and Part B 619 State Data Systems</dc:subject>
  <dc:creator>Laura Hudson and Donna Spiker</dc:creator>
  <cp:keywords>Data System(s), Part C, Part B, 619</cp:keywords>
  <cp:lastModifiedBy>Katie Roberts</cp:lastModifiedBy>
  <cp:revision>241</cp:revision>
  <dcterms:created xsi:type="dcterms:W3CDTF">2013-02-06T21:54:43Z</dcterms:created>
  <dcterms:modified xsi:type="dcterms:W3CDTF">2016-10-19T21:09:35Z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