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304" r:id="rId19"/>
    <p:sldId id="303" r:id="rId20"/>
    <p:sldId id="288" r:id="rId21"/>
    <p:sldId id="289" r:id="rId22"/>
    <p:sldId id="305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154578"/>
    <a:srgbClr val="ED3532"/>
    <a:srgbClr val="6DB467"/>
    <a:srgbClr val="868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3" autoAdjust="0"/>
    <p:restoredTop sz="85893" autoAdjust="0"/>
  </p:normalViewPr>
  <p:slideViewPr>
    <p:cSldViewPr>
      <p:cViewPr varScale="1">
        <p:scale>
          <a:sx n="67" d="100"/>
          <a:sy n="67" d="100"/>
        </p:scale>
        <p:origin x="-34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F61D6-0724-42A7-ABCB-2BBA1D353EF3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00DBC14B-8A44-407D-AF6A-77921E8A6CD3}">
      <dgm:prSet phldrT="[Text]" custT="1"/>
      <dgm:spPr/>
      <dgm:t>
        <a:bodyPr/>
        <a:lstStyle/>
        <a:p>
          <a:r>
            <a:rPr lang="en-US" sz="1400" b="1" dirty="0" smtClean="0"/>
            <a:t>5 Parents and Representatives from MT Parent Advocacy Group-PLUK</a:t>
          </a:r>
          <a:endParaRPr lang="en-US" sz="1400" b="1" dirty="0"/>
        </a:p>
      </dgm:t>
    </dgm:pt>
    <dgm:pt modelId="{A0868FE8-B869-43B3-8F53-918AB468873E}" type="parTrans" cxnId="{2860ABF8-16DC-4E81-A454-7AF0E82786BB}">
      <dgm:prSet/>
      <dgm:spPr/>
      <dgm:t>
        <a:bodyPr/>
        <a:lstStyle/>
        <a:p>
          <a:endParaRPr lang="en-US"/>
        </a:p>
      </dgm:t>
    </dgm:pt>
    <dgm:pt modelId="{0BE6C396-3443-4CD9-96C0-D5CBDA26E726}" type="sibTrans" cxnId="{2860ABF8-16DC-4E81-A454-7AF0E82786BB}">
      <dgm:prSet/>
      <dgm:spPr/>
      <dgm:t>
        <a:bodyPr/>
        <a:lstStyle/>
        <a:p>
          <a:endParaRPr lang="en-US"/>
        </a:p>
      </dgm:t>
    </dgm:pt>
    <dgm:pt modelId="{A34FBE1C-BE71-4C16-98B3-809F598BF18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smtClean="0"/>
            <a:t>4 MT Milestones/Part C Early Intervention Program Providers</a:t>
          </a:r>
          <a:endParaRPr lang="en-US" sz="1400" b="1" dirty="0"/>
        </a:p>
      </dgm:t>
    </dgm:pt>
    <dgm:pt modelId="{80D88EAA-7985-4764-B700-D420675ABEB8}" type="parTrans" cxnId="{3EACB3FE-ED8F-4488-92EC-FFCCD940D6F8}">
      <dgm:prSet/>
      <dgm:spPr/>
      <dgm:t>
        <a:bodyPr/>
        <a:lstStyle/>
        <a:p>
          <a:endParaRPr lang="en-US"/>
        </a:p>
      </dgm:t>
    </dgm:pt>
    <dgm:pt modelId="{CE5A2F88-C9B8-4EDE-B3DB-1304F36A2069}" type="sibTrans" cxnId="{3EACB3FE-ED8F-4488-92EC-FFCCD940D6F8}">
      <dgm:prSet/>
      <dgm:spPr/>
      <dgm:t>
        <a:bodyPr/>
        <a:lstStyle/>
        <a:p>
          <a:endParaRPr lang="en-US"/>
        </a:p>
      </dgm:t>
    </dgm:pt>
    <dgm:pt modelId="{DCF45BA2-08AC-4603-BA64-A78DB608F7DB}">
      <dgm:prSet phldrT="[Text]" custT="1"/>
      <dgm:spPr/>
      <dgm:t>
        <a:bodyPr/>
        <a:lstStyle/>
        <a:p>
          <a:r>
            <a:rPr lang="en-US" sz="1400" b="1" dirty="0" smtClean="0"/>
            <a:t>Higher Education Representatives from the University of Montana, Montana State University, University of Montana Rural Institute</a:t>
          </a:r>
          <a:endParaRPr lang="en-US" sz="1400" b="1" dirty="0"/>
        </a:p>
      </dgm:t>
    </dgm:pt>
    <dgm:pt modelId="{D0BDC97A-D12C-496A-9995-2C98C2051237}" type="parTrans" cxnId="{F54A3365-6872-4BB0-88EB-1D886E787DB4}">
      <dgm:prSet/>
      <dgm:spPr/>
      <dgm:t>
        <a:bodyPr/>
        <a:lstStyle/>
        <a:p>
          <a:endParaRPr lang="en-US"/>
        </a:p>
      </dgm:t>
    </dgm:pt>
    <dgm:pt modelId="{AC644C21-936C-44A6-9715-401987F8EB8A}" type="sibTrans" cxnId="{F54A3365-6872-4BB0-88EB-1D886E787DB4}">
      <dgm:prSet/>
      <dgm:spPr/>
      <dgm:t>
        <a:bodyPr/>
        <a:lstStyle/>
        <a:p>
          <a:endParaRPr lang="en-US"/>
        </a:p>
      </dgm:t>
    </dgm:pt>
    <dgm:pt modelId="{4BC79A12-489D-4AAE-A560-513323D1E4EB}">
      <dgm:prSet phldrT="[Text]" custT="1"/>
      <dgm:spPr/>
      <dgm:t>
        <a:bodyPr/>
        <a:lstStyle/>
        <a:p>
          <a:r>
            <a:rPr lang="en-US" sz="1400" b="1" dirty="0" smtClean="0"/>
            <a:t>State of Montana Legislative Representative</a:t>
          </a:r>
          <a:endParaRPr lang="en-US" sz="1400" b="1" dirty="0"/>
        </a:p>
      </dgm:t>
    </dgm:pt>
    <dgm:pt modelId="{83DB4910-6331-43D3-A370-670CCD5BD329}" type="parTrans" cxnId="{F0AF0C00-4517-4354-B7A2-2A81F3DD1BDF}">
      <dgm:prSet/>
      <dgm:spPr/>
      <dgm:t>
        <a:bodyPr/>
        <a:lstStyle/>
        <a:p>
          <a:endParaRPr lang="en-US"/>
        </a:p>
      </dgm:t>
    </dgm:pt>
    <dgm:pt modelId="{E74308D9-5E78-4DE1-9340-5CA8994BEFE2}" type="sibTrans" cxnId="{F0AF0C00-4517-4354-B7A2-2A81F3DD1BDF}">
      <dgm:prSet/>
      <dgm:spPr/>
      <dgm:t>
        <a:bodyPr/>
        <a:lstStyle/>
        <a:p>
          <a:endParaRPr lang="en-US"/>
        </a:p>
      </dgm:t>
    </dgm:pt>
    <dgm:pt modelId="{9A6E115F-86C1-4F0A-A5B8-0FE9E31525AE}">
      <dgm:prSet phldrT="[Text]" custT="1"/>
      <dgm:spPr/>
      <dgm:t>
        <a:bodyPr/>
        <a:lstStyle/>
        <a:p>
          <a:r>
            <a:rPr lang="en-US" sz="1400" b="1" dirty="0" smtClean="0"/>
            <a:t>State Representatives from MT Office of Public Instruction 619/Part B, MT School for the Deaf and Blind, Ravalli County Early Head Start</a:t>
          </a:r>
          <a:endParaRPr lang="en-US" sz="1400" b="1" dirty="0"/>
        </a:p>
      </dgm:t>
    </dgm:pt>
    <dgm:pt modelId="{987B36E0-EE80-413E-8B5E-9CAB31E7A5B8}" type="parTrans" cxnId="{AC57D694-FFE5-463A-AFCF-8D0D40851096}">
      <dgm:prSet/>
      <dgm:spPr/>
      <dgm:t>
        <a:bodyPr/>
        <a:lstStyle/>
        <a:p>
          <a:endParaRPr lang="en-US"/>
        </a:p>
      </dgm:t>
    </dgm:pt>
    <dgm:pt modelId="{61259C63-7CA3-4363-B549-C56E8DB73EEF}" type="sibTrans" cxnId="{AC57D694-FFE5-463A-AFCF-8D0D40851096}">
      <dgm:prSet/>
      <dgm:spPr/>
      <dgm:t>
        <a:bodyPr/>
        <a:lstStyle/>
        <a:p>
          <a:endParaRPr lang="en-US"/>
        </a:p>
      </dgm:t>
    </dgm:pt>
    <dgm:pt modelId="{46674BA5-1D70-44F9-A98E-FE3F1E1D2AC3}">
      <dgm:prSet phldrT="[Text]" custT="1"/>
      <dgm:spPr/>
      <dgm:t>
        <a:bodyPr/>
        <a:lstStyle/>
        <a:p>
          <a:r>
            <a:rPr lang="en-US" sz="1200" b="1" dirty="0" smtClean="0"/>
            <a:t>MT DPHHS Representatives: Developmental Disabilities, Children’s Special Health, Child and Family Services, Child Protective Services, Children’s Mental Health, Health Resources, Quality Improvement, Auditor’s Office</a:t>
          </a:r>
          <a:endParaRPr lang="en-US" sz="1200" b="1" dirty="0"/>
        </a:p>
      </dgm:t>
    </dgm:pt>
    <dgm:pt modelId="{3E8D3CAB-7DFE-4272-8C36-1BC5E5DCCAA6}" type="parTrans" cxnId="{2901DACD-6675-4B69-AA5E-847C9472D389}">
      <dgm:prSet/>
      <dgm:spPr/>
      <dgm:t>
        <a:bodyPr/>
        <a:lstStyle/>
        <a:p>
          <a:endParaRPr lang="en-US"/>
        </a:p>
      </dgm:t>
    </dgm:pt>
    <dgm:pt modelId="{09AD15BB-7782-4F0D-862C-473EABD3CE3F}" type="sibTrans" cxnId="{2901DACD-6675-4B69-AA5E-847C9472D389}">
      <dgm:prSet/>
      <dgm:spPr/>
      <dgm:t>
        <a:bodyPr/>
        <a:lstStyle/>
        <a:p>
          <a:endParaRPr lang="en-US"/>
        </a:p>
      </dgm:t>
    </dgm:pt>
    <dgm:pt modelId="{AEEF671C-F310-444C-A33A-5A9C3281BCCF}">
      <dgm:prSet phldrT="[Text]" custT="1"/>
      <dgm:spPr/>
      <dgm:t>
        <a:bodyPr/>
        <a:lstStyle/>
        <a:p>
          <a:r>
            <a:rPr lang="en-US" sz="1400" b="1" dirty="0" smtClean="0"/>
            <a:t>MT Milestones/Part C Early Intervention Program Coordinator</a:t>
          </a:r>
          <a:endParaRPr lang="en-US" sz="1400" b="1" dirty="0"/>
        </a:p>
      </dgm:t>
    </dgm:pt>
    <dgm:pt modelId="{1B1408A7-252A-4678-B20B-6CE90048E214}" type="parTrans" cxnId="{73660180-2E71-4FD3-A877-403FD1BB67D1}">
      <dgm:prSet/>
      <dgm:spPr/>
      <dgm:t>
        <a:bodyPr/>
        <a:lstStyle/>
        <a:p>
          <a:endParaRPr lang="en-US"/>
        </a:p>
      </dgm:t>
    </dgm:pt>
    <dgm:pt modelId="{0F14D358-2930-43D8-808F-74BE4457522A}" type="sibTrans" cxnId="{73660180-2E71-4FD3-A877-403FD1BB67D1}">
      <dgm:prSet/>
      <dgm:spPr/>
      <dgm:t>
        <a:bodyPr/>
        <a:lstStyle/>
        <a:p>
          <a:endParaRPr lang="en-US"/>
        </a:p>
      </dgm:t>
    </dgm:pt>
    <dgm:pt modelId="{CC730FA9-30B3-429F-BC63-26AC330426D6}" type="pres">
      <dgm:prSet presAssocID="{356F61D6-0724-42A7-ABCB-2BBA1D353EF3}" presName="compositeShape" presStyleCnt="0">
        <dgm:presLayoutVars>
          <dgm:chMax val="7"/>
          <dgm:dir/>
          <dgm:resizeHandles val="exact"/>
        </dgm:presLayoutVars>
      </dgm:prSet>
      <dgm:spPr/>
    </dgm:pt>
    <dgm:pt modelId="{B94CC13F-15A4-44B9-AF3E-8B1E7843F45F}" type="pres">
      <dgm:prSet presAssocID="{00DBC14B-8A44-407D-AF6A-77921E8A6CD3}" presName="circ1" presStyleLbl="vennNode1" presStyleIdx="0" presStyleCnt="7" custScaleX="154858" custScaleY="154839" custLinFactNeighborX="-10324" custLinFactNeighborY="-50631"/>
      <dgm:spPr>
        <a:solidFill>
          <a:schemeClr val="accent4">
            <a:lumMod val="60000"/>
            <a:lumOff val="40000"/>
            <a:alpha val="50000"/>
          </a:schemeClr>
        </a:solidFill>
      </dgm:spPr>
    </dgm:pt>
    <dgm:pt modelId="{49959C3F-172A-49C0-A1C9-E5D66418FC1C}" type="pres">
      <dgm:prSet presAssocID="{00DBC14B-8A44-407D-AF6A-77921E8A6CD3}" presName="circ1Tx" presStyleLbl="revTx" presStyleIdx="0" presStyleCnt="0" custLinFactNeighborX="-8565" custLinFactNeighborY="75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3B850-A415-491E-A689-DEE8D627BF4B}" type="pres">
      <dgm:prSet presAssocID="{A34FBE1C-BE71-4C16-98B3-809F598BF188}" presName="circ2" presStyleLbl="vennNode1" presStyleIdx="1" presStyleCnt="7" custScaleX="154858" custScaleY="154839" custLinFactX="4877" custLinFactNeighborX="100000" custLinFactNeighborY="-64733"/>
      <dgm:spPr>
        <a:ln>
          <a:solidFill>
            <a:srgbClr val="7030A0"/>
          </a:solidFill>
        </a:ln>
      </dgm:spPr>
    </dgm:pt>
    <dgm:pt modelId="{91811100-877B-41AC-9218-B341695FCBAF}" type="pres">
      <dgm:prSet presAssocID="{A34FBE1C-BE71-4C16-98B3-809F598BF188}" presName="circ2Tx" presStyleLbl="revTx" presStyleIdx="0" presStyleCnt="0" custLinFactNeighborX="-8377" custLinFactNeighborY="-17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41520-3567-4333-8D84-4466D4CB2572}" type="pres">
      <dgm:prSet presAssocID="{DCF45BA2-08AC-4603-BA64-A78DB608F7DB}" presName="circ3" presStyleLbl="vennNode1" presStyleIdx="2" presStyleCnt="7" custScaleX="154858" custScaleY="154839" custLinFactX="59612" custLinFactNeighborX="100000" custLinFactNeighborY="48055"/>
      <dgm:spPr>
        <a:solidFill>
          <a:srgbClr val="7030A0">
            <a:alpha val="50000"/>
          </a:srgbClr>
        </a:solidFill>
      </dgm:spPr>
      <dgm:t>
        <a:bodyPr/>
        <a:lstStyle/>
        <a:p>
          <a:endParaRPr lang="en-US"/>
        </a:p>
      </dgm:t>
    </dgm:pt>
    <dgm:pt modelId="{120BB6D3-0F93-4900-A063-E63207CD1C58}" type="pres">
      <dgm:prSet presAssocID="{DCF45BA2-08AC-4603-BA64-A78DB608F7DB}" presName="circ3Tx" presStyleLbl="revTx" presStyleIdx="0" presStyleCnt="0" custLinFactNeighborX="44812" custLinFactNeighborY="579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1A674-1810-4E1E-9D86-A21904183704}" type="pres">
      <dgm:prSet presAssocID="{4BC79A12-489D-4AAE-A560-513323D1E4EB}" presName="circ4" presStyleLbl="vennNode1" presStyleIdx="3" presStyleCnt="7" custScaleX="154858" custScaleY="154839" custLinFactNeighborX="45693" custLinFactNeighborY="32933"/>
      <dgm:spPr>
        <a:solidFill>
          <a:schemeClr val="accent3">
            <a:lumMod val="60000"/>
            <a:lumOff val="40000"/>
          </a:schemeClr>
        </a:solidFill>
        <a:ln>
          <a:solidFill>
            <a:srgbClr val="92D050"/>
          </a:solidFill>
        </a:ln>
      </dgm:spPr>
    </dgm:pt>
    <dgm:pt modelId="{C44021F7-9395-4FB1-BF99-8290C7809ADF}" type="pres">
      <dgm:prSet presAssocID="{4BC79A12-489D-4AAE-A560-513323D1E4EB}" presName="circ4Tx" presStyleLbl="revTx" presStyleIdx="0" presStyleCnt="0" custScaleX="90990" custLinFactNeighborX="-40081" custLinFactNeighborY="-75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1D034-DCA6-44CD-AC2C-E1AC4D8FB34F}" type="pres">
      <dgm:prSet presAssocID="{9A6E115F-86C1-4F0A-A5B8-0FE9E31525AE}" presName="circ5" presStyleLbl="vennNode1" presStyleIdx="4" presStyleCnt="7" custScaleX="154858" custScaleY="154839" custLinFactNeighborX="-40532" custLinFactNeighborY="32933"/>
      <dgm:spPr>
        <a:solidFill>
          <a:srgbClr val="00B050">
            <a:alpha val="50000"/>
          </a:srgbClr>
        </a:solidFill>
        <a:ln>
          <a:solidFill>
            <a:srgbClr val="FF0000"/>
          </a:solidFill>
        </a:ln>
      </dgm:spPr>
    </dgm:pt>
    <dgm:pt modelId="{7384F57C-6850-405B-A7C3-30A7BB2B71A4}" type="pres">
      <dgm:prSet presAssocID="{9A6E115F-86C1-4F0A-A5B8-0FE9E31525AE}" presName="circ5Tx" presStyleLbl="revTx" presStyleIdx="0" presStyleCnt="0" custLinFactNeighborX="49982" custLinFactNeighborY="-75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73C04-ED39-4273-AB36-61F463D89DF0}" type="pres">
      <dgm:prSet presAssocID="{46674BA5-1D70-44F9-A98E-FE3F1E1D2AC3}" presName="circ6" presStyleLbl="vennNode1" presStyleIdx="5" presStyleCnt="7" custScaleX="154858" custScaleY="154839" custLinFactX="-59612" custLinFactNeighborX="-100000" custLinFactNeighborY="53216"/>
      <dgm:spPr>
        <a:solidFill>
          <a:schemeClr val="accent6">
            <a:lumMod val="60000"/>
            <a:lumOff val="40000"/>
            <a:alpha val="50000"/>
          </a:schemeClr>
        </a:solidFill>
        <a:ln>
          <a:solidFill>
            <a:srgbClr val="66FF66"/>
          </a:solidFill>
        </a:ln>
      </dgm:spPr>
    </dgm:pt>
    <dgm:pt modelId="{6B5B4BA3-AE3C-4004-959E-4BFA69A45F14}" type="pres">
      <dgm:prSet presAssocID="{46674BA5-1D70-44F9-A98E-FE3F1E1D2AC3}" presName="circ6Tx" presStyleLbl="revTx" presStyleIdx="0" presStyleCnt="0" custLinFactNeighborX="-37120" custLinFactNeighborY="65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D7F63-0F6B-45C0-BCA3-8573068FE670}" type="pres">
      <dgm:prSet presAssocID="{AEEF671C-F310-444C-A33A-5A9C3281BCCF}" presName="circ7" presStyleLbl="vennNode1" presStyleIdx="6" presStyleCnt="7" custScaleX="154858" custScaleY="154839" custLinFactX="-20363" custLinFactNeighborX="-100000" custLinFactNeighborY="-59571"/>
      <dgm:spPr>
        <a:solidFill>
          <a:schemeClr val="tx2">
            <a:lumMod val="60000"/>
            <a:lumOff val="40000"/>
            <a:alpha val="50000"/>
          </a:schemeClr>
        </a:solidFill>
        <a:ln>
          <a:solidFill>
            <a:schemeClr val="accent2"/>
          </a:solidFill>
        </a:ln>
      </dgm:spPr>
    </dgm:pt>
    <dgm:pt modelId="{70E44B99-E7B0-4011-99C9-C55AC522E9BC}" type="pres">
      <dgm:prSet presAssocID="{AEEF671C-F310-444C-A33A-5A9C3281BCCF}" presName="circ7Tx" presStyleLbl="revTx" presStyleIdx="0" presStyleCnt="0" custLinFactNeighborX="-5979" custLinFactNeighborY="-17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660180-2E71-4FD3-A877-403FD1BB67D1}" srcId="{356F61D6-0724-42A7-ABCB-2BBA1D353EF3}" destId="{AEEF671C-F310-444C-A33A-5A9C3281BCCF}" srcOrd="6" destOrd="0" parTransId="{1B1408A7-252A-4678-B20B-6CE90048E214}" sibTransId="{0F14D358-2930-43D8-808F-74BE4457522A}"/>
    <dgm:cxn modelId="{D82D985B-66B0-3D4A-975C-00B597414F46}" type="presOf" srcId="{356F61D6-0724-42A7-ABCB-2BBA1D353EF3}" destId="{CC730FA9-30B3-429F-BC63-26AC330426D6}" srcOrd="0" destOrd="0" presId="urn:microsoft.com/office/officeart/2005/8/layout/venn1"/>
    <dgm:cxn modelId="{3EACB3FE-ED8F-4488-92EC-FFCCD940D6F8}" srcId="{356F61D6-0724-42A7-ABCB-2BBA1D353EF3}" destId="{A34FBE1C-BE71-4C16-98B3-809F598BF188}" srcOrd="1" destOrd="0" parTransId="{80D88EAA-7985-4764-B700-D420675ABEB8}" sibTransId="{CE5A2F88-C9B8-4EDE-B3DB-1304F36A2069}"/>
    <dgm:cxn modelId="{F0AF0C00-4517-4354-B7A2-2A81F3DD1BDF}" srcId="{356F61D6-0724-42A7-ABCB-2BBA1D353EF3}" destId="{4BC79A12-489D-4AAE-A560-513323D1E4EB}" srcOrd="3" destOrd="0" parTransId="{83DB4910-6331-43D3-A370-670CCD5BD329}" sibTransId="{E74308D9-5E78-4DE1-9340-5CA8994BEFE2}"/>
    <dgm:cxn modelId="{2901DACD-6675-4B69-AA5E-847C9472D389}" srcId="{356F61D6-0724-42A7-ABCB-2BBA1D353EF3}" destId="{46674BA5-1D70-44F9-A98E-FE3F1E1D2AC3}" srcOrd="5" destOrd="0" parTransId="{3E8D3CAB-7DFE-4272-8C36-1BC5E5DCCAA6}" sibTransId="{09AD15BB-7782-4F0D-862C-473EABD3CE3F}"/>
    <dgm:cxn modelId="{4C7F87A0-4A85-B14B-832D-DCA985B16AB2}" type="presOf" srcId="{AEEF671C-F310-444C-A33A-5A9C3281BCCF}" destId="{70E44B99-E7B0-4011-99C9-C55AC522E9BC}" srcOrd="0" destOrd="0" presId="urn:microsoft.com/office/officeart/2005/8/layout/venn1"/>
    <dgm:cxn modelId="{ADF61035-20E0-B047-BA30-7AC282CFCF0A}" type="presOf" srcId="{46674BA5-1D70-44F9-A98E-FE3F1E1D2AC3}" destId="{6B5B4BA3-AE3C-4004-959E-4BFA69A45F14}" srcOrd="0" destOrd="0" presId="urn:microsoft.com/office/officeart/2005/8/layout/venn1"/>
    <dgm:cxn modelId="{F54A3365-6872-4BB0-88EB-1D886E787DB4}" srcId="{356F61D6-0724-42A7-ABCB-2BBA1D353EF3}" destId="{DCF45BA2-08AC-4603-BA64-A78DB608F7DB}" srcOrd="2" destOrd="0" parTransId="{D0BDC97A-D12C-496A-9995-2C98C2051237}" sibTransId="{AC644C21-936C-44A6-9715-401987F8EB8A}"/>
    <dgm:cxn modelId="{2860ABF8-16DC-4E81-A454-7AF0E82786BB}" srcId="{356F61D6-0724-42A7-ABCB-2BBA1D353EF3}" destId="{00DBC14B-8A44-407D-AF6A-77921E8A6CD3}" srcOrd="0" destOrd="0" parTransId="{A0868FE8-B869-43B3-8F53-918AB468873E}" sibTransId="{0BE6C396-3443-4CD9-96C0-D5CBDA26E726}"/>
    <dgm:cxn modelId="{5F64F7BD-DDC3-6C4F-A5A7-29B05C98DD68}" type="presOf" srcId="{9A6E115F-86C1-4F0A-A5B8-0FE9E31525AE}" destId="{7384F57C-6850-405B-A7C3-30A7BB2B71A4}" srcOrd="0" destOrd="0" presId="urn:microsoft.com/office/officeart/2005/8/layout/venn1"/>
    <dgm:cxn modelId="{609B5987-89A8-8B42-A7A7-1C05F1715112}" type="presOf" srcId="{4BC79A12-489D-4AAE-A560-513323D1E4EB}" destId="{C44021F7-9395-4FB1-BF99-8290C7809ADF}" srcOrd="0" destOrd="0" presId="urn:microsoft.com/office/officeart/2005/8/layout/venn1"/>
    <dgm:cxn modelId="{B18B4D31-CF35-9249-806E-DEF98044751A}" type="presOf" srcId="{A34FBE1C-BE71-4C16-98B3-809F598BF188}" destId="{91811100-877B-41AC-9218-B341695FCBAF}" srcOrd="0" destOrd="0" presId="urn:microsoft.com/office/officeart/2005/8/layout/venn1"/>
    <dgm:cxn modelId="{AC57D694-FFE5-463A-AFCF-8D0D40851096}" srcId="{356F61D6-0724-42A7-ABCB-2BBA1D353EF3}" destId="{9A6E115F-86C1-4F0A-A5B8-0FE9E31525AE}" srcOrd="4" destOrd="0" parTransId="{987B36E0-EE80-413E-8B5E-9CAB31E7A5B8}" sibTransId="{61259C63-7CA3-4363-B549-C56E8DB73EEF}"/>
    <dgm:cxn modelId="{5A136437-91CB-004F-9667-C7359D7B61AE}" type="presOf" srcId="{DCF45BA2-08AC-4603-BA64-A78DB608F7DB}" destId="{120BB6D3-0F93-4900-A063-E63207CD1C58}" srcOrd="0" destOrd="0" presId="urn:microsoft.com/office/officeart/2005/8/layout/venn1"/>
    <dgm:cxn modelId="{19CC1D00-AAA1-184B-B36D-086E3C48EFD0}" type="presOf" srcId="{00DBC14B-8A44-407D-AF6A-77921E8A6CD3}" destId="{49959C3F-172A-49C0-A1C9-E5D66418FC1C}" srcOrd="0" destOrd="0" presId="urn:microsoft.com/office/officeart/2005/8/layout/venn1"/>
    <dgm:cxn modelId="{9603FD1D-152A-0A4E-98FB-4E4C7CC5995D}" type="presParOf" srcId="{CC730FA9-30B3-429F-BC63-26AC330426D6}" destId="{B94CC13F-15A4-44B9-AF3E-8B1E7843F45F}" srcOrd="0" destOrd="0" presId="urn:microsoft.com/office/officeart/2005/8/layout/venn1"/>
    <dgm:cxn modelId="{4D8BD2C2-7E72-7E47-9102-F637BA91302B}" type="presParOf" srcId="{CC730FA9-30B3-429F-BC63-26AC330426D6}" destId="{49959C3F-172A-49C0-A1C9-E5D66418FC1C}" srcOrd="1" destOrd="0" presId="urn:microsoft.com/office/officeart/2005/8/layout/venn1"/>
    <dgm:cxn modelId="{B7ECE39F-DF09-3B4A-A170-EC9DA093F6AF}" type="presParOf" srcId="{CC730FA9-30B3-429F-BC63-26AC330426D6}" destId="{5A83B850-A415-491E-A689-DEE8D627BF4B}" srcOrd="2" destOrd="0" presId="urn:microsoft.com/office/officeart/2005/8/layout/venn1"/>
    <dgm:cxn modelId="{690C1A54-7A6C-424D-B552-C9317045E213}" type="presParOf" srcId="{CC730FA9-30B3-429F-BC63-26AC330426D6}" destId="{91811100-877B-41AC-9218-B341695FCBAF}" srcOrd="3" destOrd="0" presId="urn:microsoft.com/office/officeart/2005/8/layout/venn1"/>
    <dgm:cxn modelId="{9928372A-8451-2B49-B508-ED16469784F5}" type="presParOf" srcId="{CC730FA9-30B3-429F-BC63-26AC330426D6}" destId="{BA441520-3567-4333-8D84-4466D4CB2572}" srcOrd="4" destOrd="0" presId="urn:microsoft.com/office/officeart/2005/8/layout/venn1"/>
    <dgm:cxn modelId="{AB740CC0-0888-8B44-9137-C6280C628ADC}" type="presParOf" srcId="{CC730FA9-30B3-429F-BC63-26AC330426D6}" destId="{120BB6D3-0F93-4900-A063-E63207CD1C58}" srcOrd="5" destOrd="0" presId="urn:microsoft.com/office/officeart/2005/8/layout/venn1"/>
    <dgm:cxn modelId="{2A77BF77-497A-C64B-A15F-339BA6EA37C6}" type="presParOf" srcId="{CC730FA9-30B3-429F-BC63-26AC330426D6}" destId="{2F21A674-1810-4E1E-9D86-A21904183704}" srcOrd="6" destOrd="0" presId="urn:microsoft.com/office/officeart/2005/8/layout/venn1"/>
    <dgm:cxn modelId="{2223A314-E5F8-D849-AB0D-8C02D3918FE4}" type="presParOf" srcId="{CC730FA9-30B3-429F-BC63-26AC330426D6}" destId="{C44021F7-9395-4FB1-BF99-8290C7809ADF}" srcOrd="7" destOrd="0" presId="urn:microsoft.com/office/officeart/2005/8/layout/venn1"/>
    <dgm:cxn modelId="{2632015F-C065-294E-9DAA-A3F89BA8680B}" type="presParOf" srcId="{CC730FA9-30B3-429F-BC63-26AC330426D6}" destId="{4741D034-DCA6-44CD-AC2C-E1AC4D8FB34F}" srcOrd="8" destOrd="0" presId="urn:microsoft.com/office/officeart/2005/8/layout/venn1"/>
    <dgm:cxn modelId="{ECA88174-DA11-A14A-ACDB-2A215BF6F6EE}" type="presParOf" srcId="{CC730FA9-30B3-429F-BC63-26AC330426D6}" destId="{7384F57C-6850-405B-A7C3-30A7BB2B71A4}" srcOrd="9" destOrd="0" presId="urn:microsoft.com/office/officeart/2005/8/layout/venn1"/>
    <dgm:cxn modelId="{44FF0473-3541-DB45-AC19-DBEA7F0B17DF}" type="presParOf" srcId="{CC730FA9-30B3-429F-BC63-26AC330426D6}" destId="{AAF73C04-ED39-4273-AB36-61F463D89DF0}" srcOrd="10" destOrd="0" presId="urn:microsoft.com/office/officeart/2005/8/layout/venn1"/>
    <dgm:cxn modelId="{DE8BCE39-66FD-DD4A-B5DB-5738B8B11F7A}" type="presParOf" srcId="{CC730FA9-30B3-429F-BC63-26AC330426D6}" destId="{6B5B4BA3-AE3C-4004-959E-4BFA69A45F14}" srcOrd="11" destOrd="0" presId="urn:microsoft.com/office/officeart/2005/8/layout/venn1"/>
    <dgm:cxn modelId="{A587AC69-8621-374B-8B40-045D54C68EE7}" type="presParOf" srcId="{CC730FA9-30B3-429F-BC63-26AC330426D6}" destId="{471D7F63-0F6B-45C0-BCA3-8573068FE670}" srcOrd="12" destOrd="0" presId="urn:microsoft.com/office/officeart/2005/8/layout/venn1"/>
    <dgm:cxn modelId="{71B4EA97-E445-5E4A-8D54-16A35470F315}" type="presParOf" srcId="{CC730FA9-30B3-429F-BC63-26AC330426D6}" destId="{70E44B99-E7B0-4011-99C9-C55AC522E9BC}" srcOrd="13" destOrd="0" presId="urn:microsoft.com/office/officeart/2005/8/layout/venn1"/>
  </dgm:cxnLst>
  <dgm:bg>
    <a:solidFill>
      <a:schemeClr val="accent2">
        <a:lumMod val="40000"/>
        <a:lumOff val="60000"/>
      </a:schemeClr>
    </a:solidFill>
  </dgm:bg>
  <dgm:whole>
    <a:ln w="38100"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1D9D5-E7D8-4A75-BE52-FC26215EEA20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569AD-0399-49B9-AACE-FBAFF3147125}">
      <dgm:prSet phldrT="[Text]"/>
      <dgm:spPr/>
      <dgm:t>
        <a:bodyPr/>
        <a:lstStyle/>
        <a:p>
          <a:r>
            <a:rPr lang="en-US" dirty="0" smtClean="0"/>
            <a:t>Coaching Interaction Style</a:t>
          </a:r>
          <a:endParaRPr lang="en-US" dirty="0"/>
        </a:p>
      </dgm:t>
    </dgm:pt>
    <dgm:pt modelId="{AD1B85C4-910F-4B29-91CC-C616CBC62B49}" type="parTrans" cxnId="{32DCFE2D-BC0C-45B8-8ED6-669A1F22D02F}">
      <dgm:prSet/>
      <dgm:spPr/>
      <dgm:t>
        <a:bodyPr/>
        <a:lstStyle/>
        <a:p>
          <a:endParaRPr lang="en-US"/>
        </a:p>
      </dgm:t>
    </dgm:pt>
    <dgm:pt modelId="{AF88DD1C-6855-4A4C-B3F8-45D46346B508}" type="sibTrans" cxnId="{32DCFE2D-BC0C-45B8-8ED6-669A1F22D02F}">
      <dgm:prSet/>
      <dgm:spPr/>
      <dgm:t>
        <a:bodyPr/>
        <a:lstStyle/>
        <a:p>
          <a:endParaRPr lang="en-US"/>
        </a:p>
      </dgm:t>
    </dgm:pt>
    <dgm:pt modelId="{99ED74E2-E92E-467C-A591-D35E65DE9405}">
      <dgm:prSet phldrT="[Text]"/>
      <dgm:spPr/>
      <dgm:t>
        <a:bodyPr/>
        <a:lstStyle/>
        <a:p>
          <a:r>
            <a:rPr lang="en-US" dirty="0" smtClean="0"/>
            <a:t>Social-emotional screenings, assessments, and evidence-based practices</a:t>
          </a:r>
          <a:endParaRPr lang="en-US" dirty="0"/>
        </a:p>
      </dgm:t>
    </dgm:pt>
    <dgm:pt modelId="{B7D4E2B3-BA26-4DA2-B3B7-B0701CC3B455}" type="parTrans" cxnId="{F8CCBC70-02AB-49E2-A0B9-160195814371}">
      <dgm:prSet/>
      <dgm:spPr/>
      <dgm:t>
        <a:bodyPr/>
        <a:lstStyle/>
        <a:p>
          <a:endParaRPr lang="en-US"/>
        </a:p>
      </dgm:t>
    </dgm:pt>
    <dgm:pt modelId="{EA268A7F-FB64-4D0D-ACA9-6CB1BDF87B42}" type="sibTrans" cxnId="{F8CCBC70-02AB-49E2-A0B9-16019581437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&quot; &quot;"/>
        </a:ext>
      </dgm:extLst>
    </dgm:pt>
    <dgm:pt modelId="{FC186522-E419-440F-87D8-BF36A40B9DEC}">
      <dgm:prSet phldrT="[Text]"/>
      <dgm:spPr/>
      <dgm:t>
        <a:bodyPr/>
        <a:lstStyle/>
        <a:p>
          <a:r>
            <a:rPr lang="en-US" dirty="0" smtClean="0"/>
            <a:t>MSU Extended University</a:t>
          </a:r>
          <a:endParaRPr lang="en-US" dirty="0"/>
        </a:p>
      </dgm:t>
    </dgm:pt>
    <dgm:pt modelId="{A5276DE5-2577-478B-A042-B138AE393F16}" type="parTrans" cxnId="{2F1A295D-383F-4C87-B07A-31ECAF9DE001}">
      <dgm:prSet/>
      <dgm:spPr/>
      <dgm:t>
        <a:bodyPr/>
        <a:lstStyle/>
        <a:p>
          <a:endParaRPr lang="en-US"/>
        </a:p>
      </dgm:t>
    </dgm:pt>
    <dgm:pt modelId="{3A4D09CA-E56D-46F3-9132-A4AA6BAFE6F4}" type="sibTrans" cxnId="{2F1A295D-383F-4C87-B07A-31ECAF9DE001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&quot; &quot;"/>
        </a:ext>
      </dgm:extLst>
    </dgm:pt>
    <dgm:pt modelId="{49FE48D9-FE30-4285-A5C4-7655B2D4A2A3}">
      <dgm:prSet phldrT="[Text]"/>
      <dgm:spPr/>
      <dgm:t>
        <a:bodyPr/>
        <a:lstStyle/>
        <a:p>
          <a:r>
            <a:rPr lang="en-US" dirty="0" smtClean="0"/>
            <a:t>Child Outcomes Summary Process Guidance and Train the Trainers</a:t>
          </a:r>
          <a:endParaRPr lang="en-US" dirty="0"/>
        </a:p>
      </dgm:t>
    </dgm:pt>
    <dgm:pt modelId="{EA730A4E-3B5C-4C14-B136-AFB91C4205AA}" type="parTrans" cxnId="{FCE110C2-BBA9-4A08-A523-0127FFF68EFE}">
      <dgm:prSet/>
      <dgm:spPr/>
      <dgm:t>
        <a:bodyPr/>
        <a:lstStyle/>
        <a:p>
          <a:endParaRPr lang="en-US"/>
        </a:p>
      </dgm:t>
    </dgm:pt>
    <dgm:pt modelId="{90099085-115F-4DE6-BAA2-C198920D200D}" type="sibTrans" cxnId="{FCE110C2-BBA9-4A08-A523-0127FFF68EF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&quot; &quot;"/>
        </a:ext>
      </dgm:extLst>
    </dgm:pt>
    <dgm:pt modelId="{72952EE3-CAFF-4C5D-83DE-DE7FDC52D53A}">
      <dgm:prSet phldrT="[Text]"/>
      <dgm:spPr/>
      <dgm:t>
        <a:bodyPr/>
        <a:lstStyle/>
        <a:p>
          <a:r>
            <a:rPr lang="en-US" dirty="0" smtClean="0"/>
            <a:t>Family Involvement in Data Practices</a:t>
          </a:r>
          <a:endParaRPr lang="en-US" dirty="0"/>
        </a:p>
      </dgm:t>
    </dgm:pt>
    <dgm:pt modelId="{7492F087-9EAC-49B2-AF04-5980D97EAE45}" type="parTrans" cxnId="{BCBC9B2A-8871-4EA8-AC9F-B58C33B881BA}">
      <dgm:prSet/>
      <dgm:spPr/>
      <dgm:t>
        <a:bodyPr/>
        <a:lstStyle/>
        <a:p>
          <a:endParaRPr lang="en-US"/>
        </a:p>
      </dgm:t>
    </dgm:pt>
    <dgm:pt modelId="{C3861ACF-B1B7-4640-B26C-47F3D7E0FBAB}" type="sibTrans" cxnId="{BCBC9B2A-8871-4EA8-AC9F-B58C33B881BA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&quot; &quot;"/>
        </a:ext>
      </dgm:extLst>
    </dgm:pt>
    <dgm:pt modelId="{7D6F9507-7C0B-4588-B989-A184AC9CBB14}">
      <dgm:prSet phldrT="[Text]"/>
      <dgm:spPr/>
      <dgm:t>
        <a:bodyPr/>
        <a:lstStyle/>
        <a:p>
          <a:r>
            <a:rPr lang="en-US" dirty="0" smtClean="0"/>
            <a:t>Montana’s Comprehensive Monitoring Tool</a:t>
          </a:r>
          <a:endParaRPr lang="en-US" dirty="0"/>
        </a:p>
      </dgm:t>
    </dgm:pt>
    <dgm:pt modelId="{7CE8A569-A802-4BB0-881A-280E1C8C07A9}" type="parTrans" cxnId="{33EF3A66-0EA2-4C45-B851-26C7AB6D8DB8}">
      <dgm:prSet/>
      <dgm:spPr/>
      <dgm:t>
        <a:bodyPr/>
        <a:lstStyle/>
        <a:p>
          <a:endParaRPr lang="en-US"/>
        </a:p>
      </dgm:t>
    </dgm:pt>
    <dgm:pt modelId="{8DAF9535-380F-48C3-965A-7B05667430EF}" type="sibTrans" cxnId="{33EF3A66-0EA2-4C45-B851-26C7AB6D8DB8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&quot; &quot;"/>
        </a:ext>
      </dgm:extLst>
    </dgm:pt>
    <dgm:pt modelId="{F406FB8A-F9D5-43D1-BC0D-4E1DF4272FC0}" type="pres">
      <dgm:prSet presAssocID="{A4E1D9D5-E7D8-4A75-BE52-FC26215EEA2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33330828-F377-4457-AE03-C930A1F988CF}" type="pres">
      <dgm:prSet presAssocID="{FAF569AD-0399-49B9-AACE-FBAFF3147125}" presName="text1" presStyleCnt="0"/>
      <dgm:spPr/>
      <dgm:t>
        <a:bodyPr/>
        <a:lstStyle/>
        <a:p>
          <a:endParaRPr lang="en-US"/>
        </a:p>
      </dgm:t>
    </dgm:pt>
    <dgm:pt modelId="{67DAA41F-898B-455B-9B30-DDAC07934B9A}" type="pres">
      <dgm:prSet presAssocID="{FAF569AD-0399-49B9-AACE-FBAFF3147125}" presName="textRepeatNode" presStyleLbl="alignNode1" presStyleIdx="0" presStyleCnt="6" custLinFactNeighborX="2315" custLinFactNeighborY="-30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4D148-EDE0-44F9-BAC7-66E5859CCC31}" type="pres">
      <dgm:prSet presAssocID="{FAF569AD-0399-49B9-AACE-FBAFF3147125}" presName="textaccent1" presStyleCnt="0"/>
      <dgm:spPr/>
      <dgm:t>
        <a:bodyPr/>
        <a:lstStyle/>
        <a:p>
          <a:endParaRPr lang="en-US"/>
        </a:p>
      </dgm:t>
    </dgm:pt>
    <dgm:pt modelId="{4DAD24D5-1516-4D00-AC41-22B3AF80283C}" type="pres">
      <dgm:prSet presAssocID="{FAF569AD-0399-49B9-AACE-FBAFF3147125}" presName="accentRepeatNode" presStyleLbl="solidAlignAcc1" presStyleIdx="0" presStyleCnt="12"/>
      <dgm:spPr/>
      <dgm:t>
        <a:bodyPr/>
        <a:lstStyle/>
        <a:p>
          <a:endParaRPr lang="en-US"/>
        </a:p>
      </dgm:t>
    </dgm:pt>
    <dgm:pt modelId="{7B79D141-A1B1-4B64-9A79-D53BD130C235}" type="pres">
      <dgm:prSet presAssocID="{AF88DD1C-6855-4A4C-B3F8-45D46346B508}" presName="image1" presStyleCnt="0"/>
      <dgm:spPr/>
      <dgm:t>
        <a:bodyPr/>
        <a:lstStyle/>
        <a:p>
          <a:endParaRPr lang="en-US"/>
        </a:p>
      </dgm:t>
    </dgm:pt>
    <dgm:pt modelId="{BC4ACBA4-8FFD-4CAE-87F5-DC4740DDFF06}" type="pres">
      <dgm:prSet presAssocID="{AF88DD1C-6855-4A4C-B3F8-45D46346B508}" presName="imageRepeatNode" presStyleLbl="alignAcc1" presStyleIdx="0" presStyleCnt="6" custLinFactNeighborX="14728" custLinFactNeighborY="-44209"/>
      <dgm:spPr/>
      <dgm:t>
        <a:bodyPr/>
        <a:lstStyle/>
        <a:p>
          <a:endParaRPr lang="en-US"/>
        </a:p>
      </dgm:t>
    </dgm:pt>
    <dgm:pt modelId="{4540C7DF-6598-47DB-A0ED-E4F5A0C999BA}" type="pres">
      <dgm:prSet presAssocID="{AF88DD1C-6855-4A4C-B3F8-45D46346B508}" presName="imageaccent1" presStyleCnt="0"/>
      <dgm:spPr/>
      <dgm:t>
        <a:bodyPr/>
        <a:lstStyle/>
        <a:p>
          <a:endParaRPr lang="en-US"/>
        </a:p>
      </dgm:t>
    </dgm:pt>
    <dgm:pt modelId="{3BF09D74-C21D-477F-B478-38EA47FC6050}" type="pres">
      <dgm:prSet presAssocID="{AF88DD1C-6855-4A4C-B3F8-45D46346B508}" presName="accentRepeatNode" presStyleLbl="solidAlignAcc1" presStyleIdx="1" presStyleCnt="12"/>
      <dgm:spPr/>
      <dgm:t>
        <a:bodyPr/>
        <a:lstStyle/>
        <a:p>
          <a:endParaRPr lang="en-US"/>
        </a:p>
      </dgm:t>
    </dgm:pt>
    <dgm:pt modelId="{1C773858-C435-4AD9-8AA9-2D431DD1E86F}" type="pres">
      <dgm:prSet presAssocID="{99ED74E2-E92E-467C-A591-D35E65DE9405}" presName="text2" presStyleCnt="0"/>
      <dgm:spPr/>
      <dgm:t>
        <a:bodyPr/>
        <a:lstStyle/>
        <a:p>
          <a:endParaRPr lang="en-US"/>
        </a:p>
      </dgm:t>
    </dgm:pt>
    <dgm:pt modelId="{88A8FFFF-36B3-4E95-8B44-61762748F10C}" type="pres">
      <dgm:prSet presAssocID="{99ED74E2-E92E-467C-A591-D35E65DE9405}" presName="textRepeatNode" presStyleLbl="alignNode1" presStyleIdx="1" presStyleCnt="6" custLinFactNeighborX="9540" custLinFactNeighborY="-15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6A896-D52D-4D49-9BB2-748FD59BC056}" type="pres">
      <dgm:prSet presAssocID="{99ED74E2-E92E-467C-A591-D35E65DE9405}" presName="textaccent2" presStyleCnt="0"/>
      <dgm:spPr/>
      <dgm:t>
        <a:bodyPr/>
        <a:lstStyle/>
        <a:p>
          <a:endParaRPr lang="en-US"/>
        </a:p>
      </dgm:t>
    </dgm:pt>
    <dgm:pt modelId="{28E8D7AA-5401-4D23-AF18-451669E4AA8C}" type="pres">
      <dgm:prSet presAssocID="{99ED74E2-E92E-467C-A591-D35E65DE9405}" presName="accentRepeatNode" presStyleLbl="solidAlignAcc1" presStyleIdx="2" presStyleCnt="12"/>
      <dgm:spPr/>
      <dgm:t>
        <a:bodyPr/>
        <a:lstStyle/>
        <a:p>
          <a:endParaRPr lang="en-US"/>
        </a:p>
      </dgm:t>
    </dgm:pt>
    <dgm:pt modelId="{1D0EB9BA-4E99-497D-A88E-6C96C345DE1D}" type="pres">
      <dgm:prSet presAssocID="{EA268A7F-FB64-4D0D-ACA9-6CB1BDF87B42}" presName="image2" presStyleCnt="0"/>
      <dgm:spPr/>
      <dgm:t>
        <a:bodyPr/>
        <a:lstStyle/>
        <a:p>
          <a:endParaRPr lang="en-US"/>
        </a:p>
      </dgm:t>
    </dgm:pt>
    <dgm:pt modelId="{5FB95D9B-18AB-4F2A-88CC-44E5D12A4318}" type="pres">
      <dgm:prSet presAssocID="{EA268A7F-FB64-4D0D-ACA9-6CB1BDF87B42}" presName="imageRepeatNode" presStyleLbl="alignAcc1" presStyleIdx="1" presStyleCnt="6" custScaleY="75470" custLinFactNeighborX="6999" custLinFactNeighborY="-14364"/>
      <dgm:spPr/>
      <dgm:t>
        <a:bodyPr/>
        <a:lstStyle/>
        <a:p>
          <a:endParaRPr lang="en-US"/>
        </a:p>
      </dgm:t>
    </dgm:pt>
    <dgm:pt modelId="{5AB0825D-8A1C-46E7-AC96-18A11A1DA1D0}" type="pres">
      <dgm:prSet presAssocID="{EA268A7F-FB64-4D0D-ACA9-6CB1BDF87B42}" presName="imageaccent2" presStyleCnt="0"/>
      <dgm:spPr/>
      <dgm:t>
        <a:bodyPr/>
        <a:lstStyle/>
        <a:p>
          <a:endParaRPr lang="en-US"/>
        </a:p>
      </dgm:t>
    </dgm:pt>
    <dgm:pt modelId="{FC52418A-8C91-49B0-B0BF-A6A13F69ED5B}" type="pres">
      <dgm:prSet presAssocID="{EA268A7F-FB64-4D0D-ACA9-6CB1BDF87B42}" presName="accentRepeatNode" presStyleLbl="solidAlignAcc1" presStyleIdx="3" presStyleCnt="12"/>
      <dgm:spPr/>
      <dgm:t>
        <a:bodyPr/>
        <a:lstStyle/>
        <a:p>
          <a:endParaRPr lang="en-US"/>
        </a:p>
      </dgm:t>
    </dgm:pt>
    <dgm:pt modelId="{608D144A-7FAD-4856-9A12-C952BA89CD36}" type="pres">
      <dgm:prSet presAssocID="{FC186522-E419-440F-87D8-BF36A40B9DEC}" presName="text3" presStyleCnt="0"/>
      <dgm:spPr/>
      <dgm:t>
        <a:bodyPr/>
        <a:lstStyle/>
        <a:p>
          <a:endParaRPr lang="en-US"/>
        </a:p>
      </dgm:t>
    </dgm:pt>
    <dgm:pt modelId="{B9B3214D-1C7B-43C2-B755-BE209A366058}" type="pres">
      <dgm:prSet presAssocID="{FC186522-E419-440F-87D8-BF36A40B9DEC}" presName="textRepeatNode" presStyleLbl="alignNode1" presStyleIdx="2" presStyleCnt="6" custLinFactNeighborX="17044" custLinFactNeighborY="-34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3D38E-D6F9-46C5-84B5-D8C8A279AFC1}" type="pres">
      <dgm:prSet presAssocID="{FC186522-E419-440F-87D8-BF36A40B9DEC}" presName="textaccent3" presStyleCnt="0"/>
      <dgm:spPr/>
      <dgm:t>
        <a:bodyPr/>
        <a:lstStyle/>
        <a:p>
          <a:endParaRPr lang="en-US"/>
        </a:p>
      </dgm:t>
    </dgm:pt>
    <dgm:pt modelId="{67662E4B-9A46-4B56-ADE0-0E10BFD32E15}" type="pres">
      <dgm:prSet presAssocID="{FC186522-E419-440F-87D8-BF36A40B9DEC}" presName="accentRepeatNode" presStyleLbl="solidAlignAcc1" presStyleIdx="4" presStyleCnt="12" custLinFactY="-65945" custLinFactNeighborX="-20286" custLinFactNeighborY="-100000"/>
      <dgm:spPr/>
      <dgm:t>
        <a:bodyPr/>
        <a:lstStyle/>
        <a:p>
          <a:endParaRPr lang="en-US"/>
        </a:p>
      </dgm:t>
    </dgm:pt>
    <dgm:pt modelId="{3B9F6C33-E8F4-48F5-95F2-223A671090D8}" type="pres">
      <dgm:prSet presAssocID="{3A4D09CA-E56D-46F3-9132-A4AA6BAFE6F4}" presName="image3" presStyleCnt="0"/>
      <dgm:spPr/>
      <dgm:t>
        <a:bodyPr/>
        <a:lstStyle/>
        <a:p>
          <a:endParaRPr lang="en-US"/>
        </a:p>
      </dgm:t>
    </dgm:pt>
    <dgm:pt modelId="{E6791741-4A8A-4F03-A247-F2C398B5483A}" type="pres">
      <dgm:prSet presAssocID="{3A4D09CA-E56D-46F3-9132-A4AA6BAFE6F4}" presName="imageRepeatNode" presStyleLbl="alignAcc1" presStyleIdx="2" presStyleCnt="6" custLinFactNeighborX="19359" custLinFactNeighborY="-24838"/>
      <dgm:spPr/>
      <dgm:t>
        <a:bodyPr/>
        <a:lstStyle/>
        <a:p>
          <a:endParaRPr lang="en-US"/>
        </a:p>
      </dgm:t>
    </dgm:pt>
    <dgm:pt modelId="{3EDDCF78-1927-4B30-A0D0-E43CB60CF333}" type="pres">
      <dgm:prSet presAssocID="{3A4D09CA-E56D-46F3-9132-A4AA6BAFE6F4}" presName="imageaccent3" presStyleCnt="0"/>
      <dgm:spPr/>
      <dgm:t>
        <a:bodyPr/>
        <a:lstStyle/>
        <a:p>
          <a:endParaRPr lang="en-US"/>
        </a:p>
      </dgm:t>
    </dgm:pt>
    <dgm:pt modelId="{A20880E4-42BB-4FC5-B73F-C020C182C76B}" type="pres">
      <dgm:prSet presAssocID="{3A4D09CA-E56D-46F3-9132-A4AA6BAFE6F4}" presName="accentRepeatNode" presStyleLbl="solidAlignAcc1" presStyleIdx="5" presStyleCnt="12"/>
      <dgm:spPr/>
      <dgm:t>
        <a:bodyPr/>
        <a:lstStyle/>
        <a:p>
          <a:endParaRPr lang="en-US"/>
        </a:p>
      </dgm:t>
    </dgm:pt>
    <dgm:pt modelId="{88192859-9EDB-47B2-BFF3-196B13D0FA99}" type="pres">
      <dgm:prSet presAssocID="{49FE48D9-FE30-4285-A5C4-7655B2D4A2A3}" presName="text4" presStyleCnt="0"/>
      <dgm:spPr/>
      <dgm:t>
        <a:bodyPr/>
        <a:lstStyle/>
        <a:p>
          <a:endParaRPr lang="en-US"/>
        </a:p>
      </dgm:t>
    </dgm:pt>
    <dgm:pt modelId="{27A0635C-5425-4904-9BEF-30D4FCF3DA6B}" type="pres">
      <dgm:prSet presAssocID="{49FE48D9-FE30-4285-A5C4-7655B2D4A2A3}" presName="textRepeatNode" presStyleLbl="alignNode1" presStyleIdx="3" presStyleCnt="6" custLinFactNeighborX="6999" custLinFactNeighborY="-11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A2785-C842-4EC8-ABB4-CD9398C28D1F}" type="pres">
      <dgm:prSet presAssocID="{49FE48D9-FE30-4285-A5C4-7655B2D4A2A3}" presName="textaccent4" presStyleCnt="0"/>
      <dgm:spPr/>
      <dgm:t>
        <a:bodyPr/>
        <a:lstStyle/>
        <a:p>
          <a:endParaRPr lang="en-US"/>
        </a:p>
      </dgm:t>
    </dgm:pt>
    <dgm:pt modelId="{9536676E-97F6-4382-B5AE-7E12424741F9}" type="pres">
      <dgm:prSet presAssocID="{49FE48D9-FE30-4285-A5C4-7655B2D4A2A3}" presName="accentRepeatNode" presStyleLbl="solidAlignAcc1" presStyleIdx="6" presStyleCnt="12"/>
      <dgm:spPr/>
      <dgm:t>
        <a:bodyPr/>
        <a:lstStyle/>
        <a:p>
          <a:endParaRPr lang="en-US"/>
        </a:p>
      </dgm:t>
    </dgm:pt>
    <dgm:pt modelId="{4B61AF5D-C38D-4DDC-85E8-E05F135D8595}" type="pres">
      <dgm:prSet presAssocID="{90099085-115F-4DE6-BAA2-C198920D200D}" presName="image4" presStyleCnt="0"/>
      <dgm:spPr/>
      <dgm:t>
        <a:bodyPr/>
        <a:lstStyle/>
        <a:p>
          <a:endParaRPr lang="en-US"/>
        </a:p>
      </dgm:t>
    </dgm:pt>
    <dgm:pt modelId="{E5263E3E-6C99-470E-B3DD-53C93B6142D5}" type="pres">
      <dgm:prSet presAssocID="{90099085-115F-4DE6-BAA2-C198920D200D}" presName="imageRepeatNode" presStyleLbl="alignAcc1" presStyleIdx="3" presStyleCnt="6" custScaleX="82479" custScaleY="68609" custLinFactNeighborX="-505" custLinFactNeighborY="-4927"/>
      <dgm:spPr/>
      <dgm:t>
        <a:bodyPr/>
        <a:lstStyle/>
        <a:p>
          <a:endParaRPr lang="en-US"/>
        </a:p>
      </dgm:t>
    </dgm:pt>
    <dgm:pt modelId="{0D4D2F7A-AEC9-455E-A405-80433CE50949}" type="pres">
      <dgm:prSet presAssocID="{90099085-115F-4DE6-BAA2-C198920D200D}" presName="imageaccent4" presStyleCnt="0"/>
      <dgm:spPr/>
      <dgm:t>
        <a:bodyPr/>
        <a:lstStyle/>
        <a:p>
          <a:endParaRPr lang="en-US"/>
        </a:p>
      </dgm:t>
    </dgm:pt>
    <dgm:pt modelId="{9758E5D8-06E8-498D-A69A-1273E78D80D1}" type="pres">
      <dgm:prSet presAssocID="{90099085-115F-4DE6-BAA2-C198920D200D}" presName="accentRepeatNode" presStyleLbl="solidAlignAcc1" presStyleIdx="7" presStyleCnt="12"/>
      <dgm:spPr/>
      <dgm:t>
        <a:bodyPr/>
        <a:lstStyle/>
        <a:p>
          <a:endParaRPr lang="en-US"/>
        </a:p>
      </dgm:t>
    </dgm:pt>
    <dgm:pt modelId="{97F4FD41-848B-4563-B877-5A26DEDC5703}" type="pres">
      <dgm:prSet presAssocID="{72952EE3-CAFF-4C5D-83DE-DE7FDC52D53A}" presName="text5" presStyleCnt="0"/>
      <dgm:spPr/>
      <dgm:t>
        <a:bodyPr/>
        <a:lstStyle/>
        <a:p>
          <a:endParaRPr lang="en-US"/>
        </a:p>
      </dgm:t>
    </dgm:pt>
    <dgm:pt modelId="{3F2E0B39-AFC3-413D-905A-5104C993CD50}" type="pres">
      <dgm:prSet presAssocID="{72952EE3-CAFF-4C5D-83DE-DE7FDC52D53A}" presName="textRepeatNode" presStyleLbl="alignNode1" presStyleIdx="4" presStyleCnt="6" custLinFactNeighborX="9314" custLinFactNeighborY="-3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BE735-F4B2-44C0-ABA7-E4B1A021B11A}" type="pres">
      <dgm:prSet presAssocID="{72952EE3-CAFF-4C5D-83DE-DE7FDC52D53A}" presName="textaccent5" presStyleCnt="0"/>
      <dgm:spPr/>
      <dgm:t>
        <a:bodyPr/>
        <a:lstStyle/>
        <a:p>
          <a:endParaRPr lang="en-US"/>
        </a:p>
      </dgm:t>
    </dgm:pt>
    <dgm:pt modelId="{37F8F434-5C94-47EF-A63A-421AFE2F3B71}" type="pres">
      <dgm:prSet presAssocID="{72952EE3-CAFF-4C5D-83DE-DE7FDC52D53A}" presName="accentRepeatNode" presStyleLbl="solidAlignAcc1" presStyleIdx="8" presStyleCnt="12"/>
      <dgm:spPr/>
      <dgm:t>
        <a:bodyPr/>
        <a:lstStyle/>
        <a:p>
          <a:endParaRPr lang="en-US"/>
        </a:p>
      </dgm:t>
    </dgm:pt>
    <dgm:pt modelId="{E2548C59-4294-4A94-9285-A50D793B70F9}" type="pres">
      <dgm:prSet presAssocID="{C3861ACF-B1B7-4640-B26C-47F3D7E0FBAB}" presName="image5" presStyleCnt="0"/>
      <dgm:spPr/>
      <dgm:t>
        <a:bodyPr/>
        <a:lstStyle/>
        <a:p>
          <a:endParaRPr lang="en-US"/>
        </a:p>
      </dgm:t>
    </dgm:pt>
    <dgm:pt modelId="{214BC144-3C34-4B4E-A7D4-C4ADCFFB509C}" type="pres">
      <dgm:prSet presAssocID="{C3861ACF-B1B7-4640-B26C-47F3D7E0FBAB}" presName="imageRepeatNode" presStyleLbl="alignAcc1" presStyleIdx="4" presStyleCnt="6" custScaleX="82479" custScaleY="82331"/>
      <dgm:spPr/>
      <dgm:t>
        <a:bodyPr/>
        <a:lstStyle/>
        <a:p>
          <a:endParaRPr lang="en-US"/>
        </a:p>
      </dgm:t>
    </dgm:pt>
    <dgm:pt modelId="{B6DFD15A-D1D6-4505-BD07-74448631856D}" type="pres">
      <dgm:prSet presAssocID="{C3861ACF-B1B7-4640-B26C-47F3D7E0FBAB}" presName="imageaccent5" presStyleCnt="0"/>
      <dgm:spPr/>
      <dgm:t>
        <a:bodyPr/>
        <a:lstStyle/>
        <a:p>
          <a:endParaRPr lang="en-US"/>
        </a:p>
      </dgm:t>
    </dgm:pt>
    <dgm:pt modelId="{C1DAC068-2346-4DCD-B907-ABC9F2E75C8E}" type="pres">
      <dgm:prSet presAssocID="{C3861ACF-B1B7-4640-B26C-47F3D7E0FBAB}" presName="accentRepeatNode" presStyleLbl="solidAlignAcc1" presStyleIdx="9" presStyleCnt="12"/>
      <dgm:spPr/>
      <dgm:t>
        <a:bodyPr/>
        <a:lstStyle/>
        <a:p>
          <a:endParaRPr lang="en-US"/>
        </a:p>
      </dgm:t>
    </dgm:pt>
    <dgm:pt modelId="{5FA8DD64-03B3-4005-A731-26CEAAEC5B49}" type="pres">
      <dgm:prSet presAssocID="{7D6F9507-7C0B-4588-B989-A184AC9CBB14}" presName="text6" presStyleCnt="0"/>
      <dgm:spPr/>
      <dgm:t>
        <a:bodyPr/>
        <a:lstStyle/>
        <a:p>
          <a:endParaRPr lang="en-US"/>
        </a:p>
      </dgm:t>
    </dgm:pt>
    <dgm:pt modelId="{0C508261-CCFF-4B70-B79C-765A52F7BEFA}" type="pres">
      <dgm:prSet presAssocID="{7D6F9507-7C0B-4588-B989-A184AC9CBB14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D902B-E45F-4F46-9D7B-EC544FE4E408}" type="pres">
      <dgm:prSet presAssocID="{7D6F9507-7C0B-4588-B989-A184AC9CBB14}" presName="textaccent6" presStyleCnt="0"/>
      <dgm:spPr/>
      <dgm:t>
        <a:bodyPr/>
        <a:lstStyle/>
        <a:p>
          <a:endParaRPr lang="en-US"/>
        </a:p>
      </dgm:t>
    </dgm:pt>
    <dgm:pt modelId="{54279ADA-F394-40E1-BF39-58AFA2B1921E}" type="pres">
      <dgm:prSet presAssocID="{7D6F9507-7C0B-4588-B989-A184AC9CBB14}" presName="accentRepeatNode" presStyleLbl="solidAlignAcc1" presStyleIdx="10" presStyleCnt="12"/>
      <dgm:spPr/>
      <dgm:t>
        <a:bodyPr/>
        <a:lstStyle/>
        <a:p>
          <a:endParaRPr lang="en-US"/>
        </a:p>
      </dgm:t>
    </dgm:pt>
    <dgm:pt modelId="{C8200647-B5D8-40BE-A9DE-5889FC795F2A}" type="pres">
      <dgm:prSet presAssocID="{8DAF9535-380F-48C3-965A-7B05667430EF}" presName="image6" presStyleCnt="0"/>
      <dgm:spPr/>
      <dgm:t>
        <a:bodyPr/>
        <a:lstStyle/>
        <a:p>
          <a:endParaRPr lang="en-US"/>
        </a:p>
      </dgm:t>
    </dgm:pt>
    <dgm:pt modelId="{29AD5529-9E0B-41B2-BEC9-D8118C1CEAC5}" type="pres">
      <dgm:prSet presAssocID="{8DAF9535-380F-48C3-965A-7B05667430EF}" presName="imageRepeatNode" presStyleLbl="alignAcc1" presStyleIdx="5" presStyleCnt="6" custLinFactNeighborX="-505" custLinFactNeighborY="-6663"/>
      <dgm:spPr/>
      <dgm:t>
        <a:bodyPr/>
        <a:lstStyle/>
        <a:p>
          <a:endParaRPr lang="en-US"/>
        </a:p>
      </dgm:t>
    </dgm:pt>
    <dgm:pt modelId="{03638C11-EFCE-4135-9D33-CB2CA37BB33A}" type="pres">
      <dgm:prSet presAssocID="{8DAF9535-380F-48C3-965A-7B05667430EF}" presName="imageaccent6" presStyleCnt="0"/>
      <dgm:spPr/>
      <dgm:t>
        <a:bodyPr/>
        <a:lstStyle/>
        <a:p>
          <a:endParaRPr lang="en-US"/>
        </a:p>
      </dgm:t>
    </dgm:pt>
    <dgm:pt modelId="{AF57F8E7-72A2-4048-A946-1401F1793A8E}" type="pres">
      <dgm:prSet presAssocID="{8DAF9535-380F-48C3-965A-7B05667430EF}" presName="accentRepeatNode" presStyleLbl="solidAlignAcc1" presStyleIdx="11" presStyleCnt="12"/>
      <dgm:spPr/>
      <dgm:t>
        <a:bodyPr/>
        <a:lstStyle/>
        <a:p>
          <a:endParaRPr lang="en-US"/>
        </a:p>
      </dgm:t>
    </dgm:pt>
  </dgm:ptLst>
  <dgm:cxnLst>
    <dgm:cxn modelId="{FCE110C2-BBA9-4A08-A523-0127FFF68EFE}" srcId="{A4E1D9D5-E7D8-4A75-BE52-FC26215EEA20}" destId="{49FE48D9-FE30-4285-A5C4-7655B2D4A2A3}" srcOrd="3" destOrd="0" parTransId="{EA730A4E-3B5C-4C14-B136-AFB91C4205AA}" sibTransId="{90099085-115F-4DE6-BAA2-C198920D200D}"/>
    <dgm:cxn modelId="{BE7BF579-DAA5-A240-A909-247E3B43310C}" type="presOf" srcId="{EA268A7F-FB64-4D0D-ACA9-6CB1BDF87B42}" destId="{5FB95D9B-18AB-4F2A-88CC-44E5D12A4318}" srcOrd="0" destOrd="0" presId="urn:microsoft.com/office/officeart/2008/layout/HexagonCluster"/>
    <dgm:cxn modelId="{C3568BB4-80D3-9B47-A567-C3DADC7C2BAF}" type="presOf" srcId="{FC186522-E419-440F-87D8-BF36A40B9DEC}" destId="{B9B3214D-1C7B-43C2-B755-BE209A366058}" srcOrd="0" destOrd="0" presId="urn:microsoft.com/office/officeart/2008/layout/HexagonCluster"/>
    <dgm:cxn modelId="{EDE62031-CF8C-FB4B-8CA3-CA4B2DB6DC7F}" type="presOf" srcId="{3A4D09CA-E56D-46F3-9132-A4AA6BAFE6F4}" destId="{E6791741-4A8A-4F03-A247-F2C398B5483A}" srcOrd="0" destOrd="0" presId="urn:microsoft.com/office/officeart/2008/layout/HexagonCluster"/>
    <dgm:cxn modelId="{45773742-7117-0B44-A6DA-52E617F069E3}" type="presOf" srcId="{A4E1D9D5-E7D8-4A75-BE52-FC26215EEA20}" destId="{F406FB8A-F9D5-43D1-BC0D-4E1DF4272FC0}" srcOrd="0" destOrd="0" presId="urn:microsoft.com/office/officeart/2008/layout/HexagonCluster"/>
    <dgm:cxn modelId="{B03B941E-5485-C945-A597-AC94B16CF1DB}" type="presOf" srcId="{AF88DD1C-6855-4A4C-B3F8-45D46346B508}" destId="{BC4ACBA4-8FFD-4CAE-87F5-DC4740DDFF06}" srcOrd="0" destOrd="0" presId="urn:microsoft.com/office/officeart/2008/layout/HexagonCluster"/>
    <dgm:cxn modelId="{98C375F4-BC28-CD4B-83AA-7440B654575F}" type="presOf" srcId="{FAF569AD-0399-49B9-AACE-FBAFF3147125}" destId="{67DAA41F-898B-455B-9B30-DDAC07934B9A}" srcOrd="0" destOrd="0" presId="urn:microsoft.com/office/officeart/2008/layout/HexagonCluster"/>
    <dgm:cxn modelId="{A977FD5F-9295-474A-9044-81D28709EE9B}" type="presOf" srcId="{90099085-115F-4DE6-BAA2-C198920D200D}" destId="{E5263E3E-6C99-470E-B3DD-53C93B6142D5}" srcOrd="0" destOrd="0" presId="urn:microsoft.com/office/officeart/2008/layout/HexagonCluster"/>
    <dgm:cxn modelId="{92FE6BDC-1815-7A48-9D96-48B6EFB8CE0C}" type="presOf" srcId="{7D6F9507-7C0B-4588-B989-A184AC9CBB14}" destId="{0C508261-CCFF-4B70-B79C-765A52F7BEFA}" srcOrd="0" destOrd="0" presId="urn:microsoft.com/office/officeart/2008/layout/HexagonCluster"/>
    <dgm:cxn modelId="{F543E3E6-F9A6-134D-950A-A518E8632A15}" type="presOf" srcId="{72952EE3-CAFF-4C5D-83DE-DE7FDC52D53A}" destId="{3F2E0B39-AFC3-413D-905A-5104C993CD50}" srcOrd="0" destOrd="0" presId="urn:microsoft.com/office/officeart/2008/layout/HexagonCluster"/>
    <dgm:cxn modelId="{32DCFE2D-BC0C-45B8-8ED6-669A1F22D02F}" srcId="{A4E1D9D5-E7D8-4A75-BE52-FC26215EEA20}" destId="{FAF569AD-0399-49B9-AACE-FBAFF3147125}" srcOrd="0" destOrd="0" parTransId="{AD1B85C4-910F-4B29-91CC-C616CBC62B49}" sibTransId="{AF88DD1C-6855-4A4C-B3F8-45D46346B508}"/>
    <dgm:cxn modelId="{A3F11D77-15D1-6B42-812F-046A20A3FC64}" type="presOf" srcId="{99ED74E2-E92E-467C-A591-D35E65DE9405}" destId="{88A8FFFF-36B3-4E95-8B44-61762748F10C}" srcOrd="0" destOrd="0" presId="urn:microsoft.com/office/officeart/2008/layout/HexagonCluster"/>
    <dgm:cxn modelId="{F92143CF-055C-4A48-87DE-A5D60997CF0D}" type="presOf" srcId="{8DAF9535-380F-48C3-965A-7B05667430EF}" destId="{29AD5529-9E0B-41B2-BEC9-D8118C1CEAC5}" srcOrd="0" destOrd="0" presId="urn:microsoft.com/office/officeart/2008/layout/HexagonCluster"/>
    <dgm:cxn modelId="{CB657D13-86FB-0A4D-B3ED-98E810C75667}" type="presOf" srcId="{49FE48D9-FE30-4285-A5C4-7655B2D4A2A3}" destId="{27A0635C-5425-4904-9BEF-30D4FCF3DA6B}" srcOrd="0" destOrd="0" presId="urn:microsoft.com/office/officeart/2008/layout/HexagonCluster"/>
    <dgm:cxn modelId="{33EF3A66-0EA2-4C45-B851-26C7AB6D8DB8}" srcId="{A4E1D9D5-E7D8-4A75-BE52-FC26215EEA20}" destId="{7D6F9507-7C0B-4588-B989-A184AC9CBB14}" srcOrd="5" destOrd="0" parTransId="{7CE8A569-A802-4BB0-881A-280E1C8C07A9}" sibTransId="{8DAF9535-380F-48C3-965A-7B05667430EF}"/>
    <dgm:cxn modelId="{6C6FE96E-C457-CE4D-984C-3CFD860CCB51}" type="presOf" srcId="{C3861ACF-B1B7-4640-B26C-47F3D7E0FBAB}" destId="{214BC144-3C34-4B4E-A7D4-C4ADCFFB509C}" srcOrd="0" destOrd="0" presId="urn:microsoft.com/office/officeart/2008/layout/HexagonCluster"/>
    <dgm:cxn modelId="{BCBC9B2A-8871-4EA8-AC9F-B58C33B881BA}" srcId="{A4E1D9D5-E7D8-4A75-BE52-FC26215EEA20}" destId="{72952EE3-CAFF-4C5D-83DE-DE7FDC52D53A}" srcOrd="4" destOrd="0" parTransId="{7492F087-9EAC-49B2-AF04-5980D97EAE45}" sibTransId="{C3861ACF-B1B7-4640-B26C-47F3D7E0FBAB}"/>
    <dgm:cxn modelId="{2F1A295D-383F-4C87-B07A-31ECAF9DE001}" srcId="{A4E1D9D5-E7D8-4A75-BE52-FC26215EEA20}" destId="{FC186522-E419-440F-87D8-BF36A40B9DEC}" srcOrd="2" destOrd="0" parTransId="{A5276DE5-2577-478B-A042-B138AE393F16}" sibTransId="{3A4D09CA-E56D-46F3-9132-A4AA6BAFE6F4}"/>
    <dgm:cxn modelId="{F8CCBC70-02AB-49E2-A0B9-160195814371}" srcId="{A4E1D9D5-E7D8-4A75-BE52-FC26215EEA20}" destId="{99ED74E2-E92E-467C-A591-D35E65DE9405}" srcOrd="1" destOrd="0" parTransId="{B7D4E2B3-BA26-4DA2-B3B7-B0701CC3B455}" sibTransId="{EA268A7F-FB64-4D0D-ACA9-6CB1BDF87B42}"/>
    <dgm:cxn modelId="{DA01DFD0-F633-0546-B595-4AEC24521992}" type="presParOf" srcId="{F406FB8A-F9D5-43D1-BC0D-4E1DF4272FC0}" destId="{33330828-F377-4457-AE03-C930A1F988CF}" srcOrd="0" destOrd="0" presId="urn:microsoft.com/office/officeart/2008/layout/HexagonCluster"/>
    <dgm:cxn modelId="{C423E70B-16B2-E94C-9299-D9EE41899E5E}" type="presParOf" srcId="{33330828-F377-4457-AE03-C930A1F988CF}" destId="{67DAA41F-898B-455B-9B30-DDAC07934B9A}" srcOrd="0" destOrd="0" presId="urn:microsoft.com/office/officeart/2008/layout/HexagonCluster"/>
    <dgm:cxn modelId="{BB48D245-9F41-B54A-98B5-D1A3107D11BA}" type="presParOf" srcId="{F406FB8A-F9D5-43D1-BC0D-4E1DF4272FC0}" destId="{9EA4D148-EDE0-44F9-BAC7-66E5859CCC31}" srcOrd="1" destOrd="0" presId="urn:microsoft.com/office/officeart/2008/layout/HexagonCluster"/>
    <dgm:cxn modelId="{6A054A5C-0F26-A742-A70C-A74D6E30A676}" type="presParOf" srcId="{9EA4D148-EDE0-44F9-BAC7-66E5859CCC31}" destId="{4DAD24D5-1516-4D00-AC41-22B3AF80283C}" srcOrd="0" destOrd="0" presId="urn:microsoft.com/office/officeart/2008/layout/HexagonCluster"/>
    <dgm:cxn modelId="{B2F969B6-1CBC-F24D-B0D3-2F79509D23A2}" type="presParOf" srcId="{F406FB8A-F9D5-43D1-BC0D-4E1DF4272FC0}" destId="{7B79D141-A1B1-4B64-9A79-D53BD130C235}" srcOrd="2" destOrd="0" presId="urn:microsoft.com/office/officeart/2008/layout/HexagonCluster"/>
    <dgm:cxn modelId="{13A68259-4732-D745-B699-36CEE3EEFE09}" type="presParOf" srcId="{7B79D141-A1B1-4B64-9A79-D53BD130C235}" destId="{BC4ACBA4-8FFD-4CAE-87F5-DC4740DDFF06}" srcOrd="0" destOrd="0" presId="urn:microsoft.com/office/officeart/2008/layout/HexagonCluster"/>
    <dgm:cxn modelId="{C6E7A224-9E1B-6545-BAA3-E7182B5BEDD5}" type="presParOf" srcId="{F406FB8A-F9D5-43D1-BC0D-4E1DF4272FC0}" destId="{4540C7DF-6598-47DB-A0ED-E4F5A0C999BA}" srcOrd="3" destOrd="0" presId="urn:microsoft.com/office/officeart/2008/layout/HexagonCluster"/>
    <dgm:cxn modelId="{1C62AC88-99DD-954A-9CBA-BA5AA6C9F0D6}" type="presParOf" srcId="{4540C7DF-6598-47DB-A0ED-E4F5A0C999BA}" destId="{3BF09D74-C21D-477F-B478-38EA47FC6050}" srcOrd="0" destOrd="0" presId="urn:microsoft.com/office/officeart/2008/layout/HexagonCluster"/>
    <dgm:cxn modelId="{CCADF387-0CF7-D146-83C4-B94ABC0C410F}" type="presParOf" srcId="{F406FB8A-F9D5-43D1-BC0D-4E1DF4272FC0}" destId="{1C773858-C435-4AD9-8AA9-2D431DD1E86F}" srcOrd="4" destOrd="0" presId="urn:microsoft.com/office/officeart/2008/layout/HexagonCluster"/>
    <dgm:cxn modelId="{317455F7-8EA6-0A49-88BF-BF5CD846086C}" type="presParOf" srcId="{1C773858-C435-4AD9-8AA9-2D431DD1E86F}" destId="{88A8FFFF-36B3-4E95-8B44-61762748F10C}" srcOrd="0" destOrd="0" presId="urn:microsoft.com/office/officeart/2008/layout/HexagonCluster"/>
    <dgm:cxn modelId="{8EAEB568-5E94-744B-B76D-DEE18A0AFFD3}" type="presParOf" srcId="{F406FB8A-F9D5-43D1-BC0D-4E1DF4272FC0}" destId="{1EC6A896-D52D-4D49-9BB2-748FD59BC056}" srcOrd="5" destOrd="0" presId="urn:microsoft.com/office/officeart/2008/layout/HexagonCluster"/>
    <dgm:cxn modelId="{F7CE064E-2576-A548-8E11-5C0B8491BE01}" type="presParOf" srcId="{1EC6A896-D52D-4D49-9BB2-748FD59BC056}" destId="{28E8D7AA-5401-4D23-AF18-451669E4AA8C}" srcOrd="0" destOrd="0" presId="urn:microsoft.com/office/officeart/2008/layout/HexagonCluster"/>
    <dgm:cxn modelId="{A7EAA95C-5D28-274C-A8EC-D0FB2ABF9F3B}" type="presParOf" srcId="{F406FB8A-F9D5-43D1-BC0D-4E1DF4272FC0}" destId="{1D0EB9BA-4E99-497D-A88E-6C96C345DE1D}" srcOrd="6" destOrd="0" presId="urn:microsoft.com/office/officeart/2008/layout/HexagonCluster"/>
    <dgm:cxn modelId="{9DD49EF6-A737-D040-9360-0CE8FB6DB33B}" type="presParOf" srcId="{1D0EB9BA-4E99-497D-A88E-6C96C345DE1D}" destId="{5FB95D9B-18AB-4F2A-88CC-44E5D12A4318}" srcOrd="0" destOrd="0" presId="urn:microsoft.com/office/officeart/2008/layout/HexagonCluster"/>
    <dgm:cxn modelId="{C6891D2E-C379-A046-927F-27386D8579A0}" type="presParOf" srcId="{F406FB8A-F9D5-43D1-BC0D-4E1DF4272FC0}" destId="{5AB0825D-8A1C-46E7-AC96-18A11A1DA1D0}" srcOrd="7" destOrd="0" presId="urn:microsoft.com/office/officeart/2008/layout/HexagonCluster"/>
    <dgm:cxn modelId="{01DB7630-B54C-3A41-A6C3-CDD9C6C197A8}" type="presParOf" srcId="{5AB0825D-8A1C-46E7-AC96-18A11A1DA1D0}" destId="{FC52418A-8C91-49B0-B0BF-A6A13F69ED5B}" srcOrd="0" destOrd="0" presId="urn:microsoft.com/office/officeart/2008/layout/HexagonCluster"/>
    <dgm:cxn modelId="{96836624-1ABE-AB4C-AEB8-67450F9DC2E0}" type="presParOf" srcId="{F406FB8A-F9D5-43D1-BC0D-4E1DF4272FC0}" destId="{608D144A-7FAD-4856-9A12-C952BA89CD36}" srcOrd="8" destOrd="0" presId="urn:microsoft.com/office/officeart/2008/layout/HexagonCluster"/>
    <dgm:cxn modelId="{EC617940-F1C7-1F4B-A73F-3BE8EC5A4307}" type="presParOf" srcId="{608D144A-7FAD-4856-9A12-C952BA89CD36}" destId="{B9B3214D-1C7B-43C2-B755-BE209A366058}" srcOrd="0" destOrd="0" presId="urn:microsoft.com/office/officeart/2008/layout/HexagonCluster"/>
    <dgm:cxn modelId="{40DCCEF1-814B-0649-ADD7-86300066C502}" type="presParOf" srcId="{F406FB8A-F9D5-43D1-BC0D-4E1DF4272FC0}" destId="{FC93D38E-D6F9-46C5-84B5-D8C8A279AFC1}" srcOrd="9" destOrd="0" presId="urn:microsoft.com/office/officeart/2008/layout/HexagonCluster"/>
    <dgm:cxn modelId="{AC7F1AF5-F039-F842-B741-99B4FB4E66B8}" type="presParOf" srcId="{FC93D38E-D6F9-46C5-84B5-D8C8A279AFC1}" destId="{67662E4B-9A46-4B56-ADE0-0E10BFD32E15}" srcOrd="0" destOrd="0" presId="urn:microsoft.com/office/officeart/2008/layout/HexagonCluster"/>
    <dgm:cxn modelId="{FB71FC4F-75C6-9645-9B35-37EC2CB4195A}" type="presParOf" srcId="{F406FB8A-F9D5-43D1-BC0D-4E1DF4272FC0}" destId="{3B9F6C33-E8F4-48F5-95F2-223A671090D8}" srcOrd="10" destOrd="0" presId="urn:microsoft.com/office/officeart/2008/layout/HexagonCluster"/>
    <dgm:cxn modelId="{DC00B4FA-AFE7-C34D-BCAC-74BD2FCABC61}" type="presParOf" srcId="{3B9F6C33-E8F4-48F5-95F2-223A671090D8}" destId="{E6791741-4A8A-4F03-A247-F2C398B5483A}" srcOrd="0" destOrd="0" presId="urn:microsoft.com/office/officeart/2008/layout/HexagonCluster"/>
    <dgm:cxn modelId="{B97DF163-F569-8C4E-8A61-9AF926286273}" type="presParOf" srcId="{F406FB8A-F9D5-43D1-BC0D-4E1DF4272FC0}" destId="{3EDDCF78-1927-4B30-A0D0-E43CB60CF333}" srcOrd="11" destOrd="0" presId="urn:microsoft.com/office/officeart/2008/layout/HexagonCluster"/>
    <dgm:cxn modelId="{F7DF9D68-8F37-1C47-AE92-8FFF88602CC4}" type="presParOf" srcId="{3EDDCF78-1927-4B30-A0D0-E43CB60CF333}" destId="{A20880E4-42BB-4FC5-B73F-C020C182C76B}" srcOrd="0" destOrd="0" presId="urn:microsoft.com/office/officeart/2008/layout/HexagonCluster"/>
    <dgm:cxn modelId="{8C665DE6-E62F-0643-9073-D8088B203470}" type="presParOf" srcId="{F406FB8A-F9D5-43D1-BC0D-4E1DF4272FC0}" destId="{88192859-9EDB-47B2-BFF3-196B13D0FA99}" srcOrd="12" destOrd="0" presId="urn:microsoft.com/office/officeart/2008/layout/HexagonCluster"/>
    <dgm:cxn modelId="{26791FC5-B760-2842-AA81-22F22EBD1B95}" type="presParOf" srcId="{88192859-9EDB-47B2-BFF3-196B13D0FA99}" destId="{27A0635C-5425-4904-9BEF-30D4FCF3DA6B}" srcOrd="0" destOrd="0" presId="urn:microsoft.com/office/officeart/2008/layout/HexagonCluster"/>
    <dgm:cxn modelId="{6808A956-7FE4-BC4B-A961-81548FDFC007}" type="presParOf" srcId="{F406FB8A-F9D5-43D1-BC0D-4E1DF4272FC0}" destId="{B18A2785-C842-4EC8-ABB4-CD9398C28D1F}" srcOrd="13" destOrd="0" presId="urn:microsoft.com/office/officeart/2008/layout/HexagonCluster"/>
    <dgm:cxn modelId="{4646EF3C-2850-674B-B21B-E3F8273DAC36}" type="presParOf" srcId="{B18A2785-C842-4EC8-ABB4-CD9398C28D1F}" destId="{9536676E-97F6-4382-B5AE-7E12424741F9}" srcOrd="0" destOrd="0" presId="urn:microsoft.com/office/officeart/2008/layout/HexagonCluster"/>
    <dgm:cxn modelId="{6051F9F5-45A4-154A-AC08-09D12D5CC36E}" type="presParOf" srcId="{F406FB8A-F9D5-43D1-BC0D-4E1DF4272FC0}" destId="{4B61AF5D-C38D-4DDC-85E8-E05F135D8595}" srcOrd="14" destOrd="0" presId="urn:microsoft.com/office/officeart/2008/layout/HexagonCluster"/>
    <dgm:cxn modelId="{B9EE3C23-51BD-E74A-9ACA-DE94232C1403}" type="presParOf" srcId="{4B61AF5D-C38D-4DDC-85E8-E05F135D8595}" destId="{E5263E3E-6C99-470E-B3DD-53C93B6142D5}" srcOrd="0" destOrd="0" presId="urn:microsoft.com/office/officeart/2008/layout/HexagonCluster"/>
    <dgm:cxn modelId="{3BA08AE3-EAEB-D441-B99C-375867D16A33}" type="presParOf" srcId="{F406FB8A-F9D5-43D1-BC0D-4E1DF4272FC0}" destId="{0D4D2F7A-AEC9-455E-A405-80433CE50949}" srcOrd="15" destOrd="0" presId="urn:microsoft.com/office/officeart/2008/layout/HexagonCluster"/>
    <dgm:cxn modelId="{7208D313-F771-6845-8BD6-AB7D5A4A2BB4}" type="presParOf" srcId="{0D4D2F7A-AEC9-455E-A405-80433CE50949}" destId="{9758E5D8-06E8-498D-A69A-1273E78D80D1}" srcOrd="0" destOrd="0" presId="urn:microsoft.com/office/officeart/2008/layout/HexagonCluster"/>
    <dgm:cxn modelId="{8537467B-1A89-2D48-9081-F3EA17983B2E}" type="presParOf" srcId="{F406FB8A-F9D5-43D1-BC0D-4E1DF4272FC0}" destId="{97F4FD41-848B-4563-B877-5A26DEDC5703}" srcOrd="16" destOrd="0" presId="urn:microsoft.com/office/officeart/2008/layout/HexagonCluster"/>
    <dgm:cxn modelId="{B2C49DD4-F3C8-AC4D-ABC7-8B5E4BB4DAB0}" type="presParOf" srcId="{97F4FD41-848B-4563-B877-5A26DEDC5703}" destId="{3F2E0B39-AFC3-413D-905A-5104C993CD50}" srcOrd="0" destOrd="0" presId="urn:microsoft.com/office/officeart/2008/layout/HexagonCluster"/>
    <dgm:cxn modelId="{81D5CE59-1D93-2E49-87AF-6F12880D297F}" type="presParOf" srcId="{F406FB8A-F9D5-43D1-BC0D-4E1DF4272FC0}" destId="{DECBE735-F4B2-44C0-ABA7-E4B1A021B11A}" srcOrd="17" destOrd="0" presId="urn:microsoft.com/office/officeart/2008/layout/HexagonCluster"/>
    <dgm:cxn modelId="{F2FC6C6B-4CF1-054F-87BF-86EE858BA84C}" type="presParOf" srcId="{DECBE735-F4B2-44C0-ABA7-E4B1A021B11A}" destId="{37F8F434-5C94-47EF-A63A-421AFE2F3B71}" srcOrd="0" destOrd="0" presId="urn:microsoft.com/office/officeart/2008/layout/HexagonCluster"/>
    <dgm:cxn modelId="{72563B43-6490-2745-936C-E9242C21A73C}" type="presParOf" srcId="{F406FB8A-F9D5-43D1-BC0D-4E1DF4272FC0}" destId="{E2548C59-4294-4A94-9285-A50D793B70F9}" srcOrd="18" destOrd="0" presId="urn:microsoft.com/office/officeart/2008/layout/HexagonCluster"/>
    <dgm:cxn modelId="{D58B93F5-D6F7-C140-BDA5-434D2D9845DD}" type="presParOf" srcId="{E2548C59-4294-4A94-9285-A50D793B70F9}" destId="{214BC144-3C34-4B4E-A7D4-C4ADCFFB509C}" srcOrd="0" destOrd="0" presId="urn:microsoft.com/office/officeart/2008/layout/HexagonCluster"/>
    <dgm:cxn modelId="{031261A4-5B65-8E41-B127-6DC8C4F0E583}" type="presParOf" srcId="{F406FB8A-F9D5-43D1-BC0D-4E1DF4272FC0}" destId="{B6DFD15A-D1D6-4505-BD07-74448631856D}" srcOrd="19" destOrd="0" presId="urn:microsoft.com/office/officeart/2008/layout/HexagonCluster"/>
    <dgm:cxn modelId="{0DBEB429-083A-384A-9582-01D415B039EE}" type="presParOf" srcId="{B6DFD15A-D1D6-4505-BD07-74448631856D}" destId="{C1DAC068-2346-4DCD-B907-ABC9F2E75C8E}" srcOrd="0" destOrd="0" presId="urn:microsoft.com/office/officeart/2008/layout/HexagonCluster"/>
    <dgm:cxn modelId="{83CE0662-F547-4C4B-841A-8B7FF26F87F9}" type="presParOf" srcId="{F406FB8A-F9D5-43D1-BC0D-4E1DF4272FC0}" destId="{5FA8DD64-03B3-4005-A731-26CEAAEC5B49}" srcOrd="20" destOrd="0" presId="urn:microsoft.com/office/officeart/2008/layout/HexagonCluster"/>
    <dgm:cxn modelId="{FB20AEEC-709F-C64B-93BB-55FE099241F6}" type="presParOf" srcId="{5FA8DD64-03B3-4005-A731-26CEAAEC5B49}" destId="{0C508261-CCFF-4B70-B79C-765A52F7BEFA}" srcOrd="0" destOrd="0" presId="urn:microsoft.com/office/officeart/2008/layout/HexagonCluster"/>
    <dgm:cxn modelId="{2C724035-4FB8-5F48-8C52-2BC3708C29BC}" type="presParOf" srcId="{F406FB8A-F9D5-43D1-BC0D-4E1DF4272FC0}" destId="{48CD902B-E45F-4F46-9D7B-EC544FE4E408}" srcOrd="21" destOrd="0" presId="urn:microsoft.com/office/officeart/2008/layout/HexagonCluster"/>
    <dgm:cxn modelId="{2D4F8131-7679-0046-A02A-55590AB288EA}" type="presParOf" srcId="{48CD902B-E45F-4F46-9D7B-EC544FE4E408}" destId="{54279ADA-F394-40E1-BF39-58AFA2B1921E}" srcOrd="0" destOrd="0" presId="urn:microsoft.com/office/officeart/2008/layout/HexagonCluster"/>
    <dgm:cxn modelId="{7A573F2C-F2CA-A346-B496-EC00D01B79FE}" type="presParOf" srcId="{F406FB8A-F9D5-43D1-BC0D-4E1DF4272FC0}" destId="{C8200647-B5D8-40BE-A9DE-5889FC795F2A}" srcOrd="22" destOrd="0" presId="urn:microsoft.com/office/officeart/2008/layout/HexagonCluster"/>
    <dgm:cxn modelId="{791B9268-20A2-C440-881F-A95DDB9D0B8D}" type="presParOf" srcId="{C8200647-B5D8-40BE-A9DE-5889FC795F2A}" destId="{29AD5529-9E0B-41B2-BEC9-D8118C1CEAC5}" srcOrd="0" destOrd="0" presId="urn:microsoft.com/office/officeart/2008/layout/HexagonCluster"/>
    <dgm:cxn modelId="{65892F46-6E9C-5346-94B5-6BA091A80E7A}" type="presParOf" srcId="{F406FB8A-F9D5-43D1-BC0D-4E1DF4272FC0}" destId="{03638C11-EFCE-4135-9D33-CB2CA37BB33A}" srcOrd="23" destOrd="0" presId="urn:microsoft.com/office/officeart/2008/layout/HexagonCluster"/>
    <dgm:cxn modelId="{4A97BC62-5518-474A-9097-4A73C730CAFB}" type="presParOf" srcId="{03638C11-EFCE-4135-9D33-CB2CA37BB33A}" destId="{AF57F8E7-72A2-4048-A946-1401F1793A8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C13F-15A4-44B9-AF3E-8B1E7843F45F}">
      <dsp:nvSpPr>
        <dsp:cNvPr id="0" name=""/>
        <dsp:cNvSpPr/>
      </dsp:nvSpPr>
      <dsp:spPr>
        <a:xfrm>
          <a:off x="2819400" y="0"/>
          <a:ext cx="2285995" cy="2285995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959C3F-172A-49C0-A1C9-E5D66418FC1C}">
      <dsp:nvSpPr>
        <dsp:cNvPr id="0" name=""/>
        <dsp:cNvSpPr/>
      </dsp:nvSpPr>
      <dsp:spPr>
        <a:xfrm>
          <a:off x="3124193" y="685801"/>
          <a:ext cx="1691465" cy="9051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5 Parents and Representatives from MT Parent Advocacy Group-PLUK</a:t>
          </a:r>
          <a:endParaRPr lang="en-US" sz="1400" b="1" kern="1200" dirty="0"/>
        </a:p>
      </dsp:txBody>
      <dsp:txXfrm>
        <a:off x="3124193" y="685801"/>
        <a:ext cx="1691465" cy="905192"/>
      </dsp:txXfrm>
    </dsp:sp>
    <dsp:sp modelId="{5A83B850-A415-491E-A689-DEE8D627BF4B}">
      <dsp:nvSpPr>
        <dsp:cNvPr id="0" name=""/>
        <dsp:cNvSpPr/>
      </dsp:nvSpPr>
      <dsp:spPr>
        <a:xfrm>
          <a:off x="4952999" y="0"/>
          <a:ext cx="2285995" cy="22859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811100-877B-41AC-9218-B341695FCBAF}">
      <dsp:nvSpPr>
        <dsp:cNvPr id="0" name=""/>
        <dsp:cNvSpPr/>
      </dsp:nvSpPr>
      <dsp:spPr>
        <a:xfrm>
          <a:off x="5334007" y="685802"/>
          <a:ext cx="1599203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4 MT Milestones/Part C Early Intervention Program Providers</a:t>
          </a:r>
          <a:endParaRPr lang="en-US" sz="1400" b="1" kern="1200" dirty="0"/>
        </a:p>
      </dsp:txBody>
      <dsp:txXfrm>
        <a:off x="5334007" y="685802"/>
        <a:ext cx="1599203" cy="995711"/>
      </dsp:txXfrm>
    </dsp:sp>
    <dsp:sp modelId="{BA441520-3567-4333-8D84-4466D4CB2572}">
      <dsp:nvSpPr>
        <dsp:cNvPr id="0" name=""/>
        <dsp:cNvSpPr/>
      </dsp:nvSpPr>
      <dsp:spPr>
        <a:xfrm>
          <a:off x="5867399" y="2133597"/>
          <a:ext cx="2285995" cy="2285995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0BB6D3-0F93-4900-A063-E63207CD1C58}">
      <dsp:nvSpPr>
        <dsp:cNvPr id="0" name=""/>
        <dsp:cNvSpPr/>
      </dsp:nvSpPr>
      <dsp:spPr>
        <a:xfrm>
          <a:off x="6324595" y="2743197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Higher Education Representatives from the University of Montana, Montana State University, University of Montana Rural Institute</a:t>
          </a:r>
          <a:endParaRPr lang="en-US" sz="1400" b="1" kern="1200" dirty="0"/>
        </a:p>
      </dsp:txBody>
      <dsp:txXfrm>
        <a:off x="6324595" y="2743197"/>
        <a:ext cx="1568449" cy="1063601"/>
      </dsp:txXfrm>
    </dsp:sp>
    <dsp:sp modelId="{2F21A674-1810-4E1E-9D86-A21904183704}">
      <dsp:nvSpPr>
        <dsp:cNvPr id="0" name=""/>
        <dsp:cNvSpPr/>
      </dsp:nvSpPr>
      <dsp:spPr>
        <a:xfrm>
          <a:off x="3886197" y="2239967"/>
          <a:ext cx="2285995" cy="228599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4021F7-9395-4FB1-BF99-8290C7809ADF}">
      <dsp:nvSpPr>
        <dsp:cNvPr id="0" name=""/>
        <dsp:cNvSpPr/>
      </dsp:nvSpPr>
      <dsp:spPr>
        <a:xfrm>
          <a:off x="4343400" y="2819400"/>
          <a:ext cx="1539064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State of Montana Legislative Representative</a:t>
          </a:r>
          <a:endParaRPr lang="en-US" sz="1400" b="1" kern="1200" dirty="0"/>
        </a:p>
      </dsp:txBody>
      <dsp:txXfrm>
        <a:off x="4343400" y="2819400"/>
        <a:ext cx="1539064" cy="973082"/>
      </dsp:txXfrm>
    </dsp:sp>
    <dsp:sp modelId="{4741D034-DCA6-44CD-AC2C-E1AC4D8FB34F}">
      <dsp:nvSpPr>
        <dsp:cNvPr id="0" name=""/>
        <dsp:cNvSpPr/>
      </dsp:nvSpPr>
      <dsp:spPr>
        <a:xfrm>
          <a:off x="2133593" y="2239967"/>
          <a:ext cx="2285995" cy="2285995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84F57C-6850-405B-A7C3-30A7BB2B71A4}">
      <dsp:nvSpPr>
        <dsp:cNvPr id="0" name=""/>
        <dsp:cNvSpPr/>
      </dsp:nvSpPr>
      <dsp:spPr>
        <a:xfrm>
          <a:off x="2438406" y="2819400"/>
          <a:ext cx="1691465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State Representatives from MT Office of Public Instruction 619/Part B, MT School for the Deaf and Blind, Ravalli County Early Head Start</a:t>
          </a:r>
          <a:endParaRPr lang="en-US" sz="1400" b="1" kern="1200" dirty="0"/>
        </a:p>
      </dsp:txBody>
      <dsp:txXfrm>
        <a:off x="2438406" y="2819400"/>
        <a:ext cx="1691465" cy="973082"/>
      </dsp:txXfrm>
    </dsp:sp>
    <dsp:sp modelId="{AAF73C04-ED39-4273-AB36-61F463D89DF0}">
      <dsp:nvSpPr>
        <dsp:cNvPr id="0" name=""/>
        <dsp:cNvSpPr/>
      </dsp:nvSpPr>
      <dsp:spPr>
        <a:xfrm>
          <a:off x="76205" y="2209793"/>
          <a:ext cx="2285995" cy="2285995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rgbClr val="66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5B4BA3-AE3C-4004-959E-4BFA69A45F14}">
      <dsp:nvSpPr>
        <dsp:cNvPr id="0" name=""/>
        <dsp:cNvSpPr/>
      </dsp:nvSpPr>
      <dsp:spPr>
        <a:xfrm>
          <a:off x="457199" y="2819404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MT DPHHS Representatives: Developmental Disabilities, Children’s Special Health, Child and Family Services, Child Protective Services, Children’s Mental Health, Health Resources, Quality Improvement, Auditor’s Office</a:t>
          </a:r>
          <a:endParaRPr lang="en-US" sz="1200" b="1" kern="1200" dirty="0"/>
        </a:p>
      </dsp:txBody>
      <dsp:txXfrm>
        <a:off x="457199" y="2819404"/>
        <a:ext cx="1568449" cy="1063601"/>
      </dsp:txXfrm>
    </dsp:sp>
    <dsp:sp modelId="{471D7F63-0F6B-45C0-BCA3-8573068FE670}">
      <dsp:nvSpPr>
        <dsp:cNvPr id="0" name=""/>
        <dsp:cNvSpPr/>
      </dsp:nvSpPr>
      <dsp:spPr>
        <a:xfrm>
          <a:off x="762002" y="76203"/>
          <a:ext cx="2285995" cy="2285995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E44B99-E7B0-4011-99C9-C55AC522E9BC}">
      <dsp:nvSpPr>
        <dsp:cNvPr id="0" name=""/>
        <dsp:cNvSpPr/>
      </dsp:nvSpPr>
      <dsp:spPr>
        <a:xfrm>
          <a:off x="1066807" y="685802"/>
          <a:ext cx="1599203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MT Milestones/Part C Early Intervention Program Coordinator</a:t>
          </a:r>
          <a:endParaRPr lang="en-US" sz="1400" b="1" kern="1200" dirty="0"/>
        </a:p>
      </dsp:txBody>
      <dsp:txXfrm>
        <a:off x="1066807" y="685802"/>
        <a:ext cx="1599203" cy="995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A41F-898B-455B-9B30-DDAC07934B9A}">
      <dsp:nvSpPr>
        <dsp:cNvPr id="0" name=""/>
        <dsp:cNvSpPr/>
      </dsp:nvSpPr>
      <dsp:spPr>
        <a:xfrm>
          <a:off x="1371595" y="2133596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Coaching Interaction Style</a:t>
          </a:r>
          <a:endParaRPr lang="en-US" sz="1200" kern="1200" dirty="0"/>
        </a:p>
      </dsp:txBody>
      <dsp:txXfrm>
        <a:off x="1612001" y="2340029"/>
        <a:ext cx="1071290" cy="919900"/>
      </dsp:txXfrm>
    </dsp:sp>
    <dsp:sp modelId="{4DAD24D5-1516-4D00-AC41-22B3AF80283C}">
      <dsp:nvSpPr>
        <dsp:cNvPr id="0" name=""/>
        <dsp:cNvSpPr/>
      </dsp:nvSpPr>
      <dsp:spPr>
        <a:xfrm>
          <a:off x="1372697" y="3141167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ACBA4-8FFD-4CAE-87F5-DC4740DDFF06}">
      <dsp:nvSpPr>
        <dsp:cNvPr id="0" name=""/>
        <dsp:cNvSpPr/>
      </dsp:nvSpPr>
      <dsp:spPr>
        <a:xfrm>
          <a:off x="228593" y="1219197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09D74-C21D-477F-B478-38EA47FC6050}">
      <dsp:nvSpPr>
        <dsp:cNvPr id="0" name=""/>
        <dsp:cNvSpPr/>
      </dsp:nvSpPr>
      <dsp:spPr>
        <a:xfrm>
          <a:off x="1063264" y="2964380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8FFFF-36B3-4E95-8B44-61762748F10C}">
      <dsp:nvSpPr>
        <dsp:cNvPr id="0" name=""/>
        <dsp:cNvSpPr/>
      </dsp:nvSpPr>
      <dsp:spPr>
        <a:xfrm>
          <a:off x="2819398" y="1600198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Social-emotional screenings, assessments, and evidence-based practices</a:t>
          </a:r>
          <a:endParaRPr lang="en-US" sz="1200" kern="1200" dirty="0"/>
        </a:p>
      </dsp:txBody>
      <dsp:txXfrm>
        <a:off x="3059804" y="1806631"/>
        <a:ext cx="1071290" cy="919900"/>
      </dsp:txXfrm>
    </dsp:sp>
    <dsp:sp modelId="{28E8D7AA-5401-4D23-AF18-451669E4AA8C}">
      <dsp:nvSpPr>
        <dsp:cNvPr id="0" name=""/>
        <dsp:cNvSpPr/>
      </dsp:nvSpPr>
      <dsp:spPr>
        <a:xfrm>
          <a:off x="3739530" y="2957085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95D9B-18AB-4F2A-88CC-44E5D12A4318}">
      <dsp:nvSpPr>
        <dsp:cNvPr id="0" name=""/>
        <dsp:cNvSpPr/>
      </dsp:nvSpPr>
      <dsp:spPr>
        <a:xfrm>
          <a:off x="4114800" y="2514605"/>
          <a:ext cx="1552102" cy="10058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2418A-8C91-49B0-B0BF-A6A13F69ED5B}">
      <dsp:nvSpPr>
        <dsp:cNvPr id="0" name=""/>
        <dsp:cNvSpPr/>
      </dsp:nvSpPr>
      <dsp:spPr>
        <a:xfrm>
          <a:off x="4044025" y="3135588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3214D-1C7B-43C2-B755-BE209A366058}">
      <dsp:nvSpPr>
        <dsp:cNvPr id="0" name=""/>
        <dsp:cNvSpPr/>
      </dsp:nvSpPr>
      <dsp:spPr>
        <a:xfrm>
          <a:off x="1600204" y="609604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MSU Extended University</a:t>
          </a:r>
          <a:endParaRPr lang="en-US" sz="1200" kern="1200" dirty="0"/>
        </a:p>
      </dsp:txBody>
      <dsp:txXfrm>
        <a:off x="1840610" y="816037"/>
        <a:ext cx="1071290" cy="919900"/>
      </dsp:txXfrm>
    </dsp:sp>
    <dsp:sp modelId="{67662E4B-9A46-4B56-ADE0-0E10BFD32E15}">
      <dsp:nvSpPr>
        <dsp:cNvPr id="0" name=""/>
        <dsp:cNvSpPr/>
      </dsp:nvSpPr>
      <dsp:spPr>
        <a:xfrm>
          <a:off x="2362200" y="838200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91741-4A8A-4F03-A247-F2C398B5483A}">
      <dsp:nvSpPr>
        <dsp:cNvPr id="0" name=""/>
        <dsp:cNvSpPr/>
      </dsp:nvSpPr>
      <dsp:spPr>
        <a:xfrm>
          <a:off x="2971799" y="0"/>
          <a:ext cx="1552102" cy="13327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880E4-42BB-4FC5-B73F-C020C182C76B}">
      <dsp:nvSpPr>
        <dsp:cNvPr id="0" name=""/>
        <dsp:cNvSpPr/>
      </dsp:nvSpPr>
      <dsp:spPr>
        <a:xfrm>
          <a:off x="2714945" y="921462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0635C-5425-4904-9BEF-30D4FCF3DA6B}">
      <dsp:nvSpPr>
        <dsp:cNvPr id="0" name=""/>
        <dsp:cNvSpPr/>
      </dsp:nvSpPr>
      <dsp:spPr>
        <a:xfrm>
          <a:off x="4114800" y="914403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Child Outcomes Summary Process Guidance and Train the Trainers</a:t>
          </a:r>
          <a:endParaRPr lang="en-US" sz="1200" kern="1200" dirty="0"/>
        </a:p>
      </dsp:txBody>
      <dsp:txXfrm>
        <a:off x="4355206" y="1120836"/>
        <a:ext cx="1071290" cy="919900"/>
      </dsp:txXfrm>
    </dsp:sp>
    <dsp:sp modelId="{9536676E-97F6-4382-B5AE-7E12424741F9}">
      <dsp:nvSpPr>
        <dsp:cNvPr id="0" name=""/>
        <dsp:cNvSpPr/>
      </dsp:nvSpPr>
      <dsp:spPr>
        <a:xfrm>
          <a:off x="5349240" y="1659504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63E3E-6C99-470E-B3DD-53C93B6142D5}">
      <dsp:nvSpPr>
        <dsp:cNvPr id="0" name=""/>
        <dsp:cNvSpPr/>
      </dsp:nvSpPr>
      <dsp:spPr>
        <a:xfrm>
          <a:off x="5469967" y="1961788"/>
          <a:ext cx="1280158" cy="91439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8E5D8-06E8-498D-A69A-1273E78D80D1}">
      <dsp:nvSpPr>
        <dsp:cNvPr id="0" name=""/>
        <dsp:cNvSpPr/>
      </dsp:nvSpPr>
      <dsp:spPr>
        <a:xfrm>
          <a:off x="5644682" y="1842298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E0B39-AFC3-413D-905A-5104C993CD50}">
      <dsp:nvSpPr>
        <dsp:cNvPr id="0" name=""/>
        <dsp:cNvSpPr/>
      </dsp:nvSpPr>
      <dsp:spPr>
        <a:xfrm>
          <a:off x="5486396" y="304805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Family Involvement in Data Practices</a:t>
          </a:r>
          <a:endParaRPr lang="en-US" sz="1200" kern="1200" dirty="0"/>
        </a:p>
      </dsp:txBody>
      <dsp:txXfrm>
        <a:off x="5726802" y="511238"/>
        <a:ext cx="1071290" cy="919900"/>
      </dsp:txXfrm>
    </dsp:sp>
    <dsp:sp modelId="{37F8F434-5C94-47EF-A63A-421AFE2F3B71}">
      <dsp:nvSpPr>
        <dsp:cNvPr id="0" name=""/>
        <dsp:cNvSpPr/>
      </dsp:nvSpPr>
      <dsp:spPr>
        <a:xfrm>
          <a:off x="6684904" y="942487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C144-3C34-4B4E-A7D4-C4ADCFFB509C}">
      <dsp:nvSpPr>
        <dsp:cNvPr id="0" name=""/>
        <dsp:cNvSpPr/>
      </dsp:nvSpPr>
      <dsp:spPr>
        <a:xfrm>
          <a:off x="6813469" y="1206552"/>
          <a:ext cx="1280158" cy="10972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AC068-2346-4DCD-B907-ABC9F2E75C8E}">
      <dsp:nvSpPr>
        <dsp:cNvPr id="0" name=""/>
        <dsp:cNvSpPr/>
      </dsp:nvSpPr>
      <dsp:spPr>
        <a:xfrm>
          <a:off x="6986930" y="1118416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08261-CCFF-4B70-B79C-765A52F7BEFA}">
      <dsp:nvSpPr>
        <dsp:cNvPr id="0" name=""/>
        <dsp:cNvSpPr/>
      </dsp:nvSpPr>
      <dsp:spPr>
        <a:xfrm>
          <a:off x="6677497" y="2559744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Montana’s Comprehensive Monitoring Tool</a:t>
          </a:r>
          <a:endParaRPr lang="en-US" sz="1200" kern="1200" dirty="0"/>
        </a:p>
      </dsp:txBody>
      <dsp:txXfrm>
        <a:off x="6917903" y="2766177"/>
        <a:ext cx="1071290" cy="919900"/>
      </dsp:txXfrm>
    </dsp:sp>
    <dsp:sp modelId="{54279ADA-F394-40E1-BF39-58AFA2B1921E}">
      <dsp:nvSpPr>
        <dsp:cNvPr id="0" name=""/>
        <dsp:cNvSpPr/>
      </dsp:nvSpPr>
      <dsp:spPr>
        <a:xfrm>
          <a:off x="6985284" y="3726880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D5529-9E0B-41B2-BEC9-D8118C1CEAC5}">
      <dsp:nvSpPr>
        <dsp:cNvPr id="0" name=""/>
        <dsp:cNvSpPr/>
      </dsp:nvSpPr>
      <dsp:spPr>
        <a:xfrm>
          <a:off x="5333995" y="3200402"/>
          <a:ext cx="1552102" cy="13327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7F8E7-72A2-4048-A946-1401F1793A8E}">
      <dsp:nvSpPr>
        <dsp:cNvPr id="0" name=""/>
        <dsp:cNvSpPr/>
      </dsp:nvSpPr>
      <dsp:spPr>
        <a:xfrm>
          <a:off x="6697248" y="3874060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8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5D7FDF1-F1DD-614A-94F5-283C8DF4D67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702F3FD-ED04-264A-974D-8F40EF0645A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3691C4B-5F1F-EB44-9E2D-8E49C9129DF1}" type="slidenum">
              <a:rPr lang="en-US">
                <a:ea typeface="MS PGothic" charset="0"/>
                <a:cs typeface="MS PGothic" charset="0"/>
              </a:rPr>
              <a:pPr/>
              <a:t>20</a:t>
            </a:fld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083B39E-EEA4-CB4B-8E7C-2CED9884CA9A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9B38E4-1E21-464A-B8F1-0EAAB849FA62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A11FCE9-8180-EF40-88D2-307C63D63C33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799D830-63C7-9046-9144-80F34E2FD329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79C3FBE-66A8-8D44-9B9E-8FF1262907CC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D063F42-E721-B74A-BFA3-1C6CED9AEFC4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020B373-E895-F046-97C8-219E927C538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80D09FF-1B2C-7949-ADDD-9944ED64AE7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A3D168A-254A-D743-9C73-BC52444EE4D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1B53D96-8289-FF43-8DCA-0CDD315049C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688B5A8-1EF7-7A42-A1CE-3AEC08DDC4A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147F03B-23DA-5A46-90B2-63AD7BFED12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8663184-9E2A-8F47-ACFF-A4D3DDC7A98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68ABE81-9C40-D749-8AEF-201F893E9063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47274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7526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6735" y="11933344"/>
            <a:ext cx="1359748" cy="7175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6" b="26123"/>
          <a:stretch/>
        </p:blipFill>
        <p:spPr>
          <a:xfrm>
            <a:off x="10458959" y="11596347"/>
            <a:ext cx="988141" cy="5164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76294" y="17188142"/>
            <a:ext cx="1359748" cy="717564"/>
          </a:xfrm>
          <a:prstGeom prst="rect">
            <a:avLst/>
          </a:prstGeom>
        </p:spPr>
      </p:pic>
      <p:sp>
        <p:nvSpPr>
          <p:cNvPr id="25" name="Rectangle 24" descr="&quot; &quot;"/>
          <p:cNvSpPr/>
          <p:nvPr userDrawn="1"/>
        </p:nvSpPr>
        <p:spPr>
          <a:xfrm flipH="1">
            <a:off x="-2" y="2220"/>
            <a:ext cx="3505201" cy="576072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21" name="Rectangle 20"/>
          <p:cNvSpPr/>
          <p:nvPr userDrawn="1"/>
        </p:nvSpPr>
        <p:spPr>
          <a:xfrm rot="5400000" flipV="1">
            <a:off x="6000120" y="-2568900"/>
            <a:ext cx="572759" cy="5715000"/>
          </a:xfrm>
          <a:prstGeom prst="rect">
            <a:avLst/>
          </a:prstGeom>
          <a:solidFill>
            <a:srgbClr val="069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 flipV="1">
            <a:off x="4511454" y="-4054254"/>
            <a:ext cx="121094" cy="9144001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32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National Center for Systemic Improvement (NCSI)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5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ECTA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1" name="Picture 20" descr="IDC logo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National Center for Systemic Improvement (NCSI)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5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ECTA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1" name="Picture 20" descr="IDC logo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5" name="Straight Connector 14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National Center for Systemic Improvement (NCSI)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4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ECTA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0" name="Picture 19" descr="IDC logo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5" name="Straight Connector 14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National Center for Systemic Improvement (NCSI)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4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ECTA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0" name="Picture 19" descr="IDC logo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ational Center for Systemic Improvement (NCSI)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5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ECTA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4" name="Picture 3" descr="IDC logo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National Center for Systemic Improvement (NCSI)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7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ECTA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19" name="Picture 18" descr="IDC logo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3" name="Straight Connector 12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National Center for Systemic Improvement (NCSI)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8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ECTA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0" name="Picture 19" descr="IDC logo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National Center for Systemic Improvement (NCSI)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5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ECTA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1" name="Picture 20" descr="IDC logo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National Center for Systemic Improvement (NCSI)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5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ECTA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1" name="Picture 20" descr="IDC logo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8" name="Straight Connector 17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National Center for Systemic Improvement (NCSI)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7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ECTA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3" name="Picture 22" descr="IDC logo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National Center for Systemic Improvement (NCSI)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3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ECTA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19" name="Picture 18" descr="IDC logo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arlystartneighborhood.ning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46nB-M_vI#t=1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Aileen.McKenna@ct.gov" TargetMode="External"/><Relationship Id="rId13" Type="http://schemas.openxmlformats.org/officeDocument/2006/relationships/hyperlink" Target="mailto:patrice.linehan@nasdse.org" TargetMode="External"/><Relationship Id="rId3" Type="http://schemas.openxmlformats.org/officeDocument/2006/relationships/hyperlink" Target="mailto:Tracy.Turner@dhs.arkansas.gov" TargetMode="External"/><Relationship Id="rId7" Type="http://schemas.openxmlformats.org/officeDocument/2006/relationships/hyperlink" Target="mailto:mpoulsen@chla.usc.edu" TargetMode="External"/><Relationship Id="rId12" Type="http://schemas.openxmlformats.org/officeDocument/2006/relationships/hyperlink" Target="mailto:betsy.ayankoya@unc.edu" TargetMode="External"/><Relationship Id="rId17" Type="http://schemas.openxmlformats.org/officeDocument/2006/relationships/image" Target="../media/image28.jpeg"/><Relationship Id="rId2" Type="http://schemas.openxmlformats.org/officeDocument/2006/relationships/image" Target="../media/image7.png"/><Relationship Id="rId16" Type="http://schemas.openxmlformats.org/officeDocument/2006/relationships/hyperlink" Target="mailto:sharon.ringwalt@un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aron.derego@dds.ca.gov" TargetMode="External"/><Relationship Id="rId11" Type="http://schemas.openxmlformats.org/officeDocument/2006/relationships/hyperlink" Target="mailto:lmckee@mt.gov" TargetMode="External"/><Relationship Id="rId5" Type="http://schemas.openxmlformats.org/officeDocument/2006/relationships/hyperlink" Target="mailto:Yvonne.Greene@arkansas.gov" TargetMode="External"/><Relationship Id="rId15" Type="http://schemas.openxmlformats.org/officeDocument/2006/relationships/hyperlink" Target="mailto:vreynol@wested.org" TargetMode="External"/><Relationship Id="rId10" Type="http://schemas.openxmlformats.org/officeDocument/2006/relationships/hyperlink" Target="mailto:wstudt@mt.gov" TargetMode="External"/><Relationship Id="rId4" Type="http://schemas.openxmlformats.org/officeDocument/2006/relationships/hyperlink" Target="mailto:Ravyn.Hawkins@dhs.arkansas.gov" TargetMode="External"/><Relationship Id="rId9" Type="http://schemas.openxmlformats.org/officeDocument/2006/relationships/hyperlink" Target="mailto:Kristenwilliamsadvocate@gmail.com" TargetMode="External"/><Relationship Id="rId14" Type="http://schemas.openxmlformats.org/officeDocument/2006/relationships/hyperlink" Target="mailto:amy.nicholas@unc.ed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csi.wested.org/" TargetMode="External"/><Relationship Id="rId5" Type="http://schemas.openxmlformats.org/officeDocument/2006/relationships/hyperlink" Target="https://ideadata.org/" TargetMode="External"/><Relationship Id="rId4" Type="http://schemas.openxmlformats.org/officeDocument/2006/relationships/hyperlink" Target="http://ectacenter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200" dirty="0"/>
              <a:t>SSIP Stakeholders</a:t>
            </a:r>
            <a:r>
              <a:rPr lang="en-US" altLang="en-US" sz="4200" dirty="0" smtClean="0"/>
              <a:t>:</a:t>
            </a:r>
            <a:br>
              <a:rPr lang="en-US" altLang="en-US" sz="4200" dirty="0" smtClean="0"/>
            </a:br>
            <a:r>
              <a:rPr lang="en-US" altLang="en-US" sz="4200" dirty="0" smtClean="0"/>
              <a:t>The </a:t>
            </a:r>
            <a:r>
              <a:rPr lang="en-US" altLang="en-US" sz="4200" dirty="0"/>
              <a:t>Right People, The Right Purpose, The Right </a:t>
            </a:r>
            <a:r>
              <a:rPr lang="en-US" altLang="en-US" sz="4200" dirty="0" smtClean="0"/>
              <a:t>Plan</a:t>
            </a:r>
            <a:endParaRPr lang="en-US" sz="4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4191000"/>
            <a:ext cx="8915400" cy="2209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>
                <a:latin typeface="Century Gothic" charset="0"/>
              </a:rPr>
              <a:t>Improving Data, Improving Outcomes Conference</a:t>
            </a:r>
          </a:p>
          <a:p>
            <a:r>
              <a:rPr lang="en-US" sz="2600" dirty="0">
                <a:latin typeface="Century Gothic" charset="0"/>
              </a:rPr>
              <a:t>New Orleans, LA</a:t>
            </a:r>
          </a:p>
          <a:p>
            <a:r>
              <a:rPr lang="en-US" sz="2600" dirty="0">
                <a:latin typeface="Century Gothic" charset="0"/>
              </a:rPr>
              <a:t>August 16, 2016</a:t>
            </a: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2" descr="&quot; &quot;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</a:rPr>
              <a:t>Arkansas</a:t>
            </a:r>
          </a:p>
        </p:txBody>
      </p:sp>
      <p:sp>
        <p:nvSpPr>
          <p:cNvPr id="48130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0010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1800"/>
              </a:spcAft>
              <a:buFontTx/>
              <a:buBlip>
                <a:blip r:embed="rId3"/>
              </a:buBlip>
            </a:pPr>
            <a:r>
              <a:rPr lang="en-US" b="1" dirty="0">
                <a:latin typeface="Calibri" charset="0"/>
              </a:rPr>
              <a:t>Part C:   </a:t>
            </a:r>
            <a:r>
              <a:rPr lang="en-US" dirty="0">
                <a:latin typeface="Calibri" charset="0"/>
              </a:rPr>
              <a:t>Letting go of control and being more transparent has built trust as we move beyond “stakeholder” to team member and partner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b="1" dirty="0">
                <a:latin typeface="Calibri" charset="0"/>
              </a:rPr>
              <a:t>619: </a:t>
            </a:r>
            <a:r>
              <a:rPr lang="en-US" dirty="0">
                <a:latin typeface="Calibri" charset="0"/>
              </a:rPr>
              <a:t>The work helps us to communicate as partners and enables the entire team to help drive decisions rather than state agencies gathering a group after decisions are made.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0"/>
            <a:ext cx="1905000" cy="159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975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Refining Core Beliefs Around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19517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2" descr="&quot; &quot;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</a:rPr>
              <a:t>Montana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038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>
                <a:latin typeface="Calibri" charset="0"/>
              </a:rPr>
              <a:t>SiMRs: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sz="2400">
                <a:latin typeface="Calibri" charset="0"/>
              </a:rPr>
              <a:t>(C3A) Increase the percentage of infants and toddlers with IFSPs who demonstrate improved positive social-emotional skills, substantially increasing their rate of growth by the time they turn three years of age or exit the program.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sz="2400">
                <a:latin typeface="Calibri" charset="0"/>
              </a:rPr>
              <a:t>(B1) Increase the number and percent of American Indian students with disabilities who successfully complete their secondary education.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781800" y="2286000"/>
            <a:ext cx="1981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bg1"/>
                </a:solidFill>
              </a:rPr>
              <a:t>Part C:</a:t>
            </a:r>
            <a:r>
              <a:rPr lang="en-US" b="1" dirty="0">
                <a:solidFill>
                  <a:schemeClr val="bg1"/>
                </a:solidFill>
              </a:rPr>
              <a:t> Maximizing Engagement of SICC</a:t>
            </a: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16553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>
            <a:noAutofit/>
          </a:bodyPr>
          <a:lstStyle/>
          <a:p>
            <a:pPr rtl="0" eaLnBrk="1" latinLnBrk="0" hangingPunct="1"/>
            <a:r>
              <a:rPr lang="en-US" kern="1200" dirty="0" smtClean="0">
                <a:effectLst/>
                <a:latin typeface="Century Gothic"/>
                <a:ea typeface="+mn-ea"/>
                <a:cs typeface="+mn-cs"/>
              </a:rPr>
              <a:t>26 of Montana’s Best: </a:t>
            </a:r>
            <a:br>
              <a:rPr lang="en-US" kern="1200" dirty="0" smtClean="0">
                <a:effectLst/>
                <a:latin typeface="Century Gothic"/>
                <a:ea typeface="+mn-ea"/>
                <a:cs typeface="+mn-cs"/>
              </a:rPr>
            </a:br>
            <a:r>
              <a:rPr lang="en-US" kern="1200" dirty="0" smtClean="0">
                <a:effectLst/>
                <a:latin typeface="Century Gothic"/>
                <a:ea typeface="+mn-ea"/>
                <a:cs typeface="+mn-cs"/>
              </a:rPr>
              <a:t>SICC Representatives</a:t>
            </a:r>
            <a:endParaRPr lang="en-US" dirty="0" smtClean="0">
              <a:effectLst/>
            </a:endParaRPr>
          </a:p>
        </p:txBody>
      </p:sp>
      <p:graphicFrame>
        <p:nvGraphicFramePr>
          <p:cNvPr id="3" name="Content Placeholder 3" descr="This graphic presents Montana's SICC (State Interagency Coordinating Council) representatives.&#10;&#10;They include: MT Milestones/Part C Early Intervention program coordinator; 5 parents and representatives from the MT parent advocacy group PLUK; 4 MT Milestones/Part C Early Intervention program providers, higher education representatives from the University of Montana, Montana State University, and the University of Montana Rural Institute; one legislative representative from the state of Montana; state representatives from the MT Office of Public Instruction 619/Part B, MT School for the Deaf and Blind, and Ravalli County Early Head Start; and MT DPHHS representative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320797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57200" y="6324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FSSAC – Family Support Services Advisory Council</a:t>
            </a:r>
          </a:p>
        </p:txBody>
      </p:sp>
    </p:spTree>
    <p:extLst>
      <p:ext uri="{BB962C8B-B14F-4D97-AF65-F5344CB8AC3E}">
        <p14:creationId xmlns:p14="http://schemas.microsoft.com/office/powerpoint/2010/main" val="7663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28194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1650" i="1" dirty="0" smtClean="0">
                <a:ea typeface="+mj-ea"/>
              </a:rPr>
              <a:t>Teamwork </a:t>
            </a:r>
            <a:r>
              <a:rPr lang="en-US" sz="1650" i="1" dirty="0" smtClean="0">
                <a:ea typeface="+mj-ea"/>
              </a:rPr>
              <a:t>is the ability to work together toward a common vision and the ability to direct individual accomplishments toward organizational objectives.  It is the fuel that allows common people to attain uncommon results</a:t>
            </a:r>
            <a:r>
              <a:rPr lang="en-US" sz="1650" i="1" dirty="0" smtClean="0">
                <a:ea typeface="+mj-ea"/>
              </a:rPr>
              <a:t>. </a:t>
            </a:r>
            <a:br>
              <a:rPr lang="en-US" sz="1650" i="1" dirty="0" smtClean="0">
                <a:ea typeface="+mj-ea"/>
              </a:rPr>
            </a:br>
            <a:r>
              <a:rPr lang="en-US" sz="1650" i="1" dirty="0" smtClean="0">
                <a:ea typeface="+mj-ea"/>
              </a:rPr>
              <a:t/>
            </a:r>
            <a:br>
              <a:rPr lang="en-US" sz="1650" i="1" dirty="0" smtClean="0">
                <a:ea typeface="+mj-ea"/>
              </a:rPr>
            </a:br>
            <a:r>
              <a:rPr lang="en-US" sz="1650" dirty="0" smtClean="0">
                <a:ea typeface="+mj-ea"/>
              </a:rPr>
              <a:t>~ </a:t>
            </a:r>
            <a:r>
              <a:rPr lang="en-US" sz="1650" dirty="0" smtClean="0">
                <a:ea typeface="+mj-ea"/>
              </a:rPr>
              <a:t>Andrew </a:t>
            </a:r>
            <a:r>
              <a:rPr lang="en-US" sz="1650" dirty="0" smtClean="0">
                <a:ea typeface="+mj-ea"/>
              </a:rPr>
              <a:t>Carnegie</a:t>
            </a:r>
            <a:endParaRPr lang="en-US" sz="1650" dirty="0">
              <a:ea typeface="+mj-ea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457200" y="3276600"/>
            <a:ext cx="3008313" cy="2362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/>
            <a:r>
              <a:rPr lang="en-US" sz="1800" dirty="0" smtClean="0">
                <a:solidFill>
                  <a:srgbClr val="154578"/>
                </a:solidFill>
                <a:latin typeface="Calibri" charset="0"/>
              </a:rPr>
              <a:t>RBI </a:t>
            </a:r>
            <a:r>
              <a:rPr lang="en-US" sz="1800" dirty="0" smtClean="0">
                <a:solidFill>
                  <a:srgbClr val="154578"/>
                </a:solidFill>
                <a:latin typeface="Calibri" charset="0"/>
              </a:rPr>
              <a:t>and RBEI</a:t>
            </a:r>
          </a:p>
          <a:p>
            <a:pPr marL="285750" indent="-285750" eaLnBrk="1" hangingPunct="1"/>
            <a:r>
              <a:rPr lang="en-US" sz="1800" dirty="0" smtClean="0">
                <a:solidFill>
                  <a:srgbClr val="154578"/>
                </a:solidFill>
                <a:latin typeface="Calibri" charset="0"/>
              </a:rPr>
              <a:t>Web-based online data management system</a:t>
            </a:r>
          </a:p>
          <a:p>
            <a:pPr marL="285750" indent="-285750" eaLnBrk="1" hangingPunct="1"/>
            <a:r>
              <a:rPr lang="en-US" sz="1800" dirty="0" smtClean="0">
                <a:solidFill>
                  <a:srgbClr val="154578"/>
                </a:solidFill>
                <a:latin typeface="Calibri" charset="0"/>
              </a:rPr>
              <a:t>Common IFSP</a:t>
            </a:r>
          </a:p>
          <a:p>
            <a:pPr marL="285750" indent="-285750" eaLnBrk="1" hangingPunct="1"/>
            <a:r>
              <a:rPr lang="en-US" sz="1800" dirty="0" smtClean="0">
                <a:solidFill>
                  <a:srgbClr val="154578"/>
                </a:solidFill>
                <a:latin typeface="Calibri" charset="0"/>
              </a:rPr>
              <a:t>Child Outcomes</a:t>
            </a:r>
            <a:endParaRPr lang="en-US" sz="1800" dirty="0">
              <a:solidFill>
                <a:srgbClr val="154578"/>
              </a:solidFill>
              <a:latin typeface="Calibri" charset="0"/>
            </a:endParaRPr>
          </a:p>
        </p:txBody>
      </p:sp>
      <p:pic>
        <p:nvPicPr>
          <p:cNvPr id="5" name="Content Placeholder 4" descr="Graphic that reads, &quot;got purpose?&quo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357313"/>
            <a:ext cx="4762500" cy="368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9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n-US" sz="1800" dirty="0" smtClean="0">
                <a:latin typeface="Century Gothic" charset="0"/>
              </a:rPr>
              <a:t>plan</a:t>
            </a:r>
            <a:r>
              <a:rPr lang="en-US" sz="1800" dirty="0">
                <a:latin typeface="Century Gothic" charset="0"/>
              </a:rPr>
              <a:t/>
            </a:r>
            <a:br>
              <a:rPr lang="en-US" sz="1800" dirty="0">
                <a:latin typeface="Century Gothic" charset="0"/>
              </a:rPr>
            </a:br>
            <a:r>
              <a:rPr lang="en-US" sz="1800" dirty="0">
                <a:latin typeface="Century Gothic" charset="0"/>
              </a:rPr>
              <a:t>/plan/</a:t>
            </a:r>
            <a:br>
              <a:rPr lang="en-US" sz="1800" dirty="0">
                <a:latin typeface="Century Gothic" charset="0"/>
              </a:rPr>
            </a:br>
            <a:r>
              <a:rPr lang="en-US" sz="1800" dirty="0">
                <a:latin typeface="Century Gothic" charset="0"/>
              </a:rPr>
              <a:t>noun: plan; plural noun: plans</a:t>
            </a:r>
            <a:br>
              <a:rPr lang="en-US" sz="1800" dirty="0">
                <a:latin typeface="Century Gothic" charset="0"/>
              </a:rPr>
            </a:br>
            <a:r>
              <a:rPr lang="en-US" sz="1800" dirty="0">
                <a:latin typeface="Century Gothic" charset="0"/>
              </a:rPr>
              <a:t>1.   a detailed proposal for doing or achieving something</a:t>
            </a:r>
            <a:r>
              <a:rPr lang="en-US" sz="1800" dirty="0" smtClean="0">
                <a:latin typeface="Century Gothic" charset="0"/>
              </a:rPr>
              <a:t>.</a:t>
            </a:r>
            <a:endParaRPr lang="en-US" sz="1800" dirty="0">
              <a:latin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01000" cy="34290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dirty="0">
                <a:latin typeface="Calibri" charset="0"/>
              </a:rPr>
              <a:t>If Montana implements specific improvement strategies, we will provide high quality early intervention programs for vulnerable  infants and toddlers with disabilities and their families to improve social-emotional skills in an effort to reduce the incident of future problems in their learning, behavior, and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2190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Montana Milestones/Part C Early Intervention Program SSIP</a:t>
            </a:r>
            <a:endParaRPr lang="en-US" dirty="0">
              <a:ea typeface="+mj-ea"/>
            </a:endParaRPr>
          </a:p>
        </p:txBody>
      </p:sp>
      <p:graphicFrame>
        <p:nvGraphicFramePr>
          <p:cNvPr id="4" name="Content Placeholder 3" descr="This graphic presents the components of the Montana Milestones/Part C Early Intervention Program SSIP.&#10;&#10;The components include: coaching interaction style; MSU Extended University; social-emotional screenings, assessments, and evidence-based practices; Child Outcomes Summary process guidance and Train the Trainers; family involvement in data practices; and Montana's comprehensive monitoring tool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180367"/>
              </p:ext>
            </p:extLst>
          </p:nvPr>
        </p:nvGraphicFramePr>
        <p:xfrm>
          <a:off x="228600" y="15240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8372" name="Picture 4" descr="&quot; &quo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2" descr="&quot; &quot;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California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4038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>
                <a:latin typeface="Calibri" charset="0"/>
              </a:rPr>
              <a:t>SiMRs: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sz="2400">
                <a:latin typeface="Calibri" charset="0"/>
              </a:rPr>
              <a:t>(C3A) Increase the percentage of infants and toddlers with disabilities in California who will substantially increase their rate of growth in positive social-emotional skills (including social relationships) by the time they exit the early intervention program.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sz="2400">
                <a:latin typeface="Calibri" charset="0"/>
              </a:rPr>
              <a:t>(B3C) Increase assessment proficiency results for the subgroups of special education students who are also ELs, low-income (defined by student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s eligibility for FRPM), and foster youths.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705600" y="1828800"/>
            <a:ext cx="19812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bg1"/>
                </a:solidFill>
              </a:rPr>
              <a:t>Part C: </a:t>
            </a:r>
            <a:r>
              <a:rPr lang="en-US" b="1" dirty="0">
                <a:solidFill>
                  <a:schemeClr val="bg1"/>
                </a:solidFill>
              </a:rPr>
              <a:t>Maximizing Engagement of SICC Stakeholders</a:t>
            </a: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-and-</a:t>
            </a: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Supporting Stakeholders on Local Implementation Teams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>
                <a:latin typeface="Century Gothic" charset="0"/>
              </a:rPr>
              <a:t>California</a:t>
            </a:r>
            <a:r>
              <a:rPr lang="ja-JP" altLang="en-US">
                <a:latin typeface="Century Gothic" charset="0"/>
                <a:ea typeface="MS PGothic" charset="0"/>
                <a:cs typeface="MS PGothic" charset="0"/>
              </a:rPr>
              <a:t>’</a:t>
            </a:r>
            <a:r>
              <a:rPr lang="en-US" altLang="ja-JP">
                <a:latin typeface="Century Gothic" charset="0"/>
                <a:ea typeface="MS PGothic" charset="0"/>
                <a:cs typeface="MS PGothic" charset="0"/>
              </a:rPr>
              <a:t>s Interagency Coordinating Council </a:t>
            </a:r>
            <a:endParaRPr lang="en-US">
              <a:latin typeface="Century Gothic" charset="0"/>
            </a:endParaRPr>
          </a:p>
        </p:txBody>
      </p:sp>
      <p:sp>
        <p:nvSpPr>
          <p:cNvPr id="62466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2"/>
              </a:buBlip>
            </a:pPr>
            <a:r>
              <a:rPr lang="en-US" b="1" dirty="0">
                <a:latin typeface="Calibri" charset="0"/>
              </a:rPr>
              <a:t>Interagency Coordinating Council (ICC)</a:t>
            </a:r>
          </a:p>
          <a:p>
            <a:pPr lvl="1">
              <a:buFont typeface="Calibri" charset="0"/>
              <a:buChar char="–"/>
            </a:pPr>
            <a:r>
              <a:rPr lang="en-US" sz="2800" dirty="0">
                <a:latin typeface="Calibri" charset="0"/>
              </a:rPr>
              <a:t>Members actively participated in the development of State Systemic Improvement Plan (SSIP) as members of the SSIP Task Force Workgroup</a:t>
            </a:r>
          </a:p>
          <a:p>
            <a:pPr lvl="1">
              <a:buFont typeface="Calibri" charset="0"/>
              <a:buChar char="–"/>
            </a:pPr>
            <a:r>
              <a:rPr lang="en-US" sz="2800" dirty="0">
                <a:latin typeface="Calibri" charset="0"/>
              </a:rPr>
              <a:t>Dedicated ICC meeting time to develop and support SSIP resources and activities</a:t>
            </a:r>
          </a:p>
          <a:p>
            <a:pPr lvl="1">
              <a:buFont typeface="Calibri" charset="0"/>
              <a:buChar char="–"/>
            </a:pPr>
            <a:r>
              <a:rPr lang="en-US" sz="2800" dirty="0">
                <a:latin typeface="Calibri" charset="0"/>
              </a:rPr>
              <a:t>Provided a forum for discussion and stakeholder engagement along the </a:t>
            </a:r>
            <a:r>
              <a:rPr lang="en-US" sz="2800" dirty="0" smtClean="0">
                <a:latin typeface="Calibri" charset="0"/>
              </a:rPr>
              <a:t>way</a:t>
            </a:r>
          </a:p>
        </p:txBody>
      </p:sp>
    </p:spTree>
    <p:extLst>
      <p:ext uri="{BB962C8B-B14F-4D97-AF65-F5344CB8AC3E}">
        <p14:creationId xmlns:p14="http://schemas.microsoft.com/office/powerpoint/2010/main" val="13640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charset="0"/>
              </a:rPr>
              <a:t>CA </a:t>
            </a:r>
            <a:r>
              <a:rPr lang="en-US" dirty="0">
                <a:latin typeface="Century Gothic" charset="0"/>
              </a:rPr>
              <a:t>ICC’s Contribution to SSIP Implementation </a:t>
            </a:r>
            <a:r>
              <a:rPr lang="en-US" dirty="0" smtClean="0">
                <a:latin typeface="Century Gothic" charset="0"/>
              </a:rPr>
              <a:t>Resources</a:t>
            </a:r>
            <a:endParaRPr lang="en-US" dirty="0"/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152400" y="1600200"/>
            <a:ext cx="4495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alibri" charset="0"/>
              <a:buChar char="–"/>
            </a:pPr>
            <a:r>
              <a:rPr lang="en-US" dirty="0" smtClean="0">
                <a:latin typeface="Calibri" charset="0"/>
              </a:rPr>
              <a:t>Parent/Provider Education</a:t>
            </a:r>
          </a:p>
          <a:p>
            <a:pPr lvl="2"/>
            <a:r>
              <a:rPr lang="en-US" dirty="0" smtClean="0">
                <a:latin typeface="Calibri" charset="0"/>
              </a:rPr>
              <a:t>Supported development of </a:t>
            </a:r>
            <a:r>
              <a:rPr lang="ja-JP" altLang="en-US" dirty="0" smtClean="0">
                <a:latin typeface="Calibri" charset="0"/>
                <a:ea typeface="MS PGothic" charset="0"/>
                <a:cs typeface="MS PGothic" charset="0"/>
              </a:rPr>
              <a:t>“</a:t>
            </a:r>
            <a:r>
              <a:rPr lang="en-US" altLang="ja-JP" dirty="0" smtClean="0">
                <a:latin typeface="Calibri" charset="0"/>
                <a:ea typeface="MS PGothic" charset="0"/>
                <a:cs typeface="MS PGothic" charset="0"/>
              </a:rPr>
              <a:t>Take a Minute…Relationships Matter</a:t>
            </a:r>
            <a:r>
              <a:rPr lang="ja-JP" altLang="en-US" dirty="0" smtClean="0">
                <a:latin typeface="Calibri" charset="0"/>
                <a:ea typeface="MS PGothic" charset="0"/>
                <a:cs typeface="MS PGothic" charset="0"/>
              </a:rPr>
              <a:t>”</a:t>
            </a:r>
            <a:r>
              <a:rPr lang="en-US" altLang="ja-JP" dirty="0" smtClean="0">
                <a:latin typeface="Calibri" charset="0"/>
                <a:ea typeface="MS PGothic" charset="0"/>
                <a:cs typeface="MS PGothic" charset="0"/>
              </a:rPr>
              <a:t> campaign</a:t>
            </a:r>
          </a:p>
          <a:p>
            <a:pPr lvl="3"/>
            <a:r>
              <a:rPr lang="en-US" dirty="0" smtClean="0">
                <a:latin typeface="Calibri" charset="0"/>
              </a:rPr>
              <a:t>Parent flyer</a:t>
            </a:r>
          </a:p>
          <a:p>
            <a:pPr lvl="3"/>
            <a:r>
              <a:rPr lang="en-US" dirty="0" smtClean="0">
                <a:latin typeface="Calibri" charset="0"/>
              </a:rPr>
              <a:t>Video </a:t>
            </a:r>
          </a:p>
          <a:p>
            <a:pPr lvl="3"/>
            <a:r>
              <a:rPr lang="en-US" dirty="0" smtClean="0">
                <a:latin typeface="Calibri" charset="0"/>
              </a:rPr>
              <a:t>Provider Checklist</a:t>
            </a:r>
          </a:p>
          <a:p>
            <a:pPr lvl="1">
              <a:buFont typeface="Calibri" charset="0"/>
              <a:buChar char="–"/>
            </a:pPr>
            <a:r>
              <a:rPr lang="en-US" dirty="0" smtClean="0">
                <a:latin typeface="Calibri" charset="0"/>
              </a:rPr>
              <a:t>Interagency Collaboration</a:t>
            </a:r>
          </a:p>
          <a:p>
            <a:pPr lvl="2"/>
            <a:r>
              <a:rPr lang="en-US" dirty="0" smtClean="0">
                <a:latin typeface="Calibri" charset="0"/>
              </a:rPr>
              <a:t>Resource guide on initiatives</a:t>
            </a:r>
          </a:p>
          <a:p>
            <a:pPr lvl="2"/>
            <a:r>
              <a:rPr lang="en-US" dirty="0" smtClean="0">
                <a:latin typeface="Calibri" charset="0"/>
              </a:rPr>
              <a:t>Develop Evidence Based Infant-Toddler Social-Emotional Assessment Guidelines</a:t>
            </a:r>
          </a:p>
          <a:p>
            <a:pPr lvl="1">
              <a:buFont typeface="Calibri" charset="0"/>
              <a:buNone/>
            </a:pPr>
            <a:endParaRPr lang="en-US" dirty="0">
              <a:latin typeface="Calibri" charset="0"/>
            </a:endParaRPr>
          </a:p>
        </p:txBody>
      </p:sp>
      <p:grpSp>
        <p:nvGrpSpPr>
          <p:cNvPr id="29" name="Group 28" descr="This is a screenshot of California's &quot;Take a Minute...Relationships Matter&quot; parent flyer.&#10;&#10;The flyer may be accessed here: http://earlystartneighborhood.ning.com/ssip-resources/take-a-minute-relationships-matter-flyer-for-parents"/>
          <p:cNvGrpSpPr/>
          <p:nvPr/>
        </p:nvGrpSpPr>
        <p:grpSpPr>
          <a:xfrm>
            <a:off x="4343400" y="1535112"/>
            <a:ext cx="4497388" cy="4941888"/>
            <a:chOff x="4343400" y="1447800"/>
            <a:chExt cx="4497388" cy="4941888"/>
          </a:xfrm>
        </p:grpSpPr>
        <p:pic>
          <p:nvPicPr>
            <p:cNvPr id="30" name="Picture 5" descr="&quot; 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667000"/>
              <a:ext cx="1982788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 descr="&quot; &quo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447800"/>
              <a:ext cx="211613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&quot; &quot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724400"/>
              <a:ext cx="2947988" cy="166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61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3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entury Gothic" charset="0"/>
              </a:rPr>
              <a:t>California Early Start SSIP </a:t>
            </a:r>
            <a:br>
              <a:rPr lang="en-US" dirty="0">
                <a:latin typeface="Century Gothic" charset="0"/>
              </a:rPr>
            </a:br>
            <a:r>
              <a:rPr lang="en-US" dirty="0">
                <a:latin typeface="Century Gothic" charset="0"/>
              </a:rPr>
              <a:t>Local Implementation Teams</a:t>
            </a:r>
          </a:p>
        </p:txBody>
      </p:sp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457200" y="1477963"/>
            <a:ext cx="8229600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2"/>
              </a:buBlip>
            </a:pPr>
            <a:r>
              <a:rPr lang="en-US" sz="2400" smtClean="0">
                <a:latin typeface="Calibri" charset="0"/>
              </a:rPr>
              <a:t>Each regional center catchment area will have a Local Implementation Team, consisting of representatives from: Regional Center, Family Resource Center, Local Educational Agencies, and other community partners </a:t>
            </a:r>
            <a:r>
              <a:rPr lang="en-US" sz="2000" smtClean="0">
                <a:latin typeface="Calibri" charset="0"/>
              </a:rPr>
              <a:t>(ex: First 5, Early Head Start, County Office of Mental Health)</a:t>
            </a:r>
            <a:endParaRPr lang="en-US" sz="2400" dirty="0">
              <a:latin typeface="Calibri" charset="0"/>
            </a:endParaRPr>
          </a:p>
        </p:txBody>
      </p:sp>
      <p:grpSp>
        <p:nvGrpSpPr>
          <p:cNvPr id="4" name="Group 3" descr="This image displays the various implementation cohorts located in each regional center catchment area."/>
          <p:cNvGrpSpPr/>
          <p:nvPr/>
        </p:nvGrpSpPr>
        <p:grpSpPr>
          <a:xfrm>
            <a:off x="-1" y="3308350"/>
            <a:ext cx="8153401" cy="3321050"/>
            <a:chOff x="-147638" y="3232150"/>
            <a:chExt cx="8153401" cy="3321050"/>
          </a:xfrm>
        </p:grpSpPr>
        <p:sp>
          <p:nvSpPr>
            <p:cNvPr id="5" name="Oval 4"/>
            <p:cNvSpPr/>
            <p:nvPr/>
          </p:nvSpPr>
          <p:spPr bwMode="auto">
            <a:xfrm>
              <a:off x="1071563" y="3352800"/>
              <a:ext cx="6934200" cy="3200400"/>
            </a:xfrm>
            <a:prstGeom prst="ellipse">
              <a:avLst/>
            </a:prstGeom>
            <a:solidFill>
              <a:srgbClr val="008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31913" y="3232150"/>
              <a:ext cx="6486525" cy="3008313"/>
              <a:chOff x="1331913" y="3232150"/>
              <a:chExt cx="6486525" cy="3008313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4875213" y="3232150"/>
                <a:ext cx="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 bwMode="auto">
              <a:xfrm>
                <a:off x="5715000" y="3810000"/>
                <a:ext cx="1712913" cy="80962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Regional Center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Local Implementation Team 3</a:t>
                </a: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228850" y="3775075"/>
                <a:ext cx="1720850" cy="725488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Regional Center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Local Implementation Team 1</a:t>
                </a: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3962400" y="3467100"/>
                <a:ext cx="1757363" cy="79057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Regional Center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Local Implementation Team 2</a:t>
                </a: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1331913" y="4638675"/>
                <a:ext cx="1757362" cy="738188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Regional Center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Local Implementation Team 4</a:t>
                </a: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4652963" y="5427663"/>
                <a:ext cx="1828800" cy="812800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chemeClr val="tx1"/>
                    </a:solidFill>
                  </a:rPr>
                  <a:t>Regional Center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chemeClr val="tx1"/>
                    </a:solidFill>
                  </a:rPr>
                  <a:t>Local Implementation Team 6</a:t>
                </a: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2663825" y="5403850"/>
                <a:ext cx="1758950" cy="773113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Regional Center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Local Implementation Team 5</a:t>
                </a: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6059488" y="4695825"/>
                <a:ext cx="1758950" cy="760413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Regional Center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Local Implementation Team 7</a:t>
                </a:r>
              </a:p>
            </p:txBody>
          </p:sp>
          <p:sp>
            <p:nvSpPr>
              <p:cNvPr id="16" name="Right Arrow 15"/>
              <p:cNvSpPr/>
              <p:nvPr/>
            </p:nvSpPr>
            <p:spPr bwMode="auto">
              <a:xfrm>
                <a:off x="1676400" y="3927575"/>
                <a:ext cx="502920" cy="502920"/>
              </a:xfrm>
              <a:prstGeom prst="rightArrow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-147638" y="3427413"/>
              <a:ext cx="2438401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Implementation Cohorts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5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Session Planning Team: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State Staff</a:t>
            </a:r>
            <a:endParaRPr lang="en-US" dirty="0">
              <a:ea typeface="+mj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52575"/>
            <a:ext cx="8382000" cy="449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B050"/>
                </a:solidFill>
                <a:latin typeface="Calibri" charset="0"/>
              </a:rPr>
              <a:t>Arkansas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>
                <a:latin typeface="Calibri" charset="0"/>
              </a:rPr>
              <a:t>Tracy Turner</a:t>
            </a:r>
            <a:r>
              <a:rPr lang="en-US" sz="2000" dirty="0">
                <a:latin typeface="Calibri" charset="0"/>
              </a:rPr>
              <a:t>,</a:t>
            </a:r>
            <a:r>
              <a:rPr lang="en-US" sz="2000" b="1" dirty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Part C Coordinator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 err="1">
                <a:latin typeface="Calibri" charset="0"/>
              </a:rPr>
              <a:t>Ravyn</a:t>
            </a:r>
            <a:r>
              <a:rPr lang="en-US" sz="2000" b="1" dirty="0">
                <a:latin typeface="Calibri" charset="0"/>
              </a:rPr>
              <a:t> Hawkins</a:t>
            </a:r>
            <a:r>
              <a:rPr lang="en-US" sz="2000" dirty="0">
                <a:latin typeface="Calibri" charset="0"/>
              </a:rPr>
              <a:t>,</a:t>
            </a:r>
            <a:r>
              <a:rPr lang="en-US" sz="2000" b="1" dirty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Part C Staff Development &amp; Policy Coordinator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>
                <a:latin typeface="Calibri" charset="0"/>
              </a:rPr>
              <a:t>Yvonne Greene</a:t>
            </a:r>
            <a:r>
              <a:rPr lang="en-US" sz="2000" dirty="0">
                <a:latin typeface="Calibri" charset="0"/>
              </a:rPr>
              <a:t>,</a:t>
            </a:r>
            <a:r>
              <a:rPr lang="en-US" sz="2000" b="1" dirty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619 Coordinator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39B54A"/>
                </a:solidFill>
                <a:latin typeface="Calibri" charset="0"/>
              </a:rPr>
              <a:t>California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>
                <a:latin typeface="Calibri" charset="0"/>
              </a:rPr>
              <a:t>Sharon </a:t>
            </a:r>
            <a:r>
              <a:rPr lang="en-US" sz="2000" b="1" dirty="0" err="1">
                <a:latin typeface="Calibri" charset="0"/>
              </a:rPr>
              <a:t>DeRego</a:t>
            </a:r>
            <a:r>
              <a:rPr lang="en-US" sz="2000" dirty="0">
                <a:latin typeface="Calibri" charset="0"/>
              </a:rPr>
              <a:t>,</a:t>
            </a:r>
            <a:r>
              <a:rPr lang="en-US" sz="2000" b="1" dirty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Part C Coordinator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>
                <a:latin typeface="Calibri" charset="0"/>
              </a:rPr>
              <a:t>Marie </a:t>
            </a:r>
            <a:r>
              <a:rPr lang="en-US" sz="2000" b="1" dirty="0" err="1">
                <a:latin typeface="Calibri" charset="0"/>
              </a:rPr>
              <a:t>Poulsen</a:t>
            </a:r>
            <a:r>
              <a:rPr lang="en-US" sz="2000" dirty="0">
                <a:latin typeface="Calibri" charset="0"/>
              </a:rPr>
              <a:t>, SICC Chair (IHE/Personnel Prep. Representative) *</a:t>
            </a:r>
            <a:r>
              <a:rPr lang="en-US" sz="1200" dirty="0">
                <a:latin typeface="Calibri" charset="0"/>
              </a:rPr>
              <a:t>tentative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39B54A"/>
                </a:solidFill>
                <a:latin typeface="Calibri" charset="0"/>
              </a:rPr>
              <a:t>Connecticut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>
                <a:latin typeface="Calibri" charset="0"/>
              </a:rPr>
              <a:t>Aileen McKenna, </a:t>
            </a:r>
            <a:r>
              <a:rPr lang="en-US" sz="2000" dirty="0">
                <a:latin typeface="Calibri" charset="0"/>
              </a:rPr>
              <a:t>Manager, Part C Family &amp; Community Supports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>
                <a:latin typeface="Calibri" charset="0"/>
              </a:rPr>
              <a:t>Kristen Williams</a:t>
            </a:r>
            <a:r>
              <a:rPr lang="en-US" sz="2000" dirty="0">
                <a:latin typeface="Calibri" charset="0"/>
              </a:rPr>
              <a:t>, Parent Consultant, CT Parent Advocacy Center</a:t>
            </a:r>
            <a:endParaRPr lang="en-US" sz="2000" b="1" dirty="0">
              <a:solidFill>
                <a:srgbClr val="00B050"/>
              </a:solidFill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B050"/>
                </a:solidFill>
                <a:latin typeface="Calibri" charset="0"/>
              </a:rPr>
              <a:t>Montana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>
                <a:latin typeface="Calibri" charset="0"/>
              </a:rPr>
              <a:t>Wendy </a:t>
            </a:r>
            <a:r>
              <a:rPr lang="en-US" sz="2000" b="1" dirty="0" err="1">
                <a:latin typeface="Calibri" charset="0"/>
              </a:rPr>
              <a:t>Studt</a:t>
            </a:r>
            <a:r>
              <a:rPr lang="en-US" sz="2000" dirty="0">
                <a:latin typeface="Calibri" charset="0"/>
              </a:rPr>
              <a:t>,</a:t>
            </a:r>
            <a:r>
              <a:rPr lang="en-US" sz="2000" b="1" dirty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Part C Coordinator &amp; Data Manager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>
                <a:latin typeface="Calibri" charset="0"/>
              </a:rPr>
              <a:t>Laura McKee</a:t>
            </a:r>
            <a:r>
              <a:rPr lang="en-US" sz="2000" dirty="0">
                <a:latin typeface="Calibri" charset="0"/>
              </a:rPr>
              <a:t>,</a:t>
            </a:r>
            <a:r>
              <a:rPr lang="en-US" sz="2000" b="1" dirty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SICC Co-Chair (Parent Representative</a:t>
            </a:r>
            <a:r>
              <a:rPr lang="en-US" sz="2000" dirty="0" smtClean="0">
                <a:latin typeface="Calibri" charset="0"/>
              </a:rPr>
              <a:t>)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entury Gothic" charset="0"/>
              </a:rPr>
              <a:t>California’s Early Start </a:t>
            </a:r>
            <a:r>
              <a:rPr lang="en-US" dirty="0" smtClean="0">
                <a:solidFill>
                  <a:schemeClr val="tx2"/>
                </a:solidFill>
                <a:latin typeface="Century Gothic" charset="0"/>
              </a:rPr>
              <a:t>SSIP </a:t>
            </a:r>
            <a:r>
              <a:rPr lang="en-US" dirty="0">
                <a:solidFill>
                  <a:schemeClr val="tx2"/>
                </a:solidFill>
                <a:latin typeface="Century Gothic" charset="0"/>
              </a:rPr>
              <a:t>Implementation Stages</a:t>
            </a:r>
          </a:p>
        </p:txBody>
      </p:sp>
      <p:sp>
        <p:nvSpPr>
          <p:cNvPr id="67586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>
                <a:latin typeface="Calibri" charset="0"/>
              </a:rPr>
              <a:t>Three Stages of Implementation </a:t>
            </a:r>
          </a:p>
          <a:p>
            <a:pPr lvl="1">
              <a:lnSpc>
                <a:spcPct val="90000"/>
              </a:lnSpc>
              <a:buFont typeface="Calibri" charset="0"/>
              <a:buChar char="–"/>
            </a:pPr>
            <a:r>
              <a:rPr lang="en-US" sz="2700" dirty="0">
                <a:latin typeface="Calibri" charset="0"/>
              </a:rPr>
              <a:t>July 2016 – Cohort #1 - four to seven Regional Centers and their local implementation partners</a:t>
            </a:r>
          </a:p>
          <a:p>
            <a:pPr lvl="1">
              <a:lnSpc>
                <a:spcPct val="90000"/>
              </a:lnSpc>
              <a:buFont typeface="Calibri" charset="0"/>
              <a:buChar char="–"/>
            </a:pPr>
            <a:r>
              <a:rPr lang="en-US" sz="2700" dirty="0">
                <a:latin typeface="Calibri" charset="0"/>
              </a:rPr>
              <a:t>July 2017 – Cohort #2 - four to seven more Regional Centers and their local implementation partners</a:t>
            </a:r>
          </a:p>
          <a:p>
            <a:pPr lvl="1">
              <a:lnSpc>
                <a:spcPct val="90000"/>
              </a:lnSpc>
              <a:buFont typeface="Calibri" charset="0"/>
              <a:buChar char="–"/>
            </a:pPr>
            <a:r>
              <a:rPr lang="en-US" sz="2700" dirty="0">
                <a:latin typeface="Calibri" charset="0"/>
              </a:rPr>
              <a:t>July 2018 – Cohort #3 - remaining Regional Centers and their local implementation partners</a:t>
            </a:r>
          </a:p>
          <a:p>
            <a:pPr lvl="1">
              <a:lnSpc>
                <a:spcPct val="90000"/>
              </a:lnSpc>
              <a:buFont typeface="Calibri" charset="0"/>
              <a:buChar char="–"/>
            </a:pPr>
            <a:r>
              <a:rPr lang="en-US" sz="2700" dirty="0">
                <a:latin typeface="Calibri" charset="0"/>
              </a:rPr>
              <a:t>Ongoing one on one technical assistance (TA) from DDS and WestEd </a:t>
            </a:r>
          </a:p>
        </p:txBody>
      </p:sp>
    </p:spTree>
    <p:extLst>
      <p:ext uri="{BB962C8B-B14F-4D97-AF65-F5344CB8AC3E}">
        <p14:creationId xmlns:p14="http://schemas.microsoft.com/office/powerpoint/2010/main" val="8722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>
                <a:latin typeface="Century Gothic" charset="0"/>
              </a:rPr>
              <a:t>California’s Support of Local Implementation Teams</a:t>
            </a:r>
          </a:p>
        </p:txBody>
      </p:sp>
      <p:sp>
        <p:nvSpPr>
          <p:cNvPr id="69634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2"/>
              </a:buBlip>
            </a:pPr>
            <a:r>
              <a:rPr lang="en-US" b="1" dirty="0">
                <a:latin typeface="Calibri" charset="0"/>
              </a:rPr>
              <a:t>Department of Developmental Services (DDS)</a:t>
            </a:r>
          </a:p>
          <a:p>
            <a:pPr>
              <a:buFontTx/>
              <a:buBlip>
                <a:blip r:embed="rId2"/>
              </a:buBlip>
            </a:pPr>
            <a:r>
              <a:rPr lang="en-US" b="1" dirty="0">
                <a:latin typeface="Calibri" charset="0"/>
              </a:rPr>
              <a:t>Governor designated Lead Agency for California</a:t>
            </a:r>
          </a:p>
          <a:p>
            <a:pPr lvl="1">
              <a:buFont typeface="Calibri" charset="0"/>
              <a:buChar char="–"/>
            </a:pPr>
            <a:r>
              <a:rPr lang="en-US" sz="2800" dirty="0">
                <a:latin typeface="Calibri" charset="0"/>
              </a:rPr>
              <a:t>Liaisons assigned to Local Implementation Teams</a:t>
            </a:r>
          </a:p>
          <a:p>
            <a:pPr lvl="2"/>
            <a:r>
              <a:rPr lang="en-US" sz="2400" dirty="0">
                <a:latin typeface="Calibri" charset="0"/>
              </a:rPr>
              <a:t>DDS/</a:t>
            </a:r>
            <a:r>
              <a:rPr lang="en-US" sz="2400" dirty="0" err="1">
                <a:latin typeface="Calibri" charset="0"/>
              </a:rPr>
              <a:t>WestEd</a:t>
            </a:r>
            <a:r>
              <a:rPr lang="en-US" sz="2400" dirty="0">
                <a:latin typeface="Calibri" charset="0"/>
              </a:rPr>
              <a:t> liaisons</a:t>
            </a:r>
          </a:p>
          <a:p>
            <a:pPr lvl="2"/>
            <a:r>
              <a:rPr lang="en-US" sz="2400" dirty="0">
                <a:latin typeface="Calibri" charset="0"/>
              </a:rPr>
              <a:t>Monthly Conference Calls</a:t>
            </a:r>
          </a:p>
          <a:p>
            <a:pPr lvl="2"/>
            <a:r>
              <a:rPr lang="en-US" sz="2400" dirty="0">
                <a:latin typeface="Calibri" charset="0"/>
              </a:rPr>
              <a:t>In-person visits</a:t>
            </a:r>
          </a:p>
          <a:p>
            <a:pPr lvl="2"/>
            <a:r>
              <a:rPr lang="en-US" sz="2400" dirty="0">
                <a:latin typeface="Calibri" charset="0"/>
              </a:rPr>
              <a:t>Kick Off/Orientations</a:t>
            </a:r>
          </a:p>
          <a:p>
            <a:pPr lvl="2"/>
            <a:r>
              <a:rPr lang="en-US" sz="2400" dirty="0">
                <a:latin typeface="Calibri" charset="0"/>
              </a:rPr>
              <a:t>Local Implementation Team Plans</a:t>
            </a:r>
          </a:p>
          <a:p>
            <a:pPr lvl="2"/>
            <a:r>
              <a:rPr lang="en-US" sz="2400" dirty="0">
                <a:latin typeface="Calibri" charset="0"/>
              </a:rPr>
              <a:t>Support and Technical </a:t>
            </a:r>
            <a:r>
              <a:rPr lang="en-US" sz="2400" dirty="0" smtClean="0">
                <a:latin typeface="Calibri" charset="0"/>
              </a:rPr>
              <a:t>Assistance</a:t>
            </a:r>
            <a:endParaRPr lang="en-US" b="1" dirty="0">
              <a:latin typeface="Calibri" charset="0"/>
            </a:endParaRPr>
          </a:p>
        </p:txBody>
      </p:sp>
      <p:pic>
        <p:nvPicPr>
          <p:cNvPr id="69636" name="Picture 5" descr="Logo of the Department of Developmental Services (DDS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19500"/>
            <a:ext cx="2514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1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charset="0"/>
              </a:rPr>
              <a:t>Continued Support of Local Implementation Teams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457200" y="1524000"/>
            <a:ext cx="563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3532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2"/>
              </a:buBlip>
            </a:pPr>
            <a:r>
              <a:rPr lang="en-US" b="1" dirty="0" err="1" smtClean="0">
                <a:latin typeface="Calibri" charset="0"/>
              </a:rPr>
              <a:t>WestEd</a:t>
            </a:r>
            <a:r>
              <a:rPr lang="en-US" b="1" dirty="0" smtClean="0">
                <a:latin typeface="Calibri" charset="0"/>
              </a:rPr>
              <a:t> Center for Prevention and Early Intervention</a:t>
            </a:r>
          </a:p>
          <a:p>
            <a:pPr lvl="1">
              <a:buFont typeface="Calibri" charset="0"/>
              <a:buChar char="–"/>
            </a:pPr>
            <a:r>
              <a:rPr lang="en-US" dirty="0" smtClean="0">
                <a:latin typeface="Calibri" charset="0"/>
              </a:rPr>
              <a:t>Professional Development</a:t>
            </a:r>
          </a:p>
          <a:p>
            <a:pPr lvl="2"/>
            <a:r>
              <a:rPr lang="en-US" dirty="0" smtClean="0">
                <a:latin typeface="Calibri" charset="0"/>
              </a:rPr>
              <a:t>Training through Comprehensive System of Personnel Development (CSPD) </a:t>
            </a:r>
          </a:p>
          <a:p>
            <a:pPr lvl="3"/>
            <a:r>
              <a:rPr lang="en-US" dirty="0" smtClean="0">
                <a:latin typeface="Calibri" charset="0"/>
              </a:rPr>
              <a:t>Modify existing training on social-emotional development to make it shorter and available to additional participants</a:t>
            </a:r>
          </a:p>
          <a:p>
            <a:pPr lvl="1">
              <a:buFont typeface="Calibri" charset="0"/>
              <a:buChar char="–"/>
            </a:pPr>
            <a:r>
              <a:rPr lang="en-US" dirty="0" smtClean="0">
                <a:latin typeface="Calibri" charset="0"/>
              </a:rPr>
              <a:t>Online Community of Practice</a:t>
            </a:r>
          </a:p>
          <a:p>
            <a:pPr lvl="2"/>
            <a:r>
              <a:rPr lang="en-US" dirty="0" smtClean="0">
                <a:latin typeface="Calibri" charset="0"/>
              </a:rPr>
              <a:t>Activate an online Community of Practice to support professional networking and sharing of resources focused on the SSIP </a:t>
            </a:r>
          </a:p>
          <a:p>
            <a:pPr lvl="2"/>
            <a:r>
              <a:rPr lang="en-US" dirty="0" smtClean="0">
                <a:latin typeface="Calibri" charset="0"/>
                <a:hlinkClick r:id="rId3"/>
              </a:rPr>
              <a:t>http://earlystartneighborhood.ning.com/</a:t>
            </a:r>
            <a:endParaRPr lang="en-US" dirty="0" smtClean="0">
              <a:latin typeface="Calibri" charset="0"/>
            </a:endParaRPr>
          </a:p>
          <a:p>
            <a:pPr lvl="2"/>
            <a:endParaRPr lang="en-US" dirty="0" smtClean="0">
              <a:latin typeface="Calibri" charset="0"/>
            </a:endParaRPr>
          </a:p>
          <a:p>
            <a:pPr lvl="2">
              <a:buFont typeface="Arial" charset="0"/>
              <a:buNone/>
            </a:pPr>
            <a:endParaRPr lang="en-US" sz="2800" dirty="0" smtClean="0">
              <a:latin typeface="Calibri" charset="0"/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latin typeface="Calibri" charset="0"/>
            </a:endParaRPr>
          </a:p>
        </p:txBody>
      </p:sp>
      <p:grpSp>
        <p:nvGrpSpPr>
          <p:cNvPr id="5" name="Group 4" descr="This is a screenshot of the California online community of practice called Early Start Neighborhood."/>
          <p:cNvGrpSpPr/>
          <p:nvPr/>
        </p:nvGrpSpPr>
        <p:grpSpPr>
          <a:xfrm>
            <a:off x="5867400" y="1779588"/>
            <a:ext cx="3082925" cy="3071812"/>
            <a:chOff x="5867400" y="1779588"/>
            <a:chExt cx="3082925" cy="3071812"/>
          </a:xfrm>
        </p:grpSpPr>
        <p:pic>
          <p:nvPicPr>
            <p:cNvPr id="6" name="Picture 7" descr="&quot; &quot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925" y="1779588"/>
              <a:ext cx="2819400" cy="147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&quot; &quot;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251200"/>
              <a:ext cx="265112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18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itl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charset="0"/>
              </a:rPr>
              <a:t>Continued Support of Local Implementation Teams</a:t>
            </a:r>
          </a:p>
        </p:txBody>
      </p:sp>
      <p:sp>
        <p:nvSpPr>
          <p:cNvPr id="71683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62484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2"/>
              </a:buBlip>
            </a:pPr>
            <a:r>
              <a:rPr lang="en-US" b="1" dirty="0">
                <a:latin typeface="Calibri" charset="0"/>
              </a:rPr>
              <a:t>Interagency Coordinating Council (ICC)</a:t>
            </a:r>
          </a:p>
          <a:p>
            <a:pPr lvl="1">
              <a:buFont typeface="Calibri" charset="0"/>
              <a:buChar char="–"/>
            </a:pPr>
            <a:r>
              <a:rPr lang="en-US" dirty="0">
                <a:latin typeface="Calibri" charset="0"/>
              </a:rPr>
              <a:t>Resource guide on initiatives</a:t>
            </a:r>
          </a:p>
          <a:p>
            <a:pPr lvl="1">
              <a:buFont typeface="Calibri" charset="0"/>
              <a:buChar char="–"/>
            </a:pPr>
            <a:r>
              <a:rPr lang="en-US" dirty="0">
                <a:latin typeface="Calibri" charset="0"/>
              </a:rPr>
              <a:t>Evidence Based Infant-Toddler Social-Emotional Assessment Guidelines</a:t>
            </a:r>
          </a:p>
          <a:p>
            <a:pPr lvl="1">
              <a:buFont typeface="Calibri" charset="0"/>
              <a:buChar char="–"/>
            </a:pPr>
            <a:r>
              <a:rPr lang="en-US" dirty="0">
                <a:latin typeface="Calibri" charset="0"/>
              </a:rPr>
              <a:t>Support Take a Minute Campaign</a:t>
            </a:r>
          </a:p>
          <a:p>
            <a:pPr>
              <a:buFontTx/>
              <a:buBlip>
                <a:blip r:embed="rId2"/>
              </a:buBlip>
            </a:pPr>
            <a:r>
              <a:rPr lang="en-US" b="1" dirty="0">
                <a:latin typeface="Calibri" charset="0"/>
              </a:rPr>
              <a:t>Fellow Local Implementation Teams</a:t>
            </a:r>
          </a:p>
          <a:p>
            <a:pPr lvl="1">
              <a:buFont typeface="Calibri" charset="0"/>
              <a:buChar char="–"/>
            </a:pPr>
            <a:r>
              <a:rPr lang="en-US" dirty="0">
                <a:latin typeface="Calibri" charset="0"/>
              </a:rPr>
              <a:t>Peer Mentoring</a:t>
            </a:r>
          </a:p>
          <a:p>
            <a:pPr lvl="1">
              <a:buFont typeface="Calibri" charset="0"/>
              <a:buChar char="–"/>
            </a:pPr>
            <a:r>
              <a:rPr lang="en-US" dirty="0">
                <a:latin typeface="Calibri" charset="0"/>
              </a:rPr>
              <a:t>Sharing best practices and lessons </a:t>
            </a:r>
            <a:r>
              <a:rPr lang="en-US" dirty="0" smtClean="0">
                <a:latin typeface="Calibri" charset="0"/>
              </a:rPr>
              <a:t>learned</a:t>
            </a:r>
            <a:endParaRPr lang="en-US" dirty="0">
              <a:latin typeface="Calibri" charset="0"/>
            </a:endParaRPr>
          </a:p>
        </p:txBody>
      </p:sp>
      <p:pic>
        <p:nvPicPr>
          <p:cNvPr id="71682" name="Picture 4" descr="Logo of the Take a Minute...Relationships Matter campaig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9718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</a:rPr>
              <a:t>Connecticut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038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 eaLnBrk="1" hangingPunct="1">
              <a:buFont typeface="Calibri" charset="0"/>
              <a:buNone/>
            </a:pPr>
            <a:r>
              <a:rPr lang="en-US" sz="2800">
                <a:latin typeface="Calibri" charset="0"/>
              </a:rPr>
              <a:t>SiMRs:</a:t>
            </a:r>
          </a:p>
          <a:p>
            <a:pPr marL="0" lvl="1" indent="0" eaLnBrk="1" hangingPunct="1">
              <a:buFont typeface="Calibri" charset="0"/>
              <a:buBlip>
                <a:blip r:embed="rId3"/>
              </a:buBlip>
            </a:pPr>
            <a:r>
              <a:rPr lang="en-US">
                <a:latin typeface="Calibri" charset="0"/>
              </a:rPr>
              <a:t>(C4B) Increase the percent of families participating in Part C who report that early intervention services have helped the family effectively communicate their children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needs.</a:t>
            </a:r>
          </a:p>
          <a:p>
            <a:pPr marL="0" lvl="1" indent="0" eaLnBrk="1" hangingPunct="1">
              <a:buFont typeface="Calibri" charset="0"/>
              <a:buBlip>
                <a:blip r:embed="rId3"/>
              </a:buBlip>
            </a:pPr>
            <a:r>
              <a:rPr lang="en-US">
                <a:latin typeface="Calibri" charset="0"/>
              </a:rPr>
              <a:t>(B3C) Increase the reading performance of all 3rd grade students with disabilities, as measured by Connecticut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Approved ESEA Flexibility Performance Index.</a:t>
            </a:r>
            <a:endParaRPr lang="en-US" sz="2000">
              <a:latin typeface="Calibri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1981200"/>
            <a:ext cx="19812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975" lvl="1" indent="-53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/>
              <a:t>Part C:</a:t>
            </a:r>
          </a:p>
          <a:p>
            <a:pPr marL="53975" lvl="1" indent="-53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Engaging Families in SSIP and Making the Work Meaningful to Them </a:t>
            </a:r>
          </a:p>
        </p:txBody>
      </p:sp>
    </p:spTree>
    <p:extLst>
      <p:ext uri="{BB962C8B-B14F-4D97-AF65-F5344CB8AC3E}">
        <p14:creationId xmlns:p14="http://schemas.microsoft.com/office/powerpoint/2010/main" val="30461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entury Gothic" charset="0"/>
              </a:rPr>
              <a:t>Connecticut’s Family </a:t>
            </a:r>
            <a:r>
              <a:rPr lang="en-US" dirty="0" smtClean="0">
                <a:latin typeface="Century Gothic" charset="0"/>
              </a:rPr>
              <a:t/>
            </a:r>
            <a:br>
              <a:rPr lang="en-US" dirty="0" smtClean="0">
                <a:latin typeface="Century Gothic" charset="0"/>
              </a:rPr>
            </a:br>
            <a:r>
              <a:rPr lang="en-US" dirty="0" smtClean="0">
                <a:latin typeface="Century Gothic" charset="0"/>
              </a:rPr>
              <a:t>Engagement </a:t>
            </a:r>
            <a:r>
              <a:rPr lang="en-US" dirty="0">
                <a:latin typeface="Century Gothic" charset="0"/>
              </a:rPr>
              <a:t>Efforts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marL="342900" lvl="1" indent="-342900" eaLnBrk="1" hangingPunct="1">
              <a:buFont typeface="Calibri" panose="020F0502020204030204" pitchFamily="34" charset="0"/>
              <a:buBlip>
                <a:blip r:embed="rId3"/>
              </a:buBlip>
              <a:defRPr/>
            </a:pPr>
            <a:r>
              <a:rPr lang="en-US" sz="2800" dirty="0" smtClean="0">
                <a:ea typeface="+mn-ea"/>
              </a:rPr>
              <a:t>Partner with our PTI, CT Parent Advocacy Center (CPAC), through a contractual agreement that allows CPAC parents to: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Participate in the development of the State Systemic Improvement Plan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Attend state and national meetings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Review drafts </a:t>
            </a:r>
            <a:endParaRPr lang="en-US" dirty="0" smtClean="0">
              <a:ea typeface="+mn-ea"/>
            </a:endParaRP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Provide parent faculty and CPAC staff assistance in creating training modules, literature and presentations for Birth to Three providers and families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62800" y="0"/>
            <a:ext cx="1981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975" lvl="1" indent="-53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Engaging Families in SSIP and Making the Work Meaningful to Them </a:t>
            </a:r>
          </a:p>
        </p:txBody>
      </p:sp>
    </p:spTree>
    <p:extLst>
      <p:ext uri="{BB962C8B-B14F-4D97-AF65-F5344CB8AC3E}">
        <p14:creationId xmlns:p14="http://schemas.microsoft.com/office/powerpoint/2010/main" val="20908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entury Gothic" charset="0"/>
              </a:rPr>
              <a:t>Connecticut’s Family </a:t>
            </a:r>
            <a:r>
              <a:rPr lang="en-US" dirty="0" smtClean="0">
                <a:latin typeface="Century Gothic" charset="0"/>
              </a:rPr>
              <a:t/>
            </a:r>
            <a:br>
              <a:rPr lang="en-US" dirty="0" smtClean="0">
                <a:latin typeface="Century Gothic" charset="0"/>
              </a:rPr>
            </a:br>
            <a:r>
              <a:rPr lang="en-US" dirty="0" smtClean="0">
                <a:latin typeface="Century Gothic" charset="0"/>
              </a:rPr>
              <a:t>Engagement </a:t>
            </a:r>
            <a:r>
              <a:rPr lang="en-US" dirty="0">
                <a:latin typeface="Century Gothic" charset="0"/>
              </a:rPr>
              <a:t>Efforts</a:t>
            </a:r>
          </a:p>
        </p:txBody>
      </p:sp>
      <p:sp>
        <p:nvSpPr>
          <p:cNvPr id="76802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dirty="0">
                <a:latin typeface="Calibri" charset="0"/>
              </a:rPr>
              <a:t>Results of using trained parent faculty at </a:t>
            </a:r>
            <a:r>
              <a:rPr lang="en-US" b="1" dirty="0">
                <a:latin typeface="Calibri" charset="0"/>
              </a:rPr>
              <a:t>all</a:t>
            </a:r>
            <a:r>
              <a:rPr lang="en-US" dirty="0">
                <a:latin typeface="Calibri" charset="0"/>
              </a:rPr>
              <a:t> trainings: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dirty="0">
                <a:latin typeface="Calibri" charset="0"/>
              </a:rPr>
              <a:t>Sends the message that the parent perspective matters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dirty="0">
                <a:latin typeface="Calibri" charset="0"/>
              </a:rPr>
              <a:t>Offers administration another way of looking at things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dirty="0">
                <a:latin typeface="Calibri" charset="0"/>
              </a:rPr>
              <a:t> Keeps us grounded- we may be the professional but sometimes even research gets it wrong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dirty="0">
                <a:latin typeface="Calibri" charset="0"/>
              </a:rPr>
              <a:t>Reminds providers to look to their families for possible parent leaders, mentors, SICC </a:t>
            </a:r>
            <a:r>
              <a:rPr lang="en-US" dirty="0" smtClean="0">
                <a:latin typeface="Calibri" charset="0"/>
              </a:rPr>
              <a:t>members</a:t>
            </a:r>
            <a:endParaRPr lang="en-US" dirty="0">
              <a:latin typeface="Calibri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62800" y="0"/>
            <a:ext cx="1981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975" lvl="1" indent="-53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Engaging Families in SSIP and Making the Work </a:t>
            </a:r>
            <a:r>
              <a:rPr lang="en-US" sz="1400" b="1" dirty="0"/>
              <a:t>Meaningful </a:t>
            </a:r>
            <a:r>
              <a:rPr lang="en-US" sz="1600" b="1" dirty="0"/>
              <a:t>to Them </a:t>
            </a:r>
          </a:p>
        </p:txBody>
      </p:sp>
    </p:spTree>
    <p:extLst>
      <p:ext uri="{BB962C8B-B14F-4D97-AF65-F5344CB8AC3E}">
        <p14:creationId xmlns:p14="http://schemas.microsoft.com/office/powerpoint/2010/main" val="41329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entury Gothic" charset="0"/>
              </a:rPr>
              <a:t>Connecticut’s Family </a:t>
            </a:r>
            <a:r>
              <a:rPr lang="en-US" dirty="0" smtClean="0">
                <a:latin typeface="Century Gothic" charset="0"/>
              </a:rPr>
              <a:t/>
            </a:r>
            <a:br>
              <a:rPr lang="en-US" dirty="0" smtClean="0">
                <a:latin typeface="Century Gothic" charset="0"/>
              </a:rPr>
            </a:br>
            <a:r>
              <a:rPr lang="en-US" dirty="0" smtClean="0">
                <a:latin typeface="Century Gothic" charset="0"/>
              </a:rPr>
              <a:t>Engagement </a:t>
            </a:r>
            <a:r>
              <a:rPr lang="en-US" dirty="0">
                <a:latin typeface="Century Gothic" charset="0"/>
              </a:rPr>
              <a:t>Efforts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Through our contract with CPAC, we have the Family Connections program that connects </a:t>
            </a:r>
            <a:r>
              <a:rPr lang="en-US" dirty="0">
                <a:ea typeface="+mn-ea"/>
              </a:rPr>
              <a:t>Birth to Three parents with trained parent mentors for supportive </a:t>
            </a:r>
            <a:r>
              <a:rPr lang="en-US" dirty="0" smtClean="0">
                <a:ea typeface="+mn-ea"/>
              </a:rPr>
              <a:t>services.</a:t>
            </a: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Question on </a:t>
            </a: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IFSP form asked at all meetings</a:t>
            </a: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Parents that have received supportive services often want to become parent mentors </a:t>
            </a:r>
            <a:r>
              <a:rPr lang="en-US" dirty="0" smtClean="0">
                <a:ea typeface="+mn-ea"/>
              </a:rPr>
              <a:t>themselves.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62800" y="0"/>
            <a:ext cx="1981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975" lvl="1" indent="-53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Engaging Families in SSIP and Making the Work Meaningful to Them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7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dirty="0">
                <a:latin typeface="Century Gothic" charset="0"/>
              </a:rPr>
              <a:t>Family Stories on Our Website:</a:t>
            </a:r>
            <a:br>
              <a:rPr lang="en-US" sz="3200" dirty="0">
                <a:latin typeface="Century Gothic" charset="0"/>
              </a:rPr>
            </a:br>
            <a:r>
              <a:rPr lang="en-US" sz="3200" dirty="0">
                <a:latin typeface="Century Gothic" charset="0"/>
              </a:rPr>
              <a:t>Kristen and Noah</a:t>
            </a:r>
            <a:r>
              <a:rPr lang="ja-JP" altLang="en-US" sz="3200" dirty="0">
                <a:latin typeface="Century Gothic" charset="0"/>
              </a:rPr>
              <a:t>’</a:t>
            </a:r>
            <a:r>
              <a:rPr lang="en-US" sz="3200" dirty="0">
                <a:latin typeface="Century Gothic" charset="0"/>
              </a:rPr>
              <a:t>s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Calibri" charset="0"/>
                <a:hlinkClick r:id="rId3"/>
              </a:rPr>
              <a:t>https://</a:t>
            </a:r>
            <a:r>
              <a:rPr lang="en-US" sz="2400" dirty="0" smtClean="0">
                <a:latin typeface="Calibri" charset="0"/>
                <a:hlinkClick r:id="rId3"/>
              </a:rPr>
              <a:t>www.youtube.com/watch?v=Hv46nB-M_vI#t=11</a:t>
            </a:r>
            <a:endParaRPr lang="en-US" sz="2400" dirty="0">
              <a:latin typeface="Calibri" charset="0"/>
            </a:endParaRPr>
          </a:p>
        </p:txBody>
      </p:sp>
      <p:pic>
        <p:nvPicPr>
          <p:cNvPr id="80900" name="Picture 2" descr="&quot;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486400" cy="37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8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 rot="20505339">
            <a:off x="250825" y="611188"/>
            <a:ext cx="3103563" cy="1362075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</a:rPr>
              <a:t>Roundtable </a:t>
            </a:r>
            <a:br>
              <a:rPr lang="en-US" dirty="0">
                <a:latin typeface="Century Gothic" charset="0"/>
              </a:rPr>
            </a:br>
            <a:r>
              <a:rPr lang="en-US" dirty="0">
                <a:latin typeface="Century Gothic" charset="0"/>
              </a:rPr>
              <a:t>Discussions</a:t>
            </a:r>
          </a:p>
        </p:txBody>
      </p:sp>
      <p:pic>
        <p:nvPicPr>
          <p:cNvPr id="5" name="Picture 4" descr="&quot; 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14" y="1800056"/>
            <a:ext cx="4886325" cy="271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029200" y="5257800"/>
            <a:ext cx="1865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/>
              <a:t>Source: Google image search</a:t>
            </a:r>
          </a:p>
        </p:txBody>
      </p:sp>
    </p:spTree>
    <p:extLst>
      <p:ext uri="{BB962C8B-B14F-4D97-AF65-F5344CB8AC3E}">
        <p14:creationId xmlns:p14="http://schemas.microsoft.com/office/powerpoint/2010/main" val="1717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Session Planning Team: </a:t>
            </a:r>
            <a:r>
              <a:rPr lang="en-US" dirty="0">
                <a:ea typeface="+mj-ea"/>
              </a:rPr>
              <a:t/>
            </a:r>
            <a:br>
              <a:rPr lang="en-US" dirty="0">
                <a:ea typeface="+mj-ea"/>
              </a:rPr>
            </a:br>
            <a:r>
              <a:rPr lang="en-US" dirty="0" smtClean="0">
                <a:ea typeface="+mj-ea"/>
              </a:rPr>
              <a:t>SSIP TA Staff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2288" y="2209800"/>
            <a:ext cx="4343400" cy="342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a typeface="+mn-ea"/>
              </a:rPr>
              <a:t>Betsy Ayankoya</a:t>
            </a:r>
            <a:r>
              <a:rPr lang="en-US" sz="2400" dirty="0">
                <a:ea typeface="+mn-ea"/>
              </a:rPr>
              <a:t>, </a:t>
            </a:r>
            <a:r>
              <a:rPr lang="en-US" sz="2400" dirty="0" err="1">
                <a:ea typeface="+mn-ea"/>
              </a:rPr>
              <a:t>DaSy</a:t>
            </a:r>
            <a:r>
              <a:rPr lang="en-US" sz="2400" dirty="0">
                <a:ea typeface="+mn-ea"/>
              </a:rPr>
              <a:t> &amp;</a:t>
            </a:r>
            <a:r>
              <a:rPr lang="en-US" sz="2400" dirty="0" smtClean="0">
                <a:ea typeface="+mn-ea"/>
              </a:rPr>
              <a:t> </a:t>
            </a:r>
            <a:r>
              <a:rPr lang="en-US" sz="2400" dirty="0">
                <a:ea typeface="+mn-ea"/>
              </a:rPr>
              <a:t>ECTA </a:t>
            </a:r>
            <a:endParaRPr lang="en-US" sz="24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ea typeface="+mn-ea"/>
              </a:rPr>
              <a:t>Patrice Linehan</a:t>
            </a:r>
            <a:r>
              <a:rPr lang="en-US" sz="2400" dirty="0" smtClean="0">
                <a:ea typeface="+mn-ea"/>
              </a:rPr>
              <a:t>, NCSI</a:t>
            </a:r>
            <a:endParaRPr lang="en-US" sz="24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a typeface="+mn-ea"/>
              </a:rPr>
              <a:t>Amy Nicholas</a:t>
            </a:r>
            <a:r>
              <a:rPr lang="en-US" sz="2400" dirty="0">
                <a:ea typeface="+mn-ea"/>
              </a:rPr>
              <a:t>, </a:t>
            </a:r>
            <a:r>
              <a:rPr lang="en-US" sz="2400" dirty="0" err="1">
                <a:ea typeface="+mn-ea"/>
              </a:rPr>
              <a:t>DaSy</a:t>
            </a:r>
            <a:r>
              <a:rPr lang="en-US" sz="2400" dirty="0">
                <a:ea typeface="+mn-ea"/>
              </a:rPr>
              <a:t> </a:t>
            </a:r>
            <a:endParaRPr lang="en-US" sz="24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ea typeface="+mn-ea"/>
              </a:rPr>
              <a:t>Virginia </a:t>
            </a:r>
            <a:r>
              <a:rPr lang="en-US" sz="2400" b="1" dirty="0">
                <a:ea typeface="+mn-ea"/>
              </a:rPr>
              <a:t>Reynolds</a:t>
            </a:r>
            <a:r>
              <a:rPr lang="en-US" sz="2400" dirty="0">
                <a:ea typeface="+mn-ea"/>
              </a:rPr>
              <a:t>,</a:t>
            </a:r>
            <a:r>
              <a:rPr lang="en-US" sz="2400" b="1" dirty="0">
                <a:ea typeface="+mn-ea"/>
              </a:rPr>
              <a:t> </a:t>
            </a:r>
            <a:r>
              <a:rPr lang="en-US" sz="2400" dirty="0">
                <a:ea typeface="+mn-ea"/>
              </a:rPr>
              <a:t>NCSI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a typeface="+mn-ea"/>
              </a:rPr>
              <a:t>Sharon Ringwalt</a:t>
            </a:r>
            <a:r>
              <a:rPr lang="en-US" sz="2400" dirty="0">
                <a:ea typeface="+mn-ea"/>
              </a:rPr>
              <a:t>,</a:t>
            </a:r>
            <a:r>
              <a:rPr lang="en-US" sz="2400" b="1" dirty="0">
                <a:ea typeface="+mn-ea"/>
              </a:rPr>
              <a:t> </a:t>
            </a:r>
            <a:r>
              <a:rPr lang="en-US" sz="2400" dirty="0">
                <a:ea typeface="+mn-ea"/>
              </a:rPr>
              <a:t>ECTA </a:t>
            </a:r>
            <a:r>
              <a:rPr lang="en-US" sz="2400" dirty="0" smtClean="0">
                <a:ea typeface="+mn-ea"/>
              </a:rPr>
              <a:t>&amp; </a:t>
            </a:r>
            <a:r>
              <a:rPr lang="en-US" sz="2400" dirty="0" smtClean="0">
                <a:ea typeface="+mn-ea"/>
              </a:rPr>
              <a:t>IDC</a:t>
            </a:r>
            <a:endParaRPr lang="en-US" sz="2400" dirty="0">
              <a:ea typeface="+mn-ea"/>
            </a:endParaRPr>
          </a:p>
        </p:txBody>
      </p:sp>
      <p:pic>
        <p:nvPicPr>
          <p:cNvPr id="36871" name="Picture 3" descr="Logo of the US Office of Special Education Programs (OSEP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438400"/>
            <a:ext cx="21240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5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4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Takeaways	</a:t>
            </a:r>
          </a:p>
        </p:txBody>
      </p:sp>
      <p:pic>
        <p:nvPicPr>
          <p:cNvPr id="8" name="Content Placeholder 7" descr="&quot; &quot;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429250" cy="3619500"/>
          </a:xfrm>
          <a:noFill/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TextBox 9"/>
          <p:cNvSpPr txBox="1">
            <a:spLocks noChangeArrowheads="1"/>
          </p:cNvSpPr>
          <p:nvPr/>
        </p:nvSpPr>
        <p:spPr bwMode="auto">
          <a:xfrm>
            <a:off x="5605463" y="5422900"/>
            <a:ext cx="1865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/>
              <a:t>Source: Google image search</a:t>
            </a:r>
          </a:p>
        </p:txBody>
      </p:sp>
    </p:spTree>
    <p:extLst>
      <p:ext uri="{BB962C8B-B14F-4D97-AF65-F5344CB8AC3E}">
        <p14:creationId xmlns:p14="http://schemas.microsoft.com/office/powerpoint/2010/main" val="13292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Contact Information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 bwMode="auto">
          <a:xfrm>
            <a:off x="123825" y="1638300"/>
            <a:ext cx="8991600" cy="429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Tracy Turner, AR Part C Coordinator: </a:t>
            </a:r>
            <a:r>
              <a:rPr lang="en-US" sz="1600" dirty="0">
                <a:latin typeface="Calibri" charset="0"/>
                <a:hlinkClick r:id="rId3"/>
              </a:rPr>
              <a:t>Tracy.Turner@dhs.arkansas.gov</a:t>
            </a:r>
            <a:r>
              <a:rPr lang="en-US" sz="1600" dirty="0">
                <a:latin typeface="Calibri" charset="0"/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 err="1">
                <a:latin typeface="Calibri" charset="0"/>
              </a:rPr>
              <a:t>Ravyn</a:t>
            </a:r>
            <a:r>
              <a:rPr lang="en-US" sz="1600" dirty="0">
                <a:latin typeface="Calibri" charset="0"/>
              </a:rPr>
              <a:t> Hawkins, AR Part C Staff Development &amp; Policy Coordinator: </a:t>
            </a:r>
            <a:r>
              <a:rPr lang="en-US" sz="1600" dirty="0">
                <a:latin typeface="Calibri" charset="0"/>
                <a:hlinkClick r:id="rId4"/>
              </a:rPr>
              <a:t>Ravyn.Hawkins@dhs.arkansas.gov</a:t>
            </a:r>
            <a:r>
              <a:rPr lang="en-US" sz="1600" dirty="0">
                <a:latin typeface="Calibri" charset="0"/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Yvonne Greene, AR 619 Coordinator: </a:t>
            </a:r>
            <a:r>
              <a:rPr lang="en-US" sz="1600" dirty="0">
                <a:latin typeface="Calibri" charset="0"/>
                <a:hlinkClick r:id="rId5"/>
              </a:rPr>
              <a:t>Yvonne.Greene@arkansas.gov</a:t>
            </a:r>
            <a:r>
              <a:rPr lang="en-US" sz="1600" dirty="0">
                <a:latin typeface="Calibri" charset="0"/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Sharon </a:t>
            </a:r>
            <a:r>
              <a:rPr lang="en-US" sz="1600" dirty="0" err="1">
                <a:latin typeface="Calibri" charset="0"/>
              </a:rPr>
              <a:t>DeRego</a:t>
            </a:r>
            <a:r>
              <a:rPr lang="en-US" sz="1600" dirty="0">
                <a:latin typeface="Calibri" charset="0"/>
              </a:rPr>
              <a:t>, CA Part C Coordinator: </a:t>
            </a:r>
            <a:r>
              <a:rPr lang="en-US" sz="1600" dirty="0">
                <a:latin typeface="Calibri" charset="0"/>
                <a:hlinkClick r:id="rId6"/>
              </a:rPr>
              <a:t>sharon.derego@dds.ca.gov</a:t>
            </a:r>
            <a:endParaRPr lang="en-US" sz="1600" dirty="0">
              <a:latin typeface="Calibri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Marie </a:t>
            </a:r>
            <a:r>
              <a:rPr lang="en-US" sz="1600" dirty="0" err="1">
                <a:latin typeface="Calibri" charset="0"/>
              </a:rPr>
              <a:t>Poulsen</a:t>
            </a:r>
            <a:r>
              <a:rPr lang="en-US" sz="1600" dirty="0">
                <a:latin typeface="Calibri" charset="0"/>
              </a:rPr>
              <a:t>, SICC Chair: </a:t>
            </a:r>
            <a:r>
              <a:rPr lang="en-US" sz="1600" dirty="0">
                <a:latin typeface="Calibri" charset="0"/>
                <a:hlinkClick r:id="rId7"/>
              </a:rPr>
              <a:t>mpoulsen@chla.usc.edu</a:t>
            </a:r>
            <a:endParaRPr lang="en-US" sz="1600" dirty="0">
              <a:latin typeface="Calibri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Aileen McKenna, Manager, Part C Family &amp; Community Supports: </a:t>
            </a:r>
            <a:r>
              <a:rPr lang="en-US" sz="1600" dirty="0">
                <a:latin typeface="Calibri" charset="0"/>
                <a:hlinkClick r:id="rId8"/>
              </a:rPr>
              <a:t>Aileen.McKenna@ct.gov</a:t>
            </a:r>
            <a:r>
              <a:rPr lang="en-US" sz="1600" dirty="0">
                <a:latin typeface="Calibri" charset="0"/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Kristen Williams, Parent Consultant, CT Parent Advocacy Center: </a:t>
            </a:r>
            <a:r>
              <a:rPr lang="en-US" sz="1600" dirty="0">
                <a:latin typeface="Calibri" charset="0"/>
                <a:hlinkClick r:id="rId9"/>
              </a:rPr>
              <a:t>Kristenwilliamsadvocate@gmail.com</a:t>
            </a:r>
            <a:r>
              <a:rPr lang="en-US" sz="1600" dirty="0">
                <a:latin typeface="Calibri" charset="0"/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Wendy </a:t>
            </a:r>
            <a:r>
              <a:rPr lang="en-US" sz="1600" dirty="0" err="1">
                <a:latin typeface="Calibri" charset="0"/>
              </a:rPr>
              <a:t>Studt</a:t>
            </a:r>
            <a:r>
              <a:rPr lang="en-US" sz="1600" dirty="0">
                <a:latin typeface="Calibri" charset="0"/>
              </a:rPr>
              <a:t>, MT Part C Coordinator &amp; Data Manager: </a:t>
            </a:r>
            <a:r>
              <a:rPr lang="en-US" sz="1600" dirty="0">
                <a:latin typeface="Calibri" charset="0"/>
                <a:hlinkClick r:id="rId10"/>
              </a:rPr>
              <a:t>wstudt@mt.gov</a:t>
            </a:r>
            <a:endParaRPr lang="en-US" sz="1600" dirty="0">
              <a:latin typeface="Calibri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Laura McKee, MT SICC Co-Chair: </a:t>
            </a:r>
            <a:r>
              <a:rPr lang="en-US" sz="1600" dirty="0">
                <a:latin typeface="Calibri" charset="0"/>
                <a:hlinkClick r:id="rId11"/>
              </a:rPr>
              <a:t>lmckee@mt.gov</a:t>
            </a:r>
            <a:r>
              <a:rPr lang="en-US" sz="1600" dirty="0">
                <a:latin typeface="Calibri" charset="0"/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Betsy </a:t>
            </a:r>
            <a:r>
              <a:rPr lang="en-US" sz="1600" dirty="0" err="1">
                <a:latin typeface="Calibri" charset="0"/>
              </a:rPr>
              <a:t>Ayankoya</a:t>
            </a:r>
            <a:r>
              <a:rPr lang="en-US" sz="1600" dirty="0">
                <a:latin typeface="Calibri" charset="0"/>
              </a:rPr>
              <a:t>, DaSy/ECTA: </a:t>
            </a:r>
            <a:r>
              <a:rPr lang="en-US" sz="1600" dirty="0">
                <a:latin typeface="Calibri" charset="0"/>
                <a:hlinkClick r:id="rId12"/>
              </a:rPr>
              <a:t>betsy.ayankoya@unc.edu</a:t>
            </a:r>
            <a:r>
              <a:rPr lang="en-US" sz="1600" dirty="0">
                <a:latin typeface="Calibri" charset="0"/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Patrice </a:t>
            </a:r>
            <a:r>
              <a:rPr lang="en-US" sz="1600" dirty="0" err="1">
                <a:latin typeface="Calibri" charset="0"/>
              </a:rPr>
              <a:t>Linehan</a:t>
            </a:r>
            <a:r>
              <a:rPr lang="en-US" sz="1600" dirty="0">
                <a:latin typeface="Calibri" charset="0"/>
              </a:rPr>
              <a:t>, NCSI: </a:t>
            </a:r>
            <a:r>
              <a:rPr lang="en-US" sz="1600" dirty="0">
                <a:latin typeface="Calibri" charset="0"/>
                <a:hlinkClick r:id="rId13"/>
              </a:rPr>
              <a:t>patrice.linehan@nasdse.org</a:t>
            </a:r>
            <a:r>
              <a:rPr lang="en-US" sz="1600" dirty="0">
                <a:latin typeface="Calibri" charset="0"/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Amy Nicholas, DaSy: </a:t>
            </a:r>
            <a:r>
              <a:rPr lang="en-US" sz="1600" dirty="0">
                <a:latin typeface="Calibri" charset="0"/>
                <a:hlinkClick r:id="rId14"/>
              </a:rPr>
              <a:t>amy.nicholas@unc.edu</a:t>
            </a:r>
            <a:r>
              <a:rPr lang="en-US" sz="1600" dirty="0">
                <a:latin typeface="Calibri" charset="0"/>
              </a:rPr>
              <a:t>	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Virginia Reynolds, NCSI: </a:t>
            </a:r>
            <a:r>
              <a:rPr lang="en-US" sz="1600" dirty="0">
                <a:latin typeface="Calibri" charset="0"/>
                <a:hlinkClick r:id="rId15"/>
              </a:rPr>
              <a:t>vreynol@wested.org</a:t>
            </a:r>
            <a:r>
              <a:rPr lang="en-US" sz="1600" dirty="0">
                <a:latin typeface="Calibri" charset="0"/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1600" dirty="0">
                <a:latin typeface="Calibri" charset="0"/>
              </a:rPr>
              <a:t>Sharon </a:t>
            </a:r>
            <a:r>
              <a:rPr lang="en-US" sz="1600" dirty="0" err="1">
                <a:latin typeface="Calibri" charset="0"/>
              </a:rPr>
              <a:t>Ringwalt</a:t>
            </a:r>
            <a:r>
              <a:rPr lang="en-US" sz="1600" dirty="0">
                <a:latin typeface="Calibri" charset="0"/>
              </a:rPr>
              <a:t>, ECTA/IDC: </a:t>
            </a:r>
            <a:r>
              <a:rPr lang="en-US" sz="1600" dirty="0">
                <a:latin typeface="Calibri" charset="0"/>
                <a:hlinkClick r:id="rId16"/>
              </a:rPr>
              <a:t>sharon.ringwalt@unc.edu</a:t>
            </a:r>
            <a:r>
              <a:rPr lang="en-US" sz="1600" dirty="0">
                <a:latin typeface="Calibri" charset="0"/>
              </a:rPr>
              <a:t> </a:t>
            </a:r>
          </a:p>
        </p:txBody>
      </p:sp>
      <p:pic>
        <p:nvPicPr>
          <p:cNvPr id="6" name="Picture 7" descr="&quot; &quot;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154578"/>
                </a:solidFill>
                <a:latin typeface="Century Gothic" charset="0"/>
              </a:rPr>
              <a:t>Find Your TA Centers Online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029200" cy="3810000"/>
          </a:xfrm>
        </p:spPr>
        <p:txBody>
          <a:bodyPr>
            <a:noAutofit/>
          </a:bodyPr>
          <a:lstStyle/>
          <a:p>
            <a:pPr eaLnBrk="1" hangingPunct="1">
              <a:spcAft>
                <a:spcPts val="1800"/>
              </a:spcAft>
              <a:buFontTx/>
              <a:buBlip>
                <a:blip r:embed="rId2"/>
              </a:buBlip>
            </a:pPr>
            <a:r>
              <a:rPr lang="en-US" sz="2800" dirty="0">
                <a:latin typeface="Calibri" charset="0"/>
              </a:rPr>
              <a:t>DaSy : </a:t>
            </a:r>
            <a:r>
              <a:rPr lang="en-US" sz="2800" dirty="0">
                <a:latin typeface="Calibri" charset="0"/>
                <a:hlinkClick r:id="rId3"/>
              </a:rPr>
              <a:t>http://dasycenter.org/</a:t>
            </a:r>
            <a:endParaRPr lang="en-US" sz="2800" dirty="0">
              <a:latin typeface="Calibri" charset="0"/>
            </a:endParaRPr>
          </a:p>
          <a:p>
            <a:pPr eaLnBrk="1" hangingPunct="1">
              <a:spcAft>
                <a:spcPts val="1800"/>
              </a:spcAft>
              <a:buFontTx/>
              <a:buBlip>
                <a:blip r:embed="rId2"/>
              </a:buBlip>
            </a:pPr>
            <a:r>
              <a:rPr lang="en-US" sz="2800" dirty="0" smtClean="0">
                <a:latin typeface="Calibri" charset="0"/>
              </a:rPr>
              <a:t>ECTA</a:t>
            </a:r>
            <a:r>
              <a:rPr lang="en-US" sz="2800" dirty="0">
                <a:latin typeface="Calibri" charset="0"/>
              </a:rPr>
              <a:t>: </a:t>
            </a:r>
            <a:r>
              <a:rPr lang="en-US" sz="2800" dirty="0">
                <a:latin typeface="Calibri" charset="0"/>
                <a:hlinkClick r:id="rId4"/>
              </a:rPr>
              <a:t>http://ectacenter.org/</a:t>
            </a:r>
            <a:r>
              <a:rPr lang="en-US" sz="2800" dirty="0">
                <a:latin typeface="Calibri" charset="0"/>
              </a:rPr>
              <a:t> </a:t>
            </a:r>
          </a:p>
          <a:p>
            <a:pPr eaLnBrk="1" hangingPunct="1">
              <a:spcAft>
                <a:spcPts val="1800"/>
              </a:spcAft>
              <a:buFontTx/>
              <a:buBlip>
                <a:blip r:embed="rId2"/>
              </a:buBlip>
            </a:pPr>
            <a:r>
              <a:rPr lang="en-US" sz="2800" dirty="0" smtClean="0">
                <a:latin typeface="Calibri" charset="0"/>
              </a:rPr>
              <a:t>IDC</a:t>
            </a:r>
            <a:r>
              <a:rPr lang="en-US" sz="2800" dirty="0">
                <a:latin typeface="Calibri" charset="0"/>
              </a:rPr>
              <a:t>: </a:t>
            </a:r>
            <a:r>
              <a:rPr lang="en-US" sz="2800" dirty="0">
                <a:latin typeface="Calibri" charset="0"/>
                <a:hlinkClick r:id="rId5"/>
              </a:rPr>
              <a:t>https://ideadata.org/</a:t>
            </a:r>
            <a:r>
              <a:rPr lang="en-US" sz="2800" dirty="0">
                <a:latin typeface="Calibri" charset="0"/>
              </a:rPr>
              <a:t> </a:t>
            </a:r>
          </a:p>
          <a:p>
            <a:pPr eaLnBrk="1" hangingPunct="1">
              <a:spcAft>
                <a:spcPts val="1800"/>
              </a:spcAft>
              <a:buFontTx/>
              <a:buBlip>
                <a:blip r:embed="rId2"/>
              </a:buBlip>
            </a:pPr>
            <a:r>
              <a:rPr lang="en-US" sz="2800" dirty="0" smtClean="0">
                <a:latin typeface="Calibri" charset="0"/>
              </a:rPr>
              <a:t>NCSI</a:t>
            </a:r>
            <a:r>
              <a:rPr lang="en-US" sz="2800" dirty="0">
                <a:latin typeface="Calibri" charset="0"/>
              </a:rPr>
              <a:t>: </a:t>
            </a:r>
            <a:r>
              <a:rPr lang="en-US" sz="2800" dirty="0">
                <a:latin typeface="Calibri" charset="0"/>
                <a:hlinkClick r:id="rId6"/>
              </a:rPr>
              <a:t>http://ncsi.wested.org/</a:t>
            </a:r>
            <a:r>
              <a:rPr lang="en-US" sz="2800" dirty="0">
                <a:latin typeface="Calibri" charset="0"/>
              </a:rPr>
              <a:t> </a:t>
            </a:r>
          </a:p>
        </p:txBody>
      </p:sp>
      <p:pic>
        <p:nvPicPr>
          <p:cNvPr id="6" name="Picture 1" descr="&quot; &quot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3435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4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990600" y="1828800"/>
            <a:ext cx="7315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1800" dirty="0">
                <a:latin typeface="Calibri" charset="0"/>
              </a:rPr>
              <a:t>The contents of this presentation were developed under a grant from the U.S. Department of Education, # H373Z120002. However, those contents do not necessarily represent the policy of the U.S. Department of Education, and you should not assume endorsement by the Federal Government.                                                                                     Project Officers, Meredith Miceli and </a:t>
            </a:r>
            <a:r>
              <a:rPr lang="en-US" sz="1800" dirty="0" err="1">
                <a:latin typeface="Calibri" charset="0"/>
              </a:rPr>
              <a:t>Richelle</a:t>
            </a:r>
            <a:r>
              <a:rPr lang="en-US" sz="1800" dirty="0">
                <a:latin typeface="Calibri" charset="0"/>
              </a:rPr>
              <a:t> Davis.</a:t>
            </a:r>
          </a:p>
        </p:txBody>
      </p:sp>
      <p:pic>
        <p:nvPicPr>
          <p:cNvPr id="89091" name="Picture 10" descr="Logo of the U.S. Office of Special Education Pr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10620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9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Session Structure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4419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3200">
                <a:latin typeface="Calibri" charset="0"/>
              </a:rPr>
              <a:t>Review of Key Topics: Presentations on State Experiences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3200">
                <a:latin typeface="Calibri" charset="0"/>
              </a:rPr>
              <a:t>Concurrent Roundtable Discussions</a:t>
            </a:r>
          </a:p>
        </p:txBody>
      </p:sp>
      <p:pic>
        <p:nvPicPr>
          <p:cNvPr id="37892" name="Picture 4" descr="&quot; 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981200"/>
            <a:ext cx="40116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6629400" y="5376863"/>
            <a:ext cx="1865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/>
              <a:t>Source: Google image search</a:t>
            </a:r>
          </a:p>
        </p:txBody>
      </p:sp>
    </p:spTree>
    <p:extLst>
      <p:ext uri="{BB962C8B-B14F-4D97-AF65-F5344CB8AC3E}">
        <p14:creationId xmlns:p14="http://schemas.microsoft.com/office/powerpoint/2010/main" val="42024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entury Gothic" charset="0"/>
              </a:rPr>
              <a:t>Review of Key Topics:</a:t>
            </a:r>
            <a:br>
              <a:rPr lang="en-US">
                <a:latin typeface="Century Gothic" charset="0"/>
              </a:rPr>
            </a:br>
            <a:r>
              <a:rPr lang="en-US">
                <a:latin typeface="Century Gothic" charset="0"/>
              </a:rPr>
              <a:t>State Experiences</a:t>
            </a: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dirty="0" smtClean="0">
                <a:ea typeface="+mn-ea"/>
              </a:rPr>
              <a:t>Topics of interest to the conversation around SSIP stakeholder engagement</a:t>
            </a:r>
          </a:p>
          <a:p>
            <a:pPr lvl="1" eaLnBrk="1" hangingPunct="1">
              <a:defRPr/>
            </a:pPr>
            <a:r>
              <a:rPr lang="en-US" altLang="en-US" dirty="0">
                <a:ea typeface="+mn-ea"/>
              </a:rPr>
              <a:t>Engaging stakeholders in making connections between SSIP and other </a:t>
            </a:r>
            <a:r>
              <a:rPr lang="en-US" altLang="en-US" dirty="0" smtClean="0">
                <a:ea typeface="+mn-ea"/>
              </a:rPr>
              <a:t>programs/initiatives </a:t>
            </a:r>
          </a:p>
          <a:p>
            <a:pPr lvl="1" eaLnBrk="1" hangingPunct="1">
              <a:defRPr/>
            </a:pPr>
            <a:r>
              <a:rPr lang="en-US" altLang="en-US" dirty="0" smtClean="0">
                <a:ea typeface="+mn-ea"/>
              </a:rPr>
              <a:t>Refining core beliefs around stakeholder engagement</a:t>
            </a:r>
          </a:p>
          <a:p>
            <a:pPr lvl="1" eaLnBrk="1" hangingPunct="1">
              <a:defRPr/>
            </a:pPr>
            <a:r>
              <a:rPr lang="en-US" altLang="en-US" dirty="0" smtClean="0">
                <a:ea typeface="+mn-ea"/>
              </a:rPr>
              <a:t>Maximizing engagement of SICC/SEAC stakeholders</a:t>
            </a:r>
          </a:p>
          <a:p>
            <a:pPr lvl="1" eaLnBrk="1" hangingPunct="1">
              <a:defRPr/>
            </a:pPr>
            <a:r>
              <a:rPr lang="en-US" altLang="en-US" dirty="0" smtClean="0">
                <a:ea typeface="+mn-ea"/>
              </a:rPr>
              <a:t>Supporting stakeholders on local implementation teams</a:t>
            </a:r>
          </a:p>
          <a:p>
            <a:pPr lvl="1" eaLnBrk="1" hangingPunct="1">
              <a:defRPr/>
            </a:pPr>
            <a:r>
              <a:rPr lang="en-US" altLang="en-US" dirty="0">
                <a:ea typeface="+mn-ea"/>
              </a:rPr>
              <a:t>Engaging families in SSIP and making the work meaningful to them </a:t>
            </a:r>
          </a:p>
        </p:txBody>
      </p:sp>
      <p:pic>
        <p:nvPicPr>
          <p:cNvPr id="38916" name="Picture 4" descr="&quot; 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7391400" y="1465263"/>
            <a:ext cx="1865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Source: Google image search</a:t>
            </a:r>
          </a:p>
        </p:txBody>
      </p:sp>
    </p:spTree>
    <p:extLst>
      <p:ext uri="{BB962C8B-B14F-4D97-AF65-F5344CB8AC3E}">
        <p14:creationId xmlns:p14="http://schemas.microsoft.com/office/powerpoint/2010/main" val="9580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 descr="&quot; &quot;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Arkansas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0386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 err="1" smtClean="0">
                <a:ea typeface="+mn-ea"/>
              </a:rPr>
              <a:t>SiMRs</a:t>
            </a:r>
            <a:r>
              <a:rPr lang="en-US" altLang="en-US" dirty="0" smtClean="0">
                <a:ea typeface="+mn-ea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ea typeface="+mn-ea"/>
              </a:rPr>
              <a:t>(C4C) Increase </a:t>
            </a:r>
            <a:r>
              <a:rPr lang="en-US" altLang="en-US" sz="2400" dirty="0">
                <a:ea typeface="+mn-ea"/>
              </a:rPr>
              <a:t>the percent of families participating in Part C who report that early intervention has helped them help their </a:t>
            </a:r>
            <a:r>
              <a:rPr lang="en-US" altLang="en-US" sz="2400" dirty="0" smtClean="0">
                <a:ea typeface="+mn-ea"/>
              </a:rPr>
              <a:t>children </a:t>
            </a:r>
            <a:r>
              <a:rPr lang="en-US" altLang="en-US" sz="2400" dirty="0">
                <a:ea typeface="+mn-ea"/>
              </a:rPr>
              <a:t>develop and learn. </a:t>
            </a:r>
            <a:endParaRPr lang="en-US" altLang="en-US" sz="24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(B3C) Increase the </a:t>
            </a:r>
            <a:r>
              <a:rPr lang="en-US" sz="2400" dirty="0">
                <a:ea typeface="+mn-ea"/>
              </a:rPr>
              <a:t>percent of </a:t>
            </a:r>
            <a:r>
              <a:rPr lang="en-US" sz="2400" dirty="0" smtClean="0">
                <a:ea typeface="+mn-ea"/>
              </a:rPr>
              <a:t>students with disabilities </a:t>
            </a:r>
            <a:r>
              <a:rPr lang="en-US" sz="2400" dirty="0">
                <a:ea typeface="+mn-ea"/>
              </a:rPr>
              <a:t>in grades 3- 5 who </a:t>
            </a:r>
            <a:r>
              <a:rPr lang="en-US" sz="2400" dirty="0" smtClean="0">
                <a:ea typeface="+mn-ea"/>
              </a:rPr>
              <a:t>made gains </a:t>
            </a:r>
            <a:r>
              <a:rPr lang="en-US" sz="2400" dirty="0">
                <a:ea typeface="+mn-ea"/>
              </a:rPr>
              <a:t>towards reaching a proficient score or maintained a proficient score on the statewide literacy assessment.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05600" y="1752600"/>
            <a:ext cx="1981200" cy="3971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975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/>
              <a:t>Part C &amp; 619:</a:t>
            </a:r>
          </a:p>
          <a:p>
            <a:pPr marL="53975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Making Connections to Other Programs/ Initiatives</a:t>
            </a:r>
          </a:p>
          <a:p>
            <a:pPr marL="53975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/>
          </a:p>
          <a:p>
            <a:pPr marL="53975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/>
              <a:t>-and-</a:t>
            </a:r>
          </a:p>
          <a:p>
            <a:pPr marL="53975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  <a:p>
            <a:pPr marL="53975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Refining Core Beliefs Around Stakeholder Engagement</a:t>
            </a:r>
          </a:p>
          <a:p>
            <a:pPr marL="53975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602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 descr="&quot; &quot;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Arkansas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038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b="1" dirty="0">
                <a:latin typeface="Calibri" charset="0"/>
              </a:rPr>
              <a:t>Making Connections to Other Programs/Initiatives: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dirty="0">
                <a:latin typeface="Calibri" charset="0"/>
              </a:rPr>
              <a:t>Familiarizing ourselves with other initiatives and looking for the “common goal” or “common points”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dirty="0">
                <a:latin typeface="Calibri" charset="0"/>
              </a:rPr>
              <a:t>“Marketing” our work form the “common” perspective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dirty="0">
                <a:latin typeface="Calibri" charset="0"/>
              </a:rPr>
              <a:t>“Sharing” participating in their work (time/resources)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i="1" dirty="0">
                <a:latin typeface="Calibri" charset="0"/>
              </a:rPr>
              <a:t>Leading by Convening</a:t>
            </a:r>
            <a:r>
              <a:rPr lang="en-US" dirty="0">
                <a:latin typeface="Calibri" charset="0"/>
              </a:rPr>
              <a:t>  --  going beyond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stakeholder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to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team member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and partner, giving team members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a voice,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 more transparency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0"/>
            <a:ext cx="1905000" cy="159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975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Making Connections to Other Programs/ Initiatives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947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</a:rPr>
              <a:t>Arkansas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038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b="1">
                <a:latin typeface="Calibri" charset="0"/>
              </a:rPr>
              <a:t>Outline of stakeholder engagement process: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sz="2200">
                <a:latin typeface="Calibri" charset="0"/>
              </a:rPr>
              <a:t>PD identified as a target area using ECTA framework self-assessment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sz="2200">
                <a:latin typeface="Calibri" charset="0"/>
              </a:rPr>
              <a:t>C &amp; 619 form an Early Childhood Partnership and co-convene a joint “book study” of </a:t>
            </a:r>
            <a:r>
              <a:rPr lang="en-US" sz="2200" i="1">
                <a:latin typeface="Calibri" charset="0"/>
              </a:rPr>
              <a:t>Leading by Convening</a:t>
            </a:r>
            <a:r>
              <a:rPr lang="en-US" sz="2200">
                <a:latin typeface="Calibri" charset="0"/>
              </a:rPr>
              <a:t> via web-based meetings 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sz="2200">
                <a:latin typeface="Calibri" charset="0"/>
              </a:rPr>
              <a:t>NCSI facilitates a discussion call around </a:t>
            </a:r>
            <a:r>
              <a:rPr lang="en-US" sz="2200" i="1">
                <a:latin typeface="Calibri" charset="0"/>
              </a:rPr>
              <a:t>Leading by Convening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sz="2200">
                <a:latin typeface="Calibri" charset="0"/>
              </a:rPr>
              <a:t>C &amp; 619 co-creates list of contacts from related initiatives and agencies/organizations also serving families of children 0-5 and jointly sends an invite/overview flier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sz="2200">
                <a:latin typeface="Calibri" charset="0"/>
              </a:rPr>
              <a:t>ECTA facilitates call to provide overview of the purpose of the state-wide, cross-sector Professional Development Leadership Team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US" sz="2200">
                <a:latin typeface="Calibri" charset="0"/>
              </a:rPr>
              <a:t>ECTA guiding C &amp; 619 in process of </a:t>
            </a:r>
            <a:r>
              <a:rPr lang="ja-JP" altLang="en-US" sz="2200">
                <a:latin typeface="Calibri" charset="0"/>
              </a:rPr>
              <a:t>“</a:t>
            </a:r>
            <a:r>
              <a:rPr lang="en-US" sz="2200">
                <a:latin typeface="Calibri" charset="0"/>
              </a:rPr>
              <a:t>leading by convening</a:t>
            </a:r>
            <a:r>
              <a:rPr lang="ja-JP" altLang="en-US" sz="2200">
                <a:latin typeface="Calibri" charset="0"/>
              </a:rPr>
              <a:t>”</a:t>
            </a:r>
            <a:r>
              <a:rPr lang="en-US" sz="2200">
                <a:latin typeface="Calibri" charset="0"/>
              </a:rPr>
              <a:t> – facilitating meetings with PD Leadership Team </a:t>
            </a:r>
          </a:p>
        </p:txBody>
      </p:sp>
    </p:spTree>
    <p:extLst>
      <p:ext uri="{BB962C8B-B14F-4D97-AF65-F5344CB8AC3E}">
        <p14:creationId xmlns:p14="http://schemas.microsoft.com/office/powerpoint/2010/main" val="30595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Arkansas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sz="2200" b="1" dirty="0">
                <a:solidFill>
                  <a:srgbClr val="E46C0A"/>
                </a:solidFill>
                <a:latin typeface="Calibri" charset="0"/>
              </a:rPr>
              <a:t>A shift from “required input” to joining together:</a:t>
            </a:r>
            <a:r>
              <a:rPr lang="en-US" sz="2400" b="1" dirty="0">
                <a:latin typeface="Calibri" charset="0"/>
              </a:rPr>
              <a:t>     </a:t>
            </a:r>
            <a:endParaRPr lang="en-US" sz="2400" b="1" dirty="0">
              <a:solidFill>
                <a:srgbClr val="E46C0A"/>
              </a:solidFill>
              <a:latin typeface="Calibri" charset="0"/>
            </a:endParaRPr>
          </a:p>
        </p:txBody>
      </p:sp>
      <p:graphicFrame>
        <p:nvGraphicFramePr>
          <p:cNvPr id="2" name="Table 1" descr="This table shows the differences Arkansas experienced by shifting from &quot;required stakeholder input&quot; to joining together and &quot;leading by convening.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26723"/>
              </p:ext>
            </p:extLst>
          </p:nvPr>
        </p:nvGraphicFramePr>
        <p:xfrm>
          <a:off x="304800" y="1600200"/>
          <a:ext cx="8382000" cy="4418013"/>
        </p:xfrm>
        <a:graphic>
          <a:graphicData uri="http://schemas.openxmlformats.org/drawingml/2006/table">
            <a:tbl>
              <a:tblPr firstRow="1" bandRow="1"/>
              <a:tblGrid>
                <a:gridCol w="4191000"/>
                <a:gridCol w="419100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“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Stakeholder Input</a:t>
                      </a: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”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“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Leading by Convening</a:t>
                      </a: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”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Lead agency controlled the content, agenda, etc.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Team members decide what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 on the agenda, identify who  to invite, vote on meeting schedule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Lead agency 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“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drove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”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the work in the direction and at the pace we wanted to go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Partners move the work sometimes in directions we had not expected.  Shift from 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“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start to finish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”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pace to viewing the work as 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“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 process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”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154578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Stakeholders provided information with limited input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Partners contribute ideas and share the work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Lead agency shared only what we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 comfortable sharing and discussing (mutual lack of trust)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Team has difficult discussions around real issues  (openness has built mutual trust)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83475" y="0"/>
            <a:ext cx="1660525" cy="1489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975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Refining Core Beliefs Around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869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1964</Words>
  <Application>Microsoft Office PowerPoint</Application>
  <PresentationFormat>On-screen Show (4:3)</PresentationFormat>
  <Paragraphs>250</Paragraphs>
  <Slides>33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SSIP Stakeholders: The Right People, The Right Purpose, The Right Plan</vt:lpstr>
      <vt:lpstr>Session Planning Team:  State Staff</vt:lpstr>
      <vt:lpstr>Session Planning Team:  SSIP TA Staff</vt:lpstr>
      <vt:lpstr>Session Structure</vt:lpstr>
      <vt:lpstr>Review of Key Topics: State Experiences</vt:lpstr>
      <vt:lpstr>Arkansas</vt:lpstr>
      <vt:lpstr>Arkansas</vt:lpstr>
      <vt:lpstr>Arkansas</vt:lpstr>
      <vt:lpstr>Arkansas</vt:lpstr>
      <vt:lpstr>Arkansas</vt:lpstr>
      <vt:lpstr>Montana</vt:lpstr>
      <vt:lpstr>26 of Montana’s Best:  SICC Representatives</vt:lpstr>
      <vt:lpstr>Teamwork is the ability to work together toward a common vision and the ability to direct individual accomplishments toward organizational objectives.  It is the fuel that allows common people to attain uncommon results.   ~ Andrew Carnegie</vt:lpstr>
      <vt:lpstr>plan /plan/ noun: plan; plural noun: plans 1.   a detailed proposal for doing or achieving something.</vt:lpstr>
      <vt:lpstr>Montana Milestones/Part C Early Intervention Program SSIP</vt:lpstr>
      <vt:lpstr>California</vt:lpstr>
      <vt:lpstr>California’s Interagency Coordinating Council </vt:lpstr>
      <vt:lpstr>CA ICC’s Contribution to SSIP Implementation Resources</vt:lpstr>
      <vt:lpstr>California Early Start SSIP  Local Implementation Teams</vt:lpstr>
      <vt:lpstr>California’s Early Start SSIP Implementation Stages</vt:lpstr>
      <vt:lpstr>California’s Support of Local Implementation Teams</vt:lpstr>
      <vt:lpstr>Continued Support of Local Implementation Teams</vt:lpstr>
      <vt:lpstr>Continued Support of Local Implementation Teams</vt:lpstr>
      <vt:lpstr>Connecticut</vt:lpstr>
      <vt:lpstr>Connecticut’s Family  Engagement Efforts</vt:lpstr>
      <vt:lpstr>Connecticut’s Family  Engagement Efforts</vt:lpstr>
      <vt:lpstr>Connecticut’s Family  Engagement Efforts</vt:lpstr>
      <vt:lpstr>Family Stories on Our Website: Kristen and Noah’s Story</vt:lpstr>
      <vt:lpstr>Roundtable  Discussions</vt:lpstr>
      <vt:lpstr>Takeaways </vt:lpstr>
      <vt:lpstr>Contact Information</vt:lpstr>
      <vt:lpstr>Find Your TA Centers Online</vt:lpstr>
      <vt:lpstr>PowerPoint Presentation</vt:lpstr>
    </vt:vector>
  </TitlesOfParts>
  <Company>The DaSy Center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SSIP Stakeholders: The Right People, The Right Purpose, The Right Plan</dc:title>
  <dc:subject>SSIP Stakeholder Engagement</dc:subject>
  <dc:creator>Amy Nicholas;Tracy Turner;Yvonne Greene;Ravyn Hawkins;Sharon DeRego;Sharon Ringwalt;Aileen McKenna;Kristen Williams;Wendy Studt;Laura McKee</dc:creator>
  <cp:keywords>SSIP, Stakeholder Engagement, Family, Child Outcomes</cp:keywords>
  <cp:lastModifiedBy>Katie Roberts</cp:lastModifiedBy>
  <cp:revision>231</cp:revision>
  <dcterms:created xsi:type="dcterms:W3CDTF">2013-02-06T21:54:43Z</dcterms:created>
  <dcterms:modified xsi:type="dcterms:W3CDTF">2016-10-19T15:42:32Z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