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45"/>
  </p:notesMasterIdLst>
  <p:handoutMasterIdLst>
    <p:handoutMasterId r:id="rId46"/>
  </p:handoutMasterIdLst>
  <p:sldIdLst>
    <p:sldId id="258" r:id="rId3"/>
    <p:sldId id="270" r:id="rId4"/>
    <p:sldId id="265" r:id="rId5"/>
    <p:sldId id="296" r:id="rId6"/>
    <p:sldId id="257" r:id="rId7"/>
    <p:sldId id="305" r:id="rId8"/>
    <p:sldId id="279" r:id="rId9"/>
    <p:sldId id="304" r:id="rId10"/>
    <p:sldId id="303" r:id="rId11"/>
    <p:sldId id="277" r:id="rId12"/>
    <p:sldId id="282" r:id="rId13"/>
    <p:sldId id="287" r:id="rId14"/>
    <p:sldId id="312" r:id="rId15"/>
    <p:sldId id="315" r:id="rId16"/>
    <p:sldId id="272" r:id="rId17"/>
    <p:sldId id="284" r:id="rId18"/>
    <p:sldId id="286" r:id="rId19"/>
    <p:sldId id="314" r:id="rId20"/>
    <p:sldId id="259" r:id="rId21"/>
    <p:sldId id="288" r:id="rId22"/>
    <p:sldId id="289" r:id="rId23"/>
    <p:sldId id="290" r:id="rId24"/>
    <p:sldId id="291" r:id="rId25"/>
    <p:sldId id="292" r:id="rId26"/>
    <p:sldId id="293" r:id="rId27"/>
    <p:sldId id="294" r:id="rId28"/>
    <p:sldId id="295" r:id="rId29"/>
    <p:sldId id="298" r:id="rId30"/>
    <p:sldId id="275" r:id="rId31"/>
    <p:sldId id="306" r:id="rId32"/>
    <p:sldId id="308" r:id="rId33"/>
    <p:sldId id="309" r:id="rId34"/>
    <p:sldId id="307" r:id="rId35"/>
    <p:sldId id="310" r:id="rId36"/>
    <p:sldId id="281" r:id="rId37"/>
    <p:sldId id="280" r:id="rId38"/>
    <p:sldId id="300" r:id="rId39"/>
    <p:sldId id="299" r:id="rId40"/>
    <p:sldId id="313" r:id="rId41"/>
    <p:sldId id="316" r:id="rId42"/>
    <p:sldId id="267" r:id="rId43"/>
    <p:sldId id="269"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ED3532"/>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6130" autoAdjust="0"/>
  </p:normalViewPr>
  <p:slideViewPr>
    <p:cSldViewPr>
      <p:cViewPr varScale="1">
        <p:scale>
          <a:sx n="75" d="100"/>
          <a:sy n="75" d="100"/>
        </p:scale>
        <p:origin x="-82" y="-154"/>
      </p:cViewPr>
      <p:guideLst>
        <p:guide orient="horz" pos="2160"/>
        <p:guide pos="2880"/>
      </p:guideLst>
    </p:cSldViewPr>
  </p:slideViewPr>
  <p:outlineViewPr>
    <p:cViewPr>
      <p:scale>
        <a:sx n="33" d="100"/>
        <a:sy n="33" d="100"/>
      </p:scale>
      <p:origin x="62" y="0"/>
    </p:cViewPr>
  </p:outlineViewPr>
  <p:notesTextViewPr>
    <p:cViewPr>
      <p:scale>
        <a:sx n="1" d="1"/>
        <a:sy n="1" d="1"/>
      </p:scale>
      <p:origin x="0" y="0"/>
    </p:cViewPr>
  </p:notesTextViewPr>
  <p:sorterViewPr>
    <p:cViewPr>
      <p:scale>
        <a:sx n="110" d="100"/>
        <a:sy n="110" d="100"/>
      </p:scale>
      <p:origin x="0" y="-5508"/>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10/27/2016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10/27/2016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coaching for practice and coaching for systems change </a:t>
            </a:r>
          </a:p>
          <a:p>
            <a:r>
              <a:rPr lang="en-US" dirty="0"/>
              <a:t>Coaching systems change is</a:t>
            </a:r>
            <a:r>
              <a:rPr lang="en-US" baseline="0" dirty="0"/>
              <a:t> different than coaching practice or families.  When coaching for practice you are most often coaching an individual. When coaching systems</a:t>
            </a:r>
          </a:p>
          <a:p>
            <a:r>
              <a:rPr lang="en-US" baseline="0" dirty="0"/>
              <a:t>Who – coaching individuals/ systems coaching large groups</a:t>
            </a:r>
          </a:p>
          <a:p>
            <a:r>
              <a:rPr lang="en-US" baseline="0" dirty="0"/>
              <a:t>What – coaching practice/ coaching infrastructure change of multiple components</a:t>
            </a:r>
          </a:p>
          <a:p>
            <a:r>
              <a:rPr lang="en-US" baseline="0" dirty="0"/>
              <a:t>When  - coaching a EBP implementation/ coaching multiple levels and ongoing for longer periods of time</a:t>
            </a:r>
          </a:p>
          <a:p>
            <a:r>
              <a:rPr lang="en-US" baseline="0" dirty="0"/>
              <a:t>Where – where ever needed at the moment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42672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00482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a:t>
            </a:r>
            <a:r>
              <a:rPr lang="en-US" baseline="0" dirty="0"/>
              <a:t> to change systems, we have to think systemically. We have to move from thinking about a single part to thinking about how the parts work together.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302962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777466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398846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leaders drive</a:t>
            </a:r>
            <a:r>
              <a:rPr lang="en-US" baseline="0" dirty="0"/>
              <a:t> quality systems; for systems change to be successful  the leaders have provide adaptive leadership and coaching to address the complex issues.  The leader has to keep the big picture in mind while coaching the individuals in the system to make small but significant change, at the same time keeping the vision in front of everyone.  Each person had to know what role they play in the larger picture: what do I do that moves us forward.  This applies to all “leaders” whether you are a provider, regional or district manager, program manager or state level staff.. Lead from where you are at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113347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a:t>
            </a:r>
            <a:r>
              <a:rPr lang="en-US" baseline="0" dirty="0"/>
              <a:t> change in field of equality; this is another way to think about systems change and aligns with SSIP, ECTA framework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332163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where you are at~ Often you can get stymied but trying</a:t>
            </a:r>
            <a:r>
              <a:rPr lang="en-US" baseline="0" dirty="0"/>
              <a:t> to figure our where to start.  Pick the most logical place and start. In your SSIP plan you have identified key strategies and activities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94446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takes a team, if you have a problem that you are addressing – a group of people can organize and solve the problem if giving the flexibility and support to address the issues.  This is hard to do for some of us who are Type A, but people who are a part of designing the solution are more likely to implement the solution…..   </a:t>
            </a:r>
          </a:p>
          <a:p>
            <a:r>
              <a:rPr lang="en-US" baseline="0" dirty="0"/>
              <a:t>More heads are better than one, people who are experiencing the problem are the ones most invested in solving the problem.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68916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2305523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20434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problems</a:t>
            </a:r>
            <a:r>
              <a:rPr lang="en-US" baseline="0" dirty="0"/>
              <a:t> require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115960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362161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37227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402427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dirty="0"/>
          </a:p>
        </p:txBody>
      </p:sp>
    </p:spTree>
    <p:extLst>
      <p:ext uri="{BB962C8B-B14F-4D97-AF65-F5344CB8AC3E}">
        <p14:creationId xmlns:p14="http://schemas.microsoft.com/office/powerpoint/2010/main" val="236501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317256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2649525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dirty="0"/>
          </a:p>
        </p:txBody>
      </p:sp>
    </p:spTree>
    <p:extLst>
      <p:ext uri="{BB962C8B-B14F-4D97-AF65-F5344CB8AC3E}">
        <p14:creationId xmlns:p14="http://schemas.microsoft.com/office/powerpoint/2010/main" val="676804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94773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dirty="0"/>
          </a:p>
        </p:txBody>
      </p:sp>
    </p:spTree>
    <p:extLst>
      <p:ext uri="{BB962C8B-B14F-4D97-AF65-F5344CB8AC3E}">
        <p14:creationId xmlns:p14="http://schemas.microsoft.com/office/powerpoint/2010/main" val="1350396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425638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1992948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1145670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3844726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dirty="0"/>
          </a:p>
        </p:txBody>
      </p:sp>
    </p:spTree>
    <p:extLst>
      <p:ext uri="{BB962C8B-B14F-4D97-AF65-F5344CB8AC3E}">
        <p14:creationId xmlns:p14="http://schemas.microsoft.com/office/powerpoint/2010/main" val="2233225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group of related parts that move or work together</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316846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Verdana"/>
              </a:rPr>
              <a:t>A systems thinker “steps back” to examine the dynamics of a system and the interrelationships among its parts. S/he sees the forest, rather than the details of any one tree.</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373970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257667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350132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look familiar; Systems change brings</a:t>
            </a:r>
            <a:r>
              <a:rPr lang="en-US" baseline="0" dirty="0"/>
              <a:t> about change  through change in the infrastructure to support practice change.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3231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32127335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612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754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3543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8890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806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330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9144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8158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50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4021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05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4772F-9225-40AD-B6F9-AFA586E59D1F}" type="datetimeFigureOut">
              <a:rPr lang="en-US" smtClean="0">
                <a:solidFill>
                  <a:prstClr val="black">
                    <a:tint val="75000"/>
                  </a:prstClr>
                </a:solidFill>
              </a:rPr>
              <a:pPr/>
              <a:t>10/27/2016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8224F-59FC-4682-9B3C-85C1C22069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442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tacenter.org/sysfra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ectacenter.org/sysframe/glossary.asp#Effectiv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hinknpc.org/publications/systems-chan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coliteracy.org/article/systems-think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coliteracy.org/article/seven-lessons-leaders-systems-chang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lpbs.fmhi.usf.edu/pdfs/SystemsCoaching.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200"/>
            <a:ext cx="6702552" cy="1676400"/>
          </a:xfrm>
        </p:spPr>
        <p:txBody>
          <a:bodyPr>
            <a:normAutofit fontScale="90000"/>
          </a:bodyPr>
          <a:lstStyle/>
          <a:p>
            <a:r>
              <a:rPr lang="en-US" dirty="0"/>
              <a:t>Coaching Systems Change </a:t>
            </a:r>
          </a:p>
        </p:txBody>
      </p:sp>
      <p:sp>
        <p:nvSpPr>
          <p:cNvPr id="5" name="Text Placeholder 10"/>
          <p:cNvSpPr txBox="1">
            <a:spLocks/>
          </p:cNvSpPr>
          <p:nvPr/>
        </p:nvSpPr>
        <p:spPr>
          <a:xfrm>
            <a:off x="876300" y="40386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Grace </a:t>
            </a:r>
            <a:r>
              <a:rPr lang="en-US" sz="3200" dirty="0" smtClean="0"/>
              <a:t>Kelley</a:t>
            </a:r>
          </a:p>
          <a:p>
            <a:r>
              <a:rPr lang="en-US" sz="3200" dirty="0" smtClean="0"/>
              <a:t>Kim </a:t>
            </a:r>
            <a:r>
              <a:rPr lang="en-US" sz="3200" dirty="0"/>
              <a:t>Hartsell</a:t>
            </a:r>
          </a:p>
        </p:txBody>
      </p:sp>
      <p:sp>
        <p:nvSpPr>
          <p:cNvPr id="6" name="Subtitle 2"/>
          <p:cNvSpPr>
            <a:spLocks noGrp="1"/>
          </p:cNvSpPr>
          <p:nvPr>
            <p:ph type="subTitle" idx="1"/>
          </p:nvPr>
        </p:nvSpPr>
        <p:spPr>
          <a:xfrm>
            <a:off x="911352" y="5562600"/>
            <a:ext cx="4270248" cy="838200"/>
          </a:xfrm>
        </p:spPr>
        <p:txBody>
          <a:bodyPr>
            <a:noAutofit/>
          </a:bodyPr>
          <a:lstStyle/>
          <a:p>
            <a:pPr algn="l"/>
            <a:r>
              <a:rPr lang="en-US" sz="2400" dirty="0"/>
              <a:t>August </a:t>
            </a:r>
            <a:r>
              <a:rPr lang="en-US" sz="2400" dirty="0" smtClean="0"/>
              <a:t>2016</a:t>
            </a:r>
            <a:endParaRPr lang="en-US" sz="2400" dirty="0"/>
          </a:p>
          <a:p>
            <a:pPr algn="l"/>
            <a:r>
              <a:rPr lang="en-US" sz="2400" dirty="0"/>
              <a:t>New Orleans, LA</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lstStyle/>
          <a:p>
            <a:r>
              <a:rPr lang="en-US" dirty="0"/>
              <a:t>ECTA Framework for Part C and 619</a:t>
            </a:r>
          </a:p>
        </p:txBody>
      </p:sp>
      <p:sp>
        <p:nvSpPr>
          <p:cNvPr id="2" name="Content Placeholder 1"/>
          <p:cNvSpPr>
            <a:spLocks noGrp="1"/>
          </p:cNvSpPr>
          <p:nvPr>
            <p:ph idx="1"/>
          </p:nvPr>
        </p:nvSpPr>
        <p:spPr>
          <a:xfrm>
            <a:off x="152400" y="2057400"/>
            <a:ext cx="8229600" cy="4038600"/>
          </a:xfrm>
        </p:spPr>
        <p:txBody>
          <a:bodyPr/>
          <a:lstStyle/>
          <a:p>
            <a:pPr lvl="0"/>
            <a:r>
              <a:rPr lang="en-US" dirty="0"/>
              <a:t>Governance</a:t>
            </a:r>
          </a:p>
          <a:p>
            <a:pPr lvl="0"/>
            <a:r>
              <a:rPr lang="en-US" dirty="0"/>
              <a:t>Finance</a:t>
            </a:r>
          </a:p>
          <a:p>
            <a:pPr lvl="0"/>
            <a:r>
              <a:rPr lang="en-US" dirty="0"/>
              <a:t>Personnel/Workforce</a:t>
            </a:r>
          </a:p>
          <a:p>
            <a:pPr lvl="0"/>
            <a:r>
              <a:rPr lang="en-US" dirty="0"/>
              <a:t>Data System</a:t>
            </a:r>
          </a:p>
          <a:p>
            <a:pPr lvl="0"/>
            <a:r>
              <a:rPr lang="en-US" dirty="0"/>
              <a:t>Accountability and Quality Improvement</a:t>
            </a:r>
          </a:p>
          <a:p>
            <a:pPr lvl="0">
              <a:spcAft>
                <a:spcPts val="3000"/>
              </a:spcAft>
            </a:pPr>
            <a:r>
              <a:rPr lang="en-US" dirty="0"/>
              <a:t>Quality </a:t>
            </a:r>
            <a:r>
              <a:rPr lang="en-US" dirty="0" smtClean="0"/>
              <a:t>Standards</a:t>
            </a:r>
            <a:endParaRPr lang="en-US" dirty="0" smtClean="0"/>
          </a:p>
          <a:p>
            <a:pPr marL="0" lvl="0" indent="0">
              <a:buNone/>
            </a:pPr>
            <a:r>
              <a:rPr lang="en-US" sz="2400" dirty="0" smtClean="0"/>
              <a:t>More information available at:  </a:t>
            </a:r>
            <a:r>
              <a:rPr lang="en-US" sz="2400" dirty="0" smtClean="0">
                <a:hlinkClick r:id="rId3"/>
              </a:rPr>
              <a:t>http://ectacenter.org/sysframe</a:t>
            </a:r>
            <a:r>
              <a:rPr lang="en-US" sz="2400" dirty="0" smtClean="0">
                <a:hlinkClick r:id="rId3"/>
              </a:rPr>
              <a:t>/</a:t>
            </a:r>
            <a:endParaRPr lang="en-US" sz="2400" dirty="0" smtClean="0"/>
          </a:p>
        </p:txBody>
      </p:sp>
      <p:pic>
        <p:nvPicPr>
          <p:cNvPr id="4" name="Picture 3" descr="Image of the ECTA system frame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493839"/>
            <a:ext cx="2809429" cy="2316161"/>
          </a:xfrm>
          <a:prstGeom prst="rect">
            <a:avLst/>
          </a:prstGeom>
        </p:spPr>
      </p:pic>
    </p:spTree>
    <p:extLst>
      <p:ext uri="{BB962C8B-B14F-4D97-AF65-F5344CB8AC3E}">
        <p14:creationId xmlns:p14="http://schemas.microsoft.com/office/powerpoint/2010/main" val="340203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a:t>ECTA Framework for Part C and 619</a:t>
            </a:r>
          </a:p>
        </p:txBody>
      </p:sp>
      <p:sp>
        <p:nvSpPr>
          <p:cNvPr id="2" name="Content Placeholder 1"/>
          <p:cNvSpPr>
            <a:spLocks noGrp="1"/>
          </p:cNvSpPr>
          <p:nvPr>
            <p:ph idx="1"/>
          </p:nvPr>
        </p:nvSpPr>
        <p:spPr/>
        <p:txBody>
          <a:bodyPr/>
          <a:lstStyle/>
          <a:p>
            <a:pPr fontAlgn="base"/>
            <a:r>
              <a:rPr lang="en-US" dirty="0"/>
              <a:t>The purpose of the ECTA System Framework is to guide state Part C and Section 619 Coordinators and their staff in:</a:t>
            </a:r>
          </a:p>
          <a:p>
            <a:pPr lvl="1" fontAlgn="base"/>
            <a:r>
              <a:rPr lang="en-US" dirty="0"/>
              <a:t>evaluating their current systems;</a:t>
            </a:r>
          </a:p>
          <a:p>
            <a:pPr lvl="1" fontAlgn="base"/>
            <a:r>
              <a:rPr lang="en-US" dirty="0"/>
              <a:t>identifying potential areas for improvement, and;</a:t>
            </a:r>
          </a:p>
          <a:p>
            <a:pPr lvl="1" fontAlgn="base"/>
            <a:r>
              <a:rPr lang="en-US" dirty="0"/>
              <a:t>developing more </a:t>
            </a:r>
            <a:r>
              <a:rPr lang="en-US" dirty="0">
                <a:hlinkClick r:id="rId3"/>
              </a:rPr>
              <a:t>effective</a:t>
            </a:r>
            <a:r>
              <a:rPr lang="en-US" dirty="0"/>
              <a:t>, efficient systems that support implementation of evidence-based practices.</a:t>
            </a:r>
          </a:p>
        </p:txBody>
      </p:sp>
    </p:spTree>
    <p:extLst>
      <p:ext uri="{BB962C8B-B14F-4D97-AF65-F5344CB8AC3E}">
        <p14:creationId xmlns:p14="http://schemas.microsoft.com/office/powerpoint/2010/main" val="230834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descr="&quot; &quot;"/>
          <p:cNvSpPr>
            <a:spLocks noGrp="1"/>
          </p:cNvSpPr>
          <p:nvPr>
            <p:ph type="title"/>
          </p:nvPr>
        </p:nvSpPr>
        <p:spPr/>
        <p:txBody>
          <a:bodyPr/>
          <a:lstStyle/>
          <a:p>
            <a:r>
              <a:rPr lang="en-US" dirty="0"/>
              <a:t>Systems Change</a:t>
            </a:r>
          </a:p>
        </p:txBody>
      </p:sp>
      <p:sp>
        <p:nvSpPr>
          <p:cNvPr id="2" name="Content Placeholder 1"/>
          <p:cNvSpPr>
            <a:spLocks noGrp="1"/>
          </p:cNvSpPr>
          <p:nvPr>
            <p:ph idx="1"/>
          </p:nvPr>
        </p:nvSpPr>
        <p:spPr/>
        <p:txBody>
          <a:bodyPr/>
          <a:lstStyle/>
          <a:p>
            <a:r>
              <a:rPr lang="en-US" dirty="0"/>
              <a:t>Systems change aims to bring about lasting change by altering underlying structures and supporting mechanisms which make the system operate in a particular way. These can include policies, routines, relationships, resources, power structures and values.</a:t>
            </a:r>
          </a:p>
          <a:p>
            <a:pPr marL="457200" lvl="1" indent="0">
              <a:buNone/>
            </a:pPr>
            <a:r>
              <a:rPr lang="en-US" dirty="0"/>
              <a:t>Source:  </a:t>
            </a:r>
            <a:r>
              <a:rPr lang="en-US" dirty="0">
                <a:hlinkClick r:id="rId3"/>
              </a:rPr>
              <a:t>http://www.thinknpc.org/publications/systems-change/</a:t>
            </a:r>
            <a:endParaRPr lang="en-US" dirty="0"/>
          </a:p>
          <a:p>
            <a:pPr marL="0" indent="0" algn="ctr">
              <a:buNone/>
            </a:pPr>
            <a:r>
              <a:rPr lang="en-US" sz="2400" i="1" dirty="0"/>
              <a:t>“Systems change is a journey.” </a:t>
            </a:r>
          </a:p>
          <a:p>
            <a:pPr marL="0" indent="0" algn="ctr">
              <a:buNone/>
            </a:pPr>
            <a:r>
              <a:rPr lang="en-US" sz="1800" dirty="0"/>
              <a:t>Esther Foreman, The Social Change </a:t>
            </a:r>
            <a:r>
              <a:rPr lang="en-US" sz="1800" dirty="0" smtClean="0"/>
              <a:t>Agency</a:t>
            </a:r>
            <a:endParaRPr lang="en-US" sz="1800" dirty="0"/>
          </a:p>
        </p:txBody>
      </p:sp>
    </p:spTree>
    <p:extLst>
      <p:ext uri="{BB962C8B-B14F-4D97-AF65-F5344CB8AC3E}">
        <p14:creationId xmlns:p14="http://schemas.microsoft.com/office/powerpoint/2010/main" val="209323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Unfortunately systems change doesn’t just happen like magic</a:t>
            </a:r>
          </a:p>
        </p:txBody>
      </p:sp>
      <p:pic>
        <p:nvPicPr>
          <p:cNvPr id="2050" name="Picture 2" descr="&quot; &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448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4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Systems Change is Like Herding Cats</a:t>
            </a:r>
          </a:p>
        </p:txBody>
      </p:sp>
      <p:pic>
        <p:nvPicPr>
          <p:cNvPr id="5"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79266"/>
            <a:ext cx="7543800" cy="433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4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lstStyle/>
          <a:p>
            <a:r>
              <a:rPr lang="en-US" dirty="0"/>
              <a:t>Systems Change</a:t>
            </a:r>
          </a:p>
        </p:txBody>
      </p:sp>
      <p:sp>
        <p:nvSpPr>
          <p:cNvPr id="2" name="Content Placeholder 1"/>
          <p:cNvSpPr>
            <a:spLocks noGrp="1"/>
          </p:cNvSpPr>
          <p:nvPr>
            <p:ph idx="1"/>
          </p:nvPr>
        </p:nvSpPr>
        <p:spPr/>
        <p:txBody>
          <a:bodyPr/>
          <a:lstStyle/>
          <a:p>
            <a:pPr>
              <a:spcAft>
                <a:spcPts val="1200"/>
              </a:spcAft>
            </a:pPr>
            <a:r>
              <a:rPr lang="en-US" dirty="0"/>
              <a:t>It is the relationship between the components rather than the components themselves that is the primary driver of change</a:t>
            </a:r>
            <a:r>
              <a:rPr lang="en-US" dirty="0" smtClean="0"/>
              <a:t>.</a:t>
            </a:r>
            <a:endParaRPr lang="en-US" dirty="0"/>
          </a:p>
          <a:p>
            <a:pPr marL="400050" lvl="1" indent="0">
              <a:buNone/>
            </a:pPr>
            <a:r>
              <a:rPr lang="en-US" i="1" dirty="0"/>
              <a:t>“When we try to pick out anything by itself, </a:t>
            </a:r>
          </a:p>
          <a:p>
            <a:pPr marL="400050" lvl="1" indent="0">
              <a:buNone/>
            </a:pPr>
            <a:r>
              <a:rPr lang="en-US" i="1" dirty="0"/>
              <a:t>we find it hitched to everything else in the universe.”</a:t>
            </a:r>
          </a:p>
          <a:p>
            <a:pPr marL="400050" lvl="1" indent="0">
              <a:buNone/>
            </a:pPr>
            <a:r>
              <a:rPr lang="en-US" sz="2000" i="1" dirty="0"/>
              <a:t>-</a:t>
            </a:r>
            <a:r>
              <a:rPr lang="en-US" sz="2000" dirty="0"/>
              <a:t>John </a:t>
            </a:r>
            <a:r>
              <a:rPr lang="en-US" sz="2000" dirty="0" smtClean="0"/>
              <a:t>Muir</a:t>
            </a:r>
            <a:endParaRPr lang="en-US" sz="2000" dirty="0"/>
          </a:p>
        </p:txBody>
      </p:sp>
    </p:spTree>
    <p:extLst>
      <p:ext uri="{BB962C8B-B14F-4D97-AF65-F5344CB8AC3E}">
        <p14:creationId xmlns:p14="http://schemas.microsoft.com/office/powerpoint/2010/main" val="2132660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descr="&quot; &quot;"/>
          <p:cNvSpPr>
            <a:spLocks noGrp="1"/>
          </p:cNvSpPr>
          <p:nvPr>
            <p:ph type="title"/>
          </p:nvPr>
        </p:nvSpPr>
        <p:spPr/>
        <p:txBody>
          <a:bodyPr/>
          <a:lstStyle/>
          <a:p>
            <a:r>
              <a:rPr lang="en-US" dirty="0"/>
              <a:t>Systems Thinking</a:t>
            </a:r>
          </a:p>
        </p:txBody>
      </p:sp>
      <p:sp>
        <p:nvSpPr>
          <p:cNvPr id="2" name="Content Placeholder 1"/>
          <p:cNvSpPr>
            <a:spLocks noGrp="1"/>
          </p:cNvSpPr>
          <p:nvPr>
            <p:ph idx="1"/>
          </p:nvPr>
        </p:nvSpPr>
        <p:spPr/>
        <p:txBody>
          <a:bodyPr/>
          <a:lstStyle/>
          <a:p>
            <a:pPr fontAlgn="base"/>
            <a:r>
              <a:rPr lang="en-US" dirty="0"/>
              <a:t>Shifts in perception</a:t>
            </a:r>
          </a:p>
          <a:p>
            <a:pPr lvl="1" fontAlgn="base"/>
            <a:r>
              <a:rPr lang="en-US" dirty="0"/>
              <a:t>From parts to the whole</a:t>
            </a:r>
          </a:p>
          <a:p>
            <a:pPr lvl="2" fontAlgn="base"/>
            <a:r>
              <a:rPr lang="en-US" dirty="0"/>
              <a:t>Parts can only exist or be understood in relation to the whole</a:t>
            </a:r>
          </a:p>
          <a:p>
            <a:pPr lvl="1" fontAlgn="base"/>
            <a:r>
              <a:rPr lang="en-US" dirty="0"/>
              <a:t>From individual components to relationships</a:t>
            </a:r>
          </a:p>
          <a:p>
            <a:pPr lvl="2" fontAlgn="base"/>
            <a:r>
              <a:rPr lang="en-US" dirty="0"/>
              <a:t>Relationship between the parts may be more important than the individual parts</a:t>
            </a:r>
          </a:p>
          <a:p>
            <a:pPr lvl="1" fontAlgn="base"/>
            <a:r>
              <a:rPr lang="en-US" dirty="0"/>
              <a:t>From quantity to quality</a:t>
            </a:r>
          </a:p>
          <a:p>
            <a:pPr lvl="2" fontAlgn="base"/>
            <a:r>
              <a:rPr lang="en-US" dirty="0"/>
              <a:t>Some aspects of systems (i.e. relationships) cannot be measured, must be </a:t>
            </a:r>
            <a:r>
              <a:rPr lang="en-US" dirty="0" smtClean="0"/>
              <a:t>mapped</a:t>
            </a:r>
            <a:endParaRPr lang="en-US" dirty="0"/>
          </a:p>
        </p:txBody>
      </p:sp>
    </p:spTree>
    <p:extLst>
      <p:ext uri="{BB962C8B-B14F-4D97-AF65-F5344CB8AC3E}">
        <p14:creationId xmlns:p14="http://schemas.microsoft.com/office/powerpoint/2010/main" val="219347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p:txBody>
          <a:bodyPr/>
          <a:lstStyle/>
          <a:p>
            <a:r>
              <a:rPr lang="en-US" dirty="0"/>
              <a:t>Systems </a:t>
            </a:r>
            <a:r>
              <a:rPr lang="en-US" dirty="0" smtClean="0"/>
              <a:t>Thinking </a:t>
            </a:r>
            <a:r>
              <a:rPr lang="en-US" sz="2400" dirty="0" smtClean="0"/>
              <a:t>(</a:t>
            </a:r>
            <a:r>
              <a:rPr lang="en-US" sz="2400" dirty="0" err="1" smtClean="0"/>
              <a:t>cont</a:t>
            </a:r>
            <a:r>
              <a:rPr lang="en-US" sz="2400" dirty="0" smtClean="0"/>
              <a:t>)</a:t>
            </a:r>
            <a:endParaRPr lang="en-US" sz="2400" dirty="0"/>
          </a:p>
        </p:txBody>
      </p:sp>
      <p:sp>
        <p:nvSpPr>
          <p:cNvPr id="2" name="Content Placeholder 1"/>
          <p:cNvSpPr>
            <a:spLocks noGrp="1"/>
          </p:cNvSpPr>
          <p:nvPr>
            <p:ph idx="1"/>
          </p:nvPr>
        </p:nvSpPr>
        <p:spPr/>
        <p:txBody>
          <a:bodyPr/>
          <a:lstStyle/>
          <a:p>
            <a:pPr fontAlgn="base"/>
            <a:r>
              <a:rPr lang="en-US" dirty="0"/>
              <a:t>Shifts in perception (continued)</a:t>
            </a:r>
          </a:p>
          <a:p>
            <a:pPr lvl="1" fontAlgn="base"/>
            <a:r>
              <a:rPr lang="en-US" dirty="0"/>
              <a:t>From structure to process</a:t>
            </a:r>
          </a:p>
          <a:p>
            <a:pPr lvl="2" fontAlgn="base"/>
            <a:r>
              <a:rPr lang="en-US" dirty="0"/>
              <a:t>Move beyond evaluating and describing the components to processes within and across components</a:t>
            </a:r>
          </a:p>
          <a:p>
            <a:pPr lvl="1" fontAlgn="base"/>
            <a:r>
              <a:rPr lang="en-US" dirty="0"/>
              <a:t>From content to patterns</a:t>
            </a:r>
          </a:p>
          <a:p>
            <a:pPr lvl="2" fontAlgn="base">
              <a:spcAft>
                <a:spcPts val="1800"/>
              </a:spcAft>
            </a:pPr>
            <a:r>
              <a:rPr lang="en-US" dirty="0"/>
              <a:t>Look for the configurations and patterns such as cycles and feedback loops that occur over and over </a:t>
            </a:r>
            <a:r>
              <a:rPr lang="en-US" dirty="0" smtClean="0"/>
              <a:t>again</a:t>
            </a:r>
            <a:endParaRPr lang="en-US" dirty="0"/>
          </a:p>
          <a:p>
            <a:pPr lvl="2" fontAlgn="base"/>
            <a:r>
              <a:rPr lang="en-US" dirty="0"/>
              <a:t>Source: </a:t>
            </a:r>
            <a:r>
              <a:rPr lang="en-US" dirty="0">
                <a:hlinkClick r:id="rId3"/>
              </a:rPr>
              <a:t>http://</a:t>
            </a:r>
            <a:r>
              <a:rPr lang="en-US" dirty="0" smtClean="0">
                <a:hlinkClick r:id="rId3"/>
              </a:rPr>
              <a:t>www.ecoliteracy.org/article/systems-thinking</a:t>
            </a:r>
            <a:endParaRPr lang="en-US" dirty="0"/>
          </a:p>
        </p:txBody>
      </p:sp>
    </p:spTree>
    <p:extLst>
      <p:ext uri="{BB962C8B-B14F-4D97-AF65-F5344CB8AC3E}">
        <p14:creationId xmlns:p14="http://schemas.microsoft.com/office/powerpoint/2010/main" val="296847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descr="&quot; &quot;"/>
          <p:cNvSpPr>
            <a:spLocks noGrp="1"/>
          </p:cNvSpPr>
          <p:nvPr>
            <p:ph type="title"/>
          </p:nvPr>
        </p:nvSpPr>
        <p:spPr/>
        <p:txBody>
          <a:bodyPr/>
          <a:lstStyle/>
          <a:p>
            <a:r>
              <a:rPr lang="en-US" dirty="0"/>
              <a:t>Systems Change</a:t>
            </a:r>
          </a:p>
        </p:txBody>
      </p:sp>
      <p:pic>
        <p:nvPicPr>
          <p:cNvPr id="6" name="Picture 2" descr="This image depicts the upward spiral of systems change. The stages included are Pre-Contemplation (no intention on changing behavior), Contemplation (aware a problem exists but with no commitment to action), Preparation (intent on taking action to address the problem), Action (active modification of behavior), Maintenance (sustained change: new behavior replaces old), and Relapse (fall back into old patterns of behavior). The upward spiral of systems change suggests that one can learn from each rela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93837"/>
            <a:ext cx="5715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71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p:cNvSpPr>
            <a:spLocks noGrp="1"/>
          </p:cNvSpPr>
          <p:nvPr>
            <p:ph type="title"/>
          </p:nvPr>
        </p:nvSpPr>
        <p:spPr/>
        <p:txBody>
          <a:bodyPr>
            <a:normAutofit fontScale="90000"/>
          </a:bodyPr>
          <a:lstStyle/>
          <a:p>
            <a:r>
              <a:rPr lang="en-US" dirty="0"/>
              <a:t>Quality Leaders Drive Quality Systems! </a:t>
            </a:r>
          </a:p>
        </p:txBody>
      </p:sp>
      <p:sp>
        <p:nvSpPr>
          <p:cNvPr id="7" name="TextBox 6"/>
          <p:cNvSpPr txBox="1"/>
          <p:nvPr/>
        </p:nvSpPr>
        <p:spPr>
          <a:xfrm>
            <a:off x="609600" y="1524000"/>
            <a:ext cx="7924800" cy="1231106"/>
          </a:xfrm>
          <a:prstGeom prst="rect">
            <a:avLst/>
          </a:prstGeom>
          <a:noFill/>
        </p:spPr>
        <p:txBody>
          <a:bodyPr wrap="square" rtlCol="0">
            <a:spAutoFit/>
          </a:bodyPr>
          <a:lstStyle/>
          <a:p>
            <a:r>
              <a:rPr lang="en-US" sz="2800" i="1" dirty="0"/>
              <a:t>“Leaders become great, not because of their power, but because of their ability to empower others.”</a:t>
            </a:r>
          </a:p>
          <a:p>
            <a:r>
              <a:rPr lang="en-US" dirty="0"/>
              <a:t>John Maxwell</a:t>
            </a:r>
          </a:p>
        </p:txBody>
      </p:sp>
      <p:pic>
        <p:nvPicPr>
          <p:cNvPr id="6" name="Content Placeholder 5" descr="&quot; &quot;"/>
          <p:cNvPicPr>
            <a:picLocks noGrp="1" noChangeAspect="1"/>
          </p:cNvPicPr>
          <p:nvPr>
            <p:ph idx="1"/>
          </p:nvPr>
        </p:nvPicPr>
        <p:blipFill>
          <a:blip r:embed="rId3"/>
          <a:stretch>
            <a:fillRect/>
          </a:stretch>
        </p:blipFill>
        <p:spPr>
          <a:xfrm>
            <a:off x="1219200" y="2667000"/>
            <a:ext cx="6413816" cy="3429000"/>
          </a:xfrm>
          <a:prstGeom prst="rect">
            <a:avLst/>
          </a:prstGeom>
        </p:spPr>
      </p:pic>
    </p:spTree>
    <p:extLst>
      <p:ext uri="{BB962C8B-B14F-4D97-AF65-F5344CB8AC3E}">
        <p14:creationId xmlns:p14="http://schemas.microsoft.com/office/powerpoint/2010/main" val="20796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a:xfrm>
            <a:off x="457200" y="274638"/>
            <a:ext cx="8458200" cy="1143000"/>
          </a:xfrm>
        </p:spPr>
        <p:txBody>
          <a:bodyPr>
            <a:normAutofit/>
          </a:bodyPr>
          <a:lstStyle/>
          <a:p>
            <a:r>
              <a:rPr lang="en-US" dirty="0"/>
              <a:t>Topics Addressed in This Session</a:t>
            </a:r>
          </a:p>
        </p:txBody>
      </p:sp>
      <p:sp>
        <p:nvSpPr>
          <p:cNvPr id="2" name="Content Placeholder 1"/>
          <p:cNvSpPr>
            <a:spLocks noGrp="1"/>
          </p:cNvSpPr>
          <p:nvPr>
            <p:ph idx="1"/>
          </p:nvPr>
        </p:nvSpPr>
        <p:spPr/>
        <p:txBody>
          <a:bodyPr/>
          <a:lstStyle/>
          <a:p>
            <a:r>
              <a:rPr lang="en-US" dirty="0"/>
              <a:t>Part C/619 Systems</a:t>
            </a:r>
          </a:p>
          <a:p>
            <a:r>
              <a:rPr lang="en-US" dirty="0"/>
              <a:t>Systems Thinking and Change</a:t>
            </a:r>
          </a:p>
          <a:p>
            <a:r>
              <a:rPr lang="en-US" dirty="0"/>
              <a:t>Leaders Promoting Systems Change</a:t>
            </a:r>
          </a:p>
          <a:p>
            <a:r>
              <a:rPr lang="en-US" dirty="0"/>
              <a:t>Leaders as Systems </a:t>
            </a:r>
            <a:r>
              <a:rPr lang="en-US" dirty="0" smtClean="0"/>
              <a:t>Coaches</a:t>
            </a:r>
            <a:endParaRPr lang="en-US" dirty="0"/>
          </a:p>
        </p:txBody>
      </p:sp>
    </p:spTree>
    <p:extLst>
      <p:ext uri="{BB962C8B-B14F-4D97-AF65-F5344CB8AC3E}">
        <p14:creationId xmlns:p14="http://schemas.microsoft.com/office/powerpoint/2010/main" val="317109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a:t>
            </a:r>
            <a:r>
              <a:rPr lang="en-US" dirty="0" smtClean="0"/>
              <a:t>Change</a:t>
            </a:r>
            <a:endParaRPr lang="en-US" dirty="0"/>
          </a:p>
        </p:txBody>
      </p:sp>
      <p:sp>
        <p:nvSpPr>
          <p:cNvPr id="2" name="Content Placeholder 1"/>
          <p:cNvSpPr>
            <a:spLocks noGrp="1"/>
          </p:cNvSpPr>
          <p:nvPr>
            <p:ph idx="1"/>
          </p:nvPr>
        </p:nvSpPr>
        <p:spPr/>
        <p:txBody>
          <a:bodyPr/>
          <a:lstStyle/>
          <a:p>
            <a:pPr fontAlgn="base"/>
            <a:r>
              <a:rPr lang="en-US" dirty="0"/>
              <a:t>Lesson 1: Foster community and cultivate networks</a:t>
            </a:r>
          </a:p>
          <a:p>
            <a:pPr lvl="1" fontAlgn="base"/>
            <a:r>
              <a:rPr lang="en-US" dirty="0"/>
              <a:t>Lasting change requires a “critical mass or density of interrelationships within a community”</a:t>
            </a:r>
          </a:p>
          <a:p>
            <a:pPr lvl="1" fontAlgn="base">
              <a:spcAft>
                <a:spcPts val="2400"/>
              </a:spcAft>
            </a:pPr>
            <a:r>
              <a:rPr lang="en-US" dirty="0"/>
              <a:t>Constantly ask “who’s being left out?” and “Who should be in the room</a:t>
            </a:r>
            <a:r>
              <a:rPr lang="en-US" dirty="0" smtClean="0"/>
              <a:t>?”</a:t>
            </a:r>
            <a:endParaRPr lang="en-US" dirty="0"/>
          </a:p>
          <a:p>
            <a:pPr marL="914400" lvl="2" indent="0" fontAlgn="base">
              <a:buNone/>
            </a:pPr>
            <a:r>
              <a:rPr lang="en-US" sz="2400" i="1" dirty="0">
                <a:solidFill>
                  <a:srgbClr val="154578"/>
                </a:solidFill>
              </a:rPr>
              <a:t>“If nothing exists in isolation, then all problems are circumstantial; no problems resides, or can be solved, in anybody’s department.”</a:t>
            </a:r>
          </a:p>
          <a:p>
            <a:pPr marL="914400" lvl="2" indent="0" fontAlgn="base">
              <a:buNone/>
            </a:pPr>
            <a:r>
              <a:rPr lang="en-US" dirty="0">
                <a:solidFill>
                  <a:srgbClr val="154578"/>
                </a:solidFill>
              </a:rPr>
              <a:t>-Wendell </a:t>
            </a:r>
            <a:r>
              <a:rPr lang="en-US" dirty="0" smtClean="0">
                <a:solidFill>
                  <a:srgbClr val="154578"/>
                </a:solidFill>
              </a:rPr>
              <a:t>Berry</a:t>
            </a:r>
            <a:endParaRPr lang="en-US" dirty="0">
              <a:solidFill>
                <a:srgbClr val="154578"/>
              </a:solidFill>
            </a:endParaRPr>
          </a:p>
        </p:txBody>
      </p:sp>
    </p:spTree>
    <p:extLst>
      <p:ext uri="{BB962C8B-B14F-4D97-AF65-F5344CB8AC3E}">
        <p14:creationId xmlns:p14="http://schemas.microsoft.com/office/powerpoint/2010/main" val="211283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Change</a:t>
            </a:r>
          </a:p>
        </p:txBody>
      </p:sp>
      <p:sp>
        <p:nvSpPr>
          <p:cNvPr id="2" name="Content Placeholder 1"/>
          <p:cNvSpPr>
            <a:spLocks noGrp="1"/>
          </p:cNvSpPr>
          <p:nvPr>
            <p:ph idx="1"/>
          </p:nvPr>
        </p:nvSpPr>
        <p:spPr/>
        <p:txBody>
          <a:bodyPr/>
          <a:lstStyle/>
          <a:p>
            <a:pPr fontAlgn="base"/>
            <a:r>
              <a:rPr lang="en-US" dirty="0"/>
              <a:t>Lesson 2:  Work at multiple levels of scale</a:t>
            </a:r>
          </a:p>
          <a:p>
            <a:pPr lvl="1" fontAlgn="base"/>
            <a:r>
              <a:rPr lang="en-US" dirty="0"/>
              <a:t>Changing a system affects the system within it and the systems within which it is nested</a:t>
            </a:r>
          </a:p>
          <a:p>
            <a:pPr lvl="1" fontAlgn="base"/>
            <a:r>
              <a:rPr lang="en-US" dirty="0"/>
              <a:t>Challenge is choosing the right level or levels of scales for the desired changes</a:t>
            </a:r>
          </a:p>
          <a:p>
            <a:pPr lvl="1" fontAlgn="base"/>
            <a:r>
              <a:rPr lang="en-US" dirty="0"/>
              <a:t>Often have to work at multiple levels (top, down, inside, outside, etc</a:t>
            </a:r>
            <a:r>
              <a:rPr lang="en-US" dirty="0" smtClean="0"/>
              <a:t>.)</a:t>
            </a:r>
            <a:endParaRPr lang="en-US" dirty="0"/>
          </a:p>
        </p:txBody>
      </p:sp>
    </p:spTree>
    <p:extLst>
      <p:ext uri="{BB962C8B-B14F-4D97-AF65-F5344CB8AC3E}">
        <p14:creationId xmlns:p14="http://schemas.microsoft.com/office/powerpoint/2010/main" val="301924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Change</a:t>
            </a:r>
          </a:p>
        </p:txBody>
      </p:sp>
      <p:sp>
        <p:nvSpPr>
          <p:cNvPr id="2" name="Content Placeholder 1"/>
          <p:cNvSpPr>
            <a:spLocks noGrp="1"/>
          </p:cNvSpPr>
          <p:nvPr>
            <p:ph idx="1"/>
          </p:nvPr>
        </p:nvSpPr>
        <p:spPr/>
        <p:txBody>
          <a:bodyPr/>
          <a:lstStyle/>
          <a:p>
            <a:pPr fontAlgn="base"/>
            <a:r>
              <a:rPr lang="en-US" dirty="0"/>
              <a:t>Lesson 3:  Make space for self-organization</a:t>
            </a:r>
          </a:p>
          <a:p>
            <a:pPr lvl="1" fontAlgn="base"/>
            <a:r>
              <a:rPr lang="en-US" dirty="0"/>
              <a:t>Networks that can affect systems change will often self-organize if the right conditions are established</a:t>
            </a:r>
          </a:p>
          <a:p>
            <a:pPr lvl="1" fontAlgn="base">
              <a:spcAft>
                <a:spcPts val="2400"/>
              </a:spcAft>
            </a:pPr>
            <a:r>
              <a:rPr lang="en-US" dirty="0"/>
              <a:t>Teams rather than individuals are essential to systems change </a:t>
            </a:r>
            <a:r>
              <a:rPr lang="en-US" dirty="0" smtClean="0"/>
              <a:t>efforts</a:t>
            </a:r>
            <a:endParaRPr lang="en-US" dirty="0"/>
          </a:p>
          <a:p>
            <a:pPr marL="857250" lvl="2" indent="0" fontAlgn="base">
              <a:buNone/>
            </a:pPr>
            <a:r>
              <a:rPr lang="en-US" sz="2400" i="1" dirty="0">
                <a:solidFill>
                  <a:srgbClr val="154578"/>
                </a:solidFill>
              </a:rPr>
              <a:t>“Life constantly reaches out to novelty, and this is the origin of development, learning, and evolution.”</a:t>
            </a:r>
          </a:p>
          <a:p>
            <a:pPr marL="857250" lvl="2" indent="0" fontAlgn="base">
              <a:buNone/>
            </a:pPr>
            <a:r>
              <a:rPr lang="en-US" sz="2400" i="1" dirty="0">
                <a:solidFill>
                  <a:srgbClr val="154578"/>
                </a:solidFill>
              </a:rPr>
              <a:t>-</a:t>
            </a:r>
            <a:r>
              <a:rPr lang="en-US" dirty="0" err="1">
                <a:solidFill>
                  <a:srgbClr val="154578"/>
                </a:solidFill>
              </a:rPr>
              <a:t>Fritjof</a:t>
            </a:r>
            <a:r>
              <a:rPr lang="en-US" dirty="0">
                <a:solidFill>
                  <a:srgbClr val="154578"/>
                </a:solidFill>
              </a:rPr>
              <a:t> </a:t>
            </a:r>
            <a:r>
              <a:rPr lang="en-US" dirty="0" smtClean="0">
                <a:solidFill>
                  <a:srgbClr val="154578"/>
                </a:solidFill>
              </a:rPr>
              <a:t>Capra</a:t>
            </a:r>
            <a:endParaRPr lang="en-US" i="1" dirty="0"/>
          </a:p>
        </p:txBody>
      </p:sp>
    </p:spTree>
    <p:extLst>
      <p:ext uri="{BB962C8B-B14F-4D97-AF65-F5344CB8AC3E}">
        <p14:creationId xmlns:p14="http://schemas.microsoft.com/office/powerpoint/2010/main" val="44944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Change</a:t>
            </a:r>
          </a:p>
        </p:txBody>
      </p:sp>
      <p:sp>
        <p:nvSpPr>
          <p:cNvPr id="2" name="Content Placeholder 1"/>
          <p:cNvSpPr>
            <a:spLocks noGrp="1"/>
          </p:cNvSpPr>
          <p:nvPr>
            <p:ph idx="1"/>
          </p:nvPr>
        </p:nvSpPr>
        <p:spPr/>
        <p:txBody>
          <a:bodyPr/>
          <a:lstStyle/>
          <a:p>
            <a:pPr fontAlgn="base"/>
            <a:r>
              <a:rPr lang="en-US" dirty="0"/>
              <a:t>Lesson 4:  Seize breakthrough opportunities when they arise</a:t>
            </a:r>
          </a:p>
          <a:p>
            <a:pPr lvl="1" fontAlgn="base"/>
            <a:r>
              <a:rPr lang="en-US" dirty="0"/>
              <a:t>Stability of systems is a positive thing but can make change difficult</a:t>
            </a:r>
          </a:p>
          <a:p>
            <a:pPr lvl="1" fontAlgn="base"/>
            <a:r>
              <a:rPr lang="en-US" dirty="0"/>
              <a:t>When systems encounter a point of instability (e.g. new information or circumstances that it can’t absorb without giving up old structures, behaviors, or beliefs), the instability can precipitate a breakdown or a breakthrough to new possibilities</a:t>
            </a:r>
          </a:p>
          <a:p>
            <a:pPr marL="457200" lvl="1" indent="0" algn="ctr" fontAlgn="base">
              <a:buNone/>
            </a:pPr>
            <a:r>
              <a:rPr lang="en-US" i="1" dirty="0"/>
              <a:t>“You never want a serious crisis to go to waste.”</a:t>
            </a:r>
          </a:p>
          <a:p>
            <a:pPr marL="457200" lvl="1" indent="0" algn="ctr" fontAlgn="base">
              <a:buNone/>
            </a:pPr>
            <a:r>
              <a:rPr lang="en-US" sz="2000" dirty="0" smtClean="0"/>
              <a:t>- Rob </a:t>
            </a:r>
            <a:r>
              <a:rPr lang="en-US" sz="2000" dirty="0" smtClean="0"/>
              <a:t>Emmanuel</a:t>
            </a:r>
            <a:endParaRPr lang="en-US" sz="2000" dirty="0"/>
          </a:p>
        </p:txBody>
      </p:sp>
    </p:spTree>
    <p:extLst>
      <p:ext uri="{BB962C8B-B14F-4D97-AF65-F5344CB8AC3E}">
        <p14:creationId xmlns:p14="http://schemas.microsoft.com/office/powerpoint/2010/main" val="354744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24</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Change</a:t>
            </a:r>
          </a:p>
        </p:txBody>
      </p:sp>
      <p:sp>
        <p:nvSpPr>
          <p:cNvPr id="2" name="Content Placeholder 1"/>
          <p:cNvSpPr>
            <a:spLocks noGrp="1"/>
          </p:cNvSpPr>
          <p:nvPr>
            <p:ph idx="1"/>
          </p:nvPr>
        </p:nvSpPr>
        <p:spPr>
          <a:xfrm>
            <a:off x="457200" y="1600201"/>
            <a:ext cx="8229600" cy="3429000"/>
          </a:xfrm>
        </p:spPr>
        <p:txBody>
          <a:bodyPr/>
          <a:lstStyle/>
          <a:p>
            <a:pPr fontAlgn="base"/>
            <a:r>
              <a:rPr lang="en-US" dirty="0"/>
              <a:t>Lesson 5:  </a:t>
            </a:r>
            <a:r>
              <a:rPr lang="en-US" dirty="0" smtClean="0"/>
              <a:t>Facilitate – but </a:t>
            </a:r>
            <a:r>
              <a:rPr lang="en-US" dirty="0"/>
              <a:t>give up the illusion that you can direct change</a:t>
            </a:r>
          </a:p>
          <a:p>
            <a:pPr marL="457200" lvl="1" indent="0" fontAlgn="base">
              <a:buNone/>
            </a:pPr>
            <a:r>
              <a:rPr lang="en-US" i="1" dirty="0" smtClean="0"/>
              <a:t>“</a:t>
            </a:r>
            <a:r>
              <a:rPr lang="en-US" i="1" dirty="0"/>
              <a:t>We never succeed in directing or telling people how they must change. We don’t succeed by handing them a plan, or pestering them with our interpretation, or relentlessly pressing forward with our agenda, believing that volume and intensity will convince them to change.”</a:t>
            </a:r>
          </a:p>
          <a:p>
            <a:pPr marL="457200" lvl="1" indent="0" fontAlgn="base">
              <a:buNone/>
            </a:pPr>
            <a:r>
              <a:rPr lang="en-US" sz="2000" dirty="0" smtClean="0"/>
              <a:t>- Margaret </a:t>
            </a:r>
            <a:r>
              <a:rPr lang="en-US" sz="2000" dirty="0" smtClean="0"/>
              <a:t>Wheatley</a:t>
            </a:r>
            <a:endParaRPr lang="en-US" sz="2000" dirty="0"/>
          </a:p>
        </p:txBody>
      </p:sp>
      <p:sp>
        <p:nvSpPr>
          <p:cNvPr id="8" name="TextBox 7"/>
          <p:cNvSpPr txBox="1"/>
          <p:nvPr/>
        </p:nvSpPr>
        <p:spPr>
          <a:xfrm>
            <a:off x="381000" y="5181600"/>
            <a:ext cx="7772400" cy="738664"/>
          </a:xfrm>
          <a:prstGeom prst="rect">
            <a:avLst/>
          </a:prstGeom>
          <a:noFill/>
        </p:spPr>
        <p:txBody>
          <a:bodyPr wrap="square" rtlCol="0">
            <a:spAutoFit/>
          </a:bodyPr>
          <a:lstStyle/>
          <a:p>
            <a:pPr lvl="1" fontAlgn="base"/>
            <a:r>
              <a:rPr lang="en-US" sz="2200" i="1" dirty="0">
                <a:solidFill>
                  <a:srgbClr val="1F497D"/>
                </a:solidFill>
              </a:rPr>
              <a:t>“You can never direct a living system. You can only disturb it.”</a:t>
            </a:r>
          </a:p>
          <a:p>
            <a:pPr lvl="1" fontAlgn="base"/>
            <a:r>
              <a:rPr lang="en-US" sz="2000" i="1" dirty="0" smtClean="0">
                <a:solidFill>
                  <a:srgbClr val="1F497D"/>
                </a:solidFill>
              </a:rPr>
              <a:t>- </a:t>
            </a:r>
            <a:r>
              <a:rPr lang="en-US" sz="2000" dirty="0" smtClean="0">
                <a:solidFill>
                  <a:srgbClr val="1F497D"/>
                </a:solidFill>
              </a:rPr>
              <a:t>Humberto </a:t>
            </a:r>
            <a:r>
              <a:rPr lang="en-US" sz="2000" dirty="0">
                <a:solidFill>
                  <a:srgbClr val="1F497D"/>
                </a:solidFill>
              </a:rPr>
              <a:t>Maturana and Francisco Varela</a:t>
            </a:r>
          </a:p>
        </p:txBody>
      </p:sp>
    </p:spTree>
    <p:extLst>
      <p:ext uri="{BB962C8B-B14F-4D97-AF65-F5344CB8AC3E}">
        <p14:creationId xmlns:p14="http://schemas.microsoft.com/office/powerpoint/2010/main" val="58282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Change</a:t>
            </a:r>
          </a:p>
        </p:txBody>
      </p:sp>
      <p:sp>
        <p:nvSpPr>
          <p:cNvPr id="2" name="Content Placeholder 1"/>
          <p:cNvSpPr>
            <a:spLocks noGrp="1"/>
          </p:cNvSpPr>
          <p:nvPr>
            <p:ph idx="1"/>
          </p:nvPr>
        </p:nvSpPr>
        <p:spPr>
          <a:xfrm>
            <a:off x="457200" y="1600200"/>
            <a:ext cx="8229600" cy="4343399"/>
          </a:xfrm>
        </p:spPr>
        <p:txBody>
          <a:bodyPr/>
          <a:lstStyle/>
          <a:p>
            <a:pPr fontAlgn="base"/>
            <a:r>
              <a:rPr lang="en-US" dirty="0"/>
              <a:t>Lesson 5 (continued)</a:t>
            </a:r>
          </a:p>
          <a:p>
            <a:pPr lvl="1" fontAlgn="base"/>
            <a:r>
              <a:rPr lang="en-US" dirty="0"/>
              <a:t>Introduce information that contradicts old assumptions </a:t>
            </a:r>
          </a:p>
          <a:p>
            <a:pPr lvl="2" fontAlgn="base"/>
            <a:r>
              <a:rPr lang="en-US" dirty="0">
                <a:solidFill>
                  <a:srgbClr val="154578"/>
                </a:solidFill>
              </a:rPr>
              <a:t>Show something that are already doing, but thought they couldn’t </a:t>
            </a:r>
          </a:p>
          <a:p>
            <a:pPr lvl="2" fontAlgn="base"/>
            <a:r>
              <a:rPr lang="en-US" dirty="0">
                <a:solidFill>
                  <a:srgbClr val="154578"/>
                </a:solidFill>
              </a:rPr>
              <a:t>Introduce new people to the conversation</a:t>
            </a:r>
          </a:p>
          <a:p>
            <a:pPr lvl="2" fontAlgn="base"/>
            <a:r>
              <a:rPr lang="en-US" dirty="0">
                <a:solidFill>
                  <a:srgbClr val="154578"/>
                </a:solidFill>
              </a:rPr>
              <a:t>Rearrange structures so that people relate in ways not used to</a:t>
            </a:r>
          </a:p>
          <a:p>
            <a:pPr lvl="2" fontAlgn="base"/>
            <a:r>
              <a:rPr lang="en-US" dirty="0">
                <a:solidFill>
                  <a:srgbClr val="154578"/>
                </a:solidFill>
              </a:rPr>
              <a:t>Present issues from different perspectives</a:t>
            </a:r>
          </a:p>
          <a:p>
            <a:pPr lvl="2" fontAlgn="base"/>
            <a:r>
              <a:rPr lang="en-US" dirty="0">
                <a:solidFill>
                  <a:srgbClr val="154578"/>
                </a:solidFill>
              </a:rPr>
              <a:t>Nurture networks of connection and communication</a:t>
            </a:r>
          </a:p>
          <a:p>
            <a:pPr marL="914400" lvl="2" indent="0" fontAlgn="base">
              <a:buNone/>
            </a:pPr>
            <a:r>
              <a:rPr lang="en-US" sz="2400" i="1" dirty="0">
                <a:solidFill>
                  <a:srgbClr val="154578"/>
                </a:solidFill>
              </a:rPr>
              <a:t>“Leaders sometimes lead best when the loosen control and take the risk of dispersing authority and responsibility.”</a:t>
            </a:r>
          </a:p>
          <a:p>
            <a:pPr marL="914400" lvl="2" indent="0" fontAlgn="base">
              <a:buNone/>
            </a:pPr>
            <a:r>
              <a:rPr lang="en-US" dirty="0" smtClean="0">
                <a:solidFill>
                  <a:srgbClr val="154578"/>
                </a:solidFill>
              </a:rPr>
              <a:t>- Author </a:t>
            </a:r>
            <a:r>
              <a:rPr lang="en-US" dirty="0" smtClean="0">
                <a:solidFill>
                  <a:srgbClr val="154578"/>
                </a:solidFill>
              </a:rPr>
              <a:t>unknown</a:t>
            </a:r>
            <a:endParaRPr lang="en-US" dirty="0">
              <a:solidFill>
                <a:srgbClr val="154578"/>
              </a:solidFill>
            </a:endParaRPr>
          </a:p>
        </p:txBody>
      </p:sp>
    </p:spTree>
    <p:extLst>
      <p:ext uri="{BB962C8B-B14F-4D97-AF65-F5344CB8AC3E}">
        <p14:creationId xmlns:p14="http://schemas.microsoft.com/office/powerpoint/2010/main" val="6884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Change</a:t>
            </a:r>
          </a:p>
        </p:txBody>
      </p:sp>
      <p:sp>
        <p:nvSpPr>
          <p:cNvPr id="2" name="Content Placeholder 1"/>
          <p:cNvSpPr>
            <a:spLocks noGrp="1"/>
          </p:cNvSpPr>
          <p:nvPr>
            <p:ph idx="1"/>
          </p:nvPr>
        </p:nvSpPr>
        <p:spPr/>
        <p:txBody>
          <a:bodyPr/>
          <a:lstStyle/>
          <a:p>
            <a:pPr fontAlgn="base"/>
            <a:r>
              <a:rPr lang="en-US" dirty="0"/>
              <a:t>Lesson 6:  Assume that change is going to take time</a:t>
            </a:r>
          </a:p>
          <a:p>
            <a:pPr lvl="1" fontAlgn="base"/>
            <a:r>
              <a:rPr lang="en-US" dirty="0"/>
              <a:t>Change is a multiyear process (3 – 5 years)</a:t>
            </a:r>
          </a:p>
          <a:p>
            <a:pPr lvl="1" fontAlgn="base"/>
            <a:r>
              <a:rPr lang="en-US" dirty="0"/>
              <a:t>Allocate time for personnel to change attitudes, adopt new practices, and/or use new tools</a:t>
            </a:r>
          </a:p>
          <a:p>
            <a:pPr lvl="1" fontAlgn="base"/>
            <a:r>
              <a:rPr lang="en-US" dirty="0"/>
              <a:t>Set high goals, but make manageable steps</a:t>
            </a:r>
          </a:p>
          <a:p>
            <a:pPr lvl="1" fontAlgn="base"/>
            <a:r>
              <a:rPr lang="en-US" dirty="0"/>
              <a:t>Look for intermediate achievements to experience and celebrate success and receive recognition on the way to the goal</a:t>
            </a:r>
          </a:p>
          <a:p>
            <a:pPr marL="457200" lvl="1" indent="0" algn="ctr" fontAlgn="base">
              <a:buNone/>
            </a:pPr>
            <a:r>
              <a:rPr lang="en-US" i="1" dirty="0"/>
              <a:t>“Quick fixes are an oxymoron. If leaders would learn anything from the past many years, it’s that there are no quick fixes.”</a:t>
            </a:r>
          </a:p>
          <a:p>
            <a:pPr marL="457200" lvl="1" indent="0" fontAlgn="base">
              <a:buNone/>
            </a:pPr>
            <a:r>
              <a:rPr lang="en-US" sz="2000" dirty="0" smtClean="0"/>
              <a:t>- Margaret </a:t>
            </a:r>
            <a:r>
              <a:rPr lang="en-US" sz="2000" dirty="0" smtClean="0"/>
              <a:t>Wheatley</a:t>
            </a:r>
            <a:endParaRPr lang="en-US" sz="2000" dirty="0"/>
          </a:p>
        </p:txBody>
      </p:sp>
    </p:spTree>
    <p:extLst>
      <p:ext uri="{BB962C8B-B14F-4D97-AF65-F5344CB8AC3E}">
        <p14:creationId xmlns:p14="http://schemas.microsoft.com/office/powerpoint/2010/main" val="1456331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descr="&quot; &quot;"/>
          <p:cNvSpPr>
            <a:spLocks noGrp="1"/>
          </p:cNvSpPr>
          <p:nvPr>
            <p:ph type="title"/>
          </p:nvPr>
        </p:nvSpPr>
        <p:spPr/>
        <p:txBody>
          <a:bodyPr>
            <a:normAutofit fontScale="90000"/>
          </a:bodyPr>
          <a:lstStyle/>
          <a:p>
            <a:r>
              <a:rPr lang="en-US" dirty="0"/>
              <a:t>Seven Lessons for Leaders of Systems Change</a:t>
            </a:r>
          </a:p>
        </p:txBody>
      </p:sp>
      <p:sp>
        <p:nvSpPr>
          <p:cNvPr id="2" name="Content Placeholder 1"/>
          <p:cNvSpPr>
            <a:spLocks noGrp="1"/>
          </p:cNvSpPr>
          <p:nvPr>
            <p:ph idx="1"/>
          </p:nvPr>
        </p:nvSpPr>
        <p:spPr/>
        <p:txBody>
          <a:bodyPr/>
          <a:lstStyle/>
          <a:p>
            <a:pPr fontAlgn="base"/>
            <a:r>
              <a:rPr lang="en-US" dirty="0"/>
              <a:t>Lesson 7:  Be prepared to be surprised</a:t>
            </a:r>
          </a:p>
          <a:p>
            <a:pPr lvl="1" fontAlgn="base"/>
            <a:r>
              <a:rPr lang="en-US" dirty="0"/>
              <a:t>Change is nonlinear</a:t>
            </a:r>
          </a:p>
          <a:p>
            <a:pPr lvl="1" fontAlgn="base">
              <a:spcAft>
                <a:spcPts val="2400"/>
              </a:spcAft>
            </a:pPr>
            <a:r>
              <a:rPr lang="en-US" dirty="0"/>
              <a:t>Emergent properties arise when evolving systems generate phenomena that are not </a:t>
            </a:r>
            <a:r>
              <a:rPr lang="en-US" dirty="0" smtClean="0"/>
              <a:t>predictable</a:t>
            </a:r>
            <a:endParaRPr lang="en-US" dirty="0"/>
          </a:p>
          <a:p>
            <a:pPr lvl="1" fontAlgn="base"/>
            <a:r>
              <a:rPr lang="en-US" dirty="0"/>
              <a:t>Source: Seven Lessons for Leaders in Systems Change. Available at </a:t>
            </a:r>
            <a:r>
              <a:rPr lang="en-US" dirty="0">
                <a:hlinkClick r:id="rId3"/>
              </a:rPr>
              <a:t>http://</a:t>
            </a:r>
            <a:r>
              <a:rPr lang="en-US" dirty="0" smtClean="0">
                <a:hlinkClick r:id="rId3"/>
              </a:rPr>
              <a:t>www.ecoliteracy.org/article/seven-lessons-leaders-systems-change</a:t>
            </a:r>
            <a:endParaRPr lang="en-US" dirty="0"/>
          </a:p>
        </p:txBody>
      </p:sp>
    </p:spTree>
    <p:extLst>
      <p:ext uri="{BB962C8B-B14F-4D97-AF65-F5344CB8AC3E}">
        <p14:creationId xmlns:p14="http://schemas.microsoft.com/office/powerpoint/2010/main" val="2724109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p:cNvSpPr>
            <a:spLocks noGrp="1"/>
          </p:cNvSpPr>
          <p:nvPr>
            <p:ph type="title"/>
          </p:nvPr>
        </p:nvSpPr>
        <p:spPr/>
        <p:txBody>
          <a:bodyPr>
            <a:normAutofit/>
          </a:bodyPr>
          <a:lstStyle/>
          <a:p>
            <a:pPr algn="ctr"/>
            <a:r>
              <a:rPr lang="en-US" dirty="0"/>
              <a:t> Leaders as System Coaches</a:t>
            </a:r>
          </a:p>
        </p:txBody>
      </p:sp>
      <p:pic>
        <p:nvPicPr>
          <p:cNvPr id="2050" name="Picture 2" descr="&quot; &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4698083" cy="470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3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descr="&quot; &quot;"/>
          <p:cNvSpPr>
            <a:spLocks noGrp="1"/>
          </p:cNvSpPr>
          <p:nvPr>
            <p:ph type="title"/>
          </p:nvPr>
        </p:nvSpPr>
        <p:spPr/>
        <p:txBody>
          <a:bodyPr/>
          <a:lstStyle/>
          <a:p>
            <a:r>
              <a:rPr lang="en-US" dirty="0"/>
              <a:t> Leaders as System Coaches</a:t>
            </a:r>
          </a:p>
        </p:txBody>
      </p:sp>
      <p:sp>
        <p:nvSpPr>
          <p:cNvPr id="2" name="Content Placeholder 1"/>
          <p:cNvSpPr>
            <a:spLocks noGrp="1"/>
          </p:cNvSpPr>
          <p:nvPr>
            <p:ph idx="1"/>
          </p:nvPr>
        </p:nvSpPr>
        <p:spPr>
          <a:xfrm>
            <a:off x="457200" y="1600200"/>
            <a:ext cx="8229600" cy="4495799"/>
          </a:xfrm>
        </p:spPr>
        <p:txBody>
          <a:bodyPr/>
          <a:lstStyle/>
          <a:p>
            <a:pPr fontAlgn="base">
              <a:spcAft>
                <a:spcPts val="3000"/>
              </a:spcAft>
            </a:pPr>
            <a:r>
              <a:rPr lang="en-US" dirty="0"/>
              <a:t>Systems coaches guide sustainable organizational change to support the implementation of evidence-based practices with fidelity</a:t>
            </a:r>
            <a:r>
              <a:rPr lang="en-US" dirty="0" smtClean="0"/>
              <a:t>.</a:t>
            </a:r>
            <a:endParaRPr lang="en-US" dirty="0"/>
          </a:p>
          <a:p>
            <a:pPr fontAlgn="base">
              <a:spcAft>
                <a:spcPts val="3000"/>
              </a:spcAft>
            </a:pPr>
            <a:r>
              <a:rPr lang="en-US" dirty="0"/>
              <a:t>Systems coaching can occur at all levels of the system- state, district, program, and individual levels. </a:t>
            </a:r>
          </a:p>
          <a:p>
            <a:pPr fontAlgn="base">
              <a:spcAft>
                <a:spcPts val="3000"/>
              </a:spcAft>
            </a:pPr>
            <a:r>
              <a:rPr lang="en-US" dirty="0"/>
              <a:t>Systems coaching is generally provided by multiple individuals including leaders</a:t>
            </a:r>
            <a:r>
              <a:rPr lang="en-US" dirty="0" smtClean="0"/>
              <a:t>.</a:t>
            </a:r>
            <a:endParaRPr lang="en-US" dirty="0"/>
          </a:p>
        </p:txBody>
      </p:sp>
    </p:spTree>
    <p:extLst>
      <p:ext uri="{BB962C8B-B14F-4D97-AF65-F5344CB8AC3E}">
        <p14:creationId xmlns:p14="http://schemas.microsoft.com/office/powerpoint/2010/main" val="224444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a:t>
            </a:fld>
            <a:endParaRPr lang="en-US" dirty="0"/>
          </a:p>
        </p:txBody>
      </p:sp>
      <p:sp>
        <p:nvSpPr>
          <p:cNvPr id="2" name="Title 1"/>
          <p:cNvSpPr>
            <a:spLocks noGrp="1"/>
          </p:cNvSpPr>
          <p:nvPr>
            <p:ph type="title"/>
          </p:nvPr>
        </p:nvSpPr>
        <p:spPr>
          <a:xfrm>
            <a:off x="304800" y="107019"/>
            <a:ext cx="8763000" cy="1950381"/>
          </a:xfrm>
        </p:spPr>
        <p:txBody>
          <a:bodyPr>
            <a:noAutofit/>
          </a:bodyPr>
          <a:lstStyle/>
          <a:p>
            <a:r>
              <a:rPr lang="en-US" sz="3000" dirty="0"/>
              <a:t>Systems change initiatives designed and implemented to improve outcomes for children with disabilities and their families, focus on:</a:t>
            </a:r>
          </a:p>
        </p:txBody>
      </p:sp>
      <p:pic>
        <p:nvPicPr>
          <p:cNvPr id="6" name="Picture 5"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286000"/>
            <a:ext cx="5032248" cy="3741158"/>
          </a:xfrm>
          <a:prstGeom prst="rect">
            <a:avLst/>
          </a:prstGeom>
        </p:spPr>
      </p:pic>
    </p:spTree>
    <p:extLst>
      <p:ext uri="{BB962C8B-B14F-4D97-AF65-F5344CB8AC3E}">
        <p14:creationId xmlns:p14="http://schemas.microsoft.com/office/powerpoint/2010/main" val="343387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descr="&quot; &quot;"/>
          <p:cNvSpPr>
            <a:spLocks noGrp="1"/>
          </p:cNvSpPr>
          <p:nvPr>
            <p:ph type="title"/>
          </p:nvPr>
        </p:nvSpPr>
        <p:spPr/>
        <p:txBody>
          <a:bodyPr/>
          <a:lstStyle/>
          <a:p>
            <a:r>
              <a:rPr lang="en-US" dirty="0"/>
              <a:t> Leaders as System </a:t>
            </a:r>
            <a:r>
              <a:rPr lang="en-US" dirty="0" smtClean="0"/>
              <a:t>Coaches </a:t>
            </a:r>
            <a:r>
              <a:rPr lang="en-US" sz="2400" dirty="0" smtClean="0"/>
              <a:t>(cont.)</a:t>
            </a:r>
            <a:endParaRPr lang="en-US" sz="2400" dirty="0"/>
          </a:p>
        </p:txBody>
      </p:sp>
      <p:sp>
        <p:nvSpPr>
          <p:cNvPr id="2" name="Content Placeholder 1"/>
          <p:cNvSpPr>
            <a:spLocks noGrp="1"/>
          </p:cNvSpPr>
          <p:nvPr>
            <p:ph idx="1"/>
          </p:nvPr>
        </p:nvSpPr>
        <p:spPr/>
        <p:txBody>
          <a:bodyPr/>
          <a:lstStyle/>
          <a:p>
            <a:pPr fontAlgn="base"/>
            <a:r>
              <a:rPr lang="en-US" dirty="0"/>
              <a:t>Systems coaching is based on the identified needs of the organization.  </a:t>
            </a:r>
          </a:p>
          <a:p>
            <a:pPr lvl="1" fontAlgn="base"/>
            <a:r>
              <a:rPr lang="en-US" dirty="0"/>
              <a:t>Traditional coaching has been based on improving implementation of a particular evidence-based practice</a:t>
            </a:r>
          </a:p>
          <a:p>
            <a:pPr lvl="2" fontAlgn="base"/>
            <a:r>
              <a:rPr lang="en-US" dirty="0">
                <a:solidFill>
                  <a:srgbClr val="154578"/>
                </a:solidFill>
              </a:rPr>
              <a:t>Has generally included individual coaching or small-group coaching</a:t>
            </a:r>
          </a:p>
          <a:p>
            <a:pPr lvl="1" fontAlgn="base"/>
            <a:r>
              <a:rPr lang="en-US" dirty="0"/>
              <a:t>Systems coaching focuses on building the capacity of leadership to support systems that enhance the implementation of evidence-based practices</a:t>
            </a:r>
          </a:p>
          <a:p>
            <a:pPr lvl="2" fontAlgn="base"/>
            <a:r>
              <a:rPr lang="en-US" dirty="0">
                <a:solidFill>
                  <a:srgbClr val="154578"/>
                </a:solidFill>
              </a:rPr>
              <a:t>This promotes comprehensive reform</a:t>
            </a:r>
          </a:p>
        </p:txBody>
      </p:sp>
    </p:spTree>
    <p:extLst>
      <p:ext uri="{BB962C8B-B14F-4D97-AF65-F5344CB8AC3E}">
        <p14:creationId xmlns:p14="http://schemas.microsoft.com/office/powerpoint/2010/main" val="121029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descr="&quot; &quot;"/>
          <p:cNvSpPr>
            <a:spLocks noGrp="1"/>
          </p:cNvSpPr>
          <p:nvPr>
            <p:ph type="title"/>
          </p:nvPr>
        </p:nvSpPr>
        <p:spPr/>
        <p:txBody>
          <a:bodyPr/>
          <a:lstStyle/>
          <a:p>
            <a:r>
              <a:rPr lang="en-US" dirty="0"/>
              <a:t> Leaders as System Coaches </a:t>
            </a:r>
            <a:r>
              <a:rPr lang="en-US" sz="2400" dirty="0"/>
              <a:t>(cont.)</a:t>
            </a:r>
          </a:p>
        </p:txBody>
      </p:sp>
      <p:sp>
        <p:nvSpPr>
          <p:cNvPr id="2" name="Content Placeholder 1"/>
          <p:cNvSpPr>
            <a:spLocks noGrp="1"/>
          </p:cNvSpPr>
          <p:nvPr>
            <p:ph idx="1"/>
          </p:nvPr>
        </p:nvSpPr>
        <p:spPr>
          <a:xfrm>
            <a:off x="457200" y="2286000"/>
            <a:ext cx="8229600" cy="3352800"/>
          </a:xfrm>
        </p:spPr>
        <p:txBody>
          <a:bodyPr/>
          <a:lstStyle/>
          <a:p>
            <a:pPr marL="457200" lvl="1" indent="0">
              <a:spcBef>
                <a:spcPts val="3000"/>
              </a:spcBef>
              <a:buNone/>
            </a:pPr>
            <a:r>
              <a:rPr lang="en-US" i="1" dirty="0" smtClean="0"/>
              <a:t>“Improvement </a:t>
            </a:r>
            <a:r>
              <a:rPr lang="en-US" i="1" dirty="0"/>
              <a:t>will fail if the work of coaches remains at the one-to-one-level.  Coaches are systems leaders.  They need development as change agents at both the instructional level and the level of organizational and system change. It’s time to re-cast their role as integral to whole-system reform.”</a:t>
            </a:r>
          </a:p>
          <a:p>
            <a:pPr marL="457200" lvl="1" indent="0">
              <a:buNone/>
            </a:pPr>
            <a:r>
              <a:rPr lang="en-US" i="1" dirty="0"/>
              <a:t>- Michael Fullan and Jim Knight</a:t>
            </a:r>
          </a:p>
        </p:txBody>
      </p:sp>
    </p:spTree>
    <p:extLst>
      <p:ext uri="{BB962C8B-B14F-4D97-AF65-F5344CB8AC3E}">
        <p14:creationId xmlns:p14="http://schemas.microsoft.com/office/powerpoint/2010/main" val="201497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descr="&quot; &quot;"/>
          <p:cNvSpPr>
            <a:spLocks noGrp="1"/>
          </p:cNvSpPr>
          <p:nvPr>
            <p:ph type="title"/>
          </p:nvPr>
        </p:nvSpPr>
        <p:spPr/>
        <p:txBody>
          <a:bodyPr/>
          <a:lstStyle/>
          <a:p>
            <a:r>
              <a:rPr lang="en-US" dirty="0"/>
              <a:t> Seven Critical Coaching Skills</a:t>
            </a:r>
          </a:p>
        </p:txBody>
      </p:sp>
      <p:sp>
        <p:nvSpPr>
          <p:cNvPr id="2" name="Content Placeholder 1"/>
          <p:cNvSpPr>
            <a:spLocks noGrp="1"/>
          </p:cNvSpPr>
          <p:nvPr>
            <p:ph idx="1"/>
          </p:nvPr>
        </p:nvSpPr>
        <p:spPr/>
        <p:txBody>
          <a:bodyPr/>
          <a:lstStyle/>
          <a:p>
            <a:pPr fontAlgn="base"/>
            <a:r>
              <a:rPr lang="en-US" dirty="0"/>
              <a:t>Demonstrate effective interpersonal communication skills</a:t>
            </a:r>
          </a:p>
          <a:p>
            <a:pPr fontAlgn="base"/>
            <a:r>
              <a:rPr lang="en-US" dirty="0"/>
              <a:t>Use multiple sources and types of data to solve important problems</a:t>
            </a:r>
          </a:p>
          <a:p>
            <a:pPr fontAlgn="base"/>
            <a:r>
              <a:rPr lang="en-US" dirty="0"/>
              <a:t>Facilitate effective team-based collaborative planning and problems solving processes</a:t>
            </a:r>
          </a:p>
          <a:p>
            <a:pPr fontAlgn="base"/>
            <a:r>
              <a:rPr lang="en-US" dirty="0"/>
              <a:t>Disseminate evidence-based content knowledge</a:t>
            </a:r>
          </a:p>
        </p:txBody>
      </p:sp>
    </p:spTree>
    <p:extLst>
      <p:ext uri="{BB962C8B-B14F-4D97-AF65-F5344CB8AC3E}">
        <p14:creationId xmlns:p14="http://schemas.microsoft.com/office/powerpoint/2010/main" val="3545551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descr="&quot; &quot;"/>
          <p:cNvSpPr>
            <a:spLocks noGrp="1"/>
          </p:cNvSpPr>
          <p:nvPr>
            <p:ph type="title"/>
          </p:nvPr>
        </p:nvSpPr>
        <p:spPr/>
        <p:txBody>
          <a:bodyPr>
            <a:normAutofit/>
          </a:bodyPr>
          <a:lstStyle/>
          <a:p>
            <a:r>
              <a:rPr lang="en-US" dirty="0"/>
              <a:t> Seven Critical Coaching Skills </a:t>
            </a:r>
            <a:r>
              <a:rPr lang="en-US" sz="2700" dirty="0"/>
              <a:t>(cont.)</a:t>
            </a:r>
          </a:p>
        </p:txBody>
      </p:sp>
      <p:sp>
        <p:nvSpPr>
          <p:cNvPr id="2" name="Content Placeholder 1"/>
          <p:cNvSpPr>
            <a:spLocks noGrp="1"/>
          </p:cNvSpPr>
          <p:nvPr>
            <p:ph idx="1"/>
          </p:nvPr>
        </p:nvSpPr>
        <p:spPr/>
        <p:txBody>
          <a:bodyPr/>
          <a:lstStyle/>
          <a:p>
            <a:pPr fontAlgn="base"/>
            <a:r>
              <a:rPr lang="en-US" dirty="0"/>
              <a:t>Demonstrate effective interpersonal communication skills</a:t>
            </a:r>
          </a:p>
          <a:p>
            <a:pPr lvl="1" fontAlgn="base"/>
            <a:r>
              <a:rPr lang="en-US" dirty="0"/>
              <a:t>Organization change/implementation processes</a:t>
            </a:r>
          </a:p>
          <a:p>
            <a:pPr lvl="1" fontAlgn="base"/>
            <a:r>
              <a:rPr lang="en-US" dirty="0"/>
              <a:t>Innovation/Initiative-specific content expertise</a:t>
            </a:r>
          </a:p>
          <a:p>
            <a:pPr lvl="1" fontAlgn="base"/>
            <a:r>
              <a:rPr lang="en-US" dirty="0"/>
              <a:t>Best practices across key domains and instructional areas</a:t>
            </a:r>
          </a:p>
          <a:p>
            <a:pPr lvl="1" fontAlgn="base">
              <a:spcAft>
                <a:spcPts val="3000"/>
              </a:spcAft>
            </a:pPr>
            <a:r>
              <a:rPr lang="en-US" dirty="0"/>
              <a:t>Family and Community </a:t>
            </a:r>
            <a:r>
              <a:rPr lang="en-US" dirty="0" smtClean="0"/>
              <a:t>Engagement</a:t>
            </a:r>
            <a:endParaRPr lang="en-US" dirty="0"/>
          </a:p>
          <a:p>
            <a:pPr fontAlgn="base"/>
            <a:r>
              <a:rPr lang="en-US" dirty="0"/>
              <a:t>Facilitate and support leadership to implement and sustain the innovation/initiative over time</a:t>
            </a:r>
          </a:p>
        </p:txBody>
      </p:sp>
    </p:spTree>
    <p:extLst>
      <p:ext uri="{BB962C8B-B14F-4D97-AF65-F5344CB8AC3E}">
        <p14:creationId xmlns:p14="http://schemas.microsoft.com/office/powerpoint/2010/main" val="2074449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descr="&quot; &quot;"/>
          <p:cNvSpPr>
            <a:spLocks noGrp="1"/>
          </p:cNvSpPr>
          <p:nvPr>
            <p:ph type="title"/>
          </p:nvPr>
        </p:nvSpPr>
        <p:spPr/>
        <p:txBody>
          <a:bodyPr>
            <a:normAutofit/>
          </a:bodyPr>
          <a:lstStyle/>
          <a:p>
            <a:r>
              <a:rPr lang="en-US" dirty="0"/>
              <a:t> Seven Critical Coaching Skills </a:t>
            </a:r>
            <a:r>
              <a:rPr lang="en-US" sz="2700" dirty="0"/>
              <a:t>(cont.)</a:t>
            </a:r>
          </a:p>
        </p:txBody>
      </p:sp>
      <p:sp>
        <p:nvSpPr>
          <p:cNvPr id="2" name="Content Placeholder 1"/>
          <p:cNvSpPr>
            <a:spLocks noGrp="1"/>
          </p:cNvSpPr>
          <p:nvPr>
            <p:ph idx="1"/>
          </p:nvPr>
        </p:nvSpPr>
        <p:spPr/>
        <p:txBody>
          <a:bodyPr/>
          <a:lstStyle/>
          <a:p>
            <a:pPr fontAlgn="base">
              <a:spcAft>
                <a:spcPts val="3000"/>
              </a:spcAft>
            </a:pPr>
            <a:r>
              <a:rPr lang="en-US" dirty="0"/>
              <a:t>Provide evidence-based professional development training and technical assistance to support effective and efficient use of the innovation/initiative</a:t>
            </a:r>
          </a:p>
          <a:p>
            <a:pPr fontAlgn="base"/>
            <a:r>
              <a:rPr lang="en-US" dirty="0" smtClean="0"/>
              <a:t>Evaluate </a:t>
            </a:r>
            <a:r>
              <a:rPr lang="en-US" dirty="0"/>
              <a:t>the impact of coaching activities on the implementation goals and intended outcomes on staff and child performance</a:t>
            </a:r>
          </a:p>
          <a:p>
            <a:pPr lvl="1" fontAlgn="base"/>
            <a:r>
              <a:rPr lang="en-US" dirty="0"/>
              <a:t>Source:  </a:t>
            </a:r>
            <a:r>
              <a:rPr lang="en-US" i="1" dirty="0"/>
              <a:t>Florida MTSS Systems Coaching: A Model for Building Capacity </a:t>
            </a:r>
            <a:r>
              <a:rPr lang="en-US" dirty="0"/>
              <a:t>Manual . Available at </a:t>
            </a:r>
            <a:r>
              <a:rPr lang="en-US" dirty="0">
                <a:hlinkClick r:id="rId3"/>
              </a:rPr>
              <a:t>http://</a:t>
            </a:r>
            <a:r>
              <a:rPr lang="en-US" dirty="0" smtClean="0">
                <a:hlinkClick r:id="rId3"/>
              </a:rPr>
              <a:t>flpbs.fmhi.usf.edu/pdfs/SystemsCoaching.pdf</a:t>
            </a:r>
            <a:endParaRPr lang="en-US" dirty="0"/>
          </a:p>
        </p:txBody>
      </p:sp>
    </p:spTree>
    <p:extLst>
      <p:ext uri="{BB962C8B-B14F-4D97-AF65-F5344CB8AC3E}">
        <p14:creationId xmlns:p14="http://schemas.microsoft.com/office/powerpoint/2010/main" val="3889890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35</a:t>
            </a:fld>
            <a:endParaRPr lang="en-US" dirty="0"/>
          </a:p>
        </p:txBody>
      </p:sp>
      <p:sp>
        <p:nvSpPr>
          <p:cNvPr id="3" name="Title 2" descr="&quot; &quot;"/>
          <p:cNvSpPr>
            <a:spLocks noGrp="1"/>
          </p:cNvSpPr>
          <p:nvPr>
            <p:ph type="title"/>
          </p:nvPr>
        </p:nvSpPr>
        <p:spPr/>
        <p:txBody>
          <a:bodyPr/>
          <a:lstStyle/>
          <a:p>
            <a:r>
              <a:rPr lang="en-US" dirty="0"/>
              <a:t>Leadership Competencies</a:t>
            </a:r>
          </a:p>
        </p:txBody>
      </p:sp>
      <p:sp>
        <p:nvSpPr>
          <p:cNvPr id="2" name="Content Placeholder 1"/>
          <p:cNvSpPr>
            <a:spLocks noGrp="1"/>
          </p:cNvSpPr>
          <p:nvPr>
            <p:ph idx="1"/>
          </p:nvPr>
        </p:nvSpPr>
        <p:spPr/>
        <p:txBody>
          <a:bodyPr/>
          <a:lstStyle/>
          <a:p>
            <a:pPr>
              <a:spcAft>
                <a:spcPts val="2400"/>
              </a:spcAft>
            </a:pPr>
            <a:r>
              <a:rPr lang="en-US" dirty="0"/>
              <a:t>What leadership competencies do you posses</a:t>
            </a:r>
            <a:r>
              <a:rPr lang="en-US" dirty="0" smtClean="0"/>
              <a:t>?</a:t>
            </a:r>
            <a:endParaRPr lang="en-US" sz="2000" dirty="0"/>
          </a:p>
          <a:p>
            <a:pPr>
              <a:spcAft>
                <a:spcPts val="2400"/>
              </a:spcAft>
            </a:pPr>
            <a:r>
              <a:rPr lang="en-US" dirty="0"/>
              <a:t>What leadership competences do you need to move your system to a higher </a:t>
            </a:r>
            <a:r>
              <a:rPr lang="en-US" dirty="0" smtClean="0"/>
              <a:t>level?</a:t>
            </a:r>
            <a:endParaRPr lang="en-US" sz="2000" dirty="0"/>
          </a:p>
          <a:p>
            <a:pPr marL="457200" lvl="1" indent="0">
              <a:buNone/>
            </a:pPr>
            <a:r>
              <a:rPr lang="en-US" b="1" dirty="0">
                <a:solidFill>
                  <a:srgbClr val="ED3532"/>
                </a:solidFill>
              </a:rPr>
              <a:t>Reflection Activity: Complete Leadership Development </a:t>
            </a:r>
            <a:r>
              <a:rPr lang="en-US" b="1" dirty="0" smtClean="0">
                <a:solidFill>
                  <a:srgbClr val="ED3532"/>
                </a:solidFill>
              </a:rPr>
              <a:t>Survey</a:t>
            </a:r>
            <a:endParaRPr lang="en-US" b="1" dirty="0">
              <a:solidFill>
                <a:srgbClr val="ED3532"/>
              </a:solidFill>
            </a:endParaRPr>
          </a:p>
        </p:txBody>
      </p:sp>
      <p:pic>
        <p:nvPicPr>
          <p:cNvPr id="4" name="Picture 3" descr="&quot; &quot;"/>
          <p:cNvPicPr>
            <a:picLocks noChangeAspect="1"/>
          </p:cNvPicPr>
          <p:nvPr/>
        </p:nvPicPr>
        <p:blipFill>
          <a:blip r:embed="rId3"/>
          <a:stretch>
            <a:fillRect/>
          </a:stretch>
        </p:blipFill>
        <p:spPr>
          <a:xfrm>
            <a:off x="2311573" y="4267200"/>
            <a:ext cx="1955627" cy="1709610"/>
          </a:xfrm>
          <a:prstGeom prst="rect">
            <a:avLst/>
          </a:prstGeom>
        </p:spPr>
      </p:pic>
    </p:spTree>
    <p:extLst>
      <p:ext uri="{BB962C8B-B14F-4D97-AF65-F5344CB8AC3E}">
        <p14:creationId xmlns:p14="http://schemas.microsoft.com/office/powerpoint/2010/main" val="2933584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36</a:t>
            </a:fld>
            <a:endParaRPr lang="en-US" dirty="0"/>
          </a:p>
        </p:txBody>
      </p:sp>
      <p:sp>
        <p:nvSpPr>
          <p:cNvPr id="3" name="Title 2" descr="&quot; &quot;"/>
          <p:cNvSpPr>
            <a:spLocks noGrp="1"/>
          </p:cNvSpPr>
          <p:nvPr>
            <p:ph type="title"/>
          </p:nvPr>
        </p:nvSpPr>
        <p:spPr/>
        <p:txBody>
          <a:bodyPr/>
          <a:lstStyle/>
          <a:p>
            <a:r>
              <a:rPr lang="en-US" dirty="0"/>
              <a:t>Leadership Competencies</a:t>
            </a:r>
          </a:p>
        </p:txBody>
      </p:sp>
      <p:sp>
        <p:nvSpPr>
          <p:cNvPr id="2" name="Content Placeholder 1"/>
          <p:cNvSpPr>
            <a:spLocks noGrp="1"/>
          </p:cNvSpPr>
          <p:nvPr>
            <p:ph idx="1"/>
          </p:nvPr>
        </p:nvSpPr>
        <p:spPr/>
        <p:txBody>
          <a:bodyPr/>
          <a:lstStyle/>
          <a:p>
            <a:r>
              <a:rPr lang="en-US" dirty="0"/>
              <a:t>Pedagogical</a:t>
            </a:r>
          </a:p>
          <a:p>
            <a:r>
              <a:rPr lang="en-US" dirty="0"/>
              <a:t>Organizational</a:t>
            </a:r>
          </a:p>
          <a:p>
            <a:r>
              <a:rPr lang="en-US" dirty="0"/>
              <a:t>Human Resource Management</a:t>
            </a:r>
          </a:p>
          <a:p>
            <a:r>
              <a:rPr lang="en-US" dirty="0"/>
              <a:t>Symbolic</a:t>
            </a:r>
          </a:p>
          <a:p>
            <a:r>
              <a:rPr lang="en-US" dirty="0"/>
              <a:t>Collaborative</a:t>
            </a:r>
          </a:p>
          <a:p>
            <a:r>
              <a:rPr lang="en-US" dirty="0"/>
              <a:t>Systems</a:t>
            </a:r>
          </a:p>
          <a:p>
            <a:r>
              <a:rPr lang="en-US" dirty="0"/>
              <a:t>Political</a:t>
            </a:r>
          </a:p>
        </p:txBody>
      </p:sp>
    </p:spTree>
    <p:extLst>
      <p:ext uri="{BB962C8B-B14F-4D97-AF65-F5344CB8AC3E}">
        <p14:creationId xmlns:p14="http://schemas.microsoft.com/office/powerpoint/2010/main" val="3335691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Title 2" descr="&quot; &quot;"/>
          <p:cNvSpPr>
            <a:spLocks noGrp="1"/>
          </p:cNvSpPr>
          <p:nvPr>
            <p:ph type="title"/>
          </p:nvPr>
        </p:nvSpPr>
        <p:spPr/>
        <p:txBody>
          <a:bodyPr/>
          <a:lstStyle/>
          <a:p>
            <a:r>
              <a:rPr lang="en-US" dirty="0"/>
              <a:t>Leadership Competencies </a:t>
            </a:r>
            <a:r>
              <a:rPr lang="en-US" sz="2400" dirty="0"/>
              <a:t>(cont.)</a:t>
            </a:r>
          </a:p>
        </p:txBody>
      </p:sp>
      <p:sp>
        <p:nvSpPr>
          <p:cNvPr id="2" name="Content Placeholder 1"/>
          <p:cNvSpPr>
            <a:spLocks noGrp="1"/>
          </p:cNvSpPr>
          <p:nvPr>
            <p:ph idx="1"/>
          </p:nvPr>
        </p:nvSpPr>
        <p:spPr/>
        <p:txBody>
          <a:bodyPr/>
          <a:lstStyle/>
          <a:p>
            <a:pPr>
              <a:spcAft>
                <a:spcPts val="3000"/>
              </a:spcAft>
            </a:pPr>
            <a:r>
              <a:rPr lang="en-US" dirty="0"/>
              <a:t>What strategies will you use to move your system to a higher level of functioning</a:t>
            </a:r>
            <a:r>
              <a:rPr lang="en-US" dirty="0" smtClean="0"/>
              <a:t>?</a:t>
            </a:r>
            <a:endParaRPr lang="en-US" dirty="0"/>
          </a:p>
          <a:p>
            <a:r>
              <a:rPr lang="en-US" dirty="0"/>
              <a:t>What professional development and technical assistance/coaching do you need to move your system to a higher level of functioning</a:t>
            </a:r>
            <a:r>
              <a:rPr lang="en-US" dirty="0" smtClean="0"/>
              <a:t>?</a:t>
            </a:r>
            <a:endParaRPr lang="en-US" dirty="0"/>
          </a:p>
        </p:txBody>
      </p:sp>
    </p:spTree>
    <p:extLst>
      <p:ext uri="{BB962C8B-B14F-4D97-AF65-F5344CB8AC3E}">
        <p14:creationId xmlns:p14="http://schemas.microsoft.com/office/powerpoint/2010/main" val="126203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descr="&quot; &quot;"/>
          <p:cNvSpPr>
            <a:spLocks noGrp="1"/>
          </p:cNvSpPr>
          <p:nvPr>
            <p:ph type="title"/>
          </p:nvPr>
        </p:nvSpPr>
        <p:spPr>
          <a:xfrm>
            <a:off x="304800" y="274638"/>
            <a:ext cx="8763000" cy="1143000"/>
          </a:xfrm>
        </p:spPr>
        <p:txBody>
          <a:bodyPr>
            <a:normAutofit/>
          </a:bodyPr>
          <a:lstStyle/>
          <a:p>
            <a:r>
              <a:rPr lang="en-US" sz="3200" dirty="0"/>
              <a:t>Making Connections to Improve Outcomes</a:t>
            </a:r>
          </a:p>
        </p:txBody>
      </p:sp>
      <p:sp>
        <p:nvSpPr>
          <p:cNvPr id="2" name="Content Placeholder 1"/>
          <p:cNvSpPr>
            <a:spLocks noGrp="1"/>
          </p:cNvSpPr>
          <p:nvPr>
            <p:ph idx="1"/>
          </p:nvPr>
        </p:nvSpPr>
        <p:spPr>
          <a:xfrm>
            <a:off x="457200" y="1600201"/>
            <a:ext cx="4953000" cy="3657599"/>
          </a:xfrm>
        </p:spPr>
        <p:txBody>
          <a:bodyPr/>
          <a:lstStyle/>
          <a:p>
            <a:pPr>
              <a:spcAft>
                <a:spcPts val="3000"/>
              </a:spcAft>
            </a:pPr>
            <a:r>
              <a:rPr lang="en-US" sz="2600" dirty="0"/>
              <a:t>Quality </a:t>
            </a:r>
            <a:r>
              <a:rPr lang="en-US" sz="2600" u="sng" dirty="0"/>
              <a:t>leaders</a:t>
            </a:r>
            <a:r>
              <a:rPr lang="en-US" sz="2600" dirty="0"/>
              <a:t> drive quality </a:t>
            </a:r>
            <a:r>
              <a:rPr lang="en-US" sz="2600" u="sng" dirty="0"/>
              <a:t>systems. </a:t>
            </a:r>
            <a:endParaRPr lang="en-US" sz="2600" dirty="0"/>
          </a:p>
          <a:p>
            <a:pPr>
              <a:spcAft>
                <a:spcPts val="3000"/>
              </a:spcAft>
            </a:pPr>
            <a:r>
              <a:rPr lang="en-US" sz="2600" dirty="0"/>
              <a:t>Quality </a:t>
            </a:r>
            <a:r>
              <a:rPr lang="en-US" sz="2600" u="sng" dirty="0"/>
              <a:t>systems</a:t>
            </a:r>
            <a:r>
              <a:rPr lang="en-US" sz="2600" dirty="0"/>
              <a:t>  support quality </a:t>
            </a:r>
            <a:r>
              <a:rPr lang="en-US" sz="2600" u="sng" dirty="0"/>
              <a:t>practices</a:t>
            </a:r>
            <a:r>
              <a:rPr lang="en-US" sz="2600" u="sng" dirty="0" smtClean="0"/>
              <a:t>.</a:t>
            </a:r>
            <a:endParaRPr lang="en-US" sz="2600" u="sng" dirty="0"/>
          </a:p>
          <a:p>
            <a:pPr>
              <a:spcAft>
                <a:spcPts val="3000"/>
              </a:spcAft>
            </a:pPr>
            <a:r>
              <a:rPr lang="en-US" sz="2600" dirty="0"/>
              <a:t>Quality </a:t>
            </a:r>
            <a:r>
              <a:rPr lang="en-US" sz="2600" u="sng" dirty="0"/>
              <a:t>practices</a:t>
            </a:r>
            <a:r>
              <a:rPr lang="en-US" sz="2600" dirty="0"/>
              <a:t> lead to quality </a:t>
            </a:r>
            <a:r>
              <a:rPr lang="en-US" sz="2600" u="sng" dirty="0"/>
              <a:t>outcomes</a:t>
            </a:r>
            <a:r>
              <a:rPr lang="en-US" sz="2600" dirty="0"/>
              <a:t> for children with disabilities and their families</a:t>
            </a:r>
            <a:r>
              <a:rPr lang="en-US" sz="2600" dirty="0" smtClean="0"/>
              <a:t>.</a:t>
            </a:r>
            <a:endParaRPr lang="en-US" sz="2600" b="1" dirty="0">
              <a:solidFill>
                <a:srgbClr val="ED3532"/>
              </a:solidFill>
            </a:endParaRPr>
          </a:p>
        </p:txBody>
      </p:sp>
      <p:pic>
        <p:nvPicPr>
          <p:cNvPr id="4" name="Picture 3" descr="&quot; &quot;"/>
          <p:cNvPicPr>
            <a:picLocks noChangeAspect="1"/>
          </p:cNvPicPr>
          <p:nvPr/>
        </p:nvPicPr>
        <p:blipFill>
          <a:blip r:embed="rId3"/>
          <a:stretch>
            <a:fillRect/>
          </a:stretch>
        </p:blipFill>
        <p:spPr>
          <a:xfrm>
            <a:off x="5334000" y="2133600"/>
            <a:ext cx="3657600" cy="2895600"/>
          </a:xfrm>
          <a:prstGeom prst="rect">
            <a:avLst/>
          </a:prstGeom>
        </p:spPr>
      </p:pic>
    </p:spTree>
    <p:extLst>
      <p:ext uri="{BB962C8B-B14F-4D97-AF65-F5344CB8AC3E}">
        <p14:creationId xmlns:p14="http://schemas.microsoft.com/office/powerpoint/2010/main" val="336230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39</a:t>
            </a:fld>
            <a:endParaRPr lang="en-US" dirty="0"/>
          </a:p>
        </p:txBody>
      </p:sp>
      <p:sp>
        <p:nvSpPr>
          <p:cNvPr id="3" name="Title 2"/>
          <p:cNvSpPr>
            <a:spLocks noGrp="1"/>
          </p:cNvSpPr>
          <p:nvPr>
            <p:ph type="title"/>
          </p:nvPr>
        </p:nvSpPr>
        <p:spPr/>
        <p:txBody>
          <a:bodyPr/>
          <a:lstStyle/>
          <a:p>
            <a:r>
              <a:rPr lang="en-US" dirty="0"/>
              <a:t>Consultancy Protocol</a:t>
            </a:r>
          </a:p>
        </p:txBody>
      </p:sp>
      <p:sp>
        <p:nvSpPr>
          <p:cNvPr id="2" name="Content Placeholder 1"/>
          <p:cNvSpPr>
            <a:spLocks noGrp="1"/>
          </p:cNvSpPr>
          <p:nvPr>
            <p:ph idx="1"/>
          </p:nvPr>
        </p:nvSpPr>
        <p:spPr/>
        <p:txBody>
          <a:bodyPr/>
          <a:lstStyle/>
          <a:p>
            <a:r>
              <a:rPr lang="en-US" dirty="0"/>
              <a:t>A consultancy is a structured process for helping an individual or a team think more expansively about a particular, concrete dilemma.</a:t>
            </a:r>
          </a:p>
          <a:p>
            <a:pPr lvl="1">
              <a:spcAft>
                <a:spcPts val="1800"/>
              </a:spcAft>
            </a:pPr>
            <a:r>
              <a:rPr lang="en-US" dirty="0"/>
              <a:t>Framing the </a:t>
            </a:r>
            <a:r>
              <a:rPr lang="en-US" dirty="0" smtClean="0"/>
              <a:t>Dilemma</a:t>
            </a:r>
            <a:endParaRPr lang="en-US" dirty="0"/>
          </a:p>
          <a:p>
            <a:pPr lvl="1">
              <a:spcAft>
                <a:spcPts val="1800"/>
              </a:spcAft>
            </a:pPr>
            <a:r>
              <a:rPr lang="en-US" dirty="0"/>
              <a:t>Developing the Consultancy </a:t>
            </a:r>
            <a:r>
              <a:rPr lang="en-US" dirty="0" smtClean="0"/>
              <a:t>Questions</a:t>
            </a:r>
            <a:endParaRPr lang="en-US" dirty="0"/>
          </a:p>
          <a:p>
            <a:pPr lvl="1">
              <a:spcAft>
                <a:spcPts val="1800"/>
              </a:spcAft>
            </a:pPr>
            <a:r>
              <a:rPr lang="en-US" dirty="0"/>
              <a:t>Framing and Discussing the Dilemma</a:t>
            </a:r>
          </a:p>
        </p:txBody>
      </p:sp>
    </p:spTree>
    <p:extLst>
      <p:ext uri="{BB962C8B-B14F-4D97-AF65-F5344CB8AC3E}">
        <p14:creationId xmlns:p14="http://schemas.microsoft.com/office/powerpoint/2010/main" val="8488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a:xfrm>
            <a:off x="457200" y="274638"/>
            <a:ext cx="8458200" cy="1143000"/>
          </a:xfrm>
        </p:spPr>
        <p:txBody>
          <a:bodyPr>
            <a:normAutofit/>
          </a:bodyPr>
          <a:lstStyle/>
          <a:p>
            <a:r>
              <a:rPr lang="en-US" dirty="0"/>
              <a:t>Core Beliefs for Systems Change</a:t>
            </a:r>
          </a:p>
        </p:txBody>
      </p:sp>
      <p:sp>
        <p:nvSpPr>
          <p:cNvPr id="7" name="Content Placeholder 1"/>
          <p:cNvSpPr>
            <a:spLocks noGrp="1"/>
          </p:cNvSpPr>
          <p:nvPr>
            <p:ph idx="1"/>
          </p:nvPr>
        </p:nvSpPr>
        <p:spPr>
          <a:xfrm>
            <a:off x="457200" y="1600201"/>
            <a:ext cx="8229600" cy="3124199"/>
          </a:xfrm>
        </p:spPr>
        <p:txBody>
          <a:bodyPr/>
          <a:lstStyle/>
          <a:p>
            <a:pPr>
              <a:spcAft>
                <a:spcPts val="1800"/>
              </a:spcAft>
            </a:pPr>
            <a:r>
              <a:rPr lang="en-US" dirty="0"/>
              <a:t>Quality </a:t>
            </a:r>
            <a:r>
              <a:rPr lang="en-US" u="sng" dirty="0"/>
              <a:t>leaders</a:t>
            </a:r>
            <a:r>
              <a:rPr lang="en-US" dirty="0"/>
              <a:t> drive quality </a:t>
            </a:r>
            <a:r>
              <a:rPr lang="en-US" u="sng" dirty="0"/>
              <a:t>systems. </a:t>
            </a:r>
            <a:endParaRPr lang="en-US" sz="2400" dirty="0"/>
          </a:p>
          <a:p>
            <a:pPr>
              <a:spcAft>
                <a:spcPts val="1800"/>
              </a:spcAft>
            </a:pPr>
            <a:r>
              <a:rPr lang="en-US" dirty="0"/>
              <a:t>Quality </a:t>
            </a:r>
            <a:r>
              <a:rPr lang="en-US" u="sng" dirty="0"/>
              <a:t>systems</a:t>
            </a:r>
            <a:r>
              <a:rPr lang="en-US" dirty="0"/>
              <a:t>  support quality </a:t>
            </a:r>
            <a:r>
              <a:rPr lang="en-US" u="sng" dirty="0"/>
              <a:t>practices</a:t>
            </a:r>
            <a:r>
              <a:rPr lang="en-US" u="sng" dirty="0" smtClean="0"/>
              <a:t>.</a:t>
            </a:r>
            <a:endParaRPr lang="en-US" sz="2400" u="sng" dirty="0"/>
          </a:p>
          <a:p>
            <a:pPr>
              <a:spcAft>
                <a:spcPts val="1800"/>
              </a:spcAft>
            </a:pPr>
            <a:r>
              <a:rPr lang="en-US" dirty="0"/>
              <a:t>Quality </a:t>
            </a:r>
            <a:r>
              <a:rPr lang="en-US" u="sng" dirty="0"/>
              <a:t>practices</a:t>
            </a:r>
            <a:r>
              <a:rPr lang="en-US" dirty="0"/>
              <a:t> lead to quality </a:t>
            </a:r>
            <a:r>
              <a:rPr lang="en-US" u="sng" dirty="0"/>
              <a:t>outcomes</a:t>
            </a:r>
            <a:r>
              <a:rPr lang="en-US" dirty="0"/>
              <a:t> for children with disabilities and their families</a:t>
            </a:r>
            <a:r>
              <a:rPr lang="en-US" dirty="0" smtClean="0"/>
              <a:t>.</a:t>
            </a:r>
            <a:endParaRPr lang="en-US" dirty="0"/>
          </a:p>
        </p:txBody>
      </p:sp>
      <p:pic>
        <p:nvPicPr>
          <p:cNvPr id="6" name="Content Placeholder 3" descr="&quot; &quot;"/>
          <p:cNvPicPr>
            <a:picLocks noChangeAspect="1"/>
          </p:cNvPicPr>
          <p:nvPr/>
        </p:nvPicPr>
        <p:blipFill>
          <a:blip r:embed="rId3"/>
          <a:stretch>
            <a:fillRect/>
          </a:stretch>
        </p:blipFill>
        <p:spPr>
          <a:xfrm>
            <a:off x="693336" y="4495800"/>
            <a:ext cx="2278464" cy="1518976"/>
          </a:xfrm>
          <a:prstGeom prst="rect">
            <a:avLst/>
          </a:prstGeom>
        </p:spPr>
      </p:pic>
      <p:sp>
        <p:nvSpPr>
          <p:cNvPr id="8" name="Content Placeholder 1"/>
          <p:cNvSpPr txBox="1">
            <a:spLocks/>
          </p:cNvSpPr>
          <p:nvPr/>
        </p:nvSpPr>
        <p:spPr>
          <a:xfrm>
            <a:off x="3276600" y="4953000"/>
            <a:ext cx="5334000" cy="1219201"/>
          </a:xfrm>
          <a:prstGeom prst="rect">
            <a:avLst/>
          </a:prstGeom>
        </p:spPr>
        <p:txBody>
          <a:bodyPr/>
          <a:lstStyle>
            <a:lvl1pPr marL="342900" indent="-342900" algn="l" defTabSz="914400" rtl="0" eaLnBrk="1" latinLnBrk="0" hangingPunct="1">
              <a:spcBef>
                <a:spcPct val="20000"/>
              </a:spcBef>
              <a:buClr>
                <a:srgbClr val="ED3532"/>
              </a:buClr>
              <a:buFontTx/>
              <a:buBlip>
                <a:blip r:embed="rId4"/>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2400" b="1" dirty="0" smtClean="0">
                <a:solidFill>
                  <a:srgbClr val="ED3532"/>
                </a:solidFill>
              </a:rPr>
              <a:t>If we want to achieve improved</a:t>
            </a:r>
          </a:p>
          <a:p>
            <a:pPr marL="0" indent="0">
              <a:spcBef>
                <a:spcPts val="0"/>
              </a:spcBef>
              <a:buFontTx/>
              <a:buNone/>
            </a:pPr>
            <a:r>
              <a:rPr lang="en-US" sz="2400" b="1" dirty="0" smtClean="0">
                <a:solidFill>
                  <a:srgbClr val="ED3532"/>
                </a:solidFill>
              </a:rPr>
              <a:t>outcomes, we must focus on all three!</a:t>
            </a:r>
            <a:endParaRPr lang="en-US" dirty="0"/>
          </a:p>
        </p:txBody>
      </p:sp>
    </p:spTree>
    <p:extLst>
      <p:ext uri="{BB962C8B-B14F-4D97-AF65-F5344CB8AC3E}">
        <p14:creationId xmlns:p14="http://schemas.microsoft.com/office/powerpoint/2010/main" val="3604803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p:cNvSpPr>
            <a:spLocks noGrp="1"/>
          </p:cNvSpPr>
          <p:nvPr>
            <p:ph type="title"/>
          </p:nvPr>
        </p:nvSpPr>
        <p:spPr/>
        <p:txBody>
          <a:bodyPr/>
          <a:lstStyle/>
          <a:p>
            <a:r>
              <a:rPr lang="en-US" dirty="0"/>
              <a:t>Consultancy Protocol Activity</a:t>
            </a:r>
          </a:p>
        </p:txBody>
      </p:sp>
      <p:sp>
        <p:nvSpPr>
          <p:cNvPr id="2" name="Content Placeholder 1"/>
          <p:cNvSpPr>
            <a:spLocks noGrp="1"/>
          </p:cNvSpPr>
          <p:nvPr>
            <p:ph idx="1"/>
          </p:nvPr>
        </p:nvSpPr>
        <p:spPr>
          <a:xfrm>
            <a:off x="457200" y="2285999"/>
            <a:ext cx="8229600" cy="3352801"/>
          </a:xfrm>
        </p:spPr>
        <p:txBody>
          <a:bodyPr/>
          <a:lstStyle/>
          <a:p>
            <a:r>
              <a:rPr lang="en-US" dirty="0" smtClean="0"/>
              <a:t>Participants </a:t>
            </a:r>
            <a:r>
              <a:rPr lang="en-US" dirty="0"/>
              <a:t>will participate in small groups and will use the consultancy protocol to discuss identified </a:t>
            </a:r>
            <a:r>
              <a:rPr lang="en-US" dirty="0" smtClean="0"/>
              <a:t>dilemmas in coaching systems change </a:t>
            </a:r>
            <a:r>
              <a:rPr lang="en-US" dirty="0"/>
              <a:t>related to Part C and 619</a:t>
            </a:r>
            <a:r>
              <a:rPr lang="en-US" dirty="0" smtClean="0"/>
              <a:t>.  </a:t>
            </a:r>
            <a:endParaRPr lang="en-US" dirty="0"/>
          </a:p>
        </p:txBody>
      </p:sp>
    </p:spTree>
    <p:extLst>
      <p:ext uri="{BB962C8B-B14F-4D97-AF65-F5344CB8AC3E}">
        <p14:creationId xmlns:p14="http://schemas.microsoft.com/office/powerpoint/2010/main" val="2701859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41</a:t>
            </a:fld>
            <a:endParaRPr lang="en-US" dirty="0"/>
          </a:p>
        </p:txBody>
      </p:sp>
      <p:sp>
        <p:nvSpPr>
          <p:cNvPr id="2" name="Title 1" descr="&quot; &quot;"/>
          <p:cNvSpPr>
            <a:spLocks noGrp="1"/>
          </p:cNvSpPr>
          <p:nvPr>
            <p:ph type="title"/>
          </p:nvPr>
        </p:nvSpPr>
        <p:spPr/>
        <p:txBody>
          <a:bodyPr/>
          <a:lstStyle/>
          <a:p>
            <a:r>
              <a:rPr lang="en-US" dirty="0" smtClean="0"/>
              <a:t>Final presentation slide</a:t>
            </a:r>
            <a:endParaRPr lang="en-US" dirty="0"/>
          </a:p>
        </p:txBody>
      </p:sp>
      <p:sp>
        <p:nvSpPr>
          <p:cNvPr id="3" name="Content Placeholder 2"/>
          <p:cNvSpPr>
            <a:spLocks noGrp="1"/>
          </p:cNvSpPr>
          <p:nvPr>
            <p:ph idx="1"/>
          </p:nvPr>
        </p:nvSpPr>
        <p:spPr/>
        <p:txBody>
          <a:bodyPr/>
          <a:lstStyle/>
          <a:p>
            <a:r>
              <a:rPr lang="en-US" dirty="0"/>
              <a:t>Visit the DaSy website at:</a:t>
            </a:r>
            <a:br>
              <a:rPr lang="en-US" dirty="0"/>
            </a:br>
            <a:r>
              <a:rPr lang="en-US" dirty="0">
                <a:hlinkClick r:id="rId2"/>
              </a:rPr>
              <a:t>http://dasycenter.org/</a:t>
            </a:r>
            <a:endParaRPr lang="en-US" dirty="0"/>
          </a:p>
          <a:p>
            <a:r>
              <a:rPr lang="en-US" dirty="0"/>
              <a:t>Like us on Facebook: </a:t>
            </a:r>
            <a:br>
              <a:rPr lang="en-US" dirty="0"/>
            </a:br>
            <a:r>
              <a:rPr lang="en-US" u="sng" dirty="0">
                <a:hlinkClick r:id="rId3"/>
              </a:rPr>
              <a:t>https://www.facebook.com/dasycenter</a:t>
            </a:r>
            <a:endParaRPr lang="en-US" dirty="0"/>
          </a:p>
          <a:p>
            <a:r>
              <a:rPr lang="en-US" dirty="0"/>
              <a:t>Follow us on Twitter:</a:t>
            </a:r>
            <a:br>
              <a:rPr lang="en-US" dirty="0"/>
            </a:br>
            <a:r>
              <a:rPr lang="en-US" u="sng" dirty="0">
                <a:hlinkClick r:id="rId4"/>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42</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Miceli and Richelle Davis.</a:t>
            </a:r>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normAutofit fontScale="90000"/>
          </a:bodyPr>
          <a:lstStyle/>
          <a:p>
            <a:pPr algn="ctr"/>
            <a:r>
              <a:rPr lang="en-US" dirty="0"/>
              <a:t>Systems Thinking and Systems Change</a:t>
            </a:r>
          </a:p>
        </p:txBody>
      </p:sp>
      <p:pic>
        <p:nvPicPr>
          <p:cNvPr id="6" name="Content Placeholder 5" descr="&quot; &quot;"/>
          <p:cNvPicPr>
            <a:picLocks noGrp="1" noChangeAspect="1"/>
          </p:cNvPicPr>
          <p:nvPr>
            <p:ph idx="1"/>
          </p:nvPr>
        </p:nvPicPr>
        <p:blipFill>
          <a:blip r:embed="rId2"/>
          <a:stretch>
            <a:fillRect/>
          </a:stretch>
        </p:blipFill>
        <p:spPr>
          <a:xfrm>
            <a:off x="1219200" y="1752600"/>
            <a:ext cx="6400800" cy="3522548"/>
          </a:xfrm>
          <a:prstGeom prst="rect">
            <a:avLst/>
          </a:prstGeom>
        </p:spPr>
      </p:pic>
    </p:spTree>
    <p:extLst>
      <p:ext uri="{BB962C8B-B14F-4D97-AF65-F5344CB8AC3E}">
        <p14:creationId xmlns:p14="http://schemas.microsoft.com/office/powerpoint/2010/main" val="203567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5" name="Picture 2" descr="&quot; &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334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06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descr="&quot; &quot;"/>
          <p:cNvSpPr>
            <a:spLocks noGrp="1"/>
          </p:cNvSpPr>
          <p:nvPr>
            <p:ph type="title"/>
          </p:nvPr>
        </p:nvSpPr>
        <p:spPr/>
        <p:txBody>
          <a:bodyPr/>
          <a:lstStyle/>
          <a:p>
            <a:r>
              <a:rPr lang="en-US" dirty="0"/>
              <a:t>Defining Systems</a:t>
            </a:r>
          </a:p>
        </p:txBody>
      </p:sp>
      <p:sp>
        <p:nvSpPr>
          <p:cNvPr id="2" name="Content Placeholder 1"/>
          <p:cNvSpPr>
            <a:spLocks noGrp="1"/>
          </p:cNvSpPr>
          <p:nvPr>
            <p:ph idx="1"/>
          </p:nvPr>
        </p:nvSpPr>
        <p:spPr/>
        <p:txBody>
          <a:bodyPr/>
          <a:lstStyle/>
          <a:p>
            <a:r>
              <a:rPr lang="en-US" dirty="0"/>
              <a:t>A </a:t>
            </a:r>
            <a:r>
              <a:rPr lang="en-US" b="1" dirty="0"/>
              <a:t>system</a:t>
            </a:r>
            <a:r>
              <a:rPr lang="en-US" dirty="0"/>
              <a:t> is a set of interacting or interdependent component parts forming a complex/intricate whole.</a:t>
            </a:r>
          </a:p>
          <a:p>
            <a:pPr lvl="0"/>
            <a:r>
              <a:rPr lang="en-US" dirty="0"/>
              <a:t>Early intervention/619 systems are Complex Adaptive Systems (CAS). 	</a:t>
            </a:r>
          </a:p>
          <a:p>
            <a:pPr lvl="1"/>
            <a:r>
              <a:rPr lang="en-US" dirty="0"/>
              <a:t>Complex- diverse and composed of multiple, interconnected elements</a:t>
            </a:r>
          </a:p>
          <a:p>
            <a:pPr lvl="1"/>
            <a:r>
              <a:rPr lang="en-US" dirty="0"/>
              <a:t>Adaptive- capacity to change and learn from experience</a:t>
            </a:r>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800600"/>
            <a:ext cx="3048000" cy="192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83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lstStyle/>
          <a:p>
            <a:r>
              <a:rPr lang="en-US" dirty="0"/>
              <a:t>Systems Thinking</a:t>
            </a:r>
          </a:p>
        </p:txBody>
      </p:sp>
      <p:sp>
        <p:nvSpPr>
          <p:cNvPr id="2" name="Content Placeholder 1"/>
          <p:cNvSpPr>
            <a:spLocks noGrp="1"/>
          </p:cNvSpPr>
          <p:nvPr>
            <p:ph idx="1"/>
          </p:nvPr>
        </p:nvSpPr>
        <p:spPr/>
        <p:txBody>
          <a:bodyPr/>
          <a:lstStyle/>
          <a:p>
            <a:r>
              <a:rPr lang="en-US" dirty="0"/>
              <a:t>Systems thinking is a perspective of seeing and understanding systems as wholes rather than as collections of parts.  A whole is a web of interconnections that creates emerging patterns</a:t>
            </a:r>
            <a:r>
              <a:rPr lang="en-US" dirty="0" smtClean="0"/>
              <a:t>.</a:t>
            </a:r>
            <a:endParaRPr lang="en-US" dirty="0"/>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99" y="3505200"/>
            <a:ext cx="2319337" cy="232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57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p:cNvSpPr>
            <a:spLocks noGrp="1"/>
          </p:cNvSpPr>
          <p:nvPr>
            <p:ph type="title"/>
          </p:nvPr>
        </p:nvSpPr>
        <p:spPr/>
        <p:txBody>
          <a:bodyPr/>
          <a:lstStyle/>
          <a:p>
            <a:r>
              <a:rPr lang="en-US" dirty="0"/>
              <a:t>Comprehensive ECE System</a:t>
            </a:r>
          </a:p>
        </p:txBody>
      </p:sp>
      <p:pic>
        <p:nvPicPr>
          <p:cNvPr id="2050" name="Picture 2" descr="This is an image of the early childhood systems framework (often referred to as “The Ovals”) developed by the Early Childhood Systems Working Group (ECSWG).&#10;&#10;The framework depicts the intersection of critical early childhood system components (health, early learning and development, and family leadership and support) encircled by the core elements that support a comprehensive early childhood system (defining and coordinating leadership, financing strategically, enhancing and aligning standards, creating and supporting improvement strategies, ensuring accountability, recruiting and engaging stakehol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383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2166</Words>
  <Application>Microsoft Office PowerPoint</Application>
  <PresentationFormat>On-screen Show (4:3)</PresentationFormat>
  <Paragraphs>271</Paragraphs>
  <Slides>42</Slides>
  <Notes>33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1_Office Theme</vt:lpstr>
      <vt:lpstr>Coaching Systems Change </vt:lpstr>
      <vt:lpstr>Topics Addressed in This Session</vt:lpstr>
      <vt:lpstr>Systems change initiatives designed and implemented to improve outcomes for children with disabilities and their families, focus on:</vt:lpstr>
      <vt:lpstr>Core Beliefs for Systems Change</vt:lpstr>
      <vt:lpstr>Systems Thinking and Systems Change</vt:lpstr>
      <vt:lpstr>PowerPoint Presentation</vt:lpstr>
      <vt:lpstr>Defining Systems</vt:lpstr>
      <vt:lpstr>Systems Thinking</vt:lpstr>
      <vt:lpstr>Comprehensive ECE System</vt:lpstr>
      <vt:lpstr>ECTA Framework for Part C and 619</vt:lpstr>
      <vt:lpstr>ECTA Framework for Part C and 619</vt:lpstr>
      <vt:lpstr>Systems Change</vt:lpstr>
      <vt:lpstr>Unfortunately systems change doesn’t just happen like magic</vt:lpstr>
      <vt:lpstr>Systems Change is Like Herding Cats</vt:lpstr>
      <vt:lpstr>Systems Change</vt:lpstr>
      <vt:lpstr>Systems Thinking</vt:lpstr>
      <vt:lpstr>Systems Thinking (cont)</vt:lpstr>
      <vt:lpstr>Systems Change</vt:lpstr>
      <vt:lpstr>Quality Leaders Drive Quality Systems! </vt:lpstr>
      <vt:lpstr>Seven Lessons for Leaders of Systems Change</vt:lpstr>
      <vt:lpstr>Seven Lessons for Leaders of Systems Change</vt:lpstr>
      <vt:lpstr>Seven Lessons for Leaders of Systems Change</vt:lpstr>
      <vt:lpstr>Seven Lessons for Leaders of Systems Change</vt:lpstr>
      <vt:lpstr>Seven Lessons for Leaders of Systems Change</vt:lpstr>
      <vt:lpstr>Seven Lessons for Leaders of Systems Change</vt:lpstr>
      <vt:lpstr>Seven Lessons for Leaders of Systems Change</vt:lpstr>
      <vt:lpstr>Seven Lessons for Leaders of Systems Change</vt:lpstr>
      <vt:lpstr> Leaders as System Coaches</vt:lpstr>
      <vt:lpstr> Leaders as System Coaches</vt:lpstr>
      <vt:lpstr> Leaders as System Coaches (cont.)</vt:lpstr>
      <vt:lpstr> Leaders as System Coaches (cont.)</vt:lpstr>
      <vt:lpstr> Seven Critical Coaching Skills</vt:lpstr>
      <vt:lpstr> Seven Critical Coaching Skills (cont.)</vt:lpstr>
      <vt:lpstr> Seven Critical Coaching Skills (cont.)</vt:lpstr>
      <vt:lpstr>Leadership Competencies</vt:lpstr>
      <vt:lpstr>Leadership Competencies</vt:lpstr>
      <vt:lpstr>Leadership Competencies (cont.)</vt:lpstr>
      <vt:lpstr>Making Connections to Improve Outcomes</vt:lpstr>
      <vt:lpstr>Consultancy Protocol</vt:lpstr>
      <vt:lpstr>Consultancy Protocol Activity</vt:lpstr>
      <vt:lpstr>Final presentation slide</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Systems Change</dc:title>
  <dc:subject>Coaching Systems Change</dc:subject>
  <dc:creator>Grace Kelley, Kim Hartsell</dc:creator>
  <cp:keywords>System, Systems Change, Coaching, Quality Practices, Data Quality</cp:keywords>
  <cp:lastModifiedBy>Katie Roberts</cp:lastModifiedBy>
  <cp:revision>169</cp:revision>
  <dcterms:created xsi:type="dcterms:W3CDTF">2013-02-06T21:54:43Z</dcterms:created>
  <dcterms:modified xsi:type="dcterms:W3CDTF">2016-10-27T19:32:16Z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