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43"/>
  </p:notesMasterIdLst>
  <p:handoutMasterIdLst>
    <p:handoutMasterId r:id="rId44"/>
  </p:handoutMasterIdLst>
  <p:sldIdLst>
    <p:sldId id="419" r:id="rId2"/>
    <p:sldId id="361" r:id="rId3"/>
    <p:sldId id="362" r:id="rId4"/>
    <p:sldId id="339" r:id="rId5"/>
    <p:sldId id="346" r:id="rId6"/>
    <p:sldId id="357" r:id="rId7"/>
    <p:sldId id="358" r:id="rId8"/>
    <p:sldId id="360" r:id="rId9"/>
    <p:sldId id="334" r:id="rId10"/>
    <p:sldId id="307" r:id="rId11"/>
    <p:sldId id="327" r:id="rId12"/>
    <p:sldId id="310" r:id="rId13"/>
    <p:sldId id="338" r:id="rId14"/>
    <p:sldId id="314" r:id="rId15"/>
    <p:sldId id="370" r:id="rId16"/>
    <p:sldId id="391" r:id="rId17"/>
    <p:sldId id="372" r:id="rId18"/>
    <p:sldId id="390" r:id="rId19"/>
    <p:sldId id="374" r:id="rId20"/>
    <p:sldId id="392" r:id="rId21"/>
    <p:sldId id="393" r:id="rId22"/>
    <p:sldId id="394" r:id="rId23"/>
    <p:sldId id="395" r:id="rId24"/>
    <p:sldId id="401" r:id="rId25"/>
    <p:sldId id="399" r:id="rId26"/>
    <p:sldId id="400" r:id="rId27"/>
    <p:sldId id="409" r:id="rId28"/>
    <p:sldId id="403" r:id="rId29"/>
    <p:sldId id="406" r:id="rId30"/>
    <p:sldId id="407" r:id="rId31"/>
    <p:sldId id="408" r:id="rId32"/>
    <p:sldId id="369" r:id="rId33"/>
    <p:sldId id="416" r:id="rId34"/>
    <p:sldId id="417" r:id="rId35"/>
    <p:sldId id="413" r:id="rId36"/>
    <p:sldId id="414" r:id="rId37"/>
    <p:sldId id="418" r:id="rId38"/>
    <p:sldId id="313" r:id="rId39"/>
    <p:sldId id="388" r:id="rId40"/>
    <p:sldId id="410" r:id="rId41"/>
    <p:sldId id="402" r:id="rId42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qua, Pamela" initials="FP" lastIdx="7" clrIdx="0">
    <p:extLst/>
  </p:cmAuthor>
  <p:cmAuthor id="2" name="Amy Nicholas" initials="AN" lastIdx="1" clrIdx="1">
    <p:extLst/>
  </p:cmAuthor>
  <p:cmAuthor id="3" name="Nicholas, Amy" initials="NA" lastIdx="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  <a:srgbClr val="10C5DE"/>
    <a:srgbClr val="0ACC90"/>
    <a:srgbClr val="15F3AE"/>
    <a:srgbClr val="3FDCF1"/>
    <a:srgbClr val="8E98C3"/>
    <a:srgbClr val="8EC3A7"/>
    <a:srgbClr val="8EB6C3"/>
    <a:srgbClr val="535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32" autoAdjust="0"/>
    <p:restoredTop sz="86392" autoAdjust="0"/>
  </p:normalViewPr>
  <p:slideViewPr>
    <p:cSldViewPr snapToGrid="0">
      <p:cViewPr varScale="1">
        <p:scale>
          <a:sx n="57" d="100"/>
          <a:sy n="57" d="100"/>
        </p:scale>
        <p:origin x="-9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70" d="100"/>
        <a:sy n="170" d="100"/>
      </p:scale>
      <p:origin x="0" y="-3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Percent of Children</a:t>
            </a:r>
            <a:r>
              <a:rPr lang="en-US" sz="1800" b="1" baseline="0" dirty="0"/>
              <a:t> </a:t>
            </a:r>
            <a:r>
              <a:rPr lang="en-US" sz="1800" b="1" baseline="0" dirty="0" smtClean="0"/>
              <a:t>with </a:t>
            </a:r>
            <a:r>
              <a:rPr lang="en-US" sz="1800" b="1" baseline="0" dirty="0"/>
              <a:t>COS Ratings at Exit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Sheet1!$K$25:$K$31</c:f>
              <c:strCache>
                <c:ptCount val="7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</c:strCache>
            </c:strRef>
          </c:cat>
          <c:val>
            <c:numRef>
              <c:f>Sheet1!$L$25:$L$31</c:f>
              <c:numCache>
                <c:formatCode>0.00%</c:formatCode>
                <c:ptCount val="7"/>
                <c:pt idx="0">
                  <c:v>0.1782</c:v>
                </c:pt>
                <c:pt idx="1">
                  <c:v>0.17560000000000001</c:v>
                </c:pt>
                <c:pt idx="2">
                  <c:v>0.23519999999999999</c:v>
                </c:pt>
                <c:pt idx="3">
                  <c:v>0.16950000000000001</c:v>
                </c:pt>
                <c:pt idx="4">
                  <c:v>0.32200000000000001</c:v>
                </c:pt>
                <c:pt idx="5" formatCode="0%">
                  <c:v>0.54</c:v>
                </c:pt>
                <c:pt idx="6" formatCode="0%">
                  <c:v>0.62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08-448E-9FC7-4A6CCCA94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1856"/>
        <c:axId val="93160576"/>
      </c:lineChart>
      <c:catAx>
        <c:axId val="4492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60576"/>
        <c:crosses val="autoZero"/>
        <c:auto val="1"/>
        <c:lblAlgn val="ctr"/>
        <c:lblOffset val="100"/>
        <c:noMultiLvlLbl val="0"/>
      </c:catAx>
      <c:valAx>
        <c:axId val="9316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2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8F788-B77F-0741-BE4C-054DF4A39B7F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7D643-38E6-ED43-A781-5DDF25510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06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7D87D-602F-4CCB-9C0B-F65E0BB10FAD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A1399-3E73-4259-B4F2-9047938BF5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89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90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32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34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1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B56-F27C-42E2-A880-C0941FC6704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63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8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05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72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77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1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64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29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61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16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55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8B56-F27C-42E2-A880-C0941FC6704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87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05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75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39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12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3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36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12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672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16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59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301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3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50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73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NECTAC/ECO/WRRC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059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4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47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9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5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2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46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1399-3E73-4259-B4F2-9047938BF52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6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 descr="Logo for the Center for IDEA Early Childhood Data Systems"/>
          <p:cNvGrpSpPr/>
          <p:nvPr/>
        </p:nvGrpSpPr>
        <p:grpSpPr>
          <a:xfrm>
            <a:off x="762000" y="742334"/>
            <a:ext cx="6019800" cy="1086465"/>
            <a:chOff x="762000" y="742334"/>
            <a:chExt cx="6019800" cy="1086465"/>
          </a:xfrm>
        </p:grpSpPr>
        <p:pic>
          <p:nvPicPr>
            <p:cNvPr id="7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42334"/>
              <a:ext cx="1600200" cy="108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 descr="The Center for IDEA Early Childhood Data Systems"/>
            <p:cNvSpPr txBox="1"/>
            <p:nvPr userDrawn="1"/>
          </p:nvSpPr>
          <p:spPr>
            <a:xfrm>
              <a:off x="2362200" y="1093358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9B54A"/>
                  </a:solidFill>
                </a:rPr>
                <a:t>The Center for IDEA</a:t>
              </a:r>
            </a:p>
            <a:p>
              <a:r>
                <a:rPr lang="en-US" b="1" dirty="0" smtClean="0">
                  <a:solidFill>
                    <a:srgbClr val="39B54A"/>
                  </a:solidFill>
                </a:rPr>
                <a:t>Early Childhood Data Systems</a:t>
              </a:r>
              <a:endParaRPr lang="en-US" b="1" dirty="0">
                <a:solidFill>
                  <a:srgbClr val="39B54A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702552" cy="1676400"/>
          </a:xfrm>
        </p:spPr>
        <p:txBody>
          <a:bodyPr>
            <a:normAutofit/>
          </a:bodyPr>
          <a:lstStyle>
            <a:lvl1pPr>
              <a:defRPr sz="5400">
                <a:latin typeface="Century Gothic" panose="020B0502020202020204" pitchFamily="34" charset="0"/>
              </a:defRPr>
            </a:lvl1pPr>
            <a:lvl2pPr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</a:lstStyle>
          <a:p>
            <a:pPr lvl="1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2819400" cy="4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4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Straight Connector 8" descr="&quot; &quot;"/>
          <p:cNvCxnSpPr/>
          <p:nvPr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7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0696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 descr="&quot; &quot;"/>
          <p:cNvCxnSpPr/>
          <p:nvPr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4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612718"/>
          </a:xfrm>
        </p:spPr>
        <p:txBody>
          <a:bodyPr vert="eaVert"/>
          <a:lstStyle/>
          <a:p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6230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 descr="&quot; &quot;"/>
          <p:cNvCxnSpPr/>
          <p:nvPr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52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 descr="&quot; &quot;"/>
          <p:cNvCxnSpPr/>
          <p:nvPr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pic>
        <p:nvPicPr>
          <p:cNvPr id="9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0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6" name="Straight Connector 5" descr="&quot; &quot;"/>
          <p:cNvCxnSpPr/>
          <p:nvPr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38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40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0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D334-3179-7841-A7B2-6988A670B68C}" type="datetime1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A50-7ED7-4A42-9935-4B22BB2CF0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&quot; &quot;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grpSp>
        <p:nvGrpSpPr>
          <p:cNvPr id="8" name="Group 7" descr="Logo for the Center for IDEA Early Childhood Data Systems"/>
          <p:cNvGrpSpPr/>
          <p:nvPr/>
        </p:nvGrpSpPr>
        <p:grpSpPr>
          <a:xfrm>
            <a:off x="762000" y="742334"/>
            <a:ext cx="6019800" cy="1086465"/>
            <a:chOff x="762000" y="742334"/>
            <a:chExt cx="6019800" cy="1086465"/>
          </a:xfrm>
        </p:grpSpPr>
        <p:pic>
          <p:nvPicPr>
            <p:cNvPr id="9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42334"/>
              <a:ext cx="1600200" cy="108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 descr="The Center for IDEA Early Childhood Data Systems"/>
            <p:cNvSpPr txBox="1"/>
            <p:nvPr userDrawn="1"/>
          </p:nvSpPr>
          <p:spPr>
            <a:xfrm>
              <a:off x="2362200" y="1093358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9B54A"/>
                  </a:solidFill>
                </a:rPr>
                <a:t>The Center for IDEA</a:t>
              </a:r>
            </a:p>
            <a:p>
              <a:r>
                <a:rPr lang="en-US" b="1" dirty="0" smtClean="0">
                  <a:solidFill>
                    <a:srgbClr val="39B54A"/>
                  </a:solidFill>
                </a:rPr>
                <a:t>Early Childhood Data Systems</a:t>
              </a:r>
              <a:endParaRPr lang="en-US" b="1" dirty="0">
                <a:solidFill>
                  <a:srgbClr val="39B54A"/>
                </a:solidFill>
              </a:endParaRPr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838200" y="3886200"/>
            <a:ext cx="6705600" cy="1216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3000" b="1" kern="1200">
                <a:solidFill>
                  <a:srgbClr val="154578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D353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984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34529" cy="4048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 descr="&quot; &quot;"/>
          <p:cNvCxnSpPr/>
          <p:nvPr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0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7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1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903986" cy="41109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78577" cy="41418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 descr="&quot; &quot;"/>
          <p:cNvCxnSpPr/>
          <p:nvPr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830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934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1" name="Straight Connector 10" descr="&quot; &quot;"/>
          <p:cNvCxnSpPr/>
          <p:nvPr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4373" y="63666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 descr="&quot; &quot;"/>
          <p:cNvCxnSpPr/>
          <p:nvPr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9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 descr="&quot; &quot;"/>
          <p:cNvCxnSpPr/>
          <p:nvPr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1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Straight Connector 8" descr="&quot; &quot;"/>
          <p:cNvCxnSpPr/>
          <p:nvPr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Logo for the Center for IDEA Early Childhood Data Systems (The DaSy Center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60" y="6125351"/>
            <a:ext cx="1021340" cy="7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 for the Early Childhood Technical Assistance Center (ECTA Center)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24600"/>
            <a:ext cx="1063536" cy="4115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37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7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D4A1B-8060-B540-B74E-C21E56510E74}" type="datetime1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0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774" r:id="rId15"/>
    <p:sldLayoutId id="214748377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cvent.com/d/5vqjqw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cathysmyth@yahoo.com" TargetMode="External"/><Relationship Id="rId3" Type="http://schemas.openxmlformats.org/officeDocument/2006/relationships/hyperlink" Target="mailto:mcasey@azdes.gov" TargetMode="External"/><Relationship Id="rId7" Type="http://schemas.openxmlformats.org/officeDocument/2006/relationships/hyperlink" Target="mailto:kellen.reid@unc.ed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amy.nicholas@unc.edu" TargetMode="External"/><Relationship Id="rId5" Type="http://schemas.openxmlformats.org/officeDocument/2006/relationships/hyperlink" Target="mailto:kathi.gillaspy@unc.edu" TargetMode="External"/><Relationship Id="rId4" Type="http://schemas.openxmlformats.org/officeDocument/2006/relationships/hyperlink" Target="mailto:cguillen@illinois.edu" TargetMode="External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CTACenter" TargetMode="External"/><Relationship Id="rId3" Type="http://schemas.openxmlformats.org/officeDocument/2006/relationships/hyperlink" Target="http://dasycenter.org/" TargetMode="External"/><Relationship Id="rId7" Type="http://schemas.openxmlformats.org/officeDocument/2006/relationships/hyperlink" Target="https://www.facebook.com/ECTA-Center-304774389667984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ectacenter.org/" TargetMode="External"/><Relationship Id="rId5" Type="http://schemas.openxmlformats.org/officeDocument/2006/relationships/hyperlink" Target="https://twitter.com/DaSyCenter" TargetMode="External"/><Relationship Id="rId4" Type="http://schemas.openxmlformats.org/officeDocument/2006/relationships/hyperlink" Target="https://www.facebook.com/dasycenter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tacenter.org/eco/pages/states_approaches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child-outcomes-summary-cos-process-module-collecting-using-data-to-improve-program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384984"/>
            <a:ext cx="6702552" cy="16764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154578"/>
                </a:solidFill>
              </a:rPr>
              <a:t>Child Outcomes Summary (COS) Process Professional Development Tools</a:t>
            </a:r>
            <a:endParaRPr lang="en-US"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sz="3200" i="1" dirty="0"/>
              <a:t>Improving Data, Improving Outcomes Conference</a:t>
            </a:r>
          </a:p>
          <a:p>
            <a:pPr algn="l"/>
            <a:r>
              <a:rPr lang="en-US" sz="3200" dirty="0"/>
              <a:t>New Orleans, LA</a:t>
            </a:r>
          </a:p>
          <a:p>
            <a:pPr algn="l"/>
            <a:r>
              <a:rPr lang="en-US" sz="3200" dirty="0"/>
              <a:t>August 16, </a:t>
            </a:r>
            <a:r>
              <a:rPr lang="en-US" sz="3200" dirty="0" smtClean="0"/>
              <a:t>2016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100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Target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udiences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&amp;</a:t>
            </a:r>
            <a:r>
              <a:rPr lang="en-US" sz="3600" b="1" baseline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sz="3600" b="1" baseline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Intended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utcome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Target Audiences: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Early </a:t>
            </a:r>
            <a:r>
              <a:rPr lang="en-US" sz="2400" dirty="0"/>
              <a:t>intervention and early childhood special education staff </a:t>
            </a:r>
            <a:r>
              <a:rPr lang="en-US" sz="2400" dirty="0" smtClean="0"/>
              <a:t>(e.g., therapists, Service Coordinators)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State and local administrators/supervisors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National, state, and local technical assistance providers</a:t>
            </a:r>
          </a:p>
          <a:p>
            <a:pPr marL="342900" lvl="2" indent="-342900">
              <a:buBlip>
                <a:blip r:embed="rId3"/>
              </a:buBlip>
            </a:pPr>
            <a:r>
              <a:rPr lang="en-US" sz="2800" b="1" dirty="0" smtClean="0">
                <a:solidFill>
                  <a:srgbClr val="154578"/>
                </a:solidFill>
              </a:rPr>
              <a:t>Intended Outcome: </a:t>
            </a:r>
          </a:p>
          <a:p>
            <a:pPr marL="741363" lvl="3" indent="-284163"/>
            <a:r>
              <a:rPr lang="en-US" sz="2400" dirty="0" smtClean="0">
                <a:solidFill>
                  <a:srgbClr val="154578"/>
                </a:solidFill>
              </a:rPr>
              <a:t>State </a:t>
            </a:r>
            <a:r>
              <a:rPr lang="en-US" sz="2400" dirty="0">
                <a:solidFill>
                  <a:srgbClr val="154578"/>
                </a:solidFill>
              </a:rPr>
              <a:t>Part </a:t>
            </a:r>
            <a:r>
              <a:rPr lang="en-US" sz="2400" dirty="0" smtClean="0">
                <a:solidFill>
                  <a:srgbClr val="154578"/>
                </a:solidFill>
              </a:rPr>
              <a:t>C and 619 </a:t>
            </a:r>
            <a:r>
              <a:rPr lang="en-US" sz="2400" dirty="0">
                <a:solidFill>
                  <a:srgbClr val="154578"/>
                </a:solidFill>
              </a:rPr>
              <a:t>staff will be better able to improve the knowledge and skills of </a:t>
            </a:r>
            <a:r>
              <a:rPr lang="en-US" sz="2400" dirty="0" smtClean="0">
                <a:solidFill>
                  <a:srgbClr val="154578"/>
                </a:solidFill>
              </a:rPr>
              <a:t>practitioners </a:t>
            </a:r>
            <a:r>
              <a:rPr lang="en-US" sz="2400" dirty="0">
                <a:solidFill>
                  <a:srgbClr val="154578"/>
                </a:solidFill>
              </a:rPr>
              <a:t>who use the </a:t>
            </a:r>
            <a:r>
              <a:rPr lang="en-US" sz="2400" dirty="0" smtClean="0">
                <a:solidFill>
                  <a:srgbClr val="154578"/>
                </a:solidFill>
              </a:rPr>
              <a:t>COS process </a:t>
            </a:r>
            <a:r>
              <a:rPr lang="en-US" sz="2400" dirty="0">
                <a:solidFill>
                  <a:srgbClr val="154578"/>
                </a:solidFill>
              </a:rPr>
              <a:t>to collect child outcomes data, which also will lead to improved child outcomes data quality</a:t>
            </a:r>
            <a:r>
              <a:rPr lang="en-US" sz="2400" dirty="0" smtClean="0">
                <a:solidFill>
                  <a:srgbClr val="154578"/>
                </a:solidFill>
              </a:rPr>
              <a:t>.</a:t>
            </a:r>
            <a:endParaRPr lang="en-US" sz="2400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Content Overview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Over the course of </a:t>
            </a:r>
            <a:r>
              <a:rPr lang="en-US" sz="2800" b="1" dirty="0" smtClean="0"/>
              <a:t>8 sessions</a:t>
            </a:r>
            <a:r>
              <a:rPr lang="en-US" sz="2800" dirty="0" smtClean="0"/>
              <a:t>, users are provided with key </a:t>
            </a:r>
            <a:r>
              <a:rPr lang="en-US" sz="2800" dirty="0"/>
              <a:t>information about the </a:t>
            </a:r>
            <a:r>
              <a:rPr lang="en-US" sz="2800" dirty="0" smtClean="0"/>
              <a:t>COS process </a:t>
            </a:r>
            <a:r>
              <a:rPr lang="en-US" sz="2800" dirty="0"/>
              <a:t>and the practices that contribute to consistent and meaningful COS decision-making. 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3276899"/>
            <a:ext cx="9144000" cy="41549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3500" lvl="1" indent="1714500"/>
            <a:r>
              <a:rPr lang="en-US" sz="2400" b="1" dirty="0">
                <a:solidFill>
                  <a:schemeClr val="bg1"/>
                </a:solidFill>
              </a:rPr>
              <a:t>Session 1: Introduction - So What's This All About?</a:t>
            </a:r>
          </a:p>
          <a:p>
            <a:pPr marL="63500" lvl="1" indent="1714500"/>
            <a:r>
              <a:rPr lang="en-US" sz="2400" b="1" dirty="0">
                <a:solidFill>
                  <a:schemeClr val="bg1"/>
                </a:solidFill>
              </a:rPr>
              <a:t>Session 2: Overview of the </a:t>
            </a:r>
            <a:r>
              <a:rPr lang="en-US" sz="2400" b="1" dirty="0" smtClean="0">
                <a:solidFill>
                  <a:schemeClr val="bg1"/>
                </a:solidFill>
              </a:rPr>
              <a:t>COS Process</a:t>
            </a:r>
            <a:endParaRPr lang="en-US" sz="2400" b="1" dirty="0">
              <a:solidFill>
                <a:schemeClr val="bg1"/>
              </a:solidFill>
            </a:endParaRPr>
          </a:p>
          <a:p>
            <a:pPr marL="63500" lvl="1" indent="1714500"/>
            <a:r>
              <a:rPr lang="en-US" sz="2400" b="1" dirty="0">
                <a:solidFill>
                  <a:schemeClr val="bg1"/>
                </a:solidFill>
              </a:rPr>
              <a:t>Session 3: Completing the </a:t>
            </a:r>
            <a:r>
              <a:rPr lang="en-US" sz="2400" b="1" dirty="0" smtClean="0">
                <a:solidFill>
                  <a:schemeClr val="bg1"/>
                </a:solidFill>
              </a:rPr>
              <a:t>COS Process</a:t>
            </a:r>
            <a:endParaRPr lang="en-US" sz="2400" b="1" dirty="0">
              <a:solidFill>
                <a:schemeClr val="bg1"/>
              </a:solidFill>
            </a:endParaRPr>
          </a:p>
          <a:p>
            <a:pPr marL="63500" lvl="1" indent="1714500"/>
            <a:r>
              <a:rPr lang="en-US" sz="2400" b="1" dirty="0">
                <a:solidFill>
                  <a:schemeClr val="bg1"/>
                </a:solidFill>
              </a:rPr>
              <a:t>Session 4: The 7-Point Scale</a:t>
            </a:r>
          </a:p>
          <a:p>
            <a:pPr marL="63500" lvl="1" indent="1714500"/>
            <a:r>
              <a:rPr lang="en-US" sz="2400" b="1" dirty="0">
                <a:solidFill>
                  <a:schemeClr val="bg1"/>
                </a:solidFill>
              </a:rPr>
              <a:t>Session 5: More Information About Determining a Rating</a:t>
            </a:r>
          </a:p>
          <a:p>
            <a:pPr marL="63500" lvl="1" indent="1714500"/>
            <a:r>
              <a:rPr lang="en-US" sz="2400" b="1" dirty="0">
                <a:solidFill>
                  <a:schemeClr val="bg1"/>
                </a:solidFill>
              </a:rPr>
              <a:t>Session 6: Good Teaming, Good </a:t>
            </a:r>
            <a:r>
              <a:rPr lang="en-US" sz="2400" b="1" dirty="0" smtClean="0">
                <a:solidFill>
                  <a:schemeClr val="bg1"/>
                </a:solidFill>
              </a:rPr>
              <a:t>Decisions</a:t>
            </a:r>
          </a:p>
          <a:p>
            <a:pPr marL="63500" lvl="1" indent="1714500"/>
            <a:r>
              <a:rPr lang="en-US" sz="2400" b="1" dirty="0" smtClean="0">
                <a:solidFill>
                  <a:schemeClr val="bg1"/>
                </a:solidFill>
              </a:rPr>
              <a:t>Session 7: Documenting the COS Rating </a:t>
            </a:r>
            <a:r>
              <a:rPr lang="en-US" sz="2400" b="1" dirty="0" smtClean="0">
                <a:solidFill>
                  <a:srgbClr val="FFFF00"/>
                </a:solidFill>
              </a:rPr>
              <a:t>(late Aug.)</a:t>
            </a:r>
          </a:p>
          <a:p>
            <a:pPr marL="63500" lvl="1" indent="1714500"/>
            <a:r>
              <a:rPr lang="en-US" sz="2400" b="1" dirty="0" smtClean="0">
                <a:solidFill>
                  <a:schemeClr val="bg1"/>
                </a:solidFill>
              </a:rPr>
              <a:t>Session 8: Measuring Progress </a:t>
            </a:r>
            <a:r>
              <a:rPr lang="en-US" sz="2400" b="1" dirty="0" smtClean="0">
                <a:solidFill>
                  <a:srgbClr val="FFFF00"/>
                </a:solidFill>
              </a:rPr>
              <a:t>(Sept.)</a:t>
            </a:r>
          </a:p>
          <a:p>
            <a:pPr marL="63500" lvl="1" indent="1714500"/>
            <a:r>
              <a:rPr lang="en-US" sz="2400" b="1" dirty="0" smtClean="0">
                <a:solidFill>
                  <a:schemeClr val="bg1"/>
                </a:solidFill>
              </a:rPr>
              <a:t>Bonus Grab-n-Go Presentation: OSEP Reporting  </a:t>
            </a:r>
            <a:r>
              <a:rPr lang="en-US" sz="2400" b="1" dirty="0" smtClean="0">
                <a:solidFill>
                  <a:srgbClr val="FFFF00"/>
                </a:solidFill>
              </a:rPr>
              <a:t>(Oct.)</a:t>
            </a:r>
          </a:p>
          <a:p>
            <a:pPr marL="63500" lvl="1" indent="1714500"/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" y="4241800"/>
            <a:ext cx="1728610" cy="21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10837"/>
            <a:ext cx="845457" cy="5871952"/>
          </a:xfrm>
          <a:ln>
            <a:solidFill>
              <a:srgbClr val="00B050"/>
            </a:solidFill>
          </a:ln>
        </p:spPr>
        <p:txBody>
          <a:bodyPr vert="vert270"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What’s involved in a session?</a:t>
            </a:r>
            <a:endParaRPr lang="en-US" sz="30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Content Placeholder 12" descr="This flow chart depicts the Cycle of Instruction for each session of the COS online learning modules. Included in each session is the Set-Up, Presentation, Just for Me, Assessment, and Wrap-Up sections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47" y="0"/>
            <a:ext cx="5464589" cy="5669512"/>
          </a:xfrm>
        </p:spPr>
      </p:pic>
      <p:sp>
        <p:nvSpPr>
          <p:cNvPr id="2" name="TextBox 1"/>
          <p:cNvSpPr txBox="1"/>
          <p:nvPr/>
        </p:nvSpPr>
        <p:spPr>
          <a:xfrm>
            <a:off x="1926811" y="5469457"/>
            <a:ext cx="546458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Time commitment/session: 30-45 minutes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" name="Picture 14" descr="Logo of the Center for Technology in Education (CTE) at the John Hopkins School of Educa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00" y="0"/>
            <a:ext cx="2700500" cy="1159013"/>
          </a:xfrm>
          <a:prstGeom prst="rect">
            <a:avLst/>
          </a:prstGeom>
        </p:spPr>
      </p:pic>
      <p:sp>
        <p:nvSpPr>
          <p:cNvPr id="4" name="TextBox 3" descr="&quot; &quot;"/>
          <p:cNvSpPr txBox="1"/>
          <p:nvPr/>
        </p:nvSpPr>
        <p:spPr>
          <a:xfrm>
            <a:off x="7675417" y="1159013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PDQuest©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9B54A"/>
                </a:solidFill>
              </a:rPr>
              <a:t>Module </a:t>
            </a:r>
            <a:r>
              <a:rPr lang="en-US" dirty="0" smtClean="0">
                <a:solidFill>
                  <a:srgbClr val="39B54A"/>
                </a:solidFill>
              </a:rPr>
              <a:t>Usage:</a:t>
            </a:r>
            <a:br>
              <a:rPr lang="en-US" dirty="0" smtClean="0">
                <a:solidFill>
                  <a:srgbClr val="39B54A"/>
                </a:solidFill>
              </a:rPr>
            </a:br>
            <a:r>
              <a:rPr lang="en-US" i="1" dirty="0" smtClean="0">
                <a:solidFill>
                  <a:srgbClr val="39B54A"/>
                </a:solidFill>
              </a:rPr>
              <a:t>We </a:t>
            </a:r>
            <a:r>
              <a:rPr lang="en-US" i="1" dirty="0" smtClean="0">
                <a:solidFill>
                  <a:srgbClr val="39B54A"/>
                </a:solidFill>
              </a:rPr>
              <a:t>Built It…and They Came!</a:t>
            </a:r>
            <a:endParaRPr lang="en-US" i="1" dirty="0">
              <a:solidFill>
                <a:srgbClr val="39B54A"/>
              </a:solidFill>
            </a:endParaRPr>
          </a:p>
        </p:txBody>
      </p:sp>
      <p:pic>
        <p:nvPicPr>
          <p:cNvPr id="11" name="Picture Placeholder 10" descr="&quot; &quot;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>
          <a:xfrm>
            <a:off x="3410447" y="2124075"/>
            <a:ext cx="4742333" cy="353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 descr="&quot; &quot;"/>
          <p:cNvSpPr txBox="1"/>
          <p:nvPr/>
        </p:nvSpPr>
        <p:spPr>
          <a:xfrm>
            <a:off x="6287467" y="5559351"/>
            <a:ext cx="186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Google image search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066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Examples of State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ses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9339" y="1600200"/>
            <a:ext cx="5187462" cy="33282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PD for new staff or as required refresher training</a:t>
            </a:r>
          </a:p>
          <a:p>
            <a:r>
              <a:rPr lang="en-US" sz="2800" dirty="0" smtClean="0"/>
              <a:t>Using session content as a foundation to develop state-specific PD content</a:t>
            </a:r>
          </a:p>
          <a:p>
            <a:r>
              <a:rPr lang="en-US" sz="2800" dirty="0" smtClean="0"/>
              <a:t>Writing COS Module into SSIP improvement </a:t>
            </a:r>
            <a:r>
              <a:rPr lang="en-US" sz="2800" dirty="0" smtClean="0"/>
              <a:t>strategies</a:t>
            </a:r>
            <a:endParaRPr lang="en-US" dirty="0" smtClean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499339" y="4871009"/>
            <a:ext cx="5644661" cy="10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21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Char char="–"/>
              <a:defRPr sz="18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39B54A"/>
                </a:solidFill>
              </a:rPr>
              <a:t>Other ways you are using it in your state? </a:t>
            </a:r>
            <a:endParaRPr lang="en-US" sz="3200" b="1" dirty="0" smtClean="0"/>
          </a:p>
          <a:p>
            <a:endParaRPr lang="en-US" sz="2800" dirty="0" smtClean="0"/>
          </a:p>
          <a:p>
            <a:pPr marL="457200" lvl="1" indent="0">
              <a:buFont typeface="Calibri" panose="020F0502020204030204" pitchFamily="34" charset="0"/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&quot; 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1625731"/>
            <a:ext cx="2459175" cy="437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5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30" y="439567"/>
            <a:ext cx="7772400" cy="136207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154578"/>
                </a:solidFill>
                <a:latin typeface="Aharoni" pitchFamily="2" charset="-79"/>
                <a:cs typeface="Aharoni" pitchFamily="2" charset="-79"/>
              </a:rPr>
              <a:t>COS Competency Check </a:t>
            </a:r>
            <a:br>
              <a:rPr lang="en-US" b="1" dirty="0" smtClean="0">
                <a:solidFill>
                  <a:srgbClr val="154578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solidFill>
                  <a:srgbClr val="154578"/>
                </a:solidFill>
                <a:latin typeface="Aharoni" pitchFamily="2" charset="-79"/>
                <a:cs typeface="Aharoni" pitchFamily="2" charset="-79"/>
              </a:rPr>
              <a:t>(COS-CC)</a:t>
            </a:r>
            <a:endParaRPr lang="en-US" b="1" dirty="0">
              <a:solidFill>
                <a:srgbClr val="154578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This image shows a person actively in thought. Surrounding her are speech bubbles that contain the following questions related to the COS-CC: How does it work? What will it look like? How it was developed? What is it? What is its purpose? When will it be ready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/>
          <a:stretch/>
        </p:blipFill>
        <p:spPr bwMode="auto">
          <a:xfrm>
            <a:off x="2601686" y="1415844"/>
            <a:ext cx="6364488" cy="46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The Big Foot of COS PD Tools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5834" y="5124968"/>
            <a:ext cx="59436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54578"/>
                </a:solidFill>
              </a:rPr>
              <a:t>Does it really exist? Some have seen it, but will we ever ALL see it?</a:t>
            </a:r>
            <a:endParaRPr lang="en-US" sz="2800" b="1" dirty="0">
              <a:solidFill>
                <a:srgbClr val="154578"/>
              </a:solidFill>
            </a:endParaRPr>
          </a:p>
        </p:txBody>
      </p:sp>
      <p:pic>
        <p:nvPicPr>
          <p:cNvPr id="8" name="Picture 7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471542"/>
            <a:ext cx="6667500" cy="3750469"/>
          </a:xfrm>
          <a:prstGeom prst="rect">
            <a:avLst/>
          </a:prstGeom>
        </p:spPr>
      </p:pic>
      <p:sp>
        <p:nvSpPr>
          <p:cNvPr id="6" name="TextBox 5" descr="&quot; &quot;"/>
          <p:cNvSpPr txBox="1"/>
          <p:nvPr/>
        </p:nvSpPr>
        <p:spPr>
          <a:xfrm>
            <a:off x="7897018" y="4903112"/>
            <a:ext cx="1246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Google image search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629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600" b="1" kern="1200" dirty="0" smtClean="0">
                <a:solidFill>
                  <a:srgbClr val="1F4E79"/>
                </a:solidFill>
                <a:effectLst/>
                <a:latin typeface="Calibri"/>
                <a:ea typeface="+mn-ea"/>
                <a:cs typeface="+mn-cs"/>
              </a:rPr>
              <a:t>What is the COS-CC and what is its purpose?</a:t>
            </a:r>
            <a:endParaRPr lang="en-US" dirty="0" smtClean="0">
              <a:effectLst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09600" y="1722437"/>
            <a:ext cx="8229600" cy="46339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21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Char char="–"/>
              <a:defRPr sz="1800" kern="1200">
                <a:solidFill>
                  <a:srgbClr val="154578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It is an assessment tool designed to: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Provide states with a way to verify that practitioners have key competencies needed to participate in the COS process, namely an understanding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B54A"/>
                </a:solidFill>
              </a:rPr>
              <a:t>Why </a:t>
            </a:r>
            <a:r>
              <a:rPr lang="en-US" sz="2800" dirty="0">
                <a:solidFill>
                  <a:srgbClr val="39B54A"/>
                </a:solidFill>
              </a:rPr>
              <a:t>we </a:t>
            </a:r>
            <a:r>
              <a:rPr lang="en-US" sz="2800" dirty="0" smtClean="0">
                <a:solidFill>
                  <a:srgbClr val="39B54A"/>
                </a:solidFill>
              </a:rPr>
              <a:t>measure child outcomes</a:t>
            </a:r>
            <a:endParaRPr lang="en-US" sz="2800" dirty="0">
              <a:solidFill>
                <a:srgbClr val="39B54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B54A"/>
                </a:solidFill>
              </a:rPr>
              <a:t>The content </a:t>
            </a:r>
            <a:r>
              <a:rPr lang="en-US" sz="2800" dirty="0">
                <a:solidFill>
                  <a:srgbClr val="39B54A"/>
                </a:solidFill>
              </a:rPr>
              <a:t>of the 3 </a:t>
            </a:r>
            <a:r>
              <a:rPr lang="en-US" sz="2800" dirty="0" smtClean="0">
                <a:solidFill>
                  <a:srgbClr val="39B54A"/>
                </a:solidFill>
              </a:rPr>
              <a:t>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B54A"/>
                </a:solidFill>
              </a:rPr>
              <a:t>Functionality</a:t>
            </a:r>
            <a:endParaRPr lang="en-US" sz="2800" dirty="0">
              <a:solidFill>
                <a:srgbClr val="39B54A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B54A"/>
                </a:solidFill>
              </a:rPr>
              <a:t>Anchoring skills in age expectations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B54A"/>
                </a:solidFill>
              </a:rPr>
              <a:t>The 7-point rating scale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Help states </a:t>
            </a:r>
            <a:r>
              <a:rPr lang="en-US" sz="2800" dirty="0"/>
              <a:t>identify professional development </a:t>
            </a:r>
            <a:r>
              <a:rPr lang="en-US" sz="2800" dirty="0" smtClean="0"/>
              <a:t>needs and tailor individualized support to staff.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99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the COS-CC is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ot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00300" y="1600201"/>
            <a:ext cx="6286500" cy="40386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It </a:t>
            </a:r>
            <a:r>
              <a:rPr lang="en-US" sz="3600" u="sng" dirty="0" smtClean="0"/>
              <a:t>is not</a:t>
            </a:r>
            <a:r>
              <a:rPr lang="en-US" sz="3600" dirty="0" smtClean="0"/>
              <a:t> a </a:t>
            </a:r>
            <a:r>
              <a:rPr lang="en-US" sz="3600" dirty="0"/>
              <a:t>training </a:t>
            </a:r>
            <a:r>
              <a:rPr lang="en-US" sz="3600" dirty="0" smtClean="0"/>
              <a:t>tool.</a:t>
            </a:r>
          </a:p>
          <a:p>
            <a:r>
              <a:rPr lang="en-US" sz="3600" dirty="0" smtClean="0"/>
              <a:t>It </a:t>
            </a:r>
            <a:r>
              <a:rPr lang="en-US" sz="3600" u="sng" dirty="0" smtClean="0"/>
              <a:t>does not</a:t>
            </a:r>
            <a:r>
              <a:rPr lang="en-US" sz="3600" dirty="0" smtClean="0"/>
              <a:t> assess everything that a practitioner needs to know to participate in the COS process.</a:t>
            </a:r>
          </a:p>
          <a:p>
            <a:pPr lvl="1"/>
            <a:r>
              <a:rPr lang="en-US" sz="3600" dirty="0" smtClean="0"/>
              <a:t>Does not assess observation skills or collaborative teaming skills.</a:t>
            </a:r>
          </a:p>
          <a:p>
            <a:r>
              <a:rPr lang="en-US" sz="3600" dirty="0" smtClean="0"/>
              <a:t>It </a:t>
            </a:r>
            <a:r>
              <a:rPr lang="en-US" sz="3600" u="sng" dirty="0"/>
              <a:t>is </a:t>
            </a:r>
            <a:r>
              <a:rPr lang="en-US" sz="3600" u="sng" dirty="0" smtClean="0"/>
              <a:t>not</a:t>
            </a:r>
            <a:r>
              <a:rPr lang="en-US" sz="3600" dirty="0" smtClean="0"/>
              <a:t> </a:t>
            </a:r>
            <a:r>
              <a:rPr lang="en-US" sz="3600" dirty="0"/>
              <a:t>a certification. </a:t>
            </a:r>
          </a:p>
        </p:txBody>
      </p:sp>
      <p:pic>
        <p:nvPicPr>
          <p:cNvPr id="5" name="Picture 4" descr="&quot; 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182814"/>
            <a:ext cx="2057400" cy="2581275"/>
          </a:xfrm>
          <a:prstGeom prst="rect">
            <a:avLst/>
          </a:prstGeom>
        </p:spPr>
      </p:pic>
      <p:sp>
        <p:nvSpPr>
          <p:cNvPr id="6" name="TextBox 5" descr="&quot; &quot;"/>
          <p:cNvSpPr txBox="1"/>
          <p:nvPr/>
        </p:nvSpPr>
        <p:spPr>
          <a:xfrm>
            <a:off x="0" y="4764089"/>
            <a:ext cx="186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Google image search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38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How does it work?</a:t>
            </a:r>
            <a:endParaRPr lang="en-US" sz="3600" b="1" dirty="0">
              <a:solidFill>
                <a:srgbClr val="154578"/>
              </a:solidFill>
            </a:endParaRPr>
          </a:p>
        </p:txBody>
      </p:sp>
      <p:pic>
        <p:nvPicPr>
          <p:cNvPr id="1027" name="Picture 3" descr="This flow chart depicts how the COS-CC is meant to work. State/program training and practical experience is applied to both levels of the COS-CC. Level I assesses general knowledge and Level II assesses one's ability to apply general knowledge associated with key components of the COS process. One must pass Level I in order to take Level I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5" y="1484820"/>
            <a:ext cx="7666627" cy="45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Session Planning Team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Maureen Casey</a:t>
            </a:r>
            <a:r>
              <a:rPr lang="en-US" sz="2800" dirty="0"/>
              <a:t>, </a:t>
            </a:r>
            <a:r>
              <a:rPr lang="en-US" sz="2800" dirty="0" smtClean="0"/>
              <a:t>Arizona Part C Coordinator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Chelsea Guillen</a:t>
            </a:r>
            <a:r>
              <a:rPr lang="en-US" sz="2800" dirty="0" smtClean="0"/>
              <a:t>, Illinois EI Ombudsman/EI Training Program at University of Illinois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Kathi Gillaspy</a:t>
            </a:r>
            <a:r>
              <a:rPr lang="en-US" sz="2800" dirty="0" smtClean="0"/>
              <a:t>, DaSy</a:t>
            </a:r>
            <a:r>
              <a:rPr lang="en-US" sz="2800" dirty="0"/>
              <a:t> </a:t>
            </a:r>
            <a:r>
              <a:rPr lang="en-US" sz="2800" dirty="0" smtClean="0"/>
              <a:t>and ECTA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Amy </a:t>
            </a:r>
            <a:r>
              <a:rPr lang="en-US" sz="2800" b="1" dirty="0"/>
              <a:t>Nicholas</a:t>
            </a:r>
            <a:r>
              <a:rPr lang="en-US" sz="2800" dirty="0"/>
              <a:t>, </a:t>
            </a:r>
            <a:r>
              <a:rPr lang="en-US" sz="2800" dirty="0" smtClean="0"/>
              <a:t>DaSy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Kellen Reid</a:t>
            </a:r>
            <a:r>
              <a:rPr lang="en-US" sz="2800" dirty="0" smtClean="0"/>
              <a:t>, DaSy</a:t>
            </a:r>
            <a:r>
              <a:rPr lang="en-US" sz="2800" dirty="0"/>
              <a:t> </a:t>
            </a:r>
            <a:r>
              <a:rPr lang="en-US" sz="2800" dirty="0" smtClean="0"/>
              <a:t>and ECTA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Cathy Smyth</a:t>
            </a:r>
            <a:r>
              <a:rPr lang="en-US" sz="2800" dirty="0" smtClean="0"/>
              <a:t>, DaSy</a:t>
            </a:r>
            <a:r>
              <a:rPr lang="en-US" sz="2800" dirty="0"/>
              <a:t> </a:t>
            </a:r>
            <a:r>
              <a:rPr lang="en-US" sz="2800" dirty="0" smtClean="0"/>
              <a:t>and ECTA</a:t>
            </a:r>
            <a:endParaRPr lang="en-US" sz="2800" dirty="0"/>
          </a:p>
        </p:txBody>
      </p:sp>
      <p:pic>
        <p:nvPicPr>
          <p:cNvPr id="3" name="Picture 2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4" y="3321736"/>
            <a:ext cx="3228109" cy="231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 descr="&quot; &quot;"/>
          <p:cNvSpPr txBox="1"/>
          <p:nvPr/>
        </p:nvSpPr>
        <p:spPr>
          <a:xfrm>
            <a:off x="6629400" y="5377191"/>
            <a:ext cx="186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Google image search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1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Level I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004148" cy="440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Assesses general   knowledge of:</a:t>
            </a:r>
          </a:p>
          <a:p>
            <a:r>
              <a:rPr lang="en-US" sz="2800" dirty="0" smtClean="0"/>
              <a:t>Why </a:t>
            </a:r>
            <a:r>
              <a:rPr lang="en-US" sz="2800" dirty="0"/>
              <a:t>we measure child </a:t>
            </a:r>
            <a:r>
              <a:rPr lang="en-US" sz="2800" dirty="0" smtClean="0"/>
              <a:t>outcomes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content of the 3 </a:t>
            </a:r>
            <a:r>
              <a:rPr lang="en-US" sz="2800" dirty="0" smtClean="0"/>
              <a:t>outcomes</a:t>
            </a:r>
          </a:p>
          <a:p>
            <a:r>
              <a:rPr lang="en-US" sz="2800" dirty="0" smtClean="0"/>
              <a:t>Functionality</a:t>
            </a:r>
          </a:p>
          <a:p>
            <a:r>
              <a:rPr lang="en-US" sz="2800" dirty="0" smtClean="0"/>
              <a:t>Anchoring </a:t>
            </a:r>
            <a:r>
              <a:rPr lang="en-US" sz="2800" dirty="0"/>
              <a:t>skills in age </a:t>
            </a:r>
            <a:r>
              <a:rPr lang="en-US" sz="2800" dirty="0" smtClean="0"/>
              <a:t>expectations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7-point rating </a:t>
            </a:r>
            <a:r>
              <a:rPr lang="en-US" sz="2800" dirty="0" smtClean="0"/>
              <a:t>scale</a:t>
            </a:r>
            <a:endParaRPr lang="en-US" sz="2800" dirty="0"/>
          </a:p>
        </p:txBody>
      </p:sp>
      <p:pic>
        <p:nvPicPr>
          <p:cNvPr id="2050" name="Picture 2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09" y="2288988"/>
            <a:ext cx="2667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Level II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208346" cy="440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Assesses ability to apply general knowledge associated with key competencies to:</a:t>
            </a:r>
          </a:p>
          <a:p>
            <a:r>
              <a:rPr lang="en-US" sz="3200" dirty="0" smtClean="0"/>
              <a:t>Short scenarios</a:t>
            </a:r>
          </a:p>
          <a:p>
            <a:r>
              <a:rPr lang="en-US" sz="3200" dirty="0" smtClean="0"/>
              <a:t>Case studies (with videos)</a:t>
            </a:r>
            <a:endParaRPr lang="en-US" sz="3200" dirty="0"/>
          </a:p>
        </p:txBody>
      </p:sp>
      <p:pic>
        <p:nvPicPr>
          <p:cNvPr id="3074" name="Picture 2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68" y="2158076"/>
            <a:ext cx="26098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How was the assessment developed?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6873" y="1600200"/>
            <a:ext cx="5250872" cy="4400549"/>
          </a:xfrm>
        </p:spPr>
        <p:txBody>
          <a:bodyPr>
            <a:normAutofit/>
          </a:bodyPr>
          <a:lstStyle/>
          <a:p>
            <a:r>
              <a:rPr lang="en-US" sz="3200" dirty="0"/>
              <a:t>IRB </a:t>
            </a:r>
            <a:r>
              <a:rPr lang="en-US" sz="3200" dirty="0" smtClean="0"/>
              <a:t>exemption obtained </a:t>
            </a:r>
          </a:p>
          <a:p>
            <a:r>
              <a:rPr lang="en-US" sz="3200" dirty="0" smtClean="0"/>
              <a:t>Iterative process involving:</a:t>
            </a:r>
          </a:p>
          <a:p>
            <a:pPr lvl="1"/>
            <a:r>
              <a:rPr lang="en-US" sz="3200" dirty="0" smtClean="0"/>
              <a:t>Content development by DaSy/ECTA workgroup</a:t>
            </a:r>
          </a:p>
          <a:p>
            <a:pPr lvl="1"/>
            <a:r>
              <a:rPr lang="en-US" sz="3200" dirty="0"/>
              <a:t>C</a:t>
            </a:r>
            <a:r>
              <a:rPr lang="en-US" sz="3200" dirty="0" smtClean="0"/>
              <a:t>ontent validation by national experts</a:t>
            </a:r>
          </a:p>
          <a:p>
            <a:pPr lvl="1"/>
            <a:r>
              <a:rPr lang="en-US" sz="3200" dirty="0"/>
              <a:t>P</a:t>
            </a:r>
            <a:r>
              <a:rPr lang="en-US" sz="3200" dirty="0" smtClean="0"/>
              <a:t>iloting of items with EI and ECSE practitioners</a:t>
            </a:r>
          </a:p>
        </p:txBody>
      </p:sp>
      <p:pic>
        <p:nvPicPr>
          <p:cNvPr id="6" name="Picture 5" descr="&quot; 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30581"/>
            <a:ext cx="2977861" cy="2858747"/>
          </a:xfrm>
          <a:prstGeom prst="rect">
            <a:avLst/>
          </a:prstGeom>
        </p:spPr>
      </p:pic>
      <p:sp>
        <p:nvSpPr>
          <p:cNvPr id="7" name="TextBox 6" descr="&quot; &quot;"/>
          <p:cNvSpPr txBox="1"/>
          <p:nvPr/>
        </p:nvSpPr>
        <p:spPr>
          <a:xfrm>
            <a:off x="166180" y="5249476"/>
            <a:ext cx="1967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Google image search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418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What will it look like?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6740" y="1640909"/>
            <a:ext cx="4509370" cy="4715442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An online assessment </a:t>
            </a:r>
            <a:r>
              <a:rPr lang="en-US" sz="3200" dirty="0" smtClean="0"/>
              <a:t>with backend monitoring and reporting capabilities for local and state administrators</a:t>
            </a:r>
          </a:p>
          <a:p>
            <a:r>
              <a:rPr lang="en-US" sz="3200" dirty="0" smtClean="0"/>
              <a:t>DaSy</a:t>
            </a:r>
            <a:r>
              <a:rPr lang="en-US" sz="3200" dirty="0"/>
              <a:t>, in partnership with </a:t>
            </a:r>
            <a:r>
              <a:rPr lang="en-US" sz="3200" dirty="0" smtClean="0"/>
              <a:t>JHU CTE, is building the online assessment data system.</a:t>
            </a:r>
          </a:p>
        </p:txBody>
      </p:sp>
      <p:pic>
        <p:nvPicPr>
          <p:cNvPr id="5" name="Picture 4" descr="&quot; 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1" y="2342367"/>
            <a:ext cx="4078983" cy="2296316"/>
          </a:xfrm>
          <a:prstGeom prst="rect">
            <a:avLst/>
          </a:prstGeom>
        </p:spPr>
      </p:pic>
      <p:sp>
        <p:nvSpPr>
          <p:cNvPr id="6" name="TextBox 5" descr="&quot; &quot;"/>
          <p:cNvSpPr txBox="1"/>
          <p:nvPr/>
        </p:nvSpPr>
        <p:spPr>
          <a:xfrm>
            <a:off x="250521" y="4762828"/>
            <a:ext cx="186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Google image search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964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Passing the COS-CC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pass the COS-CC, users must pass </a:t>
            </a:r>
            <a:r>
              <a:rPr lang="en-US" sz="3200" b="1" dirty="0" smtClean="0"/>
              <a:t>both Level I and Level II.</a:t>
            </a:r>
          </a:p>
          <a:p>
            <a:r>
              <a:rPr lang="en-US" sz="3200" dirty="0" smtClean="0"/>
              <a:t>Downloadable documentation of passing will be provided (e.g., a certificate).</a:t>
            </a:r>
          </a:p>
          <a:p>
            <a:r>
              <a:rPr lang="en-US" sz="3200" dirty="0" smtClean="0"/>
              <a:t>Scores/results will be saved in the system until the user’s account is removed by an administrator.</a:t>
            </a:r>
          </a:p>
          <a:p>
            <a:r>
              <a:rPr lang="en-US" sz="3200" dirty="0" smtClean="0"/>
              <a:t>What happens if a user isn’t able to pass it</a:t>
            </a:r>
            <a:r>
              <a:rPr lang="en-US" sz="3200" dirty="0" smtClean="0"/>
              <a:t>?</a:t>
            </a:r>
            <a:endParaRPr lang="en-US" sz="3200" dirty="0" smtClean="0"/>
          </a:p>
        </p:txBody>
      </p:sp>
      <p:pic>
        <p:nvPicPr>
          <p:cNvPr id="5" name="Picture 4" descr="&quot; 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75" y="349250"/>
            <a:ext cx="993775" cy="9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15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5550"/>
            <a:ext cx="2271584" cy="4491079"/>
          </a:xfrm>
          <a:prstGeom prst="rect">
            <a:avLst/>
          </a:prstGeom>
          <a:solidFill>
            <a:srgbClr val="10C5DE"/>
          </a:solidFill>
          <a:ln>
            <a:solidFill>
              <a:srgbClr val="10C5D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WHEN will it be ready?</a:t>
            </a:r>
            <a:endParaRPr lang="en-US" sz="3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The COS-CC will be released in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65" y="4480737"/>
            <a:ext cx="55435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COS-CC will be ready in 20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162" y="53842"/>
            <a:ext cx="6401142" cy="47853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4900" y="6488668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Cartoon source: The New Yorker, 5/3/93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54578"/>
                </a:solidFill>
              </a:rPr>
              <a:t>COS Team Collaboration (COS-TC) Toolkit</a:t>
            </a:r>
            <a:endParaRPr lang="en-US" dirty="0">
              <a:solidFill>
                <a:srgbClr val="154578"/>
              </a:solidFill>
            </a:endParaRPr>
          </a:p>
        </p:txBody>
      </p:sp>
      <p:pic>
        <p:nvPicPr>
          <p:cNvPr id="3" name="Picture 2" descr="This is a screenshot of the COS-TC Toolkit splash scree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2124075"/>
            <a:ext cx="66389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54578"/>
                </a:solidFill>
              </a:rPr>
              <a:t>Components of the COS-TC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Quality </a:t>
            </a:r>
            <a:r>
              <a:rPr lang="en-US" sz="3200" dirty="0"/>
              <a:t>Practices </a:t>
            </a:r>
            <a:r>
              <a:rPr lang="en-US" sz="3200" dirty="0" smtClean="0"/>
              <a:t>Checklists</a:t>
            </a:r>
          </a:p>
          <a:p>
            <a:r>
              <a:rPr lang="en-US" sz="3200" dirty="0" smtClean="0"/>
              <a:t>Descriptions </a:t>
            </a:r>
            <a:r>
              <a:rPr lang="en-US" sz="3200" dirty="0"/>
              <a:t>and </a:t>
            </a:r>
            <a:r>
              <a:rPr lang="en-US" sz="3200" dirty="0" smtClean="0"/>
              <a:t>Examples</a:t>
            </a:r>
          </a:p>
          <a:p>
            <a:r>
              <a:rPr lang="en-US" sz="3200" dirty="0" smtClean="0"/>
              <a:t>Video Clips</a:t>
            </a:r>
          </a:p>
          <a:p>
            <a:r>
              <a:rPr lang="en-US" sz="3200" dirty="0" smtClean="0"/>
              <a:t>Herman </a:t>
            </a:r>
            <a:r>
              <a:rPr lang="en-US" sz="3200" dirty="0"/>
              <a:t>Family </a:t>
            </a:r>
            <a:r>
              <a:rPr lang="en-US" sz="3200" dirty="0" smtClean="0"/>
              <a:t>Scenario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58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54129"/>
            <a:ext cx="3142059" cy="77302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  <a:latin typeface="+mn-lt"/>
              </a:rPr>
              <a:t>Checklists</a:t>
            </a:r>
            <a:endParaRPr lang="en-US" sz="3600" b="1" dirty="0">
              <a:solidFill>
                <a:srgbClr val="154578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10592"/>
            <a:ext cx="3142058" cy="551088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300" dirty="0" smtClean="0">
                <a:solidFill>
                  <a:srgbClr val="154578"/>
                </a:solidFill>
              </a:rPr>
              <a:t>Planning for the </a:t>
            </a:r>
            <a:r>
              <a:rPr lang="en-US" sz="2300" dirty="0" smtClean="0">
                <a:solidFill>
                  <a:srgbClr val="154578"/>
                </a:solidFill>
              </a:rPr>
              <a:t>COS</a:t>
            </a:r>
            <a:endParaRPr lang="en-US" sz="2300" dirty="0">
              <a:solidFill>
                <a:srgbClr val="154578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300" dirty="0" smtClean="0">
                <a:solidFill>
                  <a:srgbClr val="154578"/>
                </a:solidFill>
              </a:rPr>
              <a:t>Explaining the COS to </a:t>
            </a:r>
            <a:r>
              <a:rPr lang="en-US" sz="2300" dirty="0" smtClean="0">
                <a:solidFill>
                  <a:srgbClr val="154578"/>
                </a:solidFill>
              </a:rPr>
              <a:t>Families</a:t>
            </a:r>
            <a:endParaRPr lang="en-US" sz="2300" dirty="0">
              <a:solidFill>
                <a:srgbClr val="154578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300" dirty="0" smtClean="0">
                <a:solidFill>
                  <a:srgbClr val="154578"/>
                </a:solidFill>
              </a:rPr>
              <a:t>Understanding Child Functioning </a:t>
            </a:r>
            <a:endParaRPr lang="en-US" sz="2300" dirty="0">
              <a:solidFill>
                <a:srgbClr val="154578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300" dirty="0" smtClean="0">
                <a:solidFill>
                  <a:srgbClr val="154578"/>
                </a:solidFill>
              </a:rPr>
              <a:t>Building Consensus for High Quality COS </a:t>
            </a:r>
            <a:r>
              <a:rPr lang="en-US" sz="2300" dirty="0" smtClean="0">
                <a:solidFill>
                  <a:srgbClr val="154578"/>
                </a:solidFill>
              </a:rPr>
              <a:t>Ratings</a:t>
            </a:r>
            <a:endParaRPr lang="en-US" sz="2300" dirty="0">
              <a:solidFill>
                <a:srgbClr val="154578"/>
              </a:solidFill>
            </a:endParaRPr>
          </a:p>
          <a:p>
            <a:r>
              <a:rPr lang="en-US" sz="2300" dirty="0" smtClean="0">
                <a:solidFill>
                  <a:srgbClr val="154578"/>
                </a:solidFill>
              </a:rPr>
              <a:t>Interactive </a:t>
            </a:r>
            <a:r>
              <a:rPr lang="en-US" sz="2300" dirty="0" smtClean="0">
                <a:solidFill>
                  <a:srgbClr val="154578"/>
                </a:solidFill>
              </a:rPr>
              <a:t>Practices</a:t>
            </a:r>
            <a:endParaRPr lang="en-US" sz="2300" dirty="0" smtClean="0">
              <a:solidFill>
                <a:srgbClr val="154578"/>
              </a:solidFill>
            </a:endParaRPr>
          </a:p>
        </p:txBody>
      </p:sp>
      <p:pic>
        <p:nvPicPr>
          <p:cNvPr id="6" name="Content Placeholder 5" descr="This is a screenshot of the first two checklists/sections of the COS-TC Toolkit -- Planning for the COS and Explaining the COS to Families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" b="6252"/>
          <a:stretch>
            <a:fillRect/>
          </a:stretch>
        </p:blipFill>
        <p:spPr>
          <a:xfrm>
            <a:off x="4492003" y="842963"/>
            <a:ext cx="4451972" cy="4687090"/>
          </a:xfrm>
        </p:spPr>
      </p:pic>
    </p:spTree>
    <p:extLst>
      <p:ext uri="{BB962C8B-B14F-4D97-AF65-F5344CB8AC3E}">
        <p14:creationId xmlns:p14="http://schemas.microsoft.com/office/powerpoint/2010/main" val="39817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</p:spPr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58150" cy="87788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Descriptions and </a:t>
            </a:r>
            <a:r>
              <a:rPr lang="en-US" sz="3600" b="1" dirty="0">
                <a:solidFill>
                  <a:srgbClr val="154578"/>
                </a:solidFill>
              </a:rPr>
              <a:t>E</a:t>
            </a:r>
            <a:r>
              <a:rPr lang="en-US" sz="3600" b="1" dirty="0" smtClean="0">
                <a:solidFill>
                  <a:srgbClr val="154578"/>
                </a:solidFill>
              </a:rPr>
              <a:t>xamples</a:t>
            </a:r>
            <a:endParaRPr lang="en-US" sz="3600" b="1" dirty="0">
              <a:solidFill>
                <a:srgbClr val="154578"/>
              </a:solidFill>
            </a:endParaRPr>
          </a:p>
        </p:txBody>
      </p:sp>
      <p:pic>
        <p:nvPicPr>
          <p:cNvPr id="4" name="Picture 3" descr="This is a screenshot of what the descriptions and examples look like in the first section of the COS-TC Toolkit. This example provides descriptions of age-anchoring skills and the vignettes of two childre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7" y="1595906"/>
            <a:ext cx="8822645" cy="464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Agenda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Introduction: Why do we need quality PD on the COS process?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Overview and demonstration of PD tools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800" dirty="0" smtClean="0"/>
              <a:t>COS Online Module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800" dirty="0" smtClean="0"/>
              <a:t>COS-Competency Check (COS-CC)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800" dirty="0" smtClean="0"/>
              <a:t>COS-Team Collaboration (COS-TC) Toolkit</a:t>
            </a:r>
            <a:endParaRPr lang="en-US" sz="3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State experiences with supporting a COS PD program and using the spotlighted tools</a:t>
            </a:r>
          </a:p>
        </p:txBody>
      </p:sp>
    </p:spTree>
    <p:extLst>
      <p:ext uri="{BB962C8B-B14F-4D97-AF65-F5344CB8AC3E}">
        <p14:creationId xmlns:p14="http://schemas.microsoft.com/office/powerpoint/2010/main" val="25305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6830"/>
            <a:ext cx="3184922" cy="787595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  <a:latin typeface="+mn-lt"/>
              </a:rPr>
              <a:t>Video Clips</a:t>
            </a:r>
            <a:endParaRPr lang="en-US" sz="3600" b="1" dirty="0">
              <a:solidFill>
                <a:srgbClr val="154578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271588"/>
            <a:ext cx="3313509" cy="45974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154578"/>
                </a:solidFill>
              </a:rPr>
              <a:t>M</a:t>
            </a:r>
            <a:r>
              <a:rPr lang="en-US" sz="2800" dirty="0" smtClean="0">
                <a:solidFill>
                  <a:srgbClr val="154578"/>
                </a:solidFill>
              </a:rPr>
              <a:t>eant to focus on a specific section of the </a:t>
            </a:r>
            <a:r>
              <a:rPr lang="en-US" sz="2800" dirty="0" smtClean="0">
                <a:solidFill>
                  <a:srgbClr val="154578"/>
                </a:solidFill>
              </a:rPr>
              <a:t>checklist</a:t>
            </a:r>
            <a:endParaRPr lang="en-US" sz="2800" dirty="0" smtClean="0">
              <a:solidFill>
                <a:srgbClr val="154578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154578"/>
                </a:solidFill>
              </a:rPr>
              <a:t>Real life examples of team practices and rating </a:t>
            </a:r>
            <a:r>
              <a:rPr lang="en-US" sz="2800" dirty="0" smtClean="0">
                <a:solidFill>
                  <a:srgbClr val="154578"/>
                </a:solidFill>
              </a:rPr>
              <a:t>opportunities</a:t>
            </a:r>
            <a:endParaRPr lang="en-US" sz="2800" dirty="0" smtClean="0">
              <a:solidFill>
                <a:srgbClr val="154578"/>
              </a:solidFill>
            </a:endParaRPr>
          </a:p>
          <a:p>
            <a:r>
              <a:rPr lang="en-US" sz="2800" dirty="0" smtClean="0">
                <a:solidFill>
                  <a:srgbClr val="154578"/>
                </a:solidFill>
              </a:rPr>
              <a:t>Interactive examples</a:t>
            </a:r>
            <a:endParaRPr lang="en-US" sz="2800" dirty="0">
              <a:solidFill>
                <a:srgbClr val="154578"/>
              </a:solidFill>
            </a:endParaRPr>
          </a:p>
        </p:txBody>
      </p:sp>
      <p:pic>
        <p:nvPicPr>
          <p:cNvPr id="7" name="Picture 6" descr="This is a screenshot of the video clip presented in Section I: Planning for the COS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64" y="800100"/>
            <a:ext cx="3716972" cy="471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996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Herman Family Scenario: Facilitator’s Guide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92276"/>
            <a:ext cx="8686800" cy="39136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Presents examples </a:t>
            </a:r>
            <a:r>
              <a:rPr lang="en-US" sz="2800" dirty="0"/>
              <a:t>of challenging </a:t>
            </a:r>
            <a:r>
              <a:rPr lang="en-US" sz="2800" dirty="0" smtClean="0"/>
              <a:t>situations, such as:</a:t>
            </a:r>
          </a:p>
          <a:p>
            <a:pPr lvl="1"/>
            <a:r>
              <a:rPr lang="en-US" sz="2600" dirty="0"/>
              <a:t>C</a:t>
            </a:r>
            <a:r>
              <a:rPr lang="en-US" sz="2600" dirty="0" smtClean="0"/>
              <a:t>ommunicating </a:t>
            </a:r>
            <a:r>
              <a:rPr lang="en-US" sz="2600" dirty="0"/>
              <a:t>difficult information to </a:t>
            </a:r>
            <a:r>
              <a:rPr lang="en-US" sz="2600" dirty="0" smtClean="0"/>
              <a:t>families</a:t>
            </a:r>
          </a:p>
          <a:p>
            <a:pPr lvl="1"/>
            <a:r>
              <a:rPr lang="en-US" sz="2600" dirty="0"/>
              <a:t>D</a:t>
            </a:r>
            <a:r>
              <a:rPr lang="en-US" sz="2600" dirty="0" smtClean="0"/>
              <a:t>etermining </a:t>
            </a:r>
            <a:r>
              <a:rPr lang="en-US" sz="2600" dirty="0"/>
              <a:t>ways to engage families when they have limited time or </a:t>
            </a:r>
            <a:r>
              <a:rPr lang="en-US" sz="2600" dirty="0" smtClean="0"/>
              <a:t>availability</a:t>
            </a:r>
          </a:p>
          <a:p>
            <a:pPr lvl="1"/>
            <a:r>
              <a:rPr lang="en-US" sz="2600" dirty="0"/>
              <a:t>F</a:t>
            </a:r>
            <a:r>
              <a:rPr lang="en-US" sz="2600" dirty="0" smtClean="0"/>
              <a:t>inding </a:t>
            </a:r>
            <a:r>
              <a:rPr lang="en-US" sz="2600" dirty="0"/>
              <a:t>ways to fully understand children’s functional abilities beyond conventional testing </a:t>
            </a:r>
            <a:r>
              <a:rPr lang="en-US" sz="2600" dirty="0" smtClean="0"/>
              <a:t>alone</a:t>
            </a:r>
          </a:p>
          <a:p>
            <a:r>
              <a:rPr lang="en-US" sz="2800" dirty="0" smtClean="0"/>
              <a:t>Provides practitioners with </a:t>
            </a:r>
            <a:r>
              <a:rPr lang="en-US" sz="2800" dirty="0"/>
              <a:t>opportunities for </a:t>
            </a:r>
            <a:r>
              <a:rPr lang="en-US" sz="2800" dirty="0" smtClean="0"/>
              <a:t>problem solving </a:t>
            </a:r>
            <a:r>
              <a:rPr lang="en-US" sz="2800" dirty="0"/>
              <a:t>and </a:t>
            </a:r>
            <a:r>
              <a:rPr lang="en-US" sz="2800" dirty="0" smtClean="0"/>
              <a:t>identifying </a:t>
            </a:r>
            <a:r>
              <a:rPr lang="en-US" sz="2800" dirty="0"/>
              <a:t>effective strategies that could be used in their work. </a:t>
            </a:r>
            <a:endParaRPr lang="en-US" sz="2800" dirty="0" smtClean="0"/>
          </a:p>
        </p:txBody>
      </p:sp>
      <p:pic>
        <p:nvPicPr>
          <p:cNvPr id="3" name="Picture 2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63" y="0"/>
            <a:ext cx="2458637" cy="1451699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15788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54578"/>
                </a:solidFill>
              </a:rPr>
              <a:t>State Experiences with Supporting a COS PD Program</a:t>
            </a:r>
            <a:endParaRPr lang="en-US" dirty="0">
              <a:solidFill>
                <a:srgbClr val="154578"/>
              </a:solidFill>
            </a:endParaRPr>
          </a:p>
        </p:txBody>
      </p:sp>
      <p:pic>
        <p:nvPicPr>
          <p:cNvPr id="9" name="Picture 8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06" y="2243026"/>
            <a:ext cx="4434907" cy="3543819"/>
          </a:xfrm>
          <a:prstGeom prst="rect">
            <a:avLst/>
          </a:prstGeom>
        </p:spPr>
      </p:pic>
      <p:sp>
        <p:nvSpPr>
          <p:cNvPr id="4" name="TextBox 3" descr="&quot; &quot;"/>
          <p:cNvSpPr txBox="1"/>
          <p:nvPr/>
        </p:nvSpPr>
        <p:spPr>
          <a:xfrm>
            <a:off x="6629400" y="5377191"/>
            <a:ext cx="186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Google image search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50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Arizona Part C:</a:t>
            </a:r>
            <a:br>
              <a:rPr lang="en-US" sz="36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</a:br>
            <a:r>
              <a:rPr lang="en-US" sz="36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Increasing Data Quality</a:t>
            </a:r>
            <a:endParaRPr lang="en-US" sz="36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 descr="This chart illustrates a rise in the percent of children with COS ratings at exit in Arizona from 2009-2010 to 2015-2016. In 2009-2010, just under 20% of children in Arizona were given COS ratings at exit. This increased to over 60% in 2015-2016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85950"/>
              </p:ext>
            </p:extLst>
          </p:nvPr>
        </p:nvGraphicFramePr>
        <p:xfrm>
          <a:off x="290945" y="1600200"/>
          <a:ext cx="8395855" cy="428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Placeholder 7" descr="&quot; 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b="259"/>
          <a:stretch>
            <a:fillRect/>
          </a:stretch>
        </p:blipFill>
        <p:spPr>
          <a:xfrm>
            <a:off x="7010834" y="0"/>
            <a:ext cx="2133166" cy="15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Arizona Part C (cont.):</a:t>
            </a:r>
            <a:br>
              <a:rPr lang="en-US" sz="36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</a:br>
            <a:r>
              <a:rPr lang="en-US" sz="3600" b="1" dirty="0" smtClean="0">
                <a:solidFill>
                  <a:srgbClr val="154578"/>
                </a:solidFill>
                <a:latin typeface="Century Gothic" panose="020B0502020202020204" pitchFamily="34" charset="0"/>
              </a:rPr>
              <a:t>Use of the DaSy/ECTA COS Module</a:t>
            </a:r>
            <a:endParaRPr lang="en-US" sz="3600" b="1" dirty="0">
              <a:solidFill>
                <a:srgbClr val="1545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EIP team members attend</a:t>
            </a:r>
          </a:p>
          <a:p>
            <a:r>
              <a:rPr lang="en-US" sz="2800" dirty="0" smtClean="0"/>
              <a:t>Review of the EIP’s current COS data</a:t>
            </a:r>
          </a:p>
          <a:p>
            <a:r>
              <a:rPr lang="en-US" sz="2800" dirty="0" smtClean="0"/>
              <a:t>Review of how team members are using the data for program improvement</a:t>
            </a:r>
          </a:p>
          <a:p>
            <a:r>
              <a:rPr lang="en-US" sz="2800" dirty="0" smtClean="0"/>
              <a:t>Discussion between sessions of the module on how to improve collaboration and practices</a:t>
            </a:r>
          </a:p>
          <a:p>
            <a:r>
              <a:rPr lang="en-US" sz="2800" dirty="0" smtClean="0"/>
              <a:t>Module will be utilized for on-boarding of new team </a:t>
            </a:r>
            <a:r>
              <a:rPr lang="en-US" sz="2800" dirty="0" smtClean="0"/>
              <a:t>members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082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54578"/>
                </a:solidFill>
              </a:rPr>
              <a:t>Illinois Part 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90255"/>
            <a:ext cx="8229600" cy="4499842"/>
          </a:xfrm>
        </p:spPr>
        <p:txBody>
          <a:bodyPr>
            <a:norm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ave </a:t>
            </a:r>
            <a:r>
              <a:rPr lang="en-US" sz="2800" dirty="0"/>
              <a:t>used a variety of approaches to supporting the COS process over </a:t>
            </a:r>
            <a:r>
              <a:rPr lang="en-US" sz="2800" dirty="0" smtClean="0"/>
              <a:t>time</a:t>
            </a:r>
          </a:p>
          <a:p>
            <a:pPr lvl="1"/>
            <a:r>
              <a:rPr lang="en-US" sz="2400" dirty="0" smtClean="0"/>
              <a:t>Face-to-face statewide </a:t>
            </a:r>
            <a:r>
              <a:rPr lang="en-US" sz="2400" dirty="0"/>
              <a:t>training for </a:t>
            </a:r>
            <a:r>
              <a:rPr lang="en-US" sz="2400" dirty="0" smtClean="0"/>
              <a:t>Service Coordinators</a:t>
            </a:r>
            <a:endParaRPr lang="en-US" sz="2400" dirty="0"/>
          </a:p>
          <a:p>
            <a:pPr lvl="1"/>
            <a:r>
              <a:rPr lang="en-US" sz="2400" dirty="0" smtClean="0"/>
              <a:t>General </a:t>
            </a:r>
            <a:r>
              <a:rPr lang="en-US" sz="2400" dirty="0"/>
              <a:t>online module for interventionists</a:t>
            </a:r>
          </a:p>
          <a:p>
            <a:pPr lvl="1"/>
            <a:r>
              <a:rPr lang="en-US" sz="2400" dirty="0"/>
              <a:t>Worked with </a:t>
            </a:r>
            <a:r>
              <a:rPr lang="en-US" sz="2400" dirty="0" smtClean="0"/>
              <a:t>Early Childhood Technical Assistance </a:t>
            </a:r>
            <a:r>
              <a:rPr lang="en-US" sz="2400" dirty="0"/>
              <a:t>Center </a:t>
            </a:r>
            <a:r>
              <a:rPr lang="en-US" sz="2400" dirty="0" smtClean="0"/>
              <a:t>(formerly Early Childhood Outcomes Center) on </a:t>
            </a:r>
            <a:r>
              <a:rPr lang="en-US" sz="2400" dirty="0"/>
              <a:t>statewide </a:t>
            </a:r>
            <a:r>
              <a:rPr lang="en-US" sz="2400" dirty="0" smtClean="0"/>
              <a:t>face-to-face </a:t>
            </a:r>
            <a:r>
              <a:rPr lang="en-US" sz="2400" dirty="0"/>
              <a:t>training</a:t>
            </a:r>
          </a:p>
          <a:p>
            <a:pPr lvl="1"/>
            <a:r>
              <a:rPr lang="en-US" sz="2400" dirty="0"/>
              <a:t>Developed individual modules around each outcome area</a:t>
            </a:r>
          </a:p>
          <a:p>
            <a:pPr lvl="1"/>
            <a:r>
              <a:rPr lang="en-US" sz="2400" dirty="0"/>
              <a:t>Have embedded child and family outcomes in Systems Overview and in some other system offerings</a:t>
            </a:r>
          </a:p>
          <a:p>
            <a:pPr lvl="1"/>
            <a:r>
              <a:rPr lang="en-US" sz="2400" dirty="0"/>
              <a:t>Continue to offer </a:t>
            </a:r>
            <a:r>
              <a:rPr lang="en-US" sz="2400" dirty="0" smtClean="0"/>
              <a:t>face-to-face </a:t>
            </a:r>
            <a:r>
              <a:rPr lang="en-US" sz="2400" dirty="0"/>
              <a:t>trainings focused on problem-solving and </a:t>
            </a:r>
            <a:r>
              <a:rPr lang="en-US" sz="2400" dirty="0" smtClean="0"/>
              <a:t>practice</a:t>
            </a:r>
            <a:endParaRPr lang="en-US" sz="2400" dirty="0"/>
          </a:p>
        </p:txBody>
      </p:sp>
      <p:pic>
        <p:nvPicPr>
          <p:cNvPr id="7" name="Picture 6" descr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50" y="0"/>
            <a:ext cx="2539349" cy="1690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78687" y="-22421"/>
            <a:ext cx="186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Google image search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4392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54578"/>
                </a:solidFill>
              </a:rPr>
              <a:t>Illinois Part </a:t>
            </a:r>
            <a:r>
              <a:rPr lang="en-US" sz="3600" b="1" dirty="0" smtClean="0">
                <a:solidFill>
                  <a:srgbClr val="154578"/>
                </a:solidFill>
              </a:rPr>
              <a:t>C (cont.)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37494"/>
            <a:ext cx="8229600" cy="4699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DaSy/ECTA COS online module </a:t>
            </a:r>
            <a:r>
              <a:rPr lang="en-US" sz="2800" dirty="0"/>
              <a:t>and </a:t>
            </a:r>
            <a:r>
              <a:rPr lang="en-US" sz="2800" dirty="0" smtClean="0"/>
              <a:t>its </a:t>
            </a:r>
            <a:r>
              <a:rPr lang="en-US" sz="2800" dirty="0"/>
              <a:t>contents in a few ways</a:t>
            </a:r>
          </a:p>
          <a:p>
            <a:pPr lvl="1"/>
            <a:r>
              <a:rPr lang="en-US" sz="2400" dirty="0"/>
              <a:t>Some content has been embedded in </a:t>
            </a:r>
            <a:r>
              <a:rPr lang="en-US" sz="2400" dirty="0" smtClean="0"/>
              <a:t>Service Coordinator </a:t>
            </a:r>
            <a:r>
              <a:rPr lang="en-US" sz="2400" dirty="0"/>
              <a:t>online training</a:t>
            </a:r>
          </a:p>
          <a:p>
            <a:pPr lvl="1"/>
            <a:r>
              <a:rPr lang="en-US" sz="2400" dirty="0" smtClean="0"/>
              <a:t>Module </a:t>
            </a:r>
            <a:r>
              <a:rPr lang="en-US" sz="2400" dirty="0"/>
              <a:t>will be available for access for IL EI credit for professionals</a:t>
            </a:r>
          </a:p>
          <a:p>
            <a:pPr lvl="1"/>
            <a:r>
              <a:rPr lang="en-US" sz="2400" dirty="0" smtClean="0"/>
              <a:t>Module </a:t>
            </a:r>
            <a:r>
              <a:rPr lang="en-US" sz="2400" dirty="0"/>
              <a:t>may be used as prerequisites for </a:t>
            </a:r>
            <a:r>
              <a:rPr lang="en-US" sz="2400" dirty="0" smtClean="0"/>
              <a:t>face-to-face </a:t>
            </a:r>
            <a:r>
              <a:rPr lang="en-US" sz="2400" dirty="0"/>
              <a:t>trainings</a:t>
            </a:r>
          </a:p>
          <a:p>
            <a:r>
              <a:rPr lang="en-US" sz="2800" dirty="0"/>
              <a:t>Planning to use COS-TC for SSIP work</a:t>
            </a:r>
          </a:p>
          <a:p>
            <a:pPr lvl="1"/>
            <a:r>
              <a:rPr lang="en-US" sz="2400" dirty="0"/>
              <a:t>Developing policies and procedures</a:t>
            </a:r>
          </a:p>
          <a:p>
            <a:pPr lvl="1"/>
            <a:r>
              <a:rPr lang="en-US" sz="2400" dirty="0"/>
              <a:t>Face to face professional development opportunities</a:t>
            </a:r>
          </a:p>
          <a:p>
            <a:pPr lvl="1"/>
            <a:r>
              <a:rPr lang="en-US" sz="2400" dirty="0"/>
              <a:t>Evaluation </a:t>
            </a:r>
            <a:r>
              <a:rPr lang="en-US" sz="2400" dirty="0" smtClean="0"/>
              <a:t>efforts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7926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54578"/>
                </a:solidFill>
              </a:rPr>
              <a:t>Illinois Part </a:t>
            </a:r>
            <a:r>
              <a:rPr lang="en-US" sz="3600" b="1" dirty="0" smtClean="0">
                <a:solidFill>
                  <a:srgbClr val="154578"/>
                </a:solidFill>
              </a:rPr>
              <a:t>C (cont.)</a:t>
            </a:r>
            <a:endParaRPr lang="en-US" sz="3600" b="1" dirty="0">
              <a:solidFill>
                <a:srgbClr val="154578"/>
              </a:solidFill>
            </a:endParaRPr>
          </a:p>
        </p:txBody>
      </p:sp>
      <p:pic>
        <p:nvPicPr>
          <p:cNvPr id="2" name="Content Placeholder 1" descr="This is a screenshot of the Learn@Illinois webpage where professionals may access the COS modules for Illinois EI credit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68658"/>
            <a:ext cx="8229600" cy="42606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5976" y="6335919"/>
            <a:ext cx="3467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</a:t>
            </a:r>
            <a:r>
              <a:rPr lang="en-US" u="sng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://www.cvent.com/d/5vqjqw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50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040" y="4472694"/>
            <a:ext cx="83820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Questions or comments?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&quot; 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07537"/>
            <a:ext cx="8382000" cy="362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62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154578"/>
                </a:solidFill>
              </a:rPr>
              <a:t>Contact Information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2037805"/>
            <a:ext cx="8229600" cy="36009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Maureen Casey</a:t>
            </a:r>
            <a:r>
              <a:rPr lang="en-US" sz="3200" dirty="0"/>
              <a:t>: </a:t>
            </a:r>
            <a:r>
              <a:rPr lang="en-US" sz="3200" dirty="0" smtClean="0">
                <a:hlinkClick r:id="rId3"/>
              </a:rPr>
              <a:t>mcasey@azdes.gov</a:t>
            </a:r>
            <a:r>
              <a:rPr lang="en-US" sz="3200" dirty="0" smtClean="0"/>
              <a:t> 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Chelsea Guillen</a:t>
            </a:r>
            <a:r>
              <a:rPr lang="en-US" sz="3200" dirty="0"/>
              <a:t>: </a:t>
            </a:r>
            <a:r>
              <a:rPr lang="en-US" sz="3200" dirty="0" smtClean="0">
                <a:hlinkClick r:id="rId4"/>
              </a:rPr>
              <a:t>cguillen@illinois.edu</a:t>
            </a:r>
            <a:r>
              <a:rPr lang="en-US" sz="32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Kathi Gillaspy</a:t>
            </a:r>
            <a:r>
              <a:rPr lang="en-US" sz="3200" dirty="0" smtClean="0"/>
              <a:t>: </a:t>
            </a:r>
            <a:r>
              <a:rPr lang="en-US" sz="3200" dirty="0" smtClean="0">
                <a:hlinkClick r:id="rId5"/>
              </a:rPr>
              <a:t>kathi.gillaspy@unc.edu</a:t>
            </a:r>
            <a:r>
              <a:rPr lang="en-US" sz="32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Amy Nicholas: </a:t>
            </a:r>
            <a:r>
              <a:rPr lang="en-US" sz="3200" dirty="0" smtClean="0">
                <a:hlinkClick r:id="rId6"/>
              </a:rPr>
              <a:t>amy.nicholas@unc.edu</a:t>
            </a:r>
            <a:r>
              <a:rPr lang="en-US" sz="3200" dirty="0" smtClean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Kellen Reid</a:t>
            </a:r>
            <a:r>
              <a:rPr lang="en-US" sz="3200" dirty="0" smtClean="0"/>
              <a:t>: </a:t>
            </a:r>
            <a:r>
              <a:rPr lang="en-US" sz="3200" dirty="0" smtClean="0">
                <a:hlinkClick r:id="rId7"/>
              </a:rPr>
              <a:t>kellen.reid@unc.edu</a:t>
            </a:r>
            <a:r>
              <a:rPr lang="en-US" sz="32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Cathy Smyth</a:t>
            </a:r>
            <a:r>
              <a:rPr lang="en-US" sz="3200" dirty="0" smtClean="0"/>
              <a:t>: </a:t>
            </a:r>
            <a:r>
              <a:rPr lang="en-US" sz="3200" dirty="0" smtClean="0">
                <a:hlinkClick r:id="rId8"/>
              </a:rPr>
              <a:t>cathysmyth@yahoo.com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8" name="Picture 7" descr="&quot; &quo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52" y="0"/>
            <a:ext cx="2178248" cy="19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Why do we need quality PD on the COS process?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Part C, Indicator 3 &amp; Part B, Indicator 7                             </a:t>
            </a:r>
            <a:r>
              <a:rPr lang="en-US" sz="2800" dirty="0" smtClean="0"/>
              <a:t>States report on the percent of infants and toddlers with IFSPs and preschool children with IEPs who demonstrate improvement in three outcomes areas:</a:t>
            </a:r>
          </a:p>
          <a:p>
            <a:pPr marL="1262063" lvl="1" indent="-288925">
              <a:buFont typeface="+mj-lt"/>
              <a:buAutoNum type="arabicPeriod"/>
            </a:pPr>
            <a:r>
              <a:rPr lang="en-US" sz="2800" dirty="0" smtClean="0"/>
              <a:t>Positive social emotional skills (including social relationships)</a:t>
            </a:r>
          </a:p>
          <a:p>
            <a:pPr marL="1262063" lvl="1" indent="-288925">
              <a:buFont typeface="+mj-lt"/>
              <a:buAutoNum type="arabicPeriod"/>
            </a:pPr>
            <a:r>
              <a:rPr lang="en-US" sz="2800" dirty="0" smtClean="0"/>
              <a:t>Acquisition and use of knowledge and skills (including early language/communication and early literacy); and</a:t>
            </a:r>
          </a:p>
          <a:p>
            <a:pPr marL="1262063" lvl="1" indent="-288925">
              <a:buFont typeface="+mj-lt"/>
              <a:buAutoNum type="arabicPeriod"/>
            </a:pPr>
            <a:r>
              <a:rPr lang="en-US" sz="2800" dirty="0" smtClean="0"/>
              <a:t>Use of appropriate behaviors to meet needs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10" name="Picture 9" descr="&quot; &quot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8175"/>
            <a:ext cx="1537501" cy="153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93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Find Us, Like Us, Follow Us!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Visit the DaSy website at: </a:t>
            </a:r>
            <a:r>
              <a:rPr lang="en-US" sz="2800" dirty="0" smtClean="0">
                <a:hlinkClick r:id="rId3"/>
              </a:rPr>
              <a:t>http://dasycenter.org/</a:t>
            </a:r>
            <a:endParaRPr lang="en-US" sz="2800" dirty="0" smtClean="0"/>
          </a:p>
          <a:p>
            <a:pPr lvl="1"/>
            <a:r>
              <a:rPr lang="en-US" sz="2800" i="1" dirty="0" smtClean="0"/>
              <a:t>Like us on Facebook:  </a:t>
            </a:r>
            <a:r>
              <a:rPr lang="en-US" sz="2800" u="sng" dirty="0" smtClean="0">
                <a:hlinkClick r:id="rId4"/>
              </a:rPr>
              <a:t>https</a:t>
            </a:r>
            <a:r>
              <a:rPr lang="en-US" sz="2800" u="sng" dirty="0">
                <a:hlinkClick r:id="rId4"/>
              </a:rPr>
              <a:t>://www.facebook.com/dasycenter</a:t>
            </a:r>
            <a:endParaRPr lang="en-US" sz="2800" dirty="0" smtClean="0"/>
          </a:p>
          <a:p>
            <a:pPr lvl="1"/>
            <a:r>
              <a:rPr lang="en-US" sz="2800" i="1" dirty="0" smtClean="0"/>
              <a:t>Follow us on Twitter: </a:t>
            </a:r>
            <a:r>
              <a:rPr lang="en-US" sz="2800" u="sng" dirty="0" smtClean="0">
                <a:hlinkClick r:id="rId5"/>
              </a:rPr>
              <a:t>@</a:t>
            </a:r>
            <a:r>
              <a:rPr lang="en-US" sz="2800" u="sng" dirty="0">
                <a:hlinkClick r:id="rId5"/>
              </a:rPr>
              <a:t>DaSyCenter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Visit the ECTA website at</a:t>
            </a:r>
            <a:r>
              <a:rPr lang="en-US" sz="2800" b="1" dirty="0"/>
              <a:t>: </a:t>
            </a:r>
            <a:r>
              <a:rPr lang="en-US" sz="2800" dirty="0">
                <a:hlinkClick r:id="rId6"/>
              </a:rPr>
              <a:t>http://ectacenter.org</a:t>
            </a:r>
            <a:r>
              <a:rPr lang="en-US" sz="2800" dirty="0" smtClean="0">
                <a:hlinkClick r:id="rId6"/>
              </a:rPr>
              <a:t>/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i="1" dirty="0" smtClean="0"/>
              <a:t>Like us </a:t>
            </a:r>
            <a:r>
              <a:rPr lang="en-US" sz="2800" i="1" dirty="0"/>
              <a:t>on Facebook</a:t>
            </a:r>
            <a:r>
              <a:rPr lang="en-US" sz="2800" i="1" dirty="0" smtClean="0"/>
              <a:t>: </a:t>
            </a:r>
            <a:r>
              <a:rPr lang="en-US" sz="2800" dirty="0" smtClean="0">
                <a:hlinkClick r:id="rId7"/>
              </a:rPr>
              <a:t>https</a:t>
            </a:r>
            <a:r>
              <a:rPr lang="en-US" sz="2800" dirty="0">
                <a:hlinkClick r:id="rId7"/>
              </a:rPr>
              <a:t>://www.facebook.com/ECTA-Center-304774389667984</a:t>
            </a:r>
            <a:r>
              <a:rPr lang="en-US" sz="2800" dirty="0" smtClean="0">
                <a:hlinkClick r:id="rId7"/>
              </a:rPr>
              <a:t>/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i="1" dirty="0" smtClean="0"/>
              <a:t>Follow us on Twitter: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8"/>
              </a:rPr>
              <a:t>@ECTACenter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672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8058150" cy="3028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contents of this </a:t>
            </a:r>
            <a:r>
              <a:rPr lang="en-US" sz="2000" dirty="0" smtClean="0"/>
              <a:t>presentation were </a:t>
            </a:r>
            <a:r>
              <a:rPr lang="en-US" sz="2000" dirty="0"/>
              <a:t>developed under grants from the U.S. Department of Education, #H373Z120002 (Project Officers: Meredith </a:t>
            </a:r>
            <a:r>
              <a:rPr lang="en-US" sz="2000" dirty="0" smtClean="0"/>
              <a:t>Miceli </a:t>
            </a:r>
            <a:r>
              <a:rPr lang="en-US" sz="2000" dirty="0"/>
              <a:t>and Richelle Davis) and #H326P120002 (Project Officer: Julia Martin Eile). However, contents of the </a:t>
            </a:r>
            <a:r>
              <a:rPr lang="en-US" sz="2000" dirty="0" smtClean="0"/>
              <a:t>presentation do </a:t>
            </a:r>
            <a:r>
              <a:rPr lang="en-US" sz="2000" dirty="0"/>
              <a:t>not necessarily represent the policy of the U.S. Department of Education, and you should not assume endorsement by the Federal Government.</a:t>
            </a:r>
          </a:p>
        </p:txBody>
      </p:sp>
      <p:pic>
        <p:nvPicPr>
          <p:cNvPr id="11" name="Picture 10" descr="Logo of the U.S. Office of Special Education Programs (OSEP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36" y="4166675"/>
            <a:ext cx="1196577" cy="9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771" y="241361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State Approaches to Child Outcomes Measurement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(Sept. 2015)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 descr="This color coded map of the US indicates that the majority of Part C programs across the country use the COS process for reporting child outcomes data."/>
          <p:cNvGrpSpPr/>
          <p:nvPr/>
        </p:nvGrpSpPr>
        <p:grpSpPr>
          <a:xfrm>
            <a:off x="155401" y="1569139"/>
            <a:ext cx="4940501" cy="3405430"/>
            <a:chOff x="155401" y="1569139"/>
            <a:chExt cx="4940501" cy="3405430"/>
          </a:xfrm>
        </p:grpSpPr>
        <p:pic>
          <p:nvPicPr>
            <p:cNvPr id="7" name="Picture 6" descr="This color coded map of the US indicates that the majority of Part C programs across the country use the COS process for reporting child outcomes data.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401" y="1569139"/>
              <a:ext cx="4489170" cy="3344486"/>
            </a:xfrm>
            <a:prstGeom prst="rect">
              <a:avLst/>
            </a:prstGeom>
            <a:ln w="9525">
              <a:solidFill>
                <a:schemeClr val="tx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383217" y="4512904"/>
              <a:ext cx="1712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Part C</a:t>
              </a:r>
              <a:endParaRPr lang="en-US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Group 4" descr="This color coded map of the US indicates that the majority of Part B 619 programs across the country use the COS process for reporting child outcomes data."/>
          <p:cNvGrpSpPr/>
          <p:nvPr/>
        </p:nvGrpSpPr>
        <p:grpSpPr>
          <a:xfrm>
            <a:off x="4583314" y="1568365"/>
            <a:ext cx="5295572" cy="3397018"/>
            <a:chOff x="4583314" y="1568365"/>
            <a:chExt cx="5295572" cy="3397018"/>
          </a:xfrm>
        </p:grpSpPr>
        <p:pic>
          <p:nvPicPr>
            <p:cNvPr id="8" name="Picture 7" descr="This color coded map of the US indicates that the majority of Part B 619 programs across the country use the COS process for reporting child outcomes data.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3314" y="1568365"/>
              <a:ext cx="4439229" cy="334525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166201" y="4503718"/>
              <a:ext cx="1712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Arial Black" panose="020B0A04020102020204" pitchFamily="34" charset="0"/>
                </a:rPr>
                <a:t>619</a:t>
              </a:r>
              <a:endParaRPr lang="en-US" sz="2400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2042" y="5102452"/>
            <a:ext cx="9022544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54578"/>
                </a:solidFill>
              </a:rPr>
              <a:t>Most states use the COS process for reporting                                child outcomes data.</a:t>
            </a:r>
            <a:endParaRPr lang="en-US" sz="2800" b="1" dirty="0">
              <a:solidFill>
                <a:srgbClr val="154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More About the COS Process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5131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Provides a method for integrating multiple sources of information about a child’s functioning in the three outcome areas, including different assessment tools.</a:t>
            </a:r>
          </a:p>
          <a:p>
            <a:r>
              <a:rPr lang="en-US" sz="2600" dirty="0"/>
              <a:t>Was developed by </a:t>
            </a:r>
            <a:r>
              <a:rPr lang="en-US" sz="2600" dirty="0" smtClean="0"/>
              <a:t>the Early Childhood Outcomes (ECO) Center in 2005.</a:t>
            </a:r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 smtClean="0"/>
              <a:t>The ECO Center/ECTA Center initially developed a variety of training materials for providers on how to implement the COS process, but…</a:t>
            </a:r>
          </a:p>
          <a:p>
            <a:pPr lvl="1"/>
            <a:r>
              <a:rPr lang="en-US" sz="2600" i="1" dirty="0" smtClean="0"/>
              <a:t>Many different people around the country have been providing training, </a:t>
            </a:r>
          </a:p>
          <a:p>
            <a:pPr lvl="1"/>
            <a:r>
              <a:rPr lang="en-US" sz="2600" i="1" dirty="0" smtClean="0"/>
              <a:t>Practitioners completing the COS process have received different amounts of training, and…</a:t>
            </a:r>
          </a:p>
          <a:p>
            <a:pPr lvl="1"/>
            <a:r>
              <a:rPr lang="en-US" sz="2600" i="1" dirty="0" smtClean="0"/>
              <a:t>That training has been of different levels of quality</a:t>
            </a:r>
            <a:r>
              <a:rPr lang="en-US" sz="2600" i="1" dirty="0" smtClean="0"/>
              <a:t>.</a:t>
            </a:r>
            <a:endParaRPr lang="en-US" sz="2600" i="1" dirty="0" smtClean="0"/>
          </a:p>
        </p:txBody>
      </p:sp>
      <p:sp>
        <p:nvSpPr>
          <p:cNvPr id="6" name="TextBox 5" descr="The text on this slide provides additional information about the COS process. However, a text bubble has been placed over the text to serve as a notice, reading, &quot;Problem: Variability in the quality of child outcomes data obtained from using the COS process.&quot;"/>
          <p:cNvSpPr txBox="1"/>
          <p:nvPr/>
        </p:nvSpPr>
        <p:spPr>
          <a:xfrm>
            <a:off x="136358" y="2358244"/>
            <a:ext cx="8871284" cy="2145268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Problem: Variability in the quality of child outcomes data obtained from using the COS process.</a:t>
            </a:r>
          </a:p>
        </p:txBody>
      </p:sp>
    </p:spTree>
    <p:extLst>
      <p:ext uri="{BB962C8B-B14F-4D97-AF65-F5344CB8AC3E}">
        <p14:creationId xmlns:p14="http://schemas.microsoft.com/office/powerpoint/2010/main" val="38762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154578"/>
                </a:solidFill>
              </a:rPr>
              <a:t>Solution</a:t>
            </a:r>
            <a:endParaRPr lang="en-US" sz="3600" b="1" dirty="0">
              <a:solidFill>
                <a:srgbClr val="15457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77009"/>
            <a:ext cx="4513811" cy="477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Provide consistency in the quality of COS </a:t>
            </a:r>
            <a:r>
              <a:rPr lang="en-US" sz="3200" dirty="0">
                <a:solidFill>
                  <a:srgbClr val="00B050"/>
                </a:solidFill>
              </a:rPr>
              <a:t>p</a:t>
            </a:r>
            <a:r>
              <a:rPr lang="en-US" sz="3200" dirty="0" smtClean="0">
                <a:solidFill>
                  <a:srgbClr val="00B050"/>
                </a:solidFill>
              </a:rPr>
              <a:t>rocess training through the: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COS Online Module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COS-Competency Check (COS-CC)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COS-Team Collaboration (COS-TC) Toolkit</a:t>
            </a:r>
            <a:endParaRPr lang="en-US" sz="3200" dirty="0"/>
          </a:p>
        </p:txBody>
      </p:sp>
      <p:pic>
        <p:nvPicPr>
          <p:cNvPr id="3074" name="Picture 2" descr="&quot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10" y="2197178"/>
            <a:ext cx="4071693" cy="25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descr="&quot; &quot;"/>
          <p:cNvSpPr txBox="1"/>
          <p:nvPr/>
        </p:nvSpPr>
        <p:spPr>
          <a:xfrm>
            <a:off x="6551508" y="4995555"/>
            <a:ext cx="1865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Google image search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795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5967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54578"/>
                </a:solidFill>
              </a:rPr>
              <a:t>COS Online Module</a:t>
            </a:r>
            <a:endParaRPr lang="en-US" dirty="0">
              <a:solidFill>
                <a:srgbClr val="154578"/>
              </a:solidFill>
            </a:endParaRPr>
          </a:p>
        </p:txBody>
      </p:sp>
      <p:pic>
        <p:nvPicPr>
          <p:cNvPr id="2" name="Picture 1" descr="This is a screenshot of the Child Outcomes Summary Online Learning Module websit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510" y="1443037"/>
            <a:ext cx="5644166" cy="44920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58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Accessing the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M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odule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This is a screenshot of how to access the COS modules from the DaSy webpage:&#10;http://dasycenter.org/child-outcomes-summary-cos-process-module-collecting-using-data-to-improve-programs/&#10;&#10;There is a link at the bottom of the page which will direct you to the Online Module Registration page in order to register for access to the COS modules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03" y="1648340"/>
            <a:ext cx="4961205" cy="3769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This is a screenshot of the Online Module Registration page where you will fill in your information in order to access the COS modules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722" y="1777523"/>
            <a:ext cx="3599008" cy="4190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28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0044&quot;&gt;&lt;object type=&quot;3&quot; unique_id=&quot;65984&quot;&gt;&lt;property id=&quot;20148&quot; value=&quot;5&quot;/&gt;&lt;property id=&quot;20300&quot; value=&quot;Slide 1 - &amp;quot; Cohort Group Call:  Including IFSPs in Your Data System &amp;quot;&quot;/&gt;&lt;property id=&quot;20307&quot; value=&quot;274&quot;/&gt;&lt;/object&gt;&lt;object type=&quot;3&quot; unique_id=&quot;65985&quot;&gt;&lt;property id=&quot;20148&quot; value=&quot;5&quot;/&gt;&lt;property id=&quot;20300&quot; value=&quot;Slide 2 - &amp;quot;Today’s Agenda&amp;quot;&quot;/&gt;&lt;property id=&quot;20307&quot; value=&quot;276&quot;/&gt;&lt;/object&gt;&lt;object type=&quot;3&quot; unique_id=&quot;65986&quot;&gt;&lt;property id=&quot;20148&quot; value=&quot;5&quot;/&gt;&lt;property id=&quot;20300&quot; value=&quot;Slide 3 - &amp;quot;Announcements&amp;quot;&quot;/&gt;&lt;property id=&quot;20307&quot; value=&quot;278&quot;/&gt;&lt;/object&gt;&lt;object type=&quot;3&quot; unique_id=&quot;65987&quot;&gt;&lt;property id=&quot;20148&quot; value=&quot;5&quot;/&gt;&lt;property id=&quot;20300&quot; value=&quot;Slide 4 - &amp;quot;Cohort TA Agreement Development&amp;quot;&quot;/&gt;&lt;property id=&quot;20307&quot; value=&quot;280&quot;/&gt;&lt;/object&gt;&lt;object type=&quot;3&quot; unique_id=&quot;65988&quot;&gt;&lt;property id=&quot;20148&quot; value=&quot;5&quot;/&gt;&lt;property id=&quot;20300&quot; value=&quot;Slide 5 - &amp;quot;DaSy Data System Framework                          Self-Assessment&amp;quot;&quot;/&gt;&lt;property id=&quot;20307&quot; value=&quot;282&quot;/&gt;&lt;/object&gt;&lt;object type=&quot;3&quot; unique_id=&quot;65989&quot;&gt;&lt;property id=&quot;20148&quot; value=&quot;5&quot;/&gt;&lt;property id=&quot;20300&quot; value=&quot;Slide 6 - &amp;quot;DaSy Data System Framework                          Self-Assessment (cont.)&amp;quot;&quot;/&gt;&lt;property id=&quot;20307&quot; value=&quot;284&quot;/&gt;&lt;/object&gt;&lt;object type=&quot;3&quot; unique_id=&quot;65990&quot;&gt;&lt;property id=&quot;20148&quot; value=&quot;5&quot;/&gt;&lt;property id=&quot;20300&quot; value=&quot;Slide 7 - &amp;quot;Spring 2016 Face-to-Face                  Cohort Meeting&amp;quot;&quot;/&gt;&lt;property id=&quot;20307&quot; value=&quot;286&quot;/&gt;&lt;/object&gt;&lt;object type=&quot;3&quot; unique_id=&quot;65991&quot;&gt;&lt;property id=&quot;20148&quot; value=&quot;5&quot;/&gt;&lt;property id=&quot;20300&quot; value=&quot;Slide 8 - &amp;quot;Demo of Kansas’ Web-Based IFSP&amp;quot;&quot;/&gt;&lt;property id=&quot;20307&quot; value=&quot;287&quot;/&gt;&lt;/object&gt;&lt;object type=&quot;3&quot; unique_id=&quot;65992&quot;&gt;&lt;property id=&quot;20148&quot; value=&quot;5&quot;/&gt;&lt;property id=&quot;20300&quot; value=&quot;Slide 9 - &amp;quot;KS Part C State Context&amp;quot;&quot;/&gt;&lt;property id=&quot;20307&quot; value=&quot;289&quot;/&gt;&lt;/object&gt;&lt;object type=&quot;3&quot; unique_id=&quot;65993&quot;&gt;&lt;property id=&quot;20148&quot; value=&quot;5&quot;/&gt;&lt;property id=&quot;20300&quot; value=&quot;Slide 10 - &amp;quot;KS Web-Based IFSP&amp;quot;&quot;/&gt;&lt;property id=&quot;20307&quot; value=&quot;291&quot;/&gt;&lt;/object&gt;&lt;object type=&quot;3&quot; unique_id=&quot;65994&quot;&gt;&lt;property id=&quot;20148&quot; value=&quot;5&quot;/&gt;&lt;property id=&quot;20300&quot; value=&quot;Slide 11 - &amp;quot;KS Part C IFSP Resources&amp;quot;&quot;/&gt;&lt;property id=&quot;20307&quot; value=&quot;293&quot;/&gt;&lt;/object&gt;&lt;object type=&quot;3&quot; unique_id=&quot;65995&quot;&gt;&lt;property id=&quot;20148&quot; value=&quot;5&quot;/&gt;&lt;property id=&quot;20300&quot; value=&quot;Slide 12 - &amp;quot;KS will show us their system!&amp;quot;&quot;/&gt;&lt;property id=&quot;20307&quot; value=&quot;307&quot;/&gt;&lt;/object&gt;&lt;object type=&quot;3&quot; unique_id=&quot;65996&quot;&gt;&lt;property id=&quot;20148&quot; value=&quot;5&quot;/&gt;&lt;property id=&quot;20300&quot; value=&quot;Slide 13 - &amp;quot;Lessons Learned&amp;quot;&quot;/&gt;&lt;property id=&quot;20307&quot; value=&quot;309&quot;/&gt;&lt;/object&gt;&lt;object type=&quot;3&quot; unique_id=&quot;65997&quot;&gt;&lt;property id=&quot;20148&quot; value=&quot;5&quot;/&gt;&lt;property id=&quot;20300&quot; value=&quot;Slide 14 - &amp;quot;Lessons Learned&amp;quot;&quot;/&gt;&lt;property id=&quot;20307&quot; value=&quot;311&quot;/&gt;&lt;/object&gt;&lt;object type=&quot;3&quot; unique_id=&quot;65998&quot;&gt;&lt;property id=&quot;20148&quot; value=&quot;5&quot;/&gt;&lt;property id=&quot;20300&quot; value=&quot;Slide 15 - &amp;quot;Lessons Learned&amp;quot;&quot;/&gt;&lt;property id=&quot;20307&quot; value=&quot;313&quot;/&gt;&lt;/object&gt;&lt;object type=&quot;3&quot; unique_id=&quot;65999&quot;&gt;&lt;property id=&quot;20148&quot; value=&quot;5&quot;/&gt;&lt;property id=&quot;20300&quot; value=&quot;Slide 16&quot;/&gt;&lt;property id=&quot;20307&quot; value=&quot;315&quot;/&gt;&lt;/object&gt;&lt;object type=&quot;3&quot; unique_id=&quot;66000&quot;&gt;&lt;property id=&quot;20148&quot; value=&quot;5&quot;/&gt;&lt;property id=&quot;20300&quot; value=&quot;Slide 17 - &amp;quot;  Planning for Group Cohort Activities: An Analysis of State Outcomes/Activities    &amp;quot;&quot;/&gt;&lt;property id=&quot;20307&quot; value=&quot;299&quot;/&gt;&lt;/object&gt;&lt;object type=&quot;3&quot; unique_id=&quot;66001&quot;&gt;&lt;property id=&quot;20148&quot; value=&quot;5&quot;/&gt;&lt;property id=&quot;20300&quot; value=&quot;Slide 18 - &amp;quot;Common Areas of Focus&amp;quot;&quot;/&gt;&lt;property id=&quot;20307&quot; value=&quot;301&quot;/&gt;&lt;/object&gt;&lt;object type=&quot;3&quot; unique_id=&quot;66002&quot;&gt;&lt;property id=&quot;20148&quot; value=&quot;5&quot;/&gt;&lt;property id=&quot;20300&quot; value=&quot;Slide 19 - &amp;quot;Next Steps&amp;quot;&quot;/&gt;&lt;property id=&quot;20307&quot; value=&quot;303&quot;/&gt;&lt;/object&gt;&lt;object type=&quot;3&quot; unique_id=&quot;66003&quot;&gt;&lt;property id=&quot;20148&quot; value=&quot;5&quot;/&gt;&lt;property id=&quot;20300&quot; value=&quot;Slide 20 - &amp;quot;THANK YOU!&amp;quot;&quot;/&gt;&lt;property id=&quot;20307&quot; value=&quot;305&quot;/&gt;&lt;/object&gt;&lt;/object&gt;&lt;object type=&quot;8&quot; unique_id=&quot;10058&quot;&gt;&lt;/object&gt;&lt;/object&gt;&lt;/database&gt;"/>
  <p:tag name="SECTOMILLISECCONVERTED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A00BE83-0D90-402B-975B-C437BCCCB423}&quot;/&gt;&lt;isInvalidForFieldText val=&quot;0&quot;/&gt;&lt;Image&gt;&lt;filename val=&quot;C:\Users\calexa26\AppData\Local\Temp\PR\data\asimages\{1A00BE83-0D90-402B-975B-C437BCCCB423}_5.png&quot;/&gt;&lt;left val=&quot;6&quot;/&gt;&lt;top val=&quot;290&quot;/&gt;&lt;width val=&quot;150&quot;/&gt;&lt;height val=&quot;14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9815</TotalTime>
  <Words>1558</Words>
  <Application>Microsoft Office PowerPoint</Application>
  <PresentationFormat>On-screen Show (4:3)</PresentationFormat>
  <Paragraphs>272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Child Outcomes Summary (COS) Process Professional Development Tools</vt:lpstr>
      <vt:lpstr>Session Planning Team</vt:lpstr>
      <vt:lpstr>Agenda</vt:lpstr>
      <vt:lpstr>Why do we need quality PD on the COS process?</vt:lpstr>
      <vt:lpstr>State Approaches to Child Outcomes Measurement (Sept. 2015)</vt:lpstr>
      <vt:lpstr>More About the COS Process</vt:lpstr>
      <vt:lpstr>Solution</vt:lpstr>
      <vt:lpstr>COS Online Module</vt:lpstr>
      <vt:lpstr>Accessing the Module</vt:lpstr>
      <vt:lpstr>Target Audiences &amp;  Intended Outcome</vt:lpstr>
      <vt:lpstr>Content Overview</vt:lpstr>
      <vt:lpstr>What’s involved in a session?</vt:lpstr>
      <vt:lpstr>Module Usage: We Built It…and They Came!</vt:lpstr>
      <vt:lpstr>Examples of State Uses</vt:lpstr>
      <vt:lpstr>COS Competency Check  (COS-CC)</vt:lpstr>
      <vt:lpstr>The Big Foot of COS PD Tools</vt:lpstr>
      <vt:lpstr>What is the COS-CC and what is its purpose?</vt:lpstr>
      <vt:lpstr>What the COS-CC is Not</vt:lpstr>
      <vt:lpstr>How does it work?</vt:lpstr>
      <vt:lpstr>Level I</vt:lpstr>
      <vt:lpstr>Level II</vt:lpstr>
      <vt:lpstr>How was the assessment developed?</vt:lpstr>
      <vt:lpstr>What will it look like?</vt:lpstr>
      <vt:lpstr>Passing the COS-CC</vt:lpstr>
      <vt:lpstr>WHEN will it be ready?</vt:lpstr>
      <vt:lpstr>COS Team Collaboration (COS-TC) Toolkit</vt:lpstr>
      <vt:lpstr>Components of the COS-TC</vt:lpstr>
      <vt:lpstr>Checklists</vt:lpstr>
      <vt:lpstr>Descriptions and Examples</vt:lpstr>
      <vt:lpstr>Video Clips</vt:lpstr>
      <vt:lpstr>Herman Family Scenario: Facilitator’s Guide</vt:lpstr>
      <vt:lpstr>State Experiences with Supporting a COS PD Program</vt:lpstr>
      <vt:lpstr>Arizona Part C: Increasing Data Quality</vt:lpstr>
      <vt:lpstr>Arizona Part C (cont.): Use of the DaSy/ECTA COS Module</vt:lpstr>
      <vt:lpstr>Illinois Part C</vt:lpstr>
      <vt:lpstr>Illinois Part C (cont.)</vt:lpstr>
      <vt:lpstr>Illinois Part C (cont.)</vt:lpstr>
      <vt:lpstr>Questions or comments?</vt:lpstr>
      <vt:lpstr>Contact Information</vt:lpstr>
      <vt:lpstr>Find Us, Like Us, Follow Us!</vt:lpstr>
      <vt:lpstr>PowerPoint Presentation</vt:lpstr>
    </vt:vector>
  </TitlesOfParts>
  <Company>DaSy Center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Outcomes Summary (COS) Process Professional Development Tools</dc:title>
  <dc:subject>COS</dc:subject>
  <dc:creator>Amy Nicholas, Kellen Reid, Maureen Casey, Chelsea Guillen, Kathi Gillaspy, Cathy Smyth</dc:creator>
  <cp:keywords>Child Outcomes, Data Quality, Professional Development, Part C, 619</cp:keywords>
  <cp:lastModifiedBy>Katie Roberts</cp:lastModifiedBy>
  <cp:revision>714</cp:revision>
  <dcterms:created xsi:type="dcterms:W3CDTF">2015-12-08T17:12:00Z</dcterms:created>
  <dcterms:modified xsi:type="dcterms:W3CDTF">2016-10-19T14:53:50Z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