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handoutMasterIdLst>
    <p:handoutMasterId r:id="rId4"/>
  </p:handoutMasterIdLst>
  <p:sldIdLst>
    <p:sldId id="257" r:id="rId2"/>
  </p:sldIdLst>
  <p:sldSz cx="32918400" cy="18745200"/>
  <p:notesSz cx="9296400" cy="7010400"/>
  <p:defaultTextStyle>
    <a:defPPr>
      <a:defRPr lang="en-US"/>
    </a:defPPr>
    <a:lvl1pPr marL="0" algn="l" defTabSz="1300732" rtl="0" eaLnBrk="1" latinLnBrk="0" hangingPunct="1">
      <a:defRPr sz="5183" kern="1200">
        <a:solidFill>
          <a:schemeClr val="tx1"/>
        </a:solidFill>
        <a:latin typeface="+mn-lt"/>
        <a:ea typeface="+mn-ea"/>
        <a:cs typeface="+mn-cs"/>
      </a:defRPr>
    </a:lvl1pPr>
    <a:lvl2pPr marL="1300732" algn="l" defTabSz="1300732" rtl="0" eaLnBrk="1" latinLnBrk="0" hangingPunct="1">
      <a:defRPr sz="5183" kern="1200">
        <a:solidFill>
          <a:schemeClr val="tx1"/>
        </a:solidFill>
        <a:latin typeface="+mn-lt"/>
        <a:ea typeface="+mn-ea"/>
        <a:cs typeface="+mn-cs"/>
      </a:defRPr>
    </a:lvl2pPr>
    <a:lvl3pPr marL="2601464" algn="l" defTabSz="1300732" rtl="0" eaLnBrk="1" latinLnBrk="0" hangingPunct="1">
      <a:defRPr sz="5183" kern="1200">
        <a:solidFill>
          <a:schemeClr val="tx1"/>
        </a:solidFill>
        <a:latin typeface="+mn-lt"/>
        <a:ea typeface="+mn-ea"/>
        <a:cs typeface="+mn-cs"/>
      </a:defRPr>
    </a:lvl3pPr>
    <a:lvl4pPr marL="3902196" algn="l" defTabSz="1300732" rtl="0" eaLnBrk="1" latinLnBrk="0" hangingPunct="1">
      <a:defRPr sz="5183" kern="1200">
        <a:solidFill>
          <a:schemeClr val="tx1"/>
        </a:solidFill>
        <a:latin typeface="+mn-lt"/>
        <a:ea typeface="+mn-ea"/>
        <a:cs typeface="+mn-cs"/>
      </a:defRPr>
    </a:lvl4pPr>
    <a:lvl5pPr marL="5202929" algn="l" defTabSz="1300732" rtl="0" eaLnBrk="1" latinLnBrk="0" hangingPunct="1">
      <a:defRPr sz="5183" kern="1200">
        <a:solidFill>
          <a:schemeClr val="tx1"/>
        </a:solidFill>
        <a:latin typeface="+mn-lt"/>
        <a:ea typeface="+mn-ea"/>
        <a:cs typeface="+mn-cs"/>
      </a:defRPr>
    </a:lvl5pPr>
    <a:lvl6pPr marL="6503664" algn="l" defTabSz="1300732" rtl="0" eaLnBrk="1" latinLnBrk="0" hangingPunct="1">
      <a:defRPr sz="5183" kern="1200">
        <a:solidFill>
          <a:schemeClr val="tx1"/>
        </a:solidFill>
        <a:latin typeface="+mn-lt"/>
        <a:ea typeface="+mn-ea"/>
        <a:cs typeface="+mn-cs"/>
      </a:defRPr>
    </a:lvl6pPr>
    <a:lvl7pPr marL="7804396" algn="l" defTabSz="1300732" rtl="0" eaLnBrk="1" latinLnBrk="0" hangingPunct="1">
      <a:defRPr sz="5183" kern="1200">
        <a:solidFill>
          <a:schemeClr val="tx1"/>
        </a:solidFill>
        <a:latin typeface="+mn-lt"/>
        <a:ea typeface="+mn-ea"/>
        <a:cs typeface="+mn-cs"/>
      </a:defRPr>
    </a:lvl7pPr>
    <a:lvl8pPr marL="9105129" algn="l" defTabSz="1300732" rtl="0" eaLnBrk="1" latinLnBrk="0" hangingPunct="1">
      <a:defRPr sz="5183" kern="1200">
        <a:solidFill>
          <a:schemeClr val="tx1"/>
        </a:solidFill>
        <a:latin typeface="+mn-lt"/>
        <a:ea typeface="+mn-ea"/>
        <a:cs typeface="+mn-cs"/>
      </a:defRPr>
    </a:lvl8pPr>
    <a:lvl9pPr marL="10405861" algn="l" defTabSz="1300732" rtl="0" eaLnBrk="1" latinLnBrk="0" hangingPunct="1">
      <a:defRPr sz="5183"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904" userDrawn="1">
          <p15:clr>
            <a:srgbClr val="A4A3A4"/>
          </p15:clr>
        </p15:guide>
        <p15:guide id="2" pos="1036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xanne Jones" initials="RJ" lastIdx="2" clrIdx="0"/>
  <p:cmAuthor id="1" name="Mimi Campbell" initials="MC" lastIdx="6" clrIdx="1">
    <p:extLst>
      <p:ext uri="{19B8F6BF-5375-455C-9EA6-DF929625EA0E}">
        <p15:presenceInfo xmlns:p15="http://schemas.microsoft.com/office/powerpoint/2012/main" userId="Mimi Campbell" providerId="None"/>
      </p:ext>
    </p:extLst>
  </p:cmAuthor>
  <p:cmAuthor id="2" name="Robert Anthony Ruggiero" initials="RAR" lastIdx="7" clrIdx="2">
    <p:extLst>
      <p:ext uri="{19B8F6BF-5375-455C-9EA6-DF929625EA0E}">
        <p15:presenceInfo xmlns:p15="http://schemas.microsoft.com/office/powerpoint/2012/main" userId="S-1-5-21-743065462-1699572115-250757269-89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B54A"/>
    <a:srgbClr val="558ED5"/>
    <a:srgbClr val="154578"/>
    <a:srgbClr val="D3E6F3"/>
    <a:srgbClr val="50C634"/>
    <a:srgbClr val="426181"/>
    <a:srgbClr val="1BA4BF"/>
    <a:srgbClr val="44AA2C"/>
    <a:srgbClr val="1EB4D2"/>
    <a:srgbClr val="19E17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3840" autoAdjust="0"/>
  </p:normalViewPr>
  <p:slideViewPr>
    <p:cSldViewPr snapToGrid="0" snapToObjects="1">
      <p:cViewPr>
        <p:scale>
          <a:sx n="30" d="100"/>
          <a:sy n="30" d="100"/>
        </p:scale>
        <p:origin x="1878" y="390"/>
      </p:cViewPr>
      <p:guideLst>
        <p:guide orient="horz" pos="5904"/>
        <p:guide pos="1036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10" Type="http://schemas.microsoft.com/office/2015/10/relationships/revisionInfo" Target="revisionInfo.xml"/><Relationship Id="rId4" Type="http://schemas.openxmlformats.org/officeDocument/2006/relationships/handoutMaster" Target="handoutMasters/handout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29075" cy="3508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5265738" y="0"/>
            <a:ext cx="4029075" cy="350838"/>
          </a:xfrm>
          <a:prstGeom prst="rect">
            <a:avLst/>
          </a:prstGeom>
        </p:spPr>
        <p:txBody>
          <a:bodyPr vert="horz" lIns="91440" tIns="45720" rIns="91440" bIns="45720" rtlCol="0"/>
          <a:lstStyle>
            <a:lvl1pPr algn="r">
              <a:defRPr sz="1200"/>
            </a:lvl1pPr>
          </a:lstStyle>
          <a:p>
            <a:fld id="{CF6AD9F5-D616-4689-A4D3-8A7804DC4FC3}" type="datetimeFigureOut">
              <a:rPr lang="en-US" smtClean="0"/>
              <a:t>9/27/2017</a:t>
            </a:fld>
            <a:endParaRPr lang="en-US" dirty="0"/>
          </a:p>
        </p:txBody>
      </p:sp>
      <p:sp>
        <p:nvSpPr>
          <p:cNvPr id="4" name="Footer Placeholder 3"/>
          <p:cNvSpPr>
            <a:spLocks noGrp="1"/>
          </p:cNvSpPr>
          <p:nvPr>
            <p:ph type="ftr" sz="quarter" idx="2"/>
          </p:nvPr>
        </p:nvSpPr>
        <p:spPr>
          <a:xfrm>
            <a:off x="1" y="6657975"/>
            <a:ext cx="4029075" cy="3508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738" y="6657975"/>
            <a:ext cx="4029075" cy="350838"/>
          </a:xfrm>
          <a:prstGeom prst="rect">
            <a:avLst/>
          </a:prstGeom>
        </p:spPr>
        <p:txBody>
          <a:bodyPr vert="horz" lIns="91440" tIns="45720" rIns="91440" bIns="45720" rtlCol="0" anchor="b"/>
          <a:lstStyle>
            <a:lvl1pPr algn="r">
              <a:defRPr sz="1200"/>
            </a:lvl1pPr>
          </a:lstStyle>
          <a:p>
            <a:fld id="{99CCEB09-E66F-46AC-A125-01E64828B03F}" type="slidenum">
              <a:rPr lang="en-US" smtClean="0"/>
              <a:t>‹#›</a:t>
            </a:fld>
            <a:endParaRPr lang="en-US" dirty="0"/>
          </a:p>
        </p:txBody>
      </p:sp>
    </p:spTree>
    <p:extLst>
      <p:ext uri="{BB962C8B-B14F-4D97-AF65-F5344CB8AC3E}">
        <p14:creationId xmlns:p14="http://schemas.microsoft.com/office/powerpoint/2010/main" val="2434498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9075" cy="3508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5265738" y="0"/>
            <a:ext cx="4029075" cy="350838"/>
          </a:xfrm>
          <a:prstGeom prst="rect">
            <a:avLst/>
          </a:prstGeom>
        </p:spPr>
        <p:txBody>
          <a:bodyPr vert="horz" lIns="91440" tIns="45720" rIns="91440" bIns="45720" rtlCol="0"/>
          <a:lstStyle>
            <a:lvl1pPr algn="r">
              <a:defRPr sz="1200"/>
            </a:lvl1pPr>
          </a:lstStyle>
          <a:p>
            <a:fld id="{C9B46642-DA57-42BB-884D-9EC5F8EBF600}" type="datetimeFigureOut">
              <a:rPr lang="en-US" smtClean="0"/>
              <a:t>9/27/2017</a:t>
            </a:fld>
            <a:endParaRPr lang="en-US" dirty="0"/>
          </a:p>
        </p:txBody>
      </p:sp>
      <p:sp>
        <p:nvSpPr>
          <p:cNvPr id="4" name="Slide Image Placeholder 3"/>
          <p:cNvSpPr>
            <a:spLocks noGrp="1" noRot="1" noChangeAspect="1"/>
          </p:cNvSpPr>
          <p:nvPr>
            <p:ph type="sldImg" idx="2"/>
          </p:nvPr>
        </p:nvSpPr>
        <p:spPr>
          <a:xfrm>
            <a:off x="2339975" y="525463"/>
            <a:ext cx="4616450" cy="2628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930275" y="3330575"/>
            <a:ext cx="7435850" cy="31543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7975"/>
            <a:ext cx="4029075" cy="35083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738" y="6657975"/>
            <a:ext cx="4029075" cy="350838"/>
          </a:xfrm>
          <a:prstGeom prst="rect">
            <a:avLst/>
          </a:prstGeom>
        </p:spPr>
        <p:txBody>
          <a:bodyPr vert="horz" lIns="91440" tIns="45720" rIns="91440" bIns="45720" rtlCol="0" anchor="b"/>
          <a:lstStyle>
            <a:lvl1pPr algn="r">
              <a:defRPr sz="1200"/>
            </a:lvl1pPr>
          </a:lstStyle>
          <a:p>
            <a:fld id="{2684B91D-CD2E-4EE1-AFE1-AF02D6720A48}" type="slidenum">
              <a:rPr lang="en-US" smtClean="0"/>
              <a:t>‹#›</a:t>
            </a:fld>
            <a:endParaRPr lang="en-US" dirty="0"/>
          </a:p>
        </p:txBody>
      </p:sp>
    </p:spTree>
    <p:extLst>
      <p:ext uri="{BB962C8B-B14F-4D97-AF65-F5344CB8AC3E}">
        <p14:creationId xmlns:p14="http://schemas.microsoft.com/office/powerpoint/2010/main" val="614389909"/>
      </p:ext>
    </p:extLst>
  </p:cSld>
  <p:clrMap bg1="lt1" tx1="dk1" bg2="lt2" tx2="dk2" accent1="accent1" accent2="accent2" accent3="accent3" accent4="accent4" accent5="accent5" accent6="accent6" hlink="hlink" folHlink="folHlink"/>
  <p:notesStyle>
    <a:lvl1pPr marL="0" algn="l" defTabSz="532547" rtl="0" eaLnBrk="1" latinLnBrk="0" hangingPunct="1">
      <a:defRPr sz="699" kern="1200">
        <a:solidFill>
          <a:schemeClr val="tx1"/>
        </a:solidFill>
        <a:latin typeface="+mn-lt"/>
        <a:ea typeface="+mn-ea"/>
        <a:cs typeface="+mn-cs"/>
      </a:defRPr>
    </a:lvl1pPr>
    <a:lvl2pPr marL="266273" algn="l" defTabSz="532547" rtl="0" eaLnBrk="1" latinLnBrk="0" hangingPunct="1">
      <a:defRPr sz="699" kern="1200">
        <a:solidFill>
          <a:schemeClr val="tx1"/>
        </a:solidFill>
        <a:latin typeface="+mn-lt"/>
        <a:ea typeface="+mn-ea"/>
        <a:cs typeface="+mn-cs"/>
      </a:defRPr>
    </a:lvl2pPr>
    <a:lvl3pPr marL="532547" algn="l" defTabSz="532547" rtl="0" eaLnBrk="1" latinLnBrk="0" hangingPunct="1">
      <a:defRPr sz="699" kern="1200">
        <a:solidFill>
          <a:schemeClr val="tx1"/>
        </a:solidFill>
        <a:latin typeface="+mn-lt"/>
        <a:ea typeface="+mn-ea"/>
        <a:cs typeface="+mn-cs"/>
      </a:defRPr>
    </a:lvl3pPr>
    <a:lvl4pPr marL="798820" algn="l" defTabSz="532547" rtl="0" eaLnBrk="1" latinLnBrk="0" hangingPunct="1">
      <a:defRPr sz="699" kern="1200">
        <a:solidFill>
          <a:schemeClr val="tx1"/>
        </a:solidFill>
        <a:latin typeface="+mn-lt"/>
        <a:ea typeface="+mn-ea"/>
        <a:cs typeface="+mn-cs"/>
      </a:defRPr>
    </a:lvl4pPr>
    <a:lvl5pPr marL="1065093" algn="l" defTabSz="532547" rtl="0" eaLnBrk="1" latinLnBrk="0" hangingPunct="1">
      <a:defRPr sz="699" kern="1200">
        <a:solidFill>
          <a:schemeClr val="tx1"/>
        </a:solidFill>
        <a:latin typeface="+mn-lt"/>
        <a:ea typeface="+mn-ea"/>
        <a:cs typeface="+mn-cs"/>
      </a:defRPr>
    </a:lvl5pPr>
    <a:lvl6pPr marL="1331366" algn="l" defTabSz="532547" rtl="0" eaLnBrk="1" latinLnBrk="0" hangingPunct="1">
      <a:defRPr sz="699" kern="1200">
        <a:solidFill>
          <a:schemeClr val="tx1"/>
        </a:solidFill>
        <a:latin typeface="+mn-lt"/>
        <a:ea typeface="+mn-ea"/>
        <a:cs typeface="+mn-cs"/>
      </a:defRPr>
    </a:lvl6pPr>
    <a:lvl7pPr marL="1597640" algn="l" defTabSz="532547" rtl="0" eaLnBrk="1" latinLnBrk="0" hangingPunct="1">
      <a:defRPr sz="699" kern="1200">
        <a:solidFill>
          <a:schemeClr val="tx1"/>
        </a:solidFill>
        <a:latin typeface="+mn-lt"/>
        <a:ea typeface="+mn-ea"/>
        <a:cs typeface="+mn-cs"/>
      </a:defRPr>
    </a:lvl7pPr>
    <a:lvl8pPr marL="1863913" algn="l" defTabSz="532547" rtl="0" eaLnBrk="1" latinLnBrk="0" hangingPunct="1">
      <a:defRPr sz="699" kern="1200">
        <a:solidFill>
          <a:schemeClr val="tx1"/>
        </a:solidFill>
        <a:latin typeface="+mn-lt"/>
        <a:ea typeface="+mn-ea"/>
        <a:cs typeface="+mn-cs"/>
      </a:defRPr>
    </a:lvl8pPr>
    <a:lvl9pPr marL="2130186" algn="l" defTabSz="532547" rtl="0" eaLnBrk="1" latinLnBrk="0" hangingPunct="1">
      <a:defRPr sz="699"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39975" y="525463"/>
            <a:ext cx="4616450" cy="2628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684B91D-CD2E-4EE1-AFE1-AF02D6720A48}" type="slidenum">
              <a:rPr lang="en-US" smtClean="0"/>
              <a:t>1</a:t>
            </a:fld>
            <a:endParaRPr lang="en-US" dirty="0"/>
          </a:p>
        </p:txBody>
      </p:sp>
    </p:spTree>
    <p:extLst>
      <p:ext uri="{BB962C8B-B14F-4D97-AF65-F5344CB8AC3E}">
        <p14:creationId xmlns:p14="http://schemas.microsoft.com/office/powerpoint/2010/main" val="3216064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5823163"/>
            <a:ext cx="27980640" cy="4018069"/>
          </a:xfrm>
        </p:spPr>
        <p:txBody>
          <a:bodyPr/>
          <a:lstStyle/>
          <a:p>
            <a:r>
              <a:rPr lang="en-US"/>
              <a:t>Click to edit Master title style</a:t>
            </a:r>
          </a:p>
        </p:txBody>
      </p:sp>
      <p:sp>
        <p:nvSpPr>
          <p:cNvPr id="3" name="Subtitle 2"/>
          <p:cNvSpPr>
            <a:spLocks noGrp="1"/>
          </p:cNvSpPr>
          <p:nvPr>
            <p:ph type="subTitle" idx="1"/>
          </p:nvPr>
        </p:nvSpPr>
        <p:spPr>
          <a:xfrm>
            <a:off x="4937760" y="10622280"/>
            <a:ext cx="23042880" cy="4790440"/>
          </a:xfrm>
        </p:spPr>
        <p:txBody>
          <a:bodyPr/>
          <a:lstStyle>
            <a:lvl1pPr marL="0" indent="0" algn="ctr">
              <a:buNone/>
              <a:defRPr>
                <a:solidFill>
                  <a:schemeClr val="tx1">
                    <a:tint val="75000"/>
                  </a:schemeClr>
                </a:solidFill>
              </a:defRPr>
            </a:lvl1pPr>
            <a:lvl2pPr marL="1173053" indent="0" algn="ctr">
              <a:buNone/>
              <a:defRPr>
                <a:solidFill>
                  <a:schemeClr val="tx1">
                    <a:tint val="75000"/>
                  </a:schemeClr>
                </a:solidFill>
              </a:defRPr>
            </a:lvl2pPr>
            <a:lvl3pPr marL="2346109" indent="0" algn="ctr">
              <a:buNone/>
              <a:defRPr>
                <a:solidFill>
                  <a:schemeClr val="tx1">
                    <a:tint val="75000"/>
                  </a:schemeClr>
                </a:solidFill>
              </a:defRPr>
            </a:lvl3pPr>
            <a:lvl4pPr marL="3519161" indent="0" algn="ctr">
              <a:buNone/>
              <a:defRPr>
                <a:solidFill>
                  <a:schemeClr val="tx1">
                    <a:tint val="75000"/>
                  </a:schemeClr>
                </a:solidFill>
              </a:defRPr>
            </a:lvl4pPr>
            <a:lvl5pPr marL="4692217" indent="0" algn="ctr">
              <a:buNone/>
              <a:defRPr>
                <a:solidFill>
                  <a:schemeClr val="tx1">
                    <a:tint val="75000"/>
                  </a:schemeClr>
                </a:solidFill>
              </a:defRPr>
            </a:lvl5pPr>
            <a:lvl6pPr marL="5865270" indent="0" algn="ctr">
              <a:buNone/>
              <a:defRPr>
                <a:solidFill>
                  <a:schemeClr val="tx1">
                    <a:tint val="75000"/>
                  </a:schemeClr>
                </a:solidFill>
              </a:defRPr>
            </a:lvl6pPr>
            <a:lvl7pPr marL="7038325" indent="0" algn="ctr">
              <a:buNone/>
              <a:defRPr>
                <a:solidFill>
                  <a:schemeClr val="tx1">
                    <a:tint val="75000"/>
                  </a:schemeClr>
                </a:solidFill>
              </a:defRPr>
            </a:lvl7pPr>
            <a:lvl8pPr marL="8211378" indent="0" algn="ctr">
              <a:buNone/>
              <a:defRPr>
                <a:solidFill>
                  <a:schemeClr val="tx1">
                    <a:tint val="75000"/>
                  </a:schemeClr>
                </a:solidFill>
              </a:defRPr>
            </a:lvl8pPr>
            <a:lvl9pPr marL="938443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40234351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29576711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3650990" y="3601508"/>
            <a:ext cx="41473757" cy="7677287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18305" y="3601508"/>
            <a:ext cx="123884053" cy="767728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40302492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86121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00327" y="12045528"/>
            <a:ext cx="27980640" cy="3723005"/>
          </a:xfrm>
        </p:spPr>
        <p:txBody>
          <a:bodyPr anchor="t"/>
          <a:lstStyle>
            <a:lvl1pPr algn="l">
              <a:defRPr sz="10250" b="1" cap="all"/>
            </a:lvl1pPr>
          </a:lstStyle>
          <a:p>
            <a:r>
              <a:rPr lang="en-US"/>
              <a:t>Click to edit Master title style</a:t>
            </a:r>
          </a:p>
        </p:txBody>
      </p:sp>
      <p:sp>
        <p:nvSpPr>
          <p:cNvPr id="3" name="Text Placeholder 2"/>
          <p:cNvSpPr>
            <a:spLocks noGrp="1"/>
          </p:cNvSpPr>
          <p:nvPr>
            <p:ph type="body" idx="1"/>
          </p:nvPr>
        </p:nvSpPr>
        <p:spPr>
          <a:xfrm>
            <a:off x="2600327" y="7945019"/>
            <a:ext cx="27980640" cy="4100512"/>
          </a:xfrm>
        </p:spPr>
        <p:txBody>
          <a:bodyPr anchor="b"/>
          <a:lstStyle>
            <a:lvl1pPr marL="0" indent="0">
              <a:buNone/>
              <a:defRPr sz="5125">
                <a:solidFill>
                  <a:schemeClr val="tx1">
                    <a:tint val="75000"/>
                  </a:schemeClr>
                </a:solidFill>
              </a:defRPr>
            </a:lvl1pPr>
            <a:lvl2pPr marL="1173053" indent="0">
              <a:buNone/>
              <a:defRPr sz="4637">
                <a:solidFill>
                  <a:schemeClr val="tx1">
                    <a:tint val="75000"/>
                  </a:schemeClr>
                </a:solidFill>
              </a:defRPr>
            </a:lvl2pPr>
            <a:lvl3pPr marL="2346109" indent="0">
              <a:buNone/>
              <a:defRPr sz="4100">
                <a:solidFill>
                  <a:schemeClr val="tx1">
                    <a:tint val="75000"/>
                  </a:schemeClr>
                </a:solidFill>
              </a:defRPr>
            </a:lvl3pPr>
            <a:lvl4pPr marL="3519161" indent="0">
              <a:buNone/>
              <a:defRPr sz="3612">
                <a:solidFill>
                  <a:schemeClr val="tx1">
                    <a:tint val="75000"/>
                  </a:schemeClr>
                </a:solidFill>
              </a:defRPr>
            </a:lvl4pPr>
            <a:lvl5pPr marL="4692217" indent="0">
              <a:buNone/>
              <a:defRPr sz="3612">
                <a:solidFill>
                  <a:schemeClr val="tx1">
                    <a:tint val="75000"/>
                  </a:schemeClr>
                </a:solidFill>
              </a:defRPr>
            </a:lvl5pPr>
            <a:lvl6pPr marL="5865270" indent="0">
              <a:buNone/>
              <a:defRPr sz="3612">
                <a:solidFill>
                  <a:schemeClr val="tx1">
                    <a:tint val="75000"/>
                  </a:schemeClr>
                </a:solidFill>
              </a:defRPr>
            </a:lvl6pPr>
            <a:lvl7pPr marL="7038325" indent="0">
              <a:buNone/>
              <a:defRPr sz="3612">
                <a:solidFill>
                  <a:schemeClr val="tx1">
                    <a:tint val="75000"/>
                  </a:schemeClr>
                </a:solidFill>
              </a:defRPr>
            </a:lvl7pPr>
            <a:lvl8pPr marL="8211378" indent="0">
              <a:buNone/>
              <a:defRPr sz="3612">
                <a:solidFill>
                  <a:schemeClr val="tx1">
                    <a:tint val="75000"/>
                  </a:schemeClr>
                </a:solidFill>
              </a:defRPr>
            </a:lvl8pPr>
            <a:lvl9pPr marL="9384433" indent="0">
              <a:buNone/>
              <a:defRPr sz="3612">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3005379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18300" y="20992888"/>
            <a:ext cx="82678903" cy="59381497"/>
          </a:xfrm>
        </p:spPr>
        <p:txBody>
          <a:bodyPr/>
          <a:lstStyle>
            <a:lvl1pPr>
              <a:defRPr sz="7175"/>
            </a:lvl1pPr>
            <a:lvl2pPr>
              <a:defRPr sz="6150"/>
            </a:lvl2pPr>
            <a:lvl3pPr>
              <a:defRPr sz="5125"/>
            </a:lvl3pPr>
            <a:lvl4pPr>
              <a:defRPr sz="4637"/>
            </a:lvl4pPr>
            <a:lvl5pPr>
              <a:defRPr sz="4637"/>
            </a:lvl5pPr>
            <a:lvl6pPr>
              <a:defRPr sz="4637"/>
            </a:lvl6pPr>
            <a:lvl7pPr>
              <a:defRPr sz="4637"/>
            </a:lvl7pPr>
            <a:lvl8pPr>
              <a:defRPr sz="4637"/>
            </a:lvl8pPr>
            <a:lvl9pPr>
              <a:defRPr sz="46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445846" y="20992888"/>
            <a:ext cx="82678907" cy="59381497"/>
          </a:xfrm>
        </p:spPr>
        <p:txBody>
          <a:bodyPr/>
          <a:lstStyle>
            <a:lvl1pPr>
              <a:defRPr sz="7175"/>
            </a:lvl1pPr>
            <a:lvl2pPr>
              <a:defRPr sz="6150"/>
            </a:lvl2pPr>
            <a:lvl3pPr>
              <a:defRPr sz="5125"/>
            </a:lvl3pPr>
            <a:lvl4pPr>
              <a:defRPr sz="4637"/>
            </a:lvl4pPr>
            <a:lvl5pPr>
              <a:defRPr sz="4637"/>
            </a:lvl5pPr>
            <a:lvl6pPr>
              <a:defRPr sz="4637"/>
            </a:lvl6pPr>
            <a:lvl7pPr>
              <a:defRPr sz="4637"/>
            </a:lvl7pPr>
            <a:lvl8pPr>
              <a:defRPr sz="4637"/>
            </a:lvl8pPr>
            <a:lvl9pPr>
              <a:defRPr sz="463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3444329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45920" y="750677"/>
            <a:ext cx="29626560" cy="31242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645923" y="4195975"/>
            <a:ext cx="14544677" cy="1748683"/>
          </a:xfrm>
        </p:spPr>
        <p:txBody>
          <a:bodyPr anchor="b"/>
          <a:lstStyle>
            <a:lvl1pPr marL="0" indent="0">
              <a:buNone/>
              <a:defRPr sz="6150" b="1"/>
            </a:lvl1pPr>
            <a:lvl2pPr marL="1173053" indent="0">
              <a:buNone/>
              <a:defRPr sz="5125" b="1"/>
            </a:lvl2pPr>
            <a:lvl3pPr marL="2346109" indent="0">
              <a:buNone/>
              <a:defRPr sz="4637" b="1"/>
            </a:lvl3pPr>
            <a:lvl4pPr marL="3519161" indent="0">
              <a:buNone/>
              <a:defRPr sz="4100" b="1"/>
            </a:lvl4pPr>
            <a:lvl5pPr marL="4692217" indent="0">
              <a:buNone/>
              <a:defRPr sz="4100" b="1"/>
            </a:lvl5pPr>
            <a:lvl6pPr marL="5865270" indent="0">
              <a:buNone/>
              <a:defRPr sz="4100" b="1"/>
            </a:lvl6pPr>
            <a:lvl7pPr marL="7038325" indent="0">
              <a:buNone/>
              <a:defRPr sz="4100" b="1"/>
            </a:lvl7pPr>
            <a:lvl8pPr marL="8211378" indent="0">
              <a:buNone/>
              <a:defRPr sz="4100" b="1"/>
            </a:lvl8pPr>
            <a:lvl9pPr marL="9384433" indent="0">
              <a:buNone/>
              <a:defRPr sz="4100" b="1"/>
            </a:lvl9pPr>
          </a:lstStyle>
          <a:p>
            <a:pPr lvl="0"/>
            <a:r>
              <a:rPr lang="en-US"/>
              <a:t>Click to edit Master text styles</a:t>
            </a:r>
          </a:p>
        </p:txBody>
      </p:sp>
      <p:sp>
        <p:nvSpPr>
          <p:cNvPr id="4" name="Content Placeholder 3"/>
          <p:cNvSpPr>
            <a:spLocks noGrp="1"/>
          </p:cNvSpPr>
          <p:nvPr>
            <p:ph sz="half" idx="2"/>
          </p:nvPr>
        </p:nvSpPr>
        <p:spPr>
          <a:xfrm>
            <a:off x="1645923" y="5944658"/>
            <a:ext cx="14544677" cy="10800187"/>
          </a:xfrm>
        </p:spPr>
        <p:txBody>
          <a:bodyPr/>
          <a:lstStyle>
            <a:lvl1pPr>
              <a:defRPr sz="6150"/>
            </a:lvl1pPr>
            <a:lvl2pPr>
              <a:defRPr sz="5125"/>
            </a:lvl2pPr>
            <a:lvl3pPr>
              <a:defRPr sz="4637"/>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722095" y="4195975"/>
            <a:ext cx="14550390" cy="1748683"/>
          </a:xfrm>
        </p:spPr>
        <p:txBody>
          <a:bodyPr anchor="b"/>
          <a:lstStyle>
            <a:lvl1pPr marL="0" indent="0">
              <a:buNone/>
              <a:defRPr sz="6150" b="1"/>
            </a:lvl1pPr>
            <a:lvl2pPr marL="1173053" indent="0">
              <a:buNone/>
              <a:defRPr sz="5125" b="1"/>
            </a:lvl2pPr>
            <a:lvl3pPr marL="2346109" indent="0">
              <a:buNone/>
              <a:defRPr sz="4637" b="1"/>
            </a:lvl3pPr>
            <a:lvl4pPr marL="3519161" indent="0">
              <a:buNone/>
              <a:defRPr sz="4100" b="1"/>
            </a:lvl4pPr>
            <a:lvl5pPr marL="4692217" indent="0">
              <a:buNone/>
              <a:defRPr sz="4100" b="1"/>
            </a:lvl5pPr>
            <a:lvl6pPr marL="5865270" indent="0">
              <a:buNone/>
              <a:defRPr sz="4100" b="1"/>
            </a:lvl6pPr>
            <a:lvl7pPr marL="7038325" indent="0">
              <a:buNone/>
              <a:defRPr sz="4100" b="1"/>
            </a:lvl7pPr>
            <a:lvl8pPr marL="8211378" indent="0">
              <a:buNone/>
              <a:defRPr sz="4100" b="1"/>
            </a:lvl8pPr>
            <a:lvl9pPr marL="9384433" indent="0">
              <a:buNone/>
              <a:defRPr sz="4100" b="1"/>
            </a:lvl9pPr>
          </a:lstStyle>
          <a:p>
            <a:pPr lvl="0"/>
            <a:r>
              <a:rPr lang="en-US"/>
              <a:t>Click to edit Master text styles</a:t>
            </a:r>
          </a:p>
        </p:txBody>
      </p:sp>
      <p:sp>
        <p:nvSpPr>
          <p:cNvPr id="6" name="Content Placeholder 5"/>
          <p:cNvSpPr>
            <a:spLocks noGrp="1"/>
          </p:cNvSpPr>
          <p:nvPr>
            <p:ph sz="quarter" idx="4"/>
          </p:nvPr>
        </p:nvSpPr>
        <p:spPr>
          <a:xfrm>
            <a:off x="16722095" y="5944658"/>
            <a:ext cx="14550390" cy="10800187"/>
          </a:xfrm>
        </p:spPr>
        <p:txBody>
          <a:bodyPr/>
          <a:lstStyle>
            <a:lvl1pPr>
              <a:defRPr sz="6150"/>
            </a:lvl1pPr>
            <a:lvl2pPr>
              <a:defRPr sz="5125"/>
            </a:lvl2pPr>
            <a:lvl3pPr>
              <a:defRPr sz="4637"/>
            </a:lvl3pPr>
            <a:lvl4pPr>
              <a:defRPr sz="4100"/>
            </a:lvl4pPr>
            <a:lvl5pPr>
              <a:defRPr sz="4100"/>
            </a:lvl5pPr>
            <a:lvl6pPr>
              <a:defRPr sz="4100"/>
            </a:lvl6pPr>
            <a:lvl7pPr>
              <a:defRPr sz="4100"/>
            </a:lvl7pPr>
            <a:lvl8pPr>
              <a:defRPr sz="4100"/>
            </a:lvl8pPr>
            <a:lvl9pPr>
              <a:defRPr sz="4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10418190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2263150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DaSy: The Center for IDEA Early Childhood Data Systems">
            <a:extLst>
              <a:ext uri="{FF2B5EF4-FFF2-40B4-BE49-F238E27FC236}">
                <a16:creationId xmlns:a16="http://schemas.microsoft.com/office/drawing/2014/main" id="{42BA7513-BF56-4B45-ACBA-549C5268DC0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728" y="310216"/>
            <a:ext cx="1980520" cy="1692275"/>
          </a:xfrm>
          <a:prstGeom prst="rect">
            <a:avLst/>
          </a:prstGeom>
        </p:spPr>
      </p:pic>
      <p:pic>
        <p:nvPicPr>
          <p:cNvPr id="8" name="Picture 7" descr="SRI International">
            <a:extLst>
              <a:ext uri="{FF2B5EF4-FFF2-40B4-BE49-F238E27FC236}">
                <a16:creationId xmlns:a16="http://schemas.microsoft.com/office/drawing/2014/main" id="{0D80DD75-A276-40AA-AC2C-201F2E7571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5728" y="17868380"/>
            <a:ext cx="3462160" cy="305485"/>
          </a:xfrm>
          <a:prstGeom prst="rect">
            <a:avLst/>
          </a:prstGeom>
        </p:spPr>
      </p:pic>
      <p:grpSp>
        <p:nvGrpSpPr>
          <p:cNvPr id="11" name="Group 10">
            <a:extLst>
              <a:ext uri="{FF2B5EF4-FFF2-40B4-BE49-F238E27FC236}">
                <a16:creationId xmlns:a16="http://schemas.microsoft.com/office/drawing/2014/main" id="{DC95D9B2-B0E2-4993-9F84-E27FD8416574}"/>
              </a:ext>
            </a:extLst>
          </p:cNvPr>
          <p:cNvGrpSpPr/>
          <p:nvPr userDrawn="1"/>
        </p:nvGrpSpPr>
        <p:grpSpPr>
          <a:xfrm>
            <a:off x="11070757" y="17553236"/>
            <a:ext cx="10776886" cy="935773"/>
            <a:chOff x="8969802" y="17419829"/>
            <a:chExt cx="10776886" cy="935773"/>
          </a:xfrm>
        </p:grpSpPr>
        <p:sp>
          <p:nvSpPr>
            <p:cNvPr id="6" name="Text Box 14">
              <a:extLst>
                <a:ext uri="{FF2B5EF4-FFF2-40B4-BE49-F238E27FC236}">
                  <a16:creationId xmlns:a16="http://schemas.microsoft.com/office/drawing/2014/main" id="{3A211217-7581-4F69-A201-CD60969F1240}"/>
                </a:ext>
              </a:extLst>
            </p:cNvPr>
            <p:cNvSpPr txBox="1">
              <a:spLocks noChangeArrowheads="1"/>
            </p:cNvSpPr>
            <p:nvPr userDrawn="1"/>
          </p:nvSpPr>
          <p:spPr bwMode="auto">
            <a:xfrm>
              <a:off x="8969802" y="17598257"/>
              <a:ext cx="9207273" cy="581358"/>
            </a:xfrm>
            <a:prstGeom prst="rect">
              <a:avLst/>
            </a:prstGeom>
            <a:noFill/>
            <a:ln w="9525">
              <a:noFill/>
              <a:miter lim="800000"/>
              <a:headEnd/>
              <a:tailEnd/>
            </a:ln>
            <a:effectLst/>
          </p:spPr>
          <p:txBody>
            <a:bodyPr wrap="square" lIns="27096" tIns="13548" rIns="27096" bIns="13548">
              <a:spAutoFit/>
            </a:bodyPr>
            <a:lstStyle/>
            <a:p>
              <a:r>
                <a:rPr lang="en-US" sz="1200" dirty="0">
                  <a:latin typeface="Arial" panose="020B0604020202020204" pitchFamily="34" charset="0"/>
                  <a:cs typeface="Arial" panose="020B0604020202020204" pitchFamily="34" charset="0"/>
                </a:rPr>
                <a:t>The contents of this presentation were developed under a grant from the U.S. Department of Education, # H373Z120002. However, those contents do not necessarily represent the policy of the U.S. Department of Education, and you should not assume endorsement by the Federal Government. Project Officers, Meredith Miceli and Richelle Davis.</a:t>
              </a:r>
            </a:p>
          </p:txBody>
        </p:sp>
        <p:pic>
          <p:nvPicPr>
            <p:cNvPr id="10" name="Picture 9" descr="IDEAs that Work. Office of Special Education Programs. U.S. Department of Education">
              <a:extLst>
                <a:ext uri="{FF2B5EF4-FFF2-40B4-BE49-F238E27FC236}">
                  <a16:creationId xmlns:a16="http://schemas.microsoft.com/office/drawing/2014/main" id="{95B3E61C-577F-427D-A2A4-96C181B28B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8258973" y="17419829"/>
              <a:ext cx="1487715" cy="935773"/>
            </a:xfrm>
            <a:prstGeom prst="rect">
              <a:avLst/>
            </a:prstGeom>
          </p:spPr>
        </p:pic>
      </p:grpSp>
      <p:pic>
        <p:nvPicPr>
          <p:cNvPr id="3" name="Picture 2">
            <a:extLst>
              <a:ext uri="{FF2B5EF4-FFF2-40B4-BE49-F238E27FC236}">
                <a16:creationId xmlns:a16="http://schemas.microsoft.com/office/drawing/2014/main" id="{19FD4CA6-63FC-4B0A-A909-1DC3B58559B0}"/>
              </a:ext>
            </a:extLst>
          </p:cNvPr>
          <p:cNvPicPr>
            <a:picLocks noChangeAspect="1"/>
          </p:cNvPicPr>
          <p:nvPr userDrawn="1"/>
        </p:nvPicPr>
        <p:blipFill>
          <a:blip r:embed="rId5"/>
          <a:stretch>
            <a:fillRect/>
          </a:stretch>
        </p:blipFill>
        <p:spPr>
          <a:xfrm>
            <a:off x="28330569" y="566545"/>
            <a:ext cx="1142617" cy="1435946"/>
          </a:xfrm>
          <a:prstGeom prst="rect">
            <a:avLst/>
          </a:prstGeom>
        </p:spPr>
      </p:pic>
    </p:spTree>
    <p:extLst>
      <p:ext uri="{BB962C8B-B14F-4D97-AF65-F5344CB8AC3E}">
        <p14:creationId xmlns:p14="http://schemas.microsoft.com/office/powerpoint/2010/main" val="2393530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8" y="746337"/>
            <a:ext cx="10829927" cy="3176270"/>
          </a:xfrm>
        </p:spPr>
        <p:txBody>
          <a:bodyPr anchor="b"/>
          <a:lstStyle>
            <a:lvl1pPr algn="l">
              <a:defRPr sz="5125" b="1"/>
            </a:lvl1pPr>
          </a:lstStyle>
          <a:p>
            <a:r>
              <a:rPr lang="en-US"/>
              <a:t>Click to edit Master title style</a:t>
            </a:r>
          </a:p>
        </p:txBody>
      </p:sp>
      <p:sp>
        <p:nvSpPr>
          <p:cNvPr id="3" name="Content Placeholder 2"/>
          <p:cNvSpPr>
            <a:spLocks noGrp="1"/>
          </p:cNvSpPr>
          <p:nvPr>
            <p:ph idx="1"/>
          </p:nvPr>
        </p:nvSpPr>
        <p:spPr>
          <a:xfrm>
            <a:off x="12870180" y="746341"/>
            <a:ext cx="18402300" cy="15998509"/>
          </a:xfrm>
        </p:spPr>
        <p:txBody>
          <a:bodyPr/>
          <a:lstStyle>
            <a:lvl1pPr>
              <a:defRPr sz="8200"/>
            </a:lvl1pPr>
            <a:lvl2pPr>
              <a:defRPr sz="7175"/>
            </a:lvl2pPr>
            <a:lvl3pPr>
              <a:defRPr sz="6150"/>
            </a:lvl3pPr>
            <a:lvl4pPr>
              <a:defRPr sz="5125"/>
            </a:lvl4pPr>
            <a:lvl5pPr>
              <a:defRPr sz="5125"/>
            </a:lvl5pPr>
            <a:lvl6pPr>
              <a:defRPr sz="5125"/>
            </a:lvl6pPr>
            <a:lvl7pPr>
              <a:defRPr sz="5125"/>
            </a:lvl7pPr>
            <a:lvl8pPr>
              <a:defRPr sz="5125"/>
            </a:lvl8pPr>
            <a:lvl9pPr>
              <a:defRPr sz="5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645928" y="3922611"/>
            <a:ext cx="10829927" cy="12822239"/>
          </a:xfrm>
        </p:spPr>
        <p:txBody>
          <a:bodyPr/>
          <a:lstStyle>
            <a:lvl1pPr marL="0" indent="0">
              <a:buNone/>
              <a:defRPr sz="3612"/>
            </a:lvl1pPr>
            <a:lvl2pPr marL="1173053" indent="0">
              <a:buNone/>
              <a:defRPr sz="3075"/>
            </a:lvl2pPr>
            <a:lvl3pPr marL="2346109" indent="0">
              <a:buNone/>
              <a:defRPr sz="2587"/>
            </a:lvl3pPr>
            <a:lvl4pPr marL="3519161" indent="0">
              <a:buNone/>
              <a:defRPr sz="2294"/>
            </a:lvl4pPr>
            <a:lvl5pPr marL="4692217" indent="0">
              <a:buNone/>
              <a:defRPr sz="2294"/>
            </a:lvl5pPr>
            <a:lvl6pPr marL="5865270" indent="0">
              <a:buNone/>
              <a:defRPr sz="2294"/>
            </a:lvl6pPr>
            <a:lvl7pPr marL="7038325" indent="0">
              <a:buNone/>
              <a:defRPr sz="2294"/>
            </a:lvl7pPr>
            <a:lvl8pPr marL="8211378" indent="0">
              <a:buNone/>
              <a:defRPr sz="2294"/>
            </a:lvl8pPr>
            <a:lvl9pPr marL="9384433" indent="0">
              <a:buNone/>
              <a:defRPr sz="2294"/>
            </a:lvl9pPr>
          </a:lstStyle>
          <a:p>
            <a:pPr lvl="0"/>
            <a:r>
              <a:rPr lang="en-US"/>
              <a:t>Click to edit Master text styles</a:t>
            </a:r>
          </a:p>
        </p:txBody>
      </p:sp>
      <p:sp>
        <p:nvSpPr>
          <p:cNvPr id="5" name="Date Placeholder 4"/>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1649689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52237" y="13121640"/>
            <a:ext cx="19751040" cy="1549084"/>
          </a:xfrm>
        </p:spPr>
        <p:txBody>
          <a:bodyPr anchor="b"/>
          <a:lstStyle>
            <a:lvl1pPr algn="l">
              <a:defRPr sz="5125" b="1"/>
            </a:lvl1pPr>
          </a:lstStyle>
          <a:p>
            <a:r>
              <a:rPr lang="en-US"/>
              <a:t>Click to edit Master title style</a:t>
            </a:r>
          </a:p>
        </p:txBody>
      </p:sp>
      <p:sp>
        <p:nvSpPr>
          <p:cNvPr id="3" name="Picture Placeholder 2"/>
          <p:cNvSpPr>
            <a:spLocks noGrp="1"/>
          </p:cNvSpPr>
          <p:nvPr>
            <p:ph type="pic" idx="1"/>
          </p:nvPr>
        </p:nvSpPr>
        <p:spPr>
          <a:xfrm>
            <a:off x="6452237" y="1674919"/>
            <a:ext cx="19751040" cy="11247120"/>
          </a:xfrm>
        </p:spPr>
        <p:txBody>
          <a:bodyPr/>
          <a:lstStyle>
            <a:lvl1pPr marL="0" indent="0">
              <a:buNone/>
              <a:defRPr sz="8200"/>
            </a:lvl1pPr>
            <a:lvl2pPr marL="1173053" indent="0">
              <a:buNone/>
              <a:defRPr sz="7175"/>
            </a:lvl2pPr>
            <a:lvl3pPr marL="2346109" indent="0">
              <a:buNone/>
              <a:defRPr sz="6150"/>
            </a:lvl3pPr>
            <a:lvl4pPr marL="3519161" indent="0">
              <a:buNone/>
              <a:defRPr sz="5125"/>
            </a:lvl4pPr>
            <a:lvl5pPr marL="4692217" indent="0">
              <a:buNone/>
              <a:defRPr sz="5125"/>
            </a:lvl5pPr>
            <a:lvl6pPr marL="5865270" indent="0">
              <a:buNone/>
              <a:defRPr sz="5125"/>
            </a:lvl6pPr>
            <a:lvl7pPr marL="7038325" indent="0">
              <a:buNone/>
              <a:defRPr sz="5125"/>
            </a:lvl7pPr>
            <a:lvl8pPr marL="8211378" indent="0">
              <a:buNone/>
              <a:defRPr sz="5125"/>
            </a:lvl8pPr>
            <a:lvl9pPr marL="9384433" indent="0">
              <a:buNone/>
              <a:defRPr sz="5125"/>
            </a:lvl9pPr>
          </a:lstStyle>
          <a:p>
            <a:endParaRPr lang="en-US" dirty="0"/>
          </a:p>
        </p:txBody>
      </p:sp>
      <p:sp>
        <p:nvSpPr>
          <p:cNvPr id="4" name="Text Placeholder 3"/>
          <p:cNvSpPr>
            <a:spLocks noGrp="1"/>
          </p:cNvSpPr>
          <p:nvPr>
            <p:ph type="body" sz="half" idx="2"/>
          </p:nvPr>
        </p:nvSpPr>
        <p:spPr>
          <a:xfrm>
            <a:off x="6452237" y="14670724"/>
            <a:ext cx="19751040" cy="2199957"/>
          </a:xfrm>
        </p:spPr>
        <p:txBody>
          <a:bodyPr/>
          <a:lstStyle>
            <a:lvl1pPr marL="0" indent="0">
              <a:buNone/>
              <a:defRPr sz="3612"/>
            </a:lvl1pPr>
            <a:lvl2pPr marL="1173053" indent="0">
              <a:buNone/>
              <a:defRPr sz="3075"/>
            </a:lvl2pPr>
            <a:lvl3pPr marL="2346109" indent="0">
              <a:buNone/>
              <a:defRPr sz="2587"/>
            </a:lvl3pPr>
            <a:lvl4pPr marL="3519161" indent="0">
              <a:buNone/>
              <a:defRPr sz="2294"/>
            </a:lvl4pPr>
            <a:lvl5pPr marL="4692217" indent="0">
              <a:buNone/>
              <a:defRPr sz="2294"/>
            </a:lvl5pPr>
            <a:lvl6pPr marL="5865270" indent="0">
              <a:buNone/>
              <a:defRPr sz="2294"/>
            </a:lvl6pPr>
            <a:lvl7pPr marL="7038325" indent="0">
              <a:buNone/>
              <a:defRPr sz="2294"/>
            </a:lvl7pPr>
            <a:lvl8pPr marL="8211378" indent="0">
              <a:buNone/>
              <a:defRPr sz="2294"/>
            </a:lvl8pPr>
            <a:lvl9pPr marL="9384433" indent="0">
              <a:buNone/>
              <a:defRPr sz="2294"/>
            </a:lvl9pPr>
          </a:lstStyle>
          <a:p>
            <a:pPr lvl="0"/>
            <a:r>
              <a:rPr lang="en-US"/>
              <a:t>Click to edit Master text styles</a:t>
            </a:r>
          </a:p>
        </p:txBody>
      </p:sp>
      <p:sp>
        <p:nvSpPr>
          <p:cNvPr id="5" name="Date Placeholder 4"/>
          <p:cNvSpPr>
            <a:spLocks noGrp="1"/>
          </p:cNvSpPr>
          <p:nvPr>
            <p:ph type="dt" sz="half" idx="10"/>
          </p:nvPr>
        </p:nvSpPr>
        <p:spPr/>
        <p:txBody>
          <a:bodyPr/>
          <a:lstStyle/>
          <a:p>
            <a:fld id="{CA49AAC2-0362-7847-960A-6F9480443D59}" type="datetimeFigureOut">
              <a:rPr lang="en-US" smtClean="0"/>
              <a:t>9/27/2017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208EBA-497F-7E45-AE52-2119853E7C9C}" type="slidenum">
              <a:rPr lang="en-US" smtClean="0"/>
              <a:t>‹#›</a:t>
            </a:fld>
            <a:endParaRPr lang="en-US" dirty="0"/>
          </a:p>
        </p:txBody>
      </p:sp>
    </p:spTree>
    <p:extLst>
      <p:ext uri="{BB962C8B-B14F-4D97-AF65-F5344CB8AC3E}">
        <p14:creationId xmlns:p14="http://schemas.microsoft.com/office/powerpoint/2010/main" val="2296767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45920" y="750677"/>
            <a:ext cx="29626560" cy="3124200"/>
          </a:xfrm>
          <a:prstGeom prst="rect">
            <a:avLst/>
          </a:prstGeom>
        </p:spPr>
        <p:txBody>
          <a:bodyPr vert="horz" lIns="480662" tIns="240334" rIns="480662" bIns="240334" rtlCol="0" anchor="ctr">
            <a:normAutofit/>
          </a:bodyPr>
          <a:lstStyle/>
          <a:p>
            <a:r>
              <a:rPr lang="en-US"/>
              <a:t>Click to edit Master title style</a:t>
            </a:r>
          </a:p>
        </p:txBody>
      </p:sp>
      <p:sp>
        <p:nvSpPr>
          <p:cNvPr id="3" name="Text Placeholder 2"/>
          <p:cNvSpPr>
            <a:spLocks noGrp="1"/>
          </p:cNvSpPr>
          <p:nvPr>
            <p:ph type="body" idx="1"/>
          </p:nvPr>
        </p:nvSpPr>
        <p:spPr>
          <a:xfrm>
            <a:off x="1645920" y="4373884"/>
            <a:ext cx="29626560" cy="12370965"/>
          </a:xfrm>
          <a:prstGeom prst="rect">
            <a:avLst/>
          </a:prstGeom>
        </p:spPr>
        <p:txBody>
          <a:bodyPr vert="horz" lIns="480662" tIns="240334" rIns="480662" bIns="24033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645920" y="17374024"/>
            <a:ext cx="7680960" cy="998009"/>
          </a:xfrm>
          <a:prstGeom prst="rect">
            <a:avLst/>
          </a:prstGeom>
        </p:spPr>
        <p:txBody>
          <a:bodyPr vert="horz" lIns="480662" tIns="240334" rIns="480662" bIns="240334" rtlCol="0" anchor="ctr"/>
          <a:lstStyle>
            <a:lvl1pPr algn="l">
              <a:defRPr sz="3075">
                <a:solidFill>
                  <a:schemeClr val="tx1">
                    <a:tint val="75000"/>
                  </a:schemeClr>
                </a:solidFill>
              </a:defRPr>
            </a:lvl1pPr>
          </a:lstStyle>
          <a:p>
            <a:fld id="{CA49AAC2-0362-7847-960A-6F9480443D59}" type="datetimeFigureOut">
              <a:rPr lang="en-US" smtClean="0"/>
              <a:t>9/27/2017</a:t>
            </a:fld>
            <a:endParaRPr lang="en-US" dirty="0"/>
          </a:p>
        </p:txBody>
      </p:sp>
      <p:sp>
        <p:nvSpPr>
          <p:cNvPr id="5" name="Footer Placeholder 4"/>
          <p:cNvSpPr>
            <a:spLocks noGrp="1"/>
          </p:cNvSpPr>
          <p:nvPr>
            <p:ph type="ftr" sz="quarter" idx="3"/>
          </p:nvPr>
        </p:nvSpPr>
        <p:spPr>
          <a:xfrm>
            <a:off x="11247120" y="17374024"/>
            <a:ext cx="10424160" cy="998009"/>
          </a:xfrm>
          <a:prstGeom prst="rect">
            <a:avLst/>
          </a:prstGeom>
        </p:spPr>
        <p:txBody>
          <a:bodyPr vert="horz" lIns="480662" tIns="240334" rIns="480662" bIns="240334" rtlCol="0" anchor="ctr"/>
          <a:lstStyle>
            <a:lvl1pPr algn="ctr">
              <a:defRPr sz="30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23591520" y="17374024"/>
            <a:ext cx="7680960" cy="998009"/>
          </a:xfrm>
          <a:prstGeom prst="rect">
            <a:avLst/>
          </a:prstGeom>
        </p:spPr>
        <p:txBody>
          <a:bodyPr vert="horz" lIns="480662" tIns="240334" rIns="480662" bIns="240334" rtlCol="0" anchor="ctr"/>
          <a:lstStyle>
            <a:lvl1pPr algn="r">
              <a:defRPr sz="3075">
                <a:solidFill>
                  <a:schemeClr val="tx1">
                    <a:tint val="75000"/>
                  </a:schemeClr>
                </a:solidFill>
              </a:defRPr>
            </a:lvl1pPr>
          </a:lstStyle>
          <a:p>
            <a:fld id="{D6208EBA-497F-7E45-AE52-2119853E7C9C}" type="slidenum">
              <a:rPr lang="en-US" smtClean="0"/>
              <a:t>‹#›</a:t>
            </a:fld>
            <a:endParaRPr lang="en-US" dirty="0"/>
          </a:p>
        </p:txBody>
      </p:sp>
    </p:spTree>
    <p:extLst>
      <p:ext uri="{BB962C8B-B14F-4D97-AF65-F5344CB8AC3E}">
        <p14:creationId xmlns:p14="http://schemas.microsoft.com/office/powerpoint/2010/main" val="22167775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2346109" rtl="0" eaLnBrk="1" latinLnBrk="0" hangingPunct="1">
        <a:spcBef>
          <a:spcPct val="0"/>
        </a:spcBef>
        <a:buNone/>
        <a:defRPr sz="11275" kern="1200">
          <a:solidFill>
            <a:schemeClr val="tx1"/>
          </a:solidFill>
          <a:latin typeface="+mj-lt"/>
          <a:ea typeface="+mj-ea"/>
          <a:cs typeface="+mj-cs"/>
        </a:defRPr>
      </a:lvl1pPr>
    </p:titleStyle>
    <p:bodyStyle>
      <a:lvl1pPr marL="879791" indent="-879791" algn="l" defTabSz="2346109" rtl="0" eaLnBrk="1" latinLnBrk="0" hangingPunct="1">
        <a:spcBef>
          <a:spcPct val="20000"/>
        </a:spcBef>
        <a:buFont typeface="Arial" panose="020B0604020202020204" pitchFamily="34" charset="0"/>
        <a:buChar char="•"/>
        <a:defRPr sz="8200" kern="1200">
          <a:solidFill>
            <a:schemeClr val="tx1"/>
          </a:solidFill>
          <a:latin typeface="+mn-lt"/>
          <a:ea typeface="+mn-ea"/>
          <a:cs typeface="+mn-cs"/>
        </a:defRPr>
      </a:lvl1pPr>
      <a:lvl2pPr marL="1906213" indent="-733158" algn="l" defTabSz="2346109" rtl="0" eaLnBrk="1" latinLnBrk="0" hangingPunct="1">
        <a:spcBef>
          <a:spcPct val="20000"/>
        </a:spcBef>
        <a:buFont typeface="Arial" panose="020B0604020202020204" pitchFamily="34" charset="0"/>
        <a:buChar char="–"/>
        <a:defRPr sz="7175" kern="1200">
          <a:solidFill>
            <a:schemeClr val="tx1"/>
          </a:solidFill>
          <a:latin typeface="+mn-lt"/>
          <a:ea typeface="+mn-ea"/>
          <a:cs typeface="+mn-cs"/>
        </a:defRPr>
      </a:lvl2pPr>
      <a:lvl3pPr marL="2932635" indent="-586527" algn="l" defTabSz="2346109" rtl="0" eaLnBrk="1" latinLnBrk="0" hangingPunct="1">
        <a:spcBef>
          <a:spcPct val="20000"/>
        </a:spcBef>
        <a:buFont typeface="Arial" panose="020B0604020202020204" pitchFamily="34" charset="0"/>
        <a:buChar char="•"/>
        <a:defRPr sz="6150" kern="1200">
          <a:solidFill>
            <a:schemeClr val="tx1"/>
          </a:solidFill>
          <a:latin typeface="+mn-lt"/>
          <a:ea typeface="+mn-ea"/>
          <a:cs typeface="+mn-cs"/>
        </a:defRPr>
      </a:lvl3pPr>
      <a:lvl4pPr marL="4105690" indent="-586527" algn="l" defTabSz="2346109" rtl="0" eaLnBrk="1" latinLnBrk="0" hangingPunct="1">
        <a:spcBef>
          <a:spcPct val="20000"/>
        </a:spcBef>
        <a:buFont typeface="Arial" panose="020B0604020202020204" pitchFamily="34" charset="0"/>
        <a:buChar char="–"/>
        <a:defRPr sz="5125" kern="1200">
          <a:solidFill>
            <a:schemeClr val="tx1"/>
          </a:solidFill>
          <a:latin typeface="+mn-lt"/>
          <a:ea typeface="+mn-ea"/>
          <a:cs typeface="+mn-cs"/>
        </a:defRPr>
      </a:lvl4pPr>
      <a:lvl5pPr marL="5278743" indent="-586527" algn="l" defTabSz="2346109" rtl="0" eaLnBrk="1" latinLnBrk="0" hangingPunct="1">
        <a:spcBef>
          <a:spcPct val="20000"/>
        </a:spcBef>
        <a:buFont typeface="Arial" panose="020B0604020202020204" pitchFamily="34" charset="0"/>
        <a:buChar char="»"/>
        <a:defRPr sz="5125" kern="1200">
          <a:solidFill>
            <a:schemeClr val="tx1"/>
          </a:solidFill>
          <a:latin typeface="+mn-lt"/>
          <a:ea typeface="+mn-ea"/>
          <a:cs typeface="+mn-cs"/>
        </a:defRPr>
      </a:lvl5pPr>
      <a:lvl6pPr marL="6451798" indent="-586527" algn="l" defTabSz="2346109" rtl="0" eaLnBrk="1" latinLnBrk="0" hangingPunct="1">
        <a:spcBef>
          <a:spcPct val="20000"/>
        </a:spcBef>
        <a:buFont typeface="Arial" panose="020B0604020202020204" pitchFamily="34" charset="0"/>
        <a:buChar char="•"/>
        <a:defRPr sz="5125" kern="1200">
          <a:solidFill>
            <a:schemeClr val="tx1"/>
          </a:solidFill>
          <a:latin typeface="+mn-lt"/>
          <a:ea typeface="+mn-ea"/>
          <a:cs typeface="+mn-cs"/>
        </a:defRPr>
      </a:lvl6pPr>
      <a:lvl7pPr marL="7624851" indent="-586527" algn="l" defTabSz="2346109" rtl="0" eaLnBrk="1" latinLnBrk="0" hangingPunct="1">
        <a:spcBef>
          <a:spcPct val="20000"/>
        </a:spcBef>
        <a:buFont typeface="Arial" panose="020B0604020202020204" pitchFamily="34" charset="0"/>
        <a:buChar char="•"/>
        <a:defRPr sz="5125" kern="1200">
          <a:solidFill>
            <a:schemeClr val="tx1"/>
          </a:solidFill>
          <a:latin typeface="+mn-lt"/>
          <a:ea typeface="+mn-ea"/>
          <a:cs typeface="+mn-cs"/>
        </a:defRPr>
      </a:lvl7pPr>
      <a:lvl8pPr marL="8797907" indent="-586527" algn="l" defTabSz="2346109" rtl="0" eaLnBrk="1" latinLnBrk="0" hangingPunct="1">
        <a:spcBef>
          <a:spcPct val="20000"/>
        </a:spcBef>
        <a:buFont typeface="Arial" panose="020B0604020202020204" pitchFamily="34" charset="0"/>
        <a:buChar char="•"/>
        <a:defRPr sz="5125" kern="1200">
          <a:solidFill>
            <a:schemeClr val="tx1"/>
          </a:solidFill>
          <a:latin typeface="+mn-lt"/>
          <a:ea typeface="+mn-ea"/>
          <a:cs typeface="+mn-cs"/>
        </a:defRPr>
      </a:lvl8pPr>
      <a:lvl9pPr marL="9970960" indent="-586527" algn="l" defTabSz="2346109" rtl="0" eaLnBrk="1" latinLnBrk="0" hangingPunct="1">
        <a:spcBef>
          <a:spcPct val="20000"/>
        </a:spcBef>
        <a:buFont typeface="Arial" panose="020B0604020202020204" pitchFamily="34" charset="0"/>
        <a:buChar char="•"/>
        <a:defRPr sz="5125" kern="1200">
          <a:solidFill>
            <a:schemeClr val="tx1"/>
          </a:solidFill>
          <a:latin typeface="+mn-lt"/>
          <a:ea typeface="+mn-ea"/>
          <a:cs typeface="+mn-cs"/>
        </a:defRPr>
      </a:lvl9pPr>
    </p:bodyStyle>
    <p:otherStyle>
      <a:defPPr>
        <a:defRPr lang="en-US"/>
      </a:defPPr>
      <a:lvl1pPr marL="0" algn="l" defTabSz="2346109" rtl="0" eaLnBrk="1" latinLnBrk="0" hangingPunct="1">
        <a:defRPr sz="4637" kern="1200">
          <a:solidFill>
            <a:schemeClr val="tx1"/>
          </a:solidFill>
          <a:latin typeface="+mn-lt"/>
          <a:ea typeface="+mn-ea"/>
          <a:cs typeface="+mn-cs"/>
        </a:defRPr>
      </a:lvl1pPr>
      <a:lvl2pPr marL="1173053" algn="l" defTabSz="2346109" rtl="0" eaLnBrk="1" latinLnBrk="0" hangingPunct="1">
        <a:defRPr sz="4637" kern="1200">
          <a:solidFill>
            <a:schemeClr val="tx1"/>
          </a:solidFill>
          <a:latin typeface="+mn-lt"/>
          <a:ea typeface="+mn-ea"/>
          <a:cs typeface="+mn-cs"/>
        </a:defRPr>
      </a:lvl2pPr>
      <a:lvl3pPr marL="2346109" algn="l" defTabSz="2346109" rtl="0" eaLnBrk="1" latinLnBrk="0" hangingPunct="1">
        <a:defRPr sz="4637" kern="1200">
          <a:solidFill>
            <a:schemeClr val="tx1"/>
          </a:solidFill>
          <a:latin typeface="+mn-lt"/>
          <a:ea typeface="+mn-ea"/>
          <a:cs typeface="+mn-cs"/>
        </a:defRPr>
      </a:lvl3pPr>
      <a:lvl4pPr marL="3519161" algn="l" defTabSz="2346109" rtl="0" eaLnBrk="1" latinLnBrk="0" hangingPunct="1">
        <a:defRPr sz="4637" kern="1200">
          <a:solidFill>
            <a:schemeClr val="tx1"/>
          </a:solidFill>
          <a:latin typeface="+mn-lt"/>
          <a:ea typeface="+mn-ea"/>
          <a:cs typeface="+mn-cs"/>
        </a:defRPr>
      </a:lvl4pPr>
      <a:lvl5pPr marL="4692217" algn="l" defTabSz="2346109" rtl="0" eaLnBrk="1" latinLnBrk="0" hangingPunct="1">
        <a:defRPr sz="4637" kern="1200">
          <a:solidFill>
            <a:schemeClr val="tx1"/>
          </a:solidFill>
          <a:latin typeface="+mn-lt"/>
          <a:ea typeface="+mn-ea"/>
          <a:cs typeface="+mn-cs"/>
        </a:defRPr>
      </a:lvl5pPr>
      <a:lvl6pPr marL="5865270" algn="l" defTabSz="2346109" rtl="0" eaLnBrk="1" latinLnBrk="0" hangingPunct="1">
        <a:defRPr sz="4637" kern="1200">
          <a:solidFill>
            <a:schemeClr val="tx1"/>
          </a:solidFill>
          <a:latin typeface="+mn-lt"/>
          <a:ea typeface="+mn-ea"/>
          <a:cs typeface="+mn-cs"/>
        </a:defRPr>
      </a:lvl6pPr>
      <a:lvl7pPr marL="7038325" algn="l" defTabSz="2346109" rtl="0" eaLnBrk="1" latinLnBrk="0" hangingPunct="1">
        <a:defRPr sz="4637" kern="1200">
          <a:solidFill>
            <a:schemeClr val="tx1"/>
          </a:solidFill>
          <a:latin typeface="+mn-lt"/>
          <a:ea typeface="+mn-ea"/>
          <a:cs typeface="+mn-cs"/>
        </a:defRPr>
      </a:lvl7pPr>
      <a:lvl8pPr marL="8211378" algn="l" defTabSz="2346109" rtl="0" eaLnBrk="1" latinLnBrk="0" hangingPunct="1">
        <a:defRPr sz="4637" kern="1200">
          <a:solidFill>
            <a:schemeClr val="tx1"/>
          </a:solidFill>
          <a:latin typeface="+mn-lt"/>
          <a:ea typeface="+mn-ea"/>
          <a:cs typeface="+mn-cs"/>
        </a:defRPr>
      </a:lvl8pPr>
      <a:lvl9pPr marL="9384433" algn="l" defTabSz="2346109" rtl="0" eaLnBrk="1" latinLnBrk="0" hangingPunct="1">
        <a:defRPr sz="463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dasycenter.org/data-visualization-toolkit-tools-tips-for-presenting-data-effectively/" TargetMode="External"/><Relationship Id="rId3" Type="http://schemas.openxmlformats.org/officeDocument/2006/relationships/image" Target="../media/image5.gif"/><Relationship Id="rId7" Type="http://schemas.openxmlformats.org/officeDocument/2006/relationships/image" Target="../media/image8.png"/><Relationship Id="rId12" Type="http://schemas.openxmlformats.org/officeDocument/2006/relationships/hyperlink" Target="http://dasycenter.org/resources/critical-questions/" TargetMode="External"/><Relationship Id="rId17" Type="http://schemas.openxmlformats.org/officeDocument/2006/relationships/image" Target="../media/image14.jpg"/><Relationship Id="rId2" Type="http://schemas.openxmlformats.org/officeDocument/2006/relationships/notesSlide" Target="../notesSlides/notesSlide1.xml"/><Relationship Id="rId16" Type="http://schemas.openxmlformats.org/officeDocument/2006/relationships/hyperlink" Target="https://divisionearlychildhood.egnyte.com/dl/tgv6GUXhVo" TargetMode="Externa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3.png"/><Relationship Id="rId10" Type="http://schemas.openxmlformats.org/officeDocument/2006/relationships/image" Target="../media/image11.png"/><Relationship Id="rId4" Type="http://schemas.openxmlformats.org/officeDocument/2006/relationships/hyperlink" Target="http://dasycenter.org/" TargetMode="External"/><Relationship Id="rId9" Type="http://schemas.openxmlformats.org/officeDocument/2006/relationships/image" Target="../media/image10.png"/><Relationship Id="rId14" Type="http://schemas.openxmlformats.org/officeDocument/2006/relationships/hyperlink" Target="http://dasycenter.org/planning-conducting-and-documenting-data-analysis-for-program-improve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FA712C-4032-4E90-ACE1-79DF0A81AC62}"/>
              </a:ext>
            </a:extLst>
          </p:cNvPr>
          <p:cNvSpPr/>
          <p:nvPr/>
        </p:nvSpPr>
        <p:spPr>
          <a:xfrm>
            <a:off x="8424187" y="2789306"/>
            <a:ext cx="23774400" cy="924442"/>
          </a:xfrm>
          <a:prstGeom prst="rect">
            <a:avLst/>
          </a:prstGeom>
          <a:solidFill>
            <a:srgbClr val="39B5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p:cNvSpPr txBox="1">
            <a:spLocks noChangeArrowheads="1"/>
          </p:cNvSpPr>
          <p:nvPr/>
        </p:nvSpPr>
        <p:spPr bwMode="auto">
          <a:xfrm>
            <a:off x="5140001" y="399661"/>
            <a:ext cx="22750655" cy="1705829"/>
          </a:xfrm>
          <a:prstGeom prst="rect">
            <a:avLst/>
          </a:prstGeom>
          <a:noFill/>
          <a:ln w="9525">
            <a:noFill/>
            <a:miter lim="800000"/>
            <a:headEnd/>
            <a:tailEnd/>
          </a:ln>
          <a:effectLst/>
        </p:spPr>
        <p:txBody>
          <a:bodyPr wrap="square" lIns="27094" tIns="13546" rIns="27094" bIns="13546">
            <a:spAutoFit/>
          </a:bodyPr>
          <a:lstStyle/>
          <a:p>
            <a:pPr algn="ctr" defTabSz="1300988">
              <a:spcBef>
                <a:spcPts val="600"/>
              </a:spcBef>
              <a:defRPr/>
            </a:pPr>
            <a:r>
              <a:rPr lang="en-US" sz="3600" b="1" kern="0" dirty="0">
                <a:solidFill>
                  <a:srgbClr val="154578"/>
                </a:solidFill>
                <a:latin typeface="Arial" panose="020B0604020202020204" pitchFamily="34" charset="0"/>
                <a:cs typeface="Arial" panose="020B0604020202020204" pitchFamily="34" charset="0"/>
              </a:rPr>
              <a:t>Making Informed Decisions: Leveraging Local Data Use for Program Improvement</a:t>
            </a:r>
          </a:p>
          <a:p>
            <a:pPr algn="ctr" defTabSz="1300988">
              <a:spcBef>
                <a:spcPts val="600"/>
              </a:spcBef>
              <a:defRPr/>
            </a:pPr>
            <a:r>
              <a:rPr lang="en-US" sz="2800" b="1" kern="0" dirty="0">
                <a:solidFill>
                  <a:srgbClr val="154578"/>
                </a:solidFill>
                <a:latin typeface="Arial" panose="020B0604020202020204" pitchFamily="34" charset="0"/>
                <a:cs typeface="Arial" panose="020B0604020202020204" pitchFamily="34" charset="0"/>
              </a:rPr>
              <a:t>Tony Ruggiero, Abby Schachner, &amp; Denise Mauzy</a:t>
            </a:r>
          </a:p>
          <a:p>
            <a:pPr algn="ctr" defTabSz="1300860">
              <a:spcBef>
                <a:spcPts val="300"/>
              </a:spcBef>
              <a:defRPr/>
            </a:pPr>
            <a:r>
              <a:rPr lang="en-US" sz="2000" b="1" kern="0" dirty="0">
                <a:solidFill>
                  <a:srgbClr val="154578"/>
                </a:solidFill>
                <a:latin typeface="Arial" panose="020B0604020202020204" pitchFamily="34" charset="0"/>
                <a:cs typeface="Arial" panose="020B0604020202020204" pitchFamily="34" charset="0"/>
              </a:rPr>
              <a:t>Division for Early Childhood's 33rd Annual International Conference on Young Children with Special Needs and Their Families</a:t>
            </a:r>
          </a:p>
          <a:p>
            <a:pPr algn="ctr"/>
            <a:r>
              <a:rPr lang="en-US" sz="1757" b="1" kern="0" dirty="0">
                <a:solidFill>
                  <a:srgbClr val="154578"/>
                </a:solidFill>
                <a:latin typeface="Arial" panose="020B0604020202020204" pitchFamily="34" charset="0"/>
                <a:cs typeface="Arial" panose="020B0604020202020204" pitchFamily="34" charset="0"/>
              </a:rPr>
              <a:t>Portland, Oregon | October 2017</a:t>
            </a:r>
          </a:p>
        </p:txBody>
      </p:sp>
      <p:sp>
        <p:nvSpPr>
          <p:cNvPr id="17" name="Rectangle 16" descr="&quot; &quot;"/>
          <p:cNvSpPr/>
          <p:nvPr/>
        </p:nvSpPr>
        <p:spPr>
          <a:xfrm flipV="1">
            <a:off x="-1828800" y="2404372"/>
            <a:ext cx="36576000" cy="182959"/>
          </a:xfrm>
          <a:prstGeom prst="rect">
            <a:avLst/>
          </a:prstGeom>
          <a:solidFill>
            <a:srgbClr val="154578"/>
          </a:solidFill>
          <a:ln>
            <a:solidFill>
              <a:srgbClr val="154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44" dirty="0"/>
          </a:p>
        </p:txBody>
      </p:sp>
      <p:sp>
        <p:nvSpPr>
          <p:cNvPr id="70" name="Rectangle 69" descr="&quot; &quot;"/>
          <p:cNvSpPr/>
          <p:nvPr/>
        </p:nvSpPr>
        <p:spPr>
          <a:xfrm>
            <a:off x="-1828800" y="17238609"/>
            <a:ext cx="36576000" cy="44632"/>
          </a:xfrm>
          <a:prstGeom prst="rect">
            <a:avLst/>
          </a:prstGeom>
          <a:solidFill>
            <a:srgbClr val="154578"/>
          </a:solidFill>
          <a:ln>
            <a:solidFill>
              <a:srgbClr val="1545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344" dirty="0"/>
          </a:p>
        </p:txBody>
      </p:sp>
      <p:sp>
        <p:nvSpPr>
          <p:cNvPr id="69" name="TextBox 68"/>
          <p:cNvSpPr txBox="1"/>
          <p:nvPr/>
        </p:nvSpPr>
        <p:spPr>
          <a:xfrm>
            <a:off x="24676730" y="17710777"/>
            <a:ext cx="7461817" cy="276999"/>
          </a:xfrm>
          <a:prstGeom prst="rect">
            <a:avLst/>
          </a:prstGeom>
          <a:noFill/>
        </p:spPr>
        <p:txBody>
          <a:bodyPr wrap="square" rtlCol="0">
            <a:spAutoFit/>
          </a:bodyPr>
          <a:lstStyle/>
          <a:p>
            <a:pPr algn="r"/>
            <a:r>
              <a:rPr lang="en-US" sz="1200" dirty="0">
                <a:latin typeface="Arial" panose="020B0604020202020204" pitchFamily="34" charset="0"/>
                <a:cs typeface="Arial" panose="020B0604020202020204" pitchFamily="34" charset="0"/>
              </a:rPr>
              <a:t>                                   For more information, please contact:  Abby.Schachner@sri.com</a:t>
            </a:r>
          </a:p>
        </p:txBody>
      </p:sp>
      <p:sp>
        <p:nvSpPr>
          <p:cNvPr id="426" name="Text Box 42">
            <a:extLst>
              <a:ext uri="{FF2B5EF4-FFF2-40B4-BE49-F238E27FC236}">
                <a16:creationId xmlns:a16="http://schemas.microsoft.com/office/drawing/2014/main" id="{E186FCA7-67BB-4C90-8277-55AC5E5500C2}"/>
              </a:ext>
            </a:extLst>
          </p:cNvPr>
          <p:cNvSpPr txBox="1">
            <a:spLocks noChangeArrowheads="1"/>
          </p:cNvSpPr>
          <p:nvPr/>
        </p:nvSpPr>
        <p:spPr bwMode="auto">
          <a:xfrm>
            <a:off x="-17836" y="2789306"/>
            <a:ext cx="7315200" cy="460352"/>
          </a:xfrm>
          <a:prstGeom prst="rect">
            <a:avLst/>
          </a:prstGeom>
          <a:noFill/>
          <a:ln w="9525">
            <a:noFill/>
            <a:miter lim="800000"/>
            <a:headEnd/>
            <a:tailEnd/>
          </a:ln>
          <a:effectLst/>
        </p:spPr>
        <p:txBody>
          <a:bodyPr wrap="square" lIns="29180" tIns="14590" rIns="29180" bIns="14590">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algn="ctr" defTabSz="1401034">
              <a:spcBef>
                <a:spcPct val="50000"/>
              </a:spcBef>
              <a:defRPr/>
            </a:pPr>
            <a:r>
              <a:rPr lang="en-US" sz="2800" b="1" kern="0" dirty="0">
                <a:solidFill>
                  <a:srgbClr val="154578"/>
                </a:solidFill>
                <a:latin typeface="Arial" panose="020B0604020202020204" pitchFamily="34" charset="0"/>
                <a:cs typeface="Arial" panose="020B0604020202020204" pitchFamily="34" charset="0"/>
              </a:rPr>
              <a:t>Overview</a:t>
            </a:r>
          </a:p>
        </p:txBody>
      </p:sp>
      <p:sp>
        <p:nvSpPr>
          <p:cNvPr id="427" name="Text Box 9">
            <a:extLst>
              <a:ext uri="{FF2B5EF4-FFF2-40B4-BE49-F238E27FC236}">
                <a16:creationId xmlns:a16="http://schemas.microsoft.com/office/drawing/2014/main" id="{A19C73F9-1755-4CCA-98D4-7A6741702880}"/>
              </a:ext>
            </a:extLst>
          </p:cNvPr>
          <p:cNvSpPr txBox="1">
            <a:spLocks noChangeArrowheads="1"/>
          </p:cNvSpPr>
          <p:nvPr/>
        </p:nvSpPr>
        <p:spPr bwMode="auto">
          <a:xfrm>
            <a:off x="439364" y="3379611"/>
            <a:ext cx="6400800" cy="2522455"/>
          </a:xfrm>
          <a:prstGeom prst="rect">
            <a:avLst/>
          </a:prstGeom>
          <a:noFill/>
          <a:ln w="9525">
            <a:noFill/>
            <a:miter lim="800000"/>
            <a:headEnd/>
            <a:tailEnd/>
          </a:ln>
          <a:effectLst/>
        </p:spPr>
        <p:txBody>
          <a:bodyPr wrap="square" lIns="29180" tIns="14590" rIns="29180" bIns="14590">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376070" indent="-285750">
              <a:buBlip>
                <a:blip r:embed="rId3"/>
              </a:buBlip>
            </a:pPr>
            <a:r>
              <a:rPr lang="en-US" sz="1800" dirty="0">
                <a:latin typeface="Arial" panose="020B0604020202020204" pitchFamily="34" charset="0"/>
                <a:cs typeface="Arial" panose="020B0604020202020204" pitchFamily="34" charset="0"/>
              </a:rPr>
              <a:t>Effective use of early intervention (EI) and early childhood special education (ECSE) data is fundamental to achieving positive outcomes for children with disabilities and families.</a:t>
            </a:r>
          </a:p>
          <a:p>
            <a:pPr marL="376070" indent="-285750">
              <a:buBlip>
                <a:blip r:embed="rId3"/>
              </a:buBlip>
            </a:pPr>
            <a:r>
              <a:rPr lang="en-US" sz="1800" dirty="0">
                <a:latin typeface="Arial" panose="020B0604020202020204" pitchFamily="34" charset="0"/>
                <a:cs typeface="Arial" panose="020B0604020202020204" pitchFamily="34" charset="0"/>
              </a:rPr>
              <a:t>Professionals need data to make informed decisions that support positive outcomes.</a:t>
            </a:r>
          </a:p>
          <a:p>
            <a:pPr marL="376070" indent="-285750">
              <a:buBlip>
                <a:blip r:embed="rId3"/>
              </a:buBlip>
            </a:pPr>
            <a:r>
              <a:rPr lang="en-US" sz="1800" dirty="0">
                <a:latin typeface="Arial" panose="020B0604020202020204" pitchFamily="34" charset="0"/>
                <a:cs typeface="Arial" panose="020B0604020202020204" pitchFamily="34" charset="0"/>
              </a:rPr>
              <a:t>For effectiveness, data should be embedded in the culture of EI and ECSE.</a:t>
            </a:r>
          </a:p>
          <a:p>
            <a:pPr marL="376070" indent="-285750">
              <a:buBlip>
                <a:blip r:embed="rId3"/>
              </a:buBlip>
            </a:pPr>
            <a:r>
              <a:rPr lang="en-US" sz="1800" dirty="0">
                <a:latin typeface="Arial" panose="020B0604020202020204" pitchFamily="34" charset="0"/>
                <a:cs typeface="Arial" panose="020B0604020202020204" pitchFamily="34" charset="0"/>
              </a:rPr>
              <a:t>Data teams help ensure that data are used to inform decisions about program operations, accountability, and improvement. </a:t>
            </a:r>
          </a:p>
        </p:txBody>
      </p:sp>
      <p:sp>
        <p:nvSpPr>
          <p:cNvPr id="441" name="Text Box 42">
            <a:extLst>
              <a:ext uri="{FF2B5EF4-FFF2-40B4-BE49-F238E27FC236}">
                <a16:creationId xmlns:a16="http://schemas.microsoft.com/office/drawing/2014/main" id="{5318E507-4925-4786-ADE8-E70A7DC2DFB2}"/>
              </a:ext>
            </a:extLst>
          </p:cNvPr>
          <p:cNvSpPr txBox="1">
            <a:spLocks noChangeArrowheads="1"/>
          </p:cNvSpPr>
          <p:nvPr/>
        </p:nvSpPr>
        <p:spPr bwMode="auto">
          <a:xfrm>
            <a:off x="-17836" y="6427728"/>
            <a:ext cx="7315200" cy="887172"/>
          </a:xfrm>
          <a:prstGeom prst="rect">
            <a:avLst/>
          </a:prstGeom>
          <a:noFill/>
          <a:ln w="9525">
            <a:noFill/>
            <a:miter lim="800000"/>
            <a:headEnd/>
            <a:tailEnd/>
          </a:ln>
          <a:effectLst/>
        </p:spPr>
        <p:txBody>
          <a:bodyPr wrap="square" lIns="29180" tIns="14590" rIns="29180" bIns="14590">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algn="ctr" defTabSz="1401034">
              <a:spcBef>
                <a:spcPct val="50000"/>
              </a:spcBef>
              <a:defRPr/>
            </a:pPr>
            <a:r>
              <a:rPr lang="en-US" sz="2800" b="1" kern="0" dirty="0">
                <a:solidFill>
                  <a:srgbClr val="154578"/>
                </a:solidFill>
                <a:latin typeface="Arial" panose="020B0604020202020204" pitchFamily="34" charset="0"/>
                <a:cs typeface="Arial" panose="020B0604020202020204" pitchFamily="34" charset="0"/>
              </a:rPr>
              <a:t>Data Teams and Building a </a:t>
            </a:r>
            <a:br>
              <a:rPr lang="en-US" sz="2800" b="1" kern="0" dirty="0">
                <a:solidFill>
                  <a:srgbClr val="154578"/>
                </a:solidFill>
                <a:latin typeface="Arial" panose="020B0604020202020204" pitchFamily="34" charset="0"/>
                <a:cs typeface="Arial" panose="020B0604020202020204" pitchFamily="34" charset="0"/>
              </a:rPr>
            </a:br>
            <a:r>
              <a:rPr lang="en-US" sz="2800" b="1" kern="0" dirty="0">
                <a:solidFill>
                  <a:srgbClr val="154578"/>
                </a:solidFill>
                <a:latin typeface="Arial" panose="020B0604020202020204" pitchFamily="34" charset="0"/>
                <a:cs typeface="Arial" panose="020B0604020202020204" pitchFamily="34" charset="0"/>
              </a:rPr>
              <a:t>Data Use Culture</a:t>
            </a:r>
          </a:p>
        </p:txBody>
      </p:sp>
      <p:sp>
        <p:nvSpPr>
          <p:cNvPr id="442" name="Text Box 36">
            <a:extLst>
              <a:ext uri="{FF2B5EF4-FFF2-40B4-BE49-F238E27FC236}">
                <a16:creationId xmlns:a16="http://schemas.microsoft.com/office/drawing/2014/main" id="{CD7F683E-BE97-4AF3-A175-B1937CC83335}"/>
              </a:ext>
            </a:extLst>
          </p:cNvPr>
          <p:cNvSpPr txBox="1">
            <a:spLocks noChangeArrowheads="1"/>
          </p:cNvSpPr>
          <p:nvPr/>
        </p:nvSpPr>
        <p:spPr bwMode="auto">
          <a:xfrm>
            <a:off x="439364" y="7438521"/>
            <a:ext cx="6400800" cy="1681704"/>
          </a:xfrm>
          <a:prstGeom prst="rect">
            <a:avLst/>
          </a:prstGeom>
          <a:noFill/>
          <a:ln w="57150" cmpd="thinThick">
            <a:noFill/>
            <a:miter lim="800000"/>
            <a:headEnd/>
            <a:tailEnd/>
          </a:ln>
          <a:effectLst/>
        </p:spPr>
        <p:txBody>
          <a:bodyPr wrap="square" lIns="19520" tIns="9760" rIns="19520" bIns="9760">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470385" lvl="0" indent="-285750" defTabSz="1300732">
              <a:buBlip>
                <a:blip r:embed="rId3"/>
              </a:buBlip>
            </a:pPr>
            <a:r>
              <a:rPr lang="en-US" sz="1800" dirty="0">
                <a:latin typeface="Arial" panose="020B0604020202020204" pitchFamily="34" charset="0"/>
                <a:cs typeface="Arial" panose="020B0604020202020204" pitchFamily="34" charset="0"/>
              </a:rPr>
              <a:t>A data team is a group of professionals and stakeholders who work together to use data to plan and make decisions about programs and services. </a:t>
            </a:r>
          </a:p>
          <a:p>
            <a:pPr marL="470385" lvl="0" indent="-285750" defTabSz="1300732">
              <a:buBlip>
                <a:blip r:embed="rId3"/>
              </a:buBlip>
            </a:pPr>
            <a:r>
              <a:rPr lang="en-US" sz="1800" dirty="0">
                <a:latin typeface="Arial" panose="020B0604020202020204" pitchFamily="34" charset="0"/>
                <a:cs typeface="Arial" panose="020B0604020202020204" pitchFamily="34" charset="0"/>
              </a:rPr>
              <a:t>Effective data teams help EI/ECSE programs build a culture of data use. </a:t>
            </a:r>
          </a:p>
          <a:p>
            <a:pPr marL="90321"/>
            <a:endParaRPr lang="en-US" sz="1800"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A04F3BD6-196C-454A-A8C7-7A3B9F3FB908}"/>
              </a:ext>
            </a:extLst>
          </p:cNvPr>
          <p:cNvGrpSpPr/>
          <p:nvPr/>
        </p:nvGrpSpPr>
        <p:grpSpPr>
          <a:xfrm>
            <a:off x="27198309" y="17937728"/>
            <a:ext cx="4940238" cy="414396"/>
            <a:chOff x="27361999" y="18084910"/>
            <a:chExt cx="4940238" cy="414396"/>
          </a:xfrm>
        </p:grpSpPr>
        <p:sp>
          <p:nvSpPr>
            <p:cNvPr id="385" name="TextBox 384"/>
            <p:cNvSpPr txBox="1"/>
            <p:nvPr/>
          </p:nvSpPr>
          <p:spPr>
            <a:xfrm>
              <a:off x="27361999" y="18084910"/>
              <a:ext cx="4940238" cy="414396"/>
            </a:xfrm>
            <a:prstGeom prst="rect">
              <a:avLst/>
            </a:prstGeom>
            <a:noFill/>
          </p:spPr>
          <p:txBody>
            <a:bodyPr wrap="square" lIns="91440" tIns="22314" rIns="91440" bIns="22314" rtlCol="0">
              <a:spAutoFit/>
            </a:bodyPr>
            <a:lstStyle/>
            <a:p>
              <a:pPr algn="r"/>
              <a:r>
                <a:rPr lang="en-US" sz="1200" dirty="0">
                  <a:latin typeface="Arial" panose="020B0604020202020204" pitchFamily="34" charset="0"/>
                  <a:cs typeface="Arial" panose="020B0604020202020204" pitchFamily="34" charset="0"/>
                </a:rPr>
                <a:t>Stay connected with DaSy: </a:t>
              </a:r>
              <a:r>
                <a:rPr lang="en-US" sz="1200" dirty="0">
                  <a:latin typeface="Arial" panose="020B0604020202020204" pitchFamily="34" charset="0"/>
                  <a:cs typeface="Arial" panose="020B0604020202020204" pitchFamily="34" charset="0"/>
                  <a:hlinkClick r:id="rId4"/>
                </a:rPr>
                <a:t>http://dasycenter.org</a:t>
              </a:r>
              <a:endParaRPr lang="en-US" sz="1200" dirty="0">
                <a:latin typeface="Arial" panose="020B0604020202020204" pitchFamily="34" charset="0"/>
                <a:cs typeface="Arial" panose="020B0604020202020204" pitchFamily="34" charset="0"/>
              </a:endParaRPr>
            </a:p>
            <a:p>
              <a:pPr algn="r"/>
              <a:r>
                <a:rPr lang="en-US" sz="1200" dirty="0">
                  <a:latin typeface="Arial" panose="020B0604020202020204" pitchFamily="34" charset="0"/>
                  <a:cs typeface="Arial" panose="020B0604020202020204" pitchFamily="34" charset="0"/>
                </a:rPr>
                <a:t>Follow us on Twitter: </a:t>
              </a:r>
              <a:r>
                <a:rPr lang="en-US" sz="1200" u="sng" dirty="0">
                  <a:solidFill>
                    <a:srgbClr val="0000FF"/>
                  </a:solidFill>
                  <a:latin typeface="Arial" panose="020B0604020202020204" pitchFamily="34" charset="0"/>
                  <a:cs typeface="Arial" panose="020B0604020202020204" pitchFamily="34" charset="0"/>
                </a:rPr>
                <a:t>@DaSyCenter</a:t>
              </a:r>
            </a:p>
          </p:txBody>
        </p:sp>
        <p:pic>
          <p:nvPicPr>
            <p:cNvPr id="457" name="Picture 22" descr="\\128.18.33.159\org 653\Center Administration\Working Group Materials\Admin\Presentations\CRIEI\2014\DaSy-Taletha\twitter.png">
              <a:extLst>
                <a:ext uri="{FF2B5EF4-FFF2-40B4-BE49-F238E27FC236}">
                  <a16:creationId xmlns:a16="http://schemas.microsoft.com/office/drawing/2014/main" id="{A337C666-0923-4B5F-9959-4735F4B81E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32138" y="18320217"/>
              <a:ext cx="133895" cy="133895"/>
            </a:xfrm>
            <a:prstGeom prst="rect">
              <a:avLst/>
            </a:prstGeom>
            <a:noFill/>
            <a:extLst>
              <a:ext uri="{909E8E84-426E-40DD-AFC4-6F175D3DCCD1}">
                <a14:hiddenFill xmlns:a14="http://schemas.microsoft.com/office/drawing/2010/main">
                  <a:solidFill>
                    <a:srgbClr val="FFFFFF"/>
                  </a:solidFill>
                </a14:hiddenFill>
              </a:ext>
            </a:extLst>
          </p:spPr>
        </p:pic>
      </p:grpSp>
      <p:pic>
        <p:nvPicPr>
          <p:cNvPr id="48" name="Picture 47"/>
          <p:cNvPicPr/>
          <p:nvPr/>
        </p:nvPicPr>
        <p:blipFill rotWithShape="1">
          <a:blip r:embed="rId6"/>
          <a:srcRect l="522" t="12679" r="391" b="7340"/>
          <a:stretch/>
        </p:blipFill>
        <p:spPr>
          <a:xfrm>
            <a:off x="14326860" y="4145216"/>
            <a:ext cx="3725906" cy="5152136"/>
          </a:xfrm>
          <a:prstGeom prst="rect">
            <a:avLst/>
          </a:prstGeom>
          <a:ln w="3175">
            <a:solidFill>
              <a:schemeClr val="bg1">
                <a:lumMod val="85000"/>
              </a:schemeClr>
            </a:solidFill>
          </a:ln>
        </p:spPr>
      </p:pic>
      <p:sp>
        <p:nvSpPr>
          <p:cNvPr id="50" name="Text Box 42">
            <a:extLst/>
          </p:cNvPr>
          <p:cNvSpPr txBox="1">
            <a:spLocks noChangeArrowheads="1"/>
          </p:cNvSpPr>
          <p:nvPr/>
        </p:nvSpPr>
        <p:spPr bwMode="auto">
          <a:xfrm>
            <a:off x="9031245" y="13135050"/>
            <a:ext cx="10972800" cy="429700"/>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defTabSz="2870383">
              <a:spcBef>
                <a:spcPct val="50000"/>
              </a:spcBef>
              <a:defRPr/>
            </a:pPr>
            <a:r>
              <a:rPr lang="en-US" sz="2400" b="1" kern="0" dirty="0">
                <a:solidFill>
                  <a:srgbClr val="39B54A"/>
                </a:solidFill>
                <a:latin typeface="Arial" panose="020B0604020202020204" pitchFamily="34" charset="0"/>
                <a:cs typeface="Arial" panose="020B0604020202020204" pitchFamily="34" charset="0"/>
              </a:rPr>
              <a:t>Step 2:</a:t>
            </a:r>
          </a:p>
        </p:txBody>
      </p:sp>
      <p:pic>
        <p:nvPicPr>
          <p:cNvPr id="51" name="Picture 50"/>
          <p:cNvPicPr/>
          <p:nvPr/>
        </p:nvPicPr>
        <p:blipFill>
          <a:blip r:embed="rId7"/>
          <a:stretch>
            <a:fillRect/>
          </a:stretch>
        </p:blipFill>
        <p:spPr>
          <a:xfrm>
            <a:off x="9072000" y="10130179"/>
            <a:ext cx="2390775" cy="2390775"/>
          </a:xfrm>
          <a:prstGeom prst="rect">
            <a:avLst/>
          </a:prstGeom>
        </p:spPr>
      </p:pic>
      <p:sp>
        <p:nvSpPr>
          <p:cNvPr id="52" name="Text Box 42">
            <a:extLst/>
          </p:cNvPr>
          <p:cNvSpPr txBox="1">
            <a:spLocks noChangeArrowheads="1"/>
          </p:cNvSpPr>
          <p:nvPr/>
        </p:nvSpPr>
        <p:spPr bwMode="auto">
          <a:xfrm>
            <a:off x="9031245" y="9699948"/>
            <a:ext cx="10972800" cy="429700"/>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defTabSz="2870383">
              <a:spcBef>
                <a:spcPct val="50000"/>
              </a:spcBef>
              <a:defRPr/>
            </a:pPr>
            <a:r>
              <a:rPr lang="en-US" sz="2400" b="1" kern="0" dirty="0">
                <a:solidFill>
                  <a:srgbClr val="39B54A"/>
                </a:solidFill>
                <a:latin typeface="Arial" panose="020B0604020202020204" pitchFamily="34" charset="0"/>
                <a:cs typeface="Arial" panose="020B0604020202020204" pitchFamily="34" charset="0"/>
              </a:rPr>
              <a:t>Step 1:</a:t>
            </a:r>
          </a:p>
        </p:txBody>
      </p:sp>
      <p:pic>
        <p:nvPicPr>
          <p:cNvPr id="53" name="Picture 52"/>
          <p:cNvPicPr/>
          <p:nvPr/>
        </p:nvPicPr>
        <p:blipFill>
          <a:blip r:embed="rId8"/>
          <a:stretch>
            <a:fillRect/>
          </a:stretch>
        </p:blipFill>
        <p:spPr>
          <a:xfrm>
            <a:off x="9072000" y="13565323"/>
            <a:ext cx="2390775" cy="2390775"/>
          </a:xfrm>
          <a:prstGeom prst="rect">
            <a:avLst/>
          </a:prstGeom>
        </p:spPr>
      </p:pic>
      <p:sp>
        <p:nvSpPr>
          <p:cNvPr id="55" name="Text Box 42">
            <a:extLst/>
          </p:cNvPr>
          <p:cNvSpPr txBox="1">
            <a:spLocks noChangeArrowheads="1"/>
          </p:cNvSpPr>
          <p:nvPr/>
        </p:nvSpPr>
        <p:spPr bwMode="auto">
          <a:xfrm>
            <a:off x="21410862" y="3963449"/>
            <a:ext cx="10972800" cy="429700"/>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defTabSz="2870383">
              <a:spcBef>
                <a:spcPct val="50000"/>
              </a:spcBef>
              <a:defRPr/>
            </a:pPr>
            <a:r>
              <a:rPr lang="en-US" sz="2400" b="1" kern="0" dirty="0">
                <a:solidFill>
                  <a:srgbClr val="39B54A"/>
                </a:solidFill>
                <a:latin typeface="Arial" panose="020B0604020202020204" pitchFamily="34" charset="0"/>
                <a:cs typeface="Arial" panose="020B0604020202020204" pitchFamily="34" charset="0"/>
              </a:rPr>
              <a:t>Step 3:</a:t>
            </a:r>
          </a:p>
        </p:txBody>
      </p:sp>
      <p:pic>
        <p:nvPicPr>
          <p:cNvPr id="56" name="Picture 55"/>
          <p:cNvPicPr/>
          <p:nvPr/>
        </p:nvPicPr>
        <p:blipFill>
          <a:blip r:embed="rId9"/>
          <a:stretch>
            <a:fillRect/>
          </a:stretch>
        </p:blipFill>
        <p:spPr>
          <a:xfrm>
            <a:off x="21451617" y="4405424"/>
            <a:ext cx="2390775" cy="2400300"/>
          </a:xfrm>
          <a:prstGeom prst="rect">
            <a:avLst/>
          </a:prstGeom>
        </p:spPr>
      </p:pic>
      <p:sp>
        <p:nvSpPr>
          <p:cNvPr id="57" name="Text Box 42">
            <a:extLst/>
          </p:cNvPr>
          <p:cNvSpPr txBox="1">
            <a:spLocks noChangeArrowheads="1"/>
          </p:cNvSpPr>
          <p:nvPr/>
        </p:nvSpPr>
        <p:spPr bwMode="auto">
          <a:xfrm>
            <a:off x="21460573" y="8274721"/>
            <a:ext cx="10972800" cy="429700"/>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defTabSz="2870383">
              <a:spcBef>
                <a:spcPct val="50000"/>
              </a:spcBef>
              <a:defRPr/>
            </a:pPr>
            <a:r>
              <a:rPr lang="en-US" sz="2400" b="1" kern="0" dirty="0">
                <a:solidFill>
                  <a:srgbClr val="39B54A"/>
                </a:solidFill>
                <a:latin typeface="Arial" panose="020B0604020202020204" pitchFamily="34" charset="0"/>
                <a:cs typeface="Arial" panose="020B0604020202020204" pitchFamily="34" charset="0"/>
              </a:rPr>
              <a:t>Step 4:</a:t>
            </a:r>
          </a:p>
        </p:txBody>
      </p:sp>
      <p:pic>
        <p:nvPicPr>
          <p:cNvPr id="58" name="Picture 57"/>
          <p:cNvPicPr/>
          <p:nvPr/>
        </p:nvPicPr>
        <p:blipFill>
          <a:blip r:embed="rId10"/>
          <a:stretch>
            <a:fillRect/>
          </a:stretch>
        </p:blipFill>
        <p:spPr>
          <a:xfrm>
            <a:off x="21451617" y="8694853"/>
            <a:ext cx="2471338" cy="2371725"/>
          </a:xfrm>
          <a:prstGeom prst="rect">
            <a:avLst/>
          </a:prstGeom>
        </p:spPr>
      </p:pic>
      <p:sp>
        <p:nvSpPr>
          <p:cNvPr id="59" name="Text Box 42">
            <a:extLst/>
          </p:cNvPr>
          <p:cNvSpPr txBox="1">
            <a:spLocks noChangeArrowheads="1"/>
          </p:cNvSpPr>
          <p:nvPr/>
        </p:nvSpPr>
        <p:spPr bwMode="auto">
          <a:xfrm>
            <a:off x="21460573" y="11764131"/>
            <a:ext cx="10972800" cy="429700"/>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defTabSz="2870383">
              <a:spcBef>
                <a:spcPct val="50000"/>
              </a:spcBef>
              <a:defRPr/>
            </a:pPr>
            <a:r>
              <a:rPr lang="en-US" sz="2400" b="1" kern="0" dirty="0">
                <a:solidFill>
                  <a:srgbClr val="39B54A"/>
                </a:solidFill>
                <a:latin typeface="Arial" panose="020B0604020202020204" pitchFamily="34" charset="0"/>
                <a:cs typeface="Arial" panose="020B0604020202020204" pitchFamily="34" charset="0"/>
              </a:rPr>
              <a:t>Step 5:</a:t>
            </a:r>
          </a:p>
        </p:txBody>
      </p:sp>
      <p:pic>
        <p:nvPicPr>
          <p:cNvPr id="60" name="Picture 59"/>
          <p:cNvPicPr/>
          <p:nvPr/>
        </p:nvPicPr>
        <p:blipFill>
          <a:blip r:embed="rId11"/>
          <a:stretch>
            <a:fillRect/>
          </a:stretch>
        </p:blipFill>
        <p:spPr>
          <a:xfrm>
            <a:off x="21451617" y="12194404"/>
            <a:ext cx="2419350" cy="2266912"/>
          </a:xfrm>
          <a:prstGeom prst="rect">
            <a:avLst/>
          </a:prstGeom>
        </p:spPr>
      </p:pic>
      <p:sp>
        <p:nvSpPr>
          <p:cNvPr id="61" name="Text Box 9">
            <a:extLst/>
          </p:cNvPr>
          <p:cNvSpPr txBox="1">
            <a:spLocks noChangeArrowheads="1"/>
          </p:cNvSpPr>
          <p:nvPr/>
        </p:nvSpPr>
        <p:spPr bwMode="auto">
          <a:xfrm>
            <a:off x="11611881" y="10130179"/>
            <a:ext cx="8229600" cy="1722361"/>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184635"/>
            <a:r>
              <a:rPr lang="en-US" sz="1800" b="1" dirty="0">
                <a:latin typeface="Arial" panose="020B0604020202020204" pitchFamily="34" charset="0"/>
                <a:cs typeface="Arial" panose="020B0604020202020204" pitchFamily="34" charset="0"/>
              </a:rPr>
              <a:t>Ensure that you have a foundation in place to support effective data use.</a:t>
            </a:r>
          </a:p>
          <a:p>
            <a:pPr marL="470385" indent="-285750">
              <a:buBlip>
                <a:blip r:embed="rId3"/>
              </a:buBlip>
            </a:pPr>
            <a:r>
              <a:rPr lang="en-US" sz="1800" dirty="0">
                <a:latin typeface="Arial" panose="020B0604020202020204" pitchFamily="34" charset="0"/>
                <a:cs typeface="Arial" panose="020B0604020202020204" pitchFamily="34" charset="0"/>
              </a:rPr>
              <a:t>Take time to ensure that all group members agree on the team’s purpose.</a:t>
            </a:r>
          </a:p>
          <a:p>
            <a:pPr marL="470385" indent="-285750">
              <a:buBlip>
                <a:blip r:embed="rId3"/>
              </a:buBlip>
            </a:pPr>
            <a:r>
              <a:rPr lang="en-US" sz="1800" dirty="0">
                <a:latin typeface="Arial" panose="020B0604020202020204" pitchFamily="34" charset="0"/>
                <a:cs typeface="Arial" panose="020B0604020202020204" pitchFamily="34" charset="0"/>
              </a:rPr>
              <a:t>Work with team members on a common vision.</a:t>
            </a:r>
          </a:p>
          <a:p>
            <a:pPr marL="470385" indent="-285750">
              <a:buBlip>
                <a:blip r:embed="rId3"/>
              </a:buBlip>
            </a:pPr>
            <a:r>
              <a:rPr lang="en-US" sz="1800" dirty="0">
                <a:latin typeface="Arial" panose="020B0604020202020204" pitchFamily="34" charset="0"/>
                <a:cs typeface="Arial" panose="020B0604020202020204" pitchFamily="34" charset="0"/>
              </a:rPr>
              <a:t>Include members such as individual service providers/teachers, State Education Agency or Local Education Agency coordinators and data managers, and families.</a:t>
            </a:r>
          </a:p>
        </p:txBody>
      </p:sp>
      <p:sp>
        <p:nvSpPr>
          <p:cNvPr id="62" name="Text Box 9">
            <a:extLst/>
          </p:cNvPr>
          <p:cNvSpPr txBox="1">
            <a:spLocks noChangeArrowheads="1"/>
          </p:cNvSpPr>
          <p:nvPr/>
        </p:nvSpPr>
        <p:spPr bwMode="auto">
          <a:xfrm>
            <a:off x="11622171" y="13661696"/>
            <a:ext cx="8229600" cy="2276359"/>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184635"/>
            <a:r>
              <a:rPr lang="en-US" sz="1800" b="1" dirty="0">
                <a:latin typeface="Arial" panose="020B0604020202020204" pitchFamily="34" charset="0"/>
                <a:cs typeface="Arial" panose="020B0604020202020204" pitchFamily="34" charset="0"/>
              </a:rPr>
              <a:t>Assess your data culture strengths and challenges in using data to support informed decision-making. Data should:</a:t>
            </a:r>
            <a:endParaRPr lang="en-US" sz="1800" dirty="0">
              <a:latin typeface="Arial" panose="020B0604020202020204" pitchFamily="34" charset="0"/>
              <a:cs typeface="Arial" panose="020B0604020202020204" pitchFamily="34" charset="0"/>
            </a:endParaRPr>
          </a:p>
          <a:p>
            <a:pPr marL="470385" indent="-285750">
              <a:buBlip>
                <a:blip r:embed="rId3"/>
              </a:buBlip>
            </a:pPr>
            <a:r>
              <a:rPr lang="en-US" sz="1800" dirty="0">
                <a:latin typeface="Arial" panose="020B0604020202020204" pitchFamily="34" charset="0"/>
                <a:cs typeface="Arial" panose="020B0604020202020204" pitchFamily="34" charset="0"/>
              </a:rPr>
              <a:t>be embedded in the culture of EI and ECSE;</a:t>
            </a:r>
          </a:p>
          <a:p>
            <a:pPr marL="470385" indent="-285750">
              <a:buBlip>
                <a:blip r:embed="rId3"/>
              </a:buBlip>
            </a:pPr>
            <a:r>
              <a:rPr lang="en-US" sz="1800" dirty="0">
                <a:latin typeface="Arial" panose="020B0604020202020204" pitchFamily="34" charset="0"/>
                <a:cs typeface="Arial" panose="020B0604020202020204" pitchFamily="34" charset="0"/>
              </a:rPr>
              <a:t>be used to make informed decisions that support positive outcomes for children with disabilities and their families; and</a:t>
            </a:r>
          </a:p>
          <a:p>
            <a:pPr marL="470385" indent="-285750">
              <a:buBlip>
                <a:blip r:embed="rId3"/>
              </a:buBlip>
            </a:pPr>
            <a:r>
              <a:rPr lang="en-US" sz="1800" dirty="0">
                <a:latin typeface="Arial" panose="020B0604020202020204" pitchFamily="34" charset="0"/>
                <a:cs typeface="Arial" panose="020B0604020202020204" pitchFamily="34" charset="0"/>
              </a:rPr>
              <a:t>be promoted by data teams to ensure that data are used to inform decisions about program operations, accountability, and program improvement.  </a:t>
            </a:r>
          </a:p>
        </p:txBody>
      </p:sp>
      <p:sp>
        <p:nvSpPr>
          <p:cNvPr id="63" name="Text Box 9">
            <a:extLst/>
          </p:cNvPr>
          <p:cNvSpPr txBox="1">
            <a:spLocks noChangeArrowheads="1"/>
          </p:cNvSpPr>
          <p:nvPr/>
        </p:nvSpPr>
        <p:spPr bwMode="auto">
          <a:xfrm>
            <a:off x="23839055" y="4405424"/>
            <a:ext cx="8229600" cy="1722361"/>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184635"/>
            <a:r>
              <a:rPr lang="en-US" sz="1800" b="1" dirty="0">
                <a:latin typeface="Arial" panose="020B0604020202020204" pitchFamily="34" charset="0"/>
                <a:cs typeface="Arial" panose="020B0604020202020204" pitchFamily="34" charset="0"/>
              </a:rPr>
              <a:t>Know what questions can help you understand how programs and policies support children’s progress. Data teams can:</a:t>
            </a:r>
          </a:p>
          <a:p>
            <a:pPr marL="470385" indent="-285750">
              <a:buBlip>
                <a:blip r:embed="rId3"/>
              </a:buBlip>
            </a:pPr>
            <a:r>
              <a:rPr lang="en-US" sz="1800" dirty="0">
                <a:latin typeface="Arial" panose="020B0604020202020204" pitchFamily="34" charset="0"/>
                <a:cs typeface="Arial" panose="020B0604020202020204" pitchFamily="34" charset="0"/>
              </a:rPr>
              <a:t>contribute to identifying critical questions and</a:t>
            </a:r>
          </a:p>
          <a:p>
            <a:pPr marL="470385" indent="-285750">
              <a:buBlip>
                <a:blip r:embed="rId3"/>
              </a:buBlip>
            </a:pPr>
            <a:r>
              <a:rPr lang="en-US" sz="1800" dirty="0">
                <a:latin typeface="Arial" panose="020B0604020202020204" pitchFamily="34" charset="0"/>
                <a:cs typeface="Arial" panose="020B0604020202020204" pitchFamily="34" charset="0"/>
              </a:rPr>
              <a:t>prioritize critical questions based on the data team’s purpose and availability of high-quality data.</a:t>
            </a:r>
          </a:p>
          <a:p>
            <a:pPr marL="184635"/>
            <a:endParaRPr lang="en-US" sz="1800" b="1" dirty="0">
              <a:latin typeface="Arial" panose="020B0604020202020204" pitchFamily="34" charset="0"/>
              <a:cs typeface="Arial" panose="020B0604020202020204" pitchFamily="34" charset="0"/>
            </a:endParaRPr>
          </a:p>
        </p:txBody>
      </p:sp>
      <p:sp>
        <p:nvSpPr>
          <p:cNvPr id="64" name="Text Box 9">
            <a:extLst/>
          </p:cNvPr>
          <p:cNvSpPr txBox="1">
            <a:spLocks noChangeArrowheads="1"/>
          </p:cNvSpPr>
          <p:nvPr/>
        </p:nvSpPr>
        <p:spPr bwMode="auto">
          <a:xfrm>
            <a:off x="23938326" y="8704707"/>
            <a:ext cx="8229600" cy="1999360"/>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184635"/>
            <a:r>
              <a:rPr lang="en-US" sz="1800" b="1" dirty="0">
                <a:latin typeface="Arial" panose="020B0604020202020204" pitchFamily="34" charset="0"/>
                <a:cs typeface="Arial" panose="020B0604020202020204" pitchFamily="34" charset="0"/>
              </a:rPr>
              <a:t>Use high-quality data to make program and policy decisions. Ensure high-quality data through the use of:</a:t>
            </a:r>
            <a:endParaRPr lang="en-US" sz="1800" dirty="0">
              <a:latin typeface="Arial" panose="020B0604020202020204" pitchFamily="34" charset="0"/>
              <a:cs typeface="Arial" panose="020B0604020202020204" pitchFamily="34" charset="0"/>
            </a:endParaRPr>
          </a:p>
          <a:p>
            <a:pPr marL="470385" indent="-285750">
              <a:buBlip>
                <a:blip r:embed="rId3"/>
              </a:buBlip>
            </a:pPr>
            <a:r>
              <a:rPr lang="en-US" sz="1800" dirty="0">
                <a:latin typeface="Arial" panose="020B0604020202020204" pitchFamily="34" charset="0"/>
                <a:cs typeface="Arial" panose="020B0604020202020204" pitchFamily="34" charset="0"/>
              </a:rPr>
              <a:t>data system enhancements such as built-in edit checks to prevent errors at data entry;</a:t>
            </a:r>
          </a:p>
          <a:p>
            <a:pPr marL="470385" indent="-285750">
              <a:buBlip>
                <a:blip r:embed="rId3"/>
              </a:buBlip>
            </a:pPr>
            <a:r>
              <a:rPr lang="en-US" sz="1800" dirty="0">
                <a:latin typeface="Arial" panose="020B0604020202020204" pitchFamily="34" charset="0"/>
                <a:cs typeface="Arial" panose="020B0604020202020204" pitchFamily="34" charset="0"/>
              </a:rPr>
              <a:t>documented data cleaning process that involves the state and local EI or ECSE programs; and</a:t>
            </a:r>
          </a:p>
          <a:p>
            <a:pPr marL="470385" indent="-285750">
              <a:buBlip>
                <a:blip r:embed="rId3"/>
              </a:buBlip>
            </a:pPr>
            <a:r>
              <a:rPr lang="en-US" sz="1800" dirty="0">
                <a:latin typeface="Arial" panose="020B0604020202020204" pitchFamily="34" charset="0"/>
                <a:cs typeface="Arial" panose="020B0604020202020204" pitchFamily="34" charset="0"/>
              </a:rPr>
              <a:t>professional development to understand the data collection process.</a:t>
            </a:r>
            <a:endParaRPr lang="en-US" sz="1800" b="1" dirty="0">
              <a:latin typeface="Arial" panose="020B0604020202020204" pitchFamily="34" charset="0"/>
              <a:cs typeface="Arial" panose="020B0604020202020204" pitchFamily="34" charset="0"/>
            </a:endParaRPr>
          </a:p>
        </p:txBody>
      </p:sp>
      <p:sp>
        <p:nvSpPr>
          <p:cNvPr id="65" name="Text Box 9">
            <a:extLst/>
          </p:cNvPr>
          <p:cNvSpPr txBox="1">
            <a:spLocks noChangeArrowheads="1"/>
          </p:cNvSpPr>
          <p:nvPr/>
        </p:nvSpPr>
        <p:spPr bwMode="auto">
          <a:xfrm>
            <a:off x="23968987" y="12172156"/>
            <a:ext cx="8229600" cy="2276359"/>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184635"/>
            <a:r>
              <a:rPr lang="en-US" sz="1800" b="1" dirty="0">
                <a:latin typeface="Arial" panose="020B0604020202020204" pitchFamily="34" charset="0"/>
                <a:cs typeface="Arial" panose="020B0604020202020204" pitchFamily="34" charset="0"/>
              </a:rPr>
              <a:t>Examine and explore data over time by factors such as race, geography, age of child, disability category, etc. Consider that:</a:t>
            </a:r>
          </a:p>
          <a:p>
            <a:pPr marL="470385" indent="-285750">
              <a:buBlip>
                <a:blip r:embed="rId3"/>
              </a:buBlip>
            </a:pPr>
            <a:r>
              <a:rPr lang="en-US" sz="1800" dirty="0">
                <a:latin typeface="Arial" panose="020B0604020202020204" pitchFamily="34" charset="0"/>
                <a:cs typeface="Arial" panose="020B0604020202020204" pitchFamily="34" charset="0"/>
              </a:rPr>
              <a:t>all data team members provide a unique perspective to analyzing the data;</a:t>
            </a:r>
          </a:p>
          <a:p>
            <a:pPr marL="470385" indent="-285750">
              <a:buBlip>
                <a:blip r:embed="rId3"/>
              </a:buBlip>
            </a:pPr>
            <a:r>
              <a:rPr lang="en-US" sz="1800" dirty="0">
                <a:latin typeface="Arial" panose="020B0604020202020204" pitchFamily="34" charset="0"/>
                <a:cs typeface="Arial" panose="020B0604020202020204" pitchFamily="34" charset="0"/>
              </a:rPr>
              <a:t>members with an interest in the data can contribute to the “drill down” of the data or assist with analyses; and</a:t>
            </a:r>
          </a:p>
          <a:p>
            <a:pPr marL="470385" indent="-285750">
              <a:buBlip>
                <a:blip r:embed="rId3"/>
              </a:buBlip>
            </a:pPr>
            <a:r>
              <a:rPr lang="en-US" sz="1800" dirty="0">
                <a:latin typeface="Arial" panose="020B0604020202020204" pitchFamily="34" charset="0"/>
                <a:cs typeface="Arial" panose="020B0604020202020204" pitchFamily="34" charset="0"/>
              </a:rPr>
              <a:t>answering critical questions and interpreting data should be a team activity and should not be the responsibility or reflect the perspective of just one person.</a:t>
            </a:r>
            <a:endParaRPr lang="en-US" sz="1800" b="1" dirty="0">
              <a:latin typeface="Arial" panose="020B0604020202020204" pitchFamily="34" charset="0"/>
              <a:cs typeface="Arial" panose="020B0604020202020204" pitchFamily="34" charset="0"/>
            </a:endParaRPr>
          </a:p>
        </p:txBody>
      </p:sp>
      <p:sp>
        <p:nvSpPr>
          <p:cNvPr id="31" name="Text Box 42">
            <a:extLst>
              <a:ext uri="{FF2B5EF4-FFF2-40B4-BE49-F238E27FC236}">
                <a16:creationId xmlns:a16="http://schemas.microsoft.com/office/drawing/2014/main" id="{5318E507-4925-4786-ADE8-E70A7DC2DFB2}"/>
              </a:ext>
            </a:extLst>
          </p:cNvPr>
          <p:cNvSpPr txBox="1">
            <a:spLocks noChangeArrowheads="1"/>
          </p:cNvSpPr>
          <p:nvPr/>
        </p:nvSpPr>
        <p:spPr bwMode="auto">
          <a:xfrm>
            <a:off x="-17836" y="13419728"/>
            <a:ext cx="7315200" cy="460352"/>
          </a:xfrm>
          <a:prstGeom prst="rect">
            <a:avLst/>
          </a:prstGeom>
          <a:noFill/>
          <a:ln w="9525">
            <a:noFill/>
            <a:miter lim="800000"/>
            <a:headEnd/>
            <a:tailEnd/>
          </a:ln>
          <a:effectLst/>
        </p:spPr>
        <p:txBody>
          <a:bodyPr wrap="square" lIns="29180" tIns="14590" rIns="29180" bIns="14590">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algn="ctr" defTabSz="1401034">
              <a:spcBef>
                <a:spcPct val="50000"/>
              </a:spcBef>
              <a:defRPr/>
            </a:pPr>
            <a:r>
              <a:rPr lang="en-US" sz="2800" b="1" kern="0" dirty="0">
                <a:solidFill>
                  <a:srgbClr val="154578"/>
                </a:solidFill>
                <a:latin typeface="Arial" panose="020B0604020202020204" pitchFamily="34" charset="0"/>
                <a:cs typeface="Arial" panose="020B0604020202020204" pitchFamily="34" charset="0"/>
              </a:rPr>
              <a:t>Resources</a:t>
            </a:r>
          </a:p>
        </p:txBody>
      </p:sp>
      <p:sp>
        <p:nvSpPr>
          <p:cNvPr id="32" name="Text Box 9">
            <a:extLst/>
          </p:cNvPr>
          <p:cNvSpPr txBox="1">
            <a:spLocks noChangeArrowheads="1"/>
          </p:cNvSpPr>
          <p:nvPr/>
        </p:nvSpPr>
        <p:spPr bwMode="auto">
          <a:xfrm>
            <a:off x="439364" y="13977770"/>
            <a:ext cx="6400800" cy="3184300"/>
          </a:xfrm>
          <a:prstGeom prst="rect">
            <a:avLst/>
          </a:prstGeom>
          <a:noFill/>
          <a:ln w="9525">
            <a:noFill/>
            <a:miter lim="800000"/>
            <a:headEnd/>
            <a:tailEnd/>
          </a:ln>
          <a:effectLst/>
        </p:spPr>
        <p:txBody>
          <a:bodyPr wrap="square" lIns="59782" tIns="29892" rIns="59782" bIns="29892">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376070" indent="-285750">
              <a:spcAft>
                <a:spcPts val="200"/>
              </a:spcAft>
              <a:buBlip>
                <a:blip r:embed="rId3"/>
              </a:buBlip>
            </a:pPr>
            <a:r>
              <a:rPr lang="en-US" sz="1800" dirty="0">
                <a:latin typeface="Arial" panose="020B0604020202020204" pitchFamily="34" charset="0"/>
                <a:cs typeface="Arial" panose="020B0604020202020204" pitchFamily="34" charset="0"/>
              </a:rPr>
              <a:t>For more information about critical questions go to </a:t>
            </a:r>
            <a:r>
              <a:rPr lang="en-US" sz="1800" dirty="0">
                <a:latin typeface="Arial" panose="020B0604020202020204" pitchFamily="34" charset="0"/>
                <a:cs typeface="Arial" panose="020B0604020202020204" pitchFamily="34" charset="0"/>
                <a:hlinkClick r:id="rId12"/>
              </a:rPr>
              <a:t>http://dasycenter.org/resources/critical-questions/</a:t>
            </a:r>
            <a:endParaRPr lang="en-US" sz="1800" dirty="0">
              <a:latin typeface="Arial" panose="020B0604020202020204" pitchFamily="34" charset="0"/>
              <a:cs typeface="Arial" panose="020B0604020202020204" pitchFamily="34" charset="0"/>
            </a:endParaRPr>
          </a:p>
          <a:p>
            <a:pPr marL="376070" indent="-285750">
              <a:spcAft>
                <a:spcPts val="200"/>
              </a:spcAft>
              <a:buBlip>
                <a:blip r:embed="rId3"/>
              </a:buBlip>
            </a:pPr>
            <a:r>
              <a:rPr lang="en-US" sz="1800" dirty="0">
                <a:latin typeface="Arial" panose="020B0604020202020204" pitchFamily="34" charset="0"/>
                <a:cs typeface="Arial" panose="020B0604020202020204" pitchFamily="34" charset="0"/>
              </a:rPr>
              <a:t>For more resources on communicating data see </a:t>
            </a:r>
            <a:r>
              <a:rPr lang="en-US" sz="1800" dirty="0">
                <a:latin typeface="Arial" panose="020B0604020202020204" pitchFamily="34" charset="0"/>
                <a:cs typeface="Arial" panose="020B0604020202020204" pitchFamily="34" charset="0"/>
                <a:hlinkClick r:id="rId13"/>
              </a:rPr>
              <a:t>http://dasycenter.org/data-visualization-toolkit-tools</a:t>
            </a:r>
            <a:r>
              <a:rPr lang="en-US" sz="1800" dirty="0">
                <a:latin typeface="Arial" panose="020B0604020202020204" pitchFamily="34" charset="0"/>
                <a:cs typeface="Arial" panose="020B0604020202020204" pitchFamily="34" charset="0"/>
                <a:hlinkClick r:id="rId13"/>
              </a:rPr>
              <a:t>-</a:t>
            </a:r>
            <a:r>
              <a:rPr lang="en-US" sz="1800" dirty="0">
                <a:latin typeface="Arial" panose="020B0604020202020204" pitchFamily="34" charset="0"/>
                <a:cs typeface="Arial" panose="020B0604020202020204" pitchFamily="34" charset="0"/>
                <a:hlinkClick r:id="rId13"/>
              </a:rPr>
              <a:t>tips-for-presenting-data-effectively/</a:t>
            </a:r>
            <a:r>
              <a:rPr lang="en-US" sz="1800" dirty="0">
                <a:latin typeface="Arial" panose="020B0604020202020204" pitchFamily="34" charset="0"/>
                <a:cs typeface="Arial" panose="020B0604020202020204" pitchFamily="34" charset="0"/>
              </a:rPr>
              <a:t>  </a:t>
            </a:r>
          </a:p>
          <a:p>
            <a:pPr marL="376070" indent="-285750">
              <a:spcAft>
                <a:spcPts val="200"/>
              </a:spcAft>
              <a:buBlip>
                <a:blip r:embed="rId3"/>
              </a:buBlip>
            </a:pPr>
            <a:r>
              <a:rPr lang="en-US" sz="1800" dirty="0">
                <a:latin typeface="Arial" panose="020B0604020202020204" pitchFamily="34" charset="0"/>
                <a:cs typeface="Arial" panose="020B0604020202020204" pitchFamily="34" charset="0"/>
              </a:rPr>
              <a:t>For more guidance on conducting data analysis for program improvement go to: </a:t>
            </a:r>
            <a:r>
              <a:rPr lang="en-US" sz="1800" dirty="0">
                <a:latin typeface="Arial" panose="020B0604020202020204" pitchFamily="34" charset="0"/>
                <a:cs typeface="Arial" panose="020B0604020202020204" pitchFamily="34" charset="0"/>
                <a:hlinkClick r:id="rId14"/>
              </a:rPr>
              <a:t>http://dasycenter.org/planning-conducting-and-documenting-data-analysis-for-program-improvement</a:t>
            </a:r>
            <a:endParaRPr lang="en-US" sz="1800" dirty="0">
              <a:latin typeface="Arial" panose="020B0604020202020204" pitchFamily="34" charset="0"/>
              <a:cs typeface="Arial" panose="020B0604020202020204" pitchFamily="34" charset="0"/>
            </a:endParaRPr>
          </a:p>
          <a:p>
            <a:pPr marL="376070" indent="-285750">
              <a:buBlip>
                <a:blip r:embed="rId3"/>
              </a:buBlip>
            </a:pPr>
            <a:r>
              <a:rPr lang="en-US" sz="1800" dirty="0">
                <a:latin typeface="Arial" panose="020B0604020202020204" pitchFamily="34" charset="0"/>
                <a:cs typeface="Arial" panose="020B0604020202020204" pitchFamily="34" charset="0"/>
              </a:rPr>
              <a:t>These and more additional resources can be accessed through the </a:t>
            </a:r>
            <a:r>
              <a:rPr lang="en-US" sz="1800" dirty="0" err="1">
                <a:latin typeface="Arial" panose="020B0604020202020204" pitchFamily="34" charset="0"/>
                <a:cs typeface="Arial" panose="020B0604020202020204" pitchFamily="34" charset="0"/>
              </a:rPr>
              <a:t>DaSy</a:t>
            </a:r>
            <a:r>
              <a:rPr lang="en-US" sz="1800" dirty="0">
                <a:latin typeface="Arial" panose="020B0604020202020204" pitchFamily="34" charset="0"/>
                <a:cs typeface="Arial" panose="020B0604020202020204" pitchFamily="34" charset="0"/>
              </a:rPr>
              <a:t> Center website: </a:t>
            </a:r>
            <a:r>
              <a:rPr lang="en-US" sz="1800" dirty="0">
                <a:latin typeface="Arial" panose="020B0604020202020204" pitchFamily="34" charset="0"/>
                <a:cs typeface="Arial" panose="020B0604020202020204" pitchFamily="34" charset="0"/>
                <a:hlinkClick r:id="rId4"/>
              </a:rPr>
              <a:t>http://dasycenter.org</a:t>
            </a:r>
            <a:endParaRPr lang="en-US" sz="1800" dirty="0">
              <a:latin typeface="Arial" panose="020B0604020202020204" pitchFamily="34" charset="0"/>
              <a:cs typeface="Arial" panose="020B0604020202020204" pitchFamily="34" charset="0"/>
            </a:endParaRPr>
          </a:p>
        </p:txBody>
      </p:sp>
      <p:sp>
        <p:nvSpPr>
          <p:cNvPr id="33" name="Text Box 36">
            <a:extLst/>
          </p:cNvPr>
          <p:cNvSpPr txBox="1">
            <a:spLocks noChangeArrowheads="1"/>
          </p:cNvSpPr>
          <p:nvPr/>
        </p:nvSpPr>
        <p:spPr bwMode="auto">
          <a:xfrm>
            <a:off x="24064056" y="6013554"/>
            <a:ext cx="7772400" cy="1920240"/>
          </a:xfrm>
          <a:prstGeom prst="rect">
            <a:avLst/>
          </a:prstGeom>
          <a:solidFill>
            <a:schemeClr val="bg1"/>
          </a:solidFill>
          <a:ln>
            <a:solidFill>
              <a:schemeClr val="bg1">
                <a:lumMod val="85000"/>
              </a:schemeClr>
            </a:solidFill>
            <a:headEnd/>
            <a:tailEnd/>
          </a:ln>
        </p:spPr>
        <p:style>
          <a:lnRef idx="2">
            <a:schemeClr val="accent1"/>
          </a:lnRef>
          <a:fillRef idx="1">
            <a:schemeClr val="lt1"/>
          </a:fillRef>
          <a:effectRef idx="0">
            <a:schemeClr val="accent1"/>
          </a:effectRef>
          <a:fontRef idx="minor">
            <a:schemeClr val="dk1"/>
          </a:fontRef>
        </p:style>
        <p:txBody>
          <a:bodyPr wrap="square" lIns="19520" tIns="91440" rIns="19520" bIns="91440">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184635" lvl="0" defTabSz="1300732">
              <a:spcBef>
                <a:spcPts val="600"/>
              </a:spcBef>
            </a:pPr>
            <a:r>
              <a:rPr lang="en-US" sz="1600" b="1" dirty="0">
                <a:solidFill>
                  <a:srgbClr val="39B54A"/>
                </a:solidFill>
                <a:latin typeface="Arial" panose="020B0604020202020204" pitchFamily="34" charset="0"/>
                <a:cs typeface="Arial" panose="020B0604020202020204" pitchFamily="34" charset="0"/>
              </a:rPr>
              <a:t>Examples of Critical Questions</a:t>
            </a:r>
          </a:p>
          <a:p>
            <a:pPr marL="470385" lvl="0" indent="-285750" defTabSz="1300732">
              <a:buBlip>
                <a:blip r:embed="rId3"/>
              </a:buBlip>
            </a:pPr>
            <a:r>
              <a:rPr lang="en-US" sz="1600" dirty="0">
                <a:latin typeface="Arial" panose="020B0604020202020204" pitchFamily="34" charset="0"/>
                <a:cs typeface="Arial" panose="020B0604020202020204" pitchFamily="34" charset="0"/>
              </a:rPr>
              <a:t>1.D.1. What are the outcomes for children and families participating in early intervention/early childhood special education (EI/ECSE)? . </a:t>
            </a:r>
          </a:p>
          <a:p>
            <a:pPr marL="470385" lvl="0" indent="-285750" defTabSz="1300732">
              <a:buBlip>
                <a:blip r:embed="rId3"/>
              </a:buBlip>
            </a:pPr>
            <a:r>
              <a:rPr lang="en-US" sz="1600" dirty="0">
                <a:latin typeface="Arial" panose="020B0604020202020204" pitchFamily="34" charset="0"/>
                <a:cs typeface="Arial" panose="020B0604020202020204" pitchFamily="34" charset="0"/>
              </a:rPr>
              <a:t>1.B.6. What is the relationship between the IDEA service setting and child outcomes?</a:t>
            </a:r>
          </a:p>
          <a:p>
            <a:pPr marL="470385" lvl="0" indent="-285750" defTabSz="1300732">
              <a:buBlip>
                <a:blip r:embed="rId3"/>
              </a:buBlip>
            </a:pPr>
            <a:r>
              <a:rPr lang="en-US" sz="1600" dirty="0">
                <a:latin typeface="Arial" panose="020B0604020202020204" pitchFamily="34" charset="0"/>
                <a:cs typeface="Arial" panose="020B0604020202020204" pitchFamily="34" charset="0"/>
              </a:rPr>
              <a:t>1.B.4. What characteristics of services are related to better outcomes for children and families?</a:t>
            </a:r>
          </a:p>
        </p:txBody>
      </p:sp>
      <p:pic>
        <p:nvPicPr>
          <p:cNvPr id="34" name="Picture 33"/>
          <p:cNvPicPr>
            <a:picLocks noChangeAspect="1"/>
          </p:cNvPicPr>
          <p:nvPr/>
        </p:nvPicPr>
        <p:blipFill>
          <a:blip r:embed="rId15"/>
          <a:stretch>
            <a:fillRect/>
          </a:stretch>
        </p:blipFill>
        <p:spPr>
          <a:xfrm>
            <a:off x="24267459" y="14688515"/>
            <a:ext cx="5861699" cy="2076018"/>
          </a:xfrm>
          <a:prstGeom prst="rect">
            <a:avLst/>
          </a:prstGeom>
          <a:ln w="3175">
            <a:solidFill>
              <a:schemeClr val="bg1">
                <a:lumMod val="85000"/>
              </a:schemeClr>
            </a:solidFill>
          </a:ln>
        </p:spPr>
      </p:pic>
      <p:sp>
        <p:nvSpPr>
          <p:cNvPr id="35" name="Text Box 42">
            <a:extLst/>
          </p:cNvPr>
          <p:cNvSpPr txBox="1">
            <a:spLocks noChangeArrowheads="1"/>
          </p:cNvSpPr>
          <p:nvPr/>
        </p:nvSpPr>
        <p:spPr bwMode="auto">
          <a:xfrm>
            <a:off x="-17836" y="9141825"/>
            <a:ext cx="7315200" cy="460352"/>
          </a:xfrm>
          <a:prstGeom prst="rect">
            <a:avLst/>
          </a:prstGeom>
          <a:noFill/>
          <a:ln w="9525">
            <a:noFill/>
            <a:miter lim="800000"/>
            <a:headEnd/>
            <a:tailEnd/>
          </a:ln>
          <a:effectLst/>
        </p:spPr>
        <p:txBody>
          <a:bodyPr lIns="29180" tIns="14590" rIns="29180" bIns="14590">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algn="ctr" defTabSz="1401034">
              <a:spcBef>
                <a:spcPct val="50000"/>
              </a:spcBef>
              <a:defRPr/>
            </a:pPr>
            <a:r>
              <a:rPr lang="en-US" sz="2800" b="1" kern="0" dirty="0">
                <a:solidFill>
                  <a:srgbClr val="154578"/>
                </a:solidFill>
                <a:latin typeface="Arial" panose="020B0604020202020204" pitchFamily="34" charset="0"/>
                <a:cs typeface="Arial" panose="020B0604020202020204" pitchFamily="34" charset="0"/>
              </a:rPr>
              <a:t>DEC Recommended Practices</a:t>
            </a:r>
          </a:p>
        </p:txBody>
      </p:sp>
      <p:sp>
        <p:nvSpPr>
          <p:cNvPr id="38" name="Text Box 9">
            <a:extLst/>
          </p:cNvPr>
          <p:cNvSpPr txBox="1">
            <a:spLocks noChangeArrowheads="1"/>
          </p:cNvSpPr>
          <p:nvPr/>
        </p:nvSpPr>
        <p:spPr bwMode="auto">
          <a:xfrm>
            <a:off x="439364" y="9747127"/>
            <a:ext cx="6400800" cy="2522455"/>
          </a:xfrm>
          <a:prstGeom prst="rect">
            <a:avLst/>
          </a:prstGeom>
          <a:noFill/>
          <a:ln w="9525">
            <a:noFill/>
            <a:miter lim="800000"/>
            <a:headEnd/>
            <a:tailEnd/>
          </a:ln>
          <a:effectLst/>
        </p:spPr>
        <p:txBody>
          <a:bodyPr wrap="square" lIns="29180" tIns="14590" rIns="29180" bIns="14590">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marL="90320"/>
            <a:r>
              <a:rPr lang="en-US" sz="1800" b="1" dirty="0">
                <a:latin typeface="Arial" panose="020B0604020202020204" pitchFamily="34" charset="0"/>
                <a:cs typeface="Arial" panose="020B0604020202020204" pitchFamily="34" charset="0"/>
              </a:rPr>
              <a:t>This poster addresses DEC Recommended Practices:</a:t>
            </a:r>
          </a:p>
          <a:p>
            <a:pPr marL="376070" indent="-285750">
              <a:buBlip>
                <a:blip r:embed="rId3"/>
              </a:buBlip>
            </a:pPr>
            <a:r>
              <a:rPr lang="en-US" sz="1800" dirty="0">
                <a:latin typeface="Arial" panose="020B0604020202020204" pitchFamily="34" charset="0"/>
                <a:cs typeface="Arial" panose="020B0604020202020204" pitchFamily="34" charset="0"/>
              </a:rPr>
              <a:t>(L9) Leaders develop and implement an evidence-based professional development system or approach that provides practitioners a variety of supports to ensure they have the knowledge and skills needed to implement the DEC Recommended Practices.</a:t>
            </a:r>
          </a:p>
          <a:p>
            <a:pPr marL="376070" indent="-285750">
              <a:buBlip>
                <a:blip r:embed="rId3"/>
              </a:buBlip>
            </a:pPr>
            <a:r>
              <a:rPr lang="en-US" sz="1800" dirty="0">
                <a:latin typeface="Arial" panose="020B0604020202020204" pitchFamily="34" charset="0"/>
                <a:cs typeface="Arial" panose="020B0604020202020204" pitchFamily="34" charset="0"/>
              </a:rPr>
              <a:t>(L12) Leaders collaborate with stakeholders to collect and use data for program management and continuous program improvement and to examine the effectiveness of services and supports in improving child and family outcomes. Source: </a:t>
            </a:r>
            <a:r>
              <a:rPr lang="en-US" sz="1800" dirty="0">
                <a:latin typeface="Arial" panose="020B0604020202020204" pitchFamily="34" charset="0"/>
                <a:cs typeface="Arial" panose="020B0604020202020204" pitchFamily="34" charset="0"/>
                <a:hlinkClick r:id="rId16"/>
              </a:rPr>
              <a:t>https://divisionearlychildhood.egnyte.com/dl/tgv6GUXhVo</a:t>
            </a:r>
            <a:endParaRPr lang="en-US" sz="1800" dirty="0">
              <a:latin typeface="Arial" panose="020B0604020202020204" pitchFamily="34" charset="0"/>
              <a:cs typeface="Arial" panose="020B0604020202020204" pitchFamily="34" charset="0"/>
            </a:endParaRPr>
          </a:p>
          <a:p>
            <a:pPr marL="90320"/>
            <a:r>
              <a:rPr lang="en-US" sz="1800" dirty="0">
                <a:latin typeface="Arial" panose="020B0604020202020204" pitchFamily="34" charset="0"/>
                <a:cs typeface="Arial" panose="020B0604020202020204" pitchFamily="34" charset="0"/>
              </a:rPr>
              <a:t> </a:t>
            </a:r>
          </a:p>
        </p:txBody>
      </p:sp>
      <p:sp>
        <p:nvSpPr>
          <p:cNvPr id="41" name="Text Box 42">
            <a:extLst>
              <a:ext uri="{FF2B5EF4-FFF2-40B4-BE49-F238E27FC236}">
                <a16:creationId xmlns:a16="http://schemas.microsoft.com/office/drawing/2014/main" id="{06CF9660-3243-4243-AEB2-71E9F02FC7E1}"/>
              </a:ext>
            </a:extLst>
          </p:cNvPr>
          <p:cNvSpPr txBox="1">
            <a:spLocks noChangeArrowheads="1"/>
          </p:cNvSpPr>
          <p:nvPr/>
        </p:nvSpPr>
        <p:spPr bwMode="auto">
          <a:xfrm>
            <a:off x="12286342" y="3005962"/>
            <a:ext cx="15930010" cy="491130"/>
          </a:xfrm>
          <a:prstGeom prst="rect">
            <a:avLst/>
          </a:prstGeom>
          <a:noFill/>
          <a:ln w="9525">
            <a:noFill/>
            <a:miter lim="800000"/>
            <a:headEnd/>
            <a:tailEnd/>
          </a:ln>
          <a:effectLst/>
        </p:spPr>
        <p:txBody>
          <a:bodyPr wrap="square" lIns="29180" tIns="14590" rIns="29180" bIns="14590">
            <a:spAutoFit/>
          </a:bodyPr>
          <a:lstStyle>
            <a:defPPr>
              <a:defRPr lang="en-US"/>
            </a:defPPr>
            <a:lvl1pPr marL="0" algn="l" defTabSz="1933747" rtl="0" eaLnBrk="1" latinLnBrk="0" hangingPunct="1">
              <a:defRPr sz="7800" kern="1200">
                <a:solidFill>
                  <a:schemeClr val="tx1"/>
                </a:solidFill>
                <a:latin typeface="+mn-lt"/>
                <a:ea typeface="+mn-ea"/>
                <a:cs typeface="+mn-cs"/>
              </a:defRPr>
            </a:lvl1pPr>
            <a:lvl2pPr marL="1933747" algn="l" defTabSz="1933747" rtl="0" eaLnBrk="1" latinLnBrk="0" hangingPunct="1">
              <a:defRPr sz="7800" kern="1200">
                <a:solidFill>
                  <a:schemeClr val="tx1"/>
                </a:solidFill>
                <a:latin typeface="+mn-lt"/>
                <a:ea typeface="+mn-ea"/>
                <a:cs typeface="+mn-cs"/>
              </a:defRPr>
            </a:lvl2pPr>
            <a:lvl3pPr marL="3867494" algn="l" defTabSz="1933747" rtl="0" eaLnBrk="1" latinLnBrk="0" hangingPunct="1">
              <a:defRPr sz="7800" kern="1200">
                <a:solidFill>
                  <a:schemeClr val="tx1"/>
                </a:solidFill>
                <a:latin typeface="+mn-lt"/>
                <a:ea typeface="+mn-ea"/>
                <a:cs typeface="+mn-cs"/>
              </a:defRPr>
            </a:lvl3pPr>
            <a:lvl4pPr marL="5801241" algn="l" defTabSz="1933747" rtl="0" eaLnBrk="1" latinLnBrk="0" hangingPunct="1">
              <a:defRPr sz="7800" kern="1200">
                <a:solidFill>
                  <a:schemeClr val="tx1"/>
                </a:solidFill>
                <a:latin typeface="+mn-lt"/>
                <a:ea typeface="+mn-ea"/>
                <a:cs typeface="+mn-cs"/>
              </a:defRPr>
            </a:lvl4pPr>
            <a:lvl5pPr marL="7734988" algn="l" defTabSz="1933747" rtl="0" eaLnBrk="1" latinLnBrk="0" hangingPunct="1">
              <a:defRPr sz="7800" kern="1200">
                <a:solidFill>
                  <a:schemeClr val="tx1"/>
                </a:solidFill>
                <a:latin typeface="+mn-lt"/>
                <a:ea typeface="+mn-ea"/>
                <a:cs typeface="+mn-cs"/>
              </a:defRPr>
            </a:lvl5pPr>
            <a:lvl6pPr marL="9668740" algn="l" defTabSz="1933747" rtl="0" eaLnBrk="1" latinLnBrk="0" hangingPunct="1">
              <a:defRPr sz="7800" kern="1200">
                <a:solidFill>
                  <a:schemeClr val="tx1"/>
                </a:solidFill>
                <a:latin typeface="+mn-lt"/>
                <a:ea typeface="+mn-ea"/>
                <a:cs typeface="+mn-cs"/>
              </a:defRPr>
            </a:lvl6pPr>
            <a:lvl7pPr marL="11602487" algn="l" defTabSz="1933747" rtl="0" eaLnBrk="1" latinLnBrk="0" hangingPunct="1">
              <a:defRPr sz="7800" kern="1200">
                <a:solidFill>
                  <a:schemeClr val="tx1"/>
                </a:solidFill>
                <a:latin typeface="+mn-lt"/>
                <a:ea typeface="+mn-ea"/>
                <a:cs typeface="+mn-cs"/>
              </a:defRPr>
            </a:lvl7pPr>
            <a:lvl8pPr marL="13536236" algn="l" defTabSz="1933747" rtl="0" eaLnBrk="1" latinLnBrk="0" hangingPunct="1">
              <a:defRPr sz="7800" kern="1200">
                <a:solidFill>
                  <a:schemeClr val="tx1"/>
                </a:solidFill>
                <a:latin typeface="+mn-lt"/>
                <a:ea typeface="+mn-ea"/>
                <a:cs typeface="+mn-cs"/>
              </a:defRPr>
            </a:lvl8pPr>
            <a:lvl9pPr marL="15469982" algn="l" defTabSz="1933747" rtl="0" eaLnBrk="1" latinLnBrk="0" hangingPunct="1">
              <a:defRPr sz="7800" kern="1200">
                <a:solidFill>
                  <a:schemeClr val="tx1"/>
                </a:solidFill>
                <a:latin typeface="+mn-lt"/>
                <a:ea typeface="+mn-ea"/>
                <a:cs typeface="+mn-cs"/>
              </a:defRPr>
            </a:lvl9pPr>
          </a:lstStyle>
          <a:p>
            <a:pPr algn="ctr" defTabSz="1401034">
              <a:spcBef>
                <a:spcPct val="50000"/>
              </a:spcBef>
              <a:defRPr/>
            </a:pPr>
            <a:r>
              <a:rPr lang="en-US" sz="3000" b="1" kern="0" dirty="0">
                <a:solidFill>
                  <a:schemeClr val="bg1"/>
                </a:solidFill>
                <a:latin typeface="Arial" panose="020B0604020202020204" pitchFamily="34" charset="0"/>
                <a:cs typeface="Arial" panose="020B0604020202020204" pitchFamily="34" charset="0"/>
              </a:rPr>
              <a:t>Five Steps to Building a Culture of Data Use</a:t>
            </a:r>
          </a:p>
        </p:txBody>
      </p:sp>
      <p:pic>
        <p:nvPicPr>
          <p:cNvPr id="13" name="Picture 12">
            <a:extLst>
              <a:ext uri="{FF2B5EF4-FFF2-40B4-BE49-F238E27FC236}">
                <a16:creationId xmlns:a16="http://schemas.microsoft.com/office/drawing/2014/main" id="{83D781C7-5D0E-46FD-B2A8-32A96BF16729}"/>
              </a:ext>
            </a:extLst>
          </p:cNvPr>
          <p:cNvPicPr>
            <a:picLocks noChangeAspect="1"/>
          </p:cNvPicPr>
          <p:nvPr/>
        </p:nvPicPr>
        <p:blipFill>
          <a:blip r:embed="rId17"/>
          <a:stretch>
            <a:fillRect/>
          </a:stretch>
        </p:blipFill>
        <p:spPr>
          <a:xfrm>
            <a:off x="9943007" y="4155310"/>
            <a:ext cx="3385648" cy="5078471"/>
          </a:xfrm>
          <a:prstGeom prst="rect">
            <a:avLst/>
          </a:prstGeom>
        </p:spPr>
      </p:pic>
    </p:spTree>
    <p:extLst>
      <p:ext uri="{BB962C8B-B14F-4D97-AF65-F5344CB8AC3E}">
        <p14:creationId xmlns:p14="http://schemas.microsoft.com/office/powerpoint/2010/main" val="13910063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4641</TotalTime>
  <Words>702</Words>
  <Application>Microsoft Office PowerPoint</Application>
  <PresentationFormat>Custom</PresentationFormat>
  <Paragraphs>55</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The DaSy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Abby Winer</dc:creator>
  <cp:lastModifiedBy>Roxanne Jones</cp:lastModifiedBy>
  <cp:revision>356</cp:revision>
  <cp:lastPrinted>2016-02-09T23:18:21Z</cp:lastPrinted>
  <dcterms:created xsi:type="dcterms:W3CDTF">2013-04-04T18:13:30Z</dcterms:created>
  <dcterms:modified xsi:type="dcterms:W3CDTF">2017-09-27T15:15:01Z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ies>
</file>