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02" r:id="rId1"/>
  </p:sldMasterIdLst>
  <p:notesMasterIdLst>
    <p:notesMasterId r:id="rId42"/>
  </p:notesMasterIdLst>
  <p:handoutMasterIdLst>
    <p:handoutMasterId r:id="rId43"/>
  </p:handoutMasterIdLst>
  <p:sldIdLst>
    <p:sldId id="257" r:id="rId2"/>
    <p:sldId id="261" r:id="rId3"/>
    <p:sldId id="344" r:id="rId4"/>
    <p:sldId id="345" r:id="rId5"/>
    <p:sldId id="346" r:id="rId6"/>
    <p:sldId id="347" r:id="rId7"/>
    <p:sldId id="348" r:id="rId8"/>
    <p:sldId id="349" r:id="rId9"/>
    <p:sldId id="350" r:id="rId10"/>
    <p:sldId id="351" r:id="rId11"/>
    <p:sldId id="335" r:id="rId12"/>
    <p:sldId id="262" r:id="rId13"/>
    <p:sldId id="312" r:id="rId14"/>
    <p:sldId id="313" r:id="rId15"/>
    <p:sldId id="264" r:id="rId16"/>
    <p:sldId id="314" r:id="rId17"/>
    <p:sldId id="334" r:id="rId18"/>
    <p:sldId id="317" r:id="rId19"/>
    <p:sldId id="318" r:id="rId20"/>
    <p:sldId id="319" r:id="rId21"/>
    <p:sldId id="320" r:id="rId22"/>
    <p:sldId id="333" r:id="rId23"/>
    <p:sldId id="272" r:id="rId24"/>
    <p:sldId id="354" r:id="rId25"/>
    <p:sldId id="355" r:id="rId26"/>
    <p:sldId id="356" r:id="rId27"/>
    <p:sldId id="357" r:id="rId28"/>
    <p:sldId id="358" r:id="rId29"/>
    <p:sldId id="359" r:id="rId30"/>
    <p:sldId id="336" r:id="rId31"/>
    <p:sldId id="337" r:id="rId32"/>
    <p:sldId id="339" r:id="rId33"/>
    <p:sldId id="363" r:id="rId34"/>
    <p:sldId id="361" r:id="rId35"/>
    <p:sldId id="273" r:id="rId36"/>
    <p:sldId id="296" r:id="rId37"/>
    <p:sldId id="362" r:id="rId38"/>
    <p:sldId id="304" r:id="rId39"/>
    <p:sldId id="352" r:id="rId40"/>
    <p:sldId id="327" r:id="rId41"/>
  </p:sldIdLst>
  <p:sldSz cx="9144000" cy="6858000" type="screen4x3"/>
  <p:notesSz cx="7010400" cy="9296400"/>
  <p:custDataLst>
    <p:tags r:id="rId44"/>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que Tunzi" initials="DT" lastIdx="3" clrIdx="0">
    <p:extLst/>
  </p:cmAuthor>
  <p:cmAuthor id="2" name="Codie Kane" initials="CK" lastIdx="3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8900"/>
    <a:srgbClr val="D5D3CA"/>
    <a:srgbClr val="414F61"/>
    <a:srgbClr val="818181"/>
    <a:srgbClr val="373737"/>
    <a:srgbClr val="D4540E"/>
    <a:srgbClr val="FFCC00"/>
    <a:srgbClr val="B9CDE5"/>
    <a:srgbClr val="FFEBAB"/>
    <a:srgbClr val="865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10" autoAdjust="0"/>
    <p:restoredTop sz="95444" autoAdjust="0"/>
  </p:normalViewPr>
  <p:slideViewPr>
    <p:cSldViewPr>
      <p:cViewPr varScale="1">
        <p:scale>
          <a:sx n="81" d="100"/>
          <a:sy n="81" d="100"/>
        </p:scale>
        <p:origin x="72" y="163"/>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28755\Documents\DaSy\Child_Outcomes_Presentation_DTupdates_CK09301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28755\Documents\DaSy\Copy%20of%20qryPartCExport%20Oct%203%20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28755\Documents\DaSy\Copy%20of%20qryPartCExport%20Oct%203%201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28755\Documents\DaSy\Copy%20of%20qryPartCExport%20Oct%203%201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28755\Documents\DaSy\Copy%20of%20qryPartCExport%20Oct%203%201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28755\Documents\DaSy\Child_Outcomes_Presentation_DTupdates_CK093016.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63953688032"/>
          <c:y val="0.15229166666666699"/>
          <c:w val="0.76702712978634702"/>
          <c:h val="0.72392712041131901"/>
        </c:manualLayout>
      </c:layout>
      <c:lineChart>
        <c:grouping val="standard"/>
        <c:varyColors val="0"/>
        <c:ser>
          <c:idx val="0"/>
          <c:order val="0"/>
          <c:tx>
            <c:strRef>
              <c:f>Sheet1!$A$2</c:f>
              <c:strCache>
                <c:ptCount val="1"/>
                <c:pt idx="0">
                  <c:v>Part C</c:v>
                </c:pt>
              </c:strCache>
            </c:strRef>
          </c:tx>
          <c:spPr>
            <a:ln w="28575" cap="rnd">
              <a:solidFill>
                <a:srgbClr val="0070C0"/>
              </a:solidFill>
              <a:round/>
            </a:ln>
            <a:effectLst/>
          </c:spPr>
          <c:marker>
            <c:symbol val="none"/>
          </c:marker>
          <c:cat>
            <c:strRef>
              <c:f>Sheet1!$B$1:$H$1</c:f>
              <c:strCache>
                <c:ptCount val="7"/>
                <c:pt idx="0">
                  <c:v>08-09</c:v>
                </c:pt>
                <c:pt idx="1">
                  <c:v>09-10</c:v>
                </c:pt>
                <c:pt idx="2">
                  <c:v>10-11</c:v>
                </c:pt>
                <c:pt idx="3">
                  <c:v>11-12</c:v>
                </c:pt>
                <c:pt idx="4">
                  <c:v>12-13</c:v>
                </c:pt>
                <c:pt idx="5">
                  <c:v>13-14</c:v>
                </c:pt>
                <c:pt idx="6">
                  <c:v>14-15</c:v>
                </c:pt>
              </c:strCache>
            </c:strRef>
          </c:cat>
          <c:val>
            <c:numRef>
              <c:f>Sheet1!$B$2:$H$2</c:f>
              <c:numCache>
                <c:formatCode>General</c:formatCode>
                <c:ptCount val="7"/>
                <c:pt idx="0">
                  <c:v>19</c:v>
                </c:pt>
                <c:pt idx="1">
                  <c:v>29</c:v>
                </c:pt>
                <c:pt idx="2">
                  <c:v>39</c:v>
                </c:pt>
                <c:pt idx="3">
                  <c:v>33</c:v>
                </c:pt>
                <c:pt idx="4">
                  <c:v>41</c:v>
                </c:pt>
                <c:pt idx="5">
                  <c:v>47</c:v>
                </c:pt>
                <c:pt idx="6">
                  <c:v>42</c:v>
                </c:pt>
              </c:numCache>
            </c:numRef>
          </c:val>
          <c:smooth val="0"/>
          <c:extLst>
            <c:ext xmlns:c16="http://schemas.microsoft.com/office/drawing/2014/chart" uri="{C3380CC4-5D6E-409C-BE32-E72D297353CC}">
              <c16:uniqueId val="{00000000-9F0D-4B8E-8CBC-8C3AEBD3543B}"/>
            </c:ext>
          </c:extLst>
        </c:ser>
        <c:ser>
          <c:idx val="1"/>
          <c:order val="1"/>
          <c:tx>
            <c:strRef>
              <c:f>Sheet1!$A$3</c:f>
              <c:strCache>
                <c:ptCount val="1"/>
                <c:pt idx="0">
                  <c:v>Part B Preschool</c:v>
                </c:pt>
              </c:strCache>
            </c:strRef>
          </c:tx>
          <c:spPr>
            <a:ln w="28575" cap="rnd">
              <a:solidFill>
                <a:schemeClr val="accent2"/>
              </a:solidFill>
              <a:round/>
            </a:ln>
            <a:effectLst/>
          </c:spPr>
          <c:marker>
            <c:symbol val="none"/>
          </c:marker>
          <c:cat>
            <c:strRef>
              <c:f>Sheet1!$B$1:$H$1</c:f>
              <c:strCache>
                <c:ptCount val="7"/>
                <c:pt idx="0">
                  <c:v>08-09</c:v>
                </c:pt>
                <c:pt idx="1">
                  <c:v>09-10</c:v>
                </c:pt>
                <c:pt idx="2">
                  <c:v>10-11</c:v>
                </c:pt>
                <c:pt idx="3">
                  <c:v>11-12</c:v>
                </c:pt>
                <c:pt idx="4">
                  <c:v>12-13</c:v>
                </c:pt>
                <c:pt idx="5">
                  <c:v>13-14</c:v>
                </c:pt>
                <c:pt idx="6">
                  <c:v>14-15</c:v>
                </c:pt>
              </c:strCache>
            </c:strRef>
          </c:cat>
          <c:val>
            <c:numRef>
              <c:f>Sheet1!$B$3:$H$3</c:f>
              <c:numCache>
                <c:formatCode>General</c:formatCode>
                <c:ptCount val="7"/>
                <c:pt idx="0">
                  <c:v>15</c:v>
                </c:pt>
                <c:pt idx="1">
                  <c:v>33</c:v>
                </c:pt>
                <c:pt idx="2">
                  <c:v>36</c:v>
                </c:pt>
                <c:pt idx="3">
                  <c:v>39</c:v>
                </c:pt>
                <c:pt idx="4">
                  <c:v>41</c:v>
                </c:pt>
                <c:pt idx="5">
                  <c:v>43</c:v>
                </c:pt>
                <c:pt idx="6">
                  <c:v>45</c:v>
                </c:pt>
              </c:numCache>
            </c:numRef>
          </c:val>
          <c:smooth val="0"/>
          <c:extLst>
            <c:ext xmlns:c16="http://schemas.microsoft.com/office/drawing/2014/chart" uri="{C3380CC4-5D6E-409C-BE32-E72D297353CC}">
              <c16:uniqueId val="{00000001-9F0D-4B8E-8CBC-8C3AEBD3543B}"/>
            </c:ext>
          </c:extLst>
        </c:ser>
        <c:dLbls>
          <c:showLegendKey val="0"/>
          <c:showVal val="0"/>
          <c:showCatName val="0"/>
          <c:showSerName val="0"/>
          <c:showPercent val="0"/>
          <c:showBubbleSize val="0"/>
        </c:dLbls>
        <c:smooth val="0"/>
        <c:axId val="115615616"/>
        <c:axId val="115617152"/>
      </c:lineChart>
      <c:catAx>
        <c:axId val="11561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617152"/>
        <c:crosses val="autoZero"/>
        <c:auto val="1"/>
        <c:lblAlgn val="ctr"/>
        <c:lblOffset val="100"/>
        <c:noMultiLvlLbl val="0"/>
      </c:catAx>
      <c:valAx>
        <c:axId val="1156171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615616"/>
        <c:crosses val="autoZero"/>
        <c:crossBetween val="between"/>
      </c:valAx>
      <c:dTable>
        <c:showHorzBorder val="1"/>
        <c:showVertBorder val="1"/>
        <c:showOutline val="1"/>
        <c:showKeys val="1"/>
        <c:spPr>
          <a:noFill/>
          <a:ln w="6350" cap="flat" cmpd="sng" algn="ctr">
            <a:solidFill>
              <a:schemeClr val="tx1">
                <a:lumMod val="65000"/>
                <a:lumOff val="35000"/>
              </a:schemeClr>
            </a:solidFill>
            <a:round/>
          </a:ln>
          <a:effectLst/>
        </c:spPr>
        <c:txPr>
          <a:bodyPr rot="0" spcFirstLastPara="1" vertOverflow="ellipsis" vert="horz" wrap="square" anchor="ctr" anchorCtr="1"/>
          <a:lstStyle/>
          <a:p>
            <a:pPr rtl="0">
              <a:defRPr sz="1197" b="0" i="0" u="none" strike="noStrike" kern="1200" baseline="0">
                <a:ln>
                  <a:noFill/>
                </a:ln>
                <a:solidFill>
                  <a:schemeClr val="tx1">
                    <a:lumMod val="65000"/>
                    <a:lumOff val="35000"/>
                  </a:schemeClr>
                </a:solidFill>
                <a:latin typeface="+mn-lt"/>
                <a:ea typeface="+mn-ea"/>
                <a:cs typeface="+mn-cs"/>
              </a:defRPr>
            </a:pPr>
            <a:endParaRPr lang="en-US"/>
          </a:p>
        </c:txPr>
      </c:dTable>
      <c:spPr>
        <a:solidFill>
          <a:schemeClr val="lt1"/>
        </a:solidFill>
        <a:ln w="9525" cap="flat" cmpd="sng" algn="ctr">
          <a:solidFill>
            <a:schemeClr val="dk1"/>
          </a:solidFill>
          <a:prstDash val="solid"/>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72858948187006E-2"/>
          <c:y val="0.19386690992894201"/>
          <c:w val="0.91666788179255398"/>
          <c:h val="0.56501664426093101"/>
        </c:manualLayout>
      </c:layout>
      <c:lineChart>
        <c:grouping val="standard"/>
        <c:varyColors val="0"/>
        <c:ser>
          <c:idx val="0"/>
          <c:order val="0"/>
          <c:tx>
            <c:strRef>
              <c:f>Sheet1!$A$2</c:f>
              <c:strCache>
                <c:ptCount val="1"/>
                <c:pt idx="0">
                  <c:v>Social Relationships</c:v>
                </c:pt>
              </c:strCache>
            </c:strRef>
          </c:tx>
          <c:spPr>
            <a:ln w="28575" cap="rnd">
              <a:solidFill>
                <a:schemeClr val="accent1"/>
              </a:solidFill>
              <a:round/>
            </a:ln>
            <a:effectLst/>
          </c:spPr>
          <c:marker>
            <c:symbol val="none"/>
          </c:marker>
          <c:cat>
            <c:strRef>
              <c:f>Sheet1!$B$1:$G$1</c:f>
              <c:strCache>
                <c:ptCount val="6"/>
                <c:pt idx="0">
                  <c:v>2009-10 
(29 states)</c:v>
                </c:pt>
                <c:pt idx="1">
                  <c:v>2010-11 
(39 states)</c:v>
                </c:pt>
                <c:pt idx="2">
                  <c:v>2011-12 
(33 states)</c:v>
                </c:pt>
                <c:pt idx="3">
                  <c:v>2012-13 
(41 states)</c:v>
                </c:pt>
                <c:pt idx="4">
                  <c:v>2013-4 
(47 states)</c:v>
                </c:pt>
                <c:pt idx="5">
                  <c:v>2014-5 
(42 states)</c:v>
                </c:pt>
              </c:strCache>
            </c:strRef>
          </c:cat>
          <c:val>
            <c:numRef>
              <c:f>Sheet1!$B$2:$G$2</c:f>
              <c:numCache>
                <c:formatCode>General</c:formatCode>
                <c:ptCount val="6"/>
                <c:pt idx="0">
                  <c:v>71</c:v>
                </c:pt>
                <c:pt idx="1">
                  <c:v>68</c:v>
                </c:pt>
                <c:pt idx="2">
                  <c:v>66</c:v>
                </c:pt>
                <c:pt idx="3">
                  <c:v>66</c:v>
                </c:pt>
                <c:pt idx="4">
                  <c:v>66</c:v>
                </c:pt>
                <c:pt idx="5">
                  <c:v>67</c:v>
                </c:pt>
              </c:numCache>
            </c:numRef>
          </c:val>
          <c:smooth val="0"/>
          <c:extLst>
            <c:ext xmlns:c16="http://schemas.microsoft.com/office/drawing/2014/chart" uri="{C3380CC4-5D6E-409C-BE32-E72D297353CC}">
              <c16:uniqueId val="{00000000-352C-4A96-BC96-B99789E46E43}"/>
            </c:ext>
          </c:extLst>
        </c:ser>
        <c:ser>
          <c:idx val="1"/>
          <c:order val="1"/>
          <c:tx>
            <c:strRef>
              <c:f>Sheet1!$A$3</c:f>
              <c:strCache>
                <c:ptCount val="1"/>
                <c:pt idx="0">
                  <c:v>Knowledge and Skills</c:v>
                </c:pt>
              </c:strCache>
            </c:strRef>
          </c:tx>
          <c:spPr>
            <a:ln w="28575" cap="rnd">
              <a:solidFill>
                <a:schemeClr val="accent2"/>
              </a:solidFill>
              <a:round/>
            </a:ln>
            <a:effectLst/>
          </c:spPr>
          <c:marker>
            <c:symbol val="none"/>
          </c:marker>
          <c:cat>
            <c:strRef>
              <c:f>Sheet1!$B$1:$G$1</c:f>
              <c:strCache>
                <c:ptCount val="6"/>
                <c:pt idx="0">
                  <c:v>2009-10 
(29 states)</c:v>
                </c:pt>
                <c:pt idx="1">
                  <c:v>2010-11 
(39 states)</c:v>
                </c:pt>
                <c:pt idx="2">
                  <c:v>2011-12 
(33 states)</c:v>
                </c:pt>
                <c:pt idx="3">
                  <c:v>2012-13 
(41 states)</c:v>
                </c:pt>
                <c:pt idx="4">
                  <c:v>2013-4 
(47 states)</c:v>
                </c:pt>
                <c:pt idx="5">
                  <c:v>2014-5 
(42 states)</c:v>
                </c:pt>
              </c:strCache>
            </c:strRef>
          </c:cat>
          <c:val>
            <c:numRef>
              <c:f>Sheet1!$B$3:$G$3</c:f>
              <c:numCache>
                <c:formatCode>General</c:formatCode>
                <c:ptCount val="6"/>
                <c:pt idx="0">
                  <c:v>74</c:v>
                </c:pt>
                <c:pt idx="1">
                  <c:v>73</c:v>
                </c:pt>
                <c:pt idx="2">
                  <c:v>72</c:v>
                </c:pt>
                <c:pt idx="3">
                  <c:v>71</c:v>
                </c:pt>
                <c:pt idx="4">
                  <c:v>72</c:v>
                </c:pt>
                <c:pt idx="5">
                  <c:v>74</c:v>
                </c:pt>
              </c:numCache>
            </c:numRef>
          </c:val>
          <c:smooth val="0"/>
          <c:extLst>
            <c:ext xmlns:c16="http://schemas.microsoft.com/office/drawing/2014/chart" uri="{C3380CC4-5D6E-409C-BE32-E72D297353CC}">
              <c16:uniqueId val="{00000001-352C-4A96-BC96-B99789E46E43}"/>
            </c:ext>
          </c:extLst>
        </c:ser>
        <c:ser>
          <c:idx val="2"/>
          <c:order val="2"/>
          <c:tx>
            <c:strRef>
              <c:f>Sheet1!$A$4</c:f>
              <c:strCache>
                <c:ptCount val="1"/>
                <c:pt idx="0">
                  <c:v>Action to Meet Needs</c:v>
                </c:pt>
              </c:strCache>
            </c:strRef>
          </c:tx>
          <c:spPr>
            <a:ln w="28575" cap="rnd">
              <a:solidFill>
                <a:schemeClr val="accent3"/>
              </a:solidFill>
              <a:round/>
            </a:ln>
            <a:effectLst/>
          </c:spPr>
          <c:marker>
            <c:symbol val="none"/>
          </c:marker>
          <c:cat>
            <c:strRef>
              <c:f>Sheet1!$B$1:$G$1</c:f>
              <c:strCache>
                <c:ptCount val="6"/>
                <c:pt idx="0">
                  <c:v>2009-10 
(29 states)</c:v>
                </c:pt>
                <c:pt idx="1">
                  <c:v>2010-11 
(39 states)</c:v>
                </c:pt>
                <c:pt idx="2">
                  <c:v>2011-12 
(33 states)</c:v>
                </c:pt>
                <c:pt idx="3">
                  <c:v>2012-13 
(41 states)</c:v>
                </c:pt>
                <c:pt idx="4">
                  <c:v>2013-4 
(47 states)</c:v>
                </c:pt>
                <c:pt idx="5">
                  <c:v>2014-5 
(42 states)</c:v>
                </c:pt>
              </c:strCache>
            </c:strRef>
          </c:cat>
          <c:val>
            <c:numRef>
              <c:f>Sheet1!$B$4:$G$4</c:f>
              <c:numCache>
                <c:formatCode>General</c:formatCode>
                <c:ptCount val="6"/>
                <c:pt idx="0">
                  <c:v>76</c:v>
                </c:pt>
                <c:pt idx="1">
                  <c:v>73</c:v>
                </c:pt>
                <c:pt idx="2">
                  <c:v>73</c:v>
                </c:pt>
                <c:pt idx="3">
                  <c:v>71</c:v>
                </c:pt>
                <c:pt idx="4">
                  <c:v>73</c:v>
                </c:pt>
                <c:pt idx="5">
                  <c:v>75</c:v>
                </c:pt>
              </c:numCache>
            </c:numRef>
          </c:val>
          <c:smooth val="0"/>
          <c:extLst>
            <c:ext xmlns:c16="http://schemas.microsoft.com/office/drawing/2014/chart" uri="{C3380CC4-5D6E-409C-BE32-E72D297353CC}">
              <c16:uniqueId val="{00000002-352C-4A96-BC96-B99789E46E43}"/>
            </c:ext>
          </c:extLst>
        </c:ser>
        <c:dLbls>
          <c:showLegendKey val="0"/>
          <c:showVal val="0"/>
          <c:showCatName val="0"/>
          <c:showSerName val="0"/>
          <c:showPercent val="0"/>
          <c:showBubbleSize val="0"/>
        </c:dLbls>
        <c:smooth val="0"/>
        <c:axId val="115647616"/>
        <c:axId val="115649152"/>
      </c:lineChart>
      <c:catAx>
        <c:axId val="11564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5649152"/>
        <c:crosses val="autoZero"/>
        <c:auto val="1"/>
        <c:lblAlgn val="ctr"/>
        <c:lblOffset val="100"/>
        <c:noMultiLvlLbl val="0"/>
      </c:catAx>
      <c:valAx>
        <c:axId val="115649152"/>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5647616"/>
        <c:crosses val="autoZero"/>
        <c:crossBetween val="between"/>
      </c:valAx>
      <c:spPr>
        <a:noFill/>
        <a:ln>
          <a:noFill/>
        </a:ln>
        <a:effectLst/>
      </c:spPr>
    </c:plotArea>
    <c:legend>
      <c:legendPos val="b"/>
      <c:layout>
        <c:manualLayout>
          <c:xMode val="edge"/>
          <c:yMode val="edge"/>
          <c:x val="0"/>
          <c:y val="0.91453652134946495"/>
          <c:w val="0.98098886944687502"/>
          <c:h val="8.124415850457719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98906386702"/>
          <c:y val="0.16676392534266499"/>
          <c:w val="0.80694553805774305"/>
          <c:h val="0.62601603966170905"/>
        </c:manualLayout>
      </c:layout>
      <c:lineChart>
        <c:grouping val="standard"/>
        <c:varyColors val="0"/>
        <c:ser>
          <c:idx val="0"/>
          <c:order val="0"/>
          <c:tx>
            <c:strRef>
              <c:f>Sheet3!$A$2</c:f>
              <c:strCache>
                <c:ptCount val="1"/>
                <c:pt idx="0">
                  <c:v>Social Relationships</c:v>
                </c:pt>
              </c:strCache>
            </c:strRef>
          </c:tx>
          <c:spPr>
            <a:ln w="28575" cap="rnd">
              <a:solidFill>
                <a:schemeClr val="accent1"/>
              </a:solidFill>
              <a:round/>
            </a:ln>
            <a:effectLst/>
          </c:spPr>
          <c:marker>
            <c:symbol val="none"/>
          </c:marker>
          <c:cat>
            <c:strRef>
              <c:f>Sheet3!$B$1:$G$1</c:f>
              <c:strCache>
                <c:ptCount val="6"/>
                <c:pt idx="0">
                  <c:v>2009-10 
(29 states)</c:v>
                </c:pt>
                <c:pt idx="1">
                  <c:v>2010-11 
(39 states)</c:v>
                </c:pt>
                <c:pt idx="2">
                  <c:v>2011-12 
(33 states)</c:v>
                </c:pt>
                <c:pt idx="3">
                  <c:v>2012-13 
(41 states)</c:v>
                </c:pt>
                <c:pt idx="4">
                  <c:v>2013-4 
(47 states)</c:v>
                </c:pt>
                <c:pt idx="5">
                  <c:v>2014-5 
(42 states)</c:v>
                </c:pt>
              </c:strCache>
            </c:strRef>
          </c:cat>
          <c:val>
            <c:numRef>
              <c:f>Sheet3!$B$2:$G$2</c:f>
              <c:numCache>
                <c:formatCode>General</c:formatCode>
                <c:ptCount val="6"/>
                <c:pt idx="0">
                  <c:v>62</c:v>
                </c:pt>
                <c:pt idx="1">
                  <c:v>61</c:v>
                </c:pt>
                <c:pt idx="2">
                  <c:v>60</c:v>
                </c:pt>
                <c:pt idx="3">
                  <c:v>61</c:v>
                </c:pt>
                <c:pt idx="4">
                  <c:v>61</c:v>
                </c:pt>
                <c:pt idx="5">
                  <c:v>59</c:v>
                </c:pt>
              </c:numCache>
            </c:numRef>
          </c:val>
          <c:smooth val="0"/>
          <c:extLst>
            <c:ext xmlns:c16="http://schemas.microsoft.com/office/drawing/2014/chart" uri="{C3380CC4-5D6E-409C-BE32-E72D297353CC}">
              <c16:uniqueId val="{00000000-A4F8-4C96-8E48-10F55308B83B}"/>
            </c:ext>
          </c:extLst>
        </c:ser>
        <c:ser>
          <c:idx val="1"/>
          <c:order val="1"/>
          <c:tx>
            <c:strRef>
              <c:f>Sheet3!$A$3</c:f>
              <c:strCache>
                <c:ptCount val="1"/>
                <c:pt idx="0">
                  <c:v>Knowledge and Skills</c:v>
                </c:pt>
              </c:strCache>
            </c:strRef>
          </c:tx>
          <c:spPr>
            <a:ln w="28575" cap="rnd">
              <a:solidFill>
                <a:schemeClr val="accent2"/>
              </a:solidFill>
              <a:round/>
            </a:ln>
            <a:effectLst/>
          </c:spPr>
          <c:marker>
            <c:symbol val="none"/>
          </c:marker>
          <c:cat>
            <c:strRef>
              <c:f>Sheet3!$B$1:$G$1</c:f>
              <c:strCache>
                <c:ptCount val="6"/>
                <c:pt idx="0">
                  <c:v>2009-10 
(29 states)</c:v>
                </c:pt>
                <c:pt idx="1">
                  <c:v>2010-11 
(39 states)</c:v>
                </c:pt>
                <c:pt idx="2">
                  <c:v>2011-12 
(33 states)</c:v>
                </c:pt>
                <c:pt idx="3">
                  <c:v>2012-13 
(41 states)</c:v>
                </c:pt>
                <c:pt idx="4">
                  <c:v>2013-4 
(47 states)</c:v>
                </c:pt>
                <c:pt idx="5">
                  <c:v>2014-5 
(42 states)</c:v>
                </c:pt>
              </c:strCache>
            </c:strRef>
          </c:cat>
          <c:val>
            <c:numRef>
              <c:f>Sheet3!$B$3:$G$3</c:f>
              <c:numCache>
                <c:formatCode>General</c:formatCode>
                <c:ptCount val="6"/>
                <c:pt idx="0">
                  <c:v>54</c:v>
                </c:pt>
                <c:pt idx="1">
                  <c:v>55</c:v>
                </c:pt>
                <c:pt idx="2">
                  <c:v>52</c:v>
                </c:pt>
                <c:pt idx="3">
                  <c:v>52</c:v>
                </c:pt>
                <c:pt idx="4">
                  <c:v>52</c:v>
                </c:pt>
                <c:pt idx="5">
                  <c:v>50</c:v>
                </c:pt>
              </c:numCache>
            </c:numRef>
          </c:val>
          <c:smooth val="0"/>
          <c:extLst>
            <c:ext xmlns:c16="http://schemas.microsoft.com/office/drawing/2014/chart" uri="{C3380CC4-5D6E-409C-BE32-E72D297353CC}">
              <c16:uniqueId val="{00000001-A4F8-4C96-8E48-10F55308B83B}"/>
            </c:ext>
          </c:extLst>
        </c:ser>
        <c:ser>
          <c:idx val="2"/>
          <c:order val="2"/>
          <c:tx>
            <c:strRef>
              <c:f>Sheet3!$A$4</c:f>
              <c:strCache>
                <c:ptCount val="1"/>
                <c:pt idx="0">
                  <c:v>Action to Meet Needs</c:v>
                </c:pt>
              </c:strCache>
            </c:strRef>
          </c:tx>
          <c:spPr>
            <a:ln w="28575" cap="rnd">
              <a:solidFill>
                <a:schemeClr val="accent3"/>
              </a:solidFill>
              <a:round/>
            </a:ln>
            <a:effectLst/>
          </c:spPr>
          <c:marker>
            <c:symbol val="none"/>
          </c:marker>
          <c:cat>
            <c:strRef>
              <c:f>Sheet3!$B$1:$G$1</c:f>
              <c:strCache>
                <c:ptCount val="6"/>
                <c:pt idx="0">
                  <c:v>2009-10 
(29 states)</c:v>
                </c:pt>
                <c:pt idx="1">
                  <c:v>2010-11 
(39 states)</c:v>
                </c:pt>
                <c:pt idx="2">
                  <c:v>2011-12 
(33 states)</c:v>
                </c:pt>
                <c:pt idx="3">
                  <c:v>2012-13 
(41 states)</c:v>
                </c:pt>
                <c:pt idx="4">
                  <c:v>2013-4 
(47 states)</c:v>
                </c:pt>
                <c:pt idx="5">
                  <c:v>2014-5 
(42 states)</c:v>
                </c:pt>
              </c:strCache>
            </c:strRef>
          </c:cat>
          <c:val>
            <c:numRef>
              <c:f>Sheet3!$B$4:$G$4</c:f>
              <c:numCache>
                <c:formatCode>General</c:formatCode>
                <c:ptCount val="6"/>
                <c:pt idx="0">
                  <c:v>60</c:v>
                </c:pt>
                <c:pt idx="1">
                  <c:v>59</c:v>
                </c:pt>
                <c:pt idx="2">
                  <c:v>59</c:v>
                </c:pt>
                <c:pt idx="3">
                  <c:v>59</c:v>
                </c:pt>
                <c:pt idx="4">
                  <c:v>59</c:v>
                </c:pt>
                <c:pt idx="5">
                  <c:v>58</c:v>
                </c:pt>
              </c:numCache>
            </c:numRef>
          </c:val>
          <c:smooth val="0"/>
          <c:extLst>
            <c:ext xmlns:c16="http://schemas.microsoft.com/office/drawing/2014/chart" uri="{C3380CC4-5D6E-409C-BE32-E72D297353CC}">
              <c16:uniqueId val="{00000002-A4F8-4C96-8E48-10F55308B83B}"/>
            </c:ext>
          </c:extLst>
        </c:ser>
        <c:dLbls>
          <c:showLegendKey val="0"/>
          <c:showVal val="0"/>
          <c:showCatName val="0"/>
          <c:showSerName val="0"/>
          <c:showPercent val="0"/>
          <c:showBubbleSize val="0"/>
        </c:dLbls>
        <c:smooth val="0"/>
        <c:axId val="6048768"/>
        <c:axId val="6054656"/>
      </c:lineChart>
      <c:catAx>
        <c:axId val="604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54656"/>
        <c:crosses val="autoZero"/>
        <c:auto val="1"/>
        <c:lblAlgn val="ctr"/>
        <c:lblOffset val="100"/>
        <c:noMultiLvlLbl val="0"/>
      </c:catAx>
      <c:valAx>
        <c:axId val="6054656"/>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48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98906386701697E-2"/>
          <c:y val="0.189597258675999"/>
          <c:w val="0.83194553805774296"/>
          <c:h val="0.60133085447652401"/>
        </c:manualLayout>
      </c:layout>
      <c:lineChart>
        <c:grouping val="standard"/>
        <c:varyColors val="0"/>
        <c:ser>
          <c:idx val="0"/>
          <c:order val="0"/>
          <c:tx>
            <c:strRef>
              <c:f>Sheet4!$A$2</c:f>
              <c:strCache>
                <c:ptCount val="1"/>
                <c:pt idx="0">
                  <c:v>Social Relationships</c:v>
                </c:pt>
              </c:strCache>
            </c:strRef>
          </c:tx>
          <c:spPr>
            <a:ln w="28575" cap="rnd">
              <a:solidFill>
                <a:schemeClr val="accent1"/>
              </a:solidFill>
              <a:round/>
            </a:ln>
            <a:effectLst/>
          </c:spPr>
          <c:marker>
            <c:symbol val="none"/>
          </c:marker>
          <c:cat>
            <c:strRef>
              <c:f>Sheet4!$B$1:$G$1</c:f>
              <c:strCache>
                <c:ptCount val="6"/>
                <c:pt idx="0">
                  <c:v>2009-10 
(29 states)</c:v>
                </c:pt>
                <c:pt idx="1">
                  <c:v>2010-11 
(39 states)</c:v>
                </c:pt>
                <c:pt idx="2">
                  <c:v>2011-12 
(33 states)</c:v>
                </c:pt>
                <c:pt idx="3">
                  <c:v>2012-13 
(41 states)</c:v>
                </c:pt>
                <c:pt idx="4">
                  <c:v>2013-4 
(47 states)</c:v>
                </c:pt>
                <c:pt idx="5">
                  <c:v>2014-5 
(42 states)</c:v>
                </c:pt>
              </c:strCache>
            </c:strRef>
          </c:cat>
          <c:val>
            <c:numRef>
              <c:f>Sheet4!$B$2:$G$2</c:f>
              <c:numCache>
                <c:formatCode>General</c:formatCode>
                <c:ptCount val="6"/>
                <c:pt idx="0">
                  <c:v>83</c:v>
                </c:pt>
                <c:pt idx="1">
                  <c:v>81</c:v>
                </c:pt>
                <c:pt idx="2">
                  <c:v>81</c:v>
                </c:pt>
                <c:pt idx="3">
                  <c:v>80</c:v>
                </c:pt>
                <c:pt idx="4">
                  <c:v>77</c:v>
                </c:pt>
                <c:pt idx="5">
                  <c:v>78</c:v>
                </c:pt>
              </c:numCache>
            </c:numRef>
          </c:val>
          <c:smooth val="0"/>
          <c:extLst>
            <c:ext xmlns:c16="http://schemas.microsoft.com/office/drawing/2014/chart" uri="{C3380CC4-5D6E-409C-BE32-E72D297353CC}">
              <c16:uniqueId val="{00000000-3CEF-4B55-A80F-6CFEE63C518A}"/>
            </c:ext>
          </c:extLst>
        </c:ser>
        <c:ser>
          <c:idx val="1"/>
          <c:order val="1"/>
          <c:tx>
            <c:strRef>
              <c:f>Sheet4!$A$3</c:f>
              <c:strCache>
                <c:ptCount val="1"/>
                <c:pt idx="0">
                  <c:v>Knowledge and Skills</c:v>
                </c:pt>
              </c:strCache>
            </c:strRef>
          </c:tx>
          <c:spPr>
            <a:ln w="28575" cap="rnd">
              <a:solidFill>
                <a:schemeClr val="accent2"/>
              </a:solidFill>
              <a:round/>
            </a:ln>
            <a:effectLst/>
          </c:spPr>
          <c:marker>
            <c:symbol val="none"/>
          </c:marker>
          <c:cat>
            <c:strRef>
              <c:f>Sheet4!$B$1:$G$1</c:f>
              <c:strCache>
                <c:ptCount val="6"/>
                <c:pt idx="0">
                  <c:v>2009-10 
(29 states)</c:v>
                </c:pt>
                <c:pt idx="1">
                  <c:v>2010-11 
(39 states)</c:v>
                </c:pt>
                <c:pt idx="2">
                  <c:v>2011-12 
(33 states)</c:v>
                </c:pt>
                <c:pt idx="3">
                  <c:v>2012-13 
(41 states)</c:v>
                </c:pt>
                <c:pt idx="4">
                  <c:v>2013-4 
(47 states)</c:v>
                </c:pt>
                <c:pt idx="5">
                  <c:v>2014-5 
(42 states)</c:v>
                </c:pt>
              </c:strCache>
            </c:strRef>
          </c:cat>
          <c:val>
            <c:numRef>
              <c:f>Sheet4!$B$3:$G$3</c:f>
              <c:numCache>
                <c:formatCode>General</c:formatCode>
                <c:ptCount val="6"/>
                <c:pt idx="0">
                  <c:v>82</c:v>
                </c:pt>
                <c:pt idx="1">
                  <c:v>81</c:v>
                </c:pt>
                <c:pt idx="2">
                  <c:v>81</c:v>
                </c:pt>
                <c:pt idx="3">
                  <c:v>80</c:v>
                </c:pt>
                <c:pt idx="4">
                  <c:v>79</c:v>
                </c:pt>
                <c:pt idx="5">
                  <c:v>79</c:v>
                </c:pt>
              </c:numCache>
            </c:numRef>
          </c:val>
          <c:smooth val="0"/>
          <c:extLst>
            <c:ext xmlns:c16="http://schemas.microsoft.com/office/drawing/2014/chart" uri="{C3380CC4-5D6E-409C-BE32-E72D297353CC}">
              <c16:uniqueId val="{00000001-3CEF-4B55-A80F-6CFEE63C518A}"/>
            </c:ext>
          </c:extLst>
        </c:ser>
        <c:ser>
          <c:idx val="2"/>
          <c:order val="2"/>
          <c:tx>
            <c:strRef>
              <c:f>Sheet4!$A$4</c:f>
              <c:strCache>
                <c:ptCount val="1"/>
                <c:pt idx="0">
                  <c:v>Action to Meet Needs</c:v>
                </c:pt>
              </c:strCache>
            </c:strRef>
          </c:tx>
          <c:spPr>
            <a:ln w="28575" cap="rnd">
              <a:solidFill>
                <a:schemeClr val="accent3"/>
              </a:solidFill>
              <a:round/>
            </a:ln>
            <a:effectLst/>
          </c:spPr>
          <c:marker>
            <c:symbol val="none"/>
          </c:marker>
          <c:cat>
            <c:strRef>
              <c:f>Sheet4!$B$1:$G$1</c:f>
              <c:strCache>
                <c:ptCount val="6"/>
                <c:pt idx="0">
                  <c:v>2009-10 
(29 states)</c:v>
                </c:pt>
                <c:pt idx="1">
                  <c:v>2010-11 
(39 states)</c:v>
                </c:pt>
                <c:pt idx="2">
                  <c:v>2011-12 
(33 states)</c:v>
                </c:pt>
                <c:pt idx="3">
                  <c:v>2012-13 
(41 states)</c:v>
                </c:pt>
                <c:pt idx="4">
                  <c:v>2013-4 
(47 states)</c:v>
                </c:pt>
                <c:pt idx="5">
                  <c:v>2014-5 
(42 states)</c:v>
                </c:pt>
              </c:strCache>
            </c:strRef>
          </c:cat>
          <c:val>
            <c:numRef>
              <c:f>Sheet4!$B$4:$G$4</c:f>
              <c:numCache>
                <c:formatCode>General</c:formatCode>
                <c:ptCount val="6"/>
                <c:pt idx="0">
                  <c:v>82</c:v>
                </c:pt>
                <c:pt idx="1">
                  <c:v>81</c:v>
                </c:pt>
                <c:pt idx="2">
                  <c:v>81</c:v>
                </c:pt>
                <c:pt idx="3">
                  <c:v>80</c:v>
                </c:pt>
                <c:pt idx="4">
                  <c:v>77</c:v>
                </c:pt>
                <c:pt idx="5">
                  <c:v>77</c:v>
                </c:pt>
              </c:numCache>
            </c:numRef>
          </c:val>
          <c:smooth val="0"/>
          <c:extLst>
            <c:ext xmlns:c16="http://schemas.microsoft.com/office/drawing/2014/chart" uri="{C3380CC4-5D6E-409C-BE32-E72D297353CC}">
              <c16:uniqueId val="{00000002-3CEF-4B55-A80F-6CFEE63C518A}"/>
            </c:ext>
          </c:extLst>
        </c:ser>
        <c:dLbls>
          <c:showLegendKey val="0"/>
          <c:showVal val="0"/>
          <c:showCatName val="0"/>
          <c:showSerName val="0"/>
          <c:showPercent val="0"/>
          <c:showBubbleSize val="0"/>
        </c:dLbls>
        <c:smooth val="0"/>
        <c:axId val="111948928"/>
        <c:axId val="111950464"/>
      </c:lineChart>
      <c:catAx>
        <c:axId val="11194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950464"/>
        <c:crosses val="autoZero"/>
        <c:auto val="1"/>
        <c:lblAlgn val="ctr"/>
        <c:lblOffset val="100"/>
        <c:noMultiLvlLbl val="0"/>
      </c:catAx>
      <c:valAx>
        <c:axId val="111950464"/>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948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09989456446"/>
          <c:y val="0.20762934805563099"/>
          <c:w val="0.82763644928999303"/>
          <c:h val="0.61057214830904705"/>
        </c:manualLayout>
      </c:layout>
      <c:lineChart>
        <c:grouping val="standard"/>
        <c:varyColors val="0"/>
        <c:ser>
          <c:idx val="0"/>
          <c:order val="0"/>
          <c:tx>
            <c:strRef>
              <c:f>Sheet5!$A$2</c:f>
              <c:strCache>
                <c:ptCount val="1"/>
                <c:pt idx="0">
                  <c:v>Social Relationships</c:v>
                </c:pt>
              </c:strCache>
            </c:strRef>
          </c:tx>
          <c:spPr>
            <a:ln w="28575" cap="rnd">
              <a:solidFill>
                <a:schemeClr val="accent1"/>
              </a:solidFill>
              <a:round/>
            </a:ln>
            <a:effectLst/>
          </c:spPr>
          <c:marker>
            <c:symbol val="none"/>
          </c:marker>
          <c:cat>
            <c:strRef>
              <c:f>Sheet5!$B$1:$G$1</c:f>
              <c:strCache>
                <c:ptCount val="6"/>
                <c:pt idx="0">
                  <c:v>2009-10 
(33 states)</c:v>
                </c:pt>
                <c:pt idx="1">
                  <c:v>2010-11 
(36 states)</c:v>
                </c:pt>
                <c:pt idx="2">
                  <c:v>2011-12 
(39 states)</c:v>
                </c:pt>
                <c:pt idx="3">
                  <c:v>2012-13 
(41 states)</c:v>
                </c:pt>
                <c:pt idx="4">
                  <c:v>2013-4 
(42 states)</c:v>
                </c:pt>
                <c:pt idx="5">
                  <c:v>2014-5 
(50 states)</c:v>
                </c:pt>
              </c:strCache>
            </c:strRef>
          </c:cat>
          <c:val>
            <c:numRef>
              <c:f>Sheet5!$B$2:$G$2</c:f>
              <c:numCache>
                <c:formatCode>General</c:formatCode>
                <c:ptCount val="6"/>
                <c:pt idx="0">
                  <c:v>59</c:v>
                </c:pt>
                <c:pt idx="1">
                  <c:v>60</c:v>
                </c:pt>
                <c:pt idx="2">
                  <c:v>59</c:v>
                </c:pt>
                <c:pt idx="3">
                  <c:v>59</c:v>
                </c:pt>
                <c:pt idx="4">
                  <c:v>57</c:v>
                </c:pt>
                <c:pt idx="5">
                  <c:v>58</c:v>
                </c:pt>
              </c:numCache>
            </c:numRef>
          </c:val>
          <c:smooth val="0"/>
          <c:extLst>
            <c:ext xmlns:c16="http://schemas.microsoft.com/office/drawing/2014/chart" uri="{C3380CC4-5D6E-409C-BE32-E72D297353CC}">
              <c16:uniqueId val="{00000000-F945-42CB-ACDC-77BC056E19BD}"/>
            </c:ext>
          </c:extLst>
        </c:ser>
        <c:ser>
          <c:idx val="1"/>
          <c:order val="1"/>
          <c:tx>
            <c:strRef>
              <c:f>Sheet5!$A$3</c:f>
              <c:strCache>
                <c:ptCount val="1"/>
                <c:pt idx="0">
                  <c:v>Knowledge and Skills</c:v>
                </c:pt>
              </c:strCache>
            </c:strRef>
          </c:tx>
          <c:spPr>
            <a:ln w="28575" cap="rnd">
              <a:solidFill>
                <a:schemeClr val="accent2"/>
              </a:solidFill>
              <a:round/>
            </a:ln>
            <a:effectLst/>
          </c:spPr>
          <c:marker>
            <c:symbol val="none"/>
          </c:marker>
          <c:cat>
            <c:strRef>
              <c:f>Sheet5!$B$1:$G$1</c:f>
              <c:strCache>
                <c:ptCount val="6"/>
                <c:pt idx="0">
                  <c:v>2009-10 
(33 states)</c:v>
                </c:pt>
                <c:pt idx="1">
                  <c:v>2010-11 
(36 states)</c:v>
                </c:pt>
                <c:pt idx="2">
                  <c:v>2011-12 
(39 states)</c:v>
                </c:pt>
                <c:pt idx="3">
                  <c:v>2012-13 
(41 states)</c:v>
                </c:pt>
                <c:pt idx="4">
                  <c:v>2013-4 
(42 states)</c:v>
                </c:pt>
                <c:pt idx="5">
                  <c:v>2014-5 
(50 states)</c:v>
                </c:pt>
              </c:strCache>
            </c:strRef>
          </c:cat>
          <c:val>
            <c:numRef>
              <c:f>Sheet5!$B$3:$G$3</c:f>
              <c:numCache>
                <c:formatCode>General</c:formatCode>
                <c:ptCount val="6"/>
                <c:pt idx="0">
                  <c:v>52</c:v>
                </c:pt>
                <c:pt idx="1">
                  <c:v>53</c:v>
                </c:pt>
                <c:pt idx="2">
                  <c:v>53</c:v>
                </c:pt>
                <c:pt idx="3">
                  <c:v>53</c:v>
                </c:pt>
                <c:pt idx="4">
                  <c:v>52</c:v>
                </c:pt>
                <c:pt idx="5">
                  <c:v>53</c:v>
                </c:pt>
              </c:numCache>
            </c:numRef>
          </c:val>
          <c:smooth val="0"/>
          <c:extLst>
            <c:ext xmlns:c16="http://schemas.microsoft.com/office/drawing/2014/chart" uri="{C3380CC4-5D6E-409C-BE32-E72D297353CC}">
              <c16:uniqueId val="{00000001-F945-42CB-ACDC-77BC056E19BD}"/>
            </c:ext>
          </c:extLst>
        </c:ser>
        <c:ser>
          <c:idx val="2"/>
          <c:order val="2"/>
          <c:tx>
            <c:strRef>
              <c:f>Sheet5!$A$4</c:f>
              <c:strCache>
                <c:ptCount val="1"/>
                <c:pt idx="0">
                  <c:v>Action to Meet Needs</c:v>
                </c:pt>
              </c:strCache>
            </c:strRef>
          </c:tx>
          <c:spPr>
            <a:ln w="28575" cap="rnd">
              <a:solidFill>
                <a:schemeClr val="accent3"/>
              </a:solidFill>
              <a:round/>
            </a:ln>
            <a:effectLst/>
          </c:spPr>
          <c:marker>
            <c:symbol val="none"/>
          </c:marker>
          <c:cat>
            <c:strRef>
              <c:f>Sheet5!$B$1:$G$1</c:f>
              <c:strCache>
                <c:ptCount val="6"/>
                <c:pt idx="0">
                  <c:v>2009-10 
(33 states)</c:v>
                </c:pt>
                <c:pt idx="1">
                  <c:v>2010-11 
(36 states)</c:v>
                </c:pt>
                <c:pt idx="2">
                  <c:v>2011-12 
(39 states)</c:v>
                </c:pt>
                <c:pt idx="3">
                  <c:v>2012-13 
(41 states)</c:v>
                </c:pt>
                <c:pt idx="4">
                  <c:v>2013-4 
(42 states)</c:v>
                </c:pt>
                <c:pt idx="5">
                  <c:v>2014-5 
(50 states)</c:v>
                </c:pt>
              </c:strCache>
            </c:strRef>
          </c:cat>
          <c:val>
            <c:numRef>
              <c:f>Sheet5!$B$4:$G$4</c:f>
              <c:numCache>
                <c:formatCode>General</c:formatCode>
                <c:ptCount val="6"/>
                <c:pt idx="0">
                  <c:v>67</c:v>
                </c:pt>
                <c:pt idx="1">
                  <c:v>66</c:v>
                </c:pt>
                <c:pt idx="2">
                  <c:v>66</c:v>
                </c:pt>
                <c:pt idx="3">
                  <c:v>65</c:v>
                </c:pt>
                <c:pt idx="4">
                  <c:v>63</c:v>
                </c:pt>
                <c:pt idx="5">
                  <c:v>64</c:v>
                </c:pt>
              </c:numCache>
            </c:numRef>
          </c:val>
          <c:smooth val="0"/>
          <c:extLst>
            <c:ext xmlns:c16="http://schemas.microsoft.com/office/drawing/2014/chart" uri="{C3380CC4-5D6E-409C-BE32-E72D297353CC}">
              <c16:uniqueId val="{00000002-F945-42CB-ACDC-77BC056E19BD}"/>
            </c:ext>
          </c:extLst>
        </c:ser>
        <c:dLbls>
          <c:showLegendKey val="0"/>
          <c:showVal val="0"/>
          <c:showCatName val="0"/>
          <c:showSerName val="0"/>
          <c:showPercent val="0"/>
          <c:showBubbleSize val="0"/>
        </c:dLbls>
        <c:smooth val="0"/>
        <c:axId val="112020480"/>
        <c:axId val="112022272"/>
      </c:lineChart>
      <c:catAx>
        <c:axId val="11202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022272"/>
        <c:crosses val="autoZero"/>
        <c:auto val="1"/>
        <c:lblAlgn val="ctr"/>
        <c:lblOffset val="100"/>
        <c:noMultiLvlLbl val="0"/>
      </c:catAx>
      <c:valAx>
        <c:axId val="112022272"/>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020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2423181950740998"/>
          <c:y val="3.4482758620689703E-2"/>
          <c:w val="0.63792730454147795"/>
          <c:h val="0.90216490180106801"/>
        </c:manualLayout>
      </c:layout>
      <c:barChart>
        <c:barDir val="bar"/>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Sheet2!$A$1:$A$6</c:f>
              <c:strCache>
                <c:ptCount val="6"/>
                <c:pt idx="0">
                  <c:v>C4B - Effectively Communicate Needs</c:v>
                </c:pt>
                <c:pt idx="1">
                  <c:v>Other</c:v>
                </c:pt>
                <c:pt idx="2">
                  <c:v>C4C - Help their Child Develop and Learn</c:v>
                </c:pt>
                <c:pt idx="3">
                  <c:v>C3C SS1 - Action to Meet Needs</c:v>
                </c:pt>
                <c:pt idx="4">
                  <c:v>C3B SS1 - Knowledge and Skills</c:v>
                </c:pt>
                <c:pt idx="5">
                  <c:v>C3A SS1 - Social Relationships</c:v>
                </c:pt>
              </c:strCache>
            </c:strRef>
          </c:cat>
          <c:val>
            <c:numRef>
              <c:f>Sheet2!$B$1:$B$6</c:f>
              <c:numCache>
                <c:formatCode>0%</c:formatCode>
                <c:ptCount val="6"/>
                <c:pt idx="0">
                  <c:v>1.7857142857142901E-2</c:v>
                </c:pt>
                <c:pt idx="1">
                  <c:v>3.5714285714285698E-2</c:v>
                </c:pt>
                <c:pt idx="2">
                  <c:v>5.3571428571428603E-2</c:v>
                </c:pt>
                <c:pt idx="3">
                  <c:v>8.9285714285714302E-2</c:v>
                </c:pt>
                <c:pt idx="4">
                  <c:v>0.32142857142857201</c:v>
                </c:pt>
                <c:pt idx="5">
                  <c:v>0.57142857142857195</c:v>
                </c:pt>
              </c:numCache>
            </c:numRef>
          </c:val>
          <c:extLst>
            <c:ext xmlns:c16="http://schemas.microsoft.com/office/drawing/2014/chart" uri="{C3380CC4-5D6E-409C-BE32-E72D297353CC}">
              <c16:uniqueId val="{00000000-CC77-4D06-B680-49CC0A68AAA0}"/>
            </c:ext>
          </c:extLst>
        </c:ser>
        <c:dLbls>
          <c:dLblPos val="outEnd"/>
          <c:showLegendKey val="0"/>
          <c:showVal val="1"/>
          <c:showCatName val="0"/>
          <c:showSerName val="0"/>
          <c:showPercent val="0"/>
          <c:showBubbleSize val="0"/>
        </c:dLbls>
        <c:gapWidth val="182"/>
        <c:axId val="112052096"/>
        <c:axId val="112075520"/>
      </c:barChart>
      <c:catAx>
        <c:axId val="112052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075520"/>
        <c:crosses val="autoZero"/>
        <c:auto val="1"/>
        <c:lblAlgn val="ctr"/>
        <c:lblOffset val="100"/>
        <c:noMultiLvlLbl val="0"/>
      </c:catAx>
      <c:valAx>
        <c:axId val="112075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052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09-29T14:17:13.432" idx="3">
    <p:pos x="456" y="744"/>
    <p:text>add Map</p:text>
    <p:extLst>
      <p:ext uri="{C676402C-5697-4E1C-873F-D02D1690AC5C}">
        <p15:threadingInfo xmlns:p15="http://schemas.microsoft.com/office/powerpoint/2012/main" timeZoneBias="420"/>
      </p:ext>
    </p:extLst>
  </p:cm>
  <p:cm authorId="2" dt="2016-10-03T15:45:32.151" idx="8">
    <p:pos x="456" y="840"/>
    <p:text>Do not need to update</p:text>
    <p:extLst>
      <p:ext uri="{C676402C-5697-4E1C-873F-D02D1690AC5C}">
        <p15:threadingInfo xmlns:p15="http://schemas.microsoft.com/office/powerpoint/2012/main" timeZoneBias="420">
          <p15:parentCm authorId="1" idx="3"/>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5E1B58C3-851F-5B45-8883-EA141B9BE990}" type="datetimeFigureOut">
              <a:rPr lang="en-US"/>
              <a:pPr>
                <a:defRPr/>
              </a:pPr>
              <a:t>12/7/2016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r>
              <a:rPr lang="en-US"/>
              <a:t>NECTAC/ECO/WRRC 2012</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pPr>
              <a:defRPr/>
            </a:pPr>
            <a:fld id="{3C87139F-DDB3-5943-B055-E279F8F9EF39}" type="datetimeFigureOut">
              <a:rPr lang="en-US"/>
              <a:pPr>
                <a:defRPr/>
              </a:pPr>
              <a:t>12/7/2016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r>
              <a:rPr lang="en-US"/>
              <a:t>NECTAC/ECO/WRRC 2012</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pPr>
              <a:defRPr/>
            </a:pPr>
            <a:fld id="{A4D4A29D-0E5E-E34D-8579-0D1C1BBCA53C}" type="slidenum">
              <a:rPr lang="en-US"/>
              <a:pPr>
                <a:defRPr/>
              </a:pPr>
              <a:t>‹#›</a:t>
            </a:fld>
            <a:endParaRPr lang="en-US"/>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2">
                  <a:lumMod val="50000"/>
                </a:schemeClr>
              </a:solidFill>
            </a:endParaRPr>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a:t>
            </a:fld>
            <a:endParaRPr lang="en-US"/>
          </a:p>
        </p:txBody>
      </p:sp>
    </p:spTree>
    <p:extLst>
      <p:ext uri="{BB962C8B-B14F-4D97-AF65-F5344CB8AC3E}">
        <p14:creationId xmlns:p14="http://schemas.microsoft.com/office/powerpoint/2010/main" val="420212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14</a:t>
            </a:fld>
            <a:endParaRPr lang="en-US"/>
          </a:p>
        </p:txBody>
      </p:sp>
    </p:spTree>
    <p:extLst>
      <p:ext uri="{BB962C8B-B14F-4D97-AF65-F5344CB8AC3E}">
        <p14:creationId xmlns:p14="http://schemas.microsoft.com/office/powerpoint/2010/main" val="300303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15</a:t>
            </a:fld>
            <a:endParaRPr lang="en-US" dirty="0"/>
          </a:p>
        </p:txBody>
      </p:sp>
    </p:spTree>
    <p:extLst>
      <p:ext uri="{BB962C8B-B14F-4D97-AF65-F5344CB8AC3E}">
        <p14:creationId xmlns:p14="http://schemas.microsoft.com/office/powerpoint/2010/main" val="4062498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16</a:t>
            </a:fld>
            <a:endParaRPr lang="en-US"/>
          </a:p>
        </p:txBody>
      </p:sp>
    </p:spTree>
    <p:extLst>
      <p:ext uri="{BB962C8B-B14F-4D97-AF65-F5344CB8AC3E}">
        <p14:creationId xmlns:p14="http://schemas.microsoft.com/office/powerpoint/2010/main" val="214866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18</a:t>
            </a:fld>
            <a:endParaRPr lang="en-US"/>
          </a:p>
        </p:txBody>
      </p:sp>
    </p:spTree>
    <p:extLst>
      <p:ext uri="{BB962C8B-B14F-4D97-AF65-F5344CB8AC3E}">
        <p14:creationId xmlns:p14="http://schemas.microsoft.com/office/powerpoint/2010/main" val="905461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19</a:t>
            </a:fld>
            <a:endParaRPr lang="en-US"/>
          </a:p>
        </p:txBody>
      </p:sp>
    </p:spTree>
    <p:extLst>
      <p:ext uri="{BB962C8B-B14F-4D97-AF65-F5344CB8AC3E}">
        <p14:creationId xmlns:p14="http://schemas.microsoft.com/office/powerpoint/2010/main" val="663893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20</a:t>
            </a:fld>
            <a:endParaRPr lang="en-US"/>
          </a:p>
        </p:txBody>
      </p:sp>
    </p:spTree>
    <p:extLst>
      <p:ext uri="{BB962C8B-B14F-4D97-AF65-F5344CB8AC3E}">
        <p14:creationId xmlns:p14="http://schemas.microsoft.com/office/powerpoint/2010/main" val="3839628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21</a:t>
            </a:fld>
            <a:endParaRPr lang="en-US"/>
          </a:p>
        </p:txBody>
      </p:sp>
    </p:spTree>
    <p:extLst>
      <p:ext uri="{BB962C8B-B14F-4D97-AF65-F5344CB8AC3E}">
        <p14:creationId xmlns:p14="http://schemas.microsoft.com/office/powerpoint/2010/main" val="3219453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242010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24</a:t>
            </a:fld>
            <a:endParaRPr lang="en-US"/>
          </a:p>
        </p:txBody>
      </p:sp>
    </p:spTree>
    <p:extLst>
      <p:ext uri="{BB962C8B-B14F-4D97-AF65-F5344CB8AC3E}">
        <p14:creationId xmlns:p14="http://schemas.microsoft.com/office/powerpoint/2010/main" val="562560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So what is the State Systemic Improvement Plan or SSIP? The SSIP is a comprehensive, ambitious, yet achievable  multiyear plan for improving results for children with disabilities.  The SSIP is to be developed in Phase I and Phase II and then implemented in Phase III.  Through a detailed data and infrastructure analysis, States must assess the capacity of their current infrastructure systems and their ability to enhance this infrastructure to increase the capacity of Local Education Agencies (LEAs) and Early Intervention Service (EIS) programs to implement, scale up, and sustain, evidence-based practices that will result in improved outcomes for infants, toddlers and preschoolers with disabilities. Throughout this webinar, we will provide an overview of the SSIP process.</a:t>
            </a:r>
            <a:endParaRPr lang="en-US" altLang="en-US" smtClean="0">
              <a:solidFill>
                <a:srgbClr val="FF0000"/>
              </a:solidFill>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134AEC2-98EA-43F0-9BD1-5CAFC8D0C6E5}" type="slidenum">
              <a:rPr lang="en-US" altLang="en-US"/>
              <a:pPr fontAlgn="base">
                <a:spcBef>
                  <a:spcPct val="0"/>
                </a:spcBef>
                <a:spcAft>
                  <a:spcPct val="0"/>
                </a:spcAft>
              </a:pPr>
              <a:t>30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a:t>
            </a:fld>
            <a:endParaRPr lang="en-US"/>
          </a:p>
        </p:txBody>
      </p:sp>
    </p:spTree>
    <p:extLst>
      <p:ext uri="{BB962C8B-B14F-4D97-AF65-F5344CB8AC3E}">
        <p14:creationId xmlns:p14="http://schemas.microsoft.com/office/powerpoint/2010/main" val="175618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4124751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36</a:t>
            </a:fld>
            <a:endParaRPr lang="en-US"/>
          </a:p>
        </p:txBody>
      </p:sp>
    </p:spTree>
    <p:extLst>
      <p:ext uri="{BB962C8B-B14F-4D97-AF65-F5344CB8AC3E}">
        <p14:creationId xmlns:p14="http://schemas.microsoft.com/office/powerpoint/2010/main" val="3510963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38</a:t>
            </a:fld>
            <a:endParaRPr lang="en-US"/>
          </a:p>
        </p:txBody>
      </p:sp>
    </p:spTree>
    <p:extLst>
      <p:ext uri="{BB962C8B-B14F-4D97-AF65-F5344CB8AC3E}">
        <p14:creationId xmlns:p14="http://schemas.microsoft.com/office/powerpoint/2010/main" val="3312597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40</a:t>
            </a:fld>
            <a:endParaRPr lang="en-US"/>
          </a:p>
        </p:txBody>
      </p:sp>
    </p:spTree>
    <p:extLst>
      <p:ext uri="{BB962C8B-B14F-4D97-AF65-F5344CB8AC3E}">
        <p14:creationId xmlns:p14="http://schemas.microsoft.com/office/powerpoint/2010/main" val="1504968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Outcomes</a:t>
            </a:r>
            <a:r>
              <a:rPr lang="en-US" baseline="0" dirty="0" smtClean="0"/>
              <a:t> aren’t just about accountability…</a:t>
            </a:r>
          </a:p>
          <a:p>
            <a:r>
              <a:rPr lang="en-US" baseline="0" dirty="0" smtClean="0"/>
              <a:t>This is where we want our children (EI and ECSE children) to accomplish and so we want to be accountable for helping children/families achieve this goal…</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3CD8CA9-5AF3-472A-A4E3-EF4909AE1A00}" type="slidenum">
              <a:rPr lang="en-US"/>
              <a:pPr/>
              <a:t>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i="1" smtClean="0"/>
          </a:p>
        </p:txBody>
      </p:sp>
    </p:spTree>
    <p:extLst>
      <p:ext uri="{BB962C8B-B14F-4D97-AF65-F5344CB8AC3E}">
        <p14:creationId xmlns:p14="http://schemas.microsoft.com/office/powerpoint/2010/main" val="391518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234F757-7F96-41C9-92A0-AA4286732623}" type="slidenum">
              <a:rPr lang="en-US"/>
              <a:pPr/>
              <a:t>8</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EA4236-022B-431E-96FA-351462F6D768}" type="slidenum">
              <a:rPr lang="en-US"/>
              <a:pPr fontAlgn="base">
                <a:spcBef>
                  <a:spcPct val="0"/>
                </a:spcBef>
                <a:spcAft>
                  <a:spcPct val="0"/>
                </a:spcAft>
              </a:pPr>
              <a:t>10</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xfrm>
            <a:off x="934724" y="4415791"/>
            <a:ext cx="5140960" cy="4183380"/>
          </a:xfrm>
          <a:noFill/>
        </p:spPr>
        <p:txBody>
          <a:bodyPr wrap="square" numCol="1" anchor="t" anchorCtr="0" compatLnSpc="1">
            <a:prstTxWarp prst="textNoShape">
              <a:avLst/>
            </a:prstTxWarp>
          </a:bodyPr>
          <a:lstStyle/>
          <a:p>
            <a:pPr marL="235483" indent="-235483">
              <a:spcBef>
                <a:spcPct val="0"/>
              </a:spcBef>
            </a:pPr>
            <a:r>
              <a:rPr lang="en-US" dirty="0" smtClean="0"/>
              <a:t>States set targets on the Summary Statements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12</a:t>
            </a:fld>
            <a:endParaRPr lang="en-US"/>
          </a:p>
        </p:txBody>
      </p:sp>
    </p:spTree>
    <p:extLst>
      <p:ext uri="{BB962C8B-B14F-4D97-AF65-F5344CB8AC3E}">
        <p14:creationId xmlns:p14="http://schemas.microsoft.com/office/powerpoint/2010/main" val="73538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13</a:t>
            </a:fld>
            <a:endParaRPr lang="en-US"/>
          </a:p>
        </p:txBody>
      </p:sp>
    </p:spTree>
    <p:extLst>
      <p:ext uri="{BB962C8B-B14F-4D97-AF65-F5344CB8AC3E}">
        <p14:creationId xmlns:p14="http://schemas.microsoft.com/office/powerpoint/2010/main" val="259731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6217920"/>
            <a:ext cx="1524000" cy="609600"/>
          </a:xfrm>
          <a:prstGeom prst="rect">
            <a:avLst/>
          </a:prstGeom>
        </p:spPr>
      </p:pic>
    </p:spTree>
    <p:extLst>
      <p:ext uri="{BB962C8B-B14F-4D97-AF65-F5344CB8AC3E}">
        <p14:creationId xmlns:p14="http://schemas.microsoft.com/office/powerpoint/2010/main" val="428761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15200" y="6172200"/>
            <a:ext cx="1524000" cy="609600"/>
          </a:xfrm>
          <a:prstGeom prst="rect">
            <a:avLst/>
          </a:prstGeom>
        </p:spPr>
      </p:pic>
    </p:spTree>
    <p:extLst>
      <p:ext uri="{BB962C8B-B14F-4D97-AF65-F5344CB8AC3E}">
        <p14:creationId xmlns:p14="http://schemas.microsoft.com/office/powerpoint/2010/main" val="55634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7DFE4FF-7BEA-4250-B211-B69F258BE516}" type="slidenum">
              <a:rPr lang="en-US"/>
              <a:pPr>
                <a:defRPr/>
              </a:pPr>
              <a:t>‹#›</a:t>
            </a:fld>
            <a:endParaRPr lang="en-US" dirty="0"/>
          </a:p>
        </p:txBody>
      </p:sp>
    </p:spTree>
    <p:extLst>
      <p:ext uri="{BB962C8B-B14F-4D97-AF65-F5344CB8AC3E}">
        <p14:creationId xmlns:p14="http://schemas.microsoft.com/office/powerpoint/2010/main" val="208087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152400" y="6356350"/>
            <a:ext cx="5257800" cy="365125"/>
          </a:xfrm>
          <a:prstGeom prst="rect">
            <a:avLst/>
          </a:prstGeom>
        </p:spPr>
        <p:txBody>
          <a:bodyPr/>
          <a:lstStyle>
            <a:lvl1pPr>
              <a:defRPr/>
            </a:lvl1pPr>
          </a:lstStyle>
          <a:p>
            <a:pPr>
              <a:defRPr/>
            </a:pPr>
            <a:endParaRPr lang="en-US" dirty="0"/>
          </a:p>
        </p:txBody>
      </p:sp>
      <p:sp>
        <p:nvSpPr>
          <p:cNvPr id="5" name="Slide Number Placeholder 11"/>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06392A5D-45AC-471B-9317-A45814D584E6}" type="slidenum">
              <a:rPr lang="en-US"/>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228600"/>
            <a:ext cx="2743200" cy="1097280"/>
          </a:xfrm>
          <a:prstGeom prst="rect">
            <a:avLst/>
          </a:prstGeom>
        </p:spPr>
      </p:pic>
    </p:spTree>
    <p:extLst>
      <p:ext uri="{BB962C8B-B14F-4D97-AF65-F5344CB8AC3E}">
        <p14:creationId xmlns:p14="http://schemas.microsoft.com/office/powerpoint/2010/main" val="348825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2EC4CB7A-25B5-498D-9602-EA1D5A2FB3E1}" type="slidenum">
              <a:rPr lang="en-US" smtClean="0"/>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8600" y="6172200"/>
            <a:ext cx="1562100" cy="624840"/>
          </a:xfrm>
          <a:prstGeom prst="rect">
            <a:avLst/>
          </a:prstGeom>
        </p:spPr>
      </p:pic>
    </p:spTree>
    <p:extLst>
      <p:ext uri="{BB962C8B-B14F-4D97-AF65-F5344CB8AC3E}">
        <p14:creationId xmlns:p14="http://schemas.microsoft.com/office/powerpoint/2010/main" val="218368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35981038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617538"/>
            <a:ext cx="7793037" cy="55546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105400" y="62484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76200" y="6324600"/>
            <a:ext cx="3733800" cy="457200"/>
          </a:xfrm>
          <a:prstGeom prst="rect">
            <a:avLst/>
          </a:prstGeom>
        </p:spPr>
        <p:txBody>
          <a:bodyPr/>
          <a:lstStyle>
            <a:lvl1pPr>
              <a:defRPr/>
            </a:lvl1pPr>
          </a:lstStyle>
          <a:p>
            <a:endParaRPr lang="en-US">
              <a:latin typeface="Arial" charset="0"/>
            </a:endParaRPr>
          </a:p>
        </p:txBody>
      </p:sp>
      <p:sp>
        <p:nvSpPr>
          <p:cNvPr id="5" name="Slide Number Placeholder 4"/>
          <p:cNvSpPr>
            <a:spLocks noGrp="1"/>
          </p:cNvSpPr>
          <p:nvPr>
            <p:ph type="sldNum" sz="quarter" idx="12"/>
          </p:nvPr>
        </p:nvSpPr>
        <p:spPr>
          <a:xfrm>
            <a:off x="7543800" y="6324600"/>
            <a:ext cx="1371600" cy="457200"/>
          </a:xfrm>
          <a:prstGeom prst="rect">
            <a:avLst/>
          </a:prstGeom>
        </p:spPr>
        <p:txBody>
          <a:bodyPr/>
          <a:lstStyle>
            <a:lvl1pPr>
              <a:defRPr/>
            </a:lvl1pPr>
          </a:lstStyle>
          <a:p>
            <a:pPr>
              <a:defRPr/>
            </a:pPr>
            <a:fld id="{66E99531-5B42-4FEA-BAC7-6D682874886D}" type="slidenum">
              <a:rPr lang="en-US"/>
              <a:pPr>
                <a:defRPr/>
              </a:pPr>
              <a:t>‹#›</a:t>
            </a:fld>
            <a:endParaRPr lang="en-US"/>
          </a:p>
        </p:txBody>
      </p:sp>
    </p:spTree>
    <p:extLst>
      <p:ext uri="{BB962C8B-B14F-4D97-AF65-F5344CB8AC3E}">
        <p14:creationId xmlns:p14="http://schemas.microsoft.com/office/powerpoint/2010/main" val="722620183"/>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 id="2147485019" r:id="rId3"/>
    <p:sldLayoutId id="2147485014" r:id="rId4"/>
    <p:sldLayoutId id="2147485016" r:id="rId5"/>
    <p:sldLayoutId id="2147485017" r:id="rId6"/>
    <p:sldLayoutId id="2147485020" r:id="rId7"/>
    <p:sldLayoutId id="2147485021" r:id="rId8"/>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mj-lt"/>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omments" Target="../comments/comment1.x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hyperlink" Target="http://www.ectacenter.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3" Type="http://schemas.openxmlformats.org/officeDocument/2006/relationships/hyperlink" Target="http://projects.fpg.unc.edu/~eco/assets/pdfs/ECO_Outcomes_4-13-05.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projects.fpg.unc.edu/~eco/pages/videos.cf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426924"/>
            <a:ext cx="7772400" cy="2078276"/>
          </a:xfrm>
        </p:spPr>
        <p:txBody>
          <a:bodyPr anchor="ctr">
            <a:noAutofit/>
          </a:bodyPr>
          <a:lstStyle/>
          <a:p>
            <a:r>
              <a:rPr lang="en-US" dirty="0">
                <a:effectLst/>
              </a:rPr>
              <a:t>Using Child Outcomes Data to Drive Program Improvement:  New Developments</a:t>
            </a:r>
          </a:p>
        </p:txBody>
      </p:sp>
      <p:sp>
        <p:nvSpPr>
          <p:cNvPr id="9" name="Title 1"/>
          <p:cNvSpPr txBox="1">
            <a:spLocks/>
          </p:cNvSpPr>
          <p:nvPr/>
        </p:nvSpPr>
        <p:spPr>
          <a:xfrm>
            <a:off x="228600" y="3581400"/>
            <a:ext cx="8763000" cy="1045923"/>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sz="2400" dirty="0" smtClean="0">
                <a:solidFill>
                  <a:schemeClr val="accent3"/>
                </a:solidFill>
                <a:latin typeface="+mn-lt"/>
              </a:rPr>
              <a:t>Christina Kasprzak</a:t>
            </a:r>
          </a:p>
          <a:p>
            <a:pPr>
              <a:defRPr/>
            </a:pPr>
            <a:r>
              <a:rPr lang="en-US" sz="2000" dirty="0" smtClean="0">
                <a:solidFill>
                  <a:schemeClr val="accent3"/>
                </a:solidFill>
                <a:latin typeface="+mn-lt"/>
              </a:rPr>
              <a:t>Frank Porter Graham Child Development Institute</a:t>
            </a:r>
          </a:p>
          <a:p>
            <a:pPr>
              <a:defRPr/>
            </a:pPr>
            <a:r>
              <a:rPr lang="en-US" sz="2400" dirty="0" smtClean="0">
                <a:solidFill>
                  <a:schemeClr val="accent3"/>
                </a:solidFill>
                <a:latin typeface="+mn-lt"/>
              </a:rPr>
              <a:t>Kathleen Hebbeler</a:t>
            </a:r>
          </a:p>
          <a:p>
            <a:pPr>
              <a:defRPr/>
            </a:pPr>
            <a:r>
              <a:rPr lang="en-US" sz="2000" dirty="0" smtClean="0">
                <a:solidFill>
                  <a:schemeClr val="accent3"/>
                </a:solidFill>
                <a:latin typeface="+mn-lt"/>
              </a:rPr>
              <a:t>SRI International</a:t>
            </a:r>
            <a:endParaRPr lang="en-US" sz="2000" dirty="0">
              <a:solidFill>
                <a:schemeClr val="accent3"/>
              </a:solidFill>
              <a:latin typeface="+mn-lt"/>
            </a:endParaRPr>
          </a:p>
        </p:txBody>
      </p:sp>
      <p:sp>
        <p:nvSpPr>
          <p:cNvPr id="10" name="Title 1"/>
          <p:cNvSpPr txBox="1">
            <a:spLocks/>
          </p:cNvSpPr>
          <p:nvPr/>
        </p:nvSpPr>
        <p:spPr>
          <a:xfrm>
            <a:off x="1600200" y="5105400"/>
            <a:ext cx="5867400" cy="860121"/>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sz="1600" i="1" dirty="0" smtClean="0">
                <a:solidFill>
                  <a:schemeClr val="accent3"/>
                </a:solidFill>
                <a:latin typeface="+mn-lt"/>
              </a:rPr>
              <a:t>Presented at </a:t>
            </a:r>
          </a:p>
          <a:p>
            <a:pPr>
              <a:defRPr/>
            </a:pPr>
            <a:r>
              <a:rPr lang="en-US" sz="1600" i="1" dirty="0" smtClean="0">
                <a:solidFill>
                  <a:schemeClr val="accent3"/>
                </a:solidFill>
                <a:latin typeface="+mn-lt"/>
              </a:rPr>
              <a:t>The Division for Early Childhood Annual Conference, </a:t>
            </a:r>
          </a:p>
          <a:p>
            <a:pPr>
              <a:defRPr/>
            </a:pPr>
            <a:r>
              <a:rPr lang="en-US" sz="1600" i="1" dirty="0" smtClean="0">
                <a:solidFill>
                  <a:schemeClr val="accent3"/>
                </a:solidFill>
                <a:latin typeface="+mn-lt"/>
              </a:rPr>
              <a:t>Atlanta, GA </a:t>
            </a:r>
          </a:p>
          <a:p>
            <a:pPr>
              <a:defRPr/>
            </a:pPr>
            <a:r>
              <a:rPr lang="en-US" sz="1600" i="1" dirty="0" smtClean="0">
                <a:solidFill>
                  <a:schemeClr val="accent3"/>
                </a:solidFill>
                <a:latin typeface="+mn-lt"/>
              </a:rPr>
              <a:t>October 2015</a:t>
            </a:r>
            <a:endParaRPr lang="en-US" sz="1600" i="1" dirty="0">
              <a:solidFill>
                <a:schemeClr val="accent3"/>
              </a:solidFill>
              <a:latin typeface="+mn-lt"/>
            </a:endParaRPr>
          </a:p>
        </p:txBody>
      </p:sp>
      <p:pic>
        <p:nvPicPr>
          <p:cNvPr id="14341" name="Picture 8" descr="TA and D Network Logo"/>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7600" y="6248400"/>
            <a:ext cx="159652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quot; &quot;"/>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4667" r="100000"/>
                    </a14:imgEffect>
                  </a14:imgLayer>
                </a14:imgProps>
              </a:ext>
              <a:ext uri="{28A0092B-C50C-407E-A947-70E740481C1C}">
                <a14:useLocalDpi xmlns:a14="http://schemas.microsoft.com/office/drawing/2010/main" val="0"/>
              </a:ext>
            </a:extLst>
          </a:blip>
          <a:srcRect/>
          <a:stretch>
            <a:fillRect/>
          </a:stretch>
        </p:blipFill>
        <p:spPr bwMode="auto">
          <a:xfrm>
            <a:off x="304800" y="5334000"/>
            <a:ext cx="1253053" cy="115298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quot; &quot;"/>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7075" b="98853" l="870" r="100000"/>
                    </a14:imgEffect>
                  </a14:imgLayer>
                </a14:imgProps>
              </a:ext>
              <a:ext uri="{28A0092B-C50C-407E-A947-70E740481C1C}">
                <a14:useLocalDpi xmlns:a14="http://schemas.microsoft.com/office/drawing/2010/main" val="0"/>
              </a:ext>
            </a:extLst>
          </a:blip>
          <a:srcRect t="6718"/>
          <a:stretch/>
        </p:blipFill>
        <p:spPr bwMode="auto">
          <a:xfrm>
            <a:off x="7620000" y="4648200"/>
            <a:ext cx="1188720" cy="126081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quot; &quot;"/>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ackgroundRemoval t="0" b="100000" l="0" r="68667"/>
                    </a14:imgEffect>
                  </a14:imgLayer>
                </a14:imgProps>
              </a:ext>
              <a:ext uri="{28A0092B-C50C-407E-A947-70E740481C1C}">
                <a14:useLocalDpi xmlns:a14="http://schemas.microsoft.com/office/drawing/2010/main" val="0"/>
              </a:ext>
            </a:extLst>
          </a:blip>
          <a:srcRect r="32539"/>
          <a:stretch/>
        </p:blipFill>
        <p:spPr bwMode="auto">
          <a:xfrm>
            <a:off x="6324600" y="228600"/>
            <a:ext cx="1252958" cy="12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493520" y="838200"/>
            <a:ext cx="7620000" cy="1143000"/>
          </a:xfrm>
        </p:spPr>
        <p:txBody>
          <a:bodyPr/>
          <a:lstStyle/>
          <a:p>
            <a:r>
              <a:rPr lang="en-US" sz="3600" b="1" dirty="0" smtClean="0">
                <a:cs typeface="Helvetica" panose="020B0604020202020204" pitchFamily="34" charset="0"/>
              </a:rPr>
              <a:t>The </a:t>
            </a:r>
            <a:r>
              <a:rPr lang="en-US" sz="3600" b="1" dirty="0" smtClean="0">
                <a:cs typeface="Helvetica" panose="020B0604020202020204" pitchFamily="34" charset="0"/>
              </a:rPr>
              <a:t>Summary Statements</a:t>
            </a:r>
          </a:p>
        </p:txBody>
      </p:sp>
      <p:sp>
        <p:nvSpPr>
          <p:cNvPr id="3076" name="Rectangle 3"/>
          <p:cNvSpPr>
            <a:spLocks noGrp="1" noChangeArrowheads="1"/>
          </p:cNvSpPr>
          <p:nvPr>
            <p:ph idx="1"/>
          </p:nvPr>
        </p:nvSpPr>
        <p:spPr>
          <a:xfrm>
            <a:off x="228600" y="2286000"/>
            <a:ext cx="8763000" cy="5486400"/>
          </a:xfrm>
        </p:spPr>
        <p:txBody>
          <a:bodyPr/>
          <a:lstStyle/>
          <a:p>
            <a:pPr marL="457200" indent="-457200">
              <a:lnSpc>
                <a:spcPct val="120000"/>
              </a:lnSpc>
              <a:buAutoNum type="arabicPeriod"/>
            </a:pPr>
            <a:r>
              <a:rPr lang="en-US" sz="2600" dirty="0" smtClean="0">
                <a:cs typeface="Arial" panose="020B0604020202020204" pitchFamily="34" charset="0"/>
              </a:rPr>
              <a:t>Of those children who entered or exited the program below age expectations in each outcome, the percent who substantially increased their rate of growth by the time they turned 3 [6] years of age or exited the program.</a:t>
            </a:r>
          </a:p>
          <a:p>
            <a:pPr marL="457200" indent="-457200">
              <a:lnSpc>
                <a:spcPct val="120000"/>
              </a:lnSpc>
              <a:buFontTx/>
              <a:buAutoNum type="arabicPeriod"/>
            </a:pPr>
            <a:r>
              <a:rPr lang="en-US" sz="2600" dirty="0" smtClean="0">
                <a:cs typeface="Arial" panose="020B0604020202020204" pitchFamily="34" charset="0"/>
              </a:rPr>
              <a:t>The percent of children who were functioning within age expectations in each outcome by the time they turned 3 [6] years of age or exited the program</a:t>
            </a:r>
            <a:r>
              <a:rPr lang="en-US" sz="2600" dirty="0" smtClean="0">
                <a:cs typeface="Arial" panose="020B0604020202020204" pitchFamily="34" charset="0"/>
              </a:rPr>
              <a:t>.</a:t>
            </a:r>
            <a:endParaRPr lang="en-US" sz="2600" dirty="0" smtClean="0">
              <a:cs typeface="Arial" panose="020B0604020202020204" pitchFamily="34" charset="0"/>
            </a:endParaRPr>
          </a:p>
        </p:txBody>
      </p:sp>
      <p:pic>
        <p:nvPicPr>
          <p:cNvPr id="7" name="Picture 2" descr="&quot; &quot;"/>
          <p:cNvPicPr>
            <a:picLocks noChangeAspect="1" noChangeArrowheads="1"/>
          </p:cNvPicPr>
          <p:nvPr/>
        </p:nvPicPr>
        <p:blipFill>
          <a:blip r:embed="rId3" cstate="print"/>
          <a:srcRect/>
          <a:stretch>
            <a:fillRect/>
          </a:stretch>
        </p:blipFill>
        <p:spPr bwMode="auto">
          <a:xfrm>
            <a:off x="609600" y="350172"/>
            <a:ext cx="1262800" cy="1326228"/>
          </a:xfrm>
          <a:prstGeom prst="rect">
            <a:avLst/>
          </a:prstGeom>
          <a:noFill/>
          <a:ln w="9525">
            <a:noFill/>
            <a:miter lim="800000"/>
            <a:headEnd/>
            <a:tailEnd/>
          </a:ln>
        </p:spPr>
      </p:pic>
    </p:spTree>
    <p:extLst>
      <p:ext uri="{BB962C8B-B14F-4D97-AF65-F5344CB8AC3E}">
        <p14:creationId xmlns:p14="http://schemas.microsoft.com/office/powerpoint/2010/main" val="1966613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1676400"/>
          </a:xfrm>
        </p:spPr>
        <p:txBody>
          <a:bodyPr>
            <a:normAutofit fontScale="90000"/>
          </a:bodyPr>
          <a:lstStyle/>
          <a:p>
            <a:pPr rtl="0" eaLnBrk="0" fontAlgn="base" hangingPunct="0"/>
            <a:r>
              <a:rPr lang="en-US" sz="3600" b="1" kern="1200" dirty="0" smtClean="0">
                <a:solidFill>
                  <a:srgbClr val="173D5B"/>
                </a:solidFill>
                <a:effectLst/>
                <a:latin typeface="Century Gothic" panose="020B0502020202020204" pitchFamily="34" charset="0"/>
                <a:ea typeface="ＭＳ Ｐゴシック" panose="020B0600070205080204" pitchFamily="34" charset="-128"/>
                <a:cs typeface="Arial" panose="020B0604020202020204" pitchFamily="34" charset="0"/>
              </a:rPr>
              <a:t>Building a National Measurement System </a:t>
            </a:r>
            <a:endParaRPr lang="en-US" dirty="0" smtClean="0">
              <a:effectLst/>
            </a:endParaRPr>
          </a:p>
          <a:p>
            <a:pPr rtl="0" eaLnBrk="0" fontAlgn="base" hangingPunct="0"/>
            <a:r>
              <a:rPr lang="en-US" sz="3600" b="1" kern="1200" dirty="0" smtClean="0">
                <a:solidFill>
                  <a:srgbClr val="173D5B"/>
                </a:solidFill>
                <a:effectLst/>
                <a:latin typeface="Century Gothic" panose="020B0502020202020204" pitchFamily="34" charset="0"/>
                <a:ea typeface="ＭＳ Ｐゴシック" panose="020B0600070205080204" pitchFamily="34" charset="-128"/>
                <a:cs typeface="Arial" panose="020B0604020202020204" pitchFamily="34" charset="0"/>
              </a:rPr>
              <a:t>for Child Outcomes</a:t>
            </a:r>
            <a:endParaRPr lang="en-US" dirty="0" smtClean="0">
              <a:effectLst/>
            </a:endParaRPr>
          </a:p>
        </p:txBody>
      </p:sp>
    </p:spTree>
    <p:extLst>
      <p:ext uri="{BB962C8B-B14F-4D97-AF65-F5344CB8AC3E}">
        <p14:creationId xmlns:p14="http://schemas.microsoft.com/office/powerpoint/2010/main" val="4295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710808" y="6466779"/>
            <a:ext cx="457200" cy="365125"/>
          </a:xfrm>
          <a:prstGeom prst="rect">
            <a:avLst/>
          </a:prstGeom>
        </p:spPr>
        <p:txBody>
          <a:bodyPr/>
          <a:lstStyle/>
          <a:p>
            <a:fld id="{94866B1B-3B64-49AD-B92B-EAD09078B299}" type="slidenum">
              <a:rPr lang="en-US" sz="1200" b="1" smtClean="0"/>
              <a:pPr/>
              <a:t>12</a:t>
            </a:fld>
            <a:endParaRPr lang="en-US" sz="1200" b="1" dirty="0"/>
          </a:p>
        </p:txBody>
      </p:sp>
      <p:sp>
        <p:nvSpPr>
          <p:cNvPr id="6" name="Title 5"/>
          <p:cNvSpPr>
            <a:spLocks noGrp="1"/>
          </p:cNvSpPr>
          <p:nvPr>
            <p:ph type="title"/>
          </p:nvPr>
        </p:nvSpPr>
        <p:spPr>
          <a:xfrm>
            <a:off x="228600" y="228600"/>
            <a:ext cx="8763000" cy="1143000"/>
          </a:xfrm>
        </p:spPr>
        <p:txBody>
          <a:bodyPr>
            <a:noAutofit/>
          </a:bodyPr>
          <a:lstStyle/>
          <a:p>
            <a:r>
              <a:rPr lang="en-US" dirty="0"/>
              <a:t>State Approaches to Measuring Child Outcomes – </a:t>
            </a:r>
            <a:r>
              <a:rPr lang="en-US" dirty="0" smtClean="0"/>
              <a:t>FFY 2014-2015</a:t>
            </a:r>
            <a:endParaRPr lang="en-US" dirty="0"/>
          </a:p>
        </p:txBody>
      </p:sp>
      <p:graphicFrame>
        <p:nvGraphicFramePr>
          <p:cNvPr id="10" name="Group 29" descr="This table outlines the states appraoched used to measure child outcomes for fiscal year 2015 to 2015 for Part C and preschool"/>
          <p:cNvGraphicFramePr>
            <a:graphicFrameLocks noGrp="1"/>
          </p:cNvGraphicFramePr>
          <p:nvPr>
            <p:ph idx="1"/>
            <p:extLst>
              <p:ext uri="{D42A27DB-BD31-4B8C-83A1-F6EECF244321}">
                <p14:modId xmlns:p14="http://schemas.microsoft.com/office/powerpoint/2010/main" val="491646485"/>
              </p:ext>
            </p:extLst>
          </p:nvPr>
        </p:nvGraphicFramePr>
        <p:xfrm>
          <a:off x="152400" y="1600200"/>
          <a:ext cx="8839199" cy="4630756"/>
        </p:xfrm>
        <a:graphic>
          <a:graphicData uri="http://schemas.openxmlformats.org/drawingml/2006/table">
            <a:tbl>
              <a:tblPr>
                <a:tableStyleId>{69CF1AB2-1976-4502-BF36-3FF5EA218861}</a:tableStyleId>
              </a:tblPr>
              <a:tblGrid>
                <a:gridCol w="3093295">
                  <a:extLst>
                    <a:ext uri="{9D8B030D-6E8A-4147-A177-3AD203B41FA5}">
                      <a16:colId xmlns:a16="http://schemas.microsoft.com/office/drawing/2014/main" val="20000"/>
                    </a:ext>
                  </a:extLst>
                </a:gridCol>
                <a:gridCol w="2909884">
                  <a:extLst>
                    <a:ext uri="{9D8B030D-6E8A-4147-A177-3AD203B41FA5}">
                      <a16:colId xmlns:a16="http://schemas.microsoft.com/office/drawing/2014/main" val="20001"/>
                    </a:ext>
                  </a:extLst>
                </a:gridCol>
                <a:gridCol w="2836020">
                  <a:extLst>
                    <a:ext uri="{9D8B030D-6E8A-4147-A177-3AD203B41FA5}">
                      <a16:colId xmlns:a16="http://schemas.microsoft.com/office/drawing/2014/main" val="20002"/>
                    </a:ext>
                  </a:extLst>
                </a:gridCol>
              </a:tblGrid>
              <a:tr h="1187196">
                <a:tc>
                  <a:txBody>
                    <a:bodyPr/>
                    <a:lstStyle/>
                    <a:p>
                      <a:pPr marL="0" marR="0" algn="ctr" fontAlgn="base">
                        <a:lnSpc>
                          <a:spcPct val="115000"/>
                        </a:lnSpc>
                        <a:spcBef>
                          <a:spcPts val="575"/>
                        </a:spcBef>
                        <a:spcAft>
                          <a:spcPts val="0"/>
                        </a:spcAft>
                      </a:pPr>
                      <a:r>
                        <a:rPr lang="en-US" sz="2400" kern="1200" dirty="0"/>
                        <a:t>Approach </a:t>
                      </a:r>
                      <a:endParaRPr lang="en-US" sz="24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fontAlgn="base">
                        <a:lnSpc>
                          <a:spcPct val="115000"/>
                        </a:lnSpc>
                        <a:spcBef>
                          <a:spcPts val="575"/>
                        </a:spcBef>
                        <a:spcAft>
                          <a:spcPts val="0"/>
                        </a:spcAft>
                      </a:pPr>
                      <a:r>
                        <a:rPr lang="en-US" sz="2400" kern="1200" dirty="0"/>
                        <a:t>Part C </a:t>
                      </a:r>
                      <a:endParaRPr lang="en-US" sz="2400" dirty="0"/>
                    </a:p>
                    <a:p>
                      <a:pPr marL="0" marR="0" algn="ctr" fontAlgn="base">
                        <a:lnSpc>
                          <a:spcPct val="115000"/>
                        </a:lnSpc>
                        <a:spcBef>
                          <a:spcPts val="575"/>
                        </a:spcBef>
                        <a:spcAft>
                          <a:spcPts val="0"/>
                        </a:spcAft>
                      </a:pPr>
                      <a:r>
                        <a:rPr lang="en-US" sz="2400" kern="1200" dirty="0" smtClean="0"/>
                        <a:t>(N=56)</a:t>
                      </a:r>
                      <a:endParaRPr lang="en-US" sz="24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fontAlgn="base">
                        <a:lnSpc>
                          <a:spcPct val="115000"/>
                        </a:lnSpc>
                        <a:spcBef>
                          <a:spcPts val="575"/>
                        </a:spcBef>
                        <a:spcAft>
                          <a:spcPts val="0"/>
                        </a:spcAft>
                      </a:pPr>
                      <a:r>
                        <a:rPr lang="en-US" sz="2400" kern="1200" dirty="0"/>
                        <a:t>Preschool</a:t>
                      </a:r>
                      <a:endParaRPr lang="en-US" sz="2400" dirty="0"/>
                    </a:p>
                    <a:p>
                      <a:pPr marL="0" marR="0" algn="ctr" fontAlgn="base">
                        <a:lnSpc>
                          <a:spcPct val="115000"/>
                        </a:lnSpc>
                        <a:spcBef>
                          <a:spcPts val="575"/>
                        </a:spcBef>
                        <a:spcAft>
                          <a:spcPts val="0"/>
                        </a:spcAft>
                      </a:pPr>
                      <a:r>
                        <a:rPr lang="en-US" sz="2400" kern="1200" dirty="0" smtClean="0"/>
                        <a:t>(N=59) </a:t>
                      </a:r>
                      <a:endParaRPr lang="en-US" sz="24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900413">
                <a:tc>
                  <a:txBody>
                    <a:bodyPr/>
                    <a:lstStyle/>
                    <a:p>
                      <a:pPr marL="0" marR="0" fontAlgn="base">
                        <a:lnSpc>
                          <a:spcPct val="115000"/>
                        </a:lnSpc>
                        <a:spcBef>
                          <a:spcPts val="575"/>
                        </a:spcBef>
                        <a:spcAft>
                          <a:spcPts val="0"/>
                        </a:spcAft>
                      </a:pPr>
                      <a:r>
                        <a:rPr lang="en-US" sz="2400" kern="1200" dirty="0" smtClean="0"/>
                        <a:t>COS 7 pt. scale</a:t>
                      </a:r>
                      <a:endParaRPr lang="en-US" sz="24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400" kern="1200" dirty="0" smtClean="0"/>
                        <a:t>43/56 </a:t>
                      </a:r>
                      <a:r>
                        <a:rPr lang="en-US" sz="2400" kern="1200" dirty="0"/>
                        <a:t>(</a:t>
                      </a:r>
                      <a:r>
                        <a:rPr lang="en-US" sz="2400" kern="1200" dirty="0" smtClean="0"/>
                        <a:t>77%)</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400" kern="1200" dirty="0" smtClean="0"/>
                        <a:t>42/59 (71%%) </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00413">
                <a:tc>
                  <a:txBody>
                    <a:bodyPr/>
                    <a:lstStyle/>
                    <a:p>
                      <a:pPr marL="0" marR="0" fontAlgn="base">
                        <a:lnSpc>
                          <a:spcPct val="115000"/>
                        </a:lnSpc>
                        <a:spcBef>
                          <a:spcPts val="575"/>
                        </a:spcBef>
                        <a:spcAft>
                          <a:spcPts val="0"/>
                        </a:spcAft>
                      </a:pPr>
                      <a:r>
                        <a:rPr lang="en-US" sz="2400" kern="1200" dirty="0" smtClean="0"/>
                        <a:t>One tool statewide</a:t>
                      </a:r>
                      <a:endParaRPr lang="en-US" sz="24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400" kern="1200" dirty="0" smtClean="0"/>
                        <a:t>8/56 </a:t>
                      </a:r>
                      <a:r>
                        <a:rPr lang="en-US" sz="2400" kern="1200" dirty="0"/>
                        <a:t>(</a:t>
                      </a:r>
                      <a:r>
                        <a:rPr lang="en-US" sz="2400" kern="1200" dirty="0" smtClean="0"/>
                        <a:t>14%)</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400" kern="1200" dirty="0" smtClean="0"/>
                        <a:t>9/59 </a:t>
                      </a:r>
                      <a:r>
                        <a:rPr lang="en-US" sz="2400" kern="1200" dirty="0"/>
                        <a:t>(15%) </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0413">
                <a:tc>
                  <a:txBody>
                    <a:bodyPr/>
                    <a:lstStyle/>
                    <a:p>
                      <a:pPr marL="0" marR="0" fontAlgn="base">
                        <a:lnSpc>
                          <a:spcPct val="115000"/>
                        </a:lnSpc>
                        <a:spcBef>
                          <a:spcPts val="575"/>
                        </a:spcBef>
                        <a:spcAft>
                          <a:spcPts val="0"/>
                        </a:spcAft>
                      </a:pPr>
                      <a:r>
                        <a:rPr lang="en-US" sz="2400" kern="1200" dirty="0"/>
                        <a:t>Publishers’ online analysis</a:t>
                      </a:r>
                      <a:endParaRPr lang="en-US" sz="24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400" kern="1200" dirty="0" smtClean="0"/>
                        <a:t>2/56 (4%)</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400" kern="1200" dirty="0" smtClean="0"/>
                        <a:t>6/59 </a:t>
                      </a:r>
                      <a:r>
                        <a:rPr lang="en-US" sz="2400" kern="1200" dirty="0"/>
                        <a:t>(10</a:t>
                      </a:r>
                      <a:r>
                        <a:rPr lang="en-US" sz="2400" kern="1200" dirty="0" smtClean="0"/>
                        <a:t>%)</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0046">
                <a:tc>
                  <a:txBody>
                    <a:bodyPr/>
                    <a:lstStyle/>
                    <a:p>
                      <a:pPr marL="0" marR="0" fontAlgn="base">
                        <a:lnSpc>
                          <a:spcPct val="115000"/>
                        </a:lnSpc>
                        <a:spcBef>
                          <a:spcPts val="575"/>
                        </a:spcBef>
                        <a:spcAft>
                          <a:spcPts val="0"/>
                        </a:spcAft>
                      </a:pPr>
                      <a:r>
                        <a:rPr lang="en-US" sz="2400" kern="1200" dirty="0"/>
                        <a:t>Other</a:t>
                      </a:r>
                      <a:endParaRPr lang="en-US" sz="24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400" kern="1200" dirty="0" smtClean="0"/>
                        <a:t>3/56 (5%) </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400" kern="1200" dirty="0" smtClean="0"/>
                        <a:t>2/59 (3%) </a:t>
                      </a:r>
                      <a:endParaRPr lang="en-US" sz="24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4894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fontAlgn="base"/>
            <a:r>
              <a:rPr lang="en-US" sz="3600" kern="1200" dirty="0" smtClean="0">
                <a:solidFill>
                  <a:srgbClr val="000000"/>
                </a:solidFill>
                <a:effectLst/>
                <a:latin typeface="Arial" panose="020B0604020202020204" pitchFamily="34" charset="0"/>
                <a:ea typeface="ＭＳ Ｐゴシック" panose="020B0600070205080204" pitchFamily="34" charset="-128"/>
                <a:cs typeface="ＭＳ Ｐゴシック" panose="020B0600070205080204" pitchFamily="34" charset="-128"/>
              </a:rPr>
              <a:t>State Approaches: Part C</a:t>
            </a:r>
            <a:endParaRPr lang="en-US" dirty="0" smtClean="0">
              <a:effectLst/>
            </a:endParaRPr>
          </a:p>
        </p:txBody>
      </p:sp>
      <p:graphicFrame>
        <p:nvGraphicFramePr>
          <p:cNvPr id="5" name="Object 4" descr="This map of the United States of America displays the various states that utilized the child outcomes summary process, publishers online systems, one tool statewide or another approach to child outcomes measurement for Part C APR Indicator 2 for Fiscal year 2014 "/>
          <p:cNvGraphicFramePr>
            <a:graphicFrameLocks noChangeAspect="1"/>
          </p:cNvGraphicFramePr>
          <p:nvPr>
            <p:extLst>
              <p:ext uri="{D42A27DB-BD31-4B8C-83A1-F6EECF244321}">
                <p14:modId xmlns:p14="http://schemas.microsoft.com/office/powerpoint/2010/main" val="3785437851"/>
              </p:ext>
            </p:extLst>
          </p:nvPr>
        </p:nvGraphicFramePr>
        <p:xfrm>
          <a:off x="152400" y="942108"/>
          <a:ext cx="7924800" cy="6123709"/>
        </p:xfrm>
        <a:graphic>
          <a:graphicData uri="http://schemas.openxmlformats.org/presentationml/2006/ole">
            <mc:AlternateContent xmlns:mc="http://schemas.openxmlformats.org/markup-compatibility/2006">
              <mc:Choice xmlns:v="urn:schemas-microsoft-com:vml" Requires="v">
                <p:oleObj spid="_x0000_s1302" name="Acrobat Document" r:id="rId4" imgW="7543623" imgH="5829300" progId="AcroExch.Document.DC">
                  <p:embed/>
                </p:oleObj>
              </mc:Choice>
              <mc:Fallback>
                <p:oleObj name="Acrobat Document" r:id="rId4" imgW="7543623" imgH="5829300" progId="AcroExch.Document.DC">
                  <p:embed/>
                  <p:pic>
                    <p:nvPicPr>
                      <p:cNvPr id="0" name=""/>
                      <p:cNvPicPr/>
                      <p:nvPr/>
                    </p:nvPicPr>
                    <p:blipFill>
                      <a:blip r:embed="rId5"/>
                      <a:stretch>
                        <a:fillRect/>
                      </a:stretch>
                    </p:blipFill>
                    <p:spPr>
                      <a:xfrm>
                        <a:off x="152400" y="942108"/>
                        <a:ext cx="7924800" cy="6123709"/>
                      </a:xfrm>
                      <a:prstGeom prst="rect">
                        <a:avLst/>
                      </a:prstGeom>
                    </p:spPr>
                  </p:pic>
                </p:oleObj>
              </mc:Fallback>
            </mc:AlternateContent>
          </a:graphicData>
        </a:graphic>
      </p:graphicFrame>
    </p:spTree>
    <p:extLst>
      <p:ext uri="{BB962C8B-B14F-4D97-AF65-F5344CB8AC3E}">
        <p14:creationId xmlns:p14="http://schemas.microsoft.com/office/powerpoint/2010/main" val="1736930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822960"/>
          </a:xfrm>
        </p:spPr>
        <p:txBody>
          <a:bodyPr>
            <a:normAutofit/>
          </a:bodyPr>
          <a:lstStyle/>
          <a:p>
            <a:r>
              <a:rPr lang="en-US" sz="3600" dirty="0" smtClean="0"/>
              <a:t>State Approaches: Part B Preschool</a:t>
            </a:r>
            <a:endParaRPr lang="en-US" sz="3600" dirty="0"/>
          </a:p>
        </p:txBody>
      </p:sp>
      <p:graphicFrame>
        <p:nvGraphicFramePr>
          <p:cNvPr id="4" name="Object 3" descr="This map of the United States of America displays the various states that utilized the child outcomes summary process, publishers online systems, one tool statewide or another approach to child outcomes measurement for Part B APR Indicator 7 for Fiscal year 2014 "/>
          <p:cNvGraphicFramePr>
            <a:graphicFrameLocks noChangeAspect="1"/>
          </p:cNvGraphicFramePr>
          <p:nvPr>
            <p:extLst>
              <p:ext uri="{D42A27DB-BD31-4B8C-83A1-F6EECF244321}">
                <p14:modId xmlns:p14="http://schemas.microsoft.com/office/powerpoint/2010/main" val="746462383"/>
              </p:ext>
            </p:extLst>
          </p:nvPr>
        </p:nvGraphicFramePr>
        <p:xfrm>
          <a:off x="152400" y="960120"/>
          <a:ext cx="9144000" cy="6608618"/>
        </p:xfrm>
        <a:graphic>
          <a:graphicData uri="http://schemas.openxmlformats.org/presentationml/2006/ole">
            <mc:AlternateContent xmlns:mc="http://schemas.openxmlformats.org/markup-compatibility/2006">
              <mc:Choice xmlns:v="urn:schemas-microsoft-com:vml" Requires="v">
                <p:oleObj spid="_x0000_s2326" name="Acrobat Document" r:id="rId4" imgW="7543623" imgH="5829300" progId="AcroExch.Document.DC">
                  <p:embed/>
                </p:oleObj>
              </mc:Choice>
              <mc:Fallback>
                <p:oleObj name="Acrobat Document" r:id="rId4" imgW="7543623" imgH="5829300" progId="AcroExch.Document.DC">
                  <p:embed/>
                  <p:pic>
                    <p:nvPicPr>
                      <p:cNvPr id="0" name=""/>
                      <p:cNvPicPr/>
                      <p:nvPr/>
                    </p:nvPicPr>
                    <p:blipFill>
                      <a:blip r:embed="rId5"/>
                      <a:stretch>
                        <a:fillRect/>
                      </a:stretch>
                    </p:blipFill>
                    <p:spPr>
                      <a:xfrm>
                        <a:off x="152400" y="960120"/>
                        <a:ext cx="9144000" cy="6608618"/>
                      </a:xfrm>
                      <a:prstGeom prst="rect">
                        <a:avLst/>
                      </a:prstGeom>
                    </p:spPr>
                  </p:pic>
                </p:oleObj>
              </mc:Fallback>
            </mc:AlternateContent>
          </a:graphicData>
        </a:graphic>
      </p:graphicFrame>
    </p:spTree>
    <p:extLst>
      <p:ext uri="{BB962C8B-B14F-4D97-AF65-F5344CB8AC3E}">
        <p14:creationId xmlns:p14="http://schemas.microsoft.com/office/powerpoint/2010/main" val="1490979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6800" y="6492875"/>
            <a:ext cx="457200" cy="365125"/>
          </a:xfrm>
          <a:prstGeom prst="rect">
            <a:avLst/>
          </a:prstGeom>
        </p:spPr>
        <p:txBody>
          <a:bodyPr/>
          <a:lstStyle/>
          <a:p>
            <a:pPr>
              <a:defRPr/>
            </a:pPr>
            <a:fld id="{88C225C6-F9DD-4058-ADF7-F69B94B30E8F}" type="slidenum">
              <a:rPr lang="en-US" sz="1200" b="1" smtClean="0"/>
              <a:pPr>
                <a:defRPr/>
              </a:pPr>
              <a:t>15</a:t>
            </a:fld>
            <a:endParaRPr lang="en-US" sz="1200" b="1" dirty="0"/>
          </a:p>
        </p:txBody>
      </p:sp>
      <p:sp>
        <p:nvSpPr>
          <p:cNvPr id="2" name="Title 1"/>
          <p:cNvSpPr>
            <a:spLocks noGrp="1"/>
          </p:cNvSpPr>
          <p:nvPr>
            <p:ph type="title"/>
          </p:nvPr>
        </p:nvSpPr>
        <p:spPr>
          <a:xfrm>
            <a:off x="228600" y="152400"/>
            <a:ext cx="8763000" cy="1066800"/>
          </a:xfrm>
        </p:spPr>
        <p:txBody>
          <a:bodyPr>
            <a:noAutofit/>
          </a:bodyPr>
          <a:lstStyle/>
          <a:p>
            <a:r>
              <a:rPr lang="en-US" dirty="0"/>
              <a:t>Method for </a:t>
            </a:r>
            <a:br>
              <a:rPr lang="en-US" dirty="0"/>
            </a:br>
            <a:r>
              <a:rPr lang="en-US" dirty="0"/>
              <a:t>Calculating National </a:t>
            </a:r>
            <a:r>
              <a:rPr lang="en-US" dirty="0" smtClean="0"/>
              <a:t>Estimates &amp; Criteria</a:t>
            </a:r>
            <a:endParaRPr lang="en-US" dirty="0"/>
          </a:p>
        </p:txBody>
      </p:sp>
      <p:sp>
        <p:nvSpPr>
          <p:cNvPr id="3" name="Content Placeholder 2"/>
          <p:cNvSpPr>
            <a:spLocks noGrp="1"/>
          </p:cNvSpPr>
          <p:nvPr>
            <p:ph idx="1"/>
          </p:nvPr>
        </p:nvSpPr>
        <p:spPr>
          <a:xfrm>
            <a:off x="304800" y="1524000"/>
            <a:ext cx="8686800" cy="5181600"/>
          </a:xfrm>
        </p:spPr>
        <p:txBody>
          <a:bodyPr/>
          <a:lstStyle/>
          <a:p>
            <a:r>
              <a:rPr lang="en-US" sz="2400" dirty="0" smtClean="0">
                <a:latin typeface="+mn-lt"/>
              </a:rPr>
              <a:t>Weighted average of states that met minimum quality criteria</a:t>
            </a:r>
          </a:p>
          <a:p>
            <a:r>
              <a:rPr lang="en-US" sz="2400" dirty="0" smtClean="0">
                <a:latin typeface="+mn-lt"/>
              </a:rPr>
              <a:t>Minimum quality </a:t>
            </a:r>
            <a:r>
              <a:rPr lang="en-US" sz="2400" dirty="0">
                <a:latin typeface="+mn-lt"/>
              </a:rPr>
              <a:t>c</a:t>
            </a:r>
            <a:r>
              <a:rPr lang="en-US" sz="2400" dirty="0" smtClean="0">
                <a:latin typeface="+mn-lt"/>
              </a:rPr>
              <a:t>riteria for inclusion in national analysis:</a:t>
            </a:r>
            <a:endParaRPr lang="en-US" sz="2400" dirty="0">
              <a:latin typeface="+mn-lt"/>
            </a:endParaRPr>
          </a:p>
          <a:p>
            <a:pPr lvl="1"/>
            <a:r>
              <a:rPr lang="en-US" sz="2400" dirty="0" smtClean="0">
                <a:latin typeface="+mn-lt"/>
              </a:rPr>
              <a:t>Reporting data on enough children</a:t>
            </a:r>
          </a:p>
          <a:p>
            <a:pPr lvl="2"/>
            <a:r>
              <a:rPr lang="en-US" sz="2400" dirty="0" smtClean="0">
                <a:latin typeface="+mn-lt"/>
              </a:rPr>
              <a:t>Part C – 28% or more of </a:t>
            </a:r>
            <a:r>
              <a:rPr lang="en-US" sz="2400" dirty="0" err="1" smtClean="0">
                <a:latin typeface="+mn-lt"/>
              </a:rPr>
              <a:t>exiters</a:t>
            </a:r>
            <a:endParaRPr lang="en-US" sz="2400" dirty="0" smtClean="0">
              <a:latin typeface="+mn-lt"/>
            </a:endParaRPr>
          </a:p>
          <a:p>
            <a:pPr lvl="2"/>
            <a:r>
              <a:rPr lang="en-US" sz="2400" dirty="0" smtClean="0">
                <a:latin typeface="+mn-lt"/>
              </a:rPr>
              <a:t>Part B Preschool – 12% or more of child count</a:t>
            </a:r>
          </a:p>
          <a:p>
            <a:pPr lvl="1"/>
            <a:r>
              <a:rPr lang="en-US" sz="2400" dirty="0" smtClean="0">
                <a:latin typeface="+mn-lt"/>
              </a:rPr>
              <a:t>Within expected patterns in the data</a:t>
            </a:r>
          </a:p>
          <a:p>
            <a:pPr lvl="2"/>
            <a:r>
              <a:rPr lang="en-US" sz="2400" dirty="0">
                <a:latin typeface="+mn-lt"/>
              </a:rPr>
              <a:t>category </a:t>
            </a:r>
            <a:r>
              <a:rPr lang="en-US" sz="2400" dirty="0" smtClean="0">
                <a:latin typeface="+mn-lt"/>
              </a:rPr>
              <a:t>‘a’ not </a:t>
            </a:r>
            <a:r>
              <a:rPr lang="en-US" sz="2400" dirty="0">
                <a:latin typeface="+mn-lt"/>
              </a:rPr>
              <a:t>greater than 10% </a:t>
            </a:r>
            <a:endParaRPr lang="en-US" sz="2400" dirty="0" smtClean="0">
              <a:latin typeface="+mn-lt"/>
            </a:endParaRPr>
          </a:p>
          <a:p>
            <a:pPr lvl="2"/>
            <a:r>
              <a:rPr lang="en-US" sz="2400" dirty="0" smtClean="0">
                <a:latin typeface="+mn-lt"/>
              </a:rPr>
              <a:t>category ‘e’ not greater </a:t>
            </a:r>
            <a:r>
              <a:rPr lang="en-US" sz="2400" dirty="0">
                <a:latin typeface="+mn-lt"/>
              </a:rPr>
              <a:t>than 65</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225262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Number of States that Met Criteria for Inclusion in the National </a:t>
            </a:r>
            <a:r>
              <a:rPr lang="en-US" dirty="0" smtClean="0"/>
              <a:t>Analysis</a:t>
            </a:r>
            <a:endParaRPr lang="en-US" dirty="0"/>
          </a:p>
        </p:txBody>
      </p:sp>
      <p:graphicFrame>
        <p:nvGraphicFramePr>
          <p:cNvPr id="7" name="Chart 6" descr="This graph shows the number of states that met criteria for inclusion in the national analysis. In 2008 - 2009, Part C had 19 states and part B preschool had 15 states. In 2009-2010, part C had 29 and Part B had 33. In 2010-2011, Part C had 39 and Part B had 36. In 2011-2012, Part C had 33 and Part B had 39. In 2012-2013 Part C and part B both had 41 states. In 2013-2014, Part C had 47 and Part B had 43. In 2014-2015, Part C had 42 and Part B had 45."/>
          <p:cNvGraphicFramePr>
            <a:graphicFrameLocks/>
          </p:cNvGraphicFramePr>
          <p:nvPr>
            <p:extLst>
              <p:ext uri="{D42A27DB-BD31-4B8C-83A1-F6EECF244321}">
                <p14:modId xmlns:p14="http://schemas.microsoft.com/office/powerpoint/2010/main" val="3309527335"/>
              </p:ext>
            </p:extLst>
          </p:nvPr>
        </p:nvGraphicFramePr>
        <p:xfrm>
          <a:off x="228600" y="533400"/>
          <a:ext cx="81534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245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8763000" cy="762000"/>
          </a:xfrm>
        </p:spPr>
        <p:txBody>
          <a:bodyPr/>
          <a:lstStyle/>
          <a:p>
            <a:pPr rtl="0" eaLnBrk="0" fontAlgn="base" hangingPunct="0"/>
            <a:r>
              <a:rPr lang="en-US" sz="3600" b="1" kern="1200" dirty="0" smtClean="0">
                <a:solidFill>
                  <a:srgbClr val="173D5B"/>
                </a:solidFill>
                <a:effectLst/>
                <a:latin typeface="Century Gothic" panose="020B0502020202020204" pitchFamily="34" charset="0"/>
                <a:ea typeface="ＭＳ Ｐゴシック" panose="020B0600070205080204" pitchFamily="34" charset="-128"/>
                <a:cs typeface="Arial" panose="020B0604020202020204" pitchFamily="34" charset="0"/>
              </a:rPr>
              <a:t>The Data</a:t>
            </a:r>
            <a:endParaRPr lang="en-US" dirty="0" smtClean="0">
              <a:effectLst/>
            </a:endParaRPr>
          </a:p>
        </p:txBody>
      </p:sp>
    </p:spTree>
    <p:extLst>
      <p:ext uri="{BB962C8B-B14F-4D97-AF65-F5344CB8AC3E}">
        <p14:creationId xmlns:p14="http://schemas.microsoft.com/office/powerpoint/2010/main" val="97225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2800" b="0" i="0" kern="1200" spc="0" baseline="0" dirty="0" smtClean="0">
                <a:solidFill>
                  <a:srgbClr val="595959"/>
                </a:solidFill>
                <a:effectLst/>
              </a:rPr>
              <a:t>Part C: Greater than Expected Growth</a:t>
            </a:r>
            <a:endParaRPr lang="en-US" dirty="0" smtClean="0">
              <a:effectLst/>
            </a:endParaRPr>
          </a:p>
        </p:txBody>
      </p:sp>
      <p:graphicFrame>
        <p:nvGraphicFramePr>
          <p:cNvPr id="4" name="Chart 3" descr="This graph shows the number of states in part C with greater than expected growth in social relationships, knowledge and skills, and action to meet needs. In 2009 to 2010 that included 29 states. In 2010 to 2011, that included 39 states. In 2011 to 2012, that included 33 states. In 2012 to 2013, that included 41 states. In 2013 to 2014, that included 47 states. In 2014 to 2015, that included 42 states. We see a decrease from 2009 to 2012 and then an increase through 2015"/>
          <p:cNvGraphicFramePr>
            <a:graphicFrameLocks/>
          </p:cNvGraphicFramePr>
          <p:nvPr>
            <p:extLst>
              <p:ext uri="{D42A27DB-BD31-4B8C-83A1-F6EECF244321}">
                <p14:modId xmlns:p14="http://schemas.microsoft.com/office/powerpoint/2010/main" val="1806390202"/>
              </p:ext>
            </p:extLst>
          </p:nvPr>
        </p:nvGraphicFramePr>
        <p:xfrm>
          <a:off x="381000" y="457200"/>
          <a:ext cx="8229600" cy="624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3786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2800" b="0" i="0" kern="1200" spc="0" baseline="0" dirty="0" smtClean="0">
                <a:solidFill>
                  <a:srgbClr val="595959"/>
                </a:solidFill>
                <a:effectLst/>
              </a:rPr>
              <a:t>Part C: Exited within Age Expectations</a:t>
            </a:r>
            <a:endParaRPr lang="en-US" dirty="0" smtClean="0">
              <a:effectLst/>
            </a:endParaRPr>
          </a:p>
        </p:txBody>
      </p:sp>
      <p:graphicFrame>
        <p:nvGraphicFramePr>
          <p:cNvPr id="4" name="Chart 3" descr="This graph shows the number of states in part C exited within age expectations  in social relationships, knowledge and skills, and action to meet needs. In 2009 to 2010 that included 29 states. In 2010 to 2011, that included 39 states. In 2011 to 2012, that included 33 states. In 2012 to 2013, that included 41 states. In 2013 to 2014, that included 47 states. In 2014 to 2015, that included 42 states. We see a decrease from 2009 to 2015"/>
          <p:cNvGraphicFramePr>
            <a:graphicFrameLocks/>
          </p:cNvGraphicFramePr>
          <p:nvPr>
            <p:extLst>
              <p:ext uri="{D42A27DB-BD31-4B8C-83A1-F6EECF244321}">
                <p14:modId xmlns:p14="http://schemas.microsoft.com/office/powerpoint/2010/main" val="417041831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8091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6800" y="6492875"/>
            <a:ext cx="533400" cy="365125"/>
          </a:xfrm>
          <a:prstGeom prst="rect">
            <a:avLst/>
          </a:prstGeom>
        </p:spPr>
        <p:txBody>
          <a:bodyPr/>
          <a:lstStyle/>
          <a:p>
            <a:pPr>
              <a:defRPr/>
            </a:pPr>
            <a:fld id="{97F6DFCE-9B41-43B5-98A1-8D4D43BFA876}" type="slidenum">
              <a:rPr lang="en-US" sz="1200" b="1" smtClean="0"/>
              <a:pPr>
                <a:defRPr/>
              </a:pPr>
              <a:t>2</a:t>
            </a:fld>
            <a:endParaRPr lang="en-US" sz="1200" b="1" dirty="0"/>
          </a:p>
        </p:txBody>
      </p:sp>
      <p:sp>
        <p:nvSpPr>
          <p:cNvPr id="2" name="Title 1"/>
          <p:cNvSpPr>
            <a:spLocks noGrp="1"/>
          </p:cNvSpPr>
          <p:nvPr>
            <p:ph type="title"/>
          </p:nvPr>
        </p:nvSpPr>
        <p:spPr>
          <a:xfrm>
            <a:off x="228600" y="152400"/>
            <a:ext cx="8763000" cy="762000"/>
          </a:xfrm>
        </p:spPr>
        <p:txBody>
          <a:bodyPr>
            <a:normAutofit/>
          </a:bodyPr>
          <a:lstStyle/>
          <a:p>
            <a:r>
              <a:rPr lang="en-US" sz="4400" dirty="0" smtClean="0"/>
              <a:t>What we will cover:</a:t>
            </a:r>
            <a:endParaRPr lang="en-US" sz="4400" dirty="0"/>
          </a:p>
        </p:txBody>
      </p:sp>
      <p:sp>
        <p:nvSpPr>
          <p:cNvPr id="3" name="Content Placeholder 2"/>
          <p:cNvSpPr>
            <a:spLocks noGrp="1"/>
          </p:cNvSpPr>
          <p:nvPr>
            <p:ph idx="1"/>
          </p:nvPr>
        </p:nvSpPr>
        <p:spPr>
          <a:xfrm>
            <a:off x="4495800" y="1524000"/>
            <a:ext cx="4191000" cy="5029200"/>
          </a:xfrm>
        </p:spPr>
        <p:txBody>
          <a:bodyPr/>
          <a:lstStyle/>
          <a:p>
            <a:pPr lvl="0"/>
            <a:r>
              <a:rPr lang="en-US" sz="2800" dirty="0" smtClean="0">
                <a:latin typeface="+mn-lt"/>
              </a:rPr>
              <a:t>What we know nationally about how EI and ECSE recipients  are doing</a:t>
            </a:r>
          </a:p>
          <a:p>
            <a:pPr lvl="0"/>
            <a:r>
              <a:rPr lang="en-US" sz="2800" dirty="0" smtClean="0">
                <a:latin typeface="+mn-lt"/>
              </a:rPr>
              <a:t>How we </a:t>
            </a:r>
            <a:r>
              <a:rPr lang="en-US" sz="2800" dirty="0"/>
              <a:t>know </a:t>
            </a:r>
            <a:r>
              <a:rPr lang="en-US" sz="2800" dirty="0" smtClean="0"/>
              <a:t>this</a:t>
            </a:r>
            <a:endParaRPr lang="en-US" sz="2800" dirty="0" smtClean="0">
              <a:latin typeface="+mn-lt"/>
            </a:endParaRPr>
          </a:p>
          <a:p>
            <a:pPr lvl="0"/>
            <a:r>
              <a:rPr lang="en-US" sz="2800" dirty="0" smtClean="0"/>
              <a:t>How these data are being used for policy and program improvement</a:t>
            </a:r>
          </a:p>
        </p:txBody>
      </p:sp>
      <p:pic>
        <p:nvPicPr>
          <p:cNvPr id="6146" name="Picture 2" descr="&quot; &qu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1447800"/>
            <a:ext cx="2845089" cy="4267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68195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2800" b="0" i="0" kern="1200" spc="0" baseline="0" dirty="0" smtClean="0">
                <a:solidFill>
                  <a:srgbClr val="595959"/>
                </a:solidFill>
                <a:effectLst/>
              </a:rPr>
              <a:t>Part B Preschool: Greater than Expected Growth</a:t>
            </a:r>
            <a:endParaRPr lang="en-US" dirty="0" smtClean="0">
              <a:effectLst/>
            </a:endParaRPr>
          </a:p>
        </p:txBody>
      </p:sp>
      <p:graphicFrame>
        <p:nvGraphicFramePr>
          <p:cNvPr id="3" name="Chart 2" descr="This graph shows the number of states in part B prschool greater than expected growth in social relationships, knowledge and skills, and action to meet needs. In 2009 to 2010 that included 29 states. In 2010 to 2011, that included 39 states. In 2011 to 2012, that included 33 states. In 2012 to 2013, that included 41 states. In 2013 to 2014, that included 47 states. In 2014 to 2015, that included 42 states. We see a decrease from 2009 to 2015"/>
          <p:cNvGraphicFramePr>
            <a:graphicFrameLocks/>
          </p:cNvGraphicFramePr>
          <p:nvPr>
            <p:extLst>
              <p:ext uri="{D42A27DB-BD31-4B8C-83A1-F6EECF244321}">
                <p14:modId xmlns:p14="http://schemas.microsoft.com/office/powerpoint/2010/main" val="251463476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768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2800" b="0" i="0" kern="1200" spc="0" baseline="0" dirty="0" smtClean="0">
                <a:solidFill>
                  <a:srgbClr val="595959"/>
                </a:solidFill>
                <a:effectLst/>
              </a:rPr>
              <a:t>Part B Preschool: Exited Within Age Expectations</a:t>
            </a:r>
            <a:endParaRPr lang="en-US" dirty="0" smtClean="0">
              <a:effectLst/>
            </a:endParaRPr>
          </a:p>
        </p:txBody>
      </p:sp>
      <p:graphicFrame>
        <p:nvGraphicFramePr>
          <p:cNvPr id="3" name="Chart 2" descr="This graph shows the number of states in part B preschool exited within age expectations in social relationships, knowledge and skills, and action to meet needs. In 2009 to 2010 that included 29 states. In 2010 to 2011, that included 39 states. In 2011 to 2012, that included 33 states. In 2012 to 2013, that included 41 states. In 2013 to 2014, that included 47 states. In 2014 to 2015, that included 42 states. We see an increase from 2009 to 2015"/>
          <p:cNvGraphicFramePr>
            <a:graphicFrameLocks/>
          </p:cNvGraphicFramePr>
          <p:nvPr>
            <p:extLst>
              <p:ext uri="{D42A27DB-BD31-4B8C-83A1-F6EECF244321}">
                <p14:modId xmlns:p14="http://schemas.microsoft.com/office/powerpoint/2010/main" val="1535370858"/>
              </p:ext>
            </p:extLst>
          </p:nvPr>
        </p:nvGraphicFramePr>
        <p:xfrm>
          <a:off x="304800" y="152400"/>
          <a:ext cx="8915400" cy="662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7875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a:defRPr/>
            </a:pPr>
            <a:fld id="{E7DFE4FF-7BEA-4250-B211-B69F258BE516}" type="slidenum">
              <a:rPr lang="en-US" smtClean="0"/>
              <a:pPr>
                <a:defRPr/>
              </a:pPr>
              <a:t>22</a:t>
            </a:fld>
            <a:endParaRPr lang="en-US" dirty="0"/>
          </a:p>
        </p:txBody>
      </p:sp>
      <p:sp>
        <p:nvSpPr>
          <p:cNvPr id="2" name="Title 1"/>
          <p:cNvSpPr>
            <a:spLocks noGrp="1"/>
          </p:cNvSpPr>
          <p:nvPr>
            <p:ph type="title"/>
          </p:nvPr>
        </p:nvSpPr>
        <p:spPr>
          <a:xfrm>
            <a:off x="228600" y="457200"/>
            <a:ext cx="8763000" cy="762000"/>
          </a:xfrm>
        </p:spPr>
        <p:txBody>
          <a:bodyPr>
            <a:normAutofit/>
          </a:bodyPr>
          <a:lstStyle/>
          <a:p>
            <a:r>
              <a:rPr lang="en-US" sz="3600" dirty="0" smtClean="0">
                <a:cs typeface="Arial" panose="020B0604020202020204" pitchFamily="34" charset="0"/>
              </a:rPr>
              <a:t>Pause to reflect….</a:t>
            </a:r>
            <a:endParaRPr lang="en-US" sz="3600" dirty="0">
              <a:cs typeface="Arial" panose="020B0604020202020204" pitchFamily="34" charset="0"/>
            </a:endParaRPr>
          </a:p>
        </p:txBody>
      </p:sp>
      <p:sp>
        <p:nvSpPr>
          <p:cNvPr id="6" name="TextBox 5"/>
          <p:cNvSpPr txBox="1"/>
          <p:nvPr/>
        </p:nvSpPr>
        <p:spPr>
          <a:xfrm>
            <a:off x="4114800" y="2133600"/>
            <a:ext cx="4038600"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solidFill>
                  <a:schemeClr val="bg2">
                    <a:lumMod val="25000"/>
                  </a:schemeClr>
                </a:solidFill>
                <a:latin typeface="+mn-lt"/>
              </a:rPr>
              <a:t>What do you see?</a:t>
            </a:r>
          </a:p>
          <a:p>
            <a:pPr marL="571500" indent="-571500">
              <a:buFont typeface="Arial" panose="020B0604020202020204" pitchFamily="34" charset="0"/>
              <a:buChar char="•"/>
            </a:pPr>
            <a:r>
              <a:rPr lang="en-US" sz="3600" dirty="0" smtClean="0">
                <a:solidFill>
                  <a:schemeClr val="bg2">
                    <a:lumMod val="25000"/>
                  </a:schemeClr>
                </a:solidFill>
                <a:latin typeface="+mn-lt"/>
              </a:rPr>
              <a:t>How do you interpret these data?</a:t>
            </a:r>
            <a:endParaRPr lang="en-US" sz="3600" dirty="0">
              <a:solidFill>
                <a:schemeClr val="bg2">
                  <a:lumMod val="25000"/>
                </a:schemeClr>
              </a:solidFill>
              <a:latin typeface="+mn-lt"/>
            </a:endParaRPr>
          </a:p>
        </p:txBody>
      </p:sp>
      <p:pic>
        <p:nvPicPr>
          <p:cNvPr id="5" name="Picture 2" descr="&quot; &quot;"/>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b="22381"/>
          <a:stretch/>
        </p:blipFill>
        <p:spPr bwMode="auto">
          <a:xfrm>
            <a:off x="457200" y="1828800"/>
            <a:ext cx="3200400" cy="376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350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763000" y="6537325"/>
            <a:ext cx="381000" cy="320675"/>
          </a:xfrm>
          <a:prstGeom prst="rect">
            <a:avLst/>
          </a:prstGeom>
        </p:spPr>
        <p:txBody>
          <a:bodyPr/>
          <a:lstStyle/>
          <a:p>
            <a:fld id="{E3706C0D-52CB-4A2E-8FC0-352807947FB8}" type="slidenum">
              <a:rPr lang="en-US" sz="1200" b="1" smtClean="0"/>
              <a:pPr/>
              <a:t>23</a:t>
            </a:fld>
            <a:endParaRPr lang="en-US" sz="1200" b="1" dirty="0"/>
          </a:p>
        </p:txBody>
      </p:sp>
      <p:sp>
        <p:nvSpPr>
          <p:cNvPr id="2" name="Title 1"/>
          <p:cNvSpPr>
            <a:spLocks noGrp="1"/>
          </p:cNvSpPr>
          <p:nvPr>
            <p:ph type="title"/>
          </p:nvPr>
        </p:nvSpPr>
        <p:spPr>
          <a:prstGeom prst="round2DiagRect">
            <a:avLst/>
          </a:prstGeom>
          <a:noFill/>
          <a:ln>
            <a:noFill/>
          </a:ln>
        </p:spPr>
        <p:txBody>
          <a:bodyPr>
            <a:noAutofit/>
          </a:bodyPr>
          <a:lstStyle/>
          <a:p>
            <a:r>
              <a:rPr lang="en-US" sz="4000" dirty="0" smtClean="0"/>
              <a:t>What We See</a:t>
            </a:r>
            <a:endParaRPr lang="en-US" sz="4000" dirty="0"/>
          </a:p>
        </p:txBody>
      </p:sp>
      <p:sp>
        <p:nvSpPr>
          <p:cNvPr id="9" name="Content Placeholder 8"/>
          <p:cNvSpPr>
            <a:spLocks noGrp="1"/>
          </p:cNvSpPr>
          <p:nvPr>
            <p:ph idx="1"/>
          </p:nvPr>
        </p:nvSpPr>
        <p:spPr>
          <a:xfrm>
            <a:off x="228600" y="1447800"/>
            <a:ext cx="8763000" cy="5181600"/>
          </a:xfrm>
        </p:spPr>
        <p:txBody>
          <a:bodyPr/>
          <a:lstStyle/>
          <a:p>
            <a:r>
              <a:rPr lang="en-US" sz="2400" dirty="0" smtClean="0">
                <a:latin typeface="+mn-lt"/>
              </a:rPr>
              <a:t>Large </a:t>
            </a:r>
            <a:r>
              <a:rPr lang="en-US" sz="2400" dirty="0" smtClean="0">
                <a:latin typeface="+mn-lt"/>
              </a:rPr>
              <a:t>percentages of children showing relati</a:t>
            </a:r>
            <a:r>
              <a:rPr lang="en-US" sz="2400" dirty="0" smtClean="0"/>
              <a:t>vely good outcomes at exit from EI and ECSE</a:t>
            </a:r>
            <a:endParaRPr lang="en-US" sz="2400" dirty="0" smtClean="0">
              <a:latin typeface="+mn-lt"/>
            </a:endParaRPr>
          </a:p>
          <a:p>
            <a:r>
              <a:rPr lang="en-US" sz="2400" dirty="0" smtClean="0">
                <a:latin typeface="+mn-lt"/>
              </a:rPr>
              <a:t>Continuing to see consistency in the data over time</a:t>
            </a:r>
          </a:p>
          <a:p>
            <a:r>
              <a:rPr lang="en-US" sz="2400" dirty="0" smtClean="0">
                <a:latin typeface="+mn-lt"/>
              </a:rPr>
              <a:t>Increasing number of states who meet minimum quality criteria for national analysis</a:t>
            </a:r>
          </a:p>
          <a:p>
            <a:r>
              <a:rPr lang="en-US" sz="2400" dirty="0">
                <a:latin typeface="+mn-lt"/>
              </a:rPr>
              <a:t>Increasing number of children in the child outcomes </a:t>
            </a:r>
            <a:r>
              <a:rPr lang="en-US" sz="2400" dirty="0" smtClean="0">
                <a:latin typeface="+mn-lt"/>
              </a:rPr>
              <a:t>data</a:t>
            </a:r>
            <a:endParaRPr lang="en-US" sz="2400" dirty="0" smtClean="0">
              <a:latin typeface="+mn-lt"/>
            </a:endParaRPr>
          </a:p>
        </p:txBody>
      </p:sp>
    </p:spTree>
    <p:extLst>
      <p:ext uri="{BB962C8B-B14F-4D97-AF65-F5344CB8AC3E}">
        <p14:creationId xmlns:p14="http://schemas.microsoft.com/office/powerpoint/2010/main" val="275786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438400"/>
            <a:ext cx="8763000" cy="762000"/>
          </a:xfrm>
        </p:spPr>
        <p:txBody>
          <a:bodyPr>
            <a:normAutofit fontScale="90000"/>
          </a:bodyPr>
          <a:lstStyle/>
          <a:p>
            <a:pPr rtl="0" eaLnBrk="0" fontAlgn="base" hangingPunct="0"/>
            <a:r>
              <a:rPr lang="en-US" sz="3600" b="1" kern="1200" dirty="0" smtClean="0">
                <a:solidFill>
                  <a:srgbClr val="173D5B"/>
                </a:solidFill>
                <a:effectLst/>
                <a:latin typeface="Century Gothic" panose="020B0502020202020204" pitchFamily="34" charset="0"/>
                <a:ea typeface="ＭＳ Ｐゴシック" panose="020B0600070205080204" pitchFamily="34" charset="-128"/>
                <a:cs typeface="Arial" panose="020B0604020202020204" pitchFamily="34" charset="0"/>
              </a:rPr>
              <a:t>Who Uses the Data? </a:t>
            </a:r>
            <a:endParaRPr lang="en-US" dirty="0" smtClean="0">
              <a:effectLst/>
            </a:endParaRPr>
          </a:p>
          <a:p>
            <a:pPr rtl="0" eaLnBrk="0" fontAlgn="base" hangingPunct="0"/>
            <a:r>
              <a:rPr lang="en-US" sz="3600" b="1" kern="1200" dirty="0" smtClean="0">
                <a:solidFill>
                  <a:srgbClr val="173D5B"/>
                </a:solidFill>
                <a:effectLst/>
                <a:latin typeface="Century Gothic" panose="020B0502020202020204" pitchFamily="34" charset="0"/>
                <a:ea typeface="ＭＳ Ｐゴシック" panose="020B0600070205080204" pitchFamily="34" charset="-128"/>
                <a:cs typeface="Arial" panose="020B0604020202020204" pitchFamily="34" charset="0"/>
              </a:rPr>
              <a:t>What For?</a:t>
            </a:r>
            <a:endParaRPr lang="en-US" dirty="0" smtClean="0">
              <a:effectLst/>
            </a:endParaRPr>
          </a:p>
        </p:txBody>
      </p:sp>
    </p:spTree>
    <p:extLst>
      <p:ext uri="{BB962C8B-B14F-4D97-AF65-F5344CB8AC3E}">
        <p14:creationId xmlns:p14="http://schemas.microsoft.com/office/powerpoint/2010/main" val="1786169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the Child Outcomes Data</a:t>
            </a:r>
            <a:endParaRPr lang="en-US" dirty="0"/>
          </a:p>
        </p:txBody>
      </p:sp>
      <p:sp>
        <p:nvSpPr>
          <p:cNvPr id="3" name="Content Placeholder 2"/>
          <p:cNvSpPr>
            <a:spLocks noGrp="1"/>
          </p:cNvSpPr>
          <p:nvPr>
            <p:ph idx="1"/>
          </p:nvPr>
        </p:nvSpPr>
        <p:spPr/>
        <p:txBody>
          <a:bodyPr/>
          <a:lstStyle/>
          <a:p>
            <a:r>
              <a:rPr lang="en-US" sz="2800" dirty="0" smtClean="0"/>
              <a:t>Policy-making</a:t>
            </a:r>
          </a:p>
          <a:p>
            <a:pPr lvl="1"/>
            <a:r>
              <a:rPr lang="en-US" sz="2400" dirty="0" smtClean="0"/>
              <a:t>Justifying the amount of federal funding for the Part C and Part B Preschool </a:t>
            </a:r>
          </a:p>
          <a:p>
            <a:r>
              <a:rPr lang="en-US" sz="2800" dirty="0" smtClean="0"/>
              <a:t>Accountability</a:t>
            </a:r>
          </a:p>
          <a:p>
            <a:pPr lvl="1"/>
            <a:r>
              <a:rPr lang="en-US" sz="2400" dirty="0" smtClean="0"/>
              <a:t>Federal monitoring of states (Determinations)</a:t>
            </a:r>
          </a:p>
          <a:p>
            <a:pPr lvl="1"/>
            <a:r>
              <a:rPr lang="en-US" sz="2400" dirty="0" smtClean="0"/>
              <a:t>States monitoring of locals</a:t>
            </a:r>
          </a:p>
          <a:p>
            <a:r>
              <a:rPr lang="en-US" sz="2800" dirty="0" smtClean="0"/>
              <a:t>Program improvement</a:t>
            </a:r>
          </a:p>
          <a:p>
            <a:pPr lvl="1"/>
            <a:r>
              <a:rPr lang="en-US" sz="2400" dirty="0" smtClean="0"/>
              <a:t>State Systemic Improvement Plan (SSIP)</a:t>
            </a:r>
          </a:p>
          <a:p>
            <a:pPr lvl="1"/>
            <a:r>
              <a:rPr lang="en-US" sz="2400" dirty="0" smtClean="0"/>
              <a:t>General program </a:t>
            </a:r>
            <a:r>
              <a:rPr lang="en-US" sz="2400" dirty="0" smtClean="0"/>
              <a:t>improvement</a:t>
            </a:r>
            <a:endParaRPr lang="en-US" sz="2400" dirty="0" smtClean="0"/>
          </a:p>
        </p:txBody>
      </p:sp>
    </p:spTree>
    <p:extLst>
      <p:ext uri="{BB962C8B-B14F-4D97-AF65-F5344CB8AC3E}">
        <p14:creationId xmlns:p14="http://schemas.microsoft.com/office/powerpoint/2010/main" val="3057921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Funding - 2015</a:t>
            </a:r>
            <a:endParaRPr lang="en-US" dirty="0"/>
          </a:p>
        </p:txBody>
      </p:sp>
      <p:graphicFrame>
        <p:nvGraphicFramePr>
          <p:cNvPr id="4" name="Content Placeholder 3" descr="Displays federal funding for part C and preschool special education for 2015"/>
          <p:cNvGraphicFramePr>
            <a:graphicFrameLocks noGrp="1"/>
          </p:cNvGraphicFramePr>
          <p:nvPr>
            <p:ph idx="1"/>
            <p:extLst>
              <p:ext uri="{D42A27DB-BD31-4B8C-83A1-F6EECF244321}">
                <p14:modId xmlns:p14="http://schemas.microsoft.com/office/powerpoint/2010/main" val="4226951570"/>
              </p:ext>
            </p:extLst>
          </p:nvPr>
        </p:nvGraphicFramePr>
        <p:xfrm>
          <a:off x="914400" y="2819400"/>
          <a:ext cx="7467600" cy="1463040"/>
        </p:xfrm>
        <a:graphic>
          <a:graphicData uri="http://schemas.openxmlformats.org/drawingml/2006/table">
            <a:tbl>
              <a:tblPr firstRow="1" bandRow="1">
                <a:tableStyleId>{D7AC3CCA-C797-4891-BE02-D94E43425B78}</a:tableStyleId>
              </a:tblPr>
              <a:tblGrid>
                <a:gridCol w="462280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tblGrid>
              <a:tr h="370840">
                <a:tc>
                  <a:txBody>
                    <a:bodyPr/>
                    <a:lstStyle/>
                    <a:p>
                      <a:r>
                        <a:rPr lang="en-US" sz="2800" b="0" dirty="0" smtClean="0"/>
                        <a:t>Part C</a:t>
                      </a:r>
                      <a:endParaRPr lang="en-US" sz="2800" b="0" dirty="0"/>
                    </a:p>
                  </a:txBody>
                  <a:tcPr>
                    <a:solidFill>
                      <a:schemeClr val="bg1"/>
                    </a:solidFill>
                  </a:tcPr>
                </a:tc>
                <a:tc>
                  <a:txBody>
                    <a:bodyPr/>
                    <a:lstStyle/>
                    <a:p>
                      <a:r>
                        <a:rPr lang="en-US" sz="2800" b="0" kern="1200" dirty="0" smtClean="0">
                          <a:solidFill>
                            <a:schemeClr val="dk1"/>
                          </a:solidFill>
                          <a:effectLst/>
                          <a:latin typeface="+mn-lt"/>
                          <a:ea typeface="+mn-ea"/>
                          <a:cs typeface="+mn-cs"/>
                        </a:rPr>
                        <a:t>$438,556,000</a:t>
                      </a:r>
                      <a:endParaRPr lang="en-US" sz="2800" b="0" dirty="0"/>
                    </a:p>
                  </a:txBody>
                  <a:tcPr>
                    <a:solidFill>
                      <a:schemeClr val="bg1"/>
                    </a:solidFill>
                  </a:tcPr>
                </a:tc>
                <a:extLst>
                  <a:ext uri="{0D108BD9-81ED-4DB2-BD59-A6C34878D82A}">
                    <a16:rowId xmlns:a16="http://schemas.microsoft.com/office/drawing/2014/main" val="10000"/>
                  </a:ext>
                </a:extLst>
              </a:tr>
              <a:tr h="370840">
                <a:tc>
                  <a:txBody>
                    <a:bodyPr/>
                    <a:lstStyle/>
                    <a:p>
                      <a:r>
                        <a:rPr lang="en-US" sz="2800" b="0" dirty="0" smtClean="0"/>
                        <a:t>Preschool  Special Education</a:t>
                      </a:r>
                      <a:r>
                        <a:rPr lang="en-US" sz="2800" b="0" baseline="0" dirty="0" smtClean="0"/>
                        <a:t> (Section 619)</a:t>
                      </a:r>
                      <a:endParaRPr lang="en-US" sz="2800" b="0" dirty="0"/>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smtClean="0"/>
                        <a:t>$</a:t>
                      </a:r>
                      <a:r>
                        <a:rPr lang="en-US" sz="2800" b="0" kern="1200" dirty="0" smtClean="0">
                          <a:solidFill>
                            <a:schemeClr val="dk1"/>
                          </a:solidFill>
                          <a:effectLst/>
                          <a:latin typeface="+mn-lt"/>
                          <a:ea typeface="+mn-ea"/>
                          <a:cs typeface="+mn-cs"/>
                        </a:rPr>
                        <a:t>353,238,000</a:t>
                      </a:r>
                    </a:p>
                  </a:txBody>
                  <a:tcPr anchor="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23997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and State Monitoring</a:t>
            </a:r>
            <a:endParaRPr lang="en-US" dirty="0"/>
          </a:p>
        </p:txBody>
      </p:sp>
      <p:sp>
        <p:nvSpPr>
          <p:cNvPr id="3" name="Content Placeholder 2"/>
          <p:cNvSpPr>
            <a:spLocks noGrp="1"/>
          </p:cNvSpPr>
          <p:nvPr>
            <p:ph idx="1"/>
          </p:nvPr>
        </p:nvSpPr>
        <p:spPr>
          <a:xfrm>
            <a:off x="228600" y="1143000"/>
            <a:ext cx="8763000" cy="4343400"/>
          </a:xfrm>
        </p:spPr>
        <p:txBody>
          <a:bodyPr/>
          <a:lstStyle/>
          <a:p>
            <a:r>
              <a:rPr lang="en-US" sz="2400" dirty="0" smtClean="0"/>
              <a:t>IDEA requires </a:t>
            </a:r>
          </a:p>
          <a:p>
            <a:pPr lvl="1"/>
            <a:r>
              <a:rPr lang="en-US" sz="2400" dirty="0" smtClean="0"/>
              <a:t>the federal government monitor how states are implementing the program</a:t>
            </a:r>
          </a:p>
          <a:p>
            <a:pPr lvl="1"/>
            <a:r>
              <a:rPr lang="en-US" sz="2400" dirty="0" smtClean="0"/>
              <a:t>the State Education Agency/Lead Agency for Part C monitor the locals</a:t>
            </a:r>
          </a:p>
          <a:p>
            <a:r>
              <a:rPr lang="en-US" sz="2400" dirty="0" smtClean="0"/>
              <a:t>For many years, focus was on compliance (access)</a:t>
            </a:r>
          </a:p>
          <a:p>
            <a:pPr lvl="1"/>
            <a:r>
              <a:rPr lang="en-US" sz="2400" dirty="0" smtClean="0"/>
              <a:t>Process:  timelines, signatures, procedures followed, paperwork in place</a:t>
            </a:r>
          </a:p>
          <a:p>
            <a:r>
              <a:rPr lang="en-US" sz="2400" dirty="0" smtClean="0"/>
              <a:t>Recent shift to emphasis on the results the programs are achieving</a:t>
            </a:r>
            <a:endParaRPr lang="en-US" sz="2400" dirty="0"/>
          </a:p>
        </p:txBody>
      </p:sp>
      <p:sp>
        <p:nvSpPr>
          <p:cNvPr id="4" name="TextBox 3"/>
          <p:cNvSpPr txBox="1"/>
          <p:nvPr/>
        </p:nvSpPr>
        <p:spPr>
          <a:xfrm>
            <a:off x="2057400" y="5562600"/>
            <a:ext cx="5486400" cy="461665"/>
          </a:xfrm>
          <a:prstGeom prst="rect">
            <a:avLst/>
          </a:prstGeom>
          <a:noFill/>
        </p:spPr>
        <p:txBody>
          <a:bodyPr wrap="square" rtlCol="0">
            <a:spAutoFit/>
          </a:bodyPr>
          <a:lstStyle/>
          <a:p>
            <a:r>
              <a:rPr lang="en-US" dirty="0" smtClean="0"/>
              <a:t>****THIS IS A HUGE CHANGE***</a:t>
            </a:r>
            <a:endParaRPr lang="en-US" dirty="0"/>
          </a:p>
        </p:txBody>
      </p:sp>
    </p:spTree>
    <p:extLst>
      <p:ext uri="{BB962C8B-B14F-4D97-AF65-F5344CB8AC3E}">
        <p14:creationId xmlns:p14="http://schemas.microsoft.com/office/powerpoint/2010/main" val="270425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Determinations</a:t>
            </a:r>
            <a:endParaRPr lang="en-US" dirty="0"/>
          </a:p>
        </p:txBody>
      </p:sp>
      <p:sp>
        <p:nvSpPr>
          <p:cNvPr id="3" name="Content Placeholder 2"/>
          <p:cNvSpPr>
            <a:spLocks noGrp="1"/>
          </p:cNvSpPr>
          <p:nvPr>
            <p:ph idx="1"/>
          </p:nvPr>
        </p:nvSpPr>
        <p:spPr>
          <a:xfrm>
            <a:off x="228600" y="990600"/>
            <a:ext cx="8763000" cy="5486400"/>
          </a:xfrm>
        </p:spPr>
        <p:txBody>
          <a:bodyPr/>
          <a:lstStyle/>
          <a:p>
            <a:r>
              <a:rPr lang="en-US" sz="2000" dirty="0" smtClean="0"/>
              <a:t>U.S. Department of Education, Office of Special Education Programs (OSEP) issues </a:t>
            </a:r>
            <a:r>
              <a:rPr lang="en-US" sz="2000" b="1" dirty="0" smtClean="0"/>
              <a:t>Determinations</a:t>
            </a:r>
            <a:r>
              <a:rPr lang="en-US" sz="2000" dirty="0" smtClean="0"/>
              <a:t> based on its review of each state’s data.</a:t>
            </a:r>
          </a:p>
          <a:p>
            <a:r>
              <a:rPr lang="en-US" sz="2000" dirty="0" smtClean="0"/>
              <a:t>Each state is found to :</a:t>
            </a:r>
          </a:p>
          <a:p>
            <a:pPr lvl="1"/>
            <a:r>
              <a:rPr lang="en-US" sz="2000" dirty="0" smtClean="0"/>
              <a:t>Meets </a:t>
            </a:r>
            <a:r>
              <a:rPr lang="en-US" sz="2000" dirty="0"/>
              <a:t>the requirements and purposes of </a:t>
            </a:r>
            <a:r>
              <a:rPr lang="en-US" sz="2000" dirty="0" smtClean="0"/>
              <a:t>IDEA</a:t>
            </a:r>
            <a:endParaRPr lang="en-US" sz="2000" dirty="0"/>
          </a:p>
          <a:p>
            <a:pPr lvl="1"/>
            <a:r>
              <a:rPr lang="en-US" sz="2000" dirty="0" smtClean="0"/>
              <a:t>Needs </a:t>
            </a:r>
            <a:r>
              <a:rPr lang="en-US" sz="2000" dirty="0"/>
              <a:t>assistance in implementing the requirements of </a:t>
            </a:r>
            <a:r>
              <a:rPr lang="en-US" sz="2000" dirty="0" smtClean="0"/>
              <a:t>IDEA</a:t>
            </a:r>
            <a:endParaRPr lang="en-US" sz="2000" dirty="0"/>
          </a:p>
          <a:p>
            <a:pPr lvl="1"/>
            <a:r>
              <a:rPr lang="en-US" sz="2000" dirty="0" smtClean="0"/>
              <a:t>Needs </a:t>
            </a:r>
            <a:r>
              <a:rPr lang="en-US" sz="2000" dirty="0"/>
              <a:t>intervention in implementing the requirements of </a:t>
            </a:r>
            <a:r>
              <a:rPr lang="en-US" sz="2000" dirty="0" smtClean="0"/>
              <a:t>IDEA, or </a:t>
            </a:r>
            <a:endParaRPr lang="en-US" sz="2000" dirty="0"/>
          </a:p>
          <a:p>
            <a:pPr lvl="1"/>
            <a:r>
              <a:rPr lang="en-US" sz="2000" dirty="0" smtClean="0"/>
              <a:t>Needs </a:t>
            </a:r>
            <a:r>
              <a:rPr lang="en-US" sz="2000" dirty="0"/>
              <a:t>substantial intervention in implementing the requirements of IDEA. </a:t>
            </a:r>
            <a:endParaRPr lang="en-US" sz="2000" dirty="0" smtClean="0"/>
          </a:p>
          <a:p>
            <a:r>
              <a:rPr lang="en-US" sz="2000" dirty="0" smtClean="0"/>
              <a:t>In 2015, for the first time, the child outcomes data were examined as part of the determinations for  Part C.</a:t>
            </a:r>
          </a:p>
          <a:p>
            <a:r>
              <a:rPr lang="en-US" sz="2000" dirty="0" smtClean="0"/>
              <a:t>Preschool is included under Part B (ages 3 to 21) and the preschool child outcomes data is not included in Part B determinations. </a:t>
            </a:r>
          </a:p>
        </p:txBody>
      </p:sp>
    </p:spTree>
    <p:extLst>
      <p:ext uri="{BB962C8B-B14F-4D97-AF65-F5344CB8AC3E}">
        <p14:creationId xmlns:p14="http://schemas.microsoft.com/office/powerpoint/2010/main" val="2654255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457200"/>
            <a:ext cx="8763000" cy="762000"/>
          </a:xfrm>
        </p:spPr>
        <p:txBody>
          <a:bodyPr/>
          <a:lstStyle/>
          <a:p>
            <a:r>
              <a:rPr lang="en-US" dirty="0" smtClean="0"/>
              <a:t>Part C Determinations: 2015</a:t>
            </a:r>
            <a:endParaRPr lang="en-US" dirty="0"/>
          </a:p>
        </p:txBody>
      </p:sp>
      <p:graphicFrame>
        <p:nvGraphicFramePr>
          <p:cNvPr id="5" name="Content Placeholder 4" descr="This table displays the number of states per each determination"/>
          <p:cNvGraphicFramePr>
            <a:graphicFrameLocks noGrp="1"/>
          </p:cNvGraphicFramePr>
          <p:nvPr>
            <p:ph idx="1"/>
            <p:extLst>
              <p:ext uri="{D42A27DB-BD31-4B8C-83A1-F6EECF244321}">
                <p14:modId xmlns:p14="http://schemas.microsoft.com/office/powerpoint/2010/main" val="2342660132"/>
              </p:ext>
            </p:extLst>
          </p:nvPr>
        </p:nvGraphicFramePr>
        <p:xfrm>
          <a:off x="838200" y="1676400"/>
          <a:ext cx="7391400" cy="3585326"/>
        </p:xfrm>
        <a:graphic>
          <a:graphicData uri="http://schemas.openxmlformats.org/drawingml/2006/table">
            <a:tbl>
              <a:tblPr firstRow="1" bandRow="1">
                <a:tableStyleId>{5C22544A-7EE6-4342-B048-85BDC9FD1C3A}</a:tableStyleId>
              </a:tblPr>
              <a:tblGrid>
                <a:gridCol w="5867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609600">
                <a:tc>
                  <a:txBody>
                    <a:bodyPr/>
                    <a:lstStyle/>
                    <a:p>
                      <a:r>
                        <a:rPr lang="en-US" sz="2800" dirty="0" smtClean="0"/>
                        <a:t>Determination</a:t>
                      </a:r>
                      <a:endParaRPr lang="en-US" sz="2800" dirty="0"/>
                    </a:p>
                  </a:txBody>
                  <a:tcPr anchor="b"/>
                </a:tc>
                <a:tc>
                  <a:txBody>
                    <a:bodyPr/>
                    <a:lstStyle/>
                    <a:p>
                      <a:r>
                        <a:rPr lang="en-US" sz="2800" dirty="0" smtClean="0"/>
                        <a:t>No. </a:t>
                      </a:r>
                      <a:r>
                        <a:rPr lang="en-US" sz="2800" baseline="0" dirty="0" smtClean="0"/>
                        <a:t>of States</a:t>
                      </a:r>
                      <a:endParaRPr lang="en-US" sz="2800" dirty="0"/>
                    </a:p>
                  </a:txBody>
                  <a:tcPr anchor="b"/>
                </a:tc>
                <a:extLst>
                  <a:ext uri="{0D108BD9-81ED-4DB2-BD59-A6C34878D82A}">
                    <a16:rowId xmlns:a16="http://schemas.microsoft.com/office/drawing/2014/main" val="10000"/>
                  </a:ext>
                </a:extLst>
              </a:tr>
              <a:tr h="872205">
                <a:tc>
                  <a:txBody>
                    <a:bodyPr/>
                    <a:lstStyle/>
                    <a:p>
                      <a:r>
                        <a:rPr lang="en-US" sz="2400" dirty="0" smtClean="0"/>
                        <a:t>Meets requirements</a:t>
                      </a:r>
                      <a:endParaRPr lang="en-US" sz="2400" dirty="0"/>
                    </a:p>
                  </a:txBody>
                  <a:tcPr anchor="b"/>
                </a:tc>
                <a:tc>
                  <a:txBody>
                    <a:bodyPr/>
                    <a:lstStyle/>
                    <a:p>
                      <a:pPr algn="ctr"/>
                      <a:r>
                        <a:rPr lang="en-US" sz="2400" dirty="0" smtClean="0"/>
                        <a:t>30</a:t>
                      </a:r>
                      <a:endParaRPr lang="en-US" sz="2400" dirty="0"/>
                    </a:p>
                  </a:txBody>
                  <a:tcPr anchor="b"/>
                </a:tc>
                <a:extLst>
                  <a:ext uri="{0D108BD9-81ED-4DB2-BD59-A6C34878D82A}">
                    <a16:rowId xmlns:a16="http://schemas.microsoft.com/office/drawing/2014/main" val="10001"/>
                  </a:ext>
                </a:extLst>
              </a:tr>
              <a:tr h="798330">
                <a:tc>
                  <a:txBody>
                    <a:bodyPr/>
                    <a:lstStyle/>
                    <a:p>
                      <a:r>
                        <a:rPr lang="en-US" sz="2400" dirty="0" smtClean="0"/>
                        <a:t>Needs assistance </a:t>
                      </a:r>
                      <a:endParaRPr lang="en-US" sz="2400" dirty="0"/>
                    </a:p>
                  </a:txBody>
                  <a:tcPr anchor="b"/>
                </a:tc>
                <a:tc>
                  <a:txBody>
                    <a:bodyPr/>
                    <a:lstStyle/>
                    <a:p>
                      <a:pPr algn="ctr"/>
                      <a:r>
                        <a:rPr lang="en-US" sz="2400" dirty="0" smtClean="0"/>
                        <a:t>25</a:t>
                      </a:r>
                      <a:endParaRPr lang="en-US" sz="2400" dirty="0"/>
                    </a:p>
                  </a:txBody>
                  <a:tcPr anchor="b"/>
                </a:tc>
                <a:extLst>
                  <a:ext uri="{0D108BD9-81ED-4DB2-BD59-A6C34878D82A}">
                    <a16:rowId xmlns:a16="http://schemas.microsoft.com/office/drawing/2014/main" val="10002"/>
                  </a:ext>
                </a:extLst>
              </a:tr>
              <a:tr h="969911">
                <a:tc>
                  <a:txBody>
                    <a:bodyPr/>
                    <a:lstStyle/>
                    <a:p>
                      <a:r>
                        <a:rPr lang="en-US" sz="2400" dirty="0" smtClean="0"/>
                        <a:t>Needs intervention</a:t>
                      </a:r>
                      <a:endParaRPr lang="en-US" sz="2400" dirty="0"/>
                    </a:p>
                  </a:txBody>
                  <a:tcPr anchor="b"/>
                </a:tc>
                <a:tc>
                  <a:txBody>
                    <a:bodyPr/>
                    <a:lstStyle/>
                    <a:p>
                      <a:pPr algn="ctr"/>
                      <a:r>
                        <a:rPr lang="en-US" sz="2400" dirty="0" smtClean="0"/>
                        <a:t>1</a:t>
                      </a:r>
                      <a:endParaRPr lang="en-US" sz="2400" dirty="0"/>
                    </a:p>
                  </a:txBody>
                  <a:tcPr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2186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762000"/>
          </a:xfrm>
        </p:spPr>
        <p:txBody>
          <a:bodyPr/>
          <a:lstStyle/>
          <a:p>
            <a:r>
              <a:rPr lang="en-US" b="1" dirty="0" smtClean="0"/>
              <a:t>General Background</a:t>
            </a:r>
            <a:endParaRPr lang="en-US" b="1" dirty="0"/>
          </a:p>
        </p:txBody>
      </p:sp>
      <p:sp>
        <p:nvSpPr>
          <p:cNvPr id="3" name="Content Placeholder 2"/>
          <p:cNvSpPr>
            <a:spLocks noGrp="1"/>
          </p:cNvSpPr>
          <p:nvPr>
            <p:ph idx="1"/>
          </p:nvPr>
        </p:nvSpPr>
        <p:spPr>
          <a:xfrm>
            <a:off x="228600" y="1524000"/>
            <a:ext cx="8763000" cy="4800600"/>
          </a:xfrm>
        </p:spPr>
        <p:txBody>
          <a:bodyPr/>
          <a:lstStyle/>
          <a:p>
            <a:r>
              <a:rPr lang="en-US" sz="2400" dirty="0" smtClean="0"/>
              <a:t>Emerging importance of accountability in public programs over last 20 years</a:t>
            </a:r>
          </a:p>
          <a:p>
            <a:r>
              <a:rPr lang="en-US" sz="2400" dirty="0" smtClean="0"/>
              <a:t>Not enough to have data on how many clients were served or how many hours of service were provided</a:t>
            </a:r>
          </a:p>
          <a:p>
            <a:pPr>
              <a:spcAft>
                <a:spcPts val="2400"/>
              </a:spcAft>
            </a:pPr>
            <a:r>
              <a:rPr lang="en-US" sz="2400" dirty="0" smtClean="0"/>
              <a:t>In special education in particular, the emphasis shifted from getting children access to services to focusing on the outcomes being achieved.</a:t>
            </a:r>
          </a:p>
          <a:p>
            <a:pPr marL="0" indent="0" algn="ctr">
              <a:buNone/>
            </a:pPr>
            <a:r>
              <a:rPr lang="en-US" sz="2600" dirty="0" smtClean="0">
                <a:effectLst>
                  <a:outerShdw blurRad="38100" dist="38100" dir="2700000" algn="tl">
                    <a:srgbClr val="000000">
                      <a:alpha val="43137"/>
                    </a:srgbClr>
                  </a:outerShdw>
                </a:effectLst>
              </a:rPr>
              <a:t>***</a:t>
            </a:r>
            <a:r>
              <a:rPr lang="en-US" sz="2600" dirty="0" smtClean="0">
                <a:effectLst>
                  <a:outerShdw blurRad="38100" dist="38100" dir="2700000" algn="tl">
                    <a:srgbClr val="000000">
                      <a:alpha val="43137"/>
                    </a:srgbClr>
                  </a:outerShdw>
                </a:effectLst>
              </a:rPr>
              <a:t>Accountability is about demonstrating results.***</a:t>
            </a: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2095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57200" y="6327648"/>
            <a:ext cx="2133600" cy="365125"/>
          </a:xfrm>
          <a:prstGeom prst="rect">
            <a:avLst/>
          </a:prstGeom>
        </p:spPr>
        <p:txBody>
          <a:bodyPr/>
          <a:lstStyle/>
          <a:p>
            <a:pPr>
              <a:defRPr/>
            </a:pPr>
            <a:fld id="{19A72743-209B-47D0-A43F-D83CC5D8F8D3}" type="slidenum">
              <a:rPr lang="en-US"/>
              <a:pPr>
                <a:defRPr/>
              </a:pPr>
              <a:t>30</a:t>
            </a:fld>
            <a:endParaRPr lang="en-US"/>
          </a:p>
        </p:txBody>
      </p:sp>
      <p:sp>
        <p:nvSpPr>
          <p:cNvPr id="2" name="Title 1"/>
          <p:cNvSpPr>
            <a:spLocks noGrp="1"/>
          </p:cNvSpPr>
          <p:nvPr>
            <p:ph type="title"/>
          </p:nvPr>
        </p:nvSpPr>
        <p:spPr/>
        <p:txBody>
          <a:bodyPr rtlCol="0">
            <a:normAutofit/>
          </a:bodyPr>
          <a:lstStyle/>
          <a:p>
            <a:pPr fontAlgn="auto">
              <a:spcAft>
                <a:spcPts val="0"/>
              </a:spcAft>
              <a:defRPr/>
            </a:pPr>
            <a:r>
              <a:rPr lang="en-US" b="1" dirty="0" smtClean="0">
                <a:solidFill>
                  <a:schemeClr val="tx2"/>
                </a:solidFill>
              </a:rPr>
              <a:t>What is the SSIP? </a:t>
            </a:r>
            <a:endParaRPr lang="en-US" b="1" dirty="0">
              <a:solidFill>
                <a:schemeClr val="tx2"/>
              </a:solidFill>
            </a:endParaRPr>
          </a:p>
        </p:txBody>
      </p:sp>
      <p:sp>
        <p:nvSpPr>
          <p:cNvPr id="3" name="Content Placeholder 2"/>
          <p:cNvSpPr>
            <a:spLocks noGrp="1"/>
          </p:cNvSpPr>
          <p:nvPr>
            <p:ph idx="1"/>
          </p:nvPr>
        </p:nvSpPr>
        <p:spPr>
          <a:xfrm>
            <a:off x="457200" y="1600200"/>
            <a:ext cx="4953000" cy="4525963"/>
          </a:xfrm>
        </p:spPr>
        <p:txBody>
          <a:bodyPr rtlCol="0">
            <a:normAutofit/>
          </a:bodyPr>
          <a:lstStyle/>
          <a:p>
            <a:pPr marL="0" indent="0" fontAlgn="auto">
              <a:spcAft>
                <a:spcPts val="0"/>
              </a:spcAft>
              <a:buFont typeface="Arial" pitchFamily="34" charset="0"/>
              <a:buNone/>
              <a:defRPr/>
            </a:pPr>
            <a:r>
              <a:rPr lang="en-US" sz="2400" dirty="0" smtClean="0"/>
              <a:t>Multi-year, achievable plan that:</a:t>
            </a:r>
          </a:p>
          <a:p>
            <a:pPr fontAlgn="auto">
              <a:spcAft>
                <a:spcPts val="0"/>
              </a:spcAft>
              <a:defRPr/>
            </a:pPr>
            <a:r>
              <a:rPr lang="en-US" sz="2400" dirty="0" smtClean="0"/>
              <a:t>Increases capacity </a:t>
            </a:r>
            <a:r>
              <a:rPr lang="en-US" sz="2400" dirty="0"/>
              <a:t>of EIS </a:t>
            </a:r>
            <a:r>
              <a:rPr lang="en-US" sz="2400" dirty="0" smtClean="0"/>
              <a:t>programs/LEAs </a:t>
            </a:r>
            <a:r>
              <a:rPr lang="en-US" sz="2400" dirty="0"/>
              <a:t>to implement, scale up, and sustain evidence-based </a:t>
            </a:r>
            <a:r>
              <a:rPr lang="en-US" sz="2400" dirty="0" smtClean="0"/>
              <a:t>practices</a:t>
            </a:r>
          </a:p>
          <a:p>
            <a:pPr fontAlgn="auto">
              <a:spcAft>
                <a:spcPts val="0"/>
              </a:spcAft>
              <a:defRPr/>
            </a:pPr>
            <a:r>
              <a:rPr lang="en-US" sz="2400" dirty="0" smtClean="0"/>
              <a:t>Improves </a:t>
            </a:r>
            <a:r>
              <a:rPr lang="en-US" sz="2400" dirty="0"/>
              <a:t>outcomes for </a:t>
            </a:r>
            <a:r>
              <a:rPr lang="en-US" sz="2400" dirty="0" smtClean="0"/>
              <a:t>children with </a:t>
            </a:r>
            <a:r>
              <a:rPr lang="en-US" sz="2400" dirty="0"/>
              <a:t>disabilities </a:t>
            </a:r>
            <a:r>
              <a:rPr lang="en-US" sz="2400" dirty="0" smtClean="0"/>
              <a:t>(and </a:t>
            </a:r>
            <a:r>
              <a:rPr lang="en-US" sz="2400" dirty="0"/>
              <a:t>their </a:t>
            </a:r>
            <a:r>
              <a:rPr lang="en-US" sz="2400" dirty="0" smtClean="0"/>
              <a:t>families)</a:t>
            </a:r>
            <a:endParaRPr lang="en-US" sz="2400" dirty="0"/>
          </a:p>
        </p:txBody>
      </p:sp>
      <p:pic>
        <p:nvPicPr>
          <p:cNvPr id="20484" name="Picture 2"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24000"/>
            <a:ext cx="31432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06701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has to develop an SSIP?</a:t>
            </a:r>
            <a:endParaRPr lang="en-US" dirty="0"/>
          </a:p>
        </p:txBody>
      </p:sp>
      <p:sp>
        <p:nvSpPr>
          <p:cNvPr id="3" name="Content Placeholder 2"/>
          <p:cNvSpPr>
            <a:spLocks noGrp="1"/>
          </p:cNvSpPr>
          <p:nvPr>
            <p:ph idx="1"/>
          </p:nvPr>
        </p:nvSpPr>
        <p:spPr/>
        <p:txBody>
          <a:bodyPr>
            <a:normAutofit/>
          </a:bodyPr>
          <a:lstStyle/>
          <a:p>
            <a:r>
              <a:rPr lang="en-US" sz="2800" dirty="0" smtClean="0"/>
              <a:t>State Part C program</a:t>
            </a:r>
          </a:p>
          <a:p>
            <a:r>
              <a:rPr lang="en-US" sz="2800" dirty="0" smtClean="0"/>
              <a:t>State Part B program</a:t>
            </a:r>
          </a:p>
          <a:p>
            <a:pPr lvl="1"/>
            <a:r>
              <a:rPr lang="en-US" sz="2800" dirty="0" smtClean="0"/>
              <a:t>The Part B program will only need to develop one plan.</a:t>
            </a:r>
          </a:p>
          <a:p>
            <a:pPr lvl="1"/>
            <a:r>
              <a:rPr lang="en-US" sz="2800" dirty="0" smtClean="0"/>
              <a:t>Role of Part B 619 program?</a:t>
            </a:r>
          </a:p>
          <a:p>
            <a:pPr marL="1139825" lvl="2" indent="-339725"/>
            <a:r>
              <a:rPr lang="en-US" altLang="en-US" sz="2800" dirty="0">
                <a:ea typeface="ＭＳ Ｐゴシック" pitchFamily="34" charset="-128"/>
              </a:rPr>
              <a:t>619 incorporated into the Part B</a:t>
            </a:r>
          </a:p>
          <a:p>
            <a:pPr marL="1139825" lvl="2" indent="-339725"/>
            <a:r>
              <a:rPr lang="en-US" altLang="en-US" sz="2800" dirty="0">
                <a:ea typeface="ＭＳ Ｐゴシック" pitchFamily="34" charset="-128"/>
              </a:rPr>
              <a:t>619 focus for the Part B </a:t>
            </a:r>
          </a:p>
          <a:p>
            <a:pPr marL="1139825" lvl="2" indent="-339725"/>
            <a:r>
              <a:rPr lang="en-US" altLang="en-US" sz="2800" dirty="0">
                <a:ea typeface="ＭＳ Ｐゴシック" pitchFamily="34" charset="-128"/>
              </a:rPr>
              <a:t>Part C and Section 619</a:t>
            </a:r>
          </a:p>
          <a:p>
            <a:pPr marL="1139825" lvl="2" indent="-339725"/>
            <a:r>
              <a:rPr lang="en-US" altLang="en-US" sz="2800" dirty="0">
                <a:ea typeface="ＭＳ Ｐゴシック" pitchFamily="34" charset="-128"/>
              </a:rPr>
              <a:t>Coordination across </a:t>
            </a:r>
            <a:r>
              <a:rPr lang="en-US" altLang="en-US" sz="2800" dirty="0" smtClean="0">
                <a:ea typeface="ＭＳ Ｐゴシック" pitchFamily="34" charset="-128"/>
              </a:rPr>
              <a:t>0-21</a:t>
            </a:r>
            <a:endParaRPr lang="en-US" altLang="en-US" sz="2800" dirty="0">
              <a:ea typeface="ＭＳ Ｐゴシック" pitchFamily="34" charset="-128"/>
            </a:endParaRPr>
          </a:p>
        </p:txBody>
      </p:sp>
    </p:spTree>
    <p:extLst>
      <p:ext uri="{BB962C8B-B14F-4D97-AF65-F5344CB8AC3E}">
        <p14:creationId xmlns:p14="http://schemas.microsoft.com/office/powerpoint/2010/main" val="408061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States Selected as the State-Identified Measureable Result (n=56)</a:t>
            </a:r>
            <a:endParaRPr lang="en-US" dirty="0"/>
          </a:p>
        </p:txBody>
      </p:sp>
      <p:graphicFrame>
        <p:nvGraphicFramePr>
          <p:cNvPr id="9" name="Content Placeholder 8" descr="57 percent of states selected social relationships. 32 percent selected knowledge and skills. 9 percent selected action to meet needs. 5 percent selected help their child develop and learn. 4 percent selected other. 2 percent selected effectively communicate needs"/>
          <p:cNvGraphicFramePr>
            <a:graphicFrameLocks noGrp="1"/>
          </p:cNvGraphicFramePr>
          <p:nvPr>
            <p:ph idx="1"/>
            <p:extLst>
              <p:ext uri="{D42A27DB-BD31-4B8C-83A1-F6EECF244321}">
                <p14:modId xmlns:p14="http://schemas.microsoft.com/office/powerpoint/2010/main" val="1735719230"/>
              </p:ext>
            </p:extLst>
          </p:nvPr>
        </p:nvGraphicFramePr>
        <p:xfrm>
          <a:off x="533400" y="1600200"/>
          <a:ext cx="75438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0039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endParaRPr lang="en-US" dirty="0"/>
          </a:p>
        </p:txBody>
      </p:sp>
      <p:sp>
        <p:nvSpPr>
          <p:cNvPr id="2" name="Title 1"/>
          <p:cNvSpPr>
            <a:spLocks noGrp="1"/>
          </p:cNvSpPr>
          <p:nvPr>
            <p:ph type="title"/>
          </p:nvPr>
        </p:nvSpPr>
        <p:spPr/>
        <p:txBody>
          <a:bodyPr>
            <a:normAutofit/>
          </a:bodyPr>
          <a:lstStyle/>
          <a:p>
            <a:r>
              <a:rPr lang="en-US" sz="2800" dirty="0" smtClean="0"/>
              <a:t>Improvement strategies (N=51)</a:t>
            </a:r>
            <a:endParaRPr lang="en-US" sz="2800" dirty="0"/>
          </a:p>
        </p:txBody>
      </p:sp>
      <p:sp>
        <p:nvSpPr>
          <p:cNvPr id="17" name="Title 1"/>
          <p:cNvSpPr txBox="1">
            <a:spLocks/>
          </p:cNvSpPr>
          <p:nvPr/>
        </p:nvSpPr>
        <p:spPr>
          <a:xfrm>
            <a:off x="922182" y="748516"/>
            <a:ext cx="7383618" cy="762000"/>
          </a:xfrm>
          <a:prstGeom prst="rect">
            <a:avLst/>
          </a:prstGeom>
        </p:spPr>
        <p:txBody>
          <a:bodyPr vert="horz" lIns="91440" tIns="45720" rIns="91440" bIns="45720" rtlCol="0" anchor="t" anchorCtr="0">
            <a:normAutofit fontScale="97500"/>
          </a:bodyP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mj-lt"/>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r>
              <a:rPr lang="en-US" sz="2000" dirty="0" smtClean="0"/>
              <a:t>Percent of states reporting improvement activities related to the following:</a:t>
            </a:r>
            <a:endParaRPr lang="en-US" sz="2000" dirty="0"/>
          </a:p>
        </p:txBody>
      </p:sp>
      <p:grpSp>
        <p:nvGrpSpPr>
          <p:cNvPr id="4" name="Group 3" descr="&quot; &quot;"/>
          <p:cNvGrpSpPr/>
          <p:nvPr/>
        </p:nvGrpSpPr>
        <p:grpSpPr>
          <a:xfrm>
            <a:off x="914400" y="1524000"/>
            <a:ext cx="7391400" cy="4832350"/>
            <a:chOff x="598435" y="1066800"/>
            <a:chExt cx="7784180" cy="5727948"/>
          </a:xfrm>
        </p:grpSpPr>
        <p:sp>
          <p:nvSpPr>
            <p:cNvPr id="10" name="Rectangle 9"/>
            <p:cNvSpPr/>
            <p:nvPr/>
          </p:nvSpPr>
          <p:spPr>
            <a:xfrm>
              <a:off x="598435" y="1066800"/>
              <a:ext cx="2068565" cy="762000"/>
            </a:xfrm>
            <a:prstGeom prst="rect">
              <a:avLst/>
            </a:prstGeom>
            <a:solidFill>
              <a:srgbClr val="B9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Governance</a:t>
              </a:r>
              <a:endParaRPr lang="en-US" sz="2200" dirty="0">
                <a:solidFill>
                  <a:schemeClr val="tx1"/>
                </a:solidFill>
              </a:endParaRPr>
            </a:p>
          </p:txBody>
        </p:sp>
        <p:pic>
          <p:nvPicPr>
            <p:cNvPr id="5" name="Picture 6" descr="91 percent of stat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8435" y="1828800"/>
              <a:ext cx="2068565" cy="190500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81400" y="1078478"/>
              <a:ext cx="2005072" cy="826522"/>
            </a:xfrm>
            <a:prstGeom prst="rect">
              <a:avLst/>
            </a:prstGeom>
            <a:solidFill>
              <a:srgbClr val="B9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Finance</a:t>
              </a:r>
              <a:endParaRPr lang="en-US" sz="2200" dirty="0">
                <a:solidFill>
                  <a:schemeClr val="tx1"/>
                </a:solidFill>
              </a:endParaRPr>
            </a:p>
          </p:txBody>
        </p:sp>
        <p:pic>
          <p:nvPicPr>
            <p:cNvPr id="6" name="Picture 7" descr="66 percent of stat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1905000"/>
              <a:ext cx="2005072" cy="18669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248399" y="1161010"/>
              <a:ext cx="2016783" cy="743990"/>
            </a:xfrm>
            <a:prstGeom prst="rect">
              <a:avLst/>
            </a:prstGeom>
            <a:solidFill>
              <a:srgbClr val="B9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Quality Standards</a:t>
              </a:r>
              <a:endParaRPr lang="en-US" sz="2200" dirty="0">
                <a:solidFill>
                  <a:schemeClr val="tx1"/>
                </a:solidFill>
              </a:endParaRPr>
            </a:p>
          </p:txBody>
        </p:sp>
        <p:pic>
          <p:nvPicPr>
            <p:cNvPr id="8" name="Picture 8" descr="68 percent of state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400" y="1905000"/>
              <a:ext cx="2016783" cy="18560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06631" y="4004706"/>
              <a:ext cx="2071534" cy="872094"/>
            </a:xfrm>
            <a:prstGeom prst="rect">
              <a:avLst/>
            </a:prstGeom>
            <a:solidFill>
              <a:srgbClr val="B9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Personnel/</a:t>
              </a:r>
              <a:endParaRPr lang="en-US" sz="2200" dirty="0">
                <a:solidFill>
                  <a:schemeClr val="tx1"/>
                </a:solidFill>
              </a:endParaRPr>
            </a:p>
            <a:p>
              <a:pPr algn="ctr"/>
              <a:r>
                <a:rPr lang="en-US" sz="2200" dirty="0" smtClean="0">
                  <a:solidFill>
                    <a:schemeClr val="tx1"/>
                  </a:solidFill>
                </a:rPr>
                <a:t>Workforce</a:t>
              </a:r>
              <a:endParaRPr lang="en-US" sz="2200" dirty="0">
                <a:solidFill>
                  <a:schemeClr val="tx1"/>
                </a:solidFill>
              </a:endParaRPr>
            </a:p>
          </p:txBody>
        </p:sp>
        <p:pic>
          <p:nvPicPr>
            <p:cNvPr id="11" name="Picture 9" descr="100 percent of state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9600" y="4876800"/>
              <a:ext cx="2068565" cy="191794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582830" y="4114800"/>
              <a:ext cx="2064008" cy="762000"/>
            </a:xfrm>
            <a:prstGeom prst="rect">
              <a:avLst/>
            </a:prstGeom>
            <a:solidFill>
              <a:srgbClr val="B9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Data System</a:t>
              </a:r>
              <a:endParaRPr lang="en-US" sz="2200" dirty="0">
                <a:solidFill>
                  <a:schemeClr val="tx1"/>
                </a:solidFill>
              </a:endParaRPr>
            </a:p>
          </p:txBody>
        </p:sp>
        <p:pic>
          <p:nvPicPr>
            <p:cNvPr id="13" name="Picture 10" descr="84 percent of state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82830" y="4879971"/>
              <a:ext cx="2064008" cy="190182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393377" y="4120441"/>
              <a:ext cx="1989238" cy="756359"/>
            </a:xfrm>
            <a:prstGeom prst="rect">
              <a:avLst/>
            </a:prstGeom>
            <a:solidFill>
              <a:srgbClr val="B9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General Supervision</a:t>
              </a:r>
              <a:endParaRPr lang="en-US" sz="2200" dirty="0">
                <a:solidFill>
                  <a:schemeClr val="tx1"/>
                </a:solidFill>
              </a:endParaRPr>
            </a:p>
          </p:txBody>
        </p:sp>
        <p:pic>
          <p:nvPicPr>
            <p:cNvPr id="15" name="Picture 12" descr="84 percent of states"/>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93376" y="4864330"/>
              <a:ext cx="1989238" cy="184127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10952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a:defRPr/>
            </a:pPr>
            <a:fld id="{E7DFE4FF-7BEA-4250-B211-B69F258BE516}" type="slidenum">
              <a:rPr lang="en-US" smtClean="0"/>
              <a:pPr>
                <a:defRPr/>
              </a:pPr>
              <a:t>34</a:t>
            </a:fld>
            <a:endParaRPr lang="en-US" dirty="0"/>
          </a:p>
        </p:txBody>
      </p:sp>
      <p:sp>
        <p:nvSpPr>
          <p:cNvPr id="2" name="Title 1"/>
          <p:cNvSpPr>
            <a:spLocks noGrp="1"/>
          </p:cNvSpPr>
          <p:nvPr>
            <p:ph type="title"/>
          </p:nvPr>
        </p:nvSpPr>
        <p:spPr/>
        <p:txBody>
          <a:bodyPr/>
          <a:lstStyle/>
          <a:p>
            <a:r>
              <a:rPr lang="en-US" dirty="0" smtClean="0"/>
              <a:t>What is going on in your state?</a:t>
            </a:r>
            <a:endParaRPr lang="en-US" dirty="0"/>
          </a:p>
        </p:txBody>
      </p:sp>
      <p:sp>
        <p:nvSpPr>
          <p:cNvPr id="4" name="Content Placeholder 3"/>
          <p:cNvSpPr>
            <a:spLocks noGrp="1"/>
          </p:cNvSpPr>
          <p:nvPr>
            <p:ph idx="1"/>
          </p:nvPr>
        </p:nvSpPr>
        <p:spPr>
          <a:xfrm>
            <a:off x="609600" y="1143000"/>
            <a:ext cx="8153400" cy="5486400"/>
          </a:xfrm>
        </p:spPr>
        <p:txBody>
          <a:bodyPr/>
          <a:lstStyle/>
          <a:p>
            <a:r>
              <a:rPr lang="en-US" sz="2400" dirty="0" smtClean="0"/>
              <a:t>Did you participate in any SSIP work in your state?</a:t>
            </a:r>
          </a:p>
          <a:p>
            <a:pPr lvl="1"/>
            <a:r>
              <a:rPr lang="en-US" sz="2400" dirty="0" smtClean="0"/>
              <a:t>Tell us about it. </a:t>
            </a:r>
          </a:p>
          <a:p>
            <a:pPr lvl="1"/>
            <a:r>
              <a:rPr lang="en-US" sz="2400" dirty="0" smtClean="0"/>
              <a:t>How important was the child outcomes data to that work?</a:t>
            </a:r>
          </a:p>
          <a:p>
            <a:pPr lvl="1"/>
            <a:r>
              <a:rPr lang="en-US" sz="2400" dirty="0" smtClean="0"/>
              <a:t>Impressions of the process and the plan?</a:t>
            </a:r>
          </a:p>
          <a:p>
            <a:r>
              <a:rPr lang="en-US" sz="2400" dirty="0" smtClean="0"/>
              <a:t>Do you know of other ways your state or local program is using the child outcomes data</a:t>
            </a:r>
            <a:r>
              <a:rPr lang="en-US" sz="2400" dirty="0" smtClean="0"/>
              <a:t>?</a:t>
            </a:r>
            <a:endParaRPr lang="en-US" sz="2400" dirty="0" smtClean="0"/>
          </a:p>
        </p:txBody>
      </p:sp>
    </p:spTree>
    <p:extLst>
      <p:ext uri="{BB962C8B-B14F-4D97-AF65-F5344CB8AC3E}">
        <p14:creationId xmlns:p14="http://schemas.microsoft.com/office/powerpoint/2010/main" val="1739667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686800" y="6492875"/>
            <a:ext cx="457200" cy="365125"/>
          </a:xfrm>
          <a:prstGeom prst="rect">
            <a:avLst/>
          </a:prstGeom>
        </p:spPr>
        <p:txBody>
          <a:bodyPr/>
          <a:lstStyle/>
          <a:p>
            <a:fld id="{E3706C0D-52CB-4A2E-8FC0-352807947FB8}" type="slidenum">
              <a:rPr lang="en-US" sz="1200" b="1" smtClean="0"/>
              <a:pPr/>
              <a:t>35</a:t>
            </a:fld>
            <a:endParaRPr lang="en-US" sz="1200" b="1" dirty="0"/>
          </a:p>
        </p:txBody>
      </p:sp>
      <p:sp>
        <p:nvSpPr>
          <p:cNvPr id="2" name="Title 1"/>
          <p:cNvSpPr>
            <a:spLocks noGrp="1"/>
          </p:cNvSpPr>
          <p:nvPr>
            <p:ph type="title"/>
          </p:nvPr>
        </p:nvSpPr>
        <p:spPr>
          <a:prstGeom prst="round2DiagRect">
            <a:avLst/>
          </a:prstGeom>
          <a:noFill/>
          <a:ln>
            <a:noFill/>
          </a:ln>
        </p:spPr>
        <p:txBody>
          <a:bodyPr>
            <a:noAutofit/>
          </a:bodyPr>
          <a:lstStyle/>
          <a:p>
            <a:r>
              <a:rPr lang="en-US" sz="3600" dirty="0" smtClean="0">
                <a:cs typeface="Helvetica" panose="020B0604020202020204" pitchFamily="34" charset="0"/>
              </a:rPr>
              <a:t>TA Requested by States</a:t>
            </a:r>
            <a:endParaRPr lang="en-US" sz="3600" dirty="0">
              <a:solidFill>
                <a:srgbClr val="FF0000"/>
              </a:solidFill>
              <a:cs typeface="Helvetica" panose="020B0604020202020204" pitchFamily="34" charset="0"/>
            </a:endParaRPr>
          </a:p>
        </p:txBody>
      </p:sp>
      <p:sp>
        <p:nvSpPr>
          <p:cNvPr id="9" name="Content Placeholder 8"/>
          <p:cNvSpPr>
            <a:spLocks noGrp="1"/>
          </p:cNvSpPr>
          <p:nvPr>
            <p:ph idx="1"/>
          </p:nvPr>
        </p:nvSpPr>
        <p:spPr/>
        <p:txBody>
          <a:bodyPr/>
          <a:lstStyle/>
          <a:p>
            <a:r>
              <a:rPr lang="en-US" sz="2400" dirty="0" smtClean="0">
                <a:latin typeface="+mn-lt"/>
              </a:rPr>
              <a:t>Using Data for Program Improvement</a:t>
            </a:r>
          </a:p>
          <a:p>
            <a:pPr lvl="1"/>
            <a:r>
              <a:rPr lang="en-US" sz="2400" dirty="0" smtClean="0">
                <a:latin typeface="+mn-lt"/>
              </a:rPr>
              <a:t>Identifying trends in the data</a:t>
            </a:r>
          </a:p>
          <a:p>
            <a:pPr lvl="1"/>
            <a:r>
              <a:rPr lang="en-US" sz="2400" dirty="0" smtClean="0">
                <a:latin typeface="+mn-lt"/>
              </a:rPr>
              <a:t>Identifying areas of low and high performance</a:t>
            </a:r>
          </a:p>
          <a:p>
            <a:pPr lvl="1"/>
            <a:r>
              <a:rPr lang="en-US" sz="2400" dirty="0" smtClean="0">
                <a:latin typeface="+mn-lt"/>
              </a:rPr>
              <a:t>Identifying meaningful differences</a:t>
            </a:r>
            <a:endParaRPr lang="en-US" sz="2400" dirty="0">
              <a:latin typeface="+mn-lt"/>
            </a:endParaRPr>
          </a:p>
        </p:txBody>
      </p:sp>
    </p:spTree>
    <p:extLst>
      <p:ext uri="{BB962C8B-B14F-4D97-AF65-F5344CB8AC3E}">
        <p14:creationId xmlns:p14="http://schemas.microsoft.com/office/powerpoint/2010/main" val="1066688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6800" y="6477000"/>
            <a:ext cx="457200" cy="244475"/>
          </a:xfrm>
          <a:prstGeom prst="rect">
            <a:avLst/>
          </a:prstGeom>
        </p:spPr>
        <p:txBody>
          <a:bodyPr/>
          <a:lstStyle/>
          <a:p>
            <a:pPr>
              <a:defRPr/>
            </a:pPr>
            <a:fld id="{A16BC478-DA37-4AA0-BB58-E4FAC38A2556}" type="slidenum">
              <a:rPr lang="en-US" sz="1200" b="1" smtClean="0"/>
              <a:pPr>
                <a:defRPr/>
              </a:pPr>
              <a:t>36</a:t>
            </a:fld>
            <a:endParaRPr lang="en-US" sz="1200" b="1" dirty="0"/>
          </a:p>
        </p:txBody>
      </p:sp>
      <p:sp>
        <p:nvSpPr>
          <p:cNvPr id="2" name="Title 1"/>
          <p:cNvSpPr>
            <a:spLocks noGrp="1"/>
          </p:cNvSpPr>
          <p:nvPr>
            <p:ph type="title"/>
          </p:nvPr>
        </p:nvSpPr>
        <p:spPr/>
        <p:txBody>
          <a:bodyPr>
            <a:noAutofit/>
          </a:bodyPr>
          <a:lstStyle/>
          <a:p>
            <a:r>
              <a:rPr lang="en-US" sz="4400" dirty="0" smtClean="0">
                <a:cs typeface="Helvetica" panose="020B0604020202020204" pitchFamily="34" charset="0"/>
              </a:rPr>
              <a:t>Conclusions</a:t>
            </a:r>
            <a:endParaRPr lang="en-US" sz="4400" dirty="0">
              <a:cs typeface="Helvetica" panose="020B0604020202020204" pitchFamily="34" charset="0"/>
            </a:endParaRPr>
          </a:p>
        </p:txBody>
      </p:sp>
      <p:sp>
        <p:nvSpPr>
          <p:cNvPr id="3" name="Content Placeholder 2"/>
          <p:cNvSpPr>
            <a:spLocks noGrp="1"/>
          </p:cNvSpPr>
          <p:nvPr>
            <p:ph idx="1"/>
          </p:nvPr>
        </p:nvSpPr>
        <p:spPr>
          <a:xfrm>
            <a:off x="533400" y="1295400"/>
            <a:ext cx="8153400" cy="5334000"/>
          </a:xfrm>
        </p:spPr>
        <p:txBody>
          <a:bodyPr/>
          <a:lstStyle/>
          <a:p>
            <a:r>
              <a:rPr lang="en-US" sz="2400" dirty="0" smtClean="0">
                <a:latin typeface="+mn-lt"/>
              </a:rPr>
              <a:t>The data that show many children changing trajectories over the course of the time they receive EI/ECSE.</a:t>
            </a:r>
          </a:p>
          <a:p>
            <a:r>
              <a:rPr lang="en-US" sz="2400" dirty="0" smtClean="0">
                <a:latin typeface="+mn-lt"/>
              </a:rPr>
              <a:t>The child outcomes data are </a:t>
            </a:r>
            <a:r>
              <a:rPr lang="en-US" sz="2400" dirty="0" smtClean="0"/>
              <a:t>being </a:t>
            </a:r>
            <a:r>
              <a:rPr lang="en-US" sz="2400" dirty="0" smtClean="0">
                <a:latin typeface="+mn-lt"/>
              </a:rPr>
              <a:t>used in multiple ways. </a:t>
            </a:r>
            <a:endParaRPr lang="en-US" sz="2400" dirty="0">
              <a:latin typeface="+mn-lt"/>
            </a:endParaRPr>
          </a:p>
          <a:p>
            <a:r>
              <a:rPr lang="en-US" sz="2400" dirty="0" smtClean="0">
                <a:latin typeface="+mn-lt"/>
              </a:rPr>
              <a:t>Results Driven Accountability is shining a spotlight on each state’s child outcomes data.</a:t>
            </a:r>
          </a:p>
          <a:p>
            <a:r>
              <a:rPr lang="en-US" sz="2400" dirty="0" smtClean="0">
                <a:latin typeface="+mn-lt"/>
              </a:rPr>
              <a:t>States can expect more scrutiny around data quality.</a:t>
            </a:r>
          </a:p>
          <a:p>
            <a:r>
              <a:rPr lang="en-US" sz="2400" dirty="0" smtClean="0"/>
              <a:t>Quality of the data is likely to continue to improve as the data get more use from state and local programs.</a:t>
            </a:r>
            <a:endParaRPr lang="en-US" sz="2400" dirty="0" smtClean="0">
              <a:latin typeface="+mn-lt"/>
            </a:endParaRPr>
          </a:p>
        </p:txBody>
      </p:sp>
    </p:spTree>
    <p:extLst>
      <p:ext uri="{BB962C8B-B14F-4D97-AF65-F5344CB8AC3E}">
        <p14:creationId xmlns:p14="http://schemas.microsoft.com/office/powerpoint/2010/main" val="1526017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81000" y="1143000"/>
            <a:ext cx="8001000" cy="5486400"/>
          </a:xfrm>
        </p:spPr>
        <p:txBody>
          <a:bodyPr/>
          <a:lstStyle/>
          <a:p>
            <a:r>
              <a:rPr lang="en-US" sz="2800" dirty="0" smtClean="0"/>
              <a:t>Best use:</a:t>
            </a:r>
          </a:p>
          <a:p>
            <a:pPr lvl="1"/>
            <a:r>
              <a:rPr lang="en-US" sz="2800" dirty="0" smtClean="0"/>
              <a:t>The quality of services that children and families receive improves as a result of looking at the data </a:t>
            </a:r>
          </a:p>
          <a:p>
            <a:pPr marL="1771650" lvl="4" indent="0">
              <a:buNone/>
            </a:pPr>
            <a:r>
              <a:rPr lang="en-US" sz="2800" dirty="0" smtClean="0"/>
              <a:t>and as a result…</a:t>
            </a:r>
          </a:p>
          <a:p>
            <a:pPr lvl="1"/>
            <a:r>
              <a:rPr lang="en-US" sz="2800" dirty="0" smtClean="0"/>
              <a:t>Outcomes achieved by children and families get even better.</a:t>
            </a:r>
            <a:endParaRPr lang="en-US" sz="2800" dirty="0"/>
          </a:p>
        </p:txBody>
      </p:sp>
    </p:spTree>
    <p:extLst>
      <p:ext uri="{BB962C8B-B14F-4D97-AF65-F5344CB8AC3E}">
        <p14:creationId xmlns:p14="http://schemas.microsoft.com/office/powerpoint/2010/main" val="979121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10600" y="6581001"/>
            <a:ext cx="609600" cy="276999"/>
          </a:xfrm>
          <a:prstGeom prst="rect">
            <a:avLst/>
          </a:prstGeom>
          <a:noFill/>
        </p:spPr>
        <p:txBody>
          <a:bodyPr wrap="square" rtlCol="0">
            <a:spAutoFit/>
          </a:bodyPr>
          <a:lstStyle/>
          <a:p>
            <a:r>
              <a:rPr lang="en-US" sz="1200" b="1" dirty="0" smtClean="0"/>
              <a:t>36</a:t>
            </a:r>
            <a:endParaRPr lang="en-US" sz="1200" b="1" dirty="0"/>
          </a:p>
        </p:txBody>
      </p:sp>
      <p:sp>
        <p:nvSpPr>
          <p:cNvPr id="2" name="Title 1"/>
          <p:cNvSpPr>
            <a:spLocks noGrp="1"/>
          </p:cNvSpPr>
          <p:nvPr>
            <p:ph type="title"/>
          </p:nvPr>
        </p:nvSpPr>
        <p:spPr/>
        <p:txBody>
          <a:bodyPr>
            <a:normAutofit/>
          </a:bodyPr>
          <a:lstStyle/>
          <a:p>
            <a:r>
              <a:rPr lang="en-US" sz="4400" dirty="0" smtClean="0"/>
              <a:t>Questions?</a:t>
            </a:r>
            <a:endParaRPr lang="en-US" sz="4400" dirty="0"/>
          </a:p>
        </p:txBody>
      </p:sp>
      <p:pic>
        <p:nvPicPr>
          <p:cNvPr id="6" name="Picture 2" descr="&quot; &quot;"/>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101666" y="1219200"/>
            <a:ext cx="6899334" cy="459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9668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Additional Resources</a:t>
            </a:r>
            <a:endParaRPr lang="en-US" dirty="0"/>
          </a:p>
        </p:txBody>
      </p:sp>
      <p:sp>
        <p:nvSpPr>
          <p:cNvPr id="3" name="Content Placeholder 2"/>
          <p:cNvSpPr>
            <a:spLocks noGrp="1"/>
          </p:cNvSpPr>
          <p:nvPr>
            <p:ph idx="1"/>
          </p:nvPr>
        </p:nvSpPr>
        <p:spPr>
          <a:xfrm>
            <a:off x="1066800" y="1524000"/>
            <a:ext cx="7924800" cy="5486400"/>
          </a:xfrm>
        </p:spPr>
        <p:txBody>
          <a:bodyPr/>
          <a:lstStyle/>
          <a:p>
            <a:pPr marL="0" indent="0">
              <a:buNone/>
            </a:pPr>
            <a:r>
              <a:rPr lang="en-US" sz="3200" dirty="0" smtClean="0"/>
              <a:t>Visit </a:t>
            </a:r>
            <a:r>
              <a:rPr lang="en-US" sz="3200" dirty="0" smtClean="0"/>
              <a:t>our web sites:</a:t>
            </a:r>
          </a:p>
          <a:p>
            <a:r>
              <a:rPr lang="en-US" sz="3200" dirty="0">
                <a:hlinkClick r:id="rId2"/>
              </a:rPr>
              <a:t>http</a:t>
            </a:r>
            <a:r>
              <a:rPr lang="en-US" sz="3200" dirty="0" smtClean="0">
                <a:hlinkClick r:id="rId2"/>
              </a:rPr>
              <a:t>://ectacenter.org/</a:t>
            </a:r>
            <a:endParaRPr lang="en-US" sz="3200" dirty="0" smtClean="0"/>
          </a:p>
          <a:p>
            <a:r>
              <a:rPr lang="en-US" sz="3200" dirty="0">
                <a:hlinkClick r:id="rId3"/>
              </a:rPr>
              <a:t>http</a:t>
            </a:r>
            <a:r>
              <a:rPr lang="en-US" sz="3200" dirty="0" smtClean="0">
                <a:hlinkClick r:id="rId3"/>
              </a:rPr>
              <a:t>://dasycenter.org</a:t>
            </a:r>
            <a:r>
              <a:rPr lang="en-US" sz="3200" dirty="0" smtClean="0">
                <a:hlinkClick r:id="rId3"/>
              </a:rPr>
              <a:t>/</a:t>
            </a:r>
            <a:endParaRPr lang="en-US" sz="3200" dirty="0" smtClean="0"/>
          </a:p>
        </p:txBody>
      </p:sp>
    </p:spTree>
    <p:extLst>
      <p:ext uri="{BB962C8B-B14F-4D97-AF65-F5344CB8AC3E}">
        <p14:creationId xmlns:p14="http://schemas.microsoft.com/office/powerpoint/2010/main" val="2303251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Outcomes and Federal Funding</a:t>
            </a:r>
            <a:endParaRPr lang="en-US" b="1" dirty="0"/>
          </a:p>
        </p:txBody>
      </p:sp>
      <p:sp>
        <p:nvSpPr>
          <p:cNvPr id="3" name="Content Placeholder 2"/>
          <p:cNvSpPr>
            <a:spLocks noGrp="1"/>
          </p:cNvSpPr>
          <p:nvPr>
            <p:ph idx="1"/>
          </p:nvPr>
        </p:nvSpPr>
        <p:spPr>
          <a:xfrm>
            <a:off x="228600" y="914400"/>
            <a:ext cx="8763000" cy="5486400"/>
          </a:xfrm>
        </p:spPr>
        <p:txBody>
          <a:bodyPr/>
          <a:lstStyle/>
          <a:p>
            <a:r>
              <a:rPr lang="en-US" sz="2400" dirty="0" smtClean="0"/>
              <a:t>Every year the Office of Special Education Programs (OSEP) in the US Department of Education distributes federal IDEA funds to state Part C  and Part B Preschool agencies.  For 2015,</a:t>
            </a:r>
          </a:p>
          <a:p>
            <a:pPr lvl="1"/>
            <a:r>
              <a:rPr lang="en-US" sz="2400" dirty="0" smtClean="0"/>
              <a:t>Part C:</a:t>
            </a:r>
          </a:p>
          <a:p>
            <a:pPr lvl="1"/>
            <a:r>
              <a:rPr lang="en-US" sz="2400" dirty="0" smtClean="0"/>
              <a:t>Part B Preschool: </a:t>
            </a:r>
          </a:p>
          <a:p>
            <a:r>
              <a:rPr lang="en-US" sz="2400" dirty="0"/>
              <a:t>All federal agencies are required to report on the outcomes achieved by their </a:t>
            </a:r>
            <a:r>
              <a:rPr lang="en-US" sz="2400" dirty="0" smtClean="0"/>
              <a:t>programs.</a:t>
            </a:r>
            <a:endParaRPr lang="en-US" sz="2400" dirty="0"/>
          </a:p>
          <a:p>
            <a:r>
              <a:rPr lang="en-US" sz="2400" dirty="0" smtClean="0"/>
              <a:t>In 2005, OSEP required states to report data on child outcomes so the agency could:</a:t>
            </a:r>
          </a:p>
          <a:p>
            <a:pPr lvl="1"/>
            <a:r>
              <a:rPr lang="en-US" sz="2400" dirty="0" smtClean="0"/>
              <a:t>Justify the funding for Part C and Part B Preschool.</a:t>
            </a:r>
          </a:p>
          <a:p>
            <a:pPr lvl="1"/>
            <a:r>
              <a:rPr lang="en-US" sz="2400" dirty="0" smtClean="0"/>
              <a:t>Fulfill its requirement to report data on the outcomes of Part C and Part B Preschool</a:t>
            </a:r>
            <a:r>
              <a:rPr lang="en-US" sz="2400" dirty="0" smtClean="0"/>
              <a:t>.</a:t>
            </a:r>
            <a:endParaRPr lang="en-US" sz="2400" dirty="0" smtClean="0"/>
          </a:p>
        </p:txBody>
      </p:sp>
    </p:spTree>
    <p:extLst>
      <p:ext uri="{BB962C8B-B14F-4D97-AF65-F5344CB8AC3E}">
        <p14:creationId xmlns:p14="http://schemas.microsoft.com/office/powerpoint/2010/main" val="3473239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51560"/>
            <a:ext cx="8229600" cy="3291840"/>
          </a:xfrm>
        </p:spPr>
        <p:txBody>
          <a:bodyPr>
            <a:normAutofit/>
          </a:bodyPr>
          <a:lstStyle/>
          <a:p>
            <a:pPr marL="0" indent="0" algn="ctr">
              <a:buNone/>
            </a:pPr>
            <a:r>
              <a:rPr lang="en-US" sz="1800" dirty="0" smtClean="0"/>
              <a:t>The contents of this presentation were developed under a grant from the U.S. Department of Education, # H373Z120002, and a cooperative agreement, #H326P120002, from the Office of Special Education Programs, U.S. Department of Education. However, those contents do not necessarily represent the policy of the U.S. Department of Education, and you should not assume endorsement by the Federal Government. DaSy Center Project Officers, Meredith </a:t>
            </a:r>
            <a:r>
              <a:rPr lang="en-US" sz="1800" dirty="0" err="1" smtClean="0"/>
              <a:t>Miceli</a:t>
            </a:r>
            <a:r>
              <a:rPr lang="en-US" sz="1800" dirty="0" smtClean="0"/>
              <a:t> and </a:t>
            </a:r>
            <a:r>
              <a:rPr lang="en-US" sz="1800" dirty="0" err="1" smtClean="0"/>
              <a:t>Richelle</a:t>
            </a:r>
            <a:r>
              <a:rPr lang="en-US" sz="1800" dirty="0" smtClean="0"/>
              <a:t> Davis and ECTA Center Project Officer, Julia Martin </a:t>
            </a:r>
            <a:r>
              <a:rPr lang="en-US" sz="1800" dirty="0" err="1" smtClean="0"/>
              <a:t>Eile</a:t>
            </a:r>
            <a:r>
              <a:rPr lang="en-US" sz="1800" dirty="0" smtClean="0"/>
              <a:t>.</a:t>
            </a:r>
            <a:endParaRPr lang="en-US" sz="1800" dirty="0"/>
          </a:p>
        </p:txBody>
      </p:sp>
      <p:pic>
        <p:nvPicPr>
          <p:cNvPr id="9" name="Picture 8" descr="Logo of the U.S. Office of Special Education Program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00401" y="4800601"/>
            <a:ext cx="1062037" cy="1062990"/>
          </a:xfrm>
          <a:prstGeom prst="rect">
            <a:avLst/>
          </a:prstGeom>
        </p:spPr>
      </p:pic>
      <p:pic>
        <p:nvPicPr>
          <p:cNvPr id="8" name="Picture 7"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4800600"/>
            <a:ext cx="1676400" cy="673913"/>
          </a:xfrm>
          <a:prstGeom prst="rect">
            <a:avLst/>
          </a:prstGeom>
        </p:spPr>
      </p:pic>
    </p:spTree>
    <p:extLst>
      <p:ext uri="{BB962C8B-B14F-4D97-AF65-F5344CB8AC3E}">
        <p14:creationId xmlns:p14="http://schemas.microsoft.com/office/powerpoint/2010/main" val="4019270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762000"/>
          </a:xfrm>
        </p:spPr>
        <p:txBody>
          <a:bodyPr/>
          <a:lstStyle/>
          <a:p>
            <a:r>
              <a:rPr lang="en-US" b="1" dirty="0" smtClean="0"/>
              <a:t>Ultimate Goal for EI and ECSE </a:t>
            </a:r>
            <a:endParaRPr lang="en-US" b="1" dirty="0"/>
          </a:p>
        </p:txBody>
      </p:sp>
      <p:sp>
        <p:nvSpPr>
          <p:cNvPr id="3" name="Content Placeholder 2"/>
          <p:cNvSpPr>
            <a:spLocks noGrp="1"/>
          </p:cNvSpPr>
          <p:nvPr>
            <p:ph idx="1"/>
          </p:nvPr>
        </p:nvSpPr>
        <p:spPr>
          <a:xfrm>
            <a:off x="533400" y="1447800"/>
            <a:ext cx="8229600" cy="3124200"/>
          </a:xfrm>
          <a:solidFill>
            <a:srgbClr val="FFCC99"/>
          </a:solidFill>
          <a:ln>
            <a:solidFill>
              <a:schemeClr val="accent2">
                <a:lumMod val="60000"/>
                <a:lumOff val="40000"/>
              </a:schemeClr>
            </a:solidFill>
          </a:ln>
        </p:spPr>
        <p:txBody>
          <a:bodyPr/>
          <a:lstStyle/>
          <a:p>
            <a:pPr indent="-114300">
              <a:spcBef>
                <a:spcPts val="5400"/>
              </a:spcBef>
              <a:buNone/>
            </a:pPr>
            <a:r>
              <a:rPr lang="en-US" sz="2800" dirty="0" smtClean="0"/>
              <a:t>“</a:t>
            </a:r>
            <a:r>
              <a:rPr lang="en-US" sz="2800" dirty="0" smtClean="0"/>
              <a:t>To enable young children to be active and successful participants during the early childhood years and in the future in a variety of settings – in their homes with their families, in child care, preschool or school programs, and in the community.” </a:t>
            </a:r>
          </a:p>
          <a:p>
            <a:pPr>
              <a:buNone/>
            </a:pPr>
            <a:r>
              <a:rPr lang="en-US" dirty="0" smtClean="0"/>
              <a:t>              </a:t>
            </a:r>
            <a:r>
              <a:rPr lang="en-US" sz="1400" i="1" dirty="0" smtClean="0"/>
              <a:t>  Based on the ECO stakeholder process when identifying 3 functional outcomes</a:t>
            </a:r>
            <a:r>
              <a:rPr lang="en-US" dirty="0" smtClean="0"/>
              <a:t> </a:t>
            </a:r>
          </a:p>
        </p:txBody>
      </p:sp>
      <p:sp>
        <p:nvSpPr>
          <p:cNvPr id="6" name="TextBox 5"/>
          <p:cNvSpPr txBox="1"/>
          <p:nvPr/>
        </p:nvSpPr>
        <p:spPr>
          <a:xfrm>
            <a:off x="762000" y="5638800"/>
            <a:ext cx="7315200" cy="584775"/>
          </a:xfrm>
          <a:prstGeom prst="rect">
            <a:avLst/>
          </a:prstGeom>
          <a:noFill/>
        </p:spPr>
        <p:txBody>
          <a:bodyPr wrap="square" rtlCol="0">
            <a:spAutoFit/>
          </a:bodyPr>
          <a:lstStyle/>
          <a:p>
            <a:r>
              <a:rPr lang="en-US" sz="1600" dirty="0" smtClean="0"/>
              <a:t>Entire document </a:t>
            </a:r>
            <a:r>
              <a:rPr lang="en-US" sz="1600" dirty="0"/>
              <a:t>available at </a:t>
            </a:r>
            <a:r>
              <a:rPr lang="en-US" sz="1600" dirty="0">
                <a:hlinkClick r:id="rId3"/>
              </a:rPr>
              <a:t>http://projects.fpg.unc.edu/~eco/assets/pdfs/ECO_Outcomes_4-13-05.pdf </a:t>
            </a:r>
            <a:endParaRPr lang="en-US" sz="1600" dirty="0"/>
          </a:p>
        </p:txBody>
      </p:sp>
    </p:spTree>
    <p:extLst>
      <p:ext uri="{BB962C8B-B14F-4D97-AF65-F5344CB8AC3E}">
        <p14:creationId xmlns:p14="http://schemas.microsoft.com/office/powerpoint/2010/main" val="309953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375B5C1F-A8C5-424E-9894-3AA0CD7A156E}" type="slidenum">
              <a:rPr lang="en-US" smtClean="0"/>
              <a:pPr>
                <a:defRPr/>
              </a:pPr>
              <a:t>6</a:t>
            </a:fld>
            <a:endParaRPr lang="en-US" dirty="0"/>
          </a:p>
        </p:txBody>
      </p:sp>
      <p:sp>
        <p:nvSpPr>
          <p:cNvPr id="452624" name="Rectangle 16"/>
          <p:cNvSpPr>
            <a:spLocks noGrp="1" noChangeArrowheads="1"/>
          </p:cNvSpPr>
          <p:nvPr>
            <p:ph type="title"/>
          </p:nvPr>
        </p:nvSpPr>
        <p:spPr/>
        <p:txBody>
          <a:bodyPr/>
          <a:lstStyle/>
          <a:p>
            <a:pPr eaLnBrk="1" hangingPunct="1">
              <a:defRPr/>
            </a:pPr>
            <a:r>
              <a:rPr lang="en-US" b="1" dirty="0" smtClean="0">
                <a:cs typeface="Helvetica" panose="020B0604020202020204" pitchFamily="34" charset="0"/>
              </a:rPr>
              <a:t>Three Child Outcomes</a:t>
            </a:r>
          </a:p>
        </p:txBody>
      </p:sp>
      <p:sp>
        <p:nvSpPr>
          <p:cNvPr id="34821" name="Rectangle 19"/>
          <p:cNvSpPr>
            <a:spLocks noGrp="1" noChangeArrowheads="1"/>
          </p:cNvSpPr>
          <p:nvPr>
            <p:ph idx="1"/>
          </p:nvPr>
        </p:nvSpPr>
        <p:spPr>
          <a:xfrm>
            <a:off x="228600" y="1386840"/>
            <a:ext cx="5105400" cy="5486400"/>
          </a:xfrm>
        </p:spPr>
        <p:txBody>
          <a:bodyPr/>
          <a:lstStyle/>
          <a:p>
            <a:pPr eaLnBrk="1" hangingPunct="1"/>
            <a:r>
              <a:rPr lang="en-US" sz="2400" dirty="0" smtClean="0">
                <a:cs typeface="Arial" panose="020B0604020202020204" pitchFamily="34" charset="0"/>
              </a:rPr>
              <a:t>Children have positive social-emotional skills (including social relationships)</a:t>
            </a:r>
          </a:p>
          <a:p>
            <a:pPr eaLnBrk="1" hangingPunct="1"/>
            <a:r>
              <a:rPr lang="en-US" sz="2400" dirty="0" smtClean="0">
                <a:cs typeface="Arial" panose="020B0604020202020204" pitchFamily="34" charset="0"/>
              </a:rPr>
              <a:t>Children acquire and use knowledge and skills (including early language/ communication [and early literacy])</a:t>
            </a:r>
          </a:p>
          <a:p>
            <a:pPr eaLnBrk="1" hangingPunct="1"/>
            <a:r>
              <a:rPr lang="en-US" sz="2400" dirty="0" smtClean="0">
                <a:cs typeface="Arial" panose="020B0604020202020204" pitchFamily="34" charset="0"/>
              </a:rPr>
              <a:t>Children use appropriate behaviors to meet their needs</a:t>
            </a:r>
          </a:p>
        </p:txBody>
      </p:sp>
      <p:pic>
        <p:nvPicPr>
          <p:cNvPr id="6" name="Content Placeholder 5" descr="&quot; &quot;&#10;&#10;"/>
          <p:cNvPicPr>
            <a:picLocks noChangeAspect="1"/>
          </p:cNvPicPr>
          <p:nvPr/>
        </p:nvPicPr>
        <p:blipFill>
          <a:blip r:embed="rId3" cstate="print"/>
          <a:srcRect/>
          <a:stretch>
            <a:fillRect/>
          </a:stretch>
        </p:blipFill>
        <p:spPr bwMode="auto">
          <a:xfrm>
            <a:off x="5715000" y="1676400"/>
            <a:ext cx="2742856" cy="36576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580616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762000"/>
          </a:xfrm>
        </p:spPr>
        <p:txBody>
          <a:bodyPr/>
          <a:lstStyle/>
          <a:p>
            <a:r>
              <a:rPr lang="en-US" b="1" dirty="0" smtClean="0">
                <a:latin typeface="Helvetica" panose="020B0604020202020204" pitchFamily="34" charset="0"/>
                <a:cs typeface="Helvetica" panose="020B0604020202020204" pitchFamily="34" charset="0"/>
              </a:rPr>
              <a:t>Child Outcomes Step by Step</a:t>
            </a:r>
            <a:endParaRPr lang="en-US" b="1"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762000" y="1402080"/>
            <a:ext cx="8229600" cy="5486400"/>
          </a:xfrm>
        </p:spPr>
        <p:txBody>
          <a:bodyPr/>
          <a:lstStyle/>
          <a:p>
            <a:pPr>
              <a:spcAft>
                <a:spcPts val="2400"/>
              </a:spcAft>
            </a:pPr>
            <a:r>
              <a:rPr lang="en-US" sz="2800" dirty="0" smtClean="0">
                <a:latin typeface="+mn-lt"/>
              </a:rPr>
              <a:t>Available at</a:t>
            </a:r>
            <a:r>
              <a:rPr lang="en-US" sz="2800" dirty="0" smtClean="0">
                <a:latin typeface="+mn-lt"/>
              </a:rPr>
              <a:t>:</a:t>
            </a:r>
            <a:endParaRPr lang="en-US" sz="1800" dirty="0" smtClean="0">
              <a:latin typeface="+mn-lt"/>
            </a:endParaRPr>
          </a:p>
          <a:p>
            <a:pPr marL="0" indent="0">
              <a:buNone/>
            </a:pPr>
            <a:r>
              <a:rPr lang="en-US" sz="2800" dirty="0">
                <a:latin typeface="+mn-lt"/>
                <a:hlinkClick r:id="rId2"/>
              </a:rPr>
              <a:t>http://</a:t>
            </a:r>
            <a:r>
              <a:rPr lang="en-US" sz="2800" dirty="0" smtClean="0">
                <a:latin typeface="+mn-lt"/>
                <a:hlinkClick r:id="rId2"/>
              </a:rPr>
              <a:t>projects.fpg.unc.edu</a:t>
            </a:r>
            <a:r>
              <a:rPr lang="en-US" sz="2800" dirty="0">
                <a:latin typeface="+mn-lt"/>
                <a:hlinkClick r:id="rId2"/>
              </a:rPr>
              <a:t>/~</a:t>
            </a:r>
            <a:r>
              <a:rPr lang="en-US" sz="2800" dirty="0" smtClean="0">
                <a:latin typeface="+mn-lt"/>
                <a:hlinkClick r:id="rId2"/>
              </a:rPr>
              <a:t>eco/pages/videos.cfm</a:t>
            </a:r>
            <a:endParaRPr lang="en-US" sz="2800" dirty="0" smtClean="0">
              <a:latin typeface="+mn-lt"/>
            </a:endParaRPr>
          </a:p>
        </p:txBody>
      </p:sp>
      <p:pic>
        <p:nvPicPr>
          <p:cNvPr id="98306" name="Picture 2" descr="&quot; &qu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1200" y="3352800"/>
            <a:ext cx="2469753" cy="2489200"/>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4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375B5C1F-A8C5-424E-9894-3AA0CD7A156E}" type="slidenum">
              <a:rPr lang="en-US" smtClean="0"/>
              <a:pPr>
                <a:defRPr/>
              </a:pPr>
              <a:t>8</a:t>
            </a:fld>
            <a:endParaRPr lang="en-US" dirty="0"/>
          </a:p>
        </p:txBody>
      </p:sp>
      <p:sp>
        <p:nvSpPr>
          <p:cNvPr id="1202178" name="Rectangle 2"/>
          <p:cNvSpPr>
            <a:spLocks noGrp="1" noChangeArrowheads="1"/>
          </p:cNvSpPr>
          <p:nvPr>
            <p:ph type="title"/>
          </p:nvPr>
        </p:nvSpPr>
        <p:spPr>
          <a:xfrm>
            <a:off x="457200" y="228600"/>
            <a:ext cx="8077200" cy="1143000"/>
          </a:xfrm>
        </p:spPr>
        <p:txBody>
          <a:bodyPr>
            <a:normAutofit/>
          </a:bodyPr>
          <a:lstStyle/>
          <a:p>
            <a:pPr eaLnBrk="1" hangingPunct="1">
              <a:defRPr/>
            </a:pPr>
            <a:r>
              <a:rPr lang="en-US" b="1" dirty="0" smtClean="0">
                <a:latin typeface="Helvetica" panose="020B0604020202020204" pitchFamily="34" charset="0"/>
                <a:cs typeface="Helvetica" panose="020B0604020202020204" pitchFamily="34" charset="0"/>
              </a:rPr>
              <a:t>OSEP Reporting </a:t>
            </a:r>
            <a:r>
              <a:rPr lang="en-US" b="1" dirty="0" smtClean="0">
                <a:latin typeface="Helvetica" panose="020B0604020202020204" pitchFamily="34" charset="0"/>
                <a:cs typeface="Helvetica" panose="020B0604020202020204" pitchFamily="34" charset="0"/>
              </a:rPr>
              <a:t>Categories</a:t>
            </a:r>
            <a:endParaRPr lang="en-US" dirty="0" smtClean="0">
              <a:latin typeface="+mj-lt"/>
            </a:endParaRPr>
          </a:p>
        </p:txBody>
      </p:sp>
      <p:sp>
        <p:nvSpPr>
          <p:cNvPr id="47109" name="Rectangle 3"/>
          <p:cNvSpPr>
            <a:spLocks noGrp="1" noChangeArrowheads="1"/>
          </p:cNvSpPr>
          <p:nvPr>
            <p:ph type="body" idx="1"/>
          </p:nvPr>
        </p:nvSpPr>
        <p:spPr>
          <a:xfrm>
            <a:off x="457200" y="1066800"/>
            <a:ext cx="8229600" cy="4187952"/>
          </a:xfrm>
        </p:spPr>
        <p:txBody>
          <a:bodyPr/>
          <a:lstStyle/>
          <a:p>
            <a:pPr marL="381000" indent="-381000" eaLnBrk="1" hangingPunct="1">
              <a:lnSpc>
                <a:spcPct val="90000"/>
              </a:lnSpc>
              <a:buFont typeface="Wingdings" pitchFamily="2" charset="2"/>
              <a:buNone/>
            </a:pPr>
            <a:r>
              <a:rPr lang="en-US" sz="2800" b="1" dirty="0">
                <a:cs typeface="Helvetica" panose="020B0604020202020204" pitchFamily="34" charset="0"/>
              </a:rPr>
              <a:t>Percentage of children </a:t>
            </a:r>
            <a:r>
              <a:rPr lang="en-US" sz="2800" b="1" dirty="0" smtClean="0">
                <a:cs typeface="Helvetica" panose="020B0604020202020204" pitchFamily="34" charset="0"/>
              </a:rPr>
              <a:t>who between entry and exit:</a:t>
            </a:r>
          </a:p>
          <a:p>
            <a:pPr marL="381000" indent="-381000" eaLnBrk="1" hangingPunct="1">
              <a:lnSpc>
                <a:spcPct val="90000"/>
              </a:lnSpc>
              <a:buFont typeface="Wingdings" pitchFamily="2" charset="2"/>
              <a:buNone/>
            </a:pPr>
            <a:r>
              <a:rPr lang="en-US" sz="2400" dirty="0" smtClean="0">
                <a:cs typeface="Arial" panose="020B0604020202020204" pitchFamily="34" charset="0"/>
              </a:rPr>
              <a:t>a.	Did not improve functioning</a:t>
            </a:r>
          </a:p>
          <a:p>
            <a:pPr marL="381000" indent="-381000" eaLnBrk="1" hangingPunct="1">
              <a:lnSpc>
                <a:spcPct val="90000"/>
              </a:lnSpc>
              <a:buFont typeface="Wingdings" pitchFamily="2" charset="2"/>
              <a:buNone/>
            </a:pPr>
            <a:r>
              <a:rPr lang="en-US" sz="2400" dirty="0" smtClean="0">
                <a:cs typeface="Arial" panose="020B0604020202020204" pitchFamily="34" charset="0"/>
              </a:rPr>
              <a:t>b.	Improved functioning, but not sufficient to move nearer to functioning comparable to same-aged peers </a:t>
            </a:r>
          </a:p>
          <a:p>
            <a:pPr marL="381000" indent="-381000" eaLnBrk="1" hangingPunct="1">
              <a:lnSpc>
                <a:spcPct val="90000"/>
              </a:lnSpc>
              <a:buFont typeface="Wingdings" pitchFamily="2" charset="2"/>
              <a:buNone/>
            </a:pPr>
            <a:r>
              <a:rPr lang="en-US" sz="2400" dirty="0" smtClean="0">
                <a:cs typeface="Arial" panose="020B0604020202020204" pitchFamily="34" charset="0"/>
              </a:rPr>
              <a:t>c.	Improved functioning to a level nearer to same-aged peers but did not reach it</a:t>
            </a:r>
          </a:p>
          <a:p>
            <a:pPr marL="381000" indent="-381000" eaLnBrk="1" hangingPunct="1">
              <a:lnSpc>
                <a:spcPct val="90000"/>
              </a:lnSpc>
              <a:buFont typeface="Wingdings" pitchFamily="2" charset="2"/>
              <a:buNone/>
            </a:pPr>
            <a:r>
              <a:rPr lang="en-US" sz="2400" dirty="0" smtClean="0">
                <a:cs typeface="Arial" panose="020B0604020202020204" pitchFamily="34" charset="0"/>
              </a:rPr>
              <a:t>d.	Improved functioning to reach a level comparable to same-aged peers</a:t>
            </a:r>
          </a:p>
          <a:p>
            <a:pPr marL="381000" indent="-381000" eaLnBrk="1" hangingPunct="1">
              <a:lnSpc>
                <a:spcPct val="90000"/>
              </a:lnSpc>
              <a:buFont typeface="Wingdings" pitchFamily="2" charset="2"/>
              <a:buNone/>
            </a:pPr>
            <a:r>
              <a:rPr lang="en-US" sz="2400" dirty="0" smtClean="0">
                <a:cs typeface="Arial" panose="020B0604020202020204" pitchFamily="34" charset="0"/>
              </a:rPr>
              <a:t>e.	Maintained functioning at a level comparable to same-aged peers</a:t>
            </a:r>
          </a:p>
        </p:txBody>
      </p:sp>
      <p:sp>
        <p:nvSpPr>
          <p:cNvPr id="47110" name="Text Box 4"/>
          <p:cNvSpPr txBox="1">
            <a:spLocks noChangeArrowheads="1"/>
          </p:cNvSpPr>
          <p:nvPr/>
        </p:nvSpPr>
        <p:spPr bwMode="auto">
          <a:xfrm>
            <a:off x="1066800" y="5791200"/>
            <a:ext cx="7239000" cy="400110"/>
          </a:xfrm>
          <a:prstGeom prst="rect">
            <a:avLst/>
          </a:prstGeom>
          <a:noFill/>
          <a:ln w="9525">
            <a:noFill/>
            <a:miter lim="800000"/>
            <a:headEnd/>
            <a:tailEnd/>
          </a:ln>
        </p:spPr>
        <p:txBody>
          <a:bodyPr wrap="square">
            <a:spAutoFit/>
          </a:bodyPr>
          <a:lstStyle/>
          <a:p>
            <a:pPr algn="ctr">
              <a:spcBef>
                <a:spcPct val="50000"/>
              </a:spcBef>
            </a:pPr>
            <a:r>
              <a:rPr lang="en-US" sz="2000" b="1" dirty="0">
                <a:solidFill>
                  <a:schemeClr val="tx2">
                    <a:lumMod val="75000"/>
                  </a:schemeClr>
                </a:solidFill>
                <a:latin typeface="Verdana" pitchFamily="34" charset="0"/>
              </a:rPr>
              <a:t>3 outcomes x 5 “measures” = 15 numbers</a:t>
            </a:r>
          </a:p>
        </p:txBody>
      </p:sp>
    </p:spTree>
    <p:extLst>
      <p:ext uri="{BB962C8B-B14F-4D97-AF65-F5344CB8AC3E}">
        <p14:creationId xmlns:p14="http://schemas.microsoft.com/office/powerpoint/2010/main" val="267564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05800" y="6248400"/>
            <a:ext cx="1371600" cy="457200"/>
          </a:xfrm>
        </p:spPr>
        <p:txBody>
          <a:bodyPr/>
          <a:lstStyle/>
          <a:p>
            <a:pPr>
              <a:defRPr/>
            </a:pPr>
            <a:fld id="{66E99531-5B42-4FEA-BAC7-6D682874886D}" type="slidenum">
              <a:rPr lang="en-US" smtClean="0"/>
              <a:pPr>
                <a:defRPr/>
              </a:pPr>
              <a:t>9</a:t>
            </a:fld>
            <a:endParaRPr lang="en-US" dirty="0"/>
          </a:p>
        </p:txBody>
      </p:sp>
      <p:sp>
        <p:nvSpPr>
          <p:cNvPr id="3" name="Title 2"/>
          <p:cNvSpPr>
            <a:spLocks noGrp="1"/>
          </p:cNvSpPr>
          <p:nvPr>
            <p:ph type="title" idx="4294967295"/>
          </p:nvPr>
        </p:nvSpPr>
        <p:spPr>
          <a:xfrm>
            <a:off x="206188" y="533400"/>
            <a:ext cx="8763000" cy="762000"/>
          </a:xfrm>
        </p:spPr>
        <p:txBody>
          <a:bodyPr/>
          <a:lstStyle/>
          <a:p>
            <a:r>
              <a:rPr lang="en-US" dirty="0" smtClean="0"/>
              <a:t>Illustration of 5 Possible Paths</a:t>
            </a:r>
            <a:endParaRPr lang="en-US" dirty="0"/>
          </a:p>
        </p:txBody>
      </p:sp>
      <p:graphicFrame>
        <p:nvGraphicFramePr>
          <p:cNvPr id="138244" name="Object 4" descr="This graph shows us the scores and ages, in months, of children who either maintained functioning comparable to age peers, children who achieved functioning comparable to age peers, children who moved neared functioning comparable to age peers, children who made progress and no change intrajectory, and children who did not make progress."/>
          <p:cNvGraphicFramePr>
            <a:graphicFrameLocks noGrp="1" noChangeAspect="1"/>
          </p:cNvGraphicFramePr>
          <p:nvPr>
            <p:ph/>
            <p:extLst>
              <p:ext uri="{D42A27DB-BD31-4B8C-83A1-F6EECF244321}">
                <p14:modId xmlns:p14="http://schemas.microsoft.com/office/powerpoint/2010/main" val="3397573119"/>
              </p:ext>
            </p:extLst>
          </p:nvPr>
        </p:nvGraphicFramePr>
        <p:xfrm>
          <a:off x="762000" y="309563"/>
          <a:ext cx="7423150" cy="6254750"/>
        </p:xfrm>
        <a:graphic>
          <a:graphicData uri="http://schemas.openxmlformats.org/presentationml/2006/ole">
            <mc:AlternateContent xmlns:mc="http://schemas.openxmlformats.org/markup-compatibility/2006">
              <mc:Choice xmlns:v="urn:schemas-microsoft-com:vml" Requires="v">
                <p:oleObj spid="_x0000_s3181" name="Chart" r:id="rId4" imgW="7023100" imgH="5918200" progId="MSGraph.Chart.8">
                  <p:embed/>
                </p:oleObj>
              </mc:Choice>
              <mc:Fallback>
                <p:oleObj name="Chart" r:id="rId4" imgW="7023100" imgH="5918200" progId="MSGraph.Chart.8">
                  <p:embed/>
                  <p:pic>
                    <p:nvPicPr>
                      <p:cNvPr id="0" name=""/>
                      <p:cNvPicPr>
                        <a:picLocks noChangeAspect="1" noChangeArrowheads="1"/>
                      </p:cNvPicPr>
                      <p:nvPr/>
                    </p:nvPicPr>
                    <p:blipFill>
                      <a:blip r:embed="rId5"/>
                      <a:srcRect/>
                      <a:stretch>
                        <a:fillRect/>
                      </a:stretch>
                    </p:blipFill>
                    <p:spPr bwMode="auto">
                      <a:xfrm>
                        <a:off x="762000" y="309563"/>
                        <a:ext cx="7423150" cy="6254750"/>
                      </a:xfrm>
                      <a:prstGeom prst="rect">
                        <a:avLst/>
                      </a:prstGeom>
                      <a:solidFill>
                        <a:srgbClr val="FFFFCC"/>
                      </a:solidFill>
                    </p:spPr>
                  </p:pic>
                </p:oleObj>
              </mc:Fallback>
            </mc:AlternateContent>
          </a:graphicData>
        </a:graphic>
      </p:graphicFrame>
    </p:spTree>
    <p:extLst>
      <p:ext uri="{BB962C8B-B14F-4D97-AF65-F5344CB8AC3E}">
        <p14:creationId xmlns:p14="http://schemas.microsoft.com/office/powerpoint/2010/main" val="3307627646"/>
      </p:ext>
    </p:extLst>
  </p:cSld>
  <p:clrMapOvr>
    <a:masterClrMapping/>
  </p:clrMapOvr>
  <p:transition spd="med">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n:\ECTA Center\Presentations\2014 - SSIP-1-2\ssip1-1\04.mp3"/>
  <p:tag name="PPSNARRATION" val="4,-154570747,N:\ECTA Center\Presentations\2014 - SSIP-1-2\SSIP-1-1-Overview.ppc"/>
</p:tagLst>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27676</TotalTime>
  <Words>1656</Words>
  <Application>Microsoft Office PowerPoint</Application>
  <PresentationFormat>On-screen Show (4:3)</PresentationFormat>
  <Paragraphs>231</Paragraphs>
  <Slides>40</Slides>
  <Notes>23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52" baseType="lpstr">
      <vt:lpstr>ＭＳ Ｐゴシック</vt:lpstr>
      <vt:lpstr>Arial</vt:lpstr>
      <vt:lpstr>Calibri</vt:lpstr>
      <vt:lpstr>Century Gothic</vt:lpstr>
      <vt:lpstr>Georgia</vt:lpstr>
      <vt:lpstr>Helvetica</vt:lpstr>
      <vt:lpstr>Times New Roman</vt:lpstr>
      <vt:lpstr>Verdana</vt:lpstr>
      <vt:lpstr>Wingdings</vt:lpstr>
      <vt:lpstr>1_Office Theme</vt:lpstr>
      <vt:lpstr>Chart</vt:lpstr>
      <vt:lpstr>Acrobat Document</vt:lpstr>
      <vt:lpstr>Using Child Outcomes Data to Drive Program Improvement:  New Developments</vt:lpstr>
      <vt:lpstr>What we will cover:</vt:lpstr>
      <vt:lpstr>General Background</vt:lpstr>
      <vt:lpstr>Outcomes and Federal Funding</vt:lpstr>
      <vt:lpstr>Ultimate Goal for EI and ECSE </vt:lpstr>
      <vt:lpstr>Three Child Outcomes</vt:lpstr>
      <vt:lpstr>Child Outcomes Step by Step</vt:lpstr>
      <vt:lpstr>OSEP Reporting Categories</vt:lpstr>
      <vt:lpstr>Illustration of 5 Possible Paths</vt:lpstr>
      <vt:lpstr>The Summary Statements</vt:lpstr>
      <vt:lpstr>Building a National Measurement System  for Child Outcomes</vt:lpstr>
      <vt:lpstr>State Approaches to Measuring Child Outcomes – FFY 2014-2015</vt:lpstr>
      <vt:lpstr>State Approaches: Part C</vt:lpstr>
      <vt:lpstr>State Approaches: Part B Preschool</vt:lpstr>
      <vt:lpstr>Method for  Calculating National Estimates &amp; Criteria</vt:lpstr>
      <vt:lpstr>Number of States that Met Criteria for Inclusion in the National Analysis</vt:lpstr>
      <vt:lpstr>The Data</vt:lpstr>
      <vt:lpstr>Part C: Greater than Expected Growth</vt:lpstr>
      <vt:lpstr>Part C: Exited within Age Expectations</vt:lpstr>
      <vt:lpstr>Part B Preschool: Greater than Expected Growth</vt:lpstr>
      <vt:lpstr>Part B Preschool: Exited Within Age Expectations</vt:lpstr>
      <vt:lpstr>Pause to reflect….</vt:lpstr>
      <vt:lpstr>What We See</vt:lpstr>
      <vt:lpstr>Who Uses the Data?  What For?</vt:lpstr>
      <vt:lpstr>Uses of the Child Outcomes Data</vt:lpstr>
      <vt:lpstr>Federal Funding - 2015</vt:lpstr>
      <vt:lpstr>Federal and State Monitoring</vt:lpstr>
      <vt:lpstr>Determinations</vt:lpstr>
      <vt:lpstr>Part C Determinations: 2015</vt:lpstr>
      <vt:lpstr>What is the SSIP? </vt:lpstr>
      <vt:lpstr>Who has to develop an SSIP?</vt:lpstr>
      <vt:lpstr>What States Selected as the State-Identified Measureable Result (n=56)</vt:lpstr>
      <vt:lpstr>Improvement strategies (N=51)</vt:lpstr>
      <vt:lpstr>What is going on in your state?</vt:lpstr>
      <vt:lpstr>TA Requested by States</vt:lpstr>
      <vt:lpstr>Conclusions</vt:lpstr>
      <vt:lpstr>Conclusions</vt:lpstr>
      <vt:lpstr>Questions?</vt:lpstr>
      <vt:lpstr>For Additional Resources</vt:lpstr>
      <vt:lpstr>PowerPoint Presentation</vt:lpstr>
    </vt:vector>
  </TitlesOfParts>
  <Manager/>
  <Company>DaSy Center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Child Outcomes Data to Drive Program Improvement: New Developments</dc:title>
  <dc:subject>Using Child Outcomes Data to Drive Program Improvement: New Developments</dc:subject>
  <dc:creator>Christina Kasprzak, Kathleen Hebbeler</dc:creator>
  <cp:keywords>Child Outcomes, Program Improvement</cp:keywords>
  <dc:description/>
  <cp:lastModifiedBy>Katie Roberts</cp:lastModifiedBy>
  <cp:revision>1104</cp:revision>
  <cp:lastPrinted>2016-10-03T22:02:57Z</cp:lastPrinted>
  <dcterms:created xsi:type="dcterms:W3CDTF">2011-03-23T13:50:48Z</dcterms:created>
  <dcterms:modified xsi:type="dcterms:W3CDTF">2016-12-07T19:29:32Z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Enlgish</vt:lpwstr>
  </property>
</Properties>
</file>