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Lst>
  <p:notesMasterIdLst>
    <p:notesMasterId r:id="rId136"/>
  </p:notesMasterIdLst>
  <p:handoutMasterIdLst>
    <p:handoutMasterId r:id="rId137"/>
  </p:handoutMasterIdLst>
  <p:sldIdLst>
    <p:sldId id="537" r:id="rId4"/>
    <p:sldId id="541" r:id="rId5"/>
    <p:sldId id="452" r:id="rId6"/>
    <p:sldId id="565"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542" r:id="rId20"/>
    <p:sldId id="286" r:id="rId21"/>
    <p:sldId id="572" r:id="rId22"/>
    <p:sldId id="575" r:id="rId23"/>
    <p:sldId id="532" r:id="rId24"/>
    <p:sldId id="531" r:id="rId25"/>
    <p:sldId id="389" r:id="rId26"/>
    <p:sldId id="345" r:id="rId27"/>
    <p:sldId id="390" r:id="rId28"/>
    <p:sldId id="486" r:id="rId29"/>
    <p:sldId id="539" r:id="rId30"/>
    <p:sldId id="558" r:id="rId31"/>
    <p:sldId id="561" r:id="rId32"/>
    <p:sldId id="559" r:id="rId33"/>
    <p:sldId id="560" r:id="rId34"/>
    <p:sldId id="562" r:id="rId35"/>
    <p:sldId id="489" r:id="rId36"/>
    <p:sldId id="576" r:id="rId37"/>
    <p:sldId id="406" r:id="rId38"/>
    <p:sldId id="439" r:id="rId39"/>
    <p:sldId id="426" r:id="rId40"/>
    <p:sldId id="428" r:id="rId41"/>
    <p:sldId id="429" r:id="rId42"/>
    <p:sldId id="581" r:id="rId43"/>
    <p:sldId id="395" r:id="rId44"/>
    <p:sldId id="544" r:id="rId45"/>
    <p:sldId id="545" r:id="rId46"/>
    <p:sldId id="546" r:id="rId47"/>
    <p:sldId id="547" r:id="rId48"/>
    <p:sldId id="548" r:id="rId49"/>
    <p:sldId id="549" r:id="rId50"/>
    <p:sldId id="551" r:id="rId51"/>
    <p:sldId id="552" r:id="rId52"/>
    <p:sldId id="553" r:id="rId53"/>
    <p:sldId id="550" r:id="rId54"/>
    <p:sldId id="396" r:id="rId55"/>
    <p:sldId id="397" r:id="rId56"/>
    <p:sldId id="579" r:id="rId57"/>
    <p:sldId id="554" r:id="rId58"/>
    <p:sldId id="555" r:id="rId59"/>
    <p:sldId id="556" r:id="rId60"/>
    <p:sldId id="557" r:id="rId61"/>
    <p:sldId id="563" r:id="rId62"/>
    <p:sldId id="564" r:id="rId63"/>
    <p:sldId id="400" r:id="rId64"/>
    <p:sldId id="487" r:id="rId65"/>
    <p:sldId id="583" r:id="rId66"/>
    <p:sldId id="584" r:id="rId67"/>
    <p:sldId id="585" r:id="rId68"/>
    <p:sldId id="586" r:id="rId69"/>
    <p:sldId id="587" r:id="rId70"/>
    <p:sldId id="588" r:id="rId71"/>
    <p:sldId id="589" r:id="rId72"/>
    <p:sldId id="580" r:id="rId73"/>
    <p:sldId id="536" r:id="rId74"/>
    <p:sldId id="535" r:id="rId75"/>
    <p:sldId id="414" r:id="rId76"/>
    <p:sldId id="415" r:id="rId77"/>
    <p:sldId id="416" r:id="rId78"/>
    <p:sldId id="417" r:id="rId79"/>
    <p:sldId id="490" r:id="rId80"/>
    <p:sldId id="419" r:id="rId81"/>
    <p:sldId id="420" r:id="rId82"/>
    <p:sldId id="421" r:id="rId83"/>
    <p:sldId id="492" r:id="rId84"/>
    <p:sldId id="441" r:id="rId85"/>
    <p:sldId id="442" r:id="rId86"/>
    <p:sldId id="443" r:id="rId87"/>
    <p:sldId id="493" r:id="rId88"/>
    <p:sldId id="494" r:id="rId89"/>
    <p:sldId id="466" r:id="rId90"/>
    <p:sldId id="471" r:id="rId91"/>
    <p:sldId id="472" r:id="rId92"/>
    <p:sldId id="473" r:id="rId93"/>
    <p:sldId id="474" r:id="rId94"/>
    <p:sldId id="491" r:id="rId95"/>
    <p:sldId id="476" r:id="rId96"/>
    <p:sldId id="477" r:id="rId97"/>
    <p:sldId id="478" r:id="rId98"/>
    <p:sldId id="483" r:id="rId99"/>
    <p:sldId id="485" r:id="rId100"/>
    <p:sldId id="484" r:id="rId101"/>
    <p:sldId id="566" r:id="rId102"/>
    <p:sldId id="568" r:id="rId103"/>
    <p:sldId id="495" r:id="rId104"/>
    <p:sldId id="496" r:id="rId105"/>
    <p:sldId id="497" r:id="rId106"/>
    <p:sldId id="498" r:id="rId107"/>
    <p:sldId id="578" r:id="rId108"/>
    <p:sldId id="499" r:id="rId109"/>
    <p:sldId id="500" r:id="rId110"/>
    <p:sldId id="501" r:id="rId111"/>
    <p:sldId id="502" r:id="rId112"/>
    <p:sldId id="521" r:id="rId113"/>
    <p:sldId id="504" r:id="rId114"/>
    <p:sldId id="505" r:id="rId115"/>
    <p:sldId id="506" r:id="rId116"/>
    <p:sldId id="507" r:id="rId117"/>
    <p:sldId id="508" r:id="rId118"/>
    <p:sldId id="522" r:id="rId119"/>
    <p:sldId id="523" r:id="rId120"/>
    <p:sldId id="526" r:id="rId121"/>
    <p:sldId id="524" r:id="rId122"/>
    <p:sldId id="525" r:id="rId123"/>
    <p:sldId id="571" r:id="rId124"/>
    <p:sldId id="582" r:id="rId125"/>
    <p:sldId id="509" r:id="rId126"/>
    <p:sldId id="510" r:id="rId127"/>
    <p:sldId id="511" r:id="rId128"/>
    <p:sldId id="512" r:id="rId129"/>
    <p:sldId id="513" r:id="rId130"/>
    <p:sldId id="514" r:id="rId131"/>
    <p:sldId id="515" r:id="rId132"/>
    <p:sldId id="516" r:id="rId133"/>
    <p:sldId id="520" r:id="rId134"/>
    <p:sldId id="528" r:id="rId1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C"/>
    <a:srgbClr val="385D8A"/>
    <a:srgbClr val="0080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6" autoAdjust="0"/>
    <p:restoredTop sz="85824" autoAdjust="0"/>
  </p:normalViewPr>
  <p:slideViewPr>
    <p:cSldViewPr>
      <p:cViewPr>
        <p:scale>
          <a:sx n="77" d="100"/>
          <a:sy n="77" d="100"/>
        </p:scale>
        <p:origin x="-822" y="-270"/>
      </p:cViewPr>
      <p:guideLst>
        <p:guide orient="horz" pos="2160"/>
        <p:guide pos="2880"/>
      </p:guideLst>
    </p:cSldViewPr>
  </p:slideViewPr>
  <p:notesTextViewPr>
    <p:cViewPr>
      <p:scale>
        <a:sx n="1" d="1"/>
        <a:sy n="1" d="1"/>
      </p:scale>
      <p:origin x="0" y="0"/>
    </p:cViewPr>
  </p:notesTextViewPr>
  <p:sorterViewPr>
    <p:cViewPr>
      <p:scale>
        <a:sx n="70" d="100"/>
        <a:sy n="70" d="100"/>
      </p:scale>
      <p:origin x="0" y="16422"/>
    </p:cViewPr>
  </p:sorterViewPr>
  <p:notesViewPr>
    <p:cSldViewPr>
      <p:cViewPr varScale="1">
        <p:scale>
          <a:sx n="84" d="100"/>
          <a:sy n="84" d="100"/>
        </p:scale>
        <p:origin x="-19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Race!$A$4</c:f>
              <c:strCache>
                <c:ptCount val="1"/>
                <c:pt idx="0">
                  <c:v>National</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Race!$B$4:$C$4</c:f>
              <c:numCache>
                <c:formatCode>0</c:formatCode>
                <c:ptCount val="2"/>
                <c:pt idx="0">
                  <c:v>68</c:v>
                </c:pt>
                <c:pt idx="1">
                  <c:v>61</c:v>
                </c:pt>
              </c:numCache>
            </c:numRef>
          </c:val>
        </c:ser>
        <c:ser>
          <c:idx val="1"/>
          <c:order val="1"/>
          <c:tx>
            <c:strRef>
              <c:f>Race!$A$5</c:f>
              <c:strCache>
                <c:ptCount val="1"/>
                <c:pt idx="0">
                  <c:v>Statewide (4824)</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Race!$B$5:$C$5</c:f>
              <c:numCache>
                <c:formatCode>0</c:formatCode>
                <c:ptCount val="2"/>
                <c:pt idx="0">
                  <c:v>67</c:v>
                </c:pt>
                <c:pt idx="1">
                  <c:v>64</c:v>
                </c:pt>
              </c:numCache>
            </c:numRef>
          </c:val>
        </c:ser>
        <c:ser>
          <c:idx val="2"/>
          <c:order val="2"/>
          <c:tx>
            <c:strRef>
              <c:f>Race!$A$6</c:f>
              <c:strCache>
                <c:ptCount val="1"/>
                <c:pt idx="0">
                  <c:v>Caucasian (2496)</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Race!$B$6:$C$6</c:f>
              <c:numCache>
                <c:formatCode>General</c:formatCode>
                <c:ptCount val="2"/>
                <c:pt idx="0">
                  <c:v>74</c:v>
                </c:pt>
                <c:pt idx="1">
                  <c:v>69</c:v>
                </c:pt>
              </c:numCache>
            </c:numRef>
          </c:val>
        </c:ser>
        <c:ser>
          <c:idx val="3"/>
          <c:order val="3"/>
          <c:tx>
            <c:strRef>
              <c:f>Race!$A$7</c:f>
              <c:strCache>
                <c:ptCount val="1"/>
                <c:pt idx="0">
                  <c:v>Hispanic/Latino (1018)</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Race!$B$7:$C$7</c:f>
              <c:numCache>
                <c:formatCode>General</c:formatCode>
                <c:ptCount val="2"/>
                <c:pt idx="0">
                  <c:v>62</c:v>
                </c:pt>
                <c:pt idx="1">
                  <c:v>59</c:v>
                </c:pt>
              </c:numCache>
            </c:numRef>
          </c:val>
        </c:ser>
        <c:ser>
          <c:idx val="4"/>
          <c:order val="4"/>
          <c:tx>
            <c:strRef>
              <c:f>Race!$A$8</c:f>
              <c:strCache>
                <c:ptCount val="1"/>
                <c:pt idx="0">
                  <c:v>African-American (1134)</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Race!$B$8:$C$8</c:f>
              <c:numCache>
                <c:formatCode>General</c:formatCode>
                <c:ptCount val="2"/>
                <c:pt idx="0">
                  <c:v>57</c:v>
                </c:pt>
                <c:pt idx="1">
                  <c:v>51</c:v>
                </c:pt>
              </c:numCache>
            </c:numRef>
          </c:val>
        </c:ser>
        <c:ser>
          <c:idx val="5"/>
          <c:order val="5"/>
          <c:tx>
            <c:strRef>
              <c:f>Race!$A$9</c:f>
              <c:strCache>
                <c:ptCount val="1"/>
                <c:pt idx="0">
                  <c:v>Multiple/Other (176)</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Race!$B$9:$C$9</c:f>
              <c:numCache>
                <c:formatCode>General</c:formatCode>
                <c:ptCount val="2"/>
                <c:pt idx="0">
                  <c:v>72</c:v>
                </c:pt>
                <c:pt idx="1">
                  <c:v>63</c:v>
                </c:pt>
              </c:numCache>
            </c:numRef>
          </c:val>
        </c:ser>
        <c:dLbls>
          <c:showLegendKey val="0"/>
          <c:showVal val="0"/>
          <c:showCatName val="0"/>
          <c:showSerName val="0"/>
          <c:showPercent val="0"/>
          <c:showBubbleSize val="0"/>
        </c:dLbls>
        <c:gapWidth val="150"/>
        <c:axId val="112991616"/>
        <c:axId val="113001600"/>
      </c:barChart>
      <c:catAx>
        <c:axId val="112991616"/>
        <c:scaling>
          <c:orientation val="minMax"/>
        </c:scaling>
        <c:delete val="0"/>
        <c:axPos val="b"/>
        <c:majorTickMark val="out"/>
        <c:minorTickMark val="none"/>
        <c:tickLblPos val="nextTo"/>
        <c:txPr>
          <a:bodyPr/>
          <a:lstStyle/>
          <a:p>
            <a:pPr>
              <a:defRPr sz="1800"/>
            </a:pPr>
            <a:endParaRPr lang="en-US"/>
          </a:p>
        </c:txPr>
        <c:crossAx val="113001600"/>
        <c:crosses val="autoZero"/>
        <c:auto val="1"/>
        <c:lblAlgn val="ctr"/>
        <c:lblOffset val="100"/>
        <c:noMultiLvlLbl val="0"/>
      </c:catAx>
      <c:valAx>
        <c:axId val="113001600"/>
        <c:scaling>
          <c:orientation val="minMax"/>
          <c:max val="100"/>
        </c:scaling>
        <c:delete val="0"/>
        <c:axPos val="l"/>
        <c:majorGridlines/>
        <c:title>
          <c:tx>
            <c:rich>
              <a:bodyPr rot="-5400000" vert="horz"/>
              <a:lstStyle/>
              <a:p>
                <a:pPr>
                  <a:defRPr sz="1800"/>
                </a:pPr>
                <a:r>
                  <a:rPr lang="en-US" sz="1800"/>
                  <a:t>Percentage of Children</a:t>
                </a:r>
              </a:p>
            </c:rich>
          </c:tx>
          <c:overlay val="0"/>
        </c:title>
        <c:numFmt formatCode="0" sourceLinked="1"/>
        <c:majorTickMark val="out"/>
        <c:minorTickMark val="none"/>
        <c:tickLblPos val="nextTo"/>
        <c:crossAx val="112991616"/>
        <c:crosses val="autoZero"/>
        <c:crossBetween val="between"/>
      </c:valAx>
    </c:plotArea>
    <c:legend>
      <c:legendPos val="r"/>
      <c:overlay val="0"/>
      <c:txPr>
        <a:bodyPr/>
        <a:lstStyle/>
        <a:p>
          <a:pPr>
            <a:defRPr sz="11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Caucasian</c:v>
                </c:pt>
              </c:strCache>
            </c:strRef>
          </c:tx>
          <c:invertIfNegative val="0"/>
          <c:cat>
            <c:strRef>
              <c:f>Sheet1!$A$2:$A$6</c:f>
              <c:strCache>
                <c:ptCount val="5"/>
                <c:pt idx="0">
                  <c:v>a - no progress</c:v>
                </c:pt>
                <c:pt idx="1">
                  <c:v>b - progress compared to self</c:v>
                </c:pt>
                <c:pt idx="2">
                  <c:v>c - narrowed the gap</c:v>
                </c:pt>
                <c:pt idx="3">
                  <c:v>d - closed the gap</c:v>
                </c:pt>
                <c:pt idx="4">
                  <c:v>e - maintained</c:v>
                </c:pt>
              </c:strCache>
            </c:strRef>
          </c:cat>
          <c:val>
            <c:numRef>
              <c:f>Sheet1!$B$2:$B$6</c:f>
              <c:numCache>
                <c:formatCode>General</c:formatCode>
                <c:ptCount val="5"/>
                <c:pt idx="0">
                  <c:v>3</c:v>
                </c:pt>
                <c:pt idx="1">
                  <c:v>21</c:v>
                </c:pt>
                <c:pt idx="2">
                  <c:v>28</c:v>
                </c:pt>
                <c:pt idx="3">
                  <c:v>24</c:v>
                </c:pt>
                <c:pt idx="4">
                  <c:v>24</c:v>
                </c:pt>
              </c:numCache>
            </c:numRef>
          </c:val>
        </c:ser>
        <c:ser>
          <c:idx val="1"/>
          <c:order val="1"/>
          <c:tx>
            <c:strRef>
              <c:f>Sheet1!$C$1</c:f>
              <c:strCache>
                <c:ptCount val="1"/>
                <c:pt idx="0">
                  <c:v>Hispanic/Latino</c:v>
                </c:pt>
              </c:strCache>
            </c:strRef>
          </c:tx>
          <c:invertIfNegative val="0"/>
          <c:cat>
            <c:strRef>
              <c:f>Sheet1!$A$2:$A$6</c:f>
              <c:strCache>
                <c:ptCount val="5"/>
                <c:pt idx="0">
                  <c:v>a - no progress</c:v>
                </c:pt>
                <c:pt idx="1">
                  <c:v>b - progress compared to self</c:v>
                </c:pt>
                <c:pt idx="2">
                  <c:v>c - narrowed the gap</c:v>
                </c:pt>
                <c:pt idx="3">
                  <c:v>d - closed the gap</c:v>
                </c:pt>
                <c:pt idx="4">
                  <c:v>e - maintained</c:v>
                </c:pt>
              </c:strCache>
            </c:strRef>
          </c:cat>
          <c:val>
            <c:numRef>
              <c:f>Sheet1!$C$2:$C$6</c:f>
              <c:numCache>
                <c:formatCode>General</c:formatCode>
                <c:ptCount val="5"/>
                <c:pt idx="0">
                  <c:v>8</c:v>
                </c:pt>
                <c:pt idx="1">
                  <c:v>34</c:v>
                </c:pt>
                <c:pt idx="2">
                  <c:v>27</c:v>
                </c:pt>
                <c:pt idx="3">
                  <c:v>21</c:v>
                </c:pt>
                <c:pt idx="4">
                  <c:v>10</c:v>
                </c:pt>
              </c:numCache>
            </c:numRef>
          </c:val>
        </c:ser>
        <c:ser>
          <c:idx val="2"/>
          <c:order val="2"/>
          <c:tx>
            <c:strRef>
              <c:f>Sheet1!$D$1</c:f>
              <c:strCache>
                <c:ptCount val="1"/>
                <c:pt idx="0">
                  <c:v>African American</c:v>
                </c:pt>
              </c:strCache>
            </c:strRef>
          </c:tx>
          <c:invertIfNegative val="0"/>
          <c:cat>
            <c:strRef>
              <c:f>Sheet1!$A$2:$A$6</c:f>
              <c:strCache>
                <c:ptCount val="5"/>
                <c:pt idx="0">
                  <c:v>a - no progress</c:v>
                </c:pt>
                <c:pt idx="1">
                  <c:v>b - progress compared to self</c:v>
                </c:pt>
                <c:pt idx="2">
                  <c:v>c - narrowed the gap</c:v>
                </c:pt>
                <c:pt idx="3">
                  <c:v>d - closed the gap</c:v>
                </c:pt>
                <c:pt idx="4">
                  <c:v>e - maintained</c:v>
                </c:pt>
              </c:strCache>
            </c:strRef>
          </c:cat>
          <c:val>
            <c:numRef>
              <c:f>Sheet1!$D$2:$D$6</c:f>
              <c:numCache>
                <c:formatCode>General</c:formatCode>
                <c:ptCount val="5"/>
                <c:pt idx="0">
                  <c:v>8</c:v>
                </c:pt>
                <c:pt idx="1">
                  <c:v>37</c:v>
                </c:pt>
                <c:pt idx="2">
                  <c:v>24</c:v>
                </c:pt>
                <c:pt idx="3">
                  <c:v>20</c:v>
                </c:pt>
                <c:pt idx="4">
                  <c:v>11</c:v>
                </c:pt>
              </c:numCache>
            </c:numRef>
          </c:val>
        </c:ser>
        <c:ser>
          <c:idx val="3"/>
          <c:order val="3"/>
          <c:tx>
            <c:strRef>
              <c:f>Sheet1!$E$1</c:f>
              <c:strCache>
                <c:ptCount val="1"/>
                <c:pt idx="0">
                  <c:v>Multiple/Other</c:v>
                </c:pt>
              </c:strCache>
            </c:strRef>
          </c:tx>
          <c:invertIfNegative val="0"/>
          <c:cat>
            <c:strRef>
              <c:f>Sheet1!$A$2:$A$6</c:f>
              <c:strCache>
                <c:ptCount val="5"/>
                <c:pt idx="0">
                  <c:v>a - no progress</c:v>
                </c:pt>
                <c:pt idx="1">
                  <c:v>b - progress compared to self</c:v>
                </c:pt>
                <c:pt idx="2">
                  <c:v>c - narrowed the gap</c:v>
                </c:pt>
                <c:pt idx="3">
                  <c:v>d - closed the gap</c:v>
                </c:pt>
                <c:pt idx="4">
                  <c:v>e - maintained</c:v>
                </c:pt>
              </c:strCache>
            </c:strRef>
          </c:cat>
          <c:val>
            <c:numRef>
              <c:f>Sheet1!$E$2:$E$6</c:f>
              <c:numCache>
                <c:formatCode>General</c:formatCode>
                <c:ptCount val="5"/>
                <c:pt idx="0">
                  <c:v>6</c:v>
                </c:pt>
                <c:pt idx="1">
                  <c:v>32</c:v>
                </c:pt>
                <c:pt idx="2">
                  <c:v>25</c:v>
                </c:pt>
                <c:pt idx="3">
                  <c:v>20</c:v>
                </c:pt>
                <c:pt idx="4">
                  <c:v>17</c:v>
                </c:pt>
              </c:numCache>
            </c:numRef>
          </c:val>
        </c:ser>
        <c:dLbls>
          <c:showLegendKey val="0"/>
          <c:showVal val="0"/>
          <c:showCatName val="0"/>
          <c:showSerName val="0"/>
          <c:showPercent val="0"/>
          <c:showBubbleSize val="0"/>
        </c:dLbls>
        <c:gapWidth val="150"/>
        <c:axId val="113043328"/>
        <c:axId val="113044864"/>
      </c:barChart>
      <c:catAx>
        <c:axId val="113043328"/>
        <c:scaling>
          <c:orientation val="minMax"/>
        </c:scaling>
        <c:delete val="0"/>
        <c:axPos val="b"/>
        <c:majorTickMark val="out"/>
        <c:minorTickMark val="none"/>
        <c:tickLblPos val="nextTo"/>
        <c:crossAx val="113044864"/>
        <c:crosses val="autoZero"/>
        <c:auto val="1"/>
        <c:lblAlgn val="ctr"/>
        <c:lblOffset val="100"/>
        <c:noMultiLvlLbl val="0"/>
      </c:catAx>
      <c:valAx>
        <c:axId val="113044864"/>
        <c:scaling>
          <c:orientation val="minMax"/>
        </c:scaling>
        <c:delete val="0"/>
        <c:axPos val="l"/>
        <c:majorGridlines/>
        <c:numFmt formatCode="General" sourceLinked="1"/>
        <c:majorTickMark val="out"/>
        <c:minorTickMark val="none"/>
        <c:tickLblPos val="nextTo"/>
        <c:crossAx val="113043328"/>
        <c:crosses val="autoZero"/>
        <c:crossBetween val="between"/>
      </c:valAx>
    </c:plotArea>
    <c:legend>
      <c:legendPos val="r"/>
      <c:overlay val="0"/>
    </c:legend>
    <c:plotVisOnly val="1"/>
    <c:dispBlanksAs val="gap"/>
    <c:showDLblsOverMax val="0"/>
  </c:chart>
  <c:spPr>
    <a:solidFill>
      <a:srgbClr val="FFFFFF"/>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2D84C-2082-40F9-BA49-2F78DE28757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F199AF00-E64F-4B8F-9EB3-0A4D9EF415EE}">
      <dgm:prSet phldrT="[Text]" custT="1"/>
      <dgm:spPr/>
      <dgm:t>
        <a:bodyPr/>
        <a:lstStyle/>
        <a:p>
          <a:r>
            <a:rPr lang="en-US" sz="1600" b="1" dirty="0" smtClean="0"/>
            <a:t>Governance</a:t>
          </a:r>
          <a:endParaRPr lang="en-US" sz="1600" b="1" dirty="0"/>
        </a:p>
      </dgm:t>
    </dgm:pt>
    <dgm:pt modelId="{FB94C536-4DB7-4AD5-8880-37DFF905C58F}" type="parTrans" cxnId="{7B3455E7-541F-40DE-8077-8C37388806A5}">
      <dgm:prSet/>
      <dgm:spPr/>
      <dgm:t>
        <a:bodyPr/>
        <a:lstStyle/>
        <a:p>
          <a:endParaRPr lang="en-US" sz="2400" b="1"/>
        </a:p>
      </dgm:t>
    </dgm:pt>
    <dgm:pt modelId="{108CA50B-B30B-4E37-8DAB-02ABB1F20251}" type="sibTrans" cxnId="{7B3455E7-541F-40DE-8077-8C37388806A5}">
      <dgm:prSet/>
      <dgm:spPr/>
      <dgm:t>
        <a:bodyPr/>
        <a:lstStyle/>
        <a:p>
          <a:endParaRPr lang="en-US" sz="2400" b="1"/>
        </a:p>
      </dgm:t>
    </dgm:pt>
    <dgm:pt modelId="{53F4220C-7BFE-47EA-97B7-29639539A232}">
      <dgm:prSet phldrT="[Text]" custT="1"/>
      <dgm:spPr/>
      <dgm:t>
        <a:bodyPr/>
        <a:lstStyle/>
        <a:p>
          <a:r>
            <a:rPr lang="en-US" sz="1600" b="1" dirty="0" smtClean="0"/>
            <a:t>Funding/ Finance</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a:lstStyle/>
        <a:p>
          <a:r>
            <a:rPr lang="en-US" sz="1600" b="1" dirty="0" smtClean="0"/>
            <a:t>Personnel/ Workforce (PD&amp;TA)</a:t>
          </a:r>
        </a:p>
      </dgm: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a:lstStyle/>
        <a:p>
          <a:r>
            <a:rPr lang="en-US" sz="1600" b="1" dirty="0" smtClean="0"/>
            <a:t>Data System</a:t>
          </a:r>
        </a:p>
      </dgm: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a:lstStyle/>
        <a:p>
          <a:r>
            <a:rPr lang="en-US" sz="1600" b="1" dirty="0" smtClean="0"/>
            <a:t>Monitoring and Accountability</a:t>
          </a:r>
          <a:endParaRPr lang="en-US" sz="1600" b="1" dirty="0"/>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a:lstStyle/>
        <a:p>
          <a:r>
            <a:rPr lang="en-US" sz="1600" b="1" dirty="0" smtClean="0"/>
            <a:t>Quality Standards</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41A09DFA-DEC9-43A8-B777-035496014ECD}" type="pres">
      <dgm:prSet presAssocID="{D392D84C-2082-40F9-BA49-2F78DE287571}" presName="cycle" presStyleCnt="0">
        <dgm:presLayoutVars>
          <dgm:dir/>
          <dgm:resizeHandles val="exact"/>
        </dgm:presLayoutVars>
      </dgm:prSet>
      <dgm:spPr/>
      <dgm:t>
        <a:bodyPr/>
        <a:lstStyle/>
        <a:p>
          <a:endParaRPr lang="en-US"/>
        </a:p>
      </dgm:t>
    </dgm:pt>
    <dgm:pt modelId="{A513EAB8-7E36-4448-861C-0ABAA950CA94}" type="pres">
      <dgm:prSet presAssocID="{F199AF00-E64F-4B8F-9EB3-0A4D9EF415EE}" presName="node" presStyleLbl="node1" presStyleIdx="0" presStyleCnt="6" custScaleX="134419" custScaleY="103399">
        <dgm:presLayoutVars>
          <dgm:bulletEnabled val="1"/>
        </dgm:presLayoutVars>
      </dgm:prSet>
      <dgm:spPr/>
      <dgm:t>
        <a:bodyPr/>
        <a:lstStyle/>
        <a:p>
          <a:endParaRPr lang="en-US"/>
        </a:p>
      </dgm:t>
    </dgm:pt>
    <dgm:pt modelId="{F11D1A13-4872-4DD7-BDEB-60E4948405A2}" type="pres">
      <dgm:prSet presAssocID="{F199AF00-E64F-4B8F-9EB3-0A4D9EF415EE}" presName="spNode" presStyleCnt="0"/>
      <dgm:spPr/>
    </dgm:pt>
    <dgm:pt modelId="{428D5327-0D4C-4828-9579-EE55DE1C1F4F}" type="pres">
      <dgm:prSet presAssocID="{108CA50B-B30B-4E37-8DAB-02ABB1F20251}" presName="sibTrans" presStyleLbl="sibTrans1D1" presStyleIdx="0" presStyleCnt="6"/>
      <dgm:spPr/>
      <dgm:t>
        <a:bodyPr/>
        <a:lstStyle/>
        <a:p>
          <a:endParaRPr lang="en-US"/>
        </a:p>
      </dgm:t>
    </dgm:pt>
    <dgm:pt modelId="{BB5F9C40-3784-4B5C-BA20-4F2C7877C189}" type="pres">
      <dgm:prSet presAssocID="{53F4220C-7BFE-47EA-97B7-29639539A232}" presName="node" presStyleLbl="node1" presStyleIdx="1" presStyleCnt="6" custScaleX="134419" custScaleY="103399">
        <dgm:presLayoutVars>
          <dgm:bulletEnabled val="1"/>
        </dgm:presLayoutVars>
      </dgm:prSet>
      <dgm:spPr/>
      <dgm:t>
        <a:bodyPr/>
        <a:lstStyle/>
        <a:p>
          <a:endParaRPr lang="en-US"/>
        </a:p>
      </dgm:t>
    </dgm:pt>
    <dgm:pt modelId="{6C269C31-CFE7-43D6-BAE8-16707370C63A}" type="pres">
      <dgm:prSet presAssocID="{53F4220C-7BFE-47EA-97B7-29639539A232}" presName="spNode" presStyleCnt="0"/>
      <dgm:spPr/>
    </dgm:pt>
    <dgm:pt modelId="{35EA4C19-5AB0-42E5-BABB-28224802ED9F}" type="pres">
      <dgm:prSet presAssocID="{6A783179-9F8C-46EF-9CFE-A62D877007C3}" presName="sibTrans" presStyleLbl="sibTrans1D1" presStyleIdx="1" presStyleCnt="6"/>
      <dgm:spPr/>
      <dgm:t>
        <a:bodyPr/>
        <a:lstStyle/>
        <a:p>
          <a:endParaRPr lang="en-US"/>
        </a:p>
      </dgm:t>
    </dgm:pt>
    <dgm:pt modelId="{DBA84989-3C4F-4A5B-AA89-FEEBEEB54868}" type="pres">
      <dgm:prSet presAssocID="{7923AD55-1625-4883-909B-E48A5A308523}" presName="node" presStyleLbl="node1" presStyleIdx="2" presStyleCnt="6" custScaleX="134419" custScaleY="103399">
        <dgm:presLayoutVars>
          <dgm:bulletEnabled val="1"/>
        </dgm:presLayoutVars>
      </dgm:prSet>
      <dgm:spPr/>
      <dgm:t>
        <a:bodyPr/>
        <a:lstStyle/>
        <a:p>
          <a:endParaRPr lang="en-US"/>
        </a:p>
      </dgm:t>
    </dgm:pt>
    <dgm:pt modelId="{652033A3-92CA-4E86-8100-5CEB38239FE5}" type="pres">
      <dgm:prSet presAssocID="{7923AD55-1625-4883-909B-E48A5A308523}" presName="spNode" presStyleCnt="0"/>
      <dgm:spPr/>
    </dgm:pt>
    <dgm:pt modelId="{71EFCEEB-E309-4C37-A9C4-A9484EB663A0}" type="pres">
      <dgm:prSet presAssocID="{84270EC3-C2A0-48B5-A291-65CE7D593A08}" presName="sibTrans" presStyleLbl="sibTrans1D1" presStyleIdx="2" presStyleCnt="6"/>
      <dgm:spPr/>
      <dgm:t>
        <a:bodyPr/>
        <a:lstStyle/>
        <a:p>
          <a:endParaRPr lang="en-US"/>
        </a:p>
      </dgm:t>
    </dgm:pt>
    <dgm:pt modelId="{44AB7EDA-DE88-42FA-B705-E49DC886ED24}" type="pres">
      <dgm:prSet presAssocID="{1AED3C8F-DA71-4600-BB9A-FE92C04A712C}" presName="node" presStyleLbl="node1" presStyleIdx="3" presStyleCnt="6" custScaleX="134419" custScaleY="103399">
        <dgm:presLayoutVars>
          <dgm:bulletEnabled val="1"/>
        </dgm:presLayoutVars>
      </dgm:prSet>
      <dgm:spPr/>
      <dgm:t>
        <a:bodyPr/>
        <a:lstStyle/>
        <a:p>
          <a:endParaRPr lang="en-US"/>
        </a:p>
      </dgm:t>
    </dgm:pt>
    <dgm:pt modelId="{1119C28E-059B-459F-9B10-75450CCFE47C}" type="pres">
      <dgm:prSet presAssocID="{1AED3C8F-DA71-4600-BB9A-FE92C04A712C}" presName="spNode" presStyleCnt="0"/>
      <dgm:spPr/>
    </dgm:pt>
    <dgm:pt modelId="{40085A43-4CC6-4DB2-80B8-FB07A8A078F6}" type="pres">
      <dgm:prSet presAssocID="{E3F220D4-C66B-4351-99E4-AE97ABB11074}" presName="sibTrans" presStyleLbl="sibTrans1D1" presStyleIdx="3" presStyleCnt="6"/>
      <dgm:spPr/>
      <dgm:t>
        <a:bodyPr/>
        <a:lstStyle/>
        <a:p>
          <a:endParaRPr lang="en-US"/>
        </a:p>
      </dgm:t>
    </dgm:pt>
    <dgm:pt modelId="{836D1FAC-AB2F-4314-85B3-B75F5E2A4132}" type="pres">
      <dgm:prSet presAssocID="{2FBDB0C3-78D7-455B-8451-0AE338BDA806}" presName="node" presStyleLbl="node1" presStyleIdx="4" presStyleCnt="6" custScaleX="134419" custScaleY="103399">
        <dgm:presLayoutVars>
          <dgm:bulletEnabled val="1"/>
        </dgm:presLayoutVars>
      </dgm:prSet>
      <dgm:spPr/>
      <dgm:t>
        <a:bodyPr/>
        <a:lstStyle/>
        <a:p>
          <a:endParaRPr lang="en-US"/>
        </a:p>
      </dgm:t>
    </dgm:pt>
    <dgm:pt modelId="{304747C0-980B-4897-B11B-3E6F5EF344A1}" type="pres">
      <dgm:prSet presAssocID="{2FBDB0C3-78D7-455B-8451-0AE338BDA806}" presName="spNode" presStyleCnt="0"/>
      <dgm:spPr/>
    </dgm:pt>
    <dgm:pt modelId="{97E61DCA-683E-4673-ADA8-476AC1B48A04}" type="pres">
      <dgm:prSet presAssocID="{E9EF881B-73E3-4778-BB61-5EB7DE20F5DB}" presName="sibTrans" presStyleLbl="sibTrans1D1" presStyleIdx="4" presStyleCnt="6"/>
      <dgm:spPr/>
      <dgm:t>
        <a:bodyPr/>
        <a:lstStyle/>
        <a:p>
          <a:endParaRPr lang="en-US"/>
        </a:p>
      </dgm:t>
    </dgm:pt>
    <dgm:pt modelId="{AB82081D-7C67-40A7-B687-A69BB7943F84}" type="pres">
      <dgm:prSet presAssocID="{20E5ACF2-0273-411A-879A-9925FE719BF5}" presName="node" presStyleLbl="node1" presStyleIdx="5" presStyleCnt="6" custScaleX="134419" custScaleY="103399">
        <dgm:presLayoutVars>
          <dgm:bulletEnabled val="1"/>
        </dgm:presLayoutVars>
      </dgm:prSet>
      <dgm:spPr/>
      <dgm:t>
        <a:bodyPr/>
        <a:lstStyle/>
        <a:p>
          <a:endParaRPr lang="en-US"/>
        </a:p>
      </dgm:t>
    </dgm:pt>
    <dgm:pt modelId="{439A412B-03E2-4B6F-ADD1-A9783FE518EE}" type="pres">
      <dgm:prSet presAssocID="{20E5ACF2-0273-411A-879A-9925FE719BF5}" presName="spNode" presStyleCnt="0"/>
      <dgm:spPr/>
    </dgm:pt>
    <dgm:pt modelId="{FCB1E8BD-8392-40A5-B480-CA0691EB20D3}" type="pres">
      <dgm:prSet presAssocID="{C2E5790F-ABA7-4ECE-B986-92FC5832C82A}" presName="sibTrans" presStyleLbl="sibTrans1D1" presStyleIdx="5" presStyleCnt="6"/>
      <dgm:spPr/>
      <dgm:t>
        <a:bodyPr/>
        <a:lstStyle/>
        <a:p>
          <a:endParaRPr lang="en-US"/>
        </a:p>
      </dgm:t>
    </dgm:pt>
  </dgm:ptLst>
  <dgm:cxnLst>
    <dgm:cxn modelId="{DABDA3C4-D989-4BC5-8F6D-03DE379B9EDC}" type="presOf" srcId="{20E5ACF2-0273-411A-879A-9925FE719BF5}" destId="{AB82081D-7C67-40A7-B687-A69BB7943F84}" srcOrd="0" destOrd="0" presId="urn:microsoft.com/office/officeart/2005/8/layout/cycle6"/>
    <dgm:cxn modelId="{716A06C4-9013-42C4-9CE7-D2648BCD2BBA}" type="presOf" srcId="{7923AD55-1625-4883-909B-E48A5A308523}" destId="{DBA84989-3C4F-4A5B-AA89-FEEBEEB54868}" srcOrd="0" destOrd="0" presId="urn:microsoft.com/office/officeart/2005/8/layout/cycle6"/>
    <dgm:cxn modelId="{398FB2A1-E5DE-4D34-8898-7F3A8943F234}" srcId="{D392D84C-2082-40F9-BA49-2F78DE287571}" destId="{1AED3C8F-DA71-4600-BB9A-FE92C04A712C}" srcOrd="3" destOrd="0" parTransId="{B45B2B8A-F4A1-4461-8735-3727626D887D}" sibTransId="{E3F220D4-C66B-4351-99E4-AE97ABB11074}"/>
    <dgm:cxn modelId="{F5A7A047-B157-436C-B2EE-60E190A8D92F}" type="presOf" srcId="{108CA50B-B30B-4E37-8DAB-02ABB1F20251}" destId="{428D5327-0D4C-4828-9579-EE55DE1C1F4F}" srcOrd="0" destOrd="0" presId="urn:microsoft.com/office/officeart/2005/8/layout/cycle6"/>
    <dgm:cxn modelId="{33099247-2ACD-49E9-9136-9AFDC7CEE0DD}" srcId="{D392D84C-2082-40F9-BA49-2F78DE287571}" destId="{20E5ACF2-0273-411A-879A-9925FE719BF5}" srcOrd="5" destOrd="0" parTransId="{3B86FA39-C72A-4A1F-B1DA-BA65A3D99A2F}" sibTransId="{C2E5790F-ABA7-4ECE-B986-92FC5832C82A}"/>
    <dgm:cxn modelId="{80C94544-E7A0-4119-82D7-BEB87A6AABC9}" type="presOf" srcId="{6A783179-9F8C-46EF-9CFE-A62D877007C3}" destId="{35EA4C19-5AB0-42E5-BABB-28224802ED9F}" srcOrd="0" destOrd="0" presId="urn:microsoft.com/office/officeart/2005/8/layout/cycle6"/>
    <dgm:cxn modelId="{E62BBE7C-8C36-4C00-A33C-D3D41BF12959}" type="presOf" srcId="{53F4220C-7BFE-47EA-97B7-29639539A232}" destId="{BB5F9C40-3784-4B5C-BA20-4F2C7877C189}" srcOrd="0" destOrd="0" presId="urn:microsoft.com/office/officeart/2005/8/layout/cycle6"/>
    <dgm:cxn modelId="{E99440A6-7287-4A4F-9A07-C3EFC057CA00}" type="presOf" srcId="{E9EF881B-73E3-4778-BB61-5EB7DE20F5DB}" destId="{97E61DCA-683E-4673-ADA8-476AC1B48A04}" srcOrd="0" destOrd="0" presId="urn:microsoft.com/office/officeart/2005/8/layout/cycle6"/>
    <dgm:cxn modelId="{9121ED61-FACD-4479-88E9-ADC6BE34D9EE}" srcId="{D392D84C-2082-40F9-BA49-2F78DE287571}" destId="{2FBDB0C3-78D7-455B-8451-0AE338BDA806}" srcOrd="4" destOrd="0" parTransId="{01AFA96A-9A50-442C-9E4C-AA4489D8C8AC}" sibTransId="{E9EF881B-73E3-4778-BB61-5EB7DE20F5DB}"/>
    <dgm:cxn modelId="{05F8A5A7-ED1F-4D16-BD0E-2CBF0C7B61C4}" type="presOf" srcId="{E3F220D4-C66B-4351-99E4-AE97ABB11074}" destId="{40085A43-4CC6-4DB2-80B8-FB07A8A078F6}" srcOrd="0" destOrd="0" presId="urn:microsoft.com/office/officeart/2005/8/layout/cycle6"/>
    <dgm:cxn modelId="{7B3455E7-541F-40DE-8077-8C37388806A5}" srcId="{D392D84C-2082-40F9-BA49-2F78DE287571}" destId="{F199AF00-E64F-4B8F-9EB3-0A4D9EF415EE}" srcOrd="0" destOrd="0" parTransId="{FB94C536-4DB7-4AD5-8880-37DFF905C58F}" sibTransId="{108CA50B-B30B-4E37-8DAB-02ABB1F20251}"/>
    <dgm:cxn modelId="{244972F3-1129-4289-82B1-FECD2B1D842B}" srcId="{D392D84C-2082-40F9-BA49-2F78DE287571}" destId="{7923AD55-1625-4883-909B-E48A5A308523}" srcOrd="2" destOrd="0" parTransId="{2DC69B9C-A6FD-418A-954D-FA7FB6A2B6A3}" sibTransId="{84270EC3-C2A0-48B5-A291-65CE7D593A08}"/>
    <dgm:cxn modelId="{BC4557B2-A83B-486F-A3FD-3A3691D75F09}" type="presOf" srcId="{84270EC3-C2A0-48B5-A291-65CE7D593A08}" destId="{71EFCEEB-E309-4C37-A9C4-A9484EB663A0}" srcOrd="0" destOrd="0" presId="urn:microsoft.com/office/officeart/2005/8/layout/cycle6"/>
    <dgm:cxn modelId="{1B3197AE-2FC7-4C50-B73D-C825D7CA6E76}" type="presOf" srcId="{2FBDB0C3-78D7-455B-8451-0AE338BDA806}" destId="{836D1FAC-AB2F-4314-85B3-B75F5E2A4132}" srcOrd="0" destOrd="0" presId="urn:microsoft.com/office/officeart/2005/8/layout/cycle6"/>
    <dgm:cxn modelId="{32ADA56B-573C-4442-BDB6-DE36099F6274}" type="presOf" srcId="{1AED3C8F-DA71-4600-BB9A-FE92C04A712C}" destId="{44AB7EDA-DE88-42FA-B705-E49DC886ED24}" srcOrd="0" destOrd="0" presId="urn:microsoft.com/office/officeart/2005/8/layout/cycle6"/>
    <dgm:cxn modelId="{9B5BBB20-2FE9-4351-A682-72D92143BF55}" type="presOf" srcId="{D392D84C-2082-40F9-BA49-2F78DE287571}" destId="{41A09DFA-DEC9-43A8-B777-035496014ECD}" srcOrd="0" destOrd="0" presId="urn:microsoft.com/office/officeart/2005/8/layout/cycle6"/>
    <dgm:cxn modelId="{289483EC-8772-4146-BCE1-3C108E961C6C}" type="presOf" srcId="{C2E5790F-ABA7-4ECE-B986-92FC5832C82A}" destId="{FCB1E8BD-8392-40A5-B480-CA0691EB20D3}" srcOrd="0" destOrd="0" presId="urn:microsoft.com/office/officeart/2005/8/layout/cycle6"/>
    <dgm:cxn modelId="{75A37AB1-463A-4796-9AF5-D5B3E1F722F4}" srcId="{D392D84C-2082-40F9-BA49-2F78DE287571}" destId="{53F4220C-7BFE-47EA-97B7-29639539A232}" srcOrd="1" destOrd="0" parTransId="{54792A71-06E8-4F17-920A-B088B261B0A0}" sibTransId="{6A783179-9F8C-46EF-9CFE-A62D877007C3}"/>
    <dgm:cxn modelId="{1B1ACA7F-6455-445A-8128-D5EF419C8CD7}" type="presOf" srcId="{F199AF00-E64F-4B8F-9EB3-0A4D9EF415EE}" destId="{A513EAB8-7E36-4448-861C-0ABAA950CA94}" srcOrd="0" destOrd="0" presId="urn:microsoft.com/office/officeart/2005/8/layout/cycle6"/>
    <dgm:cxn modelId="{8FC99B3A-30DF-454C-BF9A-03508AB377CD}" type="presParOf" srcId="{41A09DFA-DEC9-43A8-B777-035496014ECD}" destId="{A513EAB8-7E36-4448-861C-0ABAA950CA94}" srcOrd="0" destOrd="0" presId="urn:microsoft.com/office/officeart/2005/8/layout/cycle6"/>
    <dgm:cxn modelId="{65C48B5D-0113-46BB-969B-95AEDE6A74D1}" type="presParOf" srcId="{41A09DFA-DEC9-43A8-B777-035496014ECD}" destId="{F11D1A13-4872-4DD7-BDEB-60E4948405A2}" srcOrd="1" destOrd="0" presId="urn:microsoft.com/office/officeart/2005/8/layout/cycle6"/>
    <dgm:cxn modelId="{BEB06388-BC3C-4687-BDF5-8D3FBF49BCAD}" type="presParOf" srcId="{41A09DFA-DEC9-43A8-B777-035496014ECD}" destId="{428D5327-0D4C-4828-9579-EE55DE1C1F4F}" srcOrd="2" destOrd="0" presId="urn:microsoft.com/office/officeart/2005/8/layout/cycle6"/>
    <dgm:cxn modelId="{47FA5FB8-7D9A-47F2-A319-A119E930C213}" type="presParOf" srcId="{41A09DFA-DEC9-43A8-B777-035496014ECD}" destId="{BB5F9C40-3784-4B5C-BA20-4F2C7877C189}" srcOrd="3" destOrd="0" presId="urn:microsoft.com/office/officeart/2005/8/layout/cycle6"/>
    <dgm:cxn modelId="{B0DC7EB0-6B22-4714-B1FD-E4BC7F25435C}" type="presParOf" srcId="{41A09DFA-DEC9-43A8-B777-035496014ECD}" destId="{6C269C31-CFE7-43D6-BAE8-16707370C63A}" srcOrd="4" destOrd="0" presId="urn:microsoft.com/office/officeart/2005/8/layout/cycle6"/>
    <dgm:cxn modelId="{FB8CBDA6-75BC-4BC5-9B39-6B58D793EB00}" type="presParOf" srcId="{41A09DFA-DEC9-43A8-B777-035496014ECD}" destId="{35EA4C19-5AB0-42E5-BABB-28224802ED9F}" srcOrd="5" destOrd="0" presId="urn:microsoft.com/office/officeart/2005/8/layout/cycle6"/>
    <dgm:cxn modelId="{B6CDE3A0-FC3B-4922-B16B-AD58F1EDCBE5}" type="presParOf" srcId="{41A09DFA-DEC9-43A8-B777-035496014ECD}" destId="{DBA84989-3C4F-4A5B-AA89-FEEBEEB54868}" srcOrd="6" destOrd="0" presId="urn:microsoft.com/office/officeart/2005/8/layout/cycle6"/>
    <dgm:cxn modelId="{83C0BFE3-161E-4C35-AFCE-5C804A7B20A3}" type="presParOf" srcId="{41A09DFA-DEC9-43A8-B777-035496014ECD}" destId="{652033A3-92CA-4E86-8100-5CEB38239FE5}" srcOrd="7" destOrd="0" presId="urn:microsoft.com/office/officeart/2005/8/layout/cycle6"/>
    <dgm:cxn modelId="{C1EC175D-6116-4E68-B0F5-6197ADC6EC32}" type="presParOf" srcId="{41A09DFA-DEC9-43A8-B777-035496014ECD}" destId="{71EFCEEB-E309-4C37-A9C4-A9484EB663A0}" srcOrd="8" destOrd="0" presId="urn:microsoft.com/office/officeart/2005/8/layout/cycle6"/>
    <dgm:cxn modelId="{3F2B9F72-EA64-4E29-B858-8FC8E9E4B1E1}" type="presParOf" srcId="{41A09DFA-DEC9-43A8-B777-035496014ECD}" destId="{44AB7EDA-DE88-42FA-B705-E49DC886ED24}" srcOrd="9" destOrd="0" presId="urn:microsoft.com/office/officeart/2005/8/layout/cycle6"/>
    <dgm:cxn modelId="{C13E490E-6991-4776-8E4C-F0ACACC05B64}" type="presParOf" srcId="{41A09DFA-DEC9-43A8-B777-035496014ECD}" destId="{1119C28E-059B-459F-9B10-75450CCFE47C}" srcOrd="10" destOrd="0" presId="urn:microsoft.com/office/officeart/2005/8/layout/cycle6"/>
    <dgm:cxn modelId="{A1D2DA5F-8D1F-4E0E-A9A4-05AC6E65E27B}" type="presParOf" srcId="{41A09DFA-DEC9-43A8-B777-035496014ECD}" destId="{40085A43-4CC6-4DB2-80B8-FB07A8A078F6}" srcOrd="11" destOrd="0" presId="urn:microsoft.com/office/officeart/2005/8/layout/cycle6"/>
    <dgm:cxn modelId="{27158659-A226-4F15-B0C0-B35E4BFE8EEE}" type="presParOf" srcId="{41A09DFA-DEC9-43A8-B777-035496014ECD}" destId="{836D1FAC-AB2F-4314-85B3-B75F5E2A4132}" srcOrd="12" destOrd="0" presId="urn:microsoft.com/office/officeart/2005/8/layout/cycle6"/>
    <dgm:cxn modelId="{099FED0B-2AC7-4336-85B7-D11B91F0E3B7}" type="presParOf" srcId="{41A09DFA-DEC9-43A8-B777-035496014ECD}" destId="{304747C0-980B-4897-B11B-3E6F5EF344A1}" srcOrd="13" destOrd="0" presId="urn:microsoft.com/office/officeart/2005/8/layout/cycle6"/>
    <dgm:cxn modelId="{C0A1D3C4-7CBB-4E29-933C-5942756D3F6D}" type="presParOf" srcId="{41A09DFA-DEC9-43A8-B777-035496014ECD}" destId="{97E61DCA-683E-4673-ADA8-476AC1B48A04}" srcOrd="14" destOrd="0" presId="urn:microsoft.com/office/officeart/2005/8/layout/cycle6"/>
    <dgm:cxn modelId="{40F1AD78-335C-45C2-A03E-C44669642158}" type="presParOf" srcId="{41A09DFA-DEC9-43A8-B777-035496014ECD}" destId="{AB82081D-7C67-40A7-B687-A69BB7943F84}" srcOrd="15" destOrd="0" presId="urn:microsoft.com/office/officeart/2005/8/layout/cycle6"/>
    <dgm:cxn modelId="{41AE847F-7670-47CD-A3E8-7C6069DE2CD2}" type="presParOf" srcId="{41A09DFA-DEC9-43A8-B777-035496014ECD}" destId="{439A412B-03E2-4B6F-ADD1-A9783FE518EE}" srcOrd="16" destOrd="0" presId="urn:microsoft.com/office/officeart/2005/8/layout/cycle6"/>
    <dgm:cxn modelId="{1823B9C2-1519-472F-9820-E8A15747517D}" type="presParOf" srcId="{41A09DFA-DEC9-43A8-B777-035496014ECD}" destId="{FCB1E8BD-8392-40A5-B480-CA0691EB20D3}"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1097280"/>
        <a:lstStyle/>
        <a:p>
          <a:r>
            <a:rPr lang="en-US" sz="1600" b="1" dirty="0" smtClean="0"/>
            <a:t>Statewide and local analysis by variables</a:t>
          </a:r>
        </a:p>
        <a:p>
          <a:r>
            <a:rPr lang="en-US" sz="1600" b="1" dirty="0" smtClean="0"/>
            <a:t>State system infrastructure analysis and local contributing factors</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2FBDB0C3-78D7-455B-8451-0AE338BDA806}">
      <dgm:prSet phldrT="[Text]" custT="1"/>
      <dgm:spPr/>
      <dgm:t>
        <a:bodyPr tIns="1097280"/>
        <a:lstStyle/>
        <a:p>
          <a:r>
            <a:rPr lang="en-US" sz="1600" b="1" dirty="0" smtClean="0"/>
            <a:t>What data do we have on practices? </a:t>
          </a:r>
          <a:endParaRPr lang="en-US" sz="1600" b="1" dirty="0"/>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1097280"/>
        <a:lstStyle/>
        <a:p>
          <a:r>
            <a:rPr lang="en-US" sz="1600" b="1" dirty="0" smtClean="0"/>
            <a:t>What do the data tell us about c/f outcomes?</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3" custScaleX="304775"/>
      <dgm:spPr/>
      <dgm:t>
        <a:bodyPr/>
        <a:lstStyle/>
        <a:p>
          <a:endParaRPr lang="en-US"/>
        </a:p>
      </dgm:t>
    </dgm:pt>
    <dgm:pt modelId="{87D92D43-DE2C-441E-8603-A958A36B173A}" type="pres">
      <dgm:prSet presAssocID="{53F4220C-7BFE-47EA-97B7-29639539A232}" presName="textNode" presStyleLbl="bgShp" presStyleIdx="0" presStyleCnt="3"/>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1" presStyleCnt="3"/>
      <dgm:spPr/>
      <dgm:t>
        <a:bodyPr/>
        <a:lstStyle/>
        <a:p>
          <a:endParaRPr lang="en-US"/>
        </a:p>
      </dgm:t>
    </dgm:pt>
    <dgm:pt modelId="{CDCECFAB-C403-424A-9205-9480D2649BDC}" type="pres">
      <dgm:prSet presAssocID="{2FBDB0C3-78D7-455B-8451-0AE338BDA806}" presName="textNode" presStyleLbl="bgShp" presStyleIdx="1" presStyleCnt="3"/>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2" presStyleCnt="3"/>
      <dgm:spPr/>
      <dgm:t>
        <a:bodyPr/>
        <a:lstStyle/>
        <a:p>
          <a:endParaRPr lang="en-US"/>
        </a:p>
      </dgm:t>
    </dgm:pt>
    <dgm:pt modelId="{A247FE6F-9B8F-4DF7-98D6-DB68B0940A84}" type="pres">
      <dgm:prSet presAssocID="{20E5ACF2-0273-411A-879A-9925FE719BF5}" presName="textNode" presStyleLbl="bgShp" presStyleIdx="2" presStyleCnt="3"/>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5291529C-E6C6-44AD-946F-87ABEBA94675}" type="presOf" srcId="{D392D84C-2082-40F9-BA49-2F78DE287571}" destId="{E72D8EA8-0797-4B8A-813C-5538D52B96EA}" srcOrd="0" destOrd="0" presId="urn:microsoft.com/office/officeart/2005/8/layout/lProcess2"/>
    <dgm:cxn modelId="{D752F146-5694-4748-8ED4-D565496DBEE8}" type="presOf" srcId="{53F4220C-7BFE-47EA-97B7-29639539A232}" destId="{87D92D43-DE2C-441E-8603-A958A36B173A}" srcOrd="1" destOrd="0" presId="urn:microsoft.com/office/officeart/2005/8/layout/lProcess2"/>
    <dgm:cxn modelId="{900C4A8C-420B-40E6-AF97-F705FB062923}" type="presOf" srcId="{2FBDB0C3-78D7-455B-8451-0AE338BDA806}" destId="{CDCECFAB-C403-424A-9205-9480D2649BDC}" srcOrd="1" destOrd="0" presId="urn:microsoft.com/office/officeart/2005/8/layout/lProcess2"/>
    <dgm:cxn modelId="{33099247-2ACD-49E9-9136-9AFDC7CEE0DD}" srcId="{D392D84C-2082-40F9-BA49-2F78DE287571}" destId="{20E5ACF2-0273-411A-879A-9925FE719BF5}" srcOrd="2" destOrd="0" parTransId="{3B86FA39-C72A-4A1F-B1DA-BA65A3D99A2F}" sibTransId="{C2E5790F-ABA7-4ECE-B986-92FC5832C82A}"/>
    <dgm:cxn modelId="{9121ED61-FACD-4479-88E9-ADC6BE34D9EE}" srcId="{D392D84C-2082-40F9-BA49-2F78DE287571}" destId="{2FBDB0C3-78D7-455B-8451-0AE338BDA806}" srcOrd="1" destOrd="0" parTransId="{01AFA96A-9A50-442C-9E4C-AA4489D8C8AC}" sibTransId="{E9EF881B-73E3-4778-BB61-5EB7DE20F5DB}"/>
    <dgm:cxn modelId="{9E35636A-2EFF-4997-8F7A-ACC6B7153F20}" type="presOf" srcId="{53F4220C-7BFE-47EA-97B7-29639539A232}" destId="{C44E4882-7F94-4756-ABDD-304E488D92A2}" srcOrd="0" destOrd="0" presId="urn:microsoft.com/office/officeart/2005/8/layout/lProcess2"/>
    <dgm:cxn modelId="{8F800E22-D004-4AE9-AE2E-C025FA07F231}" type="presOf" srcId="{20E5ACF2-0273-411A-879A-9925FE719BF5}" destId="{471CA400-7367-4FF7-A42D-901C452B30FB}" srcOrd="0" destOrd="0" presId="urn:microsoft.com/office/officeart/2005/8/layout/lProcess2"/>
    <dgm:cxn modelId="{40AC3DE6-53AD-414B-BA8C-3A7826382AAD}" type="presOf" srcId="{20E5ACF2-0273-411A-879A-9925FE719BF5}" destId="{A247FE6F-9B8F-4DF7-98D6-DB68B0940A84}" srcOrd="1"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79212689-DC5D-4DFD-BE9F-4ED5BEC20544}" type="presOf" srcId="{2FBDB0C3-78D7-455B-8451-0AE338BDA806}" destId="{C6BE343B-B033-4267-8765-98E8C9D196EC}" srcOrd="0" destOrd="0" presId="urn:microsoft.com/office/officeart/2005/8/layout/lProcess2"/>
    <dgm:cxn modelId="{6E37785C-B173-4A81-8713-F0134A89B1D1}" type="presParOf" srcId="{E72D8EA8-0797-4B8A-813C-5538D52B96EA}" destId="{624908DC-0CE8-415C-9684-B001F2EBC2E5}" srcOrd="0" destOrd="0" presId="urn:microsoft.com/office/officeart/2005/8/layout/lProcess2"/>
    <dgm:cxn modelId="{CC4F836C-81B5-47E5-ADE4-C9B483CA9EFE}" type="presParOf" srcId="{624908DC-0CE8-415C-9684-B001F2EBC2E5}" destId="{C44E4882-7F94-4756-ABDD-304E488D92A2}" srcOrd="0" destOrd="0" presId="urn:microsoft.com/office/officeart/2005/8/layout/lProcess2"/>
    <dgm:cxn modelId="{3DE3172A-A6F1-4B33-88A9-3D7847CE4F3B}" type="presParOf" srcId="{624908DC-0CE8-415C-9684-B001F2EBC2E5}" destId="{87D92D43-DE2C-441E-8603-A958A36B173A}" srcOrd="1" destOrd="0" presId="urn:microsoft.com/office/officeart/2005/8/layout/lProcess2"/>
    <dgm:cxn modelId="{0EDD1F32-BAB2-4803-A674-2B32DE91549A}" type="presParOf" srcId="{624908DC-0CE8-415C-9684-B001F2EBC2E5}" destId="{B7FCF71D-7957-4280-B785-AC8921AD14B1}" srcOrd="2" destOrd="0" presId="urn:microsoft.com/office/officeart/2005/8/layout/lProcess2"/>
    <dgm:cxn modelId="{2DBC847E-9B6B-473A-BC71-69A23612E2C8}" type="presParOf" srcId="{B7FCF71D-7957-4280-B785-AC8921AD14B1}" destId="{DC1F70D2-7675-4237-BB2F-F3D07F8680D0}" srcOrd="0" destOrd="0" presId="urn:microsoft.com/office/officeart/2005/8/layout/lProcess2"/>
    <dgm:cxn modelId="{39E428B2-4AFB-43FD-8CD2-9F1E0FEB2C9C}" type="presParOf" srcId="{E72D8EA8-0797-4B8A-813C-5538D52B96EA}" destId="{013278CB-5F79-4DE6-B870-49951D41CBFB}" srcOrd="1" destOrd="0" presId="urn:microsoft.com/office/officeart/2005/8/layout/lProcess2"/>
    <dgm:cxn modelId="{54E1985D-EB0A-46F0-B03A-9E0F32FC409F}" type="presParOf" srcId="{E72D8EA8-0797-4B8A-813C-5538D52B96EA}" destId="{2EE3B84E-33E9-47A0-BF63-CDF0B37465DA}" srcOrd="2" destOrd="0" presId="urn:microsoft.com/office/officeart/2005/8/layout/lProcess2"/>
    <dgm:cxn modelId="{453A6DCF-1DE1-44B8-9FD6-C1F66556A654}" type="presParOf" srcId="{2EE3B84E-33E9-47A0-BF63-CDF0B37465DA}" destId="{C6BE343B-B033-4267-8765-98E8C9D196EC}" srcOrd="0" destOrd="0" presId="urn:microsoft.com/office/officeart/2005/8/layout/lProcess2"/>
    <dgm:cxn modelId="{5718D354-A19D-475E-8E29-2D05C54D4F59}" type="presParOf" srcId="{2EE3B84E-33E9-47A0-BF63-CDF0B37465DA}" destId="{CDCECFAB-C403-424A-9205-9480D2649BDC}" srcOrd="1" destOrd="0" presId="urn:microsoft.com/office/officeart/2005/8/layout/lProcess2"/>
    <dgm:cxn modelId="{95885D6E-F6D3-493F-98FD-0FAE972B891A}" type="presParOf" srcId="{2EE3B84E-33E9-47A0-BF63-CDF0B37465DA}" destId="{F0BB237F-A0DB-437E-9F2D-B37953D5A708}" srcOrd="2" destOrd="0" presId="urn:microsoft.com/office/officeart/2005/8/layout/lProcess2"/>
    <dgm:cxn modelId="{DCBE67DD-70DC-4E2D-90BF-4CEA9FCAE4BA}" type="presParOf" srcId="{F0BB237F-A0DB-437E-9F2D-B37953D5A708}" destId="{5DDBD64C-348D-4AD6-8E5B-6622925B390E}" srcOrd="0" destOrd="0" presId="urn:microsoft.com/office/officeart/2005/8/layout/lProcess2"/>
    <dgm:cxn modelId="{3313B710-2833-43D6-84E9-D41328212888}" type="presParOf" srcId="{E72D8EA8-0797-4B8A-813C-5538D52B96EA}" destId="{8B1697BD-2B34-4A01-9C23-DF8634335B48}" srcOrd="3" destOrd="0" presId="urn:microsoft.com/office/officeart/2005/8/layout/lProcess2"/>
    <dgm:cxn modelId="{967870AB-8412-4F66-9E3A-8303697C6E66}" type="presParOf" srcId="{E72D8EA8-0797-4B8A-813C-5538D52B96EA}" destId="{2E5B2B36-F5CD-4F3F-BFA9-2580AF8E23B8}" srcOrd="4" destOrd="0" presId="urn:microsoft.com/office/officeart/2005/8/layout/lProcess2"/>
    <dgm:cxn modelId="{ADE572AA-6A6E-4F03-BC0D-B1A473B07D9A}" type="presParOf" srcId="{2E5B2B36-F5CD-4F3F-BFA9-2580AF8E23B8}" destId="{471CA400-7367-4FF7-A42D-901C452B30FB}" srcOrd="0" destOrd="0" presId="urn:microsoft.com/office/officeart/2005/8/layout/lProcess2"/>
    <dgm:cxn modelId="{965C9C10-A19B-4AC7-897D-C1899CE5F94D}" type="presParOf" srcId="{2E5B2B36-F5CD-4F3F-BFA9-2580AF8E23B8}" destId="{A247FE6F-9B8F-4DF7-98D6-DB68B0940A84}" srcOrd="1" destOrd="0" presId="urn:microsoft.com/office/officeart/2005/8/layout/lProcess2"/>
    <dgm:cxn modelId="{A724D1A1-C1FC-4CBA-AF6B-FBEB9C9B98CE}" type="presParOf" srcId="{2E5B2B36-F5CD-4F3F-BFA9-2580AF8E23B8}" destId="{1582C045-ACCC-4AB8-A8A6-FF131E5CF142}" srcOrd="2" destOrd="0" presId="urn:microsoft.com/office/officeart/2005/8/layout/lProcess2"/>
    <dgm:cxn modelId="{8A212AE5-99C3-4160-B7C8-C86C0C2F7482}"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1097280"/>
        <a:lstStyle/>
        <a:p>
          <a:r>
            <a:rPr lang="en-US" sz="1600" b="1" dirty="0" smtClean="0"/>
            <a:t>If the state system did L, M, N to support local systems and practitioners</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tIns="1097280"/>
        <a:lstStyle/>
        <a:p>
          <a:r>
            <a:rPr lang="en-US" sz="1600" b="1" dirty="0" smtClean="0"/>
            <a:t>If the local system/district did E, F, G to support practitioners</a:t>
          </a:r>
        </a:p>
      </dgm: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tIns="1097280"/>
        <a:lstStyle/>
        <a:p>
          <a:r>
            <a:rPr lang="en-US" sz="1400" b="1" dirty="0" smtClean="0"/>
            <a:t>If state and local systems provide direct support for effective practices e.g. training, TA, coaching and other supports on A, B, C and X, Y Z</a:t>
          </a:r>
        </a:p>
      </dgm: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tIns="1097280"/>
        <a:lstStyle/>
        <a:p>
          <a:r>
            <a:rPr lang="en-US" sz="1600" b="1" dirty="0" smtClean="0"/>
            <a:t>If practitioners know A, B, C and do X, Y, Z</a:t>
          </a:r>
          <a:endParaRPr lang="en-US" sz="1600" b="1" dirty="0"/>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1097280"/>
        <a:lstStyle/>
        <a:p>
          <a:r>
            <a:rPr lang="en-US" sz="1600" b="1" dirty="0" smtClean="0"/>
            <a:t>Then the child/family outcomes will improve</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5"/>
      <dgm:spPr/>
      <dgm:t>
        <a:bodyPr/>
        <a:lstStyle/>
        <a:p>
          <a:endParaRPr lang="en-US"/>
        </a:p>
      </dgm:t>
    </dgm:pt>
    <dgm:pt modelId="{87D92D43-DE2C-441E-8603-A958A36B173A}" type="pres">
      <dgm:prSet presAssocID="{53F4220C-7BFE-47EA-97B7-29639539A232}" presName="textNode" presStyleLbl="bgShp" presStyleIdx="0" presStyleCnt="5"/>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6D13C1A7-6125-40B2-9CEB-E51F27AF5B96}" type="pres">
      <dgm:prSet presAssocID="{7923AD55-1625-4883-909B-E48A5A308523}" presName="compNode" presStyleCnt="0"/>
      <dgm:spPr/>
      <dgm:t>
        <a:bodyPr/>
        <a:lstStyle/>
        <a:p>
          <a:endParaRPr lang="en-US"/>
        </a:p>
      </dgm:t>
    </dgm:pt>
    <dgm:pt modelId="{B3D51D93-423B-440F-B2D4-63F96AA56F0B}" type="pres">
      <dgm:prSet presAssocID="{7923AD55-1625-4883-909B-E48A5A308523}" presName="aNode" presStyleLbl="bgShp" presStyleIdx="1" presStyleCnt="5"/>
      <dgm:spPr/>
      <dgm:t>
        <a:bodyPr/>
        <a:lstStyle/>
        <a:p>
          <a:endParaRPr lang="en-US"/>
        </a:p>
      </dgm:t>
    </dgm:pt>
    <dgm:pt modelId="{7D9ACA97-FB6E-4ECC-B383-C3C503CFA7E4}" type="pres">
      <dgm:prSet presAssocID="{7923AD55-1625-4883-909B-E48A5A308523}" presName="textNode" presStyleLbl="bgShp" presStyleIdx="1" presStyleCnt="5"/>
      <dgm:spPr/>
      <dgm:t>
        <a:bodyPr/>
        <a:lstStyle/>
        <a:p>
          <a:endParaRPr lang="en-US"/>
        </a:p>
      </dgm:t>
    </dgm:pt>
    <dgm:pt modelId="{279CC485-175D-481C-A55A-1D703340C21F}" type="pres">
      <dgm:prSet presAssocID="{7923AD55-1625-4883-909B-E48A5A308523}" presName="compChildNode" presStyleCnt="0"/>
      <dgm:spPr/>
      <dgm:t>
        <a:bodyPr/>
        <a:lstStyle/>
        <a:p>
          <a:endParaRPr lang="en-US"/>
        </a:p>
      </dgm:t>
    </dgm:pt>
    <dgm:pt modelId="{3D5AEBC8-48AA-4AD2-AEDB-0D5CC97187BB}" type="pres">
      <dgm:prSet presAssocID="{7923AD55-1625-4883-909B-E48A5A308523}" presName="theInnerList" presStyleCnt="0"/>
      <dgm:spPr/>
      <dgm:t>
        <a:bodyPr/>
        <a:lstStyle/>
        <a:p>
          <a:endParaRPr lang="en-US"/>
        </a:p>
      </dgm:t>
    </dgm:pt>
    <dgm:pt modelId="{59EC2B13-9A18-4902-8A32-145539923336}" type="pres">
      <dgm:prSet presAssocID="{7923AD55-1625-4883-909B-E48A5A308523}" presName="aSpace" presStyleCnt="0"/>
      <dgm:spPr/>
      <dgm:t>
        <a:bodyPr/>
        <a:lstStyle/>
        <a:p>
          <a:endParaRPr lang="en-US"/>
        </a:p>
      </dgm:t>
    </dgm:pt>
    <dgm:pt modelId="{45637EB2-6114-4A22-A5C7-D2554E99A1C6}" type="pres">
      <dgm:prSet presAssocID="{1AED3C8F-DA71-4600-BB9A-FE92C04A712C}" presName="compNode" presStyleCnt="0"/>
      <dgm:spPr/>
      <dgm:t>
        <a:bodyPr/>
        <a:lstStyle/>
        <a:p>
          <a:endParaRPr lang="en-US"/>
        </a:p>
      </dgm:t>
    </dgm:pt>
    <dgm:pt modelId="{2947C7E9-16AE-4E30-A925-B069D02A4308}" type="pres">
      <dgm:prSet presAssocID="{1AED3C8F-DA71-4600-BB9A-FE92C04A712C}" presName="aNode" presStyleLbl="bgShp" presStyleIdx="2" presStyleCnt="5" custLinFactNeighborX="-2274" custLinFactNeighborY="-5000"/>
      <dgm:spPr/>
      <dgm:t>
        <a:bodyPr/>
        <a:lstStyle/>
        <a:p>
          <a:endParaRPr lang="en-US"/>
        </a:p>
      </dgm:t>
    </dgm:pt>
    <dgm:pt modelId="{7459DCD9-D0F1-463B-94D7-BFD445A36159}" type="pres">
      <dgm:prSet presAssocID="{1AED3C8F-DA71-4600-BB9A-FE92C04A712C}" presName="textNode" presStyleLbl="bgShp" presStyleIdx="2" presStyleCnt="5"/>
      <dgm:spPr/>
      <dgm:t>
        <a:bodyPr/>
        <a:lstStyle/>
        <a:p>
          <a:endParaRPr lang="en-US"/>
        </a:p>
      </dgm:t>
    </dgm:pt>
    <dgm:pt modelId="{5701F5DF-EE30-4636-9949-0EE541E0FF52}" type="pres">
      <dgm:prSet presAssocID="{1AED3C8F-DA71-4600-BB9A-FE92C04A712C}" presName="compChildNode" presStyleCnt="0"/>
      <dgm:spPr/>
      <dgm:t>
        <a:bodyPr/>
        <a:lstStyle/>
        <a:p>
          <a:endParaRPr lang="en-US"/>
        </a:p>
      </dgm:t>
    </dgm:pt>
    <dgm:pt modelId="{C8DD20B2-2CC1-4895-800D-303A49003B83}" type="pres">
      <dgm:prSet presAssocID="{1AED3C8F-DA71-4600-BB9A-FE92C04A712C}" presName="theInnerList" presStyleCnt="0"/>
      <dgm:spPr/>
      <dgm:t>
        <a:bodyPr/>
        <a:lstStyle/>
        <a:p>
          <a:endParaRPr lang="en-US"/>
        </a:p>
      </dgm:t>
    </dgm:pt>
    <dgm:pt modelId="{F07159EE-579C-411A-BFCA-61A611A55EF7}" type="pres">
      <dgm:prSet presAssocID="{1AED3C8F-DA71-4600-BB9A-FE92C04A712C}"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3" presStyleCnt="5"/>
      <dgm:spPr/>
      <dgm:t>
        <a:bodyPr/>
        <a:lstStyle/>
        <a:p>
          <a:endParaRPr lang="en-US"/>
        </a:p>
      </dgm:t>
    </dgm:pt>
    <dgm:pt modelId="{CDCECFAB-C403-424A-9205-9480D2649BDC}" type="pres">
      <dgm:prSet presAssocID="{2FBDB0C3-78D7-455B-8451-0AE338BDA806}" presName="textNode" presStyleLbl="bgShp" presStyleIdx="3" presStyleCnt="5"/>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4" presStyleCnt="5"/>
      <dgm:spPr/>
      <dgm:t>
        <a:bodyPr/>
        <a:lstStyle/>
        <a:p>
          <a:endParaRPr lang="en-US"/>
        </a:p>
      </dgm:t>
    </dgm:pt>
    <dgm:pt modelId="{A247FE6F-9B8F-4DF7-98D6-DB68B0940A84}" type="pres">
      <dgm:prSet presAssocID="{20E5ACF2-0273-411A-879A-9925FE719BF5}" presName="textNode" presStyleLbl="bgShp" presStyleIdx="4" presStyleCnt="5"/>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0E9DA11E-9FFE-45C7-BAD5-190B9B29BF4E}" type="presOf" srcId="{20E5ACF2-0273-411A-879A-9925FE719BF5}" destId="{A247FE6F-9B8F-4DF7-98D6-DB68B0940A84}" srcOrd="1" destOrd="0" presId="urn:microsoft.com/office/officeart/2005/8/layout/lProcess2"/>
    <dgm:cxn modelId="{35FEE6CA-733D-4ADB-8863-A22C5214B57E}" type="presOf" srcId="{20E5ACF2-0273-411A-879A-9925FE719BF5}" destId="{471CA400-7367-4FF7-A42D-901C452B30FB}" srcOrd="0" destOrd="0" presId="urn:microsoft.com/office/officeart/2005/8/layout/lProcess2"/>
    <dgm:cxn modelId="{25AE51B8-875E-4C72-8562-7716EDA50111}" type="presOf" srcId="{1AED3C8F-DA71-4600-BB9A-FE92C04A712C}" destId="{7459DCD9-D0F1-463B-94D7-BFD445A36159}" srcOrd="1" destOrd="0" presId="urn:microsoft.com/office/officeart/2005/8/layout/lProcess2"/>
    <dgm:cxn modelId="{C7453DC8-16AB-4784-8B9C-5A0F8D51830A}" type="presOf" srcId="{1AED3C8F-DA71-4600-BB9A-FE92C04A712C}" destId="{2947C7E9-16AE-4E30-A925-B069D02A4308}" srcOrd="0" destOrd="0" presId="urn:microsoft.com/office/officeart/2005/8/layout/lProcess2"/>
    <dgm:cxn modelId="{33099247-2ACD-49E9-9136-9AFDC7CEE0DD}" srcId="{D392D84C-2082-40F9-BA49-2F78DE287571}" destId="{20E5ACF2-0273-411A-879A-9925FE719BF5}" srcOrd="4" destOrd="0" parTransId="{3B86FA39-C72A-4A1F-B1DA-BA65A3D99A2F}" sibTransId="{C2E5790F-ABA7-4ECE-B986-92FC5832C82A}"/>
    <dgm:cxn modelId="{FC30A33E-099D-4D8B-99DB-77DC42ACFEA6}" type="presOf" srcId="{53F4220C-7BFE-47EA-97B7-29639539A232}" destId="{C44E4882-7F94-4756-ABDD-304E488D92A2}" srcOrd="0" destOrd="0" presId="urn:microsoft.com/office/officeart/2005/8/layout/lProcess2"/>
    <dgm:cxn modelId="{5AC74D89-A226-4A4D-8252-00D365303D5A}" type="presOf" srcId="{7923AD55-1625-4883-909B-E48A5A308523}" destId="{B3D51D93-423B-440F-B2D4-63F96AA56F0B}" srcOrd="0" destOrd="0" presId="urn:microsoft.com/office/officeart/2005/8/layout/lProcess2"/>
    <dgm:cxn modelId="{0F61B7B0-582F-4B54-8935-C556391CAB28}" type="presOf" srcId="{53F4220C-7BFE-47EA-97B7-29639539A232}" destId="{87D92D43-DE2C-441E-8603-A958A36B173A}" srcOrd="1" destOrd="0" presId="urn:microsoft.com/office/officeart/2005/8/layout/lProcess2"/>
    <dgm:cxn modelId="{398FB2A1-E5DE-4D34-8898-7F3A8943F234}" srcId="{D392D84C-2082-40F9-BA49-2F78DE287571}" destId="{1AED3C8F-DA71-4600-BB9A-FE92C04A712C}" srcOrd="2" destOrd="0" parTransId="{B45B2B8A-F4A1-4461-8735-3727626D887D}" sibTransId="{E3F220D4-C66B-4351-99E4-AE97ABB11074}"/>
    <dgm:cxn modelId="{7C74B424-E31A-41D7-9B24-960F2A900932}" type="presOf" srcId="{2FBDB0C3-78D7-455B-8451-0AE338BDA806}" destId="{C6BE343B-B033-4267-8765-98E8C9D196EC}" srcOrd="0" destOrd="0" presId="urn:microsoft.com/office/officeart/2005/8/layout/lProcess2"/>
    <dgm:cxn modelId="{E29F048C-099D-4904-B022-14C6C37990B6}" type="presOf" srcId="{7923AD55-1625-4883-909B-E48A5A308523}" destId="{7D9ACA97-FB6E-4ECC-B383-C3C503CFA7E4}" srcOrd="1" destOrd="0" presId="urn:microsoft.com/office/officeart/2005/8/layout/lProcess2"/>
    <dgm:cxn modelId="{9121ED61-FACD-4479-88E9-ADC6BE34D9EE}" srcId="{D392D84C-2082-40F9-BA49-2F78DE287571}" destId="{2FBDB0C3-78D7-455B-8451-0AE338BDA806}" srcOrd="3" destOrd="0" parTransId="{01AFA96A-9A50-442C-9E4C-AA4489D8C8AC}" sibTransId="{E9EF881B-73E3-4778-BB61-5EB7DE20F5DB}"/>
    <dgm:cxn modelId="{75A37AB1-463A-4796-9AF5-D5B3E1F722F4}" srcId="{D392D84C-2082-40F9-BA49-2F78DE287571}" destId="{53F4220C-7BFE-47EA-97B7-29639539A232}" srcOrd="0" destOrd="0" parTransId="{54792A71-06E8-4F17-920A-B088B261B0A0}" sibTransId="{6A783179-9F8C-46EF-9CFE-A62D877007C3}"/>
    <dgm:cxn modelId="{153C576E-6049-4126-8644-0D2474978DAE}" type="presOf" srcId="{2FBDB0C3-78D7-455B-8451-0AE338BDA806}" destId="{CDCECFAB-C403-424A-9205-9480D2649BDC}" srcOrd="1" destOrd="0" presId="urn:microsoft.com/office/officeart/2005/8/layout/lProcess2"/>
    <dgm:cxn modelId="{401C9320-4866-4CAB-B3B9-DDB555D9F0FE}" type="presOf" srcId="{D392D84C-2082-40F9-BA49-2F78DE287571}" destId="{E72D8EA8-0797-4B8A-813C-5538D52B96EA}" srcOrd="0" destOrd="0" presId="urn:microsoft.com/office/officeart/2005/8/layout/lProcess2"/>
    <dgm:cxn modelId="{244972F3-1129-4289-82B1-FECD2B1D842B}" srcId="{D392D84C-2082-40F9-BA49-2F78DE287571}" destId="{7923AD55-1625-4883-909B-E48A5A308523}" srcOrd="1" destOrd="0" parTransId="{2DC69B9C-A6FD-418A-954D-FA7FB6A2B6A3}" sibTransId="{84270EC3-C2A0-48B5-A291-65CE7D593A08}"/>
    <dgm:cxn modelId="{3A1F331F-6978-4BD6-801A-98B0FBC7A1F3}" type="presParOf" srcId="{E72D8EA8-0797-4B8A-813C-5538D52B96EA}" destId="{624908DC-0CE8-415C-9684-B001F2EBC2E5}" srcOrd="0" destOrd="0" presId="urn:microsoft.com/office/officeart/2005/8/layout/lProcess2"/>
    <dgm:cxn modelId="{25639EB4-C929-4452-A64E-0BAD1370AFA1}" type="presParOf" srcId="{624908DC-0CE8-415C-9684-B001F2EBC2E5}" destId="{C44E4882-7F94-4756-ABDD-304E488D92A2}" srcOrd="0" destOrd="0" presId="urn:microsoft.com/office/officeart/2005/8/layout/lProcess2"/>
    <dgm:cxn modelId="{25064EA5-1FA6-4909-A5C7-B1AED972F714}" type="presParOf" srcId="{624908DC-0CE8-415C-9684-B001F2EBC2E5}" destId="{87D92D43-DE2C-441E-8603-A958A36B173A}" srcOrd="1" destOrd="0" presId="urn:microsoft.com/office/officeart/2005/8/layout/lProcess2"/>
    <dgm:cxn modelId="{AD2DC5E3-CD1F-4DBE-9D79-8E5351ADED7F}" type="presParOf" srcId="{624908DC-0CE8-415C-9684-B001F2EBC2E5}" destId="{B7FCF71D-7957-4280-B785-AC8921AD14B1}" srcOrd="2" destOrd="0" presId="urn:microsoft.com/office/officeart/2005/8/layout/lProcess2"/>
    <dgm:cxn modelId="{EFC94865-C955-40B8-BC0D-23BB771173FA}" type="presParOf" srcId="{B7FCF71D-7957-4280-B785-AC8921AD14B1}" destId="{DC1F70D2-7675-4237-BB2F-F3D07F8680D0}" srcOrd="0" destOrd="0" presId="urn:microsoft.com/office/officeart/2005/8/layout/lProcess2"/>
    <dgm:cxn modelId="{09146A84-6B83-408E-B107-E5510CD4F845}" type="presParOf" srcId="{E72D8EA8-0797-4B8A-813C-5538D52B96EA}" destId="{013278CB-5F79-4DE6-B870-49951D41CBFB}" srcOrd="1" destOrd="0" presId="urn:microsoft.com/office/officeart/2005/8/layout/lProcess2"/>
    <dgm:cxn modelId="{A401A6DD-DF9C-47CB-A4D1-D74D2D54DF24}" type="presParOf" srcId="{E72D8EA8-0797-4B8A-813C-5538D52B96EA}" destId="{6D13C1A7-6125-40B2-9CEB-E51F27AF5B96}" srcOrd="2" destOrd="0" presId="urn:microsoft.com/office/officeart/2005/8/layout/lProcess2"/>
    <dgm:cxn modelId="{6A5EC46F-1A1B-41EB-8A69-3488F2AD46E6}" type="presParOf" srcId="{6D13C1A7-6125-40B2-9CEB-E51F27AF5B96}" destId="{B3D51D93-423B-440F-B2D4-63F96AA56F0B}" srcOrd="0" destOrd="0" presId="urn:microsoft.com/office/officeart/2005/8/layout/lProcess2"/>
    <dgm:cxn modelId="{DD796AAE-0D6C-41A5-8023-67659B9DB9FB}" type="presParOf" srcId="{6D13C1A7-6125-40B2-9CEB-E51F27AF5B96}" destId="{7D9ACA97-FB6E-4ECC-B383-C3C503CFA7E4}" srcOrd="1" destOrd="0" presId="urn:microsoft.com/office/officeart/2005/8/layout/lProcess2"/>
    <dgm:cxn modelId="{21F9C120-483E-4CB1-91D6-5B834CC009FC}" type="presParOf" srcId="{6D13C1A7-6125-40B2-9CEB-E51F27AF5B96}" destId="{279CC485-175D-481C-A55A-1D703340C21F}" srcOrd="2" destOrd="0" presId="urn:microsoft.com/office/officeart/2005/8/layout/lProcess2"/>
    <dgm:cxn modelId="{89049CD1-2A8C-4222-B4DD-92C53FE3ED0F}" type="presParOf" srcId="{279CC485-175D-481C-A55A-1D703340C21F}" destId="{3D5AEBC8-48AA-4AD2-AEDB-0D5CC97187BB}" srcOrd="0" destOrd="0" presId="urn:microsoft.com/office/officeart/2005/8/layout/lProcess2"/>
    <dgm:cxn modelId="{92213B77-30D6-461F-B286-2F9CF8830D28}" type="presParOf" srcId="{E72D8EA8-0797-4B8A-813C-5538D52B96EA}" destId="{59EC2B13-9A18-4902-8A32-145539923336}" srcOrd="3" destOrd="0" presId="urn:microsoft.com/office/officeart/2005/8/layout/lProcess2"/>
    <dgm:cxn modelId="{FDC7A076-5757-4C67-8A5C-ACB531015CA3}" type="presParOf" srcId="{E72D8EA8-0797-4B8A-813C-5538D52B96EA}" destId="{45637EB2-6114-4A22-A5C7-D2554E99A1C6}" srcOrd="4" destOrd="0" presId="urn:microsoft.com/office/officeart/2005/8/layout/lProcess2"/>
    <dgm:cxn modelId="{293D8F58-F501-41C1-A0F9-E9E94A0AD380}" type="presParOf" srcId="{45637EB2-6114-4A22-A5C7-D2554E99A1C6}" destId="{2947C7E9-16AE-4E30-A925-B069D02A4308}" srcOrd="0" destOrd="0" presId="urn:microsoft.com/office/officeart/2005/8/layout/lProcess2"/>
    <dgm:cxn modelId="{7D4A3F06-9AC5-4ED6-8FE8-C0C5D1A9D3F4}" type="presParOf" srcId="{45637EB2-6114-4A22-A5C7-D2554E99A1C6}" destId="{7459DCD9-D0F1-463B-94D7-BFD445A36159}" srcOrd="1" destOrd="0" presId="urn:microsoft.com/office/officeart/2005/8/layout/lProcess2"/>
    <dgm:cxn modelId="{099A6474-A3A6-441B-BBE3-6E47C822A2F1}" type="presParOf" srcId="{45637EB2-6114-4A22-A5C7-D2554E99A1C6}" destId="{5701F5DF-EE30-4636-9949-0EE541E0FF52}" srcOrd="2" destOrd="0" presId="urn:microsoft.com/office/officeart/2005/8/layout/lProcess2"/>
    <dgm:cxn modelId="{3B55AAAD-3670-48AB-9F1F-AC9E1AB3D6A3}" type="presParOf" srcId="{5701F5DF-EE30-4636-9949-0EE541E0FF52}" destId="{C8DD20B2-2CC1-4895-800D-303A49003B83}" srcOrd="0" destOrd="0" presId="urn:microsoft.com/office/officeart/2005/8/layout/lProcess2"/>
    <dgm:cxn modelId="{79154000-D667-4096-95D7-BB742B753E58}" type="presParOf" srcId="{E72D8EA8-0797-4B8A-813C-5538D52B96EA}" destId="{F07159EE-579C-411A-BFCA-61A611A55EF7}" srcOrd="5" destOrd="0" presId="urn:microsoft.com/office/officeart/2005/8/layout/lProcess2"/>
    <dgm:cxn modelId="{64E6147F-0BD0-4353-94F9-DEDF0257ECD2}" type="presParOf" srcId="{E72D8EA8-0797-4B8A-813C-5538D52B96EA}" destId="{2EE3B84E-33E9-47A0-BF63-CDF0B37465DA}" srcOrd="6" destOrd="0" presId="urn:microsoft.com/office/officeart/2005/8/layout/lProcess2"/>
    <dgm:cxn modelId="{4D46E3D0-878B-430F-88F6-FC9A47178711}" type="presParOf" srcId="{2EE3B84E-33E9-47A0-BF63-CDF0B37465DA}" destId="{C6BE343B-B033-4267-8765-98E8C9D196EC}" srcOrd="0" destOrd="0" presId="urn:microsoft.com/office/officeart/2005/8/layout/lProcess2"/>
    <dgm:cxn modelId="{474BFAF9-FE5A-4355-AC30-2BAD2EE0A963}" type="presParOf" srcId="{2EE3B84E-33E9-47A0-BF63-CDF0B37465DA}" destId="{CDCECFAB-C403-424A-9205-9480D2649BDC}" srcOrd="1" destOrd="0" presId="urn:microsoft.com/office/officeart/2005/8/layout/lProcess2"/>
    <dgm:cxn modelId="{E4411EFD-1904-4396-96FA-FBDE92F694E6}" type="presParOf" srcId="{2EE3B84E-33E9-47A0-BF63-CDF0B37465DA}" destId="{F0BB237F-A0DB-437E-9F2D-B37953D5A708}" srcOrd="2" destOrd="0" presId="urn:microsoft.com/office/officeart/2005/8/layout/lProcess2"/>
    <dgm:cxn modelId="{E01C9320-941D-40E3-BF8C-A374266B1B14}" type="presParOf" srcId="{F0BB237F-A0DB-437E-9F2D-B37953D5A708}" destId="{5DDBD64C-348D-4AD6-8E5B-6622925B390E}" srcOrd="0" destOrd="0" presId="urn:microsoft.com/office/officeart/2005/8/layout/lProcess2"/>
    <dgm:cxn modelId="{9450C236-1484-4B41-8C37-4379A466C25B}" type="presParOf" srcId="{E72D8EA8-0797-4B8A-813C-5538D52B96EA}" destId="{8B1697BD-2B34-4A01-9C23-DF8634335B48}" srcOrd="7" destOrd="0" presId="urn:microsoft.com/office/officeart/2005/8/layout/lProcess2"/>
    <dgm:cxn modelId="{0D81A227-32ED-4227-9642-97CD4CF32BA1}" type="presParOf" srcId="{E72D8EA8-0797-4B8A-813C-5538D52B96EA}" destId="{2E5B2B36-F5CD-4F3F-BFA9-2580AF8E23B8}" srcOrd="8" destOrd="0" presId="urn:microsoft.com/office/officeart/2005/8/layout/lProcess2"/>
    <dgm:cxn modelId="{EE8A6832-CE93-4A44-AC2C-DC65F307406C}" type="presParOf" srcId="{2E5B2B36-F5CD-4F3F-BFA9-2580AF8E23B8}" destId="{471CA400-7367-4FF7-A42D-901C452B30FB}" srcOrd="0" destOrd="0" presId="urn:microsoft.com/office/officeart/2005/8/layout/lProcess2"/>
    <dgm:cxn modelId="{77537C32-166B-49FD-8234-6EB72375FC38}" type="presParOf" srcId="{2E5B2B36-F5CD-4F3F-BFA9-2580AF8E23B8}" destId="{A247FE6F-9B8F-4DF7-98D6-DB68B0940A84}" srcOrd="1" destOrd="0" presId="urn:microsoft.com/office/officeart/2005/8/layout/lProcess2"/>
    <dgm:cxn modelId="{092ED780-2727-4CB2-8187-0EF7AC3E6E95}" type="presParOf" srcId="{2E5B2B36-F5CD-4F3F-BFA9-2580AF8E23B8}" destId="{1582C045-ACCC-4AB8-A8A6-FF131E5CF142}" srcOrd="2" destOrd="0" presId="urn:microsoft.com/office/officeart/2005/8/layout/lProcess2"/>
    <dgm:cxn modelId="{9B9E60E9-19D7-4F2F-99E0-6171895B2E76}"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1097280"/>
        <a:lstStyle/>
        <a:p>
          <a:r>
            <a:rPr lang="en-US" sz="1600" b="1" dirty="0" smtClean="0"/>
            <a:t>If the state system did J, K, L to local systems and practitioners</a:t>
          </a:r>
        </a:p>
      </dgm:t>
      <dgm:extLst>
        <a:ext uri="{E40237B7-FDA0-4F09-8148-C483321AD2D9}">
          <dgm14:cNvPr xmlns:dgm14="http://schemas.microsoft.com/office/drawing/2010/diagram" id="0" name="" descr="&quot; &quot;"/>
        </a:ext>
      </dgm:extLs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tIns="1097280"/>
        <a:lstStyle/>
        <a:p>
          <a:r>
            <a:rPr lang="en-US" sz="1600" b="1" dirty="0" smtClean="0"/>
            <a:t>If the local system/district did G, H, I to support practitioners</a:t>
          </a:r>
        </a:p>
      </dgm:t>
      <dgm:extLst>
        <a:ext uri="{E40237B7-FDA0-4F09-8148-C483321AD2D9}">
          <dgm14:cNvPr xmlns:dgm14="http://schemas.microsoft.com/office/drawing/2010/diagram" id="0" name="" descr="&quot; &quot;"/>
        </a:ext>
      </dgm:extLs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tIns="1097280"/>
        <a:lstStyle/>
        <a:p>
          <a:r>
            <a:rPr lang="en-US" sz="1600" b="1" dirty="0" smtClean="0"/>
            <a:t>If we provide direct supports for effective practices e.g. training, TA, coaching on A, B, C and D, E, F</a:t>
          </a:r>
        </a:p>
      </dgm:t>
      <dgm:extLst>
        <a:ext uri="{E40237B7-FDA0-4F09-8148-C483321AD2D9}">
          <dgm14:cNvPr xmlns:dgm14="http://schemas.microsoft.com/office/drawing/2010/diagram" id="0" name="" descr="&quot; &quot;"/>
        </a:ext>
      </dgm:extLs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tIns="1097280"/>
        <a:lstStyle/>
        <a:p>
          <a:r>
            <a:rPr lang="en-US" sz="1600" b="1" dirty="0" smtClean="0"/>
            <a:t>If practitioners know A, B, C and do D, E, F</a:t>
          </a:r>
          <a:endParaRPr lang="en-US" sz="1600" b="1" dirty="0"/>
        </a:p>
      </dgm:t>
      <dgm:extLst>
        <a:ext uri="{E40237B7-FDA0-4F09-8148-C483321AD2D9}">
          <dgm14:cNvPr xmlns:dgm14="http://schemas.microsoft.com/office/drawing/2010/diagram" id="0" name="" descr="&quot; &quot;"/>
        </a:ext>
      </dgm:extLs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1097280"/>
        <a:lstStyle/>
        <a:p>
          <a:r>
            <a:rPr lang="en-US" sz="1600" b="1" dirty="0" smtClean="0"/>
            <a:t>Focused desired result for children and/or families</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5"/>
      <dgm:spPr/>
      <dgm:t>
        <a:bodyPr/>
        <a:lstStyle/>
        <a:p>
          <a:endParaRPr lang="en-US"/>
        </a:p>
      </dgm:t>
    </dgm:pt>
    <dgm:pt modelId="{87D92D43-DE2C-441E-8603-A958A36B173A}" type="pres">
      <dgm:prSet presAssocID="{53F4220C-7BFE-47EA-97B7-29639539A232}" presName="textNode" presStyleLbl="bgShp" presStyleIdx="0" presStyleCnt="5"/>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6D13C1A7-6125-40B2-9CEB-E51F27AF5B96}" type="pres">
      <dgm:prSet presAssocID="{7923AD55-1625-4883-909B-E48A5A308523}" presName="compNode" presStyleCnt="0"/>
      <dgm:spPr/>
      <dgm:t>
        <a:bodyPr/>
        <a:lstStyle/>
        <a:p>
          <a:endParaRPr lang="en-US"/>
        </a:p>
      </dgm:t>
    </dgm:pt>
    <dgm:pt modelId="{B3D51D93-423B-440F-B2D4-63F96AA56F0B}" type="pres">
      <dgm:prSet presAssocID="{7923AD55-1625-4883-909B-E48A5A308523}" presName="aNode" presStyleLbl="bgShp" presStyleIdx="1" presStyleCnt="5"/>
      <dgm:spPr/>
      <dgm:t>
        <a:bodyPr/>
        <a:lstStyle/>
        <a:p>
          <a:endParaRPr lang="en-US"/>
        </a:p>
      </dgm:t>
    </dgm:pt>
    <dgm:pt modelId="{7D9ACA97-FB6E-4ECC-B383-C3C503CFA7E4}" type="pres">
      <dgm:prSet presAssocID="{7923AD55-1625-4883-909B-E48A5A308523}" presName="textNode" presStyleLbl="bgShp" presStyleIdx="1" presStyleCnt="5"/>
      <dgm:spPr/>
      <dgm:t>
        <a:bodyPr/>
        <a:lstStyle/>
        <a:p>
          <a:endParaRPr lang="en-US"/>
        </a:p>
      </dgm:t>
    </dgm:pt>
    <dgm:pt modelId="{279CC485-175D-481C-A55A-1D703340C21F}" type="pres">
      <dgm:prSet presAssocID="{7923AD55-1625-4883-909B-E48A5A308523}" presName="compChildNode" presStyleCnt="0"/>
      <dgm:spPr/>
      <dgm:t>
        <a:bodyPr/>
        <a:lstStyle/>
        <a:p>
          <a:endParaRPr lang="en-US"/>
        </a:p>
      </dgm:t>
    </dgm:pt>
    <dgm:pt modelId="{3D5AEBC8-48AA-4AD2-AEDB-0D5CC97187BB}" type="pres">
      <dgm:prSet presAssocID="{7923AD55-1625-4883-909B-E48A5A308523}" presName="theInnerList" presStyleCnt="0"/>
      <dgm:spPr/>
      <dgm:t>
        <a:bodyPr/>
        <a:lstStyle/>
        <a:p>
          <a:endParaRPr lang="en-US"/>
        </a:p>
      </dgm:t>
    </dgm:pt>
    <dgm:pt modelId="{59EC2B13-9A18-4902-8A32-145539923336}" type="pres">
      <dgm:prSet presAssocID="{7923AD55-1625-4883-909B-E48A5A308523}" presName="aSpace" presStyleCnt="0"/>
      <dgm:spPr/>
      <dgm:t>
        <a:bodyPr/>
        <a:lstStyle/>
        <a:p>
          <a:endParaRPr lang="en-US"/>
        </a:p>
      </dgm:t>
    </dgm:pt>
    <dgm:pt modelId="{45637EB2-6114-4A22-A5C7-D2554E99A1C6}" type="pres">
      <dgm:prSet presAssocID="{1AED3C8F-DA71-4600-BB9A-FE92C04A712C}" presName="compNode" presStyleCnt="0"/>
      <dgm:spPr/>
      <dgm:t>
        <a:bodyPr/>
        <a:lstStyle/>
        <a:p>
          <a:endParaRPr lang="en-US"/>
        </a:p>
      </dgm:t>
    </dgm:pt>
    <dgm:pt modelId="{2947C7E9-16AE-4E30-A925-B069D02A4308}" type="pres">
      <dgm:prSet presAssocID="{1AED3C8F-DA71-4600-BB9A-FE92C04A712C}" presName="aNode" presStyleLbl="bgShp" presStyleIdx="2" presStyleCnt="5" custLinFactNeighborX="-2274" custLinFactNeighborY="-5000"/>
      <dgm:spPr/>
      <dgm:t>
        <a:bodyPr/>
        <a:lstStyle/>
        <a:p>
          <a:endParaRPr lang="en-US"/>
        </a:p>
      </dgm:t>
    </dgm:pt>
    <dgm:pt modelId="{7459DCD9-D0F1-463B-94D7-BFD445A36159}" type="pres">
      <dgm:prSet presAssocID="{1AED3C8F-DA71-4600-BB9A-FE92C04A712C}" presName="textNode" presStyleLbl="bgShp" presStyleIdx="2" presStyleCnt="5"/>
      <dgm:spPr/>
      <dgm:t>
        <a:bodyPr/>
        <a:lstStyle/>
        <a:p>
          <a:endParaRPr lang="en-US"/>
        </a:p>
      </dgm:t>
    </dgm:pt>
    <dgm:pt modelId="{5701F5DF-EE30-4636-9949-0EE541E0FF52}" type="pres">
      <dgm:prSet presAssocID="{1AED3C8F-DA71-4600-BB9A-FE92C04A712C}" presName="compChildNode" presStyleCnt="0"/>
      <dgm:spPr/>
      <dgm:t>
        <a:bodyPr/>
        <a:lstStyle/>
        <a:p>
          <a:endParaRPr lang="en-US"/>
        </a:p>
      </dgm:t>
    </dgm:pt>
    <dgm:pt modelId="{C8DD20B2-2CC1-4895-800D-303A49003B83}" type="pres">
      <dgm:prSet presAssocID="{1AED3C8F-DA71-4600-BB9A-FE92C04A712C}" presName="theInnerList" presStyleCnt="0"/>
      <dgm:spPr/>
      <dgm:t>
        <a:bodyPr/>
        <a:lstStyle/>
        <a:p>
          <a:endParaRPr lang="en-US"/>
        </a:p>
      </dgm:t>
    </dgm:pt>
    <dgm:pt modelId="{F07159EE-579C-411A-BFCA-61A611A55EF7}" type="pres">
      <dgm:prSet presAssocID="{1AED3C8F-DA71-4600-BB9A-FE92C04A712C}"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3" presStyleCnt="5"/>
      <dgm:spPr/>
      <dgm:t>
        <a:bodyPr/>
        <a:lstStyle/>
        <a:p>
          <a:endParaRPr lang="en-US"/>
        </a:p>
      </dgm:t>
    </dgm:pt>
    <dgm:pt modelId="{CDCECFAB-C403-424A-9205-9480D2649BDC}" type="pres">
      <dgm:prSet presAssocID="{2FBDB0C3-78D7-455B-8451-0AE338BDA806}" presName="textNode" presStyleLbl="bgShp" presStyleIdx="3" presStyleCnt="5"/>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4" presStyleCnt="5"/>
      <dgm:spPr/>
      <dgm:t>
        <a:bodyPr/>
        <a:lstStyle/>
        <a:p>
          <a:endParaRPr lang="en-US"/>
        </a:p>
      </dgm:t>
    </dgm:pt>
    <dgm:pt modelId="{A247FE6F-9B8F-4DF7-98D6-DB68B0940A84}" type="pres">
      <dgm:prSet presAssocID="{20E5ACF2-0273-411A-879A-9925FE719BF5}" presName="textNode" presStyleLbl="bgShp" presStyleIdx="4" presStyleCnt="5"/>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7119111B-50E0-4BEC-BE22-072068092E68}" type="presOf" srcId="{20E5ACF2-0273-411A-879A-9925FE719BF5}" destId="{A247FE6F-9B8F-4DF7-98D6-DB68B0940A84}" srcOrd="1" destOrd="0" presId="urn:microsoft.com/office/officeart/2005/8/layout/lProcess2"/>
    <dgm:cxn modelId="{64BB30B2-F75B-4182-8D61-27C9CD7B6620}" type="presOf" srcId="{D392D84C-2082-40F9-BA49-2F78DE287571}" destId="{E72D8EA8-0797-4B8A-813C-5538D52B96EA}" srcOrd="0" destOrd="0" presId="urn:microsoft.com/office/officeart/2005/8/layout/lProcess2"/>
    <dgm:cxn modelId="{D30E595F-60E7-41A3-9A99-24E0673F371E}" type="presOf" srcId="{53F4220C-7BFE-47EA-97B7-29639539A232}" destId="{C44E4882-7F94-4756-ABDD-304E488D92A2}" srcOrd="0" destOrd="0" presId="urn:microsoft.com/office/officeart/2005/8/layout/lProcess2"/>
    <dgm:cxn modelId="{59E2C9A3-DB58-443A-8AE7-42E60E169024}" type="presOf" srcId="{20E5ACF2-0273-411A-879A-9925FE719BF5}" destId="{471CA400-7367-4FF7-A42D-901C452B30FB}" srcOrd="0" destOrd="0" presId="urn:microsoft.com/office/officeart/2005/8/layout/lProcess2"/>
    <dgm:cxn modelId="{775B63A7-8F01-4893-B9F5-05E872F5F980}" type="presOf" srcId="{1AED3C8F-DA71-4600-BB9A-FE92C04A712C}" destId="{7459DCD9-D0F1-463B-94D7-BFD445A36159}" srcOrd="1" destOrd="0" presId="urn:microsoft.com/office/officeart/2005/8/layout/lProcess2"/>
    <dgm:cxn modelId="{AC7E6A65-FF8B-46C8-9B3C-1FFE706200C1}" type="presOf" srcId="{1AED3C8F-DA71-4600-BB9A-FE92C04A712C}" destId="{2947C7E9-16AE-4E30-A925-B069D02A4308}" srcOrd="0" destOrd="0" presId="urn:microsoft.com/office/officeart/2005/8/layout/lProcess2"/>
    <dgm:cxn modelId="{0B01E76C-F947-47CB-9D74-E53B3DCEB12E}" type="presOf" srcId="{7923AD55-1625-4883-909B-E48A5A308523}" destId="{B3D51D93-423B-440F-B2D4-63F96AA56F0B}" srcOrd="0" destOrd="0" presId="urn:microsoft.com/office/officeart/2005/8/layout/lProcess2"/>
    <dgm:cxn modelId="{33099247-2ACD-49E9-9136-9AFDC7CEE0DD}" srcId="{D392D84C-2082-40F9-BA49-2F78DE287571}" destId="{20E5ACF2-0273-411A-879A-9925FE719BF5}" srcOrd="4" destOrd="0" parTransId="{3B86FA39-C72A-4A1F-B1DA-BA65A3D99A2F}" sibTransId="{C2E5790F-ABA7-4ECE-B986-92FC5832C82A}"/>
    <dgm:cxn modelId="{C5372EF3-0CBE-44C6-8A07-5373AB99B6CB}" type="presOf" srcId="{53F4220C-7BFE-47EA-97B7-29639539A232}" destId="{87D92D43-DE2C-441E-8603-A958A36B173A}" srcOrd="1" destOrd="0" presId="urn:microsoft.com/office/officeart/2005/8/layout/lProcess2"/>
    <dgm:cxn modelId="{8D636DE9-7915-4F19-84AC-61651E20A901}" type="presOf" srcId="{2FBDB0C3-78D7-455B-8451-0AE338BDA806}" destId="{C6BE343B-B033-4267-8765-98E8C9D196EC}" srcOrd="0" destOrd="0" presId="urn:microsoft.com/office/officeart/2005/8/layout/lProcess2"/>
    <dgm:cxn modelId="{398FB2A1-E5DE-4D34-8898-7F3A8943F234}" srcId="{D392D84C-2082-40F9-BA49-2F78DE287571}" destId="{1AED3C8F-DA71-4600-BB9A-FE92C04A712C}" srcOrd="2" destOrd="0" parTransId="{B45B2B8A-F4A1-4461-8735-3727626D887D}" sibTransId="{E3F220D4-C66B-4351-99E4-AE97ABB11074}"/>
    <dgm:cxn modelId="{9121ED61-FACD-4479-88E9-ADC6BE34D9EE}" srcId="{D392D84C-2082-40F9-BA49-2F78DE287571}" destId="{2FBDB0C3-78D7-455B-8451-0AE338BDA806}" srcOrd="3" destOrd="0" parTransId="{01AFA96A-9A50-442C-9E4C-AA4489D8C8AC}" sibTransId="{E9EF881B-73E3-4778-BB61-5EB7DE20F5DB}"/>
    <dgm:cxn modelId="{75A37AB1-463A-4796-9AF5-D5B3E1F722F4}" srcId="{D392D84C-2082-40F9-BA49-2F78DE287571}" destId="{53F4220C-7BFE-47EA-97B7-29639539A232}" srcOrd="0" destOrd="0" parTransId="{54792A71-06E8-4F17-920A-B088B261B0A0}" sibTransId="{6A783179-9F8C-46EF-9CFE-A62D877007C3}"/>
    <dgm:cxn modelId="{536A31D2-90A5-4CDF-B705-7ADA1514D3F3}" type="presOf" srcId="{7923AD55-1625-4883-909B-E48A5A308523}" destId="{7D9ACA97-FB6E-4ECC-B383-C3C503CFA7E4}" srcOrd="1" destOrd="0" presId="urn:microsoft.com/office/officeart/2005/8/layout/lProcess2"/>
    <dgm:cxn modelId="{28AD00D1-C39F-44BE-A833-9E1E39A46330}" type="presOf" srcId="{2FBDB0C3-78D7-455B-8451-0AE338BDA806}" destId="{CDCECFAB-C403-424A-9205-9480D2649BDC}" srcOrd="1" destOrd="0" presId="urn:microsoft.com/office/officeart/2005/8/layout/lProcess2"/>
    <dgm:cxn modelId="{244972F3-1129-4289-82B1-FECD2B1D842B}" srcId="{D392D84C-2082-40F9-BA49-2F78DE287571}" destId="{7923AD55-1625-4883-909B-E48A5A308523}" srcOrd="1" destOrd="0" parTransId="{2DC69B9C-A6FD-418A-954D-FA7FB6A2B6A3}" sibTransId="{84270EC3-C2A0-48B5-A291-65CE7D593A08}"/>
    <dgm:cxn modelId="{9329B962-D5E3-4A4D-8B46-D12824F13291}" type="presParOf" srcId="{E72D8EA8-0797-4B8A-813C-5538D52B96EA}" destId="{624908DC-0CE8-415C-9684-B001F2EBC2E5}" srcOrd="0" destOrd="0" presId="urn:microsoft.com/office/officeart/2005/8/layout/lProcess2"/>
    <dgm:cxn modelId="{C6C92C27-6FC2-4A2C-97B3-EE3CD6F406B8}" type="presParOf" srcId="{624908DC-0CE8-415C-9684-B001F2EBC2E5}" destId="{C44E4882-7F94-4756-ABDD-304E488D92A2}" srcOrd="0" destOrd="0" presId="urn:microsoft.com/office/officeart/2005/8/layout/lProcess2"/>
    <dgm:cxn modelId="{18FA2394-5BC1-4B79-A562-F9596D90F402}" type="presParOf" srcId="{624908DC-0CE8-415C-9684-B001F2EBC2E5}" destId="{87D92D43-DE2C-441E-8603-A958A36B173A}" srcOrd="1" destOrd="0" presId="urn:microsoft.com/office/officeart/2005/8/layout/lProcess2"/>
    <dgm:cxn modelId="{7BE1C653-D6F9-4A05-8D53-B67FA14BE3DE}" type="presParOf" srcId="{624908DC-0CE8-415C-9684-B001F2EBC2E5}" destId="{B7FCF71D-7957-4280-B785-AC8921AD14B1}" srcOrd="2" destOrd="0" presId="urn:microsoft.com/office/officeart/2005/8/layout/lProcess2"/>
    <dgm:cxn modelId="{22083074-8EF1-4221-B2B0-3C56A07814E3}" type="presParOf" srcId="{B7FCF71D-7957-4280-B785-AC8921AD14B1}" destId="{DC1F70D2-7675-4237-BB2F-F3D07F8680D0}" srcOrd="0" destOrd="0" presId="urn:microsoft.com/office/officeart/2005/8/layout/lProcess2"/>
    <dgm:cxn modelId="{B52701C3-8364-49E9-B239-A6586113EA89}" type="presParOf" srcId="{E72D8EA8-0797-4B8A-813C-5538D52B96EA}" destId="{013278CB-5F79-4DE6-B870-49951D41CBFB}" srcOrd="1" destOrd="0" presId="urn:microsoft.com/office/officeart/2005/8/layout/lProcess2"/>
    <dgm:cxn modelId="{7D254BFC-10B9-41B4-A7A4-9DB236A19F8B}" type="presParOf" srcId="{E72D8EA8-0797-4B8A-813C-5538D52B96EA}" destId="{6D13C1A7-6125-40B2-9CEB-E51F27AF5B96}" srcOrd="2" destOrd="0" presId="urn:microsoft.com/office/officeart/2005/8/layout/lProcess2"/>
    <dgm:cxn modelId="{15B9DCAF-CB6F-472D-B464-1662AA2AE62D}" type="presParOf" srcId="{6D13C1A7-6125-40B2-9CEB-E51F27AF5B96}" destId="{B3D51D93-423B-440F-B2D4-63F96AA56F0B}" srcOrd="0" destOrd="0" presId="urn:microsoft.com/office/officeart/2005/8/layout/lProcess2"/>
    <dgm:cxn modelId="{3726D7AB-6C92-456A-A089-961B533AC4F8}" type="presParOf" srcId="{6D13C1A7-6125-40B2-9CEB-E51F27AF5B96}" destId="{7D9ACA97-FB6E-4ECC-B383-C3C503CFA7E4}" srcOrd="1" destOrd="0" presId="urn:microsoft.com/office/officeart/2005/8/layout/lProcess2"/>
    <dgm:cxn modelId="{BB32A222-8517-446E-B8B9-958DCFCFA4E3}" type="presParOf" srcId="{6D13C1A7-6125-40B2-9CEB-E51F27AF5B96}" destId="{279CC485-175D-481C-A55A-1D703340C21F}" srcOrd="2" destOrd="0" presId="urn:microsoft.com/office/officeart/2005/8/layout/lProcess2"/>
    <dgm:cxn modelId="{F69C6CFC-04AC-46AD-9135-5CFFC6E6A85F}" type="presParOf" srcId="{279CC485-175D-481C-A55A-1D703340C21F}" destId="{3D5AEBC8-48AA-4AD2-AEDB-0D5CC97187BB}" srcOrd="0" destOrd="0" presId="urn:microsoft.com/office/officeart/2005/8/layout/lProcess2"/>
    <dgm:cxn modelId="{32A368F0-2A4B-4DF7-B803-0F8C923D9AEE}" type="presParOf" srcId="{E72D8EA8-0797-4B8A-813C-5538D52B96EA}" destId="{59EC2B13-9A18-4902-8A32-145539923336}" srcOrd="3" destOrd="0" presId="urn:microsoft.com/office/officeart/2005/8/layout/lProcess2"/>
    <dgm:cxn modelId="{CCDD379D-DF72-4045-9F4E-9C22E452D85C}" type="presParOf" srcId="{E72D8EA8-0797-4B8A-813C-5538D52B96EA}" destId="{45637EB2-6114-4A22-A5C7-D2554E99A1C6}" srcOrd="4" destOrd="0" presId="urn:microsoft.com/office/officeart/2005/8/layout/lProcess2"/>
    <dgm:cxn modelId="{DBBC12CE-0446-4D75-B045-E03D28D8E259}" type="presParOf" srcId="{45637EB2-6114-4A22-A5C7-D2554E99A1C6}" destId="{2947C7E9-16AE-4E30-A925-B069D02A4308}" srcOrd="0" destOrd="0" presId="urn:microsoft.com/office/officeart/2005/8/layout/lProcess2"/>
    <dgm:cxn modelId="{BFC63DB8-8ED0-4F33-AC52-755F68D4AE00}" type="presParOf" srcId="{45637EB2-6114-4A22-A5C7-D2554E99A1C6}" destId="{7459DCD9-D0F1-463B-94D7-BFD445A36159}" srcOrd="1" destOrd="0" presId="urn:microsoft.com/office/officeart/2005/8/layout/lProcess2"/>
    <dgm:cxn modelId="{9E6AB352-9B1B-4A39-B536-F8F69FF409FB}" type="presParOf" srcId="{45637EB2-6114-4A22-A5C7-D2554E99A1C6}" destId="{5701F5DF-EE30-4636-9949-0EE541E0FF52}" srcOrd="2" destOrd="0" presId="urn:microsoft.com/office/officeart/2005/8/layout/lProcess2"/>
    <dgm:cxn modelId="{D4DCC005-48BE-4C9A-B834-AE463D54ECF9}" type="presParOf" srcId="{5701F5DF-EE30-4636-9949-0EE541E0FF52}" destId="{C8DD20B2-2CC1-4895-800D-303A49003B83}" srcOrd="0" destOrd="0" presId="urn:microsoft.com/office/officeart/2005/8/layout/lProcess2"/>
    <dgm:cxn modelId="{871C0CF1-C72B-407A-8D17-F5D8AA8A8885}" type="presParOf" srcId="{E72D8EA8-0797-4B8A-813C-5538D52B96EA}" destId="{F07159EE-579C-411A-BFCA-61A611A55EF7}" srcOrd="5" destOrd="0" presId="urn:microsoft.com/office/officeart/2005/8/layout/lProcess2"/>
    <dgm:cxn modelId="{A0ABF457-DAA0-4976-A55C-FE73C8449ED3}" type="presParOf" srcId="{E72D8EA8-0797-4B8A-813C-5538D52B96EA}" destId="{2EE3B84E-33E9-47A0-BF63-CDF0B37465DA}" srcOrd="6" destOrd="0" presId="urn:microsoft.com/office/officeart/2005/8/layout/lProcess2"/>
    <dgm:cxn modelId="{3543B86E-3C77-4CBA-A1DD-D6BCE29767C3}" type="presParOf" srcId="{2EE3B84E-33E9-47A0-BF63-CDF0B37465DA}" destId="{C6BE343B-B033-4267-8765-98E8C9D196EC}" srcOrd="0" destOrd="0" presId="urn:microsoft.com/office/officeart/2005/8/layout/lProcess2"/>
    <dgm:cxn modelId="{DB638A04-FEEE-4DE7-AF7D-4D772506F5CB}" type="presParOf" srcId="{2EE3B84E-33E9-47A0-BF63-CDF0B37465DA}" destId="{CDCECFAB-C403-424A-9205-9480D2649BDC}" srcOrd="1" destOrd="0" presId="urn:microsoft.com/office/officeart/2005/8/layout/lProcess2"/>
    <dgm:cxn modelId="{14DA1F61-D08F-4FD9-AA2C-E146EF54D3B8}" type="presParOf" srcId="{2EE3B84E-33E9-47A0-BF63-CDF0B37465DA}" destId="{F0BB237F-A0DB-437E-9F2D-B37953D5A708}" srcOrd="2" destOrd="0" presId="urn:microsoft.com/office/officeart/2005/8/layout/lProcess2"/>
    <dgm:cxn modelId="{B0951464-D318-46C2-B753-93497946B278}" type="presParOf" srcId="{F0BB237F-A0DB-437E-9F2D-B37953D5A708}" destId="{5DDBD64C-348D-4AD6-8E5B-6622925B390E}" srcOrd="0" destOrd="0" presId="urn:microsoft.com/office/officeart/2005/8/layout/lProcess2"/>
    <dgm:cxn modelId="{04D763EE-7C9A-4ED1-92E9-CAF4C344E350}" type="presParOf" srcId="{E72D8EA8-0797-4B8A-813C-5538D52B96EA}" destId="{8B1697BD-2B34-4A01-9C23-DF8634335B48}" srcOrd="7" destOrd="0" presId="urn:microsoft.com/office/officeart/2005/8/layout/lProcess2"/>
    <dgm:cxn modelId="{CAADA56B-08ED-42C7-BC73-B02519243AED}" type="presParOf" srcId="{E72D8EA8-0797-4B8A-813C-5538D52B96EA}" destId="{2E5B2B36-F5CD-4F3F-BFA9-2580AF8E23B8}" srcOrd="8" destOrd="0" presId="urn:microsoft.com/office/officeart/2005/8/layout/lProcess2"/>
    <dgm:cxn modelId="{FB2CFBD1-D0C9-4886-BD2C-8759B0C0CF1F}" type="presParOf" srcId="{2E5B2B36-F5CD-4F3F-BFA9-2580AF8E23B8}" destId="{471CA400-7367-4FF7-A42D-901C452B30FB}" srcOrd="0" destOrd="0" presId="urn:microsoft.com/office/officeart/2005/8/layout/lProcess2"/>
    <dgm:cxn modelId="{16A3C809-5E89-4035-8A89-97CEA648BF6D}" type="presParOf" srcId="{2E5B2B36-F5CD-4F3F-BFA9-2580AF8E23B8}" destId="{A247FE6F-9B8F-4DF7-98D6-DB68B0940A84}" srcOrd="1" destOrd="0" presId="urn:microsoft.com/office/officeart/2005/8/layout/lProcess2"/>
    <dgm:cxn modelId="{9A8DCA5E-5B81-497D-9450-586076BFE6BE}" type="presParOf" srcId="{2E5B2B36-F5CD-4F3F-BFA9-2580AF8E23B8}" destId="{1582C045-ACCC-4AB8-A8A6-FF131E5CF142}" srcOrd="2" destOrd="0" presId="urn:microsoft.com/office/officeart/2005/8/layout/lProcess2"/>
    <dgm:cxn modelId="{AA605F72-89B2-43CC-9F55-86F4ABEAC248}"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457200" anchor="ctr"/>
        <a:lstStyle/>
        <a:p>
          <a:r>
            <a:rPr lang="en-US" sz="1600" b="1" dirty="0" smtClean="0"/>
            <a:t>State System and Local Systems:</a:t>
          </a:r>
        </a:p>
      </dgm:t>
      <dgm:extLst>
        <a:ext uri="{E40237B7-FDA0-4F09-8148-C483321AD2D9}">
          <dgm14:cNvPr xmlns:dgm14="http://schemas.microsoft.com/office/drawing/2010/diagram" id="0" name="" descr="&quot; &quot;"/>
        </a:ext>
      </dgm:extLs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2FBDB0C3-78D7-455B-8451-0AE338BDA806}">
      <dgm:prSet phldrT="[Text]" custT="1"/>
      <dgm:spPr/>
      <dgm:t>
        <a:bodyPr tIns="457200" anchor="ctr"/>
        <a:lstStyle/>
        <a:p>
          <a:r>
            <a:rPr lang="en-US" sz="1600" b="1" dirty="0" smtClean="0"/>
            <a:t>Practices:</a:t>
          </a:r>
        </a:p>
      </dgm:t>
      <dgm:extLst>
        <a:ext uri="{E40237B7-FDA0-4F09-8148-C483321AD2D9}">
          <dgm14:cNvPr xmlns:dgm14="http://schemas.microsoft.com/office/drawing/2010/diagram" id="0" name="" descr="&quot; &quot;"/>
        </a:ext>
      </dgm:extLs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457200" anchor="ctr"/>
        <a:lstStyle/>
        <a:p>
          <a:r>
            <a:rPr lang="en-US" sz="1600" b="1" dirty="0" smtClean="0"/>
            <a:t>Result:</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3" custScaleX="296681"/>
      <dgm:spPr/>
      <dgm:t>
        <a:bodyPr/>
        <a:lstStyle/>
        <a:p>
          <a:endParaRPr lang="en-US"/>
        </a:p>
      </dgm:t>
    </dgm:pt>
    <dgm:pt modelId="{87D92D43-DE2C-441E-8603-A958A36B173A}" type="pres">
      <dgm:prSet presAssocID="{53F4220C-7BFE-47EA-97B7-29639539A232}" presName="textNode" presStyleLbl="bgShp" presStyleIdx="0" presStyleCnt="3"/>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1" presStyleCnt="3" custScaleX="89654"/>
      <dgm:spPr/>
      <dgm:t>
        <a:bodyPr/>
        <a:lstStyle/>
        <a:p>
          <a:endParaRPr lang="en-US"/>
        </a:p>
      </dgm:t>
    </dgm:pt>
    <dgm:pt modelId="{CDCECFAB-C403-424A-9205-9480D2649BDC}" type="pres">
      <dgm:prSet presAssocID="{2FBDB0C3-78D7-455B-8451-0AE338BDA806}" presName="textNode" presStyleLbl="bgShp" presStyleIdx="1" presStyleCnt="3"/>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2" presStyleCnt="3"/>
      <dgm:spPr/>
      <dgm:t>
        <a:bodyPr/>
        <a:lstStyle/>
        <a:p>
          <a:endParaRPr lang="en-US"/>
        </a:p>
      </dgm:t>
    </dgm:pt>
    <dgm:pt modelId="{A247FE6F-9B8F-4DF7-98D6-DB68B0940A84}" type="pres">
      <dgm:prSet presAssocID="{20E5ACF2-0273-411A-879A-9925FE719BF5}" presName="textNode" presStyleLbl="bgShp" presStyleIdx="2" presStyleCnt="3"/>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95169C17-D74D-44CA-8000-0A5425FB70C4}" type="presOf" srcId="{20E5ACF2-0273-411A-879A-9925FE719BF5}" destId="{A247FE6F-9B8F-4DF7-98D6-DB68B0940A84}" srcOrd="1" destOrd="0" presId="urn:microsoft.com/office/officeart/2005/8/layout/lProcess2"/>
    <dgm:cxn modelId="{1551834E-28D4-4E67-B613-A4054B9A16E7}" type="presOf" srcId="{D392D84C-2082-40F9-BA49-2F78DE287571}" destId="{E72D8EA8-0797-4B8A-813C-5538D52B96EA}" srcOrd="0" destOrd="0" presId="urn:microsoft.com/office/officeart/2005/8/layout/lProcess2"/>
    <dgm:cxn modelId="{D1AD9427-3CA5-44CF-ACB6-601822951134}" type="presOf" srcId="{2FBDB0C3-78D7-455B-8451-0AE338BDA806}" destId="{C6BE343B-B033-4267-8765-98E8C9D196EC}" srcOrd="0" destOrd="0" presId="urn:microsoft.com/office/officeart/2005/8/layout/lProcess2"/>
    <dgm:cxn modelId="{14762D23-26E1-44DC-A0E2-5D8A76BB43F1}" type="presOf" srcId="{53F4220C-7BFE-47EA-97B7-29639539A232}" destId="{87D92D43-DE2C-441E-8603-A958A36B173A}" srcOrd="1" destOrd="0" presId="urn:microsoft.com/office/officeart/2005/8/layout/lProcess2"/>
    <dgm:cxn modelId="{D3FB9576-7FA1-4C06-B2BB-9C5813F47830}" type="presOf" srcId="{53F4220C-7BFE-47EA-97B7-29639539A232}" destId="{C44E4882-7F94-4756-ABDD-304E488D92A2}" srcOrd="0"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09D497D5-6097-446E-8FEF-A278047B7457}" type="presOf" srcId="{20E5ACF2-0273-411A-879A-9925FE719BF5}" destId="{471CA400-7367-4FF7-A42D-901C452B30FB}" srcOrd="0" destOrd="0" presId="urn:microsoft.com/office/officeart/2005/8/layout/lProcess2"/>
    <dgm:cxn modelId="{9121ED61-FACD-4479-88E9-ADC6BE34D9EE}" srcId="{D392D84C-2082-40F9-BA49-2F78DE287571}" destId="{2FBDB0C3-78D7-455B-8451-0AE338BDA806}" srcOrd="1" destOrd="0" parTransId="{01AFA96A-9A50-442C-9E4C-AA4489D8C8AC}" sibTransId="{E9EF881B-73E3-4778-BB61-5EB7DE20F5DB}"/>
    <dgm:cxn modelId="{33099247-2ACD-49E9-9136-9AFDC7CEE0DD}" srcId="{D392D84C-2082-40F9-BA49-2F78DE287571}" destId="{20E5ACF2-0273-411A-879A-9925FE719BF5}" srcOrd="2" destOrd="0" parTransId="{3B86FA39-C72A-4A1F-B1DA-BA65A3D99A2F}" sibTransId="{C2E5790F-ABA7-4ECE-B986-92FC5832C82A}"/>
    <dgm:cxn modelId="{32217009-9969-4D4C-B207-5326D23AC72C}" type="presOf" srcId="{2FBDB0C3-78D7-455B-8451-0AE338BDA806}" destId="{CDCECFAB-C403-424A-9205-9480D2649BDC}" srcOrd="1" destOrd="0" presId="urn:microsoft.com/office/officeart/2005/8/layout/lProcess2"/>
    <dgm:cxn modelId="{7F2BD677-F83A-40EB-ABD0-90E5F7E4B827}" type="presParOf" srcId="{E72D8EA8-0797-4B8A-813C-5538D52B96EA}" destId="{624908DC-0CE8-415C-9684-B001F2EBC2E5}" srcOrd="0" destOrd="0" presId="urn:microsoft.com/office/officeart/2005/8/layout/lProcess2"/>
    <dgm:cxn modelId="{54CF0376-B53F-4062-B7BE-DFF8C11AB1BB}" type="presParOf" srcId="{624908DC-0CE8-415C-9684-B001F2EBC2E5}" destId="{C44E4882-7F94-4756-ABDD-304E488D92A2}" srcOrd="0" destOrd="0" presId="urn:microsoft.com/office/officeart/2005/8/layout/lProcess2"/>
    <dgm:cxn modelId="{6928D7F7-E20E-439B-B0DE-B1D56C8C64B2}" type="presParOf" srcId="{624908DC-0CE8-415C-9684-B001F2EBC2E5}" destId="{87D92D43-DE2C-441E-8603-A958A36B173A}" srcOrd="1" destOrd="0" presId="urn:microsoft.com/office/officeart/2005/8/layout/lProcess2"/>
    <dgm:cxn modelId="{2619F5D9-7316-43E5-BC1E-22CCBBB6AAAC}" type="presParOf" srcId="{624908DC-0CE8-415C-9684-B001F2EBC2E5}" destId="{B7FCF71D-7957-4280-B785-AC8921AD14B1}" srcOrd="2" destOrd="0" presId="urn:microsoft.com/office/officeart/2005/8/layout/lProcess2"/>
    <dgm:cxn modelId="{2380A44D-7D9A-4399-BC0C-80D8C619A148}" type="presParOf" srcId="{B7FCF71D-7957-4280-B785-AC8921AD14B1}" destId="{DC1F70D2-7675-4237-BB2F-F3D07F8680D0}" srcOrd="0" destOrd="0" presId="urn:microsoft.com/office/officeart/2005/8/layout/lProcess2"/>
    <dgm:cxn modelId="{767E7586-8FDA-468B-A4AE-DE56414A7F38}" type="presParOf" srcId="{E72D8EA8-0797-4B8A-813C-5538D52B96EA}" destId="{013278CB-5F79-4DE6-B870-49951D41CBFB}" srcOrd="1" destOrd="0" presId="urn:microsoft.com/office/officeart/2005/8/layout/lProcess2"/>
    <dgm:cxn modelId="{FBBB74F6-0919-4ECA-B5EC-E593CD3A4F59}" type="presParOf" srcId="{E72D8EA8-0797-4B8A-813C-5538D52B96EA}" destId="{2EE3B84E-33E9-47A0-BF63-CDF0B37465DA}" srcOrd="2" destOrd="0" presId="urn:microsoft.com/office/officeart/2005/8/layout/lProcess2"/>
    <dgm:cxn modelId="{3A26DED8-BF55-4582-A49F-4522D98C3447}" type="presParOf" srcId="{2EE3B84E-33E9-47A0-BF63-CDF0B37465DA}" destId="{C6BE343B-B033-4267-8765-98E8C9D196EC}" srcOrd="0" destOrd="0" presId="urn:microsoft.com/office/officeart/2005/8/layout/lProcess2"/>
    <dgm:cxn modelId="{17AB6E1F-798A-449D-99F7-2683683E214E}" type="presParOf" srcId="{2EE3B84E-33E9-47A0-BF63-CDF0B37465DA}" destId="{CDCECFAB-C403-424A-9205-9480D2649BDC}" srcOrd="1" destOrd="0" presId="urn:microsoft.com/office/officeart/2005/8/layout/lProcess2"/>
    <dgm:cxn modelId="{4962DCFE-2AE5-4BB9-A307-7EEE7C5B651E}" type="presParOf" srcId="{2EE3B84E-33E9-47A0-BF63-CDF0B37465DA}" destId="{F0BB237F-A0DB-437E-9F2D-B37953D5A708}" srcOrd="2" destOrd="0" presId="urn:microsoft.com/office/officeart/2005/8/layout/lProcess2"/>
    <dgm:cxn modelId="{B43BF200-3552-4108-8F1C-E02A1B4A19E1}" type="presParOf" srcId="{F0BB237F-A0DB-437E-9F2D-B37953D5A708}" destId="{5DDBD64C-348D-4AD6-8E5B-6622925B390E}" srcOrd="0" destOrd="0" presId="urn:microsoft.com/office/officeart/2005/8/layout/lProcess2"/>
    <dgm:cxn modelId="{8E4E4CD1-4735-4300-BA1F-CB43488FDB0A}" type="presParOf" srcId="{E72D8EA8-0797-4B8A-813C-5538D52B96EA}" destId="{8B1697BD-2B34-4A01-9C23-DF8634335B48}" srcOrd="3" destOrd="0" presId="urn:microsoft.com/office/officeart/2005/8/layout/lProcess2"/>
    <dgm:cxn modelId="{FC080540-2FDC-41F1-A3A6-9E61EA59C7C8}" type="presParOf" srcId="{E72D8EA8-0797-4B8A-813C-5538D52B96EA}" destId="{2E5B2B36-F5CD-4F3F-BFA9-2580AF8E23B8}" srcOrd="4" destOrd="0" presId="urn:microsoft.com/office/officeart/2005/8/layout/lProcess2"/>
    <dgm:cxn modelId="{71AE122C-8805-4B9E-948D-D19DC15683A2}" type="presParOf" srcId="{2E5B2B36-F5CD-4F3F-BFA9-2580AF8E23B8}" destId="{471CA400-7367-4FF7-A42D-901C452B30FB}" srcOrd="0" destOrd="0" presId="urn:microsoft.com/office/officeart/2005/8/layout/lProcess2"/>
    <dgm:cxn modelId="{25B88D61-5C56-49E1-8947-196083BC0FB0}" type="presParOf" srcId="{2E5B2B36-F5CD-4F3F-BFA9-2580AF8E23B8}" destId="{A247FE6F-9B8F-4DF7-98D6-DB68B0940A84}" srcOrd="1" destOrd="0" presId="urn:microsoft.com/office/officeart/2005/8/layout/lProcess2"/>
    <dgm:cxn modelId="{5A3F3005-3CC7-44CF-823C-798F3667A4FB}" type="presParOf" srcId="{2E5B2B36-F5CD-4F3F-BFA9-2580AF8E23B8}" destId="{1582C045-ACCC-4AB8-A8A6-FF131E5CF142}" srcOrd="2" destOrd="0" presId="urn:microsoft.com/office/officeart/2005/8/layout/lProcess2"/>
    <dgm:cxn modelId="{CEFF08C5-5183-471C-B1E1-0DAA74BB105A}"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1097280"/>
        <a:lstStyle/>
        <a:p>
          <a:r>
            <a:rPr lang="en-US" sz="1600" b="1" dirty="0" smtClean="0"/>
            <a:t>Statewide and local analysis by variables</a:t>
          </a:r>
        </a:p>
        <a:p>
          <a:r>
            <a:rPr lang="en-US" sz="1600" b="1" dirty="0" smtClean="0"/>
            <a:t>State system infrastructure analysis and local contributing factors</a:t>
          </a:r>
        </a:p>
      </dgm:t>
      <dgm:extLst>
        <a:ext uri="{E40237B7-FDA0-4F09-8148-C483321AD2D9}">
          <dgm14:cNvPr xmlns:dgm14="http://schemas.microsoft.com/office/drawing/2010/diagram" id="0" name="" descr="&quot; &quot;"/>
        </a:ext>
      </dgm:extLs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2FBDB0C3-78D7-455B-8451-0AE338BDA806}">
      <dgm:prSet phldrT="[Text]" custT="1"/>
      <dgm:spPr/>
      <dgm:t>
        <a:bodyPr tIns="1097280"/>
        <a:lstStyle/>
        <a:p>
          <a:r>
            <a:rPr lang="en-US" sz="1600" b="1" dirty="0" smtClean="0"/>
            <a:t>What data do we have on practices? </a:t>
          </a:r>
          <a:endParaRPr lang="en-US" sz="1600" b="1" dirty="0"/>
        </a:p>
      </dgm:t>
      <dgm:extLst>
        <a:ext uri="{E40237B7-FDA0-4F09-8148-C483321AD2D9}">
          <dgm14:cNvPr xmlns:dgm14="http://schemas.microsoft.com/office/drawing/2010/diagram" id="0" name="" descr="&quot; &quot;"/>
        </a:ext>
      </dgm:extLs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1097280"/>
        <a:lstStyle/>
        <a:p>
          <a:r>
            <a:rPr lang="en-US" sz="1600" b="1" dirty="0" smtClean="0"/>
            <a:t>What do the data tell us about c/f outcomes?</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3" custScaleX="304775"/>
      <dgm:spPr/>
      <dgm:t>
        <a:bodyPr/>
        <a:lstStyle/>
        <a:p>
          <a:endParaRPr lang="en-US"/>
        </a:p>
      </dgm:t>
    </dgm:pt>
    <dgm:pt modelId="{87D92D43-DE2C-441E-8603-A958A36B173A}" type="pres">
      <dgm:prSet presAssocID="{53F4220C-7BFE-47EA-97B7-29639539A232}" presName="textNode" presStyleLbl="bgShp" presStyleIdx="0" presStyleCnt="3"/>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1" presStyleCnt="3"/>
      <dgm:spPr/>
      <dgm:t>
        <a:bodyPr/>
        <a:lstStyle/>
        <a:p>
          <a:endParaRPr lang="en-US"/>
        </a:p>
      </dgm:t>
    </dgm:pt>
    <dgm:pt modelId="{CDCECFAB-C403-424A-9205-9480D2649BDC}" type="pres">
      <dgm:prSet presAssocID="{2FBDB0C3-78D7-455B-8451-0AE338BDA806}" presName="textNode" presStyleLbl="bgShp" presStyleIdx="1" presStyleCnt="3"/>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2" presStyleCnt="3"/>
      <dgm:spPr/>
      <dgm:t>
        <a:bodyPr/>
        <a:lstStyle/>
        <a:p>
          <a:endParaRPr lang="en-US"/>
        </a:p>
      </dgm:t>
    </dgm:pt>
    <dgm:pt modelId="{A247FE6F-9B8F-4DF7-98D6-DB68B0940A84}" type="pres">
      <dgm:prSet presAssocID="{20E5ACF2-0273-411A-879A-9925FE719BF5}" presName="textNode" presStyleLbl="bgShp" presStyleIdx="2" presStyleCnt="3"/>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E5C7B8D6-14BF-412B-A37E-3DBC057B88C2}" type="presOf" srcId="{53F4220C-7BFE-47EA-97B7-29639539A232}" destId="{87D92D43-DE2C-441E-8603-A958A36B173A}" srcOrd="1" destOrd="0" presId="urn:microsoft.com/office/officeart/2005/8/layout/lProcess2"/>
    <dgm:cxn modelId="{73FC0004-B3AF-4388-A3B2-138A212BF4E5}" type="presOf" srcId="{2FBDB0C3-78D7-455B-8451-0AE338BDA806}" destId="{C6BE343B-B033-4267-8765-98E8C9D196EC}" srcOrd="0"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7CCD3A8E-335C-40B0-9F5F-CE53FDB061DC}" type="presOf" srcId="{D392D84C-2082-40F9-BA49-2F78DE287571}" destId="{E72D8EA8-0797-4B8A-813C-5538D52B96EA}" srcOrd="0" destOrd="0" presId="urn:microsoft.com/office/officeart/2005/8/layout/lProcess2"/>
    <dgm:cxn modelId="{3494C2F2-84D9-468A-8CE1-39A66DD836C4}" type="presOf" srcId="{20E5ACF2-0273-411A-879A-9925FE719BF5}" destId="{A247FE6F-9B8F-4DF7-98D6-DB68B0940A84}" srcOrd="1" destOrd="0" presId="urn:microsoft.com/office/officeart/2005/8/layout/lProcess2"/>
    <dgm:cxn modelId="{9121ED61-FACD-4479-88E9-ADC6BE34D9EE}" srcId="{D392D84C-2082-40F9-BA49-2F78DE287571}" destId="{2FBDB0C3-78D7-455B-8451-0AE338BDA806}" srcOrd="1" destOrd="0" parTransId="{01AFA96A-9A50-442C-9E4C-AA4489D8C8AC}" sibTransId="{E9EF881B-73E3-4778-BB61-5EB7DE20F5DB}"/>
    <dgm:cxn modelId="{D0C4410A-811E-47BB-A5DB-78D1D7958EAE}" type="presOf" srcId="{53F4220C-7BFE-47EA-97B7-29639539A232}" destId="{C44E4882-7F94-4756-ABDD-304E488D92A2}" srcOrd="0" destOrd="0" presId="urn:microsoft.com/office/officeart/2005/8/layout/lProcess2"/>
    <dgm:cxn modelId="{33099247-2ACD-49E9-9136-9AFDC7CEE0DD}" srcId="{D392D84C-2082-40F9-BA49-2F78DE287571}" destId="{20E5ACF2-0273-411A-879A-9925FE719BF5}" srcOrd="2" destOrd="0" parTransId="{3B86FA39-C72A-4A1F-B1DA-BA65A3D99A2F}" sibTransId="{C2E5790F-ABA7-4ECE-B986-92FC5832C82A}"/>
    <dgm:cxn modelId="{1A5E55AB-F6D0-4BB6-B4B8-27A897C60756}" type="presOf" srcId="{2FBDB0C3-78D7-455B-8451-0AE338BDA806}" destId="{CDCECFAB-C403-424A-9205-9480D2649BDC}" srcOrd="1" destOrd="0" presId="urn:microsoft.com/office/officeart/2005/8/layout/lProcess2"/>
    <dgm:cxn modelId="{6767A07F-44E2-43E9-A1BD-A58E7D0F545D}" type="presOf" srcId="{20E5ACF2-0273-411A-879A-9925FE719BF5}" destId="{471CA400-7367-4FF7-A42D-901C452B30FB}" srcOrd="0" destOrd="0" presId="urn:microsoft.com/office/officeart/2005/8/layout/lProcess2"/>
    <dgm:cxn modelId="{1AC3CB2E-96AF-428F-94DD-70645FC71ABF}" type="presParOf" srcId="{E72D8EA8-0797-4B8A-813C-5538D52B96EA}" destId="{624908DC-0CE8-415C-9684-B001F2EBC2E5}" srcOrd="0" destOrd="0" presId="urn:microsoft.com/office/officeart/2005/8/layout/lProcess2"/>
    <dgm:cxn modelId="{93A29146-A4E2-41CA-B807-7743BE3DBBFC}" type="presParOf" srcId="{624908DC-0CE8-415C-9684-B001F2EBC2E5}" destId="{C44E4882-7F94-4756-ABDD-304E488D92A2}" srcOrd="0" destOrd="0" presId="urn:microsoft.com/office/officeart/2005/8/layout/lProcess2"/>
    <dgm:cxn modelId="{64888EF0-0E21-402E-B796-59662A5DFF8E}" type="presParOf" srcId="{624908DC-0CE8-415C-9684-B001F2EBC2E5}" destId="{87D92D43-DE2C-441E-8603-A958A36B173A}" srcOrd="1" destOrd="0" presId="urn:microsoft.com/office/officeart/2005/8/layout/lProcess2"/>
    <dgm:cxn modelId="{35C097F2-3CAD-485C-8DAC-617C2C20F0CC}" type="presParOf" srcId="{624908DC-0CE8-415C-9684-B001F2EBC2E5}" destId="{B7FCF71D-7957-4280-B785-AC8921AD14B1}" srcOrd="2" destOrd="0" presId="urn:microsoft.com/office/officeart/2005/8/layout/lProcess2"/>
    <dgm:cxn modelId="{B97755EE-4694-4100-95FA-C6C141A5841F}" type="presParOf" srcId="{B7FCF71D-7957-4280-B785-AC8921AD14B1}" destId="{DC1F70D2-7675-4237-BB2F-F3D07F8680D0}" srcOrd="0" destOrd="0" presId="urn:microsoft.com/office/officeart/2005/8/layout/lProcess2"/>
    <dgm:cxn modelId="{32416DAF-422D-4C00-AE8A-19192E99EF9A}" type="presParOf" srcId="{E72D8EA8-0797-4B8A-813C-5538D52B96EA}" destId="{013278CB-5F79-4DE6-B870-49951D41CBFB}" srcOrd="1" destOrd="0" presId="urn:microsoft.com/office/officeart/2005/8/layout/lProcess2"/>
    <dgm:cxn modelId="{3F3B6C6E-405F-4EA5-B1A4-F6310A2B07F2}" type="presParOf" srcId="{E72D8EA8-0797-4B8A-813C-5538D52B96EA}" destId="{2EE3B84E-33E9-47A0-BF63-CDF0B37465DA}" srcOrd="2" destOrd="0" presId="urn:microsoft.com/office/officeart/2005/8/layout/lProcess2"/>
    <dgm:cxn modelId="{73D9CCBC-7E55-4131-8090-8A49DCEAB732}" type="presParOf" srcId="{2EE3B84E-33E9-47A0-BF63-CDF0B37465DA}" destId="{C6BE343B-B033-4267-8765-98E8C9D196EC}" srcOrd="0" destOrd="0" presId="urn:microsoft.com/office/officeart/2005/8/layout/lProcess2"/>
    <dgm:cxn modelId="{C81B4DFA-7485-4401-9113-0C3BDB05E305}" type="presParOf" srcId="{2EE3B84E-33E9-47A0-BF63-CDF0B37465DA}" destId="{CDCECFAB-C403-424A-9205-9480D2649BDC}" srcOrd="1" destOrd="0" presId="urn:microsoft.com/office/officeart/2005/8/layout/lProcess2"/>
    <dgm:cxn modelId="{815D9011-E977-4065-85F9-AED498438C49}" type="presParOf" srcId="{2EE3B84E-33E9-47A0-BF63-CDF0B37465DA}" destId="{F0BB237F-A0DB-437E-9F2D-B37953D5A708}" srcOrd="2" destOrd="0" presId="urn:microsoft.com/office/officeart/2005/8/layout/lProcess2"/>
    <dgm:cxn modelId="{9473413E-EB0F-4072-A913-35A2F010B2D0}" type="presParOf" srcId="{F0BB237F-A0DB-437E-9F2D-B37953D5A708}" destId="{5DDBD64C-348D-4AD6-8E5B-6622925B390E}" srcOrd="0" destOrd="0" presId="urn:microsoft.com/office/officeart/2005/8/layout/lProcess2"/>
    <dgm:cxn modelId="{C1F39DF8-75AB-4413-B669-77A931872D4F}" type="presParOf" srcId="{E72D8EA8-0797-4B8A-813C-5538D52B96EA}" destId="{8B1697BD-2B34-4A01-9C23-DF8634335B48}" srcOrd="3" destOrd="0" presId="urn:microsoft.com/office/officeart/2005/8/layout/lProcess2"/>
    <dgm:cxn modelId="{C1FCE705-9647-4D34-A31A-F130F73543FF}" type="presParOf" srcId="{E72D8EA8-0797-4B8A-813C-5538D52B96EA}" destId="{2E5B2B36-F5CD-4F3F-BFA9-2580AF8E23B8}" srcOrd="4" destOrd="0" presId="urn:microsoft.com/office/officeart/2005/8/layout/lProcess2"/>
    <dgm:cxn modelId="{E198C150-48C7-44CC-9DA9-3787C52F9667}" type="presParOf" srcId="{2E5B2B36-F5CD-4F3F-BFA9-2580AF8E23B8}" destId="{471CA400-7367-4FF7-A42D-901C452B30FB}" srcOrd="0" destOrd="0" presId="urn:microsoft.com/office/officeart/2005/8/layout/lProcess2"/>
    <dgm:cxn modelId="{FED26811-CDFF-40CC-8936-4650D095EDF2}" type="presParOf" srcId="{2E5B2B36-F5CD-4F3F-BFA9-2580AF8E23B8}" destId="{A247FE6F-9B8F-4DF7-98D6-DB68B0940A84}" srcOrd="1" destOrd="0" presId="urn:microsoft.com/office/officeart/2005/8/layout/lProcess2"/>
    <dgm:cxn modelId="{3F728A63-1E13-43E9-9241-EE00742CE30B}" type="presParOf" srcId="{2E5B2B36-F5CD-4F3F-BFA9-2580AF8E23B8}" destId="{1582C045-ACCC-4AB8-A8A6-FF131E5CF142}" srcOrd="2" destOrd="0" presId="urn:microsoft.com/office/officeart/2005/8/layout/lProcess2"/>
    <dgm:cxn modelId="{72CDD31C-A654-4E44-89B4-0DA6F7877F0D}"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1554480"/>
        <a:lstStyle/>
        <a:p>
          <a:r>
            <a:rPr lang="en-US" sz="1600" b="1" dirty="0" smtClean="0"/>
            <a:t>Activities to be implemented to ensure state system supports local systems and implementation of desired practices</a:t>
          </a:r>
        </a:p>
      </dgm:t>
      <dgm:extLst>
        <a:ext uri="{E40237B7-FDA0-4F09-8148-C483321AD2D9}">
          <dgm14:cNvPr xmlns:dgm14="http://schemas.microsoft.com/office/drawing/2010/diagram" id="0" name="" descr="&quot; &quot;"/>
        </a:ext>
      </dgm:extLs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tIns="1554480"/>
        <a:lstStyle/>
        <a:p>
          <a:r>
            <a:rPr lang="en-US" sz="1600" b="1" dirty="0" smtClean="0"/>
            <a:t>Activities to be implemented to ensure local systems support practitioners</a:t>
          </a:r>
        </a:p>
      </dgm:t>
      <dgm:extLst>
        <a:ext uri="{E40237B7-FDA0-4F09-8148-C483321AD2D9}">
          <dgm14:cNvPr xmlns:dgm14="http://schemas.microsoft.com/office/drawing/2010/diagram" id="0" name="" descr="&quot; &quot;"/>
        </a:ext>
      </dgm:extLs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tIns="1554480"/>
        <a:lstStyle/>
        <a:p>
          <a:r>
            <a:rPr lang="en-US" sz="1600" b="1" dirty="0" smtClean="0"/>
            <a:t>Activities to be implemented to ensure effective training, TA, coaching and other supports related to desired practices</a:t>
          </a:r>
        </a:p>
      </dgm:t>
      <dgm:extLst>
        <a:ext uri="{E40237B7-FDA0-4F09-8148-C483321AD2D9}">
          <dgm14:cNvPr xmlns:dgm14="http://schemas.microsoft.com/office/drawing/2010/diagram" id="0" name="" descr="&quot; &quot;"/>
        </a:ext>
      </dgm:extLs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tIns="1554480"/>
        <a:lstStyle/>
        <a:p>
          <a:r>
            <a:rPr lang="en-US" sz="1600" b="1" dirty="0" smtClean="0"/>
            <a:t>Activities to be implemented to ensure practitioners have relevant knowledge and implement aligned practices</a:t>
          </a:r>
          <a:endParaRPr lang="en-US" sz="1600" b="1" dirty="0"/>
        </a:p>
      </dgm:t>
      <dgm:extLst>
        <a:ext uri="{E40237B7-FDA0-4F09-8148-C483321AD2D9}">
          <dgm14:cNvPr xmlns:dgm14="http://schemas.microsoft.com/office/drawing/2010/diagram" id="0" name="" descr="&quot; &quot;"/>
        </a:ext>
      </dgm:extLs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1554480"/>
        <a:lstStyle/>
        <a:p>
          <a:r>
            <a:rPr lang="en-US" sz="1600" b="1" dirty="0" smtClean="0"/>
            <a:t>Focused desired result for children and/or families</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5"/>
      <dgm:spPr/>
      <dgm:t>
        <a:bodyPr/>
        <a:lstStyle/>
        <a:p>
          <a:endParaRPr lang="en-US"/>
        </a:p>
      </dgm:t>
    </dgm:pt>
    <dgm:pt modelId="{87D92D43-DE2C-441E-8603-A958A36B173A}" type="pres">
      <dgm:prSet presAssocID="{53F4220C-7BFE-47EA-97B7-29639539A232}" presName="textNode" presStyleLbl="bgShp" presStyleIdx="0" presStyleCnt="5"/>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6D13C1A7-6125-40B2-9CEB-E51F27AF5B96}" type="pres">
      <dgm:prSet presAssocID="{7923AD55-1625-4883-909B-E48A5A308523}" presName="compNode" presStyleCnt="0"/>
      <dgm:spPr/>
      <dgm:t>
        <a:bodyPr/>
        <a:lstStyle/>
        <a:p>
          <a:endParaRPr lang="en-US"/>
        </a:p>
      </dgm:t>
    </dgm:pt>
    <dgm:pt modelId="{B3D51D93-423B-440F-B2D4-63F96AA56F0B}" type="pres">
      <dgm:prSet presAssocID="{7923AD55-1625-4883-909B-E48A5A308523}" presName="aNode" presStyleLbl="bgShp" presStyleIdx="1" presStyleCnt="5"/>
      <dgm:spPr/>
      <dgm:t>
        <a:bodyPr/>
        <a:lstStyle/>
        <a:p>
          <a:endParaRPr lang="en-US"/>
        </a:p>
      </dgm:t>
    </dgm:pt>
    <dgm:pt modelId="{7D9ACA97-FB6E-4ECC-B383-C3C503CFA7E4}" type="pres">
      <dgm:prSet presAssocID="{7923AD55-1625-4883-909B-E48A5A308523}" presName="textNode" presStyleLbl="bgShp" presStyleIdx="1" presStyleCnt="5"/>
      <dgm:spPr/>
      <dgm:t>
        <a:bodyPr/>
        <a:lstStyle/>
        <a:p>
          <a:endParaRPr lang="en-US"/>
        </a:p>
      </dgm:t>
    </dgm:pt>
    <dgm:pt modelId="{279CC485-175D-481C-A55A-1D703340C21F}" type="pres">
      <dgm:prSet presAssocID="{7923AD55-1625-4883-909B-E48A5A308523}" presName="compChildNode" presStyleCnt="0"/>
      <dgm:spPr/>
      <dgm:t>
        <a:bodyPr/>
        <a:lstStyle/>
        <a:p>
          <a:endParaRPr lang="en-US"/>
        </a:p>
      </dgm:t>
    </dgm:pt>
    <dgm:pt modelId="{3D5AEBC8-48AA-4AD2-AEDB-0D5CC97187BB}" type="pres">
      <dgm:prSet presAssocID="{7923AD55-1625-4883-909B-E48A5A308523}" presName="theInnerList" presStyleCnt="0"/>
      <dgm:spPr/>
      <dgm:t>
        <a:bodyPr/>
        <a:lstStyle/>
        <a:p>
          <a:endParaRPr lang="en-US"/>
        </a:p>
      </dgm:t>
    </dgm:pt>
    <dgm:pt modelId="{59EC2B13-9A18-4902-8A32-145539923336}" type="pres">
      <dgm:prSet presAssocID="{7923AD55-1625-4883-909B-E48A5A308523}" presName="aSpace" presStyleCnt="0"/>
      <dgm:spPr/>
      <dgm:t>
        <a:bodyPr/>
        <a:lstStyle/>
        <a:p>
          <a:endParaRPr lang="en-US"/>
        </a:p>
      </dgm:t>
    </dgm:pt>
    <dgm:pt modelId="{45637EB2-6114-4A22-A5C7-D2554E99A1C6}" type="pres">
      <dgm:prSet presAssocID="{1AED3C8F-DA71-4600-BB9A-FE92C04A712C}" presName="compNode" presStyleCnt="0"/>
      <dgm:spPr/>
      <dgm:t>
        <a:bodyPr/>
        <a:lstStyle/>
        <a:p>
          <a:endParaRPr lang="en-US"/>
        </a:p>
      </dgm:t>
    </dgm:pt>
    <dgm:pt modelId="{2947C7E9-16AE-4E30-A925-B069D02A4308}" type="pres">
      <dgm:prSet presAssocID="{1AED3C8F-DA71-4600-BB9A-FE92C04A712C}" presName="aNode" presStyleLbl="bgShp" presStyleIdx="2" presStyleCnt="5" custLinFactNeighborX="-2274" custLinFactNeighborY="-5000"/>
      <dgm:spPr/>
      <dgm:t>
        <a:bodyPr/>
        <a:lstStyle/>
        <a:p>
          <a:endParaRPr lang="en-US"/>
        </a:p>
      </dgm:t>
    </dgm:pt>
    <dgm:pt modelId="{7459DCD9-D0F1-463B-94D7-BFD445A36159}" type="pres">
      <dgm:prSet presAssocID="{1AED3C8F-DA71-4600-BB9A-FE92C04A712C}" presName="textNode" presStyleLbl="bgShp" presStyleIdx="2" presStyleCnt="5"/>
      <dgm:spPr/>
      <dgm:t>
        <a:bodyPr/>
        <a:lstStyle/>
        <a:p>
          <a:endParaRPr lang="en-US"/>
        </a:p>
      </dgm:t>
    </dgm:pt>
    <dgm:pt modelId="{5701F5DF-EE30-4636-9949-0EE541E0FF52}" type="pres">
      <dgm:prSet presAssocID="{1AED3C8F-DA71-4600-BB9A-FE92C04A712C}" presName="compChildNode" presStyleCnt="0"/>
      <dgm:spPr/>
      <dgm:t>
        <a:bodyPr/>
        <a:lstStyle/>
        <a:p>
          <a:endParaRPr lang="en-US"/>
        </a:p>
      </dgm:t>
    </dgm:pt>
    <dgm:pt modelId="{C8DD20B2-2CC1-4895-800D-303A49003B83}" type="pres">
      <dgm:prSet presAssocID="{1AED3C8F-DA71-4600-BB9A-FE92C04A712C}" presName="theInnerList" presStyleCnt="0"/>
      <dgm:spPr/>
      <dgm:t>
        <a:bodyPr/>
        <a:lstStyle/>
        <a:p>
          <a:endParaRPr lang="en-US"/>
        </a:p>
      </dgm:t>
    </dgm:pt>
    <dgm:pt modelId="{F07159EE-579C-411A-BFCA-61A611A55EF7}" type="pres">
      <dgm:prSet presAssocID="{1AED3C8F-DA71-4600-BB9A-FE92C04A712C}"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3" presStyleCnt="5"/>
      <dgm:spPr/>
      <dgm:t>
        <a:bodyPr/>
        <a:lstStyle/>
        <a:p>
          <a:endParaRPr lang="en-US"/>
        </a:p>
      </dgm:t>
    </dgm:pt>
    <dgm:pt modelId="{CDCECFAB-C403-424A-9205-9480D2649BDC}" type="pres">
      <dgm:prSet presAssocID="{2FBDB0C3-78D7-455B-8451-0AE338BDA806}" presName="textNode" presStyleLbl="bgShp" presStyleIdx="3" presStyleCnt="5"/>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4" presStyleCnt="5"/>
      <dgm:spPr/>
      <dgm:t>
        <a:bodyPr/>
        <a:lstStyle/>
        <a:p>
          <a:endParaRPr lang="en-US"/>
        </a:p>
      </dgm:t>
    </dgm:pt>
    <dgm:pt modelId="{A247FE6F-9B8F-4DF7-98D6-DB68B0940A84}" type="pres">
      <dgm:prSet presAssocID="{20E5ACF2-0273-411A-879A-9925FE719BF5}" presName="textNode" presStyleLbl="bgShp" presStyleIdx="4" presStyleCnt="5"/>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2871A067-ACA9-483C-ACB3-74FE18C4558E}" type="presOf" srcId="{7923AD55-1625-4883-909B-E48A5A308523}" destId="{7D9ACA97-FB6E-4ECC-B383-C3C503CFA7E4}" srcOrd="1" destOrd="0" presId="urn:microsoft.com/office/officeart/2005/8/layout/lProcess2"/>
    <dgm:cxn modelId="{398FB2A1-E5DE-4D34-8898-7F3A8943F234}" srcId="{D392D84C-2082-40F9-BA49-2F78DE287571}" destId="{1AED3C8F-DA71-4600-BB9A-FE92C04A712C}" srcOrd="2" destOrd="0" parTransId="{B45B2B8A-F4A1-4461-8735-3727626D887D}" sibTransId="{E3F220D4-C66B-4351-99E4-AE97ABB11074}"/>
    <dgm:cxn modelId="{33099247-2ACD-49E9-9136-9AFDC7CEE0DD}" srcId="{D392D84C-2082-40F9-BA49-2F78DE287571}" destId="{20E5ACF2-0273-411A-879A-9925FE719BF5}" srcOrd="4" destOrd="0" parTransId="{3B86FA39-C72A-4A1F-B1DA-BA65A3D99A2F}" sibTransId="{C2E5790F-ABA7-4ECE-B986-92FC5832C82A}"/>
    <dgm:cxn modelId="{10761D9B-8AF5-439C-8D58-CEF78ADD6B1B}" type="presOf" srcId="{2FBDB0C3-78D7-455B-8451-0AE338BDA806}" destId="{CDCECFAB-C403-424A-9205-9480D2649BDC}" srcOrd="1" destOrd="0" presId="urn:microsoft.com/office/officeart/2005/8/layout/lProcess2"/>
    <dgm:cxn modelId="{E477C3CA-733E-4666-8822-423FE1443DF1}" type="presOf" srcId="{20E5ACF2-0273-411A-879A-9925FE719BF5}" destId="{A247FE6F-9B8F-4DF7-98D6-DB68B0940A84}" srcOrd="1" destOrd="0" presId="urn:microsoft.com/office/officeart/2005/8/layout/lProcess2"/>
    <dgm:cxn modelId="{6B1F392A-D218-497D-82B0-458BD887B1A4}" type="presOf" srcId="{20E5ACF2-0273-411A-879A-9925FE719BF5}" destId="{471CA400-7367-4FF7-A42D-901C452B30FB}" srcOrd="0" destOrd="0" presId="urn:microsoft.com/office/officeart/2005/8/layout/lProcess2"/>
    <dgm:cxn modelId="{9121ED61-FACD-4479-88E9-ADC6BE34D9EE}" srcId="{D392D84C-2082-40F9-BA49-2F78DE287571}" destId="{2FBDB0C3-78D7-455B-8451-0AE338BDA806}" srcOrd="3" destOrd="0" parTransId="{01AFA96A-9A50-442C-9E4C-AA4489D8C8AC}" sibTransId="{E9EF881B-73E3-4778-BB61-5EB7DE20F5DB}"/>
    <dgm:cxn modelId="{80B8CA14-A483-402D-B4F3-D653693052D8}" type="presOf" srcId="{53F4220C-7BFE-47EA-97B7-29639539A232}" destId="{87D92D43-DE2C-441E-8603-A958A36B173A}" srcOrd="1" destOrd="0" presId="urn:microsoft.com/office/officeart/2005/8/layout/lProcess2"/>
    <dgm:cxn modelId="{25E76699-5BEF-412E-BAEE-6560EFAEA927}" type="presOf" srcId="{53F4220C-7BFE-47EA-97B7-29639539A232}" destId="{C44E4882-7F94-4756-ABDD-304E488D92A2}" srcOrd="0" destOrd="0" presId="urn:microsoft.com/office/officeart/2005/8/layout/lProcess2"/>
    <dgm:cxn modelId="{244972F3-1129-4289-82B1-FECD2B1D842B}" srcId="{D392D84C-2082-40F9-BA49-2F78DE287571}" destId="{7923AD55-1625-4883-909B-E48A5A308523}" srcOrd="1" destOrd="0" parTransId="{2DC69B9C-A6FD-418A-954D-FA7FB6A2B6A3}" sibTransId="{84270EC3-C2A0-48B5-A291-65CE7D593A08}"/>
    <dgm:cxn modelId="{6D3BD2DD-6D01-4000-972B-651C16B60515}" type="presOf" srcId="{2FBDB0C3-78D7-455B-8451-0AE338BDA806}" destId="{C6BE343B-B033-4267-8765-98E8C9D196EC}" srcOrd="0" destOrd="0" presId="urn:microsoft.com/office/officeart/2005/8/layout/lProcess2"/>
    <dgm:cxn modelId="{A468E5B2-07DE-45DE-BDF6-0C691A58E280}" type="presOf" srcId="{1AED3C8F-DA71-4600-BB9A-FE92C04A712C}" destId="{2947C7E9-16AE-4E30-A925-B069D02A4308}" srcOrd="0" destOrd="0" presId="urn:microsoft.com/office/officeart/2005/8/layout/lProcess2"/>
    <dgm:cxn modelId="{EACFD0F2-C695-4D9F-A78D-CA00B0047D2F}" type="presOf" srcId="{D392D84C-2082-40F9-BA49-2F78DE287571}" destId="{E72D8EA8-0797-4B8A-813C-5538D52B96EA}" srcOrd="0" destOrd="0" presId="urn:microsoft.com/office/officeart/2005/8/layout/lProcess2"/>
    <dgm:cxn modelId="{EBF2BFFC-BA9B-4897-9A52-C63EC837D7F9}" type="presOf" srcId="{7923AD55-1625-4883-909B-E48A5A308523}" destId="{B3D51D93-423B-440F-B2D4-63F96AA56F0B}" srcOrd="0" destOrd="0" presId="urn:microsoft.com/office/officeart/2005/8/layout/lProcess2"/>
    <dgm:cxn modelId="{56FDC137-16E4-4C4B-B6E6-A99EF4179655}" type="presOf" srcId="{1AED3C8F-DA71-4600-BB9A-FE92C04A712C}" destId="{7459DCD9-D0F1-463B-94D7-BFD445A36159}" srcOrd="1"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54467076-6938-4E3E-85DD-898090BA8AD9}" type="presParOf" srcId="{E72D8EA8-0797-4B8A-813C-5538D52B96EA}" destId="{624908DC-0CE8-415C-9684-B001F2EBC2E5}" srcOrd="0" destOrd="0" presId="urn:microsoft.com/office/officeart/2005/8/layout/lProcess2"/>
    <dgm:cxn modelId="{A4FAD0AC-07C0-407F-B0C5-3D658C146213}" type="presParOf" srcId="{624908DC-0CE8-415C-9684-B001F2EBC2E5}" destId="{C44E4882-7F94-4756-ABDD-304E488D92A2}" srcOrd="0" destOrd="0" presId="urn:microsoft.com/office/officeart/2005/8/layout/lProcess2"/>
    <dgm:cxn modelId="{EDA82E81-D238-4CF5-8AAA-4FBD712ABD3C}" type="presParOf" srcId="{624908DC-0CE8-415C-9684-B001F2EBC2E5}" destId="{87D92D43-DE2C-441E-8603-A958A36B173A}" srcOrd="1" destOrd="0" presId="urn:microsoft.com/office/officeart/2005/8/layout/lProcess2"/>
    <dgm:cxn modelId="{5999FF4C-6733-471F-A07D-D4BC6EF2A6FD}" type="presParOf" srcId="{624908DC-0CE8-415C-9684-B001F2EBC2E5}" destId="{B7FCF71D-7957-4280-B785-AC8921AD14B1}" srcOrd="2" destOrd="0" presId="urn:microsoft.com/office/officeart/2005/8/layout/lProcess2"/>
    <dgm:cxn modelId="{A8C517B8-2492-44C9-B4AF-718F9A4E04BD}" type="presParOf" srcId="{B7FCF71D-7957-4280-B785-AC8921AD14B1}" destId="{DC1F70D2-7675-4237-BB2F-F3D07F8680D0}" srcOrd="0" destOrd="0" presId="urn:microsoft.com/office/officeart/2005/8/layout/lProcess2"/>
    <dgm:cxn modelId="{A0F675A2-114E-46D1-B9D4-7D8A57F4914C}" type="presParOf" srcId="{E72D8EA8-0797-4B8A-813C-5538D52B96EA}" destId="{013278CB-5F79-4DE6-B870-49951D41CBFB}" srcOrd="1" destOrd="0" presId="urn:microsoft.com/office/officeart/2005/8/layout/lProcess2"/>
    <dgm:cxn modelId="{1EB26EA1-E75A-4CEB-A4DA-7423E5076D91}" type="presParOf" srcId="{E72D8EA8-0797-4B8A-813C-5538D52B96EA}" destId="{6D13C1A7-6125-40B2-9CEB-E51F27AF5B96}" srcOrd="2" destOrd="0" presId="urn:microsoft.com/office/officeart/2005/8/layout/lProcess2"/>
    <dgm:cxn modelId="{02B4714E-2B60-4BCE-8626-58178D19E41D}" type="presParOf" srcId="{6D13C1A7-6125-40B2-9CEB-E51F27AF5B96}" destId="{B3D51D93-423B-440F-B2D4-63F96AA56F0B}" srcOrd="0" destOrd="0" presId="urn:microsoft.com/office/officeart/2005/8/layout/lProcess2"/>
    <dgm:cxn modelId="{76B81B64-D06C-42C1-964A-A76042394611}" type="presParOf" srcId="{6D13C1A7-6125-40B2-9CEB-E51F27AF5B96}" destId="{7D9ACA97-FB6E-4ECC-B383-C3C503CFA7E4}" srcOrd="1" destOrd="0" presId="urn:microsoft.com/office/officeart/2005/8/layout/lProcess2"/>
    <dgm:cxn modelId="{386C4295-4C10-4B3A-80AF-567407FF2E1D}" type="presParOf" srcId="{6D13C1A7-6125-40B2-9CEB-E51F27AF5B96}" destId="{279CC485-175D-481C-A55A-1D703340C21F}" srcOrd="2" destOrd="0" presId="urn:microsoft.com/office/officeart/2005/8/layout/lProcess2"/>
    <dgm:cxn modelId="{1B86E499-0EE7-4339-8B49-74575CA143BC}" type="presParOf" srcId="{279CC485-175D-481C-A55A-1D703340C21F}" destId="{3D5AEBC8-48AA-4AD2-AEDB-0D5CC97187BB}" srcOrd="0" destOrd="0" presId="urn:microsoft.com/office/officeart/2005/8/layout/lProcess2"/>
    <dgm:cxn modelId="{F82979A9-D2D6-4897-9964-03EC89844FEE}" type="presParOf" srcId="{E72D8EA8-0797-4B8A-813C-5538D52B96EA}" destId="{59EC2B13-9A18-4902-8A32-145539923336}" srcOrd="3" destOrd="0" presId="urn:microsoft.com/office/officeart/2005/8/layout/lProcess2"/>
    <dgm:cxn modelId="{6E1C70A4-2518-4EE2-BB9A-ADDDED85F494}" type="presParOf" srcId="{E72D8EA8-0797-4B8A-813C-5538D52B96EA}" destId="{45637EB2-6114-4A22-A5C7-D2554E99A1C6}" srcOrd="4" destOrd="0" presId="urn:microsoft.com/office/officeart/2005/8/layout/lProcess2"/>
    <dgm:cxn modelId="{A03AF714-1555-4C97-89C5-2405B7025437}" type="presParOf" srcId="{45637EB2-6114-4A22-A5C7-D2554E99A1C6}" destId="{2947C7E9-16AE-4E30-A925-B069D02A4308}" srcOrd="0" destOrd="0" presId="urn:microsoft.com/office/officeart/2005/8/layout/lProcess2"/>
    <dgm:cxn modelId="{596E3114-DBBF-43A5-B069-6B129FDA7231}" type="presParOf" srcId="{45637EB2-6114-4A22-A5C7-D2554E99A1C6}" destId="{7459DCD9-D0F1-463B-94D7-BFD445A36159}" srcOrd="1" destOrd="0" presId="urn:microsoft.com/office/officeart/2005/8/layout/lProcess2"/>
    <dgm:cxn modelId="{3180171A-0169-451B-8EA9-B441A4CE35C1}" type="presParOf" srcId="{45637EB2-6114-4A22-A5C7-D2554E99A1C6}" destId="{5701F5DF-EE30-4636-9949-0EE541E0FF52}" srcOrd="2" destOrd="0" presId="urn:microsoft.com/office/officeart/2005/8/layout/lProcess2"/>
    <dgm:cxn modelId="{0655AE40-0C34-4556-83D5-71B52C2E9E3C}" type="presParOf" srcId="{5701F5DF-EE30-4636-9949-0EE541E0FF52}" destId="{C8DD20B2-2CC1-4895-800D-303A49003B83}" srcOrd="0" destOrd="0" presId="urn:microsoft.com/office/officeart/2005/8/layout/lProcess2"/>
    <dgm:cxn modelId="{4AB64F25-B06C-4EF8-8022-848A463921AE}" type="presParOf" srcId="{E72D8EA8-0797-4B8A-813C-5538D52B96EA}" destId="{F07159EE-579C-411A-BFCA-61A611A55EF7}" srcOrd="5" destOrd="0" presId="urn:microsoft.com/office/officeart/2005/8/layout/lProcess2"/>
    <dgm:cxn modelId="{A026DD33-2114-4D8D-9789-834F22F27F2F}" type="presParOf" srcId="{E72D8EA8-0797-4B8A-813C-5538D52B96EA}" destId="{2EE3B84E-33E9-47A0-BF63-CDF0B37465DA}" srcOrd="6" destOrd="0" presId="urn:microsoft.com/office/officeart/2005/8/layout/lProcess2"/>
    <dgm:cxn modelId="{A19C289D-8C65-4B3E-B1DC-AD47B1497A85}" type="presParOf" srcId="{2EE3B84E-33E9-47A0-BF63-CDF0B37465DA}" destId="{C6BE343B-B033-4267-8765-98E8C9D196EC}" srcOrd="0" destOrd="0" presId="urn:microsoft.com/office/officeart/2005/8/layout/lProcess2"/>
    <dgm:cxn modelId="{73E0398C-774F-407F-82BA-B275AF820C6F}" type="presParOf" srcId="{2EE3B84E-33E9-47A0-BF63-CDF0B37465DA}" destId="{CDCECFAB-C403-424A-9205-9480D2649BDC}" srcOrd="1" destOrd="0" presId="urn:microsoft.com/office/officeart/2005/8/layout/lProcess2"/>
    <dgm:cxn modelId="{640C530B-1D91-4E73-B6ED-2FE97CB46064}" type="presParOf" srcId="{2EE3B84E-33E9-47A0-BF63-CDF0B37465DA}" destId="{F0BB237F-A0DB-437E-9F2D-B37953D5A708}" srcOrd="2" destOrd="0" presId="urn:microsoft.com/office/officeart/2005/8/layout/lProcess2"/>
    <dgm:cxn modelId="{F276606B-410A-4843-8EE4-49B908B45BBC}" type="presParOf" srcId="{F0BB237F-A0DB-437E-9F2D-B37953D5A708}" destId="{5DDBD64C-348D-4AD6-8E5B-6622925B390E}" srcOrd="0" destOrd="0" presId="urn:microsoft.com/office/officeart/2005/8/layout/lProcess2"/>
    <dgm:cxn modelId="{5512D085-1568-4EAB-BFD7-3302C3A5023E}" type="presParOf" srcId="{E72D8EA8-0797-4B8A-813C-5538D52B96EA}" destId="{8B1697BD-2B34-4A01-9C23-DF8634335B48}" srcOrd="7" destOrd="0" presId="urn:microsoft.com/office/officeart/2005/8/layout/lProcess2"/>
    <dgm:cxn modelId="{70850F1F-A64C-45F6-9585-3AC9D133C176}" type="presParOf" srcId="{E72D8EA8-0797-4B8A-813C-5538D52B96EA}" destId="{2E5B2B36-F5CD-4F3F-BFA9-2580AF8E23B8}" srcOrd="8" destOrd="0" presId="urn:microsoft.com/office/officeart/2005/8/layout/lProcess2"/>
    <dgm:cxn modelId="{A3A84F82-3E10-41BF-A655-9F2B6D8557C0}" type="presParOf" srcId="{2E5B2B36-F5CD-4F3F-BFA9-2580AF8E23B8}" destId="{471CA400-7367-4FF7-A42D-901C452B30FB}" srcOrd="0" destOrd="0" presId="urn:microsoft.com/office/officeart/2005/8/layout/lProcess2"/>
    <dgm:cxn modelId="{CC63838E-0DE7-4518-93AA-984EF25EFF83}" type="presParOf" srcId="{2E5B2B36-F5CD-4F3F-BFA9-2580AF8E23B8}" destId="{A247FE6F-9B8F-4DF7-98D6-DB68B0940A84}" srcOrd="1" destOrd="0" presId="urn:microsoft.com/office/officeart/2005/8/layout/lProcess2"/>
    <dgm:cxn modelId="{DC405DB0-8BAE-4126-A1D7-0D6F1A7E6C56}" type="presParOf" srcId="{2E5B2B36-F5CD-4F3F-BFA9-2580AF8E23B8}" destId="{1582C045-ACCC-4AB8-A8A6-FF131E5CF142}" srcOrd="2" destOrd="0" presId="urn:microsoft.com/office/officeart/2005/8/layout/lProcess2"/>
    <dgm:cxn modelId="{7FD56F50-6891-43ED-99A4-661CB1F4D056}"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1554480"/>
        <a:lstStyle/>
        <a:p>
          <a:r>
            <a:rPr lang="en-US" sz="1600" b="1" dirty="0" smtClean="0"/>
            <a:t>Activities to be implemented to ensure state system supports local systems and implementation of desired practices</a:t>
          </a:r>
        </a:p>
      </dgm:t>
      <dgm:extLst>
        <a:ext uri="{E40237B7-FDA0-4F09-8148-C483321AD2D9}">
          <dgm14:cNvPr xmlns:dgm14="http://schemas.microsoft.com/office/drawing/2010/diagram" id="0" name="" descr="&quot; &quot;"/>
        </a:ext>
      </dgm:extLs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tIns="1554480"/>
        <a:lstStyle/>
        <a:p>
          <a:r>
            <a:rPr lang="en-US" sz="1600" b="1" dirty="0" smtClean="0"/>
            <a:t>Activities to be implemented to ensure local systems support practitioners</a:t>
          </a:r>
        </a:p>
      </dgm:t>
      <dgm:extLst>
        <a:ext uri="{E40237B7-FDA0-4F09-8148-C483321AD2D9}">
          <dgm14:cNvPr xmlns:dgm14="http://schemas.microsoft.com/office/drawing/2010/diagram" id="0" name="" descr="&quot; &quot;"/>
        </a:ext>
      </dgm:extLs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tIns="1554480"/>
        <a:lstStyle/>
        <a:p>
          <a:r>
            <a:rPr lang="en-US" sz="1600" b="1" dirty="0" smtClean="0"/>
            <a:t>Activities to be implemented to ensure effective training, TA, coaching and other supports related to desired practices</a:t>
          </a:r>
        </a:p>
      </dgm:t>
      <dgm:extLst>
        <a:ext uri="{E40237B7-FDA0-4F09-8148-C483321AD2D9}">
          <dgm14:cNvPr xmlns:dgm14="http://schemas.microsoft.com/office/drawing/2010/diagram" id="0" name="" descr="&quot; &quot;"/>
        </a:ext>
      </dgm:extLs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tIns="1554480"/>
        <a:lstStyle/>
        <a:p>
          <a:r>
            <a:rPr lang="en-US" sz="1600" b="1" dirty="0" smtClean="0"/>
            <a:t>Activities to be implemented to ensure practitioners have relevant knowledge and implement aligned practices</a:t>
          </a:r>
          <a:endParaRPr lang="en-US" sz="1600" b="1" dirty="0"/>
        </a:p>
      </dgm:t>
      <dgm:extLst>
        <a:ext uri="{E40237B7-FDA0-4F09-8148-C483321AD2D9}">
          <dgm14:cNvPr xmlns:dgm14="http://schemas.microsoft.com/office/drawing/2010/diagram" id="0" name="" descr="&quot; &quot;"/>
        </a:ext>
      </dgm:extLs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1554480"/>
        <a:lstStyle/>
        <a:p>
          <a:r>
            <a:rPr lang="en-US" sz="1600" b="1" dirty="0" smtClean="0"/>
            <a:t>Focused desired result for children and/or families</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5"/>
      <dgm:spPr/>
      <dgm:t>
        <a:bodyPr/>
        <a:lstStyle/>
        <a:p>
          <a:endParaRPr lang="en-US"/>
        </a:p>
      </dgm:t>
    </dgm:pt>
    <dgm:pt modelId="{87D92D43-DE2C-441E-8603-A958A36B173A}" type="pres">
      <dgm:prSet presAssocID="{53F4220C-7BFE-47EA-97B7-29639539A232}" presName="textNode" presStyleLbl="bgShp" presStyleIdx="0" presStyleCnt="5"/>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6D13C1A7-6125-40B2-9CEB-E51F27AF5B96}" type="pres">
      <dgm:prSet presAssocID="{7923AD55-1625-4883-909B-E48A5A308523}" presName="compNode" presStyleCnt="0"/>
      <dgm:spPr/>
      <dgm:t>
        <a:bodyPr/>
        <a:lstStyle/>
        <a:p>
          <a:endParaRPr lang="en-US"/>
        </a:p>
      </dgm:t>
    </dgm:pt>
    <dgm:pt modelId="{B3D51D93-423B-440F-B2D4-63F96AA56F0B}" type="pres">
      <dgm:prSet presAssocID="{7923AD55-1625-4883-909B-E48A5A308523}" presName="aNode" presStyleLbl="bgShp" presStyleIdx="1" presStyleCnt="5"/>
      <dgm:spPr/>
      <dgm:t>
        <a:bodyPr/>
        <a:lstStyle/>
        <a:p>
          <a:endParaRPr lang="en-US"/>
        </a:p>
      </dgm:t>
    </dgm:pt>
    <dgm:pt modelId="{7D9ACA97-FB6E-4ECC-B383-C3C503CFA7E4}" type="pres">
      <dgm:prSet presAssocID="{7923AD55-1625-4883-909B-E48A5A308523}" presName="textNode" presStyleLbl="bgShp" presStyleIdx="1" presStyleCnt="5"/>
      <dgm:spPr/>
      <dgm:t>
        <a:bodyPr/>
        <a:lstStyle/>
        <a:p>
          <a:endParaRPr lang="en-US"/>
        </a:p>
      </dgm:t>
    </dgm:pt>
    <dgm:pt modelId="{279CC485-175D-481C-A55A-1D703340C21F}" type="pres">
      <dgm:prSet presAssocID="{7923AD55-1625-4883-909B-E48A5A308523}" presName="compChildNode" presStyleCnt="0"/>
      <dgm:spPr/>
      <dgm:t>
        <a:bodyPr/>
        <a:lstStyle/>
        <a:p>
          <a:endParaRPr lang="en-US"/>
        </a:p>
      </dgm:t>
    </dgm:pt>
    <dgm:pt modelId="{3D5AEBC8-48AA-4AD2-AEDB-0D5CC97187BB}" type="pres">
      <dgm:prSet presAssocID="{7923AD55-1625-4883-909B-E48A5A308523}" presName="theInnerList" presStyleCnt="0"/>
      <dgm:spPr/>
      <dgm:t>
        <a:bodyPr/>
        <a:lstStyle/>
        <a:p>
          <a:endParaRPr lang="en-US"/>
        </a:p>
      </dgm:t>
    </dgm:pt>
    <dgm:pt modelId="{59EC2B13-9A18-4902-8A32-145539923336}" type="pres">
      <dgm:prSet presAssocID="{7923AD55-1625-4883-909B-E48A5A308523}" presName="aSpace" presStyleCnt="0"/>
      <dgm:spPr/>
      <dgm:t>
        <a:bodyPr/>
        <a:lstStyle/>
        <a:p>
          <a:endParaRPr lang="en-US"/>
        </a:p>
      </dgm:t>
    </dgm:pt>
    <dgm:pt modelId="{45637EB2-6114-4A22-A5C7-D2554E99A1C6}" type="pres">
      <dgm:prSet presAssocID="{1AED3C8F-DA71-4600-BB9A-FE92C04A712C}" presName="compNode" presStyleCnt="0"/>
      <dgm:spPr/>
      <dgm:t>
        <a:bodyPr/>
        <a:lstStyle/>
        <a:p>
          <a:endParaRPr lang="en-US"/>
        </a:p>
      </dgm:t>
    </dgm:pt>
    <dgm:pt modelId="{2947C7E9-16AE-4E30-A925-B069D02A4308}" type="pres">
      <dgm:prSet presAssocID="{1AED3C8F-DA71-4600-BB9A-FE92C04A712C}" presName="aNode" presStyleLbl="bgShp" presStyleIdx="2" presStyleCnt="5" custLinFactNeighborX="-2274" custLinFactNeighborY="-5000"/>
      <dgm:spPr/>
      <dgm:t>
        <a:bodyPr/>
        <a:lstStyle/>
        <a:p>
          <a:endParaRPr lang="en-US"/>
        </a:p>
      </dgm:t>
    </dgm:pt>
    <dgm:pt modelId="{7459DCD9-D0F1-463B-94D7-BFD445A36159}" type="pres">
      <dgm:prSet presAssocID="{1AED3C8F-DA71-4600-BB9A-FE92C04A712C}" presName="textNode" presStyleLbl="bgShp" presStyleIdx="2" presStyleCnt="5"/>
      <dgm:spPr/>
      <dgm:t>
        <a:bodyPr/>
        <a:lstStyle/>
        <a:p>
          <a:endParaRPr lang="en-US"/>
        </a:p>
      </dgm:t>
    </dgm:pt>
    <dgm:pt modelId="{5701F5DF-EE30-4636-9949-0EE541E0FF52}" type="pres">
      <dgm:prSet presAssocID="{1AED3C8F-DA71-4600-BB9A-FE92C04A712C}" presName="compChildNode" presStyleCnt="0"/>
      <dgm:spPr/>
      <dgm:t>
        <a:bodyPr/>
        <a:lstStyle/>
        <a:p>
          <a:endParaRPr lang="en-US"/>
        </a:p>
      </dgm:t>
    </dgm:pt>
    <dgm:pt modelId="{C8DD20B2-2CC1-4895-800D-303A49003B83}" type="pres">
      <dgm:prSet presAssocID="{1AED3C8F-DA71-4600-BB9A-FE92C04A712C}" presName="theInnerList" presStyleCnt="0"/>
      <dgm:spPr/>
      <dgm:t>
        <a:bodyPr/>
        <a:lstStyle/>
        <a:p>
          <a:endParaRPr lang="en-US"/>
        </a:p>
      </dgm:t>
    </dgm:pt>
    <dgm:pt modelId="{F07159EE-579C-411A-BFCA-61A611A55EF7}" type="pres">
      <dgm:prSet presAssocID="{1AED3C8F-DA71-4600-BB9A-FE92C04A712C}"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3" presStyleCnt="5"/>
      <dgm:spPr/>
      <dgm:t>
        <a:bodyPr/>
        <a:lstStyle/>
        <a:p>
          <a:endParaRPr lang="en-US"/>
        </a:p>
      </dgm:t>
    </dgm:pt>
    <dgm:pt modelId="{CDCECFAB-C403-424A-9205-9480D2649BDC}" type="pres">
      <dgm:prSet presAssocID="{2FBDB0C3-78D7-455B-8451-0AE338BDA806}" presName="textNode" presStyleLbl="bgShp" presStyleIdx="3" presStyleCnt="5"/>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4" presStyleCnt="5"/>
      <dgm:spPr/>
      <dgm:t>
        <a:bodyPr/>
        <a:lstStyle/>
        <a:p>
          <a:endParaRPr lang="en-US"/>
        </a:p>
      </dgm:t>
    </dgm:pt>
    <dgm:pt modelId="{A247FE6F-9B8F-4DF7-98D6-DB68B0940A84}" type="pres">
      <dgm:prSet presAssocID="{20E5ACF2-0273-411A-879A-9925FE719BF5}" presName="textNode" presStyleLbl="bgShp" presStyleIdx="4" presStyleCnt="5"/>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F7A56706-82E0-4222-805F-AECD6B3E7DEB}" type="presOf" srcId="{53F4220C-7BFE-47EA-97B7-29639539A232}" destId="{C44E4882-7F94-4756-ABDD-304E488D92A2}" srcOrd="0" destOrd="0" presId="urn:microsoft.com/office/officeart/2005/8/layout/lProcess2"/>
    <dgm:cxn modelId="{D49C2476-ECEB-41A6-8416-783A2A592E23}" type="presOf" srcId="{20E5ACF2-0273-411A-879A-9925FE719BF5}" destId="{471CA400-7367-4FF7-A42D-901C452B30FB}" srcOrd="0" destOrd="0" presId="urn:microsoft.com/office/officeart/2005/8/layout/lProcess2"/>
    <dgm:cxn modelId="{A116BA9B-96A2-4EBF-9BBD-4B6C8CEFA1FC}" type="presOf" srcId="{D392D84C-2082-40F9-BA49-2F78DE287571}" destId="{E72D8EA8-0797-4B8A-813C-5538D52B96EA}" srcOrd="0" destOrd="0" presId="urn:microsoft.com/office/officeart/2005/8/layout/lProcess2"/>
    <dgm:cxn modelId="{5F7CC81A-E59F-4A44-98C8-3683DCE4EAB0}" type="presOf" srcId="{1AED3C8F-DA71-4600-BB9A-FE92C04A712C}" destId="{7459DCD9-D0F1-463B-94D7-BFD445A36159}" srcOrd="1" destOrd="0" presId="urn:microsoft.com/office/officeart/2005/8/layout/lProcess2"/>
    <dgm:cxn modelId="{852FDEEB-D9E4-43A3-B6E8-C521C50484E6}" type="presOf" srcId="{2FBDB0C3-78D7-455B-8451-0AE338BDA806}" destId="{C6BE343B-B033-4267-8765-98E8C9D196EC}" srcOrd="0" destOrd="0" presId="urn:microsoft.com/office/officeart/2005/8/layout/lProcess2"/>
    <dgm:cxn modelId="{BC4D57CD-B724-47DC-9245-B89A5F1DC58B}" type="presOf" srcId="{2FBDB0C3-78D7-455B-8451-0AE338BDA806}" destId="{CDCECFAB-C403-424A-9205-9480D2649BDC}" srcOrd="1" destOrd="0" presId="urn:microsoft.com/office/officeart/2005/8/layout/lProcess2"/>
    <dgm:cxn modelId="{33099247-2ACD-49E9-9136-9AFDC7CEE0DD}" srcId="{D392D84C-2082-40F9-BA49-2F78DE287571}" destId="{20E5ACF2-0273-411A-879A-9925FE719BF5}" srcOrd="4" destOrd="0" parTransId="{3B86FA39-C72A-4A1F-B1DA-BA65A3D99A2F}" sibTransId="{C2E5790F-ABA7-4ECE-B986-92FC5832C82A}"/>
    <dgm:cxn modelId="{2A5CFE22-7800-4545-A2A9-D7EA92515FA7}" type="presOf" srcId="{20E5ACF2-0273-411A-879A-9925FE719BF5}" destId="{A247FE6F-9B8F-4DF7-98D6-DB68B0940A84}" srcOrd="1" destOrd="0" presId="urn:microsoft.com/office/officeart/2005/8/layout/lProcess2"/>
    <dgm:cxn modelId="{CF29D841-4D18-47C6-AA15-BF58E5DA6A05}" type="presOf" srcId="{1AED3C8F-DA71-4600-BB9A-FE92C04A712C}" destId="{2947C7E9-16AE-4E30-A925-B069D02A4308}" srcOrd="0" destOrd="0" presId="urn:microsoft.com/office/officeart/2005/8/layout/lProcess2"/>
    <dgm:cxn modelId="{398FB2A1-E5DE-4D34-8898-7F3A8943F234}" srcId="{D392D84C-2082-40F9-BA49-2F78DE287571}" destId="{1AED3C8F-DA71-4600-BB9A-FE92C04A712C}" srcOrd="2" destOrd="0" parTransId="{B45B2B8A-F4A1-4461-8735-3727626D887D}" sibTransId="{E3F220D4-C66B-4351-99E4-AE97ABB11074}"/>
    <dgm:cxn modelId="{83B8369B-86C3-4D05-9459-A664CEEF4450}" type="presOf" srcId="{53F4220C-7BFE-47EA-97B7-29639539A232}" destId="{87D92D43-DE2C-441E-8603-A958A36B173A}" srcOrd="1" destOrd="0" presId="urn:microsoft.com/office/officeart/2005/8/layout/lProcess2"/>
    <dgm:cxn modelId="{24600F09-AC57-41E2-9557-E64D321CF672}" type="presOf" srcId="{7923AD55-1625-4883-909B-E48A5A308523}" destId="{B3D51D93-423B-440F-B2D4-63F96AA56F0B}" srcOrd="0" destOrd="0" presId="urn:microsoft.com/office/officeart/2005/8/layout/lProcess2"/>
    <dgm:cxn modelId="{9121ED61-FACD-4479-88E9-ADC6BE34D9EE}" srcId="{D392D84C-2082-40F9-BA49-2F78DE287571}" destId="{2FBDB0C3-78D7-455B-8451-0AE338BDA806}" srcOrd="3" destOrd="0" parTransId="{01AFA96A-9A50-442C-9E4C-AA4489D8C8AC}" sibTransId="{E9EF881B-73E3-4778-BB61-5EB7DE20F5DB}"/>
    <dgm:cxn modelId="{75A37AB1-463A-4796-9AF5-D5B3E1F722F4}" srcId="{D392D84C-2082-40F9-BA49-2F78DE287571}" destId="{53F4220C-7BFE-47EA-97B7-29639539A232}" srcOrd="0" destOrd="0" parTransId="{54792A71-06E8-4F17-920A-B088B261B0A0}" sibTransId="{6A783179-9F8C-46EF-9CFE-A62D877007C3}"/>
    <dgm:cxn modelId="{2DFB0990-430E-4D85-9744-25BDF5565BCC}" type="presOf" srcId="{7923AD55-1625-4883-909B-E48A5A308523}" destId="{7D9ACA97-FB6E-4ECC-B383-C3C503CFA7E4}" srcOrd="1" destOrd="0" presId="urn:microsoft.com/office/officeart/2005/8/layout/lProcess2"/>
    <dgm:cxn modelId="{244972F3-1129-4289-82B1-FECD2B1D842B}" srcId="{D392D84C-2082-40F9-BA49-2F78DE287571}" destId="{7923AD55-1625-4883-909B-E48A5A308523}" srcOrd="1" destOrd="0" parTransId="{2DC69B9C-A6FD-418A-954D-FA7FB6A2B6A3}" sibTransId="{84270EC3-C2A0-48B5-A291-65CE7D593A08}"/>
    <dgm:cxn modelId="{D3BB7B00-7141-4166-B096-AEB38A2DE1E7}" type="presParOf" srcId="{E72D8EA8-0797-4B8A-813C-5538D52B96EA}" destId="{624908DC-0CE8-415C-9684-B001F2EBC2E5}" srcOrd="0" destOrd="0" presId="urn:microsoft.com/office/officeart/2005/8/layout/lProcess2"/>
    <dgm:cxn modelId="{2568D92A-EC3A-4921-898F-4C63AC2AF49B}" type="presParOf" srcId="{624908DC-0CE8-415C-9684-B001F2EBC2E5}" destId="{C44E4882-7F94-4756-ABDD-304E488D92A2}" srcOrd="0" destOrd="0" presId="urn:microsoft.com/office/officeart/2005/8/layout/lProcess2"/>
    <dgm:cxn modelId="{0090F5A7-4CC5-4443-83EF-B5E476F6F5D0}" type="presParOf" srcId="{624908DC-0CE8-415C-9684-B001F2EBC2E5}" destId="{87D92D43-DE2C-441E-8603-A958A36B173A}" srcOrd="1" destOrd="0" presId="urn:microsoft.com/office/officeart/2005/8/layout/lProcess2"/>
    <dgm:cxn modelId="{194828F2-2CFA-462A-B0AF-F8629562D6A5}" type="presParOf" srcId="{624908DC-0CE8-415C-9684-B001F2EBC2E5}" destId="{B7FCF71D-7957-4280-B785-AC8921AD14B1}" srcOrd="2" destOrd="0" presId="urn:microsoft.com/office/officeart/2005/8/layout/lProcess2"/>
    <dgm:cxn modelId="{D09AF1C6-C52D-43F1-BA4A-29A9D169CF45}" type="presParOf" srcId="{B7FCF71D-7957-4280-B785-AC8921AD14B1}" destId="{DC1F70D2-7675-4237-BB2F-F3D07F8680D0}" srcOrd="0" destOrd="0" presId="urn:microsoft.com/office/officeart/2005/8/layout/lProcess2"/>
    <dgm:cxn modelId="{CE17CDD7-18FC-4724-97BB-C53D21055673}" type="presParOf" srcId="{E72D8EA8-0797-4B8A-813C-5538D52B96EA}" destId="{013278CB-5F79-4DE6-B870-49951D41CBFB}" srcOrd="1" destOrd="0" presId="urn:microsoft.com/office/officeart/2005/8/layout/lProcess2"/>
    <dgm:cxn modelId="{33EF216C-2A90-4C7A-8626-4CB8A95D2FDF}" type="presParOf" srcId="{E72D8EA8-0797-4B8A-813C-5538D52B96EA}" destId="{6D13C1A7-6125-40B2-9CEB-E51F27AF5B96}" srcOrd="2" destOrd="0" presId="urn:microsoft.com/office/officeart/2005/8/layout/lProcess2"/>
    <dgm:cxn modelId="{6172E018-7891-469E-BFC2-AB02F01B8C8B}" type="presParOf" srcId="{6D13C1A7-6125-40B2-9CEB-E51F27AF5B96}" destId="{B3D51D93-423B-440F-B2D4-63F96AA56F0B}" srcOrd="0" destOrd="0" presId="urn:microsoft.com/office/officeart/2005/8/layout/lProcess2"/>
    <dgm:cxn modelId="{92173B12-9B80-4879-A70C-DCC6A0FFDCCB}" type="presParOf" srcId="{6D13C1A7-6125-40B2-9CEB-E51F27AF5B96}" destId="{7D9ACA97-FB6E-4ECC-B383-C3C503CFA7E4}" srcOrd="1" destOrd="0" presId="urn:microsoft.com/office/officeart/2005/8/layout/lProcess2"/>
    <dgm:cxn modelId="{FFA32808-04F1-4461-80FE-A52FA54BF943}" type="presParOf" srcId="{6D13C1A7-6125-40B2-9CEB-E51F27AF5B96}" destId="{279CC485-175D-481C-A55A-1D703340C21F}" srcOrd="2" destOrd="0" presId="urn:microsoft.com/office/officeart/2005/8/layout/lProcess2"/>
    <dgm:cxn modelId="{9D817DD3-2F16-44D0-A0F8-B6A342782152}" type="presParOf" srcId="{279CC485-175D-481C-A55A-1D703340C21F}" destId="{3D5AEBC8-48AA-4AD2-AEDB-0D5CC97187BB}" srcOrd="0" destOrd="0" presId="urn:microsoft.com/office/officeart/2005/8/layout/lProcess2"/>
    <dgm:cxn modelId="{E010AC03-CA53-4E88-93C9-D32883879ED0}" type="presParOf" srcId="{E72D8EA8-0797-4B8A-813C-5538D52B96EA}" destId="{59EC2B13-9A18-4902-8A32-145539923336}" srcOrd="3" destOrd="0" presId="urn:microsoft.com/office/officeart/2005/8/layout/lProcess2"/>
    <dgm:cxn modelId="{397F049E-405C-4CFE-9344-6C0566E7552E}" type="presParOf" srcId="{E72D8EA8-0797-4B8A-813C-5538D52B96EA}" destId="{45637EB2-6114-4A22-A5C7-D2554E99A1C6}" srcOrd="4" destOrd="0" presId="urn:microsoft.com/office/officeart/2005/8/layout/lProcess2"/>
    <dgm:cxn modelId="{19F5717C-3524-43B6-984B-425EE92B77FE}" type="presParOf" srcId="{45637EB2-6114-4A22-A5C7-D2554E99A1C6}" destId="{2947C7E9-16AE-4E30-A925-B069D02A4308}" srcOrd="0" destOrd="0" presId="urn:microsoft.com/office/officeart/2005/8/layout/lProcess2"/>
    <dgm:cxn modelId="{1FA52F97-7061-4908-A274-1E47F9E25780}" type="presParOf" srcId="{45637EB2-6114-4A22-A5C7-D2554E99A1C6}" destId="{7459DCD9-D0F1-463B-94D7-BFD445A36159}" srcOrd="1" destOrd="0" presId="urn:microsoft.com/office/officeart/2005/8/layout/lProcess2"/>
    <dgm:cxn modelId="{27DF14FD-001D-4628-BC5E-98DA3830EC80}" type="presParOf" srcId="{45637EB2-6114-4A22-A5C7-D2554E99A1C6}" destId="{5701F5DF-EE30-4636-9949-0EE541E0FF52}" srcOrd="2" destOrd="0" presId="urn:microsoft.com/office/officeart/2005/8/layout/lProcess2"/>
    <dgm:cxn modelId="{00A1BC9E-5BD0-4EE2-B170-2965D0BCB0B4}" type="presParOf" srcId="{5701F5DF-EE30-4636-9949-0EE541E0FF52}" destId="{C8DD20B2-2CC1-4895-800D-303A49003B83}" srcOrd="0" destOrd="0" presId="urn:microsoft.com/office/officeart/2005/8/layout/lProcess2"/>
    <dgm:cxn modelId="{4ABF13F3-DF67-41F5-ABE0-730B9BF7B595}" type="presParOf" srcId="{E72D8EA8-0797-4B8A-813C-5538D52B96EA}" destId="{F07159EE-579C-411A-BFCA-61A611A55EF7}" srcOrd="5" destOrd="0" presId="urn:microsoft.com/office/officeart/2005/8/layout/lProcess2"/>
    <dgm:cxn modelId="{DC822B8E-2413-48A5-9060-1C9AA4529F82}" type="presParOf" srcId="{E72D8EA8-0797-4B8A-813C-5538D52B96EA}" destId="{2EE3B84E-33E9-47A0-BF63-CDF0B37465DA}" srcOrd="6" destOrd="0" presId="urn:microsoft.com/office/officeart/2005/8/layout/lProcess2"/>
    <dgm:cxn modelId="{D8805CC6-E99F-472B-BABB-5123DB7B50F2}" type="presParOf" srcId="{2EE3B84E-33E9-47A0-BF63-CDF0B37465DA}" destId="{C6BE343B-B033-4267-8765-98E8C9D196EC}" srcOrd="0" destOrd="0" presId="urn:microsoft.com/office/officeart/2005/8/layout/lProcess2"/>
    <dgm:cxn modelId="{365CFB0C-70B6-44DC-A48E-3E4FF146E688}" type="presParOf" srcId="{2EE3B84E-33E9-47A0-BF63-CDF0B37465DA}" destId="{CDCECFAB-C403-424A-9205-9480D2649BDC}" srcOrd="1" destOrd="0" presId="urn:microsoft.com/office/officeart/2005/8/layout/lProcess2"/>
    <dgm:cxn modelId="{7525479D-3550-47CC-A83D-428304432359}" type="presParOf" srcId="{2EE3B84E-33E9-47A0-BF63-CDF0B37465DA}" destId="{F0BB237F-A0DB-437E-9F2D-B37953D5A708}" srcOrd="2" destOrd="0" presId="urn:microsoft.com/office/officeart/2005/8/layout/lProcess2"/>
    <dgm:cxn modelId="{5C3F8065-46E7-4AA5-BAEE-AB69A4625D4B}" type="presParOf" srcId="{F0BB237F-A0DB-437E-9F2D-B37953D5A708}" destId="{5DDBD64C-348D-4AD6-8E5B-6622925B390E}" srcOrd="0" destOrd="0" presId="urn:microsoft.com/office/officeart/2005/8/layout/lProcess2"/>
    <dgm:cxn modelId="{A6A36353-6482-41C8-80C7-65070E71D34E}" type="presParOf" srcId="{E72D8EA8-0797-4B8A-813C-5538D52B96EA}" destId="{8B1697BD-2B34-4A01-9C23-DF8634335B48}" srcOrd="7" destOrd="0" presId="urn:microsoft.com/office/officeart/2005/8/layout/lProcess2"/>
    <dgm:cxn modelId="{D192E695-13DB-41AB-A7FD-19733524CF67}" type="presParOf" srcId="{E72D8EA8-0797-4B8A-813C-5538D52B96EA}" destId="{2E5B2B36-F5CD-4F3F-BFA9-2580AF8E23B8}" srcOrd="8" destOrd="0" presId="urn:microsoft.com/office/officeart/2005/8/layout/lProcess2"/>
    <dgm:cxn modelId="{6ED8A411-9F97-4B4B-8586-88B2CB70499D}" type="presParOf" srcId="{2E5B2B36-F5CD-4F3F-BFA9-2580AF8E23B8}" destId="{471CA400-7367-4FF7-A42D-901C452B30FB}" srcOrd="0" destOrd="0" presId="urn:microsoft.com/office/officeart/2005/8/layout/lProcess2"/>
    <dgm:cxn modelId="{7C5106D5-6EAC-4DF8-B8BC-31A62F51200D}" type="presParOf" srcId="{2E5B2B36-F5CD-4F3F-BFA9-2580AF8E23B8}" destId="{A247FE6F-9B8F-4DF7-98D6-DB68B0940A84}" srcOrd="1" destOrd="0" presId="urn:microsoft.com/office/officeart/2005/8/layout/lProcess2"/>
    <dgm:cxn modelId="{420548F9-DA9C-4E77-A440-D17FD752285F}" type="presParOf" srcId="{2E5B2B36-F5CD-4F3F-BFA9-2580AF8E23B8}" destId="{1582C045-ACCC-4AB8-A8A6-FF131E5CF142}" srcOrd="2" destOrd="0" presId="urn:microsoft.com/office/officeart/2005/8/layout/lProcess2"/>
    <dgm:cxn modelId="{392A522A-7569-4475-8510-9BCF229A57EB}"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731520"/>
        <a:lstStyle/>
        <a:p>
          <a:r>
            <a:rPr lang="en-US" sz="1600" b="1" dirty="0" smtClean="0"/>
            <a:t>Did the activity occur? Did the activity accomplished its intended outcome(s)?  If not, why not? </a:t>
          </a:r>
        </a:p>
        <a:p>
          <a:r>
            <a:rPr lang="en-US" sz="1600" b="1" dirty="0" smtClean="0"/>
            <a:t>Do practitioners implement the practices with fidelity (i.e. as intended)?</a:t>
          </a:r>
        </a:p>
      </dgm:t>
      <dgm:extLst>
        <a:ext uri="{E40237B7-FDA0-4F09-8148-C483321AD2D9}">
          <dgm14:cNvPr xmlns:dgm14="http://schemas.microsoft.com/office/drawing/2010/diagram" id="0" name="" descr="&quot; &quot;"/>
        </a:ext>
      </dgm:extLs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20E5ACF2-0273-411A-879A-9925FE719BF5}">
      <dgm:prSet custT="1"/>
      <dgm:spPr/>
      <dgm:t>
        <a:bodyPr tIns="822960"/>
        <a:lstStyle/>
        <a:p>
          <a:r>
            <a:rPr lang="en-US" sz="1600" b="1" dirty="0" smtClean="0"/>
            <a:t>Did outcomes improve?</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2" custScaleX="271902"/>
      <dgm:spPr/>
      <dgm:t>
        <a:bodyPr/>
        <a:lstStyle/>
        <a:p>
          <a:endParaRPr lang="en-US"/>
        </a:p>
      </dgm:t>
    </dgm:pt>
    <dgm:pt modelId="{87D92D43-DE2C-441E-8603-A958A36B173A}" type="pres">
      <dgm:prSet presAssocID="{53F4220C-7BFE-47EA-97B7-29639539A232}" presName="textNode" presStyleLbl="bgShp" presStyleIdx="0" presStyleCnt="2"/>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1" presStyleCnt="2" custScaleX="64731" custLinFactNeighborX="1925"/>
      <dgm:spPr/>
      <dgm:t>
        <a:bodyPr/>
        <a:lstStyle/>
        <a:p>
          <a:endParaRPr lang="en-US"/>
        </a:p>
      </dgm:t>
    </dgm:pt>
    <dgm:pt modelId="{A247FE6F-9B8F-4DF7-98D6-DB68B0940A84}" type="pres">
      <dgm:prSet presAssocID="{20E5ACF2-0273-411A-879A-9925FE719BF5}" presName="textNode" presStyleLbl="bgShp" presStyleIdx="1" presStyleCnt="2"/>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DAADA079-D491-4853-8F6B-A926AEC2310E}" type="presOf" srcId="{53F4220C-7BFE-47EA-97B7-29639539A232}" destId="{87D92D43-DE2C-441E-8603-A958A36B173A}" srcOrd="1" destOrd="0" presId="urn:microsoft.com/office/officeart/2005/8/layout/lProcess2"/>
    <dgm:cxn modelId="{60C8DACC-4C84-469A-9A49-2E2B2043CC6B}" type="presOf" srcId="{53F4220C-7BFE-47EA-97B7-29639539A232}" destId="{C44E4882-7F94-4756-ABDD-304E488D92A2}" srcOrd="0" destOrd="0" presId="urn:microsoft.com/office/officeart/2005/8/layout/lProcess2"/>
    <dgm:cxn modelId="{33099247-2ACD-49E9-9136-9AFDC7CEE0DD}" srcId="{D392D84C-2082-40F9-BA49-2F78DE287571}" destId="{20E5ACF2-0273-411A-879A-9925FE719BF5}" srcOrd="1" destOrd="0" parTransId="{3B86FA39-C72A-4A1F-B1DA-BA65A3D99A2F}" sibTransId="{C2E5790F-ABA7-4ECE-B986-92FC5832C82A}"/>
    <dgm:cxn modelId="{BC876820-C5F3-4916-ACEE-D6B4DAF97210}" type="presOf" srcId="{20E5ACF2-0273-411A-879A-9925FE719BF5}" destId="{A247FE6F-9B8F-4DF7-98D6-DB68B0940A84}" srcOrd="1"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E943726F-8932-41B1-8110-363C4D3474A2}" type="presOf" srcId="{D392D84C-2082-40F9-BA49-2F78DE287571}" destId="{E72D8EA8-0797-4B8A-813C-5538D52B96EA}" srcOrd="0" destOrd="0" presId="urn:microsoft.com/office/officeart/2005/8/layout/lProcess2"/>
    <dgm:cxn modelId="{B0338234-5BC9-4373-8375-0B1E5086F521}" type="presOf" srcId="{20E5ACF2-0273-411A-879A-9925FE719BF5}" destId="{471CA400-7367-4FF7-A42D-901C452B30FB}" srcOrd="0" destOrd="0" presId="urn:microsoft.com/office/officeart/2005/8/layout/lProcess2"/>
    <dgm:cxn modelId="{B7DBCB4E-5517-4299-BDE2-AE1B24F4AD06}" type="presParOf" srcId="{E72D8EA8-0797-4B8A-813C-5538D52B96EA}" destId="{624908DC-0CE8-415C-9684-B001F2EBC2E5}" srcOrd="0" destOrd="0" presId="urn:microsoft.com/office/officeart/2005/8/layout/lProcess2"/>
    <dgm:cxn modelId="{9331B933-9B2D-4D7E-B8B0-D2BD06CEF0B3}" type="presParOf" srcId="{624908DC-0CE8-415C-9684-B001F2EBC2E5}" destId="{C44E4882-7F94-4756-ABDD-304E488D92A2}" srcOrd="0" destOrd="0" presId="urn:microsoft.com/office/officeart/2005/8/layout/lProcess2"/>
    <dgm:cxn modelId="{4B1E35B6-B6AB-490D-9AAA-5AC0153A4D81}" type="presParOf" srcId="{624908DC-0CE8-415C-9684-B001F2EBC2E5}" destId="{87D92D43-DE2C-441E-8603-A958A36B173A}" srcOrd="1" destOrd="0" presId="urn:microsoft.com/office/officeart/2005/8/layout/lProcess2"/>
    <dgm:cxn modelId="{7142AF4B-F4DC-418B-BDD6-8AA098E4EDF1}" type="presParOf" srcId="{624908DC-0CE8-415C-9684-B001F2EBC2E5}" destId="{B7FCF71D-7957-4280-B785-AC8921AD14B1}" srcOrd="2" destOrd="0" presId="urn:microsoft.com/office/officeart/2005/8/layout/lProcess2"/>
    <dgm:cxn modelId="{67AE722F-0391-4FE5-A75A-2B6BBD36F902}" type="presParOf" srcId="{B7FCF71D-7957-4280-B785-AC8921AD14B1}" destId="{DC1F70D2-7675-4237-BB2F-F3D07F8680D0}" srcOrd="0" destOrd="0" presId="urn:microsoft.com/office/officeart/2005/8/layout/lProcess2"/>
    <dgm:cxn modelId="{A12A0936-492E-4652-B1E2-2294707510C2}" type="presParOf" srcId="{E72D8EA8-0797-4B8A-813C-5538D52B96EA}" destId="{013278CB-5F79-4DE6-B870-49951D41CBFB}" srcOrd="1" destOrd="0" presId="urn:microsoft.com/office/officeart/2005/8/layout/lProcess2"/>
    <dgm:cxn modelId="{977D664B-99B0-46A0-9D7D-BFC901DF8E50}" type="presParOf" srcId="{E72D8EA8-0797-4B8A-813C-5538D52B96EA}" destId="{2E5B2B36-F5CD-4F3F-BFA9-2580AF8E23B8}" srcOrd="2" destOrd="0" presId="urn:microsoft.com/office/officeart/2005/8/layout/lProcess2"/>
    <dgm:cxn modelId="{6D716573-73C0-4FFA-B963-B71616E9A5F5}" type="presParOf" srcId="{2E5B2B36-F5CD-4F3F-BFA9-2580AF8E23B8}" destId="{471CA400-7367-4FF7-A42D-901C452B30FB}" srcOrd="0" destOrd="0" presId="urn:microsoft.com/office/officeart/2005/8/layout/lProcess2"/>
    <dgm:cxn modelId="{03CC7A95-E2D0-4BC2-B394-150F0F52A1CE}" type="presParOf" srcId="{2E5B2B36-F5CD-4F3F-BFA9-2580AF8E23B8}" destId="{A247FE6F-9B8F-4DF7-98D6-DB68B0940A84}" srcOrd="1" destOrd="0" presId="urn:microsoft.com/office/officeart/2005/8/layout/lProcess2"/>
    <dgm:cxn modelId="{1B1C3C77-2199-48A1-9820-416B1ABAAFE6}" type="presParOf" srcId="{2E5B2B36-F5CD-4F3F-BFA9-2580AF8E23B8}" destId="{1582C045-ACCC-4AB8-A8A6-FF131E5CF142}" srcOrd="2" destOrd="0" presId="urn:microsoft.com/office/officeart/2005/8/layout/lProcess2"/>
    <dgm:cxn modelId="{5D144072-5C53-4C22-82E4-716C86F06E83}"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457200" anchor="ctr"/>
        <a:lstStyle/>
        <a:p>
          <a:r>
            <a:rPr lang="en-US" sz="1600" b="1" dirty="0" smtClean="0"/>
            <a:t>State System and Local Systems:</a:t>
          </a:r>
        </a:p>
      </dgm:t>
      <dgm:extLst>
        <a:ext uri="{E40237B7-FDA0-4F09-8148-C483321AD2D9}">
          <dgm14:cNvPr xmlns:dgm14="http://schemas.microsoft.com/office/drawing/2010/diagram" id="0" name="" descr="&quot; &quot;"/>
        </a:ext>
      </dgm:extLs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2FBDB0C3-78D7-455B-8451-0AE338BDA806}">
      <dgm:prSet phldrT="[Text]" custT="1"/>
      <dgm:spPr/>
      <dgm:t>
        <a:bodyPr tIns="457200" anchor="ctr"/>
        <a:lstStyle/>
        <a:p>
          <a:r>
            <a:rPr lang="en-US" sz="1600" b="1" dirty="0" smtClean="0"/>
            <a:t>Practices:</a:t>
          </a:r>
        </a:p>
      </dgm:t>
      <dgm:extLst>
        <a:ext uri="{E40237B7-FDA0-4F09-8148-C483321AD2D9}">
          <dgm14:cNvPr xmlns:dgm14="http://schemas.microsoft.com/office/drawing/2010/diagram" id="0" name="" descr="&quot; &quot;"/>
        </a:ext>
      </dgm:extLs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457200" anchor="ctr"/>
        <a:lstStyle/>
        <a:p>
          <a:r>
            <a:rPr lang="en-US" sz="1600" b="1" dirty="0" smtClean="0"/>
            <a:t>Result:</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3" custScaleX="296681"/>
      <dgm:spPr/>
      <dgm:t>
        <a:bodyPr/>
        <a:lstStyle/>
        <a:p>
          <a:endParaRPr lang="en-US"/>
        </a:p>
      </dgm:t>
    </dgm:pt>
    <dgm:pt modelId="{87D92D43-DE2C-441E-8603-A958A36B173A}" type="pres">
      <dgm:prSet presAssocID="{53F4220C-7BFE-47EA-97B7-29639539A232}" presName="textNode" presStyleLbl="bgShp" presStyleIdx="0" presStyleCnt="3"/>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1" presStyleCnt="3" custScaleX="89654"/>
      <dgm:spPr/>
      <dgm:t>
        <a:bodyPr/>
        <a:lstStyle/>
        <a:p>
          <a:endParaRPr lang="en-US"/>
        </a:p>
      </dgm:t>
    </dgm:pt>
    <dgm:pt modelId="{CDCECFAB-C403-424A-9205-9480D2649BDC}" type="pres">
      <dgm:prSet presAssocID="{2FBDB0C3-78D7-455B-8451-0AE338BDA806}" presName="textNode" presStyleLbl="bgShp" presStyleIdx="1" presStyleCnt="3"/>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2" presStyleCnt="3"/>
      <dgm:spPr/>
      <dgm:t>
        <a:bodyPr/>
        <a:lstStyle/>
        <a:p>
          <a:endParaRPr lang="en-US"/>
        </a:p>
      </dgm:t>
    </dgm:pt>
    <dgm:pt modelId="{A247FE6F-9B8F-4DF7-98D6-DB68B0940A84}" type="pres">
      <dgm:prSet presAssocID="{20E5ACF2-0273-411A-879A-9925FE719BF5}" presName="textNode" presStyleLbl="bgShp" presStyleIdx="2" presStyleCnt="3"/>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21DED5C0-8D7C-4271-AAD1-48F036868CB0}" type="presOf" srcId="{53F4220C-7BFE-47EA-97B7-29639539A232}" destId="{C44E4882-7F94-4756-ABDD-304E488D92A2}" srcOrd="0" destOrd="0" presId="urn:microsoft.com/office/officeart/2005/8/layout/lProcess2"/>
    <dgm:cxn modelId="{3073013B-4CA7-416A-A110-A8759A1DF745}" type="presOf" srcId="{53F4220C-7BFE-47EA-97B7-29639539A232}" destId="{87D92D43-DE2C-441E-8603-A958A36B173A}" srcOrd="1" destOrd="0" presId="urn:microsoft.com/office/officeart/2005/8/layout/lProcess2"/>
    <dgm:cxn modelId="{33099247-2ACD-49E9-9136-9AFDC7CEE0DD}" srcId="{D392D84C-2082-40F9-BA49-2F78DE287571}" destId="{20E5ACF2-0273-411A-879A-9925FE719BF5}" srcOrd="2" destOrd="0" parTransId="{3B86FA39-C72A-4A1F-B1DA-BA65A3D99A2F}" sibTransId="{C2E5790F-ABA7-4ECE-B986-92FC5832C82A}"/>
    <dgm:cxn modelId="{9121ED61-FACD-4479-88E9-ADC6BE34D9EE}" srcId="{D392D84C-2082-40F9-BA49-2F78DE287571}" destId="{2FBDB0C3-78D7-455B-8451-0AE338BDA806}" srcOrd="1" destOrd="0" parTransId="{01AFA96A-9A50-442C-9E4C-AA4489D8C8AC}" sibTransId="{E9EF881B-73E3-4778-BB61-5EB7DE20F5DB}"/>
    <dgm:cxn modelId="{D52DFD6F-1FB9-4191-AB93-1F41C356E5FA}" type="presOf" srcId="{20E5ACF2-0273-411A-879A-9925FE719BF5}" destId="{A247FE6F-9B8F-4DF7-98D6-DB68B0940A84}" srcOrd="1" destOrd="0" presId="urn:microsoft.com/office/officeart/2005/8/layout/lProcess2"/>
    <dgm:cxn modelId="{FE174C02-CB92-46EB-AE36-412E2F4494E3}" type="presOf" srcId="{2FBDB0C3-78D7-455B-8451-0AE338BDA806}" destId="{C6BE343B-B033-4267-8765-98E8C9D196EC}" srcOrd="0" destOrd="0" presId="urn:microsoft.com/office/officeart/2005/8/layout/lProcess2"/>
    <dgm:cxn modelId="{3FA2489A-34D1-4C9A-8141-55E1A0B1F119}" type="presOf" srcId="{20E5ACF2-0273-411A-879A-9925FE719BF5}" destId="{471CA400-7367-4FF7-A42D-901C452B30FB}" srcOrd="0" destOrd="0" presId="urn:microsoft.com/office/officeart/2005/8/layout/lProcess2"/>
    <dgm:cxn modelId="{066F61D9-0FA3-4891-9592-0B0FE4E3182A}" type="presOf" srcId="{D392D84C-2082-40F9-BA49-2F78DE287571}" destId="{E72D8EA8-0797-4B8A-813C-5538D52B96EA}" srcOrd="0" destOrd="0" presId="urn:microsoft.com/office/officeart/2005/8/layout/lProcess2"/>
    <dgm:cxn modelId="{6D7E8874-8ED5-45E7-97DE-78E27C94B153}" type="presOf" srcId="{2FBDB0C3-78D7-455B-8451-0AE338BDA806}" destId="{CDCECFAB-C403-424A-9205-9480D2649BDC}" srcOrd="1"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0105F581-85B7-4066-A852-DA0EF8AF0984}" type="presParOf" srcId="{E72D8EA8-0797-4B8A-813C-5538D52B96EA}" destId="{624908DC-0CE8-415C-9684-B001F2EBC2E5}" srcOrd="0" destOrd="0" presId="urn:microsoft.com/office/officeart/2005/8/layout/lProcess2"/>
    <dgm:cxn modelId="{536CBE7D-DCF2-41B9-8FBD-0A1640E2B0A4}" type="presParOf" srcId="{624908DC-0CE8-415C-9684-B001F2EBC2E5}" destId="{C44E4882-7F94-4756-ABDD-304E488D92A2}" srcOrd="0" destOrd="0" presId="urn:microsoft.com/office/officeart/2005/8/layout/lProcess2"/>
    <dgm:cxn modelId="{5FBA6927-78B3-4BBB-B91B-F6CCF3EBB4A7}" type="presParOf" srcId="{624908DC-0CE8-415C-9684-B001F2EBC2E5}" destId="{87D92D43-DE2C-441E-8603-A958A36B173A}" srcOrd="1" destOrd="0" presId="urn:microsoft.com/office/officeart/2005/8/layout/lProcess2"/>
    <dgm:cxn modelId="{B7AB9AC5-E39B-4728-87CE-2740FCD0526F}" type="presParOf" srcId="{624908DC-0CE8-415C-9684-B001F2EBC2E5}" destId="{B7FCF71D-7957-4280-B785-AC8921AD14B1}" srcOrd="2" destOrd="0" presId="urn:microsoft.com/office/officeart/2005/8/layout/lProcess2"/>
    <dgm:cxn modelId="{5A540921-7DF7-43BA-93D4-DA24FB517E9F}" type="presParOf" srcId="{B7FCF71D-7957-4280-B785-AC8921AD14B1}" destId="{DC1F70D2-7675-4237-BB2F-F3D07F8680D0}" srcOrd="0" destOrd="0" presId="urn:microsoft.com/office/officeart/2005/8/layout/lProcess2"/>
    <dgm:cxn modelId="{958F86D2-B46D-4480-8C83-73915E9E6695}" type="presParOf" srcId="{E72D8EA8-0797-4B8A-813C-5538D52B96EA}" destId="{013278CB-5F79-4DE6-B870-49951D41CBFB}" srcOrd="1" destOrd="0" presId="urn:microsoft.com/office/officeart/2005/8/layout/lProcess2"/>
    <dgm:cxn modelId="{430AE340-6132-416C-BDE5-02C41DCE957F}" type="presParOf" srcId="{E72D8EA8-0797-4B8A-813C-5538D52B96EA}" destId="{2EE3B84E-33E9-47A0-BF63-CDF0B37465DA}" srcOrd="2" destOrd="0" presId="urn:microsoft.com/office/officeart/2005/8/layout/lProcess2"/>
    <dgm:cxn modelId="{1907F0A3-D4ED-46D0-BD73-113E2BD616DE}" type="presParOf" srcId="{2EE3B84E-33E9-47A0-BF63-CDF0B37465DA}" destId="{C6BE343B-B033-4267-8765-98E8C9D196EC}" srcOrd="0" destOrd="0" presId="urn:microsoft.com/office/officeart/2005/8/layout/lProcess2"/>
    <dgm:cxn modelId="{9E7E4DE3-BF0B-48C7-AD70-0E488F22B159}" type="presParOf" srcId="{2EE3B84E-33E9-47A0-BF63-CDF0B37465DA}" destId="{CDCECFAB-C403-424A-9205-9480D2649BDC}" srcOrd="1" destOrd="0" presId="urn:microsoft.com/office/officeart/2005/8/layout/lProcess2"/>
    <dgm:cxn modelId="{9C48C75F-C290-4A61-8B38-A4759F9AEFE8}" type="presParOf" srcId="{2EE3B84E-33E9-47A0-BF63-CDF0B37465DA}" destId="{F0BB237F-A0DB-437E-9F2D-B37953D5A708}" srcOrd="2" destOrd="0" presId="urn:microsoft.com/office/officeart/2005/8/layout/lProcess2"/>
    <dgm:cxn modelId="{C011BDC9-C4FF-4F98-AB9F-0E29BE4A41F4}" type="presParOf" srcId="{F0BB237F-A0DB-437E-9F2D-B37953D5A708}" destId="{5DDBD64C-348D-4AD6-8E5B-6622925B390E}" srcOrd="0" destOrd="0" presId="urn:microsoft.com/office/officeart/2005/8/layout/lProcess2"/>
    <dgm:cxn modelId="{DF8A5436-7A48-42AC-A840-E58DA34A444D}" type="presParOf" srcId="{E72D8EA8-0797-4B8A-813C-5538D52B96EA}" destId="{8B1697BD-2B34-4A01-9C23-DF8634335B48}" srcOrd="3" destOrd="0" presId="urn:microsoft.com/office/officeart/2005/8/layout/lProcess2"/>
    <dgm:cxn modelId="{8FEBD098-0DF3-4FDF-8559-51ED914534BB}" type="presParOf" srcId="{E72D8EA8-0797-4B8A-813C-5538D52B96EA}" destId="{2E5B2B36-F5CD-4F3F-BFA9-2580AF8E23B8}" srcOrd="4" destOrd="0" presId="urn:microsoft.com/office/officeart/2005/8/layout/lProcess2"/>
    <dgm:cxn modelId="{22E39F5A-BF10-4F83-A9F2-688FF03EC1FA}" type="presParOf" srcId="{2E5B2B36-F5CD-4F3F-BFA9-2580AF8E23B8}" destId="{471CA400-7367-4FF7-A42D-901C452B30FB}" srcOrd="0" destOrd="0" presId="urn:microsoft.com/office/officeart/2005/8/layout/lProcess2"/>
    <dgm:cxn modelId="{C9F020E8-70A3-40C2-A756-231A2235A343}" type="presParOf" srcId="{2E5B2B36-F5CD-4F3F-BFA9-2580AF8E23B8}" destId="{A247FE6F-9B8F-4DF7-98D6-DB68B0940A84}" srcOrd="1" destOrd="0" presId="urn:microsoft.com/office/officeart/2005/8/layout/lProcess2"/>
    <dgm:cxn modelId="{724CF429-1BAE-4091-861D-1CA8BBE79C6E}" type="presParOf" srcId="{2E5B2B36-F5CD-4F3F-BFA9-2580AF8E23B8}" destId="{1582C045-ACCC-4AB8-A8A6-FF131E5CF142}" srcOrd="2" destOrd="0" presId="urn:microsoft.com/office/officeart/2005/8/layout/lProcess2"/>
    <dgm:cxn modelId="{0DC0F958-91AB-4941-8ACC-D75BCDFF9787}"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1097280"/>
        <a:lstStyle/>
        <a:p>
          <a:r>
            <a:rPr lang="en-US" sz="1600" b="1" dirty="0" smtClean="0"/>
            <a:t>If the state system did J, K, L to local systems and practitioners</a:t>
          </a:r>
        </a:p>
      </dgm:t>
      <dgm:extLst>
        <a:ext uri="{E40237B7-FDA0-4F09-8148-C483321AD2D9}">
          <dgm14:cNvPr xmlns:dgm14="http://schemas.microsoft.com/office/drawing/2010/diagram" id="0" name="" descr="&quot; &quot;"/>
        </a:ext>
      </dgm:extLs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tIns="1097280"/>
        <a:lstStyle/>
        <a:p>
          <a:r>
            <a:rPr lang="en-US" sz="1600" b="1" dirty="0" smtClean="0"/>
            <a:t>If the local system/district did G, H, I to support practitioners</a:t>
          </a:r>
        </a:p>
      </dgm:t>
      <dgm:extLst>
        <a:ext uri="{E40237B7-FDA0-4F09-8148-C483321AD2D9}">
          <dgm14:cNvPr xmlns:dgm14="http://schemas.microsoft.com/office/drawing/2010/diagram" id="0" name="" descr="&quot; &quot;"/>
        </a:ext>
      </dgm:extLs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tIns="1097280"/>
        <a:lstStyle/>
        <a:p>
          <a:r>
            <a:rPr lang="en-US" sz="1600" b="1" dirty="0" smtClean="0"/>
            <a:t>If we provide direct supports for effective practices e.g. training, TA, coaching on A, B, C and D, E, F</a:t>
          </a:r>
        </a:p>
      </dgm:t>
      <dgm:extLst>
        <a:ext uri="{E40237B7-FDA0-4F09-8148-C483321AD2D9}">
          <dgm14:cNvPr xmlns:dgm14="http://schemas.microsoft.com/office/drawing/2010/diagram" id="0" name="" descr="&quot; &quot;"/>
        </a:ext>
      </dgm:extLs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tIns="1097280"/>
        <a:lstStyle/>
        <a:p>
          <a:r>
            <a:rPr lang="en-US" sz="1600" b="1" dirty="0" smtClean="0"/>
            <a:t>If practitioners know A, B, C and do D, E, F</a:t>
          </a:r>
          <a:endParaRPr lang="en-US" sz="1600" b="1" dirty="0"/>
        </a:p>
      </dgm:t>
      <dgm:extLst>
        <a:ext uri="{E40237B7-FDA0-4F09-8148-C483321AD2D9}">
          <dgm14:cNvPr xmlns:dgm14="http://schemas.microsoft.com/office/drawing/2010/diagram" id="0" name="" descr="&quot; &quot;"/>
        </a:ext>
      </dgm:extLs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1097280"/>
        <a:lstStyle/>
        <a:p>
          <a:r>
            <a:rPr lang="en-US" sz="1600" b="1" dirty="0" smtClean="0"/>
            <a:t>Focused desired result for children and/or families</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5"/>
      <dgm:spPr/>
      <dgm:t>
        <a:bodyPr/>
        <a:lstStyle/>
        <a:p>
          <a:endParaRPr lang="en-US"/>
        </a:p>
      </dgm:t>
    </dgm:pt>
    <dgm:pt modelId="{87D92D43-DE2C-441E-8603-A958A36B173A}" type="pres">
      <dgm:prSet presAssocID="{53F4220C-7BFE-47EA-97B7-29639539A232}" presName="textNode" presStyleLbl="bgShp" presStyleIdx="0" presStyleCnt="5"/>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6D13C1A7-6125-40B2-9CEB-E51F27AF5B96}" type="pres">
      <dgm:prSet presAssocID="{7923AD55-1625-4883-909B-E48A5A308523}" presName="compNode" presStyleCnt="0"/>
      <dgm:spPr/>
      <dgm:t>
        <a:bodyPr/>
        <a:lstStyle/>
        <a:p>
          <a:endParaRPr lang="en-US"/>
        </a:p>
      </dgm:t>
    </dgm:pt>
    <dgm:pt modelId="{B3D51D93-423B-440F-B2D4-63F96AA56F0B}" type="pres">
      <dgm:prSet presAssocID="{7923AD55-1625-4883-909B-E48A5A308523}" presName="aNode" presStyleLbl="bgShp" presStyleIdx="1" presStyleCnt="5"/>
      <dgm:spPr/>
      <dgm:t>
        <a:bodyPr/>
        <a:lstStyle/>
        <a:p>
          <a:endParaRPr lang="en-US"/>
        </a:p>
      </dgm:t>
    </dgm:pt>
    <dgm:pt modelId="{7D9ACA97-FB6E-4ECC-B383-C3C503CFA7E4}" type="pres">
      <dgm:prSet presAssocID="{7923AD55-1625-4883-909B-E48A5A308523}" presName="textNode" presStyleLbl="bgShp" presStyleIdx="1" presStyleCnt="5"/>
      <dgm:spPr/>
      <dgm:t>
        <a:bodyPr/>
        <a:lstStyle/>
        <a:p>
          <a:endParaRPr lang="en-US"/>
        </a:p>
      </dgm:t>
    </dgm:pt>
    <dgm:pt modelId="{279CC485-175D-481C-A55A-1D703340C21F}" type="pres">
      <dgm:prSet presAssocID="{7923AD55-1625-4883-909B-E48A5A308523}" presName="compChildNode" presStyleCnt="0"/>
      <dgm:spPr/>
      <dgm:t>
        <a:bodyPr/>
        <a:lstStyle/>
        <a:p>
          <a:endParaRPr lang="en-US"/>
        </a:p>
      </dgm:t>
    </dgm:pt>
    <dgm:pt modelId="{3D5AEBC8-48AA-4AD2-AEDB-0D5CC97187BB}" type="pres">
      <dgm:prSet presAssocID="{7923AD55-1625-4883-909B-E48A5A308523}" presName="theInnerList" presStyleCnt="0"/>
      <dgm:spPr/>
      <dgm:t>
        <a:bodyPr/>
        <a:lstStyle/>
        <a:p>
          <a:endParaRPr lang="en-US"/>
        </a:p>
      </dgm:t>
    </dgm:pt>
    <dgm:pt modelId="{59EC2B13-9A18-4902-8A32-145539923336}" type="pres">
      <dgm:prSet presAssocID="{7923AD55-1625-4883-909B-E48A5A308523}" presName="aSpace" presStyleCnt="0"/>
      <dgm:spPr/>
      <dgm:t>
        <a:bodyPr/>
        <a:lstStyle/>
        <a:p>
          <a:endParaRPr lang="en-US"/>
        </a:p>
      </dgm:t>
    </dgm:pt>
    <dgm:pt modelId="{45637EB2-6114-4A22-A5C7-D2554E99A1C6}" type="pres">
      <dgm:prSet presAssocID="{1AED3C8F-DA71-4600-BB9A-FE92C04A712C}" presName="compNode" presStyleCnt="0"/>
      <dgm:spPr/>
      <dgm:t>
        <a:bodyPr/>
        <a:lstStyle/>
        <a:p>
          <a:endParaRPr lang="en-US"/>
        </a:p>
      </dgm:t>
    </dgm:pt>
    <dgm:pt modelId="{2947C7E9-16AE-4E30-A925-B069D02A4308}" type="pres">
      <dgm:prSet presAssocID="{1AED3C8F-DA71-4600-BB9A-FE92C04A712C}" presName="aNode" presStyleLbl="bgShp" presStyleIdx="2" presStyleCnt="5" custLinFactNeighborX="-2274" custLinFactNeighborY="-5000"/>
      <dgm:spPr/>
      <dgm:t>
        <a:bodyPr/>
        <a:lstStyle/>
        <a:p>
          <a:endParaRPr lang="en-US"/>
        </a:p>
      </dgm:t>
    </dgm:pt>
    <dgm:pt modelId="{7459DCD9-D0F1-463B-94D7-BFD445A36159}" type="pres">
      <dgm:prSet presAssocID="{1AED3C8F-DA71-4600-BB9A-FE92C04A712C}" presName="textNode" presStyleLbl="bgShp" presStyleIdx="2" presStyleCnt="5"/>
      <dgm:spPr/>
      <dgm:t>
        <a:bodyPr/>
        <a:lstStyle/>
        <a:p>
          <a:endParaRPr lang="en-US"/>
        </a:p>
      </dgm:t>
    </dgm:pt>
    <dgm:pt modelId="{5701F5DF-EE30-4636-9949-0EE541E0FF52}" type="pres">
      <dgm:prSet presAssocID="{1AED3C8F-DA71-4600-BB9A-FE92C04A712C}" presName="compChildNode" presStyleCnt="0"/>
      <dgm:spPr/>
      <dgm:t>
        <a:bodyPr/>
        <a:lstStyle/>
        <a:p>
          <a:endParaRPr lang="en-US"/>
        </a:p>
      </dgm:t>
    </dgm:pt>
    <dgm:pt modelId="{C8DD20B2-2CC1-4895-800D-303A49003B83}" type="pres">
      <dgm:prSet presAssocID="{1AED3C8F-DA71-4600-BB9A-FE92C04A712C}" presName="theInnerList" presStyleCnt="0"/>
      <dgm:spPr/>
      <dgm:t>
        <a:bodyPr/>
        <a:lstStyle/>
        <a:p>
          <a:endParaRPr lang="en-US"/>
        </a:p>
      </dgm:t>
    </dgm:pt>
    <dgm:pt modelId="{F07159EE-579C-411A-BFCA-61A611A55EF7}" type="pres">
      <dgm:prSet presAssocID="{1AED3C8F-DA71-4600-BB9A-FE92C04A712C}"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3" presStyleCnt="5"/>
      <dgm:spPr/>
      <dgm:t>
        <a:bodyPr/>
        <a:lstStyle/>
        <a:p>
          <a:endParaRPr lang="en-US"/>
        </a:p>
      </dgm:t>
    </dgm:pt>
    <dgm:pt modelId="{CDCECFAB-C403-424A-9205-9480D2649BDC}" type="pres">
      <dgm:prSet presAssocID="{2FBDB0C3-78D7-455B-8451-0AE338BDA806}" presName="textNode" presStyleLbl="bgShp" presStyleIdx="3" presStyleCnt="5"/>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4" presStyleCnt="5"/>
      <dgm:spPr/>
      <dgm:t>
        <a:bodyPr/>
        <a:lstStyle/>
        <a:p>
          <a:endParaRPr lang="en-US"/>
        </a:p>
      </dgm:t>
    </dgm:pt>
    <dgm:pt modelId="{A247FE6F-9B8F-4DF7-98D6-DB68B0940A84}" type="pres">
      <dgm:prSet presAssocID="{20E5ACF2-0273-411A-879A-9925FE719BF5}" presName="textNode" presStyleLbl="bgShp" presStyleIdx="4" presStyleCnt="5"/>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C8E7EE7B-A8EC-4E25-969C-97728C60FE24}" type="presOf" srcId="{20E5ACF2-0273-411A-879A-9925FE719BF5}" destId="{A247FE6F-9B8F-4DF7-98D6-DB68B0940A84}" srcOrd="1" destOrd="0" presId="urn:microsoft.com/office/officeart/2005/8/layout/lProcess2"/>
    <dgm:cxn modelId="{3E987D58-56C3-4903-ADC0-B48C566AF60E}" type="presOf" srcId="{1AED3C8F-DA71-4600-BB9A-FE92C04A712C}" destId="{2947C7E9-16AE-4E30-A925-B069D02A4308}" srcOrd="0" destOrd="0" presId="urn:microsoft.com/office/officeart/2005/8/layout/lProcess2"/>
    <dgm:cxn modelId="{17C4FBD5-6556-4603-9C96-FF5945E74228}" type="presOf" srcId="{1AED3C8F-DA71-4600-BB9A-FE92C04A712C}" destId="{7459DCD9-D0F1-463B-94D7-BFD445A36159}" srcOrd="1" destOrd="0" presId="urn:microsoft.com/office/officeart/2005/8/layout/lProcess2"/>
    <dgm:cxn modelId="{BD111A5C-FB09-4781-8B82-8A70F28F03CA}" type="presOf" srcId="{2FBDB0C3-78D7-455B-8451-0AE338BDA806}" destId="{C6BE343B-B033-4267-8765-98E8C9D196EC}" srcOrd="0" destOrd="0" presId="urn:microsoft.com/office/officeart/2005/8/layout/lProcess2"/>
    <dgm:cxn modelId="{2ABDFBCE-C7B9-4EBD-97A4-B4F1168AA960}" type="presOf" srcId="{20E5ACF2-0273-411A-879A-9925FE719BF5}" destId="{471CA400-7367-4FF7-A42D-901C452B30FB}" srcOrd="0" destOrd="0" presId="urn:microsoft.com/office/officeart/2005/8/layout/lProcess2"/>
    <dgm:cxn modelId="{CD79528C-8F2F-4D17-A6A3-896FAE55C516}" type="presOf" srcId="{2FBDB0C3-78D7-455B-8451-0AE338BDA806}" destId="{CDCECFAB-C403-424A-9205-9480D2649BDC}" srcOrd="1" destOrd="0" presId="urn:microsoft.com/office/officeart/2005/8/layout/lProcess2"/>
    <dgm:cxn modelId="{040FF9B4-BC41-433D-AF2B-CC5359E25AF0}" type="presOf" srcId="{7923AD55-1625-4883-909B-E48A5A308523}" destId="{B3D51D93-423B-440F-B2D4-63F96AA56F0B}" srcOrd="0" destOrd="0" presId="urn:microsoft.com/office/officeart/2005/8/layout/lProcess2"/>
    <dgm:cxn modelId="{926AC4CB-5B8C-49E7-BEAC-2401C8A08752}" type="presOf" srcId="{53F4220C-7BFE-47EA-97B7-29639539A232}" destId="{C44E4882-7F94-4756-ABDD-304E488D92A2}" srcOrd="0" destOrd="0" presId="urn:microsoft.com/office/officeart/2005/8/layout/lProcess2"/>
    <dgm:cxn modelId="{33099247-2ACD-49E9-9136-9AFDC7CEE0DD}" srcId="{D392D84C-2082-40F9-BA49-2F78DE287571}" destId="{20E5ACF2-0273-411A-879A-9925FE719BF5}" srcOrd="4" destOrd="0" parTransId="{3B86FA39-C72A-4A1F-B1DA-BA65A3D99A2F}" sibTransId="{C2E5790F-ABA7-4ECE-B986-92FC5832C82A}"/>
    <dgm:cxn modelId="{5928D099-4B1B-4148-9F5B-418FD5C3E24B}" type="presOf" srcId="{53F4220C-7BFE-47EA-97B7-29639539A232}" destId="{87D92D43-DE2C-441E-8603-A958A36B173A}" srcOrd="1" destOrd="0" presId="urn:microsoft.com/office/officeart/2005/8/layout/lProcess2"/>
    <dgm:cxn modelId="{A27D9BE0-61B3-415C-923D-4DE0E271A8DF}" type="presOf" srcId="{D392D84C-2082-40F9-BA49-2F78DE287571}" destId="{E72D8EA8-0797-4B8A-813C-5538D52B96EA}" srcOrd="0" destOrd="0" presId="urn:microsoft.com/office/officeart/2005/8/layout/lProcess2"/>
    <dgm:cxn modelId="{398FB2A1-E5DE-4D34-8898-7F3A8943F234}" srcId="{D392D84C-2082-40F9-BA49-2F78DE287571}" destId="{1AED3C8F-DA71-4600-BB9A-FE92C04A712C}" srcOrd="2" destOrd="0" parTransId="{B45B2B8A-F4A1-4461-8735-3727626D887D}" sibTransId="{E3F220D4-C66B-4351-99E4-AE97ABB11074}"/>
    <dgm:cxn modelId="{9121ED61-FACD-4479-88E9-ADC6BE34D9EE}" srcId="{D392D84C-2082-40F9-BA49-2F78DE287571}" destId="{2FBDB0C3-78D7-455B-8451-0AE338BDA806}" srcOrd="3" destOrd="0" parTransId="{01AFA96A-9A50-442C-9E4C-AA4489D8C8AC}" sibTransId="{E9EF881B-73E3-4778-BB61-5EB7DE20F5DB}"/>
    <dgm:cxn modelId="{75A37AB1-463A-4796-9AF5-D5B3E1F722F4}" srcId="{D392D84C-2082-40F9-BA49-2F78DE287571}" destId="{53F4220C-7BFE-47EA-97B7-29639539A232}" srcOrd="0" destOrd="0" parTransId="{54792A71-06E8-4F17-920A-B088B261B0A0}" sibTransId="{6A783179-9F8C-46EF-9CFE-A62D877007C3}"/>
    <dgm:cxn modelId="{1706F712-641E-48D1-8B1B-3EF73F94FC5D}" type="presOf" srcId="{7923AD55-1625-4883-909B-E48A5A308523}" destId="{7D9ACA97-FB6E-4ECC-B383-C3C503CFA7E4}" srcOrd="1" destOrd="0" presId="urn:microsoft.com/office/officeart/2005/8/layout/lProcess2"/>
    <dgm:cxn modelId="{244972F3-1129-4289-82B1-FECD2B1D842B}" srcId="{D392D84C-2082-40F9-BA49-2F78DE287571}" destId="{7923AD55-1625-4883-909B-E48A5A308523}" srcOrd="1" destOrd="0" parTransId="{2DC69B9C-A6FD-418A-954D-FA7FB6A2B6A3}" sibTransId="{84270EC3-C2A0-48B5-A291-65CE7D593A08}"/>
    <dgm:cxn modelId="{0FDA7E5D-4A2C-4600-B10C-3D9CE8F399C8}" type="presParOf" srcId="{E72D8EA8-0797-4B8A-813C-5538D52B96EA}" destId="{624908DC-0CE8-415C-9684-B001F2EBC2E5}" srcOrd="0" destOrd="0" presId="urn:microsoft.com/office/officeart/2005/8/layout/lProcess2"/>
    <dgm:cxn modelId="{386CB46B-657F-45C3-82B6-0C8226769B1C}" type="presParOf" srcId="{624908DC-0CE8-415C-9684-B001F2EBC2E5}" destId="{C44E4882-7F94-4756-ABDD-304E488D92A2}" srcOrd="0" destOrd="0" presId="urn:microsoft.com/office/officeart/2005/8/layout/lProcess2"/>
    <dgm:cxn modelId="{454F2CA7-8E53-4792-BCD9-5B24A2DAA116}" type="presParOf" srcId="{624908DC-0CE8-415C-9684-B001F2EBC2E5}" destId="{87D92D43-DE2C-441E-8603-A958A36B173A}" srcOrd="1" destOrd="0" presId="urn:microsoft.com/office/officeart/2005/8/layout/lProcess2"/>
    <dgm:cxn modelId="{761965E5-3985-4D12-826C-F75F70D8A5C6}" type="presParOf" srcId="{624908DC-0CE8-415C-9684-B001F2EBC2E5}" destId="{B7FCF71D-7957-4280-B785-AC8921AD14B1}" srcOrd="2" destOrd="0" presId="urn:microsoft.com/office/officeart/2005/8/layout/lProcess2"/>
    <dgm:cxn modelId="{A424362E-88B9-42B1-A5F3-7D4332C676A0}" type="presParOf" srcId="{B7FCF71D-7957-4280-B785-AC8921AD14B1}" destId="{DC1F70D2-7675-4237-BB2F-F3D07F8680D0}" srcOrd="0" destOrd="0" presId="urn:microsoft.com/office/officeart/2005/8/layout/lProcess2"/>
    <dgm:cxn modelId="{87F7F646-728E-499D-AB63-44A49AD84E03}" type="presParOf" srcId="{E72D8EA8-0797-4B8A-813C-5538D52B96EA}" destId="{013278CB-5F79-4DE6-B870-49951D41CBFB}" srcOrd="1" destOrd="0" presId="urn:microsoft.com/office/officeart/2005/8/layout/lProcess2"/>
    <dgm:cxn modelId="{C7012917-772E-44E6-986A-F503CABF53AE}" type="presParOf" srcId="{E72D8EA8-0797-4B8A-813C-5538D52B96EA}" destId="{6D13C1A7-6125-40B2-9CEB-E51F27AF5B96}" srcOrd="2" destOrd="0" presId="urn:microsoft.com/office/officeart/2005/8/layout/lProcess2"/>
    <dgm:cxn modelId="{9FAE22A4-3246-4D59-A74A-3260275AED49}" type="presParOf" srcId="{6D13C1A7-6125-40B2-9CEB-E51F27AF5B96}" destId="{B3D51D93-423B-440F-B2D4-63F96AA56F0B}" srcOrd="0" destOrd="0" presId="urn:microsoft.com/office/officeart/2005/8/layout/lProcess2"/>
    <dgm:cxn modelId="{055DDB15-745B-4577-A3C9-A94798E06DBB}" type="presParOf" srcId="{6D13C1A7-6125-40B2-9CEB-E51F27AF5B96}" destId="{7D9ACA97-FB6E-4ECC-B383-C3C503CFA7E4}" srcOrd="1" destOrd="0" presId="urn:microsoft.com/office/officeart/2005/8/layout/lProcess2"/>
    <dgm:cxn modelId="{258AB3C0-92B6-4069-918E-796E8E8680E8}" type="presParOf" srcId="{6D13C1A7-6125-40B2-9CEB-E51F27AF5B96}" destId="{279CC485-175D-481C-A55A-1D703340C21F}" srcOrd="2" destOrd="0" presId="urn:microsoft.com/office/officeart/2005/8/layout/lProcess2"/>
    <dgm:cxn modelId="{087B32E1-021B-4C7A-9C87-9E6C5A9B3371}" type="presParOf" srcId="{279CC485-175D-481C-A55A-1D703340C21F}" destId="{3D5AEBC8-48AA-4AD2-AEDB-0D5CC97187BB}" srcOrd="0" destOrd="0" presId="urn:microsoft.com/office/officeart/2005/8/layout/lProcess2"/>
    <dgm:cxn modelId="{6A39457E-1309-4286-AA3B-0DF1D7CA66EA}" type="presParOf" srcId="{E72D8EA8-0797-4B8A-813C-5538D52B96EA}" destId="{59EC2B13-9A18-4902-8A32-145539923336}" srcOrd="3" destOrd="0" presId="urn:microsoft.com/office/officeart/2005/8/layout/lProcess2"/>
    <dgm:cxn modelId="{F264247C-E7FF-44BE-8117-20239AFDD90C}" type="presParOf" srcId="{E72D8EA8-0797-4B8A-813C-5538D52B96EA}" destId="{45637EB2-6114-4A22-A5C7-D2554E99A1C6}" srcOrd="4" destOrd="0" presId="urn:microsoft.com/office/officeart/2005/8/layout/lProcess2"/>
    <dgm:cxn modelId="{F619FA4F-4D15-4C16-957A-FEF3571BE805}" type="presParOf" srcId="{45637EB2-6114-4A22-A5C7-D2554E99A1C6}" destId="{2947C7E9-16AE-4E30-A925-B069D02A4308}" srcOrd="0" destOrd="0" presId="urn:microsoft.com/office/officeart/2005/8/layout/lProcess2"/>
    <dgm:cxn modelId="{4EC8B28F-60A4-46C3-A4BB-3FFE4C3FD9C5}" type="presParOf" srcId="{45637EB2-6114-4A22-A5C7-D2554E99A1C6}" destId="{7459DCD9-D0F1-463B-94D7-BFD445A36159}" srcOrd="1" destOrd="0" presId="urn:microsoft.com/office/officeart/2005/8/layout/lProcess2"/>
    <dgm:cxn modelId="{7697A4BC-2B61-4374-A1DC-260F3AFD5679}" type="presParOf" srcId="{45637EB2-6114-4A22-A5C7-D2554E99A1C6}" destId="{5701F5DF-EE30-4636-9949-0EE541E0FF52}" srcOrd="2" destOrd="0" presId="urn:microsoft.com/office/officeart/2005/8/layout/lProcess2"/>
    <dgm:cxn modelId="{C762C12F-23A5-47E6-891C-F16452F58210}" type="presParOf" srcId="{5701F5DF-EE30-4636-9949-0EE541E0FF52}" destId="{C8DD20B2-2CC1-4895-800D-303A49003B83}" srcOrd="0" destOrd="0" presId="urn:microsoft.com/office/officeart/2005/8/layout/lProcess2"/>
    <dgm:cxn modelId="{D8D683B4-AABF-43E6-8E85-464BD8D0BFCC}" type="presParOf" srcId="{E72D8EA8-0797-4B8A-813C-5538D52B96EA}" destId="{F07159EE-579C-411A-BFCA-61A611A55EF7}" srcOrd="5" destOrd="0" presId="urn:microsoft.com/office/officeart/2005/8/layout/lProcess2"/>
    <dgm:cxn modelId="{7C12FCB4-82BC-440A-9E72-7B58BFC765CD}" type="presParOf" srcId="{E72D8EA8-0797-4B8A-813C-5538D52B96EA}" destId="{2EE3B84E-33E9-47A0-BF63-CDF0B37465DA}" srcOrd="6" destOrd="0" presId="urn:microsoft.com/office/officeart/2005/8/layout/lProcess2"/>
    <dgm:cxn modelId="{1C5F8F16-8097-469B-AC5A-239E909C9D43}" type="presParOf" srcId="{2EE3B84E-33E9-47A0-BF63-CDF0B37465DA}" destId="{C6BE343B-B033-4267-8765-98E8C9D196EC}" srcOrd="0" destOrd="0" presId="urn:microsoft.com/office/officeart/2005/8/layout/lProcess2"/>
    <dgm:cxn modelId="{399B443C-FC6D-4770-B4F9-C520BB1A3859}" type="presParOf" srcId="{2EE3B84E-33E9-47A0-BF63-CDF0B37465DA}" destId="{CDCECFAB-C403-424A-9205-9480D2649BDC}" srcOrd="1" destOrd="0" presId="urn:microsoft.com/office/officeart/2005/8/layout/lProcess2"/>
    <dgm:cxn modelId="{015710DA-0284-42FE-BE7C-DD528F161566}" type="presParOf" srcId="{2EE3B84E-33E9-47A0-BF63-CDF0B37465DA}" destId="{F0BB237F-A0DB-437E-9F2D-B37953D5A708}" srcOrd="2" destOrd="0" presId="urn:microsoft.com/office/officeart/2005/8/layout/lProcess2"/>
    <dgm:cxn modelId="{66D09D34-1467-4CB5-8633-19C7E2A36085}" type="presParOf" srcId="{F0BB237F-A0DB-437E-9F2D-B37953D5A708}" destId="{5DDBD64C-348D-4AD6-8E5B-6622925B390E}" srcOrd="0" destOrd="0" presId="urn:microsoft.com/office/officeart/2005/8/layout/lProcess2"/>
    <dgm:cxn modelId="{407A238A-D734-4AC6-AFE9-30E734646A34}" type="presParOf" srcId="{E72D8EA8-0797-4B8A-813C-5538D52B96EA}" destId="{8B1697BD-2B34-4A01-9C23-DF8634335B48}" srcOrd="7" destOrd="0" presId="urn:microsoft.com/office/officeart/2005/8/layout/lProcess2"/>
    <dgm:cxn modelId="{8564EE9C-20FB-4E56-B2C6-19334F68A42E}" type="presParOf" srcId="{E72D8EA8-0797-4B8A-813C-5538D52B96EA}" destId="{2E5B2B36-F5CD-4F3F-BFA9-2580AF8E23B8}" srcOrd="8" destOrd="0" presId="urn:microsoft.com/office/officeart/2005/8/layout/lProcess2"/>
    <dgm:cxn modelId="{39F12D89-11BA-4056-9142-5AFB32174155}" type="presParOf" srcId="{2E5B2B36-F5CD-4F3F-BFA9-2580AF8E23B8}" destId="{471CA400-7367-4FF7-A42D-901C452B30FB}" srcOrd="0" destOrd="0" presId="urn:microsoft.com/office/officeart/2005/8/layout/lProcess2"/>
    <dgm:cxn modelId="{F2C2A13D-EE70-4502-A011-3F15E91D5E79}" type="presParOf" srcId="{2E5B2B36-F5CD-4F3F-BFA9-2580AF8E23B8}" destId="{A247FE6F-9B8F-4DF7-98D6-DB68B0940A84}" srcOrd="1" destOrd="0" presId="urn:microsoft.com/office/officeart/2005/8/layout/lProcess2"/>
    <dgm:cxn modelId="{3CB92987-DDA3-4A4F-80E0-D12922E73B24}" type="presParOf" srcId="{2E5B2B36-F5CD-4F3F-BFA9-2580AF8E23B8}" destId="{1582C045-ACCC-4AB8-A8A6-FF131E5CF142}" srcOrd="2" destOrd="0" presId="urn:microsoft.com/office/officeart/2005/8/layout/lProcess2"/>
    <dgm:cxn modelId="{A486B867-889D-453E-9A1D-20663830373A}"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92D84C-2082-40F9-BA49-2F78DE28757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F199AF00-E64F-4B8F-9EB3-0A4D9EF415EE}">
      <dgm:prSet phldrT="[Text]" custT="1"/>
      <dgm:spPr/>
      <dgm:t>
        <a:bodyPr/>
        <a:lstStyle/>
        <a:p>
          <a:r>
            <a:rPr lang="en-US" sz="1600" b="1" dirty="0" smtClean="0"/>
            <a:t>Governance</a:t>
          </a:r>
          <a:endParaRPr lang="en-US" sz="1600" b="1" dirty="0"/>
        </a:p>
      </dgm:t>
    </dgm:pt>
    <dgm:pt modelId="{FB94C536-4DB7-4AD5-8880-37DFF905C58F}" type="parTrans" cxnId="{7B3455E7-541F-40DE-8077-8C37388806A5}">
      <dgm:prSet/>
      <dgm:spPr/>
      <dgm:t>
        <a:bodyPr/>
        <a:lstStyle/>
        <a:p>
          <a:endParaRPr lang="en-US" sz="2400" b="1"/>
        </a:p>
      </dgm:t>
    </dgm:pt>
    <dgm:pt modelId="{108CA50B-B30B-4E37-8DAB-02ABB1F20251}" type="sibTrans" cxnId="{7B3455E7-541F-40DE-8077-8C37388806A5}">
      <dgm:prSet/>
      <dgm:spPr/>
      <dgm:t>
        <a:bodyPr/>
        <a:lstStyle/>
        <a:p>
          <a:endParaRPr lang="en-US" sz="2400" b="1"/>
        </a:p>
      </dgm:t>
    </dgm:pt>
    <dgm:pt modelId="{53F4220C-7BFE-47EA-97B7-29639539A232}">
      <dgm:prSet phldrT="[Text]" custT="1"/>
      <dgm:spPr/>
      <dgm:t>
        <a:bodyPr/>
        <a:lstStyle/>
        <a:p>
          <a:r>
            <a:rPr lang="en-US" sz="1600" b="1" dirty="0" smtClean="0"/>
            <a:t>Funding/ Finance</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a:lstStyle/>
        <a:p>
          <a:r>
            <a:rPr lang="en-US" sz="1600" b="1" dirty="0" smtClean="0"/>
            <a:t>Personnel/ Workforce (PD&amp;TA)</a:t>
          </a:r>
        </a:p>
      </dgm: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a:lstStyle/>
        <a:p>
          <a:r>
            <a:rPr lang="en-US" sz="1600" b="1" dirty="0" smtClean="0"/>
            <a:t>Data System</a:t>
          </a:r>
        </a:p>
      </dgm: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a:lstStyle/>
        <a:p>
          <a:r>
            <a:rPr lang="en-US" sz="1600" b="1" dirty="0" smtClean="0"/>
            <a:t>Monitoring and Accountability</a:t>
          </a:r>
          <a:endParaRPr lang="en-US" sz="1600" b="1" dirty="0"/>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a:lstStyle/>
        <a:p>
          <a:r>
            <a:rPr lang="en-US" sz="1600" b="1" dirty="0" smtClean="0"/>
            <a:t>Quality Standards</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41A09DFA-DEC9-43A8-B777-035496014ECD}" type="pres">
      <dgm:prSet presAssocID="{D392D84C-2082-40F9-BA49-2F78DE287571}" presName="cycle" presStyleCnt="0">
        <dgm:presLayoutVars>
          <dgm:dir/>
          <dgm:resizeHandles val="exact"/>
        </dgm:presLayoutVars>
      </dgm:prSet>
      <dgm:spPr/>
      <dgm:t>
        <a:bodyPr/>
        <a:lstStyle/>
        <a:p>
          <a:endParaRPr lang="en-US"/>
        </a:p>
      </dgm:t>
    </dgm:pt>
    <dgm:pt modelId="{A513EAB8-7E36-4448-861C-0ABAA950CA94}" type="pres">
      <dgm:prSet presAssocID="{F199AF00-E64F-4B8F-9EB3-0A4D9EF415EE}" presName="node" presStyleLbl="node1" presStyleIdx="0" presStyleCnt="6" custScaleX="134419" custScaleY="103399">
        <dgm:presLayoutVars>
          <dgm:bulletEnabled val="1"/>
        </dgm:presLayoutVars>
      </dgm:prSet>
      <dgm:spPr/>
      <dgm:t>
        <a:bodyPr/>
        <a:lstStyle/>
        <a:p>
          <a:endParaRPr lang="en-US"/>
        </a:p>
      </dgm:t>
    </dgm:pt>
    <dgm:pt modelId="{F11D1A13-4872-4DD7-BDEB-60E4948405A2}" type="pres">
      <dgm:prSet presAssocID="{F199AF00-E64F-4B8F-9EB3-0A4D9EF415EE}" presName="spNode" presStyleCnt="0"/>
      <dgm:spPr/>
    </dgm:pt>
    <dgm:pt modelId="{428D5327-0D4C-4828-9579-EE55DE1C1F4F}" type="pres">
      <dgm:prSet presAssocID="{108CA50B-B30B-4E37-8DAB-02ABB1F20251}" presName="sibTrans" presStyleLbl="sibTrans1D1" presStyleIdx="0" presStyleCnt="6"/>
      <dgm:spPr/>
      <dgm:t>
        <a:bodyPr/>
        <a:lstStyle/>
        <a:p>
          <a:endParaRPr lang="en-US"/>
        </a:p>
      </dgm:t>
    </dgm:pt>
    <dgm:pt modelId="{BB5F9C40-3784-4B5C-BA20-4F2C7877C189}" type="pres">
      <dgm:prSet presAssocID="{53F4220C-7BFE-47EA-97B7-29639539A232}" presName="node" presStyleLbl="node1" presStyleIdx="1" presStyleCnt="6" custScaleX="134419" custScaleY="103399">
        <dgm:presLayoutVars>
          <dgm:bulletEnabled val="1"/>
        </dgm:presLayoutVars>
      </dgm:prSet>
      <dgm:spPr/>
      <dgm:t>
        <a:bodyPr/>
        <a:lstStyle/>
        <a:p>
          <a:endParaRPr lang="en-US"/>
        </a:p>
      </dgm:t>
    </dgm:pt>
    <dgm:pt modelId="{6C269C31-CFE7-43D6-BAE8-16707370C63A}" type="pres">
      <dgm:prSet presAssocID="{53F4220C-7BFE-47EA-97B7-29639539A232}" presName="spNode" presStyleCnt="0"/>
      <dgm:spPr/>
    </dgm:pt>
    <dgm:pt modelId="{35EA4C19-5AB0-42E5-BABB-28224802ED9F}" type="pres">
      <dgm:prSet presAssocID="{6A783179-9F8C-46EF-9CFE-A62D877007C3}" presName="sibTrans" presStyleLbl="sibTrans1D1" presStyleIdx="1" presStyleCnt="6"/>
      <dgm:spPr/>
      <dgm:t>
        <a:bodyPr/>
        <a:lstStyle/>
        <a:p>
          <a:endParaRPr lang="en-US"/>
        </a:p>
      </dgm:t>
    </dgm:pt>
    <dgm:pt modelId="{DBA84989-3C4F-4A5B-AA89-FEEBEEB54868}" type="pres">
      <dgm:prSet presAssocID="{7923AD55-1625-4883-909B-E48A5A308523}" presName="node" presStyleLbl="node1" presStyleIdx="2" presStyleCnt="6" custScaleX="134419" custScaleY="103399">
        <dgm:presLayoutVars>
          <dgm:bulletEnabled val="1"/>
        </dgm:presLayoutVars>
      </dgm:prSet>
      <dgm:spPr/>
      <dgm:t>
        <a:bodyPr/>
        <a:lstStyle/>
        <a:p>
          <a:endParaRPr lang="en-US"/>
        </a:p>
      </dgm:t>
    </dgm:pt>
    <dgm:pt modelId="{652033A3-92CA-4E86-8100-5CEB38239FE5}" type="pres">
      <dgm:prSet presAssocID="{7923AD55-1625-4883-909B-E48A5A308523}" presName="spNode" presStyleCnt="0"/>
      <dgm:spPr/>
    </dgm:pt>
    <dgm:pt modelId="{71EFCEEB-E309-4C37-A9C4-A9484EB663A0}" type="pres">
      <dgm:prSet presAssocID="{84270EC3-C2A0-48B5-A291-65CE7D593A08}" presName="sibTrans" presStyleLbl="sibTrans1D1" presStyleIdx="2" presStyleCnt="6"/>
      <dgm:spPr/>
      <dgm:t>
        <a:bodyPr/>
        <a:lstStyle/>
        <a:p>
          <a:endParaRPr lang="en-US"/>
        </a:p>
      </dgm:t>
    </dgm:pt>
    <dgm:pt modelId="{44AB7EDA-DE88-42FA-B705-E49DC886ED24}" type="pres">
      <dgm:prSet presAssocID="{1AED3C8F-DA71-4600-BB9A-FE92C04A712C}" presName="node" presStyleLbl="node1" presStyleIdx="3" presStyleCnt="6" custScaleX="134419" custScaleY="103399">
        <dgm:presLayoutVars>
          <dgm:bulletEnabled val="1"/>
        </dgm:presLayoutVars>
      </dgm:prSet>
      <dgm:spPr/>
      <dgm:t>
        <a:bodyPr/>
        <a:lstStyle/>
        <a:p>
          <a:endParaRPr lang="en-US"/>
        </a:p>
      </dgm:t>
    </dgm:pt>
    <dgm:pt modelId="{1119C28E-059B-459F-9B10-75450CCFE47C}" type="pres">
      <dgm:prSet presAssocID="{1AED3C8F-DA71-4600-BB9A-FE92C04A712C}" presName="spNode" presStyleCnt="0"/>
      <dgm:spPr/>
    </dgm:pt>
    <dgm:pt modelId="{40085A43-4CC6-4DB2-80B8-FB07A8A078F6}" type="pres">
      <dgm:prSet presAssocID="{E3F220D4-C66B-4351-99E4-AE97ABB11074}" presName="sibTrans" presStyleLbl="sibTrans1D1" presStyleIdx="3" presStyleCnt="6"/>
      <dgm:spPr/>
      <dgm:t>
        <a:bodyPr/>
        <a:lstStyle/>
        <a:p>
          <a:endParaRPr lang="en-US"/>
        </a:p>
      </dgm:t>
    </dgm:pt>
    <dgm:pt modelId="{836D1FAC-AB2F-4314-85B3-B75F5E2A4132}" type="pres">
      <dgm:prSet presAssocID="{2FBDB0C3-78D7-455B-8451-0AE338BDA806}" presName="node" presStyleLbl="node1" presStyleIdx="4" presStyleCnt="6" custScaleX="134419" custScaleY="103399">
        <dgm:presLayoutVars>
          <dgm:bulletEnabled val="1"/>
        </dgm:presLayoutVars>
      </dgm:prSet>
      <dgm:spPr/>
      <dgm:t>
        <a:bodyPr/>
        <a:lstStyle/>
        <a:p>
          <a:endParaRPr lang="en-US"/>
        </a:p>
      </dgm:t>
    </dgm:pt>
    <dgm:pt modelId="{304747C0-980B-4897-B11B-3E6F5EF344A1}" type="pres">
      <dgm:prSet presAssocID="{2FBDB0C3-78D7-455B-8451-0AE338BDA806}" presName="spNode" presStyleCnt="0"/>
      <dgm:spPr/>
    </dgm:pt>
    <dgm:pt modelId="{97E61DCA-683E-4673-ADA8-476AC1B48A04}" type="pres">
      <dgm:prSet presAssocID="{E9EF881B-73E3-4778-BB61-5EB7DE20F5DB}" presName="sibTrans" presStyleLbl="sibTrans1D1" presStyleIdx="4" presStyleCnt="6"/>
      <dgm:spPr/>
      <dgm:t>
        <a:bodyPr/>
        <a:lstStyle/>
        <a:p>
          <a:endParaRPr lang="en-US"/>
        </a:p>
      </dgm:t>
    </dgm:pt>
    <dgm:pt modelId="{AB82081D-7C67-40A7-B687-A69BB7943F84}" type="pres">
      <dgm:prSet presAssocID="{20E5ACF2-0273-411A-879A-9925FE719BF5}" presName="node" presStyleLbl="node1" presStyleIdx="5" presStyleCnt="6" custScaleX="134419" custScaleY="103399">
        <dgm:presLayoutVars>
          <dgm:bulletEnabled val="1"/>
        </dgm:presLayoutVars>
      </dgm:prSet>
      <dgm:spPr/>
      <dgm:t>
        <a:bodyPr/>
        <a:lstStyle/>
        <a:p>
          <a:endParaRPr lang="en-US"/>
        </a:p>
      </dgm:t>
    </dgm:pt>
    <dgm:pt modelId="{439A412B-03E2-4B6F-ADD1-A9783FE518EE}" type="pres">
      <dgm:prSet presAssocID="{20E5ACF2-0273-411A-879A-9925FE719BF5}" presName="spNode" presStyleCnt="0"/>
      <dgm:spPr/>
    </dgm:pt>
    <dgm:pt modelId="{FCB1E8BD-8392-40A5-B480-CA0691EB20D3}" type="pres">
      <dgm:prSet presAssocID="{C2E5790F-ABA7-4ECE-B986-92FC5832C82A}" presName="sibTrans" presStyleLbl="sibTrans1D1" presStyleIdx="5" presStyleCnt="6"/>
      <dgm:spPr/>
      <dgm:t>
        <a:bodyPr/>
        <a:lstStyle/>
        <a:p>
          <a:endParaRPr lang="en-US"/>
        </a:p>
      </dgm:t>
    </dgm:pt>
  </dgm:ptLst>
  <dgm:cxnLst>
    <dgm:cxn modelId="{93D3B4E1-73BF-4217-8F45-32703F3E0F97}" type="presOf" srcId="{6A783179-9F8C-46EF-9CFE-A62D877007C3}" destId="{35EA4C19-5AB0-42E5-BABB-28224802ED9F}" srcOrd="0" destOrd="0" presId="urn:microsoft.com/office/officeart/2005/8/layout/cycle6"/>
    <dgm:cxn modelId="{398FB2A1-E5DE-4D34-8898-7F3A8943F234}" srcId="{D392D84C-2082-40F9-BA49-2F78DE287571}" destId="{1AED3C8F-DA71-4600-BB9A-FE92C04A712C}" srcOrd="3" destOrd="0" parTransId="{B45B2B8A-F4A1-4461-8735-3727626D887D}" sibTransId="{E3F220D4-C66B-4351-99E4-AE97ABB11074}"/>
    <dgm:cxn modelId="{CBB423FA-BB64-4AF1-8435-98686D265462}" type="presOf" srcId="{F199AF00-E64F-4B8F-9EB3-0A4D9EF415EE}" destId="{A513EAB8-7E36-4448-861C-0ABAA950CA94}" srcOrd="0" destOrd="0" presId="urn:microsoft.com/office/officeart/2005/8/layout/cycle6"/>
    <dgm:cxn modelId="{33099247-2ACD-49E9-9136-9AFDC7CEE0DD}" srcId="{D392D84C-2082-40F9-BA49-2F78DE287571}" destId="{20E5ACF2-0273-411A-879A-9925FE719BF5}" srcOrd="5" destOrd="0" parTransId="{3B86FA39-C72A-4A1F-B1DA-BA65A3D99A2F}" sibTransId="{C2E5790F-ABA7-4ECE-B986-92FC5832C82A}"/>
    <dgm:cxn modelId="{330DDD4C-7BDC-4A04-B6F8-7DC79EECCB5E}" type="presOf" srcId="{1AED3C8F-DA71-4600-BB9A-FE92C04A712C}" destId="{44AB7EDA-DE88-42FA-B705-E49DC886ED24}" srcOrd="0" destOrd="0" presId="urn:microsoft.com/office/officeart/2005/8/layout/cycle6"/>
    <dgm:cxn modelId="{C4EE6187-96EF-4E0D-8C6B-FC9C12B9C4BC}" type="presOf" srcId="{E9EF881B-73E3-4778-BB61-5EB7DE20F5DB}" destId="{97E61DCA-683E-4673-ADA8-476AC1B48A04}" srcOrd="0" destOrd="0" presId="urn:microsoft.com/office/officeart/2005/8/layout/cycle6"/>
    <dgm:cxn modelId="{9121ED61-FACD-4479-88E9-ADC6BE34D9EE}" srcId="{D392D84C-2082-40F9-BA49-2F78DE287571}" destId="{2FBDB0C3-78D7-455B-8451-0AE338BDA806}" srcOrd="4" destOrd="0" parTransId="{01AFA96A-9A50-442C-9E4C-AA4489D8C8AC}" sibTransId="{E9EF881B-73E3-4778-BB61-5EB7DE20F5DB}"/>
    <dgm:cxn modelId="{7B3455E7-541F-40DE-8077-8C37388806A5}" srcId="{D392D84C-2082-40F9-BA49-2F78DE287571}" destId="{F199AF00-E64F-4B8F-9EB3-0A4D9EF415EE}" srcOrd="0" destOrd="0" parTransId="{FB94C536-4DB7-4AD5-8880-37DFF905C58F}" sibTransId="{108CA50B-B30B-4E37-8DAB-02ABB1F20251}"/>
    <dgm:cxn modelId="{244972F3-1129-4289-82B1-FECD2B1D842B}" srcId="{D392D84C-2082-40F9-BA49-2F78DE287571}" destId="{7923AD55-1625-4883-909B-E48A5A308523}" srcOrd="2" destOrd="0" parTransId="{2DC69B9C-A6FD-418A-954D-FA7FB6A2B6A3}" sibTransId="{84270EC3-C2A0-48B5-A291-65CE7D593A08}"/>
    <dgm:cxn modelId="{D495F4E7-852F-4EEB-A9C4-7BB12ED5F06A}" type="presOf" srcId="{C2E5790F-ABA7-4ECE-B986-92FC5832C82A}" destId="{FCB1E8BD-8392-40A5-B480-CA0691EB20D3}" srcOrd="0" destOrd="0" presId="urn:microsoft.com/office/officeart/2005/8/layout/cycle6"/>
    <dgm:cxn modelId="{097BD397-C044-4432-88A6-A7793ED90352}" type="presOf" srcId="{108CA50B-B30B-4E37-8DAB-02ABB1F20251}" destId="{428D5327-0D4C-4828-9579-EE55DE1C1F4F}" srcOrd="0" destOrd="0" presId="urn:microsoft.com/office/officeart/2005/8/layout/cycle6"/>
    <dgm:cxn modelId="{BA980000-02C5-4827-86FA-4C7E8A44E477}" type="presOf" srcId="{2FBDB0C3-78D7-455B-8451-0AE338BDA806}" destId="{836D1FAC-AB2F-4314-85B3-B75F5E2A4132}" srcOrd="0" destOrd="0" presId="urn:microsoft.com/office/officeart/2005/8/layout/cycle6"/>
    <dgm:cxn modelId="{86FAE1A0-3CD3-454E-9184-0951D2D55786}" type="presOf" srcId="{20E5ACF2-0273-411A-879A-9925FE719BF5}" destId="{AB82081D-7C67-40A7-B687-A69BB7943F84}" srcOrd="0" destOrd="0" presId="urn:microsoft.com/office/officeart/2005/8/layout/cycle6"/>
    <dgm:cxn modelId="{163B1106-C2EA-4736-BB2C-B0ED2A07CBEA}" type="presOf" srcId="{84270EC3-C2A0-48B5-A291-65CE7D593A08}" destId="{71EFCEEB-E309-4C37-A9C4-A9484EB663A0}" srcOrd="0" destOrd="0" presId="urn:microsoft.com/office/officeart/2005/8/layout/cycle6"/>
    <dgm:cxn modelId="{26F0375A-6D10-48BC-9050-7B5BD3D23205}" type="presOf" srcId="{53F4220C-7BFE-47EA-97B7-29639539A232}" destId="{BB5F9C40-3784-4B5C-BA20-4F2C7877C189}" srcOrd="0" destOrd="0" presId="urn:microsoft.com/office/officeart/2005/8/layout/cycle6"/>
    <dgm:cxn modelId="{499B4DEF-7099-4A0D-B9D5-2ED8EB0B7740}" type="presOf" srcId="{E3F220D4-C66B-4351-99E4-AE97ABB11074}" destId="{40085A43-4CC6-4DB2-80B8-FB07A8A078F6}" srcOrd="0" destOrd="0" presId="urn:microsoft.com/office/officeart/2005/8/layout/cycle6"/>
    <dgm:cxn modelId="{75A37AB1-463A-4796-9AF5-D5B3E1F722F4}" srcId="{D392D84C-2082-40F9-BA49-2F78DE287571}" destId="{53F4220C-7BFE-47EA-97B7-29639539A232}" srcOrd="1" destOrd="0" parTransId="{54792A71-06E8-4F17-920A-B088B261B0A0}" sibTransId="{6A783179-9F8C-46EF-9CFE-A62D877007C3}"/>
    <dgm:cxn modelId="{2D897221-0C7E-4BDA-98CA-F125826CA6E2}" type="presOf" srcId="{7923AD55-1625-4883-909B-E48A5A308523}" destId="{DBA84989-3C4F-4A5B-AA89-FEEBEEB54868}" srcOrd="0" destOrd="0" presId="urn:microsoft.com/office/officeart/2005/8/layout/cycle6"/>
    <dgm:cxn modelId="{590C97BD-2351-468F-B5BE-69C5EA199CC3}" type="presOf" srcId="{D392D84C-2082-40F9-BA49-2F78DE287571}" destId="{41A09DFA-DEC9-43A8-B777-035496014ECD}" srcOrd="0" destOrd="0" presId="urn:microsoft.com/office/officeart/2005/8/layout/cycle6"/>
    <dgm:cxn modelId="{B9D9E960-E381-4845-99AB-C4471EA3565C}" type="presParOf" srcId="{41A09DFA-DEC9-43A8-B777-035496014ECD}" destId="{A513EAB8-7E36-4448-861C-0ABAA950CA94}" srcOrd="0" destOrd="0" presId="urn:microsoft.com/office/officeart/2005/8/layout/cycle6"/>
    <dgm:cxn modelId="{7086FECD-476B-4325-A73F-E43099F08DE4}" type="presParOf" srcId="{41A09DFA-DEC9-43A8-B777-035496014ECD}" destId="{F11D1A13-4872-4DD7-BDEB-60E4948405A2}" srcOrd="1" destOrd="0" presId="urn:microsoft.com/office/officeart/2005/8/layout/cycle6"/>
    <dgm:cxn modelId="{5998F78C-BF15-4104-9C1C-7BCBA134A0A2}" type="presParOf" srcId="{41A09DFA-DEC9-43A8-B777-035496014ECD}" destId="{428D5327-0D4C-4828-9579-EE55DE1C1F4F}" srcOrd="2" destOrd="0" presId="urn:microsoft.com/office/officeart/2005/8/layout/cycle6"/>
    <dgm:cxn modelId="{CA9BC9A8-1C6F-4F12-90FD-3C8D8F6EE94D}" type="presParOf" srcId="{41A09DFA-DEC9-43A8-B777-035496014ECD}" destId="{BB5F9C40-3784-4B5C-BA20-4F2C7877C189}" srcOrd="3" destOrd="0" presId="urn:microsoft.com/office/officeart/2005/8/layout/cycle6"/>
    <dgm:cxn modelId="{0586C82A-7E99-4922-9195-26FBE46128BA}" type="presParOf" srcId="{41A09DFA-DEC9-43A8-B777-035496014ECD}" destId="{6C269C31-CFE7-43D6-BAE8-16707370C63A}" srcOrd="4" destOrd="0" presId="urn:microsoft.com/office/officeart/2005/8/layout/cycle6"/>
    <dgm:cxn modelId="{261C1219-EE3F-44E3-A9D6-2F45A1C0DF57}" type="presParOf" srcId="{41A09DFA-DEC9-43A8-B777-035496014ECD}" destId="{35EA4C19-5AB0-42E5-BABB-28224802ED9F}" srcOrd="5" destOrd="0" presId="urn:microsoft.com/office/officeart/2005/8/layout/cycle6"/>
    <dgm:cxn modelId="{6519793D-F44F-49A1-9CF0-767FCB24101A}" type="presParOf" srcId="{41A09DFA-DEC9-43A8-B777-035496014ECD}" destId="{DBA84989-3C4F-4A5B-AA89-FEEBEEB54868}" srcOrd="6" destOrd="0" presId="urn:microsoft.com/office/officeart/2005/8/layout/cycle6"/>
    <dgm:cxn modelId="{BDF64C17-58ED-463F-AB93-C411D7F4FE96}" type="presParOf" srcId="{41A09DFA-DEC9-43A8-B777-035496014ECD}" destId="{652033A3-92CA-4E86-8100-5CEB38239FE5}" srcOrd="7" destOrd="0" presId="urn:microsoft.com/office/officeart/2005/8/layout/cycle6"/>
    <dgm:cxn modelId="{54E47E72-A718-4C4A-9B73-1866CD58C2A5}" type="presParOf" srcId="{41A09DFA-DEC9-43A8-B777-035496014ECD}" destId="{71EFCEEB-E309-4C37-A9C4-A9484EB663A0}" srcOrd="8" destOrd="0" presId="urn:microsoft.com/office/officeart/2005/8/layout/cycle6"/>
    <dgm:cxn modelId="{D9F308F1-D824-4ACE-96F5-5682107024DF}" type="presParOf" srcId="{41A09DFA-DEC9-43A8-B777-035496014ECD}" destId="{44AB7EDA-DE88-42FA-B705-E49DC886ED24}" srcOrd="9" destOrd="0" presId="urn:microsoft.com/office/officeart/2005/8/layout/cycle6"/>
    <dgm:cxn modelId="{D1EF61CB-BC42-481E-9C55-075D8DD9D0AC}" type="presParOf" srcId="{41A09DFA-DEC9-43A8-B777-035496014ECD}" destId="{1119C28E-059B-459F-9B10-75450CCFE47C}" srcOrd="10" destOrd="0" presId="urn:microsoft.com/office/officeart/2005/8/layout/cycle6"/>
    <dgm:cxn modelId="{B9F08F26-DFC7-42F7-88C0-D3AC92A41389}" type="presParOf" srcId="{41A09DFA-DEC9-43A8-B777-035496014ECD}" destId="{40085A43-4CC6-4DB2-80B8-FB07A8A078F6}" srcOrd="11" destOrd="0" presId="urn:microsoft.com/office/officeart/2005/8/layout/cycle6"/>
    <dgm:cxn modelId="{BA3EE5E5-678A-4BA5-AAD0-0F118ED2EABB}" type="presParOf" srcId="{41A09DFA-DEC9-43A8-B777-035496014ECD}" destId="{836D1FAC-AB2F-4314-85B3-B75F5E2A4132}" srcOrd="12" destOrd="0" presId="urn:microsoft.com/office/officeart/2005/8/layout/cycle6"/>
    <dgm:cxn modelId="{7D69E8C3-60E9-4BC7-AC64-F434F41CD1B0}" type="presParOf" srcId="{41A09DFA-DEC9-43A8-B777-035496014ECD}" destId="{304747C0-980B-4897-B11B-3E6F5EF344A1}" srcOrd="13" destOrd="0" presId="urn:microsoft.com/office/officeart/2005/8/layout/cycle6"/>
    <dgm:cxn modelId="{9F5C11E3-0327-4432-AADD-C34B31B3231B}" type="presParOf" srcId="{41A09DFA-DEC9-43A8-B777-035496014ECD}" destId="{97E61DCA-683E-4673-ADA8-476AC1B48A04}" srcOrd="14" destOrd="0" presId="urn:microsoft.com/office/officeart/2005/8/layout/cycle6"/>
    <dgm:cxn modelId="{9DA19324-7A3E-48D3-BD6E-FA00C1C1513A}" type="presParOf" srcId="{41A09DFA-DEC9-43A8-B777-035496014ECD}" destId="{AB82081D-7C67-40A7-B687-A69BB7943F84}" srcOrd="15" destOrd="0" presId="urn:microsoft.com/office/officeart/2005/8/layout/cycle6"/>
    <dgm:cxn modelId="{C1471743-24B9-4C14-ACCE-388C2C3D9376}" type="presParOf" srcId="{41A09DFA-DEC9-43A8-B777-035496014ECD}" destId="{439A412B-03E2-4B6F-ADD1-A9783FE518EE}" srcOrd="16" destOrd="0" presId="urn:microsoft.com/office/officeart/2005/8/layout/cycle6"/>
    <dgm:cxn modelId="{3510E1CA-DACA-4C37-AF8D-F2FE4CE59268}" type="presParOf" srcId="{41A09DFA-DEC9-43A8-B777-035496014ECD}" destId="{FCB1E8BD-8392-40A5-B480-CA0691EB20D3}"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92D84C-2082-40F9-BA49-2F78DE28757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F199AF00-E64F-4B8F-9EB3-0A4D9EF415EE}">
      <dgm:prSet phldrT="[Text]" custT="1"/>
      <dgm:spPr/>
      <dgm:t>
        <a:bodyPr/>
        <a:lstStyle/>
        <a:p>
          <a:r>
            <a:rPr lang="en-US" sz="1600" b="1" dirty="0" smtClean="0"/>
            <a:t>Governance</a:t>
          </a:r>
          <a:endParaRPr lang="en-US" sz="1600" b="1" dirty="0"/>
        </a:p>
      </dgm:t>
    </dgm:pt>
    <dgm:pt modelId="{FB94C536-4DB7-4AD5-8880-37DFF905C58F}" type="parTrans" cxnId="{7B3455E7-541F-40DE-8077-8C37388806A5}">
      <dgm:prSet/>
      <dgm:spPr/>
      <dgm:t>
        <a:bodyPr/>
        <a:lstStyle/>
        <a:p>
          <a:endParaRPr lang="en-US" sz="2400" b="1"/>
        </a:p>
      </dgm:t>
    </dgm:pt>
    <dgm:pt modelId="{108CA50B-B30B-4E37-8DAB-02ABB1F20251}" type="sibTrans" cxnId="{7B3455E7-541F-40DE-8077-8C37388806A5}">
      <dgm:prSet/>
      <dgm:spPr/>
      <dgm:t>
        <a:bodyPr/>
        <a:lstStyle/>
        <a:p>
          <a:endParaRPr lang="en-US" sz="2400" b="1"/>
        </a:p>
      </dgm:t>
    </dgm:pt>
    <dgm:pt modelId="{53F4220C-7BFE-47EA-97B7-29639539A232}">
      <dgm:prSet phldrT="[Text]" custT="1"/>
      <dgm:spPr/>
      <dgm:t>
        <a:bodyPr/>
        <a:lstStyle/>
        <a:p>
          <a:r>
            <a:rPr lang="en-US" sz="1600" b="1" dirty="0" smtClean="0"/>
            <a:t>Funding/ Finance</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a:lstStyle/>
        <a:p>
          <a:r>
            <a:rPr lang="en-US" sz="1600" b="1" dirty="0" smtClean="0"/>
            <a:t>Personnel/ Workforce (PD&amp;TA)</a:t>
          </a:r>
        </a:p>
      </dgm: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a:lstStyle/>
        <a:p>
          <a:r>
            <a:rPr lang="en-US" sz="1600" b="1" dirty="0" smtClean="0"/>
            <a:t>Data System</a:t>
          </a:r>
        </a:p>
      </dgm: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a:lstStyle/>
        <a:p>
          <a:r>
            <a:rPr lang="en-US" sz="1600" b="1" dirty="0" smtClean="0"/>
            <a:t>Monitoring and Accountability</a:t>
          </a:r>
          <a:endParaRPr lang="en-US" sz="1600" b="1" dirty="0"/>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a:lstStyle/>
        <a:p>
          <a:r>
            <a:rPr lang="en-US" sz="1600" b="1" dirty="0" smtClean="0"/>
            <a:t>Quality Standards</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41A09DFA-DEC9-43A8-B777-035496014ECD}" type="pres">
      <dgm:prSet presAssocID="{D392D84C-2082-40F9-BA49-2F78DE287571}" presName="cycle" presStyleCnt="0">
        <dgm:presLayoutVars>
          <dgm:dir/>
          <dgm:resizeHandles val="exact"/>
        </dgm:presLayoutVars>
      </dgm:prSet>
      <dgm:spPr/>
      <dgm:t>
        <a:bodyPr/>
        <a:lstStyle/>
        <a:p>
          <a:endParaRPr lang="en-US"/>
        </a:p>
      </dgm:t>
    </dgm:pt>
    <dgm:pt modelId="{A513EAB8-7E36-4448-861C-0ABAA950CA94}" type="pres">
      <dgm:prSet presAssocID="{F199AF00-E64F-4B8F-9EB3-0A4D9EF415EE}" presName="node" presStyleLbl="node1" presStyleIdx="0" presStyleCnt="6" custScaleX="134419" custScaleY="103399">
        <dgm:presLayoutVars>
          <dgm:bulletEnabled val="1"/>
        </dgm:presLayoutVars>
      </dgm:prSet>
      <dgm:spPr/>
      <dgm:t>
        <a:bodyPr/>
        <a:lstStyle/>
        <a:p>
          <a:endParaRPr lang="en-US"/>
        </a:p>
      </dgm:t>
    </dgm:pt>
    <dgm:pt modelId="{F11D1A13-4872-4DD7-BDEB-60E4948405A2}" type="pres">
      <dgm:prSet presAssocID="{F199AF00-E64F-4B8F-9EB3-0A4D9EF415EE}" presName="spNode" presStyleCnt="0"/>
      <dgm:spPr/>
    </dgm:pt>
    <dgm:pt modelId="{428D5327-0D4C-4828-9579-EE55DE1C1F4F}" type="pres">
      <dgm:prSet presAssocID="{108CA50B-B30B-4E37-8DAB-02ABB1F20251}" presName="sibTrans" presStyleLbl="sibTrans1D1" presStyleIdx="0" presStyleCnt="6"/>
      <dgm:spPr/>
      <dgm:t>
        <a:bodyPr/>
        <a:lstStyle/>
        <a:p>
          <a:endParaRPr lang="en-US"/>
        </a:p>
      </dgm:t>
    </dgm:pt>
    <dgm:pt modelId="{BB5F9C40-3784-4B5C-BA20-4F2C7877C189}" type="pres">
      <dgm:prSet presAssocID="{53F4220C-7BFE-47EA-97B7-29639539A232}" presName="node" presStyleLbl="node1" presStyleIdx="1" presStyleCnt="6" custScaleX="134419" custScaleY="103399">
        <dgm:presLayoutVars>
          <dgm:bulletEnabled val="1"/>
        </dgm:presLayoutVars>
      </dgm:prSet>
      <dgm:spPr/>
      <dgm:t>
        <a:bodyPr/>
        <a:lstStyle/>
        <a:p>
          <a:endParaRPr lang="en-US"/>
        </a:p>
      </dgm:t>
    </dgm:pt>
    <dgm:pt modelId="{6C269C31-CFE7-43D6-BAE8-16707370C63A}" type="pres">
      <dgm:prSet presAssocID="{53F4220C-7BFE-47EA-97B7-29639539A232}" presName="spNode" presStyleCnt="0"/>
      <dgm:spPr/>
    </dgm:pt>
    <dgm:pt modelId="{35EA4C19-5AB0-42E5-BABB-28224802ED9F}" type="pres">
      <dgm:prSet presAssocID="{6A783179-9F8C-46EF-9CFE-A62D877007C3}" presName="sibTrans" presStyleLbl="sibTrans1D1" presStyleIdx="1" presStyleCnt="6"/>
      <dgm:spPr/>
      <dgm:t>
        <a:bodyPr/>
        <a:lstStyle/>
        <a:p>
          <a:endParaRPr lang="en-US"/>
        </a:p>
      </dgm:t>
    </dgm:pt>
    <dgm:pt modelId="{DBA84989-3C4F-4A5B-AA89-FEEBEEB54868}" type="pres">
      <dgm:prSet presAssocID="{7923AD55-1625-4883-909B-E48A5A308523}" presName="node" presStyleLbl="node1" presStyleIdx="2" presStyleCnt="6" custScaleX="134419" custScaleY="103399">
        <dgm:presLayoutVars>
          <dgm:bulletEnabled val="1"/>
        </dgm:presLayoutVars>
      </dgm:prSet>
      <dgm:spPr/>
      <dgm:t>
        <a:bodyPr/>
        <a:lstStyle/>
        <a:p>
          <a:endParaRPr lang="en-US"/>
        </a:p>
      </dgm:t>
    </dgm:pt>
    <dgm:pt modelId="{652033A3-92CA-4E86-8100-5CEB38239FE5}" type="pres">
      <dgm:prSet presAssocID="{7923AD55-1625-4883-909B-E48A5A308523}" presName="spNode" presStyleCnt="0"/>
      <dgm:spPr/>
    </dgm:pt>
    <dgm:pt modelId="{71EFCEEB-E309-4C37-A9C4-A9484EB663A0}" type="pres">
      <dgm:prSet presAssocID="{84270EC3-C2A0-48B5-A291-65CE7D593A08}" presName="sibTrans" presStyleLbl="sibTrans1D1" presStyleIdx="2" presStyleCnt="6"/>
      <dgm:spPr/>
      <dgm:t>
        <a:bodyPr/>
        <a:lstStyle/>
        <a:p>
          <a:endParaRPr lang="en-US"/>
        </a:p>
      </dgm:t>
    </dgm:pt>
    <dgm:pt modelId="{44AB7EDA-DE88-42FA-B705-E49DC886ED24}" type="pres">
      <dgm:prSet presAssocID="{1AED3C8F-DA71-4600-BB9A-FE92C04A712C}" presName="node" presStyleLbl="node1" presStyleIdx="3" presStyleCnt="6" custScaleX="134419" custScaleY="103399">
        <dgm:presLayoutVars>
          <dgm:bulletEnabled val="1"/>
        </dgm:presLayoutVars>
      </dgm:prSet>
      <dgm:spPr/>
      <dgm:t>
        <a:bodyPr/>
        <a:lstStyle/>
        <a:p>
          <a:endParaRPr lang="en-US"/>
        </a:p>
      </dgm:t>
    </dgm:pt>
    <dgm:pt modelId="{1119C28E-059B-459F-9B10-75450CCFE47C}" type="pres">
      <dgm:prSet presAssocID="{1AED3C8F-DA71-4600-BB9A-FE92C04A712C}" presName="spNode" presStyleCnt="0"/>
      <dgm:spPr/>
    </dgm:pt>
    <dgm:pt modelId="{40085A43-4CC6-4DB2-80B8-FB07A8A078F6}" type="pres">
      <dgm:prSet presAssocID="{E3F220D4-C66B-4351-99E4-AE97ABB11074}" presName="sibTrans" presStyleLbl="sibTrans1D1" presStyleIdx="3" presStyleCnt="6"/>
      <dgm:spPr/>
      <dgm:t>
        <a:bodyPr/>
        <a:lstStyle/>
        <a:p>
          <a:endParaRPr lang="en-US"/>
        </a:p>
      </dgm:t>
    </dgm:pt>
    <dgm:pt modelId="{836D1FAC-AB2F-4314-85B3-B75F5E2A4132}" type="pres">
      <dgm:prSet presAssocID="{2FBDB0C3-78D7-455B-8451-0AE338BDA806}" presName="node" presStyleLbl="node1" presStyleIdx="4" presStyleCnt="6" custScaleX="134419" custScaleY="103399">
        <dgm:presLayoutVars>
          <dgm:bulletEnabled val="1"/>
        </dgm:presLayoutVars>
      </dgm:prSet>
      <dgm:spPr/>
      <dgm:t>
        <a:bodyPr/>
        <a:lstStyle/>
        <a:p>
          <a:endParaRPr lang="en-US"/>
        </a:p>
      </dgm:t>
    </dgm:pt>
    <dgm:pt modelId="{304747C0-980B-4897-B11B-3E6F5EF344A1}" type="pres">
      <dgm:prSet presAssocID="{2FBDB0C3-78D7-455B-8451-0AE338BDA806}" presName="spNode" presStyleCnt="0"/>
      <dgm:spPr/>
    </dgm:pt>
    <dgm:pt modelId="{97E61DCA-683E-4673-ADA8-476AC1B48A04}" type="pres">
      <dgm:prSet presAssocID="{E9EF881B-73E3-4778-BB61-5EB7DE20F5DB}" presName="sibTrans" presStyleLbl="sibTrans1D1" presStyleIdx="4" presStyleCnt="6"/>
      <dgm:spPr/>
      <dgm:t>
        <a:bodyPr/>
        <a:lstStyle/>
        <a:p>
          <a:endParaRPr lang="en-US"/>
        </a:p>
      </dgm:t>
    </dgm:pt>
    <dgm:pt modelId="{AB82081D-7C67-40A7-B687-A69BB7943F84}" type="pres">
      <dgm:prSet presAssocID="{20E5ACF2-0273-411A-879A-9925FE719BF5}" presName="node" presStyleLbl="node1" presStyleIdx="5" presStyleCnt="6" custScaleX="134419" custScaleY="103399">
        <dgm:presLayoutVars>
          <dgm:bulletEnabled val="1"/>
        </dgm:presLayoutVars>
      </dgm:prSet>
      <dgm:spPr/>
      <dgm:t>
        <a:bodyPr/>
        <a:lstStyle/>
        <a:p>
          <a:endParaRPr lang="en-US"/>
        </a:p>
      </dgm:t>
    </dgm:pt>
    <dgm:pt modelId="{439A412B-03E2-4B6F-ADD1-A9783FE518EE}" type="pres">
      <dgm:prSet presAssocID="{20E5ACF2-0273-411A-879A-9925FE719BF5}" presName="spNode" presStyleCnt="0"/>
      <dgm:spPr/>
    </dgm:pt>
    <dgm:pt modelId="{FCB1E8BD-8392-40A5-B480-CA0691EB20D3}" type="pres">
      <dgm:prSet presAssocID="{C2E5790F-ABA7-4ECE-B986-92FC5832C82A}" presName="sibTrans" presStyleLbl="sibTrans1D1" presStyleIdx="5" presStyleCnt="6"/>
      <dgm:spPr/>
      <dgm:t>
        <a:bodyPr/>
        <a:lstStyle/>
        <a:p>
          <a:endParaRPr lang="en-US"/>
        </a:p>
      </dgm:t>
    </dgm:pt>
  </dgm:ptLst>
  <dgm:cxnLst>
    <dgm:cxn modelId="{AB45E0D3-E467-40C6-814B-C72E4022BF67}" type="presOf" srcId="{C2E5790F-ABA7-4ECE-B986-92FC5832C82A}" destId="{FCB1E8BD-8392-40A5-B480-CA0691EB20D3}" srcOrd="0" destOrd="0" presId="urn:microsoft.com/office/officeart/2005/8/layout/cycle6"/>
    <dgm:cxn modelId="{A8F67073-9FCC-4463-9A5E-5022E9000131}" type="presOf" srcId="{D392D84C-2082-40F9-BA49-2F78DE287571}" destId="{41A09DFA-DEC9-43A8-B777-035496014ECD}" srcOrd="0" destOrd="0" presId="urn:microsoft.com/office/officeart/2005/8/layout/cycle6"/>
    <dgm:cxn modelId="{93F86FC5-1FAF-47AE-A1AD-0B5FD30E7DCB}" type="presOf" srcId="{E3F220D4-C66B-4351-99E4-AE97ABB11074}" destId="{40085A43-4CC6-4DB2-80B8-FB07A8A078F6}" srcOrd="0" destOrd="0" presId="urn:microsoft.com/office/officeart/2005/8/layout/cycle6"/>
    <dgm:cxn modelId="{12B226CB-AAB7-4542-9490-EA75BB76B462}" type="presOf" srcId="{7923AD55-1625-4883-909B-E48A5A308523}" destId="{DBA84989-3C4F-4A5B-AA89-FEEBEEB54868}" srcOrd="0" destOrd="0" presId="urn:microsoft.com/office/officeart/2005/8/layout/cycle6"/>
    <dgm:cxn modelId="{398FB2A1-E5DE-4D34-8898-7F3A8943F234}" srcId="{D392D84C-2082-40F9-BA49-2F78DE287571}" destId="{1AED3C8F-DA71-4600-BB9A-FE92C04A712C}" srcOrd="3" destOrd="0" parTransId="{B45B2B8A-F4A1-4461-8735-3727626D887D}" sibTransId="{E3F220D4-C66B-4351-99E4-AE97ABB11074}"/>
    <dgm:cxn modelId="{33099247-2ACD-49E9-9136-9AFDC7CEE0DD}" srcId="{D392D84C-2082-40F9-BA49-2F78DE287571}" destId="{20E5ACF2-0273-411A-879A-9925FE719BF5}" srcOrd="5" destOrd="0" parTransId="{3B86FA39-C72A-4A1F-B1DA-BA65A3D99A2F}" sibTransId="{C2E5790F-ABA7-4ECE-B986-92FC5832C82A}"/>
    <dgm:cxn modelId="{B6979988-AC1D-4DB4-A8F6-7B332BD6C78C}" type="presOf" srcId="{53F4220C-7BFE-47EA-97B7-29639539A232}" destId="{BB5F9C40-3784-4B5C-BA20-4F2C7877C189}" srcOrd="0" destOrd="0" presId="urn:microsoft.com/office/officeart/2005/8/layout/cycle6"/>
    <dgm:cxn modelId="{9121ED61-FACD-4479-88E9-ADC6BE34D9EE}" srcId="{D392D84C-2082-40F9-BA49-2F78DE287571}" destId="{2FBDB0C3-78D7-455B-8451-0AE338BDA806}" srcOrd="4" destOrd="0" parTransId="{01AFA96A-9A50-442C-9E4C-AA4489D8C8AC}" sibTransId="{E9EF881B-73E3-4778-BB61-5EB7DE20F5DB}"/>
    <dgm:cxn modelId="{7B3455E7-541F-40DE-8077-8C37388806A5}" srcId="{D392D84C-2082-40F9-BA49-2F78DE287571}" destId="{F199AF00-E64F-4B8F-9EB3-0A4D9EF415EE}" srcOrd="0" destOrd="0" parTransId="{FB94C536-4DB7-4AD5-8880-37DFF905C58F}" sibTransId="{108CA50B-B30B-4E37-8DAB-02ABB1F20251}"/>
    <dgm:cxn modelId="{244972F3-1129-4289-82B1-FECD2B1D842B}" srcId="{D392D84C-2082-40F9-BA49-2F78DE287571}" destId="{7923AD55-1625-4883-909B-E48A5A308523}" srcOrd="2" destOrd="0" parTransId="{2DC69B9C-A6FD-418A-954D-FA7FB6A2B6A3}" sibTransId="{84270EC3-C2A0-48B5-A291-65CE7D593A08}"/>
    <dgm:cxn modelId="{3010E74D-FC10-484C-80AF-6AC9D6595D18}" type="presOf" srcId="{E9EF881B-73E3-4778-BB61-5EB7DE20F5DB}" destId="{97E61DCA-683E-4673-ADA8-476AC1B48A04}" srcOrd="0" destOrd="0" presId="urn:microsoft.com/office/officeart/2005/8/layout/cycle6"/>
    <dgm:cxn modelId="{086EC52E-3B14-4660-B735-8003742CADA9}" type="presOf" srcId="{2FBDB0C3-78D7-455B-8451-0AE338BDA806}" destId="{836D1FAC-AB2F-4314-85B3-B75F5E2A4132}" srcOrd="0" destOrd="0" presId="urn:microsoft.com/office/officeart/2005/8/layout/cycle6"/>
    <dgm:cxn modelId="{AC546E55-D676-4FC9-99C6-D63B6B5D0FBB}" type="presOf" srcId="{1AED3C8F-DA71-4600-BB9A-FE92C04A712C}" destId="{44AB7EDA-DE88-42FA-B705-E49DC886ED24}" srcOrd="0" destOrd="0" presId="urn:microsoft.com/office/officeart/2005/8/layout/cycle6"/>
    <dgm:cxn modelId="{7587A8CD-C62C-4D5B-8548-B71EEE23C890}" type="presOf" srcId="{20E5ACF2-0273-411A-879A-9925FE719BF5}" destId="{AB82081D-7C67-40A7-B687-A69BB7943F84}" srcOrd="0" destOrd="0" presId="urn:microsoft.com/office/officeart/2005/8/layout/cycle6"/>
    <dgm:cxn modelId="{75A37AB1-463A-4796-9AF5-D5B3E1F722F4}" srcId="{D392D84C-2082-40F9-BA49-2F78DE287571}" destId="{53F4220C-7BFE-47EA-97B7-29639539A232}" srcOrd="1" destOrd="0" parTransId="{54792A71-06E8-4F17-920A-B088B261B0A0}" sibTransId="{6A783179-9F8C-46EF-9CFE-A62D877007C3}"/>
    <dgm:cxn modelId="{41BFCCF3-088F-46BE-A15F-5D5E25E35C3F}" type="presOf" srcId="{6A783179-9F8C-46EF-9CFE-A62D877007C3}" destId="{35EA4C19-5AB0-42E5-BABB-28224802ED9F}" srcOrd="0" destOrd="0" presId="urn:microsoft.com/office/officeart/2005/8/layout/cycle6"/>
    <dgm:cxn modelId="{A7B66BD9-2B1F-427C-95BF-5CD03BBDACC9}" type="presOf" srcId="{108CA50B-B30B-4E37-8DAB-02ABB1F20251}" destId="{428D5327-0D4C-4828-9579-EE55DE1C1F4F}" srcOrd="0" destOrd="0" presId="urn:microsoft.com/office/officeart/2005/8/layout/cycle6"/>
    <dgm:cxn modelId="{9DEA6CE8-1527-4E4A-A6EF-A55E45C1A00E}" type="presOf" srcId="{F199AF00-E64F-4B8F-9EB3-0A4D9EF415EE}" destId="{A513EAB8-7E36-4448-861C-0ABAA950CA94}" srcOrd="0" destOrd="0" presId="urn:microsoft.com/office/officeart/2005/8/layout/cycle6"/>
    <dgm:cxn modelId="{063B6995-C966-470D-914D-AB9415337DB4}" type="presOf" srcId="{84270EC3-C2A0-48B5-A291-65CE7D593A08}" destId="{71EFCEEB-E309-4C37-A9C4-A9484EB663A0}" srcOrd="0" destOrd="0" presId="urn:microsoft.com/office/officeart/2005/8/layout/cycle6"/>
    <dgm:cxn modelId="{B6D3E2C0-B63C-44E7-8DF6-9F88785E868E}" type="presParOf" srcId="{41A09DFA-DEC9-43A8-B777-035496014ECD}" destId="{A513EAB8-7E36-4448-861C-0ABAA950CA94}" srcOrd="0" destOrd="0" presId="urn:microsoft.com/office/officeart/2005/8/layout/cycle6"/>
    <dgm:cxn modelId="{E701DA84-F817-49AC-97B3-66E766D497BC}" type="presParOf" srcId="{41A09DFA-DEC9-43A8-B777-035496014ECD}" destId="{F11D1A13-4872-4DD7-BDEB-60E4948405A2}" srcOrd="1" destOrd="0" presId="urn:microsoft.com/office/officeart/2005/8/layout/cycle6"/>
    <dgm:cxn modelId="{2F8318F1-2B7B-4C80-B456-E8732204F4D7}" type="presParOf" srcId="{41A09DFA-DEC9-43A8-B777-035496014ECD}" destId="{428D5327-0D4C-4828-9579-EE55DE1C1F4F}" srcOrd="2" destOrd="0" presId="urn:microsoft.com/office/officeart/2005/8/layout/cycle6"/>
    <dgm:cxn modelId="{E03EEF13-8A55-4C19-AC50-4D555E6E53C9}" type="presParOf" srcId="{41A09DFA-DEC9-43A8-B777-035496014ECD}" destId="{BB5F9C40-3784-4B5C-BA20-4F2C7877C189}" srcOrd="3" destOrd="0" presId="urn:microsoft.com/office/officeart/2005/8/layout/cycle6"/>
    <dgm:cxn modelId="{E638723E-0901-4850-9CEA-DE0A4394AE2A}" type="presParOf" srcId="{41A09DFA-DEC9-43A8-B777-035496014ECD}" destId="{6C269C31-CFE7-43D6-BAE8-16707370C63A}" srcOrd="4" destOrd="0" presId="urn:microsoft.com/office/officeart/2005/8/layout/cycle6"/>
    <dgm:cxn modelId="{EA4442FD-66CA-45EF-906B-C91FD28B7222}" type="presParOf" srcId="{41A09DFA-DEC9-43A8-B777-035496014ECD}" destId="{35EA4C19-5AB0-42E5-BABB-28224802ED9F}" srcOrd="5" destOrd="0" presId="urn:microsoft.com/office/officeart/2005/8/layout/cycle6"/>
    <dgm:cxn modelId="{FF494F13-ACDA-44D0-A84A-477C88A417CF}" type="presParOf" srcId="{41A09DFA-DEC9-43A8-B777-035496014ECD}" destId="{DBA84989-3C4F-4A5B-AA89-FEEBEEB54868}" srcOrd="6" destOrd="0" presId="urn:microsoft.com/office/officeart/2005/8/layout/cycle6"/>
    <dgm:cxn modelId="{27EA3F04-C6D3-416A-8E89-D030E25A920F}" type="presParOf" srcId="{41A09DFA-DEC9-43A8-B777-035496014ECD}" destId="{652033A3-92CA-4E86-8100-5CEB38239FE5}" srcOrd="7" destOrd="0" presId="urn:microsoft.com/office/officeart/2005/8/layout/cycle6"/>
    <dgm:cxn modelId="{DB69300C-BF30-4F1B-9368-42B0CC1502A8}" type="presParOf" srcId="{41A09DFA-DEC9-43A8-B777-035496014ECD}" destId="{71EFCEEB-E309-4C37-A9C4-A9484EB663A0}" srcOrd="8" destOrd="0" presId="urn:microsoft.com/office/officeart/2005/8/layout/cycle6"/>
    <dgm:cxn modelId="{F11CF50D-5270-4BD2-B0E7-8F28A3C4786F}" type="presParOf" srcId="{41A09DFA-DEC9-43A8-B777-035496014ECD}" destId="{44AB7EDA-DE88-42FA-B705-E49DC886ED24}" srcOrd="9" destOrd="0" presId="urn:microsoft.com/office/officeart/2005/8/layout/cycle6"/>
    <dgm:cxn modelId="{C62B0687-64F6-4066-A2A1-3B7BB445F8A0}" type="presParOf" srcId="{41A09DFA-DEC9-43A8-B777-035496014ECD}" destId="{1119C28E-059B-459F-9B10-75450CCFE47C}" srcOrd="10" destOrd="0" presId="urn:microsoft.com/office/officeart/2005/8/layout/cycle6"/>
    <dgm:cxn modelId="{3443915E-A47C-48A2-B5E4-204176298BFF}" type="presParOf" srcId="{41A09DFA-DEC9-43A8-B777-035496014ECD}" destId="{40085A43-4CC6-4DB2-80B8-FB07A8A078F6}" srcOrd="11" destOrd="0" presId="urn:microsoft.com/office/officeart/2005/8/layout/cycle6"/>
    <dgm:cxn modelId="{A20FABC9-39AA-4D64-A301-C2E1FEA93B94}" type="presParOf" srcId="{41A09DFA-DEC9-43A8-B777-035496014ECD}" destId="{836D1FAC-AB2F-4314-85B3-B75F5E2A4132}" srcOrd="12" destOrd="0" presId="urn:microsoft.com/office/officeart/2005/8/layout/cycle6"/>
    <dgm:cxn modelId="{D06B2511-E442-40C5-8688-AD6BEF611D41}" type="presParOf" srcId="{41A09DFA-DEC9-43A8-B777-035496014ECD}" destId="{304747C0-980B-4897-B11B-3E6F5EF344A1}" srcOrd="13" destOrd="0" presId="urn:microsoft.com/office/officeart/2005/8/layout/cycle6"/>
    <dgm:cxn modelId="{7D79E5BA-9EE2-4181-A9D1-D4D546941440}" type="presParOf" srcId="{41A09DFA-DEC9-43A8-B777-035496014ECD}" destId="{97E61DCA-683E-4673-ADA8-476AC1B48A04}" srcOrd="14" destOrd="0" presId="urn:microsoft.com/office/officeart/2005/8/layout/cycle6"/>
    <dgm:cxn modelId="{716D6C2A-7B96-4905-96B7-36F4740A50CC}" type="presParOf" srcId="{41A09DFA-DEC9-43A8-B777-035496014ECD}" destId="{AB82081D-7C67-40A7-B687-A69BB7943F84}" srcOrd="15" destOrd="0" presId="urn:microsoft.com/office/officeart/2005/8/layout/cycle6"/>
    <dgm:cxn modelId="{3207E24E-74D3-4C05-B685-43392870D932}" type="presParOf" srcId="{41A09DFA-DEC9-43A8-B777-035496014ECD}" destId="{439A412B-03E2-4B6F-ADD1-A9783FE518EE}" srcOrd="16" destOrd="0" presId="urn:microsoft.com/office/officeart/2005/8/layout/cycle6"/>
    <dgm:cxn modelId="{6F653556-3214-4E2D-9AC2-8B38411FA296}" type="presParOf" srcId="{41A09DFA-DEC9-43A8-B777-035496014ECD}" destId="{FCB1E8BD-8392-40A5-B480-CA0691EB20D3}"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92D84C-2082-40F9-BA49-2F78DE28757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F199AF00-E64F-4B8F-9EB3-0A4D9EF415EE}">
      <dgm:prSet phldrT="[Text]" custT="1"/>
      <dgm:spPr/>
      <dgm:t>
        <a:bodyPr/>
        <a:lstStyle/>
        <a:p>
          <a:r>
            <a:rPr lang="en-US" sz="1600" b="1" dirty="0" smtClean="0"/>
            <a:t>Governance</a:t>
          </a:r>
          <a:endParaRPr lang="en-US" sz="1600" b="1" dirty="0"/>
        </a:p>
      </dgm:t>
    </dgm:pt>
    <dgm:pt modelId="{FB94C536-4DB7-4AD5-8880-37DFF905C58F}" type="parTrans" cxnId="{7B3455E7-541F-40DE-8077-8C37388806A5}">
      <dgm:prSet/>
      <dgm:spPr/>
      <dgm:t>
        <a:bodyPr/>
        <a:lstStyle/>
        <a:p>
          <a:endParaRPr lang="en-US" sz="2400" b="1"/>
        </a:p>
      </dgm:t>
    </dgm:pt>
    <dgm:pt modelId="{108CA50B-B30B-4E37-8DAB-02ABB1F20251}" type="sibTrans" cxnId="{7B3455E7-541F-40DE-8077-8C37388806A5}">
      <dgm:prSet/>
      <dgm:spPr/>
      <dgm:t>
        <a:bodyPr/>
        <a:lstStyle/>
        <a:p>
          <a:endParaRPr lang="en-US" sz="2400" b="1"/>
        </a:p>
      </dgm:t>
    </dgm:pt>
    <dgm:pt modelId="{53F4220C-7BFE-47EA-97B7-29639539A232}">
      <dgm:prSet phldrT="[Text]" custT="1"/>
      <dgm:spPr/>
      <dgm:t>
        <a:bodyPr/>
        <a:lstStyle/>
        <a:p>
          <a:r>
            <a:rPr lang="en-US" sz="1600" b="1" dirty="0" smtClean="0"/>
            <a:t>Funding/ Finance</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a:lstStyle/>
        <a:p>
          <a:r>
            <a:rPr lang="en-US" sz="1600" b="1" dirty="0" smtClean="0"/>
            <a:t>Personnel/ Workforce (PD&amp;TA)</a:t>
          </a:r>
        </a:p>
      </dgm: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a:lstStyle/>
        <a:p>
          <a:r>
            <a:rPr lang="en-US" sz="1600" b="1" dirty="0" smtClean="0"/>
            <a:t>Data System</a:t>
          </a:r>
        </a:p>
      </dgm: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a:lstStyle/>
        <a:p>
          <a:r>
            <a:rPr lang="en-US" sz="1600" b="1" dirty="0" smtClean="0"/>
            <a:t>Monitoring and Accountability</a:t>
          </a:r>
          <a:endParaRPr lang="en-US" sz="1600" b="1" dirty="0"/>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a:lstStyle/>
        <a:p>
          <a:r>
            <a:rPr lang="en-US" sz="1600" b="1" dirty="0" smtClean="0"/>
            <a:t>Quality Standards</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41A09DFA-DEC9-43A8-B777-035496014ECD}" type="pres">
      <dgm:prSet presAssocID="{D392D84C-2082-40F9-BA49-2F78DE287571}" presName="cycle" presStyleCnt="0">
        <dgm:presLayoutVars>
          <dgm:dir/>
          <dgm:resizeHandles val="exact"/>
        </dgm:presLayoutVars>
      </dgm:prSet>
      <dgm:spPr/>
      <dgm:t>
        <a:bodyPr/>
        <a:lstStyle/>
        <a:p>
          <a:endParaRPr lang="en-US"/>
        </a:p>
      </dgm:t>
    </dgm:pt>
    <dgm:pt modelId="{A513EAB8-7E36-4448-861C-0ABAA950CA94}" type="pres">
      <dgm:prSet presAssocID="{F199AF00-E64F-4B8F-9EB3-0A4D9EF415EE}" presName="node" presStyleLbl="node1" presStyleIdx="0" presStyleCnt="6" custScaleX="134419" custScaleY="103399">
        <dgm:presLayoutVars>
          <dgm:bulletEnabled val="1"/>
        </dgm:presLayoutVars>
      </dgm:prSet>
      <dgm:spPr/>
      <dgm:t>
        <a:bodyPr/>
        <a:lstStyle/>
        <a:p>
          <a:endParaRPr lang="en-US"/>
        </a:p>
      </dgm:t>
    </dgm:pt>
    <dgm:pt modelId="{F11D1A13-4872-4DD7-BDEB-60E4948405A2}" type="pres">
      <dgm:prSet presAssocID="{F199AF00-E64F-4B8F-9EB3-0A4D9EF415EE}" presName="spNode" presStyleCnt="0"/>
      <dgm:spPr/>
    </dgm:pt>
    <dgm:pt modelId="{428D5327-0D4C-4828-9579-EE55DE1C1F4F}" type="pres">
      <dgm:prSet presAssocID="{108CA50B-B30B-4E37-8DAB-02ABB1F20251}" presName="sibTrans" presStyleLbl="sibTrans1D1" presStyleIdx="0" presStyleCnt="6"/>
      <dgm:spPr/>
      <dgm:t>
        <a:bodyPr/>
        <a:lstStyle/>
        <a:p>
          <a:endParaRPr lang="en-US"/>
        </a:p>
      </dgm:t>
    </dgm:pt>
    <dgm:pt modelId="{BB5F9C40-3784-4B5C-BA20-4F2C7877C189}" type="pres">
      <dgm:prSet presAssocID="{53F4220C-7BFE-47EA-97B7-29639539A232}" presName="node" presStyleLbl="node1" presStyleIdx="1" presStyleCnt="6" custScaleX="134419" custScaleY="103399">
        <dgm:presLayoutVars>
          <dgm:bulletEnabled val="1"/>
        </dgm:presLayoutVars>
      </dgm:prSet>
      <dgm:spPr/>
      <dgm:t>
        <a:bodyPr/>
        <a:lstStyle/>
        <a:p>
          <a:endParaRPr lang="en-US"/>
        </a:p>
      </dgm:t>
    </dgm:pt>
    <dgm:pt modelId="{6C269C31-CFE7-43D6-BAE8-16707370C63A}" type="pres">
      <dgm:prSet presAssocID="{53F4220C-7BFE-47EA-97B7-29639539A232}" presName="spNode" presStyleCnt="0"/>
      <dgm:spPr/>
    </dgm:pt>
    <dgm:pt modelId="{35EA4C19-5AB0-42E5-BABB-28224802ED9F}" type="pres">
      <dgm:prSet presAssocID="{6A783179-9F8C-46EF-9CFE-A62D877007C3}" presName="sibTrans" presStyleLbl="sibTrans1D1" presStyleIdx="1" presStyleCnt="6"/>
      <dgm:spPr/>
      <dgm:t>
        <a:bodyPr/>
        <a:lstStyle/>
        <a:p>
          <a:endParaRPr lang="en-US"/>
        </a:p>
      </dgm:t>
    </dgm:pt>
    <dgm:pt modelId="{DBA84989-3C4F-4A5B-AA89-FEEBEEB54868}" type="pres">
      <dgm:prSet presAssocID="{7923AD55-1625-4883-909B-E48A5A308523}" presName="node" presStyleLbl="node1" presStyleIdx="2" presStyleCnt="6" custScaleX="134419" custScaleY="103399">
        <dgm:presLayoutVars>
          <dgm:bulletEnabled val="1"/>
        </dgm:presLayoutVars>
      </dgm:prSet>
      <dgm:spPr/>
      <dgm:t>
        <a:bodyPr/>
        <a:lstStyle/>
        <a:p>
          <a:endParaRPr lang="en-US"/>
        </a:p>
      </dgm:t>
    </dgm:pt>
    <dgm:pt modelId="{652033A3-92CA-4E86-8100-5CEB38239FE5}" type="pres">
      <dgm:prSet presAssocID="{7923AD55-1625-4883-909B-E48A5A308523}" presName="spNode" presStyleCnt="0"/>
      <dgm:spPr/>
    </dgm:pt>
    <dgm:pt modelId="{71EFCEEB-E309-4C37-A9C4-A9484EB663A0}" type="pres">
      <dgm:prSet presAssocID="{84270EC3-C2A0-48B5-A291-65CE7D593A08}" presName="sibTrans" presStyleLbl="sibTrans1D1" presStyleIdx="2" presStyleCnt="6"/>
      <dgm:spPr/>
      <dgm:t>
        <a:bodyPr/>
        <a:lstStyle/>
        <a:p>
          <a:endParaRPr lang="en-US"/>
        </a:p>
      </dgm:t>
    </dgm:pt>
    <dgm:pt modelId="{44AB7EDA-DE88-42FA-B705-E49DC886ED24}" type="pres">
      <dgm:prSet presAssocID="{1AED3C8F-DA71-4600-BB9A-FE92C04A712C}" presName="node" presStyleLbl="node1" presStyleIdx="3" presStyleCnt="6" custScaleX="134419" custScaleY="103399">
        <dgm:presLayoutVars>
          <dgm:bulletEnabled val="1"/>
        </dgm:presLayoutVars>
      </dgm:prSet>
      <dgm:spPr/>
      <dgm:t>
        <a:bodyPr/>
        <a:lstStyle/>
        <a:p>
          <a:endParaRPr lang="en-US"/>
        </a:p>
      </dgm:t>
    </dgm:pt>
    <dgm:pt modelId="{1119C28E-059B-459F-9B10-75450CCFE47C}" type="pres">
      <dgm:prSet presAssocID="{1AED3C8F-DA71-4600-BB9A-FE92C04A712C}" presName="spNode" presStyleCnt="0"/>
      <dgm:spPr/>
    </dgm:pt>
    <dgm:pt modelId="{40085A43-4CC6-4DB2-80B8-FB07A8A078F6}" type="pres">
      <dgm:prSet presAssocID="{E3F220D4-C66B-4351-99E4-AE97ABB11074}" presName="sibTrans" presStyleLbl="sibTrans1D1" presStyleIdx="3" presStyleCnt="6"/>
      <dgm:spPr/>
      <dgm:t>
        <a:bodyPr/>
        <a:lstStyle/>
        <a:p>
          <a:endParaRPr lang="en-US"/>
        </a:p>
      </dgm:t>
    </dgm:pt>
    <dgm:pt modelId="{836D1FAC-AB2F-4314-85B3-B75F5E2A4132}" type="pres">
      <dgm:prSet presAssocID="{2FBDB0C3-78D7-455B-8451-0AE338BDA806}" presName="node" presStyleLbl="node1" presStyleIdx="4" presStyleCnt="6" custScaleX="134419" custScaleY="103399">
        <dgm:presLayoutVars>
          <dgm:bulletEnabled val="1"/>
        </dgm:presLayoutVars>
      </dgm:prSet>
      <dgm:spPr/>
      <dgm:t>
        <a:bodyPr/>
        <a:lstStyle/>
        <a:p>
          <a:endParaRPr lang="en-US"/>
        </a:p>
      </dgm:t>
    </dgm:pt>
    <dgm:pt modelId="{304747C0-980B-4897-B11B-3E6F5EF344A1}" type="pres">
      <dgm:prSet presAssocID="{2FBDB0C3-78D7-455B-8451-0AE338BDA806}" presName="spNode" presStyleCnt="0"/>
      <dgm:spPr/>
    </dgm:pt>
    <dgm:pt modelId="{97E61DCA-683E-4673-ADA8-476AC1B48A04}" type="pres">
      <dgm:prSet presAssocID="{E9EF881B-73E3-4778-BB61-5EB7DE20F5DB}" presName="sibTrans" presStyleLbl="sibTrans1D1" presStyleIdx="4" presStyleCnt="6"/>
      <dgm:spPr/>
      <dgm:t>
        <a:bodyPr/>
        <a:lstStyle/>
        <a:p>
          <a:endParaRPr lang="en-US"/>
        </a:p>
      </dgm:t>
    </dgm:pt>
    <dgm:pt modelId="{AB82081D-7C67-40A7-B687-A69BB7943F84}" type="pres">
      <dgm:prSet presAssocID="{20E5ACF2-0273-411A-879A-9925FE719BF5}" presName="node" presStyleLbl="node1" presStyleIdx="5" presStyleCnt="6" custScaleX="134419" custScaleY="103399">
        <dgm:presLayoutVars>
          <dgm:bulletEnabled val="1"/>
        </dgm:presLayoutVars>
      </dgm:prSet>
      <dgm:spPr/>
      <dgm:t>
        <a:bodyPr/>
        <a:lstStyle/>
        <a:p>
          <a:endParaRPr lang="en-US"/>
        </a:p>
      </dgm:t>
    </dgm:pt>
    <dgm:pt modelId="{439A412B-03E2-4B6F-ADD1-A9783FE518EE}" type="pres">
      <dgm:prSet presAssocID="{20E5ACF2-0273-411A-879A-9925FE719BF5}" presName="spNode" presStyleCnt="0"/>
      <dgm:spPr/>
    </dgm:pt>
    <dgm:pt modelId="{FCB1E8BD-8392-40A5-B480-CA0691EB20D3}" type="pres">
      <dgm:prSet presAssocID="{C2E5790F-ABA7-4ECE-B986-92FC5832C82A}" presName="sibTrans" presStyleLbl="sibTrans1D1" presStyleIdx="5" presStyleCnt="6"/>
      <dgm:spPr/>
      <dgm:t>
        <a:bodyPr/>
        <a:lstStyle/>
        <a:p>
          <a:endParaRPr lang="en-US"/>
        </a:p>
      </dgm:t>
    </dgm:pt>
  </dgm:ptLst>
  <dgm:cxnLst>
    <dgm:cxn modelId="{9B348FCC-3EE3-4B9A-BBD0-EE39F07B2528}" type="presOf" srcId="{D392D84C-2082-40F9-BA49-2F78DE287571}" destId="{41A09DFA-DEC9-43A8-B777-035496014ECD}" srcOrd="0" destOrd="0" presId="urn:microsoft.com/office/officeart/2005/8/layout/cycle6"/>
    <dgm:cxn modelId="{398FB2A1-E5DE-4D34-8898-7F3A8943F234}" srcId="{D392D84C-2082-40F9-BA49-2F78DE287571}" destId="{1AED3C8F-DA71-4600-BB9A-FE92C04A712C}" srcOrd="3" destOrd="0" parTransId="{B45B2B8A-F4A1-4461-8735-3727626D887D}" sibTransId="{E3F220D4-C66B-4351-99E4-AE97ABB11074}"/>
    <dgm:cxn modelId="{33099247-2ACD-49E9-9136-9AFDC7CEE0DD}" srcId="{D392D84C-2082-40F9-BA49-2F78DE287571}" destId="{20E5ACF2-0273-411A-879A-9925FE719BF5}" srcOrd="5" destOrd="0" parTransId="{3B86FA39-C72A-4A1F-B1DA-BA65A3D99A2F}" sibTransId="{C2E5790F-ABA7-4ECE-B986-92FC5832C82A}"/>
    <dgm:cxn modelId="{E1CEA7A2-D8C9-4E19-BBF5-7C7D74D4CC3D}" type="presOf" srcId="{84270EC3-C2A0-48B5-A291-65CE7D593A08}" destId="{71EFCEEB-E309-4C37-A9C4-A9484EB663A0}" srcOrd="0" destOrd="0" presId="urn:microsoft.com/office/officeart/2005/8/layout/cycle6"/>
    <dgm:cxn modelId="{9121ED61-FACD-4479-88E9-ADC6BE34D9EE}" srcId="{D392D84C-2082-40F9-BA49-2F78DE287571}" destId="{2FBDB0C3-78D7-455B-8451-0AE338BDA806}" srcOrd="4" destOrd="0" parTransId="{01AFA96A-9A50-442C-9E4C-AA4489D8C8AC}" sibTransId="{E9EF881B-73E3-4778-BB61-5EB7DE20F5DB}"/>
    <dgm:cxn modelId="{7B3455E7-541F-40DE-8077-8C37388806A5}" srcId="{D392D84C-2082-40F9-BA49-2F78DE287571}" destId="{F199AF00-E64F-4B8F-9EB3-0A4D9EF415EE}" srcOrd="0" destOrd="0" parTransId="{FB94C536-4DB7-4AD5-8880-37DFF905C58F}" sibTransId="{108CA50B-B30B-4E37-8DAB-02ABB1F20251}"/>
    <dgm:cxn modelId="{244972F3-1129-4289-82B1-FECD2B1D842B}" srcId="{D392D84C-2082-40F9-BA49-2F78DE287571}" destId="{7923AD55-1625-4883-909B-E48A5A308523}" srcOrd="2" destOrd="0" parTransId="{2DC69B9C-A6FD-418A-954D-FA7FB6A2B6A3}" sibTransId="{84270EC3-C2A0-48B5-A291-65CE7D593A08}"/>
    <dgm:cxn modelId="{35213473-15DA-44CD-899B-D3602BFF114B}" type="presOf" srcId="{20E5ACF2-0273-411A-879A-9925FE719BF5}" destId="{AB82081D-7C67-40A7-B687-A69BB7943F84}" srcOrd="0" destOrd="0" presId="urn:microsoft.com/office/officeart/2005/8/layout/cycle6"/>
    <dgm:cxn modelId="{1B7F2C4B-4C43-413B-A126-15EF8B40E7E7}" type="presOf" srcId="{E3F220D4-C66B-4351-99E4-AE97ABB11074}" destId="{40085A43-4CC6-4DB2-80B8-FB07A8A078F6}" srcOrd="0" destOrd="0" presId="urn:microsoft.com/office/officeart/2005/8/layout/cycle6"/>
    <dgm:cxn modelId="{3A4E74C2-7821-4737-BD93-1394BE869DBE}" type="presOf" srcId="{1AED3C8F-DA71-4600-BB9A-FE92C04A712C}" destId="{44AB7EDA-DE88-42FA-B705-E49DC886ED24}" srcOrd="0" destOrd="0" presId="urn:microsoft.com/office/officeart/2005/8/layout/cycle6"/>
    <dgm:cxn modelId="{036D74EC-6428-4640-86E1-86D29E8C25E9}" type="presOf" srcId="{6A783179-9F8C-46EF-9CFE-A62D877007C3}" destId="{35EA4C19-5AB0-42E5-BABB-28224802ED9F}" srcOrd="0" destOrd="0" presId="urn:microsoft.com/office/officeart/2005/8/layout/cycle6"/>
    <dgm:cxn modelId="{A05FF2FC-B98D-4E69-BA60-99BDABA65927}" type="presOf" srcId="{108CA50B-B30B-4E37-8DAB-02ABB1F20251}" destId="{428D5327-0D4C-4828-9579-EE55DE1C1F4F}" srcOrd="0" destOrd="0" presId="urn:microsoft.com/office/officeart/2005/8/layout/cycle6"/>
    <dgm:cxn modelId="{7AC66E89-A494-4CB0-99D1-6E9550D82254}" type="presOf" srcId="{2FBDB0C3-78D7-455B-8451-0AE338BDA806}" destId="{836D1FAC-AB2F-4314-85B3-B75F5E2A4132}" srcOrd="0" destOrd="0" presId="urn:microsoft.com/office/officeart/2005/8/layout/cycle6"/>
    <dgm:cxn modelId="{75A37AB1-463A-4796-9AF5-D5B3E1F722F4}" srcId="{D392D84C-2082-40F9-BA49-2F78DE287571}" destId="{53F4220C-7BFE-47EA-97B7-29639539A232}" srcOrd="1" destOrd="0" parTransId="{54792A71-06E8-4F17-920A-B088B261B0A0}" sibTransId="{6A783179-9F8C-46EF-9CFE-A62D877007C3}"/>
    <dgm:cxn modelId="{94458406-4A02-443C-9179-F986BA9E4722}" type="presOf" srcId="{F199AF00-E64F-4B8F-9EB3-0A4D9EF415EE}" destId="{A513EAB8-7E36-4448-861C-0ABAA950CA94}" srcOrd="0" destOrd="0" presId="urn:microsoft.com/office/officeart/2005/8/layout/cycle6"/>
    <dgm:cxn modelId="{01D5B6A0-9A09-4D21-B414-469526AD2514}" type="presOf" srcId="{C2E5790F-ABA7-4ECE-B986-92FC5832C82A}" destId="{FCB1E8BD-8392-40A5-B480-CA0691EB20D3}" srcOrd="0" destOrd="0" presId="urn:microsoft.com/office/officeart/2005/8/layout/cycle6"/>
    <dgm:cxn modelId="{B3A10BF8-1109-4315-BD24-BC2587BE734C}" type="presOf" srcId="{E9EF881B-73E3-4778-BB61-5EB7DE20F5DB}" destId="{97E61DCA-683E-4673-ADA8-476AC1B48A04}" srcOrd="0" destOrd="0" presId="urn:microsoft.com/office/officeart/2005/8/layout/cycle6"/>
    <dgm:cxn modelId="{444E4AFA-802A-4AA3-9FCF-169B84D87CF5}" type="presOf" srcId="{53F4220C-7BFE-47EA-97B7-29639539A232}" destId="{BB5F9C40-3784-4B5C-BA20-4F2C7877C189}" srcOrd="0" destOrd="0" presId="urn:microsoft.com/office/officeart/2005/8/layout/cycle6"/>
    <dgm:cxn modelId="{9CF2B01D-22B1-4796-9964-A64F797522B2}" type="presOf" srcId="{7923AD55-1625-4883-909B-E48A5A308523}" destId="{DBA84989-3C4F-4A5B-AA89-FEEBEEB54868}" srcOrd="0" destOrd="0" presId="urn:microsoft.com/office/officeart/2005/8/layout/cycle6"/>
    <dgm:cxn modelId="{CFD732FB-045F-4D5B-90FD-11921B477F3B}" type="presParOf" srcId="{41A09DFA-DEC9-43A8-B777-035496014ECD}" destId="{A513EAB8-7E36-4448-861C-0ABAA950CA94}" srcOrd="0" destOrd="0" presId="urn:microsoft.com/office/officeart/2005/8/layout/cycle6"/>
    <dgm:cxn modelId="{8D4EFF05-4C49-4D0A-8F73-0A46F4C2A37A}" type="presParOf" srcId="{41A09DFA-DEC9-43A8-B777-035496014ECD}" destId="{F11D1A13-4872-4DD7-BDEB-60E4948405A2}" srcOrd="1" destOrd="0" presId="urn:microsoft.com/office/officeart/2005/8/layout/cycle6"/>
    <dgm:cxn modelId="{EB0A4B05-8840-49D2-9CB0-E694FF924D12}" type="presParOf" srcId="{41A09DFA-DEC9-43A8-B777-035496014ECD}" destId="{428D5327-0D4C-4828-9579-EE55DE1C1F4F}" srcOrd="2" destOrd="0" presId="urn:microsoft.com/office/officeart/2005/8/layout/cycle6"/>
    <dgm:cxn modelId="{9AB6DD29-B725-485B-A3E8-A166898BAF53}" type="presParOf" srcId="{41A09DFA-DEC9-43A8-B777-035496014ECD}" destId="{BB5F9C40-3784-4B5C-BA20-4F2C7877C189}" srcOrd="3" destOrd="0" presId="urn:microsoft.com/office/officeart/2005/8/layout/cycle6"/>
    <dgm:cxn modelId="{F4BD9BCB-EF1A-470B-A192-2DED8131E56F}" type="presParOf" srcId="{41A09DFA-DEC9-43A8-B777-035496014ECD}" destId="{6C269C31-CFE7-43D6-BAE8-16707370C63A}" srcOrd="4" destOrd="0" presId="urn:microsoft.com/office/officeart/2005/8/layout/cycle6"/>
    <dgm:cxn modelId="{BD68201B-6E6B-4CF3-AE97-BE0281F8941C}" type="presParOf" srcId="{41A09DFA-DEC9-43A8-B777-035496014ECD}" destId="{35EA4C19-5AB0-42E5-BABB-28224802ED9F}" srcOrd="5" destOrd="0" presId="urn:microsoft.com/office/officeart/2005/8/layout/cycle6"/>
    <dgm:cxn modelId="{FD2DB1F6-F1E7-4816-BA97-95303F0AB69D}" type="presParOf" srcId="{41A09DFA-DEC9-43A8-B777-035496014ECD}" destId="{DBA84989-3C4F-4A5B-AA89-FEEBEEB54868}" srcOrd="6" destOrd="0" presId="urn:microsoft.com/office/officeart/2005/8/layout/cycle6"/>
    <dgm:cxn modelId="{82B7901D-9520-4171-9427-7544FDB2BFBA}" type="presParOf" srcId="{41A09DFA-DEC9-43A8-B777-035496014ECD}" destId="{652033A3-92CA-4E86-8100-5CEB38239FE5}" srcOrd="7" destOrd="0" presId="urn:microsoft.com/office/officeart/2005/8/layout/cycle6"/>
    <dgm:cxn modelId="{440505AC-5633-4DF1-B346-9FE8E9127BCC}" type="presParOf" srcId="{41A09DFA-DEC9-43A8-B777-035496014ECD}" destId="{71EFCEEB-E309-4C37-A9C4-A9484EB663A0}" srcOrd="8" destOrd="0" presId="urn:microsoft.com/office/officeart/2005/8/layout/cycle6"/>
    <dgm:cxn modelId="{1D48BE87-0A07-40C0-B6DD-069827B5E8E0}" type="presParOf" srcId="{41A09DFA-DEC9-43A8-B777-035496014ECD}" destId="{44AB7EDA-DE88-42FA-B705-E49DC886ED24}" srcOrd="9" destOrd="0" presId="urn:microsoft.com/office/officeart/2005/8/layout/cycle6"/>
    <dgm:cxn modelId="{DBC6FA66-5778-488F-963F-56DDAB6464FA}" type="presParOf" srcId="{41A09DFA-DEC9-43A8-B777-035496014ECD}" destId="{1119C28E-059B-459F-9B10-75450CCFE47C}" srcOrd="10" destOrd="0" presId="urn:microsoft.com/office/officeart/2005/8/layout/cycle6"/>
    <dgm:cxn modelId="{915B08F8-467B-4378-B783-078AA5A561B4}" type="presParOf" srcId="{41A09DFA-DEC9-43A8-B777-035496014ECD}" destId="{40085A43-4CC6-4DB2-80B8-FB07A8A078F6}" srcOrd="11" destOrd="0" presId="urn:microsoft.com/office/officeart/2005/8/layout/cycle6"/>
    <dgm:cxn modelId="{BE63C3BF-D9FA-468D-9D97-78CBE4E2CA4E}" type="presParOf" srcId="{41A09DFA-DEC9-43A8-B777-035496014ECD}" destId="{836D1FAC-AB2F-4314-85B3-B75F5E2A4132}" srcOrd="12" destOrd="0" presId="urn:microsoft.com/office/officeart/2005/8/layout/cycle6"/>
    <dgm:cxn modelId="{26D2C8A3-F408-4E6E-A260-F2BD0CB8CD18}" type="presParOf" srcId="{41A09DFA-DEC9-43A8-B777-035496014ECD}" destId="{304747C0-980B-4897-B11B-3E6F5EF344A1}" srcOrd="13" destOrd="0" presId="urn:microsoft.com/office/officeart/2005/8/layout/cycle6"/>
    <dgm:cxn modelId="{66F90F60-ECF9-4E6F-A722-43B83C689CA9}" type="presParOf" srcId="{41A09DFA-DEC9-43A8-B777-035496014ECD}" destId="{97E61DCA-683E-4673-ADA8-476AC1B48A04}" srcOrd="14" destOrd="0" presId="urn:microsoft.com/office/officeart/2005/8/layout/cycle6"/>
    <dgm:cxn modelId="{3446637B-00A2-4D9A-9294-265B2D1C2C07}" type="presParOf" srcId="{41A09DFA-DEC9-43A8-B777-035496014ECD}" destId="{AB82081D-7C67-40A7-B687-A69BB7943F84}" srcOrd="15" destOrd="0" presId="urn:microsoft.com/office/officeart/2005/8/layout/cycle6"/>
    <dgm:cxn modelId="{07E8C891-9A3A-47A7-BAFD-3D851185FB43}" type="presParOf" srcId="{41A09DFA-DEC9-43A8-B777-035496014ECD}" destId="{439A412B-03E2-4B6F-ADD1-A9783FE518EE}" srcOrd="16" destOrd="0" presId="urn:microsoft.com/office/officeart/2005/8/layout/cycle6"/>
    <dgm:cxn modelId="{E02FADE2-6077-4248-98E5-58C53F8FA081}" type="presParOf" srcId="{41A09DFA-DEC9-43A8-B777-035496014ECD}" destId="{FCB1E8BD-8392-40A5-B480-CA0691EB20D3}"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92D84C-2082-40F9-BA49-2F78DE28757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F199AF00-E64F-4B8F-9EB3-0A4D9EF415EE}">
      <dgm:prSet phldrT="[Text]" custT="1"/>
      <dgm:spPr/>
      <dgm:t>
        <a:bodyPr/>
        <a:lstStyle/>
        <a:p>
          <a:r>
            <a:rPr lang="en-US" sz="1600" b="1" dirty="0" smtClean="0"/>
            <a:t>Governance</a:t>
          </a:r>
          <a:endParaRPr lang="en-US" sz="1600" b="1" dirty="0"/>
        </a:p>
      </dgm:t>
    </dgm:pt>
    <dgm:pt modelId="{FB94C536-4DB7-4AD5-8880-37DFF905C58F}" type="parTrans" cxnId="{7B3455E7-541F-40DE-8077-8C37388806A5}">
      <dgm:prSet/>
      <dgm:spPr/>
      <dgm:t>
        <a:bodyPr/>
        <a:lstStyle/>
        <a:p>
          <a:endParaRPr lang="en-US" sz="2400" b="1"/>
        </a:p>
      </dgm:t>
    </dgm:pt>
    <dgm:pt modelId="{108CA50B-B30B-4E37-8DAB-02ABB1F20251}" type="sibTrans" cxnId="{7B3455E7-541F-40DE-8077-8C37388806A5}">
      <dgm:prSet/>
      <dgm:spPr/>
      <dgm:t>
        <a:bodyPr/>
        <a:lstStyle/>
        <a:p>
          <a:endParaRPr lang="en-US" sz="2400" b="1"/>
        </a:p>
      </dgm:t>
    </dgm:pt>
    <dgm:pt modelId="{53F4220C-7BFE-47EA-97B7-29639539A232}">
      <dgm:prSet phldrT="[Text]" custT="1"/>
      <dgm:spPr/>
      <dgm:t>
        <a:bodyPr/>
        <a:lstStyle/>
        <a:p>
          <a:r>
            <a:rPr lang="en-US" sz="1600" b="1" dirty="0" smtClean="0"/>
            <a:t>Funding/ Finance</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7923AD55-1625-4883-909B-E48A5A308523}">
      <dgm:prSet phldrT="[Text]" custT="1"/>
      <dgm:spPr/>
      <dgm:t>
        <a:bodyPr/>
        <a:lstStyle/>
        <a:p>
          <a:r>
            <a:rPr lang="en-US" sz="1600" b="1" dirty="0" smtClean="0"/>
            <a:t>Personnel/ Workforce (PD&amp;TA)</a:t>
          </a:r>
        </a:p>
      </dgm: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dgm:t>
        <a:bodyPr/>
        <a:lstStyle/>
        <a:p>
          <a:endParaRPr lang="en-US" sz="2400" b="1"/>
        </a:p>
      </dgm:t>
    </dgm:pt>
    <dgm:pt modelId="{1AED3C8F-DA71-4600-BB9A-FE92C04A712C}">
      <dgm:prSet phldrT="[Text]" custT="1"/>
      <dgm:spPr/>
      <dgm:t>
        <a:bodyPr/>
        <a:lstStyle/>
        <a:p>
          <a:r>
            <a:rPr lang="en-US" sz="1600" b="1" dirty="0" smtClean="0"/>
            <a:t>Data System</a:t>
          </a:r>
        </a:p>
      </dgm: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dgm:t>
        <a:bodyPr/>
        <a:lstStyle/>
        <a:p>
          <a:endParaRPr lang="en-US" sz="2400" b="1"/>
        </a:p>
      </dgm:t>
    </dgm:pt>
    <dgm:pt modelId="{2FBDB0C3-78D7-455B-8451-0AE338BDA806}">
      <dgm:prSet phldrT="[Text]" custT="1"/>
      <dgm:spPr/>
      <dgm:t>
        <a:bodyPr/>
        <a:lstStyle/>
        <a:p>
          <a:r>
            <a:rPr lang="en-US" sz="1600" b="1" dirty="0" smtClean="0"/>
            <a:t>Monitoring and Accountability</a:t>
          </a:r>
          <a:endParaRPr lang="en-US" sz="1600" b="1" dirty="0"/>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a:lstStyle/>
        <a:p>
          <a:r>
            <a:rPr lang="en-US" sz="1600" b="1" dirty="0" smtClean="0"/>
            <a:t>Quality Standards</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41A09DFA-DEC9-43A8-B777-035496014ECD}" type="pres">
      <dgm:prSet presAssocID="{D392D84C-2082-40F9-BA49-2F78DE287571}" presName="cycle" presStyleCnt="0">
        <dgm:presLayoutVars>
          <dgm:dir/>
          <dgm:resizeHandles val="exact"/>
        </dgm:presLayoutVars>
      </dgm:prSet>
      <dgm:spPr/>
      <dgm:t>
        <a:bodyPr/>
        <a:lstStyle/>
        <a:p>
          <a:endParaRPr lang="en-US"/>
        </a:p>
      </dgm:t>
    </dgm:pt>
    <dgm:pt modelId="{A513EAB8-7E36-4448-861C-0ABAA950CA94}" type="pres">
      <dgm:prSet presAssocID="{F199AF00-E64F-4B8F-9EB3-0A4D9EF415EE}" presName="node" presStyleLbl="node1" presStyleIdx="0" presStyleCnt="6" custScaleX="134419" custScaleY="103399">
        <dgm:presLayoutVars>
          <dgm:bulletEnabled val="1"/>
        </dgm:presLayoutVars>
      </dgm:prSet>
      <dgm:spPr/>
      <dgm:t>
        <a:bodyPr/>
        <a:lstStyle/>
        <a:p>
          <a:endParaRPr lang="en-US"/>
        </a:p>
      </dgm:t>
    </dgm:pt>
    <dgm:pt modelId="{F11D1A13-4872-4DD7-BDEB-60E4948405A2}" type="pres">
      <dgm:prSet presAssocID="{F199AF00-E64F-4B8F-9EB3-0A4D9EF415EE}" presName="spNode" presStyleCnt="0"/>
      <dgm:spPr/>
    </dgm:pt>
    <dgm:pt modelId="{428D5327-0D4C-4828-9579-EE55DE1C1F4F}" type="pres">
      <dgm:prSet presAssocID="{108CA50B-B30B-4E37-8DAB-02ABB1F20251}" presName="sibTrans" presStyleLbl="sibTrans1D1" presStyleIdx="0" presStyleCnt="6"/>
      <dgm:spPr/>
      <dgm:t>
        <a:bodyPr/>
        <a:lstStyle/>
        <a:p>
          <a:endParaRPr lang="en-US"/>
        </a:p>
      </dgm:t>
    </dgm:pt>
    <dgm:pt modelId="{BB5F9C40-3784-4B5C-BA20-4F2C7877C189}" type="pres">
      <dgm:prSet presAssocID="{53F4220C-7BFE-47EA-97B7-29639539A232}" presName="node" presStyleLbl="node1" presStyleIdx="1" presStyleCnt="6" custScaleX="134419" custScaleY="103399">
        <dgm:presLayoutVars>
          <dgm:bulletEnabled val="1"/>
        </dgm:presLayoutVars>
      </dgm:prSet>
      <dgm:spPr/>
      <dgm:t>
        <a:bodyPr/>
        <a:lstStyle/>
        <a:p>
          <a:endParaRPr lang="en-US"/>
        </a:p>
      </dgm:t>
    </dgm:pt>
    <dgm:pt modelId="{6C269C31-CFE7-43D6-BAE8-16707370C63A}" type="pres">
      <dgm:prSet presAssocID="{53F4220C-7BFE-47EA-97B7-29639539A232}" presName="spNode" presStyleCnt="0"/>
      <dgm:spPr/>
    </dgm:pt>
    <dgm:pt modelId="{35EA4C19-5AB0-42E5-BABB-28224802ED9F}" type="pres">
      <dgm:prSet presAssocID="{6A783179-9F8C-46EF-9CFE-A62D877007C3}" presName="sibTrans" presStyleLbl="sibTrans1D1" presStyleIdx="1" presStyleCnt="6"/>
      <dgm:spPr/>
      <dgm:t>
        <a:bodyPr/>
        <a:lstStyle/>
        <a:p>
          <a:endParaRPr lang="en-US"/>
        </a:p>
      </dgm:t>
    </dgm:pt>
    <dgm:pt modelId="{DBA84989-3C4F-4A5B-AA89-FEEBEEB54868}" type="pres">
      <dgm:prSet presAssocID="{7923AD55-1625-4883-909B-E48A5A308523}" presName="node" presStyleLbl="node1" presStyleIdx="2" presStyleCnt="6" custScaleX="134419" custScaleY="103399">
        <dgm:presLayoutVars>
          <dgm:bulletEnabled val="1"/>
        </dgm:presLayoutVars>
      </dgm:prSet>
      <dgm:spPr/>
      <dgm:t>
        <a:bodyPr/>
        <a:lstStyle/>
        <a:p>
          <a:endParaRPr lang="en-US"/>
        </a:p>
      </dgm:t>
    </dgm:pt>
    <dgm:pt modelId="{652033A3-92CA-4E86-8100-5CEB38239FE5}" type="pres">
      <dgm:prSet presAssocID="{7923AD55-1625-4883-909B-E48A5A308523}" presName="spNode" presStyleCnt="0"/>
      <dgm:spPr/>
    </dgm:pt>
    <dgm:pt modelId="{71EFCEEB-E309-4C37-A9C4-A9484EB663A0}" type="pres">
      <dgm:prSet presAssocID="{84270EC3-C2A0-48B5-A291-65CE7D593A08}" presName="sibTrans" presStyleLbl="sibTrans1D1" presStyleIdx="2" presStyleCnt="6"/>
      <dgm:spPr/>
      <dgm:t>
        <a:bodyPr/>
        <a:lstStyle/>
        <a:p>
          <a:endParaRPr lang="en-US"/>
        </a:p>
      </dgm:t>
    </dgm:pt>
    <dgm:pt modelId="{44AB7EDA-DE88-42FA-B705-E49DC886ED24}" type="pres">
      <dgm:prSet presAssocID="{1AED3C8F-DA71-4600-BB9A-FE92C04A712C}" presName="node" presStyleLbl="node1" presStyleIdx="3" presStyleCnt="6" custScaleX="134419" custScaleY="103399">
        <dgm:presLayoutVars>
          <dgm:bulletEnabled val="1"/>
        </dgm:presLayoutVars>
      </dgm:prSet>
      <dgm:spPr/>
      <dgm:t>
        <a:bodyPr/>
        <a:lstStyle/>
        <a:p>
          <a:endParaRPr lang="en-US"/>
        </a:p>
      </dgm:t>
    </dgm:pt>
    <dgm:pt modelId="{1119C28E-059B-459F-9B10-75450CCFE47C}" type="pres">
      <dgm:prSet presAssocID="{1AED3C8F-DA71-4600-BB9A-FE92C04A712C}" presName="spNode" presStyleCnt="0"/>
      <dgm:spPr/>
    </dgm:pt>
    <dgm:pt modelId="{40085A43-4CC6-4DB2-80B8-FB07A8A078F6}" type="pres">
      <dgm:prSet presAssocID="{E3F220D4-C66B-4351-99E4-AE97ABB11074}" presName="sibTrans" presStyleLbl="sibTrans1D1" presStyleIdx="3" presStyleCnt="6"/>
      <dgm:spPr/>
      <dgm:t>
        <a:bodyPr/>
        <a:lstStyle/>
        <a:p>
          <a:endParaRPr lang="en-US"/>
        </a:p>
      </dgm:t>
    </dgm:pt>
    <dgm:pt modelId="{836D1FAC-AB2F-4314-85B3-B75F5E2A4132}" type="pres">
      <dgm:prSet presAssocID="{2FBDB0C3-78D7-455B-8451-0AE338BDA806}" presName="node" presStyleLbl="node1" presStyleIdx="4" presStyleCnt="6" custScaleX="134419" custScaleY="103399">
        <dgm:presLayoutVars>
          <dgm:bulletEnabled val="1"/>
        </dgm:presLayoutVars>
      </dgm:prSet>
      <dgm:spPr/>
      <dgm:t>
        <a:bodyPr/>
        <a:lstStyle/>
        <a:p>
          <a:endParaRPr lang="en-US"/>
        </a:p>
      </dgm:t>
    </dgm:pt>
    <dgm:pt modelId="{304747C0-980B-4897-B11B-3E6F5EF344A1}" type="pres">
      <dgm:prSet presAssocID="{2FBDB0C3-78D7-455B-8451-0AE338BDA806}" presName="spNode" presStyleCnt="0"/>
      <dgm:spPr/>
    </dgm:pt>
    <dgm:pt modelId="{97E61DCA-683E-4673-ADA8-476AC1B48A04}" type="pres">
      <dgm:prSet presAssocID="{E9EF881B-73E3-4778-BB61-5EB7DE20F5DB}" presName="sibTrans" presStyleLbl="sibTrans1D1" presStyleIdx="4" presStyleCnt="6"/>
      <dgm:spPr/>
      <dgm:t>
        <a:bodyPr/>
        <a:lstStyle/>
        <a:p>
          <a:endParaRPr lang="en-US"/>
        </a:p>
      </dgm:t>
    </dgm:pt>
    <dgm:pt modelId="{AB82081D-7C67-40A7-B687-A69BB7943F84}" type="pres">
      <dgm:prSet presAssocID="{20E5ACF2-0273-411A-879A-9925FE719BF5}" presName="node" presStyleLbl="node1" presStyleIdx="5" presStyleCnt="6" custScaleX="134419" custScaleY="103399">
        <dgm:presLayoutVars>
          <dgm:bulletEnabled val="1"/>
        </dgm:presLayoutVars>
      </dgm:prSet>
      <dgm:spPr/>
      <dgm:t>
        <a:bodyPr/>
        <a:lstStyle/>
        <a:p>
          <a:endParaRPr lang="en-US"/>
        </a:p>
      </dgm:t>
    </dgm:pt>
    <dgm:pt modelId="{439A412B-03E2-4B6F-ADD1-A9783FE518EE}" type="pres">
      <dgm:prSet presAssocID="{20E5ACF2-0273-411A-879A-9925FE719BF5}" presName="spNode" presStyleCnt="0"/>
      <dgm:spPr/>
    </dgm:pt>
    <dgm:pt modelId="{FCB1E8BD-8392-40A5-B480-CA0691EB20D3}" type="pres">
      <dgm:prSet presAssocID="{C2E5790F-ABA7-4ECE-B986-92FC5832C82A}" presName="sibTrans" presStyleLbl="sibTrans1D1" presStyleIdx="5" presStyleCnt="6"/>
      <dgm:spPr/>
      <dgm:t>
        <a:bodyPr/>
        <a:lstStyle/>
        <a:p>
          <a:endParaRPr lang="en-US"/>
        </a:p>
      </dgm:t>
    </dgm:pt>
  </dgm:ptLst>
  <dgm:cxnLst>
    <dgm:cxn modelId="{66224583-31E5-403F-9212-64F245513A7C}" type="presOf" srcId="{6A783179-9F8C-46EF-9CFE-A62D877007C3}" destId="{35EA4C19-5AB0-42E5-BABB-28224802ED9F}" srcOrd="0" destOrd="0" presId="urn:microsoft.com/office/officeart/2005/8/layout/cycle6"/>
    <dgm:cxn modelId="{FFD8BC30-F10F-4235-A97C-A6F8D8EED397}" type="presOf" srcId="{7923AD55-1625-4883-909B-E48A5A308523}" destId="{DBA84989-3C4F-4A5B-AA89-FEEBEEB54868}" srcOrd="0" destOrd="0" presId="urn:microsoft.com/office/officeart/2005/8/layout/cycle6"/>
    <dgm:cxn modelId="{398FB2A1-E5DE-4D34-8898-7F3A8943F234}" srcId="{D392D84C-2082-40F9-BA49-2F78DE287571}" destId="{1AED3C8F-DA71-4600-BB9A-FE92C04A712C}" srcOrd="3" destOrd="0" parTransId="{B45B2B8A-F4A1-4461-8735-3727626D887D}" sibTransId="{E3F220D4-C66B-4351-99E4-AE97ABB11074}"/>
    <dgm:cxn modelId="{33099247-2ACD-49E9-9136-9AFDC7CEE0DD}" srcId="{D392D84C-2082-40F9-BA49-2F78DE287571}" destId="{20E5ACF2-0273-411A-879A-9925FE719BF5}" srcOrd="5" destOrd="0" parTransId="{3B86FA39-C72A-4A1F-B1DA-BA65A3D99A2F}" sibTransId="{C2E5790F-ABA7-4ECE-B986-92FC5832C82A}"/>
    <dgm:cxn modelId="{9121ED61-FACD-4479-88E9-ADC6BE34D9EE}" srcId="{D392D84C-2082-40F9-BA49-2F78DE287571}" destId="{2FBDB0C3-78D7-455B-8451-0AE338BDA806}" srcOrd="4" destOrd="0" parTransId="{01AFA96A-9A50-442C-9E4C-AA4489D8C8AC}" sibTransId="{E9EF881B-73E3-4778-BB61-5EB7DE20F5DB}"/>
    <dgm:cxn modelId="{7B3455E7-541F-40DE-8077-8C37388806A5}" srcId="{D392D84C-2082-40F9-BA49-2F78DE287571}" destId="{F199AF00-E64F-4B8F-9EB3-0A4D9EF415EE}" srcOrd="0" destOrd="0" parTransId="{FB94C536-4DB7-4AD5-8880-37DFF905C58F}" sibTransId="{108CA50B-B30B-4E37-8DAB-02ABB1F20251}"/>
    <dgm:cxn modelId="{42F37B4E-3976-47A7-81B0-3846B6333A1F}" type="presOf" srcId="{2FBDB0C3-78D7-455B-8451-0AE338BDA806}" destId="{836D1FAC-AB2F-4314-85B3-B75F5E2A4132}" srcOrd="0" destOrd="0" presId="urn:microsoft.com/office/officeart/2005/8/layout/cycle6"/>
    <dgm:cxn modelId="{244972F3-1129-4289-82B1-FECD2B1D842B}" srcId="{D392D84C-2082-40F9-BA49-2F78DE287571}" destId="{7923AD55-1625-4883-909B-E48A5A308523}" srcOrd="2" destOrd="0" parTransId="{2DC69B9C-A6FD-418A-954D-FA7FB6A2B6A3}" sibTransId="{84270EC3-C2A0-48B5-A291-65CE7D593A08}"/>
    <dgm:cxn modelId="{8FF7F7CD-4D88-41F0-AA0B-6E34D07D2D54}" type="presOf" srcId="{C2E5790F-ABA7-4ECE-B986-92FC5832C82A}" destId="{FCB1E8BD-8392-40A5-B480-CA0691EB20D3}" srcOrd="0" destOrd="0" presId="urn:microsoft.com/office/officeart/2005/8/layout/cycle6"/>
    <dgm:cxn modelId="{9EEE6D2A-E8BA-41F3-89D1-8A359A10877F}" type="presOf" srcId="{84270EC3-C2A0-48B5-A291-65CE7D593A08}" destId="{71EFCEEB-E309-4C37-A9C4-A9484EB663A0}" srcOrd="0" destOrd="0" presId="urn:microsoft.com/office/officeart/2005/8/layout/cycle6"/>
    <dgm:cxn modelId="{A93E85C3-7F5A-419A-A000-FF83CB88C1C9}" type="presOf" srcId="{53F4220C-7BFE-47EA-97B7-29639539A232}" destId="{BB5F9C40-3784-4B5C-BA20-4F2C7877C189}" srcOrd="0" destOrd="0" presId="urn:microsoft.com/office/officeart/2005/8/layout/cycle6"/>
    <dgm:cxn modelId="{41A5A0A7-C587-4F82-BDB6-A1D6201192D1}" type="presOf" srcId="{20E5ACF2-0273-411A-879A-9925FE719BF5}" destId="{AB82081D-7C67-40A7-B687-A69BB7943F84}" srcOrd="0" destOrd="0" presId="urn:microsoft.com/office/officeart/2005/8/layout/cycle6"/>
    <dgm:cxn modelId="{E1FF8481-0E37-40F9-B7AB-28C9BF64A7AD}" type="presOf" srcId="{108CA50B-B30B-4E37-8DAB-02ABB1F20251}" destId="{428D5327-0D4C-4828-9579-EE55DE1C1F4F}" srcOrd="0" destOrd="0" presId="urn:microsoft.com/office/officeart/2005/8/layout/cycle6"/>
    <dgm:cxn modelId="{AE831DE3-F7ED-4A76-8921-E370982E2157}" type="presOf" srcId="{F199AF00-E64F-4B8F-9EB3-0A4D9EF415EE}" destId="{A513EAB8-7E36-4448-861C-0ABAA950CA94}" srcOrd="0" destOrd="0" presId="urn:microsoft.com/office/officeart/2005/8/layout/cycle6"/>
    <dgm:cxn modelId="{37A028D7-FA9A-4A57-AEF1-6F4F1882C81D}" type="presOf" srcId="{1AED3C8F-DA71-4600-BB9A-FE92C04A712C}" destId="{44AB7EDA-DE88-42FA-B705-E49DC886ED24}" srcOrd="0" destOrd="0" presId="urn:microsoft.com/office/officeart/2005/8/layout/cycle6"/>
    <dgm:cxn modelId="{75A37AB1-463A-4796-9AF5-D5B3E1F722F4}" srcId="{D392D84C-2082-40F9-BA49-2F78DE287571}" destId="{53F4220C-7BFE-47EA-97B7-29639539A232}" srcOrd="1" destOrd="0" parTransId="{54792A71-06E8-4F17-920A-B088B261B0A0}" sibTransId="{6A783179-9F8C-46EF-9CFE-A62D877007C3}"/>
    <dgm:cxn modelId="{6EBFFF13-A126-4D58-A319-F3EAC308BCF6}" type="presOf" srcId="{D392D84C-2082-40F9-BA49-2F78DE287571}" destId="{41A09DFA-DEC9-43A8-B777-035496014ECD}" srcOrd="0" destOrd="0" presId="urn:microsoft.com/office/officeart/2005/8/layout/cycle6"/>
    <dgm:cxn modelId="{0BC14A95-CDFA-4246-9E42-4B001A016682}" type="presOf" srcId="{E9EF881B-73E3-4778-BB61-5EB7DE20F5DB}" destId="{97E61DCA-683E-4673-ADA8-476AC1B48A04}" srcOrd="0" destOrd="0" presId="urn:microsoft.com/office/officeart/2005/8/layout/cycle6"/>
    <dgm:cxn modelId="{CD3F0265-12F7-4BCF-A4FE-A1A6B52A1BE4}" type="presOf" srcId="{E3F220D4-C66B-4351-99E4-AE97ABB11074}" destId="{40085A43-4CC6-4DB2-80B8-FB07A8A078F6}" srcOrd="0" destOrd="0" presId="urn:microsoft.com/office/officeart/2005/8/layout/cycle6"/>
    <dgm:cxn modelId="{FDD6F0D2-B9FB-462B-913E-32A5BFA6D2A3}" type="presParOf" srcId="{41A09DFA-DEC9-43A8-B777-035496014ECD}" destId="{A513EAB8-7E36-4448-861C-0ABAA950CA94}" srcOrd="0" destOrd="0" presId="urn:microsoft.com/office/officeart/2005/8/layout/cycle6"/>
    <dgm:cxn modelId="{E07B6797-1D49-4FE4-8BDA-3E35A6513B15}" type="presParOf" srcId="{41A09DFA-DEC9-43A8-B777-035496014ECD}" destId="{F11D1A13-4872-4DD7-BDEB-60E4948405A2}" srcOrd="1" destOrd="0" presId="urn:microsoft.com/office/officeart/2005/8/layout/cycle6"/>
    <dgm:cxn modelId="{B7EAF335-3925-4D0D-A8A4-A937DCE61E51}" type="presParOf" srcId="{41A09DFA-DEC9-43A8-B777-035496014ECD}" destId="{428D5327-0D4C-4828-9579-EE55DE1C1F4F}" srcOrd="2" destOrd="0" presId="urn:microsoft.com/office/officeart/2005/8/layout/cycle6"/>
    <dgm:cxn modelId="{ACE2C8AB-C303-4B5A-A613-35BA9ABF5587}" type="presParOf" srcId="{41A09DFA-DEC9-43A8-B777-035496014ECD}" destId="{BB5F9C40-3784-4B5C-BA20-4F2C7877C189}" srcOrd="3" destOrd="0" presId="urn:microsoft.com/office/officeart/2005/8/layout/cycle6"/>
    <dgm:cxn modelId="{62A71F55-60DD-4121-A316-5D9F758F48B6}" type="presParOf" srcId="{41A09DFA-DEC9-43A8-B777-035496014ECD}" destId="{6C269C31-CFE7-43D6-BAE8-16707370C63A}" srcOrd="4" destOrd="0" presId="urn:microsoft.com/office/officeart/2005/8/layout/cycle6"/>
    <dgm:cxn modelId="{EABCDF27-5FD7-4FEB-BE61-596BD6813676}" type="presParOf" srcId="{41A09DFA-DEC9-43A8-B777-035496014ECD}" destId="{35EA4C19-5AB0-42E5-BABB-28224802ED9F}" srcOrd="5" destOrd="0" presId="urn:microsoft.com/office/officeart/2005/8/layout/cycle6"/>
    <dgm:cxn modelId="{7649A6E9-E1C1-481A-9DB8-FBE96E9E168D}" type="presParOf" srcId="{41A09DFA-DEC9-43A8-B777-035496014ECD}" destId="{DBA84989-3C4F-4A5B-AA89-FEEBEEB54868}" srcOrd="6" destOrd="0" presId="urn:microsoft.com/office/officeart/2005/8/layout/cycle6"/>
    <dgm:cxn modelId="{489D3F83-0E2C-4D49-961D-72CA5D1660E7}" type="presParOf" srcId="{41A09DFA-DEC9-43A8-B777-035496014ECD}" destId="{652033A3-92CA-4E86-8100-5CEB38239FE5}" srcOrd="7" destOrd="0" presId="urn:microsoft.com/office/officeart/2005/8/layout/cycle6"/>
    <dgm:cxn modelId="{D37B75D4-BA3D-49F4-8EAA-BE9B8411BF58}" type="presParOf" srcId="{41A09DFA-DEC9-43A8-B777-035496014ECD}" destId="{71EFCEEB-E309-4C37-A9C4-A9484EB663A0}" srcOrd="8" destOrd="0" presId="urn:microsoft.com/office/officeart/2005/8/layout/cycle6"/>
    <dgm:cxn modelId="{87282C0F-C8F0-4576-8D8F-AF5F37282CA3}" type="presParOf" srcId="{41A09DFA-DEC9-43A8-B777-035496014ECD}" destId="{44AB7EDA-DE88-42FA-B705-E49DC886ED24}" srcOrd="9" destOrd="0" presId="urn:microsoft.com/office/officeart/2005/8/layout/cycle6"/>
    <dgm:cxn modelId="{D36D7A17-8AE8-46CD-8408-2A5CDEF21125}" type="presParOf" srcId="{41A09DFA-DEC9-43A8-B777-035496014ECD}" destId="{1119C28E-059B-459F-9B10-75450CCFE47C}" srcOrd="10" destOrd="0" presId="urn:microsoft.com/office/officeart/2005/8/layout/cycle6"/>
    <dgm:cxn modelId="{0CFFC0A3-5009-40F4-88AD-B1F81084F07B}" type="presParOf" srcId="{41A09DFA-DEC9-43A8-B777-035496014ECD}" destId="{40085A43-4CC6-4DB2-80B8-FB07A8A078F6}" srcOrd="11" destOrd="0" presId="urn:microsoft.com/office/officeart/2005/8/layout/cycle6"/>
    <dgm:cxn modelId="{AF1FFFED-ECEB-40F8-8484-2ED62985C888}" type="presParOf" srcId="{41A09DFA-DEC9-43A8-B777-035496014ECD}" destId="{836D1FAC-AB2F-4314-85B3-B75F5E2A4132}" srcOrd="12" destOrd="0" presId="urn:microsoft.com/office/officeart/2005/8/layout/cycle6"/>
    <dgm:cxn modelId="{CF3802AF-9396-4B2E-9215-ACE45A6F05A8}" type="presParOf" srcId="{41A09DFA-DEC9-43A8-B777-035496014ECD}" destId="{304747C0-980B-4897-B11B-3E6F5EF344A1}" srcOrd="13" destOrd="0" presId="urn:microsoft.com/office/officeart/2005/8/layout/cycle6"/>
    <dgm:cxn modelId="{DCBF012E-DDC7-4746-A39B-9A76BDCF6078}" type="presParOf" srcId="{41A09DFA-DEC9-43A8-B777-035496014ECD}" destId="{97E61DCA-683E-4673-ADA8-476AC1B48A04}" srcOrd="14" destOrd="0" presId="urn:microsoft.com/office/officeart/2005/8/layout/cycle6"/>
    <dgm:cxn modelId="{15B7684F-57F2-4C97-B8D1-E0BC394FCB2F}" type="presParOf" srcId="{41A09DFA-DEC9-43A8-B777-035496014ECD}" destId="{AB82081D-7C67-40A7-B687-A69BB7943F84}" srcOrd="15" destOrd="0" presId="urn:microsoft.com/office/officeart/2005/8/layout/cycle6"/>
    <dgm:cxn modelId="{DD4941D7-6515-4BB3-A2C8-30558F993D21}" type="presParOf" srcId="{41A09DFA-DEC9-43A8-B777-035496014ECD}" destId="{439A412B-03E2-4B6F-ADD1-A9783FE518EE}" srcOrd="16" destOrd="0" presId="urn:microsoft.com/office/officeart/2005/8/layout/cycle6"/>
    <dgm:cxn modelId="{D5D3649A-F453-4833-A3FD-E5D5FC1BE0C8}" type="presParOf" srcId="{41A09DFA-DEC9-43A8-B777-035496014ECD}" destId="{FCB1E8BD-8392-40A5-B480-CA0691EB20D3}"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2743200"/>
        <a:lstStyle/>
        <a:p>
          <a:r>
            <a:rPr lang="en-US" sz="1600" b="1" dirty="0" smtClean="0">
              <a:solidFill>
                <a:schemeClr val="tx1"/>
              </a:solidFill>
            </a:rPr>
            <a:t>State System: </a:t>
          </a:r>
        </a:p>
        <a:p>
          <a:endParaRPr lang="en-US" sz="1600" b="1" dirty="0" smtClean="0">
            <a:solidFill>
              <a:schemeClr val="tx1"/>
            </a:solidFill>
          </a:endParaRPr>
        </a:p>
        <a:p>
          <a:r>
            <a:rPr lang="en-US" sz="1600" b="1" dirty="0" smtClean="0">
              <a:solidFill>
                <a:schemeClr val="tx1"/>
              </a:solidFill>
            </a:rPr>
            <a:t>Implementation of effective state systems that support effective practices</a:t>
          </a:r>
        </a:p>
        <a:p>
          <a:endParaRPr lang="en-US" sz="1600" b="1" dirty="0" smtClean="0">
            <a:solidFill>
              <a:schemeClr val="tx1"/>
            </a:solidFill>
          </a:endParaRPr>
        </a:p>
        <a:p>
          <a:r>
            <a:rPr lang="en-US" sz="1600" b="1" dirty="0" smtClean="0">
              <a:solidFill>
                <a:schemeClr val="tx1"/>
              </a:solidFill>
            </a:rPr>
            <a:t>What specific state system supports are needed to encourage/ require practices? </a:t>
          </a:r>
        </a:p>
      </dgm:t>
    </dgm:pt>
    <dgm:pt modelId="{54792A71-06E8-4F17-920A-B088B261B0A0}" type="parTrans" cxnId="{75A37AB1-463A-4796-9AF5-D5B3E1F722F4}">
      <dgm:prSet/>
      <dgm:spPr/>
      <dgm:t>
        <a:bodyPr/>
        <a:lstStyle/>
        <a:p>
          <a:endParaRPr lang="en-US" sz="2400" b="1">
            <a:solidFill>
              <a:schemeClr val="tx1"/>
            </a:solidFill>
          </a:endParaRPr>
        </a:p>
      </dgm:t>
    </dgm:pt>
    <dgm:pt modelId="{6A783179-9F8C-46EF-9CFE-A62D877007C3}" type="sibTrans" cxnId="{75A37AB1-463A-4796-9AF5-D5B3E1F722F4}">
      <dgm:prSet/>
      <dgm:spPr/>
      <dgm:t>
        <a:bodyPr/>
        <a:lstStyle/>
        <a:p>
          <a:endParaRPr lang="en-US" sz="2400" b="1">
            <a:solidFill>
              <a:schemeClr val="tx1"/>
            </a:solidFill>
          </a:endParaRPr>
        </a:p>
      </dgm:t>
    </dgm:pt>
    <dgm:pt modelId="{7923AD55-1625-4883-909B-E48A5A308523}">
      <dgm:prSet phldrT="[Text]" custT="1"/>
      <dgm:spPr/>
      <dgm:t>
        <a:bodyPr tIns="3657600"/>
        <a:lstStyle/>
        <a:p>
          <a:r>
            <a:rPr lang="en-US" sz="1600" b="1" dirty="0" smtClean="0">
              <a:solidFill>
                <a:schemeClr val="tx1"/>
              </a:solidFill>
            </a:rPr>
            <a:t>Local System:  </a:t>
          </a:r>
        </a:p>
        <a:p>
          <a:endParaRPr lang="en-US" sz="1600" b="1" dirty="0" smtClean="0">
            <a:solidFill>
              <a:schemeClr val="tx1"/>
            </a:solidFill>
          </a:endParaRPr>
        </a:p>
        <a:p>
          <a:r>
            <a:rPr lang="en-US" sz="1600" b="1" dirty="0" smtClean="0">
              <a:solidFill>
                <a:schemeClr val="tx1"/>
              </a:solidFill>
            </a:rPr>
            <a:t>Implementation of effective local systems that support effective practices</a:t>
          </a:r>
        </a:p>
        <a:p>
          <a:endParaRPr lang="en-US" sz="1600" b="1" dirty="0" smtClean="0">
            <a:solidFill>
              <a:schemeClr val="tx1"/>
            </a:solidFill>
          </a:endParaRPr>
        </a:p>
        <a:p>
          <a:r>
            <a:rPr lang="en-US" sz="1600" b="1" dirty="0" smtClean="0">
              <a:solidFill>
                <a:schemeClr val="tx1"/>
              </a:solidFill>
            </a:rPr>
            <a:t>What specific local system supports are needed to encourage/ require practices? </a:t>
          </a:r>
        </a:p>
        <a:p>
          <a:endParaRPr lang="en-US" sz="1600" b="1" dirty="0" smtClean="0">
            <a:solidFill>
              <a:schemeClr val="tx1"/>
            </a:solidFill>
          </a:endParaRPr>
        </a:p>
        <a:p>
          <a:endParaRPr lang="en-US" sz="1600" b="1" dirty="0" smtClean="0">
            <a:solidFill>
              <a:schemeClr val="tx1"/>
            </a:solidFill>
          </a:endParaRPr>
        </a:p>
        <a:p>
          <a:endParaRPr lang="en-US" sz="1600" b="1" dirty="0" smtClean="0">
            <a:solidFill>
              <a:schemeClr val="tx1"/>
            </a:solidFill>
          </a:endParaRPr>
        </a:p>
      </dgm:t>
    </dgm:pt>
    <dgm:pt modelId="{2DC69B9C-A6FD-418A-954D-FA7FB6A2B6A3}" type="parTrans" cxnId="{244972F3-1129-4289-82B1-FECD2B1D842B}">
      <dgm:prSet/>
      <dgm:spPr/>
      <dgm:t>
        <a:bodyPr/>
        <a:lstStyle/>
        <a:p>
          <a:endParaRPr lang="en-US" sz="2400" b="1">
            <a:solidFill>
              <a:schemeClr val="tx1"/>
            </a:solidFill>
          </a:endParaRPr>
        </a:p>
      </dgm:t>
    </dgm:pt>
    <dgm:pt modelId="{84270EC3-C2A0-48B5-A291-65CE7D593A08}" type="sibTrans" cxnId="{244972F3-1129-4289-82B1-FECD2B1D842B}">
      <dgm:prSet/>
      <dgm:spPr/>
      <dgm:t>
        <a:bodyPr/>
        <a:lstStyle/>
        <a:p>
          <a:endParaRPr lang="en-US" sz="2400" b="1">
            <a:solidFill>
              <a:schemeClr val="tx1"/>
            </a:solidFill>
          </a:endParaRPr>
        </a:p>
      </dgm:t>
    </dgm:pt>
    <dgm:pt modelId="{1AED3C8F-DA71-4600-BB9A-FE92C04A712C}">
      <dgm:prSet phldrT="[Text]" custT="1"/>
      <dgm:spPr/>
      <dgm:t>
        <a:bodyPr tIns="3657600"/>
        <a:lstStyle/>
        <a:p>
          <a:r>
            <a:rPr lang="en-US" sz="1600" b="1" dirty="0" smtClean="0">
              <a:solidFill>
                <a:schemeClr val="tx1"/>
              </a:solidFill>
            </a:rPr>
            <a:t>Direct Support:</a:t>
          </a:r>
        </a:p>
        <a:p>
          <a:endParaRPr lang="en-US" sz="1600" b="1" dirty="0" smtClean="0">
            <a:solidFill>
              <a:schemeClr val="tx1"/>
            </a:solidFill>
          </a:endParaRPr>
        </a:p>
        <a:p>
          <a:r>
            <a:rPr lang="en-US" sz="1600" b="1" dirty="0" smtClean="0">
              <a:solidFill>
                <a:schemeClr val="tx1"/>
              </a:solidFill>
            </a:rPr>
            <a:t>Implementation of direct support for effective practices (e.g., training, TA, coaching and other supports)</a:t>
          </a:r>
        </a:p>
        <a:p>
          <a:endParaRPr lang="en-US" sz="1600" b="1" dirty="0" smtClean="0">
            <a:solidFill>
              <a:schemeClr val="tx1"/>
            </a:solidFill>
          </a:endParaRPr>
        </a:p>
        <a:p>
          <a:r>
            <a:rPr lang="en-US" sz="1600" b="1" dirty="0" smtClean="0">
              <a:solidFill>
                <a:schemeClr val="tx1"/>
              </a:solidFill>
            </a:rPr>
            <a:t>What specific direct support is needed to give practitioners the skills to implement effective practices?</a:t>
          </a:r>
        </a:p>
        <a:p>
          <a:endParaRPr lang="en-US" sz="1600" b="1" dirty="0" smtClean="0">
            <a:solidFill>
              <a:schemeClr val="tx1"/>
            </a:solidFill>
          </a:endParaRPr>
        </a:p>
      </dgm:t>
    </dgm:pt>
    <dgm:pt modelId="{B45B2B8A-F4A1-4461-8735-3727626D887D}" type="parTrans" cxnId="{398FB2A1-E5DE-4D34-8898-7F3A8943F234}">
      <dgm:prSet/>
      <dgm:spPr/>
      <dgm:t>
        <a:bodyPr/>
        <a:lstStyle/>
        <a:p>
          <a:endParaRPr lang="en-US" sz="2400" b="1">
            <a:solidFill>
              <a:schemeClr val="tx1"/>
            </a:solidFill>
          </a:endParaRPr>
        </a:p>
      </dgm:t>
    </dgm:pt>
    <dgm:pt modelId="{E3F220D4-C66B-4351-99E4-AE97ABB11074}" type="sibTrans" cxnId="{398FB2A1-E5DE-4D34-8898-7F3A8943F234}">
      <dgm:prSet/>
      <dgm:spPr/>
      <dgm:t>
        <a:bodyPr/>
        <a:lstStyle/>
        <a:p>
          <a:endParaRPr lang="en-US" sz="2400" b="1">
            <a:solidFill>
              <a:schemeClr val="tx1"/>
            </a:solidFill>
          </a:endParaRPr>
        </a:p>
      </dgm:t>
    </dgm:pt>
    <dgm:pt modelId="{2FBDB0C3-78D7-455B-8451-0AE338BDA806}">
      <dgm:prSet phldrT="[Text]" custT="1"/>
      <dgm:spPr/>
      <dgm:t>
        <a:bodyPr tIns="2743200"/>
        <a:lstStyle/>
        <a:p>
          <a:r>
            <a:rPr lang="en-US" sz="1600" b="1" dirty="0" smtClean="0">
              <a:solidFill>
                <a:schemeClr val="tx1"/>
              </a:solidFill>
            </a:rPr>
            <a:t>Practices:</a:t>
          </a:r>
        </a:p>
        <a:p>
          <a:endParaRPr lang="en-US" sz="1600" b="1" dirty="0" smtClean="0">
            <a:solidFill>
              <a:schemeClr val="tx1"/>
            </a:solidFill>
          </a:endParaRPr>
        </a:p>
        <a:p>
          <a:r>
            <a:rPr lang="en-US" sz="1600" b="1" dirty="0" smtClean="0">
              <a:solidFill>
                <a:schemeClr val="tx1"/>
              </a:solidFill>
            </a:rPr>
            <a:t>Implementation of effective practices by teachers and providers</a:t>
          </a:r>
        </a:p>
        <a:p>
          <a:endParaRPr lang="en-US" sz="1600" b="1" dirty="0" smtClean="0">
            <a:solidFill>
              <a:schemeClr val="tx1"/>
            </a:solidFill>
          </a:endParaRPr>
        </a:p>
        <a:p>
          <a:r>
            <a:rPr lang="en-US" sz="1600" b="1" dirty="0" smtClean="0">
              <a:solidFill>
                <a:schemeClr val="tx1"/>
              </a:solidFill>
            </a:rPr>
            <a:t>What specific practices need to occur to accomplish the specific outcomes?</a:t>
          </a:r>
        </a:p>
        <a:p>
          <a:endParaRPr lang="en-US" sz="1600" b="1" dirty="0" smtClean="0">
            <a:solidFill>
              <a:schemeClr val="tx1"/>
            </a:solidFill>
          </a:endParaRPr>
        </a:p>
        <a:p>
          <a:endParaRPr lang="en-US" sz="1600" b="1" dirty="0">
            <a:solidFill>
              <a:schemeClr val="tx1"/>
            </a:solidFill>
          </a:endParaRPr>
        </a:p>
      </dgm:t>
    </dgm:pt>
    <dgm:pt modelId="{01AFA96A-9A50-442C-9E4C-AA4489D8C8AC}" type="parTrans" cxnId="{9121ED61-FACD-4479-88E9-ADC6BE34D9EE}">
      <dgm:prSet/>
      <dgm:spPr/>
      <dgm:t>
        <a:bodyPr/>
        <a:lstStyle/>
        <a:p>
          <a:endParaRPr lang="en-US" sz="2400" b="1">
            <a:solidFill>
              <a:schemeClr val="tx1"/>
            </a:solidFill>
          </a:endParaRPr>
        </a:p>
      </dgm:t>
    </dgm:pt>
    <dgm:pt modelId="{E9EF881B-73E3-4778-BB61-5EB7DE20F5DB}" type="sibTrans" cxnId="{9121ED61-FACD-4479-88E9-ADC6BE34D9EE}">
      <dgm:prSet/>
      <dgm:spPr/>
      <dgm:t>
        <a:bodyPr/>
        <a:lstStyle/>
        <a:p>
          <a:endParaRPr lang="en-US" sz="2400" b="1">
            <a:solidFill>
              <a:schemeClr val="tx1"/>
            </a:solidFill>
          </a:endParaRPr>
        </a:p>
      </dgm:t>
    </dgm:pt>
    <dgm:pt modelId="{20E5ACF2-0273-411A-879A-9925FE719BF5}">
      <dgm:prSet custT="1"/>
      <dgm:spPr/>
      <dgm:t>
        <a:bodyPr tIns="1828800"/>
        <a:lstStyle/>
        <a:p>
          <a:r>
            <a:rPr lang="en-US" sz="1600" b="1" dirty="0" smtClean="0">
              <a:solidFill>
                <a:schemeClr val="tx1"/>
              </a:solidFill>
            </a:rPr>
            <a:t>Result:</a:t>
          </a:r>
        </a:p>
        <a:p>
          <a:endParaRPr lang="en-US" sz="1600" b="1" dirty="0" smtClean="0">
            <a:solidFill>
              <a:schemeClr val="tx1"/>
            </a:solidFill>
          </a:endParaRPr>
        </a:p>
        <a:p>
          <a:r>
            <a:rPr lang="en-US" sz="1600" b="1" dirty="0" smtClean="0">
              <a:solidFill>
                <a:schemeClr val="tx1"/>
              </a:solidFill>
            </a:rPr>
            <a:t>Improved outcomes for children and families</a:t>
          </a:r>
        </a:p>
        <a:p>
          <a:endParaRPr lang="en-US" sz="1600" b="1" dirty="0" smtClean="0">
            <a:solidFill>
              <a:schemeClr val="tx1"/>
            </a:solidFill>
          </a:endParaRPr>
        </a:p>
        <a:p>
          <a:r>
            <a:rPr lang="en-US" sz="1600" b="1" dirty="0" smtClean="0">
              <a:solidFill>
                <a:schemeClr val="tx1"/>
              </a:solidFill>
            </a:rPr>
            <a:t>What specific outcomes or population is the focus?</a:t>
          </a:r>
        </a:p>
        <a:p>
          <a:endParaRPr lang="en-US" sz="1600" b="1" dirty="0" smtClean="0">
            <a:solidFill>
              <a:schemeClr val="tx1"/>
            </a:solidFill>
          </a:endParaRP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solidFill>
              <a:schemeClr val="tx1"/>
            </a:solidFill>
          </a:endParaRPr>
        </a:p>
      </dgm:t>
    </dgm:pt>
    <dgm:pt modelId="{C2E5790F-ABA7-4ECE-B986-92FC5832C82A}" type="sibTrans" cxnId="{33099247-2ACD-49E9-9136-9AFDC7CEE0DD}">
      <dgm:prSet/>
      <dgm:spPr/>
      <dgm:t>
        <a:bodyPr/>
        <a:lstStyle/>
        <a:p>
          <a:endParaRPr lang="en-US" sz="2400" b="1">
            <a:solidFill>
              <a:schemeClr val="tx1"/>
            </a:solidFill>
          </a:endParaRPr>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5"/>
      <dgm:spPr/>
      <dgm:t>
        <a:bodyPr/>
        <a:lstStyle/>
        <a:p>
          <a:endParaRPr lang="en-US"/>
        </a:p>
      </dgm:t>
    </dgm:pt>
    <dgm:pt modelId="{87D92D43-DE2C-441E-8603-A958A36B173A}" type="pres">
      <dgm:prSet presAssocID="{53F4220C-7BFE-47EA-97B7-29639539A232}" presName="textNode" presStyleLbl="bgShp" presStyleIdx="0" presStyleCnt="5"/>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6D13C1A7-6125-40B2-9CEB-E51F27AF5B96}" type="pres">
      <dgm:prSet presAssocID="{7923AD55-1625-4883-909B-E48A5A308523}" presName="compNode" presStyleCnt="0"/>
      <dgm:spPr/>
      <dgm:t>
        <a:bodyPr/>
        <a:lstStyle/>
        <a:p>
          <a:endParaRPr lang="en-US"/>
        </a:p>
      </dgm:t>
    </dgm:pt>
    <dgm:pt modelId="{B3D51D93-423B-440F-B2D4-63F96AA56F0B}" type="pres">
      <dgm:prSet presAssocID="{7923AD55-1625-4883-909B-E48A5A308523}" presName="aNode" presStyleLbl="bgShp" presStyleIdx="1" presStyleCnt="5"/>
      <dgm:spPr/>
      <dgm:t>
        <a:bodyPr/>
        <a:lstStyle/>
        <a:p>
          <a:endParaRPr lang="en-US"/>
        </a:p>
      </dgm:t>
    </dgm:pt>
    <dgm:pt modelId="{7D9ACA97-FB6E-4ECC-B383-C3C503CFA7E4}" type="pres">
      <dgm:prSet presAssocID="{7923AD55-1625-4883-909B-E48A5A308523}" presName="textNode" presStyleLbl="bgShp" presStyleIdx="1" presStyleCnt="5"/>
      <dgm:spPr/>
      <dgm:t>
        <a:bodyPr/>
        <a:lstStyle/>
        <a:p>
          <a:endParaRPr lang="en-US"/>
        </a:p>
      </dgm:t>
    </dgm:pt>
    <dgm:pt modelId="{279CC485-175D-481C-A55A-1D703340C21F}" type="pres">
      <dgm:prSet presAssocID="{7923AD55-1625-4883-909B-E48A5A308523}" presName="compChildNode" presStyleCnt="0"/>
      <dgm:spPr/>
      <dgm:t>
        <a:bodyPr/>
        <a:lstStyle/>
        <a:p>
          <a:endParaRPr lang="en-US"/>
        </a:p>
      </dgm:t>
    </dgm:pt>
    <dgm:pt modelId="{3D5AEBC8-48AA-4AD2-AEDB-0D5CC97187BB}" type="pres">
      <dgm:prSet presAssocID="{7923AD55-1625-4883-909B-E48A5A308523}" presName="theInnerList" presStyleCnt="0"/>
      <dgm:spPr/>
      <dgm:t>
        <a:bodyPr/>
        <a:lstStyle/>
        <a:p>
          <a:endParaRPr lang="en-US"/>
        </a:p>
      </dgm:t>
    </dgm:pt>
    <dgm:pt modelId="{59EC2B13-9A18-4902-8A32-145539923336}" type="pres">
      <dgm:prSet presAssocID="{7923AD55-1625-4883-909B-E48A5A308523}" presName="aSpace" presStyleCnt="0"/>
      <dgm:spPr/>
      <dgm:t>
        <a:bodyPr/>
        <a:lstStyle/>
        <a:p>
          <a:endParaRPr lang="en-US"/>
        </a:p>
      </dgm:t>
    </dgm:pt>
    <dgm:pt modelId="{45637EB2-6114-4A22-A5C7-D2554E99A1C6}" type="pres">
      <dgm:prSet presAssocID="{1AED3C8F-DA71-4600-BB9A-FE92C04A712C}" presName="compNode" presStyleCnt="0"/>
      <dgm:spPr/>
      <dgm:t>
        <a:bodyPr/>
        <a:lstStyle/>
        <a:p>
          <a:endParaRPr lang="en-US"/>
        </a:p>
      </dgm:t>
    </dgm:pt>
    <dgm:pt modelId="{2947C7E9-16AE-4E30-A925-B069D02A4308}" type="pres">
      <dgm:prSet presAssocID="{1AED3C8F-DA71-4600-BB9A-FE92C04A712C}" presName="aNode" presStyleLbl="bgShp" presStyleIdx="2" presStyleCnt="5"/>
      <dgm:spPr/>
      <dgm:t>
        <a:bodyPr/>
        <a:lstStyle/>
        <a:p>
          <a:endParaRPr lang="en-US"/>
        </a:p>
      </dgm:t>
    </dgm:pt>
    <dgm:pt modelId="{7459DCD9-D0F1-463B-94D7-BFD445A36159}" type="pres">
      <dgm:prSet presAssocID="{1AED3C8F-DA71-4600-BB9A-FE92C04A712C}" presName="textNode" presStyleLbl="bgShp" presStyleIdx="2" presStyleCnt="5"/>
      <dgm:spPr/>
      <dgm:t>
        <a:bodyPr/>
        <a:lstStyle/>
        <a:p>
          <a:endParaRPr lang="en-US"/>
        </a:p>
      </dgm:t>
    </dgm:pt>
    <dgm:pt modelId="{5701F5DF-EE30-4636-9949-0EE541E0FF52}" type="pres">
      <dgm:prSet presAssocID="{1AED3C8F-DA71-4600-BB9A-FE92C04A712C}" presName="compChildNode" presStyleCnt="0"/>
      <dgm:spPr/>
      <dgm:t>
        <a:bodyPr/>
        <a:lstStyle/>
        <a:p>
          <a:endParaRPr lang="en-US"/>
        </a:p>
      </dgm:t>
    </dgm:pt>
    <dgm:pt modelId="{C8DD20B2-2CC1-4895-800D-303A49003B83}" type="pres">
      <dgm:prSet presAssocID="{1AED3C8F-DA71-4600-BB9A-FE92C04A712C}" presName="theInnerList" presStyleCnt="0"/>
      <dgm:spPr/>
      <dgm:t>
        <a:bodyPr/>
        <a:lstStyle/>
        <a:p>
          <a:endParaRPr lang="en-US"/>
        </a:p>
      </dgm:t>
    </dgm:pt>
    <dgm:pt modelId="{F07159EE-579C-411A-BFCA-61A611A55EF7}" type="pres">
      <dgm:prSet presAssocID="{1AED3C8F-DA71-4600-BB9A-FE92C04A712C}"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3" presStyleCnt="5"/>
      <dgm:spPr/>
      <dgm:t>
        <a:bodyPr/>
        <a:lstStyle/>
        <a:p>
          <a:endParaRPr lang="en-US"/>
        </a:p>
      </dgm:t>
    </dgm:pt>
    <dgm:pt modelId="{CDCECFAB-C403-424A-9205-9480D2649BDC}" type="pres">
      <dgm:prSet presAssocID="{2FBDB0C3-78D7-455B-8451-0AE338BDA806}" presName="textNode" presStyleLbl="bgShp" presStyleIdx="3" presStyleCnt="5"/>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4" presStyleCnt="5"/>
      <dgm:spPr/>
      <dgm:t>
        <a:bodyPr/>
        <a:lstStyle/>
        <a:p>
          <a:endParaRPr lang="en-US"/>
        </a:p>
      </dgm:t>
    </dgm:pt>
    <dgm:pt modelId="{A247FE6F-9B8F-4DF7-98D6-DB68B0940A84}" type="pres">
      <dgm:prSet presAssocID="{20E5ACF2-0273-411A-879A-9925FE719BF5}" presName="textNode" presStyleLbl="bgShp" presStyleIdx="4" presStyleCnt="5"/>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6A9BD562-56D0-4694-9D04-C6901117AFF5}" type="presOf" srcId="{53F4220C-7BFE-47EA-97B7-29639539A232}" destId="{87D92D43-DE2C-441E-8603-A958A36B173A}" srcOrd="1" destOrd="0" presId="urn:microsoft.com/office/officeart/2005/8/layout/lProcess2"/>
    <dgm:cxn modelId="{7562C424-FB31-41DB-8C6C-9CA27EFF4B4A}" type="presOf" srcId="{7923AD55-1625-4883-909B-E48A5A308523}" destId="{B3D51D93-423B-440F-B2D4-63F96AA56F0B}" srcOrd="0" destOrd="0" presId="urn:microsoft.com/office/officeart/2005/8/layout/lProcess2"/>
    <dgm:cxn modelId="{87D44D85-B596-4CBB-A9E0-A76E4B20E000}" type="presOf" srcId="{D392D84C-2082-40F9-BA49-2F78DE287571}" destId="{E72D8EA8-0797-4B8A-813C-5538D52B96EA}" srcOrd="0" destOrd="0" presId="urn:microsoft.com/office/officeart/2005/8/layout/lProcess2"/>
    <dgm:cxn modelId="{F08DB7E0-3BAD-4904-B1C1-5B2B1ABC3F9E}" type="presOf" srcId="{7923AD55-1625-4883-909B-E48A5A308523}" destId="{7D9ACA97-FB6E-4ECC-B383-C3C503CFA7E4}" srcOrd="1" destOrd="0" presId="urn:microsoft.com/office/officeart/2005/8/layout/lProcess2"/>
    <dgm:cxn modelId="{398FB2A1-E5DE-4D34-8898-7F3A8943F234}" srcId="{D392D84C-2082-40F9-BA49-2F78DE287571}" destId="{1AED3C8F-DA71-4600-BB9A-FE92C04A712C}" srcOrd="2" destOrd="0" parTransId="{B45B2B8A-F4A1-4461-8735-3727626D887D}" sibTransId="{E3F220D4-C66B-4351-99E4-AE97ABB11074}"/>
    <dgm:cxn modelId="{9F31DEC2-26DE-467C-B772-EE0BDF4EF448}" type="presOf" srcId="{20E5ACF2-0273-411A-879A-9925FE719BF5}" destId="{A247FE6F-9B8F-4DF7-98D6-DB68B0940A84}" srcOrd="1" destOrd="0" presId="urn:microsoft.com/office/officeart/2005/8/layout/lProcess2"/>
    <dgm:cxn modelId="{33099247-2ACD-49E9-9136-9AFDC7CEE0DD}" srcId="{D392D84C-2082-40F9-BA49-2F78DE287571}" destId="{20E5ACF2-0273-411A-879A-9925FE719BF5}" srcOrd="4" destOrd="0" parTransId="{3B86FA39-C72A-4A1F-B1DA-BA65A3D99A2F}" sibTransId="{C2E5790F-ABA7-4ECE-B986-92FC5832C82A}"/>
    <dgm:cxn modelId="{E0BC99ED-3136-475E-9C66-A57F8E90CA25}" type="presOf" srcId="{1AED3C8F-DA71-4600-BB9A-FE92C04A712C}" destId="{7459DCD9-D0F1-463B-94D7-BFD445A36159}" srcOrd="1" destOrd="0" presId="urn:microsoft.com/office/officeart/2005/8/layout/lProcess2"/>
    <dgm:cxn modelId="{9121ED61-FACD-4479-88E9-ADC6BE34D9EE}" srcId="{D392D84C-2082-40F9-BA49-2F78DE287571}" destId="{2FBDB0C3-78D7-455B-8451-0AE338BDA806}" srcOrd="3" destOrd="0" parTransId="{01AFA96A-9A50-442C-9E4C-AA4489D8C8AC}" sibTransId="{E9EF881B-73E3-4778-BB61-5EB7DE20F5DB}"/>
    <dgm:cxn modelId="{244972F3-1129-4289-82B1-FECD2B1D842B}" srcId="{D392D84C-2082-40F9-BA49-2F78DE287571}" destId="{7923AD55-1625-4883-909B-E48A5A308523}" srcOrd="1" destOrd="0" parTransId="{2DC69B9C-A6FD-418A-954D-FA7FB6A2B6A3}" sibTransId="{84270EC3-C2A0-48B5-A291-65CE7D593A08}"/>
    <dgm:cxn modelId="{33A5A25E-D4E2-4DF6-A627-1181D67DFD0E}" type="presOf" srcId="{20E5ACF2-0273-411A-879A-9925FE719BF5}" destId="{471CA400-7367-4FF7-A42D-901C452B30FB}" srcOrd="0" destOrd="0" presId="urn:microsoft.com/office/officeart/2005/8/layout/lProcess2"/>
    <dgm:cxn modelId="{D02A4443-12DE-483C-8F60-CA52EC694D35}" type="presOf" srcId="{53F4220C-7BFE-47EA-97B7-29639539A232}" destId="{C44E4882-7F94-4756-ABDD-304E488D92A2}" srcOrd="0" destOrd="0" presId="urn:microsoft.com/office/officeart/2005/8/layout/lProcess2"/>
    <dgm:cxn modelId="{D61CAF2A-8EA0-404D-99FB-45210FD9AF58}" type="presOf" srcId="{2FBDB0C3-78D7-455B-8451-0AE338BDA806}" destId="{CDCECFAB-C403-424A-9205-9480D2649BDC}" srcOrd="1" destOrd="0" presId="urn:microsoft.com/office/officeart/2005/8/layout/lProcess2"/>
    <dgm:cxn modelId="{1F2E252A-A6A8-422E-8488-2EE39B2D6956}" type="presOf" srcId="{2FBDB0C3-78D7-455B-8451-0AE338BDA806}" destId="{C6BE343B-B033-4267-8765-98E8C9D196EC}" srcOrd="0"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E425101C-3CC9-4BCA-BF7C-0604AC2CFC27}" type="presOf" srcId="{1AED3C8F-DA71-4600-BB9A-FE92C04A712C}" destId="{2947C7E9-16AE-4E30-A925-B069D02A4308}" srcOrd="0" destOrd="0" presId="urn:microsoft.com/office/officeart/2005/8/layout/lProcess2"/>
    <dgm:cxn modelId="{D011A31F-02F8-44B1-A83D-ACEDCF970984}" type="presParOf" srcId="{E72D8EA8-0797-4B8A-813C-5538D52B96EA}" destId="{624908DC-0CE8-415C-9684-B001F2EBC2E5}" srcOrd="0" destOrd="0" presId="urn:microsoft.com/office/officeart/2005/8/layout/lProcess2"/>
    <dgm:cxn modelId="{47B1EA2D-DAF7-492E-921F-9605CFAD32C4}" type="presParOf" srcId="{624908DC-0CE8-415C-9684-B001F2EBC2E5}" destId="{C44E4882-7F94-4756-ABDD-304E488D92A2}" srcOrd="0" destOrd="0" presId="urn:microsoft.com/office/officeart/2005/8/layout/lProcess2"/>
    <dgm:cxn modelId="{AC2A2A63-6EFE-4C33-BB6B-5450C8425FF4}" type="presParOf" srcId="{624908DC-0CE8-415C-9684-B001F2EBC2E5}" destId="{87D92D43-DE2C-441E-8603-A958A36B173A}" srcOrd="1" destOrd="0" presId="urn:microsoft.com/office/officeart/2005/8/layout/lProcess2"/>
    <dgm:cxn modelId="{BA1469C6-CF79-4A7D-8F6F-0C81B6BC6C27}" type="presParOf" srcId="{624908DC-0CE8-415C-9684-B001F2EBC2E5}" destId="{B7FCF71D-7957-4280-B785-AC8921AD14B1}" srcOrd="2" destOrd="0" presId="urn:microsoft.com/office/officeart/2005/8/layout/lProcess2"/>
    <dgm:cxn modelId="{7801AE1B-3C8D-4013-BDD3-68626BA3EF44}" type="presParOf" srcId="{B7FCF71D-7957-4280-B785-AC8921AD14B1}" destId="{DC1F70D2-7675-4237-BB2F-F3D07F8680D0}" srcOrd="0" destOrd="0" presId="urn:microsoft.com/office/officeart/2005/8/layout/lProcess2"/>
    <dgm:cxn modelId="{5DEEDCDF-F4EE-43D7-9D3B-F32245EA97EF}" type="presParOf" srcId="{E72D8EA8-0797-4B8A-813C-5538D52B96EA}" destId="{013278CB-5F79-4DE6-B870-49951D41CBFB}" srcOrd="1" destOrd="0" presId="urn:microsoft.com/office/officeart/2005/8/layout/lProcess2"/>
    <dgm:cxn modelId="{ED45626D-D759-4AA5-960B-23D4AF8175B2}" type="presParOf" srcId="{E72D8EA8-0797-4B8A-813C-5538D52B96EA}" destId="{6D13C1A7-6125-40B2-9CEB-E51F27AF5B96}" srcOrd="2" destOrd="0" presId="urn:microsoft.com/office/officeart/2005/8/layout/lProcess2"/>
    <dgm:cxn modelId="{55973A7C-F2BD-4736-ADDD-FC2AFCBDCE3F}" type="presParOf" srcId="{6D13C1A7-6125-40B2-9CEB-E51F27AF5B96}" destId="{B3D51D93-423B-440F-B2D4-63F96AA56F0B}" srcOrd="0" destOrd="0" presId="urn:microsoft.com/office/officeart/2005/8/layout/lProcess2"/>
    <dgm:cxn modelId="{810585B4-2F2F-484B-ADB7-65993F793F8C}" type="presParOf" srcId="{6D13C1A7-6125-40B2-9CEB-E51F27AF5B96}" destId="{7D9ACA97-FB6E-4ECC-B383-C3C503CFA7E4}" srcOrd="1" destOrd="0" presId="urn:microsoft.com/office/officeart/2005/8/layout/lProcess2"/>
    <dgm:cxn modelId="{218509FC-AC8B-4C6F-A798-1F1E2B855292}" type="presParOf" srcId="{6D13C1A7-6125-40B2-9CEB-E51F27AF5B96}" destId="{279CC485-175D-481C-A55A-1D703340C21F}" srcOrd="2" destOrd="0" presId="urn:microsoft.com/office/officeart/2005/8/layout/lProcess2"/>
    <dgm:cxn modelId="{8BD4474E-A3C0-4CB4-87A3-E7F2296C548C}" type="presParOf" srcId="{279CC485-175D-481C-A55A-1D703340C21F}" destId="{3D5AEBC8-48AA-4AD2-AEDB-0D5CC97187BB}" srcOrd="0" destOrd="0" presId="urn:microsoft.com/office/officeart/2005/8/layout/lProcess2"/>
    <dgm:cxn modelId="{94584720-E3D9-4769-9FC2-139934EB7AE4}" type="presParOf" srcId="{E72D8EA8-0797-4B8A-813C-5538D52B96EA}" destId="{59EC2B13-9A18-4902-8A32-145539923336}" srcOrd="3" destOrd="0" presId="urn:microsoft.com/office/officeart/2005/8/layout/lProcess2"/>
    <dgm:cxn modelId="{7CB9E54C-FD94-4FA8-9D50-F97CB8F690DC}" type="presParOf" srcId="{E72D8EA8-0797-4B8A-813C-5538D52B96EA}" destId="{45637EB2-6114-4A22-A5C7-D2554E99A1C6}" srcOrd="4" destOrd="0" presId="urn:microsoft.com/office/officeart/2005/8/layout/lProcess2"/>
    <dgm:cxn modelId="{6E7CD108-257F-4188-BB12-9D55A76C40B3}" type="presParOf" srcId="{45637EB2-6114-4A22-A5C7-D2554E99A1C6}" destId="{2947C7E9-16AE-4E30-A925-B069D02A4308}" srcOrd="0" destOrd="0" presId="urn:microsoft.com/office/officeart/2005/8/layout/lProcess2"/>
    <dgm:cxn modelId="{8FC36DE5-8EB1-4C3A-A66E-2CBB0148D526}" type="presParOf" srcId="{45637EB2-6114-4A22-A5C7-D2554E99A1C6}" destId="{7459DCD9-D0F1-463B-94D7-BFD445A36159}" srcOrd="1" destOrd="0" presId="urn:microsoft.com/office/officeart/2005/8/layout/lProcess2"/>
    <dgm:cxn modelId="{CE5EAF85-6F4E-45A9-8670-207ABD131848}" type="presParOf" srcId="{45637EB2-6114-4A22-A5C7-D2554E99A1C6}" destId="{5701F5DF-EE30-4636-9949-0EE541E0FF52}" srcOrd="2" destOrd="0" presId="urn:microsoft.com/office/officeart/2005/8/layout/lProcess2"/>
    <dgm:cxn modelId="{20F41E8B-53E6-4471-BE0D-BBE74C54410A}" type="presParOf" srcId="{5701F5DF-EE30-4636-9949-0EE541E0FF52}" destId="{C8DD20B2-2CC1-4895-800D-303A49003B83}" srcOrd="0" destOrd="0" presId="urn:microsoft.com/office/officeart/2005/8/layout/lProcess2"/>
    <dgm:cxn modelId="{C4339A22-26B8-49CB-AD8F-3427B77B7067}" type="presParOf" srcId="{E72D8EA8-0797-4B8A-813C-5538D52B96EA}" destId="{F07159EE-579C-411A-BFCA-61A611A55EF7}" srcOrd="5" destOrd="0" presId="urn:microsoft.com/office/officeart/2005/8/layout/lProcess2"/>
    <dgm:cxn modelId="{8B8BF8EC-D3F9-45DB-8F74-BBB17C3D897E}" type="presParOf" srcId="{E72D8EA8-0797-4B8A-813C-5538D52B96EA}" destId="{2EE3B84E-33E9-47A0-BF63-CDF0B37465DA}" srcOrd="6" destOrd="0" presId="urn:microsoft.com/office/officeart/2005/8/layout/lProcess2"/>
    <dgm:cxn modelId="{EE2CE59E-436A-4E36-8209-622D0782A1F5}" type="presParOf" srcId="{2EE3B84E-33E9-47A0-BF63-CDF0B37465DA}" destId="{C6BE343B-B033-4267-8765-98E8C9D196EC}" srcOrd="0" destOrd="0" presId="urn:microsoft.com/office/officeart/2005/8/layout/lProcess2"/>
    <dgm:cxn modelId="{C91521DB-6B3C-4CDC-9601-22A6482E0DB7}" type="presParOf" srcId="{2EE3B84E-33E9-47A0-BF63-CDF0B37465DA}" destId="{CDCECFAB-C403-424A-9205-9480D2649BDC}" srcOrd="1" destOrd="0" presId="urn:microsoft.com/office/officeart/2005/8/layout/lProcess2"/>
    <dgm:cxn modelId="{B5C0CFD4-F322-4F3B-A7BF-FCC87A6C9CCB}" type="presParOf" srcId="{2EE3B84E-33E9-47A0-BF63-CDF0B37465DA}" destId="{F0BB237F-A0DB-437E-9F2D-B37953D5A708}" srcOrd="2" destOrd="0" presId="urn:microsoft.com/office/officeart/2005/8/layout/lProcess2"/>
    <dgm:cxn modelId="{A3185107-3A46-4F86-982D-81C24F58C86A}" type="presParOf" srcId="{F0BB237F-A0DB-437E-9F2D-B37953D5A708}" destId="{5DDBD64C-348D-4AD6-8E5B-6622925B390E}" srcOrd="0" destOrd="0" presId="urn:microsoft.com/office/officeart/2005/8/layout/lProcess2"/>
    <dgm:cxn modelId="{D6890A94-388D-4141-BEAA-03E644A65853}" type="presParOf" srcId="{E72D8EA8-0797-4B8A-813C-5538D52B96EA}" destId="{8B1697BD-2B34-4A01-9C23-DF8634335B48}" srcOrd="7" destOrd="0" presId="urn:microsoft.com/office/officeart/2005/8/layout/lProcess2"/>
    <dgm:cxn modelId="{E445F1D7-CD74-45D5-A378-4F52B53CC94C}" type="presParOf" srcId="{E72D8EA8-0797-4B8A-813C-5538D52B96EA}" destId="{2E5B2B36-F5CD-4F3F-BFA9-2580AF8E23B8}" srcOrd="8" destOrd="0" presId="urn:microsoft.com/office/officeart/2005/8/layout/lProcess2"/>
    <dgm:cxn modelId="{EA19FC8A-0B1C-4A7D-9AEC-23EA9A23CFAE}" type="presParOf" srcId="{2E5B2B36-F5CD-4F3F-BFA9-2580AF8E23B8}" destId="{471CA400-7367-4FF7-A42D-901C452B30FB}" srcOrd="0" destOrd="0" presId="urn:microsoft.com/office/officeart/2005/8/layout/lProcess2"/>
    <dgm:cxn modelId="{C3C09598-35D4-475F-8D71-6AC6DE98BE6C}" type="presParOf" srcId="{2E5B2B36-F5CD-4F3F-BFA9-2580AF8E23B8}" destId="{A247FE6F-9B8F-4DF7-98D6-DB68B0940A84}" srcOrd="1" destOrd="0" presId="urn:microsoft.com/office/officeart/2005/8/layout/lProcess2"/>
    <dgm:cxn modelId="{4F65ADB0-82A2-4E81-825A-C362218CFF66}" type="presParOf" srcId="{2E5B2B36-F5CD-4F3F-BFA9-2580AF8E23B8}" destId="{1582C045-ACCC-4AB8-A8A6-FF131E5CF142}" srcOrd="2" destOrd="0" presId="urn:microsoft.com/office/officeart/2005/8/layout/lProcess2"/>
    <dgm:cxn modelId="{BF247FB0-7D8E-4FAF-AC00-67CD2DFC9DD3}"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457200" anchor="ctr"/>
        <a:lstStyle/>
        <a:p>
          <a:r>
            <a:rPr lang="en-US" sz="1600" b="1" dirty="0" smtClean="0"/>
            <a:t>State System and Local Systems:</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2FBDB0C3-78D7-455B-8451-0AE338BDA806}">
      <dgm:prSet phldrT="[Text]" custT="1"/>
      <dgm:spPr/>
      <dgm:t>
        <a:bodyPr tIns="457200" anchor="ctr"/>
        <a:lstStyle/>
        <a:p>
          <a:r>
            <a:rPr lang="en-US" sz="1600" b="1" dirty="0" smtClean="0"/>
            <a:t>Practices:</a:t>
          </a:r>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457200" anchor="ctr"/>
        <a:lstStyle/>
        <a:p>
          <a:r>
            <a:rPr lang="en-US" sz="1600" b="1" dirty="0" smtClean="0"/>
            <a:t>Result:</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3" custScaleX="296681"/>
      <dgm:spPr/>
      <dgm:t>
        <a:bodyPr/>
        <a:lstStyle/>
        <a:p>
          <a:endParaRPr lang="en-US"/>
        </a:p>
      </dgm:t>
    </dgm:pt>
    <dgm:pt modelId="{87D92D43-DE2C-441E-8603-A958A36B173A}" type="pres">
      <dgm:prSet presAssocID="{53F4220C-7BFE-47EA-97B7-29639539A232}" presName="textNode" presStyleLbl="bgShp" presStyleIdx="0" presStyleCnt="3"/>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1" presStyleCnt="3" custScaleX="89654"/>
      <dgm:spPr/>
      <dgm:t>
        <a:bodyPr/>
        <a:lstStyle/>
        <a:p>
          <a:endParaRPr lang="en-US"/>
        </a:p>
      </dgm:t>
    </dgm:pt>
    <dgm:pt modelId="{CDCECFAB-C403-424A-9205-9480D2649BDC}" type="pres">
      <dgm:prSet presAssocID="{2FBDB0C3-78D7-455B-8451-0AE338BDA806}" presName="textNode" presStyleLbl="bgShp" presStyleIdx="1" presStyleCnt="3"/>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2" presStyleCnt="3"/>
      <dgm:spPr/>
      <dgm:t>
        <a:bodyPr/>
        <a:lstStyle/>
        <a:p>
          <a:endParaRPr lang="en-US"/>
        </a:p>
      </dgm:t>
    </dgm:pt>
    <dgm:pt modelId="{A247FE6F-9B8F-4DF7-98D6-DB68B0940A84}" type="pres">
      <dgm:prSet presAssocID="{20E5ACF2-0273-411A-879A-9925FE719BF5}" presName="textNode" presStyleLbl="bgShp" presStyleIdx="2" presStyleCnt="3"/>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BF4933DF-F933-4114-8B1C-2971380AB56E}" type="presOf" srcId="{20E5ACF2-0273-411A-879A-9925FE719BF5}" destId="{471CA400-7367-4FF7-A42D-901C452B30FB}" srcOrd="0" destOrd="0" presId="urn:microsoft.com/office/officeart/2005/8/layout/lProcess2"/>
    <dgm:cxn modelId="{33099247-2ACD-49E9-9136-9AFDC7CEE0DD}" srcId="{D392D84C-2082-40F9-BA49-2F78DE287571}" destId="{20E5ACF2-0273-411A-879A-9925FE719BF5}" srcOrd="2" destOrd="0" parTransId="{3B86FA39-C72A-4A1F-B1DA-BA65A3D99A2F}" sibTransId="{C2E5790F-ABA7-4ECE-B986-92FC5832C82A}"/>
    <dgm:cxn modelId="{EC1A9016-CD01-4FCE-8A2C-F71B415113DB}" type="presOf" srcId="{2FBDB0C3-78D7-455B-8451-0AE338BDA806}" destId="{C6BE343B-B033-4267-8765-98E8C9D196EC}" srcOrd="0" destOrd="0" presId="urn:microsoft.com/office/officeart/2005/8/layout/lProcess2"/>
    <dgm:cxn modelId="{9121ED61-FACD-4479-88E9-ADC6BE34D9EE}" srcId="{D392D84C-2082-40F9-BA49-2F78DE287571}" destId="{2FBDB0C3-78D7-455B-8451-0AE338BDA806}" srcOrd="1" destOrd="0" parTransId="{01AFA96A-9A50-442C-9E4C-AA4489D8C8AC}" sibTransId="{E9EF881B-73E3-4778-BB61-5EB7DE20F5DB}"/>
    <dgm:cxn modelId="{51E64E20-401F-443C-B98E-85F4C1FE364D}" type="presOf" srcId="{53F4220C-7BFE-47EA-97B7-29639539A232}" destId="{C44E4882-7F94-4756-ABDD-304E488D92A2}" srcOrd="0" destOrd="0" presId="urn:microsoft.com/office/officeart/2005/8/layout/lProcess2"/>
    <dgm:cxn modelId="{957657BB-57E9-470A-BCBD-669428DE5823}" type="presOf" srcId="{20E5ACF2-0273-411A-879A-9925FE719BF5}" destId="{A247FE6F-9B8F-4DF7-98D6-DB68B0940A84}" srcOrd="1" destOrd="0" presId="urn:microsoft.com/office/officeart/2005/8/layout/lProcess2"/>
    <dgm:cxn modelId="{2EBB28F2-9C00-4300-A07E-555060E0BDA8}" type="presOf" srcId="{D392D84C-2082-40F9-BA49-2F78DE287571}" destId="{E72D8EA8-0797-4B8A-813C-5538D52B96EA}" srcOrd="0" destOrd="0" presId="urn:microsoft.com/office/officeart/2005/8/layout/lProcess2"/>
    <dgm:cxn modelId="{C289A928-B452-44A0-94A4-23E90A8A818B}" type="presOf" srcId="{53F4220C-7BFE-47EA-97B7-29639539A232}" destId="{87D92D43-DE2C-441E-8603-A958A36B173A}" srcOrd="1"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C47ECAD8-3F72-443B-9293-3DE05C072C0E}" type="presOf" srcId="{2FBDB0C3-78D7-455B-8451-0AE338BDA806}" destId="{CDCECFAB-C403-424A-9205-9480D2649BDC}" srcOrd="1" destOrd="0" presId="urn:microsoft.com/office/officeart/2005/8/layout/lProcess2"/>
    <dgm:cxn modelId="{198D89EC-6BD6-455C-BC0D-639285CC635D}" type="presParOf" srcId="{E72D8EA8-0797-4B8A-813C-5538D52B96EA}" destId="{624908DC-0CE8-415C-9684-B001F2EBC2E5}" srcOrd="0" destOrd="0" presId="urn:microsoft.com/office/officeart/2005/8/layout/lProcess2"/>
    <dgm:cxn modelId="{1F14F5F1-DC09-4139-9AE9-BCB117E2CAB0}" type="presParOf" srcId="{624908DC-0CE8-415C-9684-B001F2EBC2E5}" destId="{C44E4882-7F94-4756-ABDD-304E488D92A2}" srcOrd="0" destOrd="0" presId="urn:microsoft.com/office/officeart/2005/8/layout/lProcess2"/>
    <dgm:cxn modelId="{27D1926D-42A4-4878-85A0-0990D4F35BDE}" type="presParOf" srcId="{624908DC-0CE8-415C-9684-B001F2EBC2E5}" destId="{87D92D43-DE2C-441E-8603-A958A36B173A}" srcOrd="1" destOrd="0" presId="urn:microsoft.com/office/officeart/2005/8/layout/lProcess2"/>
    <dgm:cxn modelId="{44D703C0-1128-41D3-9B91-9120AA55033D}" type="presParOf" srcId="{624908DC-0CE8-415C-9684-B001F2EBC2E5}" destId="{B7FCF71D-7957-4280-B785-AC8921AD14B1}" srcOrd="2" destOrd="0" presId="urn:microsoft.com/office/officeart/2005/8/layout/lProcess2"/>
    <dgm:cxn modelId="{FA8E625C-962B-4E30-A4E7-E5CA6B50D0BD}" type="presParOf" srcId="{B7FCF71D-7957-4280-B785-AC8921AD14B1}" destId="{DC1F70D2-7675-4237-BB2F-F3D07F8680D0}" srcOrd="0" destOrd="0" presId="urn:microsoft.com/office/officeart/2005/8/layout/lProcess2"/>
    <dgm:cxn modelId="{C0CFB9F4-E5DE-4A8A-8833-C92D06146332}" type="presParOf" srcId="{E72D8EA8-0797-4B8A-813C-5538D52B96EA}" destId="{013278CB-5F79-4DE6-B870-49951D41CBFB}" srcOrd="1" destOrd="0" presId="urn:microsoft.com/office/officeart/2005/8/layout/lProcess2"/>
    <dgm:cxn modelId="{B7A97D01-B4C9-40FB-B87B-119E1CAA6610}" type="presParOf" srcId="{E72D8EA8-0797-4B8A-813C-5538D52B96EA}" destId="{2EE3B84E-33E9-47A0-BF63-CDF0B37465DA}" srcOrd="2" destOrd="0" presId="urn:microsoft.com/office/officeart/2005/8/layout/lProcess2"/>
    <dgm:cxn modelId="{58DD0DD9-A8C3-46D9-82A5-889F048F015E}" type="presParOf" srcId="{2EE3B84E-33E9-47A0-BF63-CDF0B37465DA}" destId="{C6BE343B-B033-4267-8765-98E8C9D196EC}" srcOrd="0" destOrd="0" presId="urn:microsoft.com/office/officeart/2005/8/layout/lProcess2"/>
    <dgm:cxn modelId="{5C105D29-7E3A-467D-B579-80D6B77B9D2B}" type="presParOf" srcId="{2EE3B84E-33E9-47A0-BF63-CDF0B37465DA}" destId="{CDCECFAB-C403-424A-9205-9480D2649BDC}" srcOrd="1" destOrd="0" presId="urn:microsoft.com/office/officeart/2005/8/layout/lProcess2"/>
    <dgm:cxn modelId="{9693C26B-BE36-487F-9E65-7CB98B6801C9}" type="presParOf" srcId="{2EE3B84E-33E9-47A0-BF63-CDF0B37465DA}" destId="{F0BB237F-A0DB-437E-9F2D-B37953D5A708}" srcOrd="2" destOrd="0" presId="urn:microsoft.com/office/officeart/2005/8/layout/lProcess2"/>
    <dgm:cxn modelId="{D91A4658-6C94-4771-B607-309563D9E2E6}" type="presParOf" srcId="{F0BB237F-A0DB-437E-9F2D-B37953D5A708}" destId="{5DDBD64C-348D-4AD6-8E5B-6622925B390E}" srcOrd="0" destOrd="0" presId="urn:microsoft.com/office/officeart/2005/8/layout/lProcess2"/>
    <dgm:cxn modelId="{CA5D1820-F2CD-40AE-8E7C-2027F40913A8}" type="presParOf" srcId="{E72D8EA8-0797-4B8A-813C-5538D52B96EA}" destId="{8B1697BD-2B34-4A01-9C23-DF8634335B48}" srcOrd="3" destOrd="0" presId="urn:microsoft.com/office/officeart/2005/8/layout/lProcess2"/>
    <dgm:cxn modelId="{654CAAFC-E063-4FE1-9525-68BB7AEF305D}" type="presParOf" srcId="{E72D8EA8-0797-4B8A-813C-5538D52B96EA}" destId="{2E5B2B36-F5CD-4F3F-BFA9-2580AF8E23B8}" srcOrd="4" destOrd="0" presId="urn:microsoft.com/office/officeart/2005/8/layout/lProcess2"/>
    <dgm:cxn modelId="{DB8DD807-DE62-46C3-8A2D-D588DFE96615}" type="presParOf" srcId="{2E5B2B36-F5CD-4F3F-BFA9-2580AF8E23B8}" destId="{471CA400-7367-4FF7-A42D-901C452B30FB}" srcOrd="0" destOrd="0" presId="urn:microsoft.com/office/officeart/2005/8/layout/lProcess2"/>
    <dgm:cxn modelId="{FED00807-4E14-44F8-B51F-805234EA77F4}" type="presParOf" srcId="{2E5B2B36-F5CD-4F3F-BFA9-2580AF8E23B8}" destId="{A247FE6F-9B8F-4DF7-98D6-DB68B0940A84}" srcOrd="1" destOrd="0" presId="urn:microsoft.com/office/officeart/2005/8/layout/lProcess2"/>
    <dgm:cxn modelId="{8762BA72-76CF-4454-9555-8BC0A6055124}" type="presParOf" srcId="{2E5B2B36-F5CD-4F3F-BFA9-2580AF8E23B8}" destId="{1582C045-ACCC-4AB8-A8A6-FF131E5CF142}" srcOrd="2" destOrd="0" presId="urn:microsoft.com/office/officeart/2005/8/layout/lProcess2"/>
    <dgm:cxn modelId="{A9BE35BB-0373-419E-A9ED-6EF73D00C338}"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1097280"/>
        <a:lstStyle/>
        <a:p>
          <a:r>
            <a:rPr lang="en-US" sz="1600" b="1" dirty="0" smtClean="0"/>
            <a:t>Statewide and local analysis by variables</a:t>
          </a:r>
        </a:p>
        <a:p>
          <a:r>
            <a:rPr lang="en-US" sz="1600" b="1" dirty="0" smtClean="0"/>
            <a:t>State system infrastructure analysis and local contributing factors</a:t>
          </a:r>
        </a:p>
      </dgm:t>
      <dgm:extLst>
        <a:ext uri="{E40237B7-FDA0-4F09-8148-C483321AD2D9}">
          <dgm14:cNvPr xmlns:dgm14="http://schemas.microsoft.com/office/drawing/2010/diagram" id="0" name="" descr="&quot; &quot;"/>
        </a:ext>
      </dgm:extLs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2FBDB0C3-78D7-455B-8451-0AE338BDA806}">
      <dgm:prSet phldrT="[Text]" custT="1"/>
      <dgm:spPr/>
      <dgm:t>
        <a:bodyPr tIns="1097280"/>
        <a:lstStyle/>
        <a:p>
          <a:r>
            <a:rPr lang="en-US" sz="1600" b="1" dirty="0" smtClean="0"/>
            <a:t>What data do we have on practices? </a:t>
          </a:r>
          <a:endParaRPr lang="en-US" sz="1600" b="1" dirty="0"/>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1097280"/>
        <a:lstStyle/>
        <a:p>
          <a:r>
            <a:rPr lang="en-US" sz="1600" b="1" dirty="0" smtClean="0"/>
            <a:t>What do the data tell us about c/f outcomes?</a:t>
          </a:r>
        </a:p>
      </dgm:t>
      <dgm:extLst>
        <a:ext uri="{E40237B7-FDA0-4F09-8148-C483321AD2D9}">
          <dgm14:cNvPr xmlns:dgm14="http://schemas.microsoft.com/office/drawing/2010/diagram" id="0" name="" descr="The image on this slide is a table that breaks down the previous slide’s flow diagram at the level of data analysis. Under the box labeled “State system and local system” is a box at the level of data analysis that says, “Statewide and local analysis by variables. State system infrastructure analysis and local contributing factors.” Under the box labeled “practices” is a box at the level of data analysis that says, “What data do we have on practices.” Under the box labeled “results” is a box at the data analysis level that says, “What do the data tell us about child and family outcomes?”"/>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3" custScaleX="304775"/>
      <dgm:spPr/>
      <dgm:t>
        <a:bodyPr/>
        <a:lstStyle/>
        <a:p>
          <a:endParaRPr lang="en-US"/>
        </a:p>
      </dgm:t>
    </dgm:pt>
    <dgm:pt modelId="{87D92D43-DE2C-441E-8603-A958A36B173A}" type="pres">
      <dgm:prSet presAssocID="{53F4220C-7BFE-47EA-97B7-29639539A232}" presName="textNode" presStyleLbl="bgShp" presStyleIdx="0" presStyleCnt="3"/>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1" presStyleCnt="3"/>
      <dgm:spPr/>
      <dgm:t>
        <a:bodyPr/>
        <a:lstStyle/>
        <a:p>
          <a:endParaRPr lang="en-US"/>
        </a:p>
      </dgm:t>
    </dgm:pt>
    <dgm:pt modelId="{CDCECFAB-C403-424A-9205-9480D2649BDC}" type="pres">
      <dgm:prSet presAssocID="{2FBDB0C3-78D7-455B-8451-0AE338BDA806}" presName="textNode" presStyleLbl="bgShp" presStyleIdx="1" presStyleCnt="3"/>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2" presStyleCnt="3"/>
      <dgm:spPr/>
      <dgm:t>
        <a:bodyPr/>
        <a:lstStyle/>
        <a:p>
          <a:endParaRPr lang="en-US"/>
        </a:p>
      </dgm:t>
    </dgm:pt>
    <dgm:pt modelId="{A247FE6F-9B8F-4DF7-98D6-DB68B0940A84}" type="pres">
      <dgm:prSet presAssocID="{20E5ACF2-0273-411A-879A-9925FE719BF5}" presName="textNode" presStyleLbl="bgShp" presStyleIdx="2" presStyleCnt="3"/>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C7A0E4CD-3822-4A87-8961-E8CFC415D55C}" type="presOf" srcId="{2FBDB0C3-78D7-455B-8451-0AE338BDA806}" destId="{CDCECFAB-C403-424A-9205-9480D2649BDC}" srcOrd="1" destOrd="0" presId="urn:microsoft.com/office/officeart/2005/8/layout/lProcess2"/>
    <dgm:cxn modelId="{87372F0C-2DB2-4AB3-8094-20A1494EC25A}" type="presOf" srcId="{20E5ACF2-0273-411A-879A-9925FE719BF5}" destId="{471CA400-7367-4FF7-A42D-901C452B30FB}" srcOrd="0" destOrd="0" presId="urn:microsoft.com/office/officeart/2005/8/layout/lProcess2"/>
    <dgm:cxn modelId="{33099247-2ACD-49E9-9136-9AFDC7CEE0DD}" srcId="{D392D84C-2082-40F9-BA49-2F78DE287571}" destId="{20E5ACF2-0273-411A-879A-9925FE719BF5}" srcOrd="2" destOrd="0" parTransId="{3B86FA39-C72A-4A1F-B1DA-BA65A3D99A2F}" sibTransId="{C2E5790F-ABA7-4ECE-B986-92FC5832C82A}"/>
    <dgm:cxn modelId="{9121ED61-FACD-4479-88E9-ADC6BE34D9EE}" srcId="{D392D84C-2082-40F9-BA49-2F78DE287571}" destId="{2FBDB0C3-78D7-455B-8451-0AE338BDA806}" srcOrd="1" destOrd="0" parTransId="{01AFA96A-9A50-442C-9E4C-AA4489D8C8AC}" sibTransId="{E9EF881B-73E3-4778-BB61-5EB7DE20F5DB}"/>
    <dgm:cxn modelId="{FFB5A113-C22E-4C32-BFD0-B7A10D02D31B}" type="presOf" srcId="{2FBDB0C3-78D7-455B-8451-0AE338BDA806}" destId="{C6BE343B-B033-4267-8765-98E8C9D196EC}" srcOrd="0" destOrd="0" presId="urn:microsoft.com/office/officeart/2005/8/layout/lProcess2"/>
    <dgm:cxn modelId="{1AE5E00F-B853-4AD0-9287-6BACD4D560F1}" type="presOf" srcId="{53F4220C-7BFE-47EA-97B7-29639539A232}" destId="{C44E4882-7F94-4756-ABDD-304E488D92A2}" srcOrd="0" destOrd="0" presId="urn:microsoft.com/office/officeart/2005/8/layout/lProcess2"/>
    <dgm:cxn modelId="{596DBFFA-AFE8-4879-8A54-043719BA5AA5}" type="presOf" srcId="{53F4220C-7BFE-47EA-97B7-29639539A232}" destId="{87D92D43-DE2C-441E-8603-A958A36B173A}" srcOrd="1" destOrd="0" presId="urn:microsoft.com/office/officeart/2005/8/layout/lProcess2"/>
    <dgm:cxn modelId="{E14B7CDF-2F53-4969-AB18-2CA8A0471A96}" type="presOf" srcId="{20E5ACF2-0273-411A-879A-9925FE719BF5}" destId="{A247FE6F-9B8F-4DF7-98D6-DB68B0940A84}" srcOrd="1"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15447B07-CFCC-4A1A-A778-B2E6E6A79DE5}" type="presOf" srcId="{D392D84C-2082-40F9-BA49-2F78DE287571}" destId="{E72D8EA8-0797-4B8A-813C-5538D52B96EA}" srcOrd="0" destOrd="0" presId="urn:microsoft.com/office/officeart/2005/8/layout/lProcess2"/>
    <dgm:cxn modelId="{0F153117-D2C9-4295-9247-F62691D47A18}" type="presParOf" srcId="{E72D8EA8-0797-4B8A-813C-5538D52B96EA}" destId="{624908DC-0CE8-415C-9684-B001F2EBC2E5}" srcOrd="0" destOrd="0" presId="urn:microsoft.com/office/officeart/2005/8/layout/lProcess2"/>
    <dgm:cxn modelId="{7AD83D96-988D-42FB-9617-EAF3BF93F9F8}" type="presParOf" srcId="{624908DC-0CE8-415C-9684-B001F2EBC2E5}" destId="{C44E4882-7F94-4756-ABDD-304E488D92A2}" srcOrd="0" destOrd="0" presId="urn:microsoft.com/office/officeart/2005/8/layout/lProcess2"/>
    <dgm:cxn modelId="{4932FA97-FA85-487C-8377-44FC00948028}" type="presParOf" srcId="{624908DC-0CE8-415C-9684-B001F2EBC2E5}" destId="{87D92D43-DE2C-441E-8603-A958A36B173A}" srcOrd="1" destOrd="0" presId="urn:microsoft.com/office/officeart/2005/8/layout/lProcess2"/>
    <dgm:cxn modelId="{72FA18E9-2C2C-445B-B0A2-45C50A697437}" type="presParOf" srcId="{624908DC-0CE8-415C-9684-B001F2EBC2E5}" destId="{B7FCF71D-7957-4280-B785-AC8921AD14B1}" srcOrd="2" destOrd="0" presId="urn:microsoft.com/office/officeart/2005/8/layout/lProcess2"/>
    <dgm:cxn modelId="{95CA7C2A-3AFA-4A72-9A0F-5794828DF45D}" type="presParOf" srcId="{B7FCF71D-7957-4280-B785-AC8921AD14B1}" destId="{DC1F70D2-7675-4237-BB2F-F3D07F8680D0}" srcOrd="0" destOrd="0" presId="urn:microsoft.com/office/officeart/2005/8/layout/lProcess2"/>
    <dgm:cxn modelId="{FCB99807-71AF-46AB-9492-C47C2830A44D}" type="presParOf" srcId="{E72D8EA8-0797-4B8A-813C-5538D52B96EA}" destId="{013278CB-5F79-4DE6-B870-49951D41CBFB}" srcOrd="1" destOrd="0" presId="urn:microsoft.com/office/officeart/2005/8/layout/lProcess2"/>
    <dgm:cxn modelId="{6B09DED9-7E3F-42D0-A4EC-C209C37DAED1}" type="presParOf" srcId="{E72D8EA8-0797-4B8A-813C-5538D52B96EA}" destId="{2EE3B84E-33E9-47A0-BF63-CDF0B37465DA}" srcOrd="2" destOrd="0" presId="urn:microsoft.com/office/officeart/2005/8/layout/lProcess2"/>
    <dgm:cxn modelId="{A98B8309-5A68-4234-8C29-22206F10E31F}" type="presParOf" srcId="{2EE3B84E-33E9-47A0-BF63-CDF0B37465DA}" destId="{C6BE343B-B033-4267-8765-98E8C9D196EC}" srcOrd="0" destOrd="0" presId="urn:microsoft.com/office/officeart/2005/8/layout/lProcess2"/>
    <dgm:cxn modelId="{857D3E0D-76B2-42CD-9C9C-B7132D479CD5}" type="presParOf" srcId="{2EE3B84E-33E9-47A0-BF63-CDF0B37465DA}" destId="{CDCECFAB-C403-424A-9205-9480D2649BDC}" srcOrd="1" destOrd="0" presId="urn:microsoft.com/office/officeart/2005/8/layout/lProcess2"/>
    <dgm:cxn modelId="{2887DA8E-1AF5-40E2-AC11-1008B487CD7D}" type="presParOf" srcId="{2EE3B84E-33E9-47A0-BF63-CDF0B37465DA}" destId="{F0BB237F-A0DB-437E-9F2D-B37953D5A708}" srcOrd="2" destOrd="0" presId="urn:microsoft.com/office/officeart/2005/8/layout/lProcess2"/>
    <dgm:cxn modelId="{FF111178-2EC3-4564-B3B7-E7B85308A9D8}" type="presParOf" srcId="{F0BB237F-A0DB-437E-9F2D-B37953D5A708}" destId="{5DDBD64C-348D-4AD6-8E5B-6622925B390E}" srcOrd="0" destOrd="0" presId="urn:microsoft.com/office/officeart/2005/8/layout/lProcess2"/>
    <dgm:cxn modelId="{2D2E3DE8-A053-40EF-AABD-8BFEA6C45327}" type="presParOf" srcId="{E72D8EA8-0797-4B8A-813C-5538D52B96EA}" destId="{8B1697BD-2B34-4A01-9C23-DF8634335B48}" srcOrd="3" destOrd="0" presId="urn:microsoft.com/office/officeart/2005/8/layout/lProcess2"/>
    <dgm:cxn modelId="{310A4EED-C5C3-4FC3-BC86-6B4F7624CC33}" type="presParOf" srcId="{E72D8EA8-0797-4B8A-813C-5538D52B96EA}" destId="{2E5B2B36-F5CD-4F3F-BFA9-2580AF8E23B8}" srcOrd="4" destOrd="0" presId="urn:microsoft.com/office/officeart/2005/8/layout/lProcess2"/>
    <dgm:cxn modelId="{D58D3087-E92F-45AC-8EF8-6FC099E41F5D}" type="presParOf" srcId="{2E5B2B36-F5CD-4F3F-BFA9-2580AF8E23B8}" destId="{471CA400-7367-4FF7-A42D-901C452B30FB}" srcOrd="0" destOrd="0" presId="urn:microsoft.com/office/officeart/2005/8/layout/lProcess2"/>
    <dgm:cxn modelId="{933C8350-7EC7-49A9-B457-82B2B7FBABA5}" type="presParOf" srcId="{2E5B2B36-F5CD-4F3F-BFA9-2580AF8E23B8}" destId="{A247FE6F-9B8F-4DF7-98D6-DB68B0940A84}" srcOrd="1" destOrd="0" presId="urn:microsoft.com/office/officeart/2005/8/layout/lProcess2"/>
    <dgm:cxn modelId="{060859E4-85D7-41DE-99BF-B6AE725D01D8}" type="presParOf" srcId="{2E5B2B36-F5CD-4F3F-BFA9-2580AF8E23B8}" destId="{1582C045-ACCC-4AB8-A8A6-FF131E5CF142}" srcOrd="2" destOrd="0" presId="urn:microsoft.com/office/officeart/2005/8/layout/lProcess2"/>
    <dgm:cxn modelId="{551CAAE9-EBBB-4193-B58B-C555F9087CDA}"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92D84C-2082-40F9-BA49-2F78DE287571}"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53F4220C-7BFE-47EA-97B7-29639539A232}">
      <dgm:prSet phldrT="[Text]" custT="1"/>
      <dgm:spPr/>
      <dgm:t>
        <a:bodyPr tIns="457200" anchor="ctr"/>
        <a:lstStyle/>
        <a:p>
          <a:r>
            <a:rPr lang="en-US" sz="1600" b="1" dirty="0" smtClean="0"/>
            <a:t>State System and Local Systems:</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dgm:t>
        <a:bodyPr/>
        <a:lstStyle/>
        <a:p>
          <a:endParaRPr lang="en-US" sz="2400" b="1"/>
        </a:p>
      </dgm:t>
    </dgm:pt>
    <dgm:pt modelId="{2FBDB0C3-78D7-455B-8451-0AE338BDA806}">
      <dgm:prSet phldrT="[Text]" custT="1"/>
      <dgm:spPr/>
      <dgm:t>
        <a:bodyPr tIns="457200" anchor="ctr"/>
        <a:lstStyle/>
        <a:p>
          <a:r>
            <a:rPr lang="en-US" sz="1600" b="1" dirty="0" smtClean="0"/>
            <a:t>Practices:</a:t>
          </a:r>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dgm:t>
        <a:bodyPr/>
        <a:lstStyle/>
        <a:p>
          <a:endParaRPr lang="en-US" sz="2400" b="1"/>
        </a:p>
      </dgm:t>
    </dgm:pt>
    <dgm:pt modelId="{20E5ACF2-0273-411A-879A-9925FE719BF5}">
      <dgm:prSet custT="1"/>
      <dgm:spPr/>
      <dgm:t>
        <a:bodyPr tIns="457200" anchor="ctr"/>
        <a:lstStyle/>
        <a:p>
          <a:r>
            <a:rPr lang="en-US" sz="1600" b="1" dirty="0" smtClean="0"/>
            <a:t>Result:</a:t>
          </a:r>
        </a:p>
      </dgm:t>
      <dgm:extLst>
        <a:ext uri="{E40237B7-FDA0-4F09-8148-C483321AD2D9}">
          <dgm14:cNvPr xmlns:dgm14="http://schemas.microsoft.com/office/drawing/2010/diagram" id="0" name="" descr="&quot; &quot;"/>
        </a:ext>
      </dgm:extLs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dgm:t>
        <a:bodyPr/>
        <a:lstStyle/>
        <a:p>
          <a:endParaRPr lang="en-US" sz="2400" b="1"/>
        </a:p>
      </dgm:t>
    </dgm:pt>
    <dgm:pt modelId="{E72D8EA8-0797-4B8A-813C-5538D52B96EA}" type="pres">
      <dgm:prSet presAssocID="{D392D84C-2082-40F9-BA49-2F78DE287571}" presName="theList" presStyleCnt="0">
        <dgm:presLayoutVars>
          <dgm:dir/>
          <dgm:animLvl val="lvl"/>
          <dgm:resizeHandles val="exact"/>
        </dgm:presLayoutVars>
      </dgm:prSet>
      <dgm:spPr/>
      <dgm:t>
        <a:bodyPr/>
        <a:lstStyle/>
        <a:p>
          <a:endParaRPr lang="en-US"/>
        </a:p>
      </dgm:t>
    </dgm:pt>
    <dgm:pt modelId="{624908DC-0CE8-415C-9684-B001F2EBC2E5}" type="pres">
      <dgm:prSet presAssocID="{53F4220C-7BFE-47EA-97B7-29639539A232}" presName="compNode" presStyleCnt="0"/>
      <dgm:spPr/>
      <dgm:t>
        <a:bodyPr/>
        <a:lstStyle/>
        <a:p>
          <a:endParaRPr lang="en-US"/>
        </a:p>
      </dgm:t>
    </dgm:pt>
    <dgm:pt modelId="{C44E4882-7F94-4756-ABDD-304E488D92A2}" type="pres">
      <dgm:prSet presAssocID="{53F4220C-7BFE-47EA-97B7-29639539A232}" presName="aNode" presStyleLbl="bgShp" presStyleIdx="0" presStyleCnt="3" custScaleX="296681"/>
      <dgm:spPr/>
      <dgm:t>
        <a:bodyPr/>
        <a:lstStyle/>
        <a:p>
          <a:endParaRPr lang="en-US"/>
        </a:p>
      </dgm:t>
    </dgm:pt>
    <dgm:pt modelId="{87D92D43-DE2C-441E-8603-A958A36B173A}" type="pres">
      <dgm:prSet presAssocID="{53F4220C-7BFE-47EA-97B7-29639539A232}" presName="textNode" presStyleLbl="bgShp" presStyleIdx="0" presStyleCnt="3"/>
      <dgm:spPr/>
      <dgm:t>
        <a:bodyPr/>
        <a:lstStyle/>
        <a:p>
          <a:endParaRPr lang="en-US"/>
        </a:p>
      </dgm:t>
    </dgm:pt>
    <dgm:pt modelId="{B7FCF71D-7957-4280-B785-AC8921AD14B1}" type="pres">
      <dgm:prSet presAssocID="{53F4220C-7BFE-47EA-97B7-29639539A232}" presName="compChildNode" presStyleCnt="0"/>
      <dgm:spPr/>
      <dgm:t>
        <a:bodyPr/>
        <a:lstStyle/>
        <a:p>
          <a:endParaRPr lang="en-US"/>
        </a:p>
      </dgm:t>
    </dgm:pt>
    <dgm:pt modelId="{DC1F70D2-7675-4237-BB2F-F3D07F8680D0}" type="pres">
      <dgm:prSet presAssocID="{53F4220C-7BFE-47EA-97B7-29639539A232}" presName="theInnerList" presStyleCnt="0"/>
      <dgm:spPr/>
      <dgm:t>
        <a:bodyPr/>
        <a:lstStyle/>
        <a:p>
          <a:endParaRPr lang="en-US"/>
        </a:p>
      </dgm:t>
    </dgm:pt>
    <dgm:pt modelId="{013278CB-5F79-4DE6-B870-49951D41CBFB}" type="pres">
      <dgm:prSet presAssocID="{53F4220C-7BFE-47EA-97B7-29639539A232}" presName="aSpace" presStyleCnt="0"/>
      <dgm:spPr/>
      <dgm:t>
        <a:bodyPr/>
        <a:lstStyle/>
        <a:p>
          <a:endParaRPr lang="en-US"/>
        </a:p>
      </dgm:t>
    </dgm:pt>
    <dgm:pt modelId="{2EE3B84E-33E9-47A0-BF63-CDF0B37465DA}" type="pres">
      <dgm:prSet presAssocID="{2FBDB0C3-78D7-455B-8451-0AE338BDA806}" presName="compNode" presStyleCnt="0"/>
      <dgm:spPr/>
      <dgm:t>
        <a:bodyPr/>
        <a:lstStyle/>
        <a:p>
          <a:endParaRPr lang="en-US"/>
        </a:p>
      </dgm:t>
    </dgm:pt>
    <dgm:pt modelId="{C6BE343B-B033-4267-8765-98E8C9D196EC}" type="pres">
      <dgm:prSet presAssocID="{2FBDB0C3-78D7-455B-8451-0AE338BDA806}" presName="aNode" presStyleLbl="bgShp" presStyleIdx="1" presStyleCnt="3" custScaleX="89654"/>
      <dgm:spPr/>
      <dgm:t>
        <a:bodyPr/>
        <a:lstStyle/>
        <a:p>
          <a:endParaRPr lang="en-US"/>
        </a:p>
      </dgm:t>
    </dgm:pt>
    <dgm:pt modelId="{CDCECFAB-C403-424A-9205-9480D2649BDC}" type="pres">
      <dgm:prSet presAssocID="{2FBDB0C3-78D7-455B-8451-0AE338BDA806}" presName="textNode" presStyleLbl="bgShp" presStyleIdx="1" presStyleCnt="3"/>
      <dgm:spPr/>
      <dgm:t>
        <a:bodyPr/>
        <a:lstStyle/>
        <a:p>
          <a:endParaRPr lang="en-US"/>
        </a:p>
      </dgm:t>
    </dgm:pt>
    <dgm:pt modelId="{F0BB237F-A0DB-437E-9F2D-B37953D5A708}" type="pres">
      <dgm:prSet presAssocID="{2FBDB0C3-78D7-455B-8451-0AE338BDA806}" presName="compChildNode" presStyleCnt="0"/>
      <dgm:spPr/>
      <dgm:t>
        <a:bodyPr/>
        <a:lstStyle/>
        <a:p>
          <a:endParaRPr lang="en-US"/>
        </a:p>
      </dgm:t>
    </dgm:pt>
    <dgm:pt modelId="{5DDBD64C-348D-4AD6-8E5B-6622925B390E}" type="pres">
      <dgm:prSet presAssocID="{2FBDB0C3-78D7-455B-8451-0AE338BDA806}" presName="theInnerList" presStyleCnt="0"/>
      <dgm:spPr/>
      <dgm:t>
        <a:bodyPr/>
        <a:lstStyle/>
        <a:p>
          <a:endParaRPr lang="en-US"/>
        </a:p>
      </dgm:t>
    </dgm:pt>
    <dgm:pt modelId="{8B1697BD-2B34-4A01-9C23-DF8634335B48}" type="pres">
      <dgm:prSet presAssocID="{2FBDB0C3-78D7-455B-8451-0AE338BDA806}" presName="aSpace" presStyleCnt="0"/>
      <dgm:spPr/>
      <dgm:t>
        <a:bodyPr/>
        <a:lstStyle/>
        <a:p>
          <a:endParaRPr lang="en-US"/>
        </a:p>
      </dgm:t>
    </dgm:pt>
    <dgm:pt modelId="{2E5B2B36-F5CD-4F3F-BFA9-2580AF8E23B8}" type="pres">
      <dgm:prSet presAssocID="{20E5ACF2-0273-411A-879A-9925FE719BF5}" presName="compNode" presStyleCnt="0"/>
      <dgm:spPr/>
      <dgm:t>
        <a:bodyPr/>
        <a:lstStyle/>
        <a:p>
          <a:endParaRPr lang="en-US"/>
        </a:p>
      </dgm:t>
    </dgm:pt>
    <dgm:pt modelId="{471CA400-7367-4FF7-A42D-901C452B30FB}" type="pres">
      <dgm:prSet presAssocID="{20E5ACF2-0273-411A-879A-9925FE719BF5}" presName="aNode" presStyleLbl="bgShp" presStyleIdx="2" presStyleCnt="3"/>
      <dgm:spPr/>
      <dgm:t>
        <a:bodyPr/>
        <a:lstStyle/>
        <a:p>
          <a:endParaRPr lang="en-US"/>
        </a:p>
      </dgm:t>
    </dgm:pt>
    <dgm:pt modelId="{A247FE6F-9B8F-4DF7-98D6-DB68B0940A84}" type="pres">
      <dgm:prSet presAssocID="{20E5ACF2-0273-411A-879A-9925FE719BF5}" presName="textNode" presStyleLbl="bgShp" presStyleIdx="2" presStyleCnt="3"/>
      <dgm:spPr/>
      <dgm:t>
        <a:bodyPr/>
        <a:lstStyle/>
        <a:p>
          <a:endParaRPr lang="en-US"/>
        </a:p>
      </dgm:t>
    </dgm:pt>
    <dgm:pt modelId="{1582C045-ACCC-4AB8-A8A6-FF131E5CF142}" type="pres">
      <dgm:prSet presAssocID="{20E5ACF2-0273-411A-879A-9925FE719BF5}" presName="compChildNode" presStyleCnt="0"/>
      <dgm:spPr/>
      <dgm:t>
        <a:bodyPr/>
        <a:lstStyle/>
        <a:p>
          <a:endParaRPr lang="en-US"/>
        </a:p>
      </dgm:t>
    </dgm:pt>
    <dgm:pt modelId="{6A9E96EB-A0F3-4C92-809C-15F36DBC9AB3}" type="pres">
      <dgm:prSet presAssocID="{20E5ACF2-0273-411A-879A-9925FE719BF5}" presName="theInnerList" presStyleCnt="0"/>
      <dgm:spPr/>
      <dgm:t>
        <a:bodyPr/>
        <a:lstStyle/>
        <a:p>
          <a:endParaRPr lang="en-US"/>
        </a:p>
      </dgm:t>
    </dgm:pt>
  </dgm:ptLst>
  <dgm:cxnLst>
    <dgm:cxn modelId="{33099247-2ACD-49E9-9136-9AFDC7CEE0DD}" srcId="{D392D84C-2082-40F9-BA49-2F78DE287571}" destId="{20E5ACF2-0273-411A-879A-9925FE719BF5}" srcOrd="2" destOrd="0" parTransId="{3B86FA39-C72A-4A1F-B1DA-BA65A3D99A2F}" sibTransId="{C2E5790F-ABA7-4ECE-B986-92FC5832C82A}"/>
    <dgm:cxn modelId="{CFE5CAD0-E899-44C4-B0B6-FF569D1E3981}" type="presOf" srcId="{20E5ACF2-0273-411A-879A-9925FE719BF5}" destId="{A247FE6F-9B8F-4DF7-98D6-DB68B0940A84}" srcOrd="1" destOrd="0" presId="urn:microsoft.com/office/officeart/2005/8/layout/lProcess2"/>
    <dgm:cxn modelId="{7B11CC2C-0E9F-4DFB-9CE7-E19F93A50649}" type="presOf" srcId="{D392D84C-2082-40F9-BA49-2F78DE287571}" destId="{E72D8EA8-0797-4B8A-813C-5538D52B96EA}" srcOrd="0" destOrd="0" presId="urn:microsoft.com/office/officeart/2005/8/layout/lProcess2"/>
    <dgm:cxn modelId="{246DDB56-AB49-4775-8C56-BC163AA02295}" type="presOf" srcId="{2FBDB0C3-78D7-455B-8451-0AE338BDA806}" destId="{C6BE343B-B033-4267-8765-98E8C9D196EC}" srcOrd="0" destOrd="0" presId="urn:microsoft.com/office/officeart/2005/8/layout/lProcess2"/>
    <dgm:cxn modelId="{9B281668-05ED-4221-9C9D-5FC50B41A24A}" type="presOf" srcId="{2FBDB0C3-78D7-455B-8451-0AE338BDA806}" destId="{CDCECFAB-C403-424A-9205-9480D2649BDC}" srcOrd="1" destOrd="0" presId="urn:microsoft.com/office/officeart/2005/8/layout/lProcess2"/>
    <dgm:cxn modelId="{9121ED61-FACD-4479-88E9-ADC6BE34D9EE}" srcId="{D392D84C-2082-40F9-BA49-2F78DE287571}" destId="{2FBDB0C3-78D7-455B-8451-0AE338BDA806}" srcOrd="1" destOrd="0" parTransId="{01AFA96A-9A50-442C-9E4C-AA4489D8C8AC}" sibTransId="{E9EF881B-73E3-4778-BB61-5EB7DE20F5DB}"/>
    <dgm:cxn modelId="{7E12588C-F885-44F6-8822-CA8B329320A1}" type="presOf" srcId="{20E5ACF2-0273-411A-879A-9925FE719BF5}" destId="{471CA400-7367-4FF7-A42D-901C452B30FB}" srcOrd="0" destOrd="0" presId="urn:microsoft.com/office/officeart/2005/8/layout/lProcess2"/>
    <dgm:cxn modelId="{5E5A2569-A1FA-4725-A8AF-20CC030CE8CD}" type="presOf" srcId="{53F4220C-7BFE-47EA-97B7-29639539A232}" destId="{87D92D43-DE2C-441E-8603-A958A36B173A}" srcOrd="1" destOrd="0" presId="urn:microsoft.com/office/officeart/2005/8/layout/lProcess2"/>
    <dgm:cxn modelId="{75A37AB1-463A-4796-9AF5-D5B3E1F722F4}" srcId="{D392D84C-2082-40F9-BA49-2F78DE287571}" destId="{53F4220C-7BFE-47EA-97B7-29639539A232}" srcOrd="0" destOrd="0" parTransId="{54792A71-06E8-4F17-920A-B088B261B0A0}" sibTransId="{6A783179-9F8C-46EF-9CFE-A62D877007C3}"/>
    <dgm:cxn modelId="{791B2BAB-50A6-4E52-91F7-47EE91832F31}" type="presOf" srcId="{53F4220C-7BFE-47EA-97B7-29639539A232}" destId="{C44E4882-7F94-4756-ABDD-304E488D92A2}" srcOrd="0" destOrd="0" presId="urn:microsoft.com/office/officeart/2005/8/layout/lProcess2"/>
    <dgm:cxn modelId="{BF102E09-F0FA-4FBD-B635-CDCFC8829F64}" type="presParOf" srcId="{E72D8EA8-0797-4B8A-813C-5538D52B96EA}" destId="{624908DC-0CE8-415C-9684-B001F2EBC2E5}" srcOrd="0" destOrd="0" presId="urn:microsoft.com/office/officeart/2005/8/layout/lProcess2"/>
    <dgm:cxn modelId="{F63FB5DE-7B03-463B-93A0-8E7FE823B92A}" type="presParOf" srcId="{624908DC-0CE8-415C-9684-B001F2EBC2E5}" destId="{C44E4882-7F94-4756-ABDD-304E488D92A2}" srcOrd="0" destOrd="0" presId="urn:microsoft.com/office/officeart/2005/8/layout/lProcess2"/>
    <dgm:cxn modelId="{75E71A0B-3937-4957-B3EA-B0391C6B7CBB}" type="presParOf" srcId="{624908DC-0CE8-415C-9684-B001F2EBC2E5}" destId="{87D92D43-DE2C-441E-8603-A958A36B173A}" srcOrd="1" destOrd="0" presId="urn:microsoft.com/office/officeart/2005/8/layout/lProcess2"/>
    <dgm:cxn modelId="{5E0CB40E-F2F3-4F70-BCE3-2CDF8977947F}" type="presParOf" srcId="{624908DC-0CE8-415C-9684-B001F2EBC2E5}" destId="{B7FCF71D-7957-4280-B785-AC8921AD14B1}" srcOrd="2" destOrd="0" presId="urn:microsoft.com/office/officeart/2005/8/layout/lProcess2"/>
    <dgm:cxn modelId="{0486A356-0632-43B3-8379-0593E3AE4A71}" type="presParOf" srcId="{B7FCF71D-7957-4280-B785-AC8921AD14B1}" destId="{DC1F70D2-7675-4237-BB2F-F3D07F8680D0}" srcOrd="0" destOrd="0" presId="urn:microsoft.com/office/officeart/2005/8/layout/lProcess2"/>
    <dgm:cxn modelId="{559BDE27-5E68-4F98-B1EA-B274F1B0AA67}" type="presParOf" srcId="{E72D8EA8-0797-4B8A-813C-5538D52B96EA}" destId="{013278CB-5F79-4DE6-B870-49951D41CBFB}" srcOrd="1" destOrd="0" presId="urn:microsoft.com/office/officeart/2005/8/layout/lProcess2"/>
    <dgm:cxn modelId="{E01ED438-A820-4511-BFA9-A90DFF885A80}" type="presParOf" srcId="{E72D8EA8-0797-4B8A-813C-5538D52B96EA}" destId="{2EE3B84E-33E9-47A0-BF63-CDF0B37465DA}" srcOrd="2" destOrd="0" presId="urn:microsoft.com/office/officeart/2005/8/layout/lProcess2"/>
    <dgm:cxn modelId="{4469E89B-E0FC-4370-8CEC-231954754354}" type="presParOf" srcId="{2EE3B84E-33E9-47A0-BF63-CDF0B37465DA}" destId="{C6BE343B-B033-4267-8765-98E8C9D196EC}" srcOrd="0" destOrd="0" presId="urn:microsoft.com/office/officeart/2005/8/layout/lProcess2"/>
    <dgm:cxn modelId="{0749F87A-366A-4566-BE54-B88D5A72FB14}" type="presParOf" srcId="{2EE3B84E-33E9-47A0-BF63-CDF0B37465DA}" destId="{CDCECFAB-C403-424A-9205-9480D2649BDC}" srcOrd="1" destOrd="0" presId="urn:microsoft.com/office/officeart/2005/8/layout/lProcess2"/>
    <dgm:cxn modelId="{8F845543-3A61-4E71-BEA3-D77A7B15DCA3}" type="presParOf" srcId="{2EE3B84E-33E9-47A0-BF63-CDF0B37465DA}" destId="{F0BB237F-A0DB-437E-9F2D-B37953D5A708}" srcOrd="2" destOrd="0" presId="urn:microsoft.com/office/officeart/2005/8/layout/lProcess2"/>
    <dgm:cxn modelId="{D00DBAD0-5D5A-4D01-BF5A-6B06D022DFD2}" type="presParOf" srcId="{F0BB237F-A0DB-437E-9F2D-B37953D5A708}" destId="{5DDBD64C-348D-4AD6-8E5B-6622925B390E}" srcOrd="0" destOrd="0" presId="urn:microsoft.com/office/officeart/2005/8/layout/lProcess2"/>
    <dgm:cxn modelId="{723825D7-4670-4318-9AF4-22DB4976A373}" type="presParOf" srcId="{E72D8EA8-0797-4B8A-813C-5538D52B96EA}" destId="{8B1697BD-2B34-4A01-9C23-DF8634335B48}" srcOrd="3" destOrd="0" presId="urn:microsoft.com/office/officeart/2005/8/layout/lProcess2"/>
    <dgm:cxn modelId="{EFED4F73-8620-44C8-9587-445FC009B368}" type="presParOf" srcId="{E72D8EA8-0797-4B8A-813C-5538D52B96EA}" destId="{2E5B2B36-F5CD-4F3F-BFA9-2580AF8E23B8}" srcOrd="4" destOrd="0" presId="urn:microsoft.com/office/officeart/2005/8/layout/lProcess2"/>
    <dgm:cxn modelId="{15FD1B41-999D-4E4A-9190-9AED06C2BED5}" type="presParOf" srcId="{2E5B2B36-F5CD-4F3F-BFA9-2580AF8E23B8}" destId="{471CA400-7367-4FF7-A42D-901C452B30FB}" srcOrd="0" destOrd="0" presId="urn:microsoft.com/office/officeart/2005/8/layout/lProcess2"/>
    <dgm:cxn modelId="{FB95AADE-6876-481E-80E7-397A41E40B4D}" type="presParOf" srcId="{2E5B2B36-F5CD-4F3F-BFA9-2580AF8E23B8}" destId="{A247FE6F-9B8F-4DF7-98D6-DB68B0940A84}" srcOrd="1" destOrd="0" presId="urn:microsoft.com/office/officeart/2005/8/layout/lProcess2"/>
    <dgm:cxn modelId="{4DCF3B14-A14B-4E36-AD2F-222A735FAD74}" type="presParOf" srcId="{2E5B2B36-F5CD-4F3F-BFA9-2580AF8E23B8}" destId="{1582C045-ACCC-4AB8-A8A6-FF131E5CF142}" srcOrd="2" destOrd="0" presId="urn:microsoft.com/office/officeart/2005/8/layout/lProcess2"/>
    <dgm:cxn modelId="{830665ED-7F80-4254-ACED-626D2C65A0FE}" type="presParOf" srcId="{1582C045-ACCC-4AB8-A8A6-FF131E5CF142}" destId="{6A9E96EB-A0F3-4C92-809C-15F36DBC9AB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3EAB8-7E36-4448-861C-0ABAA950CA94}">
      <dsp:nvSpPr>
        <dsp:cNvPr id="0" name=""/>
        <dsp:cNvSpPr/>
      </dsp:nvSpPr>
      <dsp:spPr>
        <a:xfrm>
          <a:off x="2656596" y="-11622"/>
          <a:ext cx="1688961" cy="844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Governance</a:t>
          </a:r>
          <a:endParaRPr lang="en-US" sz="1600" b="1" kern="1200" dirty="0"/>
        </a:p>
      </dsp:txBody>
      <dsp:txXfrm>
        <a:off x="2697820" y="29602"/>
        <a:ext cx="1606513" cy="762030"/>
      </dsp:txXfrm>
    </dsp:sp>
    <dsp:sp modelId="{428D5327-0D4C-4828-9579-EE55DE1C1F4F}">
      <dsp:nvSpPr>
        <dsp:cNvPr id="0" name=""/>
        <dsp:cNvSpPr/>
      </dsp:nvSpPr>
      <dsp:spPr>
        <a:xfrm>
          <a:off x="1577643" y="410617"/>
          <a:ext cx="3846868" cy="3846868"/>
        </a:xfrm>
        <a:custGeom>
          <a:avLst/>
          <a:gdLst/>
          <a:ahLst/>
          <a:cxnLst/>
          <a:rect l="0" t="0" r="0" b="0"/>
          <a:pathLst>
            <a:path>
              <a:moveTo>
                <a:pt x="2773300" y="197940"/>
              </a:moveTo>
              <a:arcTo wR="1923434" hR="1923434" stAng="17773312" swAng="10550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5F9C40-3784-4B5C-BA20-4F2C7877C189}">
      <dsp:nvSpPr>
        <dsp:cNvPr id="0" name=""/>
        <dsp:cNvSpPr/>
      </dsp:nvSpPr>
      <dsp:spPr>
        <a:xfrm>
          <a:off x="4322339" y="950094"/>
          <a:ext cx="1688961" cy="844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Funding/ Finance</a:t>
          </a:r>
        </a:p>
      </dsp:txBody>
      <dsp:txXfrm>
        <a:off x="4363563" y="991318"/>
        <a:ext cx="1606513" cy="762030"/>
      </dsp:txXfrm>
    </dsp:sp>
    <dsp:sp modelId="{35EA4C19-5AB0-42E5-BABB-28224802ED9F}">
      <dsp:nvSpPr>
        <dsp:cNvPr id="0" name=""/>
        <dsp:cNvSpPr/>
      </dsp:nvSpPr>
      <dsp:spPr>
        <a:xfrm>
          <a:off x="1577643" y="410617"/>
          <a:ext cx="3846868" cy="3846868"/>
        </a:xfrm>
        <a:custGeom>
          <a:avLst/>
          <a:gdLst/>
          <a:ahLst/>
          <a:cxnLst/>
          <a:rect l="0" t="0" r="0" b="0"/>
          <a:pathLst>
            <a:path>
              <a:moveTo>
                <a:pt x="3772661" y="1394321"/>
              </a:moveTo>
              <a:arcTo wR="1923434" hR="1923434" stAng="20641966" swAng="19160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A84989-3C4F-4A5B-AA89-FEEBEEB54868}">
      <dsp:nvSpPr>
        <dsp:cNvPr id="0" name=""/>
        <dsp:cNvSpPr/>
      </dsp:nvSpPr>
      <dsp:spPr>
        <a:xfrm>
          <a:off x="4322339" y="2873529"/>
          <a:ext cx="1688961" cy="844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Personnel/ Workforce (PD&amp;TA)</a:t>
          </a:r>
        </a:p>
      </dsp:txBody>
      <dsp:txXfrm>
        <a:off x="4363563" y="2914753"/>
        <a:ext cx="1606513" cy="762030"/>
      </dsp:txXfrm>
    </dsp:sp>
    <dsp:sp modelId="{71EFCEEB-E309-4C37-A9C4-A9484EB663A0}">
      <dsp:nvSpPr>
        <dsp:cNvPr id="0" name=""/>
        <dsp:cNvSpPr/>
      </dsp:nvSpPr>
      <dsp:spPr>
        <a:xfrm>
          <a:off x="1577643" y="410617"/>
          <a:ext cx="3846868" cy="3846868"/>
        </a:xfrm>
        <a:custGeom>
          <a:avLst/>
          <a:gdLst/>
          <a:ahLst/>
          <a:cxnLst/>
          <a:rect l="0" t="0" r="0" b="0"/>
          <a:pathLst>
            <a:path>
              <a:moveTo>
                <a:pt x="3254875" y="3311550"/>
              </a:moveTo>
              <a:arcTo wR="1923434" hR="1923434" stAng="2771631" swAng="10550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AB7EDA-DE88-42FA-B705-E49DC886ED24}">
      <dsp:nvSpPr>
        <dsp:cNvPr id="0" name=""/>
        <dsp:cNvSpPr/>
      </dsp:nvSpPr>
      <dsp:spPr>
        <a:xfrm>
          <a:off x="2656596" y="3835246"/>
          <a:ext cx="1688961" cy="844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Data System</a:t>
          </a:r>
        </a:p>
      </dsp:txBody>
      <dsp:txXfrm>
        <a:off x="2697820" y="3876470"/>
        <a:ext cx="1606513" cy="762030"/>
      </dsp:txXfrm>
    </dsp:sp>
    <dsp:sp modelId="{40085A43-4CC6-4DB2-80B8-FB07A8A078F6}">
      <dsp:nvSpPr>
        <dsp:cNvPr id="0" name=""/>
        <dsp:cNvSpPr/>
      </dsp:nvSpPr>
      <dsp:spPr>
        <a:xfrm>
          <a:off x="1577643" y="410617"/>
          <a:ext cx="3846868" cy="3846868"/>
        </a:xfrm>
        <a:custGeom>
          <a:avLst/>
          <a:gdLst/>
          <a:ahLst/>
          <a:cxnLst/>
          <a:rect l="0" t="0" r="0" b="0"/>
          <a:pathLst>
            <a:path>
              <a:moveTo>
                <a:pt x="1073568" y="3648927"/>
              </a:moveTo>
              <a:arcTo wR="1923434" hR="1923434" stAng="6973312" swAng="10550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6D1FAC-AB2F-4314-85B3-B75F5E2A4132}">
      <dsp:nvSpPr>
        <dsp:cNvPr id="0" name=""/>
        <dsp:cNvSpPr/>
      </dsp:nvSpPr>
      <dsp:spPr>
        <a:xfrm>
          <a:off x="990853" y="2873529"/>
          <a:ext cx="1688961" cy="844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Monitoring and Accountability</a:t>
          </a:r>
          <a:endParaRPr lang="en-US" sz="1600" b="1" kern="1200" dirty="0"/>
        </a:p>
      </dsp:txBody>
      <dsp:txXfrm>
        <a:off x="1032077" y="2914753"/>
        <a:ext cx="1606513" cy="762030"/>
      </dsp:txXfrm>
    </dsp:sp>
    <dsp:sp modelId="{97E61DCA-683E-4673-ADA8-476AC1B48A04}">
      <dsp:nvSpPr>
        <dsp:cNvPr id="0" name=""/>
        <dsp:cNvSpPr/>
      </dsp:nvSpPr>
      <dsp:spPr>
        <a:xfrm>
          <a:off x="1577643" y="410617"/>
          <a:ext cx="3846868" cy="3846868"/>
        </a:xfrm>
        <a:custGeom>
          <a:avLst/>
          <a:gdLst/>
          <a:ahLst/>
          <a:cxnLst/>
          <a:rect l="0" t="0" r="0" b="0"/>
          <a:pathLst>
            <a:path>
              <a:moveTo>
                <a:pt x="74207" y="2452547"/>
              </a:moveTo>
              <a:arcTo wR="1923434" hR="1923434" stAng="9841966" swAng="19160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82081D-7C67-40A7-B687-A69BB7943F84}">
      <dsp:nvSpPr>
        <dsp:cNvPr id="0" name=""/>
        <dsp:cNvSpPr/>
      </dsp:nvSpPr>
      <dsp:spPr>
        <a:xfrm>
          <a:off x="990853" y="950094"/>
          <a:ext cx="1688961" cy="844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Quality Standards</a:t>
          </a:r>
        </a:p>
      </dsp:txBody>
      <dsp:txXfrm>
        <a:off x="1032077" y="991318"/>
        <a:ext cx="1606513" cy="762030"/>
      </dsp:txXfrm>
    </dsp:sp>
    <dsp:sp modelId="{FCB1E8BD-8392-40A5-B480-CA0691EB20D3}">
      <dsp:nvSpPr>
        <dsp:cNvPr id="0" name=""/>
        <dsp:cNvSpPr/>
      </dsp:nvSpPr>
      <dsp:spPr>
        <a:xfrm>
          <a:off x="1577643" y="410617"/>
          <a:ext cx="3846868" cy="3846868"/>
        </a:xfrm>
        <a:custGeom>
          <a:avLst/>
          <a:gdLst/>
          <a:ahLst/>
          <a:cxnLst/>
          <a:rect l="0" t="0" r="0" b="0"/>
          <a:pathLst>
            <a:path>
              <a:moveTo>
                <a:pt x="591993" y="535318"/>
              </a:moveTo>
              <a:arcTo wR="1923434" hR="1923434" stAng="13571631" swAng="10550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E4882-7F94-4756-ABDD-304E488D92A2}">
      <dsp:nvSpPr>
        <dsp:cNvPr id="0" name=""/>
        <dsp:cNvSpPr/>
      </dsp:nvSpPr>
      <dsp:spPr>
        <a:xfrm>
          <a:off x="4256" y="0"/>
          <a:ext cx="1493639" cy="53339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2743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State System: </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Implementation of effective state systems that support effective practices</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What specific state system supports are needed to encourage/ require practices? </a:t>
          </a:r>
        </a:p>
      </dsp:txBody>
      <dsp:txXfrm>
        <a:off x="4256" y="0"/>
        <a:ext cx="1493639" cy="1600200"/>
      </dsp:txXfrm>
    </dsp:sp>
    <dsp:sp modelId="{B3D51D93-423B-440F-B2D4-63F96AA56F0B}">
      <dsp:nvSpPr>
        <dsp:cNvPr id="0" name=""/>
        <dsp:cNvSpPr/>
      </dsp:nvSpPr>
      <dsp:spPr>
        <a:xfrm>
          <a:off x="1609918" y="0"/>
          <a:ext cx="1493639" cy="53339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36576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Local System:  </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Implementation of effective local systems that support effective practices</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What specific local system supports are needed to encourage/ require practices? </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endParaRPr lang="en-US" sz="1600" b="1" kern="1200" dirty="0" smtClean="0">
            <a:solidFill>
              <a:schemeClr val="tx1"/>
            </a:solidFill>
          </a:endParaRPr>
        </a:p>
      </dsp:txBody>
      <dsp:txXfrm>
        <a:off x="1609918" y="0"/>
        <a:ext cx="1493639" cy="1600200"/>
      </dsp:txXfrm>
    </dsp:sp>
    <dsp:sp modelId="{2947C7E9-16AE-4E30-A925-B069D02A4308}">
      <dsp:nvSpPr>
        <dsp:cNvPr id="0" name=""/>
        <dsp:cNvSpPr/>
      </dsp:nvSpPr>
      <dsp:spPr>
        <a:xfrm>
          <a:off x="3215580" y="0"/>
          <a:ext cx="1493639" cy="53339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36576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Direct Support:</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Implementation of direct support for effective practices (e.g., training, TA, coaching and other supports)</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What specific direct support is needed to give practitioners the skills to implement effective practices?</a:t>
          </a:r>
        </a:p>
        <a:p>
          <a:pPr lvl="0" algn="ctr" defTabSz="711200">
            <a:lnSpc>
              <a:spcPct val="90000"/>
            </a:lnSpc>
            <a:spcBef>
              <a:spcPct val="0"/>
            </a:spcBef>
            <a:spcAft>
              <a:spcPct val="35000"/>
            </a:spcAft>
          </a:pPr>
          <a:endParaRPr lang="en-US" sz="1600" b="1" kern="1200" dirty="0" smtClean="0">
            <a:solidFill>
              <a:schemeClr val="tx1"/>
            </a:solidFill>
          </a:endParaRPr>
        </a:p>
      </dsp:txBody>
      <dsp:txXfrm>
        <a:off x="3215580" y="0"/>
        <a:ext cx="1493639" cy="1600200"/>
      </dsp:txXfrm>
    </dsp:sp>
    <dsp:sp modelId="{C6BE343B-B033-4267-8765-98E8C9D196EC}">
      <dsp:nvSpPr>
        <dsp:cNvPr id="0" name=""/>
        <dsp:cNvSpPr/>
      </dsp:nvSpPr>
      <dsp:spPr>
        <a:xfrm>
          <a:off x="4821242" y="0"/>
          <a:ext cx="1493639" cy="53339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2743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Practices:</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Implementation of effective practices by teachers and providers</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What specific practices need to occur to accomplish the specific outcomes?</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endParaRPr lang="en-US" sz="1600" b="1" kern="1200" dirty="0">
            <a:solidFill>
              <a:schemeClr val="tx1"/>
            </a:solidFill>
          </a:endParaRPr>
        </a:p>
      </dsp:txBody>
      <dsp:txXfrm>
        <a:off x="4821242" y="0"/>
        <a:ext cx="1493639" cy="1600200"/>
      </dsp:txXfrm>
    </dsp:sp>
    <dsp:sp modelId="{471CA400-7367-4FF7-A42D-901C452B30FB}">
      <dsp:nvSpPr>
        <dsp:cNvPr id="0" name=""/>
        <dsp:cNvSpPr/>
      </dsp:nvSpPr>
      <dsp:spPr>
        <a:xfrm>
          <a:off x="6426904" y="0"/>
          <a:ext cx="1493639" cy="53339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18288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Result:</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Improved outcomes for children and families</a:t>
          </a:r>
        </a:p>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What specific outcomes or population is the focus?</a:t>
          </a:r>
        </a:p>
        <a:p>
          <a:pPr lvl="0" algn="ctr" defTabSz="711200">
            <a:lnSpc>
              <a:spcPct val="90000"/>
            </a:lnSpc>
            <a:spcBef>
              <a:spcPct val="0"/>
            </a:spcBef>
            <a:spcAft>
              <a:spcPct val="35000"/>
            </a:spcAft>
          </a:pPr>
          <a:endParaRPr lang="en-US" sz="1600" b="1" kern="1200" dirty="0" smtClean="0">
            <a:solidFill>
              <a:schemeClr val="tx1"/>
            </a:solidFill>
          </a:endParaRPr>
        </a:p>
      </dsp:txBody>
      <dsp:txXfrm>
        <a:off x="6426904" y="0"/>
        <a:ext cx="1493639" cy="1600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1F7633-B03D-4244-980D-3052D5194534}" type="datetimeFigureOut">
              <a:rPr lang="en-US" smtClean="0"/>
              <a:pPr/>
              <a:t>9/18/2014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A9886E-561F-49EB-B923-7FD58B870912}" type="slidenum">
              <a:rPr lang="en-US" smtClean="0"/>
              <a:pPr/>
              <a:t>‹#›</a:t>
            </a:fld>
            <a:endParaRPr lang="en-US"/>
          </a:p>
        </p:txBody>
      </p:sp>
    </p:spTree>
    <p:extLst>
      <p:ext uri="{BB962C8B-B14F-4D97-AF65-F5344CB8AC3E}">
        <p14:creationId xmlns:p14="http://schemas.microsoft.com/office/powerpoint/2010/main" val="169064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FD539-7C68-4903-90CA-2E5FC423CA91}" type="datetimeFigureOut">
              <a:rPr lang="en-US" smtClean="0"/>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39081-F2E9-44C0-B8F8-960D21B77421}" type="slidenum">
              <a:rPr lang="en-US" smtClean="0"/>
              <a:pPr/>
              <a:t>‹#›</a:t>
            </a:fld>
            <a:endParaRPr lang="en-US"/>
          </a:p>
        </p:txBody>
      </p:sp>
    </p:spTree>
    <p:extLst>
      <p:ext uri="{BB962C8B-B14F-4D97-AF65-F5344CB8AC3E}">
        <p14:creationId xmlns:p14="http://schemas.microsoft.com/office/powerpoint/2010/main" val="370472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17411" name="Slide Number Placeholder 4"/>
          <p:cNvSpPr>
            <a:spLocks noGrp="1"/>
          </p:cNvSpPr>
          <p:nvPr>
            <p:ph type="sldNum" sz="quarter" idx="5"/>
          </p:nvPr>
        </p:nvSpPr>
        <p:spPr bwMode="auto">
          <a:noFill/>
          <a:ln>
            <a:miter lim="800000"/>
            <a:headEnd/>
            <a:tailEnd/>
          </a:ln>
        </p:spPr>
        <p:txBody>
          <a:bodyPr/>
          <a:lstStyle/>
          <a:p>
            <a:fld id="{CAA8CB82-8631-4962-9FD8-62B62EA50982}" type="slidenum">
              <a:rPr lang="en-US" smtClean="0">
                <a:latin typeface="Calibri" pitchFamily="34" charset="0"/>
                <a:ea typeface="ＭＳ Ｐゴシック" pitchFamily="34" charset="-128"/>
              </a:rPr>
              <a:pPr/>
              <a:t>1</a:t>
            </a:fld>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17</a:t>
            </a:fld>
            <a:endParaRPr lang="en-US"/>
          </a:p>
        </p:txBody>
      </p:sp>
    </p:spTree>
    <p:extLst>
      <p:ext uri="{BB962C8B-B14F-4D97-AF65-F5344CB8AC3E}">
        <p14:creationId xmlns:p14="http://schemas.microsoft.com/office/powerpoint/2010/main" val="296220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Looking at the system and its relationship with implementing effective practices and outcomes for children and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Starting places (rust</a:t>
            </a:r>
            <a:r>
              <a:rPr lang="en-US" baseline="0" dirty="0" smtClean="0"/>
              <a:t> box – if you already know what you want to focus on as far as effective practices); (orange box – if you don’t already know what you want to focus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Back into the system from either place.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Different ways of coming at this process.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18</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really starting with a question – that is</a:t>
            </a:r>
            <a:r>
              <a:rPr lang="en-US" baseline="0" dirty="0" smtClean="0"/>
              <a:t> critical for focusing your analysis.  You can’t really just start with data.</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19</a:t>
            </a:fld>
            <a:endParaRPr lang="en-US"/>
          </a:p>
        </p:txBody>
      </p:sp>
    </p:spTree>
    <p:extLst>
      <p:ext uri="{BB962C8B-B14F-4D97-AF65-F5344CB8AC3E}">
        <p14:creationId xmlns:p14="http://schemas.microsoft.com/office/powerpoint/2010/main" val="322771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Excel file to show that you can’t just start with the data – have to start with question(s)</a:t>
            </a:r>
          </a:p>
          <a:p>
            <a:r>
              <a:rPr lang="en-US" dirty="0" smtClean="0"/>
              <a:t>There’s tons of data and an infinite</a:t>
            </a:r>
            <a:r>
              <a:rPr lang="en-US" baseline="0" dirty="0" smtClean="0"/>
              <a:t> number of ways to look at it.  How will you prioritize your process?  By defining questions.</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20</a:t>
            </a:fld>
            <a:endParaRPr lang="en-US"/>
          </a:p>
        </p:txBody>
      </p:sp>
    </p:spTree>
    <p:extLst>
      <p:ext uri="{BB962C8B-B14F-4D97-AF65-F5344CB8AC3E}">
        <p14:creationId xmlns:p14="http://schemas.microsoft.com/office/powerpoint/2010/main" val="349548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start with an issue or practice,</a:t>
            </a:r>
            <a:r>
              <a:rPr lang="en-US" baseline="0" dirty="0" smtClean="0"/>
              <a:t> you need to connect to the outcomes.  For overall ‘effective practices’ you are connecting in theory.  </a:t>
            </a:r>
          </a:p>
          <a:p>
            <a:endParaRPr lang="en-US" baseline="0" dirty="0" smtClean="0"/>
          </a:p>
          <a:p>
            <a:r>
              <a:rPr lang="en-US" dirty="0" smtClean="0"/>
              <a:t>Sense of who</a:t>
            </a:r>
            <a:r>
              <a:rPr lang="en-US" baseline="0" dirty="0" smtClean="0"/>
              <a:t> has decided what they’re doing?  How many people already have an idea of what they’ll be working on for the SSIP?</a:t>
            </a:r>
          </a:p>
          <a:p>
            <a:r>
              <a:rPr lang="en-US" baseline="0" dirty="0" smtClean="0"/>
              <a:t>What are they focusing on?</a:t>
            </a:r>
          </a:p>
          <a:p>
            <a:endParaRPr lang="en-US" baseline="0" dirty="0" smtClean="0"/>
          </a:p>
          <a:p>
            <a:r>
              <a:rPr lang="en-US" baseline="0" dirty="0" smtClean="0"/>
              <a:t>You are either reviewing data to support focus area OR reviewing to identify focus area.</a:t>
            </a:r>
          </a:p>
          <a:p>
            <a:endParaRPr lang="en-US" dirty="0" smtClean="0"/>
          </a:p>
          <a:p>
            <a:r>
              <a:rPr lang="en-US" dirty="0" smtClean="0"/>
              <a:t>Starting point is really</a:t>
            </a:r>
            <a:r>
              <a:rPr lang="en-US" baseline="0" dirty="0" smtClean="0"/>
              <a:t> one or more questions (hypotheses)</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21</a:t>
            </a:fld>
            <a:endParaRPr lang="en-US"/>
          </a:p>
        </p:txBody>
      </p:sp>
    </p:spTree>
    <p:extLst>
      <p:ext uri="{BB962C8B-B14F-4D97-AF65-F5344CB8AC3E}">
        <p14:creationId xmlns:p14="http://schemas.microsoft.com/office/powerpoint/2010/main" val="277661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Reviewing data to support focus area OR reviewing to identify focus area.</a:t>
            </a:r>
          </a:p>
          <a:p>
            <a:endParaRPr lang="en-US" dirty="0" smtClean="0"/>
          </a:p>
          <a:p>
            <a:r>
              <a:rPr lang="en-US" dirty="0" smtClean="0"/>
              <a:t>Your hypothesis IS the</a:t>
            </a:r>
            <a:r>
              <a:rPr lang="en-US" baseline="0" dirty="0" smtClean="0"/>
              <a:t> issue.  So, if you think you have an issue with supporting children with social emotional issues, your hypothesis is that children with social emotional issues have lower outcomes data.  Now you have to run some data analysis to substantiate your hypothesis.  </a:t>
            </a:r>
          </a:p>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22</a:t>
            </a:fld>
            <a:endParaRPr lang="en-US"/>
          </a:p>
        </p:txBody>
      </p:sp>
    </p:spTree>
    <p:extLst>
      <p:ext uri="{BB962C8B-B14F-4D97-AF65-F5344CB8AC3E}">
        <p14:creationId xmlns:p14="http://schemas.microsoft.com/office/powerpoint/2010/main" val="2776613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23</a:t>
            </a:fld>
            <a:endParaRPr lang="en-US"/>
          </a:p>
        </p:txBody>
      </p:sp>
    </p:spTree>
    <p:extLst>
      <p:ext uri="{BB962C8B-B14F-4D97-AF65-F5344CB8AC3E}">
        <p14:creationId xmlns:p14="http://schemas.microsoft.com/office/powerpoint/2010/main" val="277661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Begin with a reasonable/doable set of basic analyses as a basic starting place</a:t>
            </a:r>
          </a:p>
          <a:p>
            <a:endParaRPr lang="en-US" baseline="0" dirty="0" smtClean="0"/>
          </a:p>
          <a:p>
            <a:r>
              <a:rPr lang="en-US" baseline="0" dirty="0" smtClean="0"/>
              <a:t>You’re using these data to either:  (a) substantiate your issue/test your hypothesis or (b) identify an issue</a:t>
            </a:r>
          </a:p>
        </p:txBody>
      </p:sp>
      <p:sp>
        <p:nvSpPr>
          <p:cNvPr id="4" name="Slide Number Placeholder 3"/>
          <p:cNvSpPr>
            <a:spLocks noGrp="1"/>
          </p:cNvSpPr>
          <p:nvPr>
            <p:ph type="sldNum" sz="quarter" idx="10"/>
          </p:nvPr>
        </p:nvSpPr>
        <p:spPr/>
        <p:txBody>
          <a:bodyPr/>
          <a:lstStyle/>
          <a:p>
            <a:fld id="{FA839081-F2E9-44C0-B8F8-960D21B77421}"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identifying</a:t>
            </a:r>
            <a:r>
              <a:rPr lang="en-US" baseline="0" dirty="0" smtClean="0"/>
              <a:t> an issue</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25</a:t>
            </a:fld>
            <a:endParaRPr lang="en-US"/>
          </a:p>
        </p:txBody>
      </p:sp>
    </p:spTree>
    <p:extLst>
      <p:ext uri="{BB962C8B-B14F-4D97-AF65-F5344CB8AC3E}">
        <p14:creationId xmlns:p14="http://schemas.microsoft.com/office/powerpoint/2010/main" val="239215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 Mock stakeholder process</a:t>
            </a:r>
            <a:r>
              <a:rPr lang="en-US" baseline="0" dirty="0" smtClean="0"/>
              <a:t> – </a:t>
            </a:r>
          </a:p>
          <a:p>
            <a:r>
              <a:rPr lang="en-US" baseline="0" dirty="0" smtClean="0"/>
              <a:t>Data charts </a:t>
            </a:r>
          </a:p>
          <a:p>
            <a:r>
              <a:rPr lang="en-US" baseline="0" dirty="0" smtClean="0"/>
              <a:t>Make the data story lead to 2-3 local programs with lower performance than other programs (could be one or more outcome areas)</a:t>
            </a:r>
          </a:p>
        </p:txBody>
      </p:sp>
      <p:sp>
        <p:nvSpPr>
          <p:cNvPr id="4" name="Slide Number Placeholder 3"/>
          <p:cNvSpPr>
            <a:spLocks noGrp="1"/>
          </p:cNvSpPr>
          <p:nvPr>
            <p:ph type="sldNum" sz="quarter" idx="10"/>
          </p:nvPr>
        </p:nvSpPr>
        <p:spPr/>
        <p:txBody>
          <a:bodyPr/>
          <a:lstStyle/>
          <a:p>
            <a:fld id="{FA839081-F2E9-44C0-B8F8-960D21B77421}"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2</a:t>
            </a:fld>
            <a:endParaRPr lang="en-US"/>
          </a:p>
        </p:txBody>
      </p:sp>
    </p:spTree>
    <p:extLst>
      <p:ext uri="{BB962C8B-B14F-4D97-AF65-F5344CB8AC3E}">
        <p14:creationId xmlns:p14="http://schemas.microsoft.com/office/powerpoint/2010/main" val="1208760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landscape,</a:t>
            </a:r>
            <a:r>
              <a:rPr lang="en-US" baseline="0" dirty="0" smtClean="0"/>
              <a:t> broad look at your system strengths and challenges, features.</a:t>
            </a:r>
          </a:p>
          <a:p>
            <a:r>
              <a:rPr lang="en-US" baseline="0" dirty="0" smtClean="0"/>
              <a:t>What is the current capacity of the system?</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28</a:t>
            </a:fld>
            <a:endParaRPr lang="en-US"/>
          </a:p>
        </p:txBody>
      </p:sp>
    </p:spTree>
    <p:extLst>
      <p:ext uri="{BB962C8B-B14F-4D97-AF65-F5344CB8AC3E}">
        <p14:creationId xmlns:p14="http://schemas.microsoft.com/office/powerpoint/2010/main" val="2537794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29</a:t>
            </a:fld>
            <a:endParaRPr lang="en-US"/>
          </a:p>
        </p:txBody>
      </p:sp>
    </p:spTree>
    <p:extLst>
      <p:ext uri="{BB962C8B-B14F-4D97-AF65-F5344CB8AC3E}">
        <p14:creationId xmlns:p14="http://schemas.microsoft.com/office/powerpoint/2010/main" val="1208760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p>
        </p:txBody>
      </p:sp>
      <p:sp>
        <p:nvSpPr>
          <p:cNvPr id="4" name="Slide Number Placeholder 3"/>
          <p:cNvSpPr>
            <a:spLocks noGrp="1"/>
          </p:cNvSpPr>
          <p:nvPr>
            <p:ph type="sldNum" sz="quarter" idx="10"/>
          </p:nvPr>
        </p:nvSpPr>
        <p:spPr/>
        <p:txBody>
          <a:bodyPr/>
          <a:lstStyle/>
          <a:p>
            <a:fld id="{A36CCB86-3096-48FB-86FF-A203C11AE8D2}" type="slidenum">
              <a:rPr lang="en-US" smtClean="0"/>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CCB86-3096-48FB-86FF-A203C11AE8D2}" type="slidenum">
              <a:rPr lang="en-US" smtClean="0"/>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33</a:t>
            </a:fld>
            <a:endParaRPr lang="en-US" dirty="0"/>
          </a:p>
        </p:txBody>
      </p:sp>
    </p:spTree>
    <p:extLst>
      <p:ext uri="{BB962C8B-B14F-4D97-AF65-F5344CB8AC3E}">
        <p14:creationId xmlns:p14="http://schemas.microsoft.com/office/powerpoint/2010/main" val="1817058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Narrowing your area of focus once you’ve</a:t>
            </a:r>
            <a:r>
              <a:rPr lang="en-US" baseline="0" dirty="0" smtClean="0"/>
              <a:t> got a broad issue or area to start with.</a:t>
            </a:r>
          </a:p>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34</a:t>
            </a:fld>
            <a:endParaRPr lang="en-US"/>
          </a:p>
        </p:txBody>
      </p:sp>
    </p:spTree>
    <p:extLst>
      <p:ext uri="{BB962C8B-B14F-4D97-AF65-F5344CB8AC3E}">
        <p14:creationId xmlns:p14="http://schemas.microsoft.com/office/powerpoint/2010/main" val="3760731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Narrowing your area of focus once you’ve</a:t>
            </a:r>
            <a:r>
              <a:rPr lang="en-US" baseline="0" dirty="0" smtClean="0"/>
              <a:t> got a broad issue or area to start with.</a:t>
            </a:r>
          </a:p>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35</a:t>
            </a:fld>
            <a:endParaRPr lang="en-US"/>
          </a:p>
        </p:txBody>
      </p:sp>
    </p:spTree>
    <p:extLst>
      <p:ext uri="{BB962C8B-B14F-4D97-AF65-F5344CB8AC3E}">
        <p14:creationId xmlns:p14="http://schemas.microsoft.com/office/powerpoint/2010/main" val="3760731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at</a:t>
            </a:r>
            <a:r>
              <a:rPr lang="en-US" baseline="0" dirty="0" smtClean="0"/>
              <a:t> this point you’re only sure you want to focus on districts X, Y and Z.  Or you know you want to focus on outcome A (social emotional).  How do you narrow the focus?</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36</a:t>
            </a:fld>
            <a:endParaRPr lang="en-US"/>
          </a:p>
        </p:txBody>
      </p:sp>
    </p:spTree>
    <p:extLst>
      <p:ext uri="{BB962C8B-B14F-4D97-AF65-F5344CB8AC3E}">
        <p14:creationId xmlns:p14="http://schemas.microsoft.com/office/powerpoint/2010/main" val="712673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guidance document is a tool to help identify key issues, questions, and approaches for analyzing and interpreting data on outcomes for young children with disabilities. The tool outlines a series of steps related to defining analysis questions, clarifying expectations, analyzing data, testing inferences, and conducting data-based program improvement planning. It is best used in combination with other resources or as a point of reference for a group working with technical assistance providers or others who have experience analyzing and interpreting data. States will benefit from using the tool as a guide and individualizing specific content based on the data they have available and the specific issues that are priority interests or focal areas for program improvement.</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37</a:t>
            </a:fld>
            <a:endParaRPr lang="en-US" dirty="0"/>
          </a:p>
        </p:txBody>
      </p:sp>
    </p:spTree>
    <p:extLst>
      <p:ext uri="{BB962C8B-B14F-4D97-AF65-F5344CB8AC3E}">
        <p14:creationId xmlns:p14="http://schemas.microsoft.com/office/powerpoint/2010/main" val="181705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eaLnBrk="1" hangingPunct="1">
              <a:defRPr/>
            </a:pPr>
            <a:fld id="{B082FBE0-E056-4361-ABD9-EB09B3B0740A}" type="slidenum">
              <a:rPr lang="en-US" sz="1200" smtClean="0">
                <a:solidFill>
                  <a:schemeClr val="tx1"/>
                </a:solidFill>
              </a:rPr>
              <a:pPr algn="r" eaLnBrk="1" hangingPunct="1">
                <a:defRPr/>
              </a:pPr>
              <a:t>3</a:t>
            </a:fld>
            <a:endParaRPr lang="en-US" sz="1200" smtClean="0">
              <a:solidFill>
                <a:schemeClr val="tx1"/>
              </a:solidFill>
            </a:endParaRPr>
          </a:p>
        </p:txBody>
      </p:sp>
      <p:sp>
        <p:nvSpPr>
          <p:cNvPr id="152579" name="Rectangle 2"/>
          <p:cNvSpPr>
            <a:spLocks noGrp="1" noRot="1" noChangeAspect="1" noChangeArrowheads="1" noTextEdit="1"/>
          </p:cNvSpPr>
          <p:nvPr>
            <p:ph type="sldImg"/>
          </p:nvPr>
        </p:nvSpPr>
        <p:spPr>
          <a:xfrm>
            <a:off x="1143000" y="679450"/>
            <a:ext cx="4572000" cy="3429000"/>
          </a:xfrm>
          <a:ln/>
        </p:spPr>
      </p:sp>
      <p:sp>
        <p:nvSpPr>
          <p:cNvPr id="152580" name="Rectangle 3"/>
          <p:cNvSpPr>
            <a:spLocks noGrp="1" noChangeArrowheads="1"/>
          </p:cNvSpPr>
          <p:nvPr>
            <p:ph type="body" idx="1"/>
          </p:nvPr>
        </p:nvSpPr>
        <p:spPr>
          <a:xfrm>
            <a:off x="685801" y="4342465"/>
            <a:ext cx="5489575" cy="4120733"/>
          </a:xfrm>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guidance table presents some key questions to consider at important points in the process of using data for program</a:t>
            </a:r>
          </a:p>
          <a:p>
            <a:r>
              <a:rPr lang="en-US" sz="1200" b="0" i="0" u="none" strike="noStrike" kern="1200" baseline="0" dirty="0" smtClean="0">
                <a:solidFill>
                  <a:schemeClr val="tx1"/>
                </a:solidFill>
                <a:latin typeface="+mn-lt"/>
                <a:ea typeface="+mn-ea"/>
                <a:cs typeface="+mn-cs"/>
              </a:rPr>
              <a:t>improvement. They are intended to support group discussion and decision-making and to serve as examples of the types</a:t>
            </a:r>
          </a:p>
          <a:p>
            <a:r>
              <a:rPr lang="en-US" sz="1200" b="0" i="0" u="none" strike="noStrike" kern="1200" baseline="0" dirty="0" smtClean="0">
                <a:solidFill>
                  <a:schemeClr val="tx1"/>
                </a:solidFill>
                <a:latin typeface="+mn-lt"/>
                <a:ea typeface="+mn-ea"/>
                <a:cs typeface="+mn-cs"/>
              </a:rPr>
              <a:t>of questions to be considered. In most cases, the process of using data is an iterative one, proceeding in a series of steps</a:t>
            </a:r>
          </a:p>
          <a:p>
            <a:r>
              <a:rPr lang="en-US" sz="1200" b="0" i="0" u="none" strike="noStrike" kern="1200" baseline="0" dirty="0" smtClean="0">
                <a:solidFill>
                  <a:schemeClr val="tx1"/>
                </a:solidFill>
                <a:latin typeface="+mn-lt"/>
                <a:ea typeface="+mn-ea"/>
                <a:cs typeface="+mn-cs"/>
              </a:rPr>
              <a:t>that sometimes inform earlier steps. The steps</a:t>
            </a:r>
            <a:endParaRPr lang="en-US" dirty="0" smtClean="0"/>
          </a:p>
          <a:p>
            <a:r>
              <a:rPr lang="en-US" dirty="0" smtClean="0">
                <a:solidFill>
                  <a:srgbClr val="FF0000"/>
                </a:solidFill>
              </a:rPr>
              <a:t>Question:  Where is the idea of ‘what data</a:t>
            </a:r>
            <a:r>
              <a:rPr lang="en-US" baseline="0" dirty="0" smtClean="0">
                <a:solidFill>
                  <a:srgbClr val="FF0000"/>
                </a:solidFill>
              </a:rPr>
              <a:t> do you have’ or ‘what is realistic given the data’?</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38</a:t>
            </a:fld>
            <a:endParaRPr lang="en-US" dirty="0"/>
          </a:p>
        </p:txBody>
      </p:sp>
    </p:spTree>
    <p:extLst>
      <p:ext uri="{BB962C8B-B14F-4D97-AF65-F5344CB8AC3E}">
        <p14:creationId xmlns:p14="http://schemas.microsoft.com/office/powerpoint/2010/main" val="781068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39</a:t>
            </a:fld>
            <a:endParaRPr lang="en-US" dirty="0"/>
          </a:p>
        </p:txBody>
      </p:sp>
    </p:spTree>
    <p:extLst>
      <p:ext uri="{BB962C8B-B14F-4D97-AF65-F5344CB8AC3E}">
        <p14:creationId xmlns:p14="http://schemas.microsoft.com/office/powerpoint/2010/main" val="781068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Analyzing Child Outcomes Data for Program Improvement: Guidance Table</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40</a:t>
            </a:fld>
            <a:endParaRPr lang="en-US" dirty="0"/>
          </a:p>
        </p:txBody>
      </p:sp>
    </p:spTree>
    <p:extLst>
      <p:ext uri="{BB962C8B-B14F-4D97-AF65-F5344CB8AC3E}">
        <p14:creationId xmlns:p14="http://schemas.microsoft.com/office/powerpoint/2010/main" val="1127689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41</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criteria,</a:t>
            </a:r>
            <a:r>
              <a:rPr lang="en-US" baseline="0" dirty="0" smtClean="0"/>
              <a:t> have examples for the participants to review and talk about why they are good/not good</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51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2967B6-A0EC-4464-839A-329655E38D81}" type="slidenum">
              <a:rPr lang="en-US"/>
              <a:pPr>
                <a:defRPr/>
              </a:pPr>
              <a:t>52</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2967B6-A0EC-4464-839A-329655E38D81}" type="slidenum">
              <a:rPr lang="en-US"/>
              <a:pPr>
                <a:defRPr/>
              </a:pPr>
              <a:t>53</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59</a:t>
            </a:fld>
            <a:endParaRPr lang="en-US" dirty="0"/>
          </a:p>
        </p:txBody>
      </p:sp>
    </p:spTree>
    <p:extLst>
      <p:ext uri="{BB962C8B-B14F-4D97-AF65-F5344CB8AC3E}">
        <p14:creationId xmlns:p14="http://schemas.microsoft.com/office/powerpoint/2010/main" val="3784767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60</a:t>
            </a:fld>
            <a:endParaRPr lang="en-US" dirty="0"/>
          </a:p>
        </p:txBody>
      </p:sp>
    </p:spTree>
    <p:extLst>
      <p:ext uri="{BB962C8B-B14F-4D97-AF65-F5344CB8AC3E}">
        <p14:creationId xmlns:p14="http://schemas.microsoft.com/office/powerpoint/2010/main" val="3784767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more detail about some of the specific kinds</a:t>
            </a:r>
            <a:r>
              <a:rPr lang="en-US" baseline="0" dirty="0" smtClean="0"/>
              <a:t> of questions to get you started looking at these three.</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61</a:t>
            </a:fld>
            <a:endParaRPr lang="en-US" dirty="0"/>
          </a:p>
        </p:txBody>
      </p:sp>
    </p:spTree>
    <p:extLst>
      <p:ext uri="{BB962C8B-B14F-4D97-AF65-F5344CB8AC3E}">
        <p14:creationId xmlns:p14="http://schemas.microsoft.com/office/powerpoint/2010/main" val="16444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eaLnBrk="1" hangingPunct="1">
              <a:defRPr/>
            </a:pPr>
            <a:fld id="{B082FBE0-E056-4361-ABD9-EB09B3B0740A}" type="slidenum">
              <a:rPr lang="en-US" sz="1200" smtClean="0">
                <a:solidFill>
                  <a:schemeClr val="tx1"/>
                </a:solidFill>
              </a:rPr>
              <a:pPr algn="r" eaLnBrk="1" hangingPunct="1">
                <a:defRPr/>
              </a:pPr>
              <a:t>4</a:t>
            </a:fld>
            <a:endParaRPr lang="en-US" sz="1200" smtClean="0">
              <a:solidFill>
                <a:schemeClr val="tx1"/>
              </a:solidFill>
            </a:endParaRPr>
          </a:p>
        </p:txBody>
      </p:sp>
      <p:sp>
        <p:nvSpPr>
          <p:cNvPr id="152579" name="Rectangle 2"/>
          <p:cNvSpPr>
            <a:spLocks noGrp="1" noRot="1" noChangeAspect="1" noChangeArrowheads="1" noTextEdit="1"/>
          </p:cNvSpPr>
          <p:nvPr>
            <p:ph type="sldImg"/>
          </p:nvPr>
        </p:nvSpPr>
        <p:spPr>
          <a:xfrm>
            <a:off x="1143000" y="679450"/>
            <a:ext cx="4572000" cy="3429000"/>
          </a:xfrm>
          <a:ln/>
        </p:spPr>
      </p:sp>
      <p:sp>
        <p:nvSpPr>
          <p:cNvPr id="152580" name="Rectangle 3"/>
          <p:cNvSpPr>
            <a:spLocks noGrp="1" noChangeArrowheads="1"/>
          </p:cNvSpPr>
          <p:nvPr>
            <p:ph type="body" idx="1"/>
          </p:nvPr>
        </p:nvSpPr>
        <p:spPr>
          <a:xfrm>
            <a:off x="685801" y="4342465"/>
            <a:ext cx="5489575" cy="4120733"/>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a:t>
            </a:r>
            <a:r>
              <a:rPr lang="en-US" baseline="0" dirty="0" smtClean="0"/>
              <a:t> to an </a:t>
            </a:r>
            <a:r>
              <a:rPr lang="en-US" dirty="0" smtClean="0"/>
              <a:t>Activity</a:t>
            </a:r>
            <a:r>
              <a:rPr lang="en-US" baseline="0" dirty="0" smtClean="0"/>
              <a:t> – the focus would be on low performing programs</a:t>
            </a:r>
          </a:p>
          <a:p>
            <a:endParaRPr lang="en-US" baseline="0" dirty="0" smtClean="0"/>
          </a:p>
          <a:p>
            <a:r>
              <a:rPr lang="en-US" baseline="0" dirty="0" smtClean="0"/>
              <a:t>A little bit of qualitative data about the low performing data – low performing on all indicators, qualitatively you know about turnover or dispute resolution, qualitatively the demographics (rural/urban, military base, autism center).</a:t>
            </a:r>
          </a:p>
          <a:p>
            <a:endParaRPr lang="en-US" baseline="0" dirty="0" smtClean="0"/>
          </a:p>
          <a:p>
            <a:r>
              <a:rPr lang="en-US" baseline="0" dirty="0" smtClean="0"/>
              <a:t>Low performing programs (e.g. major urban areas)</a:t>
            </a:r>
          </a:p>
          <a:p>
            <a:r>
              <a:rPr lang="en-US" baseline="0" dirty="0" smtClean="0"/>
              <a:t>Connected to poverty and/or race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62</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DF7E40A-1AA0-4B20-89D7-FE0FE7E2521E}" type="slidenum">
              <a:rPr lang="en-US" altLang="en-US" smtClean="0">
                <a:latin typeface="Calibri" pitchFamily="34" charset="0"/>
              </a:rPr>
              <a:pPr fontAlgn="base">
                <a:spcBef>
                  <a:spcPct val="0"/>
                </a:spcBef>
                <a:spcAft>
                  <a:spcPct val="0"/>
                </a:spcAft>
                <a:defRPr/>
              </a:pPr>
              <a:t>63</a:t>
            </a:fld>
            <a:endParaRPr lang="en-US" altLang="en-US" smtClean="0">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From the longer handout of patterns, we will investigate a few of the expected patterns today.</a:t>
            </a:r>
          </a:p>
          <a:p>
            <a:pPr eaLnBrk="1" hangingPunct="1">
              <a:spcBef>
                <a:spcPct val="0"/>
              </a:spcBef>
            </a:pPr>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65</a:t>
            </a:fld>
            <a:endParaRPr lang="en-US"/>
          </a:p>
        </p:txBody>
      </p:sp>
    </p:spTree>
    <p:extLst>
      <p:ext uri="{BB962C8B-B14F-4D97-AF65-F5344CB8AC3E}">
        <p14:creationId xmlns:p14="http://schemas.microsoft.com/office/powerpoint/2010/main" val="2402278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67</a:t>
            </a:fld>
            <a:endParaRPr lang="en-US"/>
          </a:p>
        </p:txBody>
      </p:sp>
    </p:spTree>
    <p:extLst>
      <p:ext uri="{BB962C8B-B14F-4D97-AF65-F5344CB8AC3E}">
        <p14:creationId xmlns:p14="http://schemas.microsoft.com/office/powerpoint/2010/main" val="1292216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68</a:t>
            </a:fld>
            <a:endParaRPr lang="en-US"/>
          </a:p>
        </p:txBody>
      </p:sp>
    </p:spTree>
    <p:extLst>
      <p:ext uri="{BB962C8B-B14F-4D97-AF65-F5344CB8AC3E}">
        <p14:creationId xmlns:p14="http://schemas.microsoft.com/office/powerpoint/2010/main" val="473171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Narrowing your area of focus once you’ve</a:t>
            </a:r>
            <a:r>
              <a:rPr lang="en-US" baseline="0" dirty="0" smtClean="0"/>
              <a:t> got a broad issue or area to start with.</a:t>
            </a:r>
          </a:p>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70</a:t>
            </a:fld>
            <a:endParaRPr lang="en-US"/>
          </a:p>
        </p:txBody>
      </p:sp>
    </p:spTree>
    <p:extLst>
      <p:ext uri="{BB962C8B-B14F-4D97-AF65-F5344CB8AC3E}">
        <p14:creationId xmlns:p14="http://schemas.microsoft.com/office/powerpoint/2010/main" val="3760731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71</a:t>
            </a:fld>
            <a:endParaRPr lang="en-US"/>
          </a:p>
        </p:txBody>
      </p:sp>
    </p:spTree>
    <p:extLst>
      <p:ext uri="{BB962C8B-B14F-4D97-AF65-F5344CB8AC3E}">
        <p14:creationId xmlns:p14="http://schemas.microsoft.com/office/powerpoint/2010/main" val="3869771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Draft Tool for C-3/B-7,  and final tool for C-2, C-4, C-5, and C-6</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Designed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Assist EI programs/LEAs in collecting valid and reliable data to determine contributing factors impacting performance on State Performance Plan (SPP) results indicators  resulting in meaningful improvement plans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D6CF1EF-6EE9-4A72-95C9-0E9A2EB140C2}" type="slidenum">
              <a:rPr lang="en-US" smtClean="0"/>
              <a:pPr/>
              <a:t>73</a:t>
            </a:fld>
            <a:endParaRPr lang="en-US"/>
          </a:p>
        </p:txBody>
      </p:sp>
    </p:spTree>
    <p:extLst>
      <p:ext uri="{BB962C8B-B14F-4D97-AF65-F5344CB8AC3E}">
        <p14:creationId xmlns:p14="http://schemas.microsoft.com/office/powerpoint/2010/main" val="1763748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questions are designed to determine adequacy of agency management and oversight while others are geared for gathering information from service coordinators, teachers and providers and about actual practices.  Data collected from this investigation should be used to identify contributing factors that relate to program infrastructure, policies and procedures, funding, training and technical assistance, supervision, data, personnel and provider practices</a:t>
            </a:r>
            <a:endParaRPr lang="en-US" dirty="0"/>
          </a:p>
        </p:txBody>
      </p:sp>
      <p:sp>
        <p:nvSpPr>
          <p:cNvPr id="4" name="Slide Number Placeholder 3"/>
          <p:cNvSpPr>
            <a:spLocks noGrp="1"/>
          </p:cNvSpPr>
          <p:nvPr>
            <p:ph type="sldNum" sz="quarter" idx="10"/>
          </p:nvPr>
        </p:nvSpPr>
        <p:spPr/>
        <p:txBody>
          <a:bodyPr/>
          <a:lstStyle/>
          <a:p>
            <a:fld id="{2D6CF1EF-6EE9-4A72-95C9-0E9A2EB140C2}"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572202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next few slides are specific to the ‘child outcomes’ LCFT, but we have for both child and family.</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78</a:t>
            </a:fld>
            <a:endParaRPr lang="en-US"/>
          </a:p>
        </p:txBody>
      </p:sp>
    </p:spTree>
    <p:extLst>
      <p:ext uri="{BB962C8B-B14F-4D97-AF65-F5344CB8AC3E}">
        <p14:creationId xmlns:p14="http://schemas.microsoft.com/office/powerpoint/2010/main" val="367393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eaLnBrk="1" hangingPunct="1">
              <a:defRPr/>
            </a:pPr>
            <a:fld id="{F86FBB3E-D0C6-44D4-B016-618FB3AF2211}" type="slidenum">
              <a:rPr lang="en-US" sz="1200" smtClean="0">
                <a:solidFill>
                  <a:schemeClr val="tx1"/>
                </a:solidFill>
              </a:rPr>
              <a:pPr algn="r" eaLnBrk="1" hangingPunct="1">
                <a:defRPr/>
              </a:pPr>
              <a:t>5</a:t>
            </a:fld>
            <a:endParaRPr lang="en-US" sz="1200" smtClean="0">
              <a:solidFill>
                <a:schemeClr val="tx1"/>
              </a:solidFill>
            </a:endParaRPr>
          </a:p>
        </p:txBody>
      </p:sp>
      <p:sp>
        <p:nvSpPr>
          <p:cNvPr id="153603" name="Rectangle 2"/>
          <p:cNvSpPr>
            <a:spLocks noGrp="1" noRot="1" noChangeAspect="1" noChangeArrowheads="1" noTextEdit="1"/>
          </p:cNvSpPr>
          <p:nvPr>
            <p:ph type="sldImg"/>
          </p:nvPr>
        </p:nvSpPr>
        <p:spPr>
          <a:xfrm>
            <a:off x="1143000" y="679450"/>
            <a:ext cx="4572000" cy="3429000"/>
          </a:xfrm>
          <a:ln/>
        </p:spPr>
      </p:sp>
      <p:sp>
        <p:nvSpPr>
          <p:cNvPr id="153604" name="Rectangle 3"/>
          <p:cNvSpPr>
            <a:spLocks noGrp="1" noChangeArrowheads="1"/>
          </p:cNvSpPr>
          <p:nvPr>
            <p:ph type="body" idx="1"/>
          </p:nvPr>
        </p:nvSpPr>
        <p:spPr>
          <a:xfrm>
            <a:off x="685801" y="4342465"/>
            <a:ext cx="5489575" cy="4120733"/>
          </a:xfrm>
          <a:noFill/>
          <a:ln/>
        </p:spPr>
        <p:txBody>
          <a:bodyPr/>
          <a:lstStyle/>
          <a:p>
            <a:pPr eaLnBrk="1" hangingPunct="1"/>
            <a:r>
              <a:rPr lang="en-US" dirty="0" smtClean="0"/>
              <a:t>60% of children</a:t>
            </a:r>
            <a:r>
              <a:rPr lang="en-US" baseline="0" dirty="0" smtClean="0"/>
              <a:t> are in SS1</a:t>
            </a:r>
          </a:p>
          <a:p>
            <a:pPr eaLnBrk="1" hangingPunct="1"/>
            <a:r>
              <a:rPr lang="en-US" baseline="0" dirty="0" smtClean="0"/>
              <a:t>20% of children had an entry rating of 7</a:t>
            </a:r>
          </a:p>
          <a:p>
            <a:pPr eaLnBrk="1" hangingPunct="1"/>
            <a:r>
              <a:rPr lang="en-US" baseline="0" dirty="0" smtClean="0"/>
              <a:t>Just the facts</a:t>
            </a: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the child outcomes LCFT will be copied and in their hands</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81</a:t>
            </a:fld>
            <a:endParaRPr lang="en-US"/>
          </a:p>
        </p:txBody>
      </p:sp>
    </p:spTree>
    <p:extLst>
      <p:ext uri="{BB962C8B-B14F-4D97-AF65-F5344CB8AC3E}">
        <p14:creationId xmlns:p14="http://schemas.microsoft.com/office/powerpoint/2010/main" val="159964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82</a:t>
            </a:fld>
            <a:endParaRPr lang="en-US"/>
          </a:p>
        </p:txBody>
      </p:sp>
    </p:spTree>
    <p:extLst>
      <p:ext uri="{BB962C8B-B14F-4D97-AF65-F5344CB8AC3E}">
        <p14:creationId xmlns:p14="http://schemas.microsoft.com/office/powerpoint/2010/main" val="4148458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p>
        </p:txBody>
      </p:sp>
      <p:sp>
        <p:nvSpPr>
          <p:cNvPr id="4" name="Slide Number Placeholder 3"/>
          <p:cNvSpPr>
            <a:spLocks noGrp="1"/>
          </p:cNvSpPr>
          <p:nvPr>
            <p:ph type="sldNum" sz="quarter" idx="10"/>
          </p:nvPr>
        </p:nvSpPr>
        <p:spPr/>
        <p:txBody>
          <a:bodyPr/>
          <a:lstStyle/>
          <a:p>
            <a:fld id="{A36CCB86-3096-48FB-86FF-A203C11AE8D2}" type="slidenum">
              <a:rPr lang="en-US" smtClean="0"/>
              <a:pPr/>
              <a:t>83</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CCB86-3096-48FB-86FF-A203C11AE8D2}" type="slidenum">
              <a:rPr lang="en-US" smtClean="0"/>
              <a:pPr/>
              <a:t>84</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85</a:t>
            </a:fld>
            <a:endParaRPr lang="en-US"/>
          </a:p>
        </p:txBody>
      </p:sp>
    </p:spTree>
    <p:extLst>
      <p:ext uri="{BB962C8B-B14F-4D97-AF65-F5344CB8AC3E}">
        <p14:creationId xmlns:p14="http://schemas.microsoft.com/office/powerpoint/2010/main" val="1208760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86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C4C8B7A0-C0A8-4F41-978E-4B0D7B4A89FF}" type="slidenum">
              <a:rPr lang="en-US" smtClean="0">
                <a:latin typeface="Calibri" pitchFamily="34" charset="0"/>
                <a:ea typeface="ＭＳ Ｐゴシック" pitchFamily="34" charset="-128"/>
              </a:rPr>
              <a:pPr/>
              <a:t>88</a:t>
            </a:fld>
            <a:endParaRPr lang="en-US" smtClean="0">
              <a:latin typeface="Calibri"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endParaRPr lang="en-US" dirty="0"/>
          </a:p>
        </p:txBody>
      </p:sp>
      <p:sp>
        <p:nvSpPr>
          <p:cNvPr id="25603" name="Slide Number Placeholder 4"/>
          <p:cNvSpPr>
            <a:spLocks noGrp="1"/>
          </p:cNvSpPr>
          <p:nvPr>
            <p:ph type="sldNum" sz="quarter" idx="5"/>
          </p:nvPr>
        </p:nvSpPr>
        <p:spPr bwMode="auto">
          <a:noFill/>
          <a:ln>
            <a:miter lim="800000"/>
            <a:headEnd/>
            <a:tailEnd/>
          </a:ln>
        </p:spPr>
        <p:txBody>
          <a:bodyPr/>
          <a:lstStyle/>
          <a:p>
            <a:fld id="{3B4EAF35-1057-4B7C-B039-758279366106}" type="slidenum">
              <a:rPr lang="en-US" smtClean="0">
                <a:latin typeface="Calibri" pitchFamily="34" charset="0"/>
                <a:ea typeface="ＭＳ Ｐゴシック" pitchFamily="34" charset="-128"/>
              </a:rPr>
              <a:pPr/>
              <a:t>89</a:t>
            </a:fld>
            <a:endParaRPr lang="en-US" smtClean="0">
              <a:latin typeface="Calibri" pitchFamily="34"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a:t>
            </a:r>
            <a:r>
              <a:rPr lang="en-US" dirty="0"/>
              <a:t>speaking, we will be engaging in an iterative validation process that will include state partners as well as this technical work group.  This means that we will work collaboratively with the state folks and with this group to draft ideas, review and edit those ideas (over and over so that each iteration is an improvement on the last), and then (when ready) we will share more refined ideas in a broader sense to more folks in the field for additional refinement.  </a:t>
            </a:r>
          </a:p>
          <a:p>
            <a:r>
              <a:rPr lang="en-US" dirty="0"/>
              <a:t>We recently identified our 6 partner states – DE, ID, MN, NJ, PA &amp; WV.  They applied to be a partner states, so these are the final six selected and they represent some diversity across demographics (like size of state, and region of the country) as well as diversity in some state systems aspects (such as Lead Agency for Part C and eligibility criteria).  </a:t>
            </a:r>
          </a:p>
          <a:p>
            <a:r>
              <a:rPr lang="en-US" dirty="0"/>
              <a:t>Our Technical Work Group – you all – are </a:t>
            </a:r>
            <a:r>
              <a:rPr lang="en-US" dirty="0" smtClean="0"/>
              <a:t>a second key </a:t>
            </a:r>
            <a:r>
              <a:rPr lang="en-US" dirty="0"/>
              <a:t>group that we’ll be working with throughout the iterative process.  You were selected because of your expertise in knowing the Part C and Section 619 programs and/or your general expertise around quality systems and systems building.  So we have some diversity within this group </a:t>
            </a:r>
            <a:r>
              <a:rPr lang="en-US" dirty="0" smtClean="0"/>
              <a:t>–some </a:t>
            </a:r>
            <a:r>
              <a:rPr lang="en-US" dirty="0"/>
              <a:t>folks having more research experience, some more TA and consulting; we have diversity with some folks who know Part C and/or Section 619 particularly well, others who understand the general early childhood and systems building.     </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solidFill>
                  <a:prstClr val="black"/>
                </a:solidFill>
              </a:rPr>
              <a:pPr>
                <a:defRPr/>
              </a:pPr>
              <a:t>90</a:t>
            </a:fld>
            <a:endParaRPr lang="en-US">
              <a:solidFill>
                <a:prstClr val="black"/>
              </a:solidFill>
            </a:endParaRPr>
          </a:p>
        </p:txBody>
      </p:sp>
    </p:spTree>
    <p:extLst>
      <p:ext uri="{BB962C8B-B14F-4D97-AF65-F5344CB8AC3E}">
        <p14:creationId xmlns:p14="http://schemas.microsoft.com/office/powerpoint/2010/main" val="19512898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91</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eaLnBrk="1" hangingPunct="1">
              <a:defRPr/>
            </a:pPr>
            <a:fld id="{16A6EC6C-94F9-47E2-97D7-A809B8EC8368}" type="slidenum">
              <a:rPr lang="en-US" sz="1200" smtClean="0">
                <a:solidFill>
                  <a:schemeClr val="tx1"/>
                </a:solidFill>
              </a:rPr>
              <a:pPr algn="r" eaLnBrk="1" hangingPunct="1">
                <a:defRPr/>
              </a:pPr>
              <a:t>6</a:t>
            </a:fld>
            <a:endParaRPr lang="en-US" sz="1200" smtClean="0">
              <a:solidFill>
                <a:schemeClr val="tx1"/>
              </a:solidFill>
            </a:endParaRPr>
          </a:p>
        </p:txBody>
      </p:sp>
      <p:sp>
        <p:nvSpPr>
          <p:cNvPr id="154627" name="Rectangle 2"/>
          <p:cNvSpPr>
            <a:spLocks noGrp="1" noRot="1" noChangeAspect="1" noChangeArrowheads="1" noTextEdit="1"/>
          </p:cNvSpPr>
          <p:nvPr>
            <p:ph type="sldImg"/>
          </p:nvPr>
        </p:nvSpPr>
        <p:spPr>
          <a:xfrm>
            <a:off x="1143000" y="679450"/>
            <a:ext cx="4572000" cy="3429000"/>
          </a:xfrm>
          <a:ln/>
        </p:spPr>
      </p:sp>
      <p:sp>
        <p:nvSpPr>
          <p:cNvPr id="154628" name="Rectangle 3"/>
          <p:cNvSpPr>
            <a:spLocks noGrp="1" noChangeArrowheads="1"/>
          </p:cNvSpPr>
          <p:nvPr>
            <p:ph type="body" idx="1"/>
          </p:nvPr>
        </p:nvSpPr>
        <p:spPr>
          <a:xfrm>
            <a:off x="685801" y="4342465"/>
            <a:ext cx="5489575" cy="4120733"/>
          </a:xfrm>
          <a:noFill/>
          <a:ln/>
        </p:spPr>
        <p:txBody>
          <a:bodyPr/>
          <a:lstStyle/>
          <a:p>
            <a:pPr eaLnBrk="1" hangingPunct="1"/>
            <a:r>
              <a:rPr lang="en-US" dirty="0" smtClean="0"/>
              <a:t>What’s critical is how we interpret the numbers --- putting meaning on the data.</a:t>
            </a:r>
          </a:p>
          <a:p>
            <a:pPr eaLnBrk="1" hangingPunct="1"/>
            <a:r>
              <a:rPr lang="en-US" dirty="0" smtClean="0"/>
              <a:t>What</a:t>
            </a:r>
            <a:r>
              <a:rPr lang="en-US" baseline="0" dirty="0" smtClean="0"/>
              <a:t> does the data tell you?  What can you conclude?</a:t>
            </a:r>
            <a:br>
              <a:rPr lang="en-US" baseline="0" dirty="0" smtClean="0"/>
            </a:br>
            <a:r>
              <a:rPr lang="en-US" baseline="0" dirty="0" smtClean="0"/>
              <a:t>Is it something you’re not sure what it means?</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lgn="l" fontAlgn="base">
              <a:spcBef>
                <a:spcPct val="0"/>
              </a:spcBef>
              <a:spcAft>
                <a:spcPct val="0"/>
              </a:spcAft>
              <a:defRPr/>
            </a:pPr>
            <a:endParaRPr lang="en-US" sz="1200" dirty="0">
              <a:solidFill>
                <a:prstClr val="black"/>
              </a:solidFill>
            </a:endParaRPr>
          </a:p>
        </p:txBody>
      </p:sp>
      <p:sp>
        <p:nvSpPr>
          <p:cNvPr id="39939" name="Slide Number Placeholder 4"/>
          <p:cNvSpPr>
            <a:spLocks noGrp="1"/>
          </p:cNvSpPr>
          <p:nvPr>
            <p:ph type="sldNum" sz="quarter" idx="5"/>
          </p:nvPr>
        </p:nvSpPr>
        <p:spPr bwMode="auto">
          <a:noFill/>
          <a:ln>
            <a:miter lim="800000"/>
            <a:headEnd/>
            <a:tailEnd/>
          </a:ln>
        </p:spPr>
        <p:txBody>
          <a:bodyPr/>
          <a:lstStyle/>
          <a:p>
            <a:fld id="{CE007F7C-368A-4B89-820B-4D87961D1B89}" type="slidenum">
              <a:rPr lang="en-US" smtClean="0">
                <a:solidFill>
                  <a:prstClr val="black"/>
                </a:solidFill>
                <a:latin typeface="Calibri" pitchFamily="34" charset="0"/>
              </a:rPr>
              <a:pPr/>
              <a:t>92</a:t>
            </a:fld>
            <a:endParaRPr lang="en-US" smtClean="0">
              <a:solidFill>
                <a:prstClr val="black"/>
              </a:solidFill>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C4C8B7A0-C0A8-4F41-978E-4B0D7B4A89FF}" type="slidenum">
              <a:rPr lang="en-US" smtClean="0">
                <a:latin typeface="Calibri" pitchFamily="34" charset="0"/>
                <a:ea typeface="ＭＳ Ｐゴシック" pitchFamily="34" charset="-128"/>
              </a:rPr>
              <a:pPr/>
              <a:t>93</a:t>
            </a:fld>
            <a:endParaRPr lang="en-US" smtClean="0">
              <a:latin typeface="Calibri" pitchFamily="34" charset="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ultimately, we would have each component, followed by subcomponents, quality </a:t>
            </a:r>
            <a:r>
              <a:rPr lang="en-US" dirty="0" smtClean="0"/>
              <a:t>indicators, element</a:t>
            </a:r>
            <a:r>
              <a:rPr lang="en-US" baseline="0" dirty="0" smtClean="0"/>
              <a:t>s </a:t>
            </a:r>
            <a:r>
              <a:rPr lang="en-US" dirty="0" smtClean="0"/>
              <a:t>of quality (</a:t>
            </a:r>
            <a:r>
              <a:rPr lang="en-US" dirty="0"/>
              <a:t>that can be scaled for measurement), and corresponding resources.</a:t>
            </a:r>
          </a:p>
          <a:p>
            <a:r>
              <a:rPr lang="en-US" dirty="0"/>
              <a:t>So if we play this out, we might have personnel </a:t>
            </a:r>
            <a:r>
              <a:rPr lang="en-US" dirty="0" smtClean="0"/>
              <a:t>development as </a:t>
            </a:r>
            <a:r>
              <a:rPr lang="en-US" dirty="0"/>
              <a:t>a component, personnel standards as a subcomponent, a quality indicator that might say something like ... ‘the state has articulated personnel standards for early intervention and preschool providers’, and evidence of implementation might be things like...  the state has written personnel standards describing the </a:t>
            </a:r>
            <a:r>
              <a:rPr lang="en-US" dirty="0" smtClean="0"/>
              <a:t> core competencies for early intervention and preschool special education personnel</a:t>
            </a:r>
            <a:r>
              <a:rPr lang="en-US" dirty="0"/>
              <a:t>, the </a:t>
            </a:r>
            <a:r>
              <a:rPr lang="en-US" dirty="0" err="1" smtClean="0"/>
              <a:t>compentencies</a:t>
            </a:r>
            <a:r>
              <a:rPr lang="en-US" dirty="0" smtClean="0"/>
              <a:t> are </a:t>
            </a:r>
            <a:r>
              <a:rPr lang="en-US" dirty="0"/>
              <a:t>aligned with effective practices, ...</a:t>
            </a:r>
          </a:p>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solidFill>
                  <a:prstClr val="black"/>
                </a:solidFill>
              </a:rPr>
              <a:pPr>
                <a:defRPr/>
              </a:pPr>
              <a:t>94</a:t>
            </a:fld>
            <a:endParaRPr lang="en-US">
              <a:solidFill>
                <a:prstClr val="black"/>
              </a:solidFill>
            </a:endParaRPr>
          </a:p>
        </p:txBody>
      </p:sp>
    </p:spTree>
    <p:extLst>
      <p:ext uri="{BB962C8B-B14F-4D97-AF65-F5344CB8AC3E}">
        <p14:creationId xmlns:p14="http://schemas.microsoft.com/office/powerpoint/2010/main" val="4041669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95</a:t>
            </a:fld>
            <a:endParaRPr lang="en-US"/>
          </a:p>
        </p:txBody>
      </p:sp>
    </p:spTree>
    <p:extLst>
      <p:ext uri="{BB962C8B-B14F-4D97-AF65-F5344CB8AC3E}">
        <p14:creationId xmlns:p14="http://schemas.microsoft.com/office/powerpoint/2010/main" val="812440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96</a:t>
            </a:fld>
            <a:endParaRPr lang="en-US"/>
          </a:p>
        </p:txBody>
      </p:sp>
    </p:spTree>
    <p:extLst>
      <p:ext uri="{BB962C8B-B14F-4D97-AF65-F5344CB8AC3E}">
        <p14:creationId xmlns:p14="http://schemas.microsoft.com/office/powerpoint/2010/main" val="14234890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97</a:t>
            </a:fld>
            <a:endParaRPr lang="en-US"/>
          </a:p>
        </p:txBody>
      </p:sp>
    </p:spTree>
    <p:extLst>
      <p:ext uri="{BB962C8B-B14F-4D97-AF65-F5344CB8AC3E}">
        <p14:creationId xmlns:p14="http://schemas.microsoft.com/office/powerpoint/2010/main" val="2162735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98</a:t>
            </a:fld>
            <a:endParaRPr lang="en-US"/>
          </a:p>
        </p:txBody>
      </p:sp>
    </p:spTree>
    <p:extLst>
      <p:ext uri="{BB962C8B-B14F-4D97-AF65-F5344CB8AC3E}">
        <p14:creationId xmlns:p14="http://schemas.microsoft.com/office/powerpoint/2010/main" val="15607788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of SSIP requirements</a:t>
            </a:r>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99</a:t>
            </a:fld>
            <a:endParaRPr lang="en-US"/>
          </a:p>
        </p:txBody>
      </p:sp>
    </p:spTree>
    <p:extLst>
      <p:ext uri="{BB962C8B-B14F-4D97-AF65-F5344CB8AC3E}">
        <p14:creationId xmlns:p14="http://schemas.microsoft.com/office/powerpoint/2010/main" val="15105328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Reminder of SSIP requirements</a:t>
            </a:r>
          </a:p>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100</a:t>
            </a:fld>
            <a:endParaRPr lang="en-US"/>
          </a:p>
        </p:txBody>
      </p:sp>
    </p:spTree>
    <p:extLst>
      <p:ext uri="{BB962C8B-B14F-4D97-AF65-F5344CB8AC3E}">
        <p14:creationId xmlns:p14="http://schemas.microsoft.com/office/powerpoint/2010/main" val="12346687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101</a:t>
            </a:fld>
            <a:endParaRPr lang="en-US"/>
          </a:p>
        </p:txBody>
      </p:sp>
    </p:spTree>
    <p:extLst>
      <p:ext uri="{BB962C8B-B14F-4D97-AF65-F5344CB8AC3E}">
        <p14:creationId xmlns:p14="http://schemas.microsoft.com/office/powerpoint/2010/main" val="270033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eaLnBrk="1" hangingPunct="1">
              <a:defRPr/>
            </a:pPr>
            <a:fld id="{2D1CF249-A7CD-45A3-AFCF-CE88AC866677}" type="slidenum">
              <a:rPr lang="en-US" sz="1200" smtClean="0">
                <a:solidFill>
                  <a:schemeClr val="tx1"/>
                </a:solidFill>
              </a:rPr>
              <a:pPr algn="r" eaLnBrk="1" hangingPunct="1">
                <a:defRPr/>
              </a:pPr>
              <a:t>7</a:t>
            </a:fld>
            <a:endParaRPr lang="en-US" sz="1200" smtClean="0">
              <a:solidFill>
                <a:schemeClr val="tx1"/>
              </a:solidFill>
            </a:endParaRPr>
          </a:p>
        </p:txBody>
      </p:sp>
      <p:sp>
        <p:nvSpPr>
          <p:cNvPr id="155651" name="Rectangle 2"/>
          <p:cNvSpPr>
            <a:spLocks noGrp="1" noRot="1" noChangeAspect="1" noChangeArrowheads="1" noTextEdit="1"/>
          </p:cNvSpPr>
          <p:nvPr>
            <p:ph type="sldImg"/>
          </p:nvPr>
        </p:nvSpPr>
        <p:spPr>
          <a:xfrm>
            <a:off x="1143000" y="679450"/>
            <a:ext cx="4572000" cy="3429000"/>
          </a:xfrm>
          <a:ln/>
        </p:spPr>
      </p:sp>
      <p:sp>
        <p:nvSpPr>
          <p:cNvPr id="155652" name="Rectangle 3"/>
          <p:cNvSpPr>
            <a:spLocks noGrp="1" noChangeArrowheads="1"/>
          </p:cNvSpPr>
          <p:nvPr>
            <p:ph type="body" idx="1"/>
          </p:nvPr>
        </p:nvSpPr>
        <p:spPr>
          <a:xfrm>
            <a:off x="685801" y="4342465"/>
            <a:ext cx="5489575" cy="4120733"/>
          </a:xfrm>
          <a:noFill/>
          <a:ln/>
        </p:spPr>
        <p:txBody>
          <a:bodyPr/>
          <a:lstStyle/>
          <a:p>
            <a:pPr eaLnBrk="1" hangingPunct="1"/>
            <a:r>
              <a:rPr lang="en-US" dirty="0" smtClean="0"/>
              <a:t>It’s important to realize that inference is debatable– different people can</a:t>
            </a:r>
            <a:r>
              <a:rPr lang="en-US" baseline="0" dirty="0" smtClean="0"/>
              <a:t> reach different conclusions.  That’s why stakeholders (such as the program administrators, staff, beneficiaries) can help with putting meaning on the numbers.</a:t>
            </a:r>
          </a:p>
          <a:p>
            <a:pPr eaLnBrk="1" hangingPunct="1"/>
            <a:endParaRPr lang="en-US" baseline="0" dirty="0" smtClean="0"/>
          </a:p>
          <a:p>
            <a:pPr eaLnBrk="1" hangingPunct="1"/>
            <a:r>
              <a:rPr lang="en-US" dirty="0" smtClean="0"/>
              <a:t>You</a:t>
            </a:r>
            <a:r>
              <a:rPr lang="en-US" baseline="0" dirty="0" smtClean="0"/>
              <a:t> don’t want to start making conclusions or decisions about the quality of your program until you feel the data are accurate.</a:t>
            </a:r>
          </a:p>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CCB86-3096-48FB-86FF-A203C11AE8D2}" type="slidenum">
              <a:rPr lang="en-US" smtClean="0"/>
              <a:pPr/>
              <a:t>102</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104</a:t>
            </a:fld>
            <a:endParaRPr lang="en-US"/>
          </a:p>
        </p:txBody>
      </p:sp>
    </p:spTree>
    <p:extLst>
      <p:ext uri="{BB962C8B-B14F-4D97-AF65-F5344CB8AC3E}">
        <p14:creationId xmlns:p14="http://schemas.microsoft.com/office/powerpoint/2010/main" val="2426932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105</a:t>
            </a:fld>
            <a:endParaRPr lang="en-US"/>
          </a:p>
        </p:txBody>
      </p:sp>
    </p:spTree>
    <p:extLst>
      <p:ext uri="{BB962C8B-B14F-4D97-AF65-F5344CB8AC3E}">
        <p14:creationId xmlns:p14="http://schemas.microsoft.com/office/powerpoint/2010/main" val="1506869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we could ask states</a:t>
            </a:r>
            <a:r>
              <a:rPr lang="en-US" b="1" baseline="0" dirty="0" smtClean="0"/>
              <a:t> who they plan to involve as stakeholders? </a:t>
            </a:r>
            <a:endParaRPr lang="en-US" b="1"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106</a:t>
            </a:fld>
            <a:endParaRPr lang="en-US"/>
          </a:p>
        </p:txBody>
      </p:sp>
    </p:spTree>
    <p:extLst>
      <p:ext uri="{BB962C8B-B14F-4D97-AF65-F5344CB8AC3E}">
        <p14:creationId xmlns:p14="http://schemas.microsoft.com/office/powerpoint/2010/main" val="36940487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108</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109</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110</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114</a:t>
            </a:fld>
            <a:endParaRPr lang="en-US"/>
          </a:p>
        </p:txBody>
      </p:sp>
    </p:spTree>
    <p:extLst>
      <p:ext uri="{BB962C8B-B14F-4D97-AF65-F5344CB8AC3E}">
        <p14:creationId xmlns:p14="http://schemas.microsoft.com/office/powerpoint/2010/main" val="30867846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Potential activity:</a:t>
            </a:r>
            <a:r>
              <a:rPr lang="en-US" b="1" baseline="0" dirty="0" smtClean="0"/>
              <a:t> </a:t>
            </a:r>
            <a:r>
              <a:rPr lang="en-US" b="1" dirty="0" smtClean="0"/>
              <a:t>Could we ask state</a:t>
            </a:r>
            <a:r>
              <a:rPr lang="en-US" b="1" baseline="0" dirty="0" smtClean="0"/>
              <a:t> teams</a:t>
            </a:r>
            <a:r>
              <a:rPr lang="en-US" b="1" dirty="0" smtClean="0"/>
              <a:t> to do some kind of SWOT</a:t>
            </a:r>
            <a:r>
              <a:rPr lang="en-US" b="1" baseline="0" dirty="0" smtClean="0"/>
              <a:t> analysis of each of these components of their own system? This would be something they could take home with them or this might be a better activity when we are discussing infrastructure analysis. Just thinking out loud. </a:t>
            </a:r>
            <a:r>
              <a:rPr lang="en-US" b="1" baseline="0" dirty="0" smtClean="0">
                <a:sym typeface="Wingdings"/>
              </a:rPr>
              <a:t></a:t>
            </a:r>
            <a:endParaRPr lang="en-US" b="1" dirty="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115</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wonder if slide</a:t>
            </a:r>
            <a:r>
              <a:rPr lang="en-US" b="1" baseline="0" dirty="0" smtClean="0"/>
              <a:t> 22 and 23</a:t>
            </a:r>
            <a:r>
              <a:rPr lang="en-US" b="1" dirty="0" smtClean="0"/>
              <a:t> go</a:t>
            </a:r>
            <a:r>
              <a:rPr lang="en-US" b="1" baseline="0" dirty="0" smtClean="0"/>
              <a:t>  better when talking about theory of action? Perhaps, we should move these to be with the theory of action (before the evaluation section)?. We could also discuss this as a tool for states. Maybe we could give out a blank one of these and do an activity using this form? </a:t>
            </a:r>
            <a:endParaRPr lang="en-US" b="1" dirty="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116</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eaLnBrk="1" hangingPunct="1">
              <a:defRPr/>
            </a:pPr>
            <a:fld id="{925CB5BE-FB3E-4AD3-88C3-100DEC0106F3}" type="slidenum">
              <a:rPr lang="en-US" sz="1200" smtClean="0">
                <a:solidFill>
                  <a:schemeClr val="tx1"/>
                </a:solidFill>
              </a:rPr>
              <a:pPr algn="r" eaLnBrk="1" hangingPunct="1">
                <a:defRPr/>
              </a:pPr>
              <a:t>8</a:t>
            </a:fld>
            <a:endParaRPr lang="en-US" sz="1200" smtClean="0">
              <a:solidFill>
                <a:schemeClr val="tx1"/>
              </a:solidFill>
            </a:endParaRPr>
          </a:p>
        </p:txBody>
      </p:sp>
      <p:sp>
        <p:nvSpPr>
          <p:cNvPr id="156675" name="Rectangle 2"/>
          <p:cNvSpPr>
            <a:spLocks noGrp="1" noRot="1" noChangeAspect="1" noChangeArrowheads="1" noTextEdit="1"/>
          </p:cNvSpPr>
          <p:nvPr>
            <p:ph type="sldImg"/>
          </p:nvPr>
        </p:nvSpPr>
        <p:spPr>
          <a:xfrm>
            <a:off x="1143000" y="679450"/>
            <a:ext cx="4572000" cy="3429000"/>
          </a:xfrm>
          <a:ln/>
        </p:spPr>
      </p:sp>
      <p:sp>
        <p:nvSpPr>
          <p:cNvPr id="156676" name="Rectangle 3"/>
          <p:cNvSpPr>
            <a:spLocks noGrp="1" noChangeArrowheads="1"/>
          </p:cNvSpPr>
          <p:nvPr>
            <p:ph type="body" idx="1"/>
          </p:nvPr>
        </p:nvSpPr>
        <p:spPr>
          <a:xfrm>
            <a:off x="685801" y="4342465"/>
            <a:ext cx="5489575" cy="4120733"/>
          </a:xfrm>
          <a:noFill/>
          <a:ln/>
        </p:spPr>
        <p:txBody>
          <a:bodyPr/>
          <a:lstStyle/>
          <a:p>
            <a:pPr eaLnBrk="1" hangingPunct="1"/>
            <a:r>
              <a:rPr lang="en-US" dirty="0" smtClean="0"/>
              <a:t>So, after you’ve decided what the data mean, you</a:t>
            </a:r>
            <a:r>
              <a:rPr lang="en-US" baseline="0" dirty="0" smtClean="0"/>
              <a:t> can think about what actions need to be taken.  This too can be debatable and may be another place where stakeholders can help.</a:t>
            </a:r>
          </a:p>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wonder if slide</a:t>
            </a:r>
            <a:r>
              <a:rPr lang="en-US" b="1" baseline="0" dirty="0" smtClean="0"/>
              <a:t> 22 and 23</a:t>
            </a:r>
            <a:r>
              <a:rPr lang="en-US" b="1" dirty="0" smtClean="0"/>
              <a:t> go</a:t>
            </a:r>
            <a:r>
              <a:rPr lang="en-US" b="1" baseline="0" dirty="0" smtClean="0"/>
              <a:t>  better when talking about theory of action? Perhaps, we should move these to be with the theory of action (before the evaluation section)?. We could also discuss this as a tool for states. Maybe we could give out a blank one of these and do an activity using this form? </a:t>
            </a:r>
            <a:endParaRPr lang="en-US" b="1" dirty="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117</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118</a:t>
            </a:fld>
            <a:endParaRPr lang="en-US"/>
          </a:p>
        </p:txBody>
      </p:sp>
    </p:spTree>
    <p:extLst>
      <p:ext uri="{BB962C8B-B14F-4D97-AF65-F5344CB8AC3E}">
        <p14:creationId xmlns:p14="http://schemas.microsoft.com/office/powerpoint/2010/main" val="6162216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wonder if slide</a:t>
            </a:r>
            <a:r>
              <a:rPr lang="en-US" b="1" baseline="0" dirty="0" smtClean="0"/>
              <a:t> 22 and 23</a:t>
            </a:r>
            <a:r>
              <a:rPr lang="en-US" b="1" dirty="0" smtClean="0"/>
              <a:t> go</a:t>
            </a:r>
            <a:r>
              <a:rPr lang="en-US" b="1" baseline="0" dirty="0" smtClean="0"/>
              <a:t>  better when talking about theory of action? Perhaps, we should move these to be with the theory of action (before the evaluation section)?. We could also discuss this as a tool for states. Maybe we could give out a blank one of these and do an activity using this form? </a:t>
            </a:r>
            <a:endParaRPr lang="en-US" b="1" dirty="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119</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120</a:t>
            </a:fld>
            <a:endParaRPr lang="en-US"/>
          </a:p>
        </p:txBody>
      </p:sp>
    </p:spTree>
    <p:extLst>
      <p:ext uri="{BB962C8B-B14F-4D97-AF65-F5344CB8AC3E}">
        <p14:creationId xmlns:p14="http://schemas.microsoft.com/office/powerpoint/2010/main" val="354040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122</a:t>
            </a:fld>
            <a:endParaRPr lang="en-US"/>
          </a:p>
        </p:txBody>
      </p:sp>
    </p:spTree>
    <p:extLst>
      <p:ext uri="{BB962C8B-B14F-4D97-AF65-F5344CB8AC3E}">
        <p14:creationId xmlns:p14="http://schemas.microsoft.com/office/powerpoint/2010/main" val="6328751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123</a:t>
            </a:fld>
            <a:endParaRPr lang="en-US"/>
          </a:p>
        </p:txBody>
      </p:sp>
    </p:spTree>
    <p:extLst>
      <p:ext uri="{BB962C8B-B14F-4D97-AF65-F5344CB8AC3E}">
        <p14:creationId xmlns:p14="http://schemas.microsoft.com/office/powerpoint/2010/main" val="5159916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b="0" dirty="0" smtClean="0"/>
          </a:p>
        </p:txBody>
      </p:sp>
      <p:sp>
        <p:nvSpPr>
          <p:cNvPr id="4" name="Slide Number Placeholder 3"/>
          <p:cNvSpPr>
            <a:spLocks noGrp="1"/>
          </p:cNvSpPr>
          <p:nvPr>
            <p:ph type="sldNum" sz="quarter" idx="10"/>
          </p:nvPr>
        </p:nvSpPr>
        <p:spPr/>
        <p:txBody>
          <a:bodyPr/>
          <a:lstStyle/>
          <a:p>
            <a:pPr>
              <a:defRPr/>
            </a:pPr>
            <a:fld id="{D53B3C32-71C2-45AB-8B76-1FA1CA66EFD5}" type="slidenum">
              <a:rPr lang="en-US" smtClean="0"/>
              <a:pPr>
                <a:defRPr/>
              </a:pPr>
              <a:t>131</a:t>
            </a:fld>
            <a:endParaRPr lang="en-US"/>
          </a:p>
        </p:txBody>
      </p:sp>
    </p:spTree>
    <p:extLst>
      <p:ext uri="{BB962C8B-B14F-4D97-AF65-F5344CB8AC3E}">
        <p14:creationId xmlns:p14="http://schemas.microsoft.com/office/powerpoint/2010/main" val="1320424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132</a:t>
            </a:fld>
            <a:endParaRPr lang="en-US"/>
          </a:p>
        </p:txBody>
      </p:sp>
    </p:spTree>
    <p:extLst>
      <p:ext uri="{BB962C8B-B14F-4D97-AF65-F5344CB8AC3E}">
        <p14:creationId xmlns:p14="http://schemas.microsoft.com/office/powerpoint/2010/main" val="228213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Catch 22 – </a:t>
            </a:r>
            <a:r>
              <a:rPr lang="en-US" baseline="0" dirty="0" smtClean="0"/>
              <a:t> you don’t want to use the data until it’s high quality, but it can’t become high quality until you use it.</a:t>
            </a:r>
          </a:p>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9</a:t>
            </a:fld>
            <a:endParaRPr lang="en-US"/>
          </a:p>
        </p:txBody>
      </p:sp>
    </p:spTree>
    <p:extLst>
      <p:ext uri="{BB962C8B-B14F-4D97-AF65-F5344CB8AC3E}">
        <p14:creationId xmlns:p14="http://schemas.microsoft.com/office/powerpoint/2010/main" val="296220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74E3E2-1344-48C8-AC90-0DCDF524DF6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315174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4E3E2-1344-48C8-AC90-0DCDF524DF67}"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2384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4E3E2-1344-48C8-AC90-0DCDF524DF67}"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54362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4E3E2-1344-48C8-AC90-0DCDF524DF67}"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36775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4E3E2-1344-48C8-AC90-0DCDF524DF6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04416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4E3E2-1344-48C8-AC90-0DCDF524DF6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05924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73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710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338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063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56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0687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74E3E2-1344-48C8-AC90-0DCDF524DF6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pic>
        <p:nvPicPr>
          <p:cNvPr id="7" name="Picture 18" descr="ECO8SmallNoTxt.jpg                                             002406B7Macintosh HD                   B75E31B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24401" y="76200"/>
            <a:ext cx="964254" cy="7439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DaSy\National Conference\DaSy Images\DaSy-Logo-230.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10400" y="0"/>
            <a:ext cx="1219200" cy="8693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ECTA\Web and Product Development Work Team\Branding\ectacenter-wordmark-screen-nospellou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1" y="372804"/>
            <a:ext cx="2960914" cy="4868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228600" y="990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462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875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15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80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746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536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524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7719CE09-D346-4046-8850-DE1F24D930F9}" type="slidenum">
              <a:rPr lang="en-US"/>
              <a:pPr>
                <a:defRPr/>
              </a:pPr>
              <a:t>‹#›</a:t>
            </a:fld>
            <a:endParaRPr lang="en-US"/>
          </a:p>
        </p:txBody>
      </p:sp>
    </p:spTree>
    <p:extLst>
      <p:ext uri="{BB962C8B-B14F-4D97-AF65-F5344CB8AC3E}">
        <p14:creationId xmlns:p14="http://schemas.microsoft.com/office/powerpoint/2010/main" val="10435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FB31820-787F-483A-A049-CDEF1A1DF1B1}" type="slidenum">
              <a:rPr lang="en-US"/>
              <a:pPr>
                <a:defRPr/>
              </a:pPr>
              <a:t>‹#›</a:t>
            </a:fld>
            <a:endParaRPr lang="en-US"/>
          </a:p>
        </p:txBody>
      </p:sp>
    </p:spTree>
    <p:extLst>
      <p:ext uri="{BB962C8B-B14F-4D97-AF65-F5344CB8AC3E}">
        <p14:creationId xmlns:p14="http://schemas.microsoft.com/office/powerpoint/2010/main" val="3988447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EF931EC-0184-4DEA-AC9E-ED9AF893FD6C}" type="slidenum">
              <a:rPr lang="en-US"/>
              <a:pPr>
                <a:defRPr/>
              </a:pPr>
              <a:t>‹#›</a:t>
            </a:fld>
            <a:endParaRPr lang="en-US"/>
          </a:p>
        </p:txBody>
      </p:sp>
    </p:spTree>
    <p:extLst>
      <p:ext uri="{BB962C8B-B14F-4D97-AF65-F5344CB8AC3E}">
        <p14:creationId xmlns:p14="http://schemas.microsoft.com/office/powerpoint/2010/main" val="3764037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E18C9EA-FEBE-4C86-9806-D2D172D930F5}" type="slidenum">
              <a:rPr lang="en-US"/>
              <a:pPr>
                <a:defRPr/>
              </a:pPr>
              <a:t>‹#›</a:t>
            </a:fld>
            <a:endParaRPr lang="en-US"/>
          </a:p>
        </p:txBody>
      </p:sp>
    </p:spTree>
    <p:extLst>
      <p:ext uri="{BB962C8B-B14F-4D97-AF65-F5344CB8AC3E}">
        <p14:creationId xmlns:p14="http://schemas.microsoft.com/office/powerpoint/2010/main" val="387224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652" y="3810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74E3E2-1344-48C8-AC90-0DCDF524DF6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pic>
        <p:nvPicPr>
          <p:cNvPr id="7" name="Picture 18" descr="ECO8SmallNoTxt.jpg                                             002406B7Macintosh HD                   B75E31B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47173" y="6096000"/>
            <a:ext cx="825027" cy="636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DaSy\National Conference\DaSy Images\DaSy-Logo-230.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0" y="6096000"/>
            <a:ext cx="1068659"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ECTA\Web and Product Development Work Team\Branding\ectacenter-wordmark-screen-nospellou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68286" y="6306420"/>
            <a:ext cx="2427514" cy="39918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228600" y="1371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161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C699D40F-C992-49FC-AB21-3DCAD328B18E}" type="slidenum">
              <a:rPr lang="en-US"/>
              <a:pPr>
                <a:defRPr/>
              </a:pPr>
              <a:t>‹#›</a:t>
            </a:fld>
            <a:endParaRPr lang="en-US"/>
          </a:p>
        </p:txBody>
      </p:sp>
    </p:spTree>
    <p:extLst>
      <p:ext uri="{BB962C8B-B14F-4D97-AF65-F5344CB8AC3E}">
        <p14:creationId xmlns:p14="http://schemas.microsoft.com/office/powerpoint/2010/main" val="3141590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8EF5A831-216C-4BEE-8A57-B123F16365CD}" type="slidenum">
              <a:rPr lang="en-US"/>
              <a:pPr>
                <a:defRPr/>
              </a:pPr>
              <a:t>‹#›</a:t>
            </a:fld>
            <a:endParaRPr lang="en-US"/>
          </a:p>
        </p:txBody>
      </p:sp>
    </p:spTree>
    <p:extLst>
      <p:ext uri="{BB962C8B-B14F-4D97-AF65-F5344CB8AC3E}">
        <p14:creationId xmlns:p14="http://schemas.microsoft.com/office/powerpoint/2010/main" val="254093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763243A-B719-42CD-B4E2-D23063197C7E}" type="slidenum">
              <a:rPr lang="en-US"/>
              <a:pPr>
                <a:defRPr/>
              </a:pPr>
              <a:t>‹#›</a:t>
            </a:fld>
            <a:endParaRPr lang="en-US"/>
          </a:p>
        </p:txBody>
      </p:sp>
    </p:spTree>
    <p:extLst>
      <p:ext uri="{BB962C8B-B14F-4D97-AF65-F5344CB8AC3E}">
        <p14:creationId xmlns:p14="http://schemas.microsoft.com/office/powerpoint/2010/main" val="3810935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FC1FB84-DA5B-4905-B8CD-36C8CBF122CB}" type="slidenum">
              <a:rPr lang="en-US"/>
              <a:pPr>
                <a:defRPr/>
              </a:pPr>
              <a:t>‹#›</a:t>
            </a:fld>
            <a:endParaRPr lang="en-US"/>
          </a:p>
        </p:txBody>
      </p:sp>
    </p:spTree>
    <p:extLst>
      <p:ext uri="{BB962C8B-B14F-4D97-AF65-F5344CB8AC3E}">
        <p14:creationId xmlns:p14="http://schemas.microsoft.com/office/powerpoint/2010/main" val="3414530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E9920E6-BCBD-43BE-81AE-1A34E7B254BA}" type="slidenum">
              <a:rPr lang="en-US"/>
              <a:pPr>
                <a:defRPr/>
              </a:pPr>
              <a:t>‹#›</a:t>
            </a:fld>
            <a:endParaRPr lang="en-US"/>
          </a:p>
        </p:txBody>
      </p:sp>
    </p:spTree>
    <p:extLst>
      <p:ext uri="{BB962C8B-B14F-4D97-AF65-F5344CB8AC3E}">
        <p14:creationId xmlns:p14="http://schemas.microsoft.com/office/powerpoint/2010/main" val="188833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652" y="3810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74E3E2-1344-48C8-AC90-0DCDF524DF6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cxnSp>
        <p:nvCxnSpPr>
          <p:cNvPr id="10" name="Straight Connector 9"/>
          <p:cNvCxnSpPr/>
          <p:nvPr userDrawn="1"/>
        </p:nvCxnSpPr>
        <p:spPr>
          <a:xfrm>
            <a:off x="228600" y="1371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26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00" y="990600"/>
            <a:ext cx="2514600" cy="51355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74E3E2-1344-48C8-AC90-0DCDF524DF6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70741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74E3E2-1344-48C8-AC90-0DCDF524DF67}"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07242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74E3E2-1344-48C8-AC90-0DCDF524DF67}"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371341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74E3E2-1344-48C8-AC90-0DCDF524DF67}"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10533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74E3E2-1344-48C8-AC90-0DCDF524DF67}"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45168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4E3E2-1344-48C8-AC90-0DCDF524DF67}"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CF75E-8E0E-4214-9EAC-DD1FD0E110B7}" type="slidenum">
              <a:rPr lang="en-US" smtClean="0"/>
              <a:pPr/>
              <a:t>‹#›</a:t>
            </a:fld>
            <a:endParaRPr lang="en-US"/>
          </a:p>
        </p:txBody>
      </p:sp>
    </p:spTree>
    <p:extLst>
      <p:ext uri="{BB962C8B-B14F-4D97-AF65-F5344CB8AC3E}">
        <p14:creationId xmlns:p14="http://schemas.microsoft.com/office/powerpoint/2010/main" val="156369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4E3E2-1344-48C8-AC90-0DCDF524DF67}" type="datetimeFigureOut">
              <a:rPr lang="en-US" smtClean="0">
                <a:solidFill>
                  <a:prstClr val="black">
                    <a:tint val="75000"/>
                  </a:prstClr>
                </a:solidFill>
              </a:rPr>
              <a:pPr/>
              <a:t>9/18/2014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CF75E-8E0E-4214-9EAC-DD1FD0E110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769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0"/>
                <a:cs typeface="ＭＳ Ｐゴシック" charset="0"/>
              </a:defRPr>
            </a:lvl1pPr>
          </a:lstStyle>
          <a:p>
            <a:pPr fontAlgn="base">
              <a:spcBef>
                <a:spcPct val="0"/>
              </a:spcBef>
              <a:spcAft>
                <a:spcPct val="0"/>
              </a:spcAft>
              <a:defRPr/>
            </a:pPr>
            <a:fld id="{7FCFCF40-A9D3-4647-A6FC-46BA3EF1F027}" type="slidenum">
              <a:rPr lang="en-US">
                <a:latin typeface="Arial" charset="0"/>
              </a:rPr>
              <a:pPr fontAlgn="base">
                <a:spcBef>
                  <a:spcPct val="0"/>
                </a:spcBef>
                <a:spcAft>
                  <a:spcPct val="0"/>
                </a:spcAft>
                <a:defRPr/>
              </a:pPr>
              <a:t>‹#›</a:t>
            </a:fld>
            <a:endParaRPr lang="en-US">
              <a:latin typeface="Arial" charset="0"/>
            </a:endParaRPr>
          </a:p>
        </p:txBody>
      </p:sp>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606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6.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9.xml"/><Relationship Id="rId1" Type="http://schemas.openxmlformats.org/officeDocument/2006/relationships/slideLayout" Target="../slideLayouts/slideLayout10.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17.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80.xml"/><Relationship Id="rId16" Type="http://schemas.openxmlformats.org/officeDocument/2006/relationships/diagramColors" Target="../diagrams/colors11.xml"/><Relationship Id="rId1" Type="http://schemas.openxmlformats.org/officeDocument/2006/relationships/slideLayout" Target="../slideLayouts/slideLayout10.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1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18" Type="http://schemas.openxmlformats.org/officeDocument/2006/relationships/diagramData" Target="../diagrams/data15.xml"/><Relationship Id="rId3" Type="http://schemas.openxmlformats.org/officeDocument/2006/relationships/diagramData" Target="../diagrams/data12.xml"/><Relationship Id="rId21" Type="http://schemas.openxmlformats.org/officeDocument/2006/relationships/diagramColors" Target="../diagrams/colors15.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82.xml"/><Relationship Id="rId16" Type="http://schemas.openxmlformats.org/officeDocument/2006/relationships/diagramColors" Target="../diagrams/colors14.xml"/><Relationship Id="rId20" Type="http://schemas.openxmlformats.org/officeDocument/2006/relationships/diagramQuickStyle" Target="../diagrams/quickStyle15.xml"/><Relationship Id="rId1" Type="http://schemas.openxmlformats.org/officeDocument/2006/relationships/slideLayout" Target="../slideLayouts/slideLayout10.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19" Type="http://schemas.openxmlformats.org/officeDocument/2006/relationships/diagramLayout" Target="../diagrams/layout15.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 Id="rId22" Type="http://schemas.microsoft.com/office/2007/relationships/diagramDrawing" Target="../diagrams/drawing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4.xml"/><Relationship Id="rId1" Type="http://schemas.openxmlformats.org/officeDocument/2006/relationships/slideLayout" Target="../slideLayouts/slideLayout21.xml"/></Relationships>
</file>

<file path=ppt/slides/_rels/slide1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ectacenter.org/eco/pages/quality_assurance.asp" TargetMode="Externa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diagramData" Target="../diagrams/data19.xml"/><Relationship Id="rId3" Type="http://schemas.openxmlformats.org/officeDocument/2006/relationships/diagramData" Target="../diagrams/data16.xml"/><Relationship Id="rId21" Type="http://schemas.openxmlformats.org/officeDocument/2006/relationships/diagramColors" Target="../diagrams/colors19.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86.xml"/><Relationship Id="rId16" Type="http://schemas.openxmlformats.org/officeDocument/2006/relationships/diagramColors" Target="../diagrams/colors18.xml"/><Relationship Id="rId20" Type="http://schemas.openxmlformats.org/officeDocument/2006/relationships/diagramQuickStyle" Target="../diagrams/quickStyle19.xml"/><Relationship Id="rId1" Type="http://schemas.openxmlformats.org/officeDocument/2006/relationships/slideLayout" Target="../slideLayouts/slideLayout10.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19" Type="http://schemas.openxmlformats.org/officeDocument/2006/relationships/diagramLayout" Target="../diagrams/layout19.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 Id="rId22" Type="http://schemas.microsoft.com/office/2007/relationships/diagramDrawing" Target="../diagrams/drawing1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ectacenter.org/eco/pages/tools.asp"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ectacenter.org/~pdfs/eco/AnalyzingChildOutcomesData-GuidanceTable.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hyperlink" Target="http://ectacenter.org/~docs/topics/gensup/14-ContributingFactor-Results_Final_28Mar12.doc" TargetMode="External"/><Relationship Id="rId5" Type="http://schemas.openxmlformats.org/officeDocument/2006/relationships/hyperlink" Target="http://ectacenter.org/~docs/eco/ECO-C3-B7-LCFT.docx" TargetMode="External"/><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4984" y="1679028"/>
            <a:ext cx="5410200" cy="2232025"/>
          </a:xfrm>
        </p:spPr>
        <p:txBody>
          <a:bodyPr anchor="ctr">
            <a:noAutofit/>
          </a:bodyPr>
          <a:lstStyle/>
          <a:p>
            <a:r>
              <a:rPr lang="en-US" b="1" dirty="0" smtClean="0">
                <a:solidFill>
                  <a:schemeClr val="tx2"/>
                </a:solidFill>
              </a:rPr>
              <a:t>What is the problem? </a:t>
            </a:r>
            <a:r>
              <a:rPr lang="en-US" b="1" dirty="0">
                <a:solidFill>
                  <a:schemeClr val="tx2"/>
                </a:solidFill>
              </a:rPr>
              <a:t/>
            </a:r>
            <a:br>
              <a:rPr lang="en-US" b="1" dirty="0">
                <a:solidFill>
                  <a:schemeClr val="tx2"/>
                </a:solidFill>
              </a:rPr>
            </a:br>
            <a:r>
              <a:rPr lang="en-US" b="1" dirty="0" smtClean="0">
                <a:solidFill>
                  <a:schemeClr val="tx2"/>
                </a:solidFill>
              </a:rPr>
              <a:t>Broad Data and Infrastructure Analysis</a:t>
            </a:r>
            <a:endParaRPr lang="en-US" dirty="0">
              <a:solidFill>
                <a:schemeClr val="tx2"/>
              </a:solidFill>
              <a:effectLst/>
            </a:endParaRPr>
          </a:p>
        </p:txBody>
      </p:sp>
      <p:sp>
        <p:nvSpPr>
          <p:cNvPr id="3" name="Subtitle 2"/>
          <p:cNvSpPr>
            <a:spLocks noGrp="1"/>
          </p:cNvSpPr>
          <p:nvPr>
            <p:ph type="subTitle" idx="1"/>
          </p:nvPr>
        </p:nvSpPr>
        <p:spPr>
          <a:xfrm>
            <a:off x="3429000" y="3962400"/>
            <a:ext cx="4724400" cy="2438400"/>
          </a:xfrm>
        </p:spPr>
        <p:txBody>
          <a:bodyPr>
            <a:normAutofit/>
          </a:bodyPr>
          <a:lstStyle/>
          <a:p>
            <a:pPr>
              <a:defRPr/>
            </a:pPr>
            <a:r>
              <a:rPr lang="en-US" i="1" dirty="0" smtClean="0">
                <a:solidFill>
                  <a:schemeClr val="tx2"/>
                </a:solidFill>
              </a:rPr>
              <a:t>October 2013</a:t>
            </a:r>
          </a:p>
          <a:p>
            <a:pPr>
              <a:defRPr/>
            </a:pPr>
            <a:r>
              <a:rPr lang="en-US" i="1" dirty="0" smtClean="0">
                <a:solidFill>
                  <a:schemeClr val="tx2"/>
                </a:solidFill>
              </a:rPr>
              <a:t>Kathy Hebbeler</a:t>
            </a:r>
          </a:p>
          <a:p>
            <a:pPr>
              <a:spcBef>
                <a:spcPts val="0"/>
              </a:spcBef>
              <a:defRPr/>
            </a:pPr>
            <a:r>
              <a:rPr lang="en-US" i="1" dirty="0" smtClean="0">
                <a:solidFill>
                  <a:schemeClr val="tx2"/>
                </a:solidFill>
              </a:rPr>
              <a:t>Christina Kasprzak</a:t>
            </a:r>
          </a:p>
          <a:p>
            <a:pPr>
              <a:spcBef>
                <a:spcPts val="0"/>
              </a:spcBef>
              <a:defRPr/>
            </a:pPr>
            <a:r>
              <a:rPr lang="en-US" i="1" dirty="0" smtClean="0">
                <a:solidFill>
                  <a:schemeClr val="tx2"/>
                </a:solidFill>
              </a:rPr>
              <a:t>Cornelia </a:t>
            </a:r>
            <a:r>
              <a:rPr lang="en-US" i="1" dirty="0">
                <a:solidFill>
                  <a:schemeClr val="tx2"/>
                </a:solidFill>
              </a:rPr>
              <a:t>Taylor</a:t>
            </a:r>
          </a:p>
          <a:p>
            <a:pPr>
              <a:defRPr/>
            </a:pPr>
            <a:endParaRPr lang="en-US" i="1" dirty="0"/>
          </a:p>
          <a:p>
            <a:endParaRPr lang="en-US" dirty="0"/>
          </a:p>
        </p:txBody>
      </p:sp>
      <p:grpSp>
        <p:nvGrpSpPr>
          <p:cNvPr id="2" name="Group 1" descr="&quot; &quot;"/>
          <p:cNvGrpSpPr/>
          <p:nvPr/>
        </p:nvGrpSpPr>
        <p:grpSpPr>
          <a:xfrm>
            <a:off x="304800" y="0"/>
            <a:ext cx="8381999" cy="1141012"/>
            <a:chOff x="228601" y="0"/>
            <a:chExt cx="8381999" cy="1141012"/>
          </a:xfrm>
        </p:grpSpPr>
        <p:pic>
          <p:nvPicPr>
            <p:cNvPr id="14" name="Picture 18"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265583" cy="97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0"/>
              <a:ext cx="1600200" cy="11410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quot; &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372804"/>
              <a:ext cx="3886200" cy="63904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quot; &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1730071"/>
            <a:ext cx="29398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55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Quality</a:t>
            </a:r>
            <a:endParaRPr lang="en-US" sz="4800" dirty="0"/>
          </a:p>
        </p:txBody>
      </p:sp>
      <p:sp>
        <p:nvSpPr>
          <p:cNvPr id="3" name="Content Placeholder 2"/>
          <p:cNvSpPr>
            <a:spLocks noGrp="1"/>
          </p:cNvSpPr>
          <p:nvPr>
            <p:ph idx="1"/>
          </p:nvPr>
        </p:nvSpPr>
        <p:spPr>
          <a:xfrm>
            <a:off x="381000" y="1646237"/>
            <a:ext cx="5181600" cy="4602163"/>
          </a:xfrm>
        </p:spPr>
        <p:txBody>
          <a:bodyPr>
            <a:normAutofit/>
          </a:bodyPr>
          <a:lstStyle/>
          <a:p>
            <a:r>
              <a:rPr lang="en-US" sz="3600" dirty="0" smtClean="0"/>
              <a:t>Not the focus of the SSIP</a:t>
            </a:r>
          </a:p>
          <a:p>
            <a:r>
              <a:rPr lang="en-US" sz="3600" dirty="0" smtClean="0"/>
              <a:t>But must be addressed in the SSIP</a:t>
            </a:r>
          </a:p>
          <a:p>
            <a:pPr lvl="1"/>
            <a:r>
              <a:rPr lang="en-US" sz="3200" dirty="0"/>
              <a:t>Describe data quality issues identified through</a:t>
            </a:r>
          </a:p>
          <a:p>
            <a:pPr lvl="1"/>
            <a:r>
              <a:rPr lang="en-US" sz="3200" dirty="0" smtClean="0"/>
              <a:t>Describe </a:t>
            </a:r>
            <a:r>
              <a:rPr lang="en-US" sz="3200" dirty="0"/>
              <a:t>data quality efforts</a:t>
            </a:r>
          </a:p>
          <a:p>
            <a:endParaRPr lang="en-US" sz="3600" dirty="0"/>
          </a:p>
        </p:txBody>
      </p:sp>
      <p:pic>
        <p:nvPicPr>
          <p:cNvPr id="1026" name="Picture 2"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286000"/>
            <a:ext cx="286442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2143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FD4FE6-98CF-43A9-A488-7FC1D56F93ED}" type="slidenum">
              <a:rPr lang="en-US" smtClean="0"/>
              <a:pPr/>
              <a:t>100</a:t>
            </a:fld>
            <a:endParaRPr lang="en-US"/>
          </a:p>
        </p:txBody>
      </p:sp>
      <p:sp>
        <p:nvSpPr>
          <p:cNvPr id="2" name="Title 1"/>
          <p:cNvSpPr>
            <a:spLocks noGrp="1"/>
          </p:cNvSpPr>
          <p:nvPr>
            <p:ph type="title"/>
          </p:nvPr>
        </p:nvSpPr>
        <p:spPr/>
        <p:txBody>
          <a:bodyPr>
            <a:normAutofit/>
          </a:bodyPr>
          <a:lstStyle/>
          <a:p>
            <a:r>
              <a:rPr lang="en-US" sz="4800" b="1" dirty="0" smtClean="0"/>
              <a:t>SSIP Infrastructure Analysis</a:t>
            </a:r>
            <a:endParaRPr lang="en-US" sz="4800" b="1" dirty="0"/>
          </a:p>
        </p:txBody>
      </p:sp>
      <p:sp>
        <p:nvSpPr>
          <p:cNvPr id="3" name="Content Placeholder 2"/>
          <p:cNvSpPr>
            <a:spLocks noGrp="1"/>
          </p:cNvSpPr>
          <p:nvPr>
            <p:ph idx="1"/>
          </p:nvPr>
        </p:nvSpPr>
        <p:spPr/>
        <p:txBody>
          <a:bodyPr>
            <a:normAutofit/>
          </a:bodyPr>
          <a:lstStyle/>
          <a:p>
            <a:r>
              <a:rPr lang="en-US" dirty="0" smtClean="0"/>
              <a:t>Identify:</a:t>
            </a:r>
          </a:p>
          <a:p>
            <a:pPr lvl="1"/>
            <a:r>
              <a:rPr lang="en-US" dirty="0" smtClean="0"/>
              <a:t>System strengths </a:t>
            </a:r>
          </a:p>
          <a:p>
            <a:pPr lvl="1"/>
            <a:r>
              <a:rPr lang="en-US" dirty="0" smtClean="0"/>
              <a:t>How </a:t>
            </a:r>
            <a:r>
              <a:rPr lang="en-US" dirty="0"/>
              <a:t>components </a:t>
            </a:r>
            <a:r>
              <a:rPr lang="en-US" dirty="0" smtClean="0"/>
              <a:t>are coordinated </a:t>
            </a:r>
          </a:p>
          <a:p>
            <a:pPr lvl="1"/>
            <a:r>
              <a:rPr lang="en-US" dirty="0" smtClean="0"/>
              <a:t>Areas </a:t>
            </a:r>
            <a:r>
              <a:rPr lang="en-US" dirty="0"/>
              <a:t>for improvement within and across </a:t>
            </a:r>
            <a:r>
              <a:rPr lang="en-US" dirty="0" smtClean="0"/>
              <a:t>components</a:t>
            </a:r>
          </a:p>
          <a:p>
            <a:pPr lvl="1"/>
            <a:r>
              <a:rPr lang="en-US" dirty="0" smtClean="0"/>
              <a:t>Alignment and </a:t>
            </a:r>
            <a:r>
              <a:rPr lang="en-US" dirty="0"/>
              <a:t>i</a:t>
            </a:r>
            <a:r>
              <a:rPr lang="en-US" dirty="0" smtClean="0"/>
              <a:t>mpact of current state initiatives </a:t>
            </a:r>
          </a:p>
          <a:p>
            <a:pPr lvl="1"/>
            <a:r>
              <a:rPr lang="en-US" dirty="0" smtClean="0"/>
              <a:t>How decisions are made </a:t>
            </a:r>
            <a:endParaRPr lang="en-US" dirty="0"/>
          </a:p>
          <a:p>
            <a:pPr lvl="1"/>
            <a:r>
              <a:rPr lang="en-US" dirty="0" smtClean="0"/>
              <a:t>Representatives needed to plan system improvement</a:t>
            </a:r>
            <a:endParaRPr lang="en-US" dirty="0"/>
          </a:p>
          <a:p>
            <a:pPr lvl="1"/>
            <a:endParaRPr lang="en-US" dirty="0"/>
          </a:p>
        </p:txBody>
      </p:sp>
    </p:spTree>
    <p:extLst>
      <p:ext uri="{BB962C8B-B14F-4D97-AF65-F5344CB8AC3E}">
        <p14:creationId xmlns:p14="http://schemas.microsoft.com/office/powerpoint/2010/main" val="18380383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Theory of Action</a:t>
            </a:r>
            <a:endParaRPr lang="en-US" dirty="0">
              <a:solidFill>
                <a:srgbClr val="1F497D"/>
              </a:solidFill>
            </a:endParaRPr>
          </a:p>
        </p:txBody>
      </p:sp>
      <p:pic>
        <p:nvPicPr>
          <p:cNvPr id="3074" name="Picture 2" descr="The image on this slide displays the four stages of the SSIP cycle and identifies the stage that the theory of action is part of, which is asking, “What shall we do about i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022850"/>
            <a:ext cx="160655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999" y="645458"/>
            <a:ext cx="2370849" cy="346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235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libri" pitchFamily="34" charset="0"/>
                <a:cs typeface="Calibri" pitchFamily="34" charset="0"/>
              </a:rPr>
              <a:t>Theory of Action</a:t>
            </a:r>
            <a:endParaRPr lang="en-US" sz="4800" b="1" dirty="0">
              <a:latin typeface="Calibri" pitchFamily="34" charset="0"/>
              <a:cs typeface="Calibri" pitchFamily="34" charset="0"/>
            </a:endParaRPr>
          </a:p>
        </p:txBody>
      </p:sp>
      <p:sp>
        <p:nvSpPr>
          <p:cNvPr id="3" name="Content Placeholder 2"/>
          <p:cNvSpPr>
            <a:spLocks noGrp="1"/>
          </p:cNvSpPr>
          <p:nvPr>
            <p:ph idx="1"/>
          </p:nvPr>
        </p:nvSpPr>
        <p:spPr/>
        <p:txBody>
          <a:bodyPr>
            <a:normAutofit fontScale="77500" lnSpcReduction="20000"/>
          </a:bodyPr>
          <a:lstStyle/>
          <a:p>
            <a:pPr lvl="0"/>
            <a:r>
              <a:rPr lang="en-US" dirty="0" smtClean="0"/>
              <a:t>Based </a:t>
            </a:r>
            <a:r>
              <a:rPr lang="en-US" dirty="0"/>
              <a:t>on the data analysis and infrastructure analysis, the State must </a:t>
            </a:r>
            <a:r>
              <a:rPr lang="en-US" dirty="0">
                <a:solidFill>
                  <a:srgbClr val="FF0000"/>
                </a:solidFill>
              </a:rPr>
              <a:t>describe the general improvement strategies </a:t>
            </a:r>
            <a:r>
              <a:rPr lang="en-US" dirty="0"/>
              <a:t>that will need to be carried out and the outcomes that will need to be met to achieve the State-identified, measurable improvement in results for </a:t>
            </a:r>
            <a:r>
              <a:rPr lang="en-US" dirty="0" smtClean="0"/>
              <a:t>children and youth </a:t>
            </a:r>
            <a:r>
              <a:rPr lang="en-US" dirty="0"/>
              <a:t>with disabilities.  </a:t>
            </a:r>
            <a:endParaRPr lang="en-US" dirty="0" smtClean="0"/>
          </a:p>
          <a:p>
            <a:pPr lvl="1"/>
            <a:r>
              <a:rPr lang="en-US" dirty="0" smtClean="0"/>
              <a:t>The </a:t>
            </a:r>
            <a:r>
              <a:rPr lang="en-US" dirty="0"/>
              <a:t>State must include in the description the changes in the State system, </a:t>
            </a:r>
            <a:r>
              <a:rPr lang="en-US" dirty="0" smtClean="0"/>
              <a:t>LEA's and local programs, </a:t>
            </a:r>
            <a:r>
              <a:rPr lang="en-US" dirty="0"/>
              <a:t>and school and provider practices that must occur to achieve the State-identified, measurable improvement in results for </a:t>
            </a:r>
            <a:r>
              <a:rPr lang="en-US" dirty="0" smtClean="0"/>
              <a:t>children and youth </a:t>
            </a:r>
            <a:r>
              <a:rPr lang="en-US" dirty="0"/>
              <a:t>with disabilities.  </a:t>
            </a:r>
            <a:endParaRPr lang="en-US" dirty="0" smtClean="0"/>
          </a:p>
          <a:p>
            <a:pPr lvl="1"/>
            <a:r>
              <a:rPr lang="en-US" dirty="0" smtClean="0"/>
              <a:t>States </a:t>
            </a:r>
            <a:r>
              <a:rPr lang="en-US" dirty="0"/>
              <a:t>should consider developing a logic model that shows the relationship between the activities and the outcomes that the State expects to achieve over a multi-year period.  </a:t>
            </a:r>
          </a:p>
        </p:txBody>
      </p:sp>
    </p:spTree>
    <p:extLst>
      <p:ext uri="{BB962C8B-B14F-4D97-AF65-F5344CB8AC3E}">
        <p14:creationId xmlns:p14="http://schemas.microsoft.com/office/powerpoint/2010/main" val="15935746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a Theory of Action?</a:t>
            </a:r>
            <a:endParaRPr lang="en-US" sz="4800" dirty="0"/>
          </a:p>
        </p:txBody>
      </p:sp>
      <p:sp>
        <p:nvSpPr>
          <p:cNvPr id="3" name="Content Placeholder 2"/>
          <p:cNvSpPr>
            <a:spLocks noGrp="1"/>
          </p:cNvSpPr>
          <p:nvPr>
            <p:ph idx="1"/>
          </p:nvPr>
        </p:nvSpPr>
        <p:spPr/>
        <p:txBody>
          <a:bodyPr>
            <a:normAutofit/>
          </a:bodyPr>
          <a:lstStyle/>
          <a:p>
            <a:r>
              <a:rPr lang="en-US" dirty="0"/>
              <a:t>Series of if-then statements that explain the strategies and assumptions behind the change you are planning to </a:t>
            </a:r>
            <a:r>
              <a:rPr lang="en-US" dirty="0" smtClean="0"/>
              <a:t>make</a:t>
            </a:r>
            <a:endParaRPr lang="en-US" strike="sngStrike" dirty="0" smtClean="0">
              <a:solidFill>
                <a:srgbClr val="FF0000"/>
              </a:solidFill>
            </a:endParaRPr>
          </a:p>
          <a:p>
            <a:r>
              <a:rPr lang="en-US" dirty="0" smtClean="0"/>
              <a:t>Reveals the strategic thinking behind the change you seek to produce</a:t>
            </a:r>
          </a:p>
          <a:p>
            <a:r>
              <a:rPr lang="en-US" dirty="0" smtClean="0"/>
              <a:t>Your hypotheses about how a combination of activities will lead to the desired results</a:t>
            </a:r>
          </a:p>
          <a:p>
            <a:endParaRPr lang="en-US" dirty="0"/>
          </a:p>
        </p:txBody>
      </p:sp>
    </p:spTree>
    <p:extLst>
      <p:ext uri="{BB962C8B-B14F-4D97-AF65-F5344CB8AC3E}">
        <p14:creationId xmlns:p14="http://schemas.microsoft.com/office/powerpoint/2010/main" val="12390783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Theory of Action</a:t>
            </a:r>
            <a:endParaRPr lang="en-US" sz="4800" dirty="0"/>
          </a:p>
        </p:txBody>
      </p:sp>
      <p:sp>
        <p:nvSpPr>
          <p:cNvPr id="3" name="Content Placeholder 2"/>
          <p:cNvSpPr>
            <a:spLocks noGrp="1"/>
          </p:cNvSpPr>
          <p:nvPr>
            <p:ph idx="1"/>
          </p:nvPr>
        </p:nvSpPr>
        <p:spPr/>
        <p:txBody>
          <a:bodyPr/>
          <a:lstStyle/>
          <a:p>
            <a:r>
              <a:rPr lang="en-US" dirty="0" smtClean="0"/>
              <a:t>Theory of Action is </a:t>
            </a:r>
            <a:r>
              <a:rPr lang="en-US" dirty="0"/>
              <a:t>b</a:t>
            </a:r>
            <a:r>
              <a:rPr lang="en-US" dirty="0" smtClean="0"/>
              <a:t>ased on your:</a:t>
            </a:r>
          </a:p>
          <a:p>
            <a:pPr lvl="1"/>
            <a:r>
              <a:rPr lang="en-US" dirty="0"/>
              <a:t>D</a:t>
            </a:r>
            <a:r>
              <a:rPr lang="en-US" dirty="0" smtClean="0"/>
              <a:t>ata analysis</a:t>
            </a:r>
            <a:endParaRPr lang="en-US" strike="sngStrike" dirty="0" smtClean="0"/>
          </a:p>
          <a:p>
            <a:pPr lvl="1"/>
            <a:r>
              <a:rPr lang="en-US" dirty="0"/>
              <a:t>A</a:t>
            </a:r>
            <a:r>
              <a:rPr lang="en-US" dirty="0" smtClean="0"/>
              <a:t>ssumptions about systems change</a:t>
            </a:r>
          </a:p>
          <a:p>
            <a:pPr lvl="1"/>
            <a:r>
              <a:rPr lang="en-US" dirty="0" smtClean="0"/>
              <a:t>‘</a:t>
            </a:r>
            <a:r>
              <a:rPr lang="en-US" dirty="0"/>
              <a:t>V</a:t>
            </a:r>
            <a:r>
              <a:rPr lang="en-US" dirty="0" smtClean="0"/>
              <a:t>ision of the solution’</a:t>
            </a:r>
          </a:p>
          <a:p>
            <a:r>
              <a:rPr lang="en-US" dirty="0" smtClean="0"/>
              <a:t>Theory of Action is also the basis for your plan of activities</a:t>
            </a:r>
          </a:p>
        </p:txBody>
      </p:sp>
      <p:pic>
        <p:nvPicPr>
          <p:cNvPr id="1026" name="Picture 2" descr="The image on this screen is a simple flow diagram illustrating the structure of a theory of action. An arrow points from a box labeled “If we do this” to a second box labeled “Then this will happe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552" y="4953000"/>
            <a:ext cx="6138555"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7598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Action</a:t>
            </a:r>
            <a:endParaRPr lang="en-US" dirty="0"/>
          </a:p>
        </p:txBody>
      </p:sp>
      <p:grpSp>
        <p:nvGrpSpPr>
          <p:cNvPr id="12" name="Group 11" descr="The image on this slide is a somewhat more complex flow diagram illustrating a specific theory of action. On the left is a box that says, “Improvement Strategy. If we implement a statewide initiative that focuses on implementing the Pyramid Model.” Overlapping with the box is an oval that says, “Includes changes in state system.” An arrow points from the box on the left to another box on the right, which says, “Then children will improve functioning in positive social and emotional outcomes.” Above the arrow is a circle that says,” Build capacity of local programs implement initiative.”"/>
          <p:cNvGrpSpPr/>
          <p:nvPr/>
        </p:nvGrpSpPr>
        <p:grpSpPr>
          <a:xfrm>
            <a:off x="381000" y="1524000"/>
            <a:ext cx="8458200" cy="5304971"/>
            <a:chOff x="381000" y="1524000"/>
            <a:chExt cx="8458200" cy="5304971"/>
          </a:xfrm>
        </p:grpSpPr>
        <p:sp>
          <p:nvSpPr>
            <p:cNvPr id="9" name="Rounded Rectangle 8"/>
            <p:cNvSpPr/>
            <p:nvPr/>
          </p:nvSpPr>
          <p:spPr>
            <a:xfrm>
              <a:off x="381000" y="1524000"/>
              <a:ext cx="3200400" cy="4191000"/>
            </a:xfrm>
            <a:prstGeom prst="roundRect">
              <a:avLst/>
            </a:prstGeom>
            <a:solidFill>
              <a:srgbClr val="779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prstClr val="black"/>
                  </a:solidFill>
                </a:rPr>
                <a:t>Improvement Strategy</a:t>
              </a:r>
            </a:p>
            <a:p>
              <a:pPr algn="ctr"/>
              <a:r>
                <a:rPr lang="en-US" sz="2800" dirty="0">
                  <a:solidFill>
                    <a:prstClr val="black"/>
                  </a:solidFill>
                </a:rPr>
                <a:t>If we implement a statewide initiative that focuses on implementing the Pyramid Mode</a:t>
              </a:r>
              <a:endParaRPr lang="en-US" dirty="0">
                <a:solidFill>
                  <a:prstClr val="white"/>
                </a:solidFill>
                <a:latin typeface="Calibri"/>
              </a:endParaRPr>
            </a:p>
          </p:txBody>
        </p:sp>
        <p:grpSp>
          <p:nvGrpSpPr>
            <p:cNvPr id="3" name="Group 2"/>
            <p:cNvGrpSpPr/>
            <p:nvPr/>
          </p:nvGrpSpPr>
          <p:grpSpPr>
            <a:xfrm>
              <a:off x="1600200" y="1600200"/>
              <a:ext cx="7239000" cy="5228771"/>
              <a:chOff x="1600200" y="1600200"/>
              <a:chExt cx="7239000" cy="5228771"/>
            </a:xfrm>
          </p:grpSpPr>
          <p:sp>
            <p:nvSpPr>
              <p:cNvPr id="5" name="Rounded Rectangle 4"/>
              <p:cNvSpPr/>
              <p:nvPr/>
            </p:nvSpPr>
            <p:spPr>
              <a:xfrm>
                <a:off x="5638800" y="1600200"/>
                <a:ext cx="3200400" cy="41910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latin typeface="Calibri"/>
                  </a:rPr>
                  <a:t>Then children will improve functioning in positive social and emotional outcomes</a:t>
                </a:r>
                <a:endParaRPr lang="en-US" dirty="0">
                  <a:solidFill>
                    <a:prstClr val="white"/>
                  </a:solidFill>
                  <a:latin typeface="Calibri"/>
                </a:endParaRPr>
              </a:p>
            </p:txBody>
          </p:sp>
          <p:sp>
            <p:nvSpPr>
              <p:cNvPr id="7" name="Oval 6"/>
              <p:cNvSpPr/>
              <p:nvPr/>
            </p:nvSpPr>
            <p:spPr>
              <a:xfrm>
                <a:off x="3690257" y="1676400"/>
                <a:ext cx="1774372" cy="173626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Build capacity of local programs  implement initiative </a:t>
                </a:r>
                <a:endParaRPr lang="en-US" dirty="0">
                  <a:solidFill>
                    <a:prstClr val="white"/>
                  </a:solidFill>
                  <a:latin typeface="Calibri"/>
                </a:endParaRPr>
              </a:p>
            </p:txBody>
          </p:sp>
          <p:sp>
            <p:nvSpPr>
              <p:cNvPr id="8" name="Oval 7"/>
              <p:cNvSpPr/>
              <p:nvPr/>
            </p:nvSpPr>
            <p:spPr>
              <a:xfrm>
                <a:off x="1600200" y="5468257"/>
                <a:ext cx="1828800" cy="1360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Calibri"/>
                  </a:rPr>
                  <a:t>Includes changes in state system</a:t>
                </a:r>
                <a:endParaRPr lang="en-US" b="1" dirty="0">
                  <a:solidFill>
                    <a:prstClr val="black"/>
                  </a:solidFill>
                  <a:latin typeface="Calibri"/>
                </a:endParaRPr>
              </a:p>
            </p:txBody>
          </p:sp>
          <p:sp>
            <p:nvSpPr>
              <p:cNvPr id="6" name="Right Arrow 5" descr="&quot; &quot;"/>
              <p:cNvSpPr/>
              <p:nvPr/>
            </p:nvSpPr>
            <p:spPr>
              <a:xfrm>
                <a:off x="3924300" y="3429000"/>
                <a:ext cx="1447800" cy="745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spTree>
    <p:extLst>
      <p:ext uri="{BB962C8B-B14F-4D97-AF65-F5344CB8AC3E}">
        <p14:creationId xmlns:p14="http://schemas.microsoft.com/office/powerpoint/2010/main" val="28583202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Who should develop it?</a:t>
            </a:r>
            <a:endParaRPr lang="en-US" sz="4800" dirty="0"/>
          </a:p>
        </p:txBody>
      </p:sp>
      <p:sp>
        <p:nvSpPr>
          <p:cNvPr id="3" name="Content Placeholder 2"/>
          <p:cNvSpPr>
            <a:spLocks noGrp="1"/>
          </p:cNvSpPr>
          <p:nvPr>
            <p:ph idx="1"/>
          </p:nvPr>
        </p:nvSpPr>
        <p:spPr/>
        <p:txBody>
          <a:bodyPr>
            <a:normAutofit/>
          </a:bodyPr>
          <a:lstStyle/>
          <a:p>
            <a:r>
              <a:rPr lang="en-US" dirty="0" smtClean="0"/>
              <a:t>Defined team of leaders</a:t>
            </a:r>
          </a:p>
          <a:p>
            <a:pPr lvl="1"/>
            <a:r>
              <a:rPr lang="en-US" dirty="0" smtClean="0"/>
              <a:t>With the authority </a:t>
            </a:r>
          </a:p>
          <a:p>
            <a:pPr lvl="1"/>
            <a:r>
              <a:rPr lang="en-US" dirty="0" smtClean="0"/>
              <a:t>With the perspectives</a:t>
            </a:r>
          </a:p>
          <a:p>
            <a:pPr lvl="1"/>
            <a:r>
              <a:rPr lang="en-US" dirty="0" smtClean="0"/>
              <a:t>With the data</a:t>
            </a:r>
          </a:p>
          <a:p>
            <a:r>
              <a:rPr lang="en-US" dirty="0" smtClean="0"/>
              <a:t>Stakeholder input</a:t>
            </a:r>
          </a:p>
          <a:p>
            <a:pPr lvl="1"/>
            <a:r>
              <a:rPr lang="en-US" dirty="0" smtClean="0"/>
              <a:t>From different levels of the system (perspectives)</a:t>
            </a:r>
          </a:p>
          <a:p>
            <a:pPr lvl="1"/>
            <a:r>
              <a:rPr lang="en-US" dirty="0" smtClean="0"/>
              <a:t>Participated in the review and interpretation of the data, identification of issues and challenges, and setting of priorities</a:t>
            </a:r>
          </a:p>
        </p:txBody>
      </p:sp>
      <p:pic>
        <p:nvPicPr>
          <p:cNvPr id="25602"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46287"/>
            <a:ext cx="4364038" cy="183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350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Developing the Theory of Action</a:t>
            </a:r>
            <a:endParaRPr lang="en-US" dirty="0"/>
          </a:p>
        </p:txBody>
      </p:sp>
      <p:sp>
        <p:nvSpPr>
          <p:cNvPr id="3" name="Content Placeholder 2"/>
          <p:cNvSpPr>
            <a:spLocks noGrp="1"/>
          </p:cNvSpPr>
          <p:nvPr>
            <p:ph idx="1"/>
          </p:nvPr>
        </p:nvSpPr>
        <p:spPr/>
        <p:txBody>
          <a:bodyPr>
            <a:normAutofit/>
          </a:bodyPr>
          <a:lstStyle/>
          <a:p>
            <a:r>
              <a:rPr lang="en-US" dirty="0" smtClean="0"/>
              <a:t>Working backwards from the desired result</a:t>
            </a:r>
          </a:p>
          <a:p>
            <a:r>
              <a:rPr lang="en-US" dirty="0" smtClean="0"/>
              <a:t>Using data gathered</a:t>
            </a:r>
          </a:p>
          <a:p>
            <a:r>
              <a:rPr lang="en-US" dirty="0" smtClean="0"/>
              <a:t>What result are you trying to accomplish?</a:t>
            </a:r>
          </a:p>
          <a:p>
            <a:pPr lvl="1"/>
            <a:r>
              <a:rPr lang="en-US" dirty="0" smtClean="0"/>
              <a:t>Improved outcomes for children and families</a:t>
            </a:r>
          </a:p>
          <a:p>
            <a:pPr lvl="1"/>
            <a:r>
              <a:rPr lang="en-US" dirty="0" smtClean="0"/>
              <a:t>Improved outcomes for children in program/ district A</a:t>
            </a:r>
          </a:p>
          <a:p>
            <a:pPr lvl="1"/>
            <a:r>
              <a:rPr lang="en-US" dirty="0" smtClean="0"/>
              <a:t>Improved outcomes for a subgroup of children</a:t>
            </a:r>
          </a:p>
          <a:p>
            <a:pPr lvl="1"/>
            <a:r>
              <a:rPr lang="en-US" dirty="0" smtClean="0"/>
              <a:t>Others?</a:t>
            </a:r>
            <a:endParaRPr lang="en-US" dirty="0"/>
          </a:p>
        </p:txBody>
      </p:sp>
    </p:spTree>
    <p:extLst>
      <p:ext uri="{BB962C8B-B14F-4D97-AF65-F5344CB8AC3E}">
        <p14:creationId xmlns:p14="http://schemas.microsoft.com/office/powerpoint/2010/main" val="28768252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81000"/>
            <a:ext cx="8229600" cy="914400"/>
          </a:xfrm>
        </p:spPr>
        <p:txBody>
          <a:bodyPr>
            <a:normAutofit/>
          </a:bodyPr>
          <a:lstStyle/>
          <a:p>
            <a:r>
              <a:rPr lang="en-US" sz="2800" dirty="0" smtClean="0"/>
              <a:t> </a:t>
            </a:r>
            <a:endParaRPr lang="en-US" sz="2800" dirty="0"/>
          </a:p>
        </p:txBody>
      </p:sp>
      <p:grpSp>
        <p:nvGrpSpPr>
          <p:cNvPr id="5" name="Group 4" descr="The flow diagram on this slide displays a circle of six factors that leads to implementation of effective practices, which then results in improved outcomes for children and families. The six factors are governance, funding and finance, personnel and workforce (professional development and technical assistance), data system, monitoring and accountability, and quality standards.&#10;"/>
          <p:cNvGrpSpPr/>
          <p:nvPr/>
        </p:nvGrpSpPr>
        <p:grpSpPr>
          <a:xfrm>
            <a:off x="-906155" y="1143000"/>
            <a:ext cx="10050155" cy="4668103"/>
            <a:chOff x="-906155" y="1143000"/>
            <a:chExt cx="10050155" cy="4668103"/>
          </a:xfrm>
        </p:grpSpPr>
        <p:graphicFrame>
          <p:nvGraphicFramePr>
            <p:cNvPr id="3" name="Diagram 2" descr="The flow diagram on this slide displays a circle of six factors that leads to implementation of effective practices, which then results in improved outcomes for children and families. The six factors are governance, funding and finance, personnel and workforce (professional development and technical assistance), data system, monitoring and accountability, and quality standards.&#10;"/>
            <p:cNvGraphicFramePr/>
            <p:nvPr>
              <p:extLst>
                <p:ext uri="{D42A27DB-BD31-4B8C-83A1-F6EECF244321}">
                  <p14:modId xmlns:p14="http://schemas.microsoft.com/office/powerpoint/2010/main" val="3039973736"/>
                </p:ext>
              </p:extLst>
            </p:nvPr>
          </p:nvGraphicFramePr>
          <p:xfrm>
            <a:off x="-906155" y="1143000"/>
            <a:ext cx="7002155" cy="4668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9"/>
            <p:cNvSpPr/>
            <p:nvPr/>
          </p:nvSpPr>
          <p:spPr>
            <a:xfrm>
              <a:off x="7543800" y="1600200"/>
              <a:ext cx="1447800" cy="914400"/>
            </a:xfrm>
            <a:prstGeom prst="downArrow">
              <a:avLst>
                <a:gd name="adj1" fmla="val 50000"/>
                <a:gd name="adj2" fmla="val 500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result</a:t>
              </a:r>
              <a:endParaRPr lang="en-US" dirty="0">
                <a:solidFill>
                  <a:schemeClr val="bg1"/>
                </a:solidFill>
              </a:endParaRPr>
            </a:p>
          </p:txBody>
        </p:sp>
        <p:sp>
          <p:nvSpPr>
            <p:cNvPr id="7" name="Rounded Rectangle 6"/>
            <p:cNvSpPr/>
            <p:nvPr/>
          </p:nvSpPr>
          <p:spPr>
            <a:xfrm>
              <a:off x="5181599" y="2750040"/>
              <a:ext cx="1779309" cy="17135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Implementation </a:t>
              </a:r>
              <a:br>
                <a:rPr lang="en-US" sz="1600" dirty="0" smtClean="0"/>
              </a:br>
              <a:r>
                <a:rPr lang="en-US" sz="1600" dirty="0" smtClean="0"/>
                <a:t>of effective practices</a:t>
              </a:r>
              <a:endParaRPr lang="en-US" sz="1600" dirty="0"/>
            </a:p>
          </p:txBody>
        </p:sp>
        <p:sp>
          <p:nvSpPr>
            <p:cNvPr id="23" name="Rounded Rectangle 22"/>
            <p:cNvSpPr/>
            <p:nvPr/>
          </p:nvSpPr>
          <p:spPr>
            <a:xfrm>
              <a:off x="7364691" y="2750040"/>
              <a:ext cx="1779309" cy="17135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Improved outcomes for children and families</a:t>
              </a:r>
              <a:endParaRPr lang="en-US" sz="1600" dirty="0"/>
            </a:p>
          </p:txBody>
        </p:sp>
        <p:sp>
          <p:nvSpPr>
            <p:cNvPr id="8" name="Right Arrow 7"/>
            <p:cNvSpPr/>
            <p:nvPr/>
          </p:nvSpPr>
          <p:spPr>
            <a:xfrm>
              <a:off x="4518584" y="3124200"/>
              <a:ext cx="358216" cy="762000"/>
            </a:xfrm>
            <a:prstGeom prst="rightArrow">
              <a:avLst>
                <a:gd name="adj1" fmla="val 50000"/>
                <a:gd name="adj2" fmla="val 79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6934200" y="3206967"/>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11578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81000"/>
            <a:ext cx="8229600" cy="914400"/>
          </a:xfrm>
        </p:spPr>
        <p:txBody>
          <a:bodyPr>
            <a:normAutofit/>
          </a:bodyPr>
          <a:lstStyle/>
          <a:p>
            <a:r>
              <a:rPr lang="en-US" sz="2800" dirty="0" smtClean="0"/>
              <a:t> </a:t>
            </a:r>
            <a:endParaRPr lang="en-US" sz="2800" dirty="0"/>
          </a:p>
        </p:txBody>
      </p:sp>
      <p:grpSp>
        <p:nvGrpSpPr>
          <p:cNvPr id="5" name="Group 4" descr="The flow diagram on this slide displays a circle of six factors that leads to implementation of effective practices, which then results in improved outcomes for children and families. The six factors are governance, funding and finance, personnel and workforce (professional development and technical assistance), data system, monitoring and accountability, and quality standards. Next to the box for implementation of effective practices is a talk bubble that says, “What do we know about how practices need too look in order to achieve the outcomes?”&#10;"/>
          <p:cNvGrpSpPr/>
          <p:nvPr/>
        </p:nvGrpSpPr>
        <p:grpSpPr>
          <a:xfrm>
            <a:off x="-906155" y="76200"/>
            <a:ext cx="10050155" cy="5734903"/>
            <a:chOff x="-906155" y="76200"/>
            <a:chExt cx="10050155" cy="5734903"/>
          </a:xfrm>
        </p:grpSpPr>
        <p:sp>
          <p:nvSpPr>
            <p:cNvPr id="10" name="Down Arrow 9"/>
            <p:cNvSpPr/>
            <p:nvPr/>
          </p:nvSpPr>
          <p:spPr>
            <a:xfrm>
              <a:off x="7543800" y="1600200"/>
              <a:ext cx="1447800" cy="914400"/>
            </a:xfrm>
            <a:prstGeom prst="downArrow">
              <a:avLst>
                <a:gd name="adj1" fmla="val 50000"/>
                <a:gd name="adj2" fmla="val 500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result</a:t>
              </a:r>
              <a:endParaRPr lang="en-US" dirty="0">
                <a:solidFill>
                  <a:schemeClr val="bg1"/>
                </a:solidFill>
              </a:endParaRPr>
            </a:p>
          </p:txBody>
        </p:sp>
        <p:graphicFrame>
          <p:nvGraphicFramePr>
            <p:cNvPr id="3" name="Diagram 2" descr="&quot; &quot;"/>
            <p:cNvGraphicFramePr/>
            <p:nvPr>
              <p:extLst>
                <p:ext uri="{D42A27DB-BD31-4B8C-83A1-F6EECF244321}">
                  <p14:modId xmlns:p14="http://schemas.microsoft.com/office/powerpoint/2010/main" val="1066627841"/>
                </p:ext>
              </p:extLst>
            </p:nvPr>
          </p:nvGraphicFramePr>
          <p:xfrm>
            <a:off x="-906155" y="1143000"/>
            <a:ext cx="7002155" cy="4668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181599" y="2750040"/>
              <a:ext cx="1779309" cy="17135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Implementation </a:t>
              </a:r>
              <a:br>
                <a:rPr lang="en-US" sz="1600" dirty="0" smtClean="0"/>
              </a:br>
              <a:r>
                <a:rPr lang="en-US" sz="1600" dirty="0" smtClean="0"/>
                <a:t>of effective practices</a:t>
              </a:r>
              <a:endParaRPr lang="en-US" sz="1600" dirty="0"/>
            </a:p>
          </p:txBody>
        </p:sp>
        <p:sp>
          <p:nvSpPr>
            <p:cNvPr id="23" name="Rounded Rectangle 22"/>
            <p:cNvSpPr/>
            <p:nvPr/>
          </p:nvSpPr>
          <p:spPr>
            <a:xfrm>
              <a:off x="7364691" y="2750040"/>
              <a:ext cx="1779309" cy="17135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Improved outcomes for children and families</a:t>
              </a:r>
              <a:endParaRPr lang="en-US" sz="1600" dirty="0"/>
            </a:p>
          </p:txBody>
        </p:sp>
        <p:sp>
          <p:nvSpPr>
            <p:cNvPr id="4" name="Oval Callout 3"/>
            <p:cNvSpPr/>
            <p:nvPr/>
          </p:nvSpPr>
          <p:spPr>
            <a:xfrm>
              <a:off x="4800600" y="76200"/>
              <a:ext cx="2996545" cy="2286000"/>
            </a:xfrm>
            <a:prstGeom prst="wedgeEllipseCallout">
              <a:avLst>
                <a:gd name="adj1" fmla="val -13546"/>
                <a:gd name="adj2" fmla="val 63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What do we know about how practices need to look in order to achieve the outcomes?</a:t>
              </a:r>
            </a:p>
          </p:txBody>
        </p:sp>
      </p:grpSp>
      <p:sp>
        <p:nvSpPr>
          <p:cNvPr id="25" name="Right Arrow 24" descr="&quot; &quot;"/>
          <p:cNvSpPr/>
          <p:nvPr/>
        </p:nvSpPr>
        <p:spPr>
          <a:xfrm>
            <a:off x="6934200" y="3206967"/>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descr="&quot; &quot;"/>
          <p:cNvSpPr/>
          <p:nvPr/>
        </p:nvSpPr>
        <p:spPr>
          <a:xfrm>
            <a:off x="4518584" y="3124200"/>
            <a:ext cx="358216" cy="762000"/>
          </a:xfrm>
          <a:prstGeom prst="rightArrow">
            <a:avLst>
              <a:gd name="adj1" fmla="val 50000"/>
              <a:gd name="adj2" fmla="val 79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661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Quality</a:t>
            </a:r>
            <a:endParaRPr lang="en-US" sz="4800" dirty="0"/>
          </a:p>
        </p:txBody>
      </p:sp>
      <p:sp>
        <p:nvSpPr>
          <p:cNvPr id="3" name="Content Placeholder 2"/>
          <p:cNvSpPr>
            <a:spLocks noGrp="1"/>
          </p:cNvSpPr>
          <p:nvPr>
            <p:ph idx="1"/>
          </p:nvPr>
        </p:nvSpPr>
        <p:spPr/>
        <p:txBody>
          <a:bodyPr>
            <a:normAutofit/>
          </a:bodyPr>
          <a:lstStyle/>
          <a:p>
            <a:r>
              <a:rPr lang="en-US" dirty="0" smtClean="0"/>
              <a:t>How have you identified </a:t>
            </a:r>
            <a:r>
              <a:rPr lang="en-US" b="1" dirty="0" smtClean="0">
                <a:solidFill>
                  <a:schemeClr val="accent1"/>
                </a:solidFill>
              </a:rPr>
              <a:t>child</a:t>
            </a:r>
            <a:r>
              <a:rPr lang="en-US" dirty="0" smtClean="0">
                <a:solidFill>
                  <a:schemeClr val="accent1"/>
                </a:solidFill>
              </a:rPr>
              <a:t> </a:t>
            </a:r>
            <a:r>
              <a:rPr lang="en-US" dirty="0" smtClean="0"/>
              <a:t>outcomes data quality issues?  </a:t>
            </a:r>
          </a:p>
          <a:p>
            <a:pPr lvl="1"/>
            <a:r>
              <a:rPr lang="en-US" dirty="0" smtClean="0"/>
              <a:t>Pattern checking analysis</a:t>
            </a:r>
          </a:p>
          <a:p>
            <a:pPr lvl="1"/>
            <a:r>
              <a:rPr lang="en-US" dirty="0" smtClean="0"/>
              <a:t>Data system checks</a:t>
            </a:r>
          </a:p>
          <a:p>
            <a:pPr lvl="1"/>
            <a:r>
              <a:rPr lang="en-US" dirty="0" smtClean="0"/>
              <a:t>Data quality reviews (e.g. record reviews, COS reviews)</a:t>
            </a:r>
          </a:p>
          <a:p>
            <a:pPr lvl="1"/>
            <a:r>
              <a:rPr lang="en-US" dirty="0" smtClean="0"/>
              <a:t>Survey with local programs</a:t>
            </a:r>
          </a:p>
          <a:p>
            <a:pPr lvl="1"/>
            <a:r>
              <a:rPr lang="en-US" dirty="0" smtClean="0"/>
              <a:t>Other?</a:t>
            </a:r>
          </a:p>
        </p:txBody>
      </p:sp>
    </p:spTree>
    <p:extLst>
      <p:ext uri="{BB962C8B-B14F-4D97-AF65-F5344CB8AC3E}">
        <p14:creationId xmlns:p14="http://schemas.microsoft.com/office/powerpoint/2010/main" val="13414483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81000"/>
            <a:ext cx="8229600" cy="914400"/>
          </a:xfrm>
        </p:spPr>
        <p:txBody>
          <a:bodyPr>
            <a:normAutofit/>
          </a:bodyPr>
          <a:lstStyle/>
          <a:p>
            <a:r>
              <a:rPr lang="en-US" sz="2800" dirty="0" smtClean="0"/>
              <a:t> </a:t>
            </a:r>
            <a:endParaRPr lang="en-US" sz="2800" dirty="0"/>
          </a:p>
        </p:txBody>
      </p:sp>
      <p:grpSp>
        <p:nvGrpSpPr>
          <p:cNvPr id="5" name="Group 4" descr="The flow diagram on this slide displays a circle of six factors that leads to implementation of effective practices, which then results in improved outcomes for children and families. The six factors are governance, funding and finance, personnel and workforce (professional development and technical assistance), data system, monitoring and accountability, and quality standards, and next to the factors is a talk bubble that says, “What do we know about how the systems needs to look in order to support the practices?”&#10;"/>
          <p:cNvGrpSpPr/>
          <p:nvPr/>
        </p:nvGrpSpPr>
        <p:grpSpPr>
          <a:xfrm>
            <a:off x="-906155" y="76200"/>
            <a:ext cx="10050155" cy="5734903"/>
            <a:chOff x="-906155" y="76200"/>
            <a:chExt cx="10050155" cy="5734903"/>
          </a:xfrm>
        </p:grpSpPr>
        <p:sp>
          <p:nvSpPr>
            <p:cNvPr id="10" name="Down Arrow 9"/>
            <p:cNvSpPr/>
            <p:nvPr/>
          </p:nvSpPr>
          <p:spPr>
            <a:xfrm>
              <a:off x="7543800" y="1600200"/>
              <a:ext cx="1447800" cy="914400"/>
            </a:xfrm>
            <a:prstGeom prst="downArrow">
              <a:avLst>
                <a:gd name="adj1" fmla="val 50000"/>
                <a:gd name="adj2" fmla="val 500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result</a:t>
              </a:r>
              <a:endParaRPr lang="en-US" dirty="0">
                <a:solidFill>
                  <a:schemeClr val="bg1"/>
                </a:solidFill>
              </a:endParaRPr>
            </a:p>
          </p:txBody>
        </p:sp>
        <p:graphicFrame>
          <p:nvGraphicFramePr>
            <p:cNvPr id="3" name="Diagram 2" descr="&quot; &quot;"/>
            <p:cNvGraphicFramePr/>
            <p:nvPr>
              <p:extLst>
                <p:ext uri="{D42A27DB-BD31-4B8C-83A1-F6EECF244321}">
                  <p14:modId xmlns:p14="http://schemas.microsoft.com/office/powerpoint/2010/main" val="3585231726"/>
                </p:ext>
              </p:extLst>
            </p:nvPr>
          </p:nvGraphicFramePr>
          <p:xfrm>
            <a:off x="-906155" y="1143000"/>
            <a:ext cx="7002155" cy="4668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181599" y="2750040"/>
              <a:ext cx="1779309" cy="17135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Implementation </a:t>
              </a:r>
              <a:br>
                <a:rPr lang="en-US" sz="1600" dirty="0" smtClean="0"/>
              </a:br>
              <a:r>
                <a:rPr lang="en-US" sz="1600" dirty="0" smtClean="0"/>
                <a:t>of effective practices</a:t>
              </a:r>
              <a:endParaRPr lang="en-US" sz="1600" dirty="0"/>
            </a:p>
          </p:txBody>
        </p:sp>
        <p:sp>
          <p:nvSpPr>
            <p:cNvPr id="23" name="Rounded Rectangle 22"/>
            <p:cNvSpPr/>
            <p:nvPr/>
          </p:nvSpPr>
          <p:spPr>
            <a:xfrm>
              <a:off x="7364691" y="2750040"/>
              <a:ext cx="1779309" cy="17135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Improved outcomes for children and families</a:t>
              </a:r>
              <a:endParaRPr lang="en-US" sz="1600" dirty="0"/>
            </a:p>
          </p:txBody>
        </p:sp>
        <p:sp>
          <p:nvSpPr>
            <p:cNvPr id="8" name="Right Arrow 7" descr="&quot; &quot;"/>
            <p:cNvSpPr/>
            <p:nvPr/>
          </p:nvSpPr>
          <p:spPr>
            <a:xfrm>
              <a:off x="4518584" y="3124200"/>
              <a:ext cx="358216" cy="762000"/>
            </a:xfrm>
            <a:prstGeom prst="rightArrow">
              <a:avLst>
                <a:gd name="adj1" fmla="val 50000"/>
                <a:gd name="adj2" fmla="val 79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descr="&quot; &quot;"/>
            <p:cNvSpPr/>
            <p:nvPr/>
          </p:nvSpPr>
          <p:spPr>
            <a:xfrm>
              <a:off x="6934200" y="3206967"/>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a:off x="4697692" y="76200"/>
              <a:ext cx="3099453" cy="2286000"/>
            </a:xfrm>
            <a:prstGeom prst="wedgeEllipseCallout">
              <a:avLst>
                <a:gd name="adj1" fmla="val -80953"/>
                <a:gd name="adj2" fmla="val 272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do we know about how the system needs to look in order to support the practices?</a:t>
              </a:r>
            </a:p>
          </p:txBody>
        </p:sp>
      </p:grpSp>
    </p:spTree>
    <p:extLst>
      <p:ext uri="{BB962C8B-B14F-4D97-AF65-F5344CB8AC3E}">
        <p14:creationId xmlns:p14="http://schemas.microsoft.com/office/powerpoint/2010/main" val="1565654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Practices/Practitioners</a:t>
            </a:r>
            <a:endParaRPr lang="en-US" sz="4800" dirty="0"/>
          </a:p>
        </p:txBody>
      </p:sp>
      <p:sp>
        <p:nvSpPr>
          <p:cNvPr id="3" name="Content Placeholder 2"/>
          <p:cNvSpPr>
            <a:spLocks noGrp="1"/>
          </p:cNvSpPr>
          <p:nvPr>
            <p:ph idx="1"/>
          </p:nvPr>
        </p:nvSpPr>
        <p:spPr/>
        <p:txBody>
          <a:bodyPr/>
          <a:lstStyle/>
          <a:p>
            <a:r>
              <a:rPr lang="en-US" dirty="0" smtClean="0"/>
              <a:t>What do we know about how practices need to look in order to achieve the outcomes?</a:t>
            </a:r>
          </a:p>
          <a:p>
            <a:pPr lvl="1"/>
            <a:r>
              <a:rPr lang="en-US" dirty="0" smtClean="0"/>
              <a:t>What do practitioners need to know?</a:t>
            </a:r>
          </a:p>
          <a:p>
            <a:pPr lvl="1"/>
            <a:r>
              <a:rPr lang="en-US" dirty="0" smtClean="0"/>
              <a:t>What do practitioners need to do?</a:t>
            </a:r>
          </a:p>
          <a:p>
            <a:pPr lvl="1"/>
            <a:r>
              <a:rPr lang="en-US" dirty="0" smtClean="0"/>
              <a:t>What are the data telling us about what practitioners currently know/do not know, are/are not doing?</a:t>
            </a:r>
          </a:p>
          <a:p>
            <a:pPr marL="457200" lvl="1" indent="0">
              <a:buNone/>
            </a:pPr>
            <a:endParaRPr lang="en-US" dirty="0"/>
          </a:p>
        </p:txBody>
      </p:sp>
      <p:pic>
        <p:nvPicPr>
          <p:cNvPr id="26626" name="Picture 2"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5781" y="4728362"/>
            <a:ext cx="1672438" cy="167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518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Direct Support</a:t>
            </a:r>
            <a:endParaRPr lang="en-US" sz="4800" strike="sngStrike" dirty="0"/>
          </a:p>
        </p:txBody>
      </p:sp>
      <p:sp>
        <p:nvSpPr>
          <p:cNvPr id="3" name="Content Placeholder 2"/>
          <p:cNvSpPr>
            <a:spLocks noGrp="1"/>
          </p:cNvSpPr>
          <p:nvPr>
            <p:ph idx="1"/>
          </p:nvPr>
        </p:nvSpPr>
        <p:spPr/>
        <p:txBody>
          <a:bodyPr>
            <a:normAutofit lnSpcReduction="10000"/>
          </a:bodyPr>
          <a:lstStyle/>
          <a:p>
            <a:r>
              <a:rPr lang="en-US" dirty="0" smtClean="0"/>
              <a:t>What kinds of direct support for effective practices (e.g., training, TA, coaching) is needed to support practitioners to ensure they understand and can implement the practices?</a:t>
            </a:r>
          </a:p>
          <a:p>
            <a:pPr lvl="1"/>
            <a:r>
              <a:rPr lang="en-US" dirty="0" smtClean="0"/>
              <a:t>What content do practitioners need to know?</a:t>
            </a:r>
          </a:p>
          <a:p>
            <a:pPr lvl="1"/>
            <a:r>
              <a:rPr lang="en-US" dirty="0" smtClean="0"/>
              <a:t>When/how should practitioners be able to access that direct support?</a:t>
            </a:r>
          </a:p>
          <a:p>
            <a:pPr lvl="1"/>
            <a:r>
              <a:rPr lang="en-US" dirty="0" smtClean="0"/>
              <a:t>What are the data telling us about what direct support is currently happening/not happening?</a:t>
            </a:r>
          </a:p>
          <a:p>
            <a:pPr marL="457200" lvl="1" indent="0">
              <a:buNone/>
            </a:pPr>
            <a:endParaRPr lang="en-US" dirty="0"/>
          </a:p>
        </p:txBody>
      </p:sp>
    </p:spTree>
    <p:extLst>
      <p:ext uri="{BB962C8B-B14F-4D97-AF65-F5344CB8AC3E}">
        <p14:creationId xmlns:p14="http://schemas.microsoft.com/office/powerpoint/2010/main" val="19483867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Local Program/District Supports</a:t>
            </a:r>
            <a:endParaRPr lang="en-US" dirty="0"/>
          </a:p>
        </p:txBody>
      </p:sp>
      <p:sp>
        <p:nvSpPr>
          <p:cNvPr id="3" name="Content Placeholder 2"/>
          <p:cNvSpPr>
            <a:spLocks noGrp="1"/>
          </p:cNvSpPr>
          <p:nvPr>
            <p:ph idx="1"/>
          </p:nvPr>
        </p:nvSpPr>
        <p:spPr/>
        <p:txBody>
          <a:bodyPr>
            <a:normAutofit/>
          </a:bodyPr>
          <a:lstStyle/>
          <a:p>
            <a:r>
              <a:rPr lang="en-US" dirty="0" smtClean="0"/>
              <a:t>What kinds of supports are needed at the local agency/district level?</a:t>
            </a:r>
          </a:p>
          <a:p>
            <a:pPr lvl="1"/>
            <a:r>
              <a:rPr lang="en-US" dirty="0" smtClean="0"/>
              <a:t>What policies or procedures are needed?</a:t>
            </a:r>
          </a:p>
          <a:p>
            <a:pPr lvl="1"/>
            <a:r>
              <a:rPr lang="en-US" dirty="0" smtClean="0"/>
              <a:t>What fiscal supports are needed?</a:t>
            </a:r>
          </a:p>
          <a:p>
            <a:pPr lvl="1"/>
            <a:r>
              <a:rPr lang="en-US" dirty="0" smtClean="0"/>
              <a:t>What expectations and supervision are needed?</a:t>
            </a:r>
          </a:p>
          <a:p>
            <a:pPr lvl="1"/>
            <a:r>
              <a:rPr lang="en-US" dirty="0" smtClean="0"/>
              <a:t>What types of monitoring is needed?</a:t>
            </a:r>
            <a:endParaRPr lang="en-US" dirty="0"/>
          </a:p>
          <a:p>
            <a:pPr lvl="1"/>
            <a:r>
              <a:rPr lang="en-US" dirty="0" smtClean="0"/>
              <a:t>What are the data telling us about what is currently happening/not happening at the local/district level?</a:t>
            </a:r>
          </a:p>
          <a:p>
            <a:pPr lvl="1"/>
            <a:endParaRPr lang="en-US" dirty="0"/>
          </a:p>
        </p:txBody>
      </p:sp>
    </p:spTree>
    <p:extLst>
      <p:ext uri="{BB962C8B-B14F-4D97-AF65-F5344CB8AC3E}">
        <p14:creationId xmlns:p14="http://schemas.microsoft.com/office/powerpoint/2010/main" val="22901812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State Level Supports</a:t>
            </a:r>
            <a:endParaRPr lang="en-US" sz="4800" dirty="0"/>
          </a:p>
        </p:txBody>
      </p:sp>
      <p:sp>
        <p:nvSpPr>
          <p:cNvPr id="3" name="Content Placeholder 2"/>
          <p:cNvSpPr>
            <a:spLocks noGrp="1"/>
          </p:cNvSpPr>
          <p:nvPr>
            <p:ph idx="1"/>
          </p:nvPr>
        </p:nvSpPr>
        <p:spPr/>
        <p:txBody>
          <a:bodyPr>
            <a:normAutofit fontScale="92500" lnSpcReduction="20000"/>
          </a:bodyPr>
          <a:lstStyle/>
          <a:p>
            <a:r>
              <a:rPr lang="en-US" dirty="0" smtClean="0"/>
              <a:t>What kinds of supports are needed at the state agency level?</a:t>
            </a:r>
          </a:p>
          <a:p>
            <a:pPr lvl="1"/>
            <a:r>
              <a:rPr lang="en-US" dirty="0" smtClean="0"/>
              <a:t>Governance</a:t>
            </a:r>
          </a:p>
          <a:p>
            <a:pPr lvl="1"/>
            <a:r>
              <a:rPr lang="en-US" dirty="0" smtClean="0"/>
              <a:t>Finance  </a:t>
            </a:r>
          </a:p>
          <a:p>
            <a:pPr lvl="1"/>
            <a:r>
              <a:rPr lang="en-US" dirty="0" smtClean="0"/>
              <a:t>Monitoring/Accountability: </a:t>
            </a:r>
          </a:p>
          <a:p>
            <a:pPr lvl="1"/>
            <a:r>
              <a:rPr lang="en-US" dirty="0" smtClean="0"/>
              <a:t>Workforce/PD/TA </a:t>
            </a:r>
          </a:p>
          <a:p>
            <a:pPr lvl="1"/>
            <a:r>
              <a:rPr lang="en-US" dirty="0" smtClean="0"/>
              <a:t>Quality standards</a:t>
            </a:r>
          </a:p>
          <a:p>
            <a:pPr lvl="1"/>
            <a:r>
              <a:rPr lang="en-US" dirty="0" smtClean="0"/>
              <a:t>Data systems</a:t>
            </a:r>
            <a:endParaRPr lang="en-US" dirty="0"/>
          </a:p>
          <a:p>
            <a:r>
              <a:rPr lang="en-US" dirty="0" smtClean="0"/>
              <a:t>What are the data telling us about what is currently happening/not happening at the state level?</a:t>
            </a:r>
          </a:p>
          <a:p>
            <a:pPr lvl="1"/>
            <a:endParaRPr lang="en-US" dirty="0"/>
          </a:p>
        </p:txBody>
      </p:sp>
      <p:pic>
        <p:nvPicPr>
          <p:cNvPr id="27650" name="Picture 2" descr="The image on this screen consists of six boxes in a circle. The six boxes are labeled “governance,” “funding and finance,” “personnel and workforce (professional development and technical assistance),” “data system,” “monitoring and accountability,” and “quality standard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05000"/>
            <a:ext cx="4181202"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0921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e image on this screen is a horizontal flow diagram consisting of five boxes. Box 1 says, “State system: Implementation of effective state systems that support effective practices. What specific state system supports are needed to encourage/ require practices?” Box 2 says, “Local System: Implementation of effective local systems that support effective practices. What specific local system supports are needed to encourage/ require practices?” Box 3 says, “Direct Support: Implementation of direct support for effective practices (e.g., training, TA, coaching and other supports). What specific direct support is needed to give practitioners the skills to implement effective practices?” Box 4 says, “Practices: Implementation of effective practices by teachers and providers. What specific practices need to occur to accomplish the specific outcomes?” Box 5 says, “Result: Improved outcomes for children and families. What specific outcomes or population is the focus?”&#10;"/>
          <p:cNvGrpSpPr/>
          <p:nvPr/>
        </p:nvGrpSpPr>
        <p:grpSpPr>
          <a:xfrm>
            <a:off x="609600" y="990600"/>
            <a:ext cx="7924800" cy="5334000"/>
            <a:chOff x="685800" y="990600"/>
            <a:chExt cx="7924800" cy="5334000"/>
          </a:xfrm>
        </p:grpSpPr>
        <p:graphicFrame>
          <p:nvGraphicFramePr>
            <p:cNvPr id="3" name="Diagram 2" descr="The image on this screen is a horizontal flow diagram consisting of five boxes. Box 1 says, “State system: Implementation of effective state systems that support effective practices. What specific state system supports are needed to encourage/ require practices?” Box 2 says, “Local System: Implementation of effective local systems that support effective practices. What specific local system supports are needed to encourage/ require practices?” Box 3 says, “Direct Support: Implementation of direct support for effective practices (e.g., training, TA, coaching and other supports). What specific direct support is needed to give practitioners the skills to implement effective practices?” Box 4 says, “Practices: Implementation of effective practices by teachers and providers. What specific practices need to occur to accomplish the specific outcomes?” Box 5 says, “Result: Improved outcomes for children and families. What specific outcomes or population is the focus?”&#10;"/>
            <p:cNvGraphicFramePr/>
            <p:nvPr>
              <p:extLst>
                <p:ext uri="{D42A27DB-BD31-4B8C-83A1-F6EECF244321}">
                  <p14:modId xmlns:p14="http://schemas.microsoft.com/office/powerpoint/2010/main" val="4016034449"/>
                </p:ext>
              </p:extLst>
            </p:nvPr>
          </p:nvGraphicFramePr>
          <p:xfrm>
            <a:off x="685800" y="990600"/>
            <a:ext cx="7924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2080184" y="3276600"/>
              <a:ext cx="5212232" cy="762000"/>
              <a:chOff x="2080184" y="3276600"/>
              <a:chExt cx="5212232" cy="762000"/>
            </a:xfrm>
          </p:grpSpPr>
          <p:sp>
            <p:nvSpPr>
              <p:cNvPr id="9" name="Right Arrow 8"/>
              <p:cNvSpPr/>
              <p:nvPr/>
            </p:nvSpPr>
            <p:spPr>
              <a:xfrm>
                <a:off x="6934200" y="32766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257800" y="32766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657600" y="32766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080184" y="32766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619600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e image on this slide is a table that breaks down the previous slide’s flow diagram at the level of data analysis. Under the box labeled “State system and local system” is a box at the level of data analysis that says, “Statewide and local analysis by variables. State system infrastructure analysis and local contributing factors.” Under the box labeled “practices” is a box at the level of data analysis that says, “What data do we have on practices.” Under the box labeled “results” is a box at the data analysis level that says, “What do the data tell us about child and family outcomes?”"/>
          <p:cNvGrpSpPr/>
          <p:nvPr/>
        </p:nvGrpSpPr>
        <p:grpSpPr>
          <a:xfrm>
            <a:off x="130792" y="152401"/>
            <a:ext cx="8515531" cy="2285176"/>
            <a:chOff x="130792" y="152401"/>
            <a:chExt cx="8515531" cy="2285176"/>
          </a:xfrm>
        </p:grpSpPr>
        <p:graphicFrame>
          <p:nvGraphicFramePr>
            <p:cNvPr id="3" name="Diagram 2" descr="&quot; &quot;"/>
            <p:cNvGraphicFramePr/>
            <p:nvPr>
              <p:extLst>
                <p:ext uri="{D42A27DB-BD31-4B8C-83A1-F6EECF244321}">
                  <p14:modId xmlns:p14="http://schemas.microsoft.com/office/powerpoint/2010/main" val="4116302759"/>
                </p:ext>
              </p:extLst>
            </p:nvPr>
          </p:nvGraphicFramePr>
          <p:xfrm>
            <a:off x="685800" y="228601"/>
            <a:ext cx="79248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descr="&quot; &quot;"/>
            <p:cNvGrpSpPr/>
            <p:nvPr/>
          </p:nvGrpSpPr>
          <p:grpSpPr>
            <a:xfrm rot="16200000">
              <a:off x="-84829" y="372372"/>
              <a:ext cx="914400" cy="474458"/>
              <a:chOff x="4256" y="0"/>
              <a:chExt cx="1493639" cy="838200"/>
            </a:xfrm>
          </p:grpSpPr>
          <p:sp>
            <p:nvSpPr>
              <p:cNvPr id="15" name="Rounded Rectangle 14"/>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level</a:t>
                </a:r>
              </a:p>
            </p:txBody>
          </p:sp>
        </p:grpSp>
        <p:graphicFrame>
          <p:nvGraphicFramePr>
            <p:cNvPr id="29" name="Diagram 28" descr="&quot; &quot;"/>
            <p:cNvGraphicFramePr/>
            <p:nvPr>
              <p:extLst>
                <p:ext uri="{D42A27DB-BD31-4B8C-83A1-F6EECF244321}">
                  <p14:modId xmlns:p14="http://schemas.microsoft.com/office/powerpoint/2010/main" val="44349662"/>
                </p:ext>
              </p:extLst>
            </p:nvPr>
          </p:nvGraphicFramePr>
          <p:xfrm>
            <a:off x="721523" y="1269967"/>
            <a:ext cx="7924800" cy="11676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0" name="Group 29" descr="&quot; &quot;"/>
            <p:cNvGrpSpPr/>
            <p:nvPr/>
          </p:nvGrpSpPr>
          <p:grpSpPr>
            <a:xfrm rot="16200000">
              <a:off x="-241167" y="1591159"/>
              <a:ext cx="1218376" cy="474458"/>
              <a:chOff x="4256" y="-63112"/>
              <a:chExt cx="1493639" cy="838200"/>
            </a:xfrm>
          </p:grpSpPr>
          <p:sp>
            <p:nvSpPr>
              <p:cNvPr id="31" name="Rounded Rectangle 30"/>
              <p:cNvSpPr/>
              <p:nvPr/>
            </p:nvSpPr>
            <p:spPr>
              <a:xfrm>
                <a:off x="4256" y="-63112"/>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Data Analysis</a:t>
                </a:r>
              </a:p>
            </p:txBody>
          </p:sp>
        </p:grpSp>
      </p:grpSp>
    </p:spTree>
    <p:extLst>
      <p:ext uri="{BB962C8B-B14F-4D97-AF65-F5344CB8AC3E}">
        <p14:creationId xmlns:p14="http://schemas.microsoft.com/office/powerpoint/2010/main" val="26911071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The image on this slide is a table that adds to the previous slide’s table, an additional row for a theory-of-action flow diagram that consists of five boxes. Under the original box labeled “State system and local system” are three boxes. Box 1 says “If the state system did L, M, N to support local system and practitioners” and flows into Box 2, which says, “If the local system/district did E, F, G to support practitioners” and flows into Box 3, which says, “If state and local systems provide direct support for effective practices e.g. training, TA, coaching and other supports on A, B, C and X, Y, Z.” Box 3 flows into Box 4, which is located under the original box labeled “practices” and says, “If practitioners now A, B, C and do X, Y, Z.” Box 4 flows into Box 5, which is located under the original box labeled “result” and says, “Then the child/family outcomes will improve.” &#10;&#10;“Statewide and local analysis by variables. State system infrastructure analysis and local contributing factors.” Under the box labeled “practices” is a box at the level of data analysis that says, “What data do we have on practices.” Under the box labeled “results” is a box at the data analysis level that says, “What do the data tell us about child and family outcomes?”&#10;"/>
          <p:cNvGrpSpPr/>
          <p:nvPr/>
        </p:nvGrpSpPr>
        <p:grpSpPr>
          <a:xfrm>
            <a:off x="130792" y="152401"/>
            <a:ext cx="8515531" cy="4190999"/>
            <a:chOff x="130792" y="152401"/>
            <a:chExt cx="8515531" cy="4190999"/>
          </a:xfrm>
        </p:grpSpPr>
        <p:graphicFrame>
          <p:nvGraphicFramePr>
            <p:cNvPr id="3" name="Diagram 2" descr="&quot; &quot;"/>
            <p:cNvGraphicFramePr/>
            <p:nvPr>
              <p:extLst>
                <p:ext uri="{D42A27DB-BD31-4B8C-83A1-F6EECF244321}">
                  <p14:modId xmlns:p14="http://schemas.microsoft.com/office/powerpoint/2010/main" val="3780008588"/>
                </p:ext>
              </p:extLst>
            </p:nvPr>
          </p:nvGraphicFramePr>
          <p:xfrm>
            <a:off x="685800" y="228601"/>
            <a:ext cx="79248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3" descr="&quot; &quot;"/>
            <p:cNvGrpSpPr/>
            <p:nvPr/>
          </p:nvGrpSpPr>
          <p:grpSpPr>
            <a:xfrm rot="16200000">
              <a:off x="-84829" y="372372"/>
              <a:ext cx="914400" cy="474458"/>
              <a:chOff x="4256" y="0"/>
              <a:chExt cx="1493639" cy="838200"/>
            </a:xfrm>
          </p:grpSpPr>
          <p:sp>
            <p:nvSpPr>
              <p:cNvPr id="15" name="Rounded Rectangle 14"/>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level</a:t>
                </a:r>
              </a:p>
            </p:txBody>
          </p:sp>
        </p:grpSp>
        <p:grpSp>
          <p:nvGrpSpPr>
            <p:cNvPr id="4" name="Group 19" descr="&quot; &quot;"/>
            <p:cNvGrpSpPr/>
            <p:nvPr/>
          </p:nvGrpSpPr>
          <p:grpSpPr>
            <a:xfrm rot="16200000">
              <a:off x="-546378" y="3191771"/>
              <a:ext cx="1828800" cy="474458"/>
              <a:chOff x="4256" y="0"/>
              <a:chExt cx="1493639" cy="838200"/>
            </a:xfrm>
          </p:grpSpPr>
          <p:sp>
            <p:nvSpPr>
              <p:cNvPr id="21" name="Rounded Rectangle 20"/>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Theory of Action</a:t>
                </a:r>
              </a:p>
            </p:txBody>
          </p:sp>
        </p:grpSp>
        <p:graphicFrame>
          <p:nvGraphicFramePr>
            <p:cNvPr id="29" name="Diagram 28" descr="&quot; &quot;"/>
            <p:cNvGraphicFramePr/>
            <p:nvPr>
              <p:extLst>
                <p:ext uri="{D42A27DB-BD31-4B8C-83A1-F6EECF244321}">
                  <p14:modId xmlns:p14="http://schemas.microsoft.com/office/powerpoint/2010/main" val="3112323728"/>
                </p:ext>
              </p:extLst>
            </p:nvPr>
          </p:nvGraphicFramePr>
          <p:xfrm>
            <a:off x="721523" y="1269967"/>
            <a:ext cx="7924800" cy="11676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29" descr="&quot; &quot;"/>
            <p:cNvGrpSpPr/>
            <p:nvPr/>
          </p:nvGrpSpPr>
          <p:grpSpPr>
            <a:xfrm rot="16200000">
              <a:off x="-241167" y="1591159"/>
              <a:ext cx="1218376" cy="474458"/>
              <a:chOff x="4256" y="-63112"/>
              <a:chExt cx="1493639" cy="838200"/>
            </a:xfrm>
          </p:grpSpPr>
          <p:sp>
            <p:nvSpPr>
              <p:cNvPr id="31" name="Rounded Rectangle 30"/>
              <p:cNvSpPr/>
              <p:nvPr/>
            </p:nvSpPr>
            <p:spPr>
              <a:xfrm>
                <a:off x="4256" y="-63112"/>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Data Analysis</a:t>
                </a:r>
              </a:p>
            </p:txBody>
          </p:sp>
        </p:grpSp>
        <p:graphicFrame>
          <p:nvGraphicFramePr>
            <p:cNvPr id="18" name="Diagram 17" descr="&quot; &quot;"/>
            <p:cNvGraphicFramePr/>
            <p:nvPr>
              <p:extLst>
                <p:ext uri="{D42A27DB-BD31-4B8C-83A1-F6EECF244321}">
                  <p14:modId xmlns:p14="http://schemas.microsoft.com/office/powerpoint/2010/main" val="2103760628"/>
                </p:ext>
              </p:extLst>
            </p:nvPr>
          </p:nvGraphicFramePr>
          <p:xfrm>
            <a:off x="685800" y="2590800"/>
            <a:ext cx="7924800" cy="1752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Right Arrow 8" descr="&quot; &quot;"/>
            <p:cNvSpPr/>
            <p:nvPr/>
          </p:nvSpPr>
          <p:spPr>
            <a:xfrm>
              <a:off x="6956984" y="30480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descr="&quot; &quot;"/>
            <p:cNvSpPr/>
            <p:nvPr/>
          </p:nvSpPr>
          <p:spPr>
            <a:xfrm>
              <a:off x="5280584" y="30480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quot; &quot;"/>
            <p:cNvSpPr/>
            <p:nvPr/>
          </p:nvSpPr>
          <p:spPr>
            <a:xfrm>
              <a:off x="3680384" y="30480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quot; &quot;"/>
            <p:cNvSpPr/>
            <p:nvPr/>
          </p:nvSpPr>
          <p:spPr>
            <a:xfrm>
              <a:off x="2102968" y="30480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949501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b="1" dirty="0" smtClean="0">
                <a:solidFill>
                  <a:schemeClr val="accent1"/>
                </a:solidFill>
              </a:rPr>
              <a:t>Developing a Theory of Action</a:t>
            </a:r>
          </a:p>
        </p:txBody>
      </p:sp>
      <p:pic>
        <p:nvPicPr>
          <p:cNvPr id="4" name="Picture 2" descr="The image on this screen is a simple flow diagram illustrating the structure of a theory of action. An arrow points from a box labeled “If we do this” to a second box labeled “Then this will happe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86200"/>
            <a:ext cx="6138555"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727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The image on this slide is a table that adds to the Slide 117’s table, an additional row at the “plan of action” level consisting of five boxes. Under the original box labeled “State system and local system” are three boxes. Box 1 says “Activities to be implemented to ensure state system supports local systems and implementation of desired practices,” Box 2 says, “Activities to be implemented to ensure local systems support practitioners,” and Box 3 says, “Activities to be implemented to ensure effective training, TA, coaching and other supports related to desired practices.” Under the original box labeled “practices” is Box 4, which says, “Activities to be implemented to ensure practitioners have relevant knowledge and implement aligned practices.” Under the original box labeled “result” is Box 5, which says, “Focused desired result for children and/or families.”&#10;"/>
          <p:cNvGrpSpPr/>
          <p:nvPr/>
        </p:nvGrpSpPr>
        <p:grpSpPr>
          <a:xfrm>
            <a:off x="130792" y="152401"/>
            <a:ext cx="8515531" cy="6553199"/>
            <a:chOff x="130792" y="152401"/>
            <a:chExt cx="8515531" cy="6553199"/>
          </a:xfrm>
        </p:grpSpPr>
        <p:graphicFrame>
          <p:nvGraphicFramePr>
            <p:cNvPr id="27" name="Diagram 26" descr="&quot; &quot;"/>
            <p:cNvGraphicFramePr/>
            <p:nvPr>
              <p:extLst>
                <p:ext uri="{D42A27DB-BD31-4B8C-83A1-F6EECF244321}">
                  <p14:modId xmlns:p14="http://schemas.microsoft.com/office/powerpoint/2010/main" val="2120288075"/>
                </p:ext>
              </p:extLst>
            </p:nvPr>
          </p:nvGraphicFramePr>
          <p:xfrm>
            <a:off x="685800" y="2590800"/>
            <a:ext cx="79248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descr="&quot; &quot;"/>
            <p:cNvGraphicFramePr/>
            <p:nvPr>
              <p:extLst>
                <p:ext uri="{D42A27DB-BD31-4B8C-83A1-F6EECF244321}">
                  <p14:modId xmlns:p14="http://schemas.microsoft.com/office/powerpoint/2010/main" val="4080994973"/>
                </p:ext>
              </p:extLst>
            </p:nvPr>
          </p:nvGraphicFramePr>
          <p:xfrm>
            <a:off x="685800" y="228601"/>
            <a:ext cx="79248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oup 13" descr="&quot; &quot;"/>
            <p:cNvGrpSpPr/>
            <p:nvPr/>
          </p:nvGrpSpPr>
          <p:grpSpPr>
            <a:xfrm rot="16200000">
              <a:off x="-84829" y="372372"/>
              <a:ext cx="914400" cy="474458"/>
              <a:chOff x="4256" y="0"/>
              <a:chExt cx="1493639" cy="838200"/>
            </a:xfrm>
          </p:grpSpPr>
          <p:sp>
            <p:nvSpPr>
              <p:cNvPr id="15" name="Rounded Rectangle 14"/>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level</a:t>
                </a:r>
              </a:p>
            </p:txBody>
          </p:sp>
        </p:grpSp>
        <p:grpSp>
          <p:nvGrpSpPr>
            <p:cNvPr id="4" name="Group 19" descr="&quot; &quot;"/>
            <p:cNvGrpSpPr/>
            <p:nvPr/>
          </p:nvGrpSpPr>
          <p:grpSpPr>
            <a:xfrm rot="16200000">
              <a:off x="-546378" y="3191771"/>
              <a:ext cx="1828800" cy="474458"/>
              <a:chOff x="4256" y="0"/>
              <a:chExt cx="1493639" cy="838200"/>
            </a:xfrm>
          </p:grpSpPr>
          <p:sp>
            <p:nvSpPr>
              <p:cNvPr id="21" name="Rounded Rectangle 20"/>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Theory of Action</a:t>
                </a:r>
              </a:p>
            </p:txBody>
          </p:sp>
        </p:grpSp>
        <p:grpSp>
          <p:nvGrpSpPr>
            <p:cNvPr id="5" name="Group 22" descr="&quot; &quot;"/>
            <p:cNvGrpSpPr/>
            <p:nvPr/>
          </p:nvGrpSpPr>
          <p:grpSpPr>
            <a:xfrm rot="16200000">
              <a:off x="-715271" y="5363471"/>
              <a:ext cx="2209801" cy="474458"/>
              <a:chOff x="4256" y="0"/>
              <a:chExt cx="1493639" cy="838200"/>
            </a:xfrm>
          </p:grpSpPr>
          <p:sp>
            <p:nvSpPr>
              <p:cNvPr id="24" name="Rounded Rectangle 23"/>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Plan of Action</a:t>
                </a:r>
              </a:p>
            </p:txBody>
          </p:sp>
        </p:grpSp>
        <p:sp>
          <p:nvSpPr>
            <p:cNvPr id="9" name="Right Arrow 8" descr="&quot; &quot;"/>
            <p:cNvSpPr/>
            <p:nvPr/>
          </p:nvSpPr>
          <p:spPr>
            <a:xfrm>
              <a:off x="6858000" y="31242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descr="&quot; &quot;"/>
            <p:cNvSpPr/>
            <p:nvPr/>
          </p:nvSpPr>
          <p:spPr>
            <a:xfrm>
              <a:off x="5257800" y="31242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quot; &quot;"/>
            <p:cNvSpPr/>
            <p:nvPr/>
          </p:nvSpPr>
          <p:spPr>
            <a:xfrm>
              <a:off x="3657600" y="31242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quot; &quot;"/>
            <p:cNvSpPr/>
            <p:nvPr/>
          </p:nvSpPr>
          <p:spPr>
            <a:xfrm>
              <a:off x="2080184" y="31242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Diagram 28" descr="&quot; &quot;"/>
            <p:cNvGraphicFramePr/>
            <p:nvPr>
              <p:extLst>
                <p:ext uri="{D42A27DB-BD31-4B8C-83A1-F6EECF244321}">
                  <p14:modId xmlns:p14="http://schemas.microsoft.com/office/powerpoint/2010/main" val="200209217"/>
                </p:ext>
              </p:extLst>
            </p:nvPr>
          </p:nvGraphicFramePr>
          <p:xfrm>
            <a:off x="721523" y="1269967"/>
            <a:ext cx="7924800" cy="11676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6" name="Group 29" descr="&quot; &quot;"/>
            <p:cNvGrpSpPr/>
            <p:nvPr/>
          </p:nvGrpSpPr>
          <p:grpSpPr>
            <a:xfrm rot="16200000">
              <a:off x="-241167" y="1591159"/>
              <a:ext cx="1218376" cy="474458"/>
              <a:chOff x="4256" y="-63112"/>
              <a:chExt cx="1493639" cy="838200"/>
            </a:xfrm>
          </p:grpSpPr>
          <p:sp>
            <p:nvSpPr>
              <p:cNvPr id="31" name="Rounded Rectangle 30" descr="&quot; &quot;"/>
              <p:cNvSpPr/>
              <p:nvPr/>
            </p:nvSpPr>
            <p:spPr>
              <a:xfrm>
                <a:off x="4256" y="-63112"/>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Data Analysis</a:t>
                </a:r>
              </a:p>
            </p:txBody>
          </p:sp>
        </p:grpSp>
        <p:graphicFrame>
          <p:nvGraphicFramePr>
            <p:cNvPr id="23" name="Diagram 22" descr="&quot; &quot;"/>
            <p:cNvGraphicFramePr/>
            <p:nvPr>
              <p:extLst>
                <p:ext uri="{D42A27DB-BD31-4B8C-83A1-F6EECF244321}">
                  <p14:modId xmlns:p14="http://schemas.microsoft.com/office/powerpoint/2010/main" val="2585111949"/>
                </p:ext>
              </p:extLst>
            </p:nvPr>
          </p:nvGraphicFramePr>
          <p:xfrm>
            <a:off x="685800" y="4495800"/>
            <a:ext cx="7924800" cy="2209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Tree>
    <p:extLst>
      <p:ext uri="{BB962C8B-B14F-4D97-AF65-F5344CB8AC3E}">
        <p14:creationId xmlns:p14="http://schemas.microsoft.com/office/powerpoint/2010/main" val="1516504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Quality</a:t>
            </a:r>
            <a:endParaRPr lang="en-US" sz="4800" dirty="0"/>
          </a:p>
        </p:txBody>
      </p:sp>
      <p:sp>
        <p:nvSpPr>
          <p:cNvPr id="3" name="Content Placeholder 2"/>
          <p:cNvSpPr>
            <a:spLocks noGrp="1"/>
          </p:cNvSpPr>
          <p:nvPr>
            <p:ph idx="1"/>
          </p:nvPr>
        </p:nvSpPr>
        <p:spPr/>
        <p:txBody>
          <a:bodyPr>
            <a:normAutofit fontScale="92500" lnSpcReduction="20000"/>
          </a:bodyPr>
          <a:lstStyle/>
          <a:p>
            <a:r>
              <a:rPr lang="en-US" sz="3500" dirty="0" smtClean="0"/>
              <a:t>What efforts are you making to improve </a:t>
            </a:r>
            <a:r>
              <a:rPr lang="en-US" sz="3500" b="1" dirty="0" smtClean="0">
                <a:solidFill>
                  <a:schemeClr val="accent1"/>
                </a:solidFill>
              </a:rPr>
              <a:t>child</a:t>
            </a:r>
            <a:r>
              <a:rPr lang="en-US" sz="3500" dirty="0" smtClean="0"/>
              <a:t> outcomes data quality?</a:t>
            </a:r>
          </a:p>
          <a:p>
            <a:pPr lvl="1"/>
            <a:r>
              <a:rPr lang="en-US" sz="3000" dirty="0" smtClean="0"/>
              <a:t>Pattern checking analysis and follow up</a:t>
            </a:r>
          </a:p>
          <a:p>
            <a:pPr lvl="1"/>
            <a:r>
              <a:rPr lang="en-US" sz="3000" dirty="0" smtClean="0"/>
              <a:t>Guidance materials development and dissemination</a:t>
            </a:r>
          </a:p>
          <a:p>
            <a:pPr lvl="1"/>
            <a:r>
              <a:rPr lang="en-US" sz="3000" dirty="0" smtClean="0"/>
              <a:t>Training and supervision of relevant staff</a:t>
            </a:r>
          </a:p>
          <a:p>
            <a:pPr lvl="1"/>
            <a:r>
              <a:rPr lang="en-US" sz="3000" dirty="0" smtClean="0"/>
              <a:t>Data system checks and follow up</a:t>
            </a:r>
          </a:p>
          <a:p>
            <a:pPr lvl="1"/>
            <a:r>
              <a:rPr lang="en-US" sz="3000" dirty="0" smtClean="0"/>
              <a:t>Data quality review process and follow up </a:t>
            </a:r>
          </a:p>
          <a:p>
            <a:pPr lvl="1"/>
            <a:r>
              <a:rPr lang="en-US" sz="3000" dirty="0" smtClean="0"/>
              <a:t>Data review with local programs</a:t>
            </a:r>
          </a:p>
          <a:p>
            <a:pPr lvl="1"/>
            <a:r>
              <a:rPr lang="en-US" sz="3000" dirty="0" smtClean="0"/>
              <a:t>Other?</a:t>
            </a:r>
          </a:p>
        </p:txBody>
      </p:sp>
    </p:spTree>
    <p:extLst>
      <p:ext uri="{BB962C8B-B14F-4D97-AF65-F5344CB8AC3E}">
        <p14:creationId xmlns:p14="http://schemas.microsoft.com/office/powerpoint/2010/main" val="3214380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Action Plan</a:t>
            </a:r>
            <a:endParaRPr lang="en-US" sz="4800" dirty="0"/>
          </a:p>
        </p:txBody>
      </p:sp>
      <p:sp>
        <p:nvSpPr>
          <p:cNvPr id="3" name="Content Placeholder 2"/>
          <p:cNvSpPr>
            <a:spLocks noGrp="1"/>
          </p:cNvSpPr>
          <p:nvPr>
            <p:ph idx="1"/>
          </p:nvPr>
        </p:nvSpPr>
        <p:spPr>
          <a:xfrm>
            <a:off x="457200" y="1524000"/>
            <a:ext cx="6477000" cy="4602163"/>
          </a:xfrm>
        </p:spPr>
        <p:txBody>
          <a:bodyPr>
            <a:normAutofit/>
          </a:bodyPr>
          <a:lstStyle/>
          <a:p>
            <a:r>
              <a:rPr lang="en-US" dirty="0" smtClean="0"/>
              <a:t>Logic model might be a good way to present the plan</a:t>
            </a:r>
          </a:p>
          <a:p>
            <a:r>
              <a:rPr lang="en-US" dirty="0" smtClean="0"/>
              <a:t>Specific activities at the different levels of the system</a:t>
            </a:r>
          </a:p>
          <a:p>
            <a:r>
              <a:rPr lang="en-US" dirty="0" smtClean="0"/>
              <a:t>Responsibilities</a:t>
            </a:r>
          </a:p>
          <a:p>
            <a:r>
              <a:rPr lang="en-US" dirty="0" smtClean="0"/>
              <a:t>Timelines</a:t>
            </a:r>
          </a:p>
          <a:p>
            <a:r>
              <a:rPr lang="en-US" dirty="0" smtClean="0"/>
              <a:t>Resources</a:t>
            </a:r>
          </a:p>
          <a:p>
            <a:r>
              <a:rPr lang="en-US" dirty="0" smtClean="0"/>
              <a:t>Evaluation</a:t>
            </a:r>
          </a:p>
          <a:p>
            <a:endParaRPr lang="en-US" dirty="0" smtClean="0"/>
          </a:p>
          <a:p>
            <a:pPr lvl="1"/>
            <a:endParaRPr lang="en-US" dirty="0"/>
          </a:p>
        </p:txBody>
      </p:sp>
      <p:pic>
        <p:nvPicPr>
          <p:cNvPr id="4" name="Picture 2" descr="The image on this slide displays the four stages of the SSIP cycle and identifies the stage that the action plan is part of, which is asking, “What shall we do about i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1816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9547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D</a:t>
            </a:r>
            <a:r>
              <a:rPr lang="en-US" dirty="0"/>
              <a:t>eveloping potential activities</a:t>
            </a:r>
            <a:endParaRPr lang="en-US" dirty="0" smtClean="0"/>
          </a:p>
        </p:txBody>
      </p:sp>
    </p:spTree>
    <p:extLst>
      <p:ext uri="{BB962C8B-B14F-4D97-AF65-F5344CB8AC3E}">
        <p14:creationId xmlns:p14="http://schemas.microsoft.com/office/powerpoint/2010/main" val="15621926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he image on this slide is a screenshot of the Hexagon Tool, which is used as a planning tools to evaluate evidence-based programs and practices during the Exploration Stage of Implementa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4572"/>
            <a:ext cx="8375985" cy="588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9830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Evaluation</a:t>
            </a:r>
            <a:endParaRPr lang="en-US" dirty="0">
              <a:solidFill>
                <a:srgbClr val="1F497D"/>
              </a:solidFill>
            </a:endParaRPr>
          </a:p>
        </p:txBody>
      </p:sp>
      <p:pic>
        <p:nvPicPr>
          <p:cNvPr id="4098" name="Picture 2" descr="The image on this slide displays the four stages of the SSIP cycle and identifies the stage that the evaluation is part of, which is asking, “What well is the solution working?”&#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1943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812800"/>
            <a:ext cx="2495550"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3654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Evaluating the Implementation</a:t>
            </a:r>
            <a:endParaRPr lang="en-US" sz="4800" dirty="0"/>
          </a:p>
        </p:txBody>
      </p:sp>
      <p:sp>
        <p:nvSpPr>
          <p:cNvPr id="3" name="Content Placeholder 2"/>
          <p:cNvSpPr>
            <a:spLocks noGrp="1"/>
          </p:cNvSpPr>
          <p:nvPr>
            <p:ph idx="1"/>
          </p:nvPr>
        </p:nvSpPr>
        <p:spPr/>
        <p:txBody>
          <a:bodyPr/>
          <a:lstStyle/>
          <a:p>
            <a:r>
              <a:rPr lang="en-US" dirty="0" smtClean="0"/>
              <a:t>Built into the plan from the beginning</a:t>
            </a:r>
          </a:p>
          <a:p>
            <a:r>
              <a:rPr lang="en-US" dirty="0" smtClean="0"/>
              <a:t>Based on data that informed the plan development </a:t>
            </a:r>
          </a:p>
          <a:p>
            <a:r>
              <a:rPr lang="en-US" dirty="0" smtClean="0"/>
              <a:t>Formative and summative</a:t>
            </a:r>
          </a:p>
          <a:p>
            <a:r>
              <a:rPr lang="en-US" dirty="0" smtClean="0"/>
              <a:t>Benchmarks to show progress</a:t>
            </a:r>
          </a:p>
        </p:txBody>
      </p:sp>
    </p:spTree>
    <p:extLst>
      <p:ext uri="{BB962C8B-B14F-4D97-AF65-F5344CB8AC3E}">
        <p14:creationId xmlns:p14="http://schemas.microsoft.com/office/powerpoint/2010/main" val="197092391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For Each Activity...</a:t>
            </a:r>
            <a:endParaRPr lang="en-US" sz="4800" dirty="0"/>
          </a:p>
        </p:txBody>
      </p:sp>
      <p:sp>
        <p:nvSpPr>
          <p:cNvPr id="3" name="Content Placeholder 2"/>
          <p:cNvSpPr>
            <a:spLocks noGrp="1"/>
          </p:cNvSpPr>
          <p:nvPr>
            <p:ph idx="1"/>
          </p:nvPr>
        </p:nvSpPr>
        <p:spPr/>
        <p:txBody>
          <a:bodyPr>
            <a:normAutofit/>
          </a:bodyPr>
          <a:lstStyle/>
          <a:p>
            <a:r>
              <a:rPr lang="en-US" dirty="0" smtClean="0"/>
              <a:t>Did the activity occur?</a:t>
            </a:r>
          </a:p>
          <a:p>
            <a:pPr lvl="1"/>
            <a:r>
              <a:rPr lang="en-US" dirty="0" smtClean="0"/>
              <a:t>If not, why not?  </a:t>
            </a:r>
          </a:p>
          <a:p>
            <a:pPr lvl="1"/>
            <a:r>
              <a:rPr lang="en-US" dirty="0" smtClean="0"/>
              <a:t>What do we need to do next?</a:t>
            </a:r>
          </a:p>
          <a:p>
            <a:r>
              <a:rPr lang="en-US" dirty="0" smtClean="0"/>
              <a:t>Did it accomplish it’s intended outcomes?</a:t>
            </a:r>
          </a:p>
          <a:p>
            <a:pPr lvl="1"/>
            <a:r>
              <a:rPr lang="en-US" dirty="0" smtClean="0"/>
              <a:t>If not, why not?  </a:t>
            </a:r>
          </a:p>
          <a:p>
            <a:pPr lvl="1"/>
            <a:r>
              <a:rPr lang="en-US" dirty="0" smtClean="0"/>
              <a:t>What else do we need to do before we move to the next activity</a:t>
            </a:r>
            <a:r>
              <a:rPr lang="en-US" dirty="0"/>
              <a:t>?</a:t>
            </a:r>
            <a:endParaRPr lang="en-US" dirty="0" smtClean="0"/>
          </a:p>
        </p:txBody>
      </p:sp>
    </p:spTree>
    <p:extLst>
      <p:ext uri="{BB962C8B-B14F-4D97-AF65-F5344CB8AC3E}">
        <p14:creationId xmlns:p14="http://schemas.microsoft.com/office/powerpoint/2010/main" val="358956184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Evidence of Progress</a:t>
            </a:r>
            <a:endParaRPr lang="en-US" sz="4800" dirty="0"/>
          </a:p>
        </p:txBody>
      </p:sp>
      <p:sp>
        <p:nvSpPr>
          <p:cNvPr id="3" name="Content Placeholder 2"/>
          <p:cNvSpPr>
            <a:spLocks noGrp="1"/>
          </p:cNvSpPr>
          <p:nvPr>
            <p:ph idx="1"/>
          </p:nvPr>
        </p:nvSpPr>
        <p:spPr/>
        <p:txBody>
          <a:bodyPr/>
          <a:lstStyle/>
          <a:p>
            <a:pPr marL="0" indent="0">
              <a:buNone/>
            </a:pPr>
            <a:r>
              <a:rPr lang="en-US" dirty="0" smtClean="0"/>
              <a:t>Two types of evidences</a:t>
            </a:r>
          </a:p>
          <a:p>
            <a:pPr marL="0" indent="0">
              <a:buNone/>
            </a:pPr>
            <a:endParaRPr lang="en-US" dirty="0"/>
          </a:p>
          <a:p>
            <a:pPr marL="514350" indent="-514350">
              <a:buAutoNum type="arabicPeriod"/>
            </a:pPr>
            <a:r>
              <a:rPr lang="en-US" dirty="0" smtClean="0"/>
              <a:t>Activities accomplished and intended outcomes of each activity achieved (to show progress along the way)</a:t>
            </a:r>
          </a:p>
          <a:p>
            <a:pPr marL="514350" indent="-514350">
              <a:buAutoNum type="arabicPeriod"/>
            </a:pPr>
            <a:r>
              <a:rPr lang="en-US" dirty="0" smtClean="0"/>
              <a:t>Changes in the bottom line data for children and families (movement in the baseline data)</a:t>
            </a:r>
          </a:p>
        </p:txBody>
      </p:sp>
    </p:spTree>
    <p:extLst>
      <p:ext uri="{BB962C8B-B14F-4D97-AF65-F5344CB8AC3E}">
        <p14:creationId xmlns:p14="http://schemas.microsoft.com/office/powerpoint/2010/main" val="273241321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at Different </a:t>
            </a:r>
            <a:r>
              <a:rPr lang="en-US" sz="4800" dirty="0"/>
              <a:t>L</a:t>
            </a:r>
            <a:r>
              <a:rPr lang="en-US" sz="4800" dirty="0" smtClean="0"/>
              <a:t>evels</a:t>
            </a:r>
            <a:endParaRPr lang="en-US" sz="4800" dirty="0"/>
          </a:p>
        </p:txBody>
      </p:sp>
      <p:sp>
        <p:nvSpPr>
          <p:cNvPr id="3" name="Content Placeholder 2"/>
          <p:cNvSpPr>
            <a:spLocks noGrp="1"/>
          </p:cNvSpPr>
          <p:nvPr>
            <p:ph idx="1"/>
          </p:nvPr>
        </p:nvSpPr>
        <p:spPr/>
        <p:txBody>
          <a:bodyPr/>
          <a:lstStyle/>
          <a:p>
            <a:pPr marL="0" indent="0">
              <a:buNone/>
            </a:pPr>
            <a:r>
              <a:rPr lang="en-US" dirty="0" smtClean="0"/>
              <a:t>What kinds of data do you need (have) at different levels?</a:t>
            </a:r>
          </a:p>
          <a:p>
            <a:pPr marL="0" indent="0">
              <a:buNone/>
            </a:pPr>
            <a:endParaRPr lang="en-US" dirty="0" smtClean="0"/>
          </a:p>
          <a:p>
            <a:pPr marL="0" indent="0">
              <a:buNone/>
            </a:pPr>
            <a:r>
              <a:rPr lang="en-US" dirty="0" smtClean="0"/>
              <a:t>Child/family outcome data</a:t>
            </a:r>
          </a:p>
          <a:p>
            <a:r>
              <a:rPr lang="en-US" dirty="0" smtClean="0"/>
              <a:t>Overall outcomes</a:t>
            </a:r>
          </a:p>
          <a:p>
            <a:r>
              <a:rPr lang="en-US" dirty="0" smtClean="0"/>
              <a:t>Specific to the more narrow result focus</a:t>
            </a:r>
          </a:p>
          <a:p>
            <a:pPr marL="0" indent="0">
              <a:buNone/>
            </a:pPr>
            <a:endParaRPr lang="en-US" dirty="0"/>
          </a:p>
        </p:txBody>
      </p:sp>
    </p:spTree>
    <p:extLst>
      <p:ext uri="{BB962C8B-B14F-4D97-AF65-F5344CB8AC3E}">
        <p14:creationId xmlns:p14="http://schemas.microsoft.com/office/powerpoint/2010/main" val="392306279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at Different </a:t>
            </a:r>
            <a:r>
              <a:rPr lang="en-US" sz="4800" dirty="0"/>
              <a:t>L</a:t>
            </a:r>
            <a:r>
              <a:rPr lang="en-US" sz="4800" dirty="0" smtClean="0"/>
              <a:t>evels</a:t>
            </a:r>
            <a:endParaRPr lang="en-US" sz="48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What kinds of data do you need (have) at different levels?</a:t>
            </a:r>
          </a:p>
          <a:p>
            <a:pPr marL="0" indent="0">
              <a:buNone/>
            </a:pPr>
            <a:endParaRPr lang="en-US" dirty="0" smtClean="0"/>
          </a:p>
          <a:p>
            <a:pPr marL="0" indent="0">
              <a:buNone/>
            </a:pPr>
            <a:r>
              <a:rPr lang="en-US" dirty="0" smtClean="0"/>
              <a:t>Practice/Service data, e.g.  </a:t>
            </a:r>
          </a:p>
          <a:p>
            <a:r>
              <a:rPr lang="en-US" dirty="0" smtClean="0"/>
              <a:t>Supervisor observation</a:t>
            </a:r>
          </a:p>
          <a:p>
            <a:r>
              <a:rPr lang="en-US" dirty="0" smtClean="0"/>
              <a:t>Monitoring data </a:t>
            </a:r>
          </a:p>
          <a:p>
            <a:r>
              <a:rPr lang="en-US" dirty="0" smtClean="0"/>
              <a:t>Self assessment data</a:t>
            </a:r>
          </a:p>
          <a:p>
            <a:r>
              <a:rPr lang="en-US" dirty="0" smtClean="0"/>
              <a:t>IFSP/IEP and service data </a:t>
            </a:r>
          </a:p>
          <a:p>
            <a:r>
              <a:rPr lang="en-US" dirty="0" smtClean="0"/>
              <a:t>Fidelity data (data about practitioners implementing a practice as intended) </a:t>
            </a:r>
          </a:p>
        </p:txBody>
      </p:sp>
    </p:spTree>
    <p:extLst>
      <p:ext uri="{BB962C8B-B14F-4D97-AF65-F5344CB8AC3E}">
        <p14:creationId xmlns:p14="http://schemas.microsoft.com/office/powerpoint/2010/main" val="365649391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at Different Levels</a:t>
            </a:r>
            <a:endParaRPr lang="en-US" sz="4800" dirty="0"/>
          </a:p>
        </p:txBody>
      </p:sp>
      <p:sp>
        <p:nvSpPr>
          <p:cNvPr id="3" name="Content Placeholder 2"/>
          <p:cNvSpPr>
            <a:spLocks noGrp="1"/>
          </p:cNvSpPr>
          <p:nvPr>
            <p:ph idx="1"/>
          </p:nvPr>
        </p:nvSpPr>
        <p:spPr/>
        <p:txBody>
          <a:bodyPr>
            <a:normAutofit/>
          </a:bodyPr>
          <a:lstStyle/>
          <a:p>
            <a:pPr marL="0" indent="0">
              <a:buNone/>
            </a:pPr>
            <a:r>
              <a:rPr lang="en-US" dirty="0" smtClean="0"/>
              <a:t>What kinds of data do you need (have) at different levels?</a:t>
            </a:r>
          </a:p>
          <a:p>
            <a:pPr marL="0" indent="0">
              <a:buNone/>
            </a:pPr>
            <a:endParaRPr lang="en-US" dirty="0" smtClean="0"/>
          </a:p>
          <a:p>
            <a:pPr marL="0" indent="0">
              <a:buNone/>
            </a:pPr>
            <a:r>
              <a:rPr lang="en-US" dirty="0" smtClean="0"/>
              <a:t>Training and TA data, e.g. </a:t>
            </a:r>
          </a:p>
          <a:p>
            <a:r>
              <a:rPr lang="en-US" dirty="0" smtClean="0"/>
              <a:t>Participation records</a:t>
            </a:r>
          </a:p>
          <a:p>
            <a:r>
              <a:rPr lang="en-US" dirty="0" smtClean="0"/>
              <a:t>Quality</a:t>
            </a:r>
          </a:p>
          <a:p>
            <a:r>
              <a:rPr lang="en-US" dirty="0" smtClean="0"/>
              <a:t>Intended outcomes</a:t>
            </a:r>
          </a:p>
          <a:p>
            <a:r>
              <a:rPr lang="en-US" dirty="0" smtClean="0"/>
              <a:t>Use of knowledge/skills (implementation)</a:t>
            </a:r>
            <a:endParaRPr lang="en-US" dirty="0"/>
          </a:p>
        </p:txBody>
      </p:sp>
    </p:spTree>
    <p:extLst>
      <p:ext uri="{BB962C8B-B14F-4D97-AF65-F5344CB8AC3E}">
        <p14:creationId xmlns:p14="http://schemas.microsoft.com/office/powerpoint/2010/main" val="1739483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Quality</a:t>
            </a:r>
            <a:endParaRPr lang="en-US" sz="4800" dirty="0"/>
          </a:p>
        </p:txBody>
      </p:sp>
      <p:sp>
        <p:nvSpPr>
          <p:cNvPr id="3" name="Content Placeholder 2"/>
          <p:cNvSpPr>
            <a:spLocks noGrp="1"/>
          </p:cNvSpPr>
          <p:nvPr>
            <p:ph idx="1"/>
          </p:nvPr>
        </p:nvSpPr>
        <p:spPr/>
        <p:txBody>
          <a:bodyPr>
            <a:normAutofit/>
          </a:bodyPr>
          <a:lstStyle/>
          <a:p>
            <a:r>
              <a:rPr lang="en-US" dirty="0" smtClean="0"/>
              <a:t>Resources on assuring the quality of your </a:t>
            </a:r>
            <a:r>
              <a:rPr lang="en-US" b="1" dirty="0" smtClean="0">
                <a:solidFill>
                  <a:schemeClr val="accent1"/>
                </a:solidFill>
              </a:rPr>
              <a:t>child</a:t>
            </a:r>
            <a:r>
              <a:rPr lang="en-US" dirty="0" smtClean="0"/>
              <a:t> outcomes data </a:t>
            </a:r>
            <a:r>
              <a:rPr lang="en-US" dirty="0" smtClean="0">
                <a:hlinkClick r:id="rId2"/>
              </a:rPr>
              <a:t>http</a:t>
            </a:r>
            <a:r>
              <a:rPr lang="en-US" dirty="0">
                <a:hlinkClick r:id="rId2"/>
              </a:rPr>
              <a:t>://</a:t>
            </a:r>
            <a:r>
              <a:rPr lang="en-US" dirty="0" smtClean="0">
                <a:hlinkClick r:id="rId2"/>
              </a:rPr>
              <a:t>ectacenter.org/eco/pages/quality_assurance.asp</a:t>
            </a:r>
            <a:r>
              <a:rPr lang="en-US" dirty="0" smtClean="0"/>
              <a:t> </a:t>
            </a:r>
          </a:p>
        </p:txBody>
      </p:sp>
    </p:spTree>
    <p:extLst>
      <p:ext uri="{BB962C8B-B14F-4D97-AF65-F5344CB8AC3E}">
        <p14:creationId xmlns:p14="http://schemas.microsoft.com/office/powerpoint/2010/main" val="8071107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Data at Different Levels</a:t>
            </a:r>
          </a:p>
        </p:txBody>
      </p:sp>
      <p:sp>
        <p:nvSpPr>
          <p:cNvPr id="3" name="Content Placeholder 2"/>
          <p:cNvSpPr>
            <a:spLocks noGrp="1"/>
          </p:cNvSpPr>
          <p:nvPr>
            <p:ph idx="1"/>
          </p:nvPr>
        </p:nvSpPr>
        <p:spPr/>
        <p:txBody>
          <a:bodyPr/>
          <a:lstStyle/>
          <a:p>
            <a:pPr marL="0" indent="0">
              <a:buNone/>
            </a:pPr>
            <a:r>
              <a:rPr lang="en-US" dirty="0" smtClean="0"/>
              <a:t>What kinds of data do you need (have) at different levels?</a:t>
            </a:r>
          </a:p>
          <a:p>
            <a:pPr marL="0" indent="0">
              <a:buNone/>
            </a:pPr>
            <a:endParaRPr lang="en-US" dirty="0" smtClean="0"/>
          </a:p>
          <a:p>
            <a:pPr marL="0" indent="0">
              <a:buNone/>
            </a:pPr>
            <a:r>
              <a:rPr lang="en-US" dirty="0" smtClean="0"/>
              <a:t>System level evidence, e.g.</a:t>
            </a:r>
          </a:p>
          <a:p>
            <a:r>
              <a:rPr lang="en-US" dirty="0" smtClean="0"/>
              <a:t>Policies, procedures, agreements</a:t>
            </a:r>
          </a:p>
          <a:p>
            <a:r>
              <a:rPr lang="en-US" dirty="0" smtClean="0"/>
              <a:t>Fiscal supports</a:t>
            </a:r>
          </a:p>
          <a:p>
            <a:r>
              <a:rPr lang="en-US" dirty="0" smtClean="0"/>
              <a:t>Training calendars, standards</a:t>
            </a:r>
          </a:p>
          <a:p>
            <a:pPr marL="0" indent="0">
              <a:buNone/>
            </a:pPr>
            <a:endParaRPr lang="en-US" dirty="0"/>
          </a:p>
        </p:txBody>
      </p:sp>
    </p:spTree>
    <p:extLst>
      <p:ext uri="{BB962C8B-B14F-4D97-AF65-F5344CB8AC3E}">
        <p14:creationId xmlns:p14="http://schemas.microsoft.com/office/powerpoint/2010/main" val="157073511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e image on this slide is a table that adds to the Slide 117’s table, an additional row at the “evaluation” level consisting of two boxes. Spanning across the original boxes labeled “State system and local system” and “practices” is a box that says, “Did the activity occur? Did the activity accomplished its intended outcome(s)?  If not, why not? &#10;Do practitioners implement the practices with fidelity (i.e. as intended)?” Under the original box labeled “result” is a box that says, “Did outcomes improve?”&#10;"/>
          <p:cNvGrpSpPr/>
          <p:nvPr/>
        </p:nvGrpSpPr>
        <p:grpSpPr>
          <a:xfrm>
            <a:off x="170865" y="304800"/>
            <a:ext cx="8515935" cy="6400800"/>
            <a:chOff x="170865" y="304800"/>
            <a:chExt cx="8515935" cy="6400800"/>
          </a:xfrm>
        </p:grpSpPr>
        <p:graphicFrame>
          <p:nvGraphicFramePr>
            <p:cNvPr id="8" name="Diagram 7" descr="&quot; &quot;"/>
            <p:cNvGraphicFramePr/>
            <p:nvPr>
              <p:extLst>
                <p:ext uri="{D42A27DB-BD31-4B8C-83A1-F6EECF244321}">
                  <p14:modId xmlns:p14="http://schemas.microsoft.com/office/powerpoint/2010/main" val="1661983315"/>
                </p:ext>
              </p:extLst>
            </p:nvPr>
          </p:nvGraphicFramePr>
          <p:xfrm>
            <a:off x="762000" y="3276600"/>
            <a:ext cx="7924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descr="&quot; &quot;"/>
            <p:cNvGraphicFramePr/>
            <p:nvPr>
              <p:extLst>
                <p:ext uri="{D42A27DB-BD31-4B8C-83A1-F6EECF244321}">
                  <p14:modId xmlns:p14="http://schemas.microsoft.com/office/powerpoint/2010/main" val="3428194677"/>
                </p:ext>
              </p:extLst>
            </p:nvPr>
          </p:nvGraphicFramePr>
          <p:xfrm>
            <a:off x="762000" y="5562600"/>
            <a:ext cx="79248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4" name="Group 13" descr="&quot; &quot;"/>
            <p:cNvGrpSpPr/>
            <p:nvPr/>
          </p:nvGrpSpPr>
          <p:grpSpPr>
            <a:xfrm rot="16200000">
              <a:off x="-49106" y="524771"/>
              <a:ext cx="914400" cy="474458"/>
              <a:chOff x="4256" y="0"/>
              <a:chExt cx="1493639" cy="838200"/>
            </a:xfrm>
          </p:grpSpPr>
          <p:sp>
            <p:nvSpPr>
              <p:cNvPr id="15" name="Rounded Rectangle 14"/>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level</a:t>
                </a:r>
              </a:p>
            </p:txBody>
          </p:sp>
        </p:grpSp>
        <p:grpSp>
          <p:nvGrpSpPr>
            <p:cNvPr id="20" name="Group 19" descr="&quot; &quot;"/>
            <p:cNvGrpSpPr/>
            <p:nvPr/>
          </p:nvGrpSpPr>
          <p:grpSpPr>
            <a:xfrm rot="16200000">
              <a:off x="-470178" y="1972571"/>
              <a:ext cx="1828800" cy="474458"/>
              <a:chOff x="4256" y="0"/>
              <a:chExt cx="1493639" cy="838200"/>
            </a:xfrm>
          </p:grpSpPr>
          <p:sp>
            <p:nvSpPr>
              <p:cNvPr id="21" name="Rounded Rectangle 20"/>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Theory of Action</a:t>
                </a:r>
              </a:p>
            </p:txBody>
          </p:sp>
        </p:grpSp>
        <p:grpSp>
          <p:nvGrpSpPr>
            <p:cNvPr id="23" name="Group 22" descr="&quot; &quot;"/>
            <p:cNvGrpSpPr/>
            <p:nvPr/>
          </p:nvGrpSpPr>
          <p:grpSpPr>
            <a:xfrm rot="16200000">
              <a:off x="-639071" y="4144271"/>
              <a:ext cx="2209801" cy="474458"/>
              <a:chOff x="4256" y="0"/>
              <a:chExt cx="1493639" cy="838200"/>
            </a:xfrm>
          </p:grpSpPr>
          <p:sp>
            <p:nvSpPr>
              <p:cNvPr id="24" name="Rounded Rectangle 23"/>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Plan of Action</a:t>
                </a:r>
              </a:p>
            </p:txBody>
          </p:sp>
        </p:grpSp>
        <p:grpSp>
          <p:nvGrpSpPr>
            <p:cNvPr id="26" name="Group 25" descr="&quot; &quot;"/>
            <p:cNvGrpSpPr/>
            <p:nvPr/>
          </p:nvGrpSpPr>
          <p:grpSpPr>
            <a:xfrm rot="16200000">
              <a:off x="-99059" y="5907105"/>
              <a:ext cx="1122532" cy="474458"/>
              <a:chOff x="4256" y="0"/>
              <a:chExt cx="1493639" cy="838200"/>
            </a:xfrm>
          </p:grpSpPr>
          <p:sp>
            <p:nvSpPr>
              <p:cNvPr id="27" name="Rounded Rectangle 26"/>
              <p:cNvSpPr/>
              <p:nvPr/>
            </p:nvSpPr>
            <p:spPr>
              <a:xfrm>
                <a:off x="4256" y="0"/>
                <a:ext cx="1493639" cy="8382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8" name="Rounded Rectangle 4" descr="&quot; &quot;"/>
              <p:cNvSpPr/>
              <p:nvPr/>
            </p:nvSpPr>
            <p:spPr>
              <a:xfrm>
                <a:off x="4256" y="0"/>
                <a:ext cx="1493639" cy="251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Evaluation</a:t>
                </a:r>
              </a:p>
            </p:txBody>
          </p:sp>
        </p:grpSp>
        <p:graphicFrame>
          <p:nvGraphicFramePr>
            <p:cNvPr id="29" name="Diagram 28" descr="&quot; &quot;"/>
            <p:cNvGraphicFramePr/>
            <p:nvPr>
              <p:extLst>
                <p:ext uri="{D42A27DB-BD31-4B8C-83A1-F6EECF244321}">
                  <p14:modId xmlns:p14="http://schemas.microsoft.com/office/powerpoint/2010/main" val="2737378887"/>
                </p:ext>
              </p:extLst>
            </p:nvPr>
          </p:nvGraphicFramePr>
          <p:xfrm>
            <a:off x="762000" y="381824"/>
            <a:ext cx="7924800" cy="838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1" name="Diagram 30" descr="&quot; &quot;"/>
            <p:cNvGraphicFramePr/>
            <p:nvPr>
              <p:extLst>
                <p:ext uri="{D42A27DB-BD31-4B8C-83A1-F6EECF244321}">
                  <p14:modId xmlns:p14="http://schemas.microsoft.com/office/powerpoint/2010/main" val="2591572577"/>
                </p:ext>
              </p:extLst>
            </p:nvPr>
          </p:nvGraphicFramePr>
          <p:xfrm>
            <a:off x="762000" y="1371600"/>
            <a:ext cx="7924800" cy="1752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Right Arrow 8" descr="&quot; &quot;"/>
            <p:cNvSpPr/>
            <p:nvPr/>
          </p:nvSpPr>
          <p:spPr>
            <a:xfrm>
              <a:off x="7010400" y="28194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descr="&quot; &quot;"/>
            <p:cNvSpPr/>
            <p:nvPr/>
          </p:nvSpPr>
          <p:spPr>
            <a:xfrm>
              <a:off x="5334000" y="28194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quot; &quot;"/>
            <p:cNvSpPr/>
            <p:nvPr/>
          </p:nvSpPr>
          <p:spPr>
            <a:xfrm>
              <a:off x="3733800" y="28194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quot; &quot;"/>
            <p:cNvSpPr/>
            <p:nvPr/>
          </p:nvSpPr>
          <p:spPr>
            <a:xfrm>
              <a:off x="2156384" y="2819400"/>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57613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Developing evaluation strategies</a:t>
            </a:r>
          </a:p>
        </p:txBody>
      </p:sp>
    </p:spTree>
    <p:extLst>
      <p:ext uri="{BB962C8B-B14F-4D97-AF65-F5344CB8AC3E}">
        <p14:creationId xmlns:p14="http://schemas.microsoft.com/office/powerpoint/2010/main" val="9676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Quality</a:t>
            </a:r>
            <a:endParaRPr lang="en-US" sz="4800" dirty="0"/>
          </a:p>
        </p:txBody>
      </p:sp>
      <p:sp>
        <p:nvSpPr>
          <p:cNvPr id="3" name="Content Placeholder 2"/>
          <p:cNvSpPr>
            <a:spLocks noGrp="1"/>
          </p:cNvSpPr>
          <p:nvPr>
            <p:ph idx="1"/>
          </p:nvPr>
        </p:nvSpPr>
        <p:spPr/>
        <p:txBody>
          <a:bodyPr>
            <a:normAutofit/>
          </a:bodyPr>
          <a:lstStyle/>
          <a:p>
            <a:r>
              <a:rPr lang="en-US" dirty="0" smtClean="0"/>
              <a:t>How have you identified </a:t>
            </a:r>
            <a:r>
              <a:rPr lang="en-US" b="1" dirty="0" smtClean="0">
                <a:solidFill>
                  <a:schemeClr val="accent1"/>
                </a:solidFill>
              </a:rPr>
              <a:t>family</a:t>
            </a:r>
            <a:r>
              <a:rPr lang="en-US" dirty="0" smtClean="0"/>
              <a:t> indicator data quality issues?  </a:t>
            </a:r>
          </a:p>
          <a:p>
            <a:pPr lvl="1"/>
            <a:r>
              <a:rPr lang="en-US" dirty="0" smtClean="0"/>
              <a:t>Calculation of response rates</a:t>
            </a:r>
          </a:p>
          <a:p>
            <a:pPr lvl="1"/>
            <a:r>
              <a:rPr lang="en-US" dirty="0" smtClean="0"/>
              <a:t>Analysis for representativeness of the data</a:t>
            </a:r>
          </a:p>
          <a:p>
            <a:pPr lvl="1"/>
            <a:r>
              <a:rPr lang="en-US" dirty="0" smtClean="0"/>
              <a:t>Other?</a:t>
            </a:r>
          </a:p>
        </p:txBody>
      </p:sp>
    </p:spTree>
    <p:extLst>
      <p:ext uri="{BB962C8B-B14F-4D97-AF65-F5344CB8AC3E}">
        <p14:creationId xmlns:p14="http://schemas.microsoft.com/office/powerpoint/2010/main" val="17211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Quality</a:t>
            </a:r>
            <a:endParaRPr lang="en-US" sz="4800" dirty="0"/>
          </a:p>
        </p:txBody>
      </p:sp>
      <p:sp>
        <p:nvSpPr>
          <p:cNvPr id="3" name="Content Placeholder 2"/>
          <p:cNvSpPr>
            <a:spLocks noGrp="1"/>
          </p:cNvSpPr>
          <p:nvPr>
            <p:ph idx="1"/>
          </p:nvPr>
        </p:nvSpPr>
        <p:spPr/>
        <p:txBody>
          <a:bodyPr>
            <a:normAutofit/>
          </a:bodyPr>
          <a:lstStyle/>
          <a:p>
            <a:r>
              <a:rPr lang="en-US" dirty="0" smtClean="0"/>
              <a:t>What efforts are you making to improve </a:t>
            </a:r>
            <a:r>
              <a:rPr lang="en-US" b="1" dirty="0" smtClean="0">
                <a:solidFill>
                  <a:schemeClr val="accent1"/>
                </a:solidFill>
              </a:rPr>
              <a:t>family</a:t>
            </a:r>
            <a:r>
              <a:rPr lang="en-US" dirty="0" smtClean="0"/>
              <a:t> indicator data quality?</a:t>
            </a:r>
          </a:p>
          <a:p>
            <a:pPr lvl="1"/>
            <a:r>
              <a:rPr lang="en-US" dirty="0" smtClean="0"/>
              <a:t>Strategies to improve overall response rates</a:t>
            </a:r>
          </a:p>
          <a:p>
            <a:pPr lvl="1"/>
            <a:r>
              <a:rPr lang="en-US" dirty="0" smtClean="0"/>
              <a:t>Strategies to increase responses from certain subgroups of families  </a:t>
            </a:r>
          </a:p>
          <a:p>
            <a:pPr lvl="1"/>
            <a:r>
              <a:rPr lang="en-US" dirty="0" smtClean="0"/>
              <a:t>Other?</a:t>
            </a:r>
          </a:p>
        </p:txBody>
      </p:sp>
    </p:spTree>
    <p:extLst>
      <p:ext uri="{BB962C8B-B14F-4D97-AF65-F5344CB8AC3E}">
        <p14:creationId xmlns:p14="http://schemas.microsoft.com/office/powerpoint/2010/main" val="247018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Quality</a:t>
            </a:r>
            <a:endParaRPr lang="en-US" sz="4800" dirty="0"/>
          </a:p>
        </p:txBody>
      </p:sp>
      <p:sp>
        <p:nvSpPr>
          <p:cNvPr id="3" name="Content Placeholder 2"/>
          <p:cNvSpPr>
            <a:spLocks noGrp="1"/>
          </p:cNvSpPr>
          <p:nvPr>
            <p:ph idx="1"/>
          </p:nvPr>
        </p:nvSpPr>
        <p:spPr/>
        <p:txBody>
          <a:bodyPr>
            <a:normAutofit/>
          </a:bodyPr>
          <a:lstStyle/>
          <a:p>
            <a:r>
              <a:rPr lang="en-US" dirty="0" smtClean="0"/>
              <a:t>Resources on assuring the quality of your </a:t>
            </a:r>
            <a:r>
              <a:rPr lang="en-US" b="1" dirty="0" smtClean="0">
                <a:solidFill>
                  <a:schemeClr val="accent1"/>
                </a:solidFill>
              </a:rPr>
              <a:t>family</a:t>
            </a:r>
            <a:r>
              <a:rPr lang="en-US" dirty="0" smtClean="0"/>
              <a:t> indicator data </a:t>
            </a:r>
            <a:r>
              <a:rPr lang="en-US" dirty="0"/>
              <a:t>can be found on </a:t>
            </a:r>
            <a:r>
              <a:rPr lang="en-US" dirty="0">
                <a:hlinkClick r:id="rId2"/>
              </a:rPr>
              <a:t>http://</a:t>
            </a:r>
            <a:r>
              <a:rPr lang="en-US" dirty="0" smtClean="0">
                <a:hlinkClick r:id="rId2"/>
              </a:rPr>
              <a:t>ectacenter.org/eco/pages/tools.asp#AdditionalResources</a:t>
            </a:r>
            <a:endParaRPr lang="en-US" dirty="0" smtClean="0"/>
          </a:p>
          <a:p>
            <a:pPr marL="0" indent="0">
              <a:buNone/>
            </a:pPr>
            <a:r>
              <a:rPr lang="en-US" dirty="0" smtClean="0"/>
              <a:t> </a:t>
            </a:r>
          </a:p>
        </p:txBody>
      </p:sp>
    </p:spTree>
    <p:extLst>
      <p:ext uri="{BB962C8B-B14F-4D97-AF65-F5344CB8AC3E}">
        <p14:creationId xmlns:p14="http://schemas.microsoft.com/office/powerpoint/2010/main" val="3960009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Getting Started:  Broad Data Analysis</a:t>
            </a:r>
            <a:endParaRPr lang="en-US" dirty="0">
              <a:solidFill>
                <a:srgbClr val="1F497D"/>
              </a:solidFill>
            </a:endParaRPr>
          </a:p>
        </p:txBody>
      </p:sp>
      <p:pic>
        <p:nvPicPr>
          <p:cNvPr id="7" name="Picture 2" descr="The image on this slide displays the four stages of the SSIP cycle and identifies the stage that broad data analysis is part of, which is asking, “What is the problem?”&#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105400"/>
            <a:ext cx="1565275"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3574" y="462788"/>
            <a:ext cx="2599826" cy="38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170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sz="4800" dirty="0"/>
              <a:t>What is the problem?</a:t>
            </a:r>
          </a:p>
        </p:txBody>
      </p:sp>
      <p:grpSp>
        <p:nvGrpSpPr>
          <p:cNvPr id="4" name="Group 3" descr="The flow diagram on this slide displays a circle of six factors that leads to implementation of effective practices, which then results in improved outcomes for children and families. The six factors are governance, funding and finance, personnel and workforce (professional development and technical assistance), data system, monitoring and accountability, and quality standards."/>
          <p:cNvGrpSpPr/>
          <p:nvPr/>
        </p:nvGrpSpPr>
        <p:grpSpPr>
          <a:xfrm>
            <a:off x="-906155" y="2009348"/>
            <a:ext cx="9977880" cy="4668103"/>
            <a:chOff x="-906155" y="1981200"/>
            <a:chExt cx="9977880" cy="4668103"/>
          </a:xfrm>
        </p:grpSpPr>
        <p:sp>
          <p:nvSpPr>
            <p:cNvPr id="10" name="Down Arrow 9"/>
            <p:cNvSpPr/>
            <p:nvPr/>
          </p:nvSpPr>
          <p:spPr>
            <a:xfrm>
              <a:off x="7494309" y="2438400"/>
              <a:ext cx="1447800" cy="914400"/>
            </a:xfrm>
            <a:prstGeom prst="downArrow">
              <a:avLst>
                <a:gd name="adj1" fmla="val 50000"/>
                <a:gd name="adj2" fmla="val 500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result</a:t>
              </a:r>
              <a:endParaRPr lang="en-US" dirty="0">
                <a:solidFill>
                  <a:schemeClr val="bg1"/>
                </a:solidFill>
              </a:endParaRPr>
            </a:p>
          </p:txBody>
        </p:sp>
        <p:graphicFrame>
          <p:nvGraphicFramePr>
            <p:cNvPr id="3" name="Diagram 2" descr="The flow diagram on this slide displays a circle of six factors that leads to implementation of effective practices, which then results in improved outcomes for children and families. The six factors are governance, funding and finance, personnel and workforce (professional development and technical assistance), data system, monitoring and accountability, and quality standards.&#10;Looking at the system and its relationship with implementing effective practices and outcomes for children and families&#10;Starting places (rust box – if you already know what you want to focus on as far as effective practices); (orange box – if you don’t already know what you want to focus on)&#10;Back into the system from either place.&#10;Different ways of coming at this process.&#10;"/>
            <p:cNvGraphicFramePr/>
            <p:nvPr>
              <p:extLst>
                <p:ext uri="{D42A27DB-BD31-4B8C-83A1-F6EECF244321}">
                  <p14:modId xmlns:p14="http://schemas.microsoft.com/office/powerpoint/2010/main" val="1071528121"/>
                </p:ext>
              </p:extLst>
            </p:nvPr>
          </p:nvGraphicFramePr>
          <p:xfrm>
            <a:off x="-906155" y="1981200"/>
            <a:ext cx="7002155" cy="4668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181599" y="3588240"/>
              <a:ext cx="1779309" cy="17135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Implementation </a:t>
              </a:r>
              <a:br>
                <a:rPr lang="en-US" sz="1600" dirty="0" smtClean="0"/>
              </a:br>
              <a:r>
                <a:rPr lang="en-US" sz="1600" dirty="0" smtClean="0"/>
                <a:t>of effective practices</a:t>
              </a:r>
              <a:endParaRPr lang="en-US" sz="1600" dirty="0"/>
            </a:p>
          </p:txBody>
        </p:sp>
        <p:sp>
          <p:nvSpPr>
            <p:cNvPr id="23" name="Rounded Rectangle 22"/>
            <p:cNvSpPr/>
            <p:nvPr/>
          </p:nvSpPr>
          <p:spPr>
            <a:xfrm>
              <a:off x="7292416" y="3588239"/>
              <a:ext cx="1779309" cy="17135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Improved outcomes for children and families</a:t>
              </a:r>
              <a:endParaRPr lang="en-US" sz="1600" dirty="0"/>
            </a:p>
          </p:txBody>
        </p:sp>
        <p:sp>
          <p:nvSpPr>
            <p:cNvPr id="8" name="Right Arrow 7"/>
            <p:cNvSpPr/>
            <p:nvPr/>
          </p:nvSpPr>
          <p:spPr>
            <a:xfrm>
              <a:off x="4518584" y="3962400"/>
              <a:ext cx="358216" cy="762000"/>
            </a:xfrm>
            <a:prstGeom prst="rightArrow">
              <a:avLst>
                <a:gd name="adj1" fmla="val 50000"/>
                <a:gd name="adj2" fmla="val 79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6934200" y="4045167"/>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46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Starting with a question (or two..)</a:t>
            </a:r>
            <a:endParaRPr lang="en-US" dirty="0"/>
          </a:p>
        </p:txBody>
      </p:sp>
      <p:sp>
        <p:nvSpPr>
          <p:cNvPr id="3" name="Content Placeholder 2"/>
          <p:cNvSpPr>
            <a:spLocks noGrp="1"/>
          </p:cNvSpPr>
          <p:nvPr>
            <p:ph idx="1"/>
          </p:nvPr>
        </p:nvSpPr>
        <p:spPr/>
        <p:txBody>
          <a:bodyPr>
            <a:normAutofit/>
          </a:bodyPr>
          <a:lstStyle/>
          <a:p>
            <a:r>
              <a:rPr lang="en-US" dirty="0" smtClean="0"/>
              <a:t>All analyses are </a:t>
            </a:r>
            <a:r>
              <a:rPr lang="en-US" b="1" dirty="0" smtClean="0">
                <a:solidFill>
                  <a:schemeClr val="accent1"/>
                </a:solidFill>
              </a:rPr>
              <a:t>driven by questions</a:t>
            </a:r>
          </a:p>
          <a:p>
            <a:r>
              <a:rPr lang="en-US" dirty="0" smtClean="0"/>
              <a:t>Several ways to word the same question</a:t>
            </a:r>
          </a:p>
          <a:p>
            <a:r>
              <a:rPr lang="en-US" dirty="0" smtClean="0"/>
              <a:t>Some ways are more “</a:t>
            </a:r>
            <a:r>
              <a:rPr lang="en-US" b="1" dirty="0" smtClean="0">
                <a:solidFill>
                  <a:schemeClr val="accent1"/>
                </a:solidFill>
              </a:rPr>
              <a:t>precise</a:t>
            </a:r>
            <a:r>
              <a:rPr lang="en-US" dirty="0" smtClean="0"/>
              <a:t>” than others</a:t>
            </a:r>
          </a:p>
          <a:p>
            <a:r>
              <a:rPr lang="en-US" dirty="0" smtClean="0"/>
              <a:t>Questions come from different sources</a:t>
            </a:r>
          </a:p>
          <a:p>
            <a:r>
              <a:rPr lang="en-US" dirty="0" smtClean="0"/>
              <a:t>Different versions of the same question are necessary and appropriate for different audiences.</a:t>
            </a:r>
          </a:p>
        </p:txBody>
      </p:sp>
    </p:spTree>
    <p:extLst>
      <p:ext uri="{BB962C8B-B14F-4D97-AF65-F5344CB8AC3E}">
        <p14:creationId xmlns:p14="http://schemas.microsoft.com/office/powerpoint/2010/main" val="2164905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e boxes on this slide illustrates the theory of action around data and infrastructure analysis. Boxes labeled for broad data and infrastructure analyses, as well as boxes for in-depth data and infrastructure analyses related to a focus area, all have emergent arrows that point to a box labeled, “Focus for improvement.”&#10;"/>
          <p:cNvGrpSpPr/>
          <p:nvPr/>
        </p:nvGrpSpPr>
        <p:grpSpPr>
          <a:xfrm>
            <a:off x="268357" y="76197"/>
            <a:ext cx="8714746" cy="6566590"/>
            <a:chOff x="304800" y="76197"/>
            <a:chExt cx="8714746" cy="6566590"/>
          </a:xfrm>
        </p:grpSpPr>
        <p:sp>
          <p:nvSpPr>
            <p:cNvPr id="4" name="Rounded Rectangle 3"/>
            <p:cNvSpPr/>
            <p:nvPr/>
          </p:nvSpPr>
          <p:spPr>
            <a:xfrm>
              <a:off x="838200" y="5312326"/>
              <a:ext cx="3108960" cy="1280160"/>
            </a:xfrm>
            <a:prstGeom prst="roundRect">
              <a:avLst/>
            </a:prstGeom>
            <a:solidFill>
              <a:schemeClr val="tx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 Analysis</a:t>
              </a:r>
            </a:p>
            <a:p>
              <a:pPr marL="285750" indent="-285750" algn="ctr">
                <a:buFont typeface="Arial" panose="020B0604020202020204" pitchFamily="34" charset="0"/>
                <a:buChar char="•"/>
              </a:pPr>
              <a:r>
                <a:rPr lang="en-US" sz="1400" b="1" dirty="0" smtClean="0">
                  <a:solidFill>
                    <a:schemeClr val="tx1"/>
                  </a:solidFill>
                </a:rPr>
                <a:t>Broad Analysis</a:t>
              </a:r>
            </a:p>
          </p:txBody>
        </p:sp>
        <p:sp>
          <p:nvSpPr>
            <p:cNvPr id="8" name="Rounded Rectangle 7"/>
            <p:cNvSpPr/>
            <p:nvPr/>
          </p:nvSpPr>
          <p:spPr>
            <a:xfrm>
              <a:off x="5172714" y="5362627"/>
              <a:ext cx="3108960" cy="1280160"/>
            </a:xfrm>
            <a:prstGeom prst="round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Infrastructure Assessment</a:t>
              </a:r>
            </a:p>
            <a:p>
              <a:pPr marL="285750" indent="-285750" algn="ctr">
                <a:buFont typeface="Arial" panose="020B0604020202020204" pitchFamily="34" charset="0"/>
                <a:buChar char="•"/>
              </a:pPr>
              <a:r>
                <a:rPr lang="en-US" sz="1400" b="1" dirty="0" smtClean="0">
                  <a:solidFill>
                    <a:schemeClr val="tx1"/>
                  </a:solidFill>
                </a:rPr>
                <a:t>Broad Analysis</a:t>
              </a:r>
            </a:p>
          </p:txBody>
        </p:sp>
        <p:sp>
          <p:nvSpPr>
            <p:cNvPr id="6" name="Rounded Rectangle 5"/>
            <p:cNvSpPr/>
            <p:nvPr/>
          </p:nvSpPr>
          <p:spPr>
            <a:xfrm>
              <a:off x="1042674" y="4089400"/>
              <a:ext cx="7239000" cy="1005840"/>
            </a:xfrm>
            <a:prstGeom prst="roundRect">
              <a:avLst/>
            </a:prstGeom>
            <a:solidFill>
              <a:srgbClr val="C00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Focus for Improvement</a:t>
              </a:r>
            </a:p>
          </p:txBody>
        </p:sp>
        <p:sp>
          <p:nvSpPr>
            <p:cNvPr id="14" name="Flowchart: Decision 13"/>
            <p:cNvSpPr/>
            <p:nvPr/>
          </p:nvSpPr>
          <p:spPr>
            <a:xfrm>
              <a:off x="1823216" y="76197"/>
              <a:ext cx="5466584" cy="2133600"/>
            </a:xfrm>
            <a:prstGeom prst="flowChartDecision">
              <a:avLst/>
            </a:prstGeom>
            <a:solidFill>
              <a:schemeClr val="accent4">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bg1"/>
                  </a:solidFill>
                </a:rPr>
                <a:t>Theory of Action</a:t>
              </a:r>
            </a:p>
            <a:p>
              <a:pPr algn="ctr"/>
              <a:endParaRPr lang="en-US" b="1" dirty="0" smtClean="0">
                <a:solidFill>
                  <a:schemeClr val="tx1"/>
                </a:solidFill>
              </a:endParaRPr>
            </a:p>
          </p:txBody>
        </p:sp>
        <p:sp>
          <p:nvSpPr>
            <p:cNvPr id="9" name="Up Arrow 8"/>
            <p:cNvSpPr/>
            <p:nvPr/>
          </p:nvSpPr>
          <p:spPr>
            <a:xfrm>
              <a:off x="4314192" y="2362200"/>
              <a:ext cx="484632" cy="1612900"/>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042672" y="2528091"/>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 Analysis</a:t>
              </a:r>
            </a:p>
            <a:p>
              <a:pPr marL="285750" indent="-285750" algn="ctr">
                <a:buFont typeface="Arial" panose="020B0604020202020204" pitchFamily="34" charset="0"/>
                <a:buChar char="•"/>
              </a:pPr>
              <a:r>
                <a:rPr lang="en-US" sz="1400" b="1" dirty="0" smtClean="0">
                  <a:solidFill>
                    <a:schemeClr val="tx1"/>
                  </a:solidFill>
                </a:rPr>
                <a:t>In-depth Analysis Related to Focus Area</a:t>
              </a:r>
            </a:p>
          </p:txBody>
        </p:sp>
        <p:sp>
          <p:nvSpPr>
            <p:cNvPr id="13" name="Rounded Rectangle 12"/>
            <p:cNvSpPr/>
            <p:nvPr/>
          </p:nvSpPr>
          <p:spPr>
            <a:xfrm>
              <a:off x="5171442" y="2528091"/>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Infrastructure Assessment</a:t>
              </a:r>
            </a:p>
            <a:p>
              <a:pPr marL="285750" indent="-285750" algn="ctr">
                <a:buFont typeface="Arial" panose="020B0604020202020204" pitchFamily="34" charset="0"/>
                <a:buChar char="•"/>
              </a:pPr>
              <a:r>
                <a:rPr lang="en-US" sz="1400" b="1" dirty="0" smtClean="0">
                  <a:solidFill>
                    <a:schemeClr val="tx1"/>
                  </a:solidFill>
                </a:rPr>
                <a:t>In-depth Analysis Related to Focus Area </a:t>
              </a:r>
            </a:p>
          </p:txBody>
        </p:sp>
        <p:sp>
          <p:nvSpPr>
            <p:cNvPr id="18" name="Curved Right Arrow 17"/>
            <p:cNvSpPr/>
            <p:nvPr/>
          </p:nvSpPr>
          <p:spPr>
            <a:xfrm>
              <a:off x="304800" y="3580511"/>
              <a:ext cx="737872" cy="789178"/>
            </a:xfrm>
            <a:prstGeom prst="curv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a:off x="8281674" y="3580510"/>
              <a:ext cx="737872" cy="789179"/>
            </a:xfrm>
            <a:prstGeom prst="curved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Right Arrow 27"/>
            <p:cNvSpPr/>
            <p:nvPr/>
          </p:nvSpPr>
          <p:spPr>
            <a:xfrm rot="10357085">
              <a:off x="8290314" y="4645572"/>
              <a:ext cx="720591" cy="947325"/>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Left Arrow 30"/>
            <p:cNvSpPr/>
            <p:nvPr/>
          </p:nvSpPr>
          <p:spPr>
            <a:xfrm rot="11744535">
              <a:off x="307417" y="4656062"/>
              <a:ext cx="609599" cy="1010581"/>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15478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he image on this slide is a screenshot of an Excel spreadsheet with over 400 data e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93" y="1687033"/>
            <a:ext cx="8638316" cy="483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283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Do you have a Starting Point?</a:t>
            </a:r>
            <a:endParaRPr lang="en-US" sz="4800" dirty="0"/>
          </a:p>
        </p:txBody>
      </p:sp>
      <p:sp>
        <p:nvSpPr>
          <p:cNvPr id="3" name="Content Placeholder 2"/>
          <p:cNvSpPr>
            <a:spLocks noGrp="1"/>
          </p:cNvSpPr>
          <p:nvPr>
            <p:ph idx="1"/>
          </p:nvPr>
        </p:nvSpPr>
        <p:spPr/>
        <p:txBody>
          <a:bodyPr>
            <a:normAutofit/>
          </a:bodyPr>
          <a:lstStyle/>
          <a:p>
            <a:r>
              <a:rPr lang="en-US" dirty="0"/>
              <a:t>Starting with an </a:t>
            </a:r>
            <a:r>
              <a:rPr lang="en-US" dirty="0">
                <a:solidFill>
                  <a:srgbClr val="FF0000"/>
                </a:solidFill>
              </a:rPr>
              <a:t>issue</a:t>
            </a:r>
            <a:r>
              <a:rPr lang="en-US" dirty="0"/>
              <a:t> and connecting to outcomes, practices/services, and </a:t>
            </a:r>
            <a:r>
              <a:rPr lang="en-US" dirty="0" smtClean="0"/>
              <a:t>systems</a:t>
            </a:r>
          </a:p>
          <a:p>
            <a:r>
              <a:rPr lang="en-US" dirty="0"/>
              <a:t>Starting with </a:t>
            </a:r>
            <a:r>
              <a:rPr lang="en-US" dirty="0">
                <a:solidFill>
                  <a:srgbClr val="FF0000"/>
                </a:solidFill>
              </a:rPr>
              <a:t>effective practices </a:t>
            </a:r>
            <a:r>
              <a:rPr lang="en-US" dirty="0"/>
              <a:t>and connecting forwards to child and family outcomes and backwards to </a:t>
            </a:r>
            <a:r>
              <a:rPr lang="en-US" dirty="0" smtClean="0"/>
              <a:t>systems</a:t>
            </a:r>
          </a:p>
          <a:p>
            <a:pPr marL="0" indent="0">
              <a:buNone/>
            </a:pPr>
            <a:endParaRPr lang="en-US" dirty="0" smtClean="0"/>
          </a:p>
          <a:p>
            <a:pPr marL="0" indent="0">
              <a:buNone/>
            </a:pPr>
            <a:r>
              <a:rPr lang="en-US" dirty="0" smtClean="0"/>
              <a:t>What’s the evidence?  Does it substantiate your issue?  Testing hypotheses?</a:t>
            </a:r>
            <a:endParaRPr lang="en-US" dirty="0"/>
          </a:p>
        </p:txBody>
      </p:sp>
    </p:spTree>
    <p:extLst>
      <p:ext uri="{BB962C8B-B14F-4D97-AF65-F5344CB8AC3E}">
        <p14:creationId xmlns:p14="http://schemas.microsoft.com/office/powerpoint/2010/main" val="4024805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Starting Points</a:t>
            </a:r>
            <a:endParaRPr lang="en-US" sz="4800" dirty="0"/>
          </a:p>
        </p:txBody>
      </p:sp>
      <p:sp>
        <p:nvSpPr>
          <p:cNvPr id="3" name="Content Placeholder 2"/>
          <p:cNvSpPr>
            <a:spLocks noGrp="1"/>
          </p:cNvSpPr>
          <p:nvPr>
            <p:ph idx="1"/>
          </p:nvPr>
        </p:nvSpPr>
        <p:spPr/>
        <p:txBody>
          <a:bodyPr>
            <a:normAutofit/>
          </a:bodyPr>
          <a:lstStyle/>
          <a:p>
            <a:r>
              <a:rPr lang="en-US" dirty="0" smtClean="0"/>
              <a:t>Starting with an </a:t>
            </a:r>
            <a:r>
              <a:rPr lang="en-US" dirty="0" smtClean="0">
                <a:solidFill>
                  <a:srgbClr val="FF0000"/>
                </a:solidFill>
              </a:rPr>
              <a:t>issue</a:t>
            </a:r>
            <a:r>
              <a:rPr lang="en-US" dirty="0" smtClean="0"/>
              <a:t> and connecting to outcomes, practices/services, and systems</a:t>
            </a:r>
          </a:p>
          <a:p>
            <a:pPr lvl="1"/>
            <a:r>
              <a:rPr lang="en-US" dirty="0" smtClean="0"/>
              <a:t>E.g. low income children have lower outcomes than other children</a:t>
            </a:r>
          </a:p>
          <a:p>
            <a:pPr lvl="1"/>
            <a:r>
              <a:rPr lang="en-US" dirty="0" smtClean="0"/>
              <a:t>Is your </a:t>
            </a:r>
            <a:r>
              <a:rPr lang="en-US" dirty="0" smtClean="0">
                <a:solidFill>
                  <a:srgbClr val="FF0000"/>
                </a:solidFill>
              </a:rPr>
              <a:t>hypotheses</a:t>
            </a:r>
            <a:r>
              <a:rPr lang="en-US" dirty="0" smtClean="0"/>
              <a:t> substantiated by the data?</a:t>
            </a:r>
          </a:p>
          <a:p>
            <a:pPr lvl="1"/>
            <a:r>
              <a:rPr lang="en-US" dirty="0" smtClean="0"/>
              <a:t>What other data do you have about the issue that substantiates your hypotheses that this is a </a:t>
            </a:r>
            <a:r>
              <a:rPr lang="en-US" dirty="0" smtClean="0">
                <a:solidFill>
                  <a:srgbClr val="FF0000"/>
                </a:solidFill>
              </a:rPr>
              <a:t>critical issue</a:t>
            </a:r>
            <a:r>
              <a:rPr lang="en-US" dirty="0" smtClean="0"/>
              <a:t> for your state? (e.g. monitoring visits, complaints data, etc., TA requests)</a:t>
            </a:r>
            <a:endParaRPr lang="en-US" dirty="0"/>
          </a:p>
        </p:txBody>
      </p:sp>
    </p:spTree>
    <p:extLst>
      <p:ext uri="{BB962C8B-B14F-4D97-AF65-F5344CB8AC3E}">
        <p14:creationId xmlns:p14="http://schemas.microsoft.com/office/powerpoint/2010/main" val="1893370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Do you have a Starting Point?</a:t>
            </a:r>
            <a:endParaRPr lang="en-US" sz="4800" dirty="0"/>
          </a:p>
        </p:txBody>
      </p:sp>
      <p:sp>
        <p:nvSpPr>
          <p:cNvPr id="3" name="Content Placeholder 2"/>
          <p:cNvSpPr>
            <a:spLocks noGrp="1"/>
          </p:cNvSpPr>
          <p:nvPr>
            <p:ph idx="1"/>
          </p:nvPr>
        </p:nvSpPr>
        <p:spPr/>
        <p:txBody>
          <a:bodyPr>
            <a:normAutofit/>
          </a:bodyPr>
          <a:lstStyle/>
          <a:p>
            <a:pPr marL="0" indent="0">
              <a:buNone/>
            </a:pPr>
            <a:r>
              <a:rPr lang="en-US" dirty="0" smtClean="0"/>
              <a:t>If not ... </a:t>
            </a:r>
          </a:p>
          <a:p>
            <a:r>
              <a:rPr lang="en-US" dirty="0" smtClean="0"/>
              <a:t>Starting with </a:t>
            </a:r>
            <a:r>
              <a:rPr lang="en-US" dirty="0" smtClean="0">
                <a:solidFill>
                  <a:srgbClr val="FF0000"/>
                </a:solidFill>
              </a:rPr>
              <a:t>child and family outcomes </a:t>
            </a:r>
            <a:r>
              <a:rPr lang="en-US" dirty="0" smtClean="0"/>
              <a:t>data and working backwards to practices/services and systems</a:t>
            </a:r>
          </a:p>
        </p:txBody>
      </p:sp>
      <p:pic>
        <p:nvPicPr>
          <p:cNvPr id="21506" name="Picture 2" descr="The flow diagram on this slide displays a circle of six factors that leads to implementation of effective practices, which then results in improved outcomes for children and families. The six factors are governance, funding and finance, personnel and workforce (professional development and technical assistance), data system, monitoring and accountability, and quality standard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988" y="3733800"/>
            <a:ext cx="6246812" cy="292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227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Broad Data Analyses</a:t>
            </a:r>
            <a:endParaRPr lang="en-US" sz="48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Analysis of child outcomes data</a:t>
            </a:r>
          </a:p>
          <a:p>
            <a:r>
              <a:rPr lang="en-US" dirty="0" smtClean="0"/>
              <a:t>By summary statement</a:t>
            </a:r>
          </a:p>
          <a:p>
            <a:r>
              <a:rPr lang="en-US" dirty="0" smtClean="0"/>
              <a:t>State data compared to national data</a:t>
            </a:r>
          </a:p>
          <a:p>
            <a:r>
              <a:rPr lang="en-US" dirty="0" smtClean="0"/>
              <a:t>Local data comparisons across the state</a:t>
            </a:r>
          </a:p>
          <a:p>
            <a:r>
              <a:rPr lang="en-US" dirty="0" smtClean="0"/>
              <a:t>State trend data</a:t>
            </a:r>
          </a:p>
          <a:p>
            <a:endParaRPr lang="en-US" dirty="0" smtClean="0"/>
          </a:p>
          <a:p>
            <a:pPr>
              <a:buNone/>
            </a:pPr>
            <a:r>
              <a:rPr lang="en-US" b="1" dirty="0" smtClean="0"/>
              <a:t>Analysis of family indicator data</a:t>
            </a:r>
          </a:p>
          <a:p>
            <a:r>
              <a:rPr lang="en-US" dirty="0" smtClean="0"/>
              <a:t>State data compared to national data</a:t>
            </a:r>
          </a:p>
          <a:p>
            <a:r>
              <a:rPr lang="en-US" dirty="0" smtClean="0"/>
              <a:t>Local data comparisons across the state </a:t>
            </a:r>
          </a:p>
          <a:p>
            <a:r>
              <a:rPr lang="en-US" dirty="0" smtClean="0"/>
              <a:t>State trend data</a:t>
            </a:r>
          </a:p>
        </p:txBody>
      </p:sp>
    </p:spTree>
    <p:extLst>
      <p:ext uri="{BB962C8B-B14F-4D97-AF65-F5344CB8AC3E}">
        <p14:creationId xmlns:p14="http://schemas.microsoft.com/office/powerpoint/2010/main" val="1706938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304800"/>
            <a:ext cx="8229600" cy="914400"/>
          </a:xfrm>
        </p:spPr>
        <p:txBody>
          <a:bodyPr>
            <a:noAutofit/>
          </a:bodyPr>
          <a:lstStyle/>
          <a:p>
            <a:r>
              <a:rPr lang="en-US" dirty="0" smtClean="0"/>
              <a:t>Identifying a General Focus for Improvement</a:t>
            </a:r>
            <a:endParaRPr lang="en-US" dirty="0"/>
          </a:p>
        </p:txBody>
      </p:sp>
      <p:sp>
        <p:nvSpPr>
          <p:cNvPr id="3" name="Content Placeholder 2"/>
          <p:cNvSpPr>
            <a:spLocks noGrp="1"/>
          </p:cNvSpPr>
          <p:nvPr>
            <p:ph idx="1"/>
          </p:nvPr>
        </p:nvSpPr>
        <p:spPr/>
        <p:txBody>
          <a:bodyPr>
            <a:normAutofit lnSpcReduction="10000"/>
          </a:bodyPr>
          <a:lstStyle/>
          <a:p>
            <a:r>
              <a:rPr lang="en-US" dirty="0" smtClean="0"/>
              <a:t>Stakeholder Review of Broad Data Analyses</a:t>
            </a:r>
          </a:p>
          <a:p>
            <a:r>
              <a:rPr lang="en-US" dirty="0" smtClean="0"/>
              <a:t>What are the overall outcomes data tell us?</a:t>
            </a:r>
          </a:p>
          <a:p>
            <a:pPr lvl="1"/>
            <a:r>
              <a:rPr lang="en-US" dirty="0" smtClean="0"/>
              <a:t>How is the state performing?</a:t>
            </a:r>
          </a:p>
          <a:p>
            <a:pPr lvl="2"/>
            <a:r>
              <a:rPr lang="en-US" dirty="0"/>
              <a:t>C</a:t>
            </a:r>
            <a:r>
              <a:rPr lang="en-US" dirty="0" smtClean="0"/>
              <a:t>ompared to national averages?</a:t>
            </a:r>
          </a:p>
          <a:p>
            <a:pPr lvl="2"/>
            <a:r>
              <a:rPr lang="en-US" dirty="0" smtClean="0"/>
              <a:t>Compared to what we expect?  </a:t>
            </a:r>
          </a:p>
          <a:p>
            <a:pPr lvl="2"/>
            <a:r>
              <a:rPr lang="en-US" dirty="0" smtClean="0"/>
              <a:t>Which outcomes have the lowest performance data?</a:t>
            </a:r>
          </a:p>
          <a:p>
            <a:pPr lvl="1"/>
            <a:r>
              <a:rPr lang="en-US" dirty="0" smtClean="0"/>
              <a:t>How are local programs performing?</a:t>
            </a:r>
          </a:p>
          <a:p>
            <a:pPr lvl="2"/>
            <a:r>
              <a:rPr lang="en-US" dirty="0" smtClean="0"/>
              <a:t>Compared to the state average?</a:t>
            </a:r>
          </a:p>
          <a:p>
            <a:pPr lvl="2"/>
            <a:r>
              <a:rPr lang="en-US" dirty="0" smtClean="0"/>
              <a:t>Compared to one another?  Which programs have the lowest performance data?</a:t>
            </a:r>
          </a:p>
        </p:txBody>
      </p:sp>
    </p:spTree>
    <p:extLst>
      <p:ext uri="{BB962C8B-B14F-4D97-AF65-F5344CB8AC3E}">
        <p14:creationId xmlns:p14="http://schemas.microsoft.com/office/powerpoint/2010/main" val="383134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340056"/>
            <a:ext cx="8229600" cy="914400"/>
          </a:xfrm>
        </p:spPr>
        <p:txBody>
          <a:bodyPr>
            <a:noAutofit/>
          </a:bodyPr>
          <a:lstStyle/>
          <a:p>
            <a:r>
              <a:rPr lang="en-US" dirty="0" smtClean="0"/>
              <a:t>Identifying a General Focus for Improvement</a:t>
            </a:r>
            <a:endParaRPr lang="en-US" dirty="0"/>
          </a:p>
        </p:txBody>
      </p:sp>
      <p:sp>
        <p:nvSpPr>
          <p:cNvPr id="3" name="Content Placeholder 2"/>
          <p:cNvSpPr>
            <a:spLocks noGrp="1"/>
          </p:cNvSpPr>
          <p:nvPr>
            <p:ph idx="1"/>
          </p:nvPr>
        </p:nvSpPr>
        <p:spPr/>
        <p:txBody>
          <a:bodyPr>
            <a:normAutofit/>
          </a:bodyPr>
          <a:lstStyle/>
          <a:p>
            <a:r>
              <a:rPr lang="en-US" dirty="0" smtClean="0"/>
              <a:t>What will be your general focus area?</a:t>
            </a:r>
          </a:p>
          <a:p>
            <a:pPr lvl="1"/>
            <a:r>
              <a:rPr lang="en-US" dirty="0" smtClean="0"/>
              <a:t>Low performing areas?</a:t>
            </a:r>
          </a:p>
          <a:p>
            <a:pPr lvl="1"/>
            <a:r>
              <a:rPr lang="en-US" dirty="0" smtClean="0"/>
              <a:t>One or more of the 3 child outcomes?</a:t>
            </a:r>
          </a:p>
          <a:p>
            <a:pPr lvl="1"/>
            <a:r>
              <a:rPr lang="en-US" dirty="0" smtClean="0"/>
              <a:t>One or more of the 3 family indicators?</a:t>
            </a:r>
            <a:endParaRPr lang="en-US" dirty="0"/>
          </a:p>
        </p:txBody>
      </p:sp>
      <p:pic>
        <p:nvPicPr>
          <p:cNvPr id="6146" name="Picture 2"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799" y="3886200"/>
            <a:ext cx="324794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92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Activity</a:t>
            </a:r>
            <a:endParaRPr lang="en-US" sz="4800" dirty="0"/>
          </a:p>
        </p:txBody>
      </p:sp>
      <p:sp>
        <p:nvSpPr>
          <p:cNvPr id="3" name="Content Placeholder 2"/>
          <p:cNvSpPr>
            <a:spLocks noGrp="1"/>
          </p:cNvSpPr>
          <p:nvPr>
            <p:ph idx="1"/>
          </p:nvPr>
        </p:nvSpPr>
        <p:spPr/>
        <p:txBody>
          <a:bodyPr>
            <a:normAutofit/>
          </a:bodyPr>
          <a:lstStyle/>
          <a:p>
            <a:pPr>
              <a:buNone/>
            </a:pPr>
            <a:endParaRPr lang="en-US" dirty="0" smtClean="0"/>
          </a:p>
          <a:p>
            <a:pPr algn="ctr">
              <a:buNone/>
            </a:pPr>
            <a:r>
              <a:rPr lang="en-US" sz="4800" b="1" dirty="0" smtClean="0">
                <a:solidFill>
                  <a:schemeClr val="accent1"/>
                </a:solidFill>
              </a:rPr>
              <a:t>Looking at Data</a:t>
            </a:r>
          </a:p>
        </p:txBody>
      </p:sp>
      <p:pic>
        <p:nvPicPr>
          <p:cNvPr id="205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366" y="3048000"/>
            <a:ext cx="3657600" cy="332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38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Broad Infrastructure Assessment</a:t>
            </a:r>
            <a:endParaRPr lang="en-US" dirty="0">
              <a:solidFill>
                <a:srgbClr val="1F497D"/>
              </a:solidFill>
            </a:endParaRPr>
          </a:p>
        </p:txBody>
      </p:sp>
      <p:pic>
        <p:nvPicPr>
          <p:cNvPr id="6" name="Picture 2" descr="The image on this slide displays the four stages of the SSIP cycle and identifies the stage that broad infrastructure assessment is part of, which is asking, “What is the probl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3925" y="5064125"/>
            <a:ext cx="1565275"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295400"/>
            <a:ext cx="4084134"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910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e boxes on this slide illustrates the theory of action around data and infrastructure analysis. Boxes labeled for broad data and infrastructure analyses, as well as boxes for in-depth data and infrastructure analyses related to a focus area, all have emergent arrows that point to a box labeled, “Focus for improvement.”&#10;"/>
          <p:cNvGrpSpPr/>
          <p:nvPr/>
        </p:nvGrpSpPr>
        <p:grpSpPr>
          <a:xfrm>
            <a:off x="304800" y="76197"/>
            <a:ext cx="8714746" cy="6566590"/>
            <a:chOff x="304800" y="76197"/>
            <a:chExt cx="8714746" cy="6566590"/>
          </a:xfrm>
        </p:grpSpPr>
        <p:sp>
          <p:nvSpPr>
            <p:cNvPr id="12" name="Rounded Rectangle 11"/>
            <p:cNvSpPr/>
            <p:nvPr/>
          </p:nvSpPr>
          <p:spPr>
            <a:xfrm>
              <a:off x="1042672" y="2528091"/>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 Analysis</a:t>
              </a:r>
            </a:p>
            <a:p>
              <a:pPr marL="285750" indent="-285750" algn="ctr">
                <a:buFont typeface="Arial" panose="020B0604020202020204" pitchFamily="34" charset="0"/>
                <a:buChar char="•"/>
              </a:pPr>
              <a:r>
                <a:rPr lang="en-US" sz="1400" b="1" dirty="0" smtClean="0">
                  <a:solidFill>
                    <a:schemeClr val="tx1"/>
                  </a:solidFill>
                </a:rPr>
                <a:t>In-depth Analysis Related to Focus Area</a:t>
              </a:r>
            </a:p>
          </p:txBody>
        </p:sp>
        <p:sp>
          <p:nvSpPr>
            <p:cNvPr id="13" name="Rounded Rectangle 12"/>
            <p:cNvSpPr/>
            <p:nvPr/>
          </p:nvSpPr>
          <p:spPr>
            <a:xfrm>
              <a:off x="5171442" y="2528091"/>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Infrastructure Assessment</a:t>
              </a:r>
            </a:p>
            <a:p>
              <a:pPr marL="285750" indent="-285750" algn="ctr">
                <a:buFont typeface="Arial" panose="020B0604020202020204" pitchFamily="34" charset="0"/>
                <a:buChar char="•"/>
              </a:pPr>
              <a:r>
                <a:rPr lang="en-US" sz="1400" b="1" dirty="0" smtClean="0">
                  <a:solidFill>
                    <a:schemeClr val="tx1"/>
                  </a:solidFill>
                </a:rPr>
                <a:t>In-depth Analysis Related to Focus Area </a:t>
              </a:r>
            </a:p>
          </p:txBody>
        </p:sp>
        <p:grpSp>
          <p:nvGrpSpPr>
            <p:cNvPr id="2" name="Group 1" descr="The boxes on this slide illustrates the theory of action around data and infrastructure analysis. Boxes labeled for broad data and infrastructure analyses, as well as boxes for in-depth data and infrastructure analyses related to a focus area, all have emergent arrows that point to a box labeled, “Focus for improvement.”&#10;"/>
            <p:cNvGrpSpPr/>
            <p:nvPr/>
          </p:nvGrpSpPr>
          <p:grpSpPr>
            <a:xfrm>
              <a:off x="304800" y="76197"/>
              <a:ext cx="8714746" cy="6566590"/>
              <a:chOff x="304800" y="76197"/>
              <a:chExt cx="8714746" cy="6566590"/>
            </a:xfrm>
          </p:grpSpPr>
          <p:sp>
            <p:nvSpPr>
              <p:cNvPr id="4" name="Rounded Rectangle 3"/>
              <p:cNvSpPr/>
              <p:nvPr/>
            </p:nvSpPr>
            <p:spPr>
              <a:xfrm>
                <a:off x="838200" y="5312326"/>
                <a:ext cx="3108960" cy="1280160"/>
              </a:xfrm>
              <a:prstGeom prst="roundRect">
                <a:avLst/>
              </a:prstGeom>
              <a:solidFill>
                <a:schemeClr val="tx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 Analysis</a:t>
                </a:r>
              </a:p>
              <a:p>
                <a:pPr marL="285750" indent="-285750" algn="ctr">
                  <a:buFont typeface="Arial" panose="020B0604020202020204" pitchFamily="34" charset="0"/>
                  <a:buChar char="•"/>
                </a:pPr>
                <a:r>
                  <a:rPr lang="en-US" sz="1400" b="1" dirty="0" smtClean="0">
                    <a:solidFill>
                      <a:schemeClr val="tx1"/>
                    </a:solidFill>
                  </a:rPr>
                  <a:t>Broad Analysis</a:t>
                </a:r>
              </a:p>
            </p:txBody>
          </p:sp>
          <p:sp>
            <p:nvSpPr>
              <p:cNvPr id="8" name="Rounded Rectangle 7"/>
              <p:cNvSpPr/>
              <p:nvPr/>
            </p:nvSpPr>
            <p:spPr>
              <a:xfrm>
                <a:off x="5172714" y="5362627"/>
                <a:ext cx="3108960" cy="1280160"/>
              </a:xfrm>
              <a:prstGeom prst="round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Infrastructure Assessment</a:t>
                </a:r>
              </a:p>
              <a:p>
                <a:pPr marL="285750" indent="-285750" algn="ctr">
                  <a:buFont typeface="Arial" panose="020B0604020202020204" pitchFamily="34" charset="0"/>
                  <a:buChar char="•"/>
                </a:pPr>
                <a:r>
                  <a:rPr lang="en-US" sz="1400" b="1" dirty="0" smtClean="0">
                    <a:solidFill>
                      <a:schemeClr val="tx1"/>
                    </a:solidFill>
                  </a:rPr>
                  <a:t>Broad Analysis</a:t>
                </a:r>
              </a:p>
            </p:txBody>
          </p:sp>
          <p:sp>
            <p:nvSpPr>
              <p:cNvPr id="6" name="Rounded Rectangle 5"/>
              <p:cNvSpPr/>
              <p:nvPr/>
            </p:nvSpPr>
            <p:spPr>
              <a:xfrm>
                <a:off x="1042674" y="4089400"/>
                <a:ext cx="7239000" cy="1005840"/>
              </a:xfrm>
              <a:prstGeom prst="roundRect">
                <a:avLst/>
              </a:prstGeom>
              <a:solidFill>
                <a:srgbClr val="C00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Focus for Improvement</a:t>
                </a:r>
              </a:p>
            </p:txBody>
          </p:sp>
          <p:sp>
            <p:nvSpPr>
              <p:cNvPr id="18" name="Curved Right Arrow 17" descr="&quot; &quot;"/>
              <p:cNvSpPr/>
              <p:nvPr/>
            </p:nvSpPr>
            <p:spPr>
              <a:xfrm>
                <a:off x="304800" y="3580511"/>
                <a:ext cx="737872" cy="789178"/>
              </a:xfrm>
              <a:prstGeom prst="curv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descr="&quot; &quot;"/>
              <p:cNvSpPr/>
              <p:nvPr/>
            </p:nvSpPr>
            <p:spPr>
              <a:xfrm>
                <a:off x="8281674" y="3580510"/>
                <a:ext cx="737872" cy="789179"/>
              </a:xfrm>
              <a:prstGeom prst="curved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Right Arrow 27" descr="&quot; &quot;"/>
              <p:cNvSpPr/>
              <p:nvPr/>
            </p:nvSpPr>
            <p:spPr>
              <a:xfrm rot="10357085">
                <a:off x="8290314" y="4645572"/>
                <a:ext cx="720591" cy="947325"/>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Left Arrow 30" descr="&quot; &quot;"/>
              <p:cNvSpPr/>
              <p:nvPr/>
            </p:nvSpPr>
            <p:spPr>
              <a:xfrm rot="11744535">
                <a:off x="307417" y="4656062"/>
                <a:ext cx="609599" cy="1010581"/>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lowchart: Decision 14"/>
              <p:cNvSpPr/>
              <p:nvPr/>
            </p:nvSpPr>
            <p:spPr>
              <a:xfrm>
                <a:off x="1797565" y="76197"/>
                <a:ext cx="5466584" cy="2133600"/>
              </a:xfrm>
              <a:prstGeom prst="flowChartDecision">
                <a:avLst/>
              </a:prstGeom>
              <a:solidFill>
                <a:schemeClr val="accent4">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bg1"/>
                    </a:solidFill>
                  </a:rPr>
                  <a:t>Theory of Action</a:t>
                </a:r>
              </a:p>
              <a:p>
                <a:pPr algn="ctr"/>
                <a:endParaRPr lang="en-US" b="1" dirty="0" smtClean="0">
                  <a:solidFill>
                    <a:schemeClr val="tx1"/>
                  </a:solidFill>
                </a:endParaRPr>
              </a:p>
            </p:txBody>
          </p:sp>
          <p:sp>
            <p:nvSpPr>
              <p:cNvPr id="16" name="Up Arrow 15" descr="&quot; &quot;"/>
              <p:cNvSpPr/>
              <p:nvPr/>
            </p:nvSpPr>
            <p:spPr>
              <a:xfrm>
                <a:off x="4288541" y="2362200"/>
                <a:ext cx="484632" cy="1612900"/>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1017021" y="2528091"/>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 Analysis</a:t>
                </a:r>
              </a:p>
              <a:p>
                <a:pPr marL="285750" indent="-285750" algn="ctr">
                  <a:buFont typeface="Arial" panose="020B0604020202020204" pitchFamily="34" charset="0"/>
                  <a:buChar char="•"/>
                </a:pPr>
                <a:r>
                  <a:rPr lang="en-US" sz="1400" b="1" dirty="0" smtClean="0">
                    <a:solidFill>
                      <a:schemeClr val="tx1"/>
                    </a:solidFill>
                  </a:rPr>
                  <a:t>In-depth Analysis Related to Focus Area</a:t>
                </a:r>
              </a:p>
            </p:txBody>
          </p:sp>
          <p:sp>
            <p:nvSpPr>
              <p:cNvPr id="20" name="Rounded Rectangle 19"/>
              <p:cNvSpPr/>
              <p:nvPr/>
            </p:nvSpPr>
            <p:spPr>
              <a:xfrm>
                <a:off x="5145791" y="2528091"/>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Infrastructure Assessment</a:t>
                </a:r>
              </a:p>
              <a:p>
                <a:pPr marL="285750" indent="-285750" algn="ctr">
                  <a:buFont typeface="Arial" panose="020B0604020202020204" pitchFamily="34" charset="0"/>
                  <a:buChar char="•"/>
                </a:pPr>
                <a:r>
                  <a:rPr lang="en-US" sz="1400" b="1" dirty="0" smtClean="0">
                    <a:solidFill>
                      <a:schemeClr val="tx1"/>
                    </a:solidFill>
                  </a:rPr>
                  <a:t>In-depth Analysis Related to Focus Area </a:t>
                </a:r>
              </a:p>
            </p:txBody>
          </p:sp>
        </p:grpSp>
      </p:grpSp>
      <p:sp>
        <p:nvSpPr>
          <p:cNvPr id="14" name="Flowchart: Decision 13"/>
          <p:cNvSpPr/>
          <p:nvPr/>
        </p:nvSpPr>
        <p:spPr>
          <a:xfrm>
            <a:off x="1823216" y="76197"/>
            <a:ext cx="5466584" cy="2133600"/>
          </a:xfrm>
          <a:prstGeom prst="flowChartDecision">
            <a:avLst/>
          </a:prstGeom>
          <a:solidFill>
            <a:schemeClr val="accent4">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bg1"/>
                </a:solidFill>
              </a:rPr>
              <a:t>Theory of Action</a:t>
            </a:r>
          </a:p>
          <a:p>
            <a:pPr algn="ctr"/>
            <a:endParaRPr lang="en-US" b="1" dirty="0" smtClean="0">
              <a:solidFill>
                <a:schemeClr val="tx1"/>
              </a:solidFill>
            </a:endParaRPr>
          </a:p>
        </p:txBody>
      </p:sp>
    </p:spTree>
    <p:extLst>
      <p:ext uri="{BB962C8B-B14F-4D97-AF65-F5344CB8AC3E}">
        <p14:creationId xmlns:p14="http://schemas.microsoft.com/office/powerpoint/2010/main" val="251547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Slide Number Placeholder 5"/>
          <p:cNvSpPr txBox="1">
            <a:spLocks noGrp="1"/>
          </p:cNvSpPr>
          <p:nvPr/>
        </p:nvSpPr>
        <p:spPr bwMode="auto">
          <a:xfrm>
            <a:off x="7543800" y="6159500"/>
            <a:ext cx="1371600" cy="457200"/>
          </a:xfrm>
          <a:prstGeom prst="rect">
            <a:avLst/>
          </a:prstGeom>
          <a:noFill/>
          <a:ln w="9525">
            <a:noFill/>
            <a:miter lim="800000"/>
            <a:headEnd/>
            <a:tailEnd/>
          </a:ln>
        </p:spPr>
        <p:txBody>
          <a:bodyPr anchor="b"/>
          <a:lstStyle/>
          <a:p>
            <a:pPr algn="r"/>
            <a:fld id="{6A2A30E9-6D5F-4B63-8569-004ED824398A}" type="slidenum">
              <a:rPr lang="en-US" sz="1200">
                <a:latin typeface="Calisto MT" pitchFamily="18" charset="0"/>
              </a:rPr>
              <a:pPr algn="r"/>
              <a:t>3</a:t>
            </a:fld>
            <a:endParaRPr lang="en-US" sz="1200">
              <a:latin typeface="Calisto MT" pitchFamily="18" charset="0"/>
            </a:endParaRPr>
          </a:p>
        </p:txBody>
      </p:sp>
      <p:pic>
        <p:nvPicPr>
          <p:cNvPr id="6" name="Picture 2" descr="The image on this slide displays the four stages of the SSIP cycle and identifies the stage that data analysis is part of, which is asking, “What is the problem?”&#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6325" y="5105400"/>
            <a:ext cx="1565275"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09" name="Picture 1" descr="&quot; &quot;"/>
          <p:cNvPicPr>
            <a:picLocks noChangeAspect="1" noChangeArrowheads="1"/>
          </p:cNvPicPr>
          <p:nvPr/>
        </p:nvPicPr>
        <p:blipFill>
          <a:blip r:embed="rId4" cstate="print"/>
          <a:srcRect/>
          <a:stretch>
            <a:fillRect/>
          </a:stretch>
        </p:blipFill>
        <p:spPr bwMode="auto">
          <a:xfrm>
            <a:off x="6019800" y="821788"/>
            <a:ext cx="2209800" cy="3312062"/>
          </a:xfrm>
          <a:prstGeom prst="rect">
            <a:avLst/>
          </a:prstGeom>
          <a:noFill/>
          <a:ln w="9525">
            <a:noFill/>
            <a:miter lim="800000"/>
            <a:headEnd/>
            <a:tailEnd/>
          </a:ln>
          <a:effectLst>
            <a:outerShdw blurRad="50800" dist="50800" dir="5400000" algn="ctr" rotWithShape="0">
              <a:srgbClr val="224568"/>
            </a:outerShdw>
          </a:effectLst>
        </p:spPr>
      </p:pic>
      <p:sp>
        <p:nvSpPr>
          <p:cNvPr id="2" name="Title 1"/>
          <p:cNvSpPr>
            <a:spLocks noGrp="1"/>
          </p:cNvSpPr>
          <p:nvPr>
            <p:ph type="title"/>
          </p:nvPr>
        </p:nvSpPr>
        <p:spPr/>
        <p:txBody>
          <a:bodyPr/>
          <a:lstStyle/>
          <a:p>
            <a:r>
              <a:rPr lang="en-US" dirty="0">
                <a:solidFill>
                  <a:srgbClr val="1F497D"/>
                </a:solidFill>
                <a:latin typeface="Calisto MT" pitchFamily="18" charset="0"/>
              </a:rPr>
              <a:t>Data Analysis</a:t>
            </a:r>
            <a:endParaRPr lang="en-US" dirty="0">
              <a:solidFill>
                <a:srgbClr val="1F497D"/>
              </a:solidFill>
            </a:endParaRPr>
          </a:p>
        </p:txBody>
      </p:sp>
    </p:spTree>
    <p:extLst>
      <p:ext uri="{BB962C8B-B14F-4D97-AF65-F5344CB8AC3E}">
        <p14:creationId xmlns:p14="http://schemas.microsoft.com/office/powerpoint/2010/main" val="2317442468"/>
      </p:ext>
    </p:extLst>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libri" pitchFamily="34" charset="0"/>
                <a:cs typeface="Calibri" pitchFamily="34" charset="0"/>
              </a:rPr>
              <a:t>Infrastructure Assessment</a:t>
            </a:r>
            <a:endParaRPr lang="en-US" sz="4800" b="1" dirty="0">
              <a:latin typeface="Calibri" pitchFamily="34" charset="0"/>
              <a:cs typeface="Calibri" pitchFamily="34" charset="0"/>
            </a:endParaRPr>
          </a:p>
        </p:txBody>
      </p:sp>
      <p:sp>
        <p:nvSpPr>
          <p:cNvPr id="3" name="Content Placeholder 2"/>
          <p:cNvSpPr>
            <a:spLocks noGrp="1"/>
          </p:cNvSpPr>
          <p:nvPr>
            <p:ph idx="1"/>
          </p:nvPr>
        </p:nvSpPr>
        <p:spPr/>
        <p:txBody>
          <a:bodyPr>
            <a:normAutofit lnSpcReduction="10000"/>
          </a:bodyPr>
          <a:lstStyle/>
          <a:p>
            <a:pPr lvl="0"/>
            <a:r>
              <a:rPr lang="en-US" sz="2800" dirty="0" smtClean="0"/>
              <a:t>A </a:t>
            </a:r>
            <a:r>
              <a:rPr lang="en-US" sz="2800" dirty="0"/>
              <a:t>description of how the State </a:t>
            </a:r>
            <a:r>
              <a:rPr lang="en-US" sz="2800" dirty="0">
                <a:solidFill>
                  <a:srgbClr val="FF0000"/>
                </a:solidFill>
              </a:rPr>
              <a:t>analyzed the capacity of its current system to support improvement and build capacity in </a:t>
            </a:r>
            <a:r>
              <a:rPr lang="en-US" sz="2800" dirty="0" smtClean="0">
                <a:solidFill>
                  <a:srgbClr val="FF0000"/>
                </a:solidFill>
              </a:rPr>
              <a:t>LEA's and local programs </a:t>
            </a:r>
            <a:r>
              <a:rPr lang="en-US" sz="2800" dirty="0">
                <a:solidFill>
                  <a:srgbClr val="FF0000"/>
                </a:solidFill>
              </a:rPr>
              <a:t>to implement,  scale up, and sustain evidence-based practices</a:t>
            </a:r>
            <a:r>
              <a:rPr lang="en-US" sz="2800" dirty="0"/>
              <a:t> to improve results for </a:t>
            </a:r>
            <a:r>
              <a:rPr lang="en-US" sz="2800" dirty="0" smtClean="0"/>
              <a:t>children and youth </a:t>
            </a:r>
            <a:r>
              <a:rPr lang="en-US" sz="2800" dirty="0"/>
              <a:t>with disabilities, and the results of this analysis.  </a:t>
            </a:r>
            <a:endParaRPr lang="en-US" sz="2800" dirty="0" smtClean="0"/>
          </a:p>
          <a:p>
            <a:pPr lvl="0">
              <a:buNone/>
            </a:pPr>
            <a:endParaRPr lang="en-US" sz="2800" dirty="0" smtClean="0"/>
          </a:p>
          <a:p>
            <a:pPr lvl="1"/>
            <a:r>
              <a:rPr lang="en-US" dirty="0" smtClean="0"/>
              <a:t>State </a:t>
            </a:r>
            <a:r>
              <a:rPr lang="en-US" dirty="0"/>
              <a:t>system components include:  governance, fiscal, quality standards, professional development, </a:t>
            </a:r>
            <a:r>
              <a:rPr lang="en-US" dirty="0" smtClean="0"/>
              <a:t>technical </a:t>
            </a:r>
            <a:r>
              <a:rPr lang="en-US" dirty="0"/>
              <a:t>assistance, data, and accountability.  </a:t>
            </a:r>
            <a:endParaRPr lang="en-US" dirty="0" smtClean="0"/>
          </a:p>
        </p:txBody>
      </p:sp>
    </p:spTree>
    <p:extLst>
      <p:ext uri="{BB962C8B-B14F-4D97-AF65-F5344CB8AC3E}">
        <p14:creationId xmlns:p14="http://schemas.microsoft.com/office/powerpoint/2010/main" val="2321269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libri" pitchFamily="34" charset="0"/>
                <a:cs typeface="Calibri" pitchFamily="34" charset="0"/>
              </a:rPr>
              <a:t>Infrastructure Assessment</a:t>
            </a:r>
            <a:endParaRPr lang="en-US" sz="4800" b="1" dirty="0">
              <a:latin typeface="Calibri" pitchFamily="34" charset="0"/>
              <a:cs typeface="Calibri" pitchFamily="34" charset="0"/>
            </a:endParaRPr>
          </a:p>
        </p:txBody>
      </p:sp>
      <p:sp>
        <p:nvSpPr>
          <p:cNvPr id="3" name="Content Placeholder 2"/>
          <p:cNvSpPr>
            <a:spLocks noGrp="1"/>
          </p:cNvSpPr>
          <p:nvPr>
            <p:ph idx="1"/>
          </p:nvPr>
        </p:nvSpPr>
        <p:spPr/>
        <p:txBody>
          <a:bodyPr>
            <a:noAutofit/>
          </a:bodyPr>
          <a:lstStyle/>
          <a:p>
            <a:pPr lvl="1"/>
            <a:r>
              <a:rPr lang="en-US" sz="2200" dirty="0" smtClean="0"/>
              <a:t>The </a:t>
            </a:r>
            <a:r>
              <a:rPr lang="en-US" sz="2200" dirty="0"/>
              <a:t>description must include the strengths of the system, how components of the system are coordinated, and areas for improvement within and across components of the system.  </a:t>
            </a:r>
            <a:endParaRPr lang="en-US" sz="2200" dirty="0" smtClean="0"/>
          </a:p>
          <a:p>
            <a:pPr lvl="1"/>
            <a:endParaRPr lang="en-US" sz="2200" dirty="0" smtClean="0"/>
          </a:p>
          <a:p>
            <a:pPr lvl="1"/>
            <a:r>
              <a:rPr lang="en-US" sz="2200" dirty="0" smtClean="0"/>
              <a:t>The </a:t>
            </a:r>
            <a:r>
              <a:rPr lang="en-US" sz="2200" dirty="0"/>
              <a:t>description must also include an analysis of initiatives in the State, including initiatives in general education and other areas beyond special education, which can have an impact on </a:t>
            </a:r>
            <a:r>
              <a:rPr lang="en-US" sz="2200" dirty="0" smtClean="0"/>
              <a:t>children and youth </a:t>
            </a:r>
            <a:r>
              <a:rPr lang="en-US" sz="2200" dirty="0"/>
              <a:t>with disabilities.  </a:t>
            </a:r>
            <a:endParaRPr lang="en-US" sz="2200" dirty="0" smtClean="0"/>
          </a:p>
          <a:p>
            <a:pPr lvl="1"/>
            <a:endParaRPr lang="en-US" sz="2200" dirty="0" smtClean="0"/>
          </a:p>
          <a:p>
            <a:pPr lvl="1"/>
            <a:r>
              <a:rPr lang="en-US" sz="2200" dirty="0"/>
              <a:t>T</a:t>
            </a:r>
            <a:r>
              <a:rPr lang="en-US" sz="2200" dirty="0" smtClean="0"/>
              <a:t>he </a:t>
            </a:r>
            <a:r>
              <a:rPr lang="en-US" sz="2200" dirty="0"/>
              <a:t>State must include in the description how decisions are made within the State system and the representatives (e.g., agencies, positions, individuals) that must be involved in planning for systematic improvements in the State </a:t>
            </a:r>
            <a:r>
              <a:rPr lang="en-US" sz="2200" dirty="0" smtClean="0"/>
              <a:t>system.</a:t>
            </a:r>
            <a:endParaRPr lang="en-US" sz="2200" dirty="0"/>
          </a:p>
        </p:txBody>
      </p:sp>
    </p:spTree>
    <p:extLst>
      <p:ext uri="{BB962C8B-B14F-4D97-AF65-F5344CB8AC3E}">
        <p14:creationId xmlns:p14="http://schemas.microsoft.com/office/powerpoint/2010/main" val="892890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Broad Infrastructure Assessment</a:t>
            </a:r>
            <a:endParaRPr lang="en-US" sz="4800" dirty="0"/>
          </a:p>
        </p:txBody>
      </p:sp>
      <p:sp>
        <p:nvSpPr>
          <p:cNvPr id="3" name="Content Placeholder 2"/>
          <p:cNvSpPr>
            <a:spLocks noGrp="1"/>
          </p:cNvSpPr>
          <p:nvPr>
            <p:ph idx="1"/>
          </p:nvPr>
        </p:nvSpPr>
        <p:spPr/>
        <p:txBody>
          <a:bodyPr>
            <a:normAutofit fontScale="92500" lnSpcReduction="10000"/>
          </a:bodyPr>
          <a:lstStyle/>
          <a:p>
            <a:r>
              <a:rPr lang="en-US" dirty="0" smtClean="0"/>
              <a:t>Description of different system components</a:t>
            </a:r>
          </a:p>
          <a:p>
            <a:pPr lvl="1"/>
            <a:r>
              <a:rPr lang="en-US" dirty="0" smtClean="0"/>
              <a:t>What are the strengths of each component?</a:t>
            </a:r>
          </a:p>
          <a:p>
            <a:pPr lvl="1"/>
            <a:r>
              <a:rPr lang="en-US" dirty="0" smtClean="0"/>
              <a:t>What are the challenges in each component?</a:t>
            </a:r>
          </a:p>
          <a:p>
            <a:pPr lvl="1"/>
            <a:r>
              <a:rPr lang="en-US" dirty="0" smtClean="0"/>
              <a:t>How is the system coordinated across components?</a:t>
            </a:r>
          </a:p>
          <a:p>
            <a:r>
              <a:rPr lang="en-US" dirty="0" smtClean="0"/>
              <a:t>What are the big initiatives currently underway that impact young children with disabilities in the state?</a:t>
            </a:r>
          </a:p>
          <a:p>
            <a:r>
              <a:rPr lang="en-US" dirty="0" smtClean="0"/>
              <a:t>How are decisions made in the State system and who are the decision-makers and representatives?</a:t>
            </a:r>
          </a:p>
        </p:txBody>
      </p:sp>
    </p:spTree>
    <p:extLst>
      <p:ext uri="{BB962C8B-B14F-4D97-AF65-F5344CB8AC3E}">
        <p14:creationId xmlns:p14="http://schemas.microsoft.com/office/powerpoint/2010/main" val="2456571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073C79-669D-45C3-A94B-82AF5066E646}" type="slidenum">
              <a:rPr lang="en-US" smtClean="0"/>
              <a:pPr/>
              <a:t>33</a:t>
            </a:fld>
            <a:endParaRPr lang="en-US"/>
          </a:p>
        </p:txBody>
      </p:sp>
      <p:sp>
        <p:nvSpPr>
          <p:cNvPr id="90114" name="Title 4"/>
          <p:cNvSpPr>
            <a:spLocks noGrp="1"/>
          </p:cNvSpPr>
          <p:nvPr>
            <p:ph type="title"/>
          </p:nvPr>
        </p:nvSpPr>
        <p:spPr/>
        <p:txBody>
          <a:bodyPr>
            <a:normAutofit/>
          </a:bodyPr>
          <a:lstStyle/>
          <a:p>
            <a:r>
              <a:rPr lang="en-US" dirty="0" smtClean="0">
                <a:solidFill>
                  <a:srgbClr val="1F497D"/>
                </a:solidFill>
                <a:cs typeface="Arial" panose="020B0604020202020204" pitchFamily="34" charset="0"/>
              </a:rPr>
              <a:t>Narrowing the focus through more in-depth analysis</a:t>
            </a:r>
            <a:endParaRPr lang="en-US" altLang="en-US" dirty="0" smtClean="0">
              <a:solidFill>
                <a:srgbClr val="1F497D"/>
              </a:solidFill>
              <a:cs typeface="Arial" panose="020B0604020202020204" pitchFamily="34" charset="0"/>
            </a:endParaRPr>
          </a:p>
        </p:txBody>
      </p:sp>
      <p:pic>
        <p:nvPicPr>
          <p:cNvPr id="6" name="Picture 2" descr="&quot; &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0" y="533400"/>
            <a:ext cx="2514600" cy="367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The image on this slide displays the four stages of the SSIP cycle and identifies the stage that in-depth analysis is part of, which is asking, “What is the problem?”&#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6325" y="5140325"/>
            <a:ext cx="1565275"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46484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340056"/>
            <a:ext cx="8229600" cy="914400"/>
          </a:xfrm>
        </p:spPr>
        <p:txBody>
          <a:bodyPr>
            <a:noAutofit/>
          </a:bodyPr>
          <a:lstStyle/>
          <a:p>
            <a:pPr>
              <a:lnSpc>
                <a:spcPct val="80000"/>
              </a:lnSpc>
            </a:pPr>
            <a:r>
              <a:rPr lang="en-US" dirty="0"/>
              <a:t>Considerations for Selecting a Priority </a:t>
            </a:r>
            <a:r>
              <a:rPr lang="en-US" dirty="0" smtClean="0"/>
              <a:t>Issue</a:t>
            </a:r>
            <a:endParaRPr lang="en-US" dirty="0"/>
          </a:p>
        </p:txBody>
      </p:sp>
      <p:sp>
        <p:nvSpPr>
          <p:cNvPr id="3" name="Content Placeholder 2"/>
          <p:cNvSpPr>
            <a:spLocks noGrp="1"/>
          </p:cNvSpPr>
          <p:nvPr>
            <p:ph idx="1"/>
          </p:nvPr>
        </p:nvSpPr>
        <p:spPr/>
        <p:txBody>
          <a:bodyPr>
            <a:noAutofit/>
          </a:bodyPr>
          <a:lstStyle/>
          <a:p>
            <a:pPr marL="285750" lvl="0" indent="-285750"/>
            <a:r>
              <a:rPr lang="en-US" sz="2400" dirty="0" smtClean="0"/>
              <a:t>Will </a:t>
            </a:r>
            <a:r>
              <a:rPr lang="en-US" sz="2400" dirty="0"/>
              <a:t>make a </a:t>
            </a:r>
            <a:r>
              <a:rPr lang="en-US" sz="2400" b="1" dirty="0">
                <a:solidFill>
                  <a:schemeClr val="accent1"/>
                </a:solidFill>
              </a:rPr>
              <a:t>difference</a:t>
            </a:r>
            <a:r>
              <a:rPr lang="en-US" sz="2400" dirty="0"/>
              <a:t> in results for children and/or families</a:t>
            </a:r>
          </a:p>
          <a:p>
            <a:pPr marL="285750" lvl="0" indent="-285750"/>
            <a:r>
              <a:rPr lang="en-US" sz="2400" dirty="0"/>
              <a:t>Leadership in the state </a:t>
            </a:r>
            <a:r>
              <a:rPr lang="en-US" sz="2400" b="1" dirty="0">
                <a:solidFill>
                  <a:schemeClr val="accent1"/>
                </a:solidFill>
              </a:rPr>
              <a:t>supports</a:t>
            </a:r>
            <a:r>
              <a:rPr lang="en-US" sz="2400" dirty="0"/>
              <a:t> efforts to address the issue</a:t>
            </a:r>
          </a:p>
          <a:p>
            <a:pPr marL="285750" lvl="0" indent="-285750"/>
            <a:r>
              <a:rPr lang="en-US" sz="2400" dirty="0" smtClean="0"/>
              <a:t>State </a:t>
            </a:r>
            <a:r>
              <a:rPr lang="en-US" sz="2400" dirty="0"/>
              <a:t>is </a:t>
            </a:r>
            <a:r>
              <a:rPr lang="en-US" sz="2400" b="1" dirty="0" smtClean="0">
                <a:solidFill>
                  <a:schemeClr val="accent1"/>
                </a:solidFill>
              </a:rPr>
              <a:t>committed</a:t>
            </a:r>
            <a:r>
              <a:rPr lang="en-US" sz="2400" dirty="0" smtClean="0"/>
              <a:t> </a:t>
            </a:r>
            <a:r>
              <a:rPr lang="en-US" sz="2400" dirty="0"/>
              <a:t>to making changes in the issue, in terms of values, resources, and staff time</a:t>
            </a:r>
          </a:p>
          <a:p>
            <a:pPr marL="285750" lvl="0" indent="-285750"/>
            <a:r>
              <a:rPr lang="en-US" sz="2400" dirty="0" smtClean="0"/>
              <a:t>Activities </a:t>
            </a:r>
            <a:r>
              <a:rPr lang="en-US" sz="2400" dirty="0"/>
              <a:t>already planned by the state will be </a:t>
            </a:r>
            <a:r>
              <a:rPr lang="en-US" sz="2400" b="1" dirty="0" smtClean="0">
                <a:solidFill>
                  <a:schemeClr val="accent1"/>
                </a:solidFill>
              </a:rPr>
              <a:t>enhanced</a:t>
            </a:r>
            <a:endParaRPr lang="en-US" sz="2400" b="1" dirty="0">
              <a:solidFill>
                <a:schemeClr val="accent1"/>
              </a:solidFill>
            </a:endParaRPr>
          </a:p>
          <a:p>
            <a:pPr marL="285750" lvl="0" indent="-285750"/>
            <a:r>
              <a:rPr lang="en-US" sz="2400" dirty="0"/>
              <a:t>Key </a:t>
            </a:r>
            <a:r>
              <a:rPr lang="en-US" sz="2400" b="1" dirty="0" smtClean="0">
                <a:solidFill>
                  <a:schemeClr val="accent1"/>
                </a:solidFill>
              </a:rPr>
              <a:t>stakeholders</a:t>
            </a:r>
            <a:r>
              <a:rPr lang="en-US" sz="2400" dirty="0" smtClean="0"/>
              <a:t> understand </a:t>
            </a:r>
            <a:r>
              <a:rPr lang="en-US" sz="2400" dirty="0"/>
              <a:t>the issue, its scope, significance, and urgency for the </a:t>
            </a:r>
            <a:r>
              <a:rPr lang="en-US" sz="2400" dirty="0" smtClean="0"/>
              <a:t>state</a:t>
            </a:r>
            <a:endParaRPr lang="en-US" sz="2400" dirty="0"/>
          </a:p>
          <a:p>
            <a:pPr marL="285750" lvl="0" indent="-285750"/>
            <a:r>
              <a:rPr lang="en-US" sz="2400" dirty="0"/>
              <a:t>The issue is </a:t>
            </a:r>
            <a:r>
              <a:rPr lang="en-US" sz="2400" b="1" dirty="0" smtClean="0">
                <a:solidFill>
                  <a:schemeClr val="accent1"/>
                </a:solidFill>
              </a:rPr>
              <a:t>feasible/doable</a:t>
            </a:r>
            <a:endParaRPr lang="en-US" sz="2400" b="1" dirty="0">
              <a:solidFill>
                <a:schemeClr val="accent1"/>
              </a:solidFill>
            </a:endParaRPr>
          </a:p>
          <a:p>
            <a:pPr marL="285750" lvl="0" indent="-285750"/>
            <a:r>
              <a:rPr lang="en-US" sz="2400" dirty="0"/>
              <a:t>The issue is defined and circumscribed well enough to be addressed in </a:t>
            </a:r>
            <a:r>
              <a:rPr lang="en-US" sz="2400" b="1" dirty="0">
                <a:solidFill>
                  <a:schemeClr val="accent1"/>
                </a:solidFill>
              </a:rPr>
              <a:t>1-3 years</a:t>
            </a:r>
          </a:p>
          <a:p>
            <a:pPr marL="457200" lvl="1" indent="0">
              <a:buNone/>
            </a:pPr>
            <a:endParaRPr lang="en-US" sz="2400" dirty="0" smtClean="0"/>
          </a:p>
        </p:txBody>
      </p:sp>
    </p:spTree>
    <p:extLst>
      <p:ext uri="{BB962C8B-B14F-4D97-AF65-F5344CB8AC3E}">
        <p14:creationId xmlns:p14="http://schemas.microsoft.com/office/powerpoint/2010/main" val="379425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340056"/>
            <a:ext cx="8229600" cy="914400"/>
          </a:xfrm>
        </p:spPr>
        <p:txBody>
          <a:bodyPr>
            <a:noAutofit/>
          </a:bodyPr>
          <a:lstStyle/>
          <a:p>
            <a:r>
              <a:rPr lang="en-US" dirty="0" smtClean="0"/>
              <a:t>Narrowing the Focus</a:t>
            </a:r>
            <a:endParaRPr lang="en-US" dirty="0"/>
          </a:p>
        </p:txBody>
      </p:sp>
      <p:sp>
        <p:nvSpPr>
          <p:cNvPr id="3" name="Content Placeholder 2"/>
          <p:cNvSpPr>
            <a:spLocks noGrp="1"/>
          </p:cNvSpPr>
          <p:nvPr>
            <p:ph idx="1"/>
          </p:nvPr>
        </p:nvSpPr>
        <p:spPr/>
        <p:txBody>
          <a:bodyPr>
            <a:normAutofit/>
          </a:bodyPr>
          <a:lstStyle/>
          <a:p>
            <a:r>
              <a:rPr lang="en-US" dirty="0" smtClean="0"/>
              <a:t>Stakeholder process</a:t>
            </a:r>
          </a:p>
          <a:p>
            <a:r>
              <a:rPr lang="en-US" dirty="0" smtClean="0"/>
              <a:t>What additional questions does the data raise?</a:t>
            </a:r>
          </a:p>
          <a:p>
            <a:r>
              <a:rPr lang="en-US" dirty="0" smtClean="0"/>
              <a:t>What are your hypotheses about why the data are ...</a:t>
            </a:r>
          </a:p>
          <a:p>
            <a:pPr lvl="1"/>
            <a:r>
              <a:rPr lang="en-US" dirty="0" smtClean="0"/>
              <a:t>Lower than expected?</a:t>
            </a:r>
          </a:p>
          <a:p>
            <a:pPr lvl="1"/>
            <a:r>
              <a:rPr lang="en-US" dirty="0" smtClean="0"/>
              <a:t>Lower than national averages?</a:t>
            </a:r>
          </a:p>
          <a:p>
            <a:pPr lvl="1"/>
            <a:r>
              <a:rPr lang="en-US" dirty="0" smtClean="0"/>
              <a:t>Lower in some local programs?</a:t>
            </a:r>
          </a:p>
          <a:p>
            <a:pPr marL="457200" lvl="1" indent="0">
              <a:buNone/>
            </a:pPr>
            <a:endParaRPr lang="en-US" dirty="0" smtClean="0"/>
          </a:p>
        </p:txBody>
      </p:sp>
    </p:spTree>
    <p:extLst>
      <p:ext uri="{BB962C8B-B14F-4D97-AF65-F5344CB8AC3E}">
        <p14:creationId xmlns:p14="http://schemas.microsoft.com/office/powerpoint/2010/main" val="1344810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340056"/>
            <a:ext cx="8229600" cy="914400"/>
          </a:xfrm>
        </p:spPr>
        <p:txBody>
          <a:bodyPr>
            <a:noAutofit/>
          </a:bodyPr>
          <a:lstStyle/>
          <a:p>
            <a:r>
              <a:rPr lang="en-US" dirty="0" smtClean="0"/>
              <a:t>Narrowing the Focus</a:t>
            </a:r>
            <a:endParaRPr lang="en-US" dirty="0"/>
          </a:p>
        </p:txBody>
      </p:sp>
      <p:sp>
        <p:nvSpPr>
          <p:cNvPr id="3" name="Content Placeholder 2"/>
          <p:cNvSpPr>
            <a:spLocks noGrp="1"/>
          </p:cNvSpPr>
          <p:nvPr>
            <p:ph idx="1"/>
          </p:nvPr>
        </p:nvSpPr>
        <p:spPr/>
        <p:txBody>
          <a:bodyPr>
            <a:normAutofit/>
          </a:bodyPr>
          <a:lstStyle/>
          <a:p>
            <a:r>
              <a:rPr lang="en-US" dirty="0" smtClean="0"/>
              <a:t>How might your hypotheses help you narrow your area of focus?</a:t>
            </a:r>
          </a:p>
          <a:p>
            <a:r>
              <a:rPr lang="en-US" dirty="0" smtClean="0"/>
              <a:t>What types of programmatic and policy questions will help guide you to narrow your focus?</a:t>
            </a:r>
            <a:endParaRPr lang="en-US" dirty="0"/>
          </a:p>
        </p:txBody>
      </p:sp>
    </p:spTree>
    <p:extLst>
      <p:ext uri="{BB962C8B-B14F-4D97-AF65-F5344CB8AC3E}">
        <p14:creationId xmlns:p14="http://schemas.microsoft.com/office/powerpoint/2010/main" val="1871562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073C79-669D-45C3-A94B-82AF5066E646}" type="slidenum">
              <a:rPr lang="en-US" smtClean="0"/>
              <a:pPr/>
              <a:t>37</a:t>
            </a:fld>
            <a:endParaRPr lang="en-US"/>
          </a:p>
        </p:txBody>
      </p:sp>
      <p:sp>
        <p:nvSpPr>
          <p:cNvPr id="90114" name="Title 4"/>
          <p:cNvSpPr>
            <a:spLocks noGrp="1"/>
          </p:cNvSpPr>
          <p:nvPr>
            <p:ph type="title"/>
          </p:nvPr>
        </p:nvSpPr>
        <p:spPr>
          <a:xfrm>
            <a:off x="481652" y="304800"/>
            <a:ext cx="8229600" cy="914400"/>
          </a:xfrm>
        </p:spPr>
        <p:txBody>
          <a:bodyPr>
            <a:noAutofit/>
          </a:bodyPr>
          <a:lstStyle/>
          <a:p>
            <a:pPr>
              <a:lnSpc>
                <a:spcPct val="80000"/>
              </a:lnSpc>
            </a:pPr>
            <a:r>
              <a:rPr lang="en-US" dirty="0">
                <a:cs typeface="Arial" panose="020B0604020202020204" pitchFamily="34" charset="0"/>
              </a:rPr>
              <a:t>Analyzing </a:t>
            </a:r>
            <a:r>
              <a:rPr lang="en-US" dirty="0" smtClean="0">
                <a:cs typeface="Arial" panose="020B0604020202020204" pitchFamily="34" charset="0"/>
              </a:rPr>
              <a:t>Child Outcomes Data </a:t>
            </a:r>
            <a:r>
              <a:rPr lang="en-US" dirty="0">
                <a:cs typeface="Arial" panose="020B0604020202020204" pitchFamily="34" charset="0"/>
              </a:rPr>
              <a:t>for </a:t>
            </a:r>
            <a:r>
              <a:rPr lang="en-US" dirty="0" smtClean="0">
                <a:cs typeface="Arial" panose="020B0604020202020204" pitchFamily="34" charset="0"/>
              </a:rPr>
              <a:t>Program Improvement</a:t>
            </a:r>
            <a:endParaRPr lang="en-US" altLang="en-US" dirty="0" smtClean="0">
              <a:cs typeface="Arial" panose="020B0604020202020204" pitchFamily="34" charset="0"/>
            </a:endParaRPr>
          </a:p>
        </p:txBody>
      </p:sp>
      <p:sp>
        <p:nvSpPr>
          <p:cNvPr id="6" name="Content Placeholder 5"/>
          <p:cNvSpPr>
            <a:spLocks noGrp="1"/>
          </p:cNvSpPr>
          <p:nvPr>
            <p:ph idx="1"/>
          </p:nvPr>
        </p:nvSpPr>
        <p:spPr>
          <a:xfrm>
            <a:off x="457200" y="1631891"/>
            <a:ext cx="4648200" cy="4235509"/>
          </a:xfrm>
        </p:spPr>
        <p:txBody>
          <a:bodyPr>
            <a:normAutofit/>
          </a:bodyPr>
          <a:lstStyle/>
          <a:p>
            <a:pPr>
              <a:defRPr/>
            </a:pPr>
            <a:r>
              <a:rPr lang="en-US" sz="2800" dirty="0" smtClean="0">
                <a:latin typeface="Arial" panose="020B0604020202020204" pitchFamily="34" charset="0"/>
                <a:cs typeface="Arial" panose="020B0604020202020204" pitchFamily="34" charset="0"/>
              </a:rPr>
              <a:t>Quick reference tool</a:t>
            </a:r>
          </a:p>
          <a:p>
            <a:pPr>
              <a:defRPr/>
            </a:pPr>
            <a:r>
              <a:rPr lang="en-US" sz="2800" dirty="0" smtClean="0">
                <a:latin typeface="Arial" panose="020B0604020202020204" pitchFamily="34" charset="0"/>
                <a:cs typeface="Arial" panose="020B0604020202020204" pitchFamily="34" charset="0"/>
              </a:rPr>
              <a:t>Consider </a:t>
            </a:r>
            <a:r>
              <a:rPr lang="en-US" sz="2800" dirty="0">
                <a:latin typeface="Arial" panose="020B0604020202020204" pitchFamily="34" charset="0"/>
                <a:cs typeface="Arial" panose="020B0604020202020204" pitchFamily="34" charset="0"/>
              </a:rPr>
              <a:t>key issues, </a:t>
            </a:r>
            <a:r>
              <a:rPr lang="en-US" sz="2800" dirty="0" smtClean="0">
                <a:latin typeface="Arial" panose="020B0604020202020204" pitchFamily="34" charset="0"/>
                <a:cs typeface="Arial" panose="020B0604020202020204" pitchFamily="34" charset="0"/>
              </a:rPr>
              <a:t>questions, and </a:t>
            </a:r>
            <a:r>
              <a:rPr lang="en-US" sz="2800" dirty="0">
                <a:latin typeface="Arial" panose="020B0604020202020204" pitchFamily="34" charset="0"/>
                <a:cs typeface="Arial" panose="020B0604020202020204" pitchFamily="34" charset="0"/>
              </a:rPr>
              <a:t>approaches for analyzing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interpreting </a:t>
            </a:r>
            <a:r>
              <a:rPr lang="en-US" sz="2800" dirty="0" smtClean="0">
                <a:latin typeface="Arial" panose="020B0604020202020204" pitchFamily="34" charset="0"/>
                <a:cs typeface="Arial" panose="020B0604020202020204" pitchFamily="34" charset="0"/>
              </a:rPr>
              <a:t>child outcomes data</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0" indent="0">
              <a:buNone/>
              <a:defRPr/>
            </a:pPr>
            <a:endParaRPr lang="en-US" sz="2800" dirty="0">
              <a:solidFill>
                <a:srgbClr val="FF0000"/>
              </a:solidFill>
            </a:endParaRPr>
          </a:p>
        </p:txBody>
      </p:sp>
      <p:sp>
        <p:nvSpPr>
          <p:cNvPr id="2" name="TextBox 1"/>
          <p:cNvSpPr txBox="1"/>
          <p:nvPr/>
        </p:nvSpPr>
        <p:spPr>
          <a:xfrm>
            <a:off x="609600" y="5841957"/>
            <a:ext cx="7848600" cy="830997"/>
          </a:xfrm>
          <a:prstGeom prst="rect">
            <a:avLst/>
          </a:prstGeom>
          <a:noFill/>
        </p:spPr>
        <p:txBody>
          <a:bodyPr wrap="square" rtlCol="0">
            <a:spAutoFit/>
          </a:bodyPr>
          <a:lstStyle/>
          <a:p>
            <a:r>
              <a:rPr lang="en-US" sz="2400" dirty="0">
                <a:solidFill>
                  <a:srgbClr val="274068"/>
                </a:solidFill>
                <a:hlinkClick r:id="rId3"/>
              </a:rPr>
              <a:t>http://www.ectacenter.org/~</a:t>
            </a:r>
            <a:r>
              <a:rPr lang="en-US" sz="2400" dirty="0" smtClean="0">
                <a:solidFill>
                  <a:srgbClr val="274068"/>
                </a:solidFill>
                <a:hlinkClick r:id="rId3"/>
              </a:rPr>
              <a:t>pdfs/eco/AnalyzingChildOutcomesData-GuidanceTable.pdf</a:t>
            </a:r>
            <a:r>
              <a:rPr lang="en-US" sz="2400" dirty="0" smtClean="0">
                <a:solidFill>
                  <a:srgbClr val="274068"/>
                </a:solidFill>
              </a:rPr>
              <a:t> </a:t>
            </a:r>
            <a:endParaRPr lang="en-US" sz="2400" dirty="0">
              <a:solidFill>
                <a:srgbClr val="274068"/>
              </a:solidFill>
            </a:endParaRPr>
          </a:p>
        </p:txBody>
      </p:sp>
      <p:pic>
        <p:nvPicPr>
          <p:cNvPr id="2050" name="Picture 2" descr="The image on this slide is the front cover of the “Analyzing Child Outcomes Data for Program Improvement” guidance document.&#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89" t="12698" r="31518" b="7860"/>
          <a:stretch/>
        </p:blipFill>
        <p:spPr bwMode="auto">
          <a:xfrm rot="240000">
            <a:off x="5037487" y="1705987"/>
            <a:ext cx="3170894" cy="394773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90070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16BC478-DA37-4AA0-BB58-E4FAC38A2556}" type="slidenum">
              <a:rPr lang="en-US" smtClean="0"/>
              <a:pPr>
                <a:defRPr/>
              </a:pPr>
              <a:t>38</a:t>
            </a:fld>
            <a:endParaRPr lang="en-US" dirty="0"/>
          </a:p>
        </p:txBody>
      </p:sp>
      <p:sp>
        <p:nvSpPr>
          <p:cNvPr id="2" name="Title 1"/>
          <p:cNvSpPr>
            <a:spLocks noGrp="1"/>
          </p:cNvSpPr>
          <p:nvPr>
            <p:ph type="title"/>
          </p:nvPr>
        </p:nvSpPr>
        <p:spPr/>
        <p:txBody>
          <a:bodyPr>
            <a:normAutofit/>
          </a:bodyPr>
          <a:lstStyle/>
          <a:p>
            <a:r>
              <a:rPr lang="en-US" sz="4800" b="1" dirty="0" smtClean="0"/>
              <a:t>Steps in the Process</a:t>
            </a:r>
            <a:endParaRPr lang="en-US" sz="4800" b="1" dirty="0"/>
          </a:p>
        </p:txBody>
      </p:sp>
      <p:sp>
        <p:nvSpPr>
          <p:cNvPr id="3" name="Content Placeholder 2"/>
          <p:cNvSpPr>
            <a:spLocks noGrp="1"/>
          </p:cNvSpPr>
          <p:nvPr>
            <p:ph idx="1"/>
          </p:nvPr>
        </p:nvSpPr>
        <p:spPr>
          <a:xfrm>
            <a:off x="457200" y="1592240"/>
            <a:ext cx="6858000" cy="4602163"/>
          </a:xfrm>
        </p:spPr>
        <p:txBody>
          <a:bodyPr>
            <a:noAutofit/>
          </a:bodyPr>
          <a:lstStyle/>
          <a:p>
            <a:pPr marL="0" indent="0">
              <a:buNone/>
            </a:pPr>
            <a:r>
              <a:rPr lang="en-US" sz="1800" b="1" u="sng" dirty="0" smtClean="0"/>
              <a:t>Defining Analysis Questions </a:t>
            </a:r>
          </a:p>
          <a:p>
            <a:pPr marL="0" indent="0">
              <a:buNone/>
            </a:pPr>
            <a:r>
              <a:rPr lang="en-US" sz="1800" b="1" dirty="0" smtClean="0"/>
              <a:t>Step </a:t>
            </a:r>
            <a:r>
              <a:rPr lang="en-US" sz="1800" b="1" dirty="0"/>
              <a:t>1.</a:t>
            </a:r>
            <a:r>
              <a:rPr lang="en-US" sz="1800" dirty="0"/>
              <a:t> </a:t>
            </a:r>
            <a:r>
              <a:rPr lang="en-US" sz="1800" dirty="0" smtClean="0"/>
              <a:t>Target </a:t>
            </a:r>
            <a:r>
              <a:rPr lang="en-US" sz="1800" dirty="0"/>
              <a:t>your effort</a:t>
            </a:r>
            <a:r>
              <a:rPr lang="en-US" sz="1800" dirty="0" smtClean="0"/>
              <a:t>. What </a:t>
            </a:r>
            <a:r>
              <a:rPr lang="en-US" sz="1800" dirty="0"/>
              <a:t>are your </a:t>
            </a:r>
            <a:r>
              <a:rPr lang="en-US" sz="1800" dirty="0" smtClean="0"/>
              <a:t>crucial policy and programmatic questions</a:t>
            </a:r>
            <a:r>
              <a:rPr lang="en-US" sz="1800" dirty="0"/>
              <a:t>? </a:t>
            </a:r>
          </a:p>
          <a:p>
            <a:pPr marL="0" indent="0">
              <a:buNone/>
            </a:pPr>
            <a:r>
              <a:rPr lang="en-US" sz="1800" b="1" dirty="0"/>
              <a:t>Step 2.</a:t>
            </a:r>
            <a:r>
              <a:rPr lang="en-US" sz="1800" dirty="0"/>
              <a:t> Identify what is already known about the question and what other information is important to find out</a:t>
            </a:r>
            <a:r>
              <a:rPr lang="en-US" sz="1800" dirty="0" smtClean="0"/>
              <a:t>. What is already </a:t>
            </a:r>
            <a:r>
              <a:rPr lang="en-US" sz="1800" dirty="0"/>
              <a:t>known about the </a:t>
            </a:r>
            <a:r>
              <a:rPr lang="en-US" sz="1800" dirty="0" smtClean="0"/>
              <a:t>question? </a:t>
            </a:r>
          </a:p>
          <a:p>
            <a:pPr marL="0" indent="0">
              <a:buNone/>
            </a:pPr>
            <a:r>
              <a:rPr lang="en-US" sz="1800" dirty="0"/>
              <a:t> </a:t>
            </a:r>
            <a:r>
              <a:rPr lang="en-US" sz="1800" dirty="0" smtClean="0"/>
              <a:t> </a:t>
            </a:r>
          </a:p>
          <a:p>
            <a:pPr marL="0" indent="0">
              <a:buNone/>
            </a:pPr>
            <a:endParaRPr lang="en-US" sz="1800" dirty="0" smtClean="0"/>
          </a:p>
          <a:p>
            <a:pPr marL="0" indent="0">
              <a:buNone/>
            </a:pPr>
            <a:r>
              <a:rPr lang="en-US" sz="1800" b="1" u="sng" dirty="0" smtClean="0"/>
              <a:t>Clarifying Expectations</a:t>
            </a:r>
          </a:p>
          <a:p>
            <a:pPr marL="0" indent="0">
              <a:buNone/>
            </a:pPr>
            <a:r>
              <a:rPr lang="en-US" sz="1800" b="1" dirty="0" smtClean="0"/>
              <a:t>Step </a:t>
            </a:r>
            <a:r>
              <a:rPr lang="en-US" sz="1800" b="1" dirty="0"/>
              <a:t>3.</a:t>
            </a:r>
            <a:r>
              <a:rPr lang="en-US" sz="1800" dirty="0"/>
              <a:t>  Describe expected </a:t>
            </a:r>
            <a:r>
              <a:rPr lang="en-US" sz="1800" dirty="0" smtClean="0"/>
              <a:t>relationships with child outcomes.   </a:t>
            </a:r>
            <a:endParaRPr lang="en-US" sz="1800" dirty="0"/>
          </a:p>
          <a:p>
            <a:pPr marL="0" indent="0">
              <a:buNone/>
            </a:pPr>
            <a:r>
              <a:rPr lang="en-US" sz="1800" b="1" dirty="0"/>
              <a:t>Step 4.</a:t>
            </a:r>
            <a:r>
              <a:rPr lang="en-US" sz="1800" dirty="0"/>
              <a:t> </a:t>
            </a:r>
            <a:r>
              <a:rPr lang="en-US" sz="1800" dirty="0" smtClean="0"/>
              <a:t> What </a:t>
            </a:r>
            <a:r>
              <a:rPr lang="en-US" sz="1800" dirty="0"/>
              <a:t>analysis will provide information </a:t>
            </a:r>
            <a:r>
              <a:rPr lang="en-US" sz="1800" dirty="0" smtClean="0"/>
              <a:t>about the                      relationships of the question content and child outcomes? Do you have the necessary data for that? </a:t>
            </a:r>
            <a:endParaRPr lang="en-US" sz="1800" dirty="0"/>
          </a:p>
          <a:p>
            <a:pPr marL="0" indent="0">
              <a:buNone/>
            </a:pPr>
            <a:r>
              <a:rPr lang="en-US" sz="1800" b="1" dirty="0"/>
              <a:t>Step 5.</a:t>
            </a:r>
            <a:r>
              <a:rPr lang="en-US" sz="1800" dirty="0"/>
              <a:t> </a:t>
            </a:r>
            <a:r>
              <a:rPr lang="en-US" sz="1800" dirty="0" smtClean="0"/>
              <a:t> Provide more detail about what you expect to see. With that analysis, how would data showing the expected relationships look?</a:t>
            </a:r>
            <a:endParaRPr lang="en-US" sz="1800" dirty="0"/>
          </a:p>
        </p:txBody>
      </p:sp>
      <p:grpSp>
        <p:nvGrpSpPr>
          <p:cNvPr id="5" name="Group 4" descr="&quot; &quot;"/>
          <p:cNvGrpSpPr/>
          <p:nvPr/>
        </p:nvGrpSpPr>
        <p:grpSpPr>
          <a:xfrm>
            <a:off x="7297374" y="1911484"/>
            <a:ext cx="1704975" cy="3890465"/>
            <a:chOff x="7297374" y="1911484"/>
            <a:chExt cx="1704975" cy="3890465"/>
          </a:xfrm>
        </p:grpSpPr>
        <p:pic>
          <p:nvPicPr>
            <p:cNvPr id="102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911484"/>
              <a:ext cx="919444" cy="13715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32879">
              <a:off x="7297374" y="4096974"/>
              <a:ext cx="1704975" cy="1704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3722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073C79-669D-45C3-A94B-82AF5066E646}" type="slidenum">
              <a:rPr lang="en-US" smtClean="0"/>
              <a:pPr/>
              <a:t>39</a:t>
            </a:fld>
            <a:endParaRPr lang="en-US"/>
          </a:p>
        </p:txBody>
      </p:sp>
      <p:sp>
        <p:nvSpPr>
          <p:cNvPr id="9" name="Title 1"/>
          <p:cNvSpPr>
            <a:spLocks noGrp="1"/>
          </p:cNvSpPr>
          <p:nvPr>
            <p:ph type="title"/>
          </p:nvPr>
        </p:nvSpPr>
        <p:spPr/>
        <p:txBody>
          <a:bodyPr>
            <a:normAutofit/>
          </a:bodyPr>
          <a:lstStyle/>
          <a:p>
            <a:r>
              <a:rPr lang="en-US" sz="4800" b="1" dirty="0" smtClean="0"/>
              <a:t>Steps in the Process</a:t>
            </a:r>
            <a:endParaRPr lang="en-US" sz="4800" b="1" dirty="0"/>
          </a:p>
        </p:txBody>
      </p:sp>
      <p:sp>
        <p:nvSpPr>
          <p:cNvPr id="3" name="Content Placeholder 2"/>
          <p:cNvSpPr>
            <a:spLocks noGrp="1"/>
          </p:cNvSpPr>
          <p:nvPr>
            <p:ph idx="1"/>
          </p:nvPr>
        </p:nvSpPr>
        <p:spPr>
          <a:xfrm>
            <a:off x="1752600" y="1798637"/>
            <a:ext cx="6934200" cy="4602163"/>
          </a:xfrm>
        </p:spPr>
        <p:txBody>
          <a:bodyPr>
            <a:normAutofit/>
          </a:bodyPr>
          <a:lstStyle/>
          <a:p>
            <a:pPr marL="0" indent="0">
              <a:buNone/>
            </a:pPr>
            <a:r>
              <a:rPr lang="en-US" sz="1800" b="1" u="sng" dirty="0"/>
              <a:t>Analyzing Data</a:t>
            </a:r>
          </a:p>
          <a:p>
            <a:pPr marL="0" indent="0">
              <a:buNone/>
            </a:pPr>
            <a:r>
              <a:rPr lang="en-US" sz="1800" b="1" dirty="0"/>
              <a:t>Step 6.</a:t>
            </a:r>
            <a:r>
              <a:rPr lang="en-US" sz="1800" dirty="0"/>
              <a:t>  Run the analysis and format the data for review.  </a:t>
            </a:r>
            <a:endParaRPr lang="en-US" sz="1800" dirty="0" smtClean="0"/>
          </a:p>
          <a:p>
            <a:pPr marL="0" indent="0">
              <a:buNone/>
            </a:pPr>
            <a:r>
              <a:rPr lang="en-US" sz="1800" dirty="0" smtClean="0"/>
              <a:t> </a:t>
            </a:r>
            <a:endParaRPr lang="en-US" sz="1800" dirty="0"/>
          </a:p>
          <a:p>
            <a:pPr marL="0" indent="0">
              <a:buNone/>
            </a:pPr>
            <a:r>
              <a:rPr lang="en-US" sz="1800" b="1" u="sng" dirty="0" smtClean="0"/>
              <a:t>Testing Inferences </a:t>
            </a:r>
          </a:p>
          <a:p>
            <a:pPr marL="0" indent="0">
              <a:buNone/>
            </a:pPr>
            <a:r>
              <a:rPr lang="en-US" sz="1800" b="1" dirty="0" smtClean="0"/>
              <a:t>Step </a:t>
            </a:r>
            <a:r>
              <a:rPr lang="en-US" sz="1800" b="1" dirty="0"/>
              <a:t>7.</a:t>
            </a:r>
            <a:r>
              <a:rPr lang="en-US" sz="1800" dirty="0"/>
              <a:t> </a:t>
            </a:r>
            <a:r>
              <a:rPr lang="en-US" sz="1800" dirty="0" smtClean="0"/>
              <a:t> Describe </a:t>
            </a:r>
            <a:r>
              <a:rPr lang="en-US" sz="1800" dirty="0"/>
              <a:t>the results. </a:t>
            </a:r>
            <a:r>
              <a:rPr lang="en-US" sz="1800" dirty="0" smtClean="0"/>
              <a:t>Begin </a:t>
            </a:r>
            <a:r>
              <a:rPr lang="en-US" sz="1800" dirty="0"/>
              <a:t>to interpret the results. </a:t>
            </a:r>
            <a:r>
              <a:rPr lang="en-US" sz="1800" dirty="0" smtClean="0"/>
              <a:t>Stakeholders offer inferences based on the data.</a:t>
            </a:r>
            <a:endParaRPr lang="en-US" sz="1800" dirty="0"/>
          </a:p>
          <a:p>
            <a:pPr marL="0" indent="0">
              <a:buNone/>
            </a:pPr>
            <a:r>
              <a:rPr lang="en-US" sz="1800" b="1" dirty="0"/>
              <a:t>Step 8.</a:t>
            </a:r>
            <a:r>
              <a:rPr lang="en-US" sz="1800" dirty="0"/>
              <a:t> </a:t>
            </a:r>
            <a:r>
              <a:rPr lang="en-US" sz="1800" dirty="0" smtClean="0"/>
              <a:t> Conduct </a:t>
            </a:r>
            <a:r>
              <a:rPr lang="en-US" sz="1800" dirty="0"/>
              <a:t>follow-up analysis. Format the data </a:t>
            </a:r>
            <a:r>
              <a:rPr lang="en-US" sz="1800" dirty="0" smtClean="0"/>
              <a:t>for </a:t>
            </a:r>
            <a:r>
              <a:rPr lang="en-US" sz="1800" dirty="0"/>
              <a:t>review.</a:t>
            </a:r>
          </a:p>
          <a:p>
            <a:pPr marL="0" indent="0">
              <a:buNone/>
            </a:pPr>
            <a:r>
              <a:rPr lang="en-US" sz="1800" b="1" dirty="0"/>
              <a:t>Step 9.</a:t>
            </a:r>
            <a:r>
              <a:rPr lang="en-US" sz="1800" dirty="0"/>
              <a:t> </a:t>
            </a:r>
            <a:r>
              <a:rPr lang="en-US" sz="1800" dirty="0" smtClean="0"/>
              <a:t> Describe </a:t>
            </a:r>
            <a:r>
              <a:rPr lang="en-US" sz="1800" dirty="0"/>
              <a:t>and interpret </a:t>
            </a:r>
            <a:r>
              <a:rPr lang="en-US" sz="1800" dirty="0" smtClean="0"/>
              <a:t>the new </a:t>
            </a:r>
            <a:r>
              <a:rPr lang="en-US" sz="1800" dirty="0"/>
              <a:t>results as in step 7.  </a:t>
            </a:r>
            <a:r>
              <a:rPr lang="en-US" sz="1800" dirty="0" smtClean="0"/>
              <a:t>Repeat cycle as needed.</a:t>
            </a:r>
          </a:p>
          <a:p>
            <a:pPr marL="0" indent="0">
              <a:buNone/>
            </a:pPr>
            <a:r>
              <a:rPr lang="en-US" sz="1800" dirty="0" smtClean="0"/>
              <a:t> </a:t>
            </a:r>
            <a:endParaRPr lang="en-US" sz="1800" dirty="0"/>
          </a:p>
          <a:p>
            <a:pPr marL="0" indent="0">
              <a:buNone/>
            </a:pPr>
            <a:r>
              <a:rPr lang="en-US" sz="1800" b="1" u="sng" dirty="0" smtClean="0"/>
              <a:t>Data-Based Program Improvement Planning</a:t>
            </a:r>
          </a:p>
          <a:p>
            <a:pPr marL="0" indent="0">
              <a:buNone/>
            </a:pPr>
            <a:r>
              <a:rPr lang="en-US" sz="1800" b="1" dirty="0" smtClean="0"/>
              <a:t>Step </a:t>
            </a:r>
            <a:r>
              <a:rPr lang="en-US" sz="1800" b="1" dirty="0"/>
              <a:t>10.</a:t>
            </a:r>
            <a:r>
              <a:rPr lang="en-US" sz="1800" dirty="0"/>
              <a:t> </a:t>
            </a:r>
            <a:r>
              <a:rPr lang="en-US" sz="1800" dirty="0" smtClean="0"/>
              <a:t>Discuss/plan </a:t>
            </a:r>
            <a:r>
              <a:rPr lang="en-US" sz="1800" dirty="0"/>
              <a:t>appropriate actions based </a:t>
            </a:r>
            <a:r>
              <a:rPr lang="en-US" sz="1800" dirty="0" smtClean="0"/>
              <a:t>on the inference(s).  </a:t>
            </a:r>
            <a:endParaRPr lang="en-US" sz="1800" dirty="0"/>
          </a:p>
          <a:p>
            <a:pPr marL="0" indent="0">
              <a:buNone/>
            </a:pPr>
            <a:r>
              <a:rPr lang="en-US" sz="1800" b="1" dirty="0"/>
              <a:t>Step 11.</a:t>
            </a:r>
            <a:r>
              <a:rPr lang="en-US" sz="1800" dirty="0"/>
              <a:t> </a:t>
            </a:r>
            <a:r>
              <a:rPr lang="en-US" sz="1800" dirty="0" smtClean="0"/>
              <a:t>Implement and evaluate impact of </a:t>
            </a:r>
            <a:r>
              <a:rPr lang="en-US" sz="1800" dirty="0"/>
              <a:t>the action </a:t>
            </a:r>
            <a:r>
              <a:rPr lang="en-US" sz="1800" dirty="0" smtClean="0"/>
              <a:t>plan. Revisit crucial questions in Step 1. </a:t>
            </a:r>
            <a:endParaRPr lang="en-US" sz="1800" dirty="0"/>
          </a:p>
        </p:txBody>
      </p:sp>
      <p:pic>
        <p:nvPicPr>
          <p:cNvPr id="2053" name="Picture 5"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12192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 y="2895600"/>
            <a:ext cx="1447800" cy="16163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ot; &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007" y="4876800"/>
            <a:ext cx="1447800" cy="12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1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6A2A30E9-6D5F-4B63-8569-004ED824398A}" type="slidenum">
              <a:rPr lang="en-US" sz="1200">
                <a:latin typeface="Calisto MT" pitchFamily="18" charset="0"/>
              </a:rPr>
              <a:pPr algn="r"/>
              <a:t>4</a:t>
            </a:fld>
            <a:endParaRPr lang="en-US" sz="1200">
              <a:latin typeface="Calisto MT" pitchFamily="18" charset="0"/>
            </a:endParaRPr>
          </a:p>
        </p:txBody>
      </p:sp>
      <p:sp>
        <p:nvSpPr>
          <p:cNvPr id="2" name="Title 1"/>
          <p:cNvSpPr>
            <a:spLocks noGrp="1"/>
          </p:cNvSpPr>
          <p:nvPr>
            <p:ph type="title"/>
          </p:nvPr>
        </p:nvSpPr>
        <p:spPr>
          <a:xfrm>
            <a:off x="762000" y="2286000"/>
            <a:ext cx="7772400" cy="1362075"/>
          </a:xfrm>
        </p:spPr>
        <p:txBody>
          <a:bodyPr>
            <a:normAutofit fontScale="90000"/>
          </a:bodyPr>
          <a:lstStyle/>
          <a:p>
            <a:r>
              <a:rPr lang="en-US" sz="4400" dirty="0">
                <a:solidFill>
                  <a:srgbClr val="FF0000"/>
                </a:solidFill>
                <a:latin typeface="Calisto MT" pitchFamily="18" charset="0"/>
              </a:rPr>
              <a:t>E</a:t>
            </a:r>
            <a:r>
              <a:rPr lang="en-US" dirty="0">
                <a:solidFill>
                  <a:srgbClr val="1F497D"/>
                </a:solidFill>
                <a:latin typeface="Calisto MT" pitchFamily="18" charset="0"/>
              </a:rPr>
              <a:t>vidence</a:t>
            </a:r>
            <a:br>
              <a:rPr lang="en-US" dirty="0">
                <a:solidFill>
                  <a:srgbClr val="1F497D"/>
                </a:solidFill>
                <a:latin typeface="Calisto MT" pitchFamily="18" charset="0"/>
              </a:rPr>
            </a:br>
            <a:r>
              <a:rPr lang="en-US" sz="4400" dirty="0">
                <a:solidFill>
                  <a:srgbClr val="FF0000"/>
                </a:solidFill>
                <a:latin typeface="Calisto MT" pitchFamily="18" charset="0"/>
              </a:rPr>
              <a:t>I</a:t>
            </a:r>
            <a:r>
              <a:rPr lang="en-US" dirty="0">
                <a:solidFill>
                  <a:srgbClr val="1F497D"/>
                </a:solidFill>
                <a:latin typeface="Calisto MT" pitchFamily="18" charset="0"/>
              </a:rPr>
              <a:t>nference</a:t>
            </a:r>
            <a:br>
              <a:rPr lang="en-US" dirty="0">
                <a:solidFill>
                  <a:srgbClr val="1F497D"/>
                </a:solidFill>
                <a:latin typeface="Calisto MT" pitchFamily="18" charset="0"/>
              </a:rPr>
            </a:br>
            <a:r>
              <a:rPr lang="en-US" sz="4400" dirty="0">
                <a:solidFill>
                  <a:srgbClr val="FF0000"/>
                </a:solidFill>
                <a:latin typeface="Calisto MT" pitchFamily="18" charset="0"/>
              </a:rPr>
              <a:t>A</a:t>
            </a:r>
            <a:r>
              <a:rPr lang="en-US" dirty="0">
                <a:solidFill>
                  <a:srgbClr val="1F497D"/>
                </a:solidFill>
                <a:latin typeface="Calisto MT" pitchFamily="18" charset="0"/>
              </a:rPr>
              <a:t>ction</a:t>
            </a:r>
            <a:r>
              <a:rPr lang="en-US" dirty="0">
                <a:latin typeface="Calisto MT" pitchFamily="18" charset="0"/>
              </a:rPr>
              <a:t/>
            </a:r>
            <a:br>
              <a:rPr lang="en-US" dirty="0">
                <a:latin typeface="Calisto MT" pitchFamily="18" charset="0"/>
              </a:rPr>
            </a:br>
            <a:endParaRPr lang="en-US" dirty="0"/>
          </a:p>
        </p:txBody>
      </p:sp>
      <p:pic>
        <p:nvPicPr>
          <p:cNvPr id="7" name="Picture 6"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609600"/>
            <a:ext cx="2508264" cy="36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318369"/>
      </p:ext>
    </p:extLst>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98F68AA-35BB-4185-9B0E-39E6B2692DDD}" type="slidenum">
              <a:rPr lang="en-US" smtClean="0"/>
              <a:pPr>
                <a:defRPr/>
              </a:pPr>
              <a:t>40</a:t>
            </a:fld>
            <a:endParaRPr lang="en-US" dirty="0"/>
          </a:p>
        </p:txBody>
      </p:sp>
      <p:sp>
        <p:nvSpPr>
          <p:cNvPr id="2" name="Title 1"/>
          <p:cNvSpPr>
            <a:spLocks noGrp="1"/>
          </p:cNvSpPr>
          <p:nvPr>
            <p:ph type="title"/>
          </p:nvPr>
        </p:nvSpPr>
        <p:spPr/>
        <p:txBody>
          <a:bodyPr>
            <a:normAutofit/>
          </a:bodyPr>
          <a:lstStyle/>
          <a:p>
            <a:r>
              <a:rPr lang="en-US" sz="4800" dirty="0" smtClean="0"/>
              <a:t>Guidance Table</a:t>
            </a:r>
            <a:endParaRPr lang="en-US" sz="4800" dirty="0"/>
          </a:p>
        </p:txBody>
      </p:sp>
      <p:sp>
        <p:nvSpPr>
          <p:cNvPr id="5" name="Content Placeholder 4"/>
          <p:cNvSpPr>
            <a:spLocks noGrp="1"/>
          </p:cNvSpPr>
          <p:nvPr>
            <p:ph idx="1"/>
          </p:nvPr>
        </p:nvSpPr>
        <p:spPr/>
        <p:txBody>
          <a:bodyPr/>
          <a:lstStyle/>
          <a:p>
            <a:endParaRPr lang="en-US"/>
          </a:p>
        </p:txBody>
      </p:sp>
      <p:pic>
        <p:nvPicPr>
          <p:cNvPr id="1026" name="Picture 2" descr="The image on this slide is an excerpt of the guidance table for analyzing child outcomes data for program improvement. The columns are “Defining Analysis Questions,” “Clarifying Expectations,” “Analyzing Data,” and “Describing and Interpreting Result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8286750" cy="462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08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718E0980-4288-401C-84A2-71B1CCD45685}" type="slidenum">
              <a:rPr lang="en-US">
                <a:latin typeface="Arial" charset="0"/>
              </a:rPr>
              <a:pPr>
                <a:defRPr/>
              </a:pPr>
              <a:t>41</a:t>
            </a:fld>
            <a:endParaRPr lang="en-US">
              <a:latin typeface="Arial" charset="0"/>
            </a:endParaRPr>
          </a:p>
        </p:txBody>
      </p:sp>
      <p:sp>
        <p:nvSpPr>
          <p:cNvPr id="5" name="Title 1"/>
          <p:cNvSpPr txBox="1">
            <a:spLocks/>
          </p:cNvSpPr>
          <p:nvPr/>
        </p:nvSpPr>
        <p:spPr>
          <a:xfrm>
            <a:off x="457200" y="381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US" sz="4800" dirty="0"/>
              <a:t>Defining Analysis Questions</a:t>
            </a:r>
          </a:p>
        </p:txBody>
      </p:sp>
      <p:sp>
        <p:nvSpPr>
          <p:cNvPr id="103428" name="Rectangle 3"/>
          <p:cNvSpPr>
            <a:spLocks noGrp="1" noChangeArrowheads="1"/>
          </p:cNvSpPr>
          <p:nvPr>
            <p:ph idx="1"/>
          </p:nvPr>
        </p:nvSpPr>
        <p:spPr/>
        <p:txBody>
          <a:bodyPr>
            <a:normAutofit/>
          </a:bodyPr>
          <a:lstStyle/>
          <a:p>
            <a:pPr marL="609600" indent="-609600">
              <a:buFontTx/>
              <a:buNone/>
            </a:pPr>
            <a:r>
              <a:rPr lang="en-US" sz="2800" dirty="0" smtClean="0"/>
              <a:t>What are your crucial policy and programmatic questions?</a:t>
            </a:r>
          </a:p>
          <a:p>
            <a:pPr marL="609600" indent="-609600">
              <a:buFontTx/>
              <a:buNone/>
            </a:pPr>
            <a:r>
              <a:rPr lang="en-US" sz="2800" dirty="0" smtClean="0">
                <a:solidFill>
                  <a:srgbClr val="FF0000"/>
                </a:solidFill>
              </a:rPr>
              <a:t>  </a:t>
            </a:r>
          </a:p>
          <a:p>
            <a:pPr marL="609600" indent="-609600">
              <a:buFontTx/>
              <a:buNone/>
            </a:pPr>
            <a:r>
              <a:rPr lang="en-US" sz="2800" dirty="0" smtClean="0"/>
              <a:t>Example:</a:t>
            </a:r>
          </a:p>
          <a:p>
            <a:pPr marL="609600" indent="-609600">
              <a:buFontTx/>
              <a:buNone/>
            </a:pPr>
            <a:r>
              <a:rPr lang="en-US" sz="2800" dirty="0" smtClean="0"/>
              <a:t>1.  Does our program serve some children more effectively than others?</a:t>
            </a:r>
          </a:p>
          <a:p>
            <a:pPr marL="1009650" lvl="1" indent="-609600">
              <a:buFontTx/>
              <a:buAutoNum type="alphaLcPeriod"/>
            </a:pPr>
            <a:r>
              <a:rPr lang="en-US" dirty="0" smtClean="0"/>
              <a:t>Do children with different racial/ethnic backgrounds have similar outcomes?</a:t>
            </a:r>
          </a:p>
          <a:p>
            <a:pPr marL="0" indent="0">
              <a:buNone/>
            </a:pPr>
            <a:endParaRPr lang="en-US" sz="2800" dirty="0" smtClean="0"/>
          </a:p>
        </p:txBody>
      </p:sp>
    </p:spTree>
    <p:extLst>
      <p:ext uri="{BB962C8B-B14F-4D97-AF65-F5344CB8AC3E}">
        <p14:creationId xmlns:p14="http://schemas.microsoft.com/office/powerpoint/2010/main" val="93364661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Starting with a question (or two..)</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All analyses are driven by questions</a:t>
            </a:r>
          </a:p>
          <a:p>
            <a:r>
              <a:rPr lang="en-US" dirty="0" smtClean="0"/>
              <a:t>Several ways to word the same question</a:t>
            </a:r>
          </a:p>
          <a:p>
            <a:r>
              <a:rPr lang="en-US" dirty="0" smtClean="0"/>
              <a:t>Some ways are more “</a:t>
            </a:r>
            <a:r>
              <a:rPr lang="en-US" b="1" dirty="0" smtClean="0">
                <a:solidFill>
                  <a:schemeClr val="accent1"/>
                </a:solidFill>
              </a:rPr>
              <a:t>precise</a:t>
            </a:r>
            <a:r>
              <a:rPr lang="en-US" dirty="0" smtClean="0"/>
              <a:t>” than others</a:t>
            </a:r>
          </a:p>
          <a:p>
            <a:r>
              <a:rPr lang="en-US" dirty="0" smtClean="0"/>
              <a:t>Questions come from different sources</a:t>
            </a:r>
          </a:p>
          <a:p>
            <a:r>
              <a:rPr lang="en-US" dirty="0" smtClean="0"/>
              <a:t>Different versions of the same question are necessary and appropriate for different audiences.</a:t>
            </a:r>
          </a:p>
        </p:txBody>
      </p:sp>
      <p:grpSp>
        <p:nvGrpSpPr>
          <p:cNvPr id="4" name="Group 3" descr="&quot; &quot;"/>
          <p:cNvGrpSpPr/>
          <p:nvPr/>
        </p:nvGrpSpPr>
        <p:grpSpPr>
          <a:xfrm>
            <a:off x="3200400" y="4800600"/>
            <a:ext cx="3505200" cy="1752600"/>
            <a:chOff x="3200400" y="4800600"/>
            <a:chExt cx="3505200" cy="1752600"/>
          </a:xfrm>
        </p:grpSpPr>
        <p:pic>
          <p:nvPicPr>
            <p:cNvPr id="5122"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800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876800"/>
              <a:ext cx="1676400" cy="16764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Question sources</a:t>
            </a:r>
            <a:endParaRPr lang="en-US" dirty="0">
              <a:solidFill>
                <a:srgbClr val="1F497D"/>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Internal – State administrators, staff</a:t>
            </a:r>
          </a:p>
          <a:p>
            <a:pPr>
              <a:buNone/>
            </a:pPr>
            <a:r>
              <a:rPr lang="en-US" dirty="0" smtClean="0"/>
              <a:t>External –</a:t>
            </a:r>
          </a:p>
          <a:p>
            <a:r>
              <a:rPr lang="en-US" dirty="0" smtClean="0">
                <a:solidFill>
                  <a:schemeClr val="accent1"/>
                </a:solidFill>
              </a:rPr>
              <a:t>The governor, the legislature</a:t>
            </a:r>
          </a:p>
          <a:p>
            <a:r>
              <a:rPr lang="en-US" dirty="0" smtClean="0">
                <a:solidFill>
                  <a:schemeClr val="accent1"/>
                </a:solidFill>
              </a:rPr>
              <a:t>Advocates</a:t>
            </a:r>
          </a:p>
          <a:p>
            <a:r>
              <a:rPr lang="en-US" dirty="0" smtClean="0">
                <a:solidFill>
                  <a:schemeClr val="accent1"/>
                </a:solidFill>
              </a:rPr>
              <a:t>Families of children with disabilities</a:t>
            </a:r>
          </a:p>
          <a:p>
            <a:r>
              <a:rPr lang="en-US" dirty="0" smtClean="0">
                <a:solidFill>
                  <a:schemeClr val="accent1"/>
                </a:solidFill>
              </a:rPr>
              <a:t>General public</a:t>
            </a:r>
          </a:p>
          <a:p>
            <a:r>
              <a:rPr lang="en-US" dirty="0" smtClean="0">
                <a:solidFill>
                  <a:schemeClr val="accent1"/>
                </a:solidFill>
              </a:rPr>
              <a:t>OSEP</a:t>
            </a:r>
          </a:p>
          <a:p>
            <a:pPr>
              <a:buNone/>
            </a:pPr>
            <a:r>
              <a:rPr lang="en-US" dirty="0" smtClean="0"/>
              <a:t>External sources may not have a clear sense of what they want to know</a:t>
            </a:r>
            <a:endParaRPr lang="en-US" dirty="0"/>
          </a:p>
        </p:txBody>
      </p:sp>
      <p:pic>
        <p:nvPicPr>
          <p:cNvPr id="6149" name="Picture 5"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350" y="2133600"/>
            <a:ext cx="2182032"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Sample basic questions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Who is being served?</a:t>
            </a:r>
          </a:p>
          <a:p>
            <a:r>
              <a:rPr lang="en-US" dirty="0" smtClean="0"/>
              <a:t>What services are provided?</a:t>
            </a:r>
          </a:p>
          <a:p>
            <a:r>
              <a:rPr lang="en-US" dirty="0" smtClean="0"/>
              <a:t>How much services is provided?</a:t>
            </a:r>
          </a:p>
          <a:p>
            <a:r>
              <a:rPr lang="en-US" dirty="0" smtClean="0"/>
              <a:t>Which professionals provide services?</a:t>
            </a:r>
          </a:p>
          <a:p>
            <a:r>
              <a:rPr lang="en-US" dirty="0" smtClean="0"/>
              <a:t>What is the quality of the services provided?</a:t>
            </a:r>
          </a:p>
          <a:p>
            <a:r>
              <a:rPr lang="en-US" dirty="0" smtClean="0"/>
              <a:t>What outcomes do children achieve?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304800"/>
            <a:ext cx="8229600" cy="914400"/>
          </a:xfrm>
        </p:spPr>
        <p:txBody>
          <a:bodyPr>
            <a:normAutofit fontScale="90000"/>
          </a:bodyPr>
          <a:lstStyle/>
          <a:p>
            <a:pPr>
              <a:lnSpc>
                <a:spcPct val="80000"/>
              </a:lnSpc>
            </a:pPr>
            <a:r>
              <a:rPr lang="en-US" dirty="0" smtClean="0">
                <a:solidFill>
                  <a:srgbClr val="1F497D"/>
                </a:solidFill>
              </a:rPr>
              <a:t>Sample questions that cut across components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How do outcomes relate to services?</a:t>
            </a:r>
          </a:p>
          <a:p>
            <a:r>
              <a:rPr lang="en-US" dirty="0" smtClean="0"/>
              <a:t>Who receives which services?</a:t>
            </a:r>
          </a:p>
          <a:p>
            <a:r>
              <a:rPr lang="en-US" dirty="0" smtClean="0"/>
              <a:t>Who receives the most services?</a:t>
            </a:r>
          </a:p>
          <a:p>
            <a:r>
              <a:rPr lang="en-US" dirty="0" smtClean="0"/>
              <a:t>Which services are high quality?</a:t>
            </a:r>
          </a:p>
          <a:p>
            <a:r>
              <a:rPr lang="en-US" dirty="0" smtClean="0"/>
              <a:t>Which children receive high cost services?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Making comparisons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How do outcomes for 2008 compare to outcomes for 2009?</a:t>
            </a:r>
          </a:p>
          <a:p>
            <a:r>
              <a:rPr lang="en-US" dirty="0" smtClean="0"/>
              <a:t>In which districts are children experiencing the best outcomes?</a:t>
            </a:r>
          </a:p>
          <a:p>
            <a:r>
              <a:rPr lang="en-US" dirty="0" smtClean="0"/>
              <a:t>Which children have the best outcomes?</a:t>
            </a:r>
          </a:p>
          <a:p>
            <a:r>
              <a:rPr lang="en-US" dirty="0" smtClean="0"/>
              <a:t>How do children who receive speech therapy compare to those who do not?</a:t>
            </a:r>
            <a:endParaRPr lang="en-US" dirty="0"/>
          </a:p>
        </p:txBody>
      </p:sp>
      <p:pic>
        <p:nvPicPr>
          <p:cNvPr id="7170"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26304"/>
            <a:ext cx="2743200" cy="1903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Making comparisons</a:t>
            </a:r>
            <a:endParaRPr lang="en-US" dirty="0">
              <a:solidFill>
                <a:srgbClr val="1F497D"/>
              </a:solidFill>
            </a:endParaRPr>
          </a:p>
        </p:txBody>
      </p:sp>
      <p:sp>
        <p:nvSpPr>
          <p:cNvPr id="3" name="Content Placeholder 2"/>
          <p:cNvSpPr>
            <a:spLocks noGrp="1"/>
          </p:cNvSpPr>
          <p:nvPr>
            <p:ph idx="1"/>
          </p:nvPr>
        </p:nvSpPr>
        <p:spPr/>
        <p:txBody>
          <a:bodyPr>
            <a:normAutofit lnSpcReduction="10000"/>
          </a:bodyPr>
          <a:lstStyle/>
          <a:p>
            <a:r>
              <a:rPr lang="en-US" dirty="0" smtClean="0"/>
              <a:t>Disability groups</a:t>
            </a:r>
          </a:p>
          <a:p>
            <a:r>
              <a:rPr lang="en-US" dirty="0" smtClean="0"/>
              <a:t>Region/school district</a:t>
            </a:r>
          </a:p>
          <a:p>
            <a:r>
              <a:rPr lang="en-US" dirty="0" smtClean="0"/>
              <a:t>Program type</a:t>
            </a:r>
          </a:p>
          <a:p>
            <a:r>
              <a:rPr lang="en-US" dirty="0" smtClean="0"/>
              <a:t>Household income</a:t>
            </a:r>
          </a:p>
          <a:p>
            <a:r>
              <a:rPr lang="en-US" dirty="0" smtClean="0"/>
              <a:t>Age</a:t>
            </a:r>
          </a:p>
          <a:p>
            <a:r>
              <a:rPr lang="en-US" dirty="0" smtClean="0"/>
              <a:t>Length of time in program</a:t>
            </a:r>
          </a:p>
          <a:p>
            <a:pPr>
              <a:buNone/>
            </a:pPr>
            <a:endParaRPr lang="en-US" b="1" dirty="0" smtClean="0"/>
          </a:p>
          <a:p>
            <a:pPr>
              <a:buNone/>
            </a:pPr>
            <a:r>
              <a:rPr lang="en-US" b="1" dirty="0" smtClean="0">
                <a:solidFill>
                  <a:schemeClr val="accent1"/>
                </a:solidFill>
              </a:rPr>
              <a:t>Comparing Group 1 to Group 2 to Group 3, etc.</a:t>
            </a:r>
            <a:endParaRPr lang="en-US" dirty="0">
              <a:solidFill>
                <a:schemeClr val="accent1"/>
              </a:solidFill>
            </a:endParaRPr>
          </a:p>
        </p:txBody>
      </p:sp>
      <p:pic>
        <p:nvPicPr>
          <p:cNvPr id="4" name="Picture 3"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429" y="1969186"/>
            <a:ext cx="1892656" cy="2679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Question precision</a:t>
            </a:r>
            <a:endParaRPr lang="en-US" dirty="0">
              <a:solidFill>
                <a:srgbClr val="1F497D"/>
              </a:solidFill>
            </a:endParaRPr>
          </a:p>
        </p:txBody>
      </p:sp>
      <p:sp>
        <p:nvSpPr>
          <p:cNvPr id="3" name="Content Placeholder 2"/>
          <p:cNvSpPr>
            <a:spLocks noGrp="1"/>
          </p:cNvSpPr>
          <p:nvPr>
            <p:ph idx="1"/>
          </p:nvPr>
        </p:nvSpPr>
        <p:spPr/>
        <p:txBody>
          <a:bodyPr/>
          <a:lstStyle/>
          <a:p>
            <a:r>
              <a:rPr lang="en-US" dirty="0" smtClean="0"/>
              <a:t>A research question is completely precise when the data elements and the analyses have been specified.</a:t>
            </a:r>
          </a:p>
          <a:p>
            <a:pPr>
              <a:buNone/>
            </a:pPr>
            <a:endParaRPr lang="en-US" dirty="0" smtClean="0"/>
          </a:p>
          <a:p>
            <a:pPr algn="ctr">
              <a:buNone/>
            </a:pPr>
            <a:r>
              <a:rPr lang="en-US" b="1" dirty="0" smtClean="0">
                <a:solidFill>
                  <a:schemeClr val="accent1"/>
                </a:solidFill>
              </a:rPr>
              <a:t>Are programs serving young children with disabilities effective?</a:t>
            </a:r>
          </a:p>
          <a:p>
            <a:pPr algn="ctr">
              <a:buNone/>
            </a:pPr>
            <a:r>
              <a:rPr lang="en-US" b="1" dirty="0" smtClean="0">
                <a:solidFill>
                  <a:schemeClr val="accent1"/>
                </a:solidFill>
              </a:rPr>
              <a:t>(question 1)</a:t>
            </a:r>
            <a:endParaRPr lang="en-US" b="1" dirty="0">
              <a:solidFill>
                <a:schemeClr val="accent1"/>
              </a:solidFill>
            </a:endParaRPr>
          </a:p>
        </p:txBody>
      </p:sp>
      <p:pic>
        <p:nvPicPr>
          <p:cNvPr id="10244" name="Picture 4"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859" y="4800600"/>
            <a:ext cx="1355141" cy="1803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Question precision</a:t>
            </a:r>
            <a:endParaRPr lang="en-US" dirty="0">
              <a:solidFill>
                <a:srgbClr val="1F497D"/>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Of the children who exited the program between July 1, 2008 and June 30, 2009 and had been in program at least 6 months and were not typically developing in outcome 1, what percentage gained at least one score point between entry and exit score on outcome 1?</a:t>
            </a:r>
          </a:p>
          <a:p>
            <a:pPr>
              <a:buNone/>
            </a:pPr>
            <a:endParaRPr lang="en-US" dirty="0" smtClean="0"/>
          </a:p>
          <a:p>
            <a:pPr algn="ctr">
              <a:buNone/>
            </a:pPr>
            <a:r>
              <a:rPr lang="en-US" b="1" dirty="0" smtClean="0">
                <a:solidFill>
                  <a:schemeClr val="accent1"/>
                </a:solidFill>
              </a:rPr>
              <a:t>(question 2)</a:t>
            </a:r>
            <a:endParaRPr lang="en-US" b="1" dirty="0">
              <a:solidFill>
                <a:schemeClr val="accent1"/>
              </a:solidFill>
            </a:endParaRPr>
          </a:p>
        </p:txBody>
      </p:sp>
      <p:pic>
        <p:nvPicPr>
          <p:cNvPr id="5" name="Picture 4"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859" y="4800600"/>
            <a:ext cx="1355141" cy="1803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9D06856E-76FC-4B82-A36A-041613E93C3A}" type="slidenum">
              <a:rPr lang="en-US" sz="1200">
                <a:latin typeface="Calisto MT" pitchFamily="18" charset="0"/>
              </a:rPr>
              <a:pPr algn="r"/>
              <a:t>5</a:t>
            </a:fld>
            <a:endParaRPr lang="en-US" sz="1200">
              <a:latin typeface="Calisto MT" pitchFamily="18" charset="0"/>
            </a:endParaRPr>
          </a:p>
        </p:txBody>
      </p:sp>
      <p:sp>
        <p:nvSpPr>
          <p:cNvPr id="75779" name="Rectangle 3"/>
          <p:cNvSpPr>
            <a:spLocks noGrp="1" noChangeArrowheads="1"/>
          </p:cNvSpPr>
          <p:nvPr>
            <p:ph idx="1"/>
          </p:nvPr>
        </p:nvSpPr>
        <p:spPr>
          <a:xfrm>
            <a:off x="457200" y="1524000"/>
            <a:ext cx="5562600" cy="4602163"/>
          </a:xfrm>
        </p:spPr>
        <p:txBody>
          <a:bodyPr/>
          <a:lstStyle/>
          <a:p>
            <a:pPr eaLnBrk="1" hangingPunct="1"/>
            <a:r>
              <a:rPr lang="en-US" dirty="0" smtClean="0">
                <a:latin typeface="Calisto MT" pitchFamily="18" charset="0"/>
              </a:rPr>
              <a:t>Evidence refers to the numbers, such as</a:t>
            </a:r>
          </a:p>
          <a:p>
            <a:pPr lvl="1" eaLnBrk="1" hangingPunct="1">
              <a:buFont typeface="Wingdings" pitchFamily="2" charset="2"/>
              <a:buNone/>
            </a:pPr>
            <a:r>
              <a:rPr lang="en-US" sz="3200" dirty="0" smtClean="0">
                <a:latin typeface="Calisto MT" pitchFamily="18" charset="0"/>
              </a:rPr>
              <a:t>“45% of children in category b”</a:t>
            </a:r>
          </a:p>
          <a:p>
            <a:pPr lvl="1" eaLnBrk="1" hangingPunct="1">
              <a:buFont typeface="Wingdings" pitchFamily="2" charset="2"/>
              <a:buNone/>
            </a:pPr>
            <a:endParaRPr lang="en-US" sz="1400" dirty="0" smtClean="0">
              <a:latin typeface="Calisto MT" pitchFamily="18" charset="0"/>
            </a:endParaRPr>
          </a:p>
          <a:p>
            <a:pPr eaLnBrk="1" hangingPunct="1"/>
            <a:r>
              <a:rPr lang="en-US" dirty="0" smtClean="0">
                <a:latin typeface="Calisto MT" pitchFamily="18" charset="0"/>
              </a:rPr>
              <a:t>The numbers are not debatable</a:t>
            </a:r>
          </a:p>
        </p:txBody>
      </p:sp>
      <p:pic>
        <p:nvPicPr>
          <p:cNvPr id="194561" name="Picture 1" descr="&quot; &quot;"/>
          <p:cNvPicPr>
            <a:picLocks noChangeAspect="1" noChangeArrowheads="1"/>
          </p:cNvPicPr>
          <p:nvPr/>
        </p:nvPicPr>
        <p:blipFill>
          <a:blip r:embed="rId3" cstate="print"/>
          <a:srcRect/>
          <a:stretch>
            <a:fillRect/>
          </a:stretch>
        </p:blipFill>
        <p:spPr bwMode="auto">
          <a:xfrm>
            <a:off x="5638800" y="1647773"/>
            <a:ext cx="2667000" cy="4010077"/>
          </a:xfrm>
          <a:prstGeom prst="rect">
            <a:avLst/>
          </a:prstGeom>
          <a:noFill/>
          <a:ln w="9525">
            <a:noFill/>
            <a:miter lim="800000"/>
            <a:headEnd/>
            <a:tailEnd/>
          </a:ln>
          <a:effectLst>
            <a:outerShdw blurRad="50800" dist="50800" dir="5400000" algn="ctr" rotWithShape="0">
              <a:srgbClr val="224568"/>
            </a:outerShdw>
          </a:effec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82925730"/>
      </p:ext>
    </p:extLst>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Finding the right level of precision</a:t>
            </a:r>
            <a:endParaRPr lang="en-US" dirty="0">
              <a:solidFill>
                <a:srgbClr val="1F497D"/>
              </a:solidFill>
            </a:endParaRPr>
          </a:p>
        </p:txBody>
      </p:sp>
      <p:sp>
        <p:nvSpPr>
          <p:cNvPr id="3" name="Content Placeholder 2"/>
          <p:cNvSpPr>
            <a:spLocks noGrp="1"/>
          </p:cNvSpPr>
          <p:nvPr>
            <p:ph idx="1"/>
          </p:nvPr>
        </p:nvSpPr>
        <p:spPr>
          <a:xfrm>
            <a:off x="457200" y="1524000"/>
            <a:ext cx="4724400" cy="4602163"/>
          </a:xfrm>
        </p:spPr>
        <p:txBody>
          <a:bodyPr>
            <a:normAutofit lnSpcReduction="10000"/>
          </a:bodyPr>
          <a:lstStyle/>
          <a:p>
            <a:r>
              <a:rPr lang="en-US" dirty="0" smtClean="0"/>
              <a:t>Who is the audience?</a:t>
            </a:r>
          </a:p>
          <a:p>
            <a:r>
              <a:rPr lang="en-US" dirty="0" smtClean="0"/>
              <a:t>What is the purpose?</a:t>
            </a:r>
          </a:p>
          <a:p>
            <a:r>
              <a:rPr lang="en-US" dirty="0" smtClean="0"/>
              <a:t>Different levels of precision for different purposes</a:t>
            </a:r>
          </a:p>
          <a:p>
            <a:pPr>
              <a:buNone/>
            </a:pPr>
            <a:endParaRPr lang="en-US" dirty="0" smtClean="0"/>
          </a:p>
          <a:p>
            <a:pPr algn="ctr">
              <a:buNone/>
            </a:pPr>
            <a:r>
              <a:rPr lang="en-US" b="1" dirty="0" smtClean="0">
                <a:solidFill>
                  <a:schemeClr val="accent1"/>
                </a:solidFill>
              </a:rPr>
              <a:t>BUT THEY CAN BE VERSIONS OF THE SAME QUESTION</a:t>
            </a:r>
            <a:endParaRPr lang="en-US" b="1" dirty="0">
              <a:solidFill>
                <a:schemeClr val="accent1"/>
              </a:solidFill>
            </a:endParaRPr>
          </a:p>
        </p:txBody>
      </p:sp>
      <p:pic>
        <p:nvPicPr>
          <p:cNvPr id="8194"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312" y="19812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sz="4000" b="1" dirty="0" smtClean="0">
                <a:solidFill>
                  <a:schemeClr val="accent1"/>
                </a:solidFill>
              </a:rPr>
              <a:t>Forming Good Data Analysis Questions</a:t>
            </a:r>
            <a:endParaRPr lang="en-US" sz="4000" b="1" dirty="0">
              <a:solidFill>
                <a:schemeClr val="accent1"/>
              </a:solidFill>
            </a:endParaRPr>
          </a:p>
        </p:txBody>
      </p:sp>
      <p:pic>
        <p:nvPicPr>
          <p:cNvPr id="9218"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9559" y="3733799"/>
            <a:ext cx="2372972" cy="228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29F4D52A-6B60-44C5-A852-8CC5865C14E1}" type="slidenum">
              <a:rPr lang="en-US">
                <a:latin typeface="Arial" charset="0"/>
              </a:rPr>
              <a:pPr>
                <a:defRPr/>
              </a:pPr>
              <a:t>52</a:t>
            </a:fld>
            <a:endParaRPr lang="en-US">
              <a:latin typeface="Arial" charset="0"/>
            </a:endParaRPr>
          </a:p>
        </p:txBody>
      </p:sp>
      <p:sp>
        <p:nvSpPr>
          <p:cNvPr id="5" name="Title 4"/>
          <p:cNvSpPr>
            <a:spLocks noGrp="1"/>
          </p:cNvSpPr>
          <p:nvPr>
            <p:ph type="title"/>
          </p:nvPr>
        </p:nvSpPr>
        <p:spPr/>
        <p:txBody>
          <a:bodyPr>
            <a:normAutofit/>
          </a:bodyPr>
          <a:lstStyle/>
          <a:p>
            <a:r>
              <a:rPr lang="en-US" sz="4800" dirty="0" smtClean="0"/>
              <a:t>Clarifying Expectations</a:t>
            </a:r>
            <a:endParaRPr lang="en-US" sz="4800" dirty="0"/>
          </a:p>
        </p:txBody>
      </p:sp>
      <p:sp>
        <p:nvSpPr>
          <p:cNvPr id="104452" name="Rectangle 3"/>
          <p:cNvSpPr>
            <a:spLocks noGrp="1" noChangeArrowheads="1"/>
          </p:cNvSpPr>
          <p:nvPr>
            <p:ph idx="1"/>
          </p:nvPr>
        </p:nvSpPr>
        <p:spPr/>
        <p:txBody>
          <a:bodyPr/>
          <a:lstStyle/>
          <a:p>
            <a:pPr marL="0" indent="0">
              <a:buNone/>
            </a:pPr>
            <a:r>
              <a:rPr lang="en-US" dirty="0" smtClean="0"/>
              <a:t>What do you expect to see?</a:t>
            </a:r>
          </a:p>
          <a:p>
            <a:pPr marL="0" indent="0">
              <a:buNone/>
            </a:pPr>
            <a:endParaRPr lang="en-US" dirty="0"/>
          </a:p>
          <a:p>
            <a:pPr marL="0" indent="0">
              <a:buNone/>
            </a:pPr>
            <a:r>
              <a:rPr lang="en-US" dirty="0" smtClean="0"/>
              <a:t>Do you expect children with racial/ethnic backgrounds will have similar outcomes?  Why?  Why not?  </a:t>
            </a:r>
          </a:p>
        </p:txBody>
      </p:sp>
    </p:spTree>
    <p:extLst>
      <p:ext uri="{BB962C8B-B14F-4D97-AF65-F5344CB8AC3E}">
        <p14:creationId xmlns:p14="http://schemas.microsoft.com/office/powerpoint/2010/main" val="34064924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29F4D52A-6B60-44C5-A852-8CC5865C14E1}" type="slidenum">
              <a:rPr lang="en-US">
                <a:latin typeface="Arial" charset="0"/>
              </a:rPr>
              <a:pPr>
                <a:defRPr/>
              </a:pPr>
              <a:t>53</a:t>
            </a:fld>
            <a:endParaRPr lang="en-US">
              <a:latin typeface="Arial" charset="0"/>
            </a:endParaRPr>
          </a:p>
        </p:txBody>
      </p:sp>
      <p:sp>
        <p:nvSpPr>
          <p:cNvPr id="6" name="Title 5"/>
          <p:cNvSpPr>
            <a:spLocks noGrp="1"/>
          </p:cNvSpPr>
          <p:nvPr>
            <p:ph type="title"/>
          </p:nvPr>
        </p:nvSpPr>
        <p:spPr/>
        <p:txBody>
          <a:bodyPr>
            <a:normAutofit/>
          </a:bodyPr>
          <a:lstStyle/>
          <a:p>
            <a:r>
              <a:rPr lang="en-US" sz="4800" dirty="0" smtClean="0"/>
              <a:t>Analyzing Data</a:t>
            </a:r>
            <a:endParaRPr lang="en-US" sz="4800" dirty="0"/>
          </a:p>
        </p:txBody>
      </p:sp>
      <p:sp>
        <p:nvSpPr>
          <p:cNvPr id="104452" name="Rectangle 3"/>
          <p:cNvSpPr>
            <a:spLocks noGrp="1" noChangeArrowheads="1"/>
          </p:cNvSpPr>
          <p:nvPr>
            <p:ph idx="1"/>
          </p:nvPr>
        </p:nvSpPr>
        <p:spPr/>
        <p:txBody>
          <a:bodyPr/>
          <a:lstStyle/>
          <a:p>
            <a:pPr marL="514350" indent="-514350">
              <a:buAutoNum type="arabicPeriod"/>
            </a:pPr>
            <a:r>
              <a:rPr lang="en-US" sz="2800" dirty="0" smtClean="0"/>
              <a:t>Compare outcomes for children in different subgroups:</a:t>
            </a:r>
          </a:p>
          <a:p>
            <a:pPr marL="800100" lvl="2" indent="0">
              <a:buNone/>
            </a:pPr>
            <a:r>
              <a:rPr lang="en-US" sz="2800" dirty="0" smtClean="0"/>
              <a:t>a.  Different child ethnicities/races (e.g. for each outcome examine if there are higher summary statements, progress categories, entry and/or exit ratings for children of different racial/ethnic groups).</a:t>
            </a:r>
            <a:endParaRPr lang="en-US" sz="2800" dirty="0"/>
          </a:p>
        </p:txBody>
      </p:sp>
    </p:spTree>
    <p:extLst>
      <p:ext uri="{BB962C8B-B14F-4D97-AF65-F5344CB8AC3E}">
        <p14:creationId xmlns:p14="http://schemas.microsoft.com/office/powerpoint/2010/main" val="61416518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with Your Analyst</a:t>
            </a:r>
            <a:endParaRPr lang="en-US" dirty="0"/>
          </a:p>
        </p:txBody>
      </p:sp>
      <p:pic>
        <p:nvPicPr>
          <p:cNvPr id="3075" name="Picture 3"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604" y="2036540"/>
            <a:ext cx="3771596" cy="352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745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Who is to be included in the analysis?</a:t>
            </a:r>
          </a:p>
          <a:p>
            <a:r>
              <a:rPr lang="en-US" dirty="0" smtClean="0"/>
              <a:t>Exit between July 1, 2011 and June 30, 2012</a:t>
            </a:r>
          </a:p>
          <a:p>
            <a:r>
              <a:rPr lang="en-US" dirty="0" smtClean="0"/>
              <a:t>In program at least 6 months (exit date minus entry</a:t>
            </a:r>
          </a:p>
          <a:p>
            <a:r>
              <a:rPr lang="en-US" dirty="0" smtClean="0"/>
              <a:t>date)</a:t>
            </a:r>
          </a:p>
          <a:p>
            <a:r>
              <a:rPr lang="en-US" dirty="0" smtClean="0"/>
              <a:t>Not typically developing at entry (hmm….)</a:t>
            </a:r>
          </a:p>
          <a:p>
            <a:pPr>
              <a:buNone/>
            </a:pPr>
            <a:r>
              <a:rPr lang="en-US" dirty="0" smtClean="0"/>
              <a:t>What about them?</a:t>
            </a:r>
          </a:p>
          <a:p>
            <a:r>
              <a:rPr lang="en-US" dirty="0" smtClean="0"/>
              <a:t>Entry score outcome 1</a:t>
            </a:r>
          </a:p>
          <a:p>
            <a:r>
              <a:rPr lang="en-US" dirty="0" smtClean="0"/>
              <a:t>Exit score outcome 1</a:t>
            </a:r>
          </a:p>
          <a:p>
            <a:pPr>
              <a:buNone/>
            </a:pPr>
            <a:r>
              <a:rPr lang="en-US" dirty="0" smtClean="0"/>
              <a:t>Do we need to manipulate the data?</a:t>
            </a:r>
          </a:p>
          <a:p>
            <a:r>
              <a:rPr lang="en-US" dirty="0" smtClean="0"/>
              <a:t>Gain = Exit score minus entry score</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Variables/Data Elements</a:t>
            </a:r>
            <a:endParaRPr lang="en-US" dirty="0"/>
          </a:p>
        </p:txBody>
      </p:sp>
      <p:sp>
        <p:nvSpPr>
          <p:cNvPr id="3" name="Content Placeholder 2"/>
          <p:cNvSpPr>
            <a:spLocks noGrp="1"/>
          </p:cNvSpPr>
          <p:nvPr>
            <p:ph idx="1"/>
          </p:nvPr>
        </p:nvSpPr>
        <p:spPr/>
        <p:txBody>
          <a:bodyPr/>
          <a:lstStyle/>
          <a:p>
            <a:r>
              <a:rPr lang="en-US" dirty="0" smtClean="0"/>
              <a:t>ID</a:t>
            </a:r>
          </a:p>
          <a:p>
            <a:r>
              <a:rPr lang="en-US" dirty="0" smtClean="0"/>
              <a:t>Year of Birth</a:t>
            </a:r>
          </a:p>
          <a:p>
            <a:r>
              <a:rPr lang="en-US" dirty="0" smtClean="0"/>
              <a:t>Date of entry</a:t>
            </a:r>
          </a:p>
          <a:p>
            <a:r>
              <a:rPr lang="en-US" dirty="0" smtClean="0"/>
              <a:t>Score on Outcome 2 at entry</a:t>
            </a:r>
          </a:p>
          <a:p>
            <a:r>
              <a:rPr lang="en-US" dirty="0" smtClean="0"/>
              <a:t>Gender</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Many options…</a:t>
            </a:r>
            <a:endParaRPr lang="en-US" dirty="0"/>
          </a:p>
        </p:txBody>
      </p:sp>
      <p:sp>
        <p:nvSpPr>
          <p:cNvPr id="3" name="Content Placeholder 2"/>
          <p:cNvSpPr>
            <a:spLocks noGrp="1"/>
          </p:cNvSpPr>
          <p:nvPr>
            <p:ph idx="1"/>
          </p:nvPr>
        </p:nvSpPr>
        <p:spPr/>
        <p:txBody>
          <a:bodyPr>
            <a:normAutofit/>
          </a:bodyPr>
          <a:lstStyle/>
          <a:p>
            <a:r>
              <a:rPr lang="en-US" dirty="0" smtClean="0"/>
              <a:t>How do exit scores compare to entry scores?</a:t>
            </a:r>
          </a:p>
          <a:p>
            <a:pPr>
              <a:buNone/>
            </a:pPr>
            <a:r>
              <a:rPr lang="en-US" dirty="0" smtClean="0"/>
              <a:t>– Compare average score at entry and exit</a:t>
            </a:r>
          </a:p>
          <a:p>
            <a:pPr>
              <a:buNone/>
            </a:pPr>
            <a:r>
              <a:rPr lang="en-US" dirty="0" smtClean="0"/>
              <a:t>– Compare two frequency distributions of scores</a:t>
            </a:r>
          </a:p>
          <a:p>
            <a:pPr>
              <a:buNone/>
            </a:pPr>
            <a:r>
              <a:rPr lang="en-US" dirty="0" smtClean="0"/>
              <a:t>– Compare % who were rated typical</a:t>
            </a:r>
          </a:p>
          <a:p>
            <a:r>
              <a:rPr lang="en-US" dirty="0" smtClean="0"/>
              <a:t>Need to decide what you want</a:t>
            </a:r>
          </a:p>
          <a:p>
            <a:r>
              <a:rPr lang="en-US" dirty="0" smtClean="0"/>
              <a:t>May need to be able to communicate it to someone else.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Variables/Data Elements</a:t>
            </a:r>
            <a:endParaRPr lang="en-US" dirty="0"/>
          </a:p>
        </p:txBody>
      </p:sp>
      <p:sp>
        <p:nvSpPr>
          <p:cNvPr id="3" name="Content Placeholder 2"/>
          <p:cNvSpPr>
            <a:spLocks noGrp="1"/>
          </p:cNvSpPr>
          <p:nvPr>
            <p:ph idx="1"/>
          </p:nvPr>
        </p:nvSpPr>
        <p:spPr/>
        <p:txBody>
          <a:bodyPr/>
          <a:lstStyle/>
          <a:p>
            <a:r>
              <a:rPr lang="en-US" dirty="0" smtClean="0"/>
              <a:t>What data elements do you need to answer your questions?</a:t>
            </a:r>
          </a:p>
          <a:p>
            <a:r>
              <a:rPr lang="en-US" dirty="0" smtClean="0"/>
              <a:t>Do you need to compute variables to answer your question?</a:t>
            </a:r>
          </a:p>
          <a:p>
            <a:pPr>
              <a:buNone/>
            </a:pPr>
            <a:r>
              <a:rPr lang="en-US" dirty="0" smtClean="0"/>
              <a:t>– Time in program?</a:t>
            </a:r>
          </a:p>
          <a:p>
            <a:pPr>
              <a:buNone/>
            </a:pPr>
            <a:r>
              <a:rPr lang="en-US" dirty="0" smtClean="0"/>
              <a:t>– Age at entry?</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16BC478-DA37-4AA0-BB58-E4FAC38A2556}" type="slidenum">
              <a:rPr lang="en-US" smtClean="0"/>
              <a:pPr>
                <a:defRPr/>
              </a:pPr>
              <a:t>59</a:t>
            </a:fld>
            <a:endParaRPr lang="en-US" dirty="0"/>
          </a:p>
        </p:txBody>
      </p:sp>
      <p:sp>
        <p:nvSpPr>
          <p:cNvPr id="2" name="Title 1"/>
          <p:cNvSpPr>
            <a:spLocks noGrp="1"/>
          </p:cNvSpPr>
          <p:nvPr>
            <p:ph type="title"/>
          </p:nvPr>
        </p:nvSpPr>
        <p:spPr>
          <a:xfrm>
            <a:off x="481652" y="312760"/>
            <a:ext cx="8229600" cy="914400"/>
          </a:xfrm>
        </p:spPr>
        <p:txBody>
          <a:bodyPr>
            <a:noAutofit/>
          </a:bodyPr>
          <a:lstStyle/>
          <a:p>
            <a:pPr>
              <a:lnSpc>
                <a:spcPct val="80000"/>
              </a:lnSpc>
            </a:pPr>
            <a:r>
              <a:rPr lang="en-US" dirty="0" smtClean="0"/>
              <a:t>Outcome 1:  Summary Statements by Child’s Race/Ethnicity</a:t>
            </a:r>
            <a:endParaRPr lang="en-US" dirty="0"/>
          </a:p>
        </p:txBody>
      </p:sp>
      <p:graphicFrame>
        <p:nvGraphicFramePr>
          <p:cNvPr id="7" name="Chart 6" descr="The graph on this slide displays the percentages of children of certain races and ethnicities who fit Summary Statement 1 and 2. Summary statement 1, which is exhibiting greater than expected growth, applies to 68% of children nationwide, 67% of children statewide, 74% of Caucasian children, 62% of Hispanic/Latino children, 57% of African-American children, and 72% of children of multiple or descent. Summary statement 2, which is exiting at age expectations, applies to 61% of children nationwide, 64% of children statewide, 69% of Caucasian children, 59% of Hispanic/Latino children, 51% of African-American children, and 63% of children of multiple or descent.&#10;&#10;"/>
          <p:cNvGraphicFramePr/>
          <p:nvPr>
            <p:extLst>
              <p:ext uri="{D42A27DB-BD31-4B8C-83A1-F6EECF244321}">
                <p14:modId xmlns:p14="http://schemas.microsoft.com/office/powerpoint/2010/main" val="3204709314"/>
              </p:ext>
            </p:extLst>
          </p:nvPr>
        </p:nvGraphicFramePr>
        <p:xfrm>
          <a:off x="152400" y="1432674"/>
          <a:ext cx="8763000" cy="5402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6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6D575B0D-3D5C-4991-97AC-2BFA1BF12A33}" type="slidenum">
              <a:rPr lang="en-US" sz="1200">
                <a:latin typeface="Calisto MT" pitchFamily="18" charset="0"/>
              </a:rPr>
              <a:pPr algn="r"/>
              <a:t>6</a:t>
            </a:fld>
            <a:endParaRPr lang="en-US" sz="1200">
              <a:latin typeface="Calisto MT" pitchFamily="18" charset="0"/>
            </a:endParaRPr>
          </a:p>
        </p:txBody>
      </p:sp>
      <p:sp>
        <p:nvSpPr>
          <p:cNvPr id="6" name="Title 1"/>
          <p:cNvSpPr txBox="1">
            <a:spLocks/>
          </p:cNvSpPr>
          <p:nvPr/>
        </p:nvSpPr>
        <p:spPr>
          <a:xfrm>
            <a:off x="457200" y="381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US" dirty="0" smtClean="0"/>
              <a:t>Inference</a:t>
            </a:r>
            <a:endParaRPr lang="en-US" dirty="0"/>
          </a:p>
        </p:txBody>
      </p:sp>
      <p:sp>
        <p:nvSpPr>
          <p:cNvPr id="76802" name="Rectangle 3"/>
          <p:cNvSpPr>
            <a:spLocks noGrp="1" noChangeArrowheads="1"/>
          </p:cNvSpPr>
          <p:nvPr>
            <p:ph idx="1"/>
          </p:nvPr>
        </p:nvSpPr>
        <p:spPr/>
        <p:txBody>
          <a:bodyPr/>
          <a:lstStyle/>
          <a:p>
            <a:pPr eaLnBrk="1" hangingPunct="1"/>
            <a:r>
              <a:rPr lang="en-US" dirty="0" smtClean="0"/>
              <a:t>How do you interpret the #s?</a:t>
            </a:r>
          </a:p>
          <a:p>
            <a:pPr eaLnBrk="1" hangingPunct="1"/>
            <a:r>
              <a:rPr lang="en-US" dirty="0" smtClean="0"/>
              <a:t>What can you conclude from the #s?</a:t>
            </a:r>
          </a:p>
          <a:p>
            <a:pPr eaLnBrk="1" hangingPunct="1"/>
            <a:r>
              <a:rPr lang="en-US" dirty="0" smtClean="0"/>
              <a:t>Does evidence mean good news?  Bad news?  News we can’t interpret?</a:t>
            </a:r>
          </a:p>
          <a:p>
            <a:pPr eaLnBrk="1" hangingPunct="1"/>
            <a:r>
              <a:rPr lang="en-US" dirty="0" smtClean="0"/>
              <a:t>To reach an inference, sometimes we analyze data in other ways (ask for more evidence) </a:t>
            </a:r>
          </a:p>
          <a:p>
            <a:pPr eaLnBrk="1" hangingPunct="1"/>
            <a:endParaRPr lang="en-US" dirty="0" smtClean="0"/>
          </a:p>
        </p:txBody>
      </p:sp>
    </p:spTree>
    <p:extLst>
      <p:ext uri="{BB962C8B-B14F-4D97-AF65-F5344CB8AC3E}">
        <p14:creationId xmlns:p14="http://schemas.microsoft.com/office/powerpoint/2010/main" val="2988960331"/>
      </p:ext>
    </p:extLst>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16BC478-DA37-4AA0-BB58-E4FAC38A2556}" type="slidenum">
              <a:rPr lang="en-US" smtClean="0"/>
              <a:pPr>
                <a:defRPr/>
              </a:pPr>
              <a:t>60</a:t>
            </a:fld>
            <a:endParaRPr lang="en-US" dirty="0"/>
          </a:p>
        </p:txBody>
      </p:sp>
      <p:sp>
        <p:nvSpPr>
          <p:cNvPr id="2" name="Title 1"/>
          <p:cNvSpPr>
            <a:spLocks noGrp="1"/>
          </p:cNvSpPr>
          <p:nvPr>
            <p:ph type="title"/>
          </p:nvPr>
        </p:nvSpPr>
        <p:spPr>
          <a:xfrm>
            <a:off x="481652" y="312760"/>
            <a:ext cx="8229600" cy="914400"/>
          </a:xfrm>
        </p:spPr>
        <p:txBody>
          <a:bodyPr>
            <a:noAutofit/>
          </a:bodyPr>
          <a:lstStyle/>
          <a:p>
            <a:pPr>
              <a:lnSpc>
                <a:spcPct val="80000"/>
              </a:lnSpc>
            </a:pPr>
            <a:r>
              <a:rPr lang="en-US" dirty="0" smtClean="0"/>
              <a:t>Outcome 1:  Progress Categories by Child’s Race/Ethnicity</a:t>
            </a:r>
            <a:endParaRPr lang="en-US" dirty="0"/>
          </a:p>
        </p:txBody>
      </p:sp>
      <p:graphicFrame>
        <p:nvGraphicFramePr>
          <p:cNvPr id="5" name="Chart 4" descr="The graph on this slide displays the percentages of children of certain races and ethnicities within each progress category. The greatest proportion of children overall fell within category “b” (progress compared to self), followed in descending order by “c” (narrowed the gap), “d” (closed the gap), “e” (maintained progress), and “a” (no progress). In progress category “a” for no progress, Hispanic/Latino and African-American children comprised the greatest percentages, followed by children of multiple or other descent and then Caucasian children. In category “b” for progress compared to self, African-American children comprised the greatest percentage, followed in descending order by Hispanic/Latino, Multiple/Other and Caucasian. In category “c” for narrowed the gap, Caucasian children comprised the greatest percentage, followed in descending order by Hispanic/Latino, Multiple/Other and African-American. In category “d” for closed the gap, Caucasian children comprised the greatest percentage, followed in descending order by Hispanic/Latino and then a tie between African-American and Multiple/Other. In category “e” for maintained progress, Caucasian children comprised the greatest percentage, followed in descending order by Multiple/Other, African-American and Hispanic/Latino."/>
          <p:cNvGraphicFramePr>
            <a:graphicFrameLocks/>
          </p:cNvGraphicFramePr>
          <p:nvPr>
            <p:extLst>
              <p:ext uri="{D42A27DB-BD31-4B8C-83A1-F6EECF244321}">
                <p14:modId xmlns:p14="http://schemas.microsoft.com/office/powerpoint/2010/main" val="795373605"/>
              </p:ext>
            </p:extLst>
          </p:nvPr>
        </p:nvGraphicFramePr>
        <p:xfrm>
          <a:off x="990600" y="2438400"/>
          <a:ext cx="71628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4904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16BC478-DA37-4AA0-BB58-E4FAC38A2556}" type="slidenum">
              <a:rPr lang="en-US" smtClean="0"/>
              <a:pPr>
                <a:defRPr/>
              </a:pPr>
              <a:t>61</a:t>
            </a:fld>
            <a:endParaRPr lang="en-US" dirty="0"/>
          </a:p>
        </p:txBody>
      </p:sp>
      <p:sp>
        <p:nvSpPr>
          <p:cNvPr id="7" name="Title 6"/>
          <p:cNvSpPr>
            <a:spLocks noGrp="1"/>
          </p:cNvSpPr>
          <p:nvPr>
            <p:ph type="title"/>
          </p:nvPr>
        </p:nvSpPr>
        <p:spPr>
          <a:xfrm>
            <a:off x="609600" y="304800"/>
            <a:ext cx="8229600" cy="914400"/>
          </a:xfrm>
        </p:spPr>
        <p:txBody>
          <a:bodyPr>
            <a:noAutofit/>
          </a:bodyPr>
          <a:lstStyle/>
          <a:p>
            <a:pPr>
              <a:lnSpc>
                <a:spcPct val="80000"/>
              </a:lnSpc>
            </a:pPr>
            <a:r>
              <a:rPr lang="en-US" kern="0" dirty="0"/>
              <a:t>Describing and Interpreting Results</a:t>
            </a:r>
          </a:p>
        </p:txBody>
      </p:sp>
      <p:sp>
        <p:nvSpPr>
          <p:cNvPr id="3" name="Content Placeholder 2"/>
          <p:cNvSpPr>
            <a:spLocks noGrp="1"/>
          </p:cNvSpPr>
          <p:nvPr>
            <p:ph idx="1"/>
          </p:nvPr>
        </p:nvSpPr>
        <p:spPr/>
        <p:txBody>
          <a:bodyPr/>
          <a:lstStyle/>
          <a:p>
            <a:r>
              <a:rPr lang="en-US" dirty="0" smtClean="0"/>
              <a:t>Stakeholder process</a:t>
            </a:r>
          </a:p>
          <a:p>
            <a:r>
              <a:rPr lang="en-US" dirty="0" smtClean="0"/>
              <a:t>Is the evidence what </a:t>
            </a:r>
            <a:r>
              <a:rPr lang="en-US" dirty="0"/>
              <a:t>you expected? </a:t>
            </a:r>
            <a:endParaRPr lang="en-US" dirty="0" smtClean="0"/>
          </a:p>
          <a:p>
            <a:r>
              <a:rPr lang="en-US" dirty="0" smtClean="0"/>
              <a:t>What </a:t>
            </a:r>
            <a:r>
              <a:rPr lang="en-US" dirty="0"/>
              <a:t>is the inference or interpretation?</a:t>
            </a:r>
          </a:p>
          <a:p>
            <a:r>
              <a:rPr lang="en-US" dirty="0"/>
              <a:t>What might be the action?</a:t>
            </a:r>
          </a:p>
          <a:p>
            <a:pPr marL="0" indent="0">
              <a:buNone/>
            </a:pPr>
            <a:endParaRPr lang="en-US" dirty="0"/>
          </a:p>
        </p:txBody>
      </p:sp>
    </p:spTree>
    <p:extLst>
      <p:ext uri="{BB962C8B-B14F-4D97-AF65-F5344CB8AC3E}">
        <p14:creationId xmlns:p14="http://schemas.microsoft.com/office/powerpoint/2010/main" val="1922296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solidFill>
                  <a:schemeClr val="accent1"/>
                </a:solidFill>
              </a:rPr>
              <a:t>Analyzing data for program improvement </a:t>
            </a:r>
          </a:p>
          <a:p>
            <a:pPr>
              <a:buNone/>
            </a:pPr>
            <a:endParaRPr lang="en-US" dirty="0"/>
          </a:p>
        </p:txBody>
      </p:sp>
      <p:pic>
        <p:nvPicPr>
          <p:cNvPr id="717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613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2B19E7E-547C-428A-83C6-C512ECBDEEE9}" type="slidenum">
              <a:rPr lang="en-US" altLang="en-US" smtClean="0">
                <a:solidFill>
                  <a:srgbClr val="224568"/>
                </a:solidFill>
              </a:rPr>
              <a:pPr fontAlgn="base">
                <a:spcBef>
                  <a:spcPct val="0"/>
                </a:spcBef>
                <a:spcAft>
                  <a:spcPct val="0"/>
                </a:spcAft>
                <a:defRPr/>
              </a:pPr>
              <a:t>63</a:t>
            </a:fld>
            <a:endParaRPr lang="en-US" altLang="en-US" dirty="0" smtClean="0">
              <a:solidFill>
                <a:srgbClr val="224568"/>
              </a:solidFill>
            </a:endParaRPr>
          </a:p>
        </p:txBody>
      </p:sp>
      <p:sp>
        <p:nvSpPr>
          <p:cNvPr id="6" name="Title 4"/>
          <p:cNvSpPr txBox="1">
            <a:spLocks/>
          </p:cNvSpPr>
          <p:nvPr/>
        </p:nvSpPr>
        <p:spPr>
          <a:xfrm>
            <a:off x="457200" y="228600"/>
            <a:ext cx="8229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pPr>
              <a:lnSpc>
                <a:spcPct val="80000"/>
              </a:lnSpc>
            </a:pPr>
            <a:r>
              <a:rPr lang="en-US" dirty="0"/>
              <a:t>Challenges with Numbers Based on Small Ns</a:t>
            </a:r>
          </a:p>
        </p:txBody>
      </p:sp>
      <p:sp>
        <p:nvSpPr>
          <p:cNvPr id="5" name="Content Placeholder 3"/>
          <p:cNvSpPr>
            <a:spLocks noGrp="1"/>
          </p:cNvSpPr>
          <p:nvPr>
            <p:ph idx="1"/>
          </p:nvPr>
        </p:nvSpPr>
        <p:spPr/>
        <p:txBody>
          <a:bodyPr>
            <a:normAutofit lnSpcReduction="10000"/>
          </a:bodyPr>
          <a:lstStyle/>
          <a:p>
            <a:pPr marL="0" indent="0" eaLnBrk="1" hangingPunct="1">
              <a:buNone/>
              <a:defRPr/>
            </a:pPr>
            <a:r>
              <a:rPr lang="en-US" dirty="0" smtClean="0"/>
              <a:t>E.G. a program with 5 </a:t>
            </a:r>
            <a:r>
              <a:rPr lang="en-US" dirty="0" err="1" smtClean="0"/>
              <a:t>exiters</a:t>
            </a:r>
            <a:endParaRPr lang="en-US" dirty="0" smtClean="0"/>
          </a:p>
          <a:p>
            <a:pPr marL="0" indent="0">
              <a:buNone/>
              <a:defRPr/>
            </a:pPr>
            <a:r>
              <a:rPr lang="en-US" u="sng" dirty="0" smtClean="0"/>
              <a:t>2009-10</a:t>
            </a:r>
            <a:r>
              <a:rPr lang="en-US" dirty="0" smtClean="0"/>
              <a:t> </a:t>
            </a:r>
            <a:r>
              <a:rPr lang="en-US" sz="2800" dirty="0" smtClean="0"/>
              <a:t>4 </a:t>
            </a:r>
            <a:r>
              <a:rPr lang="en-US" sz="2800" dirty="0"/>
              <a:t>of 5 exit at age expectations SS2 = </a:t>
            </a:r>
            <a:r>
              <a:rPr lang="en-US" sz="2800" dirty="0" smtClean="0">
                <a:solidFill>
                  <a:srgbClr val="FF0000"/>
                </a:solidFill>
              </a:rPr>
              <a:t>80%</a:t>
            </a:r>
            <a:endParaRPr lang="en-US" sz="2800" u="sng" dirty="0" smtClean="0">
              <a:solidFill>
                <a:srgbClr val="FF0000"/>
              </a:solidFill>
            </a:endParaRPr>
          </a:p>
          <a:p>
            <a:pPr marL="0" indent="0" eaLnBrk="1" hangingPunct="1">
              <a:buNone/>
              <a:defRPr/>
            </a:pPr>
            <a:r>
              <a:rPr lang="en-US" u="sng" dirty="0" smtClean="0"/>
              <a:t>2010-11</a:t>
            </a:r>
            <a:r>
              <a:rPr lang="en-US" dirty="0" smtClean="0"/>
              <a:t> </a:t>
            </a:r>
            <a:r>
              <a:rPr lang="en-US" sz="2800" dirty="0" smtClean="0"/>
              <a:t>2 of 5 exit at age expectations SS2 = </a:t>
            </a:r>
            <a:r>
              <a:rPr lang="en-US" sz="2800" dirty="0" smtClean="0">
                <a:solidFill>
                  <a:srgbClr val="FF0000"/>
                </a:solidFill>
              </a:rPr>
              <a:t>40%</a:t>
            </a:r>
          </a:p>
          <a:p>
            <a:pPr marL="0" indent="0">
              <a:buNone/>
              <a:defRPr/>
            </a:pPr>
            <a:r>
              <a:rPr lang="en-US" u="sng" dirty="0" smtClean="0"/>
              <a:t>2011-12</a:t>
            </a:r>
            <a:r>
              <a:rPr lang="en-US" dirty="0" smtClean="0"/>
              <a:t> </a:t>
            </a:r>
            <a:r>
              <a:rPr lang="en-US" sz="2800" dirty="0" smtClean="0"/>
              <a:t>3 </a:t>
            </a:r>
            <a:r>
              <a:rPr lang="en-US" sz="2800" dirty="0"/>
              <a:t>of 5 exit at age expectations SS2 = </a:t>
            </a:r>
            <a:r>
              <a:rPr lang="en-US" sz="2800" dirty="0" smtClean="0">
                <a:solidFill>
                  <a:srgbClr val="FF0000"/>
                </a:solidFill>
              </a:rPr>
              <a:t>60%</a:t>
            </a:r>
          </a:p>
          <a:p>
            <a:pPr marL="0" indent="0">
              <a:buNone/>
              <a:defRPr/>
            </a:pPr>
            <a:endParaRPr lang="en-US" sz="2800" dirty="0" smtClean="0"/>
          </a:p>
          <a:p>
            <a:pPr marL="0" indent="0">
              <a:buNone/>
              <a:defRPr/>
            </a:pPr>
            <a:r>
              <a:rPr lang="en-US" sz="2800" dirty="0" smtClean="0"/>
              <a:t>In this example a difference of 1 child changes the summary statement by 20 percentage points</a:t>
            </a:r>
          </a:p>
          <a:p>
            <a:pPr marL="0" indent="0">
              <a:buNone/>
              <a:defRPr/>
            </a:pPr>
            <a:endParaRPr lang="en-US" sz="2800" dirty="0"/>
          </a:p>
          <a:p>
            <a:pPr marL="0" indent="0">
              <a:buNone/>
              <a:defRPr/>
            </a:pPr>
            <a:r>
              <a:rPr lang="en-US" sz="2800" dirty="0" smtClean="0"/>
              <a:t>How do we interpret the differences from year to year?</a:t>
            </a:r>
            <a:endParaRPr lang="en-US" sz="2800" dirty="0"/>
          </a:p>
          <a:p>
            <a:pPr marL="0" indent="0" eaLnBrk="1" hangingPunct="1">
              <a:buNone/>
              <a:defRPr/>
            </a:pPr>
            <a:endParaRPr lang="en-US" dirty="0" smtClean="0"/>
          </a:p>
          <a:p>
            <a:pPr marL="0" indent="0" eaLnBrk="1" hangingPunct="1">
              <a:buNone/>
              <a:defRPr/>
            </a:pPr>
            <a:endParaRPr lang="en-US" dirty="0" smtClean="0"/>
          </a:p>
        </p:txBody>
      </p:sp>
    </p:spTree>
    <p:extLst>
      <p:ext uri="{BB962C8B-B14F-4D97-AF65-F5344CB8AC3E}">
        <p14:creationId xmlns:p14="http://schemas.microsoft.com/office/powerpoint/2010/main" val="41945265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dirty="0" smtClean="0"/>
              <a:t>A range masquerading as </a:t>
            </a:r>
            <a:br>
              <a:rPr lang="en-US" dirty="0" smtClean="0"/>
            </a:br>
            <a:r>
              <a:rPr lang="en-US" dirty="0" smtClean="0"/>
              <a:t>a number</a:t>
            </a:r>
            <a:endParaRPr lang="en-US" dirty="0"/>
          </a:p>
        </p:txBody>
      </p:sp>
      <p:sp>
        <p:nvSpPr>
          <p:cNvPr id="3" name="Content Placeholder 2"/>
          <p:cNvSpPr>
            <a:spLocks noGrp="1"/>
          </p:cNvSpPr>
          <p:nvPr>
            <p:ph idx="1"/>
          </p:nvPr>
        </p:nvSpPr>
        <p:spPr/>
        <p:txBody>
          <a:bodyPr>
            <a:normAutofit/>
          </a:bodyPr>
          <a:lstStyle/>
          <a:p>
            <a:r>
              <a:rPr lang="en-US" dirty="0" smtClean="0"/>
              <a:t>When you compute a percentage or an average, there is a range of likely values around the percent or average. </a:t>
            </a:r>
          </a:p>
          <a:p>
            <a:r>
              <a:rPr lang="en-US" dirty="0" smtClean="0"/>
              <a:t>The more children used to compute the percent or average, the more narrow this range of likely values is. </a:t>
            </a:r>
          </a:p>
        </p:txBody>
      </p:sp>
      <p:sp>
        <p:nvSpPr>
          <p:cNvPr id="6" name="TextBox 5"/>
          <p:cNvSpPr txBox="1"/>
          <p:nvPr/>
        </p:nvSpPr>
        <p:spPr>
          <a:xfrm>
            <a:off x="1739397" y="5168883"/>
            <a:ext cx="3163045" cy="923330"/>
          </a:xfrm>
          <a:prstGeom prst="rect">
            <a:avLst/>
          </a:prstGeom>
          <a:noFill/>
        </p:spPr>
        <p:txBody>
          <a:bodyPr wrap="none" rtlCol="0">
            <a:spAutoFit/>
          </a:bodyPr>
          <a:lstStyle/>
          <a:p>
            <a:r>
              <a:rPr lang="en-US" sz="5400" dirty="0" smtClean="0"/>
              <a:t>(27 – 67%)</a:t>
            </a:r>
            <a:endParaRPr lang="en-US" sz="5400" dirty="0"/>
          </a:p>
        </p:txBody>
      </p:sp>
      <p:grpSp>
        <p:nvGrpSpPr>
          <p:cNvPr id="5" name="Group 4" descr="&quot; &quot;"/>
          <p:cNvGrpSpPr/>
          <p:nvPr/>
        </p:nvGrpSpPr>
        <p:grpSpPr>
          <a:xfrm>
            <a:off x="1447800" y="4541337"/>
            <a:ext cx="5562600" cy="2278920"/>
            <a:chOff x="4648200" y="4849906"/>
            <a:chExt cx="3733800" cy="2028444"/>
          </a:xfrm>
        </p:grpSpPr>
        <p:pic>
          <p:nvPicPr>
            <p:cNvPr id="1026"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849906"/>
              <a:ext cx="2514600" cy="2028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descr="47%"/>
            <p:cNvSpPr txBox="1"/>
            <p:nvPr/>
          </p:nvSpPr>
          <p:spPr>
            <a:xfrm>
              <a:off x="5334000" y="5173071"/>
              <a:ext cx="3048000" cy="646331"/>
            </a:xfrm>
            <a:prstGeom prst="rect">
              <a:avLst/>
            </a:prstGeom>
            <a:noFill/>
          </p:spPr>
          <p:txBody>
            <a:bodyPr wrap="square" rtlCol="0">
              <a:spAutoFit/>
            </a:bodyPr>
            <a:lstStyle/>
            <a:p>
              <a:r>
                <a:rPr lang="en-US" sz="3600" dirty="0" smtClean="0">
                  <a:solidFill>
                    <a:schemeClr val="bg1"/>
                  </a:solidFill>
                </a:rPr>
                <a:t>47%</a:t>
              </a:r>
              <a:endParaRPr lang="en-US" sz="3600" dirty="0">
                <a:solidFill>
                  <a:schemeClr val="bg1"/>
                </a:solidFill>
              </a:endParaRPr>
            </a:p>
          </p:txBody>
        </p:sp>
      </p:grpSp>
    </p:spTree>
    <p:extLst>
      <p:ext uri="{BB962C8B-B14F-4D97-AF65-F5344CB8AC3E}">
        <p14:creationId xmlns:p14="http://schemas.microsoft.com/office/powerpoint/2010/main" val="271566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43000" y="228600"/>
            <a:ext cx="5791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This is explicitly described in polling</a:t>
            </a:r>
            <a:endParaRPr lang="en-US" sz="2800" dirty="0"/>
          </a:p>
        </p:txBody>
      </p:sp>
      <p:grpSp>
        <p:nvGrpSpPr>
          <p:cNvPr id="2" name="Group 1" descr="The images on this slide consist of a photo of a television reporter with a talk bubble saying, “The poll was conducted for CNN by ORC International, with 841 adults nationwide questioned by telephone. The survey's overall sampling error is plus or minus 3.5 percentage points.”&#10;"/>
          <p:cNvGrpSpPr/>
          <p:nvPr/>
        </p:nvGrpSpPr>
        <p:grpSpPr>
          <a:xfrm>
            <a:off x="76200" y="894907"/>
            <a:ext cx="8510587" cy="5349011"/>
            <a:chOff x="76200" y="894907"/>
            <a:chExt cx="8510587" cy="5349011"/>
          </a:xfrm>
        </p:grpSpPr>
        <p:pic>
          <p:nvPicPr>
            <p:cNvPr id="11" name="Picture 10" descr="&quot; &quot;"/>
            <p:cNvPicPr>
              <a:picLocks noChangeAspect="1"/>
            </p:cNvPicPr>
            <p:nvPr/>
          </p:nvPicPr>
          <p:blipFill rotWithShape="1">
            <a:blip r:embed="rId3">
              <a:extLst>
                <a:ext uri="{28A0092B-C50C-407E-A947-70E740481C1C}">
                  <a14:useLocalDpi xmlns:a14="http://schemas.microsoft.com/office/drawing/2010/main" val="0"/>
                </a:ext>
              </a:extLst>
            </a:blip>
            <a:srcRect b="21988"/>
            <a:stretch/>
          </p:blipFill>
          <p:spPr>
            <a:xfrm>
              <a:off x="2538412" y="3464859"/>
              <a:ext cx="6048375" cy="2779059"/>
            </a:xfrm>
            <a:prstGeom prst="rect">
              <a:avLst/>
            </a:prstGeom>
          </p:spPr>
        </p:pic>
        <p:sp>
          <p:nvSpPr>
            <p:cNvPr id="9" name="Rounded Rectangular Callout 8"/>
            <p:cNvSpPr/>
            <p:nvPr/>
          </p:nvSpPr>
          <p:spPr>
            <a:xfrm>
              <a:off x="76200" y="894907"/>
              <a:ext cx="4419600" cy="2514600"/>
            </a:xfrm>
            <a:prstGeom prst="wedgeRoundRectCallout">
              <a:avLst>
                <a:gd name="adj1" fmla="val 75313"/>
                <a:gd name="adj2" fmla="val 1127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dirty="0"/>
                <a:t>The poll was conducted for CNN by ORC International, with 841 adults nationwide questioned by telephone. The survey's overall sampling error is plus or minus 3.5 percentage points.</a:t>
              </a:r>
            </a:p>
          </p:txBody>
        </p:sp>
      </p:grpSp>
    </p:spTree>
    <p:extLst>
      <p:ext uri="{BB962C8B-B14F-4D97-AF65-F5344CB8AC3E}">
        <p14:creationId xmlns:p14="http://schemas.microsoft.com/office/powerpoint/2010/main" val="1966792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care?</a:t>
            </a:r>
            <a:endParaRPr lang="en-US" dirty="0"/>
          </a:p>
        </p:txBody>
      </p:sp>
      <p:sp>
        <p:nvSpPr>
          <p:cNvPr id="3" name="Content Placeholder 2"/>
          <p:cNvSpPr>
            <a:spLocks noGrp="1"/>
          </p:cNvSpPr>
          <p:nvPr>
            <p:ph idx="1"/>
          </p:nvPr>
        </p:nvSpPr>
        <p:spPr/>
        <p:txBody>
          <a:bodyPr/>
          <a:lstStyle/>
          <a:p>
            <a:pPr marL="0" indent="0">
              <a:buNone/>
            </a:pPr>
            <a:r>
              <a:rPr lang="en-US" dirty="0" smtClean="0"/>
              <a:t>Issues with ... </a:t>
            </a:r>
          </a:p>
          <a:p>
            <a:r>
              <a:rPr lang="en-US" dirty="0" smtClean="0"/>
              <a:t>Comparison of actual to target</a:t>
            </a:r>
          </a:p>
          <a:p>
            <a:r>
              <a:rPr lang="en-US" dirty="0" smtClean="0"/>
              <a:t>Comparisons across local programs</a:t>
            </a:r>
          </a:p>
          <a:p>
            <a:r>
              <a:rPr lang="en-US" dirty="0" smtClean="0"/>
              <a:t>Comparisons over time</a:t>
            </a:r>
            <a:endParaRPr lang="en-US" dirty="0"/>
          </a:p>
        </p:txBody>
      </p:sp>
    </p:spTree>
    <p:extLst>
      <p:ext uri="{BB962C8B-B14F-4D97-AF65-F5344CB8AC3E}">
        <p14:creationId xmlns:p14="http://schemas.microsoft.com/office/powerpoint/2010/main" val="22649314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F2C08F-A2D4-4E53-AEA3-BDACF5CE4815}" type="slidenum">
              <a:rPr lang="en-US" smtClean="0"/>
              <a:pPr>
                <a:defRPr/>
              </a:pPr>
              <a:t>67</a:t>
            </a:fld>
            <a:endParaRPr lang="en-US" dirty="0"/>
          </a:p>
        </p:txBody>
      </p:sp>
      <p:sp>
        <p:nvSpPr>
          <p:cNvPr id="61442" name="Title 1"/>
          <p:cNvSpPr>
            <a:spLocks noGrp="1"/>
          </p:cNvSpPr>
          <p:nvPr>
            <p:ph type="title"/>
          </p:nvPr>
        </p:nvSpPr>
        <p:spPr>
          <a:xfrm>
            <a:off x="481652" y="304800"/>
            <a:ext cx="8229600" cy="914400"/>
          </a:xfrm>
        </p:spPr>
        <p:txBody>
          <a:bodyPr>
            <a:normAutofit fontScale="90000"/>
          </a:bodyPr>
          <a:lstStyle/>
          <a:p>
            <a:pPr>
              <a:lnSpc>
                <a:spcPct val="80000"/>
              </a:lnSpc>
            </a:pPr>
            <a:r>
              <a:rPr lang="en-US" altLang="en-US" dirty="0" smtClean="0"/>
              <a:t>Amount of error by N size </a:t>
            </a:r>
            <a:br>
              <a:rPr lang="en-US" altLang="en-US" dirty="0" smtClean="0"/>
            </a:br>
            <a:r>
              <a:rPr lang="en-US" altLang="en-US" dirty="0" smtClean="0"/>
              <a:t>(2 – 100, Statistic Value 53%)</a:t>
            </a:r>
          </a:p>
        </p:txBody>
      </p:sp>
      <p:sp>
        <p:nvSpPr>
          <p:cNvPr id="2" name="Content Placeholder 1"/>
          <p:cNvSpPr>
            <a:spLocks noGrp="1"/>
          </p:cNvSpPr>
          <p:nvPr>
            <p:ph idx="1"/>
          </p:nvPr>
        </p:nvSpPr>
        <p:spPr/>
        <p:txBody>
          <a:bodyPr/>
          <a:lstStyle/>
          <a:p>
            <a:endParaRPr lang="en-US"/>
          </a:p>
        </p:txBody>
      </p:sp>
      <p:pic>
        <p:nvPicPr>
          <p:cNvPr id="4098" name="Picture 2" descr="This graph displays the relationship between the percentage points of error and the number of children. As the number of children increases from 2 to 100, the error percentage drops exponentially from about 85 percent to about 17 percen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153400" cy="493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6876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E7C874-B846-48C8-B1A3-C0E03D97C153}" type="slidenum">
              <a:rPr lang="en-US" smtClean="0"/>
              <a:pPr>
                <a:defRPr/>
              </a:pPr>
              <a:t>68</a:t>
            </a:fld>
            <a:endParaRPr lang="en-US" dirty="0"/>
          </a:p>
        </p:txBody>
      </p:sp>
      <p:sp>
        <p:nvSpPr>
          <p:cNvPr id="62466" name="Title 1"/>
          <p:cNvSpPr>
            <a:spLocks noGrp="1"/>
          </p:cNvSpPr>
          <p:nvPr>
            <p:ph type="title"/>
          </p:nvPr>
        </p:nvSpPr>
        <p:spPr>
          <a:xfrm>
            <a:off x="481652" y="304800"/>
            <a:ext cx="8229600" cy="914400"/>
          </a:xfrm>
        </p:spPr>
        <p:txBody>
          <a:bodyPr>
            <a:normAutofit fontScale="90000"/>
          </a:bodyPr>
          <a:lstStyle/>
          <a:p>
            <a:pPr>
              <a:lnSpc>
                <a:spcPct val="80000"/>
              </a:lnSpc>
            </a:pPr>
            <a:r>
              <a:rPr lang="en-US" altLang="en-US" dirty="0" smtClean="0"/>
              <a:t>Amount of error by N size </a:t>
            </a:r>
            <a:br>
              <a:rPr lang="en-US" altLang="en-US" dirty="0" smtClean="0"/>
            </a:br>
            <a:r>
              <a:rPr lang="en-US" altLang="en-US" dirty="0" smtClean="0"/>
              <a:t>(100 – 600; Statistic Value 53%) </a:t>
            </a:r>
          </a:p>
        </p:txBody>
      </p:sp>
      <p:sp>
        <p:nvSpPr>
          <p:cNvPr id="2" name="Content Placeholder 1"/>
          <p:cNvSpPr>
            <a:spLocks noGrp="1"/>
          </p:cNvSpPr>
          <p:nvPr>
            <p:ph idx="1"/>
          </p:nvPr>
        </p:nvSpPr>
        <p:spPr/>
        <p:txBody>
          <a:bodyPr/>
          <a:lstStyle/>
          <a:p>
            <a:endParaRPr lang="en-US"/>
          </a:p>
        </p:txBody>
      </p:sp>
      <p:pic>
        <p:nvPicPr>
          <p:cNvPr id="3075" name="Picture 3" descr="This graph displays the relationship between the percentage points of error and the number of children. As the number of children increases from 100 to 600, the error percentage decreases from about 17 percent to about 10 percen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37139"/>
            <a:ext cx="7924800" cy="476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153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about it?</a:t>
            </a:r>
            <a:endParaRPr lang="en-US" dirty="0"/>
          </a:p>
        </p:txBody>
      </p:sp>
      <p:sp>
        <p:nvSpPr>
          <p:cNvPr id="3" name="Content Placeholder 2"/>
          <p:cNvSpPr>
            <a:spLocks noGrp="1"/>
          </p:cNvSpPr>
          <p:nvPr>
            <p:ph idx="1"/>
          </p:nvPr>
        </p:nvSpPr>
        <p:spPr/>
        <p:txBody>
          <a:bodyPr>
            <a:normAutofit fontScale="92500"/>
          </a:bodyPr>
          <a:lstStyle/>
          <a:p>
            <a:r>
              <a:rPr lang="en-US" dirty="0" smtClean="0"/>
              <a:t>Determine other ways to measure the effectiveness of the programs</a:t>
            </a:r>
          </a:p>
          <a:p>
            <a:pPr lvl="1"/>
            <a:r>
              <a:rPr lang="en-US" dirty="0" smtClean="0"/>
              <a:t>Qualitative summary of the progress made by children including detail about child and family characteristics</a:t>
            </a:r>
          </a:p>
          <a:p>
            <a:pPr lvl="1"/>
            <a:r>
              <a:rPr lang="en-US" dirty="0" smtClean="0"/>
              <a:t>Use a different subset</a:t>
            </a:r>
          </a:p>
          <a:p>
            <a:pPr lvl="2"/>
            <a:r>
              <a:rPr lang="en-US" dirty="0" smtClean="0"/>
              <a:t>Sum across multiple years</a:t>
            </a:r>
          </a:p>
          <a:p>
            <a:pPr lvl="2"/>
            <a:r>
              <a:rPr lang="en-US" dirty="0" smtClean="0"/>
              <a:t>Look at all children receiving services not just those exiting</a:t>
            </a:r>
          </a:p>
          <a:p>
            <a:r>
              <a:rPr lang="en-US" dirty="0" smtClean="0"/>
              <a:t>If possible, limit across program comparison to programs with at least 30 children. </a:t>
            </a:r>
            <a:endParaRPr lang="en-US" dirty="0"/>
          </a:p>
        </p:txBody>
      </p:sp>
    </p:spTree>
    <p:extLst>
      <p:ext uri="{BB962C8B-B14F-4D97-AF65-F5344CB8AC3E}">
        <p14:creationId xmlns:p14="http://schemas.microsoft.com/office/powerpoint/2010/main" val="4263618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F532A4CF-4B1E-4D84-BB50-AC7136B4B95E}" type="slidenum">
              <a:rPr lang="en-US" sz="1200">
                <a:latin typeface="Calisto MT" pitchFamily="18" charset="0"/>
              </a:rPr>
              <a:pPr algn="r"/>
              <a:t>7</a:t>
            </a:fld>
            <a:endParaRPr lang="en-US" sz="1200">
              <a:latin typeface="Calisto MT" pitchFamily="18" charset="0"/>
            </a:endParaRPr>
          </a:p>
        </p:txBody>
      </p:sp>
      <p:sp>
        <p:nvSpPr>
          <p:cNvPr id="2" name="Title 1"/>
          <p:cNvSpPr>
            <a:spLocks noGrp="1"/>
          </p:cNvSpPr>
          <p:nvPr>
            <p:ph type="title"/>
          </p:nvPr>
        </p:nvSpPr>
        <p:spPr/>
        <p:txBody>
          <a:bodyPr/>
          <a:lstStyle/>
          <a:p>
            <a:r>
              <a:rPr lang="en-US" dirty="0" smtClean="0"/>
              <a:t>Inference</a:t>
            </a:r>
            <a:endParaRPr lang="en-US" dirty="0"/>
          </a:p>
        </p:txBody>
      </p:sp>
      <p:sp>
        <p:nvSpPr>
          <p:cNvPr id="77826" name="Rectangle 3"/>
          <p:cNvSpPr>
            <a:spLocks noGrp="1" noChangeArrowheads="1"/>
          </p:cNvSpPr>
          <p:nvPr>
            <p:ph idx="1"/>
          </p:nvPr>
        </p:nvSpPr>
        <p:spPr bwMode="auto">
          <a:prstGeom prst="rect">
            <a:avLst/>
          </a:prstGeom>
          <a:noFill/>
          <a:ln>
            <a:miter lim="800000"/>
            <a:headEnd/>
            <a:tailEnd/>
          </a:ln>
        </p:spPr>
        <p:txBody>
          <a:bodyPr>
            <a:normAutofit/>
          </a:bodyPr>
          <a:lstStyle/>
          <a:p>
            <a:pPr eaLnBrk="1" hangingPunct="1"/>
            <a:r>
              <a:rPr lang="en-US" dirty="0" smtClean="0"/>
              <a:t>Inference is debatable -- even reasonable people can reach different conclusions</a:t>
            </a:r>
          </a:p>
          <a:p>
            <a:pPr eaLnBrk="1" hangingPunct="1"/>
            <a:r>
              <a:rPr lang="en-US" dirty="0" smtClean="0"/>
              <a:t>Stakeholders can help with putting meaning on the numbers</a:t>
            </a:r>
          </a:p>
          <a:p>
            <a:pPr eaLnBrk="1" hangingPunct="1"/>
            <a:r>
              <a:rPr lang="en-US" dirty="0" smtClean="0"/>
              <a:t>Early on, the inference may be more a question of the quality of the data </a:t>
            </a:r>
          </a:p>
        </p:txBody>
      </p:sp>
    </p:spTree>
    <p:extLst>
      <p:ext uri="{BB962C8B-B14F-4D97-AF65-F5344CB8AC3E}">
        <p14:creationId xmlns:p14="http://schemas.microsoft.com/office/powerpoint/2010/main" val="1894569938"/>
      </p:ext>
    </p:extLst>
  </p:cSld>
  <p:clrMapOvr>
    <a:masterClrMapping/>
  </p:clrMapOvr>
  <p:transition>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304800"/>
            <a:ext cx="8229600" cy="914400"/>
          </a:xfrm>
        </p:spPr>
        <p:txBody>
          <a:bodyPr>
            <a:noAutofit/>
          </a:bodyPr>
          <a:lstStyle/>
          <a:p>
            <a:pPr>
              <a:lnSpc>
                <a:spcPct val="80000"/>
              </a:lnSpc>
            </a:pPr>
            <a:r>
              <a:rPr lang="en-US" dirty="0"/>
              <a:t>Considerations for Selecting a Priority </a:t>
            </a:r>
            <a:r>
              <a:rPr lang="en-US" dirty="0" smtClean="0"/>
              <a:t>Issue</a:t>
            </a:r>
            <a:endParaRPr lang="en-US" dirty="0"/>
          </a:p>
        </p:txBody>
      </p:sp>
      <p:sp>
        <p:nvSpPr>
          <p:cNvPr id="3" name="Content Placeholder 2"/>
          <p:cNvSpPr>
            <a:spLocks noGrp="1"/>
          </p:cNvSpPr>
          <p:nvPr>
            <p:ph idx="1"/>
          </p:nvPr>
        </p:nvSpPr>
        <p:spPr/>
        <p:txBody>
          <a:bodyPr>
            <a:noAutofit/>
          </a:bodyPr>
          <a:lstStyle/>
          <a:p>
            <a:pPr marL="285750" lvl="0" indent="-285750"/>
            <a:r>
              <a:rPr lang="en-US" sz="2400" dirty="0" smtClean="0"/>
              <a:t>Will </a:t>
            </a:r>
            <a:r>
              <a:rPr lang="en-US" sz="2400" dirty="0"/>
              <a:t>make a </a:t>
            </a:r>
            <a:r>
              <a:rPr lang="en-US" sz="2400" b="1" dirty="0">
                <a:solidFill>
                  <a:schemeClr val="accent1"/>
                </a:solidFill>
              </a:rPr>
              <a:t>difference</a:t>
            </a:r>
            <a:r>
              <a:rPr lang="en-US" sz="2400" dirty="0"/>
              <a:t> in results for children and/or families</a:t>
            </a:r>
          </a:p>
          <a:p>
            <a:pPr marL="285750" lvl="0" indent="-285750"/>
            <a:r>
              <a:rPr lang="en-US" sz="2400" dirty="0"/>
              <a:t>Leadership in the state </a:t>
            </a:r>
            <a:r>
              <a:rPr lang="en-US" sz="2400" b="1" dirty="0">
                <a:solidFill>
                  <a:schemeClr val="accent1"/>
                </a:solidFill>
              </a:rPr>
              <a:t>supports</a:t>
            </a:r>
            <a:r>
              <a:rPr lang="en-US" sz="2400" dirty="0"/>
              <a:t> efforts to address the issue</a:t>
            </a:r>
          </a:p>
          <a:p>
            <a:pPr marL="285750" lvl="0" indent="-285750"/>
            <a:r>
              <a:rPr lang="en-US" sz="2400" dirty="0" smtClean="0"/>
              <a:t>State </a:t>
            </a:r>
            <a:r>
              <a:rPr lang="en-US" sz="2400" dirty="0"/>
              <a:t>is </a:t>
            </a:r>
            <a:r>
              <a:rPr lang="en-US" sz="2400" b="1" dirty="0" smtClean="0">
                <a:solidFill>
                  <a:schemeClr val="accent1"/>
                </a:solidFill>
              </a:rPr>
              <a:t>committed</a:t>
            </a:r>
            <a:r>
              <a:rPr lang="en-US" sz="2400" dirty="0" smtClean="0"/>
              <a:t> </a:t>
            </a:r>
            <a:r>
              <a:rPr lang="en-US" sz="2400" dirty="0"/>
              <a:t>to making changes in the issue, in terms of values, resources, and staff time</a:t>
            </a:r>
          </a:p>
          <a:p>
            <a:pPr marL="285750" lvl="0" indent="-285750"/>
            <a:r>
              <a:rPr lang="en-US" sz="2400" dirty="0" smtClean="0"/>
              <a:t>Activities </a:t>
            </a:r>
            <a:r>
              <a:rPr lang="en-US" sz="2400" dirty="0"/>
              <a:t>already planned by the state will be </a:t>
            </a:r>
            <a:r>
              <a:rPr lang="en-US" sz="2400" b="1" dirty="0" smtClean="0">
                <a:solidFill>
                  <a:schemeClr val="accent1"/>
                </a:solidFill>
              </a:rPr>
              <a:t>enhanced</a:t>
            </a:r>
            <a:endParaRPr lang="en-US" sz="2400" b="1" dirty="0">
              <a:solidFill>
                <a:schemeClr val="accent1"/>
              </a:solidFill>
            </a:endParaRPr>
          </a:p>
          <a:p>
            <a:pPr marL="285750" lvl="0" indent="-285750"/>
            <a:r>
              <a:rPr lang="en-US" sz="2400" dirty="0"/>
              <a:t>Key </a:t>
            </a:r>
            <a:r>
              <a:rPr lang="en-US" sz="2400" b="1" dirty="0" smtClean="0">
                <a:solidFill>
                  <a:schemeClr val="accent1"/>
                </a:solidFill>
              </a:rPr>
              <a:t>stakeholders</a:t>
            </a:r>
            <a:r>
              <a:rPr lang="en-US" sz="2400" dirty="0" smtClean="0"/>
              <a:t> understand </a:t>
            </a:r>
            <a:r>
              <a:rPr lang="en-US" sz="2400" dirty="0"/>
              <a:t>the issue, its scope, significance, and urgency for the </a:t>
            </a:r>
            <a:r>
              <a:rPr lang="en-US" sz="2400" dirty="0" smtClean="0"/>
              <a:t>state</a:t>
            </a:r>
            <a:endParaRPr lang="en-US" sz="2400" dirty="0"/>
          </a:p>
          <a:p>
            <a:pPr marL="285750" lvl="0" indent="-285750"/>
            <a:r>
              <a:rPr lang="en-US" sz="2400" dirty="0"/>
              <a:t>The issue is </a:t>
            </a:r>
            <a:r>
              <a:rPr lang="en-US" sz="2400" b="1" dirty="0" smtClean="0">
                <a:solidFill>
                  <a:schemeClr val="accent1"/>
                </a:solidFill>
              </a:rPr>
              <a:t>feasible/doable</a:t>
            </a:r>
            <a:endParaRPr lang="en-US" sz="2400" b="1" dirty="0">
              <a:solidFill>
                <a:schemeClr val="accent1"/>
              </a:solidFill>
            </a:endParaRPr>
          </a:p>
          <a:p>
            <a:pPr marL="285750" lvl="0" indent="-285750"/>
            <a:r>
              <a:rPr lang="en-US" sz="2400" dirty="0"/>
              <a:t>The issue is defined and circumscribed well enough to be addressed in </a:t>
            </a:r>
            <a:r>
              <a:rPr lang="en-US" sz="2400" b="1" dirty="0">
                <a:solidFill>
                  <a:schemeClr val="accent1"/>
                </a:solidFill>
              </a:rPr>
              <a:t>1-3 years</a:t>
            </a:r>
          </a:p>
          <a:p>
            <a:pPr marL="457200" lvl="1" indent="0">
              <a:buNone/>
            </a:pPr>
            <a:endParaRPr lang="en-US" sz="2400" dirty="0" smtClean="0"/>
          </a:p>
        </p:txBody>
      </p:sp>
    </p:spTree>
    <p:extLst>
      <p:ext uri="{BB962C8B-B14F-4D97-AF65-F5344CB8AC3E}">
        <p14:creationId xmlns:p14="http://schemas.microsoft.com/office/powerpoint/2010/main" val="4010623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solidFill>
                  <a:srgbClr val="1F497D"/>
                </a:solidFill>
                <a:cs typeface="Arial" panose="020B0604020202020204" pitchFamily="34" charset="0"/>
              </a:rPr>
              <a:t>in-depth analysis in the focus area</a:t>
            </a:r>
            <a:endParaRPr lang="en-US" dirty="0">
              <a:solidFill>
                <a:srgbClr val="1F497D"/>
              </a:solidFill>
            </a:endParaRPr>
          </a:p>
        </p:txBody>
      </p:sp>
      <p:pic>
        <p:nvPicPr>
          <p:cNvPr id="1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295400"/>
            <a:ext cx="3791414" cy="25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The image on this slide displays the four stages of the SSIP cycle and identifies the stage that in-depth analysis in the focus area is part of, which is asking, “Why is it happening?”&#1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1054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424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Cause Analysis</a:t>
            </a:r>
            <a:endParaRPr lang="en-US" dirty="0"/>
          </a:p>
        </p:txBody>
      </p:sp>
      <p:sp>
        <p:nvSpPr>
          <p:cNvPr id="3" name="Content Placeholder 2"/>
          <p:cNvSpPr>
            <a:spLocks noGrp="1"/>
          </p:cNvSpPr>
          <p:nvPr>
            <p:ph idx="1"/>
          </p:nvPr>
        </p:nvSpPr>
        <p:spPr/>
        <p:txBody>
          <a:bodyPr/>
          <a:lstStyle/>
          <a:p>
            <a:r>
              <a:rPr lang="en-US" dirty="0" smtClean="0"/>
              <a:t>Digging into the local issues and challenges</a:t>
            </a:r>
          </a:p>
          <a:p>
            <a:r>
              <a:rPr lang="en-US" dirty="0" smtClean="0"/>
              <a:t>Asking questions about barriers at different levels</a:t>
            </a:r>
            <a:endParaRPr lang="en-US" dirty="0"/>
          </a:p>
        </p:txBody>
      </p:sp>
      <p:pic>
        <p:nvPicPr>
          <p:cNvPr id="5122" name="Picture 2"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549869"/>
            <a:ext cx="2521559" cy="206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562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073C79-669D-45C3-A94B-82AF5066E646}" type="slidenum">
              <a:rPr lang="en-US" smtClean="0"/>
              <a:pPr/>
              <a:t>73</a:t>
            </a:fld>
            <a:endParaRPr lang="en-US"/>
          </a:p>
        </p:txBody>
      </p:sp>
      <p:sp>
        <p:nvSpPr>
          <p:cNvPr id="2" name="Title 1"/>
          <p:cNvSpPr>
            <a:spLocks noGrp="1"/>
          </p:cNvSpPr>
          <p:nvPr>
            <p:ph type="title"/>
          </p:nvPr>
        </p:nvSpPr>
        <p:spPr/>
        <p:txBody>
          <a:bodyPr>
            <a:normAutofit/>
          </a:bodyPr>
          <a:lstStyle/>
          <a:p>
            <a:r>
              <a:rPr lang="en-US" sz="4800" b="1" dirty="0" smtClean="0"/>
              <a:t>Local Contributing Factor Tools</a:t>
            </a:r>
            <a:endParaRPr lang="en-US" sz="4800" b="1" dirty="0"/>
          </a:p>
        </p:txBody>
      </p:sp>
      <p:grpSp>
        <p:nvGrpSpPr>
          <p:cNvPr id="3" name="Group 2" descr="The images on this slide are screenshots of the draft tool for C-3 and B-7 and the final tool for C-2, C-4, C-5 and C-6."/>
          <p:cNvGrpSpPr/>
          <p:nvPr/>
        </p:nvGrpSpPr>
        <p:grpSpPr>
          <a:xfrm>
            <a:off x="426740" y="2045578"/>
            <a:ext cx="8195179" cy="3372515"/>
            <a:chOff x="426740" y="2045578"/>
            <a:chExt cx="8195179" cy="3372515"/>
          </a:xfrm>
        </p:grpSpPr>
        <p:pic>
          <p:nvPicPr>
            <p:cNvPr id="1028" name="Picture 4" descr="&quot; &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29" t="19670" r="24455" b="10363"/>
            <a:stretch/>
          </p:blipFill>
          <p:spPr bwMode="auto">
            <a:xfrm rot="660000">
              <a:off x="4270038" y="2060747"/>
              <a:ext cx="4351881" cy="335734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descr="&quot; &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21" t="20155" r="24449" b="9923"/>
            <a:stretch/>
          </p:blipFill>
          <p:spPr bwMode="auto">
            <a:xfrm rot="-660000">
              <a:off x="426740" y="2045578"/>
              <a:ext cx="4180459" cy="322840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5" name="Rectangle 4"/>
          <p:cNvSpPr/>
          <p:nvPr/>
        </p:nvSpPr>
        <p:spPr>
          <a:xfrm>
            <a:off x="157139" y="5562600"/>
            <a:ext cx="8986861" cy="1200329"/>
          </a:xfrm>
          <a:prstGeom prst="rect">
            <a:avLst/>
          </a:prstGeom>
        </p:spPr>
        <p:txBody>
          <a:bodyPr wrap="square">
            <a:spAutoFit/>
          </a:bodyPr>
          <a:lstStyle/>
          <a:p>
            <a:r>
              <a:rPr lang="en-US" dirty="0">
                <a:hlinkClick r:id="rId5"/>
              </a:rPr>
              <a:t>http://ectacenter.org/~</a:t>
            </a:r>
            <a:r>
              <a:rPr lang="en-US" dirty="0" smtClean="0">
                <a:hlinkClick r:id="rId5"/>
              </a:rPr>
              <a:t>docs/eco/ECO-C3-B7-LCFT.docx</a:t>
            </a:r>
            <a:r>
              <a:rPr lang="en-US" dirty="0" smtClean="0"/>
              <a:t> </a:t>
            </a:r>
          </a:p>
          <a:p>
            <a:endParaRPr lang="en-US" dirty="0" smtClean="0"/>
          </a:p>
          <a:p>
            <a:r>
              <a:rPr lang="en-US" dirty="0">
                <a:hlinkClick r:id="rId6"/>
              </a:rPr>
              <a:t>http://ectacenter.org/~docs/topics/gensup/14-ContributingFactor-Results_Final_28Mar12.doc</a:t>
            </a:r>
            <a:r>
              <a:rPr lang="en-US" dirty="0"/>
              <a:t> </a:t>
            </a:r>
          </a:p>
          <a:p>
            <a:endParaRPr lang="en-US" dirty="0"/>
          </a:p>
        </p:txBody>
      </p:sp>
    </p:spTree>
    <p:extLst>
      <p:ext uri="{BB962C8B-B14F-4D97-AF65-F5344CB8AC3E}">
        <p14:creationId xmlns:p14="http://schemas.microsoft.com/office/powerpoint/2010/main" val="2394066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073C79-669D-45C3-A94B-82AF5066E646}" type="slidenum">
              <a:rPr lang="en-US" smtClean="0"/>
              <a:pPr/>
              <a:t>74</a:t>
            </a:fld>
            <a:endParaRPr lang="en-US"/>
          </a:p>
        </p:txBody>
      </p:sp>
      <p:sp>
        <p:nvSpPr>
          <p:cNvPr id="2" name="Title 1"/>
          <p:cNvSpPr>
            <a:spLocks noGrp="1"/>
          </p:cNvSpPr>
          <p:nvPr>
            <p:ph type="title"/>
          </p:nvPr>
        </p:nvSpPr>
        <p:spPr/>
        <p:txBody>
          <a:bodyPr>
            <a:normAutofit/>
          </a:bodyPr>
          <a:lstStyle/>
          <a:p>
            <a:r>
              <a:rPr lang="en-US" sz="4800" b="1" dirty="0" smtClean="0"/>
              <a:t>Purpose</a:t>
            </a:r>
            <a:endParaRPr lang="en-US" sz="4000" b="1" dirty="0"/>
          </a:p>
        </p:txBody>
      </p:sp>
      <p:sp>
        <p:nvSpPr>
          <p:cNvPr id="3" name="Content Placeholder 2"/>
          <p:cNvSpPr>
            <a:spLocks noGrp="1"/>
          </p:cNvSpPr>
          <p:nvPr>
            <p:ph idx="1"/>
          </p:nvPr>
        </p:nvSpPr>
        <p:spPr>
          <a:xfrm>
            <a:off x="457200" y="1951037"/>
            <a:ext cx="5562600" cy="4602163"/>
          </a:xfrm>
        </p:spPr>
        <p:txBody>
          <a:bodyPr/>
          <a:lstStyle/>
          <a:p>
            <a:r>
              <a:rPr lang="en-US" dirty="0" smtClean="0"/>
              <a:t>Provide ideas for types of questions a team would consider in identifying factors impacting performance</a:t>
            </a:r>
            <a:endParaRPr lang="en-US" dirty="0"/>
          </a:p>
        </p:txBody>
      </p:sp>
      <p:pic>
        <p:nvPicPr>
          <p:cNvPr id="3074" name="Picture 2"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493837"/>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412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073C79-669D-45C3-A94B-82AF5066E646}" type="slidenum">
              <a:rPr lang="en-US" smtClean="0"/>
              <a:pPr/>
              <a:t>75</a:t>
            </a:fld>
            <a:endParaRPr lang="en-US"/>
          </a:p>
        </p:txBody>
      </p:sp>
      <p:sp>
        <p:nvSpPr>
          <p:cNvPr id="2" name="Title 1"/>
          <p:cNvSpPr>
            <a:spLocks noGrp="1"/>
          </p:cNvSpPr>
          <p:nvPr>
            <p:ph type="title"/>
          </p:nvPr>
        </p:nvSpPr>
        <p:spPr/>
        <p:txBody>
          <a:bodyPr>
            <a:normAutofit/>
          </a:bodyPr>
          <a:lstStyle/>
          <a:p>
            <a:r>
              <a:rPr lang="en-US" sz="4800" b="1" dirty="0" smtClean="0"/>
              <a:t>Process</a:t>
            </a:r>
            <a:endParaRPr lang="en-US" sz="4800" b="1" dirty="0"/>
          </a:p>
        </p:txBody>
      </p:sp>
      <p:sp>
        <p:nvSpPr>
          <p:cNvPr id="3" name="Content Placeholder 2"/>
          <p:cNvSpPr>
            <a:spLocks noGrp="1"/>
          </p:cNvSpPr>
          <p:nvPr>
            <p:ph idx="1"/>
          </p:nvPr>
        </p:nvSpPr>
        <p:spPr/>
        <p:txBody>
          <a:bodyPr/>
          <a:lstStyle/>
          <a:p>
            <a:r>
              <a:rPr lang="en-US" dirty="0" smtClean="0"/>
              <a:t>Used by teams including:</a:t>
            </a:r>
          </a:p>
          <a:p>
            <a:pPr lvl="1"/>
            <a:r>
              <a:rPr lang="en-US" dirty="0" smtClean="0"/>
              <a:t>Parents</a:t>
            </a:r>
          </a:p>
          <a:p>
            <a:pPr lvl="1"/>
            <a:r>
              <a:rPr lang="en-US" dirty="0" smtClean="0"/>
              <a:t>Providers/teachers</a:t>
            </a:r>
          </a:p>
          <a:p>
            <a:pPr lvl="1"/>
            <a:r>
              <a:rPr lang="en-US" dirty="0" smtClean="0"/>
              <a:t>Administrators</a:t>
            </a:r>
          </a:p>
          <a:p>
            <a:pPr lvl="1"/>
            <a:r>
              <a:rPr lang="en-US" dirty="0" smtClean="0"/>
              <a:t>Other stakeholders</a:t>
            </a:r>
            <a:endParaRPr lang="en-US" dirty="0"/>
          </a:p>
        </p:txBody>
      </p:sp>
      <p:pic>
        <p:nvPicPr>
          <p:cNvPr id="4" name="Picture 3"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3975" y="2971800"/>
            <a:ext cx="437004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743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073C79-669D-45C3-A94B-82AF5066E646}" type="slidenum">
              <a:rPr lang="en-US" smtClean="0"/>
              <a:pPr/>
              <a:t>76</a:t>
            </a:fld>
            <a:endParaRPr lang="en-US"/>
          </a:p>
        </p:txBody>
      </p:sp>
      <p:sp>
        <p:nvSpPr>
          <p:cNvPr id="2" name="Title 1"/>
          <p:cNvSpPr>
            <a:spLocks noGrp="1"/>
          </p:cNvSpPr>
          <p:nvPr>
            <p:ph type="title"/>
          </p:nvPr>
        </p:nvSpPr>
        <p:spPr/>
        <p:txBody>
          <a:bodyPr>
            <a:normAutofit/>
          </a:bodyPr>
          <a:lstStyle/>
          <a:p>
            <a:r>
              <a:rPr lang="en-US" sz="4800" b="1" dirty="0" smtClean="0"/>
              <a:t>Data Sources</a:t>
            </a:r>
            <a:endParaRPr lang="en-US" sz="4800" b="1" dirty="0"/>
          </a:p>
        </p:txBody>
      </p:sp>
      <p:sp>
        <p:nvSpPr>
          <p:cNvPr id="3" name="Content Placeholder 2"/>
          <p:cNvSpPr>
            <a:spLocks noGrp="1"/>
          </p:cNvSpPr>
          <p:nvPr>
            <p:ph idx="1"/>
          </p:nvPr>
        </p:nvSpPr>
        <p:spPr/>
        <p:txBody>
          <a:bodyPr>
            <a:normAutofit/>
          </a:bodyPr>
          <a:lstStyle/>
          <a:p>
            <a:r>
              <a:rPr lang="en-US" dirty="0" smtClean="0"/>
              <a:t>Qualitative Data </a:t>
            </a:r>
          </a:p>
          <a:p>
            <a:pPr lvl="1"/>
            <a:r>
              <a:rPr lang="en-US" dirty="0" smtClean="0"/>
              <a:t>Interviews</a:t>
            </a:r>
          </a:p>
          <a:p>
            <a:pPr lvl="1"/>
            <a:r>
              <a:rPr lang="en-US" dirty="0" smtClean="0"/>
              <a:t>Focus groups</a:t>
            </a:r>
          </a:p>
          <a:p>
            <a:r>
              <a:rPr lang="en-US" dirty="0" smtClean="0"/>
              <a:t>Quantitative Data</a:t>
            </a:r>
          </a:p>
          <a:p>
            <a:pPr lvl="1"/>
            <a:r>
              <a:rPr lang="en-US" dirty="0" smtClean="0"/>
              <a:t>Outcomes </a:t>
            </a:r>
            <a:r>
              <a:rPr lang="en-US" dirty="0"/>
              <a:t>data</a:t>
            </a:r>
          </a:p>
          <a:p>
            <a:pPr lvl="1"/>
            <a:r>
              <a:rPr lang="en-US" dirty="0" smtClean="0"/>
              <a:t>Compliance </a:t>
            </a:r>
            <a:r>
              <a:rPr lang="en-US" dirty="0"/>
              <a:t>data</a:t>
            </a:r>
          </a:p>
          <a:p>
            <a:pPr lvl="1"/>
            <a:r>
              <a:rPr lang="en-US" dirty="0" smtClean="0"/>
              <a:t>Policies </a:t>
            </a:r>
            <a:r>
              <a:rPr lang="en-US" dirty="0"/>
              <a:t>and procedures</a:t>
            </a:r>
          </a:p>
          <a:p>
            <a:pPr lvl="1"/>
            <a:r>
              <a:rPr lang="en-US" dirty="0"/>
              <a:t>Child records</a:t>
            </a:r>
          </a:p>
          <a:p>
            <a:endParaRPr lang="en-US" dirty="0" smtClean="0"/>
          </a:p>
          <a:p>
            <a:pPr lvl="1"/>
            <a:endParaRPr lang="en-US" dirty="0" smtClean="0"/>
          </a:p>
          <a:p>
            <a:pPr lvl="1"/>
            <a:endParaRPr lang="en-US" dirty="0" smtClean="0"/>
          </a:p>
          <a:p>
            <a:endParaRPr lang="en-US" dirty="0" smtClean="0"/>
          </a:p>
          <a:p>
            <a:pPr lvl="1"/>
            <a:endParaRPr lang="en-US" dirty="0"/>
          </a:p>
        </p:txBody>
      </p:sp>
      <p:pic>
        <p:nvPicPr>
          <p:cNvPr id="4" name="Picture 3" descr="&quot; &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828800"/>
            <a:ext cx="3429000" cy="3505200"/>
          </a:xfrm>
          <a:prstGeom prst="rect">
            <a:avLst/>
          </a:prstGeom>
        </p:spPr>
      </p:pic>
    </p:spTree>
    <p:extLst>
      <p:ext uri="{BB962C8B-B14F-4D97-AF65-F5344CB8AC3E}">
        <p14:creationId xmlns:p14="http://schemas.microsoft.com/office/powerpoint/2010/main" val="13755776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073C79-669D-45C3-A94B-82AF5066E646}" type="slidenum">
              <a:rPr lang="en-US" smtClean="0">
                <a:solidFill>
                  <a:prstClr val="black">
                    <a:tint val="75000"/>
                  </a:prstClr>
                </a:solidFill>
              </a:rPr>
              <a:pPr/>
              <a:t>77</a:t>
            </a:fld>
            <a:endParaRPr lang="en-US">
              <a:solidFill>
                <a:prstClr val="black">
                  <a:tint val="75000"/>
                </a:prstClr>
              </a:solidFill>
            </a:endParaRPr>
          </a:p>
        </p:txBody>
      </p:sp>
      <p:sp>
        <p:nvSpPr>
          <p:cNvPr id="2" name="Title 1"/>
          <p:cNvSpPr>
            <a:spLocks noGrp="1"/>
          </p:cNvSpPr>
          <p:nvPr>
            <p:ph type="title"/>
          </p:nvPr>
        </p:nvSpPr>
        <p:spPr>
          <a:xfrm>
            <a:off x="398135" y="170737"/>
            <a:ext cx="8229600" cy="1143000"/>
          </a:xfrm>
        </p:spPr>
        <p:txBody>
          <a:bodyPr>
            <a:normAutofit/>
          </a:bodyPr>
          <a:lstStyle/>
          <a:p>
            <a:r>
              <a:rPr lang="en-US" sz="4800" b="1" dirty="0" smtClean="0">
                <a:solidFill>
                  <a:schemeClr val="tx2"/>
                </a:solidFill>
              </a:rPr>
              <a:t>Question Categories</a:t>
            </a:r>
            <a:endParaRPr lang="en-US" sz="4800" b="1" dirty="0">
              <a:solidFill>
                <a:schemeClr val="tx2"/>
              </a:solidFill>
            </a:endParaRPr>
          </a:p>
        </p:txBody>
      </p:sp>
      <p:grpSp>
        <p:nvGrpSpPr>
          <p:cNvPr id="23" name="Group 22" descr="The images on this slide consist of a plus sign between two groups of boxes. The first group consists of a title box labeled “System and Infrastructure,” followed by boxes labeled “Policies and procedures,” “funding,” “training and TA,” “supervision” and “data.” The second group consists of a title box labeled “Practitioner and Practices,” followed by boxes labeled “competencies of staff,” “implementation of effective practices,” “time,” “resources” and “supports.”"/>
          <p:cNvGrpSpPr/>
          <p:nvPr/>
        </p:nvGrpSpPr>
        <p:grpSpPr>
          <a:xfrm>
            <a:off x="529856" y="1297894"/>
            <a:ext cx="8160488" cy="5364290"/>
            <a:chOff x="529856" y="1297894"/>
            <a:chExt cx="8160488" cy="5364290"/>
          </a:xfrm>
        </p:grpSpPr>
        <p:grpSp>
          <p:nvGrpSpPr>
            <p:cNvPr id="19" name="Group 18" descr="The images on this slide consist of a plus sign between two groups of boxes. The first group consists of a title box labeled “System and Infrastructure,” followed by boxes labeled “Policies and procedures,” “funding,” “training and TA,” “supervision” and “data.” The second group consists of a title box labeled “Practitioner and Practices,” followed by boxes labeled “competencies of staff,” “implementation of effective practices,” “time,” “resources” and “supports.”"/>
            <p:cNvGrpSpPr/>
            <p:nvPr/>
          </p:nvGrpSpPr>
          <p:grpSpPr>
            <a:xfrm>
              <a:off x="529856" y="1297894"/>
              <a:ext cx="8044416" cy="5364290"/>
              <a:chOff x="529856" y="1297894"/>
              <a:chExt cx="8044416" cy="5364290"/>
            </a:xfrm>
          </p:grpSpPr>
          <p:pic>
            <p:nvPicPr>
              <p:cNvPr id="2050" name="Picture 2" descr="Plus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663" y="1297894"/>
                <a:ext cx="1219057" cy="121905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529856" y="1447801"/>
                <a:ext cx="3200400" cy="5214383"/>
                <a:chOff x="529856" y="1447801"/>
                <a:chExt cx="3200400" cy="5214383"/>
              </a:xfrm>
            </p:grpSpPr>
            <p:sp>
              <p:nvSpPr>
                <p:cNvPr id="4" name="Rounded Rectangle 3"/>
                <p:cNvSpPr/>
                <p:nvPr/>
              </p:nvSpPr>
              <p:spPr>
                <a:xfrm>
                  <a:off x="529856" y="1447801"/>
                  <a:ext cx="3200400" cy="108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rPr>
                    <a:t>System/ </a:t>
                  </a:r>
                </a:p>
                <a:p>
                  <a:pPr algn="ctr"/>
                  <a:r>
                    <a:rPr lang="en-US" sz="3600" dirty="0" smtClean="0">
                      <a:solidFill>
                        <a:prstClr val="white"/>
                      </a:solidFill>
                    </a:rPr>
                    <a:t>Infrastructure</a:t>
                  </a:r>
                  <a:endParaRPr lang="en-US" sz="3600" dirty="0">
                    <a:solidFill>
                      <a:prstClr val="white"/>
                    </a:solidFill>
                  </a:endParaRPr>
                </a:p>
              </p:txBody>
            </p:sp>
            <p:sp>
              <p:nvSpPr>
                <p:cNvPr id="3" name="Oval 2"/>
                <p:cNvSpPr/>
                <p:nvPr/>
              </p:nvSpPr>
              <p:spPr>
                <a:xfrm>
                  <a:off x="645928" y="2750288"/>
                  <a:ext cx="2968256" cy="602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Policies/ procedures</a:t>
                  </a:r>
                  <a:endParaRPr lang="en-US" dirty="0">
                    <a:solidFill>
                      <a:prstClr val="white"/>
                    </a:solidFill>
                  </a:endParaRPr>
                </a:p>
              </p:txBody>
            </p:sp>
            <p:sp>
              <p:nvSpPr>
                <p:cNvPr id="7" name="Oval 6"/>
                <p:cNvSpPr/>
                <p:nvPr/>
              </p:nvSpPr>
              <p:spPr>
                <a:xfrm>
                  <a:off x="689344" y="3429001"/>
                  <a:ext cx="2968256"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Funding</a:t>
                  </a:r>
                  <a:endParaRPr lang="en-US" dirty="0">
                    <a:solidFill>
                      <a:prstClr val="white"/>
                    </a:solidFill>
                  </a:endParaRPr>
                </a:p>
              </p:txBody>
            </p:sp>
            <p:sp>
              <p:nvSpPr>
                <p:cNvPr id="8" name="Oval 7"/>
                <p:cNvSpPr/>
                <p:nvPr/>
              </p:nvSpPr>
              <p:spPr>
                <a:xfrm>
                  <a:off x="689344" y="4082017"/>
                  <a:ext cx="2968256" cy="56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Training/TA</a:t>
                  </a:r>
                  <a:endParaRPr lang="en-US" dirty="0">
                    <a:solidFill>
                      <a:prstClr val="white"/>
                    </a:solidFill>
                  </a:endParaRPr>
                </a:p>
              </p:txBody>
            </p:sp>
            <p:sp>
              <p:nvSpPr>
                <p:cNvPr id="9" name="Oval 8"/>
                <p:cNvSpPr/>
                <p:nvPr/>
              </p:nvSpPr>
              <p:spPr>
                <a:xfrm>
                  <a:off x="685800" y="4724400"/>
                  <a:ext cx="2968256" cy="56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Supervision</a:t>
                  </a:r>
                  <a:endParaRPr lang="en-US" dirty="0">
                    <a:solidFill>
                      <a:prstClr val="white"/>
                    </a:solidFill>
                  </a:endParaRPr>
                </a:p>
              </p:txBody>
            </p:sp>
            <p:sp>
              <p:nvSpPr>
                <p:cNvPr id="10" name="Oval 9"/>
                <p:cNvSpPr/>
                <p:nvPr/>
              </p:nvSpPr>
              <p:spPr>
                <a:xfrm>
                  <a:off x="685800" y="5403111"/>
                  <a:ext cx="2968256" cy="56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Data</a:t>
                  </a:r>
                  <a:endParaRPr lang="en-US" dirty="0">
                    <a:solidFill>
                      <a:prstClr val="white"/>
                    </a:solidFill>
                  </a:endParaRPr>
                </a:p>
              </p:txBody>
            </p:sp>
            <p:sp>
              <p:nvSpPr>
                <p:cNvPr id="11" name="Oval 10"/>
                <p:cNvSpPr/>
                <p:nvPr/>
              </p:nvSpPr>
              <p:spPr>
                <a:xfrm>
                  <a:off x="762000" y="6096000"/>
                  <a:ext cx="2968256" cy="56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Personnel</a:t>
                  </a:r>
                  <a:endParaRPr lang="en-US" dirty="0">
                    <a:solidFill>
                      <a:prstClr val="white"/>
                    </a:solidFill>
                  </a:endParaRPr>
                </a:p>
              </p:txBody>
            </p:sp>
          </p:grpSp>
          <p:grpSp>
            <p:nvGrpSpPr>
              <p:cNvPr id="18" name="Group 17"/>
              <p:cNvGrpSpPr/>
              <p:nvPr/>
            </p:nvGrpSpPr>
            <p:grpSpPr>
              <a:xfrm>
                <a:off x="5562600" y="2750288"/>
                <a:ext cx="3011672" cy="3219007"/>
                <a:chOff x="5562600" y="2750288"/>
                <a:chExt cx="3011672" cy="3219007"/>
              </a:xfrm>
            </p:grpSpPr>
            <p:sp>
              <p:nvSpPr>
                <p:cNvPr id="12" name="Oval 11"/>
                <p:cNvSpPr/>
                <p:nvPr/>
              </p:nvSpPr>
              <p:spPr>
                <a:xfrm>
                  <a:off x="5562600" y="2750288"/>
                  <a:ext cx="2968256" cy="602512"/>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Competencies of  staff</a:t>
                  </a:r>
                  <a:endParaRPr lang="en-US" dirty="0">
                    <a:solidFill>
                      <a:prstClr val="white"/>
                    </a:solidFill>
                  </a:endParaRPr>
                </a:p>
              </p:txBody>
            </p:sp>
            <p:sp>
              <p:nvSpPr>
                <p:cNvPr id="13" name="Oval 12"/>
                <p:cNvSpPr/>
                <p:nvPr/>
              </p:nvSpPr>
              <p:spPr>
                <a:xfrm>
                  <a:off x="5606016" y="3429001"/>
                  <a:ext cx="2968256" cy="533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Implementation of effective practices</a:t>
                  </a:r>
                  <a:endParaRPr lang="en-US" dirty="0">
                    <a:solidFill>
                      <a:prstClr val="white"/>
                    </a:solidFill>
                  </a:endParaRPr>
                </a:p>
              </p:txBody>
            </p:sp>
            <p:sp>
              <p:nvSpPr>
                <p:cNvPr id="14" name="Oval 13"/>
                <p:cNvSpPr/>
                <p:nvPr/>
              </p:nvSpPr>
              <p:spPr>
                <a:xfrm>
                  <a:off x="5606016" y="4082017"/>
                  <a:ext cx="2968256" cy="566184"/>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Time</a:t>
                  </a:r>
                  <a:endParaRPr lang="en-US" dirty="0">
                    <a:solidFill>
                      <a:prstClr val="white"/>
                    </a:solidFill>
                  </a:endParaRPr>
                </a:p>
              </p:txBody>
            </p:sp>
            <p:sp>
              <p:nvSpPr>
                <p:cNvPr id="15" name="Oval 14"/>
                <p:cNvSpPr/>
                <p:nvPr/>
              </p:nvSpPr>
              <p:spPr>
                <a:xfrm>
                  <a:off x="5602472" y="4724400"/>
                  <a:ext cx="2968256" cy="566184"/>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Resources</a:t>
                  </a:r>
                  <a:endParaRPr lang="en-US" dirty="0">
                    <a:solidFill>
                      <a:prstClr val="white"/>
                    </a:solidFill>
                  </a:endParaRPr>
                </a:p>
              </p:txBody>
            </p:sp>
            <p:sp>
              <p:nvSpPr>
                <p:cNvPr id="16" name="Oval 15"/>
                <p:cNvSpPr/>
                <p:nvPr/>
              </p:nvSpPr>
              <p:spPr>
                <a:xfrm>
                  <a:off x="5602472" y="5403111"/>
                  <a:ext cx="2968256" cy="566184"/>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Supports</a:t>
                  </a:r>
                  <a:endParaRPr lang="en-US" dirty="0">
                    <a:solidFill>
                      <a:prstClr val="white"/>
                    </a:solidFill>
                  </a:endParaRPr>
                </a:p>
              </p:txBody>
            </p:sp>
          </p:grpSp>
        </p:grpSp>
        <p:sp>
          <p:nvSpPr>
            <p:cNvPr id="21" name="Rounded Rectangle 20"/>
            <p:cNvSpPr/>
            <p:nvPr/>
          </p:nvSpPr>
          <p:spPr>
            <a:xfrm>
              <a:off x="5489944" y="1429606"/>
              <a:ext cx="3200400" cy="1084994"/>
            </a:xfrm>
            <a:prstGeom prst="roundRect">
              <a:avLst/>
            </a:prstGeom>
            <a:solidFill>
              <a:srgbClr val="00800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Practitioner/</a:t>
              </a:r>
              <a:r>
                <a:rPr lang="en-US" sz="3600" dirty="0" smtClean="0">
                  <a:solidFill>
                    <a:prstClr val="white"/>
                  </a:solidFill>
                </a:rPr>
                <a:t> </a:t>
              </a:r>
            </a:p>
            <a:p>
              <a:pPr algn="ctr"/>
              <a:r>
                <a:rPr lang="en-US" sz="3200" dirty="0" smtClean="0">
                  <a:solidFill>
                    <a:prstClr val="white"/>
                  </a:solidFill>
                </a:rPr>
                <a:t>Practices</a:t>
              </a:r>
              <a:endParaRPr lang="en-US" sz="3200" dirty="0">
                <a:solidFill>
                  <a:prstClr val="white"/>
                </a:solidFill>
              </a:endParaRPr>
            </a:p>
          </p:txBody>
        </p:sp>
      </p:grpSp>
    </p:spTree>
    <p:extLst>
      <p:ext uri="{BB962C8B-B14F-4D97-AF65-F5344CB8AC3E}">
        <p14:creationId xmlns:p14="http://schemas.microsoft.com/office/powerpoint/2010/main" val="15855439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073C79-669D-45C3-A94B-82AF5066E646}" type="slidenum">
              <a:rPr lang="en-US" smtClean="0"/>
              <a:pPr/>
              <a:t>78</a:t>
            </a:fld>
            <a:endParaRPr lang="en-US"/>
          </a:p>
        </p:txBody>
      </p:sp>
      <p:sp>
        <p:nvSpPr>
          <p:cNvPr id="2" name="Title 1"/>
          <p:cNvSpPr>
            <a:spLocks noGrp="1"/>
          </p:cNvSpPr>
          <p:nvPr>
            <p:ph type="title"/>
          </p:nvPr>
        </p:nvSpPr>
        <p:spPr/>
        <p:txBody>
          <a:bodyPr>
            <a:normAutofit/>
          </a:bodyPr>
          <a:lstStyle/>
          <a:p>
            <a:r>
              <a:rPr lang="en-US" sz="4800" b="1" dirty="0" smtClean="0"/>
              <a:t>Child Outcomes Tool</a:t>
            </a:r>
            <a:endParaRPr lang="en-US" sz="4800" b="1" dirty="0"/>
          </a:p>
        </p:txBody>
      </p:sp>
      <p:sp>
        <p:nvSpPr>
          <p:cNvPr id="3" name="Content Placeholder 2"/>
          <p:cNvSpPr>
            <a:spLocks noGrp="1"/>
          </p:cNvSpPr>
          <p:nvPr>
            <p:ph idx="1"/>
          </p:nvPr>
        </p:nvSpPr>
        <p:spPr>
          <a:xfrm>
            <a:off x="3810000" y="1524000"/>
            <a:ext cx="4876800" cy="4602163"/>
          </a:xfrm>
        </p:spPr>
        <p:txBody>
          <a:bodyPr>
            <a:normAutofit lnSpcReduction="10000"/>
          </a:bodyPr>
          <a:lstStyle/>
          <a:p>
            <a:pPr marL="0" indent="0">
              <a:buNone/>
            </a:pPr>
            <a:r>
              <a:rPr lang="en-US" dirty="0" smtClean="0"/>
              <a:t>Sections:</a:t>
            </a:r>
          </a:p>
          <a:p>
            <a:r>
              <a:rPr lang="en-US" dirty="0" smtClean="0"/>
              <a:t>Quality data:  questions related to collecting and reporting quality outcomes data</a:t>
            </a:r>
          </a:p>
          <a:p>
            <a:r>
              <a:rPr lang="en-US" dirty="0" smtClean="0"/>
              <a:t>Performance:  questions related to improving performance related to outcomes</a:t>
            </a:r>
          </a:p>
          <a:p>
            <a:endParaRPr lang="en-US" dirty="0"/>
          </a:p>
        </p:txBody>
      </p:sp>
      <p:pic>
        <p:nvPicPr>
          <p:cNvPr id="4" name="Content Placeholder 3" descr="&quot; &quot;"/>
          <p:cNvPicPr>
            <a:picLocks noChangeAspect="1"/>
          </p:cNvPicPr>
          <p:nvPr/>
        </p:nvPicPr>
        <p:blipFill>
          <a:blip r:embed="rId3" cstate="print">
            <a:extLst>
              <a:ext uri="{28A0092B-C50C-407E-A947-70E740481C1C}">
                <a14:useLocalDpi xmlns:a14="http://schemas.microsoft.com/office/drawing/2010/main" val="0"/>
              </a:ext>
            </a:extLst>
          </a:blip>
          <a:srcRect l="-15228" r="-15228"/>
          <a:stretch>
            <a:fillRect/>
          </a:stretch>
        </p:blipFill>
        <p:spPr>
          <a:xfrm>
            <a:off x="152400" y="1598101"/>
            <a:ext cx="4038600" cy="4525963"/>
          </a:xfrm>
          <a:prstGeom prst="rect">
            <a:avLst/>
          </a:prstGeom>
        </p:spPr>
      </p:pic>
    </p:spTree>
    <p:extLst>
      <p:ext uri="{BB962C8B-B14F-4D97-AF65-F5344CB8AC3E}">
        <p14:creationId xmlns:p14="http://schemas.microsoft.com/office/powerpoint/2010/main" val="22148404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073C79-669D-45C3-A94B-82AF5066E646}" type="slidenum">
              <a:rPr lang="en-US" smtClean="0"/>
              <a:pPr/>
              <a:t>79</a:t>
            </a:fld>
            <a:endParaRPr lang="en-US"/>
          </a:p>
        </p:txBody>
      </p:sp>
      <p:sp>
        <p:nvSpPr>
          <p:cNvPr id="2" name="Title 1"/>
          <p:cNvSpPr>
            <a:spLocks noGrp="1"/>
          </p:cNvSpPr>
          <p:nvPr>
            <p:ph type="title"/>
          </p:nvPr>
        </p:nvSpPr>
        <p:spPr/>
        <p:txBody>
          <a:bodyPr>
            <a:normAutofit/>
          </a:bodyPr>
          <a:lstStyle/>
          <a:p>
            <a:r>
              <a:rPr lang="en-US" sz="4800" b="1" dirty="0" smtClean="0"/>
              <a:t>Data Quality Questions, e.g.</a:t>
            </a:r>
            <a:endParaRPr lang="en-US" sz="4800" b="1" dirty="0"/>
          </a:p>
        </p:txBody>
      </p:sp>
      <p:sp>
        <p:nvSpPr>
          <p:cNvPr id="3" name="Content Placeholder 2"/>
          <p:cNvSpPr>
            <a:spLocks noGrp="1"/>
          </p:cNvSpPr>
          <p:nvPr>
            <p:ph idx="1"/>
          </p:nvPr>
        </p:nvSpPr>
        <p:spPr>
          <a:xfrm>
            <a:off x="457200" y="1524000"/>
            <a:ext cx="4114800" cy="4602163"/>
          </a:xfrm>
        </p:spPr>
        <p:txBody>
          <a:bodyPr>
            <a:noAutofit/>
          </a:bodyPr>
          <a:lstStyle/>
          <a:p>
            <a:r>
              <a:rPr lang="en-US" sz="2400" dirty="0" smtClean="0"/>
              <a:t>Do we have comprehensive written policies and procedures describing the data collection and transmission approach?</a:t>
            </a:r>
          </a:p>
          <a:p>
            <a:r>
              <a:rPr lang="en-US" sz="2400" dirty="0" smtClean="0"/>
              <a:t>Do we have a process for ensuring the completeness and accuracy of the data?</a:t>
            </a:r>
          </a:p>
          <a:p>
            <a:r>
              <a:rPr lang="en-US" sz="2400" dirty="0" smtClean="0"/>
              <a:t>Do we have procedures in place to inform stakeholders, including families, about tall aspects of the outcomes measurement system?</a:t>
            </a:r>
            <a:endParaRPr lang="en-US" sz="2400" dirty="0"/>
          </a:p>
        </p:txBody>
      </p:sp>
      <p:sp>
        <p:nvSpPr>
          <p:cNvPr id="4" name="Content Placeholder 2"/>
          <p:cNvSpPr txBox="1">
            <a:spLocks/>
          </p:cNvSpPr>
          <p:nvPr/>
        </p:nvSpPr>
        <p:spPr>
          <a:xfrm>
            <a:off x="4724400" y="1570632"/>
            <a:ext cx="41148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schemeClr val="tx2"/>
                </a:solidFill>
              </a:rPr>
              <a:t>Do our practitioners have the competencies needed for measuring outcomes?</a:t>
            </a:r>
          </a:p>
          <a:p>
            <a:r>
              <a:rPr lang="en-US" sz="2400" dirty="0" smtClean="0">
                <a:solidFill>
                  <a:schemeClr val="tx2"/>
                </a:solidFill>
              </a:rPr>
              <a:t>Do those who are entering the data have the competencies and resources needed for entering and transmitting the data?</a:t>
            </a:r>
          </a:p>
          <a:p>
            <a:r>
              <a:rPr lang="en-US" sz="2400" dirty="0" smtClean="0">
                <a:solidFill>
                  <a:schemeClr val="tx2"/>
                </a:solidFill>
              </a:rPr>
              <a:t>Do our supervisors oversee and ensure the quality of the outcomes measurement process?</a:t>
            </a:r>
          </a:p>
          <a:p>
            <a:endParaRPr lang="en-US" sz="2400" dirty="0">
              <a:solidFill>
                <a:schemeClr val="tx2"/>
              </a:solidFill>
            </a:endParaRPr>
          </a:p>
        </p:txBody>
      </p:sp>
    </p:spTree>
    <p:extLst>
      <p:ext uri="{BB962C8B-B14F-4D97-AF65-F5344CB8AC3E}">
        <p14:creationId xmlns:p14="http://schemas.microsoft.com/office/powerpoint/2010/main" val="3049647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2179B4D0-7908-4280-B940-A23D56F7D745}" type="slidenum">
              <a:rPr lang="en-US" sz="1200">
                <a:latin typeface="Calisto MT" pitchFamily="18" charset="0"/>
              </a:rPr>
              <a:pPr algn="r"/>
              <a:t>8</a:t>
            </a:fld>
            <a:endParaRPr lang="en-US" sz="1200">
              <a:latin typeface="Calisto MT" pitchFamily="18" charset="0"/>
            </a:endParaRPr>
          </a:p>
        </p:txBody>
      </p:sp>
      <p:sp>
        <p:nvSpPr>
          <p:cNvPr id="2" name="Title 1"/>
          <p:cNvSpPr>
            <a:spLocks noGrp="1"/>
          </p:cNvSpPr>
          <p:nvPr>
            <p:ph type="title"/>
          </p:nvPr>
        </p:nvSpPr>
        <p:spPr/>
        <p:txBody>
          <a:bodyPr/>
          <a:lstStyle/>
          <a:p>
            <a:r>
              <a:rPr lang="en-US" dirty="0" smtClean="0"/>
              <a:t>Action</a:t>
            </a:r>
            <a:endParaRPr lang="en-US" dirty="0"/>
          </a:p>
        </p:txBody>
      </p:sp>
      <p:sp>
        <p:nvSpPr>
          <p:cNvPr id="78851" name="Rectangle 3"/>
          <p:cNvSpPr>
            <a:spLocks noGrp="1" noChangeArrowheads="1"/>
          </p:cNvSpPr>
          <p:nvPr>
            <p:ph idx="1"/>
          </p:nvPr>
        </p:nvSpPr>
        <p:spPr/>
        <p:txBody>
          <a:bodyPr>
            <a:normAutofit/>
          </a:bodyPr>
          <a:lstStyle/>
          <a:p>
            <a:pPr eaLnBrk="1" hangingPunct="1"/>
            <a:r>
              <a:rPr lang="en-US" dirty="0" smtClean="0"/>
              <a:t>Given the inference from the numbers, what should be done?</a:t>
            </a:r>
          </a:p>
          <a:p>
            <a:pPr eaLnBrk="1" hangingPunct="1"/>
            <a:r>
              <a:rPr lang="en-US" dirty="0" smtClean="0"/>
              <a:t>Recommendations or action steps</a:t>
            </a:r>
          </a:p>
          <a:p>
            <a:pPr eaLnBrk="1" hangingPunct="1"/>
            <a:r>
              <a:rPr lang="en-US" dirty="0" smtClean="0"/>
              <a:t>Action can be debatable – and often is</a:t>
            </a:r>
          </a:p>
          <a:p>
            <a:pPr eaLnBrk="1" hangingPunct="1"/>
            <a:r>
              <a:rPr lang="en-US" dirty="0" smtClean="0"/>
              <a:t>Another role for stakeholders</a:t>
            </a:r>
          </a:p>
          <a:p>
            <a:pPr eaLnBrk="1" hangingPunct="1"/>
            <a:r>
              <a:rPr lang="en-US" dirty="0" smtClean="0"/>
              <a:t>Again, early on the action might have to do with improving the quality of the data</a:t>
            </a:r>
          </a:p>
        </p:txBody>
      </p:sp>
    </p:spTree>
    <p:extLst>
      <p:ext uri="{BB962C8B-B14F-4D97-AF65-F5344CB8AC3E}">
        <p14:creationId xmlns:p14="http://schemas.microsoft.com/office/powerpoint/2010/main" val="3914775064"/>
      </p:ext>
    </p:extLst>
  </p:cSld>
  <p:clrMapOvr>
    <a:masterClrMapping/>
  </p:clrMapOvr>
  <p:transition>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073C79-669D-45C3-A94B-82AF5066E646}" type="slidenum">
              <a:rPr lang="en-US" smtClean="0"/>
              <a:pPr/>
              <a:t>80</a:t>
            </a:fld>
            <a:endParaRPr lang="en-US"/>
          </a:p>
        </p:txBody>
      </p:sp>
      <p:sp>
        <p:nvSpPr>
          <p:cNvPr id="2" name="Title 1"/>
          <p:cNvSpPr>
            <a:spLocks noGrp="1"/>
          </p:cNvSpPr>
          <p:nvPr>
            <p:ph type="title"/>
          </p:nvPr>
        </p:nvSpPr>
        <p:spPr/>
        <p:txBody>
          <a:bodyPr>
            <a:normAutofit/>
          </a:bodyPr>
          <a:lstStyle/>
          <a:p>
            <a:r>
              <a:rPr lang="en-US" sz="4800" b="1" dirty="0" smtClean="0"/>
              <a:t>Performance Questions, e.g.</a:t>
            </a:r>
            <a:endParaRPr lang="en-US" sz="4800" b="1" dirty="0"/>
          </a:p>
        </p:txBody>
      </p:sp>
      <p:sp>
        <p:nvSpPr>
          <p:cNvPr id="3" name="Content Placeholder 2"/>
          <p:cNvSpPr>
            <a:spLocks noGrp="1"/>
          </p:cNvSpPr>
          <p:nvPr>
            <p:ph idx="1"/>
          </p:nvPr>
        </p:nvSpPr>
        <p:spPr>
          <a:xfrm>
            <a:off x="457200" y="1524000"/>
            <a:ext cx="4267200" cy="4602163"/>
          </a:xfrm>
        </p:spPr>
        <p:txBody>
          <a:bodyPr>
            <a:noAutofit/>
          </a:bodyPr>
          <a:lstStyle/>
          <a:p>
            <a:r>
              <a:rPr lang="en-US" sz="2200" dirty="0" smtClean="0"/>
              <a:t>Do we have a process for ensuring IFSP/IEP services and supports are high quality and aligned with individual child and family needs and priorities?</a:t>
            </a:r>
          </a:p>
          <a:p>
            <a:r>
              <a:rPr lang="en-US" sz="2200" dirty="0" smtClean="0"/>
              <a:t>Do we have a process for supporting practitioners and tracking that they are implementing effective practices?</a:t>
            </a:r>
          </a:p>
          <a:p>
            <a:r>
              <a:rPr lang="en-US" sz="2200" dirty="0" smtClean="0"/>
              <a:t>Do we have adequate numbers of qualified personnel?</a:t>
            </a:r>
          </a:p>
          <a:p>
            <a:r>
              <a:rPr lang="en-US" sz="2200" dirty="0" smtClean="0"/>
              <a:t>Does our monitoring and supervision adequately look at the program performance?</a:t>
            </a:r>
            <a:endParaRPr lang="en-US" sz="2200" dirty="0"/>
          </a:p>
        </p:txBody>
      </p:sp>
      <p:sp>
        <p:nvSpPr>
          <p:cNvPr id="4" name="Content Placeholder 2"/>
          <p:cNvSpPr txBox="1">
            <a:spLocks/>
          </p:cNvSpPr>
          <p:nvPr/>
        </p:nvSpPr>
        <p:spPr>
          <a:xfrm>
            <a:off x="4724400" y="1576320"/>
            <a:ext cx="4114800" cy="4876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schemeClr val="tx2"/>
                </a:solidFill>
              </a:rPr>
              <a:t>Do practitioners understand the mission, values and beliefs of the program?</a:t>
            </a:r>
          </a:p>
          <a:p>
            <a:r>
              <a:rPr lang="en-US" sz="2400" dirty="0" smtClean="0">
                <a:solidFill>
                  <a:schemeClr val="tx2"/>
                </a:solidFill>
              </a:rPr>
              <a:t>Do practitioners know what competencies are expected in their position?</a:t>
            </a:r>
          </a:p>
          <a:p>
            <a:r>
              <a:rPr lang="en-US" sz="2400" dirty="0" smtClean="0">
                <a:solidFill>
                  <a:schemeClr val="tx2"/>
                </a:solidFill>
              </a:rPr>
              <a:t>Do practitioners have the knowledge and skills related to implementing effective practices?</a:t>
            </a:r>
          </a:p>
          <a:p>
            <a:r>
              <a:rPr lang="en-US" sz="2400" dirty="0" smtClean="0">
                <a:solidFill>
                  <a:schemeClr val="tx2"/>
                </a:solidFill>
              </a:rPr>
              <a:t>Do practitioners attitudes reflect the values of the program?</a:t>
            </a:r>
          </a:p>
          <a:p>
            <a:r>
              <a:rPr lang="en-US" sz="2400" dirty="0" smtClean="0">
                <a:solidFill>
                  <a:schemeClr val="tx2"/>
                </a:solidFill>
              </a:rPr>
              <a:t>Do practitioners have adequate time and resources and support from local leadership?</a:t>
            </a:r>
          </a:p>
        </p:txBody>
      </p:sp>
    </p:spTree>
    <p:extLst>
      <p:ext uri="{BB962C8B-B14F-4D97-AF65-F5344CB8AC3E}">
        <p14:creationId xmlns:p14="http://schemas.microsoft.com/office/powerpoint/2010/main" val="2722867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a:buNone/>
            </a:pPr>
            <a:endParaRPr lang="en-US" dirty="0" smtClean="0"/>
          </a:p>
          <a:p>
            <a:pPr algn="ctr">
              <a:buNone/>
            </a:pPr>
            <a:r>
              <a:rPr lang="en-US" sz="4000" b="1" dirty="0" smtClean="0">
                <a:solidFill>
                  <a:schemeClr val="accent1"/>
                </a:solidFill>
              </a:rPr>
              <a:t>Root cause analysis with local contributing factors tool</a:t>
            </a:r>
            <a:endParaRPr lang="en-US" sz="4000" b="1" dirty="0">
              <a:solidFill>
                <a:schemeClr val="accent1"/>
              </a:solidFill>
            </a:endParaRPr>
          </a:p>
        </p:txBody>
      </p:sp>
      <p:pic>
        <p:nvPicPr>
          <p:cNvPr id="4" name="Picture 3"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352800"/>
            <a:ext cx="2130641" cy="313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1746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In-depth Infrastructure Analysis on focus area</a:t>
            </a:r>
            <a:endParaRPr lang="en-US" dirty="0">
              <a:solidFill>
                <a:srgbClr val="1F497D"/>
              </a:solidFill>
            </a:endParaRPr>
          </a:p>
        </p:txBody>
      </p:sp>
      <p:pic>
        <p:nvPicPr>
          <p:cNvPr id="6" name="Picture 2" descr="The image on this slide displays the four stages of the SSIP cycle and identifies the stage that in-depth infrastructure analysis on a focus area is part of, which is asking, “Why is it happe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1054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295400"/>
            <a:ext cx="4084134"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9100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libri" pitchFamily="34" charset="0"/>
                <a:cs typeface="Calibri" pitchFamily="34" charset="0"/>
              </a:rPr>
              <a:t>Infrastructure Analysis</a:t>
            </a:r>
            <a:endParaRPr lang="en-US" sz="4800" b="1" dirty="0">
              <a:latin typeface="Calibri" pitchFamily="34" charset="0"/>
              <a:cs typeface="Calibri" pitchFamily="34" charset="0"/>
            </a:endParaRPr>
          </a:p>
        </p:txBody>
      </p:sp>
      <p:sp>
        <p:nvSpPr>
          <p:cNvPr id="3" name="Content Placeholder 2"/>
          <p:cNvSpPr>
            <a:spLocks noGrp="1"/>
          </p:cNvSpPr>
          <p:nvPr>
            <p:ph idx="1"/>
          </p:nvPr>
        </p:nvSpPr>
        <p:spPr/>
        <p:txBody>
          <a:bodyPr>
            <a:normAutofit lnSpcReduction="10000"/>
          </a:bodyPr>
          <a:lstStyle/>
          <a:p>
            <a:pPr lvl="0"/>
            <a:r>
              <a:rPr lang="en-US" sz="2800" dirty="0" smtClean="0"/>
              <a:t>A </a:t>
            </a:r>
            <a:r>
              <a:rPr lang="en-US" sz="2800" dirty="0"/>
              <a:t>description of how the State </a:t>
            </a:r>
            <a:r>
              <a:rPr lang="en-US" sz="2800" dirty="0">
                <a:solidFill>
                  <a:srgbClr val="FF0000"/>
                </a:solidFill>
              </a:rPr>
              <a:t>analyzed the capacity of its current system to support improvement and build capacity in </a:t>
            </a:r>
            <a:r>
              <a:rPr lang="en-US" sz="2800" dirty="0" smtClean="0">
                <a:solidFill>
                  <a:srgbClr val="FF0000"/>
                </a:solidFill>
              </a:rPr>
              <a:t>LEA's and local programs </a:t>
            </a:r>
            <a:r>
              <a:rPr lang="en-US" sz="2800" dirty="0">
                <a:solidFill>
                  <a:srgbClr val="FF0000"/>
                </a:solidFill>
              </a:rPr>
              <a:t>to implement,  scale up, and sustain evidence-based practices</a:t>
            </a:r>
            <a:r>
              <a:rPr lang="en-US" sz="2800" dirty="0"/>
              <a:t> to improve results for </a:t>
            </a:r>
            <a:r>
              <a:rPr lang="en-US" sz="2800" dirty="0" smtClean="0"/>
              <a:t>children and youth </a:t>
            </a:r>
            <a:r>
              <a:rPr lang="en-US" sz="2800" dirty="0"/>
              <a:t>with disabilities, and the results of this analysis.  </a:t>
            </a:r>
            <a:endParaRPr lang="en-US" sz="2800" dirty="0" smtClean="0"/>
          </a:p>
          <a:p>
            <a:pPr lvl="0">
              <a:buNone/>
            </a:pPr>
            <a:endParaRPr lang="en-US" sz="2800" dirty="0" smtClean="0"/>
          </a:p>
          <a:p>
            <a:pPr lvl="1"/>
            <a:r>
              <a:rPr lang="en-US" dirty="0" smtClean="0"/>
              <a:t>State </a:t>
            </a:r>
            <a:r>
              <a:rPr lang="en-US" dirty="0"/>
              <a:t>system components include:  governance, fiscal, quality standards, professional development, data, technical assistance, and accountability.  </a:t>
            </a:r>
            <a:endParaRPr lang="en-US" dirty="0" smtClean="0"/>
          </a:p>
        </p:txBody>
      </p:sp>
    </p:spTree>
    <p:extLst>
      <p:ext uri="{BB962C8B-B14F-4D97-AF65-F5344CB8AC3E}">
        <p14:creationId xmlns:p14="http://schemas.microsoft.com/office/powerpoint/2010/main" val="23212690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libri" pitchFamily="34" charset="0"/>
                <a:cs typeface="Calibri" pitchFamily="34" charset="0"/>
              </a:rPr>
              <a:t>Infrastructure Analysis</a:t>
            </a:r>
            <a:endParaRPr lang="en-US" sz="4800" b="1" dirty="0">
              <a:latin typeface="Calibri" pitchFamily="34" charset="0"/>
              <a:cs typeface="Calibri" pitchFamily="34" charset="0"/>
            </a:endParaRPr>
          </a:p>
        </p:txBody>
      </p:sp>
      <p:sp>
        <p:nvSpPr>
          <p:cNvPr id="3" name="Content Placeholder 2"/>
          <p:cNvSpPr>
            <a:spLocks noGrp="1"/>
          </p:cNvSpPr>
          <p:nvPr>
            <p:ph idx="1"/>
          </p:nvPr>
        </p:nvSpPr>
        <p:spPr/>
        <p:txBody>
          <a:bodyPr>
            <a:noAutofit/>
          </a:bodyPr>
          <a:lstStyle/>
          <a:p>
            <a:pPr lvl="1"/>
            <a:r>
              <a:rPr lang="en-US" sz="2200" dirty="0" smtClean="0"/>
              <a:t>The </a:t>
            </a:r>
            <a:r>
              <a:rPr lang="en-US" sz="2200" dirty="0"/>
              <a:t>description must include the strengths of the system, how components of the system are coordinated, and areas for improvement within and across components of the system.  </a:t>
            </a:r>
            <a:endParaRPr lang="en-US" sz="2200" dirty="0" smtClean="0"/>
          </a:p>
          <a:p>
            <a:pPr lvl="1"/>
            <a:endParaRPr lang="en-US" sz="2200" dirty="0" smtClean="0"/>
          </a:p>
          <a:p>
            <a:pPr lvl="1"/>
            <a:r>
              <a:rPr lang="en-US" sz="2200" dirty="0" smtClean="0"/>
              <a:t>The </a:t>
            </a:r>
            <a:r>
              <a:rPr lang="en-US" sz="2200" dirty="0"/>
              <a:t>description must also include an analysis of initiatives in the State, including initiatives in general education and other areas beyond special education, which can have an impact on </a:t>
            </a:r>
            <a:r>
              <a:rPr lang="en-US" sz="2200" dirty="0" smtClean="0"/>
              <a:t>children and youth </a:t>
            </a:r>
            <a:r>
              <a:rPr lang="en-US" sz="2200" dirty="0"/>
              <a:t>with disabilities.  </a:t>
            </a:r>
            <a:endParaRPr lang="en-US" sz="2200" dirty="0" smtClean="0"/>
          </a:p>
          <a:p>
            <a:pPr lvl="1"/>
            <a:endParaRPr lang="en-US" sz="2200" dirty="0" smtClean="0"/>
          </a:p>
          <a:p>
            <a:pPr lvl="1"/>
            <a:r>
              <a:rPr lang="en-US" sz="2200" dirty="0"/>
              <a:t>T</a:t>
            </a:r>
            <a:r>
              <a:rPr lang="en-US" sz="2200" dirty="0" smtClean="0"/>
              <a:t>he </a:t>
            </a:r>
            <a:r>
              <a:rPr lang="en-US" sz="2200" dirty="0"/>
              <a:t>State must include in the description how decisions are made within the State system and the representatives (e.g., agencies, positions, individuals) that must be involved in planning for systematic improvements in the State </a:t>
            </a:r>
            <a:r>
              <a:rPr lang="en-US" sz="2200" dirty="0" smtClean="0"/>
              <a:t>system.</a:t>
            </a:r>
            <a:endParaRPr lang="en-US" sz="2200" dirty="0"/>
          </a:p>
        </p:txBody>
      </p:sp>
    </p:spTree>
    <p:extLst>
      <p:ext uri="{BB962C8B-B14F-4D97-AF65-F5344CB8AC3E}">
        <p14:creationId xmlns:p14="http://schemas.microsoft.com/office/powerpoint/2010/main" val="8928906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e boxes on this slide illustrates the theory of action around data and infrastructure analysis. Boxes labeled for broad data and infrastructure analyses, as well as boxes for in-depth data and infrastructure analyses related to a focus area, all have emergent arrows that point to a box labeled, “Focus for improvement.”&#10;"/>
          <p:cNvGrpSpPr/>
          <p:nvPr/>
        </p:nvGrpSpPr>
        <p:grpSpPr>
          <a:xfrm>
            <a:off x="304800" y="76197"/>
            <a:ext cx="8714746" cy="6566590"/>
            <a:chOff x="304800" y="76197"/>
            <a:chExt cx="8714746" cy="6566590"/>
          </a:xfrm>
        </p:grpSpPr>
        <p:sp>
          <p:nvSpPr>
            <p:cNvPr id="4" name="Rounded Rectangle 3"/>
            <p:cNvSpPr/>
            <p:nvPr/>
          </p:nvSpPr>
          <p:spPr>
            <a:xfrm>
              <a:off x="838200" y="5312326"/>
              <a:ext cx="3108960" cy="1280160"/>
            </a:xfrm>
            <a:prstGeom prst="roundRect">
              <a:avLst/>
            </a:prstGeom>
            <a:solidFill>
              <a:schemeClr val="tx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 Analysis</a:t>
              </a:r>
            </a:p>
            <a:p>
              <a:pPr marL="285750" indent="-285750" algn="ctr">
                <a:buFont typeface="Arial" panose="020B0604020202020204" pitchFamily="34" charset="0"/>
                <a:buChar char="•"/>
              </a:pPr>
              <a:r>
                <a:rPr lang="en-US" sz="1400" b="1" dirty="0" smtClean="0">
                  <a:solidFill>
                    <a:schemeClr val="tx1"/>
                  </a:solidFill>
                </a:rPr>
                <a:t>Broad Analysis</a:t>
              </a:r>
            </a:p>
          </p:txBody>
        </p:sp>
        <p:sp>
          <p:nvSpPr>
            <p:cNvPr id="8" name="Rounded Rectangle 7"/>
            <p:cNvSpPr/>
            <p:nvPr/>
          </p:nvSpPr>
          <p:spPr>
            <a:xfrm>
              <a:off x="5172714" y="5362627"/>
              <a:ext cx="3108960" cy="1280160"/>
            </a:xfrm>
            <a:prstGeom prst="round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Infrastructure Assessment</a:t>
              </a:r>
            </a:p>
            <a:p>
              <a:pPr marL="285750" indent="-285750" algn="ctr">
                <a:buFont typeface="Arial" panose="020B0604020202020204" pitchFamily="34" charset="0"/>
                <a:buChar char="•"/>
              </a:pPr>
              <a:r>
                <a:rPr lang="en-US" sz="1400" b="1" dirty="0" smtClean="0">
                  <a:solidFill>
                    <a:schemeClr val="tx1"/>
                  </a:solidFill>
                </a:rPr>
                <a:t>Broad Analysis</a:t>
              </a:r>
            </a:p>
          </p:txBody>
        </p:sp>
        <p:sp>
          <p:nvSpPr>
            <p:cNvPr id="6" name="Rounded Rectangle 5"/>
            <p:cNvSpPr/>
            <p:nvPr/>
          </p:nvSpPr>
          <p:spPr>
            <a:xfrm>
              <a:off x="1042674" y="4089400"/>
              <a:ext cx="7239000" cy="1005840"/>
            </a:xfrm>
            <a:prstGeom prst="roundRect">
              <a:avLst/>
            </a:prstGeom>
            <a:solidFill>
              <a:srgbClr val="C00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Focus for Improvement</a:t>
              </a:r>
            </a:p>
          </p:txBody>
        </p:sp>
        <p:sp>
          <p:nvSpPr>
            <p:cNvPr id="14" name="Flowchart: Decision 13"/>
            <p:cNvSpPr/>
            <p:nvPr/>
          </p:nvSpPr>
          <p:spPr>
            <a:xfrm>
              <a:off x="1823216" y="76197"/>
              <a:ext cx="5466584" cy="2133600"/>
            </a:xfrm>
            <a:prstGeom prst="flowChartDecision">
              <a:avLst/>
            </a:prstGeom>
            <a:solidFill>
              <a:schemeClr val="accent4">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bg1"/>
                  </a:solidFill>
                </a:rPr>
                <a:t>Theory of Action</a:t>
              </a:r>
            </a:p>
            <a:p>
              <a:pPr algn="ctr"/>
              <a:endParaRPr lang="en-US" b="1" dirty="0" smtClean="0">
                <a:solidFill>
                  <a:schemeClr val="tx1"/>
                </a:solidFill>
              </a:endParaRPr>
            </a:p>
          </p:txBody>
        </p:sp>
        <p:sp>
          <p:nvSpPr>
            <p:cNvPr id="9" name="Up Arrow 8" descr="&quot; &quot;"/>
            <p:cNvSpPr/>
            <p:nvPr/>
          </p:nvSpPr>
          <p:spPr>
            <a:xfrm>
              <a:off x="4314192" y="2362200"/>
              <a:ext cx="484632" cy="1612900"/>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042672" y="2528091"/>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 Analysis</a:t>
              </a:r>
            </a:p>
            <a:p>
              <a:pPr marL="285750" indent="-285750" algn="ctr">
                <a:buFont typeface="Arial" panose="020B0604020202020204" pitchFamily="34" charset="0"/>
                <a:buChar char="•"/>
              </a:pPr>
              <a:r>
                <a:rPr lang="en-US" sz="1400" b="1" dirty="0" smtClean="0">
                  <a:solidFill>
                    <a:schemeClr val="tx1"/>
                  </a:solidFill>
                </a:rPr>
                <a:t>In-depth Analysis Related to Primary Concern Area</a:t>
              </a:r>
            </a:p>
          </p:txBody>
        </p:sp>
        <p:sp>
          <p:nvSpPr>
            <p:cNvPr id="13" name="Rounded Rectangle 12"/>
            <p:cNvSpPr/>
            <p:nvPr/>
          </p:nvSpPr>
          <p:spPr>
            <a:xfrm>
              <a:off x="5171442" y="2528091"/>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Infrastructure Assessment</a:t>
              </a:r>
            </a:p>
            <a:p>
              <a:pPr marL="285750" indent="-285750" algn="ctr">
                <a:buFont typeface="Arial" panose="020B0604020202020204" pitchFamily="34" charset="0"/>
                <a:buChar char="•"/>
              </a:pPr>
              <a:r>
                <a:rPr lang="en-US" sz="1400" b="1" dirty="0" smtClean="0">
                  <a:solidFill>
                    <a:schemeClr val="tx1"/>
                  </a:solidFill>
                </a:rPr>
                <a:t>In-depth Analysis Related to Primary Concern Area </a:t>
              </a:r>
            </a:p>
          </p:txBody>
        </p:sp>
        <p:sp>
          <p:nvSpPr>
            <p:cNvPr id="18" name="Curved Right Arrow 17" descr="&quot; &quot;"/>
            <p:cNvSpPr/>
            <p:nvPr/>
          </p:nvSpPr>
          <p:spPr>
            <a:xfrm>
              <a:off x="304800" y="3580511"/>
              <a:ext cx="737872" cy="789178"/>
            </a:xfrm>
            <a:prstGeom prst="curv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descr="&quot; &quot;"/>
            <p:cNvSpPr/>
            <p:nvPr/>
          </p:nvSpPr>
          <p:spPr>
            <a:xfrm>
              <a:off x="8281674" y="3580510"/>
              <a:ext cx="737872" cy="789179"/>
            </a:xfrm>
            <a:prstGeom prst="curved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Right Arrow 27" descr="&quot; &quot;"/>
            <p:cNvSpPr/>
            <p:nvPr/>
          </p:nvSpPr>
          <p:spPr>
            <a:xfrm rot="10357085">
              <a:off x="8290314" y="4645572"/>
              <a:ext cx="720591" cy="947325"/>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Left Arrow 30" descr="&quot; &quot;"/>
            <p:cNvSpPr/>
            <p:nvPr/>
          </p:nvSpPr>
          <p:spPr>
            <a:xfrm rot="11744535">
              <a:off x="307417" y="4656062"/>
              <a:ext cx="609599" cy="1010581"/>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154787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Focused Infrastructure Analysis</a:t>
            </a:r>
            <a:endParaRPr lang="en-US" sz="4800" dirty="0"/>
          </a:p>
        </p:txBody>
      </p:sp>
      <p:sp>
        <p:nvSpPr>
          <p:cNvPr id="3" name="Content Placeholder 2"/>
          <p:cNvSpPr>
            <a:spLocks noGrp="1"/>
          </p:cNvSpPr>
          <p:nvPr>
            <p:ph idx="1"/>
          </p:nvPr>
        </p:nvSpPr>
        <p:spPr/>
        <p:txBody>
          <a:bodyPr>
            <a:normAutofit/>
          </a:bodyPr>
          <a:lstStyle/>
          <a:p>
            <a:r>
              <a:rPr lang="en-US" dirty="0" smtClean="0"/>
              <a:t>E.g. Using a tool like the Local Contributing Factors Tool</a:t>
            </a:r>
          </a:p>
          <a:p>
            <a:r>
              <a:rPr lang="en-US" dirty="0" smtClean="0"/>
              <a:t>Specific to the focus area:</a:t>
            </a:r>
          </a:p>
          <a:p>
            <a:pPr lvl="1"/>
            <a:r>
              <a:rPr lang="en-US" dirty="0" smtClean="0"/>
              <a:t>Description of different system components</a:t>
            </a:r>
          </a:p>
          <a:p>
            <a:pPr lvl="1"/>
            <a:r>
              <a:rPr lang="en-US" dirty="0" smtClean="0"/>
              <a:t>What are the initiatives currently underway</a:t>
            </a:r>
          </a:p>
          <a:p>
            <a:pPr lvl="1"/>
            <a:r>
              <a:rPr lang="en-US" dirty="0" smtClean="0"/>
              <a:t>How are decisions made and who are the decision-makers and representatives </a:t>
            </a:r>
          </a:p>
        </p:txBody>
      </p:sp>
    </p:spTree>
    <p:extLst>
      <p:ext uri="{BB962C8B-B14F-4D97-AF65-F5344CB8AC3E}">
        <p14:creationId xmlns:p14="http://schemas.microsoft.com/office/powerpoint/2010/main" val="20844235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1F497D"/>
                </a:solidFill>
              </a:rPr>
              <a:t>ECTA System Framework</a:t>
            </a:r>
            <a:endParaRPr lang="en-US" b="1" dirty="0">
              <a:solidFill>
                <a:srgbClr val="1F497D"/>
              </a:solidFill>
            </a:endParaRPr>
          </a:p>
        </p:txBody>
      </p:sp>
      <p:pic>
        <p:nvPicPr>
          <p:cNvPr id="6" name="Picture 2" descr="&quot; &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4288" y="1600200"/>
            <a:ext cx="367990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1509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bwMode="auto">
          <a:noFill/>
          <a:ln>
            <a:miter lim="800000"/>
            <a:headEnd/>
            <a:tailEnd/>
          </a:ln>
        </p:spPr>
        <p:txBody>
          <a:bodyPr/>
          <a:lstStyle/>
          <a:p>
            <a:fld id="{278E1182-5CDE-4D77-8D89-F04828096F7F}" type="slidenum">
              <a:rPr lang="en-US" smtClean="0">
                <a:ea typeface="ＭＳ Ｐゴシック" pitchFamily="34" charset="-128"/>
              </a:rPr>
              <a:pPr/>
              <a:t>88</a:t>
            </a:fld>
            <a:endParaRPr lang="en-US" smtClean="0">
              <a:ea typeface="ＭＳ Ｐゴシック" pitchFamily="34" charset="-128"/>
            </a:endParaRPr>
          </a:p>
        </p:txBody>
      </p:sp>
      <p:sp>
        <p:nvSpPr>
          <p:cNvPr id="2" name="Title 1"/>
          <p:cNvSpPr>
            <a:spLocks noGrp="1"/>
          </p:cNvSpPr>
          <p:nvPr>
            <p:ph type="title"/>
          </p:nvPr>
        </p:nvSpPr>
        <p:spPr/>
        <p:txBody>
          <a:bodyPr>
            <a:normAutofit/>
          </a:bodyPr>
          <a:lstStyle/>
          <a:p>
            <a:pPr>
              <a:defRPr/>
            </a:pPr>
            <a:r>
              <a:rPr lang="en-US" sz="4800" b="1" dirty="0" smtClean="0"/>
              <a:t>ECTA Systems Framework</a:t>
            </a:r>
            <a:endParaRPr lang="en-US" sz="4800" b="1" dirty="0"/>
          </a:p>
        </p:txBody>
      </p:sp>
      <p:pic>
        <p:nvPicPr>
          <p:cNvPr id="7170" name="Picture 2" descr="The image on this screen is a screenshot of the ECTA Systems Framework’s draft Governance component.&#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04" t="19864" r="34337" b="14014"/>
          <a:stretch/>
        </p:blipFill>
        <p:spPr bwMode="auto">
          <a:xfrm>
            <a:off x="762000" y="1562290"/>
            <a:ext cx="3962400" cy="483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descr="&quot; &quot;"/>
          <p:cNvSpPr/>
          <p:nvPr/>
        </p:nvSpPr>
        <p:spPr>
          <a:xfrm>
            <a:off x="5486400" y="2057400"/>
            <a:ext cx="2895600" cy="41910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1" descr="&quot; &quot;"/>
          <p:cNvPicPr>
            <a:picLocks noChangeAspect="1" noChangeArrowheads="1"/>
          </p:cNvPicPr>
          <p:nvPr/>
        </p:nvPicPr>
        <p:blipFill>
          <a:blip r:embed="rId4" cstate="print"/>
          <a:srcRect/>
          <a:stretch>
            <a:fillRect/>
          </a:stretch>
        </p:blipFill>
        <p:spPr bwMode="auto">
          <a:xfrm>
            <a:off x="5638800" y="2209800"/>
            <a:ext cx="2590800" cy="3886200"/>
          </a:xfrm>
          <a:prstGeom prst="rect">
            <a:avLst/>
          </a:prstGeom>
          <a:noFill/>
          <a:ln w="9525">
            <a:noFill/>
            <a:miter lim="800000"/>
            <a:headEnd/>
            <a:tailEnd/>
          </a:ln>
          <a:effectLst>
            <a:outerShdw blurRad="50800" dist="50800" dir="5400000" algn="ctr" rotWithShape="0">
              <a:srgbClr val="224568"/>
            </a:outerShdw>
          </a:effectLst>
        </p:spPr>
      </p:pic>
    </p:spTree>
    <p:extLst>
      <p:ext uri="{BB962C8B-B14F-4D97-AF65-F5344CB8AC3E}">
        <p14:creationId xmlns:p14="http://schemas.microsoft.com/office/powerpoint/2010/main" val="27408741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pPr>
              <a:lnSpc>
                <a:spcPct val="80000"/>
              </a:lnSpc>
              <a:defRPr/>
            </a:pPr>
            <a:r>
              <a:rPr lang="en-US" sz="4800" b="1" dirty="0" smtClean="0"/>
              <a:t>System Framework:  Purpose and Audience</a:t>
            </a:r>
            <a:endParaRPr lang="en-US" sz="4800" b="1" dirty="0"/>
          </a:p>
        </p:txBody>
      </p:sp>
      <p:sp>
        <p:nvSpPr>
          <p:cNvPr id="24578" name="Content Placeholder 2"/>
          <p:cNvSpPr>
            <a:spLocks noGrp="1"/>
          </p:cNvSpPr>
          <p:nvPr>
            <p:ph idx="1"/>
          </p:nvPr>
        </p:nvSpPr>
        <p:spPr/>
        <p:txBody>
          <a:bodyPr/>
          <a:lstStyle/>
          <a:p>
            <a:pPr marL="0" indent="0">
              <a:buFont typeface="Arial" charset="0"/>
              <a:buNone/>
            </a:pPr>
            <a:r>
              <a:rPr lang="en-US" sz="2400" b="1" dirty="0" smtClean="0">
                <a:latin typeface="Arial" charset="0"/>
                <a:ea typeface="ＭＳ Ｐゴシック" pitchFamily="34" charset="-128"/>
                <a:cs typeface="Arial" charset="0"/>
              </a:rPr>
              <a:t>Purpose</a:t>
            </a:r>
            <a:r>
              <a:rPr lang="en-US" sz="2400" dirty="0" smtClean="0">
                <a:latin typeface="Arial" charset="0"/>
                <a:ea typeface="ＭＳ Ｐゴシック" pitchFamily="34" charset="-128"/>
                <a:cs typeface="Arial" charset="0"/>
              </a:rPr>
              <a:t>:  to guide states in evaluating their current Part C/619 system, identifying areas for improvement, and providing direction on how to develop a more effective, efficient Part C and Section 619 system that requires, supports, and encourages implementation of effective practices. </a:t>
            </a:r>
          </a:p>
          <a:p>
            <a:pPr marL="0" indent="0">
              <a:buFont typeface="Arial" charset="0"/>
              <a:buNone/>
            </a:pPr>
            <a:endParaRPr lang="en-US" sz="2400" dirty="0" smtClean="0">
              <a:latin typeface="Arial" charset="0"/>
              <a:ea typeface="ＭＳ Ｐゴシック" pitchFamily="34" charset="-128"/>
              <a:cs typeface="Arial" charset="0"/>
            </a:endParaRPr>
          </a:p>
          <a:p>
            <a:pPr marL="0" indent="0">
              <a:buFont typeface="Arial" charset="0"/>
              <a:buNone/>
            </a:pPr>
            <a:r>
              <a:rPr lang="en-US" sz="2400" b="1" dirty="0" smtClean="0">
                <a:latin typeface="Arial" charset="0"/>
                <a:ea typeface="ＭＳ Ｐゴシック" pitchFamily="34" charset="-128"/>
                <a:cs typeface="Arial" charset="0"/>
              </a:rPr>
              <a:t>Audience</a:t>
            </a:r>
            <a:r>
              <a:rPr lang="en-US" sz="2400" dirty="0" smtClean="0">
                <a:latin typeface="Arial" charset="0"/>
                <a:ea typeface="ＭＳ Ｐゴシック" pitchFamily="34" charset="-128"/>
                <a:cs typeface="Arial" charset="0"/>
              </a:rPr>
              <a:t>:  the key audience is state Part C and state Section 619 coordinators and staff, with acknowledgement that other key staff and leadership in a state will need to be involved.</a:t>
            </a:r>
          </a:p>
          <a:p>
            <a:pPr marL="0" indent="0">
              <a:buFont typeface="Arial" charset="0"/>
              <a:buNone/>
            </a:pPr>
            <a:endParaRPr lang="en-US" sz="2400" dirty="0" smtClean="0">
              <a:latin typeface="Arial" charset="0"/>
              <a:ea typeface="ＭＳ Ｐゴシック" pitchFamily="34" charset="-128"/>
              <a:cs typeface="Arial" charset="0"/>
            </a:endParaRPr>
          </a:p>
          <a:p>
            <a:pPr marL="0" indent="0">
              <a:buFont typeface="Arial" charset="0"/>
              <a:buNone/>
            </a:pPr>
            <a:endParaRPr lang="en-US" sz="2400" dirty="0" smtClean="0">
              <a:latin typeface="Arial" charset="0"/>
              <a:ea typeface="ＭＳ Ｐゴシック" pitchFamily="34" charset="-128"/>
              <a:cs typeface="Arial" charset="0"/>
            </a:endParaRPr>
          </a:p>
          <a:p>
            <a:pPr marL="0" indent="0">
              <a:buFont typeface="Arial" charset="0"/>
              <a:buNone/>
            </a:pPr>
            <a:endParaRPr lang="en-US"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118114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Data Quality:  What if you don’t trust the data?</a:t>
            </a:r>
            <a:endParaRPr lang="en-US" dirty="0">
              <a:solidFill>
                <a:srgbClr val="1F497D"/>
              </a:solidFill>
            </a:endParaRPr>
          </a:p>
        </p:txBody>
      </p:sp>
      <p:pic>
        <p:nvPicPr>
          <p:cNvPr id="4" name="Picture 3"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62788"/>
            <a:ext cx="2599826" cy="38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1709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Iterative Validation Process</a:t>
            </a:r>
            <a:endParaRPr lang="en-US" sz="4800" b="1" dirty="0"/>
          </a:p>
        </p:txBody>
      </p:sp>
      <p:sp>
        <p:nvSpPr>
          <p:cNvPr id="3" name="Content Placeholder 2"/>
          <p:cNvSpPr>
            <a:spLocks noGrp="1"/>
          </p:cNvSpPr>
          <p:nvPr>
            <p:ph idx="1"/>
          </p:nvPr>
        </p:nvSpPr>
        <p:spPr>
          <a:xfrm>
            <a:off x="457200" y="1798637"/>
            <a:ext cx="5981700" cy="4602163"/>
          </a:xfrm>
        </p:spPr>
        <p:txBody>
          <a:bodyPr/>
          <a:lstStyle/>
          <a:p>
            <a:pPr lvl="0"/>
            <a:r>
              <a:rPr lang="en-US" sz="2000" dirty="0" smtClean="0"/>
              <a:t>Review of the existing literature</a:t>
            </a:r>
          </a:p>
          <a:p>
            <a:r>
              <a:rPr lang="en-US" sz="2000" dirty="0"/>
              <a:t>Discussions with partner states about what’s working or not working in their states (related to various components); what it means to be ‘quality’</a:t>
            </a:r>
          </a:p>
          <a:p>
            <a:pPr lvl="0"/>
            <a:r>
              <a:rPr lang="en-US" sz="2000" dirty="0" smtClean="0"/>
              <a:t>Draft of components, subcomponents, quality indicators and elements of quality</a:t>
            </a:r>
          </a:p>
          <a:p>
            <a:pPr lvl="0"/>
            <a:r>
              <a:rPr lang="en-US" sz="2000" dirty="0" smtClean="0"/>
              <a:t>Review of drafts and input from:  partner states, TWG, ECTA staff, others</a:t>
            </a:r>
          </a:p>
          <a:p>
            <a:pPr lvl="0"/>
            <a:r>
              <a:rPr lang="en-US" sz="2000" dirty="0" smtClean="0"/>
              <a:t>Revisions to drafts based on input</a:t>
            </a:r>
          </a:p>
          <a:p>
            <a:pPr lvl="0"/>
            <a:r>
              <a:rPr lang="en-US" sz="2000" dirty="0" smtClean="0"/>
              <a:t>Re-send revised drafts and have partner states ‘test’ through application</a:t>
            </a:r>
          </a:p>
          <a:p>
            <a:pPr lvl="0"/>
            <a:r>
              <a:rPr lang="en-US" sz="2000" dirty="0" smtClean="0"/>
              <a:t>Revisions to drafts again</a:t>
            </a:r>
          </a:p>
          <a:p>
            <a:pPr lvl="0"/>
            <a:r>
              <a:rPr lang="en-US" sz="2000" dirty="0" smtClean="0"/>
              <a:t>Send more broadly to get input</a:t>
            </a:r>
          </a:p>
          <a:p>
            <a:pPr marL="0" indent="0">
              <a:buNone/>
            </a:pPr>
            <a:endParaRPr lang="en-US" dirty="0"/>
          </a:p>
        </p:txBody>
      </p:sp>
      <p:grpSp>
        <p:nvGrpSpPr>
          <p:cNvPr id="12" name="Group 11" descr="The image on this slide is a vertical flow diagram listing the stages of the Iterative Validation Process. The flow diagram starts with a box labeled “literature” and is followed by boxes labeled, in descending order, “state examples,” “draft,” “review and input,” “revise,” “state testing,” “revise,” and “broader input.”"/>
          <p:cNvGrpSpPr/>
          <p:nvPr/>
        </p:nvGrpSpPr>
        <p:grpSpPr>
          <a:xfrm>
            <a:off x="6400800" y="1828800"/>
            <a:ext cx="2105247" cy="4648200"/>
            <a:chOff x="6400800" y="1828800"/>
            <a:chExt cx="2105247" cy="4648200"/>
          </a:xfrm>
        </p:grpSpPr>
        <p:sp>
          <p:nvSpPr>
            <p:cNvPr id="4" name="Rectangle 3"/>
            <p:cNvSpPr/>
            <p:nvPr/>
          </p:nvSpPr>
          <p:spPr>
            <a:xfrm>
              <a:off x="6400800" y="1828800"/>
              <a:ext cx="2057400" cy="3048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75000"/>
                    </a:schemeClr>
                  </a:solidFill>
                </a:rPr>
                <a:t>Literature</a:t>
              </a:r>
              <a:endParaRPr lang="en-US" dirty="0">
                <a:solidFill>
                  <a:schemeClr val="tx2">
                    <a:lumMod val="75000"/>
                  </a:schemeClr>
                </a:solidFill>
              </a:endParaRPr>
            </a:p>
          </p:txBody>
        </p:sp>
        <p:sp>
          <p:nvSpPr>
            <p:cNvPr id="6" name="Rectangle 5"/>
            <p:cNvSpPr/>
            <p:nvPr/>
          </p:nvSpPr>
          <p:spPr>
            <a:xfrm>
              <a:off x="6400800" y="2438400"/>
              <a:ext cx="2057400" cy="3048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75000"/>
                    </a:schemeClr>
                  </a:solidFill>
                </a:rPr>
                <a:t>State Examples</a:t>
              </a:r>
              <a:endParaRPr lang="en-US" dirty="0">
                <a:solidFill>
                  <a:schemeClr val="tx2">
                    <a:lumMod val="75000"/>
                  </a:schemeClr>
                </a:solidFill>
              </a:endParaRPr>
            </a:p>
          </p:txBody>
        </p:sp>
        <p:sp>
          <p:nvSpPr>
            <p:cNvPr id="5" name="Rectangle 4"/>
            <p:cNvSpPr/>
            <p:nvPr/>
          </p:nvSpPr>
          <p:spPr>
            <a:xfrm>
              <a:off x="6438900" y="3058633"/>
              <a:ext cx="2057400" cy="3048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75000"/>
                    </a:schemeClr>
                  </a:solidFill>
                </a:rPr>
                <a:t>Draft</a:t>
              </a:r>
              <a:endParaRPr lang="en-US" dirty="0">
                <a:solidFill>
                  <a:schemeClr val="tx2">
                    <a:lumMod val="75000"/>
                  </a:schemeClr>
                </a:solidFill>
              </a:endParaRPr>
            </a:p>
          </p:txBody>
        </p:sp>
        <p:sp>
          <p:nvSpPr>
            <p:cNvPr id="7" name="Rectangle 6"/>
            <p:cNvSpPr/>
            <p:nvPr/>
          </p:nvSpPr>
          <p:spPr>
            <a:xfrm>
              <a:off x="6413205" y="3657600"/>
              <a:ext cx="2057400" cy="3048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75000"/>
                    </a:schemeClr>
                  </a:solidFill>
                </a:rPr>
                <a:t>Review/Input</a:t>
              </a:r>
              <a:endParaRPr lang="en-US" dirty="0">
                <a:solidFill>
                  <a:schemeClr val="tx2">
                    <a:lumMod val="75000"/>
                  </a:schemeClr>
                </a:solidFill>
              </a:endParaRPr>
            </a:p>
          </p:txBody>
        </p:sp>
        <p:sp>
          <p:nvSpPr>
            <p:cNvPr id="8" name="Rectangle 7"/>
            <p:cNvSpPr/>
            <p:nvPr/>
          </p:nvSpPr>
          <p:spPr>
            <a:xfrm>
              <a:off x="6429154" y="4299099"/>
              <a:ext cx="2057400" cy="3048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75000"/>
                    </a:schemeClr>
                  </a:solidFill>
                </a:rPr>
                <a:t>Revise</a:t>
              </a:r>
              <a:endParaRPr lang="en-US" dirty="0">
                <a:solidFill>
                  <a:schemeClr val="tx2">
                    <a:lumMod val="75000"/>
                  </a:schemeClr>
                </a:solidFill>
              </a:endParaRPr>
            </a:p>
          </p:txBody>
        </p:sp>
        <p:sp>
          <p:nvSpPr>
            <p:cNvPr id="9" name="Rectangle 8"/>
            <p:cNvSpPr/>
            <p:nvPr/>
          </p:nvSpPr>
          <p:spPr>
            <a:xfrm>
              <a:off x="6430926" y="4944140"/>
              <a:ext cx="2057400" cy="3048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75000"/>
                    </a:schemeClr>
                  </a:solidFill>
                </a:rPr>
                <a:t>State Testing</a:t>
              </a:r>
              <a:endParaRPr lang="en-US" dirty="0">
                <a:solidFill>
                  <a:schemeClr val="tx2">
                    <a:lumMod val="75000"/>
                  </a:schemeClr>
                </a:solidFill>
              </a:endParaRPr>
            </a:p>
          </p:txBody>
        </p:sp>
        <p:sp>
          <p:nvSpPr>
            <p:cNvPr id="10" name="Rectangle 9"/>
            <p:cNvSpPr/>
            <p:nvPr/>
          </p:nvSpPr>
          <p:spPr>
            <a:xfrm>
              <a:off x="6448647" y="5596268"/>
              <a:ext cx="2057400" cy="3048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75000"/>
                    </a:schemeClr>
                  </a:solidFill>
                </a:rPr>
                <a:t>Revise</a:t>
              </a:r>
              <a:endParaRPr lang="en-US" dirty="0">
                <a:solidFill>
                  <a:schemeClr val="tx2">
                    <a:lumMod val="75000"/>
                  </a:schemeClr>
                </a:solidFill>
              </a:endParaRPr>
            </a:p>
          </p:txBody>
        </p:sp>
        <p:sp>
          <p:nvSpPr>
            <p:cNvPr id="11" name="Rectangle 10"/>
            <p:cNvSpPr/>
            <p:nvPr/>
          </p:nvSpPr>
          <p:spPr>
            <a:xfrm>
              <a:off x="6434472" y="6172200"/>
              <a:ext cx="2057400" cy="3048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75000"/>
                    </a:schemeClr>
                  </a:solidFill>
                </a:rPr>
                <a:t>Broader Input</a:t>
              </a:r>
              <a:endParaRPr lang="en-US" dirty="0">
                <a:solidFill>
                  <a:schemeClr val="tx2">
                    <a:lumMod val="75000"/>
                  </a:schemeClr>
                </a:solidFill>
              </a:endParaRPr>
            </a:p>
          </p:txBody>
        </p:sp>
        <p:cxnSp>
          <p:nvCxnSpPr>
            <p:cNvPr id="13" name="Straight Arrow Connector 12" descr="&quot; &quot;"/>
            <p:cNvCxnSpPr/>
            <p:nvPr/>
          </p:nvCxnSpPr>
          <p:spPr>
            <a:xfrm>
              <a:off x="7429500" y="21336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descr="&quot; &quot;"/>
            <p:cNvCxnSpPr/>
            <p:nvPr/>
          </p:nvCxnSpPr>
          <p:spPr>
            <a:xfrm>
              <a:off x="7456967" y="27432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descr="&quot; &quot;"/>
            <p:cNvCxnSpPr/>
            <p:nvPr/>
          </p:nvCxnSpPr>
          <p:spPr>
            <a:xfrm>
              <a:off x="7467600" y="33528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descr="&quot; &quot;"/>
            <p:cNvCxnSpPr/>
            <p:nvPr/>
          </p:nvCxnSpPr>
          <p:spPr>
            <a:xfrm>
              <a:off x="7467600" y="39624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descr="&quot; &quot;"/>
            <p:cNvCxnSpPr/>
            <p:nvPr/>
          </p:nvCxnSpPr>
          <p:spPr>
            <a:xfrm>
              <a:off x="7467600" y="4637567"/>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descr="&quot; &quot;"/>
            <p:cNvCxnSpPr/>
            <p:nvPr/>
          </p:nvCxnSpPr>
          <p:spPr>
            <a:xfrm>
              <a:off x="7467600" y="52578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descr="&quot; &quot;"/>
            <p:cNvCxnSpPr/>
            <p:nvPr/>
          </p:nvCxnSpPr>
          <p:spPr>
            <a:xfrm>
              <a:off x="7467600" y="58674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743257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tx2"/>
                </a:solidFill>
                <a:latin typeface="+mj-lt"/>
                <a:ea typeface="+mj-ea"/>
                <a:cs typeface="+mj-cs"/>
              </a:rPr>
              <a:t>System</a:t>
            </a:r>
            <a:r>
              <a:rPr kumimoji="0" lang="en-US" sz="4800" b="1" i="0" u="none" strike="noStrike" kern="1200" cap="none" spc="0" normalizeH="0" noProof="0" dirty="0" smtClean="0">
                <a:ln>
                  <a:noFill/>
                </a:ln>
                <a:solidFill>
                  <a:schemeClr val="tx2"/>
                </a:solidFill>
                <a:uLnTx/>
                <a:uFillTx/>
                <a:latin typeface="+mj-lt"/>
                <a:ea typeface="+mj-ea"/>
                <a:cs typeface="+mj-cs"/>
              </a:rPr>
              <a:t> Impact</a:t>
            </a:r>
            <a:r>
              <a:rPr kumimoji="0" lang="en-US" sz="4800" b="1" i="0" u="none" strike="noStrike" kern="1200" cap="none" spc="0" normalizeH="0" baseline="0" noProof="0" dirty="0" smtClean="0">
                <a:ln>
                  <a:noFill/>
                </a:ln>
                <a:solidFill>
                  <a:schemeClr val="tx2"/>
                </a:solidFill>
                <a:uLnTx/>
                <a:uFillTx/>
                <a:latin typeface="+mj-lt"/>
                <a:ea typeface="+mj-ea"/>
                <a:cs typeface="+mj-cs"/>
              </a:rPr>
              <a:t> Results</a:t>
            </a:r>
            <a:endParaRPr kumimoji="0" lang="en-US" sz="4800" b="1" i="0" u="none" strike="noStrike" kern="1200" cap="none" spc="0" normalizeH="0" baseline="0" noProof="0" dirty="0">
              <a:ln>
                <a:noFill/>
              </a:ln>
              <a:solidFill>
                <a:schemeClr val="tx2"/>
              </a:solidFill>
              <a:uLnTx/>
              <a:uFillTx/>
              <a:latin typeface="+mj-lt"/>
              <a:ea typeface="+mj-ea"/>
              <a:cs typeface="+mj-cs"/>
            </a:endParaRPr>
          </a:p>
        </p:txBody>
      </p:sp>
      <p:grpSp>
        <p:nvGrpSpPr>
          <p:cNvPr id="6" name="Group 5" descr="The flow diagram on this slide displays a circle of six factors that leads to implementation of effective practices, which then results in improved outcomes for children and families. The six factors are governance, funding and finance, personnel and workforce (professional development and technical assistance), data system, monitoring and accountability, and quality standards, and next to the factors is a talk bubble that says, “What does a state need to put into place in order to encourage, support and require local implementation of effective practices?” There is an arrow labeled “Align and Collaborate across Early Childhood” that extends horizontally across the entire flow diagram.&#10;Looking at the system and its relationship with implementing effective practices and outcomes for children and families.&#10;"/>
          <p:cNvGrpSpPr/>
          <p:nvPr/>
        </p:nvGrpSpPr>
        <p:grpSpPr>
          <a:xfrm>
            <a:off x="-906155" y="990600"/>
            <a:ext cx="9848264" cy="5791200"/>
            <a:chOff x="-906155" y="990600"/>
            <a:chExt cx="9848264" cy="5791200"/>
          </a:xfrm>
        </p:grpSpPr>
        <p:sp>
          <p:nvSpPr>
            <p:cNvPr id="8" name="Right Arrow 7" descr="&quot; &quot;"/>
            <p:cNvSpPr/>
            <p:nvPr/>
          </p:nvSpPr>
          <p:spPr>
            <a:xfrm>
              <a:off x="4518584" y="3637697"/>
              <a:ext cx="358216" cy="762000"/>
            </a:xfrm>
            <a:prstGeom prst="rightArrow">
              <a:avLst>
                <a:gd name="adj1" fmla="val 50000"/>
                <a:gd name="adj2" fmla="val 79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descr="&quot; &quot;"/>
            <p:cNvSpPr/>
            <p:nvPr/>
          </p:nvSpPr>
          <p:spPr>
            <a:xfrm>
              <a:off x="6934200" y="3720464"/>
              <a:ext cx="358216" cy="762000"/>
            </a:xfrm>
            <a:prstGeom prst="rightArrow">
              <a:avLst>
                <a:gd name="adj1" fmla="val 50000"/>
                <a:gd name="adj2" fmla="val 793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494309" y="2113697"/>
              <a:ext cx="1447800" cy="914400"/>
            </a:xfrm>
            <a:prstGeom prst="downArrow">
              <a:avLst>
                <a:gd name="adj1" fmla="val 50000"/>
                <a:gd name="adj2" fmla="val 500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result</a:t>
              </a:r>
              <a:endParaRPr lang="en-US" dirty="0">
                <a:solidFill>
                  <a:schemeClr val="bg1"/>
                </a:solidFill>
              </a:endParaRPr>
            </a:p>
          </p:txBody>
        </p:sp>
        <p:graphicFrame>
          <p:nvGraphicFramePr>
            <p:cNvPr id="3" name="Diagram 2" descr="&quot; &quot;"/>
            <p:cNvGraphicFramePr/>
            <p:nvPr>
              <p:extLst>
                <p:ext uri="{D42A27DB-BD31-4B8C-83A1-F6EECF244321}">
                  <p14:modId xmlns:p14="http://schemas.microsoft.com/office/powerpoint/2010/main" val="2567917168"/>
                </p:ext>
              </p:extLst>
            </p:nvPr>
          </p:nvGraphicFramePr>
          <p:xfrm>
            <a:off x="-906155" y="1656497"/>
            <a:ext cx="7002155" cy="4668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181599" y="3263537"/>
              <a:ext cx="1779309" cy="17135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Implementation </a:t>
              </a:r>
              <a:br>
                <a:rPr lang="en-US" sz="1600" dirty="0" smtClean="0"/>
              </a:br>
              <a:r>
                <a:rPr lang="en-US" sz="1600" dirty="0" smtClean="0"/>
                <a:t>of effective practices</a:t>
              </a:r>
              <a:endParaRPr lang="en-US" sz="1600" dirty="0"/>
            </a:p>
          </p:txBody>
        </p:sp>
        <p:sp>
          <p:nvSpPr>
            <p:cNvPr id="11" name="Oval Callout 10"/>
            <p:cNvSpPr/>
            <p:nvPr/>
          </p:nvSpPr>
          <p:spPr>
            <a:xfrm>
              <a:off x="4468238" y="990600"/>
              <a:ext cx="2645070" cy="1702095"/>
            </a:xfrm>
            <a:prstGeom prst="wedgeEllipseCallout">
              <a:avLst>
                <a:gd name="adj1" fmla="val -71737"/>
                <a:gd name="adj2" fmla="val 2941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prstClr val="black"/>
                  </a:solidFill>
                </a:rPr>
                <a:t>What does a state need to put into place in order to encourage, support, </a:t>
              </a:r>
              <a:r>
                <a:rPr lang="en-US" sz="1400" dirty="0" smtClean="0">
                  <a:solidFill>
                    <a:prstClr val="black"/>
                  </a:solidFill>
                </a:rPr>
                <a:t>require local </a:t>
              </a:r>
              <a:r>
                <a:rPr lang="en-US" sz="1400" dirty="0">
                  <a:solidFill>
                    <a:prstClr val="black"/>
                  </a:solidFill>
                </a:rPr>
                <a:t>implementation of effective practices?</a:t>
              </a:r>
            </a:p>
          </p:txBody>
        </p:sp>
        <p:sp>
          <p:nvSpPr>
            <p:cNvPr id="13" name="Left-Right Arrow 12" descr="&quot; &quot;"/>
            <p:cNvSpPr/>
            <p:nvPr/>
          </p:nvSpPr>
          <p:spPr>
            <a:xfrm>
              <a:off x="609600" y="6400800"/>
              <a:ext cx="7086600" cy="381000"/>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Align/Collaborate Across EC</a:t>
              </a:r>
              <a:endParaRPr lang="en-US" sz="1600" dirty="0">
                <a:solidFill>
                  <a:schemeClr val="tx1"/>
                </a:solidFill>
              </a:endParaRPr>
            </a:p>
          </p:txBody>
        </p:sp>
      </p:grpSp>
      <p:sp>
        <p:nvSpPr>
          <p:cNvPr id="23" name="Rounded Rectangle 22"/>
          <p:cNvSpPr/>
          <p:nvPr/>
        </p:nvSpPr>
        <p:spPr>
          <a:xfrm>
            <a:off x="7315200" y="3263537"/>
            <a:ext cx="1779309" cy="17135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Improved outcomes for children and families</a:t>
            </a:r>
            <a:endParaRPr lang="en-US" sz="1600" dirty="0"/>
          </a:p>
        </p:txBody>
      </p:sp>
    </p:spTree>
    <p:extLst>
      <p:ext uri="{BB962C8B-B14F-4D97-AF65-F5344CB8AC3E}">
        <p14:creationId xmlns:p14="http://schemas.microsoft.com/office/powerpoint/2010/main" val="11587765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e diagram on this slide consists of a stack of six boxes representing the draft components next to a group of seven arrows spanning the group of boxes and representing the cross-cutting themes, which are considered in all components. The draft components are: Governance, Vision, mission, setting policy direction, infrastructure, Leadership, decision-making structures, public engagement and communication, etc.; Finance, Securing adequate funding, allocation of resources, establishing systems of payment, etc.; Quality Standards, Program standards that support effective practices, ELGs, ELSs; Monitoring and Accountability, Monitoring and accountability for outcomes, quality measurement systems, continuous improvement, systems evaluation; Workforce development, professional development, personnel standards, competencies, licensure, credentialing, TA systems, etc.; and Data System, System for collecting, analyzing and using data for decision-making, coordinated data for accountability and decision-making, linked data. The cross—cutting themes are: Engaging stakeholders, including families; Establishing/revising policies; Promoting collaboration; Using data for improvement; Communicating effectively; Family Leadership &amp; Support; and Coordinating/Integrating across EC.&#10;"/>
          <p:cNvGrpSpPr/>
          <p:nvPr/>
        </p:nvGrpSpPr>
        <p:grpSpPr>
          <a:xfrm>
            <a:off x="767091" y="925513"/>
            <a:ext cx="7919709" cy="5703887"/>
            <a:chOff x="767091" y="925513"/>
            <a:chExt cx="7919709" cy="5703887"/>
          </a:xfrm>
        </p:grpSpPr>
        <p:sp>
          <p:nvSpPr>
            <p:cNvPr id="24" name="Title 1"/>
            <p:cNvSpPr txBox="1">
              <a:spLocks/>
            </p:cNvSpPr>
            <p:nvPr/>
          </p:nvSpPr>
          <p:spPr>
            <a:xfrm>
              <a:off x="817891" y="925513"/>
              <a:ext cx="5283200" cy="685800"/>
            </a:xfrm>
            <a:prstGeom prst="rect">
              <a:avLst/>
            </a:prstGeom>
          </p:spPr>
          <p:txBody>
            <a:bodyPr>
              <a:normAutofit/>
            </a:bodyP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dirty="0" smtClean="0">
                  <a:solidFill>
                    <a:srgbClr val="1B416C"/>
                  </a:solidFill>
                  <a:effectLst>
                    <a:outerShdw dist="25400" dir="2400000" algn="tl" rotWithShape="0">
                      <a:srgbClr val="D4E6F4"/>
                    </a:outerShdw>
                  </a:effectLst>
                </a:rPr>
                <a:t>Draft Components</a:t>
              </a:r>
              <a:endParaRPr lang="en-US" dirty="0">
                <a:solidFill>
                  <a:srgbClr val="1B416C"/>
                </a:solidFill>
                <a:effectLst>
                  <a:outerShdw dist="25400" dir="2400000" algn="tl" rotWithShape="0">
                    <a:srgbClr val="D4E6F4"/>
                  </a:outerShdw>
                </a:effectLst>
              </a:endParaRPr>
            </a:p>
          </p:txBody>
        </p:sp>
        <p:sp>
          <p:nvSpPr>
            <p:cNvPr id="4" name="Rounded Rectangle 3"/>
            <p:cNvSpPr/>
            <p:nvPr/>
          </p:nvSpPr>
          <p:spPr>
            <a:xfrm>
              <a:off x="767091" y="1752600"/>
              <a:ext cx="5334000" cy="533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dirty="0">
                  <a:solidFill>
                    <a:prstClr val="black"/>
                  </a:solidFill>
                </a:rPr>
                <a:t>Governance</a:t>
              </a:r>
              <a:r>
                <a:rPr lang="en-US" sz="1200" dirty="0">
                  <a:solidFill>
                    <a:prstClr val="black"/>
                  </a:solidFill>
                </a:rPr>
                <a:t>:  Vision, mission, setting policy direction, infrastructure, Leadership, decision-making structures, </a:t>
              </a:r>
              <a:r>
                <a:rPr lang="en-US" sz="1200" dirty="0" smtClean="0">
                  <a:solidFill>
                    <a:prstClr val="black"/>
                  </a:solidFill>
                </a:rPr>
                <a:t>public engagement and communication, etc</a:t>
              </a:r>
              <a:r>
                <a:rPr lang="en-US" sz="1200" dirty="0">
                  <a:solidFill>
                    <a:prstClr val="black"/>
                  </a:solidFill>
                </a:rPr>
                <a:t>.</a:t>
              </a:r>
            </a:p>
          </p:txBody>
        </p:sp>
        <p:sp>
          <p:nvSpPr>
            <p:cNvPr id="13" name="Rounded Rectangle 12"/>
            <p:cNvSpPr/>
            <p:nvPr/>
          </p:nvSpPr>
          <p:spPr>
            <a:xfrm>
              <a:off x="767091" y="2514600"/>
              <a:ext cx="5334000" cy="533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dirty="0">
                  <a:solidFill>
                    <a:prstClr val="black"/>
                  </a:solidFill>
                </a:rPr>
                <a:t>Finance</a:t>
              </a:r>
              <a:r>
                <a:rPr lang="en-US" sz="1200" dirty="0">
                  <a:solidFill>
                    <a:prstClr val="black"/>
                  </a:solidFill>
                </a:rPr>
                <a:t>:  Securing adequate funding, allocation of resources, establishing systems of payment, etc.</a:t>
              </a:r>
            </a:p>
          </p:txBody>
        </p:sp>
        <p:sp>
          <p:nvSpPr>
            <p:cNvPr id="14" name="Rounded Rectangle 13"/>
            <p:cNvSpPr/>
            <p:nvPr/>
          </p:nvSpPr>
          <p:spPr>
            <a:xfrm>
              <a:off x="767091" y="3271838"/>
              <a:ext cx="5334000" cy="533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dirty="0">
                  <a:solidFill>
                    <a:prstClr val="black"/>
                  </a:solidFill>
                </a:rPr>
                <a:t>Quality Standards</a:t>
              </a:r>
              <a:r>
                <a:rPr lang="en-US" sz="1200" dirty="0">
                  <a:solidFill>
                    <a:prstClr val="black"/>
                  </a:solidFill>
                </a:rPr>
                <a:t>:  Program standards that support effective practices, ELGs, ELSs</a:t>
              </a:r>
            </a:p>
          </p:txBody>
        </p:sp>
        <p:sp>
          <p:nvSpPr>
            <p:cNvPr id="15" name="Rounded Rectangle 14"/>
            <p:cNvSpPr/>
            <p:nvPr/>
          </p:nvSpPr>
          <p:spPr>
            <a:xfrm>
              <a:off x="771854" y="4071938"/>
              <a:ext cx="5334000" cy="533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dirty="0">
                  <a:solidFill>
                    <a:prstClr val="black"/>
                  </a:solidFill>
                </a:rPr>
                <a:t>Monitoring and Accountability</a:t>
              </a:r>
              <a:r>
                <a:rPr lang="en-US" sz="1200" dirty="0">
                  <a:solidFill>
                    <a:prstClr val="black"/>
                  </a:solidFill>
                </a:rPr>
                <a:t>:  Monitoring and accountability for outcomes, </a:t>
              </a:r>
              <a:r>
                <a:rPr lang="en-US" sz="1200" dirty="0" smtClean="0">
                  <a:solidFill>
                    <a:prstClr val="black"/>
                  </a:solidFill>
                </a:rPr>
                <a:t>quality measurement systems, </a:t>
              </a:r>
              <a:r>
                <a:rPr lang="en-US" sz="1200" dirty="0">
                  <a:solidFill>
                    <a:prstClr val="black"/>
                  </a:solidFill>
                </a:rPr>
                <a:t>continuous improvement, systems evaluation</a:t>
              </a:r>
            </a:p>
          </p:txBody>
        </p:sp>
        <p:sp>
          <p:nvSpPr>
            <p:cNvPr id="16" name="Rounded Rectangle 15"/>
            <p:cNvSpPr/>
            <p:nvPr/>
          </p:nvSpPr>
          <p:spPr>
            <a:xfrm>
              <a:off x="795666" y="4870450"/>
              <a:ext cx="5334000" cy="533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dirty="0" smtClean="0">
                  <a:solidFill>
                    <a:prstClr val="black"/>
                  </a:solidFill>
                </a:rPr>
                <a:t>Workforce development</a:t>
              </a:r>
              <a:r>
                <a:rPr lang="en-US" sz="1200" dirty="0" smtClean="0">
                  <a:solidFill>
                    <a:prstClr val="black"/>
                  </a:solidFill>
                </a:rPr>
                <a:t>:  professional development</a:t>
              </a:r>
              <a:r>
                <a:rPr lang="en-US" sz="1200" dirty="0">
                  <a:solidFill>
                    <a:prstClr val="black"/>
                  </a:solidFill>
                </a:rPr>
                <a:t>, personnel standards, competencies, licensure, credentialing, TA systems, etc.</a:t>
              </a:r>
            </a:p>
          </p:txBody>
        </p:sp>
        <p:sp>
          <p:nvSpPr>
            <p:cNvPr id="19" name="Rounded Rectangle 18"/>
            <p:cNvSpPr/>
            <p:nvPr/>
          </p:nvSpPr>
          <p:spPr>
            <a:xfrm>
              <a:off x="795666" y="5705475"/>
              <a:ext cx="5334000" cy="533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dirty="0">
                  <a:solidFill>
                    <a:prstClr val="black"/>
                  </a:solidFill>
                </a:rPr>
                <a:t>Data </a:t>
              </a:r>
              <a:r>
                <a:rPr lang="en-US" sz="1200" b="1" dirty="0" smtClean="0">
                  <a:solidFill>
                    <a:prstClr val="black"/>
                  </a:solidFill>
                </a:rPr>
                <a:t>System</a:t>
              </a:r>
              <a:r>
                <a:rPr lang="en-US" sz="1200" dirty="0" smtClean="0">
                  <a:solidFill>
                    <a:prstClr val="black"/>
                  </a:solidFill>
                </a:rPr>
                <a:t>:  </a:t>
              </a:r>
              <a:r>
                <a:rPr lang="en-US" sz="1200" dirty="0">
                  <a:solidFill>
                    <a:prstClr val="black"/>
                  </a:solidFill>
                </a:rPr>
                <a:t>System for collecting, analyzing and using data for decision-making, coordinated data for accountability and decision-making, linked data</a:t>
              </a:r>
            </a:p>
          </p:txBody>
        </p:sp>
        <p:sp>
          <p:nvSpPr>
            <p:cNvPr id="3" name="Rectangle 2"/>
            <p:cNvSpPr/>
            <p:nvPr/>
          </p:nvSpPr>
          <p:spPr>
            <a:xfrm>
              <a:off x="6334454" y="1143000"/>
              <a:ext cx="2281237"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prstClr val="black"/>
                  </a:solidFill>
                </a:rPr>
                <a:t>Cross cutting themes</a:t>
              </a:r>
            </a:p>
          </p:txBody>
        </p:sp>
        <p:sp>
          <p:nvSpPr>
            <p:cNvPr id="25" name="Up-Down Arrow 24"/>
            <p:cNvSpPr/>
            <p:nvPr/>
          </p:nvSpPr>
          <p:spPr>
            <a:xfrm>
              <a:off x="7299025" y="1828800"/>
              <a:ext cx="304800" cy="4800600"/>
            </a:xfrm>
            <a:prstGeom prst="up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anchor="ctr"/>
            <a:lstStyle/>
            <a:p>
              <a:pPr algn="ctr" fontAlgn="base">
                <a:spcBef>
                  <a:spcPct val="0"/>
                </a:spcBef>
                <a:spcAft>
                  <a:spcPct val="0"/>
                </a:spcAft>
                <a:defRPr/>
              </a:pPr>
              <a:r>
                <a:rPr lang="en-US" sz="1400" dirty="0">
                  <a:solidFill>
                    <a:prstClr val="black"/>
                  </a:solidFill>
                </a:rPr>
                <a:t>Using data for improvement</a:t>
              </a:r>
            </a:p>
          </p:txBody>
        </p:sp>
        <p:sp>
          <p:nvSpPr>
            <p:cNvPr id="26" name="Up-Down Arrow 25"/>
            <p:cNvSpPr/>
            <p:nvPr/>
          </p:nvSpPr>
          <p:spPr>
            <a:xfrm>
              <a:off x="7688885" y="1777992"/>
              <a:ext cx="304800" cy="4800600"/>
            </a:xfrm>
            <a:prstGeom prst="up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anchor="ctr"/>
            <a:lstStyle/>
            <a:p>
              <a:pPr algn="ctr" fontAlgn="base">
                <a:spcBef>
                  <a:spcPct val="0"/>
                </a:spcBef>
                <a:spcAft>
                  <a:spcPct val="0"/>
                </a:spcAft>
                <a:defRPr/>
              </a:pPr>
              <a:r>
                <a:rPr lang="en-US" sz="1400" dirty="0">
                  <a:solidFill>
                    <a:prstClr val="black"/>
                  </a:solidFill>
                </a:rPr>
                <a:t>Communicating effectively</a:t>
              </a:r>
            </a:p>
          </p:txBody>
        </p:sp>
        <p:sp>
          <p:nvSpPr>
            <p:cNvPr id="27" name="Up-Down Arrow 26"/>
            <p:cNvSpPr/>
            <p:nvPr/>
          </p:nvSpPr>
          <p:spPr>
            <a:xfrm>
              <a:off x="6939291" y="1777408"/>
              <a:ext cx="304800" cy="4800600"/>
            </a:xfrm>
            <a:prstGeom prst="up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anchor="ctr"/>
            <a:lstStyle/>
            <a:p>
              <a:pPr algn="ctr" fontAlgn="base">
                <a:spcBef>
                  <a:spcPct val="0"/>
                </a:spcBef>
                <a:spcAft>
                  <a:spcPct val="0"/>
                </a:spcAft>
                <a:defRPr/>
              </a:pPr>
              <a:r>
                <a:rPr lang="en-US" sz="1400" dirty="0">
                  <a:solidFill>
                    <a:prstClr val="black"/>
                  </a:solidFill>
                </a:rPr>
                <a:t>Promoting collaboration</a:t>
              </a:r>
            </a:p>
          </p:txBody>
        </p:sp>
        <p:sp>
          <p:nvSpPr>
            <p:cNvPr id="28" name="Up-Down Arrow 27"/>
            <p:cNvSpPr/>
            <p:nvPr/>
          </p:nvSpPr>
          <p:spPr>
            <a:xfrm>
              <a:off x="6253491" y="1777992"/>
              <a:ext cx="304800" cy="4800600"/>
            </a:xfrm>
            <a:prstGeom prst="up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anchor="ctr"/>
            <a:lstStyle/>
            <a:p>
              <a:pPr algn="ctr" fontAlgn="base">
                <a:spcBef>
                  <a:spcPct val="0"/>
                </a:spcBef>
                <a:spcAft>
                  <a:spcPct val="0"/>
                </a:spcAft>
                <a:defRPr/>
              </a:pPr>
              <a:r>
                <a:rPr lang="en-US" sz="1400" dirty="0" smtClean="0">
                  <a:solidFill>
                    <a:prstClr val="black"/>
                  </a:solidFill>
                </a:rPr>
                <a:t>Engaging stakeholders, including </a:t>
              </a:r>
              <a:r>
                <a:rPr lang="en-US" sz="1400" dirty="0" err="1" smtClean="0">
                  <a:solidFill>
                    <a:prstClr val="black"/>
                  </a:solidFill>
                </a:rPr>
                <a:t>famiies</a:t>
              </a:r>
              <a:endParaRPr lang="en-US" sz="1400" dirty="0">
                <a:solidFill>
                  <a:prstClr val="black"/>
                </a:solidFill>
              </a:endParaRPr>
            </a:p>
          </p:txBody>
        </p:sp>
        <p:sp>
          <p:nvSpPr>
            <p:cNvPr id="29" name="Up-Down Arrow 28"/>
            <p:cNvSpPr/>
            <p:nvPr/>
          </p:nvSpPr>
          <p:spPr>
            <a:xfrm>
              <a:off x="6634491" y="1771196"/>
              <a:ext cx="304800" cy="4800600"/>
            </a:xfrm>
            <a:prstGeom prst="up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anchor="ctr"/>
            <a:lstStyle/>
            <a:p>
              <a:pPr algn="ctr" fontAlgn="base">
                <a:spcBef>
                  <a:spcPct val="0"/>
                </a:spcBef>
                <a:spcAft>
                  <a:spcPct val="0"/>
                </a:spcAft>
                <a:defRPr/>
              </a:pPr>
              <a:r>
                <a:rPr lang="en-US" sz="1400" dirty="0">
                  <a:solidFill>
                    <a:prstClr val="black"/>
                  </a:solidFill>
                </a:rPr>
                <a:t>Establishing/revising policies</a:t>
              </a:r>
            </a:p>
          </p:txBody>
        </p:sp>
        <p:sp>
          <p:nvSpPr>
            <p:cNvPr id="30" name="Up-Down Arrow 29"/>
            <p:cNvSpPr/>
            <p:nvPr/>
          </p:nvSpPr>
          <p:spPr>
            <a:xfrm>
              <a:off x="8042666" y="1777992"/>
              <a:ext cx="304800" cy="4800600"/>
            </a:xfrm>
            <a:prstGeom prst="up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anchor="ctr"/>
            <a:lstStyle/>
            <a:p>
              <a:pPr algn="ctr" fontAlgn="base">
                <a:spcBef>
                  <a:spcPct val="0"/>
                </a:spcBef>
                <a:spcAft>
                  <a:spcPct val="0"/>
                </a:spcAft>
                <a:defRPr/>
              </a:pPr>
              <a:r>
                <a:rPr lang="en-US" sz="1400" dirty="0" smtClean="0">
                  <a:solidFill>
                    <a:prstClr val="black"/>
                  </a:solidFill>
                </a:rPr>
                <a:t>Family Leadership &amp; Support</a:t>
              </a:r>
              <a:endParaRPr lang="en-US" sz="1400" dirty="0">
                <a:solidFill>
                  <a:prstClr val="black"/>
                </a:solidFill>
              </a:endParaRPr>
            </a:p>
          </p:txBody>
        </p:sp>
        <p:sp>
          <p:nvSpPr>
            <p:cNvPr id="31" name="Up-Down Arrow 30"/>
            <p:cNvSpPr/>
            <p:nvPr/>
          </p:nvSpPr>
          <p:spPr>
            <a:xfrm>
              <a:off x="8382000" y="1781860"/>
              <a:ext cx="304800" cy="4800600"/>
            </a:xfrm>
            <a:prstGeom prst="up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anchor="ctr"/>
            <a:lstStyle/>
            <a:p>
              <a:pPr algn="ctr" fontAlgn="base">
                <a:spcBef>
                  <a:spcPct val="0"/>
                </a:spcBef>
                <a:spcAft>
                  <a:spcPct val="0"/>
                </a:spcAft>
                <a:defRPr/>
              </a:pPr>
              <a:r>
                <a:rPr lang="en-US" sz="1400" dirty="0">
                  <a:solidFill>
                    <a:prstClr val="black"/>
                  </a:solidFill>
                </a:rPr>
                <a:t>Coordinating/Integrating across EC</a:t>
              </a:r>
            </a:p>
          </p:txBody>
        </p:sp>
      </p:grpSp>
      <p:sp>
        <p:nvSpPr>
          <p:cNvPr id="21" name="TextBox 19"/>
          <p:cNvSpPr txBox="1">
            <a:spLocks noChangeArrowheads="1"/>
          </p:cNvSpPr>
          <p:nvPr/>
        </p:nvSpPr>
        <p:spPr bwMode="auto">
          <a:xfrm rot="-772995">
            <a:off x="5932932" y="862658"/>
            <a:ext cx="1403117" cy="400110"/>
          </a:xfrm>
          <a:prstGeom prst="rect">
            <a:avLst/>
          </a:prstGeom>
          <a:solidFill>
            <a:schemeClr val="bg1"/>
          </a:solidFill>
          <a:ln w="9525">
            <a:solidFill>
              <a:schemeClr val="tx1"/>
            </a:solidFill>
            <a:miter lim="800000"/>
            <a:headEnd/>
            <a:tailEnd/>
          </a:ln>
        </p:spPr>
        <p:txBody>
          <a:bodyPr wrap="square">
            <a:spAutoFit/>
          </a:bodyPr>
          <a:lstStyle/>
          <a:p>
            <a:pPr fontAlgn="base">
              <a:spcBef>
                <a:spcPct val="0"/>
              </a:spcBef>
              <a:spcAft>
                <a:spcPct val="0"/>
              </a:spcAft>
            </a:pPr>
            <a:r>
              <a:rPr lang="en-US" sz="1000" b="1" dirty="0" smtClean="0">
                <a:solidFill>
                  <a:srgbClr val="7030A0"/>
                </a:solidFill>
                <a:latin typeface="Arial" charset="0"/>
                <a:ea typeface="ＭＳ Ｐゴシック" pitchFamily="34" charset="-128"/>
                <a:cs typeface="Arial" charset="0"/>
              </a:rPr>
              <a:t>Considered in all components</a:t>
            </a:r>
            <a:endParaRPr lang="en-US" sz="1000" b="1" dirty="0">
              <a:solidFill>
                <a:srgbClr val="7030A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9436866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bwMode="auto">
          <a:noFill/>
          <a:ln>
            <a:miter lim="800000"/>
            <a:headEnd/>
            <a:tailEnd/>
          </a:ln>
        </p:spPr>
        <p:txBody>
          <a:bodyPr/>
          <a:lstStyle/>
          <a:p>
            <a:fld id="{278E1182-5CDE-4D77-8D89-F04828096F7F}" type="slidenum">
              <a:rPr lang="en-US" smtClean="0">
                <a:ea typeface="ＭＳ Ｐゴシック" pitchFamily="34" charset="-128"/>
              </a:rPr>
              <a:pPr/>
              <a:t>93</a:t>
            </a:fld>
            <a:endParaRPr lang="en-US" smtClean="0">
              <a:ea typeface="ＭＳ Ｐゴシック" pitchFamily="34" charset="-128"/>
            </a:endParaRPr>
          </a:p>
        </p:txBody>
      </p:sp>
      <p:sp>
        <p:nvSpPr>
          <p:cNvPr id="2" name="Title 1"/>
          <p:cNvSpPr>
            <a:spLocks noGrp="1"/>
          </p:cNvSpPr>
          <p:nvPr>
            <p:ph type="title"/>
          </p:nvPr>
        </p:nvSpPr>
        <p:spPr/>
        <p:txBody>
          <a:bodyPr>
            <a:normAutofit/>
          </a:bodyPr>
          <a:lstStyle/>
          <a:p>
            <a:pPr>
              <a:defRPr/>
            </a:pPr>
            <a:r>
              <a:rPr lang="en-US" sz="4800" dirty="0" smtClean="0"/>
              <a:t>System Framework</a:t>
            </a:r>
            <a:endParaRPr lang="en-US" sz="4800" dirty="0"/>
          </a:p>
        </p:txBody>
      </p:sp>
      <p:sp>
        <p:nvSpPr>
          <p:cNvPr id="3" name="Content Placeholder 2"/>
          <p:cNvSpPr>
            <a:spLocks noGrp="1"/>
          </p:cNvSpPr>
          <p:nvPr>
            <p:ph idx="1"/>
          </p:nvPr>
        </p:nvSpPr>
        <p:spPr>
          <a:xfrm>
            <a:off x="457200" y="1524000"/>
            <a:ext cx="4865688" cy="4602163"/>
          </a:xfrm>
        </p:spPr>
        <p:txBody>
          <a:bodyPr>
            <a:normAutofit fontScale="92500"/>
          </a:bodyPr>
          <a:lstStyle/>
          <a:p>
            <a:pPr>
              <a:defRPr/>
            </a:pPr>
            <a:r>
              <a:rPr lang="en-US" sz="2400" b="1" dirty="0" smtClean="0"/>
              <a:t>Products</a:t>
            </a:r>
            <a:r>
              <a:rPr lang="en-US" sz="2400" dirty="0" smtClean="0"/>
              <a:t>:  </a:t>
            </a:r>
          </a:p>
          <a:p>
            <a:pPr lvl="1">
              <a:defRPr/>
            </a:pPr>
            <a:r>
              <a:rPr lang="en-US" sz="2200" u="sng" dirty="0" smtClean="0"/>
              <a:t>components</a:t>
            </a:r>
            <a:r>
              <a:rPr lang="en-US" sz="2200" dirty="0" smtClean="0"/>
              <a:t> and </a:t>
            </a:r>
            <a:r>
              <a:rPr lang="en-US" sz="2200" u="sng" dirty="0" smtClean="0"/>
              <a:t>subcomponents</a:t>
            </a:r>
            <a:r>
              <a:rPr lang="en-US" sz="2200" dirty="0" smtClean="0"/>
              <a:t> of </a:t>
            </a:r>
            <a:r>
              <a:rPr lang="en-US" sz="2200" dirty="0"/>
              <a:t>an effective service delivery system (e.g. funding/finance, personnel and TA, governance structure</a:t>
            </a:r>
            <a:r>
              <a:rPr lang="en-US" sz="2200" dirty="0" smtClean="0"/>
              <a:t>)</a:t>
            </a:r>
          </a:p>
          <a:p>
            <a:pPr lvl="1">
              <a:defRPr/>
            </a:pPr>
            <a:r>
              <a:rPr lang="en-US" sz="2200" u="sng" dirty="0" smtClean="0"/>
              <a:t>quality </a:t>
            </a:r>
            <a:r>
              <a:rPr lang="en-US" sz="2200" u="sng" dirty="0"/>
              <a:t>indicators </a:t>
            </a:r>
            <a:r>
              <a:rPr lang="en-US" sz="2200" dirty="0"/>
              <a:t>scaled to measure the extent to which </a:t>
            </a:r>
            <a:r>
              <a:rPr lang="en-US" sz="2200" dirty="0" smtClean="0"/>
              <a:t>a component is </a:t>
            </a:r>
            <a:r>
              <a:rPr lang="en-US" sz="2200" dirty="0"/>
              <a:t>in place and of high quality </a:t>
            </a:r>
          </a:p>
          <a:p>
            <a:pPr lvl="1">
              <a:defRPr/>
            </a:pPr>
            <a:r>
              <a:rPr lang="en-US" sz="2200" dirty="0" smtClean="0"/>
              <a:t>corresponding </a:t>
            </a:r>
            <a:r>
              <a:rPr lang="en-US" sz="2200" u="sng" dirty="0"/>
              <a:t>self-assessment</a:t>
            </a:r>
            <a:r>
              <a:rPr lang="en-US" sz="2200" dirty="0"/>
              <a:t> </a:t>
            </a:r>
            <a:r>
              <a:rPr lang="en-US" sz="2200" dirty="0" smtClean="0"/>
              <a:t>for </a:t>
            </a:r>
            <a:r>
              <a:rPr lang="en-US" sz="2200" dirty="0"/>
              <a:t>states to self-assess (and plan for improvement</a:t>
            </a:r>
            <a:r>
              <a:rPr lang="en-US" sz="2200" dirty="0" smtClean="0"/>
              <a:t>)</a:t>
            </a:r>
            <a:endParaRPr lang="en-US" sz="2200" dirty="0"/>
          </a:p>
          <a:p>
            <a:pPr lvl="1">
              <a:defRPr/>
            </a:pPr>
            <a:r>
              <a:rPr lang="en-US" sz="2200" dirty="0" smtClean="0"/>
              <a:t>with </a:t>
            </a:r>
            <a:r>
              <a:rPr lang="en-US" sz="2200" u="sng" dirty="0" smtClean="0"/>
              <a:t>resources</a:t>
            </a:r>
            <a:r>
              <a:rPr lang="en-US" sz="2200" dirty="0" smtClean="0"/>
              <a:t> related </a:t>
            </a:r>
            <a:r>
              <a:rPr lang="en-US" sz="2200" dirty="0"/>
              <a:t>to the </a:t>
            </a:r>
            <a:r>
              <a:rPr lang="en-US" sz="2200" dirty="0" smtClean="0"/>
              <a:t>components of </a:t>
            </a:r>
            <a:r>
              <a:rPr lang="en-US" sz="2200" dirty="0"/>
              <a:t>the system </a:t>
            </a:r>
            <a:r>
              <a:rPr lang="en-US" sz="2200" dirty="0" smtClean="0"/>
              <a:t>framework </a:t>
            </a:r>
            <a:endParaRPr lang="en-US" sz="2200" dirty="0"/>
          </a:p>
          <a:p>
            <a:pPr marL="457200" lvl="1" indent="0">
              <a:buFont typeface="Arial" charset="0"/>
              <a:buNone/>
              <a:defRPr/>
            </a:pPr>
            <a:endParaRPr lang="en-US" dirty="0"/>
          </a:p>
        </p:txBody>
      </p:sp>
      <p:pic>
        <p:nvPicPr>
          <p:cNvPr id="26628" name="Picture 2" descr="&quot; &quot;"/>
          <p:cNvPicPr>
            <a:picLocks noChangeAspect="1" noChangeArrowheads="1"/>
          </p:cNvPicPr>
          <p:nvPr/>
        </p:nvPicPr>
        <p:blipFill>
          <a:blip r:embed="rId3" cstate="print"/>
          <a:srcRect/>
          <a:stretch>
            <a:fillRect/>
          </a:stretch>
        </p:blipFill>
        <p:spPr bwMode="auto">
          <a:xfrm>
            <a:off x="5322888" y="1676400"/>
            <a:ext cx="3230562" cy="4724400"/>
          </a:xfrm>
          <a:prstGeom prst="rect">
            <a:avLst/>
          </a:prstGeom>
          <a:noFill/>
          <a:ln w="9525">
            <a:noFill/>
            <a:miter lim="800000"/>
            <a:headEnd/>
            <a:tailEnd/>
          </a:ln>
        </p:spPr>
      </p:pic>
    </p:spTree>
    <p:extLst>
      <p:ext uri="{BB962C8B-B14F-4D97-AF65-F5344CB8AC3E}">
        <p14:creationId xmlns:p14="http://schemas.microsoft.com/office/powerpoint/2010/main" val="35882279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B268D0E-8075-9746-99AF-58F28B56088B}" type="slidenum">
              <a:rPr lang="en-US" smtClean="0"/>
              <a:pPr>
                <a:defRPr/>
              </a:pPr>
              <a:t>94</a:t>
            </a:fld>
            <a:endParaRPr lang="en-US"/>
          </a:p>
        </p:txBody>
      </p:sp>
      <p:sp>
        <p:nvSpPr>
          <p:cNvPr id="2" name="Title 1"/>
          <p:cNvSpPr>
            <a:spLocks noGrp="1"/>
          </p:cNvSpPr>
          <p:nvPr>
            <p:ph type="title"/>
          </p:nvPr>
        </p:nvSpPr>
        <p:spPr/>
        <p:txBody>
          <a:bodyPr>
            <a:noAutofit/>
          </a:bodyPr>
          <a:lstStyle/>
          <a:p>
            <a:r>
              <a:rPr lang="en-US" sz="4800" b="1" dirty="0" smtClean="0"/>
              <a:t>System Framework</a:t>
            </a:r>
            <a:endParaRPr lang="en-US" sz="4800" b="1" dirty="0"/>
          </a:p>
        </p:txBody>
      </p:sp>
      <p:sp>
        <p:nvSpPr>
          <p:cNvPr id="3" name="Content Placeholder 2"/>
          <p:cNvSpPr>
            <a:spLocks noGrp="1"/>
          </p:cNvSpPr>
          <p:nvPr>
            <p:ph idx="1"/>
          </p:nvPr>
        </p:nvSpPr>
        <p:spPr/>
        <p:txBody>
          <a:bodyPr>
            <a:normAutofit/>
          </a:bodyPr>
          <a:lstStyle/>
          <a:p>
            <a:pPr lvl="0"/>
            <a:r>
              <a:rPr lang="en-US" sz="2400" b="1" dirty="0" smtClean="0"/>
              <a:t>Each Component (e.g. Workforce) will include defined</a:t>
            </a:r>
            <a:r>
              <a:rPr lang="en-US" sz="2400" dirty="0" smtClean="0"/>
              <a:t>:  </a:t>
            </a:r>
          </a:p>
          <a:p>
            <a:pPr lvl="1"/>
            <a:r>
              <a:rPr lang="en-US" sz="2400" dirty="0" smtClean="0"/>
              <a:t>Subcomponents (e.g. personnel standards)</a:t>
            </a:r>
          </a:p>
          <a:p>
            <a:pPr lvl="2"/>
            <a:r>
              <a:rPr lang="en-US" sz="2400" dirty="0" smtClean="0"/>
              <a:t>Quality indicators (e.g. state has articulated personnel standards...)</a:t>
            </a:r>
          </a:p>
          <a:p>
            <a:pPr lvl="3"/>
            <a:r>
              <a:rPr lang="en-US" sz="2400" dirty="0" smtClean="0"/>
              <a:t>Element of quality  </a:t>
            </a:r>
          </a:p>
          <a:p>
            <a:pPr lvl="3"/>
            <a:r>
              <a:rPr lang="en-US" sz="2400" dirty="0"/>
              <a:t>Element of quality  </a:t>
            </a:r>
          </a:p>
          <a:p>
            <a:pPr lvl="3"/>
            <a:r>
              <a:rPr lang="en-US" sz="2400" dirty="0"/>
              <a:t>Element of quality  </a:t>
            </a:r>
          </a:p>
          <a:p>
            <a:pPr lvl="4"/>
            <a:r>
              <a:rPr lang="en-US" sz="2400" dirty="0" smtClean="0"/>
              <a:t>(self-assessment rating scale on the extent to which the quality indicator is in place)</a:t>
            </a:r>
          </a:p>
          <a:p>
            <a:pPr lvl="2"/>
            <a:r>
              <a:rPr lang="en-US" sz="2400" dirty="0" smtClean="0"/>
              <a:t>National resources and state examples </a:t>
            </a:r>
            <a:endParaRPr lang="en-US" sz="2400" dirty="0"/>
          </a:p>
          <a:p>
            <a:pPr marL="457200" lvl="1" indent="0">
              <a:buNone/>
            </a:pPr>
            <a:endParaRPr lang="en-US" dirty="0"/>
          </a:p>
        </p:txBody>
      </p:sp>
    </p:spTree>
    <p:extLst>
      <p:ext uri="{BB962C8B-B14F-4D97-AF65-F5344CB8AC3E}">
        <p14:creationId xmlns:p14="http://schemas.microsoft.com/office/powerpoint/2010/main" val="2853231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B31820-787F-483A-A049-CDEF1A1DF1B1}" type="slidenum">
              <a:rPr lang="en-US" smtClean="0"/>
              <a:pPr>
                <a:defRPr/>
              </a:pPr>
              <a:t>95</a:t>
            </a:fld>
            <a:endParaRPr lang="en-US"/>
          </a:p>
        </p:txBody>
      </p:sp>
      <p:sp>
        <p:nvSpPr>
          <p:cNvPr id="2" name="Title 1"/>
          <p:cNvSpPr>
            <a:spLocks noGrp="1"/>
          </p:cNvSpPr>
          <p:nvPr>
            <p:ph type="title"/>
          </p:nvPr>
        </p:nvSpPr>
        <p:spPr/>
        <p:txBody>
          <a:bodyPr>
            <a:normAutofit/>
          </a:bodyPr>
          <a:lstStyle/>
          <a:p>
            <a:r>
              <a:rPr lang="en-US" sz="4800" b="1" dirty="0" smtClean="0"/>
              <a:t>Governance </a:t>
            </a:r>
            <a:r>
              <a:rPr lang="en-US" sz="4800" b="1" dirty="0" err="1" smtClean="0"/>
              <a:t>SubComponent</a:t>
            </a:r>
            <a:endParaRPr lang="en-US" sz="4800" b="1" dirty="0"/>
          </a:p>
        </p:txBody>
      </p:sp>
      <p:sp>
        <p:nvSpPr>
          <p:cNvPr id="3" name="Content Placeholder 2"/>
          <p:cNvSpPr>
            <a:spLocks noGrp="1"/>
          </p:cNvSpPr>
          <p:nvPr>
            <p:ph idx="1"/>
          </p:nvPr>
        </p:nvSpPr>
        <p:spPr>
          <a:xfrm>
            <a:off x="457200" y="1524000"/>
            <a:ext cx="4495800" cy="4602163"/>
          </a:xfrm>
        </p:spPr>
        <p:txBody>
          <a:bodyPr>
            <a:normAutofit/>
          </a:bodyPr>
          <a:lstStyle/>
          <a:p>
            <a:pPr marL="0" indent="0">
              <a:buNone/>
            </a:pPr>
            <a:r>
              <a:rPr lang="en-US" sz="2800" b="1" dirty="0" smtClean="0"/>
              <a:t>Subcomponents </a:t>
            </a:r>
            <a:r>
              <a:rPr lang="en-US" sz="2800" dirty="0" smtClean="0"/>
              <a:t>(based on literature and consensus to-date):</a:t>
            </a:r>
          </a:p>
          <a:p>
            <a:pPr>
              <a:buFont typeface="+mj-lt"/>
              <a:buAutoNum type="arabicPeriod"/>
            </a:pPr>
            <a:r>
              <a:rPr lang="en-US" sz="2800" dirty="0" smtClean="0"/>
              <a:t>Purpose</a:t>
            </a:r>
            <a:r>
              <a:rPr lang="en-US" sz="2800" dirty="0"/>
              <a:t>, mission, and/or vision</a:t>
            </a:r>
          </a:p>
          <a:p>
            <a:pPr>
              <a:buFont typeface="+mj-lt"/>
              <a:buAutoNum type="arabicPeriod"/>
            </a:pPr>
            <a:r>
              <a:rPr lang="en-US" sz="2800" dirty="0" smtClean="0"/>
              <a:t>Legal </a:t>
            </a:r>
            <a:r>
              <a:rPr lang="en-US" sz="2800" dirty="0"/>
              <a:t>Foundations</a:t>
            </a:r>
          </a:p>
          <a:p>
            <a:pPr>
              <a:buFont typeface="+mj-lt"/>
              <a:buAutoNum type="arabicPeriod"/>
            </a:pPr>
            <a:r>
              <a:rPr lang="en-US" sz="2800" dirty="0" smtClean="0"/>
              <a:t>Administrative Structures</a:t>
            </a:r>
            <a:endParaRPr lang="en-US" sz="2800" dirty="0"/>
          </a:p>
          <a:p>
            <a:pPr>
              <a:buFont typeface="+mj-lt"/>
              <a:buAutoNum type="arabicPeriod"/>
            </a:pPr>
            <a:r>
              <a:rPr lang="en-US" sz="2800" dirty="0"/>
              <a:t>Leadership and Performance </a:t>
            </a:r>
            <a:r>
              <a:rPr lang="en-US" sz="2800" dirty="0" smtClean="0"/>
              <a:t>Management</a:t>
            </a:r>
          </a:p>
        </p:txBody>
      </p:sp>
      <p:pic>
        <p:nvPicPr>
          <p:cNvPr id="23554" name="Picture 2" descr="The image on this slide is a screenshot of the draft Governance Subcomponen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43050"/>
            <a:ext cx="38100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4797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Finance Subcomponents</a:t>
            </a:r>
            <a:endParaRPr lang="en-US" sz="4800" b="1" dirty="0"/>
          </a:p>
        </p:txBody>
      </p:sp>
      <p:sp>
        <p:nvSpPr>
          <p:cNvPr id="3" name="Content Placeholder 2"/>
          <p:cNvSpPr>
            <a:spLocks noGrp="1"/>
          </p:cNvSpPr>
          <p:nvPr>
            <p:ph idx="1"/>
          </p:nvPr>
        </p:nvSpPr>
        <p:spPr>
          <a:xfrm>
            <a:off x="457200" y="1524000"/>
            <a:ext cx="4800600" cy="4602163"/>
          </a:xfrm>
        </p:spPr>
        <p:txBody>
          <a:bodyPr>
            <a:normAutofit fontScale="85000" lnSpcReduction="10000"/>
          </a:bodyPr>
          <a:lstStyle/>
          <a:p>
            <a:pPr marL="0" indent="0">
              <a:buNone/>
            </a:pPr>
            <a:r>
              <a:rPr lang="en-US" b="1" dirty="0"/>
              <a:t>Subcomponents </a:t>
            </a:r>
            <a:r>
              <a:rPr lang="en-US" dirty="0"/>
              <a:t>(based on literature and consensus to-date</a:t>
            </a:r>
            <a:r>
              <a:rPr lang="en-US" dirty="0" smtClean="0"/>
              <a:t>):</a:t>
            </a:r>
          </a:p>
          <a:p>
            <a:pPr marL="514350" indent="-514350">
              <a:buFont typeface="+mj-lt"/>
              <a:buAutoNum type="arabicPeriod"/>
            </a:pPr>
            <a:r>
              <a:rPr lang="en-US" dirty="0" smtClean="0"/>
              <a:t>Fiscal Data</a:t>
            </a:r>
          </a:p>
          <a:p>
            <a:pPr marL="514350" lvl="0" indent="-514350">
              <a:buFont typeface="+mj-lt"/>
              <a:buAutoNum type="arabicPeriod"/>
            </a:pPr>
            <a:r>
              <a:rPr lang="en-US" dirty="0"/>
              <a:t>Strategic Finance Planning Process</a:t>
            </a:r>
            <a:r>
              <a:rPr lang="en-US" dirty="0" smtClean="0"/>
              <a:t>/ Forecasting</a:t>
            </a:r>
          </a:p>
          <a:p>
            <a:pPr marL="514350" lvl="0" indent="-514350">
              <a:buFont typeface="+mj-lt"/>
              <a:buAutoNum type="arabicPeriod"/>
            </a:pPr>
            <a:r>
              <a:rPr lang="en-US" dirty="0"/>
              <a:t>Procurement</a:t>
            </a:r>
          </a:p>
          <a:p>
            <a:pPr marL="514350" lvl="0" indent="-514350">
              <a:buFont typeface="+mj-lt"/>
              <a:buAutoNum type="arabicPeriod"/>
            </a:pPr>
            <a:r>
              <a:rPr lang="en-US" dirty="0"/>
              <a:t>Resource Allocation, Use of Funds and </a:t>
            </a:r>
            <a:r>
              <a:rPr lang="en-US" dirty="0" smtClean="0"/>
              <a:t>Disbursement </a:t>
            </a:r>
            <a:endParaRPr lang="en-US" dirty="0"/>
          </a:p>
          <a:p>
            <a:pPr marL="514350" lvl="0" indent="-514350">
              <a:buFont typeface="+mj-lt"/>
              <a:buAutoNum type="arabicPeriod"/>
            </a:pPr>
            <a:r>
              <a:rPr lang="en-US" dirty="0"/>
              <a:t>Monitoring and </a:t>
            </a:r>
            <a:r>
              <a:rPr lang="en-US" dirty="0" smtClean="0"/>
              <a:t>Accountability</a:t>
            </a:r>
            <a:endParaRPr lang="en-US" dirty="0"/>
          </a:p>
          <a:p>
            <a:pPr marL="514350" lvl="0" indent="-514350">
              <a:buFont typeface="+mj-lt"/>
              <a:buAutoNum type="arabicPeriod"/>
            </a:pPr>
            <a:endParaRPr lang="en-US" dirty="0"/>
          </a:p>
          <a:p>
            <a:pPr marL="514350" indent="-514350">
              <a:buFont typeface="+mj-lt"/>
              <a:buAutoNum type="arabicPeriod"/>
            </a:pPr>
            <a:endParaRPr lang="en-US" dirty="0"/>
          </a:p>
          <a:p>
            <a:endParaRPr lang="en-US" dirty="0"/>
          </a:p>
        </p:txBody>
      </p:sp>
      <p:pic>
        <p:nvPicPr>
          <p:cNvPr id="22530" name="Picture 2" descr="The image on this slide is a screenshot of the draft Finance Subcomponen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826" y="1752600"/>
            <a:ext cx="3818374" cy="434340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31122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Framework Uses</a:t>
            </a:r>
            <a:endParaRPr lang="en-US" sz="4800" b="1" dirty="0"/>
          </a:p>
        </p:txBody>
      </p:sp>
      <p:sp>
        <p:nvSpPr>
          <p:cNvPr id="3" name="Content Placeholder 2"/>
          <p:cNvSpPr>
            <a:spLocks noGrp="1"/>
          </p:cNvSpPr>
          <p:nvPr>
            <p:ph idx="1"/>
          </p:nvPr>
        </p:nvSpPr>
        <p:spPr/>
        <p:txBody>
          <a:bodyPr/>
          <a:lstStyle/>
          <a:p>
            <a:r>
              <a:rPr lang="en-US" sz="2800" dirty="0" smtClean="0"/>
              <a:t>Complete comprehensive self-assessment of system for overall program improvement (not  directly related to SSIP)</a:t>
            </a:r>
          </a:p>
          <a:p>
            <a:r>
              <a:rPr lang="en-US" sz="2800" dirty="0" smtClean="0"/>
              <a:t>Guide broad or specific infrastructure analysis (e.g., what information that should be considered) for SSIP process</a:t>
            </a:r>
          </a:p>
          <a:p>
            <a:endParaRPr lang="en-US" dirty="0"/>
          </a:p>
        </p:txBody>
      </p:sp>
      <p:pic>
        <p:nvPicPr>
          <p:cNvPr id="4" name="Content Placeholder 2" descr="&quot; &quot;"/>
          <p:cNvPicPr>
            <a:picLocks noChangeAspect="1"/>
          </p:cNvPicPr>
          <p:nvPr/>
        </p:nvPicPr>
        <p:blipFill>
          <a:blip r:embed="rId3" cstate="print">
            <a:extLst>
              <a:ext uri="{28A0092B-C50C-407E-A947-70E740481C1C}">
                <a14:useLocalDpi xmlns:a14="http://schemas.microsoft.com/office/drawing/2010/main" val="0"/>
              </a:ext>
            </a:extLst>
          </a:blip>
          <a:srcRect l="-12186" r="-12186"/>
          <a:stretch>
            <a:fillRect/>
          </a:stretch>
        </p:blipFill>
        <p:spPr>
          <a:xfrm>
            <a:off x="2286000" y="3886200"/>
            <a:ext cx="5029200" cy="2765874"/>
          </a:xfrm>
          <a:prstGeom prst="rect">
            <a:avLst/>
          </a:prstGeom>
        </p:spPr>
      </p:pic>
    </p:spTree>
    <p:extLst>
      <p:ext uri="{BB962C8B-B14F-4D97-AF65-F5344CB8AC3E}">
        <p14:creationId xmlns:p14="http://schemas.microsoft.com/office/powerpoint/2010/main" val="41543403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152400"/>
            <a:ext cx="8229600" cy="914400"/>
          </a:xfrm>
        </p:spPr>
        <p:txBody>
          <a:bodyPr>
            <a:normAutofit/>
          </a:bodyPr>
          <a:lstStyle/>
          <a:p>
            <a:r>
              <a:rPr lang="en-US" sz="4800" b="1" dirty="0" smtClean="0"/>
              <a:t>Alignment </a:t>
            </a:r>
            <a:endParaRPr lang="en-US" sz="4800" b="1" dirty="0"/>
          </a:p>
        </p:txBody>
      </p:sp>
      <p:grpSp>
        <p:nvGrpSpPr>
          <p:cNvPr id="5" name="Group 4" descr="The image on this slide is a diagram aligning equivalent components of the ECTA System Framework and SSIP. The ECTA System Framework components Governance, Finance, and Quality Standards align with the same-named SSIP components. ECTA System Framework’s Monitoring and Accountability component aligns with SSIP’s Accountability component, the Development component with the two components TA and Professional Development, and the Data Systems component with the Data component.&#10;"/>
          <p:cNvGrpSpPr/>
          <p:nvPr/>
        </p:nvGrpSpPr>
        <p:grpSpPr>
          <a:xfrm>
            <a:off x="600802" y="891012"/>
            <a:ext cx="7883049" cy="5509788"/>
            <a:chOff x="600802" y="891012"/>
            <a:chExt cx="7883049" cy="5509788"/>
          </a:xfrm>
        </p:grpSpPr>
        <p:sp>
          <p:nvSpPr>
            <p:cNvPr id="6" name="Content Placeholder 3"/>
            <p:cNvSpPr txBox="1">
              <a:spLocks/>
            </p:cNvSpPr>
            <p:nvPr/>
          </p:nvSpPr>
          <p:spPr>
            <a:xfrm>
              <a:off x="609600" y="2743200"/>
              <a:ext cx="3733800" cy="609600"/>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bg1"/>
                  </a:solidFill>
                </a:rPr>
                <a:t>Finance</a:t>
              </a:r>
              <a:endParaRPr lang="en-US" sz="2000" dirty="0">
                <a:solidFill>
                  <a:schemeClr val="bg1"/>
                </a:solidFill>
              </a:endParaRPr>
            </a:p>
          </p:txBody>
        </p:sp>
        <p:sp>
          <p:nvSpPr>
            <p:cNvPr id="7" name="Content Placeholder 3"/>
            <p:cNvSpPr txBox="1">
              <a:spLocks/>
            </p:cNvSpPr>
            <p:nvPr/>
          </p:nvSpPr>
          <p:spPr>
            <a:xfrm>
              <a:off x="611863" y="3505200"/>
              <a:ext cx="3731538" cy="609600"/>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bg1"/>
                  </a:solidFill>
                </a:rPr>
                <a:t>Monitoring and Accountability</a:t>
              </a:r>
              <a:endParaRPr lang="en-US" sz="2000" dirty="0">
                <a:solidFill>
                  <a:schemeClr val="bg1"/>
                </a:solidFill>
              </a:endParaRPr>
            </a:p>
          </p:txBody>
        </p:sp>
        <p:sp>
          <p:nvSpPr>
            <p:cNvPr id="8" name="Content Placeholder 3"/>
            <p:cNvSpPr txBox="1">
              <a:spLocks/>
            </p:cNvSpPr>
            <p:nvPr/>
          </p:nvSpPr>
          <p:spPr>
            <a:xfrm>
              <a:off x="609599" y="4267200"/>
              <a:ext cx="3733801" cy="609600"/>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bg1"/>
                  </a:solidFill>
                </a:rPr>
                <a:t>Quality Standards</a:t>
              </a:r>
              <a:endParaRPr lang="en-US" sz="2000" dirty="0">
                <a:solidFill>
                  <a:schemeClr val="bg1"/>
                </a:solidFill>
              </a:endParaRPr>
            </a:p>
          </p:txBody>
        </p:sp>
        <p:sp>
          <p:nvSpPr>
            <p:cNvPr id="9" name="Content Placeholder 3"/>
            <p:cNvSpPr txBox="1">
              <a:spLocks/>
            </p:cNvSpPr>
            <p:nvPr/>
          </p:nvSpPr>
          <p:spPr>
            <a:xfrm>
              <a:off x="655243" y="5029200"/>
              <a:ext cx="3688157" cy="609600"/>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bg1"/>
                  </a:solidFill>
                </a:rPr>
                <a:t>Workforce Development</a:t>
              </a:r>
              <a:endParaRPr lang="en-US" sz="2000" dirty="0">
                <a:solidFill>
                  <a:schemeClr val="bg1"/>
                </a:solidFill>
              </a:endParaRPr>
            </a:p>
          </p:txBody>
        </p:sp>
        <p:sp>
          <p:nvSpPr>
            <p:cNvPr id="10" name="Content Placeholder 3"/>
            <p:cNvSpPr txBox="1">
              <a:spLocks/>
            </p:cNvSpPr>
            <p:nvPr/>
          </p:nvSpPr>
          <p:spPr>
            <a:xfrm>
              <a:off x="655243" y="5791200"/>
              <a:ext cx="3688157" cy="609600"/>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bg1"/>
                  </a:solidFill>
                </a:rPr>
                <a:t>Data Systems</a:t>
              </a:r>
              <a:endParaRPr lang="en-US" sz="2000" dirty="0">
                <a:solidFill>
                  <a:schemeClr val="bg1"/>
                </a:solidFill>
              </a:endParaRPr>
            </a:p>
          </p:txBody>
        </p:sp>
        <p:sp>
          <p:nvSpPr>
            <p:cNvPr id="13" name="Content Placeholder 3"/>
            <p:cNvSpPr txBox="1">
              <a:spLocks/>
            </p:cNvSpPr>
            <p:nvPr/>
          </p:nvSpPr>
          <p:spPr>
            <a:xfrm>
              <a:off x="4724400" y="1981200"/>
              <a:ext cx="3733800" cy="609600"/>
            </a:xfrm>
            <a:prstGeom prst="round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tx1"/>
                  </a:solidFill>
                </a:rPr>
                <a:t>Governance</a:t>
              </a:r>
              <a:endParaRPr lang="en-US" sz="2000" dirty="0">
                <a:solidFill>
                  <a:schemeClr val="tx1"/>
                </a:solidFill>
              </a:endParaRPr>
            </a:p>
          </p:txBody>
        </p:sp>
        <p:sp>
          <p:nvSpPr>
            <p:cNvPr id="14" name="Content Placeholder 3"/>
            <p:cNvSpPr txBox="1">
              <a:spLocks/>
            </p:cNvSpPr>
            <p:nvPr/>
          </p:nvSpPr>
          <p:spPr>
            <a:xfrm>
              <a:off x="4724400" y="2743200"/>
              <a:ext cx="3733800" cy="609600"/>
            </a:xfrm>
            <a:prstGeom prst="round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tx1"/>
                  </a:solidFill>
                </a:rPr>
                <a:t>Finance</a:t>
              </a:r>
              <a:endParaRPr lang="en-US" sz="2000" dirty="0">
                <a:solidFill>
                  <a:schemeClr val="tx1"/>
                </a:solidFill>
              </a:endParaRPr>
            </a:p>
          </p:txBody>
        </p:sp>
        <p:sp>
          <p:nvSpPr>
            <p:cNvPr id="15" name="Content Placeholder 3"/>
            <p:cNvSpPr txBox="1">
              <a:spLocks/>
            </p:cNvSpPr>
            <p:nvPr/>
          </p:nvSpPr>
          <p:spPr>
            <a:xfrm>
              <a:off x="4726662" y="3505200"/>
              <a:ext cx="3731538" cy="609600"/>
            </a:xfrm>
            <a:prstGeom prst="round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tx1"/>
                  </a:solidFill>
                </a:rPr>
                <a:t>Accountability</a:t>
              </a:r>
              <a:endParaRPr lang="en-US" sz="2000" dirty="0">
                <a:solidFill>
                  <a:schemeClr val="tx1"/>
                </a:solidFill>
              </a:endParaRPr>
            </a:p>
          </p:txBody>
        </p:sp>
        <p:sp>
          <p:nvSpPr>
            <p:cNvPr id="16" name="Content Placeholder 3"/>
            <p:cNvSpPr txBox="1">
              <a:spLocks/>
            </p:cNvSpPr>
            <p:nvPr/>
          </p:nvSpPr>
          <p:spPr>
            <a:xfrm>
              <a:off x="4726662" y="5029200"/>
              <a:ext cx="645510" cy="609600"/>
            </a:xfrm>
            <a:prstGeom prst="round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tx1"/>
                  </a:solidFill>
                </a:rPr>
                <a:t> TA</a:t>
              </a:r>
              <a:endParaRPr lang="en-US" sz="2000" dirty="0">
                <a:solidFill>
                  <a:schemeClr val="tx1"/>
                </a:solidFill>
              </a:endParaRPr>
            </a:p>
          </p:txBody>
        </p:sp>
        <p:sp>
          <p:nvSpPr>
            <p:cNvPr id="17" name="Content Placeholder 3"/>
            <p:cNvSpPr txBox="1">
              <a:spLocks/>
            </p:cNvSpPr>
            <p:nvPr/>
          </p:nvSpPr>
          <p:spPr>
            <a:xfrm>
              <a:off x="5638800" y="5029200"/>
              <a:ext cx="2819399" cy="609600"/>
            </a:xfrm>
            <a:prstGeom prst="round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1800" dirty="0" smtClean="0">
                  <a:solidFill>
                    <a:schemeClr val="tx1"/>
                  </a:solidFill>
                </a:rPr>
                <a:t>Professional Development</a:t>
              </a:r>
              <a:endParaRPr lang="en-US" sz="1800" dirty="0">
                <a:solidFill>
                  <a:schemeClr val="tx1"/>
                </a:solidFill>
              </a:endParaRPr>
            </a:p>
          </p:txBody>
        </p:sp>
        <p:pic>
          <p:nvPicPr>
            <p:cNvPr id="102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172" y="5230641"/>
              <a:ext cx="266628" cy="266628"/>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3"/>
            <p:cNvSpPr txBox="1">
              <a:spLocks/>
            </p:cNvSpPr>
            <p:nvPr/>
          </p:nvSpPr>
          <p:spPr>
            <a:xfrm>
              <a:off x="4750050" y="4259655"/>
              <a:ext cx="3733801" cy="609600"/>
            </a:xfrm>
            <a:prstGeom prst="round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tx1"/>
                  </a:solidFill>
                </a:rPr>
                <a:t>Quality Standards</a:t>
              </a:r>
              <a:endParaRPr lang="en-US" sz="2000" dirty="0">
                <a:solidFill>
                  <a:schemeClr val="tx1"/>
                </a:solidFill>
              </a:endParaRPr>
            </a:p>
          </p:txBody>
        </p:sp>
        <p:sp>
          <p:nvSpPr>
            <p:cNvPr id="20" name="Content Placeholder 3"/>
            <p:cNvSpPr txBox="1">
              <a:spLocks/>
            </p:cNvSpPr>
            <p:nvPr/>
          </p:nvSpPr>
          <p:spPr>
            <a:xfrm>
              <a:off x="4772871" y="5791200"/>
              <a:ext cx="3688157" cy="609600"/>
            </a:xfrm>
            <a:prstGeom prst="round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tx1"/>
                  </a:solidFill>
                </a:rPr>
                <a:t>Data </a:t>
              </a:r>
              <a:endParaRPr lang="en-US" sz="2000" dirty="0">
                <a:solidFill>
                  <a:schemeClr val="tx1"/>
                </a:solidFill>
              </a:endParaRPr>
            </a:p>
          </p:txBody>
        </p:sp>
        <p:sp>
          <p:nvSpPr>
            <p:cNvPr id="22" name="Left-Right Arrow 21"/>
            <p:cNvSpPr/>
            <p:nvPr/>
          </p:nvSpPr>
          <p:spPr>
            <a:xfrm>
              <a:off x="4075569" y="2805684"/>
              <a:ext cx="916662"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a:off x="4075569" y="3567684"/>
              <a:ext cx="916662"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a:off x="4075568" y="4329684"/>
              <a:ext cx="953631"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a:off x="4075568" y="5121639"/>
              <a:ext cx="877431"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 Arrow 25"/>
            <p:cNvSpPr/>
            <p:nvPr/>
          </p:nvSpPr>
          <p:spPr>
            <a:xfrm>
              <a:off x="4075567" y="5853684"/>
              <a:ext cx="953631"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78375" y="891012"/>
              <a:ext cx="3185121" cy="101398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chemeClr val="tx1"/>
                  </a:solidFill>
                </a:rPr>
                <a:t>ECTA System Framework</a:t>
              </a:r>
            </a:p>
          </p:txBody>
        </p:sp>
        <p:sp>
          <p:nvSpPr>
            <p:cNvPr id="28" name="Content Placeholder 3"/>
            <p:cNvSpPr txBox="1">
              <a:spLocks/>
            </p:cNvSpPr>
            <p:nvPr/>
          </p:nvSpPr>
          <p:spPr>
            <a:xfrm>
              <a:off x="600802" y="1981200"/>
              <a:ext cx="3733800" cy="609600"/>
            </a:xfrm>
            <a:prstGeom prst="round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en-US" sz="2000" dirty="0" smtClean="0">
                  <a:solidFill>
                    <a:schemeClr val="bg1"/>
                  </a:solidFill>
                </a:rPr>
                <a:t>Governance</a:t>
              </a:r>
              <a:endParaRPr lang="en-US" sz="2000" dirty="0">
                <a:solidFill>
                  <a:schemeClr val="bg1"/>
                </a:solidFill>
              </a:endParaRPr>
            </a:p>
          </p:txBody>
        </p:sp>
        <p:sp>
          <p:nvSpPr>
            <p:cNvPr id="27" name="Oval 26"/>
            <p:cNvSpPr/>
            <p:nvPr/>
          </p:nvSpPr>
          <p:spPr>
            <a:xfrm>
              <a:off x="4989968" y="891012"/>
              <a:ext cx="3185121" cy="101398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smtClean="0">
                  <a:solidFill>
                    <a:schemeClr val="tx2">
                      <a:lumMod val="75000"/>
                    </a:schemeClr>
                  </a:solidFill>
                </a:rPr>
                <a:t>SSIP</a:t>
              </a:r>
              <a:endParaRPr lang="en-US" sz="2800" b="1" dirty="0">
                <a:solidFill>
                  <a:schemeClr val="tx2">
                    <a:lumMod val="75000"/>
                  </a:schemeClr>
                </a:solidFill>
              </a:endParaRPr>
            </a:p>
          </p:txBody>
        </p:sp>
        <p:sp>
          <p:nvSpPr>
            <p:cNvPr id="18" name="Left-Right Arrow 17"/>
            <p:cNvSpPr/>
            <p:nvPr/>
          </p:nvSpPr>
          <p:spPr>
            <a:xfrm>
              <a:off x="4075569" y="2043684"/>
              <a:ext cx="953631"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4677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FD4FE6-98CF-43A9-A488-7FC1D56F93ED}" type="slidenum">
              <a:rPr lang="en-US" smtClean="0"/>
              <a:pPr/>
              <a:t>99</a:t>
            </a:fld>
            <a:endParaRPr lang="en-US"/>
          </a:p>
        </p:txBody>
      </p:sp>
      <p:sp>
        <p:nvSpPr>
          <p:cNvPr id="2" name="Title 1"/>
          <p:cNvSpPr>
            <a:spLocks noGrp="1"/>
          </p:cNvSpPr>
          <p:nvPr>
            <p:ph type="title"/>
          </p:nvPr>
        </p:nvSpPr>
        <p:spPr/>
        <p:txBody>
          <a:bodyPr>
            <a:normAutofit/>
          </a:bodyPr>
          <a:lstStyle/>
          <a:p>
            <a:r>
              <a:rPr lang="en-US" sz="4800" b="1" dirty="0" smtClean="0"/>
              <a:t>Infrastructure </a:t>
            </a:r>
            <a:r>
              <a:rPr lang="en-US" sz="4000" b="1" dirty="0" smtClean="0"/>
              <a:t>Analysis</a:t>
            </a:r>
            <a:endParaRPr lang="en-US" sz="4000" b="1" dirty="0"/>
          </a:p>
        </p:txBody>
      </p:sp>
      <p:sp>
        <p:nvSpPr>
          <p:cNvPr id="3" name="Content Placeholder 2"/>
          <p:cNvSpPr>
            <a:spLocks noGrp="1"/>
          </p:cNvSpPr>
          <p:nvPr>
            <p:ph idx="1"/>
          </p:nvPr>
        </p:nvSpPr>
        <p:spPr>
          <a:xfrm>
            <a:off x="3810000" y="1524000"/>
            <a:ext cx="4876800" cy="4602163"/>
          </a:xfrm>
        </p:spPr>
        <p:txBody>
          <a:bodyPr/>
          <a:lstStyle/>
          <a:p>
            <a:r>
              <a:rPr lang="en-US" dirty="0" smtClean="0"/>
              <a:t>Determine</a:t>
            </a:r>
            <a:r>
              <a:rPr lang="en-US" dirty="0"/>
              <a:t> </a:t>
            </a:r>
            <a:r>
              <a:rPr lang="en-US" dirty="0" smtClean="0"/>
              <a:t>current </a:t>
            </a:r>
            <a:r>
              <a:rPr lang="en-US" dirty="0"/>
              <a:t>system </a:t>
            </a:r>
            <a:r>
              <a:rPr lang="en-US" dirty="0" smtClean="0"/>
              <a:t>capacity to:</a:t>
            </a:r>
          </a:p>
          <a:p>
            <a:pPr lvl="1"/>
            <a:r>
              <a:rPr lang="en-US" dirty="0" smtClean="0"/>
              <a:t>Support </a:t>
            </a:r>
            <a:r>
              <a:rPr lang="en-US" dirty="0"/>
              <a:t>improvement </a:t>
            </a:r>
            <a:endParaRPr lang="en-US" dirty="0" smtClean="0"/>
          </a:p>
          <a:p>
            <a:pPr lvl="1"/>
            <a:r>
              <a:rPr lang="en-US" dirty="0" smtClean="0"/>
              <a:t>Build </a:t>
            </a:r>
            <a:r>
              <a:rPr lang="en-US" dirty="0"/>
              <a:t>capacity </a:t>
            </a:r>
            <a:r>
              <a:rPr lang="en-US" dirty="0" smtClean="0"/>
              <a:t>in EIS </a:t>
            </a:r>
            <a:r>
              <a:rPr lang="en-US" dirty="0"/>
              <a:t>programs and </a:t>
            </a:r>
            <a:r>
              <a:rPr lang="en-US" dirty="0" smtClean="0"/>
              <a:t>providers to implement</a:t>
            </a:r>
            <a:r>
              <a:rPr lang="en-US" dirty="0"/>
              <a:t>, scale up, and sustain evidence-based </a:t>
            </a:r>
            <a:r>
              <a:rPr lang="en-US" dirty="0" smtClean="0"/>
              <a:t>practices to improve results</a:t>
            </a:r>
            <a:endParaRPr lang="en-US" dirty="0"/>
          </a:p>
        </p:txBody>
      </p:sp>
      <p:pic>
        <p:nvPicPr>
          <p:cNvPr id="5" name="Content Placeholder 3" descr="&quot; &quot;"/>
          <p:cNvPicPr>
            <a:picLocks noChangeAspect="1"/>
          </p:cNvPicPr>
          <p:nvPr/>
        </p:nvPicPr>
        <p:blipFill>
          <a:blip r:embed="rId3" cstate="print">
            <a:extLst>
              <a:ext uri="{28A0092B-C50C-407E-A947-70E740481C1C}">
                <a14:useLocalDpi xmlns:a14="http://schemas.microsoft.com/office/drawing/2010/main" val="0"/>
              </a:ext>
            </a:extLst>
          </a:blip>
          <a:srcRect l="-15228" r="-15228"/>
          <a:stretch>
            <a:fillRect/>
          </a:stretch>
        </p:blipFill>
        <p:spPr>
          <a:xfrm>
            <a:off x="152400" y="1598100"/>
            <a:ext cx="4038600" cy="4525963"/>
          </a:xfrm>
          <a:prstGeom prst="rect">
            <a:avLst/>
          </a:prstGeom>
        </p:spPr>
      </p:pic>
    </p:spTree>
    <p:extLst>
      <p:ext uri="{BB962C8B-B14F-4D97-AF65-F5344CB8AC3E}">
        <p14:creationId xmlns:p14="http://schemas.microsoft.com/office/powerpoint/2010/main" val="3049269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3117</TotalTime>
  <Words>7475</Words>
  <Application>Microsoft Office PowerPoint</Application>
  <PresentationFormat>On-screen Show (4:3)</PresentationFormat>
  <Paragraphs>1032</Paragraphs>
  <Slides>132</Slides>
  <Notes>87</Notes>
  <HiddenSlides>0</HiddenSlides>
  <MMClips>0</MMClips>
  <ScaleCrop>false</ScaleCrop>
  <HeadingPairs>
    <vt:vector size="4" baseType="variant">
      <vt:variant>
        <vt:lpstr>Theme</vt:lpstr>
      </vt:variant>
      <vt:variant>
        <vt:i4>3</vt:i4>
      </vt:variant>
      <vt:variant>
        <vt:lpstr>Slide Titles</vt:lpstr>
      </vt:variant>
      <vt:variant>
        <vt:i4>132</vt:i4>
      </vt:variant>
    </vt:vector>
  </HeadingPairs>
  <TitlesOfParts>
    <vt:vector size="135" baseType="lpstr">
      <vt:lpstr>Office Theme</vt:lpstr>
      <vt:lpstr>1_Office Theme</vt:lpstr>
      <vt:lpstr>2_Office Theme</vt:lpstr>
      <vt:lpstr>What is the problem?  Broad Data and Infrastructure Analysis</vt:lpstr>
      <vt:lpstr>PowerPoint Presentation</vt:lpstr>
      <vt:lpstr>Data Analysis</vt:lpstr>
      <vt:lpstr>Evidence Inference Action </vt:lpstr>
      <vt:lpstr>PowerPoint Presentation</vt:lpstr>
      <vt:lpstr>PowerPoint Presentation</vt:lpstr>
      <vt:lpstr>Inference</vt:lpstr>
      <vt:lpstr>Action</vt:lpstr>
      <vt:lpstr>Data Quality:  What if you don’t trust the data?</vt:lpstr>
      <vt:lpstr>Data Quality</vt:lpstr>
      <vt:lpstr>Data Quality</vt:lpstr>
      <vt:lpstr>Data Quality</vt:lpstr>
      <vt:lpstr>Data Quality</vt:lpstr>
      <vt:lpstr>Data Quality</vt:lpstr>
      <vt:lpstr>Data Quality</vt:lpstr>
      <vt:lpstr>Data Quality</vt:lpstr>
      <vt:lpstr>Getting Started:  Broad Data Analysis</vt:lpstr>
      <vt:lpstr>What is the problem?</vt:lpstr>
      <vt:lpstr>Starting with a question (or two..)</vt:lpstr>
      <vt:lpstr>PowerPoint Presentation</vt:lpstr>
      <vt:lpstr>Do you have a Starting Point?</vt:lpstr>
      <vt:lpstr>Starting Points</vt:lpstr>
      <vt:lpstr>Do you have a Starting Point?</vt:lpstr>
      <vt:lpstr>Broad Data Analyses</vt:lpstr>
      <vt:lpstr>Identifying a General Focus for Improvement</vt:lpstr>
      <vt:lpstr>Identifying a General Focus for Improvement</vt:lpstr>
      <vt:lpstr>Activity</vt:lpstr>
      <vt:lpstr>Broad Infrastructure Assessment</vt:lpstr>
      <vt:lpstr>PowerPoint Presentation</vt:lpstr>
      <vt:lpstr>Infrastructure Assessment</vt:lpstr>
      <vt:lpstr>Infrastructure Assessment</vt:lpstr>
      <vt:lpstr>Broad Infrastructure Assessment</vt:lpstr>
      <vt:lpstr>Narrowing the focus through more in-depth analysis</vt:lpstr>
      <vt:lpstr>Considerations for Selecting a Priority Issue</vt:lpstr>
      <vt:lpstr>Narrowing the Focus</vt:lpstr>
      <vt:lpstr>Narrowing the Focus</vt:lpstr>
      <vt:lpstr>Analyzing Child Outcomes Data for Program Improvement</vt:lpstr>
      <vt:lpstr>Steps in the Process</vt:lpstr>
      <vt:lpstr>Steps in the Process</vt:lpstr>
      <vt:lpstr>Guidance Table</vt:lpstr>
      <vt:lpstr>PowerPoint Presentation</vt:lpstr>
      <vt:lpstr>Starting with a question (or two..)</vt:lpstr>
      <vt:lpstr>Question sources</vt:lpstr>
      <vt:lpstr>Sample basic questions</vt:lpstr>
      <vt:lpstr>Sample questions that cut across components</vt:lpstr>
      <vt:lpstr>Making comparisons</vt:lpstr>
      <vt:lpstr>Making comparisons</vt:lpstr>
      <vt:lpstr>Question precision</vt:lpstr>
      <vt:lpstr>Question precision</vt:lpstr>
      <vt:lpstr>Finding the right level of precision</vt:lpstr>
      <vt:lpstr>Activity</vt:lpstr>
      <vt:lpstr>Clarifying Expectations</vt:lpstr>
      <vt:lpstr>Analyzing Data</vt:lpstr>
      <vt:lpstr>Talking with Your Analyst</vt:lpstr>
      <vt:lpstr>Elements</vt:lpstr>
      <vt:lpstr>Variables/Data Elements</vt:lpstr>
      <vt:lpstr>Many options…</vt:lpstr>
      <vt:lpstr>Variables/Data Elements</vt:lpstr>
      <vt:lpstr>Outcome 1:  Summary Statements by Child’s Race/Ethnicity</vt:lpstr>
      <vt:lpstr>Outcome 1:  Progress Categories by Child’s Race/Ethnicity</vt:lpstr>
      <vt:lpstr>Describing and Interpreting Results</vt:lpstr>
      <vt:lpstr>Activity</vt:lpstr>
      <vt:lpstr>PowerPoint Presentation</vt:lpstr>
      <vt:lpstr>A range masquerading as  a number</vt:lpstr>
      <vt:lpstr>PowerPoint Presentation</vt:lpstr>
      <vt:lpstr>Why do you care?</vt:lpstr>
      <vt:lpstr>Amount of error by N size  (2 – 100, Statistic Value 53%)</vt:lpstr>
      <vt:lpstr>Amount of error by N size  (100 – 600; Statistic Value 53%) </vt:lpstr>
      <vt:lpstr>What to do about it?</vt:lpstr>
      <vt:lpstr>Considerations for Selecting a Priority Issue</vt:lpstr>
      <vt:lpstr>in-depth analysis in the focus area</vt:lpstr>
      <vt:lpstr>Root Cause Analysis</vt:lpstr>
      <vt:lpstr>Local Contributing Factor Tools</vt:lpstr>
      <vt:lpstr>Purpose</vt:lpstr>
      <vt:lpstr>Process</vt:lpstr>
      <vt:lpstr>Data Sources</vt:lpstr>
      <vt:lpstr>Question Categories</vt:lpstr>
      <vt:lpstr>Child Outcomes Tool</vt:lpstr>
      <vt:lpstr>Data Quality Questions, e.g.</vt:lpstr>
      <vt:lpstr>Performance Questions, e.g.</vt:lpstr>
      <vt:lpstr>Activity</vt:lpstr>
      <vt:lpstr>In-depth Infrastructure Analysis on focus area</vt:lpstr>
      <vt:lpstr>Infrastructure Analysis</vt:lpstr>
      <vt:lpstr>Infrastructure Analysis</vt:lpstr>
      <vt:lpstr>PowerPoint Presentation</vt:lpstr>
      <vt:lpstr>Focused Infrastructure Analysis</vt:lpstr>
      <vt:lpstr>ECTA System Framework</vt:lpstr>
      <vt:lpstr>ECTA Systems Framework</vt:lpstr>
      <vt:lpstr>System Framework:  Purpose and Audience</vt:lpstr>
      <vt:lpstr>Iterative Validation Process</vt:lpstr>
      <vt:lpstr>PowerPoint Presentation</vt:lpstr>
      <vt:lpstr>PowerPoint Presentation</vt:lpstr>
      <vt:lpstr>System Framework</vt:lpstr>
      <vt:lpstr>System Framework</vt:lpstr>
      <vt:lpstr>Governance SubComponent</vt:lpstr>
      <vt:lpstr>Finance Subcomponents</vt:lpstr>
      <vt:lpstr>Framework Uses</vt:lpstr>
      <vt:lpstr>Alignment </vt:lpstr>
      <vt:lpstr>Infrastructure Analysis</vt:lpstr>
      <vt:lpstr>SSIP Infrastructure Analysis</vt:lpstr>
      <vt:lpstr>Theory of Action</vt:lpstr>
      <vt:lpstr>Theory of Action</vt:lpstr>
      <vt:lpstr>What is a Theory of Action?</vt:lpstr>
      <vt:lpstr>Theory of Action</vt:lpstr>
      <vt:lpstr>Theory of Action</vt:lpstr>
      <vt:lpstr>Who should develop it?</vt:lpstr>
      <vt:lpstr>Developing the Theory of Action</vt:lpstr>
      <vt:lpstr> </vt:lpstr>
      <vt:lpstr> </vt:lpstr>
      <vt:lpstr> </vt:lpstr>
      <vt:lpstr>Practices/Practitioners</vt:lpstr>
      <vt:lpstr>Direct Support</vt:lpstr>
      <vt:lpstr>Local Program/District Supports</vt:lpstr>
      <vt:lpstr>State Level Supports</vt:lpstr>
      <vt:lpstr>PowerPoint Presentation</vt:lpstr>
      <vt:lpstr>PowerPoint Presentation</vt:lpstr>
      <vt:lpstr>PowerPoint Presentation</vt:lpstr>
      <vt:lpstr>Activity</vt:lpstr>
      <vt:lpstr>PowerPoint Presentation</vt:lpstr>
      <vt:lpstr>Action Plan</vt:lpstr>
      <vt:lpstr>Activity</vt:lpstr>
      <vt:lpstr>PowerPoint Presentation</vt:lpstr>
      <vt:lpstr>Evaluation</vt:lpstr>
      <vt:lpstr>Evaluating the Implementation</vt:lpstr>
      <vt:lpstr>For Each Activity...</vt:lpstr>
      <vt:lpstr>Evidence of Progress</vt:lpstr>
      <vt:lpstr>Data at Different Levels</vt:lpstr>
      <vt:lpstr>Data at Different Levels</vt:lpstr>
      <vt:lpstr>Data at Different Levels</vt:lpstr>
      <vt:lpstr>Data at Different Levels</vt:lpstr>
      <vt:lpstr>PowerPoint Presentation</vt:lpstr>
      <vt:lpstr>Activity</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Problem? Broad Data and Infrastructure Analysis</dc:title>
  <dc:subject>Improving data analysis and infrastructure assessment</dc:subject>
  <dc:creator>Kathleen Hebbeler;Christina Kasprzak;Cornelia Taylor</dc:creator>
  <cp:keywords>State, database, IDEA, early childhood, early intervention, ECSE, linkage, data systems</cp:keywords>
  <cp:lastModifiedBy>Katie Kaattari</cp:lastModifiedBy>
  <cp:revision>231</cp:revision>
  <cp:lastPrinted>2013-10-27T17:41:58Z</cp:lastPrinted>
  <dcterms:created xsi:type="dcterms:W3CDTF">2013-10-06T12:33:32Z</dcterms:created>
  <dcterms:modified xsi:type="dcterms:W3CDTF">2014-09-18T21:54:12Z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