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256" r:id="rId2"/>
    <p:sldId id="259" r:id="rId3"/>
    <p:sldId id="314" r:id="rId4"/>
    <p:sldId id="316" r:id="rId5"/>
    <p:sldId id="265" r:id="rId6"/>
    <p:sldId id="266" r:id="rId7"/>
    <p:sldId id="267" r:id="rId8"/>
    <p:sldId id="268" r:id="rId9"/>
    <p:sldId id="270" r:id="rId10"/>
    <p:sldId id="271" r:id="rId11"/>
    <p:sldId id="272" r:id="rId12"/>
    <p:sldId id="273" r:id="rId13"/>
    <p:sldId id="274" r:id="rId14"/>
    <p:sldId id="291" r:id="rId15"/>
    <p:sldId id="292" r:id="rId16"/>
    <p:sldId id="297" r:id="rId17"/>
    <p:sldId id="298" r:id="rId18"/>
    <p:sldId id="299" r:id="rId19"/>
    <p:sldId id="315" r:id="rId20"/>
    <p:sldId id="301" r:id="rId21"/>
    <p:sldId id="312" r:id="rId22"/>
    <p:sldId id="303" r:id="rId23"/>
    <p:sldId id="304" r:id="rId24"/>
    <p:sldId id="305" r:id="rId25"/>
    <p:sldId id="306" r:id="rId26"/>
    <p:sldId id="307" r:id="rId27"/>
    <p:sldId id="308" r:id="rId28"/>
    <p:sldId id="309" r:id="rId29"/>
    <p:sldId id="310" r:id="rId30"/>
    <p:sldId id="275" r:id="rId31"/>
    <p:sldId id="277" r:id="rId32"/>
    <p:sldId id="317" r:id="rId33"/>
    <p:sldId id="280" r:id="rId34"/>
    <p:sldId id="281" r:id="rId35"/>
    <p:sldId id="283" r:id="rId36"/>
    <p:sldId id="284" r:id="rId37"/>
    <p:sldId id="319" r:id="rId38"/>
    <p:sldId id="287" r:id="rId39"/>
    <p:sldId id="289" r:id="rId40"/>
    <p:sldId id="313" r:id="rId41"/>
    <p:sldId id="288" r:id="rId42"/>
    <p:sldId id="25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09A"/>
    <a:srgbClr val="7E90C4"/>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58" autoAdjust="0"/>
    <p:restoredTop sz="86386" autoAdjust="0"/>
  </p:normalViewPr>
  <p:slideViewPr>
    <p:cSldViewPr snapToGrid="0">
      <p:cViewPr>
        <p:scale>
          <a:sx n="46" d="100"/>
          <a:sy n="46" d="100"/>
        </p:scale>
        <p:origin x="36" y="714"/>
      </p:cViewPr>
      <p:guideLst>
        <p:guide orient="horz" pos="2160"/>
        <p:guide pos="3840"/>
      </p:guideLst>
    </p:cSldViewPr>
  </p:slideViewPr>
  <p:outlineViewPr>
    <p:cViewPr>
      <p:scale>
        <a:sx n="33" d="100"/>
        <a:sy n="33" d="100"/>
      </p:scale>
      <p:origin x="0" y="-37926"/>
    </p:cViewPr>
  </p:outlineViewPr>
  <p:notesTextViewPr>
    <p:cViewPr>
      <p:scale>
        <a:sx n="1" d="1"/>
        <a:sy n="1" d="1"/>
      </p:scale>
      <p:origin x="0" y="0"/>
    </p:cViewPr>
  </p:notesTextViewPr>
  <p:sorterViewPr>
    <p:cViewPr>
      <p:scale>
        <a:sx n="100" d="100"/>
        <a:sy n="100" d="100"/>
      </p:scale>
      <p:origin x="0" y="-25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68EC6-A101-4676-AA26-6BAD79A15FB7}"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017532F0-E822-4113-8219-97DD57C56E71}">
      <dgm:prSet phldrT="[Text]"/>
      <dgm:spPr/>
      <dgm:t>
        <a:bodyPr/>
        <a:lstStyle/>
        <a:p>
          <a:r>
            <a:rPr lang="en-US" dirty="0"/>
            <a:t>Sharing</a:t>
          </a:r>
        </a:p>
      </dgm:t>
    </dgm:pt>
    <dgm:pt modelId="{503C7B73-E1B2-4C1F-9551-1BB7D0D28566}" type="parTrans" cxnId="{D02F6A60-B84D-49E2-BC6B-B3F47C30B796}">
      <dgm:prSet/>
      <dgm:spPr/>
      <dgm:t>
        <a:bodyPr/>
        <a:lstStyle/>
        <a:p>
          <a:endParaRPr lang="en-US"/>
        </a:p>
      </dgm:t>
    </dgm:pt>
    <dgm:pt modelId="{A6229900-1B06-4E76-A79F-797E9A2F9FF5}" type="sibTrans" cxnId="{D02F6A60-B84D-49E2-BC6B-B3F47C30B796}">
      <dgm:prSet/>
      <dgm:spPr/>
      <dgm:t>
        <a:bodyPr/>
        <a:lstStyle/>
        <a:p>
          <a:endParaRPr lang="en-US"/>
        </a:p>
      </dgm:t>
    </dgm:pt>
    <dgm:pt modelId="{2BBF49FE-CE1E-4D95-916C-FDA2E15EAB3B}">
      <dgm:prSet phldrT="[Text]"/>
      <dgm:spPr/>
      <dgm:t>
        <a:bodyPr/>
        <a:lstStyle/>
        <a:p>
          <a:r>
            <a:rPr lang="en-US" dirty="0"/>
            <a:t>Bi-Directional</a:t>
          </a:r>
        </a:p>
      </dgm:t>
    </dgm:pt>
    <dgm:pt modelId="{B85A67C3-6F97-45AA-8C66-0932C7B090D1}" type="parTrans" cxnId="{41284EF4-8BC9-43E4-9B65-ED2BBA237A98}">
      <dgm:prSet/>
      <dgm:spPr/>
      <dgm:t>
        <a:bodyPr/>
        <a:lstStyle/>
        <a:p>
          <a:endParaRPr lang="en-US"/>
        </a:p>
      </dgm:t>
    </dgm:pt>
    <dgm:pt modelId="{C8B4458A-05BE-44B0-A684-2B1403DEC8C4}" type="sibTrans" cxnId="{41284EF4-8BC9-43E4-9B65-ED2BBA237A98}">
      <dgm:prSet/>
      <dgm:spPr/>
      <dgm:t>
        <a:bodyPr/>
        <a:lstStyle/>
        <a:p>
          <a:endParaRPr lang="en-US"/>
        </a:p>
      </dgm:t>
    </dgm:pt>
    <dgm:pt modelId="{EC6DB349-C969-4EF7-9021-CCB49923FC5F}">
      <dgm:prSet phldrT="[Text]"/>
      <dgm:spPr/>
      <dgm:t>
        <a:bodyPr/>
        <a:lstStyle/>
        <a:p>
          <a:r>
            <a:rPr lang="en-US" dirty="0"/>
            <a:t>Linking</a:t>
          </a:r>
        </a:p>
      </dgm:t>
    </dgm:pt>
    <dgm:pt modelId="{956A79BF-3EA0-4281-B816-2508579C6448}" type="parTrans" cxnId="{B1E86137-AB66-4686-A517-F2DFB58F7CC4}">
      <dgm:prSet/>
      <dgm:spPr/>
      <dgm:t>
        <a:bodyPr/>
        <a:lstStyle/>
        <a:p>
          <a:endParaRPr lang="en-US"/>
        </a:p>
      </dgm:t>
    </dgm:pt>
    <dgm:pt modelId="{4E313AF8-4946-4E49-81DA-0CF48E13BC23}" type="sibTrans" cxnId="{B1E86137-AB66-4686-A517-F2DFB58F7CC4}">
      <dgm:prSet/>
      <dgm:spPr/>
      <dgm:t>
        <a:bodyPr/>
        <a:lstStyle/>
        <a:p>
          <a:endParaRPr lang="en-US"/>
        </a:p>
      </dgm:t>
    </dgm:pt>
    <dgm:pt modelId="{A5DF32E7-F52B-4001-9041-C5AAC96237A4}">
      <dgm:prSet phldrT="[Text]"/>
      <dgm:spPr/>
      <dgm:t>
        <a:bodyPr/>
        <a:lstStyle/>
        <a:p>
          <a:r>
            <a:rPr lang="en-US" dirty="0"/>
            <a:t>Bi-Directional</a:t>
          </a:r>
        </a:p>
      </dgm:t>
    </dgm:pt>
    <dgm:pt modelId="{3C7A8D15-FA4E-4CB7-95E3-6F6212B7A0C3}" type="parTrans" cxnId="{3029F2BE-09C4-4462-B1BE-0A5919B3F7B2}">
      <dgm:prSet/>
      <dgm:spPr/>
      <dgm:t>
        <a:bodyPr/>
        <a:lstStyle/>
        <a:p>
          <a:endParaRPr lang="en-US"/>
        </a:p>
      </dgm:t>
    </dgm:pt>
    <dgm:pt modelId="{9FE199FD-BE9C-4DBA-83BA-1B295FFCB252}" type="sibTrans" cxnId="{3029F2BE-09C4-4462-B1BE-0A5919B3F7B2}">
      <dgm:prSet/>
      <dgm:spPr/>
      <dgm:t>
        <a:bodyPr/>
        <a:lstStyle/>
        <a:p>
          <a:endParaRPr lang="en-US"/>
        </a:p>
      </dgm:t>
    </dgm:pt>
    <dgm:pt modelId="{0E529F7C-11DC-4607-8E0E-90ED6B364AD1}">
      <dgm:prSet phldrT="[Text]"/>
      <dgm:spPr/>
      <dgm:t>
        <a:bodyPr/>
        <a:lstStyle/>
        <a:p>
          <a:r>
            <a:rPr lang="en-US" dirty="0"/>
            <a:t>Integrating</a:t>
          </a:r>
        </a:p>
      </dgm:t>
    </dgm:pt>
    <dgm:pt modelId="{5F26B2A2-757A-47D3-8968-3E6FBA8C6317}" type="parTrans" cxnId="{167B98AA-68ED-4899-AF88-A6833F857FCE}">
      <dgm:prSet/>
      <dgm:spPr/>
      <dgm:t>
        <a:bodyPr/>
        <a:lstStyle/>
        <a:p>
          <a:endParaRPr lang="en-US"/>
        </a:p>
      </dgm:t>
    </dgm:pt>
    <dgm:pt modelId="{56BF85C5-EA32-42DC-AF9E-1180982524AF}" type="sibTrans" cxnId="{167B98AA-68ED-4899-AF88-A6833F857FCE}">
      <dgm:prSet/>
      <dgm:spPr/>
      <dgm:t>
        <a:bodyPr/>
        <a:lstStyle/>
        <a:p>
          <a:endParaRPr lang="en-US"/>
        </a:p>
      </dgm:t>
    </dgm:pt>
    <dgm:pt modelId="{AF52630C-D28E-46DE-B713-DFE272B5BA47}">
      <dgm:prSet phldrT="[Text]"/>
      <dgm:spPr/>
      <dgm:t>
        <a:bodyPr/>
        <a:lstStyle/>
        <a:p>
          <a:r>
            <a:rPr lang="en-US" dirty="0" err="1"/>
            <a:t>Uni</a:t>
          </a:r>
          <a:r>
            <a:rPr lang="en-US" dirty="0"/>
            <a:t>-Directional</a:t>
          </a:r>
        </a:p>
      </dgm:t>
    </dgm:pt>
    <dgm:pt modelId="{A270C627-5AB5-4902-AE2C-1FD823F41375}" type="sibTrans" cxnId="{12D177E6-B963-4E10-964E-EAA33A64FBC8}">
      <dgm:prSet/>
      <dgm:spPr/>
      <dgm:t>
        <a:bodyPr/>
        <a:lstStyle/>
        <a:p>
          <a:endParaRPr lang="en-US"/>
        </a:p>
      </dgm:t>
    </dgm:pt>
    <dgm:pt modelId="{B50E6934-445D-45F0-BE9D-405D9DFBEC09}" type="parTrans" cxnId="{12D177E6-B963-4E10-964E-EAA33A64FBC8}">
      <dgm:prSet/>
      <dgm:spPr/>
      <dgm:t>
        <a:bodyPr/>
        <a:lstStyle/>
        <a:p>
          <a:endParaRPr lang="en-US"/>
        </a:p>
      </dgm:t>
    </dgm:pt>
    <dgm:pt modelId="{42960DC6-2965-4738-BA9D-FDCB20B3050D}" type="pres">
      <dgm:prSet presAssocID="{12C68EC6-A101-4676-AA26-6BAD79A15FB7}" presName="Name0" presStyleCnt="0">
        <dgm:presLayoutVars>
          <dgm:dir/>
        </dgm:presLayoutVars>
      </dgm:prSet>
      <dgm:spPr/>
    </dgm:pt>
    <dgm:pt modelId="{437E3C47-C689-4431-9337-54B81C0258AB}" type="pres">
      <dgm:prSet presAssocID="{AF52630C-D28E-46DE-B713-DFE272B5BA47}" presName="composite" presStyleCnt="0"/>
      <dgm:spPr/>
    </dgm:pt>
    <dgm:pt modelId="{27F71861-07F6-4336-95AB-1AD1666CF3E2}" type="pres">
      <dgm:prSet presAssocID="{AF52630C-D28E-46DE-B713-DFE272B5BA47}" presName="Accent" presStyleLbl="alignAcc1" presStyleIdx="0" presStyleCnt="3"/>
      <dgm:spPr/>
    </dgm:pt>
    <dgm:pt modelId="{429C2191-1E13-4BCC-B2F2-C21EE832A247}" type="pres">
      <dgm:prSet presAssocID="{AF52630C-D28E-46DE-B713-DFE272B5BA47}"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quot; &quot;"/>
        </a:ext>
      </dgm:extLst>
    </dgm:pt>
    <dgm:pt modelId="{9884DCFE-3F39-4805-A161-189051B3BB7E}" type="pres">
      <dgm:prSet presAssocID="{AF52630C-D28E-46DE-B713-DFE272B5BA47}" presName="Child" presStyleLbl="revTx" presStyleIdx="0" presStyleCnt="3">
        <dgm:presLayoutVars>
          <dgm:bulletEnabled val="1"/>
        </dgm:presLayoutVars>
      </dgm:prSet>
      <dgm:spPr/>
    </dgm:pt>
    <dgm:pt modelId="{7296C344-E5C8-410C-B2BA-A43EEA9AD8FB}" type="pres">
      <dgm:prSet presAssocID="{AF52630C-D28E-46DE-B713-DFE272B5BA47}" presName="Parent" presStyleLbl="alignNode1" presStyleIdx="0" presStyleCnt="3">
        <dgm:presLayoutVars>
          <dgm:bulletEnabled val="1"/>
        </dgm:presLayoutVars>
      </dgm:prSet>
      <dgm:spPr/>
    </dgm:pt>
    <dgm:pt modelId="{C4DC7A3A-5C6B-4C85-93A8-F585205FFB8C}" type="pres">
      <dgm:prSet presAssocID="{A270C627-5AB5-4902-AE2C-1FD823F41375}" presName="sibTrans" presStyleCnt="0"/>
      <dgm:spPr/>
    </dgm:pt>
    <dgm:pt modelId="{8AA19367-8FDC-4358-B619-3128DCAE9429}" type="pres">
      <dgm:prSet presAssocID="{2BBF49FE-CE1E-4D95-916C-FDA2E15EAB3B}" presName="composite" presStyleCnt="0"/>
      <dgm:spPr/>
    </dgm:pt>
    <dgm:pt modelId="{E96134A0-4BED-41CC-8F77-AD8E7494C9C0}" type="pres">
      <dgm:prSet presAssocID="{2BBF49FE-CE1E-4D95-916C-FDA2E15EAB3B}" presName="Accent" presStyleLbl="alignAcc1" presStyleIdx="1" presStyleCnt="3"/>
      <dgm:spPr/>
    </dgm:pt>
    <dgm:pt modelId="{5FC99121-A3C9-49EE-AE95-EF6F7873D6DB}" type="pres">
      <dgm:prSet presAssocID="{2BBF49FE-CE1E-4D95-916C-FDA2E15EAB3B}" presName="Image" presStyleLbl="nod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quot; &quot;"/>
        </a:ext>
      </dgm:extLst>
    </dgm:pt>
    <dgm:pt modelId="{30DE9E2D-82E0-4165-B418-C33E5BCC5D63}" type="pres">
      <dgm:prSet presAssocID="{2BBF49FE-CE1E-4D95-916C-FDA2E15EAB3B}" presName="Child" presStyleLbl="revTx" presStyleIdx="1" presStyleCnt="3">
        <dgm:presLayoutVars>
          <dgm:bulletEnabled val="1"/>
        </dgm:presLayoutVars>
      </dgm:prSet>
      <dgm:spPr/>
    </dgm:pt>
    <dgm:pt modelId="{0176B88D-9C8D-41B6-86D9-A315986A9896}" type="pres">
      <dgm:prSet presAssocID="{2BBF49FE-CE1E-4D95-916C-FDA2E15EAB3B}" presName="Parent" presStyleLbl="alignNode1" presStyleIdx="1" presStyleCnt="3">
        <dgm:presLayoutVars>
          <dgm:bulletEnabled val="1"/>
        </dgm:presLayoutVars>
      </dgm:prSet>
      <dgm:spPr/>
    </dgm:pt>
    <dgm:pt modelId="{C651FC0B-C024-4710-B7FF-A63087E31A09}" type="pres">
      <dgm:prSet presAssocID="{C8B4458A-05BE-44B0-A684-2B1403DEC8C4}" presName="sibTrans" presStyleCnt="0"/>
      <dgm:spPr/>
    </dgm:pt>
    <dgm:pt modelId="{73899BE0-A4F6-41C8-8AFF-E53B63959FC1}" type="pres">
      <dgm:prSet presAssocID="{A5DF32E7-F52B-4001-9041-C5AAC96237A4}" presName="composite" presStyleCnt="0"/>
      <dgm:spPr/>
    </dgm:pt>
    <dgm:pt modelId="{4C8FA4DF-06C2-4C27-B2DA-5E40A2CA1028}" type="pres">
      <dgm:prSet presAssocID="{A5DF32E7-F52B-4001-9041-C5AAC96237A4}" presName="Accent" presStyleLbl="alignAcc1" presStyleIdx="2" presStyleCnt="3"/>
      <dgm:spPr/>
    </dgm:pt>
    <dgm:pt modelId="{1D6E5D48-E093-408E-9AC1-A2AEBD65300B}" type="pres">
      <dgm:prSet presAssocID="{A5DF32E7-F52B-4001-9041-C5AAC96237A4}" presName="Image" presStyleLbl="nod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quot; &quot;"/>
        </a:ext>
      </dgm:extLst>
    </dgm:pt>
    <dgm:pt modelId="{E9B9A319-A133-45F6-B635-53E3F81234E1}" type="pres">
      <dgm:prSet presAssocID="{A5DF32E7-F52B-4001-9041-C5AAC96237A4}" presName="Child" presStyleLbl="revTx" presStyleIdx="2" presStyleCnt="3">
        <dgm:presLayoutVars>
          <dgm:bulletEnabled val="1"/>
        </dgm:presLayoutVars>
      </dgm:prSet>
      <dgm:spPr/>
    </dgm:pt>
    <dgm:pt modelId="{41CC59F1-433F-410D-823C-D83CFEB038C0}" type="pres">
      <dgm:prSet presAssocID="{A5DF32E7-F52B-4001-9041-C5AAC96237A4}" presName="Parent" presStyleLbl="alignNode1" presStyleIdx="2" presStyleCnt="3">
        <dgm:presLayoutVars>
          <dgm:bulletEnabled val="1"/>
        </dgm:presLayoutVars>
      </dgm:prSet>
      <dgm:spPr/>
    </dgm:pt>
  </dgm:ptLst>
  <dgm:cxnLst>
    <dgm:cxn modelId="{56E59727-F629-4F5B-941D-91414A21CC85}" type="presOf" srcId="{017532F0-E822-4113-8219-97DD57C56E71}" destId="{9884DCFE-3F39-4805-A161-189051B3BB7E}" srcOrd="0" destOrd="0" presId="urn:microsoft.com/office/officeart/2008/layout/TitlePictureLineup"/>
    <dgm:cxn modelId="{3542DD2A-81D8-429B-9802-2501FB52DD46}" type="presOf" srcId="{A5DF32E7-F52B-4001-9041-C5AAC96237A4}" destId="{41CC59F1-433F-410D-823C-D83CFEB038C0}" srcOrd="0" destOrd="0" presId="urn:microsoft.com/office/officeart/2008/layout/TitlePictureLineup"/>
    <dgm:cxn modelId="{B1E86137-AB66-4686-A517-F2DFB58F7CC4}" srcId="{2BBF49FE-CE1E-4D95-916C-FDA2E15EAB3B}" destId="{EC6DB349-C969-4EF7-9021-CCB49923FC5F}" srcOrd="0" destOrd="0" parTransId="{956A79BF-3EA0-4281-B816-2508579C6448}" sibTransId="{4E313AF8-4946-4E49-81DA-0CF48E13BC23}"/>
    <dgm:cxn modelId="{D02F6A60-B84D-49E2-BC6B-B3F47C30B796}" srcId="{AF52630C-D28E-46DE-B713-DFE272B5BA47}" destId="{017532F0-E822-4113-8219-97DD57C56E71}" srcOrd="0" destOrd="0" parTransId="{503C7B73-E1B2-4C1F-9551-1BB7D0D28566}" sibTransId="{A6229900-1B06-4E76-A79F-797E9A2F9FF5}"/>
    <dgm:cxn modelId="{D28BB362-2DE0-42A8-8D29-F0BFB85E6A7A}" type="presOf" srcId="{12C68EC6-A101-4676-AA26-6BAD79A15FB7}" destId="{42960DC6-2965-4738-BA9D-FDCB20B3050D}" srcOrd="0" destOrd="0" presId="urn:microsoft.com/office/officeart/2008/layout/TitlePictureLineup"/>
    <dgm:cxn modelId="{A39D6E6B-DEFD-47D1-A6CA-DDD6A80971F0}" type="presOf" srcId="{0E529F7C-11DC-4607-8E0E-90ED6B364AD1}" destId="{E9B9A319-A133-45F6-B635-53E3F81234E1}" srcOrd="0" destOrd="0" presId="urn:microsoft.com/office/officeart/2008/layout/TitlePictureLineup"/>
    <dgm:cxn modelId="{2390DB6F-9EC9-4471-BDE6-24A5231B5044}" type="presOf" srcId="{AF52630C-D28E-46DE-B713-DFE272B5BA47}" destId="{7296C344-E5C8-410C-B2BA-A43EEA9AD8FB}" srcOrd="0" destOrd="0" presId="urn:microsoft.com/office/officeart/2008/layout/TitlePictureLineup"/>
    <dgm:cxn modelId="{632C0A55-E068-4DEF-A7CA-460853E2D610}" type="presOf" srcId="{2BBF49FE-CE1E-4D95-916C-FDA2E15EAB3B}" destId="{0176B88D-9C8D-41B6-86D9-A315986A9896}" srcOrd="0" destOrd="0" presId="urn:microsoft.com/office/officeart/2008/layout/TitlePictureLineup"/>
    <dgm:cxn modelId="{B8EE5590-3157-4855-BA62-62619CFADC97}" type="presOf" srcId="{EC6DB349-C969-4EF7-9021-CCB49923FC5F}" destId="{30DE9E2D-82E0-4165-B418-C33E5BCC5D63}" srcOrd="0" destOrd="0" presId="urn:microsoft.com/office/officeart/2008/layout/TitlePictureLineup"/>
    <dgm:cxn modelId="{167B98AA-68ED-4899-AF88-A6833F857FCE}" srcId="{A5DF32E7-F52B-4001-9041-C5AAC96237A4}" destId="{0E529F7C-11DC-4607-8E0E-90ED6B364AD1}" srcOrd="0" destOrd="0" parTransId="{5F26B2A2-757A-47D3-8968-3E6FBA8C6317}" sibTransId="{56BF85C5-EA32-42DC-AF9E-1180982524AF}"/>
    <dgm:cxn modelId="{3029F2BE-09C4-4462-B1BE-0A5919B3F7B2}" srcId="{12C68EC6-A101-4676-AA26-6BAD79A15FB7}" destId="{A5DF32E7-F52B-4001-9041-C5AAC96237A4}" srcOrd="2" destOrd="0" parTransId="{3C7A8D15-FA4E-4CB7-95E3-6F6212B7A0C3}" sibTransId="{9FE199FD-BE9C-4DBA-83BA-1B295FFCB252}"/>
    <dgm:cxn modelId="{12D177E6-B963-4E10-964E-EAA33A64FBC8}" srcId="{12C68EC6-A101-4676-AA26-6BAD79A15FB7}" destId="{AF52630C-D28E-46DE-B713-DFE272B5BA47}" srcOrd="0" destOrd="0" parTransId="{B50E6934-445D-45F0-BE9D-405D9DFBEC09}" sibTransId="{A270C627-5AB5-4902-AE2C-1FD823F41375}"/>
    <dgm:cxn modelId="{41284EF4-8BC9-43E4-9B65-ED2BBA237A98}" srcId="{12C68EC6-A101-4676-AA26-6BAD79A15FB7}" destId="{2BBF49FE-CE1E-4D95-916C-FDA2E15EAB3B}" srcOrd="1" destOrd="0" parTransId="{B85A67C3-6F97-45AA-8C66-0932C7B090D1}" sibTransId="{C8B4458A-05BE-44B0-A684-2B1403DEC8C4}"/>
    <dgm:cxn modelId="{3E7867C7-D4D3-4F94-9DAC-FDF6BFC5FACE}" type="presParOf" srcId="{42960DC6-2965-4738-BA9D-FDCB20B3050D}" destId="{437E3C47-C689-4431-9337-54B81C0258AB}" srcOrd="0" destOrd="0" presId="urn:microsoft.com/office/officeart/2008/layout/TitlePictureLineup"/>
    <dgm:cxn modelId="{74F9D2A0-FA18-471D-99EE-89BAE331E427}" type="presParOf" srcId="{437E3C47-C689-4431-9337-54B81C0258AB}" destId="{27F71861-07F6-4336-95AB-1AD1666CF3E2}" srcOrd="0" destOrd="0" presId="urn:microsoft.com/office/officeart/2008/layout/TitlePictureLineup"/>
    <dgm:cxn modelId="{41382364-D027-43CF-9FBF-8FEC6FD29EC7}" type="presParOf" srcId="{437E3C47-C689-4431-9337-54B81C0258AB}" destId="{429C2191-1E13-4BCC-B2F2-C21EE832A247}" srcOrd="1" destOrd="0" presId="urn:microsoft.com/office/officeart/2008/layout/TitlePictureLineup"/>
    <dgm:cxn modelId="{357C0479-72B8-447C-AF1C-63E6D38417CD}" type="presParOf" srcId="{437E3C47-C689-4431-9337-54B81C0258AB}" destId="{9884DCFE-3F39-4805-A161-189051B3BB7E}" srcOrd="2" destOrd="0" presId="urn:microsoft.com/office/officeart/2008/layout/TitlePictureLineup"/>
    <dgm:cxn modelId="{DB706CFC-E5AA-413C-AE5B-4CAE835D1B35}" type="presParOf" srcId="{437E3C47-C689-4431-9337-54B81C0258AB}" destId="{7296C344-E5C8-410C-B2BA-A43EEA9AD8FB}" srcOrd="3" destOrd="0" presId="urn:microsoft.com/office/officeart/2008/layout/TitlePictureLineup"/>
    <dgm:cxn modelId="{22A03A31-B45D-44FC-A41B-1294D19B1DCF}" type="presParOf" srcId="{42960DC6-2965-4738-BA9D-FDCB20B3050D}" destId="{C4DC7A3A-5C6B-4C85-93A8-F585205FFB8C}" srcOrd="1" destOrd="0" presId="urn:microsoft.com/office/officeart/2008/layout/TitlePictureLineup"/>
    <dgm:cxn modelId="{C0DF721B-A52F-422E-9DB3-B542480D74DA}" type="presParOf" srcId="{42960DC6-2965-4738-BA9D-FDCB20B3050D}" destId="{8AA19367-8FDC-4358-B619-3128DCAE9429}" srcOrd="2" destOrd="0" presId="urn:microsoft.com/office/officeart/2008/layout/TitlePictureLineup"/>
    <dgm:cxn modelId="{3AC8C7D8-3514-439A-8B73-7F9D07D8C730}" type="presParOf" srcId="{8AA19367-8FDC-4358-B619-3128DCAE9429}" destId="{E96134A0-4BED-41CC-8F77-AD8E7494C9C0}" srcOrd="0" destOrd="0" presId="urn:microsoft.com/office/officeart/2008/layout/TitlePictureLineup"/>
    <dgm:cxn modelId="{467F919E-0BAF-4212-9602-4F83F07DDF7C}" type="presParOf" srcId="{8AA19367-8FDC-4358-B619-3128DCAE9429}" destId="{5FC99121-A3C9-49EE-AE95-EF6F7873D6DB}" srcOrd="1" destOrd="0" presId="urn:microsoft.com/office/officeart/2008/layout/TitlePictureLineup"/>
    <dgm:cxn modelId="{57FB0F01-D027-4B83-8774-4DBBCB3A1CBD}" type="presParOf" srcId="{8AA19367-8FDC-4358-B619-3128DCAE9429}" destId="{30DE9E2D-82E0-4165-B418-C33E5BCC5D63}" srcOrd="2" destOrd="0" presId="urn:microsoft.com/office/officeart/2008/layout/TitlePictureLineup"/>
    <dgm:cxn modelId="{C4BBEA7D-4359-4ED0-BCA4-A843D13A8BEB}" type="presParOf" srcId="{8AA19367-8FDC-4358-B619-3128DCAE9429}" destId="{0176B88D-9C8D-41B6-86D9-A315986A9896}" srcOrd="3" destOrd="0" presId="urn:microsoft.com/office/officeart/2008/layout/TitlePictureLineup"/>
    <dgm:cxn modelId="{3408A851-FDEC-491B-AEBD-9192B68A73BF}" type="presParOf" srcId="{42960DC6-2965-4738-BA9D-FDCB20B3050D}" destId="{C651FC0B-C024-4710-B7FF-A63087E31A09}" srcOrd="3" destOrd="0" presId="urn:microsoft.com/office/officeart/2008/layout/TitlePictureLineup"/>
    <dgm:cxn modelId="{5920E7E5-1F97-41CE-984D-6B46D53F7010}" type="presParOf" srcId="{42960DC6-2965-4738-BA9D-FDCB20B3050D}" destId="{73899BE0-A4F6-41C8-8AFF-E53B63959FC1}" srcOrd="4" destOrd="0" presId="urn:microsoft.com/office/officeart/2008/layout/TitlePictureLineup"/>
    <dgm:cxn modelId="{726A1A9F-F57A-499D-9B2C-692392B8A293}" type="presParOf" srcId="{73899BE0-A4F6-41C8-8AFF-E53B63959FC1}" destId="{4C8FA4DF-06C2-4C27-B2DA-5E40A2CA1028}" srcOrd="0" destOrd="0" presId="urn:microsoft.com/office/officeart/2008/layout/TitlePictureLineup"/>
    <dgm:cxn modelId="{1278B589-4BE7-46A7-8D64-02ABB9851E0C}" type="presParOf" srcId="{73899BE0-A4F6-41C8-8AFF-E53B63959FC1}" destId="{1D6E5D48-E093-408E-9AC1-A2AEBD65300B}" srcOrd="1" destOrd="0" presId="urn:microsoft.com/office/officeart/2008/layout/TitlePictureLineup"/>
    <dgm:cxn modelId="{325D72E4-BF2C-4543-8C89-CFAFFEA698C9}" type="presParOf" srcId="{73899BE0-A4F6-41C8-8AFF-E53B63959FC1}" destId="{E9B9A319-A133-45F6-B635-53E3F81234E1}" srcOrd="2" destOrd="0" presId="urn:microsoft.com/office/officeart/2008/layout/TitlePictureLineup"/>
    <dgm:cxn modelId="{0E6BE3D5-53B6-484C-90B0-78B4D4F400C5}" type="presParOf" srcId="{73899BE0-A4F6-41C8-8AFF-E53B63959FC1}" destId="{41CC59F1-433F-410D-823C-D83CFEB038C0}"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DC455F-84C4-47CB-AACE-9F09935DE317}"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76D74AF2-2E52-432B-8A13-62EA6999A901}">
      <dgm:prSet phldrT="[Text]" custT="1"/>
      <dgm:spPr/>
      <dgm:t>
        <a:bodyPr/>
        <a:lstStyle/>
        <a:p>
          <a:r>
            <a:rPr lang="en-US" sz="9600" dirty="0"/>
            <a:t>?</a:t>
          </a:r>
        </a:p>
      </dgm:t>
      <dgm:extLst>
        <a:ext uri="{E40237B7-FDA0-4F09-8148-C483321AD2D9}">
          <dgm14:cNvPr xmlns:dgm14="http://schemas.microsoft.com/office/drawing/2010/diagram" id="0" name="" descr="&quot; &quot;"/>
        </a:ext>
      </dgm:extLst>
    </dgm:pt>
    <dgm:pt modelId="{B1AC80E6-5A67-4CED-B007-690CA9422148}" type="parTrans" cxnId="{E3A72577-6A10-4AE0-AE80-C9681ED6FD1B}">
      <dgm:prSet/>
      <dgm:spPr/>
      <dgm:t>
        <a:bodyPr/>
        <a:lstStyle/>
        <a:p>
          <a:endParaRPr lang="en-US"/>
        </a:p>
      </dgm:t>
    </dgm:pt>
    <dgm:pt modelId="{03C2AA67-7741-4F2F-B248-71D31CEFA61C}" type="sibTrans" cxnId="{E3A72577-6A10-4AE0-AE80-C9681ED6FD1B}">
      <dgm:prSet/>
      <dgm:spPr/>
      <dgm:t>
        <a:bodyPr/>
        <a:lstStyle/>
        <a:p>
          <a:endParaRPr lang="en-US"/>
        </a:p>
      </dgm:t>
    </dgm:pt>
    <dgm:pt modelId="{9E5C4F37-6B05-4C89-862E-03A5B5823E4E}">
      <dgm:prSet phldrT="[Text]"/>
      <dgm:spPr/>
      <dgm:t>
        <a:bodyPr/>
        <a:lstStyle/>
        <a:p>
          <a:r>
            <a:rPr lang="en-US" dirty="0"/>
            <a:t>Where does the data reside as a result of your inventory?</a:t>
          </a:r>
        </a:p>
      </dgm:t>
    </dgm:pt>
    <dgm:pt modelId="{C601C887-B268-41A9-8E8C-2A73672F50B2}" type="parTrans" cxnId="{D76285A2-0A7E-4A46-BA8B-8EF10FD0371D}">
      <dgm:prSet/>
      <dgm:spPr/>
      <dgm:t>
        <a:bodyPr/>
        <a:lstStyle/>
        <a:p>
          <a:endParaRPr lang="en-US"/>
        </a:p>
      </dgm:t>
    </dgm:pt>
    <dgm:pt modelId="{7D6085DA-0F7F-48E6-9982-18AB0F5E3329}" type="sibTrans" cxnId="{D76285A2-0A7E-4A46-BA8B-8EF10FD0371D}">
      <dgm:prSet/>
      <dgm:spPr/>
      <dgm:t>
        <a:bodyPr/>
        <a:lstStyle/>
        <a:p>
          <a:endParaRPr lang="en-US"/>
        </a:p>
      </dgm:t>
    </dgm:pt>
    <dgm:pt modelId="{24BBE3FE-9C0B-4716-9005-202AAFDC2B7B}">
      <dgm:prSet/>
      <dgm:spPr/>
      <dgm:t>
        <a:bodyPr/>
        <a:lstStyle/>
        <a:p>
          <a:r>
            <a:rPr lang="en-US" dirty="0"/>
            <a:t>What federal, state, and local laws apply to data sets?</a:t>
          </a:r>
        </a:p>
      </dgm:t>
    </dgm:pt>
    <dgm:pt modelId="{BD569067-7F9F-43B5-9C58-DCF0B4494F27}" type="parTrans" cxnId="{4AFCE22D-3425-452C-A609-511D31B292F9}">
      <dgm:prSet/>
      <dgm:spPr/>
      <dgm:t>
        <a:bodyPr/>
        <a:lstStyle/>
        <a:p>
          <a:endParaRPr lang="en-US"/>
        </a:p>
      </dgm:t>
    </dgm:pt>
    <dgm:pt modelId="{CB4BEEB5-591D-434A-8533-71EFABA89A79}" type="sibTrans" cxnId="{4AFCE22D-3425-452C-A609-511D31B292F9}">
      <dgm:prSet/>
      <dgm:spPr/>
      <dgm:t>
        <a:bodyPr/>
        <a:lstStyle/>
        <a:p>
          <a:endParaRPr lang="en-US"/>
        </a:p>
      </dgm:t>
    </dgm:pt>
    <dgm:pt modelId="{6F33C33B-01B6-462F-BDEB-A56E8ECA9357}">
      <dgm:prSet/>
      <dgm:spPr/>
      <dgm:t>
        <a:bodyPr/>
        <a:lstStyle/>
        <a:p>
          <a:r>
            <a:rPr lang="en-US" dirty="0"/>
            <a:t>What data sharing agreements need to be in place?  Requirements?</a:t>
          </a:r>
        </a:p>
      </dgm:t>
    </dgm:pt>
    <dgm:pt modelId="{10413CE8-7C8E-4DEE-93DE-8F6B3D6F8F5B}" type="parTrans" cxnId="{14EF5CC9-407F-49F7-84F3-6215D9D759A3}">
      <dgm:prSet/>
      <dgm:spPr/>
      <dgm:t>
        <a:bodyPr/>
        <a:lstStyle/>
        <a:p>
          <a:endParaRPr lang="en-US"/>
        </a:p>
      </dgm:t>
    </dgm:pt>
    <dgm:pt modelId="{85E97021-E375-4059-8F21-78BE4F944371}" type="sibTrans" cxnId="{14EF5CC9-407F-49F7-84F3-6215D9D759A3}">
      <dgm:prSet/>
      <dgm:spPr/>
      <dgm:t>
        <a:bodyPr/>
        <a:lstStyle/>
        <a:p>
          <a:endParaRPr lang="en-US"/>
        </a:p>
      </dgm:t>
    </dgm:pt>
    <dgm:pt modelId="{D2C1D023-DDAF-4D68-96B1-EB30FABDB289}">
      <dgm:prSet phldrT="[Text]"/>
      <dgm:spPr/>
      <dgm:t>
        <a:bodyPr/>
        <a:lstStyle/>
        <a:p>
          <a:r>
            <a:rPr lang="en-US" dirty="0"/>
            <a:t> What data will need to be shared AND how will the data flow?</a:t>
          </a:r>
        </a:p>
      </dgm:t>
    </dgm:pt>
    <dgm:pt modelId="{6C3E64D2-7338-464C-9BBA-7755A4098721}" type="parTrans" cxnId="{8AD6029C-6FD2-457E-B17A-4A55DA9CDF9D}">
      <dgm:prSet/>
      <dgm:spPr/>
      <dgm:t>
        <a:bodyPr/>
        <a:lstStyle/>
        <a:p>
          <a:endParaRPr lang="en-US"/>
        </a:p>
      </dgm:t>
    </dgm:pt>
    <dgm:pt modelId="{DF3D5127-CD29-4414-8EB9-7679B66AABAF}" type="sibTrans" cxnId="{8AD6029C-6FD2-457E-B17A-4A55DA9CDF9D}">
      <dgm:prSet/>
      <dgm:spPr/>
      <dgm:t>
        <a:bodyPr/>
        <a:lstStyle/>
        <a:p>
          <a:endParaRPr lang="en-US"/>
        </a:p>
      </dgm:t>
    </dgm:pt>
    <dgm:pt modelId="{DA953C59-3A2A-4B51-80DA-2160913748BF}" type="pres">
      <dgm:prSet presAssocID="{BCDC455F-84C4-47CB-AACE-9F09935DE317}" presName="diagram" presStyleCnt="0">
        <dgm:presLayoutVars>
          <dgm:chMax val="1"/>
          <dgm:dir/>
          <dgm:animLvl val="ctr"/>
          <dgm:resizeHandles val="exact"/>
        </dgm:presLayoutVars>
      </dgm:prSet>
      <dgm:spPr/>
    </dgm:pt>
    <dgm:pt modelId="{86D451BA-8370-45F5-8900-8779BC1BEC20}" type="pres">
      <dgm:prSet presAssocID="{BCDC455F-84C4-47CB-AACE-9F09935DE317}" presName="matrix" presStyleCnt="0"/>
      <dgm:spPr/>
    </dgm:pt>
    <dgm:pt modelId="{611F5C6F-4BC4-4C80-9635-0AB2CD4B2E44}" type="pres">
      <dgm:prSet presAssocID="{BCDC455F-84C4-47CB-AACE-9F09935DE317}" presName="tile1" presStyleLbl="node1" presStyleIdx="0" presStyleCnt="4"/>
      <dgm:spPr/>
    </dgm:pt>
    <dgm:pt modelId="{81D7F806-52A6-424B-8703-90AE4B313FF4}" type="pres">
      <dgm:prSet presAssocID="{BCDC455F-84C4-47CB-AACE-9F09935DE317}" presName="tile1text" presStyleLbl="node1" presStyleIdx="0" presStyleCnt="4">
        <dgm:presLayoutVars>
          <dgm:chMax val="0"/>
          <dgm:chPref val="0"/>
          <dgm:bulletEnabled val="1"/>
        </dgm:presLayoutVars>
      </dgm:prSet>
      <dgm:spPr/>
    </dgm:pt>
    <dgm:pt modelId="{8FFAA060-26B7-4E4D-956D-9C26E363F3A0}" type="pres">
      <dgm:prSet presAssocID="{BCDC455F-84C4-47CB-AACE-9F09935DE317}" presName="tile2" presStyleLbl="node1" presStyleIdx="1" presStyleCnt="4"/>
      <dgm:spPr/>
    </dgm:pt>
    <dgm:pt modelId="{2AE144C9-A4B1-4A1E-8D46-F3A0E934978D}" type="pres">
      <dgm:prSet presAssocID="{BCDC455F-84C4-47CB-AACE-9F09935DE317}" presName="tile2text" presStyleLbl="node1" presStyleIdx="1" presStyleCnt="4">
        <dgm:presLayoutVars>
          <dgm:chMax val="0"/>
          <dgm:chPref val="0"/>
          <dgm:bulletEnabled val="1"/>
        </dgm:presLayoutVars>
      </dgm:prSet>
      <dgm:spPr/>
    </dgm:pt>
    <dgm:pt modelId="{8A00902D-D4B0-4A51-868C-223876C955FD}" type="pres">
      <dgm:prSet presAssocID="{BCDC455F-84C4-47CB-AACE-9F09935DE317}" presName="tile3" presStyleLbl="node1" presStyleIdx="2" presStyleCnt="4"/>
      <dgm:spPr/>
    </dgm:pt>
    <dgm:pt modelId="{CF642C82-8B75-4A00-A6B1-BAE1648EE998}" type="pres">
      <dgm:prSet presAssocID="{BCDC455F-84C4-47CB-AACE-9F09935DE317}" presName="tile3text" presStyleLbl="node1" presStyleIdx="2" presStyleCnt="4">
        <dgm:presLayoutVars>
          <dgm:chMax val="0"/>
          <dgm:chPref val="0"/>
          <dgm:bulletEnabled val="1"/>
        </dgm:presLayoutVars>
      </dgm:prSet>
      <dgm:spPr/>
    </dgm:pt>
    <dgm:pt modelId="{A570F97D-1A88-4DF5-9112-0DE8879EEAF9}" type="pres">
      <dgm:prSet presAssocID="{BCDC455F-84C4-47CB-AACE-9F09935DE317}" presName="tile4" presStyleLbl="node1" presStyleIdx="3" presStyleCnt="4"/>
      <dgm:spPr/>
    </dgm:pt>
    <dgm:pt modelId="{F8D37A63-DB94-4FA6-9C42-7EE409BC2E1F}" type="pres">
      <dgm:prSet presAssocID="{BCDC455F-84C4-47CB-AACE-9F09935DE317}" presName="tile4text" presStyleLbl="node1" presStyleIdx="3" presStyleCnt="4">
        <dgm:presLayoutVars>
          <dgm:chMax val="0"/>
          <dgm:chPref val="0"/>
          <dgm:bulletEnabled val="1"/>
        </dgm:presLayoutVars>
      </dgm:prSet>
      <dgm:spPr/>
    </dgm:pt>
    <dgm:pt modelId="{9F86B774-876C-4ADF-A53F-00399DEA2D09}" type="pres">
      <dgm:prSet presAssocID="{BCDC455F-84C4-47CB-AACE-9F09935DE317}" presName="centerTile" presStyleLbl="fgShp" presStyleIdx="0" presStyleCnt="1">
        <dgm:presLayoutVars>
          <dgm:chMax val="0"/>
          <dgm:chPref val="0"/>
        </dgm:presLayoutVars>
      </dgm:prSet>
      <dgm:spPr/>
    </dgm:pt>
  </dgm:ptLst>
  <dgm:cxnLst>
    <dgm:cxn modelId="{2941E909-B49B-447A-ADE4-35B6FDB189E1}" type="presOf" srcId="{24BBE3FE-9C0B-4716-9005-202AAFDC2B7B}" destId="{8A00902D-D4B0-4A51-868C-223876C955FD}" srcOrd="0" destOrd="0" presId="urn:microsoft.com/office/officeart/2005/8/layout/matrix1"/>
    <dgm:cxn modelId="{A2C9320B-4621-4714-B4F7-1B29964BF87A}" type="presOf" srcId="{6F33C33B-01B6-462F-BDEB-A56E8ECA9357}" destId="{A570F97D-1A88-4DF5-9112-0DE8879EEAF9}" srcOrd="0" destOrd="0" presId="urn:microsoft.com/office/officeart/2005/8/layout/matrix1"/>
    <dgm:cxn modelId="{4AFCE22D-3425-452C-A609-511D31B292F9}" srcId="{76D74AF2-2E52-432B-8A13-62EA6999A901}" destId="{24BBE3FE-9C0B-4716-9005-202AAFDC2B7B}" srcOrd="2" destOrd="0" parTransId="{BD569067-7F9F-43B5-9C58-DCF0B4494F27}" sibTransId="{CB4BEEB5-591D-434A-8533-71EFABA89A79}"/>
    <dgm:cxn modelId="{11F36537-63C8-4DF9-A473-F3F2407C449E}" type="presOf" srcId="{24BBE3FE-9C0B-4716-9005-202AAFDC2B7B}" destId="{CF642C82-8B75-4A00-A6B1-BAE1648EE998}" srcOrd="1" destOrd="0" presId="urn:microsoft.com/office/officeart/2005/8/layout/matrix1"/>
    <dgm:cxn modelId="{8A8D8168-509E-45F8-A4A9-15BB61B20AE6}" type="presOf" srcId="{6F33C33B-01B6-462F-BDEB-A56E8ECA9357}" destId="{F8D37A63-DB94-4FA6-9C42-7EE409BC2E1F}" srcOrd="1" destOrd="0" presId="urn:microsoft.com/office/officeart/2005/8/layout/matrix1"/>
    <dgm:cxn modelId="{E3A72577-6A10-4AE0-AE80-C9681ED6FD1B}" srcId="{BCDC455F-84C4-47CB-AACE-9F09935DE317}" destId="{76D74AF2-2E52-432B-8A13-62EA6999A901}" srcOrd="0" destOrd="0" parTransId="{B1AC80E6-5A67-4CED-B007-690CA9422148}" sibTransId="{03C2AA67-7741-4F2F-B248-71D31CEFA61C}"/>
    <dgm:cxn modelId="{095ABC80-2D4C-4368-B8E3-04225ECB0799}" type="presOf" srcId="{76D74AF2-2E52-432B-8A13-62EA6999A901}" destId="{9F86B774-876C-4ADF-A53F-00399DEA2D09}" srcOrd="0" destOrd="0" presId="urn:microsoft.com/office/officeart/2005/8/layout/matrix1"/>
    <dgm:cxn modelId="{8AD6029C-6FD2-457E-B17A-4A55DA9CDF9D}" srcId="{76D74AF2-2E52-432B-8A13-62EA6999A901}" destId="{D2C1D023-DDAF-4D68-96B1-EB30FABDB289}" srcOrd="1" destOrd="0" parTransId="{6C3E64D2-7338-464C-9BBA-7755A4098721}" sibTransId="{DF3D5127-CD29-4414-8EB9-7679B66AABAF}"/>
    <dgm:cxn modelId="{D76285A2-0A7E-4A46-BA8B-8EF10FD0371D}" srcId="{76D74AF2-2E52-432B-8A13-62EA6999A901}" destId="{9E5C4F37-6B05-4C89-862E-03A5B5823E4E}" srcOrd="0" destOrd="0" parTransId="{C601C887-B268-41A9-8E8C-2A73672F50B2}" sibTransId="{7D6085DA-0F7F-48E6-9982-18AB0F5E3329}"/>
    <dgm:cxn modelId="{86CB8EA7-B120-4037-853B-D0C8915EC908}" type="presOf" srcId="{D2C1D023-DDAF-4D68-96B1-EB30FABDB289}" destId="{2AE144C9-A4B1-4A1E-8D46-F3A0E934978D}" srcOrd="1" destOrd="0" presId="urn:microsoft.com/office/officeart/2005/8/layout/matrix1"/>
    <dgm:cxn modelId="{BF0517AA-8729-4FFB-9108-96AD1B4CFBA5}" type="presOf" srcId="{9E5C4F37-6B05-4C89-862E-03A5B5823E4E}" destId="{81D7F806-52A6-424B-8703-90AE4B313FF4}" srcOrd="1" destOrd="0" presId="urn:microsoft.com/office/officeart/2005/8/layout/matrix1"/>
    <dgm:cxn modelId="{8BFB1AB1-63CE-4EAF-98E9-07044AF0900E}" type="presOf" srcId="{BCDC455F-84C4-47CB-AACE-9F09935DE317}" destId="{DA953C59-3A2A-4B51-80DA-2160913748BF}" srcOrd="0" destOrd="0" presId="urn:microsoft.com/office/officeart/2005/8/layout/matrix1"/>
    <dgm:cxn modelId="{C83761B3-C910-4C5D-97D6-0AEC45190985}" type="presOf" srcId="{D2C1D023-DDAF-4D68-96B1-EB30FABDB289}" destId="{8FFAA060-26B7-4E4D-956D-9C26E363F3A0}" srcOrd="0" destOrd="0" presId="urn:microsoft.com/office/officeart/2005/8/layout/matrix1"/>
    <dgm:cxn modelId="{14EF5CC9-407F-49F7-84F3-6215D9D759A3}" srcId="{76D74AF2-2E52-432B-8A13-62EA6999A901}" destId="{6F33C33B-01B6-462F-BDEB-A56E8ECA9357}" srcOrd="3" destOrd="0" parTransId="{10413CE8-7C8E-4DEE-93DE-8F6B3D6F8F5B}" sibTransId="{85E97021-E375-4059-8F21-78BE4F944371}"/>
    <dgm:cxn modelId="{2D91DDD4-F7CC-49F5-BE69-62398124F25B}" type="presOf" srcId="{9E5C4F37-6B05-4C89-862E-03A5B5823E4E}" destId="{611F5C6F-4BC4-4C80-9635-0AB2CD4B2E44}" srcOrd="0" destOrd="0" presId="urn:microsoft.com/office/officeart/2005/8/layout/matrix1"/>
    <dgm:cxn modelId="{3D4CE8DE-CFBD-4741-8B5C-6B4EC65CAAC5}" type="presParOf" srcId="{DA953C59-3A2A-4B51-80DA-2160913748BF}" destId="{86D451BA-8370-45F5-8900-8779BC1BEC20}" srcOrd="0" destOrd="0" presId="urn:microsoft.com/office/officeart/2005/8/layout/matrix1"/>
    <dgm:cxn modelId="{47EC995A-4533-43B3-B935-15D77999AA05}" type="presParOf" srcId="{86D451BA-8370-45F5-8900-8779BC1BEC20}" destId="{611F5C6F-4BC4-4C80-9635-0AB2CD4B2E44}" srcOrd="0" destOrd="0" presId="urn:microsoft.com/office/officeart/2005/8/layout/matrix1"/>
    <dgm:cxn modelId="{E18FAF4B-E1AC-41EA-A8F2-4ED7BE94F155}" type="presParOf" srcId="{86D451BA-8370-45F5-8900-8779BC1BEC20}" destId="{81D7F806-52A6-424B-8703-90AE4B313FF4}" srcOrd="1" destOrd="0" presId="urn:microsoft.com/office/officeart/2005/8/layout/matrix1"/>
    <dgm:cxn modelId="{BB42F6AA-270E-4444-ABA3-2083CC68ED73}" type="presParOf" srcId="{86D451BA-8370-45F5-8900-8779BC1BEC20}" destId="{8FFAA060-26B7-4E4D-956D-9C26E363F3A0}" srcOrd="2" destOrd="0" presId="urn:microsoft.com/office/officeart/2005/8/layout/matrix1"/>
    <dgm:cxn modelId="{2EB3EDF6-CDE5-4985-BFC1-D0FF55AF2663}" type="presParOf" srcId="{86D451BA-8370-45F5-8900-8779BC1BEC20}" destId="{2AE144C9-A4B1-4A1E-8D46-F3A0E934978D}" srcOrd="3" destOrd="0" presId="urn:microsoft.com/office/officeart/2005/8/layout/matrix1"/>
    <dgm:cxn modelId="{2A3F60B1-0F4E-469A-A22E-4232D6245B53}" type="presParOf" srcId="{86D451BA-8370-45F5-8900-8779BC1BEC20}" destId="{8A00902D-D4B0-4A51-868C-223876C955FD}" srcOrd="4" destOrd="0" presId="urn:microsoft.com/office/officeart/2005/8/layout/matrix1"/>
    <dgm:cxn modelId="{86FDEE3B-BA07-4DCB-80EA-02F82080CC62}" type="presParOf" srcId="{86D451BA-8370-45F5-8900-8779BC1BEC20}" destId="{CF642C82-8B75-4A00-A6B1-BAE1648EE998}" srcOrd="5" destOrd="0" presId="urn:microsoft.com/office/officeart/2005/8/layout/matrix1"/>
    <dgm:cxn modelId="{3EC829E2-55C2-4367-88D6-FE1D9C0BF983}" type="presParOf" srcId="{86D451BA-8370-45F5-8900-8779BC1BEC20}" destId="{A570F97D-1A88-4DF5-9112-0DE8879EEAF9}" srcOrd="6" destOrd="0" presId="urn:microsoft.com/office/officeart/2005/8/layout/matrix1"/>
    <dgm:cxn modelId="{325C3262-C0F4-4A2C-ACF2-EC4382680089}" type="presParOf" srcId="{86D451BA-8370-45F5-8900-8779BC1BEC20}" destId="{F8D37A63-DB94-4FA6-9C42-7EE409BC2E1F}" srcOrd="7" destOrd="0" presId="urn:microsoft.com/office/officeart/2005/8/layout/matrix1"/>
    <dgm:cxn modelId="{2DB1B0B1-A03C-4FDD-B38B-6F70B3028F77}" type="presParOf" srcId="{DA953C59-3A2A-4B51-80DA-2160913748BF}" destId="{9F86B774-876C-4ADF-A53F-00399DEA2D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F71861-07F6-4336-95AB-1AD1666CF3E2}">
      <dsp:nvSpPr>
        <dsp:cNvPr id="0" name=""/>
        <dsp:cNvSpPr/>
      </dsp:nvSpPr>
      <dsp:spPr>
        <a:xfrm>
          <a:off x="388620" y="487679"/>
          <a:ext cx="0" cy="438912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9C2191-1E13-4BCC-B2F2-C21EE832A247}">
      <dsp:nvSpPr>
        <dsp:cNvPr id="0" name=""/>
        <dsp:cNvSpPr/>
      </dsp:nvSpPr>
      <dsp:spPr>
        <a:xfrm>
          <a:off x="510540" y="633983"/>
          <a:ext cx="2308433" cy="19751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4DCFE-3F39-4805-A161-189051B3BB7E}">
      <dsp:nvSpPr>
        <dsp:cNvPr id="0" name=""/>
        <dsp:cNvSpPr/>
      </dsp:nvSpPr>
      <dsp:spPr>
        <a:xfrm>
          <a:off x="510540" y="2609088"/>
          <a:ext cx="2308433"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pPr>
          <a:r>
            <a:rPr lang="en-US" sz="3600" kern="1200" dirty="0"/>
            <a:t>Sharing</a:t>
          </a:r>
        </a:p>
      </dsp:txBody>
      <dsp:txXfrm>
        <a:off x="510540" y="2609088"/>
        <a:ext cx="2308433" cy="2267712"/>
      </dsp:txXfrm>
    </dsp:sp>
    <dsp:sp modelId="{7296C344-E5C8-410C-B2BA-A43EEA9AD8FB}">
      <dsp:nvSpPr>
        <dsp:cNvPr id="0" name=""/>
        <dsp:cNvSpPr/>
      </dsp:nvSpPr>
      <dsp:spPr>
        <a:xfrm>
          <a:off x="388620" y="0"/>
          <a:ext cx="2438400" cy="4876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err="1"/>
            <a:t>Uni</a:t>
          </a:r>
          <a:r>
            <a:rPr lang="en-US" sz="2500" kern="1200" dirty="0"/>
            <a:t>-Directional</a:t>
          </a:r>
        </a:p>
      </dsp:txBody>
      <dsp:txXfrm>
        <a:off x="388620" y="0"/>
        <a:ext cx="2438400" cy="487680"/>
      </dsp:txXfrm>
    </dsp:sp>
    <dsp:sp modelId="{E96134A0-4BED-41CC-8F77-AD8E7494C9C0}">
      <dsp:nvSpPr>
        <dsp:cNvPr id="0" name=""/>
        <dsp:cNvSpPr/>
      </dsp:nvSpPr>
      <dsp:spPr>
        <a:xfrm>
          <a:off x="3276600" y="487679"/>
          <a:ext cx="0" cy="438912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C99121-A3C9-49EE-AE95-EF6F7873D6DB}">
      <dsp:nvSpPr>
        <dsp:cNvPr id="0" name=""/>
        <dsp:cNvSpPr/>
      </dsp:nvSpPr>
      <dsp:spPr>
        <a:xfrm>
          <a:off x="3398520" y="633983"/>
          <a:ext cx="2308433" cy="197510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DE9E2D-82E0-4165-B418-C33E5BCC5D63}">
      <dsp:nvSpPr>
        <dsp:cNvPr id="0" name=""/>
        <dsp:cNvSpPr/>
      </dsp:nvSpPr>
      <dsp:spPr>
        <a:xfrm>
          <a:off x="3398520" y="2609088"/>
          <a:ext cx="2308433"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pPr>
          <a:r>
            <a:rPr lang="en-US" sz="3600" kern="1200" dirty="0"/>
            <a:t>Linking</a:t>
          </a:r>
        </a:p>
      </dsp:txBody>
      <dsp:txXfrm>
        <a:off x="3398520" y="2609088"/>
        <a:ext cx="2308433" cy="2267712"/>
      </dsp:txXfrm>
    </dsp:sp>
    <dsp:sp modelId="{0176B88D-9C8D-41B6-86D9-A315986A9896}">
      <dsp:nvSpPr>
        <dsp:cNvPr id="0" name=""/>
        <dsp:cNvSpPr/>
      </dsp:nvSpPr>
      <dsp:spPr>
        <a:xfrm>
          <a:off x="3276600" y="0"/>
          <a:ext cx="2438400" cy="4876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Bi-Directional</a:t>
          </a:r>
        </a:p>
      </dsp:txBody>
      <dsp:txXfrm>
        <a:off x="3276600" y="0"/>
        <a:ext cx="2438400" cy="487680"/>
      </dsp:txXfrm>
    </dsp:sp>
    <dsp:sp modelId="{4C8FA4DF-06C2-4C27-B2DA-5E40A2CA1028}">
      <dsp:nvSpPr>
        <dsp:cNvPr id="0" name=""/>
        <dsp:cNvSpPr/>
      </dsp:nvSpPr>
      <dsp:spPr>
        <a:xfrm>
          <a:off x="6164580" y="487679"/>
          <a:ext cx="0" cy="4389120"/>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6E5D48-E093-408E-9AC1-A2AEBD65300B}">
      <dsp:nvSpPr>
        <dsp:cNvPr id="0" name=""/>
        <dsp:cNvSpPr/>
      </dsp:nvSpPr>
      <dsp:spPr>
        <a:xfrm>
          <a:off x="6286500" y="633983"/>
          <a:ext cx="2308433" cy="197510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9A319-A133-45F6-B635-53E3F81234E1}">
      <dsp:nvSpPr>
        <dsp:cNvPr id="0" name=""/>
        <dsp:cNvSpPr/>
      </dsp:nvSpPr>
      <dsp:spPr>
        <a:xfrm>
          <a:off x="6286500" y="2609088"/>
          <a:ext cx="2308433" cy="2267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ctr" defTabSz="1600200">
            <a:lnSpc>
              <a:spcPct val="90000"/>
            </a:lnSpc>
            <a:spcBef>
              <a:spcPct val="0"/>
            </a:spcBef>
            <a:spcAft>
              <a:spcPct val="35000"/>
            </a:spcAft>
            <a:buNone/>
          </a:pPr>
          <a:r>
            <a:rPr lang="en-US" sz="3600" kern="1200" dirty="0"/>
            <a:t>Integrating</a:t>
          </a:r>
        </a:p>
      </dsp:txBody>
      <dsp:txXfrm>
        <a:off x="6286500" y="2609088"/>
        <a:ext cx="2308433" cy="2267712"/>
      </dsp:txXfrm>
    </dsp:sp>
    <dsp:sp modelId="{41CC59F1-433F-410D-823C-D83CFEB038C0}">
      <dsp:nvSpPr>
        <dsp:cNvPr id="0" name=""/>
        <dsp:cNvSpPr/>
      </dsp:nvSpPr>
      <dsp:spPr>
        <a:xfrm>
          <a:off x="6164580" y="0"/>
          <a:ext cx="2438400" cy="4876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1111250">
            <a:lnSpc>
              <a:spcPct val="90000"/>
            </a:lnSpc>
            <a:spcBef>
              <a:spcPct val="0"/>
            </a:spcBef>
            <a:spcAft>
              <a:spcPct val="35000"/>
            </a:spcAft>
            <a:buNone/>
          </a:pPr>
          <a:r>
            <a:rPr lang="en-US" sz="2500" kern="1200" dirty="0"/>
            <a:t>Bi-Directional</a:t>
          </a:r>
        </a:p>
      </dsp:txBody>
      <dsp:txXfrm>
        <a:off x="6164580" y="0"/>
        <a:ext cx="2438400" cy="487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5C6F-4BC4-4C80-9635-0AB2CD4B2E44}">
      <dsp:nvSpPr>
        <dsp:cNvPr id="0" name=""/>
        <dsp:cNvSpPr/>
      </dsp:nvSpPr>
      <dsp:spPr>
        <a:xfrm rot="16200000">
          <a:off x="1541065" y="-1541065"/>
          <a:ext cx="2175668" cy="5257800"/>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Where does the data reside as a result of your inventory?</a:t>
          </a:r>
        </a:p>
      </dsp:txBody>
      <dsp:txXfrm rot="5400000">
        <a:off x="0" y="0"/>
        <a:ext cx="5257800" cy="1631751"/>
      </dsp:txXfrm>
    </dsp:sp>
    <dsp:sp modelId="{8FFAA060-26B7-4E4D-956D-9C26E363F3A0}">
      <dsp:nvSpPr>
        <dsp:cNvPr id="0" name=""/>
        <dsp:cNvSpPr/>
      </dsp:nvSpPr>
      <dsp:spPr>
        <a:xfrm>
          <a:off x="5257800" y="0"/>
          <a:ext cx="5257800" cy="2175668"/>
        </a:xfrm>
        <a:prstGeom prst="round1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 What data will need to be shared AND how will the data flow?</a:t>
          </a:r>
        </a:p>
      </dsp:txBody>
      <dsp:txXfrm>
        <a:off x="5257800" y="0"/>
        <a:ext cx="5257800" cy="1631751"/>
      </dsp:txXfrm>
    </dsp:sp>
    <dsp:sp modelId="{8A00902D-D4B0-4A51-868C-223876C955FD}">
      <dsp:nvSpPr>
        <dsp:cNvPr id="0" name=""/>
        <dsp:cNvSpPr/>
      </dsp:nvSpPr>
      <dsp:spPr>
        <a:xfrm rot="10800000">
          <a:off x="0" y="2175668"/>
          <a:ext cx="5257800" cy="2175668"/>
        </a:xfrm>
        <a:prstGeom prst="round1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What federal, state, and local laws apply to data sets?</a:t>
          </a:r>
        </a:p>
      </dsp:txBody>
      <dsp:txXfrm rot="10800000">
        <a:off x="0" y="2719585"/>
        <a:ext cx="5257800" cy="1631751"/>
      </dsp:txXfrm>
    </dsp:sp>
    <dsp:sp modelId="{A570F97D-1A88-4DF5-9112-0DE8879EEAF9}">
      <dsp:nvSpPr>
        <dsp:cNvPr id="0" name=""/>
        <dsp:cNvSpPr/>
      </dsp:nvSpPr>
      <dsp:spPr>
        <a:xfrm rot="5400000">
          <a:off x="6798865" y="634602"/>
          <a:ext cx="2175668" cy="5257800"/>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t>What data sharing agreements need to be in place?  Requirements?</a:t>
          </a:r>
        </a:p>
      </dsp:txBody>
      <dsp:txXfrm rot="-5400000">
        <a:off x="5257800" y="2719585"/>
        <a:ext cx="5257800" cy="1631751"/>
      </dsp:txXfrm>
    </dsp:sp>
    <dsp:sp modelId="{9F86B774-876C-4ADF-A53F-00399DEA2D09}">
      <dsp:nvSpPr>
        <dsp:cNvPr id="0" name=""/>
        <dsp:cNvSpPr/>
      </dsp:nvSpPr>
      <dsp:spPr>
        <a:xfrm>
          <a:off x="3680460" y="1631751"/>
          <a:ext cx="3154680" cy="1087834"/>
        </a:xfrm>
        <a:prstGeom prst="roundRect">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365760" tIns="365760" rIns="365760" bIns="365760" numCol="1" spcCol="1270" anchor="ctr" anchorCtr="0">
          <a:noAutofit/>
        </a:bodyPr>
        <a:lstStyle/>
        <a:p>
          <a:pPr marL="0" lvl="0" indent="0" algn="ctr" defTabSz="4267200">
            <a:lnSpc>
              <a:spcPct val="90000"/>
            </a:lnSpc>
            <a:spcBef>
              <a:spcPct val="0"/>
            </a:spcBef>
            <a:spcAft>
              <a:spcPct val="35000"/>
            </a:spcAft>
            <a:buNone/>
          </a:pPr>
          <a:r>
            <a:rPr lang="en-US" sz="9600" kern="1200" dirty="0"/>
            <a:t>?</a:t>
          </a: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55A35B-8228-4FD6-BF3D-32C6E4566C95}" type="datetimeFigureOut">
              <a:rPr lang="en-US" smtClean="0"/>
              <a:t>6/15/2017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98008F-DB08-4554-A422-21F93A4BCC90}" type="slidenum">
              <a:rPr lang="en-US" smtClean="0"/>
              <a:t>‹#›</a:t>
            </a:fld>
            <a:endParaRPr lang="en-US"/>
          </a:p>
        </p:txBody>
      </p:sp>
    </p:spTree>
    <p:extLst>
      <p:ext uri="{BB962C8B-B14F-4D97-AF65-F5344CB8AC3E}">
        <p14:creationId xmlns:p14="http://schemas.microsoft.com/office/powerpoint/2010/main" val="3871882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98008F-DB08-4554-A422-21F93A4BCC90}" type="slidenum">
              <a:rPr lang="en-US" smtClean="0"/>
              <a:t>1</a:t>
            </a:fld>
            <a:endParaRPr lang="en-US"/>
          </a:p>
        </p:txBody>
      </p:sp>
    </p:spTree>
    <p:extLst>
      <p:ext uri="{BB962C8B-B14F-4D97-AF65-F5344CB8AC3E}">
        <p14:creationId xmlns:p14="http://schemas.microsoft.com/office/powerpoint/2010/main" val="2815034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Importance</a:t>
            </a:r>
            <a:r>
              <a:rPr lang="en-US" baseline="0" dirty="0"/>
              <a:t> of quality data  - </a:t>
            </a:r>
            <a:r>
              <a:rPr lang="en-US" dirty="0"/>
              <a:t>missing data are often the cause of matching issues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11</a:t>
            </a:fld>
            <a:endParaRPr lang="en-US"/>
          </a:p>
        </p:txBody>
      </p:sp>
    </p:spTree>
    <p:extLst>
      <p:ext uri="{BB962C8B-B14F-4D97-AF65-F5344CB8AC3E}">
        <p14:creationId xmlns:p14="http://schemas.microsoft.com/office/powerpoint/2010/main" val="1875964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12</a:t>
            </a:fld>
            <a:endParaRPr lang="en-US"/>
          </a:p>
        </p:txBody>
      </p:sp>
    </p:spTree>
    <p:extLst>
      <p:ext uri="{BB962C8B-B14F-4D97-AF65-F5344CB8AC3E}">
        <p14:creationId xmlns:p14="http://schemas.microsoft.com/office/powerpoint/2010/main" val="372185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This is where you see Data Governance considerations</a:t>
            </a:r>
            <a:r>
              <a:rPr lang="en-US" baseline="0" dirty="0"/>
              <a:t> being so important so that there are established policies and procedures for how to handle this.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769957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DADEC00-137C-49E1-8FBC-A36C0B5D99E4}" type="slidenum">
              <a:rPr lang="en-US" smtClean="0"/>
              <a:t>14</a:t>
            </a:fld>
            <a:endParaRPr lang="en-US"/>
          </a:p>
        </p:txBody>
      </p:sp>
    </p:spTree>
    <p:extLst>
      <p:ext uri="{BB962C8B-B14F-4D97-AF65-F5344CB8AC3E}">
        <p14:creationId xmlns:p14="http://schemas.microsoft.com/office/powerpoint/2010/main" val="216730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15</a:t>
            </a:fld>
            <a:endParaRPr lang="en-US"/>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94662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48555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pPr defTabSz="897193">
              <a:spcBef>
                <a:spcPct val="0"/>
              </a:spcBef>
              <a:defRPr/>
            </a:pPr>
            <a:r>
              <a:rPr lang="en-US" dirty="0"/>
              <a:t>here is the language from Dept</a:t>
            </a:r>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168834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1DADEC00-137C-49E1-8FBC-A36C0B5D99E4}" type="slidenum">
              <a:rPr lang="en-US" smtClean="0"/>
              <a:t>18</a:t>
            </a:fld>
            <a:endParaRPr lang="en-US"/>
          </a:p>
        </p:txBody>
      </p:sp>
    </p:spTree>
    <p:extLst>
      <p:ext uri="{BB962C8B-B14F-4D97-AF65-F5344CB8AC3E}">
        <p14:creationId xmlns:p14="http://schemas.microsoft.com/office/powerpoint/2010/main" val="264418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DADEC00-137C-49E1-8FBC-A36C0B5D99E4}" type="slidenum">
              <a:rPr lang="en-US" smtClean="0"/>
              <a:t>19</a:t>
            </a:fld>
            <a:endParaRPr lang="en-US"/>
          </a:p>
        </p:txBody>
      </p:sp>
    </p:spTree>
    <p:extLst>
      <p:ext uri="{BB962C8B-B14F-4D97-AF65-F5344CB8AC3E}">
        <p14:creationId xmlns:p14="http://schemas.microsoft.com/office/powerpoint/2010/main" val="726260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(I took out the data arrow due to space)</a:t>
            </a:r>
          </a:p>
        </p:txBody>
      </p:sp>
      <p:sp>
        <p:nvSpPr>
          <p:cNvPr id="4" name="Slide Number Placeholder 3"/>
          <p:cNvSpPr>
            <a:spLocks noGrp="1"/>
          </p:cNvSpPr>
          <p:nvPr>
            <p:ph type="sldNum" sz="quarter" idx="10"/>
          </p:nvPr>
        </p:nvSpPr>
        <p:spPr/>
        <p:txBody>
          <a:bodyPr/>
          <a:lstStyle/>
          <a:p>
            <a:fld id="{1DADEC00-137C-49E1-8FBC-A36C0B5D99E4}" type="slidenum">
              <a:rPr lang="en-US" smtClean="0"/>
              <a:t>20</a:t>
            </a:fld>
            <a:endParaRPr lang="en-US"/>
          </a:p>
        </p:txBody>
      </p:sp>
    </p:spTree>
    <p:extLst>
      <p:ext uri="{BB962C8B-B14F-4D97-AF65-F5344CB8AC3E}">
        <p14:creationId xmlns:p14="http://schemas.microsoft.com/office/powerpoint/2010/main" val="144590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Want</a:t>
            </a:r>
            <a:r>
              <a:rPr lang="en-US" baseline="0" dirty="0"/>
              <a:t> to define our terms for today – focus on linking today, but you may be sharing, linking or integrating your data based on the scenario.  </a:t>
            </a:r>
          </a:p>
          <a:p>
            <a:endParaRPr lang="en-US" baseline="0" dirty="0"/>
          </a:p>
          <a:p>
            <a:r>
              <a:rPr lang="en-US" baseline="0" dirty="0"/>
              <a:t>This gets at the levels of complexity, and there is a difference regarding the sustainability of the data partnership.  Based on what level of data partnership, we have several scenarios which we often encounter at DaSy for where Part C and Part B 619 data are housed.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2239330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BARBARA</a:t>
            </a:r>
          </a:p>
          <a:p>
            <a:r>
              <a:rPr lang="en-US" dirty="0"/>
              <a:t>Mention the Linking Cohort.</a:t>
            </a:r>
          </a:p>
          <a:p>
            <a:endParaRPr lang="en-US" dirty="0"/>
          </a:p>
          <a:p>
            <a:pPr marL="228600" indent="-228600">
              <a:buAutoNum type="arabicPeriod"/>
            </a:pPr>
            <a:r>
              <a:rPr lang="en-US" dirty="0"/>
              <a:t>NC</a:t>
            </a:r>
            <a:r>
              <a:rPr lang="en-US" baseline="0" dirty="0"/>
              <a:t> Part C and 619 data linking scenario aligns with Scenario B that was outlined earlier in the week. We are housed in different state agencies and we each have our data systems.</a:t>
            </a:r>
          </a:p>
          <a:p>
            <a:pPr marL="228600" indent="-228600">
              <a:buAutoNum type="arabicPeriod"/>
            </a:pPr>
            <a:r>
              <a:rPr lang="en-US" baseline="0" dirty="0"/>
              <a:t>While Part C and 619 have a rich history of partnership and collaboration, we identified the need to formalize our approach to joint data governance and management at a program level.</a:t>
            </a:r>
          </a:p>
          <a:p>
            <a:pPr marL="228600" indent="-228600">
              <a:buAutoNum type="arabicPeriod"/>
            </a:pPr>
            <a:r>
              <a:rPr lang="en-US" baseline="0" dirty="0"/>
              <a:t>Not a lot of previous interaction between the Part B 619 and Part C data staff</a:t>
            </a:r>
          </a:p>
          <a:p>
            <a:pPr marL="228600" indent="-228600">
              <a:buAutoNum type="arabicPeriod"/>
            </a:pPr>
            <a:endParaRPr lang="en-US" baseline="0" dirty="0"/>
          </a:p>
          <a:p>
            <a:r>
              <a:rPr lang="en-US" dirty="0"/>
              <a:t>Numbers served/year:</a:t>
            </a:r>
          </a:p>
          <a:p>
            <a:pPr lvl="1"/>
            <a:r>
              <a:rPr lang="en-US" dirty="0"/>
              <a:t>Part C: ~20,000</a:t>
            </a:r>
          </a:p>
          <a:p>
            <a:pPr lvl="1"/>
            <a:r>
              <a:rPr lang="en-US" dirty="0"/>
              <a:t>Part B 619:  ~16,000</a:t>
            </a:r>
          </a:p>
          <a:p>
            <a:pPr marL="0" indent="0">
              <a:buNone/>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75264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BARBARA</a:t>
            </a:r>
          </a:p>
          <a:p>
            <a:r>
              <a:rPr lang="en-US" dirty="0"/>
              <a:t>Many thing</a:t>
            </a:r>
            <a:r>
              <a:rPr lang="en-US" baseline="0" dirty="0"/>
              <a:t> to consider when beginning this work, however three important items are Data Sharing Agreements/MOUs, Data Elements, and Unique IDs.</a:t>
            </a:r>
          </a:p>
          <a:p>
            <a:r>
              <a:rPr lang="en-US" baseline="0" dirty="0"/>
              <a:t>DON’T GO INTO DETAILS.  MORE TO INTRODUCE WHAT IS COMING ON THE NEXT SEVERAL SLIDES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2932260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KELLEY</a:t>
            </a:r>
          </a:p>
          <a:p>
            <a:r>
              <a:rPr lang="en-US" dirty="0"/>
              <a:t>Got together in a room with Part C and Part B 619 and reviewed all existing MOUs/Agreements and used the language in the those agreements to draft</a:t>
            </a:r>
            <a:r>
              <a:rPr lang="en-US" baseline="0" dirty="0"/>
              <a:t> a new one.  Important to use language that has already been reviewed and accepted by leadership/lawyers.  For example, NC used the language in the ECIDS MOU and Interagency Agreement as much as possible because those were both already approved in the past.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Mention</a:t>
            </a:r>
            <a:r>
              <a:rPr lang="en-US" baseline="0" dirty="0"/>
              <a:t> how the cohort improved the ability to link transition data for the first time on a child level from state office to state office. </a:t>
            </a: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1650731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KELLEY</a:t>
            </a:r>
          </a:p>
          <a:p>
            <a:r>
              <a:rPr lang="en-US" baseline="0" dirty="0"/>
              <a:t>Difficulty not having the right people in the room to make the decisions.  If it was up to the data people, it would be done very quickly.  But need to bring in the right people (lawyers, administration, leadership, </a:t>
            </a:r>
            <a:r>
              <a:rPr lang="en-US" baseline="0" dirty="0" err="1"/>
              <a:t>etc</a:t>
            </a:r>
            <a:r>
              <a:rPr lang="en-US" baseline="0" dirty="0"/>
              <a:t>).  Being in separate agencies causes redundancies of work.  When we want to talk about something or make changes, the two groups are not physically in the same place.</a:t>
            </a:r>
          </a:p>
          <a:p>
            <a:endParaRPr lang="en-US" baseline="0" dirty="0"/>
          </a:p>
          <a:p>
            <a:r>
              <a:rPr lang="en-US" baseline="0" dirty="0"/>
              <a:t>Additional Challenges: Data systems completely separate.  Data housed separately.  Permissions are Department-driven.</a:t>
            </a:r>
          </a:p>
          <a:p>
            <a:endParaRPr lang="en-US" baseline="0" dirty="0"/>
          </a:p>
          <a:p>
            <a:r>
              <a:rPr lang="en-US" baseline="0" dirty="0"/>
              <a:t>DG structure in DPI includes IT and Data Governance Board. Important to get stakeholder groups on board early so everyone is on same page.</a:t>
            </a:r>
          </a:p>
          <a:p>
            <a:endParaRPr lang="en-US" baseline="0" dirty="0"/>
          </a:p>
          <a:p>
            <a:r>
              <a:rPr lang="en-US" baseline="0" dirty="0"/>
              <a:t>Also exploring MOU for permissions for DHHS data warehouse for DPI staff.  They can run relevant queries with certain permissions.  </a:t>
            </a:r>
          </a:p>
          <a:p>
            <a:endParaRPr lang="en-US" baseline="0"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68294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KELLEY</a:t>
            </a:r>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729049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BARBARA</a:t>
            </a:r>
          </a:p>
          <a:p>
            <a:r>
              <a:rPr lang="en-US" dirty="0"/>
              <a:t>ECIDS had insufficient data elements to answer</a:t>
            </a:r>
            <a:r>
              <a:rPr lang="en-US" baseline="0" dirty="0"/>
              <a:t> many of the critical questions developed by the Linking Cohort team. For example, we have a </a:t>
            </a:r>
            <a:r>
              <a:rPr lang="en-US" baseline="0" dirty="0" err="1"/>
              <a:t>q</a:t>
            </a:r>
            <a:r>
              <a:rPr lang="en-US" dirty="0" err="1"/>
              <a:t>ritical</a:t>
            </a:r>
            <a:r>
              <a:rPr lang="en-US" baseline="0" dirty="0"/>
              <a:t> question on Referrals – couldn’t get that data from ECIDS.  Therefore we started with the ECIDS data elements and then chose additional elements based on the questions Part C and Part B 619 wanted to answer (including Child Outcomes data, which Part B 619 does not currently contribute to ECIDS.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3357113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BARBARA</a:t>
            </a:r>
          </a:p>
          <a:p>
            <a:r>
              <a:rPr lang="en-US" dirty="0"/>
              <a:t>ECIDS already approved by DPI and DHHS</a:t>
            </a:r>
            <a:r>
              <a:rPr lang="en-US" baseline="0" dirty="0"/>
              <a:t> lawyers.  </a:t>
            </a:r>
          </a:p>
          <a:p>
            <a:endParaRPr lang="en-US" baseline="0" dirty="0"/>
          </a:p>
          <a:p>
            <a:r>
              <a:rPr lang="en-US" baseline="0" dirty="0"/>
              <a:t>Met with ECIDS folks to talk about using ECIDS MOU.  Included them in the process.  Talk about why it didn’t work – ECIDS is a data warehouse.  Updated yearly.  No access to child IDs. Looking at list of ECIDS items, there wasn’t enough data elements included.</a:t>
            </a:r>
          </a:p>
          <a:p>
            <a:endParaRPr lang="en-US" dirty="0"/>
          </a:p>
          <a:p>
            <a:endParaRPr lang="en-US" dirty="0"/>
          </a:p>
          <a:p>
            <a:r>
              <a:rPr lang="en-US" dirty="0"/>
              <a:t>Unique</a:t>
            </a:r>
            <a:r>
              <a:rPr lang="en-US" baseline="0" dirty="0"/>
              <a:t> use of ECIDS to piggy-back on the </a:t>
            </a:r>
            <a:r>
              <a:rPr lang="en-US" baseline="0" dirty="0" err="1"/>
              <a:t>Escholar</a:t>
            </a:r>
            <a:r>
              <a:rPr lang="en-US" baseline="0" dirty="0"/>
              <a:t> ID set up for the ECIDS.  In the process of getting access on the Part C side.  Once access is granted, can match children in Part C system to Part B 619 system using the </a:t>
            </a:r>
            <a:r>
              <a:rPr lang="en-US" baseline="0" dirty="0" err="1"/>
              <a:t>Escholar</a:t>
            </a:r>
            <a:r>
              <a:rPr lang="en-US" baseline="0" dirty="0"/>
              <a:t> ID.</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28</a:t>
            </a:fld>
            <a:endParaRPr lang="en-US"/>
          </a:p>
        </p:txBody>
      </p:sp>
    </p:spTree>
    <p:extLst>
      <p:ext uri="{BB962C8B-B14F-4D97-AF65-F5344CB8AC3E}">
        <p14:creationId xmlns:p14="http://schemas.microsoft.com/office/powerpoint/2010/main" val="3296956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KELLEY</a:t>
            </a:r>
          </a:p>
          <a:p>
            <a:endParaRPr lang="en-US" dirty="0"/>
          </a:p>
          <a:p>
            <a:r>
              <a:rPr lang="en-US" dirty="0"/>
              <a:t>Beneficial use of dedicated time to have the meetings,</a:t>
            </a:r>
            <a:r>
              <a:rPr lang="en-US" baseline="0" dirty="0"/>
              <a:t> calls, face-to-face.  Continue work in Cleveland for more face-to-face work.  </a:t>
            </a:r>
            <a:r>
              <a:rPr lang="en-US" baseline="0"/>
              <a:t>Building relationships.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257801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3985041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457200" lvl="1"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31</a:t>
            </a:fld>
            <a:endParaRPr lang="en-US"/>
          </a:p>
        </p:txBody>
      </p:sp>
    </p:spTree>
    <p:extLst>
      <p:ext uri="{BB962C8B-B14F-4D97-AF65-F5344CB8AC3E}">
        <p14:creationId xmlns:p14="http://schemas.microsoft.com/office/powerpoint/2010/main" val="141682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Denise- You have probably seen the definition of data governance outlined in the DaSy Framework.  (Quickly review definition).  As you know, DaSy strongly recommends that Part C and Part B 619 formalize their data governance as it not only supports more effective and efficient operations, it also positions you for data linking partnerships.  Some of you may be thinking…we still need to formalize some of our program’s data governance policies.  Can I still pursue a data linking partnership?  The answer is “yes” and the good news is that DaSy has developed a Data Governance Toolkit to help you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a:t>
            </a:fld>
            <a:endParaRPr lang="en-US"/>
          </a:p>
        </p:txBody>
      </p:sp>
    </p:spTree>
    <p:extLst>
      <p:ext uri="{BB962C8B-B14F-4D97-AF65-F5344CB8AC3E}">
        <p14:creationId xmlns:p14="http://schemas.microsoft.com/office/powerpoint/2010/main" val="262704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2533426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35928728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We needed to make a poin</a:t>
            </a:r>
            <a:r>
              <a:rPr lang="en-US" baseline="0" dirty="0"/>
              <a:t>t to Part B and general </a:t>
            </a:r>
            <a:r>
              <a:rPr lang="en-US" baseline="0" dirty="0" err="1"/>
              <a:t>ed</a:t>
            </a:r>
            <a:r>
              <a:rPr lang="en-US" baseline="0" dirty="0"/>
              <a:t>, what do we have they might need?  ESSA?  </a:t>
            </a:r>
          </a:p>
          <a:p>
            <a:r>
              <a:rPr lang="en-US" baseline="0" dirty="0"/>
              <a:t>Literacy  - we know we have an impact, but we needed the data to show that.  For the DOE, we needed them to see how we can help them.  How our data can make them “look” better.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98716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 </a:t>
            </a:r>
          </a:p>
        </p:txBody>
      </p:sp>
      <p:sp>
        <p:nvSpPr>
          <p:cNvPr id="4" name="Slide Number Placeholder 3"/>
          <p:cNvSpPr>
            <a:spLocks noGrp="1"/>
          </p:cNvSpPr>
          <p:nvPr>
            <p:ph type="sldNum" sz="quarter" idx="10"/>
          </p:nvPr>
        </p:nvSpPr>
        <p:spPr/>
        <p:txBody>
          <a:bodyPr/>
          <a:lstStyle/>
          <a:p>
            <a:fld id="{5E69EC22-8000-4A01-AE86-242F21553022}" type="slidenum">
              <a:rPr lang="en-US" smtClean="0"/>
              <a:t>35</a:t>
            </a:fld>
            <a:endParaRPr lang="en-US"/>
          </a:p>
        </p:txBody>
      </p:sp>
    </p:spTree>
    <p:extLst>
      <p:ext uri="{BB962C8B-B14F-4D97-AF65-F5344CB8AC3E}">
        <p14:creationId xmlns:p14="http://schemas.microsoft.com/office/powerpoint/2010/main" val="95822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36</a:t>
            </a:fld>
            <a:endParaRPr lang="en-US"/>
          </a:p>
        </p:txBody>
      </p:sp>
    </p:spTree>
    <p:extLst>
      <p:ext uri="{BB962C8B-B14F-4D97-AF65-F5344CB8AC3E}">
        <p14:creationId xmlns:p14="http://schemas.microsoft.com/office/powerpoint/2010/main" val="3220633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a:p>
        </p:txBody>
      </p:sp>
    </p:spTree>
    <p:extLst>
      <p:ext uri="{BB962C8B-B14F-4D97-AF65-F5344CB8AC3E}">
        <p14:creationId xmlns:p14="http://schemas.microsoft.com/office/powerpoint/2010/main" val="271072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2400" dirty="0"/>
              <a:t>Familiarize yourself with your state SLDS technology, lingo;</a:t>
            </a:r>
          </a:p>
          <a:p>
            <a:r>
              <a:rPr lang="en-US" sz="2400" dirty="0"/>
              <a:t>Do your homework…what is your state’s DOE ESSA? </a:t>
            </a:r>
          </a:p>
          <a:p>
            <a:pPr lvl="1">
              <a:spcBef>
                <a:spcPts val="0"/>
              </a:spcBef>
            </a:pPr>
            <a:r>
              <a:rPr lang="en-US" dirty="0"/>
              <a:t>How can you fit into that plan?</a:t>
            </a:r>
          </a:p>
          <a:p>
            <a:pPr lvl="1">
              <a:spcBef>
                <a:spcPts val="0"/>
              </a:spcBef>
            </a:pPr>
            <a:r>
              <a:rPr lang="en-US" dirty="0"/>
              <a:t>You have valuable data too – they might need you!</a:t>
            </a:r>
          </a:p>
          <a:p>
            <a:r>
              <a:rPr lang="en-US" sz="2400" dirty="0"/>
              <a:t>Know the costs associated – Data linkage is costly. </a:t>
            </a:r>
          </a:p>
          <a:p>
            <a:pPr lvl="1"/>
            <a:r>
              <a:rPr lang="en-US" dirty="0"/>
              <a:t>$ to get data into warehouse, to link it and to run reports</a:t>
            </a:r>
          </a:p>
          <a:p>
            <a:pPr lvl="1"/>
            <a:r>
              <a:rPr lang="en-US" dirty="0"/>
              <a:t>Be thoughtful, plan strategically, spend once.…..</a:t>
            </a:r>
          </a:p>
          <a:p>
            <a:pPr lvl="1"/>
            <a:r>
              <a:rPr lang="en-US" dirty="0"/>
              <a:t>State SLDS can help</a:t>
            </a:r>
          </a:p>
          <a:p>
            <a:r>
              <a:rPr lang="en-US" sz="2400" dirty="0"/>
              <a:t>Make sure you have good technical expertise to help with these discussion (DaSy!!)</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38</a:t>
            </a:fld>
            <a:endParaRPr lang="en-US"/>
          </a:p>
        </p:txBody>
      </p:sp>
    </p:spTree>
    <p:extLst>
      <p:ext uri="{BB962C8B-B14F-4D97-AF65-F5344CB8AC3E}">
        <p14:creationId xmlns:p14="http://schemas.microsoft.com/office/powerpoint/2010/main" val="2701078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a:t>
            </a:r>
            <a:r>
              <a:rPr lang="en-US" baseline="0" dirty="0"/>
              <a:t> linking week.</a:t>
            </a:r>
          </a:p>
          <a:p>
            <a:endParaRPr lang="en-US" dirty="0"/>
          </a:p>
        </p:txBody>
      </p:sp>
      <p:sp>
        <p:nvSpPr>
          <p:cNvPr id="4" name="Slide Number Placeholder 3"/>
          <p:cNvSpPr>
            <a:spLocks noGrp="1"/>
          </p:cNvSpPr>
          <p:nvPr>
            <p:ph type="sldNum" sz="quarter" idx="10"/>
          </p:nvPr>
        </p:nvSpPr>
        <p:spPr/>
        <p:txBody>
          <a:bodyPr/>
          <a:lstStyle/>
          <a:p>
            <a:fld id="{6098008F-DB08-4554-A422-21F93A4BCC90}" type="slidenum">
              <a:rPr lang="en-US" smtClean="0"/>
              <a:t>40</a:t>
            </a:fld>
            <a:endParaRPr lang="en-US"/>
          </a:p>
        </p:txBody>
      </p:sp>
    </p:spTree>
    <p:extLst>
      <p:ext uri="{BB962C8B-B14F-4D97-AF65-F5344CB8AC3E}">
        <p14:creationId xmlns:p14="http://schemas.microsoft.com/office/powerpoint/2010/main" val="39616884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5E69EC22-8000-4A01-AE86-242F21553022}" type="slidenum">
              <a:rPr lang="en-US" smtClean="0"/>
              <a:t>41</a:t>
            </a:fld>
            <a:endParaRPr lang="en-US"/>
          </a:p>
        </p:txBody>
      </p:sp>
    </p:spTree>
    <p:extLst>
      <p:ext uri="{BB962C8B-B14F-4D97-AF65-F5344CB8AC3E}">
        <p14:creationId xmlns:p14="http://schemas.microsoft.com/office/powerpoint/2010/main" val="223386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Add graphics</a:t>
            </a:r>
          </a:p>
          <a:p>
            <a:endParaRPr lang="en-US" dirty="0"/>
          </a:p>
          <a:p>
            <a:r>
              <a:rPr lang="en-US" dirty="0"/>
              <a:t>Denise- As</a:t>
            </a:r>
            <a:r>
              <a:rPr lang="en-US" baseline="0" dirty="0"/>
              <a:t> Part C and Part B 619 prepare to link data, it is important to consider the development of a joint data linking charter. This charter fully outlines the parameters of the partnership, including ongoing management of the process. You may be thinking what is the difference between a charter and MOU or a data sharing agreement?</a:t>
            </a:r>
          </a:p>
          <a:p>
            <a:endParaRPr lang="en-US" baseline="0" dirty="0"/>
          </a:p>
          <a:p>
            <a:r>
              <a:rPr lang="en-US" baseline="0" dirty="0"/>
              <a:t>In this case, a charter defines the function of an effort and lays out the expectations for management.  A data sharing agreement is a formal contract that clearly documents what is being shared and how the data can be used.  While data sharing agreements are part of data governance…we will be considering them more fully on Thursday as part of the privacy webinar.</a:t>
            </a:r>
          </a:p>
          <a:p>
            <a:endParaRPr lang="en-US" baseline="0" dirty="0"/>
          </a:p>
          <a:p>
            <a:r>
              <a:rPr lang="en-US" baseline="0" dirty="0"/>
              <a:t>So, let us then review critical elements of a joint charter.</a:t>
            </a:r>
          </a:p>
          <a:p>
            <a:endParaRPr lang="en-US" baseline="0" dirty="0"/>
          </a:p>
          <a:p>
            <a:r>
              <a:rPr lang="en-US" baseline="0" dirty="0"/>
              <a:t>Review first three elements</a:t>
            </a:r>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904303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Denise- Review</a:t>
            </a:r>
            <a:r>
              <a:rPr lang="en-US" baseline="0" dirty="0"/>
              <a:t> elements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a:t>
            </a:fld>
            <a:endParaRPr lang="en-US"/>
          </a:p>
        </p:txBody>
      </p:sp>
    </p:spTree>
    <p:extLst>
      <p:ext uri="{BB962C8B-B14F-4D97-AF65-F5344CB8AC3E}">
        <p14:creationId xmlns:p14="http://schemas.microsoft.com/office/powerpoint/2010/main" val="2530302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a:t>Denise- Review elements</a:t>
            </a:r>
          </a:p>
          <a:p>
            <a:endParaRPr lang="en-US" baseline="0" dirty="0"/>
          </a:p>
          <a:p>
            <a:r>
              <a:rPr lang="en-US" baseline="0" dirty="0"/>
              <a:t>We are fortunate today to have the CO team, including both Part C and Part B 619 with us to talk about their work on a join data linking charter.  From Part B 619, we have Nick Ortiz. From Part C, we have Amanda Sutton and Ashley Ness.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4196947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a:p>
        </p:txBody>
      </p:sp>
    </p:spTree>
    <p:extLst>
      <p:ext uri="{BB962C8B-B14F-4D97-AF65-F5344CB8AC3E}">
        <p14:creationId xmlns:p14="http://schemas.microsoft.com/office/powerpoint/2010/main" val="2568352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510761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a:p>
            <a:r>
              <a:rPr lang="en-US" dirty="0"/>
              <a:t>We collect data on Unique</a:t>
            </a:r>
            <a:r>
              <a:rPr lang="en-US" baseline="0" dirty="0"/>
              <a:t> ID’s in our State of the State surveys and you can see that data in our maps on the DaSy website.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10</a:t>
            </a:fld>
            <a:endParaRPr lang="en-US"/>
          </a:p>
        </p:txBody>
      </p:sp>
    </p:spTree>
    <p:extLst>
      <p:ext uri="{BB962C8B-B14F-4D97-AF65-F5344CB8AC3E}">
        <p14:creationId xmlns:p14="http://schemas.microsoft.com/office/powerpoint/2010/main" val="1153248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382860"/>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36993"/>
            <a:ext cx="12192000" cy="3419856"/>
          </a:xfrm>
          <a:prstGeom prst="rect">
            <a:avLst/>
          </a:prstGeom>
          <a:solidFill>
            <a:srgbClr val="7E9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userDrawn="1"/>
        </p:nvSpPr>
        <p:spPr>
          <a:xfrm>
            <a:off x="539560" y="3378035"/>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26" name="Group 25" descr="2017 Leadership Conference"/>
          <p:cNvGrpSpPr/>
          <p:nvPr userDrawn="1"/>
        </p:nvGrpSpPr>
        <p:grpSpPr>
          <a:xfrm>
            <a:off x="6815468" y="5429892"/>
            <a:ext cx="4806926" cy="940126"/>
            <a:chOff x="6815468" y="5429892"/>
            <a:chExt cx="4806926" cy="940126"/>
          </a:xfrm>
        </p:grpSpPr>
        <p:sp>
          <p:nvSpPr>
            <p:cNvPr id="14" name="TextBox 13" descr="2017 Leadership Conference logo"/>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5" name="Picture 14"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6" name="Slide Number Placeholder 5"/>
          <p:cNvSpPr txBox="1">
            <a:spLocks/>
          </p:cNvSpPr>
          <p:nvPr userDrawn="1"/>
        </p:nvSpPr>
        <p:spPr>
          <a:xfrm>
            <a:off x="1906161" y="6004893"/>
            <a:ext cx="369416"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7" name="Rectangle 16"/>
          <p:cNvSpPr/>
          <p:nvPr userDrawn="1"/>
        </p:nvSpPr>
        <p:spPr>
          <a:xfrm>
            <a:off x="555373" y="3382862"/>
            <a:ext cx="11081254" cy="2987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539560" y="479729"/>
            <a:ext cx="11082528" cy="2898306"/>
          </a:xfrm>
          <a:prstGeom prst="rect">
            <a:avLst/>
          </a:prstGeom>
          <a:solidFill>
            <a:srgbClr val="2140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itle 1"/>
          <p:cNvSpPr>
            <a:spLocks noGrp="1"/>
          </p:cNvSpPr>
          <p:nvPr>
            <p:ph type="ctrTitle"/>
          </p:nvPr>
        </p:nvSpPr>
        <p:spPr>
          <a:xfrm>
            <a:off x="555373" y="474904"/>
            <a:ext cx="11064240" cy="2899602"/>
          </a:xfrm>
        </p:spPr>
        <p:txBody>
          <a:bodyPr anchor="b"/>
          <a:lstStyle>
            <a:lvl1pPr algn="l">
              <a:defRPr sz="6000" b="1" baseline="0">
                <a:solidFill>
                  <a:schemeClr val="bg1"/>
                </a:solidFill>
              </a:defRPr>
            </a:lvl1pPr>
          </a:lstStyle>
          <a:p>
            <a:endParaRPr lang="en-US" dirty="0"/>
          </a:p>
        </p:txBody>
      </p:sp>
      <p:sp>
        <p:nvSpPr>
          <p:cNvPr id="33" name="Subtitle 2"/>
          <p:cNvSpPr>
            <a:spLocks noGrp="1"/>
          </p:cNvSpPr>
          <p:nvPr>
            <p:ph type="subTitle" idx="1" hasCustomPrompt="1"/>
          </p:nvPr>
        </p:nvSpPr>
        <p:spPr>
          <a:xfrm>
            <a:off x="545008" y="3395723"/>
            <a:ext cx="11067352" cy="203375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subtitle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		</a:t>
            </a:r>
          </a:p>
          <a:p>
            <a:r>
              <a:rPr lang="en-US" dirty="0"/>
              <a:t> </a:t>
            </a:r>
          </a:p>
        </p:txBody>
      </p:sp>
      <p:sp>
        <p:nvSpPr>
          <p:cNvPr id="36" name="Subtitle 2"/>
          <p:cNvSpPr txBox="1">
            <a:spLocks/>
          </p:cNvSpPr>
          <p:nvPr userDrawn="1"/>
        </p:nvSpPr>
        <p:spPr>
          <a:xfrm>
            <a:off x="7177912" y="3408585"/>
            <a:ext cx="4444482" cy="182843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37" name="Subtitle 2"/>
          <p:cNvSpPr txBox="1">
            <a:spLocks/>
          </p:cNvSpPr>
          <p:nvPr userDrawn="1"/>
        </p:nvSpPr>
        <p:spPr>
          <a:xfrm>
            <a:off x="7177913" y="3385979"/>
            <a:ext cx="4444482" cy="20435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73145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0" name="Group 9" descr="2017 Leadershpi Conference"/>
          <p:cNvGrpSpPr/>
          <p:nvPr userDrawn="1"/>
        </p:nvGrpSpPr>
        <p:grpSpPr>
          <a:xfrm>
            <a:off x="435736" y="6115052"/>
            <a:ext cx="11633133" cy="697840"/>
            <a:chOff x="498066" y="6082045"/>
            <a:chExt cx="11570612" cy="729741"/>
          </a:xfrm>
        </p:grpSpPr>
        <p:sp>
          <p:nvSpPr>
            <p:cNvPr id="11" name="TextBox 10" descr="2017 Leadership Conference"/>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9" name="Picture 18"/>
            <p:cNvPicPr>
              <a:picLocks noChangeAspect="1"/>
            </p:cNvPicPr>
            <p:nvPr userDrawn="1"/>
          </p:nvPicPr>
          <p:blipFill>
            <a:blip r:embed="rId3"/>
            <a:stretch>
              <a:fillRect/>
            </a:stretch>
          </p:blipFill>
          <p:spPr>
            <a:xfrm flipV="1">
              <a:off x="503174" y="6518152"/>
              <a:ext cx="6548297" cy="46561"/>
            </a:xfrm>
            <a:prstGeom prst="rect">
              <a:avLst/>
            </a:prstGeom>
          </p:spPr>
        </p:pic>
        <p:pic>
          <p:nvPicPr>
            <p:cNvPr id="20" name="Picture 19"/>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379501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solidFill>
            <a:srgbClr val="21409A"/>
          </a:solidFill>
        </p:spPr>
        <p:txBody>
          <a:bodyPr vert="eaVert"/>
          <a:lstStyle>
            <a:lvl1pPr>
              <a:defRPr b="1">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0" name="Group 9" descr="2017 Leadership Conference"/>
          <p:cNvGrpSpPr/>
          <p:nvPr userDrawn="1"/>
        </p:nvGrpSpPr>
        <p:grpSpPr>
          <a:xfrm>
            <a:off x="435736" y="6115052"/>
            <a:ext cx="11633133" cy="697840"/>
            <a:chOff x="498066" y="6082045"/>
            <a:chExt cx="11570612" cy="729741"/>
          </a:xfrm>
        </p:grpSpPr>
        <p:sp>
          <p:nvSpPr>
            <p:cNvPr id="11" name="TextBox 10" descr="2017 Leadership Conference"/>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11"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9" name="Picture 18"/>
            <p:cNvPicPr>
              <a:picLocks noChangeAspect="1"/>
            </p:cNvPicPr>
            <p:nvPr userDrawn="1"/>
          </p:nvPicPr>
          <p:blipFill>
            <a:blip r:embed="rId3"/>
            <a:stretch>
              <a:fillRect/>
            </a:stretch>
          </p:blipFill>
          <p:spPr>
            <a:xfrm flipV="1">
              <a:off x="503174" y="6518152"/>
              <a:ext cx="6548297" cy="46561"/>
            </a:xfrm>
            <a:prstGeom prst="rect">
              <a:avLst/>
            </a:prstGeom>
          </p:spPr>
        </p:pic>
        <p:pic>
          <p:nvPicPr>
            <p:cNvPr id="20" name="Picture 19"/>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109243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a:t>Click to edit Master title style</a:t>
            </a:r>
          </a:p>
        </p:txBody>
      </p:sp>
      <p:sp>
        <p:nvSpPr>
          <p:cNvPr id="4" name="Slide Number Placeholder 3"/>
          <p:cNvSpPr>
            <a:spLocks noGrp="1"/>
          </p:cNvSpPr>
          <p:nvPr>
            <p:ph type="sldNum" sz="quarter" idx="10"/>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164946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762001"/>
            <a:ext cx="10363200" cy="1362075"/>
          </a:xfrm>
          <a:prstGeom prst="rect">
            <a:avLst/>
          </a:prstGeom>
        </p:spPr>
        <p:txBody>
          <a:bodyPr anchor="t"/>
          <a:lstStyle>
            <a:lvl1pPr algn="l">
              <a:defRPr sz="4000" b="1" cap="none">
                <a:latin typeface="Century Gothic" panose="020B0502020202020204" pitchFamily="34" charset="0"/>
              </a:defRPr>
            </a:lvl1pPr>
          </a:lstStyle>
          <a:p>
            <a:r>
              <a:rPr lang="en-US" dirty="0"/>
              <a:t>Click To Edit Master Title Style</a:t>
            </a:r>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210800" y="5792104"/>
            <a:ext cx="19812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99568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4978400" y="2438400"/>
            <a:ext cx="5994400" cy="3354388"/>
          </a:xfrm>
          <a:prstGeom prst="rect">
            <a:avLst/>
          </a:prstGeom>
        </p:spPr>
        <p:txBody>
          <a:bodyPr/>
          <a:lstStyle>
            <a:lvl1pPr marL="0" indent="0">
              <a:buNone/>
              <a:defRPr/>
            </a:lvl1pPr>
          </a:lstStyle>
          <a:p>
            <a:r>
              <a:rPr lang="en-US" dirty="0"/>
              <a:t>Click to add picture</a:t>
            </a:r>
          </a:p>
        </p:txBody>
      </p:sp>
      <p:sp>
        <p:nvSpPr>
          <p:cNvPr id="10" name="Slide Number Placeholder 3"/>
          <p:cNvSpPr>
            <a:spLocks noGrp="1"/>
          </p:cNvSpPr>
          <p:nvPr>
            <p:ph type="sldNum" sz="quarter" idx="11"/>
          </p:nvPr>
        </p:nvSpPr>
        <p:spPr>
          <a:xfrm>
            <a:off x="609600" y="6327649"/>
            <a:ext cx="28448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9884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a:t>Click to edit Master title style</a:t>
            </a:r>
          </a:p>
        </p:txBody>
      </p:sp>
      <p:grpSp>
        <p:nvGrpSpPr>
          <p:cNvPr id="22" name="Group 21" descr="2017 Leadership Conference"/>
          <p:cNvGrpSpPr/>
          <p:nvPr userDrawn="1"/>
        </p:nvGrpSpPr>
        <p:grpSpPr>
          <a:xfrm>
            <a:off x="435736" y="6115052"/>
            <a:ext cx="11633133" cy="697840"/>
            <a:chOff x="498066" y="6082045"/>
            <a:chExt cx="11570612" cy="729741"/>
          </a:xfrm>
        </p:grpSpPr>
        <p:sp>
          <p:nvSpPr>
            <p:cNvPr id="8" name="TextBox 7"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9" name="Picture 8"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0" name="Picture 9"/>
            <p:cNvPicPr>
              <a:picLocks noChangeAspect="1"/>
            </p:cNvPicPr>
            <p:nvPr userDrawn="1"/>
          </p:nvPicPr>
          <p:blipFill>
            <a:blip r:embed="rId3"/>
            <a:stretch>
              <a:fillRect/>
            </a:stretch>
          </p:blipFill>
          <p:spPr>
            <a:xfrm flipV="1">
              <a:off x="503174" y="6518152"/>
              <a:ext cx="6548297" cy="46561"/>
            </a:xfrm>
            <a:prstGeom prst="rect">
              <a:avLst/>
            </a:prstGeom>
          </p:spPr>
        </p:pic>
        <p:pic>
          <p:nvPicPr>
            <p:cNvPr id="11" name="Picture 10"/>
            <p:cNvPicPr>
              <a:picLocks noChangeAspect="1"/>
            </p:cNvPicPr>
            <p:nvPr userDrawn="1"/>
          </p:nvPicPr>
          <p:blipFill>
            <a:blip r:embed="rId3"/>
            <a:stretch>
              <a:fillRect/>
            </a:stretch>
          </p:blipFill>
          <p:spPr>
            <a:xfrm flipV="1">
              <a:off x="498066" y="6638486"/>
              <a:ext cx="6548297" cy="46561"/>
            </a:xfrm>
            <a:prstGeom prst="rect">
              <a:avLst/>
            </a:prstGeom>
          </p:spPr>
        </p:pic>
      </p:grpSp>
      <p:sp>
        <p:nvSpPr>
          <p:cNvPr id="3" name="Content Placeholder 2"/>
          <p:cNvSpPr>
            <a:spLocks noGrp="1"/>
          </p:cNvSpPr>
          <p:nvPr>
            <p:ph idx="1"/>
          </p:nvPr>
        </p:nvSpPr>
        <p:spPr>
          <a:xfrm>
            <a:off x="838200" y="1690688"/>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spTree>
    <p:extLst>
      <p:ext uri="{BB962C8B-B14F-4D97-AF65-F5344CB8AC3E}">
        <p14:creationId xmlns:p14="http://schemas.microsoft.com/office/powerpoint/2010/main" val="72620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6350" y="-190"/>
            <a:ext cx="12192000" cy="3419856"/>
          </a:xfrm>
          <a:prstGeom prst="rect">
            <a:avLst/>
          </a:prstGeom>
          <a:solidFill>
            <a:srgbClr val="7E9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3414629"/>
            <a:ext cx="12192000" cy="35168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userDrawn="1"/>
        </p:nvSpPr>
        <p:spPr>
          <a:xfrm>
            <a:off x="555373" y="3425820"/>
            <a:ext cx="11082528" cy="3008376"/>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19" name="Group 18" descr="2017 Leadership Conference"/>
          <p:cNvGrpSpPr/>
          <p:nvPr userDrawn="1"/>
        </p:nvGrpSpPr>
        <p:grpSpPr>
          <a:xfrm>
            <a:off x="6815468" y="5429892"/>
            <a:ext cx="4806926" cy="940126"/>
            <a:chOff x="6815468" y="5429892"/>
            <a:chExt cx="4806926" cy="940126"/>
          </a:xfrm>
        </p:grpSpPr>
        <p:sp>
          <p:nvSpPr>
            <p:cNvPr id="11" name="TextBox 10" descr="2017 Leadership Conference logo"/>
            <p:cNvSpPr txBox="1"/>
            <p:nvPr userDrawn="1"/>
          </p:nvSpPr>
          <p:spPr>
            <a:xfrm>
              <a:off x="6815468" y="5715289"/>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12" name="Picture 11"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17" name="Title 1"/>
          <p:cNvSpPr>
            <a:spLocks noGrp="1"/>
          </p:cNvSpPr>
          <p:nvPr>
            <p:ph type="title"/>
          </p:nvPr>
        </p:nvSpPr>
        <p:spPr>
          <a:xfrm>
            <a:off x="555373" y="484555"/>
            <a:ext cx="11082528" cy="2930074"/>
          </a:xfrm>
          <a:solidFill>
            <a:srgbClr val="21409A"/>
          </a:solidFill>
        </p:spPr>
        <p:txBody>
          <a:bodyPr anchor="b"/>
          <a:lstStyle>
            <a:lvl1pPr>
              <a:defRPr sz="6000" b="1">
                <a:solidFill>
                  <a:schemeClr val="bg1"/>
                </a:solidFill>
              </a:defRPr>
            </a:lvl1pPr>
          </a:lstStyle>
          <a:p>
            <a:r>
              <a:rPr lang="en-US" dirty="0"/>
              <a:t>Click to edit Master title style</a:t>
            </a:r>
          </a:p>
        </p:txBody>
      </p:sp>
      <p:sp>
        <p:nvSpPr>
          <p:cNvPr id="18" name="Text Placeholder 2"/>
          <p:cNvSpPr>
            <a:spLocks noGrp="1"/>
          </p:cNvSpPr>
          <p:nvPr>
            <p:ph type="body" idx="1"/>
          </p:nvPr>
        </p:nvSpPr>
        <p:spPr>
          <a:xfrm>
            <a:off x="555373" y="3414629"/>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94983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1" name="Group 10" descr="2017 Leadership Conference"/>
          <p:cNvGrpSpPr/>
          <p:nvPr userDrawn="1"/>
        </p:nvGrpSpPr>
        <p:grpSpPr>
          <a:xfrm>
            <a:off x="435736" y="6115052"/>
            <a:ext cx="11633133" cy="697840"/>
            <a:chOff x="498066" y="6082045"/>
            <a:chExt cx="11570612" cy="729741"/>
          </a:xfrm>
        </p:grpSpPr>
        <p:sp>
          <p:nvSpPr>
            <p:cNvPr id="12" name="TextBox 11" descr="2017 Leadership Conference"/>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4" name="Picture 13"/>
            <p:cNvPicPr>
              <a:picLocks noChangeAspect="1"/>
            </p:cNvPicPr>
            <p:nvPr userDrawn="1"/>
          </p:nvPicPr>
          <p:blipFill>
            <a:blip r:embed="rId3"/>
            <a:stretch>
              <a:fillRect/>
            </a:stretch>
          </p:blipFill>
          <p:spPr>
            <a:xfrm flipV="1">
              <a:off x="503174" y="6518152"/>
              <a:ext cx="6548297" cy="46561"/>
            </a:xfrm>
            <a:prstGeom prst="rect">
              <a:avLst/>
            </a:prstGeom>
          </p:spPr>
        </p:pic>
        <p:pic>
          <p:nvPicPr>
            <p:cNvPr id="15" name="Picture 14"/>
            <p:cNvPicPr>
              <a:picLocks noChangeAspect="1"/>
            </p:cNvPicPr>
            <p:nvPr userDrawn="1"/>
          </p:nvPicPr>
          <p:blipFill>
            <a:blip r:embed="rId3"/>
            <a:stretch>
              <a:fillRect/>
            </a:stretch>
          </p:blipFill>
          <p:spPr>
            <a:xfrm flipV="1">
              <a:off x="498066" y="6638486"/>
              <a:ext cx="6548297" cy="46561"/>
            </a:xfrm>
            <a:prstGeom prst="rect">
              <a:avLst/>
            </a:prstGeom>
          </p:spPr>
        </p:pic>
      </p:gr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28942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solidFill>
            <a:srgbClr val="21409A"/>
          </a:solidFill>
        </p:spPr>
        <p:txBody>
          <a:bodyPr/>
          <a:lstStyle>
            <a:lvl1pPr>
              <a:defRPr b="1">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lide Number Placeholder 5"/>
          <p:cNvSpPr>
            <a:spLocks noGrp="1"/>
          </p:cNvSpPr>
          <p:nvPr>
            <p:ph type="sldNum" sz="quarter" idx="10"/>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3" name="Group 12" descr="2017 Leadership Conference"/>
          <p:cNvGrpSpPr/>
          <p:nvPr userDrawn="1"/>
        </p:nvGrpSpPr>
        <p:grpSpPr>
          <a:xfrm>
            <a:off x="435736" y="6115052"/>
            <a:ext cx="11633133" cy="697840"/>
            <a:chOff x="498066" y="6082045"/>
            <a:chExt cx="11570612" cy="729741"/>
          </a:xfrm>
        </p:grpSpPr>
        <p:sp>
          <p:nvSpPr>
            <p:cNvPr id="14" name="TextBox 13" descr="2017 Leadership Conference"/>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5" name="Picture 14"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6" name="Picture 15" descr="&quot; &quot;"/>
            <p:cNvPicPr>
              <a:picLocks noChangeAspect="1"/>
            </p:cNvPicPr>
            <p:nvPr userDrawn="1"/>
          </p:nvPicPr>
          <p:blipFill>
            <a:blip r:embed="rId3"/>
            <a:stretch>
              <a:fillRect/>
            </a:stretch>
          </p:blipFill>
          <p:spPr>
            <a:xfrm flipV="1">
              <a:off x="503174" y="6518152"/>
              <a:ext cx="6548297" cy="46561"/>
            </a:xfrm>
            <a:prstGeom prst="rect">
              <a:avLst/>
            </a:prstGeom>
          </p:spPr>
        </p:pic>
        <p:pic>
          <p:nvPicPr>
            <p:cNvPr id="17" name="Picture 16" descr="&quot; &quot;"/>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27649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21409A"/>
          </a:solidFill>
        </p:spPr>
        <p:txBody>
          <a:bodyPr/>
          <a:lstStyle>
            <a:lvl1pPr>
              <a:defRPr b="1">
                <a:solidFill>
                  <a:schemeClr val="bg1"/>
                </a:solidFill>
              </a:defRPr>
            </a:lvl1pPr>
          </a:lstStyle>
          <a:p>
            <a:r>
              <a:rPr lang="en-US" dirty="0"/>
              <a:t>Click to edit Master title style</a:t>
            </a:r>
          </a:p>
        </p:txBody>
      </p:sp>
      <p:sp>
        <p:nvSpPr>
          <p:cNvPr id="17"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9" name="Group 8" descr="2017 Leadership Conference"/>
          <p:cNvGrpSpPr/>
          <p:nvPr userDrawn="1"/>
        </p:nvGrpSpPr>
        <p:grpSpPr>
          <a:xfrm>
            <a:off x="558867" y="6106232"/>
            <a:ext cx="11633133" cy="697840"/>
            <a:chOff x="498066" y="6082045"/>
            <a:chExt cx="11570612" cy="729741"/>
          </a:xfrm>
        </p:grpSpPr>
        <p:sp>
          <p:nvSpPr>
            <p:cNvPr id="10" name="TextBox 9" descr="2017 Leadership Conference"/>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1" name="Picture 10"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8" name="Picture 17"/>
            <p:cNvPicPr>
              <a:picLocks noChangeAspect="1"/>
            </p:cNvPicPr>
            <p:nvPr userDrawn="1"/>
          </p:nvPicPr>
          <p:blipFill>
            <a:blip r:embed="rId3"/>
            <a:stretch>
              <a:fillRect/>
            </a:stretch>
          </p:blipFill>
          <p:spPr>
            <a:xfrm flipV="1">
              <a:off x="503174" y="6518152"/>
              <a:ext cx="6548297" cy="46561"/>
            </a:xfrm>
            <a:prstGeom prst="rect">
              <a:avLst/>
            </a:prstGeom>
          </p:spPr>
        </p:pic>
        <p:pic>
          <p:nvPicPr>
            <p:cNvPr id="19" name="Picture 18"/>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360427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8" name="Group 7" descr="2017 Leadership Conference"/>
          <p:cNvGrpSpPr/>
          <p:nvPr userDrawn="1"/>
        </p:nvGrpSpPr>
        <p:grpSpPr>
          <a:xfrm>
            <a:off x="435736" y="6115052"/>
            <a:ext cx="11633133" cy="697840"/>
            <a:chOff x="498066" y="6082045"/>
            <a:chExt cx="11570612" cy="729741"/>
          </a:xfrm>
        </p:grpSpPr>
        <p:sp>
          <p:nvSpPr>
            <p:cNvPr id="9" name="TextBox 8" descr="2017 Leadership Conference"/>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0" name="Picture 9"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7" name="Picture 16"/>
            <p:cNvPicPr>
              <a:picLocks noChangeAspect="1"/>
            </p:cNvPicPr>
            <p:nvPr userDrawn="1"/>
          </p:nvPicPr>
          <p:blipFill>
            <a:blip r:embed="rId3"/>
            <a:stretch>
              <a:fillRect/>
            </a:stretch>
          </p:blipFill>
          <p:spPr>
            <a:xfrm flipV="1">
              <a:off x="503174" y="6518152"/>
              <a:ext cx="6548297" cy="46561"/>
            </a:xfrm>
            <a:prstGeom prst="rect">
              <a:avLst/>
            </a:prstGeom>
          </p:spPr>
        </p:pic>
        <p:pic>
          <p:nvPicPr>
            <p:cNvPr id="18" name="Picture 17"/>
            <p:cNvPicPr>
              <a:picLocks noChangeAspect="1"/>
            </p:cNvPicPr>
            <p:nvPr userDrawn="1"/>
          </p:nvPicPr>
          <p:blipFill>
            <a:blip r:embed="rId3"/>
            <a:stretch>
              <a:fillRect/>
            </a:stretch>
          </p:blipFill>
          <p:spPr>
            <a:xfrm flipV="1">
              <a:off x="498066" y="6638486"/>
              <a:ext cx="6548297" cy="46561"/>
            </a:xfrm>
            <a:prstGeom prst="rect">
              <a:avLst/>
            </a:prstGeom>
          </p:spPr>
        </p:pic>
      </p:grpSp>
      <p:sp>
        <p:nvSpPr>
          <p:cNvPr id="11" name="Title 1"/>
          <p:cNvSpPr>
            <a:spLocks noGrp="1"/>
          </p:cNvSpPr>
          <p:nvPr>
            <p:ph type="title"/>
          </p:nvPr>
        </p:nvSpPr>
        <p:spPr>
          <a:xfrm>
            <a:off x="838200" y="365125"/>
            <a:ext cx="10515600" cy="1325563"/>
          </a:xfrm>
          <a:noFill/>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998061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21409A"/>
          </a:solidFill>
        </p:spPr>
        <p:txBody>
          <a:bodyPr anchor="b"/>
          <a:lstStyle>
            <a:lvl1pPr>
              <a:defRPr sz="3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a:solidFill>
            <a:schemeClr val="bg1"/>
          </a:solid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a:solidFill>
            <a:srgbClr val="7E90C4"/>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1"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1" name="Group 10" descr="2017 Leadership Conference"/>
          <p:cNvGrpSpPr/>
          <p:nvPr userDrawn="1"/>
        </p:nvGrpSpPr>
        <p:grpSpPr>
          <a:xfrm>
            <a:off x="435736" y="6115052"/>
            <a:ext cx="11633133" cy="697840"/>
            <a:chOff x="498066" y="6082045"/>
            <a:chExt cx="11570612" cy="729741"/>
          </a:xfrm>
        </p:grpSpPr>
        <p:sp>
          <p:nvSpPr>
            <p:cNvPr id="12" name="TextBox 11" descr="2017 Leadership conference logo with two decorate rainbow bars to left of the logo"/>
            <p:cNvSpPr txBox="1"/>
            <p:nvPr userDrawn="1"/>
          </p:nvSpPr>
          <p:spPr>
            <a:xfrm>
              <a:off x="6881466" y="640281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descr="&quot; &quo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14" name="Picture 13"/>
            <p:cNvPicPr>
              <a:picLocks noChangeAspect="1"/>
            </p:cNvPicPr>
            <p:nvPr userDrawn="1"/>
          </p:nvPicPr>
          <p:blipFill>
            <a:blip r:embed="rId3"/>
            <a:stretch>
              <a:fillRect/>
            </a:stretch>
          </p:blipFill>
          <p:spPr>
            <a:xfrm flipV="1">
              <a:off x="503174" y="6518152"/>
              <a:ext cx="6548297" cy="46561"/>
            </a:xfrm>
            <a:prstGeom prst="rect">
              <a:avLst/>
            </a:prstGeom>
          </p:spPr>
        </p:pic>
        <p:pic>
          <p:nvPicPr>
            <p:cNvPr id="15" name="Picture 14"/>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28193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21409A"/>
          </a:solidFill>
        </p:spPr>
        <p:txBody>
          <a:bodyPr anchor="b"/>
          <a:lstStyle>
            <a:lvl1pPr>
              <a:defRPr sz="32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solidFill>
            <a:srgbClr val="7E90C4"/>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Slide Number Placeholder 5"/>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lvl1pPr algn="l">
              <a:defRPr sz="1200">
                <a:solidFill>
                  <a:schemeClr val="tx1"/>
                </a:solidFill>
              </a:defRPr>
            </a:lvl1pPr>
          </a:lstStyle>
          <a:p>
            <a:fld id="{8B753B17-1229-47A4-BBB2-A02D5F84107F}" type="slidenum">
              <a:rPr lang="en-US" smtClean="0"/>
              <a:pPr/>
              <a:t>‹#›</a:t>
            </a:fld>
            <a:endParaRPr lang="en-US" dirty="0"/>
          </a:p>
        </p:txBody>
      </p:sp>
      <p:grpSp>
        <p:nvGrpSpPr>
          <p:cNvPr id="11" name="Group 10" descr="2017 Leadership Conference"/>
          <p:cNvGrpSpPr/>
          <p:nvPr userDrawn="1"/>
        </p:nvGrpSpPr>
        <p:grpSpPr>
          <a:xfrm>
            <a:off x="435736" y="6115052"/>
            <a:ext cx="11633133" cy="697840"/>
            <a:chOff x="498066" y="6082045"/>
            <a:chExt cx="11570612" cy="729741"/>
          </a:xfrm>
        </p:grpSpPr>
        <p:sp>
          <p:nvSpPr>
            <p:cNvPr id="12" name="TextBox 11" descr="2017 Leadership conference logo with two decorate rainbow bars to left of the logo"/>
            <p:cNvSpPr txBox="1"/>
            <p:nvPr userDrawn="1"/>
          </p:nvSpPr>
          <p:spPr>
            <a:xfrm>
              <a:off x="6901235" y="6384520"/>
              <a:ext cx="4477566" cy="400109"/>
            </a:xfrm>
            <a:prstGeom prst="rect">
              <a:avLst/>
            </a:prstGeom>
            <a:noFill/>
          </p:spPr>
          <p:txBody>
            <a:bodyPr wrap="square" rtlCol="0">
              <a:spAutoFit/>
            </a:bodyPr>
            <a:lstStyle/>
            <a:p>
              <a:pPr algn="r"/>
              <a:r>
                <a:rPr lang="en-US" sz="2000" b="1" dirty="0">
                  <a:solidFill>
                    <a:schemeClr val="tx1"/>
                  </a:solidFill>
                  <a:latin typeface="Arial" panose="020B0604020202020204" pitchFamily="34" charset="0"/>
                  <a:cs typeface="Arial" panose="020B0604020202020204" pitchFamily="34" charset="0"/>
                </a:rPr>
                <a:t>2017 LEADERSHIP</a:t>
              </a:r>
              <a:r>
                <a:rPr lang="en-US" sz="2000" b="1" baseline="0" dirty="0">
                  <a:solidFill>
                    <a:schemeClr val="tx1"/>
                  </a:solidFill>
                  <a:latin typeface="Arial" panose="020B0604020202020204" pitchFamily="34" charset="0"/>
                  <a:cs typeface="Arial" panose="020B0604020202020204" pitchFamily="34" charset="0"/>
                </a:rPr>
                <a:t> CONFERENCE</a:t>
              </a:r>
              <a:endParaRPr lang="en-US" sz="2000" b="1" dirty="0">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02413" y="6082045"/>
              <a:ext cx="666265" cy="729741"/>
            </a:xfrm>
            <a:prstGeom prst="rect">
              <a:avLst/>
            </a:prstGeom>
          </p:spPr>
        </p:pic>
        <p:pic>
          <p:nvPicPr>
            <p:cNvPr id="20" name="Picture 19"/>
            <p:cNvPicPr>
              <a:picLocks noChangeAspect="1"/>
            </p:cNvPicPr>
            <p:nvPr userDrawn="1"/>
          </p:nvPicPr>
          <p:blipFill>
            <a:blip r:embed="rId3"/>
            <a:stretch>
              <a:fillRect/>
            </a:stretch>
          </p:blipFill>
          <p:spPr>
            <a:xfrm flipV="1">
              <a:off x="503174" y="6518152"/>
              <a:ext cx="6548297" cy="46561"/>
            </a:xfrm>
            <a:prstGeom prst="rect">
              <a:avLst/>
            </a:prstGeom>
          </p:spPr>
        </p:pic>
        <p:pic>
          <p:nvPicPr>
            <p:cNvPr id="21" name="Picture 20"/>
            <p:cNvPicPr>
              <a:picLocks noChangeAspect="1"/>
            </p:cNvPicPr>
            <p:nvPr userDrawn="1"/>
          </p:nvPicPr>
          <p:blipFill>
            <a:blip r:embed="rId3"/>
            <a:stretch>
              <a:fillRect/>
            </a:stretch>
          </p:blipFill>
          <p:spPr>
            <a:xfrm flipV="1">
              <a:off x="498066" y="6638486"/>
              <a:ext cx="6548297" cy="46561"/>
            </a:xfrm>
            <a:prstGeom prst="rect">
              <a:avLst/>
            </a:prstGeom>
          </p:spPr>
        </p:pic>
      </p:grpSp>
    </p:spTree>
    <p:extLst>
      <p:ext uri="{BB962C8B-B14F-4D97-AF65-F5344CB8AC3E}">
        <p14:creationId xmlns:p14="http://schemas.microsoft.com/office/powerpoint/2010/main" val="6816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53B17-1229-47A4-BBB2-A02D5F84107F}" type="slidenum">
              <a:rPr lang="en-US" smtClean="0"/>
              <a:t>‹#›</a:t>
            </a:fld>
            <a:endParaRPr lang="en-US"/>
          </a:p>
        </p:txBody>
      </p:sp>
      <p:sp>
        <p:nvSpPr>
          <p:cNvPr id="17" name="Rectangle 16"/>
          <p:cNvSpPr/>
          <p:nvPr userDrawn="1"/>
        </p:nvSpPr>
        <p:spPr>
          <a:xfrm>
            <a:off x="-14870" y="3382863"/>
            <a:ext cx="12192000" cy="34751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36993"/>
            <a:ext cx="12192000" cy="3419856"/>
          </a:xfrm>
          <a:prstGeom prst="rect">
            <a:avLst/>
          </a:prstGeom>
          <a:solidFill>
            <a:srgbClr val="7E9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userDrawn="1"/>
        </p:nvSpPr>
        <p:spPr>
          <a:xfrm>
            <a:off x="539866" y="3387688"/>
            <a:ext cx="11082528" cy="3034229"/>
          </a:xfrm>
          <a:prstGeom prst="rect">
            <a:avLst/>
          </a:prstGeom>
          <a:solidFill>
            <a:schemeClr val="bg1"/>
          </a:solidFill>
          <a:ln>
            <a:noFill/>
          </a:ln>
        </p:spPr>
        <p:txBody>
          <a:bodyPr vert="horz" lIns="91440" tIns="45720" rIns="91440" bIns="45720" rtlCol="0" anchor="t">
            <a:normAutofit/>
          </a:bodyPr>
          <a:lstStyle>
            <a:lvl1pPr algn="ctr" defTabSz="914400" rtl="0" eaLnBrk="1" latinLnBrk="0" hangingPunct="1">
              <a:lnSpc>
                <a:spcPct val="90000"/>
              </a:lnSpc>
              <a:spcBef>
                <a:spcPct val="0"/>
              </a:spcBef>
              <a:buNone/>
              <a:defRPr sz="6000" b="1" i="0" kern="1200">
                <a:solidFill>
                  <a:schemeClr val="tx1"/>
                </a:solidFill>
                <a:latin typeface="Arial" panose="020B0604020202020204" pitchFamily="34" charset="0"/>
                <a:ea typeface="+mj-ea"/>
                <a:cs typeface="Arial" panose="020B0604020202020204" pitchFamily="34" charset="0"/>
              </a:defRPr>
            </a:lvl1pPr>
          </a:lstStyle>
          <a:p>
            <a:pPr algn="l"/>
            <a:endParaRPr lang="en-US" sz="2800" dirty="0"/>
          </a:p>
        </p:txBody>
      </p:sp>
      <p:grpSp>
        <p:nvGrpSpPr>
          <p:cNvPr id="7" name="Group 6" descr="2017 Leadership Conference"/>
          <p:cNvGrpSpPr/>
          <p:nvPr userDrawn="1"/>
        </p:nvGrpSpPr>
        <p:grpSpPr>
          <a:xfrm>
            <a:off x="6815468" y="5429892"/>
            <a:ext cx="4806926" cy="940126"/>
            <a:chOff x="6815468" y="5429892"/>
            <a:chExt cx="4806926" cy="940126"/>
          </a:xfrm>
        </p:grpSpPr>
        <p:sp>
          <p:nvSpPr>
            <p:cNvPr id="21" name="TextBox 20"/>
            <p:cNvSpPr txBox="1"/>
            <p:nvPr userDrawn="1"/>
          </p:nvSpPr>
          <p:spPr>
            <a:xfrm>
              <a:off x="6815468" y="5677927"/>
              <a:ext cx="4013083" cy="369332"/>
            </a:xfrm>
            <a:prstGeom prst="rect">
              <a:avLst/>
            </a:prstGeom>
            <a:noFill/>
          </p:spPr>
          <p:txBody>
            <a:bodyPr wrap="square" rtlCol="0">
              <a:spAutoFit/>
            </a:bodyPr>
            <a:lstStyle/>
            <a:p>
              <a:r>
                <a:rPr lang="en-US" sz="1800" b="1" dirty="0">
                  <a:latin typeface="Arial" panose="020B0604020202020204" pitchFamily="34" charset="0"/>
                  <a:cs typeface="Arial" panose="020B0604020202020204" pitchFamily="34" charset="0"/>
                </a:rPr>
                <a:t>2017 LEADERSHIP</a:t>
              </a:r>
              <a:r>
                <a:rPr lang="en-US" sz="1800" b="1" baseline="0" dirty="0">
                  <a:latin typeface="Arial" panose="020B0604020202020204" pitchFamily="34" charset="0"/>
                  <a:cs typeface="Arial" panose="020B0604020202020204" pitchFamily="34" charset="0"/>
                </a:rPr>
                <a:t> CONFERENCE</a:t>
              </a:r>
              <a:endParaRPr lang="en-US" sz="1800" b="1" dirty="0">
                <a:latin typeface="Arial" panose="020B0604020202020204" pitchFamily="34" charset="0"/>
                <a:cs typeface="Arial" panose="020B0604020202020204" pitchFamily="34" charset="0"/>
              </a:endParaRPr>
            </a:p>
          </p:txBody>
        </p:sp>
        <p:pic>
          <p:nvPicPr>
            <p:cNvPr id="22" name="Picture 21" descr="&quot; &quot;"/>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736067" y="5429892"/>
              <a:ext cx="886327" cy="940126"/>
            </a:xfrm>
            <a:prstGeom prst="rect">
              <a:avLst/>
            </a:prstGeom>
          </p:spPr>
        </p:pic>
      </p:grpSp>
      <p:sp>
        <p:nvSpPr>
          <p:cNvPr id="24" name="Rectangle 23"/>
          <p:cNvSpPr/>
          <p:nvPr userDrawn="1"/>
        </p:nvSpPr>
        <p:spPr>
          <a:xfrm>
            <a:off x="539866" y="486970"/>
            <a:ext cx="11082528" cy="2898306"/>
          </a:xfrm>
          <a:prstGeom prst="rect">
            <a:avLst/>
          </a:prstGeom>
          <a:solidFill>
            <a:srgbClr val="21409A"/>
          </a:solidFill>
          <a:ln>
            <a:solidFill>
              <a:srgbClr val="214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btitle 2"/>
          <p:cNvSpPr txBox="1">
            <a:spLocks/>
          </p:cNvSpPr>
          <p:nvPr userDrawn="1"/>
        </p:nvSpPr>
        <p:spPr>
          <a:xfrm>
            <a:off x="554099" y="3418681"/>
            <a:ext cx="4494639" cy="50036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Click to edit Master subtitle style</a:t>
            </a:r>
          </a:p>
        </p:txBody>
      </p:sp>
      <p:sp>
        <p:nvSpPr>
          <p:cNvPr id="27" name="Title 1"/>
          <p:cNvSpPr txBox="1">
            <a:spLocks/>
          </p:cNvSpPr>
          <p:nvPr userDrawn="1"/>
        </p:nvSpPr>
        <p:spPr>
          <a:xfrm>
            <a:off x="554099" y="972462"/>
            <a:ext cx="9144000" cy="2387600"/>
          </a:xfrm>
          <a:prstGeom prst="rect">
            <a:avLst/>
          </a:prstGeom>
        </p:spPr>
        <p:txBody>
          <a:bodyPr anchor="b"/>
          <a:lstStyle>
            <a:lvl1pPr algn="l" defTabSz="914400" rtl="0" eaLnBrk="1" latinLnBrk="0" hangingPunct="1">
              <a:lnSpc>
                <a:spcPct val="90000"/>
              </a:lnSpc>
              <a:spcBef>
                <a:spcPct val="0"/>
              </a:spcBef>
              <a:buNone/>
              <a:defRPr sz="6000" b="1"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3501537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emf"/><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dasycenter.org/other-resourc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Linking Part C and Part B 619 Data – What To Know Before You Go</a:t>
            </a:r>
          </a:p>
        </p:txBody>
      </p:sp>
      <p:sp>
        <p:nvSpPr>
          <p:cNvPr id="3" name="Subtitle 2"/>
          <p:cNvSpPr>
            <a:spLocks noGrp="1"/>
          </p:cNvSpPr>
          <p:nvPr>
            <p:ph type="subTitle" idx="1"/>
          </p:nvPr>
        </p:nvSpPr>
        <p:spPr/>
        <p:txBody>
          <a:bodyPr>
            <a:normAutofit fontScale="92500" lnSpcReduction="20000"/>
          </a:bodyPr>
          <a:lstStyle/>
          <a:p>
            <a:endParaRPr lang="fr-FR" dirty="0"/>
          </a:p>
          <a:p>
            <a:r>
              <a:rPr lang="en-US" dirty="0"/>
              <a:t>Sarah Carter, SD Part C 			Baron Rodriguez, </a:t>
            </a:r>
            <a:r>
              <a:rPr lang="en-US" dirty="0" err="1"/>
              <a:t>DaSy</a:t>
            </a:r>
            <a:r>
              <a:rPr lang="en-US" dirty="0"/>
              <a:t>/PTAC</a:t>
            </a:r>
          </a:p>
          <a:p>
            <a:r>
              <a:rPr lang="fr-FR" dirty="0"/>
              <a:t>Vivian James, NC Part B		</a:t>
            </a:r>
            <a:r>
              <a:rPr lang="en-US" dirty="0"/>
              <a:t>	Denise Mauzy, DaSy</a:t>
            </a:r>
          </a:p>
          <a:p>
            <a:r>
              <a:rPr lang="en-US" dirty="0"/>
              <a:t>Elizabeth Jehangiri, SD Part B		 Sharon Walsh, </a:t>
            </a:r>
            <a:r>
              <a:rPr lang="en-US" dirty="0" err="1"/>
              <a:t>DaSy</a:t>
            </a:r>
            <a:endParaRPr lang="en-US" dirty="0"/>
          </a:p>
          <a:p>
            <a:r>
              <a:rPr lang="en-US" dirty="0"/>
              <a:t>Jill Singer, NC Part C						</a:t>
            </a:r>
          </a:p>
        </p:txBody>
      </p:sp>
    </p:spTree>
    <p:extLst>
      <p:ext uri="{BB962C8B-B14F-4D97-AF65-F5344CB8AC3E}">
        <p14:creationId xmlns:p14="http://schemas.microsoft.com/office/powerpoint/2010/main" val="1729378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10</a:t>
            </a:fld>
            <a:endParaRPr lang="en-US" dirty="0"/>
          </a:p>
        </p:txBody>
      </p:sp>
      <p:sp>
        <p:nvSpPr>
          <p:cNvPr id="3" name="Title 2"/>
          <p:cNvSpPr>
            <a:spLocks noGrp="1"/>
          </p:cNvSpPr>
          <p:nvPr>
            <p:ph type="title"/>
          </p:nvPr>
        </p:nvSpPr>
        <p:spPr/>
        <p:txBody>
          <a:bodyPr/>
          <a:lstStyle/>
          <a:p>
            <a:r>
              <a:rPr lang="en-US" dirty="0"/>
              <a:t>Unique IDs</a:t>
            </a:r>
          </a:p>
        </p:txBody>
      </p:sp>
      <p:sp>
        <p:nvSpPr>
          <p:cNvPr id="2" name="Content Placeholder 1"/>
          <p:cNvSpPr>
            <a:spLocks noGrp="1"/>
          </p:cNvSpPr>
          <p:nvPr>
            <p:ph idx="1"/>
          </p:nvPr>
        </p:nvSpPr>
        <p:spPr/>
        <p:txBody>
          <a:bodyPr/>
          <a:lstStyle/>
          <a:p>
            <a:r>
              <a:rPr lang="en-US" dirty="0"/>
              <a:t>Same Unique ID exists in both Part C and Part B 619 Data Systems (you’re lucky!)</a:t>
            </a:r>
          </a:p>
          <a:p>
            <a:r>
              <a:rPr lang="en-US" dirty="0"/>
              <a:t>Different Unique ID in Part C and Part B 619 Data Systems (most common)</a:t>
            </a:r>
          </a:p>
          <a:p>
            <a:pPr lvl="1"/>
            <a:r>
              <a:rPr lang="en-US" dirty="0"/>
              <a:t>Create a Unique ID</a:t>
            </a:r>
          </a:p>
          <a:p>
            <a:pPr lvl="1"/>
            <a:r>
              <a:rPr lang="en-US" dirty="0"/>
              <a:t>Examine other linking efforts in your state (SLDS, ECIDS, etc.)</a:t>
            </a:r>
          </a:p>
        </p:txBody>
      </p:sp>
    </p:spTree>
    <p:extLst>
      <p:ext uri="{BB962C8B-B14F-4D97-AF65-F5344CB8AC3E}">
        <p14:creationId xmlns:p14="http://schemas.microsoft.com/office/powerpoint/2010/main" val="39153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11</a:t>
            </a:fld>
            <a:endParaRPr lang="en-US" dirty="0"/>
          </a:p>
        </p:txBody>
      </p:sp>
      <p:sp>
        <p:nvSpPr>
          <p:cNvPr id="3" name="Title 2"/>
          <p:cNvSpPr>
            <a:spLocks noGrp="1"/>
          </p:cNvSpPr>
          <p:nvPr>
            <p:ph type="title"/>
          </p:nvPr>
        </p:nvSpPr>
        <p:spPr/>
        <p:txBody>
          <a:bodyPr/>
          <a:lstStyle/>
          <a:p>
            <a:r>
              <a:rPr lang="en-US" dirty="0"/>
              <a:t>Unique IDs</a:t>
            </a:r>
          </a:p>
        </p:txBody>
      </p:sp>
      <p:sp>
        <p:nvSpPr>
          <p:cNvPr id="2" name="Content Placeholder 1"/>
          <p:cNvSpPr>
            <a:spLocks noGrp="1"/>
          </p:cNvSpPr>
          <p:nvPr>
            <p:ph idx="1"/>
          </p:nvPr>
        </p:nvSpPr>
        <p:spPr/>
        <p:txBody>
          <a:bodyPr/>
          <a:lstStyle/>
          <a:p>
            <a:r>
              <a:rPr lang="en-US" dirty="0"/>
              <a:t>Matching</a:t>
            </a:r>
          </a:p>
          <a:p>
            <a:pPr lvl="1"/>
            <a:r>
              <a:rPr lang="en-US" dirty="0"/>
              <a:t>Reconciling near-matches (probabilistic matching)</a:t>
            </a:r>
          </a:p>
          <a:p>
            <a:pPr lvl="1"/>
            <a:r>
              <a:rPr lang="en-US" dirty="0"/>
              <a:t>Importance of Data Quality</a:t>
            </a:r>
          </a:p>
        </p:txBody>
      </p:sp>
      <p:pic>
        <p:nvPicPr>
          <p:cNvPr id="5" name="Picture 4" descr="Match records involves determining how the data from the two systems will be matched using a unique ID or other method."/>
          <p:cNvPicPr>
            <a:picLocks noChangeAspect="1"/>
          </p:cNvPicPr>
          <p:nvPr/>
        </p:nvPicPr>
        <p:blipFill>
          <a:blip r:embed="rId3"/>
          <a:stretch>
            <a:fillRect/>
          </a:stretch>
        </p:blipFill>
        <p:spPr>
          <a:xfrm>
            <a:off x="4945856" y="3269630"/>
            <a:ext cx="2300288" cy="2545108"/>
          </a:xfrm>
          <a:prstGeom prst="rect">
            <a:avLst/>
          </a:prstGeom>
        </p:spPr>
      </p:pic>
    </p:spTree>
    <p:extLst>
      <p:ext uri="{BB962C8B-B14F-4D97-AF65-F5344CB8AC3E}">
        <p14:creationId xmlns:p14="http://schemas.microsoft.com/office/powerpoint/2010/main" val="276292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12</a:t>
            </a:fld>
            <a:endParaRPr lang="en-US" dirty="0"/>
          </a:p>
        </p:txBody>
      </p:sp>
      <p:sp>
        <p:nvSpPr>
          <p:cNvPr id="3" name="Title 2"/>
          <p:cNvSpPr>
            <a:spLocks noGrp="1"/>
          </p:cNvSpPr>
          <p:nvPr>
            <p:ph type="title"/>
          </p:nvPr>
        </p:nvSpPr>
        <p:spPr/>
        <p:txBody>
          <a:bodyPr/>
          <a:lstStyle/>
          <a:p>
            <a:r>
              <a:rPr lang="en-US" dirty="0"/>
              <a:t>Secure Transfer of Data</a:t>
            </a:r>
          </a:p>
        </p:txBody>
      </p:sp>
      <p:sp>
        <p:nvSpPr>
          <p:cNvPr id="2" name="Content Placeholder 1"/>
          <p:cNvSpPr>
            <a:spLocks noGrp="1"/>
          </p:cNvSpPr>
          <p:nvPr>
            <p:ph idx="1"/>
          </p:nvPr>
        </p:nvSpPr>
        <p:spPr/>
        <p:txBody>
          <a:bodyPr/>
          <a:lstStyle/>
          <a:p>
            <a:r>
              <a:rPr lang="en-US" dirty="0"/>
              <a:t>Review established policies for Part C and Part B 619 data systems</a:t>
            </a:r>
          </a:p>
          <a:p>
            <a:r>
              <a:rPr lang="en-US" dirty="0"/>
              <a:t>Determine how to combine data</a:t>
            </a:r>
          </a:p>
          <a:p>
            <a:pPr lvl="1"/>
            <a:r>
              <a:rPr lang="en-US" dirty="0"/>
              <a:t>Direct interface/interoperability (least likely)</a:t>
            </a:r>
          </a:p>
          <a:p>
            <a:pPr lvl="1"/>
            <a:r>
              <a:rPr lang="en-US" dirty="0"/>
              <a:t>Data export and matching (e.g. MS Excel, Access)</a:t>
            </a:r>
          </a:p>
          <a:p>
            <a:pPr lvl="1"/>
            <a:r>
              <a:rPr lang="en-US" dirty="0"/>
              <a:t>Print-outs (not recommended)</a:t>
            </a:r>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4038600"/>
            <a:ext cx="1935164" cy="1935164"/>
          </a:xfrm>
          <a:prstGeom prst="rect">
            <a:avLst/>
          </a:prstGeom>
        </p:spPr>
      </p:pic>
    </p:spTree>
    <p:extLst>
      <p:ext uri="{BB962C8B-B14F-4D97-AF65-F5344CB8AC3E}">
        <p14:creationId xmlns:p14="http://schemas.microsoft.com/office/powerpoint/2010/main" val="3345109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13</a:t>
            </a:fld>
            <a:endParaRPr lang="en-US" dirty="0"/>
          </a:p>
        </p:txBody>
      </p:sp>
      <p:sp>
        <p:nvSpPr>
          <p:cNvPr id="3" name="Title 2"/>
          <p:cNvSpPr>
            <a:spLocks noGrp="1"/>
          </p:cNvSpPr>
          <p:nvPr>
            <p:ph type="title"/>
          </p:nvPr>
        </p:nvSpPr>
        <p:spPr/>
        <p:txBody>
          <a:bodyPr/>
          <a:lstStyle/>
          <a:p>
            <a:r>
              <a:rPr lang="en-US" dirty="0"/>
              <a:t>Secure Transfer of Data</a:t>
            </a:r>
          </a:p>
        </p:txBody>
      </p:sp>
      <p:sp>
        <p:nvSpPr>
          <p:cNvPr id="2" name="Content Placeholder 1"/>
          <p:cNvSpPr>
            <a:spLocks noGrp="1"/>
          </p:cNvSpPr>
          <p:nvPr>
            <p:ph idx="1"/>
          </p:nvPr>
        </p:nvSpPr>
        <p:spPr/>
        <p:txBody>
          <a:bodyPr/>
          <a:lstStyle/>
          <a:p>
            <a:r>
              <a:rPr lang="en-US" dirty="0"/>
              <a:t>Security of Data</a:t>
            </a:r>
          </a:p>
          <a:p>
            <a:pPr lvl="1"/>
            <a:r>
              <a:rPr lang="en-US" dirty="0"/>
              <a:t>At export </a:t>
            </a:r>
          </a:p>
          <a:p>
            <a:pPr lvl="1"/>
            <a:r>
              <a:rPr lang="en-US" dirty="0"/>
              <a:t>During Transfer (email, flash drive, cloud)</a:t>
            </a:r>
          </a:p>
          <a:p>
            <a:pPr lvl="1"/>
            <a:r>
              <a:rPr lang="en-US" dirty="0"/>
              <a:t>Combining data (in Excel or Access)</a:t>
            </a:r>
          </a:p>
          <a:p>
            <a:pPr lvl="1"/>
            <a:r>
              <a:rPr lang="en-US" dirty="0"/>
              <a:t>Storing Data</a:t>
            </a:r>
          </a:p>
          <a:p>
            <a:r>
              <a:rPr lang="en-US" dirty="0"/>
              <a:t>Questions </a:t>
            </a:r>
          </a:p>
          <a:p>
            <a:pPr lvl="1"/>
            <a:r>
              <a:rPr lang="en-US" dirty="0"/>
              <a:t>Who has access? </a:t>
            </a:r>
          </a:p>
          <a:p>
            <a:pPr lvl="1"/>
            <a:r>
              <a:rPr lang="en-US" dirty="0"/>
              <a:t>Where is data stored? </a:t>
            </a:r>
          </a:p>
          <a:p>
            <a:pPr lvl="1"/>
            <a:r>
              <a:rPr lang="en-US" dirty="0"/>
              <a:t>In what format is it stored?</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1" y="3733801"/>
            <a:ext cx="2241551" cy="1681163"/>
          </a:xfrm>
          <a:prstGeom prst="rect">
            <a:avLst/>
          </a:prstGeom>
        </p:spPr>
      </p:pic>
    </p:spTree>
    <p:extLst>
      <p:ext uri="{BB962C8B-B14F-4D97-AF65-F5344CB8AC3E}">
        <p14:creationId xmlns:p14="http://schemas.microsoft.com/office/powerpoint/2010/main" val="117115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8B753B17-1229-47A4-BBB2-A02D5F84107F}" type="slidenum">
              <a:rPr lang="en-US" smtClean="0"/>
              <a:pPr/>
              <a:t>14</a:t>
            </a:fld>
            <a:endParaRPr lang="en-US" dirty="0"/>
          </a:p>
        </p:txBody>
      </p:sp>
      <p:sp>
        <p:nvSpPr>
          <p:cNvPr id="2" name="Title 1"/>
          <p:cNvSpPr>
            <a:spLocks noGrp="1"/>
          </p:cNvSpPr>
          <p:nvPr>
            <p:ph type="title"/>
          </p:nvPr>
        </p:nvSpPr>
        <p:spPr/>
        <p:txBody>
          <a:bodyPr/>
          <a:lstStyle/>
          <a:p>
            <a:r>
              <a:rPr lang="en-US" dirty="0"/>
              <a:t>Consider Two Scenarios</a:t>
            </a:r>
          </a:p>
        </p:txBody>
      </p:sp>
      <p:sp>
        <p:nvSpPr>
          <p:cNvPr id="6" name="Text Placeholder 5"/>
          <p:cNvSpPr>
            <a:spLocks noGrp="1"/>
          </p:cNvSpPr>
          <p:nvPr>
            <p:ph type="body" idx="4294967295"/>
          </p:nvPr>
        </p:nvSpPr>
        <p:spPr>
          <a:xfrm>
            <a:off x="1447800" y="1801810"/>
            <a:ext cx="4040188" cy="639763"/>
          </a:xfrm>
          <a:prstGeom prst="rect">
            <a:avLst/>
          </a:prstGeom>
        </p:spPr>
        <p:txBody>
          <a:bodyPr anchor="b"/>
          <a:lstStyle/>
          <a:p>
            <a:pPr marL="0" indent="0">
              <a:buNone/>
            </a:pPr>
            <a:r>
              <a:rPr lang="en-US" sz="2400" b="1" dirty="0"/>
              <a:t>Scenario A</a:t>
            </a:r>
          </a:p>
        </p:txBody>
      </p:sp>
      <p:sp>
        <p:nvSpPr>
          <p:cNvPr id="3" name="Content Placeholder 2"/>
          <p:cNvSpPr>
            <a:spLocks noGrp="1"/>
          </p:cNvSpPr>
          <p:nvPr>
            <p:ph idx="4294967295"/>
          </p:nvPr>
        </p:nvSpPr>
        <p:spPr>
          <a:xfrm>
            <a:off x="1345641" y="2548794"/>
            <a:ext cx="3648977" cy="3273425"/>
          </a:xfrm>
          <a:prstGeom prst="rect">
            <a:avLst/>
          </a:prstGeom>
        </p:spPr>
        <p:txBody>
          <a:bodyPr/>
          <a:lstStyle/>
          <a:p>
            <a:pPr>
              <a:buBlip>
                <a:blip r:embed="rId3"/>
              </a:buBlip>
            </a:pPr>
            <a:r>
              <a:rPr lang="en-US" sz="2400" dirty="0">
                <a:solidFill>
                  <a:srgbClr val="154578"/>
                </a:solidFill>
              </a:rPr>
              <a:t>Single lead agency, Education, two separate data systems for Part C and 619</a:t>
            </a:r>
          </a:p>
          <a:p>
            <a:pPr>
              <a:buBlip>
                <a:blip r:embed="rId3"/>
              </a:buBlip>
            </a:pPr>
            <a:endParaRPr lang="en-US" sz="2400" dirty="0">
              <a:solidFill>
                <a:srgbClr val="154578"/>
              </a:solidFill>
            </a:endParaRPr>
          </a:p>
        </p:txBody>
      </p:sp>
      <p:pic>
        <p:nvPicPr>
          <p:cNvPr id="8" name="Picture 7" descr="&quot; &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641" y="4522750"/>
            <a:ext cx="3853203" cy="1356527"/>
          </a:xfrm>
          <a:prstGeom prst="rect">
            <a:avLst/>
          </a:prstGeom>
        </p:spPr>
      </p:pic>
      <p:sp>
        <p:nvSpPr>
          <p:cNvPr id="7" name="Text Placeholder 6"/>
          <p:cNvSpPr>
            <a:spLocks noGrp="1"/>
          </p:cNvSpPr>
          <p:nvPr>
            <p:ph type="body" sz="quarter" idx="4294967295"/>
          </p:nvPr>
        </p:nvSpPr>
        <p:spPr>
          <a:xfrm>
            <a:off x="6418481" y="1816892"/>
            <a:ext cx="4041775" cy="639763"/>
          </a:xfrm>
          <a:prstGeom prst="rect">
            <a:avLst/>
          </a:prstGeom>
        </p:spPr>
        <p:txBody>
          <a:bodyPr anchor="b"/>
          <a:lstStyle/>
          <a:p>
            <a:pPr marL="0" indent="0">
              <a:buNone/>
            </a:pPr>
            <a:r>
              <a:rPr lang="en-US" sz="2400" b="1" dirty="0"/>
              <a:t>Scenario B</a:t>
            </a:r>
          </a:p>
        </p:txBody>
      </p:sp>
      <p:sp>
        <p:nvSpPr>
          <p:cNvPr id="4" name="Content Placeholder 3"/>
          <p:cNvSpPr>
            <a:spLocks noGrp="1"/>
          </p:cNvSpPr>
          <p:nvPr>
            <p:ph sz="quarter" idx="4294967295"/>
          </p:nvPr>
        </p:nvSpPr>
        <p:spPr>
          <a:xfrm>
            <a:off x="6418481" y="2582859"/>
            <a:ext cx="4041775" cy="3951287"/>
          </a:xfrm>
          <a:prstGeom prst="rect">
            <a:avLst/>
          </a:prstGeom>
        </p:spPr>
        <p:txBody>
          <a:bodyPr/>
          <a:lstStyle/>
          <a:p>
            <a:pPr>
              <a:buBlip>
                <a:blip r:embed="rId3"/>
              </a:buBlip>
            </a:pPr>
            <a:r>
              <a:rPr lang="en-US" sz="2400" dirty="0">
                <a:solidFill>
                  <a:srgbClr val="154578"/>
                </a:solidFill>
              </a:rPr>
              <a:t>Two different lead agencies, Health for Part C and Education for 619 – each has its own data system</a:t>
            </a:r>
          </a:p>
        </p:txBody>
      </p:sp>
      <p:pic>
        <p:nvPicPr>
          <p:cNvPr id="9" name="Picture 8" descr="&quot; &quot;"/>
          <p:cNvPicPr>
            <a:picLocks noChangeAspect="1"/>
          </p:cNvPicPr>
          <p:nvPr/>
        </p:nvPicPr>
        <p:blipFill>
          <a:blip r:embed="rId5"/>
          <a:stretch>
            <a:fillRect/>
          </a:stretch>
        </p:blipFill>
        <p:spPr>
          <a:xfrm>
            <a:off x="6622707" y="4354128"/>
            <a:ext cx="3467210" cy="1693770"/>
          </a:xfrm>
          <a:prstGeom prst="rect">
            <a:avLst/>
          </a:prstGeom>
        </p:spPr>
      </p:pic>
    </p:spTree>
    <p:extLst>
      <p:ext uri="{BB962C8B-B14F-4D97-AF65-F5344CB8AC3E}">
        <p14:creationId xmlns:p14="http://schemas.microsoft.com/office/powerpoint/2010/main" val="311424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B753B17-1229-47A4-BBB2-A02D5F84107F}" type="slidenum">
              <a:rPr lang="en-US" smtClean="0"/>
              <a:pPr/>
              <a:t>15</a:t>
            </a:fld>
            <a:endParaRPr lang="en-US" dirty="0"/>
          </a:p>
        </p:txBody>
      </p:sp>
      <p:sp>
        <p:nvSpPr>
          <p:cNvPr id="2" name="Title 1"/>
          <p:cNvSpPr>
            <a:spLocks noGrp="1"/>
          </p:cNvSpPr>
          <p:nvPr>
            <p:ph type="title"/>
          </p:nvPr>
        </p:nvSpPr>
        <p:spPr/>
        <p:txBody>
          <a:bodyPr/>
          <a:lstStyle/>
          <a:p>
            <a:r>
              <a:rPr lang="en-US" dirty="0"/>
              <a:t>Privacy Considerations</a:t>
            </a:r>
          </a:p>
        </p:txBody>
      </p:sp>
      <p:graphicFrame>
        <p:nvGraphicFramePr>
          <p:cNvPr id="4" name="Content Placeholder 3" descr="The four boxes on this slide presents questions regarding privacy considerations: Where does the data reside as a result of your inventory? What data will need to be shared and how will the data flow? What federal, state, and local laws apply to data sets? What data sharing agreements need to be in place? Requirements?"/>
          <p:cNvGraphicFramePr>
            <a:graphicFrameLocks noGrp="1"/>
          </p:cNvGraphicFramePr>
          <p:nvPr>
            <p:ph idx="1"/>
            <p:extLst/>
          </p:nvPr>
        </p:nvGraphicFramePr>
        <p:xfrm>
          <a:off x="838200" y="1690688"/>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030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16</a:t>
            </a:fld>
            <a:endParaRPr lang="en-US" dirty="0"/>
          </a:p>
        </p:txBody>
      </p:sp>
      <p:sp>
        <p:nvSpPr>
          <p:cNvPr id="8" name="Title 7"/>
          <p:cNvSpPr>
            <a:spLocks noGrp="1"/>
          </p:cNvSpPr>
          <p:nvPr>
            <p:ph type="title"/>
          </p:nvPr>
        </p:nvSpPr>
        <p:spPr/>
        <p:txBody>
          <a:bodyPr>
            <a:normAutofit/>
          </a:bodyPr>
          <a:lstStyle/>
          <a:p>
            <a:r>
              <a:rPr lang="en-US" dirty="0"/>
              <a:t>Disclosure of PII From Education Records under FERPA</a:t>
            </a:r>
          </a:p>
        </p:txBody>
      </p:sp>
      <p:sp>
        <p:nvSpPr>
          <p:cNvPr id="9" name="Content Placeholder 8"/>
          <p:cNvSpPr>
            <a:spLocks noGrp="1"/>
          </p:cNvSpPr>
          <p:nvPr>
            <p:ph idx="1"/>
          </p:nvPr>
        </p:nvSpPr>
        <p:spPr/>
        <p:txBody>
          <a:bodyPr/>
          <a:lstStyle/>
          <a:p>
            <a:pPr>
              <a:spcAft>
                <a:spcPts val="600"/>
              </a:spcAft>
              <a:defRPr/>
            </a:pPr>
            <a:r>
              <a:rPr lang="en-US" b="1" u="sng" dirty="0"/>
              <a:t>FERPA</a:t>
            </a:r>
            <a:r>
              <a:rPr lang="en-US" dirty="0"/>
              <a:t> permits non-consensual disclosure of PII from education records under several exceptions</a:t>
            </a:r>
          </a:p>
          <a:p>
            <a:pPr lvl="1"/>
            <a:r>
              <a:rPr lang="en-US" dirty="0"/>
              <a:t>Staff or employees who need access to perform duties</a:t>
            </a:r>
          </a:p>
          <a:p>
            <a:pPr lvl="2"/>
            <a:r>
              <a:rPr lang="en-US" dirty="0"/>
              <a:t>School official exception</a:t>
            </a:r>
          </a:p>
          <a:p>
            <a:pPr lvl="2"/>
            <a:r>
              <a:rPr lang="en-US" dirty="0"/>
              <a:t>“Legitimate educational interest”</a:t>
            </a:r>
          </a:p>
          <a:p>
            <a:pPr lvl="1">
              <a:defRPr/>
            </a:pPr>
            <a:r>
              <a:rPr lang="en-US" dirty="0"/>
              <a:t>External entities</a:t>
            </a:r>
          </a:p>
          <a:p>
            <a:pPr lvl="2">
              <a:defRPr/>
            </a:pPr>
            <a:r>
              <a:rPr lang="en-US" dirty="0"/>
              <a:t>Studies exception</a:t>
            </a:r>
          </a:p>
          <a:p>
            <a:pPr lvl="2">
              <a:defRPr/>
            </a:pPr>
            <a:r>
              <a:rPr lang="en-US" dirty="0"/>
              <a:t>Audit or evaluation exception</a:t>
            </a:r>
          </a:p>
          <a:p>
            <a:pPr lvl="2">
              <a:defRPr/>
            </a:pPr>
            <a:r>
              <a:rPr lang="en-US" dirty="0"/>
              <a:t>Uninterrupted Scholars Act</a:t>
            </a:r>
          </a:p>
          <a:p>
            <a:pPr lvl="2">
              <a:defRPr/>
            </a:pPr>
            <a:r>
              <a:rPr lang="en-US" dirty="0"/>
              <a:t>Other (e.g., court order, health or safety emergency)</a:t>
            </a:r>
            <a:endParaRPr lang="en-US" sz="3200" dirty="0"/>
          </a:p>
        </p:txBody>
      </p:sp>
    </p:spTree>
    <p:extLst>
      <p:ext uri="{BB962C8B-B14F-4D97-AF65-F5344CB8AC3E}">
        <p14:creationId xmlns:p14="http://schemas.microsoft.com/office/powerpoint/2010/main" val="1339945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B753B17-1229-47A4-BBB2-A02D5F84107F}" type="slidenum">
              <a:rPr lang="en-US" smtClean="0"/>
              <a:pPr/>
              <a:t>17</a:t>
            </a:fld>
            <a:endParaRPr lang="en-US" dirty="0"/>
          </a:p>
        </p:txBody>
      </p:sp>
      <p:sp>
        <p:nvSpPr>
          <p:cNvPr id="6" name="Title 7"/>
          <p:cNvSpPr>
            <a:spLocks noGrp="1"/>
          </p:cNvSpPr>
          <p:nvPr>
            <p:ph type="title"/>
          </p:nvPr>
        </p:nvSpPr>
        <p:spPr/>
        <p:txBody>
          <a:bodyPr>
            <a:noAutofit/>
          </a:bodyPr>
          <a:lstStyle/>
          <a:p>
            <a:pPr>
              <a:defRPr/>
            </a:pPr>
            <a:r>
              <a:rPr lang="en-US" dirty="0"/>
              <a:t>Note on the Studies Exception </a:t>
            </a:r>
          </a:p>
        </p:txBody>
      </p:sp>
      <p:sp>
        <p:nvSpPr>
          <p:cNvPr id="9" name="Content Placeholder 8"/>
          <p:cNvSpPr>
            <a:spLocks noGrp="1"/>
          </p:cNvSpPr>
          <p:nvPr>
            <p:ph idx="1"/>
          </p:nvPr>
        </p:nvSpPr>
        <p:spPr/>
        <p:txBody>
          <a:bodyPr>
            <a:noAutofit/>
          </a:bodyPr>
          <a:lstStyle/>
          <a:p>
            <a:pPr>
              <a:lnSpc>
                <a:spcPct val="120000"/>
              </a:lnSpc>
              <a:spcAft>
                <a:spcPts val="750"/>
              </a:spcAft>
            </a:pPr>
            <a:r>
              <a:rPr lang="en-US" sz="2000" dirty="0"/>
              <a:t>The "Audit/Evaluation” exception in 34 CFR §§99.31(a)(3) and 99.35 is the most appropriate exception under IDEA and FERPA for data sharing arrangements for the IDEA early childhood community. </a:t>
            </a:r>
          </a:p>
          <a:p>
            <a:pPr>
              <a:lnSpc>
                <a:spcPct val="120000"/>
              </a:lnSpc>
              <a:spcAft>
                <a:spcPts val="750"/>
              </a:spcAft>
            </a:pPr>
            <a:r>
              <a:rPr lang="en-US" sz="2000" dirty="0"/>
              <a:t>In the very limited instance in which IDEA Part C or IDEA Part B section 619 agencies or programs propose to consider using the “Studies” exception under FERPA, such agencies and programs will want to consult with the Department’s Office of Special Education Programs (OSEP) and Family Policy Compliance Office (FPCO) regarding how the proposed data sharing would meet the requirements in 34 CFR §§99.31(a)(6) and 303.414 (for IDEA Part C) and 34 CFR §§99.31(a)(6) and 300.622 (for IDEA Part B Section 619).</a:t>
            </a:r>
          </a:p>
        </p:txBody>
      </p:sp>
    </p:spTree>
    <p:extLst>
      <p:ext uri="{BB962C8B-B14F-4D97-AF65-F5344CB8AC3E}">
        <p14:creationId xmlns:p14="http://schemas.microsoft.com/office/powerpoint/2010/main" val="148882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B753B17-1229-47A4-BBB2-A02D5F84107F}" type="slidenum">
              <a:rPr lang="en-US" smtClean="0"/>
              <a:pPr/>
              <a:t>18</a:t>
            </a:fld>
            <a:endParaRPr lang="en-US" dirty="0"/>
          </a:p>
        </p:txBody>
      </p:sp>
      <p:sp>
        <p:nvSpPr>
          <p:cNvPr id="3" name="Title 2"/>
          <p:cNvSpPr>
            <a:spLocks noGrp="1"/>
          </p:cNvSpPr>
          <p:nvPr>
            <p:ph type="title"/>
          </p:nvPr>
        </p:nvSpPr>
        <p:spPr/>
        <p:txBody>
          <a:bodyPr/>
          <a:lstStyle/>
          <a:p>
            <a:r>
              <a:rPr lang="en-US" dirty="0"/>
              <a:t>IDEA Safeguards</a:t>
            </a:r>
          </a:p>
        </p:txBody>
      </p:sp>
      <p:sp>
        <p:nvSpPr>
          <p:cNvPr id="2" name="Content Placeholder 1"/>
          <p:cNvSpPr>
            <a:spLocks noGrp="1"/>
          </p:cNvSpPr>
          <p:nvPr>
            <p:ph idx="1"/>
          </p:nvPr>
        </p:nvSpPr>
        <p:spPr/>
        <p:txBody>
          <a:bodyPr/>
          <a:lstStyle/>
          <a:p>
            <a:r>
              <a:rPr lang="en-US" dirty="0"/>
              <a:t>Each participating agency must protect the confidentiality of PII at all stages.</a:t>
            </a:r>
          </a:p>
          <a:p>
            <a:r>
              <a:rPr lang="en-US" dirty="0"/>
              <a:t>One official at each participating agency must assume responsibility for ensuring the confidentiality of any PII.</a:t>
            </a:r>
          </a:p>
          <a:p>
            <a:r>
              <a:rPr lang="en-US" dirty="0"/>
              <a:t>All persons collecting or using PII must receive training on state’s privacy procedures.</a:t>
            </a:r>
          </a:p>
          <a:p>
            <a:r>
              <a:rPr lang="en-US" dirty="0"/>
              <a:t>Each participating agency must maintain a list of employees with access to PII.</a:t>
            </a:r>
          </a:p>
        </p:txBody>
      </p:sp>
    </p:spTree>
    <p:extLst>
      <p:ext uri="{BB962C8B-B14F-4D97-AF65-F5344CB8AC3E}">
        <p14:creationId xmlns:p14="http://schemas.microsoft.com/office/powerpoint/2010/main" val="150632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B753B17-1229-47A4-BBB2-A02D5F84107F}" type="slidenum">
              <a:rPr lang="en-US" smtClean="0"/>
              <a:pPr/>
              <a:t>19</a:t>
            </a:fld>
            <a:endParaRPr lang="en-US" dirty="0"/>
          </a:p>
        </p:txBody>
      </p:sp>
      <p:sp>
        <p:nvSpPr>
          <p:cNvPr id="3" name="Title 2"/>
          <p:cNvSpPr>
            <a:spLocks noGrp="1"/>
          </p:cNvSpPr>
          <p:nvPr>
            <p:ph type="title"/>
          </p:nvPr>
        </p:nvSpPr>
        <p:spPr/>
        <p:txBody>
          <a:bodyPr>
            <a:normAutofit/>
          </a:bodyPr>
          <a:lstStyle/>
          <a:p>
            <a:r>
              <a:rPr lang="en-US" sz="4000" dirty="0"/>
              <a:t>Scenario A: One lead agency, Education, two separate data systems for Part C and 619</a:t>
            </a:r>
            <a:endParaRPr lang="en-US" dirty="0"/>
          </a:p>
        </p:txBody>
      </p:sp>
      <p:sp>
        <p:nvSpPr>
          <p:cNvPr id="12" name="Rectangular Callout 11"/>
          <p:cNvSpPr/>
          <p:nvPr/>
        </p:nvSpPr>
        <p:spPr>
          <a:xfrm>
            <a:off x="2459121" y="2034801"/>
            <a:ext cx="2028469" cy="129746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Overall Agency Data Governance</a:t>
            </a:r>
          </a:p>
        </p:txBody>
      </p:sp>
      <p:pic>
        <p:nvPicPr>
          <p:cNvPr id="9" name="Picture 8"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920" y="3625988"/>
            <a:ext cx="5830960" cy="2052800"/>
          </a:xfrm>
          <a:prstGeom prst="rect">
            <a:avLst/>
          </a:prstGeom>
        </p:spPr>
      </p:pic>
      <p:sp>
        <p:nvSpPr>
          <p:cNvPr id="11" name="Speech Bubble: Oval 7"/>
          <p:cNvSpPr/>
          <p:nvPr/>
        </p:nvSpPr>
        <p:spPr>
          <a:xfrm>
            <a:off x="8045610" y="2195622"/>
            <a:ext cx="1964864" cy="1341762"/>
          </a:xfrm>
          <a:prstGeom prst="wedgeEllipseCallout">
            <a:avLst>
              <a:gd name="adj1" fmla="val -58644"/>
              <a:gd name="adj2" fmla="val 55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Part C Data Stewardship Provisions</a:t>
            </a:r>
          </a:p>
        </p:txBody>
      </p:sp>
      <p:sp>
        <p:nvSpPr>
          <p:cNvPr id="8" name="Speech Bubble: Oval 7"/>
          <p:cNvSpPr/>
          <p:nvPr/>
        </p:nvSpPr>
        <p:spPr>
          <a:xfrm>
            <a:off x="8209333" y="4095839"/>
            <a:ext cx="1944767" cy="1320921"/>
          </a:xfrm>
          <a:prstGeom prst="wedgeEllipseCallout">
            <a:avLst>
              <a:gd name="adj1" fmla="val -58644"/>
              <a:gd name="adj2" fmla="val 55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619 Data Stewardship Provisions</a:t>
            </a:r>
          </a:p>
        </p:txBody>
      </p:sp>
    </p:spTree>
    <p:extLst>
      <p:ext uri="{BB962C8B-B14F-4D97-AF65-F5344CB8AC3E}">
        <p14:creationId xmlns:p14="http://schemas.microsoft.com/office/powerpoint/2010/main" val="45894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8B753B17-1229-47A4-BBB2-A02D5F84107F}" type="slidenum">
              <a:rPr lang="en-US" smtClean="0"/>
              <a:pPr/>
              <a:t>2</a:t>
            </a:fld>
            <a:endParaRPr lang="en-US" dirty="0"/>
          </a:p>
        </p:txBody>
      </p:sp>
      <p:sp>
        <p:nvSpPr>
          <p:cNvPr id="2" name="Title 1"/>
          <p:cNvSpPr>
            <a:spLocks noGrp="1"/>
          </p:cNvSpPr>
          <p:nvPr>
            <p:ph type="title"/>
          </p:nvPr>
        </p:nvSpPr>
        <p:spPr/>
        <p:txBody>
          <a:bodyPr/>
          <a:lstStyle/>
          <a:p>
            <a:r>
              <a:rPr lang="en-US" dirty="0"/>
              <a:t>Session Objectives</a:t>
            </a:r>
          </a:p>
        </p:txBody>
      </p:sp>
      <p:sp>
        <p:nvSpPr>
          <p:cNvPr id="3" name="Content Placeholder 2"/>
          <p:cNvSpPr>
            <a:spLocks noGrp="1"/>
          </p:cNvSpPr>
          <p:nvPr>
            <p:ph idx="1"/>
          </p:nvPr>
        </p:nvSpPr>
        <p:spPr/>
        <p:txBody>
          <a:bodyPr/>
          <a:lstStyle/>
          <a:p>
            <a:endParaRPr lang="en-US" dirty="0"/>
          </a:p>
          <a:p>
            <a:r>
              <a:rPr lang="en-US" dirty="0"/>
              <a:t>Understand the IDEA and FERPA regulations that relate to data linking between Part C and Part B 619</a:t>
            </a:r>
          </a:p>
          <a:p>
            <a:endParaRPr lang="en-US" dirty="0"/>
          </a:p>
          <a:p>
            <a:r>
              <a:rPr lang="en-US" dirty="0"/>
              <a:t>Learn about two state experiences related to data linking Part C and Part B 619 </a:t>
            </a:r>
          </a:p>
          <a:p>
            <a:endParaRPr lang="en-US" dirty="0"/>
          </a:p>
          <a:p>
            <a:r>
              <a:rPr lang="en-US" dirty="0"/>
              <a:t>Know how to access resources and technical assistance and support for linking Part C and Part B 619 data</a:t>
            </a:r>
          </a:p>
        </p:txBody>
      </p:sp>
    </p:spTree>
    <p:extLst>
      <p:ext uri="{BB962C8B-B14F-4D97-AF65-F5344CB8AC3E}">
        <p14:creationId xmlns:p14="http://schemas.microsoft.com/office/powerpoint/2010/main" val="2117275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92250" y="6421795"/>
            <a:ext cx="2743200" cy="365125"/>
          </a:xfrm>
        </p:spPr>
        <p:txBody>
          <a:bodyPr/>
          <a:lstStyle/>
          <a:p>
            <a:fld id="{8B753B17-1229-47A4-BBB2-A02D5F84107F}" type="slidenum">
              <a:rPr lang="en-US" smtClean="0"/>
              <a:pPr/>
              <a:t>20</a:t>
            </a:fld>
            <a:endParaRPr lang="en-US" dirty="0"/>
          </a:p>
        </p:txBody>
      </p:sp>
      <p:sp>
        <p:nvSpPr>
          <p:cNvPr id="3" name="Title 2"/>
          <p:cNvSpPr>
            <a:spLocks noGrp="1"/>
          </p:cNvSpPr>
          <p:nvPr>
            <p:ph type="title"/>
          </p:nvPr>
        </p:nvSpPr>
        <p:spPr/>
        <p:txBody>
          <a:bodyPr>
            <a:normAutofit/>
          </a:bodyPr>
          <a:lstStyle/>
          <a:p>
            <a:r>
              <a:rPr lang="en-US" sz="4000" dirty="0"/>
              <a:t>Scenario B: Two different lead agencies, Health for Part C and Education for 619</a:t>
            </a:r>
          </a:p>
        </p:txBody>
      </p:sp>
      <p:sp>
        <p:nvSpPr>
          <p:cNvPr id="7" name="Speech Bubble: Oval 6"/>
          <p:cNvSpPr/>
          <p:nvPr/>
        </p:nvSpPr>
        <p:spPr>
          <a:xfrm>
            <a:off x="1687901" y="3871328"/>
            <a:ext cx="2004128" cy="1624961"/>
          </a:xfrm>
          <a:prstGeom prst="wedgeEllipseCallout">
            <a:avLst>
              <a:gd name="adj1" fmla="val 58064"/>
              <a:gd name="adj2" fmla="val -23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Required: Data Sharing Agreement Audit/</a:t>
            </a:r>
            <a:r>
              <a:rPr lang="en-US" dirty="0" err="1"/>
              <a:t>Eval</a:t>
            </a:r>
            <a:r>
              <a:rPr lang="en-US" dirty="0"/>
              <a:t> Exception</a:t>
            </a:r>
          </a:p>
        </p:txBody>
      </p:sp>
      <p:sp>
        <p:nvSpPr>
          <p:cNvPr id="8" name="Callout: Down Arrow 7"/>
          <p:cNvSpPr/>
          <p:nvPr/>
        </p:nvSpPr>
        <p:spPr>
          <a:xfrm>
            <a:off x="4386613" y="1817967"/>
            <a:ext cx="1412056" cy="128660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Multi-agency Governance</a:t>
            </a:r>
          </a:p>
        </p:txBody>
      </p:sp>
      <p:pic>
        <p:nvPicPr>
          <p:cNvPr id="11" name="Picture 10" descr="leads to"/>
          <p:cNvPicPr>
            <a:picLocks noChangeAspect="1"/>
          </p:cNvPicPr>
          <p:nvPr/>
        </p:nvPicPr>
        <p:blipFill>
          <a:blip r:embed="rId3"/>
          <a:stretch>
            <a:fillRect/>
          </a:stretch>
        </p:blipFill>
        <p:spPr>
          <a:xfrm>
            <a:off x="3779415" y="3148408"/>
            <a:ext cx="4590642" cy="2242579"/>
          </a:xfrm>
          <a:prstGeom prst="rect">
            <a:avLst/>
          </a:prstGeom>
        </p:spPr>
      </p:pic>
      <p:sp>
        <p:nvSpPr>
          <p:cNvPr id="10" name="Speech Bubble: Oval 9"/>
          <p:cNvSpPr/>
          <p:nvPr/>
        </p:nvSpPr>
        <p:spPr>
          <a:xfrm>
            <a:off x="8567428" y="2264720"/>
            <a:ext cx="1909188" cy="1513301"/>
          </a:xfrm>
          <a:prstGeom prst="wedgeEllipseCallout">
            <a:avLst>
              <a:gd name="adj1" fmla="val -59984"/>
              <a:gd name="adj2" fmla="val 29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Agency data stewardship input</a:t>
            </a:r>
          </a:p>
        </p:txBody>
      </p:sp>
      <p:sp>
        <p:nvSpPr>
          <p:cNvPr id="12" name="Speech Bubble: Oval 9"/>
          <p:cNvSpPr/>
          <p:nvPr/>
        </p:nvSpPr>
        <p:spPr>
          <a:xfrm>
            <a:off x="8567428" y="4011436"/>
            <a:ext cx="1909188" cy="1395806"/>
          </a:xfrm>
          <a:prstGeom prst="wedgeEllipseCallout">
            <a:avLst>
              <a:gd name="adj1" fmla="val -62089"/>
              <a:gd name="adj2" fmla="val 101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ED Agency data stewardship input</a:t>
            </a:r>
          </a:p>
        </p:txBody>
      </p:sp>
    </p:spTree>
    <p:extLst>
      <p:ext uri="{BB962C8B-B14F-4D97-AF65-F5344CB8AC3E}">
        <p14:creationId xmlns:p14="http://schemas.microsoft.com/office/powerpoint/2010/main" val="33326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8B753B17-1229-47A4-BBB2-A02D5F84107F}" type="slidenum">
              <a:rPr lang="en-US" smtClean="0"/>
              <a:pPr/>
              <a:t>21</a:t>
            </a:fld>
            <a:endParaRPr lang="en-US" dirty="0"/>
          </a:p>
        </p:txBody>
      </p:sp>
      <p:sp>
        <p:nvSpPr>
          <p:cNvPr id="2" name="Title 1"/>
          <p:cNvSpPr>
            <a:spLocks noGrp="1"/>
          </p:cNvSpPr>
          <p:nvPr>
            <p:ph type="title"/>
          </p:nvPr>
        </p:nvSpPr>
        <p:spPr/>
        <p:txBody>
          <a:bodyPr/>
          <a:lstStyle/>
          <a:p>
            <a:r>
              <a:rPr lang="en-US" dirty="0"/>
              <a:t>Discussion Question</a:t>
            </a:r>
          </a:p>
        </p:txBody>
      </p:sp>
      <p:sp>
        <p:nvSpPr>
          <p:cNvPr id="3" name="Content Placeholder 2"/>
          <p:cNvSpPr>
            <a:spLocks noGrp="1"/>
          </p:cNvSpPr>
          <p:nvPr>
            <p:ph idx="1"/>
          </p:nvPr>
        </p:nvSpPr>
        <p:spPr>
          <a:xfrm>
            <a:off x="838200" y="2104570"/>
            <a:ext cx="10515600" cy="3937455"/>
          </a:xfrm>
        </p:spPr>
        <p:txBody>
          <a:bodyPr/>
          <a:lstStyle/>
          <a:p>
            <a:pPr marL="0" lvl="0" indent="0" algn="ctr">
              <a:buNone/>
            </a:pPr>
            <a:endParaRPr lang="en-US" dirty="0"/>
          </a:p>
          <a:p>
            <a:pPr marL="0" lvl="0" indent="0" algn="ctr">
              <a:buNone/>
            </a:pPr>
            <a:r>
              <a:rPr lang="en-US" sz="3600" dirty="0"/>
              <a:t>What privacy and confidentiality, technical, and data governance challenges exist in your state for sharing and linking Part C and Part B 619 data?</a:t>
            </a:r>
          </a:p>
        </p:txBody>
      </p:sp>
    </p:spTree>
    <p:extLst>
      <p:ext uri="{BB962C8B-B14F-4D97-AF65-F5344CB8AC3E}">
        <p14:creationId xmlns:p14="http://schemas.microsoft.com/office/powerpoint/2010/main" val="93715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B753B17-1229-47A4-BBB2-A02D5F84107F}" type="slidenum">
              <a:rPr lang="en-US" smtClean="0"/>
              <a:pPr/>
              <a:t>22</a:t>
            </a:fld>
            <a:endParaRPr lang="en-US" dirty="0"/>
          </a:p>
        </p:txBody>
      </p:sp>
      <p:sp>
        <p:nvSpPr>
          <p:cNvPr id="3" name="Title 2"/>
          <p:cNvSpPr>
            <a:spLocks noGrp="1"/>
          </p:cNvSpPr>
          <p:nvPr>
            <p:ph type="title"/>
          </p:nvPr>
        </p:nvSpPr>
        <p:spPr/>
        <p:txBody>
          <a:bodyPr/>
          <a:lstStyle/>
          <a:p>
            <a:r>
              <a:rPr lang="en-US" dirty="0"/>
              <a:t>NC Context</a:t>
            </a:r>
          </a:p>
        </p:txBody>
      </p:sp>
      <p:sp>
        <p:nvSpPr>
          <p:cNvPr id="2" name="Content Placeholder 1"/>
          <p:cNvSpPr>
            <a:spLocks noGrp="1"/>
          </p:cNvSpPr>
          <p:nvPr>
            <p:ph idx="1"/>
          </p:nvPr>
        </p:nvSpPr>
        <p:spPr>
          <a:prstGeom prst="rect">
            <a:avLst/>
          </a:prstGeom>
        </p:spPr>
        <p:txBody>
          <a:bodyPr/>
          <a:lstStyle/>
          <a:p>
            <a:pPr>
              <a:spcBef>
                <a:spcPts val="800"/>
              </a:spcBef>
              <a:buBlip>
                <a:blip r:embed="rId3"/>
              </a:buBlip>
            </a:pPr>
            <a:r>
              <a:rPr lang="en-US" dirty="0">
                <a:solidFill>
                  <a:srgbClr val="154578"/>
                </a:solidFill>
              </a:rPr>
              <a:t>Part C in Health (DHHS)</a:t>
            </a:r>
          </a:p>
          <a:p>
            <a:pPr>
              <a:spcBef>
                <a:spcPts val="800"/>
              </a:spcBef>
              <a:buBlip>
                <a:blip r:embed="rId3"/>
              </a:buBlip>
            </a:pPr>
            <a:r>
              <a:rPr lang="en-US" dirty="0">
                <a:solidFill>
                  <a:srgbClr val="154578"/>
                </a:solidFill>
              </a:rPr>
              <a:t>Part B 619 in Education (DPI)</a:t>
            </a:r>
          </a:p>
          <a:p>
            <a:pPr>
              <a:spcBef>
                <a:spcPts val="800"/>
              </a:spcBef>
              <a:buBlip>
                <a:blip r:embed="rId3"/>
              </a:buBlip>
            </a:pPr>
            <a:r>
              <a:rPr lang="en-US" dirty="0">
                <a:solidFill>
                  <a:srgbClr val="154578"/>
                </a:solidFill>
              </a:rPr>
              <a:t>Participation in DaSy Linking C/619 Data Cohort starting February 2016</a:t>
            </a:r>
          </a:p>
        </p:txBody>
      </p:sp>
      <p:pic>
        <p:nvPicPr>
          <p:cNvPr id="7" name="Picture 6" descr="This image displays a scenario in which different lead agencies and data for early intervention and ECSE are in different systems."/>
          <p:cNvPicPr>
            <a:picLocks noChangeAspect="1"/>
          </p:cNvPicPr>
          <p:nvPr/>
        </p:nvPicPr>
        <p:blipFill>
          <a:blip r:embed="rId4"/>
          <a:stretch>
            <a:fillRect/>
          </a:stretch>
        </p:blipFill>
        <p:spPr>
          <a:xfrm>
            <a:off x="2438401" y="3964857"/>
            <a:ext cx="7058991" cy="2011364"/>
          </a:xfrm>
          <a:prstGeom prst="rect">
            <a:avLst/>
          </a:prstGeom>
        </p:spPr>
      </p:pic>
    </p:spTree>
    <p:extLst>
      <p:ext uri="{BB962C8B-B14F-4D97-AF65-F5344CB8AC3E}">
        <p14:creationId xmlns:p14="http://schemas.microsoft.com/office/powerpoint/2010/main" val="371618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23</a:t>
            </a:fld>
            <a:endParaRPr lang="en-US" dirty="0"/>
          </a:p>
        </p:txBody>
      </p:sp>
      <p:sp>
        <p:nvSpPr>
          <p:cNvPr id="3" name="Title 2"/>
          <p:cNvSpPr>
            <a:spLocks noGrp="1"/>
          </p:cNvSpPr>
          <p:nvPr>
            <p:ph type="title"/>
          </p:nvPr>
        </p:nvSpPr>
        <p:spPr/>
        <p:txBody>
          <a:bodyPr>
            <a:normAutofit/>
          </a:bodyPr>
          <a:lstStyle/>
          <a:p>
            <a:r>
              <a:rPr lang="en-US" dirty="0"/>
              <a:t>North Carolina’s Part C and Part B 619 Linking Data Work</a:t>
            </a:r>
          </a:p>
        </p:txBody>
      </p:sp>
      <p:sp>
        <p:nvSpPr>
          <p:cNvPr id="7" name="Content Placeholder 6"/>
          <p:cNvSpPr>
            <a:spLocks noGrp="1"/>
          </p:cNvSpPr>
          <p:nvPr>
            <p:ph idx="1"/>
          </p:nvPr>
        </p:nvSpPr>
        <p:spPr/>
        <p:txBody>
          <a:bodyPr/>
          <a:lstStyle/>
          <a:p>
            <a:r>
              <a:rPr lang="en-US" sz="3600" dirty="0"/>
              <a:t>Preparation for Linking</a:t>
            </a:r>
          </a:p>
          <a:p>
            <a:pPr lvl="1"/>
            <a:r>
              <a:rPr lang="en-US" sz="3200" dirty="0"/>
              <a:t>Data Sharing Agreements/MOUs</a:t>
            </a:r>
          </a:p>
          <a:p>
            <a:pPr lvl="1"/>
            <a:r>
              <a:rPr lang="en-US" sz="3200" dirty="0"/>
              <a:t>Data Elements</a:t>
            </a:r>
          </a:p>
          <a:p>
            <a:pPr lvl="1"/>
            <a:r>
              <a:rPr lang="en-US" sz="3200" dirty="0"/>
              <a:t>Unique ID</a:t>
            </a:r>
          </a:p>
        </p:txBody>
      </p:sp>
    </p:spTree>
    <p:extLst>
      <p:ext uri="{BB962C8B-B14F-4D97-AF65-F5344CB8AC3E}">
        <p14:creationId xmlns:p14="http://schemas.microsoft.com/office/powerpoint/2010/main" val="3954175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24</a:t>
            </a:fld>
            <a:endParaRPr lang="en-US" dirty="0"/>
          </a:p>
        </p:txBody>
      </p:sp>
      <p:sp>
        <p:nvSpPr>
          <p:cNvPr id="3" name="Title 2"/>
          <p:cNvSpPr>
            <a:spLocks noGrp="1"/>
          </p:cNvSpPr>
          <p:nvPr>
            <p:ph type="title"/>
          </p:nvPr>
        </p:nvSpPr>
        <p:spPr/>
        <p:txBody>
          <a:bodyPr>
            <a:normAutofit/>
          </a:bodyPr>
          <a:lstStyle/>
          <a:p>
            <a:r>
              <a:rPr lang="en-US" dirty="0"/>
              <a:t>North Carolina Linking – Agreements </a:t>
            </a:r>
          </a:p>
        </p:txBody>
      </p:sp>
      <p:sp>
        <p:nvSpPr>
          <p:cNvPr id="7" name="Content Placeholder 6"/>
          <p:cNvSpPr>
            <a:spLocks noGrp="1"/>
          </p:cNvSpPr>
          <p:nvPr>
            <p:ph idx="1"/>
          </p:nvPr>
        </p:nvSpPr>
        <p:spPr/>
        <p:txBody>
          <a:bodyPr/>
          <a:lstStyle/>
          <a:p>
            <a:r>
              <a:rPr lang="en-US" dirty="0"/>
              <a:t>Challenges/Barriers: What is the format/language for the necessary agreement/MOU?</a:t>
            </a:r>
          </a:p>
          <a:p>
            <a:pPr lvl="1"/>
            <a:r>
              <a:rPr lang="en-US" dirty="0"/>
              <a:t>Interagency Agreement on Transition (DHHS/DPI)</a:t>
            </a:r>
          </a:p>
          <a:p>
            <a:pPr lvl="1"/>
            <a:r>
              <a:rPr lang="en-US" dirty="0"/>
              <a:t>ECIDS MOU</a:t>
            </a:r>
          </a:p>
          <a:p>
            <a:pPr lvl="1"/>
            <a:r>
              <a:rPr lang="en-US" dirty="0"/>
              <a:t>Other approved agreements within Part C or Part B 619</a:t>
            </a:r>
          </a:p>
          <a:p>
            <a:r>
              <a:rPr lang="en-US" dirty="0"/>
              <a:t>Solutions/Lessons Learned</a:t>
            </a:r>
          </a:p>
          <a:p>
            <a:pPr lvl="1"/>
            <a:r>
              <a:rPr lang="en-US" dirty="0"/>
              <a:t>Leverage existing MOUs/Agreements (ECIDS, Current Interagency Agreement on Transition)</a:t>
            </a:r>
          </a:p>
        </p:txBody>
      </p:sp>
    </p:spTree>
    <p:extLst>
      <p:ext uri="{BB962C8B-B14F-4D97-AF65-F5344CB8AC3E}">
        <p14:creationId xmlns:p14="http://schemas.microsoft.com/office/powerpoint/2010/main" val="3617279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25</a:t>
            </a:fld>
            <a:endParaRPr lang="en-US" dirty="0"/>
          </a:p>
        </p:txBody>
      </p:sp>
      <p:sp>
        <p:nvSpPr>
          <p:cNvPr id="3" name="Title 2"/>
          <p:cNvSpPr>
            <a:spLocks noGrp="1"/>
          </p:cNvSpPr>
          <p:nvPr>
            <p:ph type="title"/>
          </p:nvPr>
        </p:nvSpPr>
        <p:spPr/>
        <p:txBody>
          <a:bodyPr>
            <a:normAutofit/>
          </a:bodyPr>
          <a:lstStyle/>
          <a:p>
            <a:r>
              <a:rPr lang="en-US" dirty="0"/>
              <a:t>North Carolina Linking - Agreements</a:t>
            </a:r>
          </a:p>
        </p:txBody>
      </p:sp>
      <p:sp>
        <p:nvSpPr>
          <p:cNvPr id="7" name="Content Placeholder 6"/>
          <p:cNvSpPr>
            <a:spLocks noGrp="1"/>
          </p:cNvSpPr>
          <p:nvPr>
            <p:ph idx="1"/>
          </p:nvPr>
        </p:nvSpPr>
        <p:spPr/>
        <p:txBody>
          <a:bodyPr/>
          <a:lstStyle/>
          <a:p>
            <a:r>
              <a:rPr lang="en-US" dirty="0"/>
              <a:t>Challenges/Barriers: Who needs to be involved in the MOU/Agreement process?</a:t>
            </a:r>
          </a:p>
          <a:p>
            <a:pPr lvl="1"/>
            <a:r>
              <a:rPr lang="en-US" dirty="0"/>
              <a:t>Separate agencies = Redundancies of roles (Lawyers from Part C, Lawyers from Part B)</a:t>
            </a:r>
          </a:p>
          <a:p>
            <a:pPr lvl="1"/>
            <a:r>
              <a:rPr lang="en-US" dirty="0"/>
              <a:t>Who are the decision-makers?  Are they at the table?</a:t>
            </a:r>
          </a:p>
          <a:p>
            <a:pPr lvl="1"/>
            <a:r>
              <a:rPr lang="en-US" dirty="0"/>
              <a:t>Separate data systems</a:t>
            </a:r>
          </a:p>
          <a:p>
            <a:pPr lvl="1"/>
            <a:r>
              <a:rPr lang="en-US" dirty="0"/>
              <a:t>Involving Data Governance groups</a:t>
            </a:r>
          </a:p>
          <a:p>
            <a:r>
              <a:rPr lang="en-US" dirty="0"/>
              <a:t>Solutions/Lessons Learned</a:t>
            </a:r>
          </a:p>
          <a:p>
            <a:pPr lvl="1"/>
            <a:r>
              <a:rPr lang="en-US" dirty="0"/>
              <a:t>Start early with meetings with key people</a:t>
            </a:r>
          </a:p>
          <a:p>
            <a:pPr lvl="1"/>
            <a:r>
              <a:rPr lang="en-US" dirty="0"/>
              <a:t>Membership of core linking group is key</a:t>
            </a:r>
          </a:p>
        </p:txBody>
      </p:sp>
    </p:spTree>
    <p:extLst>
      <p:ext uri="{BB962C8B-B14F-4D97-AF65-F5344CB8AC3E}">
        <p14:creationId xmlns:p14="http://schemas.microsoft.com/office/powerpoint/2010/main" val="2559957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26</a:t>
            </a:fld>
            <a:endParaRPr lang="en-US" dirty="0"/>
          </a:p>
        </p:txBody>
      </p:sp>
      <p:sp>
        <p:nvSpPr>
          <p:cNvPr id="3" name="Title 2"/>
          <p:cNvSpPr>
            <a:spLocks noGrp="1"/>
          </p:cNvSpPr>
          <p:nvPr>
            <p:ph type="title"/>
          </p:nvPr>
        </p:nvSpPr>
        <p:spPr/>
        <p:txBody>
          <a:bodyPr>
            <a:normAutofit/>
          </a:bodyPr>
          <a:lstStyle/>
          <a:p>
            <a:r>
              <a:rPr lang="en-US" dirty="0"/>
              <a:t>North Carolina Linking – Agreements</a:t>
            </a:r>
            <a:br>
              <a:rPr lang="en-US" dirty="0"/>
            </a:br>
            <a:r>
              <a:rPr lang="en-US" dirty="0"/>
              <a:t>Current Status</a:t>
            </a:r>
          </a:p>
        </p:txBody>
      </p:sp>
      <p:sp>
        <p:nvSpPr>
          <p:cNvPr id="7" name="Content Placeholder 6"/>
          <p:cNvSpPr>
            <a:spLocks noGrp="1"/>
          </p:cNvSpPr>
          <p:nvPr>
            <p:ph idx="1"/>
          </p:nvPr>
        </p:nvSpPr>
        <p:spPr/>
        <p:txBody>
          <a:bodyPr/>
          <a:lstStyle/>
          <a:p>
            <a:r>
              <a:rPr lang="en-US" dirty="0"/>
              <a:t>Current Status: Amendment to current Interagency Agreement Under Review </a:t>
            </a:r>
          </a:p>
          <a:p>
            <a:pPr lvl="1"/>
            <a:r>
              <a:rPr lang="en-US" dirty="0"/>
              <a:t>Utilized language from other accepted agreements </a:t>
            </a:r>
          </a:p>
          <a:p>
            <a:pPr lvl="1"/>
            <a:r>
              <a:rPr lang="en-US" dirty="0"/>
              <a:t>Includes information on:</a:t>
            </a:r>
          </a:p>
          <a:p>
            <a:pPr lvl="2"/>
            <a:r>
              <a:rPr lang="en-US" dirty="0"/>
              <a:t>Why to link data</a:t>
            </a:r>
          </a:p>
          <a:p>
            <a:pPr lvl="2"/>
            <a:r>
              <a:rPr lang="en-US" dirty="0"/>
              <a:t>FERPA guidance and exceptions for sharing Personally Identifiable Information (PII)</a:t>
            </a:r>
          </a:p>
          <a:p>
            <a:pPr lvl="2"/>
            <a:r>
              <a:rPr lang="en-US" dirty="0"/>
              <a:t>Joint Data Committee (decision-making body)</a:t>
            </a:r>
          </a:p>
          <a:p>
            <a:pPr lvl="2"/>
            <a:r>
              <a:rPr lang="en-US" dirty="0"/>
              <a:t>“Legalese” – data requests, re-disclosure, security considerations, permissions, etc.</a:t>
            </a:r>
          </a:p>
        </p:txBody>
      </p:sp>
    </p:spTree>
    <p:extLst>
      <p:ext uri="{BB962C8B-B14F-4D97-AF65-F5344CB8AC3E}">
        <p14:creationId xmlns:p14="http://schemas.microsoft.com/office/powerpoint/2010/main" val="1735959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27</a:t>
            </a:fld>
            <a:endParaRPr lang="en-US" dirty="0"/>
          </a:p>
        </p:txBody>
      </p:sp>
      <p:sp>
        <p:nvSpPr>
          <p:cNvPr id="3" name="Title 2"/>
          <p:cNvSpPr>
            <a:spLocks noGrp="1"/>
          </p:cNvSpPr>
          <p:nvPr>
            <p:ph type="title"/>
          </p:nvPr>
        </p:nvSpPr>
        <p:spPr/>
        <p:txBody>
          <a:bodyPr>
            <a:normAutofit/>
          </a:bodyPr>
          <a:lstStyle/>
          <a:p>
            <a:r>
              <a:rPr lang="en-US" dirty="0"/>
              <a:t>North Carolina Linking – Data Elements</a:t>
            </a:r>
          </a:p>
        </p:txBody>
      </p:sp>
      <p:sp>
        <p:nvSpPr>
          <p:cNvPr id="7" name="Content Placeholder 6"/>
          <p:cNvSpPr>
            <a:spLocks noGrp="1"/>
          </p:cNvSpPr>
          <p:nvPr>
            <p:ph idx="1"/>
          </p:nvPr>
        </p:nvSpPr>
        <p:spPr/>
        <p:txBody>
          <a:bodyPr/>
          <a:lstStyle/>
          <a:p>
            <a:r>
              <a:rPr lang="en-US" dirty="0"/>
              <a:t>Challenges/Barriers: ECIDS data elements were insufficient</a:t>
            </a:r>
          </a:p>
          <a:p>
            <a:pPr lvl="1"/>
            <a:r>
              <a:rPr lang="en-US" dirty="0"/>
              <a:t>No referral data </a:t>
            </a:r>
          </a:p>
          <a:p>
            <a:pPr lvl="1"/>
            <a:r>
              <a:rPr lang="en-US" dirty="0"/>
              <a:t>No Child Outcomes data from Part B 619</a:t>
            </a:r>
          </a:p>
          <a:p>
            <a:pPr lvl="1"/>
            <a:r>
              <a:rPr lang="en-US" dirty="0"/>
              <a:t>Other data not included</a:t>
            </a:r>
          </a:p>
          <a:p>
            <a:r>
              <a:rPr lang="en-US" dirty="0"/>
              <a:t>Solutions/Lessons Learned:</a:t>
            </a:r>
          </a:p>
          <a:p>
            <a:pPr lvl="1"/>
            <a:r>
              <a:rPr lang="en-US" dirty="0"/>
              <a:t>Start with lists from ECIDS MOU</a:t>
            </a:r>
          </a:p>
          <a:p>
            <a:pPr lvl="1"/>
            <a:r>
              <a:rPr lang="en-US" dirty="0"/>
              <a:t>Add in fields relevant to critical questions</a:t>
            </a:r>
          </a:p>
          <a:p>
            <a:pPr lvl="1"/>
            <a:r>
              <a:rPr lang="en-US" dirty="0"/>
              <a:t>Include in Amendment</a:t>
            </a:r>
          </a:p>
        </p:txBody>
      </p:sp>
    </p:spTree>
    <p:extLst>
      <p:ext uri="{BB962C8B-B14F-4D97-AF65-F5344CB8AC3E}">
        <p14:creationId xmlns:p14="http://schemas.microsoft.com/office/powerpoint/2010/main" val="3378398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28</a:t>
            </a:fld>
            <a:endParaRPr lang="en-US" dirty="0"/>
          </a:p>
        </p:txBody>
      </p:sp>
      <p:sp>
        <p:nvSpPr>
          <p:cNvPr id="3" name="Title 2"/>
          <p:cNvSpPr>
            <a:spLocks noGrp="1"/>
          </p:cNvSpPr>
          <p:nvPr>
            <p:ph type="title"/>
          </p:nvPr>
        </p:nvSpPr>
        <p:spPr/>
        <p:txBody>
          <a:bodyPr>
            <a:normAutofit/>
          </a:bodyPr>
          <a:lstStyle/>
          <a:p>
            <a:r>
              <a:rPr lang="en-US" dirty="0"/>
              <a:t>North Carolina Linking – Unique ID</a:t>
            </a:r>
          </a:p>
        </p:txBody>
      </p:sp>
      <p:sp>
        <p:nvSpPr>
          <p:cNvPr id="7" name="Content Placeholder 6"/>
          <p:cNvSpPr>
            <a:spLocks noGrp="1"/>
          </p:cNvSpPr>
          <p:nvPr>
            <p:ph idx="1"/>
          </p:nvPr>
        </p:nvSpPr>
        <p:spPr/>
        <p:txBody>
          <a:bodyPr/>
          <a:lstStyle/>
          <a:p>
            <a:r>
              <a:rPr lang="en-US" sz="3200" dirty="0"/>
              <a:t>Challenges/Barriers: No C/619 unique ID currently exists</a:t>
            </a:r>
          </a:p>
          <a:p>
            <a:r>
              <a:rPr lang="en-US" sz="3200" dirty="0"/>
              <a:t>Solutions/Lessons Learned:</a:t>
            </a:r>
          </a:p>
          <a:p>
            <a:pPr lvl="1"/>
            <a:r>
              <a:rPr lang="en-US" sz="2800" dirty="0"/>
              <a:t>Standard ID currently used by DPI for all students is also ID used for ECIDS</a:t>
            </a:r>
          </a:p>
          <a:p>
            <a:pPr lvl="1"/>
            <a:r>
              <a:rPr lang="en-US" sz="2800" dirty="0"/>
              <a:t>ECIDS ID is in DHHS Data Warehouse, working on getting Part B 619 data staff access</a:t>
            </a:r>
          </a:p>
        </p:txBody>
      </p:sp>
    </p:spTree>
    <p:extLst>
      <p:ext uri="{BB962C8B-B14F-4D97-AF65-F5344CB8AC3E}">
        <p14:creationId xmlns:p14="http://schemas.microsoft.com/office/powerpoint/2010/main" val="271313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B753B17-1229-47A4-BBB2-A02D5F84107F}" type="slidenum">
              <a:rPr lang="en-US" smtClean="0"/>
              <a:pPr/>
              <a:t>29</a:t>
            </a:fld>
            <a:endParaRPr lang="en-US" dirty="0"/>
          </a:p>
        </p:txBody>
      </p:sp>
      <p:sp>
        <p:nvSpPr>
          <p:cNvPr id="3" name="Title 2"/>
          <p:cNvSpPr>
            <a:spLocks noGrp="1"/>
          </p:cNvSpPr>
          <p:nvPr>
            <p:ph type="title"/>
          </p:nvPr>
        </p:nvSpPr>
        <p:spPr/>
        <p:txBody>
          <a:bodyPr/>
          <a:lstStyle/>
          <a:p>
            <a:r>
              <a:rPr lang="en-US" dirty="0"/>
              <a:t>North Carolina Linking – Next Steps</a:t>
            </a:r>
          </a:p>
        </p:txBody>
      </p:sp>
      <p:sp>
        <p:nvSpPr>
          <p:cNvPr id="2" name="Content Placeholder 1"/>
          <p:cNvSpPr>
            <a:spLocks noGrp="1"/>
          </p:cNvSpPr>
          <p:nvPr>
            <p:ph idx="1"/>
          </p:nvPr>
        </p:nvSpPr>
        <p:spPr/>
        <p:txBody>
          <a:bodyPr/>
          <a:lstStyle/>
          <a:p>
            <a:r>
              <a:rPr lang="en-US" dirty="0"/>
              <a:t>Approval of Amendment to Interagency Agreement</a:t>
            </a:r>
          </a:p>
          <a:p>
            <a:r>
              <a:rPr lang="en-US" dirty="0"/>
              <a:t>Joint Data Committee/Joint Data Governance</a:t>
            </a:r>
          </a:p>
          <a:p>
            <a:pPr lvl="1"/>
            <a:r>
              <a:rPr lang="en-US" dirty="0"/>
              <a:t>Permissions</a:t>
            </a:r>
          </a:p>
          <a:p>
            <a:pPr lvl="1"/>
            <a:r>
              <a:rPr lang="en-US" dirty="0"/>
              <a:t>Secure data transfer</a:t>
            </a:r>
          </a:p>
          <a:p>
            <a:pPr lvl="1"/>
            <a:r>
              <a:rPr lang="en-US" dirty="0"/>
              <a:t>Secure storage</a:t>
            </a:r>
          </a:p>
          <a:p>
            <a:r>
              <a:rPr lang="en-US" dirty="0"/>
              <a:t>Link Data</a:t>
            </a:r>
          </a:p>
          <a:p>
            <a:r>
              <a:rPr lang="en-US" dirty="0"/>
              <a:t>Use Data To Answer Critical Questions</a:t>
            </a:r>
          </a:p>
          <a:p>
            <a:r>
              <a:rPr lang="en-US" dirty="0"/>
              <a:t>Generate Reports/Data Visualizations for Stakeholders </a:t>
            </a:r>
          </a:p>
        </p:txBody>
      </p:sp>
    </p:spTree>
    <p:extLst>
      <p:ext uri="{BB962C8B-B14F-4D97-AF65-F5344CB8AC3E}">
        <p14:creationId xmlns:p14="http://schemas.microsoft.com/office/powerpoint/2010/main" val="2508885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4"/>
          </p:nvPr>
        </p:nvSpPr>
        <p:spPr/>
        <p:txBody>
          <a:bodyPr/>
          <a:lstStyle/>
          <a:p>
            <a:fld id="{8B753B17-1229-47A4-BBB2-A02D5F84107F}" type="slidenum">
              <a:rPr lang="en-US" smtClean="0"/>
              <a:pPr/>
              <a:t>3</a:t>
            </a:fld>
            <a:endParaRPr lang="en-US" dirty="0"/>
          </a:p>
        </p:txBody>
      </p:sp>
      <p:sp>
        <p:nvSpPr>
          <p:cNvPr id="9" name="Title 8"/>
          <p:cNvSpPr>
            <a:spLocks noGrp="1"/>
          </p:cNvSpPr>
          <p:nvPr>
            <p:ph type="title"/>
          </p:nvPr>
        </p:nvSpPr>
        <p:spPr/>
        <p:txBody>
          <a:bodyPr/>
          <a:lstStyle/>
          <a:p>
            <a:r>
              <a:rPr lang="en-US" dirty="0"/>
              <a:t>Definition</a:t>
            </a:r>
            <a:r>
              <a:rPr lang="en-US" baseline="0" dirty="0"/>
              <a:t> of Terms</a:t>
            </a:r>
            <a:endParaRPr lang="en-US" dirty="0"/>
          </a:p>
        </p:txBody>
      </p:sp>
      <p:graphicFrame>
        <p:nvGraphicFramePr>
          <p:cNvPr id="5" name="Content Placeholder 4" descr="This diagram shows the different scenarios often encountered at DaSy where Part C and Part B 619 data are housed. Uni-Directional Sharing involves providing data or reports such as sending transition notification data from part c to part b 619. Bi-Directional Linking involves combining data from two systems into a new system or file such as linking part c and 619 data in an microsoft access database or excel file. Bi-Directional Integrating involves moving data from one system into another such as migrating child specific data from part c into 619 data system&#10;"/>
          <p:cNvGraphicFramePr>
            <a:graphicFrameLocks noGrp="1"/>
          </p:cNvGraphicFramePr>
          <p:nvPr>
            <p:ph idx="4294967295"/>
            <p:extLst>
              <p:ext uri="{D42A27DB-BD31-4B8C-83A1-F6EECF244321}">
                <p14:modId xmlns:p14="http://schemas.microsoft.com/office/powerpoint/2010/main" val="1740785281"/>
              </p:ext>
            </p:extLst>
          </p:nvPr>
        </p:nvGraphicFramePr>
        <p:xfrm>
          <a:off x="1600200" y="729916"/>
          <a:ext cx="8991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descr="Definitions"/>
          <p:cNvGrpSpPr/>
          <p:nvPr/>
        </p:nvGrpSpPr>
        <p:grpSpPr>
          <a:xfrm>
            <a:off x="2279815" y="4113471"/>
            <a:ext cx="8111458" cy="2126908"/>
            <a:chOff x="2327942" y="4121469"/>
            <a:chExt cx="8111458" cy="2308324"/>
          </a:xfrm>
        </p:grpSpPr>
        <p:sp>
          <p:nvSpPr>
            <p:cNvPr id="8" name="TextBox 7"/>
            <p:cNvSpPr txBox="1"/>
            <p:nvPr/>
          </p:nvSpPr>
          <p:spPr>
            <a:xfrm>
              <a:off x="2327942" y="4141471"/>
              <a:ext cx="2362200" cy="1754326"/>
            </a:xfrm>
            <a:prstGeom prst="rect">
              <a:avLst/>
            </a:prstGeom>
            <a:noFill/>
          </p:spPr>
          <p:txBody>
            <a:bodyPr wrap="square" rtlCol="0">
              <a:spAutoFit/>
            </a:bodyPr>
            <a:lstStyle/>
            <a:p>
              <a:r>
                <a:rPr lang="en-US" dirty="0"/>
                <a:t>Providing data or reports (e.g. sending transition notification data from Part C to Part B 619)</a:t>
              </a:r>
            </a:p>
            <a:p>
              <a:endParaRPr lang="en-US" dirty="0"/>
            </a:p>
          </p:txBody>
        </p:sp>
        <p:sp>
          <p:nvSpPr>
            <p:cNvPr id="6" name="TextBox 5"/>
            <p:cNvSpPr txBox="1"/>
            <p:nvPr/>
          </p:nvSpPr>
          <p:spPr>
            <a:xfrm>
              <a:off x="5200650" y="4121469"/>
              <a:ext cx="2362200" cy="2308324"/>
            </a:xfrm>
            <a:prstGeom prst="rect">
              <a:avLst/>
            </a:prstGeom>
            <a:noFill/>
          </p:spPr>
          <p:txBody>
            <a:bodyPr wrap="square" rtlCol="0">
              <a:spAutoFit/>
            </a:bodyPr>
            <a:lstStyle/>
            <a:p>
              <a:r>
                <a:rPr lang="en-US" dirty="0"/>
                <a:t>Combining data from two systems into a new system or file (e.g. linking Part C and 619 data in an Microsoft Access database or Excel file)</a:t>
              </a:r>
            </a:p>
            <a:p>
              <a:endParaRPr lang="en-US" dirty="0"/>
            </a:p>
          </p:txBody>
        </p:sp>
        <p:sp>
          <p:nvSpPr>
            <p:cNvPr id="7" name="TextBox 6"/>
            <p:cNvSpPr txBox="1"/>
            <p:nvPr/>
          </p:nvSpPr>
          <p:spPr>
            <a:xfrm>
              <a:off x="8077200" y="4121470"/>
              <a:ext cx="2362200" cy="2031325"/>
            </a:xfrm>
            <a:prstGeom prst="rect">
              <a:avLst/>
            </a:prstGeom>
            <a:noFill/>
          </p:spPr>
          <p:txBody>
            <a:bodyPr wrap="square" rtlCol="0">
              <a:spAutoFit/>
            </a:bodyPr>
            <a:lstStyle/>
            <a:p>
              <a:r>
                <a:rPr lang="en-US" dirty="0"/>
                <a:t>Moving data from one system into another (e.g. migrate child specific data from </a:t>
              </a:r>
              <a:br>
                <a:rPr lang="en-US" dirty="0"/>
              </a:br>
              <a:r>
                <a:rPr lang="en-US" dirty="0"/>
                <a:t>Part C into 619 data system)</a:t>
              </a:r>
            </a:p>
            <a:p>
              <a:endParaRPr lang="en-US" dirty="0"/>
            </a:p>
          </p:txBody>
        </p:sp>
      </p:grpSp>
    </p:spTree>
    <p:extLst>
      <p:ext uri="{BB962C8B-B14F-4D97-AF65-F5344CB8AC3E}">
        <p14:creationId xmlns:p14="http://schemas.microsoft.com/office/powerpoint/2010/main" val="3208673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8B753B17-1229-47A4-BBB2-A02D5F84107F}" type="slidenum">
              <a:rPr lang="en-US" smtClean="0"/>
              <a:pPr/>
              <a:t>30</a:t>
            </a:fld>
            <a:endParaRPr lang="en-US" dirty="0"/>
          </a:p>
        </p:txBody>
      </p:sp>
      <p:sp>
        <p:nvSpPr>
          <p:cNvPr id="3" name="Title 2"/>
          <p:cNvSpPr>
            <a:spLocks noGrp="1"/>
          </p:cNvSpPr>
          <p:nvPr>
            <p:ph type="title"/>
          </p:nvPr>
        </p:nvSpPr>
        <p:spPr/>
        <p:txBody>
          <a:bodyPr/>
          <a:lstStyle/>
          <a:p>
            <a:r>
              <a:rPr lang="en-US" dirty="0"/>
              <a:t>South Dakota Part C and 619</a:t>
            </a:r>
          </a:p>
        </p:txBody>
      </p:sp>
      <p:pic>
        <p:nvPicPr>
          <p:cNvPr id="6" name="Content Placeholder 5" descr="&quot; &quot;"/>
          <p:cNvPicPr>
            <a:picLocks noGrp="1" noChangeAspect="1"/>
          </p:cNvPicPr>
          <p:nvPr>
            <p:ph sz="half" idx="1"/>
          </p:nvPr>
        </p:nvPicPr>
        <p:blipFill rotWithShape="1">
          <a:blip r:embed="rId3"/>
          <a:srcRect t="3324" b="3273"/>
          <a:stretch/>
        </p:blipFill>
        <p:spPr>
          <a:xfrm>
            <a:off x="1860551" y="2743457"/>
            <a:ext cx="3203426" cy="1300899"/>
          </a:xfrm>
          <a:prstGeom prst="rect">
            <a:avLst/>
          </a:prstGeom>
        </p:spPr>
      </p:pic>
      <p:sp>
        <p:nvSpPr>
          <p:cNvPr id="7" name="Content Placeholder 6"/>
          <p:cNvSpPr>
            <a:spLocks noGrp="1"/>
          </p:cNvSpPr>
          <p:nvPr>
            <p:ph sz="half" idx="2"/>
          </p:nvPr>
        </p:nvSpPr>
        <p:spPr>
          <a:xfrm>
            <a:off x="5524500" y="2027239"/>
            <a:ext cx="3771900" cy="4034235"/>
          </a:xfrm>
        </p:spPr>
        <p:txBody>
          <a:bodyPr/>
          <a:lstStyle/>
          <a:p>
            <a:r>
              <a:rPr lang="en-US" dirty="0"/>
              <a:t>Department of Education Lead</a:t>
            </a:r>
          </a:p>
          <a:p>
            <a:r>
              <a:rPr lang="en-US" dirty="0"/>
              <a:t>Division of Educational Services and Supports</a:t>
            </a:r>
          </a:p>
          <a:p>
            <a:pPr lvl="1"/>
            <a:r>
              <a:rPr lang="en-US" dirty="0"/>
              <a:t>Part B, 619, Part C, Title etc.</a:t>
            </a:r>
          </a:p>
          <a:p>
            <a:r>
              <a:rPr lang="en-US" dirty="0"/>
              <a:t>BDI-2 State</a:t>
            </a:r>
          </a:p>
        </p:txBody>
      </p:sp>
    </p:spTree>
    <p:extLst>
      <p:ext uri="{BB962C8B-B14F-4D97-AF65-F5344CB8AC3E}">
        <p14:creationId xmlns:p14="http://schemas.microsoft.com/office/powerpoint/2010/main" val="2370036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B2897048-00E0-47FB-B07B-F36BBE8AF579}" type="slidenum">
              <a:rPr lang="en-US" smtClean="0"/>
              <a:pPr/>
              <a:t>31</a:t>
            </a:fld>
            <a:endParaRPr lang="en-US" dirty="0"/>
          </a:p>
        </p:txBody>
      </p:sp>
      <p:sp>
        <p:nvSpPr>
          <p:cNvPr id="3" name="Title 2"/>
          <p:cNvSpPr>
            <a:spLocks noGrp="1"/>
          </p:cNvSpPr>
          <p:nvPr>
            <p:ph type="title"/>
          </p:nvPr>
        </p:nvSpPr>
        <p:spPr/>
        <p:txBody>
          <a:bodyPr>
            <a:normAutofit/>
          </a:bodyPr>
          <a:lstStyle/>
          <a:p>
            <a:r>
              <a:rPr lang="en-US" dirty="0"/>
              <a:t>Ultimate Goal – Improvement </a:t>
            </a:r>
          </a:p>
        </p:txBody>
      </p:sp>
      <p:sp>
        <p:nvSpPr>
          <p:cNvPr id="2" name="Content Placeholder 1"/>
          <p:cNvSpPr>
            <a:spLocks noGrp="1"/>
          </p:cNvSpPr>
          <p:nvPr>
            <p:ph idx="1"/>
          </p:nvPr>
        </p:nvSpPr>
        <p:spPr/>
        <p:txBody>
          <a:bodyPr>
            <a:normAutofit fontScale="85000" lnSpcReduction="20000"/>
          </a:bodyPr>
          <a:lstStyle/>
          <a:p>
            <a:r>
              <a:rPr lang="en-US" dirty="0"/>
              <a:t>College, career, and life ready</a:t>
            </a:r>
          </a:p>
          <a:p>
            <a:r>
              <a:rPr lang="en-US" dirty="0"/>
              <a:t>Use data to improve programs and child outcomes</a:t>
            </a:r>
          </a:p>
          <a:p>
            <a:pPr lvl="1"/>
            <a:r>
              <a:rPr lang="en-US" dirty="0"/>
              <a:t>Districts will be able to run their own data linking with student demographics with evaluation data to make comparisons between race, disability categories, etc. </a:t>
            </a:r>
          </a:p>
          <a:p>
            <a:r>
              <a:rPr lang="en-US" dirty="0"/>
              <a:t>Define the value add of the Birth to Three Program</a:t>
            </a:r>
          </a:p>
          <a:p>
            <a:pPr lvl="1"/>
            <a:r>
              <a:rPr lang="en-US" dirty="0"/>
              <a:t>Does Birth to Three have an impact on children’s education later in school? </a:t>
            </a:r>
          </a:p>
          <a:p>
            <a:r>
              <a:rPr lang="en-US" dirty="0"/>
              <a:t>Next Steps </a:t>
            </a:r>
          </a:p>
          <a:p>
            <a:pPr lvl="0"/>
            <a:r>
              <a:rPr lang="en-US" dirty="0"/>
              <a:t>South Dakota  Data Partners</a:t>
            </a:r>
          </a:p>
          <a:p>
            <a:pPr lvl="1"/>
            <a:r>
              <a:rPr lang="en-US" sz="2800" dirty="0"/>
              <a:t>Birth to Three – Part C</a:t>
            </a:r>
          </a:p>
          <a:p>
            <a:pPr lvl="1"/>
            <a:r>
              <a:rPr lang="en-US" sz="2800" dirty="0"/>
              <a:t>Part B / 619</a:t>
            </a:r>
          </a:p>
          <a:p>
            <a:pPr lvl="1"/>
            <a:r>
              <a:rPr lang="en-US" sz="2800" dirty="0"/>
              <a:t>K12 General Education</a:t>
            </a:r>
          </a:p>
          <a:p>
            <a:pPr lvl="1"/>
            <a:r>
              <a:rPr lang="en-US" sz="2800" dirty="0"/>
              <a:t>State SLDS team</a:t>
            </a:r>
          </a:p>
          <a:p>
            <a:pPr lvl="1"/>
            <a:r>
              <a:rPr lang="en-US" sz="2800" dirty="0"/>
              <a:t>Secretary of Education</a:t>
            </a:r>
            <a:endParaRPr lang="en-US" dirty="0"/>
          </a:p>
        </p:txBody>
      </p:sp>
    </p:spTree>
    <p:extLst>
      <p:ext uri="{BB962C8B-B14F-4D97-AF65-F5344CB8AC3E}">
        <p14:creationId xmlns:p14="http://schemas.microsoft.com/office/powerpoint/2010/main" val="1445893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p:cNvSpPr>
            <a:spLocks noGrp="1"/>
          </p:cNvSpPr>
          <p:nvPr>
            <p:ph type="title"/>
          </p:nvPr>
        </p:nvSpPr>
        <p:spPr/>
        <p:txBody>
          <a:bodyPr>
            <a:normAutofit/>
          </a:bodyPr>
          <a:lstStyle/>
          <a:p>
            <a:r>
              <a:rPr lang="en-US" dirty="0"/>
              <a:t>South Dakota  Data Partners</a:t>
            </a:r>
          </a:p>
        </p:txBody>
      </p:sp>
      <p:sp>
        <p:nvSpPr>
          <p:cNvPr id="2" name="Content Placeholder 1"/>
          <p:cNvSpPr>
            <a:spLocks noGrp="1"/>
          </p:cNvSpPr>
          <p:nvPr>
            <p:ph idx="1"/>
          </p:nvPr>
        </p:nvSpPr>
        <p:spPr/>
        <p:txBody>
          <a:bodyPr/>
          <a:lstStyle/>
          <a:p>
            <a:r>
              <a:rPr lang="en-US" sz="3200" dirty="0"/>
              <a:t>Birth to Three – Part C</a:t>
            </a:r>
          </a:p>
          <a:p>
            <a:r>
              <a:rPr lang="en-US" sz="3200" dirty="0"/>
              <a:t>Part B / 619</a:t>
            </a:r>
          </a:p>
          <a:p>
            <a:r>
              <a:rPr lang="en-US" sz="3200" dirty="0"/>
              <a:t>K12 General Education</a:t>
            </a:r>
          </a:p>
          <a:p>
            <a:r>
              <a:rPr lang="en-US" sz="3200" dirty="0"/>
              <a:t>State SLDS team</a:t>
            </a:r>
          </a:p>
          <a:p>
            <a:r>
              <a:rPr lang="en-US" sz="3200" dirty="0"/>
              <a:t>Secretary of Education</a:t>
            </a:r>
          </a:p>
          <a:p>
            <a:pPr marL="0" indent="0">
              <a:buNone/>
            </a:pPr>
            <a:endParaRPr lang="en-US" sz="3200" dirty="0"/>
          </a:p>
        </p:txBody>
      </p:sp>
    </p:spTree>
    <p:extLst>
      <p:ext uri="{BB962C8B-B14F-4D97-AF65-F5344CB8AC3E}">
        <p14:creationId xmlns:p14="http://schemas.microsoft.com/office/powerpoint/2010/main" val="4261989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33</a:t>
            </a:fld>
            <a:endParaRPr lang="en-US" dirty="0"/>
          </a:p>
        </p:txBody>
      </p:sp>
      <p:sp>
        <p:nvSpPr>
          <p:cNvPr id="3" name="Title 2"/>
          <p:cNvSpPr>
            <a:spLocks noGrp="1"/>
          </p:cNvSpPr>
          <p:nvPr>
            <p:ph type="title"/>
          </p:nvPr>
        </p:nvSpPr>
        <p:spPr/>
        <p:txBody>
          <a:bodyPr>
            <a:normAutofit/>
          </a:bodyPr>
          <a:lstStyle/>
          <a:p>
            <a:r>
              <a:rPr lang="en-US" dirty="0"/>
              <a:t>Existing Data Systems </a:t>
            </a:r>
          </a:p>
        </p:txBody>
      </p:sp>
      <p:sp>
        <p:nvSpPr>
          <p:cNvPr id="2" name="Content Placeholder 1"/>
          <p:cNvSpPr>
            <a:spLocks noGrp="1"/>
          </p:cNvSpPr>
          <p:nvPr>
            <p:ph idx="1"/>
          </p:nvPr>
        </p:nvSpPr>
        <p:spPr/>
        <p:txBody>
          <a:bodyPr/>
          <a:lstStyle/>
          <a:p>
            <a:r>
              <a:rPr lang="en-US" dirty="0"/>
              <a:t>Birth to Three online IFSP (stand alone)</a:t>
            </a:r>
          </a:p>
          <a:p>
            <a:endParaRPr lang="en-US" dirty="0"/>
          </a:p>
          <a:p>
            <a:r>
              <a:rPr lang="en-US" dirty="0"/>
              <a:t>BDI--2 Data Base  (Part C and 619)</a:t>
            </a:r>
          </a:p>
          <a:p>
            <a:endParaRPr lang="en-US" dirty="0"/>
          </a:p>
          <a:p>
            <a:r>
              <a:rPr lang="en-US" dirty="0"/>
              <a:t>Infinite Campus (District Student Record)</a:t>
            </a:r>
          </a:p>
          <a:p>
            <a:endParaRPr lang="en-US" dirty="0"/>
          </a:p>
          <a:p>
            <a:r>
              <a:rPr lang="en-US" dirty="0" err="1"/>
              <a:t>SDStars</a:t>
            </a:r>
            <a:r>
              <a:rPr lang="en-US" dirty="0"/>
              <a:t> (SLDS)</a:t>
            </a:r>
          </a:p>
        </p:txBody>
      </p:sp>
    </p:spTree>
    <p:extLst>
      <p:ext uri="{BB962C8B-B14F-4D97-AF65-F5344CB8AC3E}">
        <p14:creationId xmlns:p14="http://schemas.microsoft.com/office/powerpoint/2010/main" val="2535401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B2897048-00E0-47FB-B07B-F36BBE8AF579}" type="slidenum">
              <a:rPr lang="en-US" smtClean="0"/>
              <a:pPr/>
              <a:t>34</a:t>
            </a:fld>
            <a:endParaRPr lang="en-US" dirty="0"/>
          </a:p>
        </p:txBody>
      </p:sp>
      <p:sp>
        <p:nvSpPr>
          <p:cNvPr id="2" name="Title 1"/>
          <p:cNvSpPr>
            <a:spLocks noGrp="1"/>
          </p:cNvSpPr>
          <p:nvPr>
            <p:ph type="title"/>
          </p:nvPr>
        </p:nvSpPr>
        <p:spPr/>
        <p:txBody>
          <a:bodyPr/>
          <a:lstStyle/>
          <a:p>
            <a:pPr algn="ctr"/>
            <a:r>
              <a:rPr lang="en-US" dirty="0"/>
              <a:t>Where to Begin???</a:t>
            </a:r>
          </a:p>
        </p:txBody>
      </p:sp>
      <p:sp>
        <p:nvSpPr>
          <p:cNvPr id="3" name="Text Placeholder 2"/>
          <p:cNvSpPr>
            <a:spLocks noGrp="1"/>
          </p:cNvSpPr>
          <p:nvPr>
            <p:ph type="body" idx="1"/>
          </p:nvPr>
        </p:nvSpPr>
        <p:spPr>
          <a:xfrm>
            <a:off x="839788" y="1681163"/>
            <a:ext cx="5157787" cy="591780"/>
          </a:xfrm>
        </p:spPr>
        <p:txBody>
          <a:bodyPr>
            <a:normAutofit/>
          </a:bodyPr>
          <a:lstStyle/>
          <a:p>
            <a:pPr algn="ctr"/>
            <a:r>
              <a:rPr lang="en-US" sz="2800" dirty="0"/>
              <a:t>Global	</a:t>
            </a:r>
          </a:p>
        </p:txBody>
      </p:sp>
      <p:sp>
        <p:nvSpPr>
          <p:cNvPr id="4" name="Content Placeholder 3"/>
          <p:cNvSpPr>
            <a:spLocks noGrp="1"/>
          </p:cNvSpPr>
          <p:nvPr>
            <p:ph sz="half" idx="2"/>
          </p:nvPr>
        </p:nvSpPr>
        <p:spPr>
          <a:xfrm>
            <a:off x="839789" y="2505075"/>
            <a:ext cx="4037012" cy="3684588"/>
          </a:xfrm>
        </p:spPr>
        <p:txBody>
          <a:bodyPr/>
          <a:lstStyle/>
          <a:p>
            <a:pPr lvl="0"/>
            <a:r>
              <a:rPr lang="en-US" dirty="0"/>
              <a:t>DaSy Technical Assistance</a:t>
            </a:r>
          </a:p>
          <a:p>
            <a:pPr lvl="1"/>
            <a:r>
              <a:rPr lang="en-US" dirty="0"/>
              <a:t>Coordinate calls with other states Part C programs</a:t>
            </a:r>
          </a:p>
          <a:p>
            <a:pPr lvl="1"/>
            <a:r>
              <a:rPr lang="en-US" dirty="0"/>
              <a:t>Federal Privacy Rules</a:t>
            </a:r>
          </a:p>
          <a:p>
            <a:pPr lvl="1"/>
            <a:r>
              <a:rPr lang="en-US" dirty="0"/>
              <a:t>Connect the dots</a:t>
            </a:r>
          </a:p>
        </p:txBody>
      </p:sp>
      <p:sp>
        <p:nvSpPr>
          <p:cNvPr id="5" name="Text Placeholder 4"/>
          <p:cNvSpPr>
            <a:spLocks noGrp="1"/>
          </p:cNvSpPr>
          <p:nvPr>
            <p:ph type="body" sz="quarter" idx="3"/>
          </p:nvPr>
        </p:nvSpPr>
        <p:spPr>
          <a:xfrm>
            <a:off x="5413829" y="1681163"/>
            <a:ext cx="5941559" cy="591780"/>
          </a:xfrm>
        </p:spPr>
        <p:txBody>
          <a:bodyPr>
            <a:normAutofit/>
          </a:bodyPr>
          <a:lstStyle/>
          <a:p>
            <a:pPr algn="ctr"/>
            <a:r>
              <a:rPr lang="en-US" sz="2800" dirty="0"/>
              <a:t>State</a:t>
            </a:r>
          </a:p>
        </p:txBody>
      </p:sp>
      <p:sp>
        <p:nvSpPr>
          <p:cNvPr id="6" name="Content Placeholder 5"/>
          <p:cNvSpPr>
            <a:spLocks noGrp="1"/>
          </p:cNvSpPr>
          <p:nvPr>
            <p:ph sz="quarter" idx="4"/>
          </p:nvPr>
        </p:nvSpPr>
        <p:spPr>
          <a:xfrm>
            <a:off x="5413829" y="2505075"/>
            <a:ext cx="6299200" cy="3684588"/>
          </a:xfrm>
        </p:spPr>
        <p:txBody>
          <a:bodyPr>
            <a:normAutofit lnSpcReduction="10000"/>
          </a:bodyPr>
          <a:lstStyle/>
          <a:p>
            <a:pPr lvl="0"/>
            <a:r>
              <a:rPr lang="en-US" dirty="0"/>
              <a:t>DaSy Technical Assistance</a:t>
            </a:r>
          </a:p>
          <a:p>
            <a:pPr lvl="1"/>
            <a:r>
              <a:rPr lang="en-US" dirty="0"/>
              <a:t>Talk through the process</a:t>
            </a:r>
          </a:p>
          <a:p>
            <a:pPr lvl="0"/>
            <a:r>
              <a:rPr lang="en-US" dirty="0"/>
              <a:t>Part B / General Ed</a:t>
            </a:r>
          </a:p>
          <a:p>
            <a:pPr lvl="0"/>
            <a:r>
              <a:rPr lang="en-US" dirty="0" err="1"/>
              <a:t>SDStars</a:t>
            </a:r>
            <a:r>
              <a:rPr lang="en-US" dirty="0"/>
              <a:t> Team – </a:t>
            </a:r>
          </a:p>
          <a:p>
            <a:pPr lvl="1"/>
            <a:r>
              <a:rPr lang="en-US" dirty="0"/>
              <a:t>Understand how SLDS works</a:t>
            </a:r>
          </a:p>
          <a:p>
            <a:pPr lvl="1"/>
            <a:r>
              <a:rPr lang="en-US" dirty="0"/>
              <a:t>Technology considerations</a:t>
            </a:r>
          </a:p>
          <a:p>
            <a:pPr lvl="1"/>
            <a:r>
              <a:rPr lang="en-US" dirty="0"/>
              <a:t>“Language”</a:t>
            </a:r>
          </a:p>
          <a:p>
            <a:pPr lvl="1"/>
            <a:r>
              <a:rPr lang="en-US" dirty="0"/>
              <a:t>Connect with contractor (</a:t>
            </a:r>
            <a:r>
              <a:rPr lang="en-US" dirty="0" err="1"/>
              <a:t>OTISEd</a:t>
            </a:r>
            <a:r>
              <a:rPr lang="en-US" dirty="0"/>
              <a:t>)</a:t>
            </a:r>
          </a:p>
          <a:p>
            <a:pPr lvl="0"/>
            <a:r>
              <a:rPr lang="en-US" dirty="0"/>
              <a:t>Find $$’s!!</a:t>
            </a:r>
          </a:p>
        </p:txBody>
      </p:sp>
    </p:spTree>
    <p:extLst>
      <p:ext uri="{BB962C8B-B14F-4D97-AF65-F5344CB8AC3E}">
        <p14:creationId xmlns:p14="http://schemas.microsoft.com/office/powerpoint/2010/main" val="64703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B2897048-00E0-47FB-B07B-F36BBE8AF579}" type="slidenum">
              <a:rPr lang="en-US" smtClean="0"/>
              <a:pPr/>
              <a:t>35</a:t>
            </a:fld>
            <a:endParaRPr lang="en-US" dirty="0"/>
          </a:p>
        </p:txBody>
      </p:sp>
      <p:sp>
        <p:nvSpPr>
          <p:cNvPr id="3" name="Title 2"/>
          <p:cNvSpPr>
            <a:spLocks noGrp="1"/>
          </p:cNvSpPr>
          <p:nvPr>
            <p:ph type="title"/>
          </p:nvPr>
        </p:nvSpPr>
        <p:spPr/>
        <p:txBody>
          <a:bodyPr>
            <a:normAutofit/>
          </a:bodyPr>
          <a:lstStyle/>
          <a:p>
            <a:r>
              <a:rPr lang="en-US" dirty="0"/>
              <a:t>Key Questions We Wanted to Answer</a:t>
            </a:r>
          </a:p>
        </p:txBody>
      </p:sp>
      <p:sp>
        <p:nvSpPr>
          <p:cNvPr id="2" name="Content Placeholder 1"/>
          <p:cNvSpPr>
            <a:spLocks noGrp="1"/>
          </p:cNvSpPr>
          <p:nvPr>
            <p:ph sz="half" idx="1"/>
          </p:nvPr>
        </p:nvSpPr>
        <p:spPr/>
        <p:txBody>
          <a:bodyPr/>
          <a:lstStyle/>
          <a:p>
            <a:pPr>
              <a:spcBef>
                <a:spcPts val="0"/>
              </a:spcBef>
            </a:pPr>
            <a:r>
              <a:rPr lang="en-US" sz="2400" dirty="0">
                <a:ea typeface="Calibri"/>
                <a:cs typeface="Times New Roman"/>
              </a:rPr>
              <a:t>Does length of time for participation have any impact?</a:t>
            </a:r>
          </a:p>
          <a:p>
            <a:pPr>
              <a:spcBef>
                <a:spcPts val="0"/>
              </a:spcBef>
            </a:pPr>
            <a:r>
              <a:rPr lang="en-US" sz="2400" dirty="0">
                <a:ea typeface="Calibri"/>
                <a:cs typeface="Times New Roman"/>
              </a:rPr>
              <a:t>Do the accuracy of diagnosis in IFSP’s have any impact?</a:t>
            </a:r>
          </a:p>
          <a:p>
            <a:pPr>
              <a:spcBef>
                <a:spcPts val="0"/>
              </a:spcBef>
            </a:pPr>
            <a:r>
              <a:rPr lang="en-US" sz="2400" dirty="0">
                <a:ea typeface="Calibri"/>
                <a:cs typeface="Times New Roman"/>
              </a:rPr>
              <a:t>Length of Services (shorter or longer for same services in region have any impact)?</a:t>
            </a:r>
          </a:p>
          <a:p>
            <a:pPr>
              <a:spcBef>
                <a:spcPts val="0"/>
              </a:spcBef>
            </a:pPr>
            <a:r>
              <a:rPr lang="en-US" sz="2400" dirty="0">
                <a:ea typeface="Calibri"/>
                <a:cs typeface="Times New Roman"/>
              </a:rPr>
              <a:t>Do BT3 receive SPED services later? </a:t>
            </a:r>
          </a:p>
          <a:p>
            <a:pPr>
              <a:spcBef>
                <a:spcPts val="0"/>
              </a:spcBef>
            </a:pPr>
            <a:r>
              <a:rPr lang="en-US" sz="2400" dirty="0">
                <a:ea typeface="Calibri"/>
                <a:cs typeface="Times New Roman"/>
              </a:rPr>
              <a:t>Progress?</a:t>
            </a:r>
          </a:p>
        </p:txBody>
      </p:sp>
      <p:sp>
        <p:nvSpPr>
          <p:cNvPr id="8" name="Content Placeholder 7"/>
          <p:cNvSpPr>
            <a:spLocks noGrp="1"/>
          </p:cNvSpPr>
          <p:nvPr>
            <p:ph sz="half" idx="2"/>
          </p:nvPr>
        </p:nvSpPr>
        <p:spPr/>
        <p:txBody>
          <a:bodyPr/>
          <a:lstStyle/>
          <a:p>
            <a:pPr>
              <a:spcBef>
                <a:spcPts val="0"/>
              </a:spcBef>
            </a:pPr>
            <a:r>
              <a:rPr lang="en-US" sz="2400" dirty="0">
                <a:ea typeface="Calibri"/>
                <a:cs typeface="Times New Roman"/>
              </a:rPr>
              <a:t>Are there any patterns among providers?</a:t>
            </a:r>
          </a:p>
          <a:p>
            <a:pPr>
              <a:spcBef>
                <a:spcPts val="0"/>
              </a:spcBef>
            </a:pPr>
            <a:r>
              <a:rPr lang="en-US" sz="2400" dirty="0">
                <a:ea typeface="Calibri"/>
                <a:cs typeface="Times New Roman"/>
              </a:rPr>
              <a:t>Are there any patterns among regions?</a:t>
            </a:r>
          </a:p>
          <a:p>
            <a:pPr>
              <a:spcBef>
                <a:spcPts val="0"/>
              </a:spcBef>
            </a:pPr>
            <a:r>
              <a:rPr lang="en-US" sz="2400" dirty="0">
                <a:ea typeface="Calibri"/>
                <a:cs typeface="Times New Roman"/>
              </a:rPr>
              <a:t>Do IEP’s in later years relate to the BT3 years?</a:t>
            </a:r>
          </a:p>
          <a:p>
            <a:pPr>
              <a:spcBef>
                <a:spcPts val="0"/>
              </a:spcBef>
            </a:pPr>
            <a:r>
              <a:rPr lang="en-US" sz="2400" dirty="0">
                <a:ea typeface="Calibri"/>
                <a:cs typeface="Times New Roman"/>
              </a:rPr>
              <a:t>3</a:t>
            </a:r>
            <a:r>
              <a:rPr lang="en-US" sz="2400" baseline="30000" dirty="0">
                <a:ea typeface="Calibri"/>
                <a:cs typeface="Times New Roman"/>
              </a:rPr>
              <a:t>rd</a:t>
            </a:r>
            <a:r>
              <a:rPr lang="en-US" sz="2400" dirty="0">
                <a:ea typeface="Calibri"/>
                <a:cs typeface="Times New Roman"/>
              </a:rPr>
              <a:t> Grade reading score: Does early intervention have impact to outcomes?</a:t>
            </a:r>
          </a:p>
          <a:p>
            <a:pPr>
              <a:spcBef>
                <a:spcPts val="0"/>
              </a:spcBef>
            </a:pPr>
            <a:r>
              <a:rPr lang="en-US" sz="2400" dirty="0">
                <a:ea typeface="Calibri"/>
                <a:cs typeface="Times New Roman"/>
              </a:rPr>
              <a:t>Does BDI-2 evaluations show any patterns related to child</a:t>
            </a:r>
            <a:endParaRPr lang="en-US" sz="2400" dirty="0"/>
          </a:p>
        </p:txBody>
      </p:sp>
    </p:spTree>
    <p:extLst>
      <p:ext uri="{BB962C8B-B14F-4D97-AF65-F5344CB8AC3E}">
        <p14:creationId xmlns:p14="http://schemas.microsoft.com/office/powerpoint/2010/main" val="13573144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36</a:t>
            </a:fld>
            <a:endParaRPr lang="en-US" dirty="0"/>
          </a:p>
        </p:txBody>
      </p:sp>
      <p:sp>
        <p:nvSpPr>
          <p:cNvPr id="3" name="Title 2"/>
          <p:cNvSpPr>
            <a:spLocks noGrp="1"/>
          </p:cNvSpPr>
          <p:nvPr>
            <p:ph type="title"/>
          </p:nvPr>
        </p:nvSpPr>
        <p:spPr/>
        <p:txBody>
          <a:bodyPr/>
          <a:lstStyle/>
          <a:p>
            <a:r>
              <a:rPr lang="en-US" dirty="0"/>
              <a:t>Choosing Data Elements </a:t>
            </a:r>
          </a:p>
        </p:txBody>
      </p:sp>
      <p:sp>
        <p:nvSpPr>
          <p:cNvPr id="2" name="Content Placeholder 1"/>
          <p:cNvSpPr>
            <a:spLocks noGrp="1"/>
          </p:cNvSpPr>
          <p:nvPr>
            <p:ph idx="1"/>
          </p:nvPr>
        </p:nvSpPr>
        <p:spPr/>
        <p:txBody>
          <a:bodyPr>
            <a:normAutofit/>
          </a:bodyPr>
          <a:lstStyle/>
          <a:p>
            <a:r>
              <a:rPr lang="en-US" dirty="0"/>
              <a:t>Child Demographics</a:t>
            </a:r>
          </a:p>
          <a:p>
            <a:r>
              <a:rPr lang="en-US" dirty="0"/>
              <a:t>Frequency and Intensity</a:t>
            </a:r>
          </a:p>
          <a:p>
            <a:r>
              <a:rPr lang="en-US" dirty="0"/>
              <a:t>BDI-2 Evaluation</a:t>
            </a:r>
          </a:p>
          <a:p>
            <a:r>
              <a:rPr lang="en-US" dirty="0"/>
              <a:t>Medicaid, private insurance</a:t>
            </a:r>
          </a:p>
          <a:p>
            <a:r>
              <a:rPr lang="en-US" dirty="0"/>
              <a:t>IFSP </a:t>
            </a:r>
          </a:p>
          <a:p>
            <a:endParaRPr lang="en-US" dirty="0"/>
          </a:p>
          <a:p>
            <a:r>
              <a:rPr lang="en-US" dirty="0"/>
              <a:t>UNIQUE IDENTIFIER???</a:t>
            </a:r>
          </a:p>
        </p:txBody>
      </p:sp>
    </p:spTree>
    <p:extLst>
      <p:ext uri="{BB962C8B-B14F-4D97-AF65-F5344CB8AC3E}">
        <p14:creationId xmlns:p14="http://schemas.microsoft.com/office/powerpoint/2010/main" val="2945382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r>
              <a:rPr lang="en-US" dirty="0"/>
              <a:t>Linking Part B and Part C Data</a:t>
            </a:r>
          </a:p>
        </p:txBody>
      </p:sp>
      <p:sp>
        <p:nvSpPr>
          <p:cNvPr id="2" name="Content Placeholder 1"/>
          <p:cNvSpPr>
            <a:spLocks noGrp="1"/>
          </p:cNvSpPr>
          <p:nvPr>
            <p:ph sz="half" idx="1"/>
          </p:nvPr>
        </p:nvSpPr>
        <p:spPr/>
        <p:txBody>
          <a:bodyPr>
            <a:normAutofit/>
          </a:bodyPr>
          <a:lstStyle/>
          <a:p>
            <a:pPr marL="228600" lvl="1">
              <a:spcBef>
                <a:spcPts val="1000"/>
              </a:spcBef>
            </a:pPr>
            <a:r>
              <a:rPr lang="en-US" sz="2800" dirty="0"/>
              <a:t>619 has begun process of merging demographics from Infinite Campus and BDI-2 Data Manager</a:t>
            </a:r>
          </a:p>
          <a:p>
            <a:pPr marL="228600" lvl="1">
              <a:spcBef>
                <a:spcPts val="1000"/>
              </a:spcBef>
            </a:pPr>
            <a:r>
              <a:rPr lang="en-US" sz="2800" dirty="0"/>
              <a:t>Will allow state to pull a variety of reports to analyze data and improve special education programs for children ages B-5.</a:t>
            </a:r>
          </a:p>
        </p:txBody>
      </p:sp>
      <p:sp>
        <p:nvSpPr>
          <p:cNvPr id="5" name="Content Placeholder 4"/>
          <p:cNvSpPr>
            <a:spLocks noGrp="1"/>
          </p:cNvSpPr>
          <p:nvPr>
            <p:ph sz="half" idx="2"/>
          </p:nvPr>
        </p:nvSpPr>
        <p:spPr/>
        <p:txBody>
          <a:bodyPr>
            <a:noAutofit/>
          </a:bodyPr>
          <a:lstStyle/>
          <a:p>
            <a:r>
              <a:rPr lang="en-US" dirty="0"/>
              <a:t>Benefits:</a:t>
            </a:r>
          </a:p>
          <a:p>
            <a:pPr lvl="1"/>
            <a:r>
              <a:rPr lang="en-US" dirty="0"/>
              <a:t>Reduce staff time pulling individual district reports</a:t>
            </a:r>
          </a:p>
          <a:p>
            <a:pPr lvl="1"/>
            <a:r>
              <a:rPr lang="en-US" dirty="0"/>
              <a:t>Improve ability to make comparisons and analyze data across programs</a:t>
            </a:r>
          </a:p>
          <a:p>
            <a:pPr lvl="1"/>
            <a:r>
              <a:rPr lang="en-US" dirty="0"/>
              <a:t>Cost savings internally completing data analysis and preparing reports for Indicator 7</a:t>
            </a:r>
          </a:p>
          <a:p>
            <a:pPr lvl="1"/>
            <a:r>
              <a:rPr lang="en-US" dirty="0"/>
              <a:t>Provide the Indicator C3 and B7 reports needed for federal reporting</a:t>
            </a:r>
          </a:p>
        </p:txBody>
      </p:sp>
      <p:sp>
        <p:nvSpPr>
          <p:cNvPr id="4" name="Slide Number Placeholder 3"/>
          <p:cNvSpPr>
            <a:spLocks noGrp="1"/>
          </p:cNvSpPr>
          <p:nvPr>
            <p:ph type="sldNum" sz="quarter" idx="4"/>
          </p:nvPr>
        </p:nvSpPr>
        <p:spPr/>
        <p:txBody>
          <a:bodyPr/>
          <a:lstStyle/>
          <a:p>
            <a:fld id="{B2897048-00E0-47FB-B07B-F36BBE8AF579}" type="slidenum">
              <a:rPr lang="en-US" smtClean="0"/>
              <a:pPr/>
              <a:t>37</a:t>
            </a:fld>
            <a:endParaRPr lang="en-US" dirty="0"/>
          </a:p>
        </p:txBody>
      </p:sp>
    </p:spTree>
    <p:extLst>
      <p:ext uri="{BB962C8B-B14F-4D97-AF65-F5344CB8AC3E}">
        <p14:creationId xmlns:p14="http://schemas.microsoft.com/office/powerpoint/2010/main" val="1189067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38</a:t>
            </a:fld>
            <a:endParaRPr lang="en-US" dirty="0"/>
          </a:p>
        </p:txBody>
      </p:sp>
      <p:sp>
        <p:nvSpPr>
          <p:cNvPr id="3" name="Title 2"/>
          <p:cNvSpPr>
            <a:spLocks noGrp="1"/>
          </p:cNvSpPr>
          <p:nvPr>
            <p:ph type="title"/>
          </p:nvPr>
        </p:nvSpPr>
        <p:spPr/>
        <p:txBody>
          <a:bodyPr/>
          <a:lstStyle/>
          <a:p>
            <a:r>
              <a:rPr lang="en-US" dirty="0"/>
              <a:t> Important Considerations</a:t>
            </a:r>
          </a:p>
        </p:txBody>
      </p:sp>
      <p:sp>
        <p:nvSpPr>
          <p:cNvPr id="2" name="Content Placeholder 1"/>
          <p:cNvSpPr>
            <a:spLocks noGrp="1"/>
          </p:cNvSpPr>
          <p:nvPr>
            <p:ph idx="1"/>
          </p:nvPr>
        </p:nvSpPr>
        <p:spPr/>
        <p:txBody>
          <a:bodyPr>
            <a:normAutofit fontScale="92500"/>
          </a:bodyPr>
          <a:lstStyle/>
          <a:p>
            <a:r>
              <a:rPr lang="en-US" sz="3200" dirty="0"/>
              <a:t>Familiarize yourself with your state SLDS technology and lingo</a:t>
            </a:r>
          </a:p>
          <a:p>
            <a:endParaRPr lang="en-US" sz="3200" dirty="0"/>
          </a:p>
          <a:p>
            <a:r>
              <a:rPr lang="en-US" sz="3200" dirty="0"/>
              <a:t>Do your homework…what is your state’s DOE ESSA? </a:t>
            </a:r>
          </a:p>
          <a:p>
            <a:endParaRPr lang="en-US" sz="3200" dirty="0"/>
          </a:p>
          <a:p>
            <a:r>
              <a:rPr lang="en-US" sz="3200" dirty="0"/>
              <a:t>Know the costs associated – Data linkage is costly</a:t>
            </a:r>
          </a:p>
          <a:p>
            <a:endParaRPr lang="en-US" sz="3200" dirty="0"/>
          </a:p>
          <a:p>
            <a:r>
              <a:rPr lang="en-US" sz="3200" dirty="0"/>
              <a:t>Make sure you have good technical expertise to help with these discussion (</a:t>
            </a:r>
            <a:r>
              <a:rPr lang="en-US" sz="3200" dirty="0" err="1"/>
              <a:t>DaSy</a:t>
            </a:r>
            <a:r>
              <a:rPr lang="en-US" sz="3200" dirty="0"/>
              <a:t>!!)</a:t>
            </a:r>
          </a:p>
        </p:txBody>
      </p:sp>
    </p:spTree>
    <p:extLst>
      <p:ext uri="{BB962C8B-B14F-4D97-AF65-F5344CB8AC3E}">
        <p14:creationId xmlns:p14="http://schemas.microsoft.com/office/powerpoint/2010/main" val="215514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8B753B17-1229-47A4-BBB2-A02D5F84107F}" type="slidenum">
              <a:rPr lang="en-US" smtClean="0"/>
              <a:pPr/>
              <a:t>39</a:t>
            </a:fld>
            <a:endParaRPr lang="en-US" dirty="0"/>
          </a:p>
        </p:txBody>
      </p:sp>
      <p:sp>
        <p:nvSpPr>
          <p:cNvPr id="2" name="Title 1"/>
          <p:cNvSpPr>
            <a:spLocks noGrp="1"/>
          </p:cNvSpPr>
          <p:nvPr>
            <p:ph type="title"/>
          </p:nvPr>
        </p:nvSpPr>
        <p:spPr>
          <a:xfrm>
            <a:off x="1070820" y="365125"/>
            <a:ext cx="10050359" cy="1325563"/>
          </a:xfrm>
        </p:spPr>
        <p:txBody>
          <a:bodyPr/>
          <a:lstStyle/>
          <a:p>
            <a:r>
              <a:rPr lang="en-US" dirty="0"/>
              <a:t>Questions &amp; Discussion</a:t>
            </a:r>
          </a:p>
        </p:txBody>
      </p:sp>
      <p:pic>
        <p:nvPicPr>
          <p:cNvPr id="5" name="Content Placeholder 4" descr="&quot; &quot;"/>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821" y="1690688"/>
            <a:ext cx="10050358" cy="4351337"/>
          </a:xfrm>
        </p:spPr>
      </p:pic>
    </p:spTree>
    <p:extLst>
      <p:ext uri="{BB962C8B-B14F-4D97-AF65-F5344CB8AC3E}">
        <p14:creationId xmlns:p14="http://schemas.microsoft.com/office/powerpoint/2010/main" val="994371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250" y="6421795"/>
            <a:ext cx="2743200" cy="365125"/>
          </a:xfrm>
        </p:spPr>
        <p:txBody>
          <a:bodyPr/>
          <a:lstStyle/>
          <a:p>
            <a:fld id="{8B753B17-1229-47A4-BBB2-A02D5F84107F}" type="slidenum">
              <a:rPr lang="en-US" smtClean="0"/>
              <a:pPr/>
              <a:t>4</a:t>
            </a:fld>
            <a:endParaRPr lang="en-US" dirty="0"/>
          </a:p>
        </p:txBody>
      </p:sp>
      <p:sp>
        <p:nvSpPr>
          <p:cNvPr id="3" name="Title 2"/>
          <p:cNvSpPr>
            <a:spLocks noGrp="1"/>
          </p:cNvSpPr>
          <p:nvPr>
            <p:ph type="title"/>
          </p:nvPr>
        </p:nvSpPr>
        <p:spPr/>
        <p:txBody>
          <a:bodyPr/>
          <a:lstStyle/>
          <a:p>
            <a:r>
              <a:rPr lang="en-US" dirty="0"/>
              <a:t>Data Governance</a:t>
            </a:r>
          </a:p>
        </p:txBody>
      </p:sp>
      <p:sp>
        <p:nvSpPr>
          <p:cNvPr id="7" name="Content Placeholder 6"/>
          <p:cNvSpPr>
            <a:spLocks noGrp="1"/>
          </p:cNvSpPr>
          <p:nvPr>
            <p:ph sz="half" idx="1"/>
          </p:nvPr>
        </p:nvSpPr>
        <p:spPr>
          <a:xfrm>
            <a:off x="838200" y="2130552"/>
            <a:ext cx="6099048" cy="3813048"/>
          </a:xfrm>
        </p:spPr>
        <p:txBody>
          <a:bodyPr>
            <a:normAutofit/>
          </a:bodyPr>
          <a:lstStyle/>
          <a:p>
            <a:pPr>
              <a:spcBef>
                <a:spcPts val="600"/>
              </a:spcBef>
              <a:spcAft>
                <a:spcPts val="1200"/>
              </a:spcAft>
            </a:pPr>
            <a:r>
              <a:rPr lang="en-US" dirty="0"/>
              <a:t>Management of </a:t>
            </a:r>
            <a:r>
              <a:rPr lang="en-US" b="1" dirty="0"/>
              <a:t>availability, usability, integrity, quality, and security of data</a:t>
            </a:r>
            <a:r>
              <a:rPr lang="en-US" dirty="0"/>
              <a:t> </a:t>
            </a:r>
          </a:p>
          <a:p>
            <a:pPr>
              <a:spcBef>
                <a:spcPts val="600"/>
              </a:spcBef>
              <a:spcAft>
                <a:spcPts val="1200"/>
              </a:spcAft>
            </a:pPr>
            <a:r>
              <a:rPr lang="en-US" dirty="0"/>
              <a:t> </a:t>
            </a:r>
            <a:r>
              <a:rPr lang="en-US" b="1" dirty="0"/>
              <a:t>Organizational process and a structure</a:t>
            </a:r>
          </a:p>
          <a:p>
            <a:pPr>
              <a:spcBef>
                <a:spcPts val="600"/>
              </a:spcBef>
              <a:spcAft>
                <a:spcPts val="1200"/>
              </a:spcAft>
            </a:pPr>
            <a:r>
              <a:rPr lang="en-US" dirty="0"/>
              <a:t> Establishes </a:t>
            </a:r>
            <a:r>
              <a:rPr lang="en-US" b="1" dirty="0"/>
              <a:t>responsibility</a:t>
            </a:r>
            <a:r>
              <a:rPr lang="en-US" dirty="0"/>
              <a:t> </a:t>
            </a:r>
          </a:p>
          <a:p>
            <a:pPr>
              <a:spcBef>
                <a:spcPts val="600"/>
              </a:spcBef>
              <a:spcAft>
                <a:spcPts val="1200"/>
              </a:spcAft>
            </a:pPr>
            <a:r>
              <a:rPr lang="en-US" dirty="0"/>
              <a:t> Creation and enforcement of </a:t>
            </a:r>
            <a:r>
              <a:rPr lang="en-US" b="1" dirty="0"/>
              <a:t>policies, roles, responsibilities, and procedures</a:t>
            </a:r>
            <a:endParaRPr lang="en-US" altLang="en-US" dirty="0"/>
          </a:p>
          <a:p>
            <a:endParaRPr lang="en-US" dirty="0"/>
          </a:p>
        </p:txBody>
      </p:sp>
      <p:sp>
        <p:nvSpPr>
          <p:cNvPr id="11" name="Content Placeholder 4"/>
          <p:cNvSpPr>
            <a:spLocks noGrp="1"/>
          </p:cNvSpPr>
          <p:nvPr>
            <p:ph sz="half" idx="2"/>
          </p:nvPr>
        </p:nvSpPr>
        <p:spPr>
          <a:xfrm>
            <a:off x="8257032" y="2130552"/>
            <a:ext cx="2898648" cy="3584448"/>
          </a:xfrm>
          <a:solidFill>
            <a:schemeClr val="tx2"/>
          </a:solidFill>
        </p:spPr>
        <p:txBody>
          <a:bodyPr>
            <a:normAutofit/>
          </a:bodyPr>
          <a:lstStyle/>
          <a:p>
            <a:pPr marL="0" indent="0">
              <a:buNone/>
            </a:pPr>
            <a:r>
              <a:rPr lang="en-US" i="1" dirty="0">
                <a:solidFill>
                  <a:schemeClr val="bg1"/>
                </a:solidFill>
              </a:rPr>
              <a:t>We need to formalize some of our program’s data governance policies. Can I still pursue a data linking partnership?</a:t>
            </a:r>
          </a:p>
        </p:txBody>
      </p:sp>
    </p:spTree>
    <p:extLst>
      <p:ext uri="{BB962C8B-B14F-4D97-AF65-F5344CB8AC3E}">
        <p14:creationId xmlns:p14="http://schemas.microsoft.com/office/powerpoint/2010/main" val="2819851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8B753B17-1229-47A4-BBB2-A02D5F84107F}" type="slidenum">
              <a:rPr lang="en-US" smtClean="0"/>
              <a:pPr/>
              <a:t>40</a:t>
            </a:fld>
            <a:endParaRPr lang="en-US" dirty="0"/>
          </a:p>
        </p:txBody>
      </p:sp>
      <p:sp>
        <p:nvSpPr>
          <p:cNvPr id="2" name="Title 1"/>
          <p:cNvSpPr>
            <a:spLocks noGrp="1"/>
          </p:cNvSpPr>
          <p:nvPr>
            <p:ph type="title"/>
          </p:nvPr>
        </p:nvSpPr>
        <p:spPr>
          <a:xfrm>
            <a:off x="348343" y="365125"/>
            <a:ext cx="11625943" cy="1325563"/>
          </a:xfrm>
        </p:spPr>
        <p:txBody>
          <a:bodyPr/>
          <a:lstStyle/>
          <a:p>
            <a:r>
              <a:rPr lang="en-US" dirty="0"/>
              <a:t>DaSy Resources: Special Collection on Linking Data</a:t>
            </a:r>
          </a:p>
        </p:txBody>
      </p:sp>
      <p:sp>
        <p:nvSpPr>
          <p:cNvPr id="3" name="Content Placeholder 2"/>
          <p:cNvSpPr>
            <a:spLocks noGrp="1"/>
          </p:cNvSpPr>
          <p:nvPr>
            <p:ph idx="1"/>
          </p:nvPr>
        </p:nvSpPr>
        <p:spPr>
          <a:xfrm>
            <a:off x="464458" y="2902858"/>
            <a:ext cx="6197600" cy="3139168"/>
          </a:xfrm>
        </p:spPr>
        <p:txBody>
          <a:bodyPr/>
          <a:lstStyle/>
          <a:p>
            <a:pPr marL="0" indent="0">
              <a:buNone/>
            </a:pPr>
            <a:r>
              <a:rPr lang="en-US" dirty="0">
                <a:hlinkClick r:id="rId3" tooltip="DaSy Center Resources"/>
              </a:rPr>
              <a:t>http://dasycenter.org/other-resources/</a:t>
            </a:r>
            <a:endParaRPr lang="en-US" dirty="0"/>
          </a:p>
        </p:txBody>
      </p:sp>
      <p:pic>
        <p:nvPicPr>
          <p:cNvPr id="5" name="Picture 4" descr="Linking data icon that is used in DaSy website"/>
          <p:cNvPicPr>
            <a:picLocks noChangeAspect="1"/>
          </p:cNvPicPr>
          <p:nvPr/>
        </p:nvPicPr>
        <p:blipFill>
          <a:blip r:embed="rId4"/>
          <a:stretch>
            <a:fillRect/>
          </a:stretch>
        </p:blipFill>
        <p:spPr>
          <a:xfrm>
            <a:off x="6873420" y="2266269"/>
            <a:ext cx="3286579" cy="3267471"/>
          </a:xfrm>
          <a:prstGeom prst="rect">
            <a:avLst/>
          </a:prstGeom>
        </p:spPr>
      </p:pic>
    </p:spTree>
    <p:extLst>
      <p:ext uri="{BB962C8B-B14F-4D97-AF65-F5344CB8AC3E}">
        <p14:creationId xmlns:p14="http://schemas.microsoft.com/office/powerpoint/2010/main" val="1162405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
          </p:nvPr>
        </p:nvSpPr>
        <p:spPr/>
        <p:txBody>
          <a:bodyPr/>
          <a:lstStyle/>
          <a:p>
            <a:fld id="{B2897048-00E0-47FB-B07B-F36BBE8AF579}" type="slidenum">
              <a:rPr lang="en-US" smtClean="0"/>
              <a:pPr/>
              <a:t>41</a:t>
            </a:fld>
            <a:endParaRPr lang="en-US" dirty="0"/>
          </a:p>
        </p:txBody>
      </p:sp>
      <p:sp>
        <p:nvSpPr>
          <p:cNvPr id="2" name="Title 1" descr="&quot; &quot;"/>
          <p:cNvSpPr>
            <a:spLocks noGrp="1"/>
          </p:cNvSpPr>
          <p:nvPr>
            <p:ph type="title"/>
          </p:nvPr>
        </p:nvSpPr>
        <p:spPr/>
        <p:txBody>
          <a:bodyPr/>
          <a:lstStyle/>
          <a:p>
            <a:r>
              <a:rPr lang="en-US" dirty="0"/>
              <a:t>Follow DaSy…</a:t>
            </a:r>
          </a:p>
        </p:txBody>
      </p:sp>
      <p:sp>
        <p:nvSpPr>
          <p:cNvPr id="3" name="Content Placeholder 2"/>
          <p:cNvSpPr>
            <a:spLocks noGrp="1"/>
          </p:cNvSpPr>
          <p:nvPr>
            <p:ph idx="1"/>
          </p:nvPr>
        </p:nvSpPr>
        <p:spPr/>
        <p:txBody>
          <a:bodyPr/>
          <a:lstStyle/>
          <a:p>
            <a:r>
              <a:rPr lang="en-US" dirty="0"/>
              <a:t>Visit the </a:t>
            </a:r>
            <a:r>
              <a:rPr lang="en-US" dirty="0" err="1"/>
              <a:t>DaSy</a:t>
            </a:r>
            <a:r>
              <a:rPr lang="en-US" dirty="0"/>
              <a:t> website at:</a:t>
            </a:r>
            <a:br>
              <a:rPr lang="en-US" dirty="0"/>
            </a:br>
            <a:r>
              <a:rPr lang="en-US" dirty="0">
                <a:hlinkClick r:id="rId3"/>
              </a:rPr>
              <a:t>http://dasyc</a:t>
            </a:r>
            <a:r>
              <a:rPr lang="en-US" dirty="0">
                <a:hlinkClick r:id="rId3" tooltip="DaSy Center Website"/>
              </a:rPr>
              <a:t>e</a:t>
            </a:r>
            <a:r>
              <a:rPr lang="en-US" dirty="0">
                <a:hlinkClick r:id="rId3"/>
              </a:rPr>
              <a:t>nter.org/</a:t>
            </a:r>
            <a:endParaRPr lang="en-US" dirty="0"/>
          </a:p>
          <a:p>
            <a:r>
              <a:rPr lang="en-US" dirty="0"/>
              <a:t>Like us on Facebook: </a:t>
            </a:r>
            <a:br>
              <a:rPr lang="en-US" dirty="0"/>
            </a:br>
            <a:r>
              <a:rPr lang="en-US" u="sng" dirty="0">
                <a:hlinkClick r:id="rId4"/>
              </a:rPr>
              <a:t>https://www.faceb</a:t>
            </a:r>
            <a:r>
              <a:rPr lang="en-US" u="sng" dirty="0">
                <a:hlinkClick r:id="rId4" tooltip="DaSy Center Facebook page"/>
              </a:rPr>
              <a:t>o</a:t>
            </a:r>
            <a:r>
              <a:rPr lang="en-US" u="sng" dirty="0">
                <a:hlinkClick r:id="rId4"/>
              </a:rPr>
              <a:t>ok.com/dasycenter</a:t>
            </a:r>
            <a:endParaRPr lang="en-US" dirty="0"/>
          </a:p>
          <a:p>
            <a:r>
              <a:rPr lang="en-US" dirty="0"/>
              <a:t>Follow us on Twitter:</a:t>
            </a:r>
            <a:br>
              <a:rPr lang="en-US" dirty="0"/>
            </a:br>
            <a:r>
              <a:rPr lang="en-US" u="sng" dirty="0">
                <a:hlinkClick r:id="rId5" tooltip="DaSy Center Twitter Feed"/>
              </a:rPr>
              <a:t>@</a:t>
            </a:r>
            <a:r>
              <a:rPr lang="en-US" u="sng" dirty="0" err="1">
                <a:hlinkClick r:id="rId5" tooltip="DaSy Center Twitter Feed"/>
              </a:rPr>
              <a:t>DaSyCenter</a:t>
            </a:r>
            <a:r>
              <a:rPr lang="en-US" dirty="0"/>
              <a:t>  </a:t>
            </a:r>
          </a:p>
        </p:txBody>
      </p:sp>
    </p:spTree>
    <p:extLst>
      <p:ext uri="{BB962C8B-B14F-4D97-AF65-F5344CB8AC3E}">
        <p14:creationId xmlns:p14="http://schemas.microsoft.com/office/powerpoint/2010/main" val="3366717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8B753B17-1229-47A4-BBB2-A02D5F84107F}" type="slidenum">
              <a:rPr lang="en-US" smtClean="0"/>
              <a:pPr/>
              <a:t>42</a:t>
            </a:fld>
            <a:endParaRPr lang="en-US" dirty="0"/>
          </a:p>
        </p:txBody>
      </p:sp>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The contents of this presentation were developed under grants from the U.S. Department of Education, # H373Z120002 and H326R140006. However, those contents do not necessarily represent the policy of the U.S. Department of Education, and you should not assume endorsement by the Federal Government. </a:t>
            </a:r>
            <a:r>
              <a:rPr lang="en-US" dirty="0" err="1"/>
              <a:t>DaSy</a:t>
            </a:r>
            <a:r>
              <a:rPr lang="en-US" dirty="0"/>
              <a:t> Center Project Officers: Meredith </a:t>
            </a:r>
            <a:r>
              <a:rPr lang="en-US" dirty="0" err="1"/>
              <a:t>Miceli</a:t>
            </a:r>
            <a:r>
              <a:rPr lang="en-US" dirty="0"/>
              <a:t> and </a:t>
            </a:r>
            <a:r>
              <a:rPr lang="en-US" dirty="0" err="1"/>
              <a:t>Richelle</a:t>
            </a:r>
            <a:r>
              <a:rPr lang="en-US" dirty="0"/>
              <a:t> Davis. NCSI Project Officers: Perry Williams and </a:t>
            </a:r>
            <a:r>
              <a:rPr lang="en-US" dirty="0" err="1"/>
              <a:t>Shedeh</a:t>
            </a:r>
            <a:r>
              <a:rPr lang="en-US" dirty="0"/>
              <a:t> </a:t>
            </a:r>
            <a:r>
              <a:rPr lang="en-US" dirty="0" err="1"/>
              <a:t>Hajghassemali</a:t>
            </a:r>
            <a:r>
              <a:rPr lang="en-US" dirty="0"/>
              <a:t>. </a:t>
            </a:r>
          </a:p>
          <a:p>
            <a:pPr marL="0" indent="0">
              <a:buNone/>
            </a:pPr>
            <a:endParaRPr lang="en-US" dirty="0"/>
          </a:p>
        </p:txBody>
      </p:sp>
      <p:pic>
        <p:nvPicPr>
          <p:cNvPr id="5" name="Picture 4" descr="IDEAs that Work. U.S. Office of Special Education Pr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4981" y="5156201"/>
            <a:ext cx="1062037" cy="885825"/>
          </a:xfrm>
          <a:prstGeom prst="rect">
            <a:avLst/>
          </a:prstGeom>
        </p:spPr>
      </p:pic>
    </p:spTree>
    <p:extLst>
      <p:ext uri="{BB962C8B-B14F-4D97-AF65-F5344CB8AC3E}">
        <p14:creationId xmlns:p14="http://schemas.microsoft.com/office/powerpoint/2010/main" val="242182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5</a:t>
            </a:fld>
            <a:endParaRPr lang="en-US" dirty="0"/>
          </a:p>
        </p:txBody>
      </p:sp>
      <p:sp>
        <p:nvSpPr>
          <p:cNvPr id="3" name="Title 2"/>
          <p:cNvSpPr>
            <a:spLocks noGrp="1"/>
          </p:cNvSpPr>
          <p:nvPr>
            <p:ph type="title"/>
          </p:nvPr>
        </p:nvSpPr>
        <p:spPr/>
        <p:txBody>
          <a:bodyPr>
            <a:normAutofit/>
          </a:bodyPr>
          <a:lstStyle/>
          <a:p>
            <a:r>
              <a:rPr lang="en-US" dirty="0"/>
              <a:t>Joint Part C and Part B 619 Data Linking Charter</a:t>
            </a:r>
          </a:p>
        </p:txBody>
      </p:sp>
      <p:sp>
        <p:nvSpPr>
          <p:cNvPr id="2" name="Content Placeholder 1"/>
          <p:cNvSpPr>
            <a:spLocks noGrp="1"/>
          </p:cNvSpPr>
          <p:nvPr>
            <p:ph idx="1"/>
          </p:nvPr>
        </p:nvSpPr>
        <p:spPr>
          <a:xfrm>
            <a:off x="838201" y="2043288"/>
            <a:ext cx="9370018" cy="3778073"/>
          </a:xfrm>
        </p:spPr>
        <p:txBody>
          <a:bodyPr/>
          <a:lstStyle/>
          <a:p>
            <a:r>
              <a:rPr lang="en-US" sz="3200" dirty="0"/>
              <a:t>Purpose and vision for data linking work</a:t>
            </a:r>
          </a:p>
          <a:p>
            <a:endParaRPr lang="en-US" sz="3200" dirty="0"/>
          </a:p>
          <a:p>
            <a:r>
              <a:rPr lang="en-US" sz="3200" dirty="0"/>
              <a:t>Scope of joint work and shared goals</a:t>
            </a:r>
          </a:p>
          <a:p>
            <a:endParaRPr lang="en-US" sz="3200" dirty="0"/>
          </a:p>
          <a:p>
            <a:r>
              <a:rPr lang="en-US" sz="3200" dirty="0"/>
              <a:t>Stakeholders impacted</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9422" y="4191625"/>
            <a:ext cx="4442970" cy="1629736"/>
          </a:xfrm>
          <a:prstGeom prst="rect">
            <a:avLst/>
          </a:prstGeom>
        </p:spPr>
      </p:pic>
    </p:spTree>
    <p:extLst>
      <p:ext uri="{BB962C8B-B14F-4D97-AF65-F5344CB8AC3E}">
        <p14:creationId xmlns:p14="http://schemas.microsoft.com/office/powerpoint/2010/main" val="318030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6</a:t>
            </a:fld>
            <a:endParaRPr lang="en-US" dirty="0"/>
          </a:p>
        </p:txBody>
      </p:sp>
      <p:sp>
        <p:nvSpPr>
          <p:cNvPr id="3" name="Title 2"/>
          <p:cNvSpPr>
            <a:spLocks noGrp="1"/>
          </p:cNvSpPr>
          <p:nvPr>
            <p:ph type="title"/>
          </p:nvPr>
        </p:nvSpPr>
        <p:spPr/>
        <p:txBody>
          <a:bodyPr>
            <a:normAutofit/>
          </a:bodyPr>
          <a:lstStyle/>
          <a:p>
            <a:r>
              <a:rPr lang="en-US" dirty="0"/>
              <a:t>Joint Part C and Part B 619 Data Linking Charter</a:t>
            </a:r>
          </a:p>
        </p:txBody>
      </p:sp>
      <p:sp>
        <p:nvSpPr>
          <p:cNvPr id="2" name="Content Placeholder 1"/>
          <p:cNvSpPr>
            <a:spLocks noGrp="1"/>
          </p:cNvSpPr>
          <p:nvPr>
            <p:ph idx="1"/>
          </p:nvPr>
        </p:nvSpPr>
        <p:spPr>
          <a:xfrm>
            <a:off x="1981201" y="1600200"/>
            <a:ext cx="8227017" cy="4221162"/>
          </a:xfrm>
        </p:spPr>
        <p:txBody>
          <a:bodyPr/>
          <a:lstStyle/>
          <a:p>
            <a:endParaRPr lang="en-US" sz="2400" dirty="0"/>
          </a:p>
          <a:p>
            <a:r>
              <a:rPr lang="en-US" sz="3200" dirty="0"/>
              <a:t>Time parameters </a:t>
            </a:r>
            <a:r>
              <a:rPr lang="en-US" sz="2400" dirty="0"/>
              <a:t>(longevity of effort, frequency of meetings, and review of work)</a:t>
            </a:r>
          </a:p>
          <a:p>
            <a:endParaRPr lang="en-US" sz="3200" dirty="0"/>
          </a:p>
          <a:p>
            <a:r>
              <a:rPr lang="en-US" sz="3200" dirty="0"/>
              <a:t>Relation to other data efforts</a:t>
            </a:r>
          </a:p>
          <a:p>
            <a:endParaRPr lang="en-US" sz="3200" dirty="0"/>
          </a:p>
          <a:p>
            <a:r>
              <a:rPr lang="en-US" sz="3200" dirty="0"/>
              <a:t>Composition of joint team</a:t>
            </a:r>
          </a:p>
        </p:txBody>
      </p:sp>
      <p:pic>
        <p:nvPicPr>
          <p:cNvPr id="5" name="Picture 4"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3810001"/>
            <a:ext cx="3002280" cy="1838897"/>
          </a:xfrm>
          <a:prstGeom prst="rect">
            <a:avLst/>
          </a:prstGeom>
        </p:spPr>
      </p:pic>
    </p:spTree>
    <p:extLst>
      <p:ext uri="{BB962C8B-B14F-4D97-AF65-F5344CB8AC3E}">
        <p14:creationId xmlns:p14="http://schemas.microsoft.com/office/powerpoint/2010/main" val="292619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7</a:t>
            </a:fld>
            <a:endParaRPr lang="en-US" dirty="0"/>
          </a:p>
        </p:txBody>
      </p:sp>
      <p:sp>
        <p:nvSpPr>
          <p:cNvPr id="3" name="Title 2"/>
          <p:cNvSpPr>
            <a:spLocks noGrp="1"/>
          </p:cNvSpPr>
          <p:nvPr>
            <p:ph type="title"/>
          </p:nvPr>
        </p:nvSpPr>
        <p:spPr/>
        <p:txBody>
          <a:bodyPr>
            <a:normAutofit/>
          </a:bodyPr>
          <a:lstStyle/>
          <a:p>
            <a:r>
              <a:rPr lang="en-US" dirty="0"/>
              <a:t>Joint Part C and Part B 619 Data Linking Charter</a:t>
            </a:r>
          </a:p>
        </p:txBody>
      </p:sp>
      <p:sp>
        <p:nvSpPr>
          <p:cNvPr id="2" name="Content Placeholder 1"/>
          <p:cNvSpPr>
            <a:spLocks noGrp="1"/>
          </p:cNvSpPr>
          <p:nvPr>
            <p:ph idx="1"/>
          </p:nvPr>
        </p:nvSpPr>
        <p:spPr>
          <a:xfrm>
            <a:off x="1981201" y="1600200"/>
            <a:ext cx="8227017" cy="4221162"/>
          </a:xfrm>
        </p:spPr>
        <p:txBody>
          <a:bodyPr/>
          <a:lstStyle/>
          <a:p>
            <a:endParaRPr lang="en-US" sz="2400" dirty="0"/>
          </a:p>
          <a:p>
            <a:r>
              <a:rPr lang="en-US" sz="3200" dirty="0"/>
              <a:t>Decision making process/authority for joint work</a:t>
            </a:r>
          </a:p>
          <a:p>
            <a:endParaRPr lang="en-US" sz="3200" dirty="0"/>
          </a:p>
          <a:p>
            <a:r>
              <a:rPr lang="en-US" sz="3200" dirty="0"/>
              <a:t>Communicating about progress</a:t>
            </a:r>
          </a:p>
          <a:p>
            <a:endParaRPr lang="en-US" sz="3200" dirty="0"/>
          </a:p>
          <a:p>
            <a:r>
              <a:rPr lang="en-US" sz="3200" dirty="0"/>
              <a:t>Leadership endorsement and approval</a:t>
            </a:r>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4155" y="3352801"/>
            <a:ext cx="2024063" cy="1343025"/>
          </a:xfrm>
          <a:prstGeom prst="rect">
            <a:avLst/>
          </a:prstGeom>
        </p:spPr>
      </p:pic>
    </p:spTree>
    <p:extLst>
      <p:ext uri="{BB962C8B-B14F-4D97-AF65-F5344CB8AC3E}">
        <p14:creationId xmlns:p14="http://schemas.microsoft.com/office/powerpoint/2010/main" val="4134721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2250" y="6421795"/>
            <a:ext cx="2743200" cy="365125"/>
          </a:xfrm>
        </p:spPr>
        <p:txBody>
          <a:bodyPr/>
          <a:lstStyle/>
          <a:p>
            <a:fld id="{B2897048-00E0-47FB-B07B-F36BBE8AF579}" type="slidenum">
              <a:rPr lang="en-US" smtClean="0"/>
              <a:pPr/>
              <a:t>8</a:t>
            </a:fld>
            <a:endParaRPr lang="en-US" dirty="0"/>
          </a:p>
        </p:txBody>
      </p:sp>
      <p:sp>
        <p:nvSpPr>
          <p:cNvPr id="3" name="Title 2"/>
          <p:cNvSpPr>
            <a:spLocks noGrp="1"/>
          </p:cNvSpPr>
          <p:nvPr>
            <p:ph type="title"/>
          </p:nvPr>
        </p:nvSpPr>
        <p:spPr/>
        <p:txBody>
          <a:bodyPr/>
          <a:lstStyle/>
          <a:p>
            <a:r>
              <a:rPr lang="en-US" dirty="0"/>
              <a:t>Technical Considerations</a:t>
            </a:r>
          </a:p>
        </p:txBody>
      </p:sp>
      <p:sp>
        <p:nvSpPr>
          <p:cNvPr id="2" name="Content Placeholder 1"/>
          <p:cNvSpPr>
            <a:spLocks noGrp="1"/>
          </p:cNvSpPr>
          <p:nvPr>
            <p:ph idx="1"/>
          </p:nvPr>
        </p:nvSpPr>
        <p:spPr>
          <a:prstGeom prst="rect">
            <a:avLst/>
          </a:prstGeom>
        </p:spPr>
        <p:txBody>
          <a:bodyPr/>
          <a:lstStyle/>
          <a:p>
            <a:r>
              <a:rPr lang="en-US" dirty="0"/>
              <a:t>Unique IDs</a:t>
            </a:r>
          </a:p>
          <a:p>
            <a:r>
              <a:rPr lang="en-US" dirty="0"/>
              <a:t>Secure Transfer of Data</a:t>
            </a:r>
          </a:p>
        </p:txBody>
      </p:sp>
      <p:pic>
        <p:nvPicPr>
          <p:cNvPr id="8" name="Picture Placeholder 7" descr="&quot; &quot;"/>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12694" b="12694"/>
          <a:stretch>
            <a:fillRect/>
          </a:stretch>
        </p:blipFill>
        <p:spPr>
          <a:xfrm>
            <a:off x="6096000" y="2365022"/>
            <a:ext cx="3711575" cy="2768600"/>
          </a:xfrm>
        </p:spPr>
      </p:pic>
    </p:spTree>
    <p:extLst>
      <p:ext uri="{BB962C8B-B14F-4D97-AF65-F5344CB8AC3E}">
        <p14:creationId xmlns:p14="http://schemas.microsoft.com/office/powerpoint/2010/main" val="369542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B2897048-00E0-47FB-B07B-F36BBE8AF579}" type="slidenum">
              <a:rPr lang="en-US" smtClean="0"/>
              <a:pPr/>
              <a:t>9</a:t>
            </a:fld>
            <a:endParaRPr lang="en-US" dirty="0"/>
          </a:p>
        </p:txBody>
      </p:sp>
      <p:sp>
        <p:nvSpPr>
          <p:cNvPr id="3" name="Title 2"/>
          <p:cNvSpPr>
            <a:spLocks noGrp="1"/>
          </p:cNvSpPr>
          <p:nvPr>
            <p:ph type="title"/>
          </p:nvPr>
        </p:nvSpPr>
        <p:spPr/>
        <p:txBody>
          <a:bodyPr/>
          <a:lstStyle/>
          <a:p>
            <a:r>
              <a:rPr lang="en-US" dirty="0"/>
              <a:t>Unique IDs</a:t>
            </a:r>
          </a:p>
        </p:txBody>
      </p:sp>
      <p:sp>
        <p:nvSpPr>
          <p:cNvPr id="2" name="Content Placeholder 1"/>
          <p:cNvSpPr>
            <a:spLocks noGrp="1"/>
          </p:cNvSpPr>
          <p:nvPr>
            <p:ph idx="1"/>
          </p:nvPr>
        </p:nvSpPr>
        <p:spPr/>
        <p:txBody>
          <a:bodyPr/>
          <a:lstStyle/>
          <a:p>
            <a:r>
              <a:rPr lang="en-US" dirty="0"/>
              <a:t>Program Specific vs. Cross-Program</a:t>
            </a:r>
          </a:p>
          <a:p>
            <a:r>
              <a:rPr lang="en-US" dirty="0"/>
              <a:t>Types of Unique IDs</a:t>
            </a:r>
          </a:p>
          <a:p>
            <a:pPr lvl="1"/>
            <a:r>
              <a:rPr lang="en-US" dirty="0"/>
              <a:t>SSN</a:t>
            </a:r>
          </a:p>
          <a:p>
            <a:pPr lvl="1"/>
            <a:r>
              <a:rPr lang="en-US" dirty="0"/>
              <a:t>Combo of Demographic Info (First two initials first name+ month/year of </a:t>
            </a:r>
            <a:r>
              <a:rPr lang="en-US" dirty="0" err="1"/>
              <a:t>birth+last</a:t>
            </a:r>
            <a:r>
              <a:rPr lang="en-US" dirty="0"/>
              <a:t> four digits of SSN)</a:t>
            </a:r>
          </a:p>
          <a:p>
            <a:pPr lvl="1"/>
            <a:r>
              <a:rPr lang="en-US" dirty="0"/>
              <a:t>System assigned (From data system, E-Scholar, etc.)</a:t>
            </a:r>
          </a:p>
        </p:txBody>
      </p:sp>
      <p:pic>
        <p:nvPicPr>
          <p:cNvPr id="7" name="Picture 6" descr="&quot; &quot;"/>
          <p:cNvPicPr>
            <a:picLocks noChangeAspect="1"/>
          </p:cNvPicPr>
          <p:nvPr/>
        </p:nvPicPr>
        <p:blipFill>
          <a:blip r:embed="rId3"/>
          <a:stretch>
            <a:fillRect/>
          </a:stretch>
        </p:blipFill>
        <p:spPr>
          <a:xfrm>
            <a:off x="3048000" y="4419601"/>
            <a:ext cx="5562600" cy="1524195"/>
          </a:xfrm>
          <a:prstGeom prst="rect">
            <a:avLst/>
          </a:prstGeom>
        </p:spPr>
      </p:pic>
    </p:spTree>
    <p:extLst>
      <p:ext uri="{BB962C8B-B14F-4D97-AF65-F5344CB8AC3E}">
        <p14:creationId xmlns:p14="http://schemas.microsoft.com/office/powerpoint/2010/main" val="31991585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2017 Leadership Conference ">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4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1757</TotalTime>
  <Words>3321</Words>
  <Application>Microsoft Office PowerPoint</Application>
  <PresentationFormat>Widescreen</PresentationFormat>
  <Paragraphs>427</Paragraphs>
  <Slides>42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Century Gothic</vt:lpstr>
      <vt:lpstr>Times New Roman</vt:lpstr>
      <vt:lpstr>2017 Leadership Conference </vt:lpstr>
      <vt:lpstr>Linking Part C and Part B 619 Data – What To Know Before You Go</vt:lpstr>
      <vt:lpstr>Session Objectives</vt:lpstr>
      <vt:lpstr>Definition of Terms</vt:lpstr>
      <vt:lpstr>Data Governance</vt:lpstr>
      <vt:lpstr>Joint Part C and Part B 619 Data Linking Charter</vt:lpstr>
      <vt:lpstr>Joint Part C and Part B 619 Data Linking Charter</vt:lpstr>
      <vt:lpstr>Joint Part C and Part B 619 Data Linking Charter</vt:lpstr>
      <vt:lpstr>Technical Considerations</vt:lpstr>
      <vt:lpstr>Unique IDs</vt:lpstr>
      <vt:lpstr>Unique IDs</vt:lpstr>
      <vt:lpstr>Unique IDs</vt:lpstr>
      <vt:lpstr>Secure Transfer of Data</vt:lpstr>
      <vt:lpstr>Secure Transfer of Data</vt:lpstr>
      <vt:lpstr>Consider Two Scenarios</vt:lpstr>
      <vt:lpstr>Privacy Considerations</vt:lpstr>
      <vt:lpstr>Disclosure of PII From Education Records under FERPA</vt:lpstr>
      <vt:lpstr>Note on the Studies Exception </vt:lpstr>
      <vt:lpstr>IDEA Safeguards</vt:lpstr>
      <vt:lpstr>Scenario A: One lead agency, Education, two separate data systems for Part C and 619</vt:lpstr>
      <vt:lpstr>Scenario B: Two different lead agencies, Health for Part C and Education for 619</vt:lpstr>
      <vt:lpstr>Discussion Question</vt:lpstr>
      <vt:lpstr>NC Context</vt:lpstr>
      <vt:lpstr>North Carolina’s Part C and Part B 619 Linking Data Work</vt:lpstr>
      <vt:lpstr>North Carolina Linking – Agreements </vt:lpstr>
      <vt:lpstr>North Carolina Linking - Agreements</vt:lpstr>
      <vt:lpstr>North Carolina Linking – Agreements Current Status</vt:lpstr>
      <vt:lpstr>North Carolina Linking – Data Elements</vt:lpstr>
      <vt:lpstr>North Carolina Linking – Unique ID</vt:lpstr>
      <vt:lpstr>North Carolina Linking – Next Steps</vt:lpstr>
      <vt:lpstr>South Dakota Part C and 619</vt:lpstr>
      <vt:lpstr>Ultimate Goal – Improvement </vt:lpstr>
      <vt:lpstr>South Dakota  Data Partners</vt:lpstr>
      <vt:lpstr>Existing Data Systems </vt:lpstr>
      <vt:lpstr>Where to Begin???</vt:lpstr>
      <vt:lpstr>Key Questions We Wanted to Answer</vt:lpstr>
      <vt:lpstr>Choosing Data Elements </vt:lpstr>
      <vt:lpstr>Linking Part B and Part C Data</vt:lpstr>
      <vt:lpstr> Important Considerations</vt:lpstr>
      <vt:lpstr>Questions &amp; Discussion</vt:lpstr>
      <vt:lpstr>DaSy Resources: Special Collection on Linking Data</vt:lpstr>
      <vt:lpstr>Follow DaSy…</vt:lpstr>
      <vt:lpstr>Thank you</vt:lpstr>
    </vt:vector>
  </TitlesOfParts>
  <Manager/>
  <Company>The DaSy Center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Part C and Part B 619 Data – What To Know Before You Go</dc:title>
  <dc:subject>Linking Part C and Part B 619 Data</dc:subject>
  <dc:creator>Sarah Carter, Baron Rodriguez, Vivian James, Denise Mauzy, Elizabeth Jehangiri, Sharon Walsh, Jill Singer</dc:creator>
  <cp:keywords>IDEA, FERPA, Linkage, Part C, Part B, 619</cp:keywords>
  <dc:description/>
  <cp:lastModifiedBy>Roxanne Jones</cp:lastModifiedBy>
  <cp:revision>59</cp:revision>
  <dcterms:created xsi:type="dcterms:W3CDTF">2017-05-11T18:26:07Z</dcterms:created>
  <dcterms:modified xsi:type="dcterms:W3CDTF">2017-06-16T01:43:11Z</dcterms:modified>
  <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Status">
    <vt:lpwstr>Final</vt:lpwstr>
  </property>
</Properties>
</file>