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handoutMasterIdLst>
    <p:handoutMasterId r:id="rId14"/>
  </p:handoutMasterIdLst>
  <p:sldIdLst>
    <p:sldId id="258" r:id="rId2"/>
    <p:sldId id="273" r:id="rId3"/>
    <p:sldId id="270" r:id="rId4"/>
    <p:sldId id="275" r:id="rId5"/>
    <p:sldId id="274" r:id="rId6"/>
    <p:sldId id="271" r:id="rId7"/>
    <p:sldId id="272" r:id="rId8"/>
    <p:sldId id="268" r:id="rId9"/>
    <p:sldId id="276" r:id="rId10"/>
    <p:sldId id="267" r:id="rId11"/>
    <p:sldId id="269" r:id="rId12"/>
  </p:sldIdLst>
  <p:sldSz cx="9144000" cy="6858000" type="screen4x3"/>
  <p:notesSz cx="7010400" cy="92964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578"/>
    <a:srgbClr val="39B54A"/>
    <a:srgbClr val="868687"/>
    <a:srgbClr val="ED35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42" autoAdjust="0"/>
    <p:restoredTop sz="85917" autoAdjust="0"/>
  </p:normalViewPr>
  <p:slideViewPr>
    <p:cSldViewPr>
      <p:cViewPr>
        <p:scale>
          <a:sx n="80" d="100"/>
          <a:sy n="80" d="100"/>
        </p:scale>
        <p:origin x="-3112" y="-10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1" d="100"/>
          <a:sy n="71" d="100"/>
        </p:scale>
        <p:origin x="-3270"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tags" Target="tags/tag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C46C913-017E-41CB-BD92-AB72C59CEF84}" type="datetimeFigureOut">
              <a:rPr lang="en-US" smtClean="0"/>
              <a:t>2/1/16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7C59A4A-947E-4EFF-8543-2566EB51F3D4}" type="slidenum">
              <a:rPr lang="en-US" smtClean="0"/>
              <a:t>‹#›</a:t>
            </a:fld>
            <a:endParaRPr lang="en-US"/>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BEAF370-FD3B-447A-B724-07A83C459553}" type="datetimeFigureOut">
              <a:rPr lang="en-US" smtClean="0"/>
              <a:t>2/1/16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E69EC22-8000-4A01-AE86-242F21553022}" type="slidenum">
              <a:rPr lang="en-US" smtClean="0"/>
              <a:t>‹#›</a:t>
            </a:fld>
            <a:endParaRPr lang="en-US"/>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1</a:t>
            </a:fld>
            <a:endParaRPr lang="en-US"/>
          </a:p>
        </p:txBody>
      </p:sp>
    </p:spTree>
    <p:extLst>
      <p:ext uri="{BB962C8B-B14F-4D97-AF65-F5344CB8AC3E}">
        <p14:creationId xmlns:p14="http://schemas.microsoft.com/office/powerpoint/2010/main" val="1273169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10</a:t>
            </a:fld>
            <a:endParaRPr lang="en-US"/>
          </a:p>
        </p:txBody>
      </p:sp>
    </p:spTree>
    <p:extLst>
      <p:ext uri="{BB962C8B-B14F-4D97-AF65-F5344CB8AC3E}">
        <p14:creationId xmlns:p14="http://schemas.microsoft.com/office/powerpoint/2010/main" val="1682238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Instructions to presenters: This slide is to be included as the last slide in your deck but you are not expected to show it to the audience. Please be sure to delete these instructions from this slide’s notes page in your </a:t>
            </a:r>
            <a:r>
              <a:rPr lang="en-US"/>
              <a:t>presentation.</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11</a:t>
            </a:fld>
            <a:endParaRPr lang="en-US"/>
          </a:p>
        </p:txBody>
      </p:sp>
    </p:spTree>
    <p:extLst>
      <p:ext uri="{BB962C8B-B14F-4D97-AF65-F5344CB8AC3E}">
        <p14:creationId xmlns:p14="http://schemas.microsoft.com/office/powerpoint/2010/main" val="4095769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2</a:t>
            </a:fld>
            <a:endParaRPr lang="en-US"/>
          </a:p>
        </p:txBody>
      </p:sp>
    </p:spTree>
    <p:extLst>
      <p:ext uri="{BB962C8B-B14F-4D97-AF65-F5344CB8AC3E}">
        <p14:creationId xmlns:p14="http://schemas.microsoft.com/office/powerpoint/2010/main" val="3797197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3</a:t>
            </a:fld>
            <a:endParaRPr lang="en-US"/>
          </a:p>
        </p:txBody>
      </p:sp>
    </p:spTree>
    <p:extLst>
      <p:ext uri="{BB962C8B-B14F-4D97-AF65-F5344CB8AC3E}">
        <p14:creationId xmlns:p14="http://schemas.microsoft.com/office/powerpoint/2010/main" val="3992990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4</a:t>
            </a:fld>
            <a:endParaRPr lang="en-US"/>
          </a:p>
        </p:txBody>
      </p:sp>
    </p:spTree>
    <p:extLst>
      <p:ext uri="{BB962C8B-B14F-4D97-AF65-F5344CB8AC3E}">
        <p14:creationId xmlns:p14="http://schemas.microsoft.com/office/powerpoint/2010/main" val="727184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5</a:t>
            </a:fld>
            <a:endParaRPr lang="en-US"/>
          </a:p>
        </p:txBody>
      </p:sp>
    </p:spTree>
    <p:extLst>
      <p:ext uri="{BB962C8B-B14F-4D97-AF65-F5344CB8AC3E}">
        <p14:creationId xmlns:p14="http://schemas.microsoft.com/office/powerpoint/2010/main" val="1278939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6</a:t>
            </a:fld>
            <a:endParaRPr lang="en-US"/>
          </a:p>
        </p:txBody>
      </p:sp>
    </p:spTree>
    <p:extLst>
      <p:ext uri="{BB962C8B-B14F-4D97-AF65-F5344CB8AC3E}">
        <p14:creationId xmlns:p14="http://schemas.microsoft.com/office/powerpoint/2010/main" val="803718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7</a:t>
            </a:fld>
            <a:endParaRPr lang="en-US"/>
          </a:p>
        </p:txBody>
      </p:sp>
    </p:spTree>
    <p:extLst>
      <p:ext uri="{BB962C8B-B14F-4D97-AF65-F5344CB8AC3E}">
        <p14:creationId xmlns:p14="http://schemas.microsoft.com/office/powerpoint/2010/main" val="2633744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8</a:t>
            </a:fld>
            <a:endParaRPr lang="en-US"/>
          </a:p>
        </p:txBody>
      </p:sp>
    </p:spTree>
    <p:extLst>
      <p:ext uri="{BB962C8B-B14F-4D97-AF65-F5344CB8AC3E}">
        <p14:creationId xmlns:p14="http://schemas.microsoft.com/office/powerpoint/2010/main" val="4059558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9</a:t>
            </a:fld>
            <a:endParaRPr lang="en-US"/>
          </a:p>
        </p:txBody>
      </p:sp>
    </p:spTree>
    <p:extLst>
      <p:ext uri="{BB962C8B-B14F-4D97-AF65-F5344CB8AC3E}">
        <p14:creationId xmlns:p14="http://schemas.microsoft.com/office/powerpoint/2010/main" val="10401219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2.jpe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gif"/><Relationship Id="rId3" Type="http://schemas.openxmlformats.org/officeDocument/2006/relationships/image" Target="../media/image4.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gif"/><Relationship Id="rId3"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gif"/><Relationship Id="rId3"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gif"/><Relationship Id="rId3"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gif"/><Relationship Id="rId3"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gif"/><Relationship Id="rId3"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gif"/><Relationship Id="rId3"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quot; &quot;"/>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r="29929" b="34656"/>
          <a:stretch/>
        </p:blipFill>
        <p:spPr>
          <a:xfrm>
            <a:off x="5676900" y="304801"/>
            <a:ext cx="3467100" cy="6553200"/>
          </a:xfrm>
          <a:prstGeom prst="rect">
            <a:avLst/>
          </a:prstGeom>
        </p:spPr>
      </p:pic>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154578"/>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10" name="Group 9" descr="Logo for the Center for IDEA Early Childhood Data Systems"/>
          <p:cNvGrpSpPr/>
          <p:nvPr userDrawn="1"/>
        </p:nvGrpSpPr>
        <p:grpSpPr>
          <a:xfrm>
            <a:off x="762000" y="742334"/>
            <a:ext cx="6019800" cy="1086465"/>
            <a:chOff x="762000" y="742334"/>
            <a:chExt cx="6019800" cy="1086465"/>
          </a:xfrm>
        </p:grpSpPr>
        <p:pic>
          <p:nvPicPr>
            <p:cNvPr id="7" name="Picture 2" descr="Logo for the Center for IDEA Early Childhood Data Systems"/>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2000" y="742334"/>
              <a:ext cx="1600200" cy="10864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descr="The Center for IDEA Early Childhood Data Systems"/>
            <p:cNvSpPr txBox="1"/>
            <p:nvPr userDrawn="1"/>
          </p:nvSpPr>
          <p:spPr>
            <a:xfrm>
              <a:off x="2362200" y="1093358"/>
              <a:ext cx="4419600" cy="646331"/>
            </a:xfrm>
            <a:prstGeom prst="rect">
              <a:avLst/>
            </a:prstGeom>
            <a:noFill/>
          </p:spPr>
          <p:txBody>
            <a:bodyPr wrap="square" rtlCol="0">
              <a:spAutoFit/>
            </a:bodyPr>
            <a:lstStyle/>
            <a:p>
              <a:r>
                <a:rPr lang="en-US" b="1" dirty="0" smtClean="0">
                  <a:solidFill>
                    <a:srgbClr val="39B54A"/>
                  </a:solidFill>
                </a:rPr>
                <a:t>The</a:t>
              </a:r>
              <a:r>
                <a:rPr lang="en-US" b="1" baseline="0" dirty="0" smtClean="0">
                  <a:solidFill>
                    <a:srgbClr val="39B54A"/>
                  </a:solidFill>
                </a:rPr>
                <a:t> Center for IDEA</a:t>
              </a:r>
            </a:p>
            <a:p>
              <a:r>
                <a:rPr lang="en-US" b="1" baseline="0" dirty="0" smtClean="0">
                  <a:solidFill>
                    <a:srgbClr val="39B54A"/>
                  </a:solidFill>
                </a:rPr>
                <a:t>Early Childhood Data Systems</a:t>
              </a:r>
              <a:endParaRPr lang="en-US" b="1" dirty="0">
                <a:solidFill>
                  <a:srgbClr val="39B54A"/>
                </a:solidFill>
              </a:endParaRPr>
            </a:p>
          </p:txBody>
        </p:sp>
      </p:grpSp>
      <p:sp>
        <p:nvSpPr>
          <p:cNvPr id="4" name="Title 3"/>
          <p:cNvSpPr>
            <a:spLocks noGrp="1"/>
          </p:cNvSpPr>
          <p:nvPr>
            <p:ph type="title"/>
          </p:nvPr>
        </p:nvSpPr>
        <p:spPr>
          <a:xfrm>
            <a:off x="838200" y="2209800"/>
            <a:ext cx="6702552" cy="1676400"/>
          </a:xfrm>
        </p:spPr>
        <p:txBody>
          <a:bodyPr>
            <a:normAutofit/>
          </a:bodyPr>
          <a:lstStyle>
            <a:lvl1pPr>
              <a:defRPr sz="5400">
                <a:latin typeface="Century Gothic" panose="020B0502020202020204" pitchFamily="34" charset="0"/>
              </a:defRPr>
            </a:lvl1pPr>
            <a:lvl2pPr>
              <a:defRPr sz="5400" b="1">
                <a:solidFill>
                  <a:srgbClr val="154578"/>
                </a:solidFill>
                <a:latin typeface="Century Gothic" panose="020B0502020202020204" pitchFamily="34" charset="0"/>
              </a:defRPr>
            </a:lvl2pPr>
          </a:lstStyle>
          <a:p>
            <a:pPr lvl="1"/>
            <a:r>
              <a:rPr lang="en-US" dirty="0" smtClean="0"/>
              <a:t>Click to edit Master title</a:t>
            </a:r>
            <a:endParaRPr lang="en-US" dirty="0"/>
          </a:p>
        </p:txBody>
      </p:sp>
      <p:sp>
        <p:nvSpPr>
          <p:cNvPr id="12" name="Subtitle 2"/>
          <p:cNvSpPr txBox="1">
            <a:spLocks/>
          </p:cNvSpPr>
          <p:nvPr userDrawn="1"/>
        </p:nvSpPr>
        <p:spPr>
          <a:xfrm>
            <a:off x="838200" y="3886200"/>
            <a:ext cx="6705600" cy="1216152"/>
          </a:xfrm>
          <a:prstGeom prst="rect">
            <a:avLst/>
          </a:prstGeom>
        </p:spPr>
        <p:txBody>
          <a:bodyPr>
            <a:noAutofit/>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4000" dirty="0"/>
          </a:p>
        </p:txBody>
      </p:sp>
    </p:spTree>
    <p:extLst>
      <p:ext uri="{BB962C8B-B14F-4D97-AF65-F5344CB8AC3E}">
        <p14:creationId xmlns:p14="http://schemas.microsoft.com/office/powerpoint/2010/main" val="1125047386"/>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FontTx/>
              <a:buBlip>
                <a:blip r:embed="rId2"/>
              </a:buBlip>
              <a:defRPr sz="3200">
                <a:solidFill>
                  <a:srgbClr val="154578"/>
                </a:solidFill>
              </a:defRPr>
            </a:lvl1pPr>
            <a:lvl2pPr marL="742950" indent="-285750">
              <a:buFont typeface="Calibri" panose="020F0502020204030204" pitchFamily="34" charset="0"/>
              <a:buChar char="–"/>
              <a:defRPr sz="2800">
                <a:solidFill>
                  <a:srgbClr val="154578"/>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25327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129070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194939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699306456"/>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62672" y="5788152"/>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descr="&quot; &quot;"/>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886398272"/>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39B54A"/>
            </a:solidFill>
          </a:ln>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429698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5"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8"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414453923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smtClean="0"/>
              <a:t>Click To Edit Master Title Style</a:t>
            </a:r>
            <a:endParaRPr lang="en-US" dirty="0"/>
          </a:p>
        </p:txBody>
      </p:sp>
      <p:pic>
        <p:nvPicPr>
          <p:cNvPr id="7"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1" name="Picture Placeholder 10"/>
          <p:cNvSpPr>
            <a:spLocks noGrp="1"/>
          </p:cNvSpPr>
          <p:nvPr>
            <p:ph type="pic" sz="quarter" idx="10" hasCustomPrompt="1"/>
          </p:nvPr>
        </p:nvSpPr>
        <p:spPr>
          <a:xfrm>
            <a:off x="3733800" y="2438400"/>
            <a:ext cx="4495800" cy="3354388"/>
          </a:xfrm>
          <a:prstGeom prst="rect">
            <a:avLst/>
          </a:prstGeom>
        </p:spPr>
        <p:txBody>
          <a:bodyPr/>
          <a:lstStyle>
            <a:lvl1pPr marL="0" indent="0">
              <a:buNone/>
              <a:defRPr/>
            </a:lvl1pPr>
          </a:lstStyle>
          <a:p>
            <a:r>
              <a:rPr lang="en-US" dirty="0" smtClean="0"/>
              <a:t>Click to add picture</a:t>
            </a:r>
            <a:endParaRPr lang="en-US" dirty="0"/>
          </a:p>
        </p:txBody>
      </p:sp>
      <p:sp>
        <p:nvSpPr>
          <p:cNvPr id="10" name="Slide Number Placeholder 3"/>
          <p:cNvSpPr>
            <a:spLocks noGrp="1"/>
          </p:cNvSpPr>
          <p:nvPr>
            <p:ph type="sldNum" sz="quarter" idx="11"/>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449039785"/>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583906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pic>
        <p:nvPicPr>
          <p:cNvPr id="10"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3"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205014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pic>
        <p:nvPicPr>
          <p:cNvPr id="6"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449949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8"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85610022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solidFill>
                <a:latin typeface="Century Schoolbook" pitchFamily="18"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iming>
    <p:tnLst>
      <p:par>
        <p:cTn xmlns:p14="http://schemas.microsoft.com/office/powerpoint/2010/main" id="1" dur="indefinite" restart="never" nodeType="tmRoot"/>
      </p:par>
    </p:tnLst>
  </p:timing>
  <p:hf hdr="0" ftr="0" dt="0"/>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dasycenter.org/" TargetMode="External"/><Relationship Id="rId4" Type="http://schemas.openxmlformats.org/officeDocument/2006/relationships/hyperlink" Target="https://www.facebook.com/dasycenter" TargetMode="External"/><Relationship Id="rId5" Type="http://schemas.openxmlformats.org/officeDocument/2006/relationships/hyperlink" Target="https://twitter.com/DaSyCenter"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133600"/>
            <a:ext cx="8153400" cy="1676400"/>
          </a:xfrm>
        </p:spPr>
        <p:txBody>
          <a:bodyPr>
            <a:normAutofit fontScale="90000"/>
          </a:bodyPr>
          <a:lstStyle/>
          <a:p>
            <a:r>
              <a:rPr lang="en-US" dirty="0" smtClean="0"/>
              <a:t>The Importance </a:t>
            </a:r>
            <a:r>
              <a:rPr lang="en-US" dirty="0"/>
              <a:t>of </a:t>
            </a:r>
            <a:r>
              <a:rPr lang="en-US" dirty="0" smtClean="0"/>
              <a:t>Personnel Data</a:t>
            </a:r>
            <a:endParaRPr lang="en-US" dirty="0"/>
          </a:p>
        </p:txBody>
      </p:sp>
      <p:sp>
        <p:nvSpPr>
          <p:cNvPr id="5" name="Text Placeholder 10"/>
          <p:cNvSpPr txBox="1">
            <a:spLocks/>
          </p:cNvSpPr>
          <p:nvPr/>
        </p:nvSpPr>
        <p:spPr>
          <a:xfrm>
            <a:off x="876300" y="3886200"/>
            <a:ext cx="6705600" cy="1143000"/>
          </a:xfrm>
          <a:prstGeom prst="rect">
            <a:avLst/>
          </a:prstGeom>
        </p:spPr>
        <p:txBody>
          <a:bodyPr/>
          <a:lstStyle>
            <a:lvl1pPr marL="0" indent="0" algn="l" defTabSz="914400" rtl="0" eaLnBrk="1" latinLnBrk="0" hangingPunct="1">
              <a:spcBef>
                <a:spcPct val="20000"/>
              </a:spcBef>
              <a:buClr>
                <a:srgbClr val="ED3532"/>
              </a:buClr>
              <a:buFont typeface="Arial" pitchFamily="34" charset="0"/>
              <a:buNone/>
              <a:defRPr sz="4000" b="1" kern="1200">
                <a:solidFill>
                  <a:srgbClr val="154578"/>
                </a:solidFill>
                <a:latin typeface="Century Gothic" panose="020B0502020202020204" pitchFamily="34" charset="0"/>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Donna </a:t>
            </a:r>
            <a:r>
              <a:rPr lang="en-US" dirty="0" smtClean="0"/>
              <a:t>Spiker</a:t>
            </a:r>
            <a:br>
              <a:rPr lang="en-US" dirty="0" smtClean="0"/>
            </a:br>
            <a:r>
              <a:rPr lang="en-US" sz="3200" dirty="0" smtClean="0"/>
              <a:t>Co-Director, DaSy Center</a:t>
            </a:r>
            <a:endParaRPr lang="en-US" dirty="0"/>
          </a:p>
        </p:txBody>
      </p:sp>
      <p:sp>
        <p:nvSpPr>
          <p:cNvPr id="6" name="Subtitle 2"/>
          <p:cNvSpPr>
            <a:spLocks noGrp="1"/>
          </p:cNvSpPr>
          <p:nvPr>
            <p:ph type="subTitle" idx="1"/>
          </p:nvPr>
        </p:nvSpPr>
        <p:spPr>
          <a:xfrm>
            <a:off x="987552" y="5184648"/>
            <a:ext cx="6632448" cy="1216152"/>
          </a:xfrm>
        </p:spPr>
        <p:txBody>
          <a:bodyPr>
            <a:normAutofit/>
          </a:bodyPr>
          <a:lstStyle/>
          <a:p>
            <a:pPr algn="l">
              <a:lnSpc>
                <a:spcPts val="3100"/>
              </a:lnSpc>
              <a:spcAft>
                <a:spcPts val="600"/>
              </a:spcAft>
            </a:pPr>
            <a:r>
              <a:rPr lang="en-US" sz="2400" dirty="0"/>
              <a:t>OSEP 2016 Virtual leadership </a:t>
            </a:r>
            <a:r>
              <a:rPr lang="en-US" sz="2400" dirty="0" smtClean="0"/>
              <a:t>Conference</a:t>
            </a:r>
            <a:br>
              <a:rPr lang="en-US" sz="2400" dirty="0" smtClean="0"/>
            </a:br>
            <a:r>
              <a:rPr lang="en-US" sz="2400" dirty="0"/>
              <a:t>February </a:t>
            </a:r>
            <a:r>
              <a:rPr lang="en-US" sz="2400" dirty="0" smtClean="0"/>
              <a:t>2016</a:t>
            </a:r>
            <a:endParaRPr lang="en-US" sz="2400" dirty="0"/>
          </a:p>
        </p:txBody>
      </p:sp>
    </p:spTree>
    <p:extLst>
      <p:ext uri="{BB962C8B-B14F-4D97-AF65-F5344CB8AC3E}">
        <p14:creationId xmlns:p14="http://schemas.microsoft.com/office/powerpoint/2010/main" val="94194294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2897048-00E0-47FB-B07B-F36BBE8AF579}" type="slidenum">
              <a:rPr lang="en-US" smtClean="0"/>
              <a:pPr/>
              <a:t>10</a:t>
            </a:fld>
            <a:endParaRPr lang="en-US" dirty="0"/>
          </a:p>
        </p:txBody>
      </p:sp>
      <p:sp>
        <p:nvSpPr>
          <p:cNvPr id="2" name="Title 1" descr="&quot; &quot;"/>
          <p:cNvSpPr>
            <a:spLocks noGrp="1"/>
          </p:cNvSpPr>
          <p:nvPr>
            <p:ph type="title"/>
          </p:nvPr>
        </p:nvSpPr>
        <p:spPr>
          <a:xfrm>
            <a:off x="228600" y="533400"/>
            <a:ext cx="8610600" cy="1189038"/>
          </a:xfrm>
        </p:spPr>
        <p:txBody>
          <a:bodyPr>
            <a:normAutofit/>
          </a:bodyPr>
          <a:lstStyle/>
          <a:p>
            <a:r>
              <a:rPr lang="en-US" dirty="0" smtClean="0"/>
              <a:t>You can find useful resources on the DaSy </a:t>
            </a:r>
            <a:r>
              <a:rPr lang="en-US" dirty="0"/>
              <a:t>Center </a:t>
            </a:r>
            <a:r>
              <a:rPr lang="en-US" dirty="0" smtClean="0"/>
              <a:t>web site….</a:t>
            </a:r>
            <a:endParaRPr lang="en-US" dirty="0"/>
          </a:p>
        </p:txBody>
      </p:sp>
      <p:sp>
        <p:nvSpPr>
          <p:cNvPr id="3" name="Content Placeholder 2"/>
          <p:cNvSpPr>
            <a:spLocks noGrp="1"/>
          </p:cNvSpPr>
          <p:nvPr>
            <p:ph idx="1"/>
          </p:nvPr>
        </p:nvSpPr>
        <p:spPr>
          <a:xfrm>
            <a:off x="457200" y="2057400"/>
            <a:ext cx="8229600" cy="3657600"/>
          </a:xfrm>
        </p:spPr>
        <p:txBody>
          <a:bodyPr/>
          <a:lstStyle/>
          <a:p>
            <a:r>
              <a:rPr lang="en-US" dirty="0" smtClean="0"/>
              <a:t>Visit the </a:t>
            </a:r>
            <a:r>
              <a:rPr lang="en-US" dirty="0" err="1" smtClean="0"/>
              <a:t>DaSy</a:t>
            </a:r>
            <a:r>
              <a:rPr lang="en-US" dirty="0" smtClean="0"/>
              <a:t> website at:</a:t>
            </a:r>
            <a:br>
              <a:rPr lang="en-US" dirty="0" smtClean="0"/>
            </a:br>
            <a:r>
              <a:rPr lang="en-US" dirty="0" smtClean="0">
                <a:hlinkClick r:id="rId3"/>
              </a:rPr>
              <a:t>http://dasycenter.org/</a:t>
            </a:r>
            <a:endParaRPr lang="en-US" dirty="0" smtClean="0"/>
          </a:p>
          <a:p>
            <a:r>
              <a:rPr lang="en-US" dirty="0" smtClean="0"/>
              <a:t>Like us on Facebook: </a:t>
            </a:r>
            <a:br>
              <a:rPr lang="en-US" dirty="0" smtClean="0"/>
            </a:br>
            <a:r>
              <a:rPr lang="en-US" u="sng" dirty="0">
                <a:hlinkClick r:id="rId4"/>
              </a:rPr>
              <a:t>https://www.facebook.com/dasycenter</a:t>
            </a:r>
            <a:endParaRPr lang="en-US" dirty="0" smtClean="0"/>
          </a:p>
          <a:p>
            <a:r>
              <a:rPr lang="en-US" dirty="0" smtClean="0"/>
              <a:t>Follow us on Twitter:</a:t>
            </a:r>
            <a:br>
              <a:rPr lang="en-US" dirty="0" smtClean="0"/>
            </a:br>
            <a:r>
              <a:rPr lang="en-US" u="sng" dirty="0" smtClean="0">
                <a:hlinkClick r:id="rId5"/>
              </a:rPr>
              <a:t>@</a:t>
            </a:r>
            <a:r>
              <a:rPr lang="en-US" u="sng" dirty="0" err="1">
                <a:hlinkClick r:id="rId5"/>
              </a:rPr>
              <a:t>DaSyCenter</a:t>
            </a:r>
            <a:r>
              <a:rPr lang="en-US" dirty="0"/>
              <a:t> </a:t>
            </a:r>
            <a:r>
              <a:rPr lang="en-US" dirty="0" smtClean="0"/>
              <a:t> </a:t>
            </a:r>
          </a:p>
        </p:txBody>
      </p:sp>
    </p:spTree>
    <p:extLst>
      <p:ext uri="{BB962C8B-B14F-4D97-AF65-F5344CB8AC3E}">
        <p14:creationId xmlns:p14="http://schemas.microsoft.com/office/powerpoint/2010/main" val="137386292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2897048-00E0-47FB-B07B-F36BBE8AF579}" type="slidenum">
              <a:rPr lang="en-US" smtClean="0"/>
              <a:pPr/>
              <a:t>11</a:t>
            </a:fld>
            <a:endParaRPr lang="en-US" dirty="0"/>
          </a:p>
        </p:txBody>
      </p:sp>
      <p:sp>
        <p:nvSpPr>
          <p:cNvPr id="3" name="Content Placeholder 2"/>
          <p:cNvSpPr>
            <a:spLocks noGrp="1"/>
          </p:cNvSpPr>
          <p:nvPr>
            <p:ph idx="1"/>
          </p:nvPr>
        </p:nvSpPr>
        <p:spPr>
          <a:xfrm>
            <a:off x="990600" y="1752600"/>
            <a:ext cx="7239000" cy="4038600"/>
          </a:xfrm>
        </p:spPr>
        <p:txBody>
          <a:bodyPr/>
          <a:lstStyle/>
          <a:p>
            <a:pPr marL="0" indent="0">
              <a:buNone/>
            </a:pPr>
            <a:r>
              <a:rPr lang="en-US" sz="1800" dirty="0"/>
              <a:t>The contents of this </a:t>
            </a:r>
            <a:r>
              <a:rPr lang="en-US" sz="1800" dirty="0" smtClean="0"/>
              <a:t>presentation were </a:t>
            </a:r>
            <a:r>
              <a:rPr lang="en-US" sz="1800" dirty="0"/>
              <a:t>developed under a grant from the </a:t>
            </a:r>
            <a:r>
              <a:rPr lang="en-US" sz="1800" dirty="0" smtClean="0"/>
              <a:t>U.S. </a:t>
            </a:r>
            <a:r>
              <a:rPr lang="en-US" sz="1800" dirty="0"/>
              <a:t>Department of Education</a:t>
            </a:r>
            <a:r>
              <a:rPr lang="en-US" sz="1800" dirty="0" smtClean="0"/>
              <a:t>, #</a:t>
            </a:r>
            <a:r>
              <a:rPr lang="en-US" sz="1800" dirty="0"/>
              <a:t> H373Z120002</a:t>
            </a:r>
            <a:r>
              <a:rPr lang="en-US" sz="1800" dirty="0" smtClean="0"/>
              <a:t>. </a:t>
            </a:r>
            <a:r>
              <a:rPr lang="en-US" sz="1800" dirty="0"/>
              <a:t>However, those contents do not necessarily represent the policy </a:t>
            </a:r>
            <a:r>
              <a:rPr lang="en-US" sz="1800" dirty="0" smtClean="0"/>
              <a:t>of the U.S. </a:t>
            </a:r>
            <a:r>
              <a:rPr lang="en-US" sz="1800" dirty="0"/>
              <a:t>Department of Education, and you should not assume endorsement by </a:t>
            </a:r>
            <a:r>
              <a:rPr lang="en-US" sz="1800" dirty="0" smtClean="0"/>
              <a:t>the Federal </a:t>
            </a:r>
            <a:r>
              <a:rPr lang="en-US" sz="1800" dirty="0"/>
              <a:t>Government. Project </a:t>
            </a:r>
            <a:r>
              <a:rPr lang="en-US" sz="1800" dirty="0" smtClean="0"/>
              <a:t>Officers, </a:t>
            </a:r>
            <a:r>
              <a:rPr lang="en-US" sz="1800" dirty="0"/>
              <a:t>Meredith </a:t>
            </a:r>
            <a:r>
              <a:rPr lang="en-US" sz="1800" dirty="0" err="1"/>
              <a:t>Miceli</a:t>
            </a:r>
            <a:r>
              <a:rPr lang="en-US" sz="1800" dirty="0"/>
              <a:t> and </a:t>
            </a:r>
            <a:r>
              <a:rPr lang="en-US" sz="1800" dirty="0" err="1"/>
              <a:t>Richelle</a:t>
            </a:r>
            <a:r>
              <a:rPr lang="en-US" sz="1800" dirty="0"/>
              <a:t> Davis</a:t>
            </a:r>
            <a:r>
              <a:rPr lang="en-US" sz="1800" dirty="0" smtClean="0"/>
              <a:t>.</a:t>
            </a:r>
            <a:endParaRPr lang="en-US" sz="1800" dirty="0"/>
          </a:p>
        </p:txBody>
      </p:sp>
      <p:pic>
        <p:nvPicPr>
          <p:cNvPr id="11" name="Picture 10" descr="Logo of the U.S. Office of Special Education Progra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4296186"/>
            <a:ext cx="1062037" cy="885825"/>
          </a:xfrm>
          <a:prstGeom prst="rect">
            <a:avLst/>
          </a:prstGeom>
        </p:spPr>
      </p:pic>
    </p:spTree>
    <p:extLst>
      <p:ext uri="{BB962C8B-B14F-4D97-AF65-F5344CB8AC3E}">
        <p14:creationId xmlns:p14="http://schemas.microsoft.com/office/powerpoint/2010/main" val="262124306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2</a:t>
            </a:fld>
            <a:endParaRPr lang="en-US" dirty="0"/>
          </a:p>
        </p:txBody>
      </p:sp>
      <p:sp>
        <p:nvSpPr>
          <p:cNvPr id="3" name="Title 2" descr="&quot; &quot;"/>
          <p:cNvSpPr>
            <a:spLocks noGrp="1"/>
          </p:cNvSpPr>
          <p:nvPr>
            <p:ph type="title"/>
          </p:nvPr>
        </p:nvSpPr>
        <p:spPr>
          <a:xfrm>
            <a:off x="304800" y="274638"/>
            <a:ext cx="8686800" cy="1143000"/>
          </a:xfrm>
        </p:spPr>
        <p:txBody>
          <a:bodyPr>
            <a:normAutofit fontScale="90000"/>
          </a:bodyPr>
          <a:lstStyle/>
          <a:p>
            <a:r>
              <a:rPr lang="en-US" dirty="0" smtClean="0"/>
              <a:t>Having data can help you answer critical questions…..</a:t>
            </a:r>
            <a:endParaRPr lang="en-US" dirty="0"/>
          </a:p>
        </p:txBody>
      </p:sp>
      <p:sp>
        <p:nvSpPr>
          <p:cNvPr id="2" name="Content Placeholder 1"/>
          <p:cNvSpPr>
            <a:spLocks noGrp="1"/>
          </p:cNvSpPr>
          <p:nvPr>
            <p:ph idx="1"/>
          </p:nvPr>
        </p:nvSpPr>
        <p:spPr>
          <a:xfrm>
            <a:off x="457200" y="1600201"/>
            <a:ext cx="5257800" cy="3962399"/>
          </a:xfrm>
        </p:spPr>
        <p:txBody>
          <a:bodyPr/>
          <a:lstStyle/>
          <a:p>
            <a:pPr lvl="0"/>
            <a:r>
              <a:rPr lang="en-US" dirty="0" smtClean="0"/>
              <a:t>Asking the right questions can support the state agency to effectively:</a:t>
            </a:r>
          </a:p>
          <a:p>
            <a:pPr lvl="1"/>
            <a:r>
              <a:rPr lang="en-US" dirty="0" smtClean="0"/>
              <a:t>administer </a:t>
            </a:r>
            <a:r>
              <a:rPr lang="en-US" dirty="0"/>
              <a:t>the </a:t>
            </a:r>
            <a:r>
              <a:rPr lang="en-US" dirty="0" smtClean="0"/>
              <a:t>program </a:t>
            </a:r>
          </a:p>
          <a:p>
            <a:pPr lvl="1"/>
            <a:r>
              <a:rPr lang="en-US" dirty="0" smtClean="0"/>
              <a:t>meet </a:t>
            </a:r>
            <a:r>
              <a:rPr lang="en-US" dirty="0"/>
              <a:t>accountability requirements for EI and </a:t>
            </a:r>
            <a:r>
              <a:rPr lang="en-US" dirty="0" smtClean="0"/>
              <a:t>ECSE </a:t>
            </a:r>
          </a:p>
          <a:p>
            <a:pPr lvl="1"/>
            <a:r>
              <a:rPr lang="en-US" dirty="0" smtClean="0"/>
              <a:t>improve </a:t>
            </a:r>
            <a:r>
              <a:rPr lang="en-US" dirty="0"/>
              <a:t>results for children and families through an examination of program </a:t>
            </a:r>
            <a:r>
              <a:rPr lang="en-US" dirty="0" smtClean="0"/>
              <a:t>features </a:t>
            </a:r>
          </a:p>
          <a:p>
            <a:pPr lvl="0"/>
            <a:endParaRPr lang="en-US" dirty="0" smtClean="0"/>
          </a:p>
        </p:txBody>
      </p:sp>
      <p:pic>
        <p:nvPicPr>
          <p:cNvPr id="6" name="Picture 2" descr="C:\Users\dspiker\AppData\Local\Microsoft\Windows\Temporary Internet Files\Content.IE5\6CNVW1UY\MP90044221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6248400" y="1600200"/>
            <a:ext cx="2463800" cy="3695700"/>
          </a:xfrm>
          <a:prstGeom prst="rect">
            <a:avLst/>
          </a:prstGeom>
        </p:spPr>
      </p:pic>
    </p:spTree>
    <p:extLst>
      <p:ext uri="{BB962C8B-B14F-4D97-AF65-F5344CB8AC3E}">
        <p14:creationId xmlns:p14="http://schemas.microsoft.com/office/powerpoint/2010/main" val="260242840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3</a:t>
            </a:fld>
            <a:endParaRPr lang="en-US" dirty="0"/>
          </a:p>
        </p:txBody>
      </p:sp>
      <p:sp>
        <p:nvSpPr>
          <p:cNvPr id="3" name="Title 2" descr="&quot; &quot;"/>
          <p:cNvSpPr>
            <a:spLocks noGrp="1"/>
          </p:cNvSpPr>
          <p:nvPr>
            <p:ph type="title"/>
          </p:nvPr>
        </p:nvSpPr>
        <p:spPr>
          <a:xfrm>
            <a:off x="228600" y="274638"/>
            <a:ext cx="8763000" cy="1143000"/>
          </a:xfrm>
        </p:spPr>
        <p:txBody>
          <a:bodyPr>
            <a:normAutofit fontScale="90000"/>
          </a:bodyPr>
          <a:lstStyle/>
          <a:p>
            <a:r>
              <a:rPr lang="en-US" dirty="0" smtClean="0"/>
              <a:t>Having the right types of data helps you to answer critical questions about….</a:t>
            </a:r>
            <a:endParaRPr lang="en-US" dirty="0"/>
          </a:p>
        </p:txBody>
      </p:sp>
      <p:sp>
        <p:nvSpPr>
          <p:cNvPr id="2" name="Content Placeholder 1"/>
          <p:cNvSpPr>
            <a:spLocks noGrp="1"/>
          </p:cNvSpPr>
          <p:nvPr>
            <p:ph idx="1"/>
          </p:nvPr>
        </p:nvSpPr>
        <p:spPr>
          <a:xfrm>
            <a:off x="457200" y="1752599"/>
            <a:ext cx="8229600" cy="3886201"/>
          </a:xfrm>
        </p:spPr>
        <p:txBody>
          <a:bodyPr/>
          <a:lstStyle/>
          <a:p>
            <a:pPr lvl="0"/>
            <a:r>
              <a:rPr lang="en-US" dirty="0" smtClean="0"/>
              <a:t>Types and characteristics of personnel</a:t>
            </a:r>
          </a:p>
          <a:p>
            <a:pPr lvl="1"/>
            <a:r>
              <a:rPr lang="en-US" dirty="0" smtClean="0"/>
              <a:t>Demographic characteristics (age, gender, race/ethnicity)</a:t>
            </a:r>
          </a:p>
          <a:p>
            <a:pPr lvl="1"/>
            <a:r>
              <a:rPr lang="en-US" dirty="0" smtClean="0"/>
              <a:t>Training and professional development received</a:t>
            </a:r>
          </a:p>
          <a:p>
            <a:pPr lvl="0"/>
            <a:r>
              <a:rPr lang="en-US" dirty="0" smtClean="0"/>
              <a:t>Relationships between personnel data and:</a:t>
            </a:r>
          </a:p>
          <a:p>
            <a:pPr lvl="1"/>
            <a:r>
              <a:rPr lang="en-US" dirty="0" smtClean="0"/>
              <a:t>Characteristics of children served </a:t>
            </a:r>
          </a:p>
          <a:p>
            <a:pPr lvl="1"/>
            <a:r>
              <a:rPr lang="en-US" dirty="0" smtClean="0"/>
              <a:t>Outcomes of </a:t>
            </a:r>
            <a:r>
              <a:rPr lang="en-US" dirty="0"/>
              <a:t>children served </a:t>
            </a:r>
            <a:endParaRPr lang="en-US" dirty="0" smtClean="0"/>
          </a:p>
          <a:p>
            <a:pPr lvl="1"/>
            <a:r>
              <a:rPr lang="en-US" dirty="0" smtClean="0"/>
              <a:t>Types of evidence-based practices used</a:t>
            </a:r>
          </a:p>
          <a:p>
            <a:pPr lvl="1"/>
            <a:r>
              <a:rPr lang="en-US" dirty="0" smtClean="0"/>
              <a:t>Types of training and professional development received</a:t>
            </a:r>
          </a:p>
        </p:txBody>
      </p:sp>
    </p:spTree>
    <p:extLst>
      <p:ext uri="{BB962C8B-B14F-4D97-AF65-F5344CB8AC3E}">
        <p14:creationId xmlns:p14="http://schemas.microsoft.com/office/powerpoint/2010/main" val="199539363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4</a:t>
            </a:fld>
            <a:endParaRPr lang="en-US" dirty="0"/>
          </a:p>
        </p:txBody>
      </p:sp>
      <p:sp>
        <p:nvSpPr>
          <p:cNvPr id="3" name="Title 2" descr="&quot; &quot;"/>
          <p:cNvSpPr>
            <a:spLocks noGrp="1"/>
          </p:cNvSpPr>
          <p:nvPr>
            <p:ph type="title"/>
          </p:nvPr>
        </p:nvSpPr>
        <p:spPr>
          <a:xfrm>
            <a:off x="304800" y="274638"/>
            <a:ext cx="8686800" cy="1143000"/>
          </a:xfrm>
        </p:spPr>
        <p:txBody>
          <a:bodyPr>
            <a:normAutofit fontScale="90000"/>
          </a:bodyPr>
          <a:lstStyle/>
          <a:p>
            <a:r>
              <a:rPr lang="en-US" dirty="0" smtClean="0"/>
              <a:t>Having personnel data can help you answer critical questions about …..</a:t>
            </a:r>
            <a:endParaRPr lang="en-US" dirty="0"/>
          </a:p>
        </p:txBody>
      </p:sp>
      <p:sp>
        <p:nvSpPr>
          <p:cNvPr id="2" name="Content Placeholder 1"/>
          <p:cNvSpPr>
            <a:spLocks noGrp="1"/>
          </p:cNvSpPr>
          <p:nvPr>
            <p:ph idx="1"/>
          </p:nvPr>
        </p:nvSpPr>
        <p:spPr>
          <a:xfrm>
            <a:off x="457200" y="1447800"/>
            <a:ext cx="8229600" cy="4343400"/>
          </a:xfrm>
        </p:spPr>
        <p:txBody>
          <a:bodyPr/>
          <a:lstStyle/>
          <a:p>
            <a:pPr lvl="0"/>
            <a:r>
              <a:rPr lang="en-US" dirty="0"/>
              <a:t>T</a:t>
            </a:r>
            <a:r>
              <a:rPr lang="en-US" dirty="0" smtClean="0"/>
              <a:t>he characteristics of early intervention and early childhood special education practitioners</a:t>
            </a:r>
          </a:p>
          <a:p>
            <a:pPr lvl="1"/>
            <a:r>
              <a:rPr lang="en-US" sz="2000" dirty="0" smtClean="0"/>
              <a:t>What are the demographic characteristics of EI and ECSE practitioners (e.g., age, ender, race/ethnicity)?</a:t>
            </a:r>
          </a:p>
          <a:p>
            <a:pPr lvl="1"/>
            <a:r>
              <a:rPr lang="en-US" sz="2000" dirty="0" smtClean="0"/>
              <a:t>What are the levels of education and years of experience of EI and ECSE practitioners?</a:t>
            </a:r>
          </a:p>
          <a:p>
            <a:pPr lvl="1"/>
            <a:r>
              <a:rPr lang="en-US" sz="2000" dirty="0" smtClean="0"/>
              <a:t>How many EI and ECSE practitioners have specific types of credentials or licenses (</a:t>
            </a:r>
            <a:r>
              <a:rPr lang="en-US" sz="2000" dirty="0" err="1" smtClean="0"/>
              <a:t>e.g</a:t>
            </a:r>
            <a:r>
              <a:rPr lang="en-US" sz="2000" dirty="0" smtClean="0"/>
              <a:t>, EI specialist, preschool, special education, licensed therapist)?</a:t>
            </a:r>
          </a:p>
          <a:p>
            <a:pPr lvl="1"/>
            <a:r>
              <a:rPr lang="en-US" sz="2000" dirty="0" smtClean="0"/>
              <a:t>What is the turnover rate among EI and ECSE practitioners (by year, by professional role, by local program)?</a:t>
            </a:r>
          </a:p>
          <a:p>
            <a:endParaRPr lang="en-US" dirty="0" smtClean="0"/>
          </a:p>
          <a:p>
            <a:pPr lvl="1"/>
            <a:endParaRPr lang="en-US" dirty="0" smtClean="0"/>
          </a:p>
        </p:txBody>
      </p:sp>
    </p:spTree>
    <p:extLst>
      <p:ext uri="{BB962C8B-B14F-4D97-AF65-F5344CB8AC3E}">
        <p14:creationId xmlns:p14="http://schemas.microsoft.com/office/powerpoint/2010/main" val="14505937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5</a:t>
            </a:fld>
            <a:endParaRPr lang="en-US" dirty="0"/>
          </a:p>
        </p:txBody>
      </p:sp>
      <p:sp>
        <p:nvSpPr>
          <p:cNvPr id="3" name="Title 2" descr="&quot; &quot;"/>
          <p:cNvSpPr>
            <a:spLocks noGrp="1"/>
          </p:cNvSpPr>
          <p:nvPr>
            <p:ph type="title"/>
          </p:nvPr>
        </p:nvSpPr>
        <p:spPr>
          <a:xfrm>
            <a:off x="304800" y="274638"/>
            <a:ext cx="8686800" cy="1143000"/>
          </a:xfrm>
        </p:spPr>
        <p:txBody>
          <a:bodyPr>
            <a:normAutofit fontScale="90000"/>
          </a:bodyPr>
          <a:lstStyle/>
          <a:p>
            <a:r>
              <a:rPr lang="en-US" dirty="0" smtClean="0"/>
              <a:t>Having personnel data can help you answer critical questions about…..</a:t>
            </a:r>
            <a:endParaRPr lang="en-US" dirty="0"/>
          </a:p>
        </p:txBody>
      </p:sp>
      <p:sp>
        <p:nvSpPr>
          <p:cNvPr id="2" name="Content Placeholder 1"/>
          <p:cNvSpPr>
            <a:spLocks noGrp="1"/>
          </p:cNvSpPr>
          <p:nvPr>
            <p:ph idx="1"/>
          </p:nvPr>
        </p:nvSpPr>
        <p:spPr>
          <a:xfrm>
            <a:off x="457200" y="1447800"/>
            <a:ext cx="8229600" cy="4343400"/>
          </a:xfrm>
        </p:spPr>
        <p:txBody>
          <a:bodyPr/>
          <a:lstStyle/>
          <a:p>
            <a:pPr lvl="0"/>
            <a:r>
              <a:rPr lang="en-US" dirty="0"/>
              <a:t>O</a:t>
            </a:r>
            <a:r>
              <a:rPr lang="en-US" dirty="0" smtClean="0"/>
              <a:t>ngoing professional development (PD) of EI and ECSE practitioners </a:t>
            </a:r>
          </a:p>
          <a:p>
            <a:pPr lvl="1"/>
            <a:r>
              <a:rPr lang="en-US" dirty="0" smtClean="0"/>
              <a:t>What PD activities do EI and ECSE providers and teachers participate in during employment?  </a:t>
            </a:r>
          </a:p>
          <a:p>
            <a:pPr lvl="1"/>
            <a:r>
              <a:rPr lang="en-US" dirty="0" smtClean="0"/>
              <a:t>How much PD (e.g., hours, CEU units) do </a:t>
            </a:r>
            <a:r>
              <a:rPr lang="en-US" dirty="0"/>
              <a:t>EI and ECSE providers and </a:t>
            </a:r>
            <a:r>
              <a:rPr lang="en-US" dirty="0" smtClean="0"/>
              <a:t>teachers receive over a given period of time (e.g., in a year, over a 5-year period) by role or profession? </a:t>
            </a:r>
          </a:p>
          <a:p>
            <a:pPr lvl="1"/>
            <a:r>
              <a:rPr lang="en-US" dirty="0" smtClean="0"/>
              <a:t>How much of specific types of PD (e.g., on evidence-based practices) </a:t>
            </a:r>
            <a:r>
              <a:rPr lang="en-US" dirty="0"/>
              <a:t>do EI and ECSE providers and teachers receive over a given period of time (e.g., in a year, over a 5-year period) by role or profession? </a:t>
            </a:r>
            <a:endParaRPr lang="en-US" dirty="0" smtClean="0"/>
          </a:p>
          <a:p>
            <a:endParaRPr lang="en-US" dirty="0" smtClean="0"/>
          </a:p>
          <a:p>
            <a:pPr lvl="1"/>
            <a:endParaRPr lang="en-US" dirty="0" smtClean="0"/>
          </a:p>
        </p:txBody>
      </p:sp>
    </p:spTree>
    <p:extLst>
      <p:ext uri="{BB962C8B-B14F-4D97-AF65-F5344CB8AC3E}">
        <p14:creationId xmlns:p14="http://schemas.microsoft.com/office/powerpoint/2010/main" val="384578153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6</a:t>
            </a:fld>
            <a:endParaRPr lang="en-US" dirty="0"/>
          </a:p>
        </p:txBody>
      </p:sp>
      <p:sp>
        <p:nvSpPr>
          <p:cNvPr id="3" name="Title 2" descr="&quot; &quot;"/>
          <p:cNvSpPr>
            <a:spLocks noGrp="1"/>
          </p:cNvSpPr>
          <p:nvPr>
            <p:ph type="title"/>
          </p:nvPr>
        </p:nvSpPr>
        <p:spPr/>
        <p:txBody>
          <a:bodyPr>
            <a:normAutofit fontScale="90000"/>
          </a:bodyPr>
          <a:lstStyle/>
          <a:p>
            <a:r>
              <a:rPr lang="en-US" dirty="0" smtClean="0"/>
              <a:t>Having key data elements allows you to track trends over time….</a:t>
            </a:r>
            <a:endParaRPr lang="en-US" dirty="0"/>
          </a:p>
        </p:txBody>
      </p:sp>
      <p:sp>
        <p:nvSpPr>
          <p:cNvPr id="2" name="Content Placeholder 1"/>
          <p:cNvSpPr>
            <a:spLocks noGrp="1"/>
          </p:cNvSpPr>
          <p:nvPr>
            <p:ph idx="1"/>
          </p:nvPr>
        </p:nvSpPr>
        <p:spPr>
          <a:xfrm>
            <a:off x="457200" y="1600200"/>
            <a:ext cx="8382000" cy="4267199"/>
          </a:xfrm>
        </p:spPr>
        <p:txBody>
          <a:bodyPr/>
          <a:lstStyle/>
          <a:p>
            <a:pPr lvl="0"/>
            <a:r>
              <a:rPr lang="en-US" dirty="0" smtClean="0"/>
              <a:t>Year to year </a:t>
            </a:r>
            <a:r>
              <a:rPr lang="en-US" dirty="0"/>
              <a:t>changes </a:t>
            </a:r>
            <a:r>
              <a:rPr lang="en-US" dirty="0" smtClean="0"/>
              <a:t>in personnel data such as:</a:t>
            </a:r>
          </a:p>
          <a:p>
            <a:pPr lvl="1"/>
            <a:r>
              <a:rPr lang="en-US" dirty="0" smtClean="0"/>
              <a:t>What is the turnover rate among EI and ECSE practitioners over time? </a:t>
            </a:r>
          </a:p>
          <a:p>
            <a:pPr lvl="1"/>
            <a:r>
              <a:rPr lang="en-US" dirty="0"/>
              <a:t>Are more personnel receiving training about evidence-based practices over time? </a:t>
            </a:r>
          </a:p>
          <a:p>
            <a:pPr lvl="1"/>
            <a:r>
              <a:rPr lang="en-US" dirty="0" smtClean="0"/>
              <a:t>Are more personnel implementing evidence-based practices over time?</a:t>
            </a:r>
          </a:p>
          <a:p>
            <a:pPr lvl="1"/>
            <a:r>
              <a:rPr lang="en-US" dirty="0" smtClean="0"/>
              <a:t>Are more children being served by well-trained personnel?</a:t>
            </a:r>
          </a:p>
          <a:p>
            <a:pPr lvl="1"/>
            <a:r>
              <a:rPr lang="en-US" dirty="0" smtClean="0"/>
              <a:t>Are more children with well-trained personnel experiencing better outcomes?</a:t>
            </a:r>
          </a:p>
          <a:p>
            <a:endParaRPr lang="en-US" dirty="0" smtClean="0"/>
          </a:p>
          <a:p>
            <a:pPr lvl="1"/>
            <a:endParaRPr lang="en-US" dirty="0"/>
          </a:p>
        </p:txBody>
      </p:sp>
    </p:spTree>
    <p:extLst>
      <p:ext uri="{BB962C8B-B14F-4D97-AF65-F5344CB8AC3E}">
        <p14:creationId xmlns:p14="http://schemas.microsoft.com/office/powerpoint/2010/main" val="275998822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7</a:t>
            </a:fld>
            <a:endParaRPr lang="en-US" dirty="0"/>
          </a:p>
        </p:txBody>
      </p:sp>
      <p:sp>
        <p:nvSpPr>
          <p:cNvPr id="3" name="Title 2" descr="&quot; &quot;"/>
          <p:cNvSpPr>
            <a:spLocks noGrp="1"/>
          </p:cNvSpPr>
          <p:nvPr>
            <p:ph type="title"/>
          </p:nvPr>
        </p:nvSpPr>
        <p:spPr>
          <a:xfrm>
            <a:off x="457200" y="274638"/>
            <a:ext cx="8458200" cy="1143000"/>
          </a:xfrm>
        </p:spPr>
        <p:txBody>
          <a:bodyPr>
            <a:normAutofit fontScale="90000"/>
          </a:bodyPr>
          <a:lstStyle/>
          <a:p>
            <a:r>
              <a:rPr lang="en-US" dirty="0" smtClean="0"/>
              <a:t>Having the ability to link data elements allows you to answer critical questions…</a:t>
            </a:r>
            <a:endParaRPr lang="en-US" dirty="0"/>
          </a:p>
        </p:txBody>
      </p:sp>
      <p:sp>
        <p:nvSpPr>
          <p:cNvPr id="2" name="Content Placeholder 1"/>
          <p:cNvSpPr>
            <a:spLocks noGrp="1"/>
          </p:cNvSpPr>
          <p:nvPr>
            <p:ph idx="1"/>
          </p:nvPr>
        </p:nvSpPr>
        <p:spPr>
          <a:xfrm>
            <a:off x="457200" y="1524000"/>
            <a:ext cx="8229600" cy="4495799"/>
          </a:xfrm>
        </p:spPr>
        <p:txBody>
          <a:bodyPr/>
          <a:lstStyle/>
          <a:p>
            <a:pPr lvl="0"/>
            <a:r>
              <a:rPr lang="en-US" dirty="0" smtClean="0"/>
              <a:t>Linking child and family data to personnel data can help answer questions like:</a:t>
            </a:r>
          </a:p>
          <a:p>
            <a:pPr lvl="1"/>
            <a:r>
              <a:rPr lang="en-US" dirty="0"/>
              <a:t>Are some types of children more likely to receive </a:t>
            </a:r>
            <a:r>
              <a:rPr lang="en-US" dirty="0" smtClean="0"/>
              <a:t>services from well-trained personnel?</a:t>
            </a:r>
          </a:p>
          <a:p>
            <a:pPr lvl="1"/>
            <a:r>
              <a:rPr lang="en-US" dirty="0" smtClean="0"/>
              <a:t>Do children </a:t>
            </a:r>
            <a:r>
              <a:rPr lang="en-US" dirty="0"/>
              <a:t>who receive services from </a:t>
            </a:r>
            <a:r>
              <a:rPr lang="en-US" dirty="0" smtClean="0"/>
              <a:t>highly-qualified </a:t>
            </a:r>
            <a:r>
              <a:rPr lang="en-US" dirty="0"/>
              <a:t>personnel have </a:t>
            </a:r>
            <a:r>
              <a:rPr lang="en-US" dirty="0" smtClean="0"/>
              <a:t>better outcomes?</a:t>
            </a:r>
          </a:p>
          <a:p>
            <a:r>
              <a:rPr lang="en-US" dirty="0" smtClean="0"/>
              <a:t>Linking across different datasets requires the use of unique child and personnel identifiers </a:t>
            </a:r>
            <a:endParaRPr lang="en-US" dirty="0"/>
          </a:p>
          <a:p>
            <a:pPr marL="457200" lvl="1" indent="0">
              <a:buNone/>
            </a:pPr>
            <a:endParaRPr lang="en-US" dirty="0" smtClean="0"/>
          </a:p>
        </p:txBody>
      </p:sp>
      <p:pic>
        <p:nvPicPr>
          <p:cNvPr id="7" name="Content Placeholder 4"/>
          <p:cNvPicPr/>
          <p:nvPr/>
        </p:nvPicPr>
        <p:blipFill>
          <a:blip r:embed="rId3" cstate="print">
            <a:extLst>
              <a:ext uri="{28A0092B-C50C-407E-A947-70E740481C1C}">
                <a14:useLocalDpi xmlns:a14="http://schemas.microsoft.com/office/drawing/2010/main" val="0"/>
              </a:ext>
            </a:extLst>
          </a:blip>
          <a:stretch>
            <a:fillRect/>
          </a:stretch>
        </p:blipFill>
        <p:spPr>
          <a:xfrm>
            <a:off x="3124200" y="5181600"/>
            <a:ext cx="2061845" cy="1391093"/>
          </a:xfrm>
          <a:prstGeom prst="rect">
            <a:avLst/>
          </a:prstGeom>
        </p:spPr>
      </p:pic>
    </p:spTree>
    <p:extLst>
      <p:ext uri="{BB962C8B-B14F-4D97-AF65-F5344CB8AC3E}">
        <p14:creationId xmlns:p14="http://schemas.microsoft.com/office/powerpoint/2010/main" val="410671297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457200" y="6327648"/>
            <a:ext cx="2133600" cy="365125"/>
          </a:xfrm>
        </p:spPr>
        <p:txBody>
          <a:bodyPr/>
          <a:lstStyle/>
          <a:p>
            <a:fld id="{B2897048-00E0-47FB-B07B-F36BBE8AF579}" type="slidenum">
              <a:rPr lang="en-US" smtClean="0"/>
              <a:pPr/>
              <a:t>8</a:t>
            </a:fld>
            <a:endParaRPr lang="en-US" dirty="0"/>
          </a:p>
        </p:txBody>
      </p:sp>
      <p:sp>
        <p:nvSpPr>
          <p:cNvPr id="4" name="Title 3"/>
          <p:cNvSpPr>
            <a:spLocks noGrp="1"/>
          </p:cNvSpPr>
          <p:nvPr>
            <p:ph type="title"/>
          </p:nvPr>
        </p:nvSpPr>
        <p:spPr/>
        <p:txBody>
          <a:bodyPr>
            <a:normAutofit/>
          </a:bodyPr>
          <a:lstStyle/>
          <a:p>
            <a:r>
              <a:rPr lang="en-US" dirty="0" smtClean="0"/>
              <a:t>DaSy System Framework</a:t>
            </a:r>
            <a:endParaRPr lang="en-US" dirty="0"/>
          </a:p>
        </p:txBody>
      </p:sp>
      <p:pic>
        <p:nvPicPr>
          <p:cNvPr id="1026" name="Picture 2" descr="\\128.18.33.159\org 653\Projects\CURRENT PROJECTS\DaSy - EC TA Data Center  (P21590)\Framework Development\Framework Document\FINAL-September 2014\DaSy_framework_graphi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2238" y="1600200"/>
            <a:ext cx="5199524"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19589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2897048-00E0-47FB-B07B-F36BBE8AF579}" type="slidenum">
              <a:rPr lang="en-US" smtClean="0"/>
              <a:pPr/>
              <a:t>9</a:t>
            </a:fld>
            <a:endParaRPr lang="en-US" dirty="0"/>
          </a:p>
        </p:txBody>
      </p:sp>
      <p:sp>
        <p:nvSpPr>
          <p:cNvPr id="2" name="Title 1" descr="&quot; &quot;"/>
          <p:cNvSpPr>
            <a:spLocks noGrp="1"/>
          </p:cNvSpPr>
          <p:nvPr>
            <p:ph type="title"/>
          </p:nvPr>
        </p:nvSpPr>
        <p:spPr>
          <a:xfrm>
            <a:off x="304800" y="274638"/>
            <a:ext cx="8610600" cy="1143000"/>
          </a:xfrm>
        </p:spPr>
        <p:txBody>
          <a:bodyPr>
            <a:normAutofit fontScale="90000"/>
          </a:bodyPr>
          <a:lstStyle/>
          <a:p>
            <a:r>
              <a:rPr lang="en-US" dirty="0"/>
              <a:t>The DaSy Center has TA specialists who can help </a:t>
            </a:r>
            <a:r>
              <a:rPr lang="en-US" dirty="0" smtClean="0"/>
              <a:t>you with your personnel data….</a:t>
            </a:r>
            <a:endParaRPr lang="en-US" dirty="0"/>
          </a:p>
        </p:txBody>
      </p:sp>
      <p:sp>
        <p:nvSpPr>
          <p:cNvPr id="3" name="Content Placeholder 2"/>
          <p:cNvSpPr>
            <a:spLocks noGrp="1"/>
          </p:cNvSpPr>
          <p:nvPr>
            <p:ph idx="1"/>
          </p:nvPr>
        </p:nvSpPr>
        <p:spPr>
          <a:xfrm>
            <a:off x="304800" y="1219200"/>
            <a:ext cx="6248168" cy="4724400"/>
          </a:xfrm>
        </p:spPr>
        <p:txBody>
          <a:bodyPr/>
          <a:lstStyle/>
          <a:p>
            <a:pPr marL="0" indent="0">
              <a:buNone/>
            </a:pPr>
            <a:endParaRPr lang="en-US" dirty="0"/>
          </a:p>
          <a:p>
            <a:r>
              <a:rPr lang="en-US" dirty="0"/>
              <a:t> </a:t>
            </a:r>
            <a:r>
              <a:rPr lang="en-US" dirty="0" smtClean="0"/>
              <a:t>We can help state staff to:</a:t>
            </a:r>
          </a:p>
          <a:p>
            <a:pPr lvl="1"/>
            <a:r>
              <a:rPr lang="en-US" dirty="0" smtClean="0"/>
              <a:t>think </a:t>
            </a:r>
            <a:r>
              <a:rPr lang="en-US" dirty="0"/>
              <a:t>about some of the </a:t>
            </a:r>
            <a:r>
              <a:rPr lang="en-US" dirty="0" smtClean="0"/>
              <a:t>personnel questions </a:t>
            </a:r>
            <a:r>
              <a:rPr lang="en-US" dirty="0"/>
              <a:t>they would like to be able to answer with their data </a:t>
            </a:r>
            <a:r>
              <a:rPr lang="en-US" dirty="0" smtClean="0"/>
              <a:t>systems </a:t>
            </a:r>
          </a:p>
          <a:p>
            <a:pPr lvl="1"/>
            <a:r>
              <a:rPr lang="en-US" dirty="0" smtClean="0"/>
              <a:t>take </a:t>
            </a:r>
            <a:r>
              <a:rPr lang="en-US" dirty="0"/>
              <a:t>stock of where their data systems are relative to being able to provide the data to answer </a:t>
            </a:r>
            <a:r>
              <a:rPr lang="en-US" dirty="0" smtClean="0"/>
              <a:t>important questions </a:t>
            </a:r>
          </a:p>
          <a:p>
            <a:pPr lvl="1"/>
            <a:r>
              <a:rPr lang="en-US" dirty="0" smtClean="0"/>
              <a:t> </a:t>
            </a:r>
            <a:r>
              <a:rPr lang="en-US" dirty="0"/>
              <a:t>begin to plan for how to improve the power of their data </a:t>
            </a:r>
            <a:r>
              <a:rPr lang="en-US" dirty="0" smtClean="0"/>
              <a:t>systems </a:t>
            </a: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2286000"/>
            <a:ext cx="2375634"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2549443"/>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1&quot;/&gt;&lt;property id=&quot;20307&quot; value=&quot;258&quot;/&gt;&lt;/object&gt;&lt;object type=&quot;3&quot; unique_id=&quot;11906&quot;&gt;&lt;property id=&quot;20148&quot; value=&quot;5&quot;/&gt;&lt;property id=&quot;20300&quot; value=&quot;Slide 2 - &amp;quot;Title Here&amp;quot;&quot;/&gt;&lt;property id=&quot;20307&quot; value=&quot;257&quot;/&gt;&lt;/object&gt;&lt;object type=&quot;3&quot; unique_id=&quot;11915&quot;&gt;&lt;property id=&quot;20148&quot; value=&quot;5&quot;/&gt;&lt;property id=&quot;20300&quot; value=&quot;Slide 3 - &amp;quot;Title Here&amp;quot;&quot;/&gt;&lt;property id=&quot;20307&quot; value=&quot;259&quot;/&gt;&lt;/object&gt;&lt;object type=&quot;3&quot; unique_id=&quot;11916&quot;&gt;&lt;property id=&quot;20148&quot; value=&quot;5&quot;/&gt;&lt;property id=&quot;20300&quot; value=&quot;Slide 4 - &amp;quot;One color chart&amp;quot;&quot;/&gt;&lt;property id=&quot;20307&quot; value=&quot;261&quot;/&gt;&lt;/object&gt;&lt;object type=&quot;3&quot; unique_id=&quot;11917&quot;&gt;&lt;property id=&quot;20148&quot; value=&quot;5&quot;/&gt;&lt;property id=&quot;20300&quot; value=&quot;Slide 5 - &amp;quot;Two color chart&amp;quot;&quot;/&gt;&lt;property id=&quot;20307&quot; value=&quot;260&quot;/&gt;&lt;/object&gt;&lt;object type=&quot;3&quot; unique_id=&quot;11918&quot;&gt;&lt;property id=&quot;20148&quot; value=&quot;5&quot;/&gt;&lt;property id=&quot;20300&quot; value=&quot;Slide 6 - &amp;quot;Three color chart&amp;quot;&quot;/&gt;&lt;property id=&quot;20307&quot; value=&quot;263&quot;/&gt;&lt;/object&gt;&lt;object type=&quot;3&quot; unique_id=&quot;11919&quot;&gt;&lt;property id=&quot;20148&quot; value=&quot;5&quot;/&gt;&lt;property id=&quot;20300&quot; value=&quot;Slide 7 - &amp;quot;Four color chart&amp;quot;&quot;/&gt;&lt;property id=&quot;20307&quot; value=&quot;262&quot;/&gt;&lt;/object&gt;&lt;object type=&quot;3&quot; unique_id=&quot;11920&quot;&gt;&lt;property id=&quot;20148&quot; value=&quot;5&quot;/&gt;&lt;property id=&quot;20300&quot; value=&quot;Slide 8 - &amp;quot;Five color chart&amp;quot;&quot;/&gt;&lt;property id=&quot;20307&quot; value=&quot;264&quot;/&gt;&lt;/object&gt;&lt;object type=&quot;3&quot; unique_id=&quot;11921&quot;&gt;&lt;property id=&quot;20148&quot; value=&quot;5&quot;/&gt;&lt;property id=&quot;20300&quot; value=&quot;Slide 9 - &amp;quot;Pie chart&amp;quot;&quot;/&gt;&lt;property id=&quot;20307&quot; value=&quot;265&quot;/&gt;&lt;/object&gt;&lt;object type=&quot;3&quot; unique_id=&quot;11922&quot;&gt;&lt;property id=&quot;20148&quot; value=&quot;5&quot;/&gt;&lt;property id=&quot;20300&quot; value=&quot;Slide 10 - &amp;quot;Section Header Slide&amp;quot;&quot;/&gt;&lt;property id=&quot;20307&quot; value=&quot;266&quot;/&gt;&lt;/object&gt;&lt;object type=&quot;3&quot; unique_id=&quot;11923&quot;&gt;&lt;property id=&quot;20148&quot; value=&quot;5&quot;/&gt;&lt;property id=&quot;20300&quot; value=&quot;Slide 11 - &amp;quot;Slide with nothing at bottom for long lists or graphics&amp;quot;&quot;/&gt;&lt;property id=&quot;20307&quot; value=&quot;268&quot;/&gt;&lt;/object&gt;&lt;object type=&quot;3&quot; unique_id=&quot;11924&quot;&gt;&lt;property id=&quot;20148&quot; value=&quot;5&quot;/&gt;&lt;property id=&quot;20300&quot; value=&quot;Slide 12 - &amp;quot;Final presentation slide&amp;quot;&quot;/&gt;&lt;property id=&quot;20307&quot; value=&quot;267&quot;/&gt;&lt;/object&gt;&lt;object type=&quot;3&quot; unique_id=&quot;11925&quot;&gt;&lt;property id=&quot;20148&quot; value=&quot;5&quot;/&gt;&lt;property id=&quot;20300&quot; value=&quot;Slide 13&quot;/&gt;&lt;property id=&quot;20307&quot; value=&quot;269&quot;/&gt;&lt;/object&gt;&lt;/object&gt;&lt;object type=&quot;8&quot; unique_id=&quot;1191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749</TotalTime>
  <Words>749</Words>
  <Application>Microsoft Macintosh PowerPoint</Application>
  <PresentationFormat>On-screen Show (4:3)</PresentationFormat>
  <Paragraphs>74</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The Importance of Personnel Data</vt:lpstr>
      <vt:lpstr>Having data can help you answer critical questions…..</vt:lpstr>
      <vt:lpstr>Having the right types of data helps you to answer critical questions about….</vt:lpstr>
      <vt:lpstr>Having personnel data can help you answer critical questions about …..</vt:lpstr>
      <vt:lpstr>Having personnel data can help you answer critical questions about…..</vt:lpstr>
      <vt:lpstr>Having key data elements allows you to track trends over time….</vt:lpstr>
      <vt:lpstr>Having the ability to link data elements allows you to answer critical questions…</vt:lpstr>
      <vt:lpstr>DaSy System Framework</vt:lpstr>
      <vt:lpstr>The DaSy Center has TA specialists who can help you with your personnel data….</vt:lpstr>
      <vt:lpstr>You can find useful resources on the DaSy Center web site….</vt:lpstr>
      <vt:lpstr>PowerPoint Presentation</vt:lpstr>
    </vt:vector>
  </TitlesOfParts>
  <Company>The DaSy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Roxanne Jones</dc:creator>
  <cp:lastModifiedBy>Crystal Garcia</cp:lastModifiedBy>
  <cp:revision>81</cp:revision>
  <cp:lastPrinted>2016-01-05T23:32:54Z</cp:lastPrinted>
  <dcterms:created xsi:type="dcterms:W3CDTF">2013-02-06T21:54:43Z</dcterms:created>
  <dcterms:modified xsi:type="dcterms:W3CDTF">2016-02-01T23:06:24Z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