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wdp" ContentType="image/vnd.ms-photo"/>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58" r:id="rId2"/>
    <p:sldId id="257" r:id="rId3"/>
    <p:sldId id="270" r:id="rId4"/>
    <p:sldId id="271" r:id="rId5"/>
    <p:sldId id="272" r:id="rId6"/>
    <p:sldId id="273" r:id="rId7"/>
    <p:sldId id="267" r:id="rId8"/>
    <p:sldId id="269" r:id="rId9"/>
  </p:sldIdLst>
  <p:sldSz cx="9144000" cy="6858000" type="screen4x3"/>
  <p:notesSz cx="7010400" cy="92964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578"/>
    <a:srgbClr val="39B54A"/>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2" autoAdjust="0"/>
    <p:restoredTop sz="85917" autoAdjust="0"/>
  </p:normalViewPr>
  <p:slideViewPr>
    <p:cSldViewPr>
      <p:cViewPr>
        <p:scale>
          <a:sx n="90" d="100"/>
          <a:sy n="90" d="100"/>
        </p:scale>
        <p:origin x="-2824" y="-7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tags" Target="tags/tag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C46C913-017E-41CB-BD92-AB72C59CEF84}" type="datetimeFigureOut">
              <a:rPr lang="en-US" smtClean="0"/>
              <a:t>2/1/16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BEAF370-FD3B-447A-B724-07A83C459553}" type="datetimeFigureOut">
              <a:rPr lang="en-US" smtClean="0"/>
              <a:t>2/1/16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69EC22-8000-4A01-AE86-242F21553022}" type="slidenum">
              <a:rPr lang="en-US" smtClean="0"/>
              <a:t>1</a:t>
            </a:fld>
            <a:endParaRPr lang="en-US"/>
          </a:p>
        </p:txBody>
      </p:sp>
    </p:spTree>
    <p:extLst>
      <p:ext uri="{BB962C8B-B14F-4D97-AF65-F5344CB8AC3E}">
        <p14:creationId xmlns:p14="http://schemas.microsoft.com/office/powerpoint/2010/main" val="149886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69EC22-8000-4A01-AE86-242F21553022}" type="slidenum">
              <a:rPr lang="en-US" smtClean="0"/>
              <a:t>2</a:t>
            </a:fld>
            <a:endParaRPr lang="en-US"/>
          </a:p>
        </p:txBody>
      </p:sp>
    </p:spTree>
    <p:extLst>
      <p:ext uri="{BB962C8B-B14F-4D97-AF65-F5344CB8AC3E}">
        <p14:creationId xmlns:p14="http://schemas.microsoft.com/office/powerpoint/2010/main" val="329624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69EC22-8000-4A01-AE86-242F21553022}" type="slidenum">
              <a:rPr lang="en-US" smtClean="0"/>
              <a:t>3</a:t>
            </a:fld>
            <a:endParaRPr lang="en-US"/>
          </a:p>
        </p:txBody>
      </p:sp>
    </p:spTree>
    <p:extLst>
      <p:ext uri="{BB962C8B-B14F-4D97-AF65-F5344CB8AC3E}">
        <p14:creationId xmlns:p14="http://schemas.microsoft.com/office/powerpoint/2010/main" val="7244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69EC22-8000-4A01-AE86-242F21553022}" type="slidenum">
              <a:rPr lang="en-US" smtClean="0"/>
              <a:t>4</a:t>
            </a:fld>
            <a:endParaRPr lang="en-US"/>
          </a:p>
        </p:txBody>
      </p:sp>
    </p:spTree>
    <p:extLst>
      <p:ext uri="{BB962C8B-B14F-4D97-AF65-F5344CB8AC3E}">
        <p14:creationId xmlns:p14="http://schemas.microsoft.com/office/powerpoint/2010/main" val="224807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69EC22-8000-4A01-AE86-242F21553022}" type="slidenum">
              <a:rPr lang="en-US" smtClean="0"/>
              <a:t>5</a:t>
            </a:fld>
            <a:endParaRPr lang="en-US"/>
          </a:p>
        </p:txBody>
      </p:sp>
    </p:spTree>
    <p:extLst>
      <p:ext uri="{BB962C8B-B14F-4D97-AF65-F5344CB8AC3E}">
        <p14:creationId xmlns:p14="http://schemas.microsoft.com/office/powerpoint/2010/main" val="1530369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69EC22-8000-4A01-AE86-242F21553022}" type="slidenum">
              <a:rPr lang="en-US" smtClean="0"/>
              <a:t>6</a:t>
            </a:fld>
            <a:endParaRPr lang="en-US"/>
          </a:p>
        </p:txBody>
      </p:sp>
    </p:spTree>
    <p:extLst>
      <p:ext uri="{BB962C8B-B14F-4D97-AF65-F5344CB8AC3E}">
        <p14:creationId xmlns:p14="http://schemas.microsoft.com/office/powerpoint/2010/main" val="1467792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69EC22-8000-4A01-AE86-242F21553022}" type="slidenum">
              <a:rPr lang="en-US" smtClean="0"/>
              <a:t>7</a:t>
            </a:fld>
            <a:endParaRPr lang="en-US"/>
          </a:p>
        </p:txBody>
      </p:sp>
    </p:spTree>
    <p:extLst>
      <p:ext uri="{BB962C8B-B14F-4D97-AF65-F5344CB8AC3E}">
        <p14:creationId xmlns:p14="http://schemas.microsoft.com/office/powerpoint/2010/main" val="226669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presenters: This slide is to be included as the last slide in your deck but you are not expected to show it to the audience. Please be sure to delete these instructions from this slide’s notes page in your </a:t>
            </a:r>
            <a:r>
              <a:rPr lang="en-US"/>
              <a:t>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8</a:t>
            </a:fld>
            <a:endParaRPr lang="en-US"/>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10" name="Group 9" descr="Logo for 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smtClean="0">
                  <a:solidFill>
                    <a:srgbClr val="39B54A"/>
                  </a:solidFill>
                </a:rPr>
                <a:t>The</a:t>
              </a:r>
              <a:r>
                <a:rPr lang="en-US" b="1" baseline="0" dirty="0" smtClean="0">
                  <a:solidFill>
                    <a:srgbClr val="39B54A"/>
                  </a:solidFill>
                </a:rPr>
                <a:t> Center for IDEA</a:t>
              </a:r>
            </a:p>
            <a:p>
              <a:r>
                <a:rPr lang="en-US" b="1" baseline="0" dirty="0" smtClean="0">
                  <a:solidFill>
                    <a:srgbClr val="39B54A"/>
                  </a:solidFill>
                </a:rPr>
                <a:t>Early Childhood Data Systems</a:t>
              </a:r>
              <a:endParaRPr lang="en-US" b="1" dirty="0">
                <a:solidFill>
                  <a:srgbClr val="39B54A"/>
                </a:solidFill>
              </a:endParaRPr>
            </a:p>
          </p:txBody>
        </p:sp>
      </p:gr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smtClean="0"/>
              <a:t>Click to edit Master title</a:t>
            </a:r>
            <a:endParaRPr lang="en-US" dirty="0"/>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spTree>
    <p:extLst>
      <p:ext uri="{BB962C8B-B14F-4D97-AF65-F5344CB8AC3E}">
        <p14:creationId xmlns:p14="http://schemas.microsoft.com/office/powerpoint/2010/main" val="112504738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FontTx/>
              <a:buBlip>
                <a:blip r:embed="rId2"/>
              </a:buBlip>
              <a:defRPr sz="3200">
                <a:solidFill>
                  <a:srgbClr val="154578"/>
                </a:solidFill>
              </a:defRPr>
            </a:lvl1pPr>
            <a:lvl2pPr marL="742950" indent="-285750">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a:latin typeface="Century Gothic"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smtClean="0"/>
              <a:t>Click To Edit Master Title Style</a:t>
            </a:r>
            <a:endParaRPr lang="en-US" dirty="0"/>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smtClean="0"/>
              <a:t>Click to add picture</a:t>
            </a:r>
            <a:endParaRPr lang="en-US" dirty="0"/>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49039785"/>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pic>
        <p:nvPicPr>
          <p:cNvPr id="10"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3"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dasycenter.org/" TargetMode="External"/><Relationship Id="rId4" Type="http://schemas.openxmlformats.org/officeDocument/2006/relationships/hyperlink" Target="https://www.facebook.com/dasycenter" TargetMode="External"/><Relationship Id="rId5" Type="http://schemas.openxmlformats.org/officeDocument/2006/relationships/hyperlink" Target="https://twitter.com/DaSyCenter"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33600"/>
            <a:ext cx="7391400" cy="1676400"/>
          </a:xfrm>
        </p:spPr>
        <p:txBody>
          <a:bodyPr>
            <a:noAutofit/>
          </a:bodyPr>
          <a:lstStyle/>
          <a:p>
            <a:r>
              <a:rPr lang="en-US" sz="4000" dirty="0"/>
              <a:t>Using Data </a:t>
            </a:r>
            <a:r>
              <a:rPr lang="en-US" sz="4000" dirty="0" smtClean="0"/>
              <a:t>to Reduce Suspension and Expulsion of Young Children</a:t>
            </a:r>
            <a:endParaRPr lang="en-US" sz="4000" dirty="0"/>
          </a:p>
        </p:txBody>
      </p:sp>
      <p:sp>
        <p:nvSpPr>
          <p:cNvPr id="5" name="Text Placeholder 10"/>
          <p:cNvSpPr txBox="1">
            <a:spLocks/>
          </p:cNvSpPr>
          <p:nvPr/>
        </p:nvSpPr>
        <p:spPr>
          <a:xfrm>
            <a:off x="838200" y="4041648"/>
            <a:ext cx="6705600" cy="1143000"/>
          </a:xfrm>
          <a:prstGeom prst="rect">
            <a:avLst/>
          </a:prstGeom>
        </p:spPr>
        <p:txBody>
          <a:bodyPr/>
          <a:lstStyle>
            <a:lvl1pPr marL="0" indent="0" algn="l" defTabSz="914400" rtl="0" eaLnBrk="1" latinLnBrk="0" hangingPunct="1">
              <a:spcBef>
                <a:spcPct val="20000"/>
              </a:spcBef>
              <a:buClr>
                <a:srgbClr val="ED3532"/>
              </a:buClr>
              <a:buFont typeface="Arial" pitchFamily="34" charset="0"/>
              <a:buNone/>
              <a:defRPr sz="4000" b="1" kern="1200">
                <a:solidFill>
                  <a:srgbClr val="154578"/>
                </a:solidFill>
                <a:latin typeface="Century Gothic" panose="020B0502020202020204" pitchFamily="34" charset="0"/>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200" dirty="0"/>
              <a:t>Donna </a:t>
            </a:r>
            <a:r>
              <a:rPr lang="en-US" sz="3200" dirty="0" smtClean="0"/>
              <a:t>Spiker</a:t>
            </a:r>
            <a:br>
              <a:rPr lang="en-US" sz="3200" dirty="0" smtClean="0"/>
            </a:br>
            <a:r>
              <a:rPr lang="en-US" sz="3200" dirty="0" smtClean="0"/>
              <a:t>Co-Director, DaSy Center</a:t>
            </a:r>
            <a:endParaRPr lang="en-US" sz="3200" dirty="0"/>
          </a:p>
        </p:txBody>
      </p:sp>
      <p:sp>
        <p:nvSpPr>
          <p:cNvPr id="6" name="Subtitle 2"/>
          <p:cNvSpPr>
            <a:spLocks noGrp="1"/>
          </p:cNvSpPr>
          <p:nvPr>
            <p:ph type="subTitle" idx="1"/>
          </p:nvPr>
        </p:nvSpPr>
        <p:spPr>
          <a:xfrm>
            <a:off x="899629" y="5416296"/>
            <a:ext cx="6632448" cy="1216152"/>
          </a:xfrm>
        </p:spPr>
        <p:txBody>
          <a:bodyPr>
            <a:normAutofit/>
          </a:bodyPr>
          <a:lstStyle/>
          <a:p>
            <a:pPr algn="l">
              <a:lnSpc>
                <a:spcPts val="3100"/>
              </a:lnSpc>
              <a:spcAft>
                <a:spcPts val="600"/>
              </a:spcAft>
            </a:pPr>
            <a:r>
              <a:rPr lang="en-US" sz="2400" dirty="0"/>
              <a:t>OSEP 2016 Virtual leadership </a:t>
            </a:r>
            <a:r>
              <a:rPr lang="en-US" sz="2400" dirty="0" smtClean="0"/>
              <a:t>Conference</a:t>
            </a:r>
            <a:br>
              <a:rPr lang="en-US" sz="2400" dirty="0" smtClean="0"/>
            </a:br>
            <a:r>
              <a:rPr lang="en-US" sz="2400" dirty="0"/>
              <a:t>February </a:t>
            </a:r>
            <a:r>
              <a:rPr lang="en-US" sz="2400" dirty="0" smtClean="0"/>
              <a:t>2016</a:t>
            </a:r>
            <a:endParaRPr lang="en-US" sz="2400" dirty="0"/>
          </a:p>
        </p:txBody>
      </p:sp>
    </p:spTree>
    <p:extLst>
      <p:ext uri="{BB962C8B-B14F-4D97-AF65-F5344CB8AC3E}">
        <p14:creationId xmlns:p14="http://schemas.microsoft.com/office/powerpoint/2010/main" val="9419429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2</a:t>
            </a:fld>
            <a:endParaRPr lang="en-US" dirty="0"/>
          </a:p>
        </p:txBody>
      </p:sp>
      <p:sp>
        <p:nvSpPr>
          <p:cNvPr id="3" name="Title 2" descr="&quot; &quot;"/>
          <p:cNvSpPr>
            <a:spLocks noGrp="1"/>
          </p:cNvSpPr>
          <p:nvPr>
            <p:ph type="title"/>
          </p:nvPr>
        </p:nvSpPr>
        <p:spPr>
          <a:xfrm>
            <a:off x="304800" y="274638"/>
            <a:ext cx="8686800" cy="1143000"/>
          </a:xfrm>
        </p:spPr>
        <p:txBody>
          <a:bodyPr>
            <a:normAutofit fontScale="90000"/>
          </a:bodyPr>
          <a:lstStyle/>
          <a:p>
            <a:r>
              <a:rPr lang="en-US" dirty="0" smtClean="0"/>
              <a:t>Having data can help you answer critical questions…..</a:t>
            </a:r>
            <a:endParaRPr lang="en-US" dirty="0"/>
          </a:p>
        </p:txBody>
      </p:sp>
      <p:sp>
        <p:nvSpPr>
          <p:cNvPr id="2" name="Content Placeholder 1"/>
          <p:cNvSpPr>
            <a:spLocks noGrp="1"/>
          </p:cNvSpPr>
          <p:nvPr>
            <p:ph idx="1"/>
          </p:nvPr>
        </p:nvSpPr>
        <p:spPr>
          <a:xfrm>
            <a:off x="457200" y="1600201"/>
            <a:ext cx="8305800" cy="4038600"/>
          </a:xfrm>
        </p:spPr>
        <p:txBody>
          <a:bodyPr/>
          <a:lstStyle/>
          <a:p>
            <a:pPr lvl="0"/>
            <a:r>
              <a:rPr lang="en-US" sz="2600" dirty="0" smtClean="0"/>
              <a:t>Are certain programs suspending or expelling more children? </a:t>
            </a:r>
          </a:p>
          <a:p>
            <a:pPr lvl="0"/>
            <a:r>
              <a:rPr lang="en-US" sz="2600" dirty="0" smtClean="0"/>
              <a:t>Are children of different backgrounds more likely to be suspended or expelled?</a:t>
            </a:r>
          </a:p>
          <a:p>
            <a:pPr lvl="0"/>
            <a:r>
              <a:rPr lang="en-US" sz="2600" dirty="0" smtClean="0"/>
              <a:t>What are the outcomes for children that are included in high-quality programs?</a:t>
            </a:r>
          </a:p>
          <a:p>
            <a:pPr lvl="0"/>
            <a:r>
              <a:rPr lang="en-US" sz="2600" dirty="0" smtClean="0"/>
              <a:t>Are strategies that reduce suspension and expulsion rates being successfully implemented? </a:t>
            </a:r>
          </a:p>
        </p:txBody>
      </p:sp>
    </p:spTree>
    <p:extLst>
      <p:ext uri="{BB962C8B-B14F-4D97-AF65-F5344CB8AC3E}">
        <p14:creationId xmlns:p14="http://schemas.microsoft.com/office/powerpoint/2010/main" val="20356768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3</a:t>
            </a:fld>
            <a:endParaRPr lang="en-US" dirty="0"/>
          </a:p>
        </p:txBody>
      </p:sp>
      <p:sp>
        <p:nvSpPr>
          <p:cNvPr id="3" name="Title 2" descr="&quot; &quot;"/>
          <p:cNvSpPr>
            <a:spLocks noGrp="1"/>
          </p:cNvSpPr>
          <p:nvPr>
            <p:ph type="title"/>
          </p:nvPr>
        </p:nvSpPr>
        <p:spPr/>
        <p:txBody>
          <a:bodyPr>
            <a:normAutofit fontScale="90000"/>
          </a:bodyPr>
          <a:lstStyle/>
          <a:p>
            <a:r>
              <a:rPr lang="en-US" dirty="0" smtClean="0"/>
              <a:t>Having the right types of data are important to answer critical questions….</a:t>
            </a:r>
            <a:endParaRPr lang="en-US" dirty="0"/>
          </a:p>
        </p:txBody>
      </p:sp>
      <p:sp>
        <p:nvSpPr>
          <p:cNvPr id="2" name="Content Placeholder 1"/>
          <p:cNvSpPr>
            <a:spLocks noGrp="1"/>
          </p:cNvSpPr>
          <p:nvPr>
            <p:ph idx="1"/>
          </p:nvPr>
        </p:nvSpPr>
        <p:spPr/>
        <p:txBody>
          <a:bodyPr/>
          <a:lstStyle/>
          <a:p>
            <a:pPr lvl="0"/>
            <a:r>
              <a:rPr lang="en-US" dirty="0" smtClean="0"/>
              <a:t>Types of programs</a:t>
            </a:r>
            <a:endParaRPr lang="en-US" dirty="0"/>
          </a:p>
          <a:p>
            <a:pPr lvl="0"/>
            <a:r>
              <a:rPr lang="en-US" dirty="0"/>
              <a:t>P</a:t>
            </a:r>
            <a:r>
              <a:rPr lang="en-US" dirty="0" smtClean="0"/>
              <a:t>rogram </a:t>
            </a:r>
            <a:r>
              <a:rPr lang="en-US" dirty="0"/>
              <a:t>quality </a:t>
            </a:r>
            <a:r>
              <a:rPr lang="en-US" dirty="0" smtClean="0"/>
              <a:t>data (e.g., QRIS ratings)</a:t>
            </a:r>
          </a:p>
          <a:p>
            <a:pPr lvl="0"/>
            <a:r>
              <a:rPr lang="en-US" dirty="0" smtClean="0"/>
              <a:t>Strategies or practices used to support inclusion</a:t>
            </a:r>
            <a:endParaRPr lang="en-US" dirty="0"/>
          </a:p>
          <a:p>
            <a:r>
              <a:rPr lang="en-US" dirty="0" smtClean="0"/>
              <a:t>Child and family demographic characteristics</a:t>
            </a:r>
          </a:p>
          <a:p>
            <a:r>
              <a:rPr lang="en-US" dirty="0"/>
              <a:t>C</a:t>
            </a:r>
            <a:r>
              <a:rPr lang="en-US" dirty="0" smtClean="0"/>
              <a:t>hild and family outcomes data</a:t>
            </a:r>
            <a:endParaRPr lang="en-US" dirty="0"/>
          </a:p>
        </p:txBody>
      </p:sp>
    </p:spTree>
    <p:extLst>
      <p:ext uri="{BB962C8B-B14F-4D97-AF65-F5344CB8AC3E}">
        <p14:creationId xmlns:p14="http://schemas.microsoft.com/office/powerpoint/2010/main" val="19953936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4</a:t>
            </a:fld>
            <a:endParaRPr lang="en-US" dirty="0"/>
          </a:p>
        </p:txBody>
      </p:sp>
      <p:sp>
        <p:nvSpPr>
          <p:cNvPr id="3" name="Title 2" descr="&quot; &quot;"/>
          <p:cNvSpPr>
            <a:spLocks noGrp="1"/>
          </p:cNvSpPr>
          <p:nvPr>
            <p:ph type="title"/>
          </p:nvPr>
        </p:nvSpPr>
        <p:spPr/>
        <p:txBody>
          <a:bodyPr>
            <a:normAutofit fontScale="90000"/>
          </a:bodyPr>
          <a:lstStyle/>
          <a:p>
            <a:r>
              <a:rPr lang="en-US" dirty="0" smtClean="0"/>
              <a:t>Having key data elements allows you to track trends over time….</a:t>
            </a:r>
            <a:endParaRPr lang="en-US" dirty="0"/>
          </a:p>
        </p:txBody>
      </p:sp>
      <p:sp>
        <p:nvSpPr>
          <p:cNvPr id="2" name="Content Placeholder 1"/>
          <p:cNvSpPr>
            <a:spLocks noGrp="1"/>
          </p:cNvSpPr>
          <p:nvPr>
            <p:ph idx="1"/>
          </p:nvPr>
        </p:nvSpPr>
        <p:spPr/>
        <p:txBody>
          <a:bodyPr/>
          <a:lstStyle/>
          <a:p>
            <a:pPr lvl="0"/>
            <a:r>
              <a:rPr lang="en-US" dirty="0" smtClean="0"/>
              <a:t>Year to year </a:t>
            </a:r>
            <a:r>
              <a:rPr lang="en-US" dirty="0"/>
              <a:t>changes </a:t>
            </a:r>
            <a:r>
              <a:rPr lang="en-US" dirty="0" smtClean="0"/>
              <a:t>in settings </a:t>
            </a:r>
            <a:r>
              <a:rPr lang="en-US" dirty="0"/>
              <a:t>where children receive services:</a:t>
            </a:r>
            <a:endParaRPr lang="en-US" dirty="0" smtClean="0"/>
          </a:p>
          <a:p>
            <a:pPr lvl="1"/>
            <a:r>
              <a:rPr lang="en-US" dirty="0" smtClean="0"/>
              <a:t>Are more children being suspended and expelled over time? </a:t>
            </a:r>
          </a:p>
          <a:p>
            <a:r>
              <a:rPr lang="en-US" dirty="0" smtClean="0"/>
              <a:t>Year to year changes in program quality:  </a:t>
            </a:r>
          </a:p>
          <a:p>
            <a:pPr lvl="1"/>
            <a:r>
              <a:rPr lang="en-US" dirty="0" smtClean="0"/>
              <a:t>Are more children </a:t>
            </a:r>
            <a:r>
              <a:rPr lang="en-US" dirty="0"/>
              <a:t>receiving services in </a:t>
            </a:r>
            <a:r>
              <a:rPr lang="en-US" dirty="0" smtClean="0"/>
              <a:t>high-quality programs?</a:t>
            </a:r>
          </a:p>
          <a:p>
            <a:pPr lvl="1"/>
            <a:r>
              <a:rPr lang="en-US" dirty="0" smtClean="0"/>
              <a:t>Are there </a:t>
            </a:r>
            <a:r>
              <a:rPr lang="en-US" dirty="0"/>
              <a:t>more high-quality </a:t>
            </a:r>
            <a:r>
              <a:rPr lang="en-US" dirty="0" smtClean="0"/>
              <a:t>programs available?</a:t>
            </a:r>
          </a:p>
          <a:p>
            <a:pPr lvl="1"/>
            <a:r>
              <a:rPr lang="en-US" dirty="0" smtClean="0"/>
              <a:t>Are more appropriate strategies to support inclusion being implemented?</a:t>
            </a:r>
            <a:endParaRPr lang="en-US" dirty="0"/>
          </a:p>
        </p:txBody>
      </p:sp>
    </p:spTree>
    <p:extLst>
      <p:ext uri="{BB962C8B-B14F-4D97-AF65-F5344CB8AC3E}">
        <p14:creationId xmlns:p14="http://schemas.microsoft.com/office/powerpoint/2010/main" val="27599882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5</a:t>
            </a:fld>
            <a:endParaRPr lang="en-US" dirty="0"/>
          </a:p>
        </p:txBody>
      </p:sp>
      <p:sp>
        <p:nvSpPr>
          <p:cNvPr id="3" name="Title 2" descr="&quot; &quot;"/>
          <p:cNvSpPr>
            <a:spLocks noGrp="1"/>
          </p:cNvSpPr>
          <p:nvPr>
            <p:ph type="title"/>
          </p:nvPr>
        </p:nvSpPr>
        <p:spPr>
          <a:xfrm>
            <a:off x="457200" y="274638"/>
            <a:ext cx="8458200" cy="1143000"/>
          </a:xfrm>
        </p:spPr>
        <p:txBody>
          <a:bodyPr>
            <a:normAutofit fontScale="90000"/>
          </a:bodyPr>
          <a:lstStyle/>
          <a:p>
            <a:r>
              <a:rPr lang="en-US" dirty="0" smtClean="0"/>
              <a:t>Having the ability to link data elements allows you to answer critical questions…</a:t>
            </a:r>
            <a:endParaRPr lang="en-US" dirty="0"/>
          </a:p>
        </p:txBody>
      </p:sp>
      <p:sp>
        <p:nvSpPr>
          <p:cNvPr id="2" name="Content Placeholder 1"/>
          <p:cNvSpPr>
            <a:spLocks noGrp="1"/>
          </p:cNvSpPr>
          <p:nvPr>
            <p:ph idx="1"/>
          </p:nvPr>
        </p:nvSpPr>
        <p:spPr>
          <a:xfrm>
            <a:off x="457200" y="1600200"/>
            <a:ext cx="8229600" cy="4419599"/>
          </a:xfrm>
        </p:spPr>
        <p:txBody>
          <a:bodyPr/>
          <a:lstStyle/>
          <a:p>
            <a:pPr lvl="0"/>
            <a:r>
              <a:rPr lang="en-US" dirty="0" smtClean="0"/>
              <a:t>Linking child and family data to program and personnel data can help answer questions like:</a:t>
            </a:r>
          </a:p>
          <a:p>
            <a:pPr lvl="1"/>
            <a:r>
              <a:rPr lang="en-US" dirty="0"/>
              <a:t>Are some types of children more likely </a:t>
            </a:r>
            <a:r>
              <a:rPr lang="en-US" dirty="0" smtClean="0"/>
              <a:t>to be suspended or expelled?</a:t>
            </a:r>
          </a:p>
          <a:p>
            <a:pPr lvl="1"/>
            <a:r>
              <a:rPr lang="en-US" dirty="0"/>
              <a:t>Are some types of children more likely to receive </a:t>
            </a:r>
            <a:r>
              <a:rPr lang="en-US" dirty="0" smtClean="0"/>
              <a:t>services from highly-qualified personnel?</a:t>
            </a:r>
          </a:p>
          <a:p>
            <a:r>
              <a:rPr lang="en-US" dirty="0" smtClean="0"/>
              <a:t>Linking across different datasets requires the use of a unique child identifier</a:t>
            </a:r>
            <a:endParaRPr lang="en-US" dirty="0"/>
          </a:p>
          <a:p>
            <a:pPr marL="457200" lvl="1" indent="0">
              <a:buNone/>
            </a:pPr>
            <a:endParaRPr lang="en-US" dirty="0" smtClean="0"/>
          </a:p>
        </p:txBody>
      </p:sp>
    </p:spTree>
    <p:extLst>
      <p:ext uri="{BB962C8B-B14F-4D97-AF65-F5344CB8AC3E}">
        <p14:creationId xmlns:p14="http://schemas.microsoft.com/office/powerpoint/2010/main" val="41067129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6</a:t>
            </a:fld>
            <a:endParaRPr lang="en-US" dirty="0"/>
          </a:p>
        </p:txBody>
      </p:sp>
      <p:sp>
        <p:nvSpPr>
          <p:cNvPr id="2" name="Title 1" descr="&quot; &quot;"/>
          <p:cNvSpPr>
            <a:spLocks noGrp="1"/>
          </p:cNvSpPr>
          <p:nvPr>
            <p:ph type="title"/>
          </p:nvPr>
        </p:nvSpPr>
        <p:spPr/>
        <p:txBody>
          <a:bodyPr>
            <a:normAutofit/>
          </a:bodyPr>
          <a:lstStyle/>
          <a:p>
            <a:r>
              <a:rPr lang="en-US" dirty="0"/>
              <a:t>DaSy Data System Framework</a:t>
            </a:r>
          </a:p>
        </p:txBody>
      </p:sp>
      <p:sp>
        <p:nvSpPr>
          <p:cNvPr id="3" name="Content Placeholder 2"/>
          <p:cNvSpPr>
            <a:spLocks noGrp="1"/>
          </p:cNvSpPr>
          <p:nvPr>
            <p:ph idx="1"/>
          </p:nvPr>
        </p:nvSpPr>
        <p:spPr>
          <a:xfrm>
            <a:off x="457200" y="1600200"/>
            <a:ext cx="3581400" cy="4430231"/>
          </a:xfrm>
        </p:spPr>
        <p:txBody>
          <a:bodyPr/>
          <a:lstStyle/>
          <a:p>
            <a:r>
              <a:rPr lang="en-US" dirty="0" smtClean="0"/>
              <a:t>A tool to help states think about the quality of their state data system</a:t>
            </a:r>
          </a:p>
          <a:p>
            <a:r>
              <a:rPr lang="en-US" dirty="0" smtClean="0"/>
              <a:t>Indicators of quality to help state build more powerful data systems so you can answer critical questions</a:t>
            </a:r>
          </a:p>
        </p:txBody>
      </p:sp>
      <p:pic>
        <p:nvPicPr>
          <p:cNvPr id="5" name="Picture 2" descr="\\128.18.33.159\org 653\Projects\CURRENT PROJECTS\DaSy - EC TA Data Center  (P21590)\Framework Development\Framework Document\FINAL-September 2014\DaSy_framework_graphi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1524000"/>
            <a:ext cx="4959635" cy="4506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4325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7</a:t>
            </a:fld>
            <a:endParaRPr lang="en-US" dirty="0"/>
          </a:p>
        </p:txBody>
      </p:sp>
      <p:sp>
        <p:nvSpPr>
          <p:cNvPr id="2" name="Title 1" descr="&quot; &quot;"/>
          <p:cNvSpPr>
            <a:spLocks noGrp="1"/>
          </p:cNvSpPr>
          <p:nvPr>
            <p:ph type="title"/>
          </p:nvPr>
        </p:nvSpPr>
        <p:spPr/>
        <p:txBody>
          <a:bodyPr>
            <a:normAutofit fontScale="90000"/>
          </a:bodyPr>
          <a:lstStyle/>
          <a:p>
            <a:r>
              <a:rPr lang="en-US" dirty="0"/>
              <a:t>The DaSy Center has TA specialists who can help you….</a:t>
            </a:r>
          </a:p>
        </p:txBody>
      </p:sp>
      <p:sp>
        <p:nvSpPr>
          <p:cNvPr id="3" name="Content Placeholder 2"/>
          <p:cNvSpPr>
            <a:spLocks noGrp="1"/>
          </p:cNvSpPr>
          <p:nvPr>
            <p:ph idx="1"/>
          </p:nvPr>
        </p:nvSpPr>
        <p:spPr/>
        <p:txBody>
          <a:bodyPr/>
          <a:lstStyle/>
          <a:p>
            <a:r>
              <a:rPr lang="en-US" dirty="0" smtClean="0"/>
              <a:t>Visit the </a:t>
            </a:r>
            <a:r>
              <a:rPr lang="en-US" dirty="0" err="1" smtClean="0"/>
              <a:t>DaSy</a:t>
            </a:r>
            <a:r>
              <a:rPr lang="en-US" dirty="0" smtClean="0"/>
              <a:t> website at:</a:t>
            </a:r>
            <a:br>
              <a:rPr lang="en-US" dirty="0" smtClean="0"/>
            </a:br>
            <a:r>
              <a:rPr lang="en-US" dirty="0" smtClean="0">
                <a:hlinkClick r:id="rId3"/>
              </a:rPr>
              <a:t>http://dasycenter.org/</a:t>
            </a:r>
            <a:endParaRPr lang="en-US" dirty="0" smtClean="0"/>
          </a:p>
          <a:p>
            <a:r>
              <a:rPr lang="en-US" dirty="0" smtClean="0"/>
              <a:t>Like us on Facebook: </a:t>
            </a:r>
            <a:br>
              <a:rPr lang="en-US" dirty="0" smtClean="0"/>
            </a:br>
            <a:r>
              <a:rPr lang="en-US" u="sng" dirty="0">
                <a:hlinkClick r:id="rId4"/>
              </a:rPr>
              <a:t>https://www.facebook.com/dasycenter</a:t>
            </a:r>
            <a:endParaRPr lang="en-US" dirty="0" smtClean="0"/>
          </a:p>
          <a:p>
            <a:r>
              <a:rPr lang="en-US" dirty="0" smtClean="0"/>
              <a:t>Follow us on Twitter:</a:t>
            </a:r>
            <a:br>
              <a:rPr lang="en-US" dirty="0" smtClean="0"/>
            </a:br>
            <a:r>
              <a:rPr lang="en-US" u="sng" dirty="0" smtClean="0">
                <a:hlinkClick r:id="rId5"/>
              </a:rPr>
              <a:t>@</a:t>
            </a:r>
            <a:r>
              <a:rPr lang="en-US" u="sng" dirty="0" err="1">
                <a:hlinkClick r:id="rId5"/>
              </a:rPr>
              <a:t>DaSyCenter</a:t>
            </a:r>
            <a:r>
              <a:rPr lang="en-US" dirty="0"/>
              <a:t> </a:t>
            </a:r>
            <a:r>
              <a:rPr lang="en-US" dirty="0" smtClean="0"/>
              <a:t> </a:t>
            </a:r>
          </a:p>
        </p:txBody>
      </p:sp>
    </p:spTree>
    <p:extLst>
      <p:ext uri="{BB962C8B-B14F-4D97-AF65-F5344CB8AC3E}">
        <p14:creationId xmlns:p14="http://schemas.microsoft.com/office/powerpoint/2010/main" val="13738629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8</a:t>
            </a:fld>
            <a:endParaRPr lang="en-US" dirty="0"/>
          </a:p>
        </p:txBody>
      </p:sp>
      <p:sp>
        <p:nvSpPr>
          <p:cNvPr id="3" name="Content Placeholder 2"/>
          <p:cNvSpPr>
            <a:spLocks noGrp="1"/>
          </p:cNvSpPr>
          <p:nvPr>
            <p:ph idx="1"/>
          </p:nvPr>
        </p:nvSpPr>
        <p:spPr>
          <a:xfrm>
            <a:off x="990600" y="1752600"/>
            <a:ext cx="7239000" cy="4038600"/>
          </a:xfrm>
        </p:spPr>
        <p:txBody>
          <a:bodyPr/>
          <a:lstStyle/>
          <a:p>
            <a:pPr marL="0" indent="0">
              <a:buNone/>
            </a:pPr>
            <a:r>
              <a:rPr lang="en-US" sz="1800" dirty="0"/>
              <a:t>The contents of this </a:t>
            </a:r>
            <a:r>
              <a:rPr lang="en-US" sz="1800" dirty="0" smtClean="0"/>
              <a:t>presentation were </a:t>
            </a:r>
            <a:r>
              <a:rPr lang="en-US" sz="1800" dirty="0"/>
              <a:t>developed under a grant from the </a:t>
            </a:r>
            <a:r>
              <a:rPr lang="en-US" sz="1800" dirty="0" smtClean="0"/>
              <a:t>U.S. </a:t>
            </a:r>
            <a:r>
              <a:rPr lang="en-US" sz="1800" dirty="0"/>
              <a:t>Department of Education</a:t>
            </a:r>
            <a:r>
              <a:rPr lang="en-US" sz="1800" dirty="0" smtClean="0"/>
              <a:t>, #</a:t>
            </a:r>
            <a:r>
              <a:rPr lang="en-US" sz="1800" dirty="0"/>
              <a:t> H373Z120002</a:t>
            </a:r>
            <a:r>
              <a:rPr lang="en-US" sz="1800" dirty="0" smtClean="0"/>
              <a:t>. </a:t>
            </a:r>
            <a:r>
              <a:rPr lang="en-US" sz="1800" dirty="0"/>
              <a:t>However, those contents do not necessarily represent the policy </a:t>
            </a:r>
            <a:r>
              <a:rPr lang="en-US" sz="1800" dirty="0" smtClean="0"/>
              <a:t>of the U.S. </a:t>
            </a:r>
            <a:r>
              <a:rPr lang="en-US" sz="1800" dirty="0"/>
              <a:t>Department of Education, and you should not assume endorsement by </a:t>
            </a:r>
            <a:r>
              <a:rPr lang="en-US" sz="1800" dirty="0" smtClean="0"/>
              <a:t>the Federal </a:t>
            </a:r>
            <a:r>
              <a:rPr lang="en-US" sz="1800" dirty="0"/>
              <a:t>Government. Project </a:t>
            </a:r>
            <a:r>
              <a:rPr lang="en-US" sz="1800" dirty="0" smtClean="0"/>
              <a:t>Officers, </a:t>
            </a:r>
            <a:r>
              <a:rPr lang="en-US" sz="1800" dirty="0"/>
              <a:t>Meredith </a:t>
            </a:r>
            <a:r>
              <a:rPr lang="en-US" sz="1800" dirty="0" err="1"/>
              <a:t>Miceli</a:t>
            </a:r>
            <a:r>
              <a:rPr lang="en-US" sz="1800" dirty="0"/>
              <a:t> and </a:t>
            </a:r>
            <a:r>
              <a:rPr lang="en-US" sz="1800" dirty="0" err="1"/>
              <a:t>Richelle</a:t>
            </a:r>
            <a:r>
              <a:rPr lang="en-US" sz="1800" dirty="0"/>
              <a:t> Davis</a:t>
            </a:r>
            <a:r>
              <a:rPr lang="en-US" sz="1800" dirty="0" smtClean="0"/>
              <a:t>.</a:t>
            </a:r>
            <a:endParaRPr lang="en-US" sz="1800" dirty="0"/>
          </a:p>
        </p:txBody>
      </p:sp>
      <p:pic>
        <p:nvPicPr>
          <p:cNvPr id="11" name="Picture 10" descr="Logo of the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4296186"/>
            <a:ext cx="1062037" cy="885825"/>
          </a:xfrm>
          <a:prstGeom prst="rect">
            <a:avLst/>
          </a:prstGeom>
        </p:spPr>
      </p:pic>
    </p:spTree>
    <p:extLst>
      <p:ext uri="{BB962C8B-B14F-4D97-AF65-F5344CB8AC3E}">
        <p14:creationId xmlns:p14="http://schemas.microsoft.com/office/powerpoint/2010/main" val="2621243068"/>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436</Words>
  <Application>Microsoft Macintosh PowerPoint</Application>
  <PresentationFormat>On-screen Show (4:3)</PresentationFormat>
  <Paragraphs>50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Using Data to Reduce Suspension and Expulsion of Young Children</vt:lpstr>
      <vt:lpstr>Having data can help you answer critical questions…..</vt:lpstr>
      <vt:lpstr>Having the right types of data are important to answer critical questions….</vt:lpstr>
      <vt:lpstr>Having key data elements allows you to track trends over time….</vt:lpstr>
      <vt:lpstr>Having the ability to link data elements allows you to answer critical questions…</vt:lpstr>
      <vt:lpstr>DaSy Data System Framework</vt:lpstr>
      <vt:lpstr>The DaSy Center has TA specialists who can help you….</vt:lpstr>
      <vt:lpstr>PowerPoint Presentation</vt:lpstr>
    </vt:vector>
  </TitlesOfParts>
  <Company>The DaSy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Crystal Garcia</cp:lastModifiedBy>
  <cp:revision>74</cp:revision>
  <cp:lastPrinted>2016-01-06T18:39:16Z</cp:lastPrinted>
  <dcterms:created xsi:type="dcterms:W3CDTF">2013-02-06T21:54:43Z</dcterms:created>
  <dcterms:modified xsi:type="dcterms:W3CDTF">2016-02-01T23:07:42Z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