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oleObject1.bin" ContentType="application/vnd.openxmlformats-officedocument.oleObject"/>
  <Override PartName="/ppt/tags/tag3.xml" ContentType="application/vnd.openxmlformats-officedocument.presentationml.tags+xml"/>
  <Override PartName="/ppt/notesSlides/notesSlide12.xml" ContentType="application/vnd.openxmlformats-officedocument.presentationml.notesSlide+xml"/>
  <Override PartName="/ppt/embeddings/oleObject2.bin" ContentType="application/vnd.openxmlformats-officedocument.oleObject"/>
  <Override PartName="/ppt/tags/tag4.xml" ContentType="application/vnd.openxmlformats-officedocument.presentationml.tags+xml"/>
  <Override PartName="/ppt/notesSlides/notesSlide13.xml" ContentType="application/vnd.openxmlformats-officedocument.presentationml.notesSlide+xml"/>
  <Override PartName="/ppt/tags/tag5.xml" ContentType="application/vnd.openxmlformats-officedocument.presentationml.tags+xml"/>
  <Override PartName="/ppt/notesSlides/notesSlide14.xml" ContentType="application/vnd.openxmlformats-officedocument.presentationml.notesSlide+xml"/>
  <Override PartName="/ppt/tags/tag6.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2" r:id="rId2"/>
  </p:sldMasterIdLst>
  <p:notesMasterIdLst>
    <p:notesMasterId r:id="rId21"/>
  </p:notesMasterIdLst>
  <p:handoutMasterIdLst>
    <p:handoutMasterId r:id="rId22"/>
  </p:handoutMasterIdLst>
  <p:sldIdLst>
    <p:sldId id="258" r:id="rId3"/>
    <p:sldId id="278" r:id="rId4"/>
    <p:sldId id="277" r:id="rId5"/>
    <p:sldId id="270" r:id="rId6"/>
    <p:sldId id="273" r:id="rId7"/>
    <p:sldId id="272" r:id="rId8"/>
    <p:sldId id="282" r:id="rId9"/>
    <p:sldId id="283" r:id="rId10"/>
    <p:sldId id="284" r:id="rId11"/>
    <p:sldId id="285" r:id="rId12"/>
    <p:sldId id="286" r:id="rId13"/>
    <p:sldId id="287" r:id="rId14"/>
    <p:sldId id="279" r:id="rId15"/>
    <p:sldId id="281" r:id="rId16"/>
    <p:sldId id="280" r:id="rId17"/>
    <p:sldId id="274" r:id="rId18"/>
    <p:sldId id="267" r:id="rId19"/>
    <p:sldId id="269" r:id="rId20"/>
  </p:sldIdLst>
  <p:sldSz cx="9144000" cy="6858000" type="screen4x3"/>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352" userDrawn="1">
          <p15:clr>
            <a:srgbClr val="A4A3A4"/>
          </p15:clr>
        </p15:guide>
        <p15:guide id="2" pos="2976"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hy Hebbeler" initials="KH"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FFFFFF"/>
    <a:srgbClr val="104579"/>
    <a:srgbClr val="EB3234"/>
    <a:srgbClr val="39B54A"/>
    <a:srgbClr val="000000"/>
    <a:srgbClr val="FFFFCC"/>
    <a:srgbClr val="FED2D3"/>
    <a:srgbClr val="868687"/>
    <a:srgbClr val="ED35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44" autoAdjust="0"/>
    <p:restoredTop sz="82854" autoAdjust="0"/>
  </p:normalViewPr>
  <p:slideViewPr>
    <p:cSldViewPr>
      <p:cViewPr varScale="1">
        <p:scale>
          <a:sx n="122" d="100"/>
          <a:sy n="122" d="100"/>
        </p:scale>
        <p:origin x="-1864" y="-104"/>
      </p:cViewPr>
      <p:guideLst>
        <p:guide orient="horz" pos="2352"/>
        <p:guide pos="2976"/>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71" d="100"/>
          <a:sy n="71" d="100"/>
        </p:scale>
        <p:origin x="-327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tags" Target="tags/tag1.xml"/><Relationship Id="rId25" Type="http://schemas.openxmlformats.org/officeDocument/2006/relationships/commentAuthors" Target="commentAuthors.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245ED2-BEAA-404F-B7D4-E5B4F5834CFE}" type="doc">
      <dgm:prSet loTypeId="urn:microsoft.com/office/officeart/2005/8/layout/radial1" loCatId="relationship" qsTypeId="urn:microsoft.com/office/officeart/2005/8/quickstyle/simple2" qsCatId="simple" csTypeId="urn:microsoft.com/office/officeart/2005/8/colors/accent0_3" csCatId="mainScheme" phldr="1"/>
      <dgm:spPr/>
      <dgm:t>
        <a:bodyPr/>
        <a:lstStyle/>
        <a:p>
          <a:endParaRPr lang="en-US"/>
        </a:p>
      </dgm:t>
    </dgm:pt>
    <dgm:pt modelId="{BA475509-8D3F-4C0D-B074-4CE8E7818F71}">
      <dgm:prSet/>
      <dgm:spPr>
        <a:solidFill>
          <a:schemeClr val="bg1"/>
        </a:solidFill>
        <a:ln>
          <a:solidFill>
            <a:schemeClr val="tx1"/>
          </a:solidFill>
        </a:ln>
      </dgm:spPr>
      <dgm:t>
        <a:bodyPr/>
        <a:lstStyle/>
        <a:p>
          <a:pPr rtl="0"/>
          <a:r>
            <a:rPr lang="en-US" dirty="0" smtClean="0">
              <a:solidFill>
                <a:schemeClr val="tx1"/>
              </a:solidFill>
            </a:rPr>
            <a:t>What does DaSy do?</a:t>
          </a:r>
          <a:endParaRPr lang="en-US" dirty="0">
            <a:solidFill>
              <a:schemeClr val="tx1"/>
            </a:solidFill>
          </a:endParaRPr>
        </a:p>
      </dgm:t>
    </dgm:pt>
    <dgm:pt modelId="{C43B8047-9697-4A6A-AA5F-453FDED74327}" type="parTrans" cxnId="{179ECE4E-7AD7-4F56-AFB5-3FD1E947D6E5}">
      <dgm:prSet/>
      <dgm:spPr/>
      <dgm:t>
        <a:bodyPr/>
        <a:lstStyle/>
        <a:p>
          <a:endParaRPr lang="en-US">
            <a:solidFill>
              <a:schemeClr val="bg1"/>
            </a:solidFill>
          </a:endParaRPr>
        </a:p>
      </dgm:t>
    </dgm:pt>
    <dgm:pt modelId="{6513A311-EC8E-497B-BBC9-E03E32D5C90C}" type="sibTrans" cxnId="{179ECE4E-7AD7-4F56-AFB5-3FD1E947D6E5}">
      <dgm:prSet/>
      <dgm:spPr/>
      <dgm:t>
        <a:bodyPr/>
        <a:lstStyle/>
        <a:p>
          <a:endParaRPr lang="en-US">
            <a:solidFill>
              <a:schemeClr val="bg1"/>
            </a:solidFill>
          </a:endParaRPr>
        </a:p>
      </dgm:t>
    </dgm:pt>
    <dgm:pt modelId="{2B140755-062D-46D9-8BD2-D768303792F5}">
      <dgm:prSet custT="1"/>
      <dgm:spPr/>
      <dgm:t>
        <a:bodyPr/>
        <a:lstStyle/>
        <a:p>
          <a:pPr rtl="0"/>
          <a:r>
            <a:rPr lang="en-US" sz="1600" dirty="0" smtClean="0"/>
            <a:t>Data briefs</a:t>
          </a:r>
          <a:endParaRPr lang="en-US" sz="1600" dirty="0"/>
        </a:p>
      </dgm:t>
    </dgm:pt>
    <dgm:pt modelId="{E21265B9-ED47-4260-8E2C-B3842B38A2C3}" type="parTrans" cxnId="{0AA4F4DF-FC6D-4E4E-9425-20F8ABF8887C}">
      <dgm:prSet/>
      <dgm:spPr/>
      <dgm:t>
        <a:bodyPr/>
        <a:lstStyle/>
        <a:p>
          <a:endParaRPr lang="en-US">
            <a:solidFill>
              <a:schemeClr val="bg1"/>
            </a:solidFill>
          </a:endParaRPr>
        </a:p>
      </dgm:t>
    </dgm:pt>
    <dgm:pt modelId="{4F1D5E02-46C4-4CF1-95A7-08720497774F}" type="sibTrans" cxnId="{0AA4F4DF-FC6D-4E4E-9425-20F8ABF8887C}">
      <dgm:prSet/>
      <dgm:spPr/>
      <dgm:t>
        <a:bodyPr/>
        <a:lstStyle/>
        <a:p>
          <a:endParaRPr lang="en-US">
            <a:solidFill>
              <a:schemeClr val="bg1"/>
            </a:solidFill>
          </a:endParaRPr>
        </a:p>
      </dgm:t>
    </dgm:pt>
    <dgm:pt modelId="{83ACF3AA-8EDD-4EAB-B455-7957784E4D87}">
      <dgm:prSet custT="1"/>
      <dgm:spPr/>
      <dgm:t>
        <a:bodyPr/>
        <a:lstStyle/>
        <a:p>
          <a:pPr rtl="0"/>
          <a:r>
            <a:rPr lang="en-US" sz="1600" dirty="0" smtClean="0"/>
            <a:t>Individual TA</a:t>
          </a:r>
          <a:endParaRPr lang="en-US" sz="1600" dirty="0"/>
        </a:p>
      </dgm:t>
    </dgm:pt>
    <dgm:pt modelId="{A2290273-21AA-4884-9A16-425A3CEE879A}" type="parTrans" cxnId="{447CF95A-5565-4C8E-A95D-FDB22B7249AA}">
      <dgm:prSet/>
      <dgm:spPr/>
      <dgm:t>
        <a:bodyPr/>
        <a:lstStyle/>
        <a:p>
          <a:endParaRPr lang="en-US">
            <a:solidFill>
              <a:schemeClr val="bg1"/>
            </a:solidFill>
          </a:endParaRPr>
        </a:p>
      </dgm:t>
    </dgm:pt>
    <dgm:pt modelId="{6BA41D0D-7A1F-4750-ACCC-C91587CE2BA8}" type="sibTrans" cxnId="{447CF95A-5565-4C8E-A95D-FDB22B7249AA}">
      <dgm:prSet/>
      <dgm:spPr/>
      <dgm:t>
        <a:bodyPr/>
        <a:lstStyle/>
        <a:p>
          <a:endParaRPr lang="en-US">
            <a:solidFill>
              <a:schemeClr val="bg1"/>
            </a:solidFill>
          </a:endParaRPr>
        </a:p>
      </dgm:t>
    </dgm:pt>
    <dgm:pt modelId="{6560D7C6-E119-4CA6-A61E-0705B03806C3}">
      <dgm:prSet custT="1"/>
      <dgm:spPr/>
      <dgm:t>
        <a:bodyPr/>
        <a:lstStyle/>
        <a:p>
          <a:pPr rtl="0"/>
          <a:r>
            <a:rPr lang="en-US" sz="1600" dirty="0" smtClean="0"/>
            <a:t>Website </a:t>
          </a:r>
          <a:r>
            <a:rPr lang="en-US" sz="1100" dirty="0" smtClean="0">
              <a:solidFill>
                <a:schemeClr val="bg1"/>
              </a:solidFill>
            </a:rPr>
            <a:t>(DaSycenter.org</a:t>
          </a:r>
          <a:r>
            <a:rPr lang="en-US" sz="1400" dirty="0" smtClean="0">
              <a:solidFill>
                <a:schemeClr val="bg1"/>
              </a:solidFill>
            </a:rPr>
            <a:t>)</a:t>
          </a:r>
          <a:endParaRPr lang="en-US" sz="1400" dirty="0">
            <a:solidFill>
              <a:schemeClr val="bg1"/>
            </a:solidFill>
          </a:endParaRPr>
        </a:p>
      </dgm:t>
    </dgm:pt>
    <dgm:pt modelId="{4F51BA88-F06D-479D-983D-122DA2A9FC9B}" type="parTrans" cxnId="{67D74DDD-CBE3-4F76-A35C-D407257433D5}">
      <dgm:prSet/>
      <dgm:spPr/>
      <dgm:t>
        <a:bodyPr/>
        <a:lstStyle/>
        <a:p>
          <a:endParaRPr lang="en-US">
            <a:solidFill>
              <a:schemeClr val="bg1"/>
            </a:solidFill>
          </a:endParaRPr>
        </a:p>
      </dgm:t>
    </dgm:pt>
    <dgm:pt modelId="{A6F26856-B116-44D3-8E21-1C07CE2258DE}" type="sibTrans" cxnId="{67D74DDD-CBE3-4F76-A35C-D407257433D5}">
      <dgm:prSet/>
      <dgm:spPr/>
      <dgm:t>
        <a:bodyPr/>
        <a:lstStyle/>
        <a:p>
          <a:endParaRPr lang="en-US">
            <a:solidFill>
              <a:schemeClr val="bg1"/>
            </a:solidFill>
          </a:endParaRPr>
        </a:p>
      </dgm:t>
    </dgm:pt>
    <dgm:pt modelId="{41309052-2CC6-4AAA-8C3C-50398A3EA2B9}">
      <dgm:prSet custT="1"/>
      <dgm:spPr/>
      <dgm:t>
        <a:bodyPr/>
        <a:lstStyle/>
        <a:p>
          <a:pPr rtl="0"/>
          <a:r>
            <a:rPr lang="en-US" sz="1600" dirty="0" smtClean="0"/>
            <a:t>Videos</a:t>
          </a:r>
          <a:endParaRPr lang="en-US" sz="1400" dirty="0"/>
        </a:p>
      </dgm:t>
    </dgm:pt>
    <dgm:pt modelId="{B7E317C7-C0CF-4A87-B4A5-DD3AC57E5A26}" type="parTrans" cxnId="{15D91168-97A2-4DD9-8F45-AF69399A687E}">
      <dgm:prSet/>
      <dgm:spPr/>
      <dgm:t>
        <a:bodyPr/>
        <a:lstStyle/>
        <a:p>
          <a:endParaRPr lang="en-US">
            <a:solidFill>
              <a:schemeClr val="bg1"/>
            </a:solidFill>
          </a:endParaRPr>
        </a:p>
      </dgm:t>
    </dgm:pt>
    <dgm:pt modelId="{63319722-6310-43AB-9CB5-C0B7AA3B02BB}" type="sibTrans" cxnId="{15D91168-97A2-4DD9-8F45-AF69399A687E}">
      <dgm:prSet/>
      <dgm:spPr/>
      <dgm:t>
        <a:bodyPr/>
        <a:lstStyle/>
        <a:p>
          <a:endParaRPr lang="en-US">
            <a:solidFill>
              <a:schemeClr val="bg1"/>
            </a:solidFill>
          </a:endParaRPr>
        </a:p>
      </dgm:t>
    </dgm:pt>
    <dgm:pt modelId="{93F0351D-D4E2-4568-BE70-1173179A3EB8}">
      <dgm:prSet custT="1"/>
      <dgm:spPr/>
      <dgm:t>
        <a:bodyPr/>
        <a:lstStyle/>
        <a:p>
          <a:pPr rtl="0"/>
          <a:r>
            <a:rPr lang="en-US" sz="1600" dirty="0" smtClean="0"/>
            <a:t>Online learning modules</a:t>
          </a:r>
          <a:endParaRPr lang="en-US" sz="1600" dirty="0"/>
        </a:p>
      </dgm:t>
    </dgm:pt>
    <dgm:pt modelId="{4E72EE64-31C6-4FF8-B59C-257F577A925E}" type="parTrans" cxnId="{ADA605BE-EEB6-4050-A63C-E82C5D7ADA74}">
      <dgm:prSet/>
      <dgm:spPr/>
      <dgm:t>
        <a:bodyPr/>
        <a:lstStyle/>
        <a:p>
          <a:endParaRPr lang="en-US">
            <a:solidFill>
              <a:schemeClr val="bg1"/>
            </a:solidFill>
          </a:endParaRPr>
        </a:p>
      </dgm:t>
    </dgm:pt>
    <dgm:pt modelId="{54C626C2-56F9-46AD-B2A0-AB1178260EE9}" type="sibTrans" cxnId="{ADA605BE-EEB6-4050-A63C-E82C5D7ADA74}">
      <dgm:prSet/>
      <dgm:spPr/>
      <dgm:t>
        <a:bodyPr/>
        <a:lstStyle/>
        <a:p>
          <a:endParaRPr lang="en-US">
            <a:solidFill>
              <a:schemeClr val="bg1"/>
            </a:solidFill>
          </a:endParaRPr>
        </a:p>
      </dgm:t>
    </dgm:pt>
    <dgm:pt modelId="{E7B019BC-178D-4A4E-AC25-EDDAD31E0F10}">
      <dgm:prSet custT="1"/>
      <dgm:spPr/>
      <dgm:t>
        <a:bodyPr/>
        <a:lstStyle/>
        <a:p>
          <a:pPr rtl="0"/>
          <a:r>
            <a:rPr lang="en-US" sz="1600" dirty="0" smtClean="0"/>
            <a:t>Webinars</a:t>
          </a:r>
          <a:endParaRPr lang="en-US" sz="1100" dirty="0"/>
        </a:p>
      </dgm:t>
    </dgm:pt>
    <dgm:pt modelId="{BF2C3401-ADA0-4386-89E6-4408F7DE5C4C}" type="parTrans" cxnId="{228365FF-7A29-4859-B838-8DC1C0F9E3BD}">
      <dgm:prSet/>
      <dgm:spPr/>
      <dgm:t>
        <a:bodyPr/>
        <a:lstStyle/>
        <a:p>
          <a:endParaRPr lang="en-US">
            <a:solidFill>
              <a:schemeClr val="bg1"/>
            </a:solidFill>
          </a:endParaRPr>
        </a:p>
      </dgm:t>
    </dgm:pt>
    <dgm:pt modelId="{7AC123A8-245F-4AB5-AA89-8DA30540CF94}" type="sibTrans" cxnId="{228365FF-7A29-4859-B838-8DC1C0F9E3BD}">
      <dgm:prSet/>
      <dgm:spPr/>
      <dgm:t>
        <a:bodyPr/>
        <a:lstStyle/>
        <a:p>
          <a:endParaRPr lang="en-US">
            <a:solidFill>
              <a:schemeClr val="bg1"/>
            </a:solidFill>
          </a:endParaRPr>
        </a:p>
      </dgm:t>
    </dgm:pt>
    <dgm:pt modelId="{F7DBC78A-4C9A-4FDB-995F-F627ABF1EA63}" type="pres">
      <dgm:prSet presAssocID="{9B245ED2-BEAA-404F-B7D4-E5B4F5834CFE}" presName="cycle" presStyleCnt="0">
        <dgm:presLayoutVars>
          <dgm:chMax val="1"/>
          <dgm:dir/>
          <dgm:animLvl val="ctr"/>
          <dgm:resizeHandles val="exact"/>
        </dgm:presLayoutVars>
      </dgm:prSet>
      <dgm:spPr/>
      <dgm:t>
        <a:bodyPr/>
        <a:lstStyle/>
        <a:p>
          <a:endParaRPr lang="en-US"/>
        </a:p>
      </dgm:t>
    </dgm:pt>
    <dgm:pt modelId="{734C44D9-A075-47BF-8D71-964A3D2B812B}" type="pres">
      <dgm:prSet presAssocID="{BA475509-8D3F-4C0D-B074-4CE8E7818F71}" presName="centerShape" presStyleLbl="node0" presStyleIdx="0" presStyleCnt="1" custScaleX="126453" custScaleY="126453"/>
      <dgm:spPr/>
      <dgm:t>
        <a:bodyPr/>
        <a:lstStyle/>
        <a:p>
          <a:endParaRPr lang="en-US"/>
        </a:p>
      </dgm:t>
    </dgm:pt>
    <dgm:pt modelId="{368ED341-1EBC-4444-ADB8-01F8AE4110E2}" type="pres">
      <dgm:prSet presAssocID="{BF2C3401-ADA0-4386-89E6-4408F7DE5C4C}" presName="Name9" presStyleLbl="parChTrans1D2" presStyleIdx="0" presStyleCnt="6"/>
      <dgm:spPr/>
      <dgm:t>
        <a:bodyPr/>
        <a:lstStyle/>
        <a:p>
          <a:endParaRPr lang="en-US"/>
        </a:p>
      </dgm:t>
    </dgm:pt>
    <dgm:pt modelId="{ADD7A671-473C-4547-A579-9D59900786D2}" type="pres">
      <dgm:prSet presAssocID="{BF2C3401-ADA0-4386-89E6-4408F7DE5C4C}" presName="connTx" presStyleLbl="parChTrans1D2" presStyleIdx="0" presStyleCnt="6"/>
      <dgm:spPr/>
      <dgm:t>
        <a:bodyPr/>
        <a:lstStyle/>
        <a:p>
          <a:endParaRPr lang="en-US"/>
        </a:p>
      </dgm:t>
    </dgm:pt>
    <dgm:pt modelId="{328DD4CE-0930-4ABA-9697-B900DCBB3099}" type="pres">
      <dgm:prSet presAssocID="{E7B019BC-178D-4A4E-AC25-EDDAD31E0F10}" presName="node" presStyleLbl="node1" presStyleIdx="0" presStyleCnt="6">
        <dgm:presLayoutVars>
          <dgm:bulletEnabled val="1"/>
        </dgm:presLayoutVars>
      </dgm:prSet>
      <dgm:spPr/>
      <dgm:t>
        <a:bodyPr/>
        <a:lstStyle/>
        <a:p>
          <a:endParaRPr lang="en-US"/>
        </a:p>
      </dgm:t>
    </dgm:pt>
    <dgm:pt modelId="{E692BFF2-9404-417F-AD4B-54350F980236}" type="pres">
      <dgm:prSet presAssocID="{E21265B9-ED47-4260-8E2C-B3842B38A2C3}" presName="Name9" presStyleLbl="parChTrans1D2" presStyleIdx="1" presStyleCnt="6"/>
      <dgm:spPr/>
      <dgm:t>
        <a:bodyPr/>
        <a:lstStyle/>
        <a:p>
          <a:endParaRPr lang="en-US"/>
        </a:p>
      </dgm:t>
    </dgm:pt>
    <dgm:pt modelId="{A5420FA7-8D87-456D-9FFF-6361734A8471}" type="pres">
      <dgm:prSet presAssocID="{E21265B9-ED47-4260-8E2C-B3842B38A2C3}" presName="connTx" presStyleLbl="parChTrans1D2" presStyleIdx="1" presStyleCnt="6"/>
      <dgm:spPr/>
      <dgm:t>
        <a:bodyPr/>
        <a:lstStyle/>
        <a:p>
          <a:endParaRPr lang="en-US"/>
        </a:p>
      </dgm:t>
    </dgm:pt>
    <dgm:pt modelId="{AFF6323C-D9A7-4072-8336-EB7EA4B336A2}" type="pres">
      <dgm:prSet presAssocID="{2B140755-062D-46D9-8BD2-D768303792F5}" presName="node" presStyleLbl="node1" presStyleIdx="1" presStyleCnt="6">
        <dgm:presLayoutVars>
          <dgm:bulletEnabled val="1"/>
        </dgm:presLayoutVars>
      </dgm:prSet>
      <dgm:spPr/>
      <dgm:t>
        <a:bodyPr/>
        <a:lstStyle/>
        <a:p>
          <a:endParaRPr lang="en-US"/>
        </a:p>
      </dgm:t>
    </dgm:pt>
    <dgm:pt modelId="{9AC6FFAE-FFF1-4D2C-878B-476D7C0FCB8B}" type="pres">
      <dgm:prSet presAssocID="{A2290273-21AA-4884-9A16-425A3CEE879A}" presName="Name9" presStyleLbl="parChTrans1D2" presStyleIdx="2" presStyleCnt="6"/>
      <dgm:spPr/>
      <dgm:t>
        <a:bodyPr/>
        <a:lstStyle/>
        <a:p>
          <a:endParaRPr lang="en-US"/>
        </a:p>
      </dgm:t>
    </dgm:pt>
    <dgm:pt modelId="{D7358666-7CEC-46B1-90BA-839DA8E11089}" type="pres">
      <dgm:prSet presAssocID="{A2290273-21AA-4884-9A16-425A3CEE879A}" presName="connTx" presStyleLbl="parChTrans1D2" presStyleIdx="2" presStyleCnt="6"/>
      <dgm:spPr/>
      <dgm:t>
        <a:bodyPr/>
        <a:lstStyle/>
        <a:p>
          <a:endParaRPr lang="en-US"/>
        </a:p>
      </dgm:t>
    </dgm:pt>
    <dgm:pt modelId="{4A4B99CC-A795-4166-8D9C-D26ADB2386E7}" type="pres">
      <dgm:prSet presAssocID="{83ACF3AA-8EDD-4EAB-B455-7957784E4D87}" presName="node" presStyleLbl="node1" presStyleIdx="2" presStyleCnt="6">
        <dgm:presLayoutVars>
          <dgm:bulletEnabled val="1"/>
        </dgm:presLayoutVars>
      </dgm:prSet>
      <dgm:spPr/>
      <dgm:t>
        <a:bodyPr/>
        <a:lstStyle/>
        <a:p>
          <a:endParaRPr lang="en-US"/>
        </a:p>
      </dgm:t>
    </dgm:pt>
    <dgm:pt modelId="{C5B42BB1-C330-4C8C-A094-05620B9B5C4D}" type="pres">
      <dgm:prSet presAssocID="{4F51BA88-F06D-479D-983D-122DA2A9FC9B}" presName="Name9" presStyleLbl="parChTrans1D2" presStyleIdx="3" presStyleCnt="6"/>
      <dgm:spPr/>
      <dgm:t>
        <a:bodyPr/>
        <a:lstStyle/>
        <a:p>
          <a:endParaRPr lang="en-US"/>
        </a:p>
      </dgm:t>
    </dgm:pt>
    <dgm:pt modelId="{5F7127D1-09BC-4C3C-A499-550BA6AC6774}" type="pres">
      <dgm:prSet presAssocID="{4F51BA88-F06D-479D-983D-122DA2A9FC9B}" presName="connTx" presStyleLbl="parChTrans1D2" presStyleIdx="3" presStyleCnt="6"/>
      <dgm:spPr/>
      <dgm:t>
        <a:bodyPr/>
        <a:lstStyle/>
        <a:p>
          <a:endParaRPr lang="en-US"/>
        </a:p>
      </dgm:t>
    </dgm:pt>
    <dgm:pt modelId="{5A417D38-4E73-400B-81D9-74C841F18B7E}" type="pres">
      <dgm:prSet presAssocID="{6560D7C6-E119-4CA6-A61E-0705B03806C3}" presName="node" presStyleLbl="node1" presStyleIdx="3" presStyleCnt="6">
        <dgm:presLayoutVars>
          <dgm:bulletEnabled val="1"/>
        </dgm:presLayoutVars>
      </dgm:prSet>
      <dgm:spPr/>
      <dgm:t>
        <a:bodyPr/>
        <a:lstStyle/>
        <a:p>
          <a:endParaRPr lang="en-US"/>
        </a:p>
      </dgm:t>
    </dgm:pt>
    <dgm:pt modelId="{1A0874CC-0A6C-4B4B-BDD2-301BFDF5E8FC}" type="pres">
      <dgm:prSet presAssocID="{B7E317C7-C0CF-4A87-B4A5-DD3AC57E5A26}" presName="Name9" presStyleLbl="parChTrans1D2" presStyleIdx="4" presStyleCnt="6"/>
      <dgm:spPr/>
      <dgm:t>
        <a:bodyPr/>
        <a:lstStyle/>
        <a:p>
          <a:endParaRPr lang="en-US"/>
        </a:p>
      </dgm:t>
    </dgm:pt>
    <dgm:pt modelId="{4DAC2359-7E7D-4187-9C66-17A73797A37C}" type="pres">
      <dgm:prSet presAssocID="{B7E317C7-C0CF-4A87-B4A5-DD3AC57E5A26}" presName="connTx" presStyleLbl="parChTrans1D2" presStyleIdx="4" presStyleCnt="6"/>
      <dgm:spPr/>
      <dgm:t>
        <a:bodyPr/>
        <a:lstStyle/>
        <a:p>
          <a:endParaRPr lang="en-US"/>
        </a:p>
      </dgm:t>
    </dgm:pt>
    <dgm:pt modelId="{82B65993-5427-4542-AB05-BF919ED091A0}" type="pres">
      <dgm:prSet presAssocID="{41309052-2CC6-4AAA-8C3C-50398A3EA2B9}" presName="node" presStyleLbl="node1" presStyleIdx="4" presStyleCnt="6">
        <dgm:presLayoutVars>
          <dgm:bulletEnabled val="1"/>
        </dgm:presLayoutVars>
      </dgm:prSet>
      <dgm:spPr/>
      <dgm:t>
        <a:bodyPr/>
        <a:lstStyle/>
        <a:p>
          <a:endParaRPr lang="en-US"/>
        </a:p>
      </dgm:t>
    </dgm:pt>
    <dgm:pt modelId="{7256489E-D565-4A31-809A-837A343A76A1}" type="pres">
      <dgm:prSet presAssocID="{4E72EE64-31C6-4FF8-B59C-257F577A925E}" presName="Name9" presStyleLbl="parChTrans1D2" presStyleIdx="5" presStyleCnt="6"/>
      <dgm:spPr/>
      <dgm:t>
        <a:bodyPr/>
        <a:lstStyle/>
        <a:p>
          <a:endParaRPr lang="en-US"/>
        </a:p>
      </dgm:t>
    </dgm:pt>
    <dgm:pt modelId="{1DC83F5D-A12C-4FDF-8E0F-0EACAE3487BD}" type="pres">
      <dgm:prSet presAssocID="{4E72EE64-31C6-4FF8-B59C-257F577A925E}" presName="connTx" presStyleLbl="parChTrans1D2" presStyleIdx="5" presStyleCnt="6"/>
      <dgm:spPr/>
      <dgm:t>
        <a:bodyPr/>
        <a:lstStyle/>
        <a:p>
          <a:endParaRPr lang="en-US"/>
        </a:p>
      </dgm:t>
    </dgm:pt>
    <dgm:pt modelId="{1B887D25-98DA-4DB2-984A-FE3C481520E7}" type="pres">
      <dgm:prSet presAssocID="{93F0351D-D4E2-4568-BE70-1173179A3EB8}" presName="node" presStyleLbl="node1" presStyleIdx="5" presStyleCnt="6">
        <dgm:presLayoutVars>
          <dgm:bulletEnabled val="1"/>
        </dgm:presLayoutVars>
      </dgm:prSet>
      <dgm:spPr/>
      <dgm:t>
        <a:bodyPr/>
        <a:lstStyle/>
        <a:p>
          <a:endParaRPr lang="en-US"/>
        </a:p>
      </dgm:t>
    </dgm:pt>
  </dgm:ptLst>
  <dgm:cxnLst>
    <dgm:cxn modelId="{0AA4F4DF-FC6D-4E4E-9425-20F8ABF8887C}" srcId="{BA475509-8D3F-4C0D-B074-4CE8E7818F71}" destId="{2B140755-062D-46D9-8BD2-D768303792F5}" srcOrd="1" destOrd="0" parTransId="{E21265B9-ED47-4260-8E2C-B3842B38A2C3}" sibTransId="{4F1D5E02-46C4-4CF1-95A7-08720497774F}"/>
    <dgm:cxn modelId="{ADA605BE-EEB6-4050-A63C-E82C5D7ADA74}" srcId="{BA475509-8D3F-4C0D-B074-4CE8E7818F71}" destId="{93F0351D-D4E2-4568-BE70-1173179A3EB8}" srcOrd="5" destOrd="0" parTransId="{4E72EE64-31C6-4FF8-B59C-257F577A925E}" sibTransId="{54C626C2-56F9-46AD-B2A0-AB1178260EE9}"/>
    <dgm:cxn modelId="{228365FF-7A29-4859-B838-8DC1C0F9E3BD}" srcId="{BA475509-8D3F-4C0D-B074-4CE8E7818F71}" destId="{E7B019BC-178D-4A4E-AC25-EDDAD31E0F10}" srcOrd="0" destOrd="0" parTransId="{BF2C3401-ADA0-4386-89E6-4408F7DE5C4C}" sibTransId="{7AC123A8-245F-4AB5-AA89-8DA30540CF94}"/>
    <dgm:cxn modelId="{15D91168-97A2-4DD9-8F45-AF69399A687E}" srcId="{BA475509-8D3F-4C0D-B074-4CE8E7818F71}" destId="{41309052-2CC6-4AAA-8C3C-50398A3EA2B9}" srcOrd="4" destOrd="0" parTransId="{B7E317C7-C0CF-4A87-B4A5-DD3AC57E5A26}" sibTransId="{63319722-6310-43AB-9CB5-C0B7AA3B02BB}"/>
    <dgm:cxn modelId="{53A5BB4F-C2CF-4758-B746-BF1FD4DC5A5A}" type="presOf" srcId="{E7B019BC-178D-4A4E-AC25-EDDAD31E0F10}" destId="{328DD4CE-0930-4ABA-9697-B900DCBB3099}" srcOrd="0" destOrd="0" presId="urn:microsoft.com/office/officeart/2005/8/layout/radial1"/>
    <dgm:cxn modelId="{D95F96DF-51DB-4051-B3F2-F615496D9366}" type="presOf" srcId="{4E72EE64-31C6-4FF8-B59C-257F577A925E}" destId="{1DC83F5D-A12C-4FDF-8E0F-0EACAE3487BD}" srcOrd="1" destOrd="0" presId="urn:microsoft.com/office/officeart/2005/8/layout/radial1"/>
    <dgm:cxn modelId="{36F53724-A48D-4B79-8F74-F2242723DAFC}" type="presOf" srcId="{E21265B9-ED47-4260-8E2C-B3842B38A2C3}" destId="{A5420FA7-8D87-456D-9FFF-6361734A8471}" srcOrd="1" destOrd="0" presId="urn:microsoft.com/office/officeart/2005/8/layout/radial1"/>
    <dgm:cxn modelId="{C3BDB871-9F8F-42B6-AF71-5108EB9635E1}" type="presOf" srcId="{BA475509-8D3F-4C0D-B074-4CE8E7818F71}" destId="{734C44D9-A075-47BF-8D71-964A3D2B812B}" srcOrd="0" destOrd="0" presId="urn:microsoft.com/office/officeart/2005/8/layout/radial1"/>
    <dgm:cxn modelId="{179ECE4E-7AD7-4F56-AFB5-3FD1E947D6E5}" srcId="{9B245ED2-BEAA-404F-B7D4-E5B4F5834CFE}" destId="{BA475509-8D3F-4C0D-B074-4CE8E7818F71}" srcOrd="0" destOrd="0" parTransId="{C43B8047-9697-4A6A-AA5F-453FDED74327}" sibTransId="{6513A311-EC8E-497B-BBC9-E03E32D5C90C}"/>
    <dgm:cxn modelId="{A577FD18-4B27-4DFC-89C0-D9D612D8F87B}" type="presOf" srcId="{B7E317C7-C0CF-4A87-B4A5-DD3AC57E5A26}" destId="{1A0874CC-0A6C-4B4B-BDD2-301BFDF5E8FC}" srcOrd="0" destOrd="0" presId="urn:microsoft.com/office/officeart/2005/8/layout/radial1"/>
    <dgm:cxn modelId="{81CB981F-6B42-45E8-AF02-5312E4CE976E}" type="presOf" srcId="{6560D7C6-E119-4CA6-A61E-0705B03806C3}" destId="{5A417D38-4E73-400B-81D9-74C841F18B7E}" srcOrd="0" destOrd="0" presId="urn:microsoft.com/office/officeart/2005/8/layout/radial1"/>
    <dgm:cxn modelId="{FF091859-52AB-4B5F-9F84-539ED88140E1}" type="presOf" srcId="{4F51BA88-F06D-479D-983D-122DA2A9FC9B}" destId="{C5B42BB1-C330-4C8C-A094-05620B9B5C4D}" srcOrd="0" destOrd="0" presId="urn:microsoft.com/office/officeart/2005/8/layout/radial1"/>
    <dgm:cxn modelId="{1FDDB59D-7086-42E1-AE51-87D4E1EC1ABF}" type="presOf" srcId="{4E72EE64-31C6-4FF8-B59C-257F577A925E}" destId="{7256489E-D565-4A31-809A-837A343A76A1}" srcOrd="0" destOrd="0" presId="urn:microsoft.com/office/officeart/2005/8/layout/radial1"/>
    <dgm:cxn modelId="{5DE03046-8553-4CDA-B662-5DAE687AE391}" type="presOf" srcId="{A2290273-21AA-4884-9A16-425A3CEE879A}" destId="{9AC6FFAE-FFF1-4D2C-878B-476D7C0FCB8B}" srcOrd="0" destOrd="0" presId="urn:microsoft.com/office/officeart/2005/8/layout/radial1"/>
    <dgm:cxn modelId="{C938D27D-379A-43DE-930F-2B0340759BF5}" type="presOf" srcId="{B7E317C7-C0CF-4A87-B4A5-DD3AC57E5A26}" destId="{4DAC2359-7E7D-4187-9C66-17A73797A37C}" srcOrd="1" destOrd="0" presId="urn:microsoft.com/office/officeart/2005/8/layout/radial1"/>
    <dgm:cxn modelId="{B1D47A96-4C79-45D6-AF54-80C23F8271D5}" type="presOf" srcId="{BF2C3401-ADA0-4386-89E6-4408F7DE5C4C}" destId="{ADD7A671-473C-4547-A579-9D59900786D2}" srcOrd="1" destOrd="0" presId="urn:microsoft.com/office/officeart/2005/8/layout/radial1"/>
    <dgm:cxn modelId="{2DB94369-96BF-440A-8E9A-6F1F1511C6E8}" type="presOf" srcId="{E21265B9-ED47-4260-8E2C-B3842B38A2C3}" destId="{E692BFF2-9404-417F-AD4B-54350F980236}" srcOrd="0" destOrd="0" presId="urn:microsoft.com/office/officeart/2005/8/layout/radial1"/>
    <dgm:cxn modelId="{E4FA2946-95AF-47E8-9782-1F0BC925925A}" type="presOf" srcId="{2B140755-062D-46D9-8BD2-D768303792F5}" destId="{AFF6323C-D9A7-4072-8336-EB7EA4B336A2}" srcOrd="0" destOrd="0" presId="urn:microsoft.com/office/officeart/2005/8/layout/radial1"/>
    <dgm:cxn modelId="{4B5FD6C4-4965-4759-85BC-1FC85EBFD713}" type="presOf" srcId="{4F51BA88-F06D-479D-983D-122DA2A9FC9B}" destId="{5F7127D1-09BC-4C3C-A499-550BA6AC6774}" srcOrd="1" destOrd="0" presId="urn:microsoft.com/office/officeart/2005/8/layout/radial1"/>
    <dgm:cxn modelId="{FC23E2F4-A0E9-4F80-935B-05CD3C017A78}" type="presOf" srcId="{93F0351D-D4E2-4568-BE70-1173179A3EB8}" destId="{1B887D25-98DA-4DB2-984A-FE3C481520E7}" srcOrd="0" destOrd="0" presId="urn:microsoft.com/office/officeart/2005/8/layout/radial1"/>
    <dgm:cxn modelId="{44031C95-FF1E-4EA9-A71B-3CC11EB7A8B3}" type="presOf" srcId="{41309052-2CC6-4AAA-8C3C-50398A3EA2B9}" destId="{82B65993-5427-4542-AB05-BF919ED091A0}" srcOrd="0" destOrd="0" presId="urn:microsoft.com/office/officeart/2005/8/layout/radial1"/>
    <dgm:cxn modelId="{69C359CB-21FA-45B6-ACC9-81BCB412F7A9}" type="presOf" srcId="{BF2C3401-ADA0-4386-89E6-4408F7DE5C4C}" destId="{368ED341-1EBC-4444-ADB8-01F8AE4110E2}" srcOrd="0" destOrd="0" presId="urn:microsoft.com/office/officeart/2005/8/layout/radial1"/>
    <dgm:cxn modelId="{9CBAB08A-4A3B-4E03-8E9F-9782EC4E4C65}" type="presOf" srcId="{9B245ED2-BEAA-404F-B7D4-E5B4F5834CFE}" destId="{F7DBC78A-4C9A-4FDB-995F-F627ABF1EA63}" srcOrd="0" destOrd="0" presId="urn:microsoft.com/office/officeart/2005/8/layout/radial1"/>
    <dgm:cxn modelId="{447CF95A-5565-4C8E-A95D-FDB22B7249AA}" srcId="{BA475509-8D3F-4C0D-B074-4CE8E7818F71}" destId="{83ACF3AA-8EDD-4EAB-B455-7957784E4D87}" srcOrd="2" destOrd="0" parTransId="{A2290273-21AA-4884-9A16-425A3CEE879A}" sibTransId="{6BA41D0D-7A1F-4750-ACCC-C91587CE2BA8}"/>
    <dgm:cxn modelId="{5E5703B8-0316-4A92-A683-A898E6378470}" type="presOf" srcId="{83ACF3AA-8EDD-4EAB-B455-7957784E4D87}" destId="{4A4B99CC-A795-4166-8D9C-D26ADB2386E7}" srcOrd="0" destOrd="0" presId="urn:microsoft.com/office/officeart/2005/8/layout/radial1"/>
    <dgm:cxn modelId="{272ACB17-C65D-4B48-AB06-45C03823C86B}" type="presOf" srcId="{A2290273-21AA-4884-9A16-425A3CEE879A}" destId="{D7358666-7CEC-46B1-90BA-839DA8E11089}" srcOrd="1" destOrd="0" presId="urn:microsoft.com/office/officeart/2005/8/layout/radial1"/>
    <dgm:cxn modelId="{67D74DDD-CBE3-4F76-A35C-D407257433D5}" srcId="{BA475509-8D3F-4C0D-B074-4CE8E7818F71}" destId="{6560D7C6-E119-4CA6-A61E-0705B03806C3}" srcOrd="3" destOrd="0" parTransId="{4F51BA88-F06D-479D-983D-122DA2A9FC9B}" sibTransId="{A6F26856-B116-44D3-8E21-1C07CE2258DE}"/>
    <dgm:cxn modelId="{BB1FB865-A5F5-4370-B071-0D44C4AF2DFF}" type="presParOf" srcId="{F7DBC78A-4C9A-4FDB-995F-F627ABF1EA63}" destId="{734C44D9-A075-47BF-8D71-964A3D2B812B}" srcOrd="0" destOrd="0" presId="urn:microsoft.com/office/officeart/2005/8/layout/radial1"/>
    <dgm:cxn modelId="{A0EDF975-13F7-44E5-B7CC-2ABD5A22E363}" type="presParOf" srcId="{F7DBC78A-4C9A-4FDB-995F-F627ABF1EA63}" destId="{368ED341-1EBC-4444-ADB8-01F8AE4110E2}" srcOrd="1" destOrd="0" presId="urn:microsoft.com/office/officeart/2005/8/layout/radial1"/>
    <dgm:cxn modelId="{2F474009-5810-4AB9-ADBE-65607BD5D542}" type="presParOf" srcId="{368ED341-1EBC-4444-ADB8-01F8AE4110E2}" destId="{ADD7A671-473C-4547-A579-9D59900786D2}" srcOrd="0" destOrd="0" presId="urn:microsoft.com/office/officeart/2005/8/layout/radial1"/>
    <dgm:cxn modelId="{3F575428-9F4E-4FD8-928D-E3A6C7B5470C}" type="presParOf" srcId="{F7DBC78A-4C9A-4FDB-995F-F627ABF1EA63}" destId="{328DD4CE-0930-4ABA-9697-B900DCBB3099}" srcOrd="2" destOrd="0" presId="urn:microsoft.com/office/officeart/2005/8/layout/radial1"/>
    <dgm:cxn modelId="{9010F9D8-940B-4E1F-9037-1EFCEF8E4A8A}" type="presParOf" srcId="{F7DBC78A-4C9A-4FDB-995F-F627ABF1EA63}" destId="{E692BFF2-9404-417F-AD4B-54350F980236}" srcOrd="3" destOrd="0" presId="urn:microsoft.com/office/officeart/2005/8/layout/radial1"/>
    <dgm:cxn modelId="{EDD7C4DB-90BA-4345-B370-100292149B42}" type="presParOf" srcId="{E692BFF2-9404-417F-AD4B-54350F980236}" destId="{A5420FA7-8D87-456D-9FFF-6361734A8471}" srcOrd="0" destOrd="0" presId="urn:microsoft.com/office/officeart/2005/8/layout/radial1"/>
    <dgm:cxn modelId="{24A9CA76-549B-402B-BDA1-F43298A57848}" type="presParOf" srcId="{F7DBC78A-4C9A-4FDB-995F-F627ABF1EA63}" destId="{AFF6323C-D9A7-4072-8336-EB7EA4B336A2}" srcOrd="4" destOrd="0" presId="urn:microsoft.com/office/officeart/2005/8/layout/radial1"/>
    <dgm:cxn modelId="{EC91EBD7-5083-498E-9C5E-1C17443B3EB2}" type="presParOf" srcId="{F7DBC78A-4C9A-4FDB-995F-F627ABF1EA63}" destId="{9AC6FFAE-FFF1-4D2C-878B-476D7C0FCB8B}" srcOrd="5" destOrd="0" presId="urn:microsoft.com/office/officeart/2005/8/layout/radial1"/>
    <dgm:cxn modelId="{A0FBC703-5CAA-449E-A41A-05DB12572AF7}" type="presParOf" srcId="{9AC6FFAE-FFF1-4D2C-878B-476D7C0FCB8B}" destId="{D7358666-7CEC-46B1-90BA-839DA8E11089}" srcOrd="0" destOrd="0" presId="urn:microsoft.com/office/officeart/2005/8/layout/radial1"/>
    <dgm:cxn modelId="{9E0A4902-64E0-484F-B279-A9B3680DFE5D}" type="presParOf" srcId="{F7DBC78A-4C9A-4FDB-995F-F627ABF1EA63}" destId="{4A4B99CC-A795-4166-8D9C-D26ADB2386E7}" srcOrd="6" destOrd="0" presId="urn:microsoft.com/office/officeart/2005/8/layout/radial1"/>
    <dgm:cxn modelId="{C22618C3-6237-4824-B866-DAC8F16B88FC}" type="presParOf" srcId="{F7DBC78A-4C9A-4FDB-995F-F627ABF1EA63}" destId="{C5B42BB1-C330-4C8C-A094-05620B9B5C4D}" srcOrd="7" destOrd="0" presId="urn:microsoft.com/office/officeart/2005/8/layout/radial1"/>
    <dgm:cxn modelId="{4E62291F-47D8-4B22-A06E-8A5191F71E5D}" type="presParOf" srcId="{C5B42BB1-C330-4C8C-A094-05620B9B5C4D}" destId="{5F7127D1-09BC-4C3C-A499-550BA6AC6774}" srcOrd="0" destOrd="0" presId="urn:microsoft.com/office/officeart/2005/8/layout/radial1"/>
    <dgm:cxn modelId="{EA7CE7B4-D0C1-4A81-9747-B89020D9D2F4}" type="presParOf" srcId="{F7DBC78A-4C9A-4FDB-995F-F627ABF1EA63}" destId="{5A417D38-4E73-400B-81D9-74C841F18B7E}" srcOrd="8" destOrd="0" presId="urn:microsoft.com/office/officeart/2005/8/layout/radial1"/>
    <dgm:cxn modelId="{1707C59C-26BB-486F-965C-4EE976EEFBAB}" type="presParOf" srcId="{F7DBC78A-4C9A-4FDB-995F-F627ABF1EA63}" destId="{1A0874CC-0A6C-4B4B-BDD2-301BFDF5E8FC}" srcOrd="9" destOrd="0" presId="urn:microsoft.com/office/officeart/2005/8/layout/radial1"/>
    <dgm:cxn modelId="{FCD7327B-239E-40CF-8FEB-95407DB7D583}" type="presParOf" srcId="{1A0874CC-0A6C-4B4B-BDD2-301BFDF5E8FC}" destId="{4DAC2359-7E7D-4187-9C66-17A73797A37C}" srcOrd="0" destOrd="0" presId="urn:microsoft.com/office/officeart/2005/8/layout/radial1"/>
    <dgm:cxn modelId="{D18EA1C0-E33E-46AC-ABD0-4249EF66B91D}" type="presParOf" srcId="{F7DBC78A-4C9A-4FDB-995F-F627ABF1EA63}" destId="{82B65993-5427-4542-AB05-BF919ED091A0}" srcOrd="10" destOrd="0" presId="urn:microsoft.com/office/officeart/2005/8/layout/radial1"/>
    <dgm:cxn modelId="{C40E5657-880F-46E1-A7A9-8986AF37D06D}" type="presParOf" srcId="{F7DBC78A-4C9A-4FDB-995F-F627ABF1EA63}" destId="{7256489E-D565-4A31-809A-837A343A76A1}" srcOrd="11" destOrd="0" presId="urn:microsoft.com/office/officeart/2005/8/layout/radial1"/>
    <dgm:cxn modelId="{3A5421E8-F19F-4A9D-A34B-7A691973D09A}" type="presParOf" srcId="{7256489E-D565-4A31-809A-837A343A76A1}" destId="{1DC83F5D-A12C-4FDF-8E0F-0EACAE3487BD}" srcOrd="0" destOrd="0" presId="urn:microsoft.com/office/officeart/2005/8/layout/radial1"/>
    <dgm:cxn modelId="{A3C13818-8C0D-4E90-9966-8A4A3ED1E7BD}" type="presParOf" srcId="{F7DBC78A-4C9A-4FDB-995F-F627ABF1EA63}" destId="{1B887D25-98DA-4DB2-984A-FE3C481520E7}"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4C44D9-A075-47BF-8D71-964A3D2B812B}">
      <dsp:nvSpPr>
        <dsp:cNvPr id="0" name=""/>
        <dsp:cNvSpPr/>
      </dsp:nvSpPr>
      <dsp:spPr>
        <a:xfrm>
          <a:off x="3581396" y="1711070"/>
          <a:ext cx="1828807" cy="1828807"/>
        </a:xfrm>
        <a:prstGeom prst="ellipse">
          <a:avLst/>
        </a:prstGeom>
        <a:solidFill>
          <a:schemeClr val="bg1"/>
        </a:solidFill>
        <a:ln w="38100" cap="flat" cmpd="sng" algn="ctr">
          <a:solidFill>
            <a:schemeClr val="tx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rtl="0">
            <a:lnSpc>
              <a:spcPct val="90000"/>
            </a:lnSpc>
            <a:spcBef>
              <a:spcPct val="0"/>
            </a:spcBef>
            <a:spcAft>
              <a:spcPct val="35000"/>
            </a:spcAft>
          </a:pPr>
          <a:r>
            <a:rPr lang="en-US" sz="2500" kern="1200" dirty="0" smtClean="0">
              <a:solidFill>
                <a:schemeClr val="tx1"/>
              </a:solidFill>
            </a:rPr>
            <a:t>What does DaSy do?</a:t>
          </a:r>
          <a:endParaRPr lang="en-US" sz="2500" kern="1200" dirty="0">
            <a:solidFill>
              <a:schemeClr val="tx1"/>
            </a:solidFill>
          </a:endParaRPr>
        </a:p>
      </dsp:txBody>
      <dsp:txXfrm>
        <a:off x="3849219" y="1978893"/>
        <a:ext cx="1293161" cy="1293161"/>
      </dsp:txXfrm>
    </dsp:sp>
    <dsp:sp modelId="{368ED341-1EBC-4444-ADB8-01F8AE4110E2}">
      <dsp:nvSpPr>
        <dsp:cNvPr id="0" name=""/>
        <dsp:cNvSpPr/>
      </dsp:nvSpPr>
      <dsp:spPr>
        <a:xfrm rot="16200000">
          <a:off x="4372876" y="1573671"/>
          <a:ext cx="245847" cy="28951"/>
        </a:xfrm>
        <a:custGeom>
          <a:avLst/>
          <a:gdLst/>
          <a:ahLst/>
          <a:cxnLst/>
          <a:rect l="0" t="0" r="0" b="0"/>
          <a:pathLst>
            <a:path>
              <a:moveTo>
                <a:pt x="0" y="14475"/>
              </a:moveTo>
              <a:lnTo>
                <a:pt x="245847" y="1447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bg1"/>
            </a:solidFill>
          </a:endParaRPr>
        </a:p>
      </dsp:txBody>
      <dsp:txXfrm>
        <a:off x="4489653" y="1582001"/>
        <a:ext cx="12292" cy="12292"/>
      </dsp:txXfrm>
    </dsp:sp>
    <dsp:sp modelId="{328DD4CE-0930-4ABA-9697-B900DCBB3099}">
      <dsp:nvSpPr>
        <dsp:cNvPr id="0" name=""/>
        <dsp:cNvSpPr/>
      </dsp:nvSpPr>
      <dsp:spPr>
        <a:xfrm>
          <a:off x="3772682" y="18988"/>
          <a:ext cx="1446234" cy="1446234"/>
        </a:xfrm>
        <a:prstGeom prst="ellipse">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smtClean="0"/>
            <a:t>Webinars</a:t>
          </a:r>
          <a:endParaRPr lang="en-US" sz="1100" kern="1200" dirty="0"/>
        </a:p>
      </dsp:txBody>
      <dsp:txXfrm>
        <a:off x="3984478" y="230784"/>
        <a:ext cx="1022642" cy="1022642"/>
      </dsp:txXfrm>
    </dsp:sp>
    <dsp:sp modelId="{E692BFF2-9404-417F-AD4B-54350F980236}">
      <dsp:nvSpPr>
        <dsp:cNvPr id="0" name=""/>
        <dsp:cNvSpPr/>
      </dsp:nvSpPr>
      <dsp:spPr>
        <a:xfrm rot="19800000">
          <a:off x="5271228" y="2092334"/>
          <a:ext cx="245847" cy="28951"/>
        </a:xfrm>
        <a:custGeom>
          <a:avLst/>
          <a:gdLst/>
          <a:ahLst/>
          <a:cxnLst/>
          <a:rect l="0" t="0" r="0" b="0"/>
          <a:pathLst>
            <a:path>
              <a:moveTo>
                <a:pt x="0" y="14475"/>
              </a:moveTo>
              <a:lnTo>
                <a:pt x="245847" y="1447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bg1"/>
            </a:solidFill>
          </a:endParaRPr>
        </a:p>
      </dsp:txBody>
      <dsp:txXfrm>
        <a:off x="5388005" y="2100664"/>
        <a:ext cx="12292" cy="12292"/>
      </dsp:txXfrm>
    </dsp:sp>
    <dsp:sp modelId="{AFF6323C-D9A7-4072-8336-EB7EA4B336A2}">
      <dsp:nvSpPr>
        <dsp:cNvPr id="0" name=""/>
        <dsp:cNvSpPr/>
      </dsp:nvSpPr>
      <dsp:spPr>
        <a:xfrm>
          <a:off x="5403727" y="960672"/>
          <a:ext cx="1446234" cy="1446234"/>
        </a:xfrm>
        <a:prstGeom prst="ellipse">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smtClean="0"/>
            <a:t>Data briefs</a:t>
          </a:r>
          <a:endParaRPr lang="en-US" sz="1600" kern="1200" dirty="0"/>
        </a:p>
      </dsp:txBody>
      <dsp:txXfrm>
        <a:off x="5615523" y="1172468"/>
        <a:ext cx="1022642" cy="1022642"/>
      </dsp:txXfrm>
    </dsp:sp>
    <dsp:sp modelId="{9AC6FFAE-FFF1-4D2C-878B-476D7C0FCB8B}">
      <dsp:nvSpPr>
        <dsp:cNvPr id="0" name=""/>
        <dsp:cNvSpPr/>
      </dsp:nvSpPr>
      <dsp:spPr>
        <a:xfrm rot="1800000">
          <a:off x="5271228" y="3129662"/>
          <a:ext cx="245847" cy="28951"/>
        </a:xfrm>
        <a:custGeom>
          <a:avLst/>
          <a:gdLst/>
          <a:ahLst/>
          <a:cxnLst/>
          <a:rect l="0" t="0" r="0" b="0"/>
          <a:pathLst>
            <a:path>
              <a:moveTo>
                <a:pt x="0" y="14475"/>
              </a:moveTo>
              <a:lnTo>
                <a:pt x="245847" y="1447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bg1"/>
            </a:solidFill>
          </a:endParaRPr>
        </a:p>
      </dsp:txBody>
      <dsp:txXfrm>
        <a:off x="5388005" y="3137991"/>
        <a:ext cx="12292" cy="12292"/>
      </dsp:txXfrm>
    </dsp:sp>
    <dsp:sp modelId="{4A4B99CC-A795-4166-8D9C-D26ADB2386E7}">
      <dsp:nvSpPr>
        <dsp:cNvPr id="0" name=""/>
        <dsp:cNvSpPr/>
      </dsp:nvSpPr>
      <dsp:spPr>
        <a:xfrm>
          <a:off x="5403727" y="2844041"/>
          <a:ext cx="1446234" cy="1446234"/>
        </a:xfrm>
        <a:prstGeom prst="ellipse">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smtClean="0"/>
            <a:t>Individual TA</a:t>
          </a:r>
          <a:endParaRPr lang="en-US" sz="1600" kern="1200" dirty="0"/>
        </a:p>
      </dsp:txBody>
      <dsp:txXfrm>
        <a:off x="5615523" y="3055837"/>
        <a:ext cx="1022642" cy="1022642"/>
      </dsp:txXfrm>
    </dsp:sp>
    <dsp:sp modelId="{C5B42BB1-C330-4C8C-A094-05620B9B5C4D}">
      <dsp:nvSpPr>
        <dsp:cNvPr id="0" name=""/>
        <dsp:cNvSpPr/>
      </dsp:nvSpPr>
      <dsp:spPr>
        <a:xfrm rot="5400000">
          <a:off x="4372876" y="3648325"/>
          <a:ext cx="245847" cy="28951"/>
        </a:xfrm>
        <a:custGeom>
          <a:avLst/>
          <a:gdLst/>
          <a:ahLst/>
          <a:cxnLst/>
          <a:rect l="0" t="0" r="0" b="0"/>
          <a:pathLst>
            <a:path>
              <a:moveTo>
                <a:pt x="0" y="14475"/>
              </a:moveTo>
              <a:lnTo>
                <a:pt x="245847" y="1447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bg1"/>
            </a:solidFill>
          </a:endParaRPr>
        </a:p>
      </dsp:txBody>
      <dsp:txXfrm>
        <a:off x="4489653" y="3656655"/>
        <a:ext cx="12292" cy="12292"/>
      </dsp:txXfrm>
    </dsp:sp>
    <dsp:sp modelId="{5A417D38-4E73-400B-81D9-74C841F18B7E}">
      <dsp:nvSpPr>
        <dsp:cNvPr id="0" name=""/>
        <dsp:cNvSpPr/>
      </dsp:nvSpPr>
      <dsp:spPr>
        <a:xfrm>
          <a:off x="3772682" y="3785725"/>
          <a:ext cx="1446234" cy="1446234"/>
        </a:xfrm>
        <a:prstGeom prst="ellipse">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smtClean="0"/>
            <a:t>Website </a:t>
          </a:r>
          <a:r>
            <a:rPr lang="en-US" sz="1100" kern="1200" dirty="0" smtClean="0">
              <a:solidFill>
                <a:schemeClr val="bg1"/>
              </a:solidFill>
            </a:rPr>
            <a:t>(DaSycenter.org</a:t>
          </a:r>
          <a:r>
            <a:rPr lang="en-US" sz="1400" kern="1200" dirty="0" smtClean="0">
              <a:solidFill>
                <a:schemeClr val="bg1"/>
              </a:solidFill>
            </a:rPr>
            <a:t>)</a:t>
          </a:r>
          <a:endParaRPr lang="en-US" sz="1400" kern="1200" dirty="0">
            <a:solidFill>
              <a:schemeClr val="bg1"/>
            </a:solidFill>
          </a:endParaRPr>
        </a:p>
      </dsp:txBody>
      <dsp:txXfrm>
        <a:off x="3984478" y="3997521"/>
        <a:ext cx="1022642" cy="1022642"/>
      </dsp:txXfrm>
    </dsp:sp>
    <dsp:sp modelId="{1A0874CC-0A6C-4B4B-BDD2-301BFDF5E8FC}">
      <dsp:nvSpPr>
        <dsp:cNvPr id="0" name=""/>
        <dsp:cNvSpPr/>
      </dsp:nvSpPr>
      <dsp:spPr>
        <a:xfrm rot="9000000">
          <a:off x="3474524" y="3129662"/>
          <a:ext cx="245847" cy="28951"/>
        </a:xfrm>
        <a:custGeom>
          <a:avLst/>
          <a:gdLst/>
          <a:ahLst/>
          <a:cxnLst/>
          <a:rect l="0" t="0" r="0" b="0"/>
          <a:pathLst>
            <a:path>
              <a:moveTo>
                <a:pt x="0" y="14475"/>
              </a:moveTo>
              <a:lnTo>
                <a:pt x="245847" y="1447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bg1"/>
            </a:solidFill>
          </a:endParaRPr>
        </a:p>
      </dsp:txBody>
      <dsp:txXfrm rot="10800000">
        <a:off x="3591302" y="3137991"/>
        <a:ext cx="12292" cy="12292"/>
      </dsp:txXfrm>
    </dsp:sp>
    <dsp:sp modelId="{82B65993-5427-4542-AB05-BF919ED091A0}">
      <dsp:nvSpPr>
        <dsp:cNvPr id="0" name=""/>
        <dsp:cNvSpPr/>
      </dsp:nvSpPr>
      <dsp:spPr>
        <a:xfrm>
          <a:off x="2141637" y="2844041"/>
          <a:ext cx="1446234" cy="1446234"/>
        </a:xfrm>
        <a:prstGeom prst="ellipse">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smtClean="0"/>
            <a:t>Videos</a:t>
          </a:r>
          <a:endParaRPr lang="en-US" sz="1400" kern="1200" dirty="0"/>
        </a:p>
      </dsp:txBody>
      <dsp:txXfrm>
        <a:off x="2353433" y="3055837"/>
        <a:ext cx="1022642" cy="1022642"/>
      </dsp:txXfrm>
    </dsp:sp>
    <dsp:sp modelId="{7256489E-D565-4A31-809A-837A343A76A1}">
      <dsp:nvSpPr>
        <dsp:cNvPr id="0" name=""/>
        <dsp:cNvSpPr/>
      </dsp:nvSpPr>
      <dsp:spPr>
        <a:xfrm rot="12600000">
          <a:off x="3474524" y="2092334"/>
          <a:ext cx="245847" cy="28951"/>
        </a:xfrm>
        <a:custGeom>
          <a:avLst/>
          <a:gdLst/>
          <a:ahLst/>
          <a:cxnLst/>
          <a:rect l="0" t="0" r="0" b="0"/>
          <a:pathLst>
            <a:path>
              <a:moveTo>
                <a:pt x="0" y="14475"/>
              </a:moveTo>
              <a:lnTo>
                <a:pt x="245847" y="1447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bg1"/>
            </a:solidFill>
          </a:endParaRPr>
        </a:p>
      </dsp:txBody>
      <dsp:txXfrm rot="10800000">
        <a:off x="3591302" y="2100664"/>
        <a:ext cx="12292" cy="12292"/>
      </dsp:txXfrm>
    </dsp:sp>
    <dsp:sp modelId="{1B887D25-98DA-4DB2-984A-FE3C481520E7}">
      <dsp:nvSpPr>
        <dsp:cNvPr id="0" name=""/>
        <dsp:cNvSpPr/>
      </dsp:nvSpPr>
      <dsp:spPr>
        <a:xfrm>
          <a:off x="2141637" y="960672"/>
          <a:ext cx="1446234" cy="1446234"/>
        </a:xfrm>
        <a:prstGeom prst="ellipse">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smtClean="0"/>
            <a:t>Online learning modules</a:t>
          </a:r>
          <a:endParaRPr lang="en-US" sz="1600" kern="1200" dirty="0"/>
        </a:p>
      </dsp:txBody>
      <dsp:txXfrm>
        <a:off x="2353433" y="1172468"/>
        <a:ext cx="1022642" cy="1022642"/>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46C913-017E-41CB-BD92-AB72C59CEF84}" type="datetimeFigureOut">
              <a:rPr lang="en-US" smtClean="0"/>
              <a:t>2/1/16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C59A4A-947E-4EFF-8543-2566EB51F3D4}" type="slidenum">
              <a:rPr lang="en-US" smtClean="0"/>
              <a:t>‹#›</a:t>
            </a:fld>
            <a:endParaRPr lang="en-US"/>
          </a:p>
        </p:txBody>
      </p:sp>
    </p:spTree>
    <p:extLst>
      <p:ext uri="{BB962C8B-B14F-4D97-AF65-F5344CB8AC3E}">
        <p14:creationId xmlns:p14="http://schemas.microsoft.com/office/powerpoint/2010/main" val="107001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EAF370-FD3B-447A-B724-07A83C459553}" type="datetimeFigureOut">
              <a:rPr lang="en-US" smtClean="0"/>
              <a:t>2/1/16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69EC22-8000-4A01-AE86-242F21553022}" type="slidenum">
              <a:rPr lang="en-US" smtClean="0"/>
              <a:t>‹#›</a:t>
            </a:fld>
            <a:endParaRPr lang="en-US"/>
          </a:p>
        </p:txBody>
      </p:sp>
    </p:spTree>
    <p:extLst>
      <p:ext uri="{BB962C8B-B14F-4D97-AF65-F5344CB8AC3E}">
        <p14:creationId xmlns:p14="http://schemas.microsoft.com/office/powerpoint/2010/main" val="11015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notesMaster" Target="../notesMasters/notesMaster1.xml"/><Relationship Id="rId3"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notesMaster" Target="../notesMasters/notesMaster1.xml"/><Relationship Id="rId3"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notesMaster" Target="../notesMasters/notesMaster1.xml"/><Relationship Id="rId3"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notesMaster" Target="../notesMasters/notesMaster1.xml"/><Relationship Id="rId3"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notesMaster" Target="../notesMasters/notesMaster1.xml"/><Relationship Id="rId3"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a:t>
            </a:r>
            <a:r>
              <a:rPr lang="en-US" baseline="0" dirty="0" smtClean="0"/>
              <a:t> my name is Kathy Hebbeler.  Donna Spiker and I direct the DaSy Center which is shorthand for the Center for IDEA Early Childhood Data Systems.  Thanks for joining us today to hear about how DaSy supports cross state learning.  A little later in the presentation you are going to hear from Sharon Walsh who is going to talk to you a new kind of cross state learning opportunity that we at DaSy are especially excited about.</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a:t>
            </a:fld>
            <a:endParaRPr lang="en-US"/>
          </a:p>
        </p:txBody>
      </p:sp>
    </p:spTree>
    <p:extLst>
      <p:ext uri="{BB962C8B-B14F-4D97-AF65-F5344CB8AC3E}">
        <p14:creationId xmlns:p14="http://schemas.microsoft.com/office/powerpoint/2010/main" val="26225339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11</a:t>
            </a:fld>
            <a:endParaRPr lang="en-US" dirty="0"/>
          </a:p>
        </p:txBody>
      </p:sp>
    </p:spTree>
    <p:extLst>
      <p:ext uri="{BB962C8B-B14F-4D97-AF65-F5344CB8AC3E}">
        <p14:creationId xmlns:p14="http://schemas.microsoft.com/office/powerpoint/2010/main" val="1897808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38BCD1EE-A568-4AA8-8098-0661AB7FF952}"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548011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38BCD1EE-A568-4AA8-8098-0661AB7FF952}"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678893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38BCD1EE-A568-4AA8-8098-0661AB7FF952}"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26516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aseline="0" dirty="0" smtClean="0"/>
              <a:t>Finally, we hope to see you later this summer when you will have the opportunity to hear from many other states about how they are using data to improve their system, practices, and ultimately outcomes for children and families.  Start thinking now about something that you would like to share.  We know you want to hear what your colleagues are doing and your colleagues are looking forward to learning about what is happening in your state.</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16</a:t>
            </a:fld>
            <a:endParaRPr lang="en-US"/>
          </a:p>
        </p:txBody>
      </p:sp>
    </p:spTree>
    <p:extLst>
      <p:ext uri="{BB962C8B-B14F-4D97-AF65-F5344CB8AC3E}">
        <p14:creationId xmlns:p14="http://schemas.microsoft.com/office/powerpoint/2010/main" val="2090817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 for joining us.  Watch our web site and follow us on social media for new</a:t>
            </a:r>
            <a:r>
              <a:rPr lang="en-US" baseline="0" dirty="0" smtClean="0"/>
              <a:t> ways to share and learn about data.</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17</a:t>
            </a:fld>
            <a:endParaRPr lang="en-US"/>
          </a:p>
        </p:txBody>
      </p:sp>
    </p:spTree>
    <p:extLst>
      <p:ext uri="{BB962C8B-B14F-4D97-AF65-F5344CB8AC3E}">
        <p14:creationId xmlns:p14="http://schemas.microsoft.com/office/powerpoint/2010/main" val="392862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18</a:t>
            </a:fld>
            <a:endParaRPr lang="en-US"/>
          </a:p>
        </p:txBody>
      </p:sp>
    </p:spTree>
    <p:extLst>
      <p:ext uri="{BB962C8B-B14F-4D97-AF65-F5344CB8AC3E}">
        <p14:creationId xmlns:p14="http://schemas.microsoft.com/office/powerpoint/2010/main" val="4095769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a:t>
            </a:r>
            <a:r>
              <a:rPr lang="en-US" baseline="0" dirty="0" smtClean="0"/>
              <a:t> I talk about cross-state learning, I want to spend a few seconds reminding you what DaSy is.  We are a TA Center focused on high quality early childhood data for Part C and 619.  We help states with new or enhanced data systems either within the program or linking program data to other data systems.  We can help with issues like data quality, data collection, and using data.  We can help with APR data and data for SSIP implementation and evaluation.</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a:t>
            </a:fld>
            <a:endParaRPr lang="en-US"/>
          </a:p>
        </p:txBody>
      </p:sp>
    </p:spTree>
    <p:extLst>
      <p:ext uri="{BB962C8B-B14F-4D97-AF65-F5344CB8AC3E}">
        <p14:creationId xmlns:p14="http://schemas.microsoft.com/office/powerpoint/2010/main" val="883322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Like all OSEP</a:t>
            </a:r>
            <a:r>
              <a:rPr lang="en-US" baseline="0" dirty="0" smtClean="0"/>
              <a:t> funded TA Centers, DaSy supports states in many different ways that you are probably familiar with.  We maintain a web site that is full of great resources.   Do visit our web site to see these resources.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a:t>
            </a:fld>
            <a:endParaRPr lang="en-US"/>
          </a:p>
        </p:txBody>
      </p:sp>
    </p:spTree>
    <p:extLst>
      <p:ext uri="{BB962C8B-B14F-4D97-AF65-F5344CB8AC3E}">
        <p14:creationId xmlns:p14="http://schemas.microsoft.com/office/powerpoint/2010/main" val="2278483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aseline="0" dirty="0" smtClean="0"/>
              <a:t>Today, we want to talk with you about some of the ways in which DaSy has and will continue to promote states coming together to learn from each other.  Sometimes, it is useful for a state to work one on one with a TA provider.  But there also are many common issues facing states where states can learn a lot from each other.  [Animation 1] We have seen over and over how much collective knowledge exists across states. [ANIMATION 2]  DaSy is working to create meaningful ways for states to come together to share what they know.  Let take a look at some ways states are learning from each other.</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a:t>
            </a:fld>
            <a:endParaRPr lang="en-US"/>
          </a:p>
        </p:txBody>
      </p:sp>
    </p:spTree>
    <p:extLst>
      <p:ext uri="{BB962C8B-B14F-4D97-AF65-F5344CB8AC3E}">
        <p14:creationId xmlns:p14="http://schemas.microsoft.com/office/powerpoint/2010/main" val="2595380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DaSy</a:t>
            </a:r>
            <a:r>
              <a:rPr lang="en-US" baseline="0" dirty="0" smtClean="0"/>
              <a:t> has supported and will continue to support topical meetings.  These meetings involve a small number of states come together to learn from national experts and each other about an important data issue.  At our recent meeting on Data Use, for example, teams of state and local staff came together to build their capacity to use data to answer critical policy and programmatic questions.</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5</a:t>
            </a:fld>
            <a:endParaRPr lang="en-US"/>
          </a:p>
        </p:txBody>
      </p:sp>
    </p:spTree>
    <p:extLst>
      <p:ext uri="{BB962C8B-B14F-4D97-AF65-F5344CB8AC3E}">
        <p14:creationId xmlns:p14="http://schemas.microsoft.com/office/powerpoint/2010/main" val="3118311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DaSy also has supported</a:t>
            </a:r>
            <a:r>
              <a:rPr lang="en-US" baseline="0" dirty="0" smtClean="0"/>
              <a:t> several learning communities.  These learning communities bring together states repeatedly to pursue a particular topic in more depth.  Most of these meetings are by phone.  Our ECIDS Learning Community, for example, consists of Part C and 619 staff that are interested in participating in their state’s effort to build an integrated early childhood data system.  This community evolved as a follow up for state participants who attended a topical meeting on the same subject.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Now Sharon Walsh is going to talk with you about a new kind of cross-state learning opportunity that we are especially excited about called “Topic Cohorts.”</a:t>
            </a:r>
            <a:endParaRPr lang="en-US"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6</a:t>
            </a:fld>
            <a:endParaRPr lang="en-US"/>
          </a:p>
        </p:txBody>
      </p:sp>
    </p:spTree>
    <p:extLst>
      <p:ext uri="{BB962C8B-B14F-4D97-AF65-F5344CB8AC3E}">
        <p14:creationId xmlns:p14="http://schemas.microsoft.com/office/powerpoint/2010/main" val="89186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89986" eaLnBrk="0" fontAlgn="base" hangingPunct="0">
              <a:spcBef>
                <a:spcPct val="30000"/>
              </a:spcBef>
              <a:spcAft>
                <a:spcPct val="0"/>
              </a:spcAft>
              <a:defRPr/>
            </a:pPr>
            <a:r>
              <a:rPr lang="en-US" dirty="0" smtClean="0"/>
              <a:t>ECTA has brough</a:t>
            </a:r>
            <a:r>
              <a:rPr lang="en-US" baseline="0" dirty="0" smtClean="0"/>
              <a:t>t states together, in collaboration with other Centers, around particular topics. These are called topic cohorts. </a:t>
            </a:r>
            <a:r>
              <a:rPr lang="en-US" dirty="0">
                <a:latin typeface="Arial"/>
                <a:ea typeface="ＭＳ Ｐゴシック" charset="0"/>
                <a:cs typeface="Arial"/>
              </a:rPr>
              <a:t>The topic cohorts are provided intensive TA with a small group of states who share a mutual objective (i.e., making progress on the topic) to help them make measureable progress toward their intended outcomes. While the TA involves cross state learning opportunities such as conference calls, webinars, resource documents, and F2F meetings, there is also an individualized component where the state receives intensive individualized TA to support the achievement of their individual goals. The topic cohorts are designed to involve extensive work with a state, result in measurable systemic change, and span a duration of months. The topic cohorts are also guided by a written TA agreement that has been developed jointly by the TA team and the state. This agreement includes a timeline, intended outcomes, and a statement of commitment from the state and the TA providers involved. </a:t>
            </a:r>
          </a:p>
          <a:p>
            <a:pPr defTabSz="889986" eaLnBrk="0" fontAlgn="base" hangingPunct="0">
              <a:spcBef>
                <a:spcPct val="30000"/>
              </a:spcBef>
              <a:spcAft>
                <a:spcPct val="0"/>
              </a:spcAft>
              <a:defRPr/>
            </a:pPr>
            <a:endParaRPr lang="en-US" dirty="0">
              <a:latin typeface="Arial"/>
              <a:ea typeface="ＭＳ Ｐゴシック" charset="0"/>
              <a:cs typeface="Arial"/>
            </a:endParaRPr>
          </a:p>
          <a:p>
            <a:pPr lvl="0"/>
            <a:r>
              <a:rPr lang="en-US" dirty="0">
                <a:latin typeface="Arial"/>
                <a:ea typeface="ＭＳ Ｐゴシック" charset="0"/>
                <a:cs typeface="Arial"/>
              </a:rPr>
              <a:t>The underlying assumption and reason for topic cohorts is that there are commonalities across some states and that bringing states together with a common interest can support them in learning from and sharing with each other to make measurable progress toward a system change goal.</a:t>
            </a:r>
          </a:p>
        </p:txBody>
      </p:sp>
      <p:sp>
        <p:nvSpPr>
          <p:cNvPr id="4" name="Footer Placeholder 3"/>
          <p:cNvSpPr>
            <a:spLocks noGrp="1"/>
          </p:cNvSpPr>
          <p:nvPr>
            <p:ph type="ftr" sz="quarter" idx="10"/>
          </p:nvPr>
        </p:nvSpPr>
        <p:spPr/>
        <p:txBody>
          <a:bodyPr/>
          <a:lstStyle/>
          <a:p>
            <a:pPr>
              <a:defRPr/>
            </a:pPr>
            <a:r>
              <a:rPr lang="en-US" dirty="0" smtClean="0"/>
              <a:t>ECTACenter.org</a:t>
            </a:r>
            <a:endParaRPr lang="en-US" dirty="0"/>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7</a:t>
            </a:fld>
            <a:endParaRPr lang="en-US" dirty="0"/>
          </a:p>
        </p:txBody>
      </p:sp>
    </p:spTree>
    <p:extLst>
      <p:ext uri="{BB962C8B-B14F-4D97-AF65-F5344CB8AC3E}">
        <p14:creationId xmlns:p14="http://schemas.microsoft.com/office/powerpoint/2010/main" val="264945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Denise</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8</a:t>
            </a:fld>
            <a:endParaRPr lang="en-US" dirty="0"/>
          </a:p>
        </p:txBody>
      </p:sp>
    </p:spTree>
    <p:extLst>
      <p:ext uri="{BB962C8B-B14F-4D97-AF65-F5344CB8AC3E}">
        <p14:creationId xmlns:p14="http://schemas.microsoft.com/office/powerpoint/2010/main" val="3394403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AMY</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07977868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2.jpe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gif"/><Relationship Id="rId3"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gif"/><Relationship Id="rId3"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descr="&quot; &quot;"/>
          <p:cNvPicPr>
            <a:picLocks noChangeAspect="1"/>
          </p:cNvPicPr>
          <p:nvPr userDrawn="1"/>
        </p:nvPicPr>
        <p:blipFill rotWithShape="1">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r="29929" b="34656"/>
          <a:stretch/>
        </p:blipFill>
        <p:spPr>
          <a:xfrm>
            <a:off x="5676900" y="304801"/>
            <a:ext cx="3467100" cy="6553200"/>
          </a:xfrm>
          <a:prstGeom prst="rect">
            <a:avLst/>
          </a:prstGeom>
        </p:spPr>
      </p:pic>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154578"/>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grpSp>
        <p:nvGrpSpPr>
          <p:cNvPr id="10" name="Group 9" descr="Logo for the Center for IDEA Early Childhood Data Systems"/>
          <p:cNvGrpSpPr/>
          <p:nvPr userDrawn="1"/>
        </p:nvGrpSpPr>
        <p:grpSpPr>
          <a:xfrm>
            <a:off x="762000" y="742334"/>
            <a:ext cx="6019800" cy="1086465"/>
            <a:chOff x="762000" y="742334"/>
            <a:chExt cx="6019800" cy="1086465"/>
          </a:xfrm>
        </p:grpSpPr>
        <p:pic>
          <p:nvPicPr>
            <p:cNvPr id="7" name="Picture 2" descr="Logo for the Center for IDEA Early Childhood Data Systems"/>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2000" y="742334"/>
              <a:ext cx="1600200" cy="10864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descr="The Center for IDEA Early Childhood Data Systems"/>
            <p:cNvSpPr txBox="1"/>
            <p:nvPr userDrawn="1"/>
          </p:nvSpPr>
          <p:spPr>
            <a:xfrm>
              <a:off x="2362200" y="1093358"/>
              <a:ext cx="4419600" cy="646331"/>
            </a:xfrm>
            <a:prstGeom prst="rect">
              <a:avLst/>
            </a:prstGeom>
            <a:noFill/>
          </p:spPr>
          <p:txBody>
            <a:bodyPr wrap="square" rtlCol="0">
              <a:spAutoFit/>
            </a:bodyPr>
            <a:lstStyle/>
            <a:p>
              <a:r>
                <a:rPr lang="en-US" b="1" dirty="0" smtClean="0">
                  <a:solidFill>
                    <a:srgbClr val="39B54A"/>
                  </a:solidFill>
                </a:rPr>
                <a:t>The</a:t>
              </a:r>
              <a:r>
                <a:rPr lang="en-US" b="1" baseline="0" dirty="0" smtClean="0">
                  <a:solidFill>
                    <a:srgbClr val="39B54A"/>
                  </a:solidFill>
                </a:rPr>
                <a:t> Center for IDEA</a:t>
              </a:r>
            </a:p>
            <a:p>
              <a:r>
                <a:rPr lang="en-US" b="1" baseline="0" dirty="0" smtClean="0">
                  <a:solidFill>
                    <a:srgbClr val="39B54A"/>
                  </a:solidFill>
                </a:rPr>
                <a:t>Early Childhood Data Systems</a:t>
              </a:r>
              <a:endParaRPr lang="en-US" b="1" dirty="0">
                <a:solidFill>
                  <a:srgbClr val="39B54A"/>
                </a:solidFill>
              </a:endParaRPr>
            </a:p>
          </p:txBody>
        </p:sp>
      </p:grpSp>
      <p:sp>
        <p:nvSpPr>
          <p:cNvPr id="9" name="Text Placeholder 8"/>
          <p:cNvSpPr>
            <a:spLocks noGrp="1"/>
          </p:cNvSpPr>
          <p:nvPr>
            <p:ph type="body" sz="quarter" idx="10"/>
          </p:nvPr>
        </p:nvSpPr>
        <p:spPr>
          <a:xfrm>
            <a:off x="838200" y="2209800"/>
            <a:ext cx="6705600" cy="2209800"/>
          </a:xfrm>
          <a:prstGeom prst="rect">
            <a:avLst/>
          </a:prstGeom>
        </p:spPr>
        <p:txBody>
          <a:bodyPr/>
          <a:lstStyle>
            <a:lvl1pPr marL="0" indent="0">
              <a:buNone/>
              <a:defRPr sz="5400" b="1">
                <a:solidFill>
                  <a:srgbClr val="154578"/>
                </a:solidFill>
                <a:latin typeface="Century Gothic" panose="020B0502020202020204" pitchFamily="34" charset="0"/>
              </a:defRPr>
            </a:lvl1pPr>
            <a:lvl2pPr marL="0" indent="0">
              <a:buNone/>
              <a:defRPr sz="4000" b="1">
                <a:solidFill>
                  <a:srgbClr val="154578"/>
                </a:solidFill>
                <a:latin typeface="Century Gothic" panose="020B0502020202020204" pitchFamily="34" charset="0"/>
              </a:defRPr>
            </a:lvl2pPr>
            <a:lvl3pPr marL="228600" indent="0">
              <a:buNone/>
              <a:defRPr sz="4000" b="1">
                <a:solidFill>
                  <a:srgbClr val="154578"/>
                </a:solidFill>
                <a:latin typeface="Century Gothic" panose="020B0502020202020204" pitchFamily="34" charset="0"/>
              </a:defRPr>
            </a:lvl3pPr>
            <a:lvl4pPr marL="114300" indent="0">
              <a:buNone/>
              <a:defRPr sz="4000" b="1">
                <a:solidFill>
                  <a:srgbClr val="154578"/>
                </a:solidFill>
                <a:latin typeface="Century Gothic" panose="020B0502020202020204" pitchFamily="34" charset="0"/>
              </a:defRPr>
            </a:lvl4pPr>
          </a:lstStyle>
          <a:p>
            <a:pPr lvl="0"/>
            <a:r>
              <a:rPr lang="en-US" dirty="0" smtClean="0"/>
              <a:t>Click to edit Master text styles</a:t>
            </a:r>
          </a:p>
          <a:p>
            <a:pPr lvl="3"/>
            <a:r>
              <a:rPr lang="en-US" dirty="0" smtClean="0"/>
              <a:t>Second level</a:t>
            </a:r>
          </a:p>
        </p:txBody>
      </p:sp>
    </p:spTree>
    <p:extLst>
      <p:ext uri="{BB962C8B-B14F-4D97-AF65-F5344CB8AC3E}">
        <p14:creationId xmlns:p14="http://schemas.microsoft.com/office/powerpoint/2010/main" val="1125047386"/>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25327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129070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194939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699306456"/>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BFBA69F-6E38-41F2-BE7C-ADD007BF9906}" type="datetimeFigureOut">
              <a:rPr lang="en-US" smtClean="0">
                <a:solidFill>
                  <a:prstClr val="black">
                    <a:tint val="75000"/>
                  </a:prstClr>
                </a:solidFill>
              </a:rPr>
              <a:pPr/>
              <a:t>2/1/16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587BFB-1764-4AFD-8224-598DACA80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4666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FBA69F-6E38-41F2-BE7C-ADD007BF9906}" type="datetimeFigureOut">
              <a:rPr lang="en-US" smtClean="0">
                <a:solidFill>
                  <a:prstClr val="black">
                    <a:tint val="75000"/>
                  </a:prstClr>
                </a:solidFill>
              </a:rPr>
              <a:pPr/>
              <a:t>2/1/16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587BFB-1764-4AFD-8224-598DACA80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7958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FBA69F-6E38-41F2-BE7C-ADD007BF9906}" type="datetimeFigureOut">
              <a:rPr lang="en-US" smtClean="0">
                <a:solidFill>
                  <a:prstClr val="black">
                    <a:tint val="75000"/>
                  </a:prstClr>
                </a:solidFill>
              </a:rPr>
              <a:pPr/>
              <a:t>2/1/16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587BFB-1764-4AFD-8224-598DACA80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9178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BFBA69F-6E38-41F2-BE7C-ADD007BF9906}" type="datetimeFigureOut">
              <a:rPr lang="en-US" smtClean="0">
                <a:solidFill>
                  <a:prstClr val="black">
                    <a:tint val="75000"/>
                  </a:prstClr>
                </a:solidFill>
              </a:rPr>
              <a:pPr/>
              <a:t>2/1/16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587BFB-1764-4AFD-8224-598DACA80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40538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BFBA69F-6E38-41F2-BE7C-ADD007BF9906}" type="datetimeFigureOut">
              <a:rPr lang="en-US" smtClean="0">
                <a:solidFill>
                  <a:prstClr val="black">
                    <a:tint val="75000"/>
                  </a:prstClr>
                </a:solidFill>
              </a:rPr>
              <a:pPr/>
              <a:t>2/1/16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4587BFB-1764-4AFD-8224-598DACA80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97770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BFBA69F-6E38-41F2-BE7C-ADD007BF9906}" type="datetimeFigureOut">
              <a:rPr lang="en-US" smtClean="0">
                <a:solidFill>
                  <a:prstClr val="black">
                    <a:tint val="75000"/>
                  </a:prstClr>
                </a:solidFill>
              </a:rPr>
              <a:pPr/>
              <a:t>2/1/16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4587BFB-1764-4AFD-8224-598DACA80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117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62672" y="5788152"/>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descr="&quot; &quot;"/>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descr="&quot; &quot;"/>
          <p:cNvSpPr>
            <a:spLocks noGrp="1"/>
          </p:cNvSpPr>
          <p:nvPr>
            <p:ph type="title"/>
          </p:nvPr>
        </p:nvSpPr>
        <p:spPr>
          <a:xfrm>
            <a:off x="457200" y="274638"/>
            <a:ext cx="8229600" cy="1143000"/>
          </a:xfrm>
          <a:prstGeom prst="rect">
            <a:avLst/>
          </a:prstGeom>
          <a:ln w="12700">
            <a:solidFill>
              <a:srgbClr val="39B54A"/>
            </a:solidFill>
          </a:ln>
        </p:spPr>
        <p:txBody>
          <a:bodyPr/>
          <a:lstStyle>
            <a:lvl1pPr>
              <a:defRPr>
                <a:latin typeface="Century Gothic" pitchFamily="34" charset="0"/>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886398272"/>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FBA69F-6E38-41F2-BE7C-ADD007BF9906}" type="datetimeFigureOut">
              <a:rPr lang="en-US" smtClean="0">
                <a:solidFill>
                  <a:prstClr val="black">
                    <a:tint val="75000"/>
                  </a:prstClr>
                </a:solidFill>
              </a:rPr>
              <a:pPr/>
              <a:t>2/1/16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4587BFB-1764-4AFD-8224-598DACA807E5}" type="slidenum">
              <a:rPr lang="en-US" smtClean="0">
                <a:solidFill>
                  <a:prstClr val="black">
                    <a:tint val="75000"/>
                  </a:prstClr>
                </a:solidFill>
              </a:rPr>
              <a:pPr/>
              <a:t>‹#›</a:t>
            </a:fld>
            <a:endParaRPr lang="en-US">
              <a:solidFill>
                <a:prstClr val="black">
                  <a:tint val="75000"/>
                </a:prstClr>
              </a:solidFill>
            </a:endParaRPr>
          </a:p>
        </p:txBody>
      </p:sp>
      <p:pic>
        <p:nvPicPr>
          <p:cNvPr id="5" name="Picture 4"/>
          <p:cNvPicPr>
            <a:picLocks noChangeAspect="1"/>
          </p:cNvPicPr>
          <p:nvPr userDrawn="1"/>
        </p:nvPicPr>
        <p:blipFill rotWithShape="1">
          <a:blip r:embed="rId2"/>
          <a:srcRect b="11259"/>
          <a:stretch/>
        </p:blipFill>
        <p:spPr>
          <a:xfrm>
            <a:off x="-116005" y="0"/>
            <a:ext cx="9335068" cy="5438137"/>
          </a:xfrm>
          <a:prstGeom prst="rect">
            <a:avLst/>
          </a:prstGeom>
        </p:spPr>
      </p:pic>
    </p:spTree>
    <p:extLst>
      <p:ext uri="{BB962C8B-B14F-4D97-AF65-F5344CB8AC3E}">
        <p14:creationId xmlns:p14="http://schemas.microsoft.com/office/powerpoint/2010/main" val="19625180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FBA69F-6E38-41F2-BE7C-ADD007BF9906}" type="datetimeFigureOut">
              <a:rPr lang="en-US" smtClean="0">
                <a:solidFill>
                  <a:prstClr val="black">
                    <a:tint val="75000"/>
                  </a:prstClr>
                </a:solidFill>
              </a:rPr>
              <a:pPr/>
              <a:t>2/1/16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587BFB-1764-4AFD-8224-598DACA80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21863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FBA69F-6E38-41F2-BE7C-ADD007BF9906}" type="datetimeFigureOut">
              <a:rPr lang="en-US" smtClean="0">
                <a:solidFill>
                  <a:prstClr val="black">
                    <a:tint val="75000"/>
                  </a:prstClr>
                </a:solidFill>
              </a:rPr>
              <a:pPr/>
              <a:t>2/1/16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587BFB-1764-4AFD-8224-598DACA80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73660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FBA69F-6E38-41F2-BE7C-ADD007BF9906}" type="datetimeFigureOut">
              <a:rPr lang="en-US" smtClean="0">
                <a:solidFill>
                  <a:prstClr val="black">
                    <a:tint val="75000"/>
                  </a:prstClr>
                </a:solidFill>
              </a:rPr>
              <a:pPr/>
              <a:t>2/1/16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587BFB-1764-4AFD-8224-598DACA80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85520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FBA69F-6E38-41F2-BE7C-ADD007BF9906}" type="datetimeFigureOut">
              <a:rPr lang="en-US" smtClean="0">
                <a:solidFill>
                  <a:prstClr val="black">
                    <a:tint val="75000"/>
                  </a:prstClr>
                </a:solidFill>
              </a:rPr>
              <a:pPr/>
              <a:t>2/1/16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587BFB-1764-4AFD-8224-598DACA80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9399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39B54A"/>
            </a:solidFill>
          </a:ln>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sz="1800">
                <a:latin typeface="Century Gothic" panose="020B0502020202020204"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429698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4" name="Content Placeholder 2"/>
          <p:cNvSpPr>
            <a:spLocks noGrp="1"/>
          </p:cNvSpPr>
          <p:nvPr>
            <p:ph idx="1"/>
          </p:nvPr>
        </p:nvSpPr>
        <p:spPr>
          <a:xfrm>
            <a:off x="457200" y="1600200"/>
            <a:ext cx="8229600" cy="4038600"/>
          </a:xfrm>
          <a:prstGeom prst="rect">
            <a:avLst/>
          </a:prstGeom>
        </p:spPr>
        <p:txBody>
          <a:bodyPr/>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414453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762000"/>
            <a:ext cx="7772400" cy="1362075"/>
          </a:xfrm>
          <a:prstGeom prst="rect">
            <a:avLst/>
          </a:prstGeom>
        </p:spPr>
        <p:txBody>
          <a:bodyPr anchor="t"/>
          <a:lstStyle>
            <a:lvl1pPr algn="l">
              <a:defRPr sz="4000" b="1" cap="none">
                <a:latin typeface="Century Gothic" panose="020B0502020202020204" pitchFamily="34" charset="0"/>
              </a:defRPr>
            </a:lvl1pPr>
          </a:lstStyle>
          <a:p>
            <a:r>
              <a:rPr lang="en-US" dirty="0" smtClean="0"/>
              <a:t>Click To Edit Master Title Style</a:t>
            </a:r>
            <a:endParaRPr lang="en-US" dirty="0"/>
          </a:p>
        </p:txBody>
      </p:sp>
      <p:pic>
        <p:nvPicPr>
          <p:cNvPr id="7"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
        <p:nvSpPr>
          <p:cNvPr id="11" name="Picture Placeholder 10"/>
          <p:cNvSpPr>
            <a:spLocks noGrp="1"/>
          </p:cNvSpPr>
          <p:nvPr>
            <p:ph type="pic" sz="quarter" idx="10" hasCustomPrompt="1"/>
          </p:nvPr>
        </p:nvSpPr>
        <p:spPr>
          <a:xfrm>
            <a:off x="3733800" y="2438400"/>
            <a:ext cx="4495800" cy="3354388"/>
          </a:xfrm>
          <a:prstGeom prst="rect">
            <a:avLst/>
          </a:prstGeom>
        </p:spPr>
        <p:txBody>
          <a:bodyPr/>
          <a:lstStyle>
            <a:lvl1pPr marL="0" indent="0">
              <a:buNone/>
              <a:defRPr/>
            </a:lvl1pPr>
          </a:lstStyle>
          <a:p>
            <a:r>
              <a:rPr lang="en-US" dirty="0" smtClean="0"/>
              <a:t>Click to add picture</a:t>
            </a:r>
            <a:endParaRPr lang="en-US" dirty="0"/>
          </a:p>
        </p:txBody>
      </p:sp>
    </p:spTree>
    <p:extLst>
      <p:ext uri="{BB962C8B-B14F-4D97-AF65-F5344CB8AC3E}">
        <p14:creationId xmlns:p14="http://schemas.microsoft.com/office/powerpoint/2010/main" val="449039785"/>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583906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2"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205014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pic>
        <p:nvPicPr>
          <p:cNvPr id="6"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8"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449949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85610022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theme" Target="../theme/theme2.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Slide Number Placeholder 2"/>
          <p:cNvSpPr>
            <a:spLocks noGrp="1"/>
          </p:cNvSpPr>
          <p:nvPr>
            <p:ph type="sldNum" sz="quarter" idx="4"/>
          </p:nvPr>
        </p:nvSpPr>
        <p:spPr>
          <a:xfrm>
            <a:off x="457200" y="6327648"/>
            <a:ext cx="2133600" cy="365125"/>
          </a:xfrm>
          <a:prstGeom prst="rect">
            <a:avLst/>
          </a:prstGeom>
        </p:spPr>
        <p:txBody>
          <a:bodyPr vert="horz" lIns="91440" tIns="45720" rIns="91440" bIns="45720" rtlCol="0" anchor="ctr"/>
          <a:lstStyle>
            <a:lvl1pPr algn="l">
              <a:defRPr sz="1800">
                <a:solidFill>
                  <a:schemeClr val="tx1"/>
                </a:solidFill>
                <a:latin typeface="Century Schoolbook" pitchFamily="18"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541486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iming>
    <p:tnLst>
      <p:par>
        <p:cTn xmlns:p14="http://schemas.microsoft.com/office/powerpoint/2010/main" id="1" dur="indefinite" restart="never" nodeType="tmRoot"/>
      </p:par>
    </p:tnLst>
  </p:timing>
  <p:hf hdr="0" ftr="0" dt="0"/>
  <p:txStyles>
    <p:titleStyle>
      <a:lvl1pPr algn="l" defTabSz="914400" rtl="0" eaLnBrk="1" latinLnBrk="0" hangingPunct="1">
        <a:spcBef>
          <a:spcPct val="0"/>
        </a:spcBef>
        <a:buNone/>
        <a:defRPr sz="3600" b="1" i="0" u="none" kern="1200">
          <a:solidFill>
            <a:srgbClr val="154578"/>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FBA69F-6E38-41F2-BE7C-ADD007BF9906}" type="datetimeFigureOut">
              <a:rPr lang="en-US" smtClean="0">
                <a:solidFill>
                  <a:prstClr val="black">
                    <a:tint val="75000"/>
                  </a:prstClr>
                </a:solidFill>
              </a:rPr>
              <a:pPr/>
              <a:t>2/1/16</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587BFB-1764-4AFD-8224-598DACA80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297788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18.emf"/><Relationship Id="rId5" Type="http://schemas.openxmlformats.org/officeDocument/2006/relationships/oleObject" Target="../embeddings/oleObject1.bin"/><Relationship Id="rId6" Type="http://schemas.openxmlformats.org/officeDocument/2006/relationships/image" Target="../media/image17.wmf"/><Relationship Id="rId7" Type="http://schemas.openxmlformats.org/officeDocument/2006/relationships/image" Target="../media/image19.emf"/><Relationship Id="rId8" Type="http://schemas.openxmlformats.org/officeDocument/2006/relationships/image" Target="../media/image20.emf"/><Relationship Id="rId9" Type="http://schemas.openxmlformats.org/officeDocument/2006/relationships/image" Target="../media/image21.emf"/><Relationship Id="rId10" Type="http://schemas.openxmlformats.org/officeDocument/2006/relationships/image" Target="../media/image22.png"/><Relationship Id="rId11" Type="http://schemas.openxmlformats.org/officeDocument/2006/relationships/image" Target="../media/image23.png"/><Relationship Id="rId1" Type="http://schemas.openxmlformats.org/officeDocument/2006/relationships/vmlDrawing" Target="../drawings/vmlDrawing1.vml"/><Relationship Id="rId2"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18.emf"/><Relationship Id="rId5" Type="http://schemas.openxmlformats.org/officeDocument/2006/relationships/image" Target="../media/image20.emf"/><Relationship Id="rId6" Type="http://schemas.openxmlformats.org/officeDocument/2006/relationships/image" Target="../media/image23.png"/><Relationship Id="rId7" Type="http://schemas.openxmlformats.org/officeDocument/2006/relationships/image" Target="../media/image21.emf"/><Relationship Id="rId8" Type="http://schemas.openxmlformats.org/officeDocument/2006/relationships/oleObject" Target="../embeddings/oleObject2.bin"/><Relationship Id="rId9" Type="http://schemas.openxmlformats.org/officeDocument/2006/relationships/image" Target="../media/image17.wmf"/><Relationship Id="rId1" Type="http://schemas.openxmlformats.org/officeDocument/2006/relationships/vmlDrawing" Target="../drawings/vmlDrawing2.vml"/><Relationship Id="rId2"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20.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5.wmf"/></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hyperlink" Target="http://dasycenter.org/" TargetMode="External"/><Relationship Id="rId7" Type="http://schemas.openxmlformats.org/officeDocument/2006/relationships/hyperlink" Target="https://www.facebook.com/dasycenter" TargetMode="External"/><Relationship Id="rId8" Type="http://schemas.openxmlformats.org/officeDocument/2006/relationships/hyperlink" Target="https://twitter.com/DaSyCenter" TargetMode="Externa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jpg"/><Relationship Id="rId5" Type="http://schemas.openxmlformats.org/officeDocument/2006/relationships/image" Target="../media/image31.gif"/><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5.gif"/><Relationship Id="rId4" Type="http://schemas.openxmlformats.org/officeDocument/2006/relationships/image" Target="../media/image16.png"/><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1"/>
          </p:nvPr>
        </p:nvSpPr>
        <p:spPr>
          <a:xfrm>
            <a:off x="730317" y="4648200"/>
            <a:ext cx="5708583" cy="1602767"/>
          </a:xfrm>
        </p:spPr>
        <p:txBody>
          <a:bodyPr>
            <a:normAutofit/>
          </a:bodyPr>
          <a:lstStyle/>
          <a:p>
            <a:pPr lvl="1" indent="-457200" algn="l"/>
            <a:r>
              <a:rPr lang="en-US" b="1" dirty="0">
                <a:solidFill>
                  <a:srgbClr val="154578"/>
                </a:solidFill>
                <a:latin typeface="Century Gothic" panose="020B0502020202020204" pitchFamily="34" charset="0"/>
              </a:rPr>
              <a:t>Kathy Hebbeler</a:t>
            </a:r>
          </a:p>
          <a:p>
            <a:pPr lvl="1" indent="-457200" algn="l"/>
            <a:r>
              <a:rPr lang="en-US" b="1" dirty="0">
                <a:solidFill>
                  <a:srgbClr val="154578"/>
                </a:solidFill>
                <a:latin typeface="Century Gothic" panose="020B0502020202020204" pitchFamily="34" charset="0"/>
              </a:rPr>
              <a:t>SRI International</a:t>
            </a:r>
          </a:p>
          <a:p>
            <a:pPr algn="l"/>
            <a:r>
              <a:rPr lang="en-US" sz="2400" dirty="0" smtClean="0"/>
              <a:t>OSEP Leadership Meeting 2016</a:t>
            </a:r>
            <a:endParaRPr lang="en-US" sz="2400" dirty="0"/>
          </a:p>
        </p:txBody>
      </p:sp>
      <p:sp>
        <p:nvSpPr>
          <p:cNvPr id="30" name="Text Placeholder 29"/>
          <p:cNvSpPr>
            <a:spLocks noGrp="1"/>
          </p:cNvSpPr>
          <p:nvPr>
            <p:ph type="body" sz="quarter" idx="10"/>
          </p:nvPr>
        </p:nvSpPr>
        <p:spPr>
          <a:xfrm>
            <a:off x="723900" y="2743200"/>
            <a:ext cx="5715000" cy="1524000"/>
          </a:xfrm>
          <a:solidFill>
            <a:srgbClr val="104579"/>
          </a:solidFill>
        </p:spPr>
        <p:txBody>
          <a:bodyPr/>
          <a:lstStyle/>
          <a:p>
            <a:r>
              <a:rPr lang="en-US" sz="3600" dirty="0" smtClean="0">
                <a:solidFill>
                  <a:schemeClr val="bg1"/>
                </a:solidFill>
              </a:rPr>
              <a:t>Cross-State Learning and Good Data</a:t>
            </a:r>
          </a:p>
          <a:p>
            <a:endParaRPr lang="en-US" sz="1800" dirty="0" smtClean="0">
              <a:solidFill>
                <a:schemeClr val="bg1"/>
              </a:solidFill>
            </a:endParaRPr>
          </a:p>
        </p:txBody>
      </p:sp>
    </p:spTree>
    <p:extLst>
      <p:ext uri="{BB962C8B-B14F-4D97-AF65-F5344CB8AC3E}">
        <p14:creationId xmlns:p14="http://schemas.microsoft.com/office/powerpoint/2010/main" val="94194294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fontAlgn="b"/>
            <a:r>
              <a:rPr lang="en-US" sz="2000" dirty="0">
                <a:solidFill>
                  <a:schemeClr val="tx2">
                    <a:lumMod val="60000"/>
                    <a:lumOff val="40000"/>
                  </a:schemeClr>
                </a:solidFill>
                <a:latin typeface="Arial" panose="020B0604020202020204" pitchFamily="34" charset="0"/>
                <a:cs typeface="Arial" panose="020B0604020202020204" pitchFamily="34" charset="0"/>
              </a:rPr>
              <a:t>Identify critical questions involving the use of IFSP data</a:t>
            </a:r>
          </a:p>
          <a:p>
            <a:pPr fontAlgn="b"/>
            <a:r>
              <a:rPr lang="en-US" sz="2000" dirty="0">
                <a:solidFill>
                  <a:schemeClr val="tx2">
                    <a:lumMod val="60000"/>
                    <a:lumOff val="40000"/>
                  </a:schemeClr>
                </a:solidFill>
                <a:latin typeface="Arial" panose="020B0604020202020204" pitchFamily="34" charset="0"/>
                <a:cs typeface="Arial" panose="020B0604020202020204" pitchFamily="34" charset="0"/>
              </a:rPr>
              <a:t>Develop business requirements for data system enhancements or new data system</a:t>
            </a:r>
          </a:p>
          <a:p>
            <a:pPr fontAlgn="b"/>
            <a:r>
              <a:rPr lang="en-US" sz="2000" dirty="0">
                <a:solidFill>
                  <a:schemeClr val="tx2">
                    <a:lumMod val="60000"/>
                    <a:lumOff val="40000"/>
                  </a:schemeClr>
                </a:solidFill>
                <a:latin typeface="Arial" panose="020B0604020202020204" pitchFamily="34" charset="0"/>
                <a:cs typeface="Arial" panose="020B0604020202020204" pitchFamily="34" charset="0"/>
              </a:rPr>
              <a:t>Develop or revise state policies related to the IFSP  </a:t>
            </a:r>
          </a:p>
          <a:p>
            <a:pPr fontAlgn="b"/>
            <a:r>
              <a:rPr lang="en-US" sz="2000" dirty="0">
                <a:solidFill>
                  <a:schemeClr val="tx2">
                    <a:lumMod val="60000"/>
                    <a:lumOff val="40000"/>
                  </a:schemeClr>
                </a:solidFill>
                <a:latin typeface="Arial" panose="020B0604020202020204" pitchFamily="34" charset="0"/>
                <a:cs typeface="Arial" panose="020B0604020202020204" pitchFamily="34" charset="0"/>
              </a:rPr>
              <a:t>Enhance reporting capabilities</a:t>
            </a:r>
          </a:p>
          <a:p>
            <a:pPr fontAlgn="b"/>
            <a:r>
              <a:rPr lang="en-US" sz="2000" dirty="0">
                <a:solidFill>
                  <a:schemeClr val="tx2">
                    <a:lumMod val="60000"/>
                    <a:lumOff val="40000"/>
                  </a:schemeClr>
                </a:solidFill>
                <a:latin typeface="Arial" panose="020B0604020202020204" pitchFamily="34" charset="0"/>
                <a:cs typeface="Arial" panose="020B0604020202020204" pitchFamily="34" charset="0"/>
              </a:rPr>
              <a:t>Revise statewide IFSP form</a:t>
            </a:r>
          </a:p>
          <a:p>
            <a:pPr fontAlgn="b"/>
            <a:r>
              <a:rPr lang="en-US" sz="2000" dirty="0">
                <a:solidFill>
                  <a:schemeClr val="tx2">
                    <a:lumMod val="60000"/>
                    <a:lumOff val="40000"/>
                  </a:schemeClr>
                </a:solidFill>
                <a:latin typeface="Arial" panose="020B0604020202020204" pitchFamily="34" charset="0"/>
                <a:cs typeface="Arial" panose="020B0604020202020204" pitchFamily="34" charset="0"/>
              </a:rPr>
              <a:t>Explore integrated IFSP/child outcomes and/or family outcomes processes </a:t>
            </a:r>
            <a:r>
              <a:rPr lang="en-US" sz="1800" dirty="0">
                <a:solidFill>
                  <a:schemeClr val="tx2">
                    <a:lumMod val="60000"/>
                    <a:lumOff val="40000"/>
                  </a:schemeClr>
                </a:solidFill>
                <a:latin typeface="Arial" panose="020B0604020202020204" pitchFamily="34" charset="0"/>
                <a:cs typeface="Arial" panose="020B0604020202020204" pitchFamily="34" charset="0"/>
              </a:rPr>
              <a:t>(including with goal of refining existing policies/procedures)</a:t>
            </a:r>
          </a:p>
          <a:p>
            <a:pPr fontAlgn="b"/>
            <a:r>
              <a:rPr lang="en-US" sz="2000" dirty="0">
                <a:solidFill>
                  <a:schemeClr val="tx2">
                    <a:lumMod val="60000"/>
                    <a:lumOff val="40000"/>
                  </a:schemeClr>
                </a:solidFill>
                <a:latin typeface="Arial" panose="020B0604020202020204" pitchFamily="34" charset="0"/>
                <a:cs typeface="Arial" panose="020B0604020202020204" pitchFamily="34" charset="0"/>
              </a:rPr>
              <a:t>Examine &amp; improve IFSP workflow</a:t>
            </a:r>
            <a:r>
              <a:rPr lang="en-US" sz="1800" dirty="0">
                <a:solidFill>
                  <a:schemeClr val="tx2">
                    <a:lumMod val="60000"/>
                    <a:lumOff val="40000"/>
                  </a:schemeClr>
                </a:solidFill>
                <a:latin typeface="Arial" panose="020B0604020202020204" pitchFamily="34" charset="0"/>
                <a:cs typeface="Arial" panose="020B0604020202020204" pitchFamily="34" charset="0"/>
              </a:rPr>
              <a:t> (including integrated IFSP/child outcomes)</a:t>
            </a:r>
            <a:endParaRPr lang="en-US" sz="1600" dirty="0">
              <a:solidFill>
                <a:schemeClr val="tx2">
                  <a:lumMod val="60000"/>
                  <a:lumOff val="40000"/>
                </a:schemeClr>
              </a:solidFill>
              <a:latin typeface="Arial" panose="020B0604020202020204" pitchFamily="34" charset="0"/>
              <a:cs typeface="Arial" panose="020B0604020202020204" pitchFamily="34" charset="0"/>
            </a:endParaRPr>
          </a:p>
          <a:p>
            <a:pPr fontAlgn="b"/>
            <a:r>
              <a:rPr lang="en-US" sz="2000" dirty="0">
                <a:solidFill>
                  <a:schemeClr val="tx2">
                    <a:lumMod val="60000"/>
                    <a:lumOff val="40000"/>
                  </a:schemeClr>
                </a:solidFill>
                <a:latin typeface="Arial" panose="020B0604020202020204" pitchFamily="34" charset="0"/>
                <a:cs typeface="Arial" panose="020B0604020202020204" pitchFamily="34" charset="0"/>
              </a:rPr>
              <a:t>Engage stakeholders</a:t>
            </a:r>
          </a:p>
          <a:p>
            <a:endParaRPr lang="en-US" dirty="0"/>
          </a:p>
        </p:txBody>
      </p:sp>
      <p:sp>
        <p:nvSpPr>
          <p:cNvPr id="3" name="Title 2"/>
          <p:cNvSpPr>
            <a:spLocks noGrp="1"/>
          </p:cNvSpPr>
          <p:nvPr>
            <p:ph type="title"/>
          </p:nvPr>
        </p:nvSpPr>
        <p:spPr/>
        <p:txBody>
          <a:bodyPr>
            <a:normAutofit fontScale="90000"/>
          </a:bodyPr>
          <a:lstStyle/>
          <a:p>
            <a:r>
              <a:rPr lang="en-US" dirty="0"/>
              <a:t>Including the IFSP in your Data </a:t>
            </a:r>
            <a:r>
              <a:rPr lang="en-US" dirty="0" smtClean="0"/>
              <a:t>System Cohort’s Areas of Focus</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10</a:t>
            </a:fld>
            <a:endParaRPr lang="en-US" dirty="0"/>
          </a:p>
        </p:txBody>
      </p:sp>
    </p:spTree>
    <p:extLst>
      <p:ext uri="{BB962C8B-B14F-4D97-AF65-F5344CB8AC3E}">
        <p14:creationId xmlns:p14="http://schemas.microsoft.com/office/powerpoint/2010/main" val="3273015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00B050"/>
            </a:solidFill>
          </a:ln>
        </p:spPr>
        <p:txBody>
          <a:bodyPr>
            <a:normAutofit/>
          </a:bodyPr>
          <a:lstStyle/>
          <a:p>
            <a:r>
              <a:rPr lang="en-US" dirty="0"/>
              <a:t>Powerful 619 Data Cohort </a:t>
            </a:r>
            <a:r>
              <a:rPr lang="en-US" dirty="0" smtClean="0"/>
              <a:t>‘s Focus</a:t>
            </a:r>
            <a:endParaRPr lang="en-US" dirty="0"/>
          </a:p>
        </p:txBody>
      </p:sp>
      <p:sp>
        <p:nvSpPr>
          <p:cNvPr id="3" name="Content Placeholder 2"/>
          <p:cNvSpPr>
            <a:spLocks noGrp="1"/>
          </p:cNvSpPr>
          <p:nvPr>
            <p:ph idx="1"/>
          </p:nvPr>
        </p:nvSpPr>
        <p:spPr>
          <a:xfrm>
            <a:off x="457200" y="1600200"/>
            <a:ext cx="8229600" cy="4419600"/>
          </a:xfrm>
        </p:spPr>
        <p:txBody>
          <a:bodyPr/>
          <a:lstStyle/>
          <a:p>
            <a:pPr lvl="0"/>
            <a:r>
              <a:rPr lang="en-US" sz="2400" dirty="0"/>
              <a:t>Sharing of data across systems  </a:t>
            </a:r>
            <a:endParaRPr lang="en-US" sz="2400" dirty="0" smtClean="0"/>
          </a:p>
          <a:p>
            <a:pPr lvl="0"/>
            <a:r>
              <a:rPr lang="en-US" sz="2400" dirty="0" smtClean="0"/>
              <a:t>Integrating </a:t>
            </a:r>
            <a:r>
              <a:rPr lang="en-US" sz="2400" dirty="0"/>
              <a:t>data into longitudinal data </a:t>
            </a:r>
            <a:r>
              <a:rPr lang="en-US" sz="2400" dirty="0" smtClean="0"/>
              <a:t>systems </a:t>
            </a:r>
          </a:p>
          <a:p>
            <a:pPr lvl="0"/>
            <a:r>
              <a:rPr lang="en-US" sz="2400" dirty="0" smtClean="0"/>
              <a:t>Data </a:t>
            </a:r>
            <a:r>
              <a:rPr lang="en-US" sz="2400" dirty="0"/>
              <a:t>analysis, visualization and </a:t>
            </a:r>
            <a:r>
              <a:rPr lang="en-US" sz="2400" dirty="0" smtClean="0"/>
              <a:t>reports </a:t>
            </a:r>
          </a:p>
          <a:p>
            <a:pPr marL="0" lvl="0" indent="0">
              <a:buNone/>
            </a:pPr>
            <a:r>
              <a:rPr lang="en-US" sz="2400" dirty="0"/>
              <a:t>	</a:t>
            </a:r>
            <a:r>
              <a:rPr lang="en-US" sz="2400" dirty="0" smtClean="0"/>
              <a:t>(</a:t>
            </a:r>
            <a:r>
              <a:rPr lang="en-US" sz="2400" dirty="0"/>
              <a:t>Indicator 6, Indicator 7) </a:t>
            </a:r>
          </a:p>
          <a:p>
            <a:pPr lvl="0"/>
            <a:r>
              <a:rPr lang="en-US" sz="2400" dirty="0"/>
              <a:t>Data quality and </a:t>
            </a:r>
            <a:r>
              <a:rPr lang="en-US" sz="2400" dirty="0" smtClean="0"/>
              <a:t>integrity </a:t>
            </a:r>
            <a:endParaRPr lang="en-US" sz="2400" dirty="0"/>
          </a:p>
          <a:p>
            <a:pPr lvl="0"/>
            <a:r>
              <a:rPr lang="en-US" sz="2400" dirty="0" smtClean="0"/>
              <a:t>Transition </a:t>
            </a:r>
            <a:r>
              <a:rPr lang="en-US" sz="2400" dirty="0"/>
              <a:t>notification/referral processes</a:t>
            </a:r>
          </a:p>
          <a:p>
            <a:pPr lvl="0"/>
            <a:r>
              <a:rPr lang="en-US" sz="2400" dirty="0"/>
              <a:t>Data governance and </a:t>
            </a:r>
            <a:r>
              <a:rPr lang="en-US" sz="2400" dirty="0" smtClean="0"/>
              <a:t>privacy </a:t>
            </a:r>
            <a:endParaRPr lang="en-US" sz="2400" dirty="0"/>
          </a:p>
          <a:p>
            <a:pPr lvl="0"/>
            <a:r>
              <a:rPr lang="en-US" sz="2400" dirty="0"/>
              <a:t>Data </a:t>
            </a:r>
            <a:r>
              <a:rPr lang="en-US" sz="2400" dirty="0" smtClean="0"/>
              <a:t>use </a:t>
            </a:r>
            <a:endParaRPr lang="en-US" sz="2400" dirty="0"/>
          </a:p>
          <a:p>
            <a:pPr lvl="0"/>
            <a:r>
              <a:rPr lang="en-US" sz="2400" dirty="0"/>
              <a:t>Communication and messaging about 619</a:t>
            </a:r>
          </a:p>
          <a:p>
            <a:pPr marL="0" indent="0">
              <a:buNone/>
            </a:pPr>
            <a:endParaRPr lang="en-US" dirty="0"/>
          </a:p>
        </p:txBody>
      </p:sp>
      <p:sp>
        <p:nvSpPr>
          <p:cNvPr id="4" name="Slide Number Placeholder 3"/>
          <p:cNvSpPr>
            <a:spLocks noGrp="1"/>
          </p:cNvSpPr>
          <p:nvPr>
            <p:ph type="sldNum" sz="quarter" idx="4294967295"/>
          </p:nvPr>
        </p:nvSpPr>
        <p:spPr>
          <a:xfrm>
            <a:off x="457200" y="6327648"/>
            <a:ext cx="2133600" cy="365125"/>
          </a:xfrm>
          <a:prstGeom prst="rect">
            <a:avLst/>
          </a:prstGeom>
        </p:spPr>
        <p:txBody>
          <a:bodyPr/>
          <a:lstStyle/>
          <a:p>
            <a:fld id="{B2897048-00E0-47FB-B07B-F36BBE8AF579}" type="slidenum">
              <a:rPr lang="en-US" smtClean="0"/>
              <a:pPr/>
              <a:t>11</a:t>
            </a:fld>
            <a:endParaRPr lang="en-US" dirty="0"/>
          </a:p>
        </p:txBody>
      </p:sp>
    </p:spTree>
    <p:extLst>
      <p:ext uri="{BB962C8B-B14F-4D97-AF65-F5344CB8AC3E}">
        <p14:creationId xmlns:p14="http://schemas.microsoft.com/office/powerpoint/2010/main" val="102347239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419599"/>
          </a:xfrm>
        </p:spPr>
        <p:txBody>
          <a:bodyPr/>
          <a:lstStyle/>
          <a:p>
            <a:r>
              <a:rPr lang="en-US" dirty="0" smtClean="0"/>
              <a:t>New cohort being planned</a:t>
            </a:r>
          </a:p>
          <a:p>
            <a:r>
              <a:rPr lang="en-US" dirty="0" smtClean="0"/>
              <a:t>States have been invited to participate</a:t>
            </a:r>
          </a:p>
          <a:p>
            <a:r>
              <a:rPr lang="en-US" dirty="0" smtClean="0"/>
              <a:t>Kick-off in early February 2016</a:t>
            </a:r>
          </a:p>
          <a:p>
            <a:r>
              <a:rPr lang="en-US" dirty="0" smtClean="0"/>
              <a:t>Topics to be explored:</a:t>
            </a:r>
          </a:p>
          <a:p>
            <a:pPr lvl="1"/>
            <a:r>
              <a:rPr lang="en-US" sz="2000" dirty="0"/>
              <a:t>Identifying and answering critical policy and program questions</a:t>
            </a:r>
          </a:p>
          <a:p>
            <a:pPr lvl="1"/>
            <a:r>
              <a:rPr lang="en-US" sz="2000" dirty="0"/>
              <a:t>Establishing data sharing agreements</a:t>
            </a:r>
          </a:p>
          <a:p>
            <a:pPr lvl="1"/>
            <a:r>
              <a:rPr lang="en-US" sz="2000" dirty="0"/>
              <a:t>Writing business requirements </a:t>
            </a:r>
          </a:p>
          <a:p>
            <a:pPr lvl="1"/>
            <a:r>
              <a:rPr lang="en-US" sz="2000" dirty="0"/>
              <a:t>Identifying and addressing privacy, confidentiality, and technical aspects</a:t>
            </a:r>
          </a:p>
          <a:p>
            <a:pPr lvl="1"/>
            <a:r>
              <a:rPr lang="en-US" sz="2000" dirty="0"/>
              <a:t>Other topics of interest to the cohort</a:t>
            </a:r>
          </a:p>
          <a:p>
            <a:endParaRPr lang="en-US" dirty="0" smtClean="0"/>
          </a:p>
          <a:p>
            <a:pPr marL="0" indent="0">
              <a:buNone/>
            </a:pPr>
            <a:endParaRPr lang="en-US" dirty="0" smtClean="0"/>
          </a:p>
          <a:p>
            <a:endParaRPr lang="en-US" dirty="0"/>
          </a:p>
        </p:txBody>
      </p:sp>
      <p:sp>
        <p:nvSpPr>
          <p:cNvPr id="3" name="Title 2"/>
          <p:cNvSpPr>
            <a:spLocks noGrp="1"/>
          </p:cNvSpPr>
          <p:nvPr>
            <p:ph type="title"/>
          </p:nvPr>
        </p:nvSpPr>
        <p:spPr/>
        <p:txBody>
          <a:bodyPr/>
          <a:lstStyle/>
          <a:p>
            <a:r>
              <a:rPr lang="en-US" dirty="0" smtClean="0"/>
              <a:t>Linking Data Between C and 619</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52385053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713" name="Picture 712"/>
          <p:cNvPicPr>
            <a:picLocks noChangeAspect="1"/>
          </p:cNvPicPr>
          <p:nvPr/>
        </p:nvPicPr>
        <p:blipFill>
          <a:blip r:embed="rId4"/>
          <a:stretch>
            <a:fillRect/>
          </a:stretch>
        </p:blipFill>
        <p:spPr>
          <a:xfrm>
            <a:off x="7182177" y="925956"/>
            <a:ext cx="300971" cy="494696"/>
          </a:xfrm>
          <a:prstGeom prst="rect">
            <a:avLst/>
          </a:prstGeom>
        </p:spPr>
      </p:pic>
      <p:graphicFrame>
        <p:nvGraphicFramePr>
          <p:cNvPr id="27" name="Object 26"/>
          <p:cNvGraphicFramePr>
            <a:graphicFrameLocks noChangeAspect="1"/>
          </p:cNvGraphicFramePr>
          <p:nvPr>
            <p:extLst>
              <p:ext uri="{D42A27DB-BD31-4B8C-83A1-F6EECF244321}">
                <p14:modId xmlns:p14="http://schemas.microsoft.com/office/powerpoint/2010/main" val="1046515757"/>
              </p:ext>
            </p:extLst>
          </p:nvPr>
        </p:nvGraphicFramePr>
        <p:xfrm>
          <a:off x="7678281" y="647553"/>
          <a:ext cx="309881" cy="555245"/>
        </p:xfrm>
        <a:graphic>
          <a:graphicData uri="http://schemas.openxmlformats.org/presentationml/2006/ole">
            <mc:AlternateContent xmlns:mc="http://schemas.openxmlformats.org/markup-compatibility/2006">
              <mc:Choice xmlns:v="urn:schemas-microsoft-com:vml" Requires="v">
                <p:oleObj spid="_x0000_s1057" name="Image" r:id="rId5" imgW="502920" imgH="902160" progId="Photoshop.Image.16">
                  <p:embed/>
                </p:oleObj>
              </mc:Choice>
              <mc:Fallback>
                <p:oleObj name="Image" r:id="rId5" imgW="502920" imgH="902160" progId="Photoshop.Image.16">
                  <p:embed/>
                  <p:pic>
                    <p:nvPicPr>
                      <p:cNvPr id="0" name=""/>
                      <p:cNvPicPr/>
                      <p:nvPr/>
                    </p:nvPicPr>
                    <p:blipFill>
                      <a:blip r:embed="rId6"/>
                      <a:stretch>
                        <a:fillRect/>
                      </a:stretch>
                    </p:blipFill>
                    <p:spPr>
                      <a:xfrm>
                        <a:off x="7678281" y="647553"/>
                        <a:ext cx="309881" cy="555245"/>
                      </a:xfrm>
                      <a:prstGeom prst="rect">
                        <a:avLst/>
                      </a:prstGeom>
                    </p:spPr>
                  </p:pic>
                </p:oleObj>
              </mc:Fallback>
            </mc:AlternateContent>
          </a:graphicData>
        </a:graphic>
      </p:graphicFrame>
      <p:cxnSp>
        <p:nvCxnSpPr>
          <p:cNvPr id="659" name="Straight Connector 658"/>
          <p:cNvCxnSpPr/>
          <p:nvPr/>
        </p:nvCxnSpPr>
        <p:spPr>
          <a:xfrm flipH="1" flipV="1">
            <a:off x="7862437" y="1170071"/>
            <a:ext cx="152133" cy="266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Freeform 25"/>
          <p:cNvSpPr/>
          <p:nvPr/>
        </p:nvSpPr>
        <p:spPr>
          <a:xfrm>
            <a:off x="7905307" y="1804536"/>
            <a:ext cx="462639" cy="167804"/>
          </a:xfrm>
          <a:custGeom>
            <a:avLst/>
            <a:gdLst>
              <a:gd name="connsiteX0" fmla="*/ 0 w 462639"/>
              <a:gd name="connsiteY0" fmla="*/ 79744 h 202019"/>
              <a:gd name="connsiteX1" fmla="*/ 58479 w 462639"/>
              <a:gd name="connsiteY1" fmla="*/ 58479 h 202019"/>
              <a:gd name="connsiteX2" fmla="*/ 164805 w 462639"/>
              <a:gd name="connsiteY2" fmla="*/ 47846 h 202019"/>
              <a:gd name="connsiteX3" fmla="*/ 212651 w 462639"/>
              <a:gd name="connsiteY3" fmla="*/ 31898 h 202019"/>
              <a:gd name="connsiteX4" fmla="*/ 228600 w 462639"/>
              <a:gd name="connsiteY4" fmla="*/ 26581 h 202019"/>
              <a:gd name="connsiteX5" fmla="*/ 244549 w 462639"/>
              <a:gd name="connsiteY5" fmla="*/ 21265 h 202019"/>
              <a:gd name="connsiteX6" fmla="*/ 260498 w 462639"/>
              <a:gd name="connsiteY6" fmla="*/ 10632 h 202019"/>
              <a:gd name="connsiteX7" fmla="*/ 292395 w 462639"/>
              <a:gd name="connsiteY7" fmla="*/ 0 h 202019"/>
              <a:gd name="connsiteX8" fmla="*/ 313660 w 462639"/>
              <a:gd name="connsiteY8" fmla="*/ 31898 h 202019"/>
              <a:gd name="connsiteX9" fmla="*/ 324293 w 462639"/>
              <a:gd name="connsiteY9" fmla="*/ 47846 h 202019"/>
              <a:gd name="connsiteX10" fmla="*/ 329609 w 462639"/>
              <a:gd name="connsiteY10" fmla="*/ 63795 h 202019"/>
              <a:gd name="connsiteX11" fmla="*/ 334926 w 462639"/>
              <a:gd name="connsiteY11" fmla="*/ 85060 h 202019"/>
              <a:gd name="connsiteX12" fmla="*/ 350874 w 462639"/>
              <a:gd name="connsiteY12" fmla="*/ 95693 h 202019"/>
              <a:gd name="connsiteX13" fmla="*/ 398721 w 462639"/>
              <a:gd name="connsiteY13" fmla="*/ 111642 h 202019"/>
              <a:gd name="connsiteX14" fmla="*/ 414670 w 462639"/>
              <a:gd name="connsiteY14" fmla="*/ 116958 h 202019"/>
              <a:gd name="connsiteX15" fmla="*/ 457200 w 462639"/>
              <a:gd name="connsiteY15" fmla="*/ 154172 h 202019"/>
              <a:gd name="connsiteX16" fmla="*/ 462516 w 462639"/>
              <a:gd name="connsiteY16" fmla="*/ 170121 h 202019"/>
              <a:gd name="connsiteX17" fmla="*/ 451884 w 462639"/>
              <a:gd name="connsiteY17" fmla="*/ 186070 h 202019"/>
              <a:gd name="connsiteX18" fmla="*/ 419986 w 462639"/>
              <a:gd name="connsiteY18" fmla="*/ 202019 h 202019"/>
              <a:gd name="connsiteX19" fmla="*/ 393405 w 462639"/>
              <a:gd name="connsiteY19" fmla="*/ 196702 h 202019"/>
              <a:gd name="connsiteX20" fmla="*/ 377456 w 462639"/>
              <a:gd name="connsiteY20" fmla="*/ 186070 h 202019"/>
              <a:gd name="connsiteX21" fmla="*/ 361507 w 462639"/>
              <a:gd name="connsiteY21" fmla="*/ 191386 h 202019"/>
              <a:gd name="connsiteX22" fmla="*/ 329609 w 462639"/>
              <a:gd name="connsiteY22" fmla="*/ 186070 h 202019"/>
              <a:gd name="connsiteX23" fmla="*/ 313660 w 462639"/>
              <a:gd name="connsiteY23" fmla="*/ 170121 h 202019"/>
              <a:gd name="connsiteX24" fmla="*/ 303028 w 462639"/>
              <a:gd name="connsiteY24" fmla="*/ 138223 h 202019"/>
              <a:gd name="connsiteX25" fmla="*/ 287079 w 462639"/>
              <a:gd name="connsiteY25" fmla="*/ 132907 h 202019"/>
              <a:gd name="connsiteX26" fmla="*/ 186070 w 462639"/>
              <a:gd name="connsiteY26" fmla="*/ 138223 h 202019"/>
              <a:gd name="connsiteX27" fmla="*/ 154172 w 462639"/>
              <a:gd name="connsiteY27" fmla="*/ 148856 h 202019"/>
              <a:gd name="connsiteX28" fmla="*/ 138223 w 462639"/>
              <a:gd name="connsiteY28" fmla="*/ 154172 h 202019"/>
              <a:gd name="connsiteX29" fmla="*/ 122274 w 462639"/>
              <a:gd name="connsiteY29" fmla="*/ 159488 h 202019"/>
              <a:gd name="connsiteX30" fmla="*/ 106326 w 462639"/>
              <a:gd name="connsiteY30" fmla="*/ 170121 h 202019"/>
              <a:gd name="connsiteX31" fmla="*/ 53163 w 462639"/>
              <a:gd name="connsiteY31" fmla="*/ 186070 h 202019"/>
              <a:gd name="connsiteX32" fmla="*/ 5316 w 462639"/>
              <a:gd name="connsiteY32" fmla="*/ 196702 h 202019"/>
              <a:gd name="connsiteX33" fmla="*/ 10633 w 462639"/>
              <a:gd name="connsiteY33" fmla="*/ 175437 h 202019"/>
              <a:gd name="connsiteX34" fmla="*/ 21265 w 462639"/>
              <a:gd name="connsiteY34" fmla="*/ 143539 h 202019"/>
              <a:gd name="connsiteX35" fmla="*/ 5316 w 462639"/>
              <a:gd name="connsiteY35" fmla="*/ 95693 h 202019"/>
              <a:gd name="connsiteX36" fmla="*/ 0 w 462639"/>
              <a:gd name="connsiteY36" fmla="*/ 79744 h 20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62639" h="202019">
                <a:moveTo>
                  <a:pt x="0" y="79744"/>
                </a:moveTo>
                <a:cubicBezTo>
                  <a:pt x="9312" y="76019"/>
                  <a:pt x="50032" y="59129"/>
                  <a:pt x="58479" y="58479"/>
                </a:cubicBezTo>
                <a:cubicBezTo>
                  <a:pt x="140085" y="52202"/>
                  <a:pt x="104718" y="56431"/>
                  <a:pt x="164805" y="47846"/>
                </a:cubicBezTo>
                <a:lnTo>
                  <a:pt x="212651" y="31898"/>
                </a:lnTo>
                <a:lnTo>
                  <a:pt x="228600" y="26581"/>
                </a:lnTo>
                <a:lnTo>
                  <a:pt x="244549" y="21265"/>
                </a:lnTo>
                <a:cubicBezTo>
                  <a:pt x="249865" y="17721"/>
                  <a:pt x="254659" y="13227"/>
                  <a:pt x="260498" y="10632"/>
                </a:cubicBezTo>
                <a:cubicBezTo>
                  <a:pt x="270739" y="6080"/>
                  <a:pt x="292395" y="0"/>
                  <a:pt x="292395" y="0"/>
                </a:cubicBezTo>
                <a:lnTo>
                  <a:pt x="313660" y="31898"/>
                </a:lnTo>
                <a:lnTo>
                  <a:pt x="324293" y="47846"/>
                </a:lnTo>
                <a:cubicBezTo>
                  <a:pt x="326065" y="53162"/>
                  <a:pt x="328069" y="58407"/>
                  <a:pt x="329609" y="63795"/>
                </a:cubicBezTo>
                <a:cubicBezTo>
                  <a:pt x="331616" y="70820"/>
                  <a:pt x="330873" y="78981"/>
                  <a:pt x="334926" y="85060"/>
                </a:cubicBezTo>
                <a:cubicBezTo>
                  <a:pt x="338470" y="90376"/>
                  <a:pt x="345036" y="93098"/>
                  <a:pt x="350874" y="95693"/>
                </a:cubicBezTo>
                <a:cubicBezTo>
                  <a:pt x="350884" y="95698"/>
                  <a:pt x="390741" y="108982"/>
                  <a:pt x="398721" y="111642"/>
                </a:cubicBezTo>
                <a:lnTo>
                  <a:pt x="414670" y="116958"/>
                </a:lnTo>
                <a:cubicBezTo>
                  <a:pt x="451883" y="141767"/>
                  <a:pt x="439479" y="127591"/>
                  <a:pt x="457200" y="154172"/>
                </a:cubicBezTo>
                <a:cubicBezTo>
                  <a:pt x="458972" y="159488"/>
                  <a:pt x="463437" y="164593"/>
                  <a:pt x="462516" y="170121"/>
                </a:cubicBezTo>
                <a:cubicBezTo>
                  <a:pt x="461466" y="176423"/>
                  <a:pt x="456402" y="181552"/>
                  <a:pt x="451884" y="186070"/>
                </a:cubicBezTo>
                <a:cubicBezTo>
                  <a:pt x="441580" y="196374"/>
                  <a:pt x="432955" y="197695"/>
                  <a:pt x="419986" y="202019"/>
                </a:cubicBezTo>
                <a:cubicBezTo>
                  <a:pt x="411126" y="200247"/>
                  <a:pt x="401866" y="199875"/>
                  <a:pt x="393405" y="196702"/>
                </a:cubicBezTo>
                <a:cubicBezTo>
                  <a:pt x="387423" y="194459"/>
                  <a:pt x="383758" y="187120"/>
                  <a:pt x="377456" y="186070"/>
                </a:cubicBezTo>
                <a:cubicBezTo>
                  <a:pt x="371928" y="185149"/>
                  <a:pt x="366823" y="189614"/>
                  <a:pt x="361507" y="191386"/>
                </a:cubicBezTo>
                <a:cubicBezTo>
                  <a:pt x="350874" y="189614"/>
                  <a:pt x="339459" y="190448"/>
                  <a:pt x="329609" y="186070"/>
                </a:cubicBezTo>
                <a:cubicBezTo>
                  <a:pt x="322739" y="183017"/>
                  <a:pt x="317311" y="176693"/>
                  <a:pt x="313660" y="170121"/>
                </a:cubicBezTo>
                <a:cubicBezTo>
                  <a:pt x="308217" y="160324"/>
                  <a:pt x="313661" y="141767"/>
                  <a:pt x="303028" y="138223"/>
                </a:cubicBezTo>
                <a:lnTo>
                  <a:pt x="287079" y="132907"/>
                </a:lnTo>
                <a:cubicBezTo>
                  <a:pt x="253409" y="134679"/>
                  <a:pt x="219546" y="134206"/>
                  <a:pt x="186070" y="138223"/>
                </a:cubicBezTo>
                <a:cubicBezTo>
                  <a:pt x="174942" y="139558"/>
                  <a:pt x="164805" y="145312"/>
                  <a:pt x="154172" y="148856"/>
                </a:cubicBezTo>
                <a:lnTo>
                  <a:pt x="138223" y="154172"/>
                </a:lnTo>
                <a:lnTo>
                  <a:pt x="122274" y="159488"/>
                </a:lnTo>
                <a:cubicBezTo>
                  <a:pt x="116958" y="163032"/>
                  <a:pt x="112165" y="167526"/>
                  <a:pt x="106326" y="170121"/>
                </a:cubicBezTo>
                <a:cubicBezTo>
                  <a:pt x="95240" y="175048"/>
                  <a:pt x="67215" y="183260"/>
                  <a:pt x="53163" y="186070"/>
                </a:cubicBezTo>
                <a:cubicBezTo>
                  <a:pt x="6374" y="195428"/>
                  <a:pt x="36359" y="186355"/>
                  <a:pt x="5316" y="196702"/>
                </a:cubicBezTo>
                <a:cubicBezTo>
                  <a:pt x="7088" y="189614"/>
                  <a:pt x="8533" y="182435"/>
                  <a:pt x="10633" y="175437"/>
                </a:cubicBezTo>
                <a:cubicBezTo>
                  <a:pt x="13854" y="164702"/>
                  <a:pt x="21265" y="143539"/>
                  <a:pt x="21265" y="143539"/>
                </a:cubicBezTo>
                <a:lnTo>
                  <a:pt x="5316" y="95693"/>
                </a:lnTo>
                <a:lnTo>
                  <a:pt x="0" y="79744"/>
                </a:lnTo>
                <a:close/>
              </a:path>
            </a:pathLst>
          </a:cu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7">
            <a:duotone>
              <a:schemeClr val="accent3">
                <a:shade val="45000"/>
                <a:satMod val="135000"/>
              </a:schemeClr>
              <a:prstClr val="white"/>
            </a:duotone>
          </a:blip>
          <a:srcRect t="22494"/>
          <a:stretch/>
        </p:blipFill>
        <p:spPr>
          <a:xfrm>
            <a:off x="8487952" y="1447799"/>
            <a:ext cx="616458" cy="233321"/>
          </a:xfrm>
          <a:prstGeom prst="rect">
            <a:avLst/>
          </a:prstGeom>
        </p:spPr>
      </p:pic>
      <p:pic>
        <p:nvPicPr>
          <p:cNvPr id="13" name="Picture 12"/>
          <p:cNvPicPr>
            <a:picLocks noChangeAspect="1"/>
          </p:cNvPicPr>
          <p:nvPr/>
        </p:nvPicPr>
        <p:blipFill>
          <a:blip r:embed="rId8">
            <a:duotone>
              <a:schemeClr val="accent3">
                <a:shade val="45000"/>
                <a:satMod val="135000"/>
              </a:schemeClr>
              <a:prstClr val="white"/>
            </a:duotone>
          </a:blip>
          <a:stretch>
            <a:fillRect/>
          </a:stretch>
        </p:blipFill>
        <p:spPr>
          <a:xfrm>
            <a:off x="8479657" y="1911534"/>
            <a:ext cx="484712" cy="402406"/>
          </a:xfrm>
          <a:prstGeom prst="rect">
            <a:avLst/>
          </a:prstGeom>
        </p:spPr>
      </p:pic>
      <p:pic>
        <p:nvPicPr>
          <p:cNvPr id="8" name="Picture 7"/>
          <p:cNvPicPr>
            <a:picLocks noChangeAspect="1"/>
          </p:cNvPicPr>
          <p:nvPr/>
        </p:nvPicPr>
        <p:blipFill>
          <a:blip r:embed="rId9">
            <a:duotone>
              <a:schemeClr val="accent3">
                <a:shade val="45000"/>
                <a:satMod val="135000"/>
              </a:schemeClr>
              <a:prstClr val="white"/>
            </a:duotone>
          </a:blip>
          <a:stretch>
            <a:fillRect/>
          </a:stretch>
        </p:blipFill>
        <p:spPr>
          <a:xfrm>
            <a:off x="8157450" y="2340511"/>
            <a:ext cx="444281" cy="1130300"/>
          </a:xfrm>
          <a:prstGeom prst="rect">
            <a:avLst/>
          </a:prstGeom>
        </p:spPr>
      </p:pic>
      <p:graphicFrame>
        <p:nvGraphicFramePr>
          <p:cNvPr id="71" name="Table 70"/>
          <p:cNvGraphicFramePr>
            <a:graphicFrameLocks noGrp="1"/>
          </p:cNvGraphicFramePr>
          <p:nvPr>
            <p:extLst>
              <p:ext uri="{D42A27DB-BD31-4B8C-83A1-F6EECF244321}">
                <p14:modId xmlns:p14="http://schemas.microsoft.com/office/powerpoint/2010/main" val="3786234923"/>
              </p:ext>
            </p:extLst>
          </p:nvPr>
        </p:nvGraphicFramePr>
        <p:xfrm>
          <a:off x="-1" y="5455401"/>
          <a:ext cx="9144001" cy="1371600"/>
        </p:xfrm>
        <a:graphic>
          <a:graphicData uri="http://schemas.openxmlformats.org/drawingml/2006/table">
            <a:tbl>
              <a:tblPr firstRow="1" bandRow="1">
                <a:tableStyleId>{2D5ABB26-0587-4C30-8999-92F81FD0307C}</a:tableStyleId>
              </a:tblPr>
              <a:tblGrid>
                <a:gridCol w="609601">
                  <a:extLst>
                    <a:ext uri="{9D8B030D-6E8A-4147-A177-3AD203B41FA5}">
                      <a16:colId xmlns="" xmlns:a16="http://schemas.microsoft.com/office/drawing/2014/main" val="20000"/>
                    </a:ext>
                  </a:extLst>
                </a:gridCol>
                <a:gridCol w="931333">
                  <a:extLst>
                    <a:ext uri="{9D8B030D-6E8A-4147-A177-3AD203B41FA5}">
                      <a16:colId xmlns="" xmlns:a16="http://schemas.microsoft.com/office/drawing/2014/main" val="20001"/>
                    </a:ext>
                  </a:extLst>
                </a:gridCol>
                <a:gridCol w="905934">
                  <a:extLst>
                    <a:ext uri="{9D8B030D-6E8A-4147-A177-3AD203B41FA5}">
                      <a16:colId xmlns="" xmlns:a16="http://schemas.microsoft.com/office/drawing/2014/main" val="20002"/>
                    </a:ext>
                  </a:extLst>
                </a:gridCol>
                <a:gridCol w="878224">
                  <a:extLst>
                    <a:ext uri="{9D8B030D-6E8A-4147-A177-3AD203B41FA5}">
                      <a16:colId xmlns="" xmlns:a16="http://schemas.microsoft.com/office/drawing/2014/main" val="20003"/>
                    </a:ext>
                  </a:extLst>
                </a:gridCol>
                <a:gridCol w="916711">
                  <a:extLst>
                    <a:ext uri="{9D8B030D-6E8A-4147-A177-3AD203B41FA5}">
                      <a16:colId xmlns="" xmlns:a16="http://schemas.microsoft.com/office/drawing/2014/main" val="20004"/>
                    </a:ext>
                  </a:extLst>
                </a:gridCol>
                <a:gridCol w="745833">
                  <a:extLst>
                    <a:ext uri="{9D8B030D-6E8A-4147-A177-3AD203B41FA5}">
                      <a16:colId xmlns="" xmlns:a16="http://schemas.microsoft.com/office/drawing/2014/main" val="20005"/>
                    </a:ext>
                  </a:extLst>
                </a:gridCol>
                <a:gridCol w="831273">
                  <a:extLst>
                    <a:ext uri="{9D8B030D-6E8A-4147-A177-3AD203B41FA5}">
                      <a16:colId xmlns="" xmlns:a16="http://schemas.microsoft.com/office/drawing/2014/main" val="20006"/>
                    </a:ext>
                  </a:extLst>
                </a:gridCol>
                <a:gridCol w="831273">
                  <a:extLst>
                    <a:ext uri="{9D8B030D-6E8A-4147-A177-3AD203B41FA5}">
                      <a16:colId xmlns="" xmlns:a16="http://schemas.microsoft.com/office/drawing/2014/main" val="20007"/>
                    </a:ext>
                  </a:extLst>
                </a:gridCol>
                <a:gridCol w="831273">
                  <a:extLst>
                    <a:ext uri="{9D8B030D-6E8A-4147-A177-3AD203B41FA5}">
                      <a16:colId xmlns="" xmlns:a16="http://schemas.microsoft.com/office/drawing/2014/main" val="20008"/>
                    </a:ext>
                  </a:extLst>
                </a:gridCol>
                <a:gridCol w="831273">
                  <a:extLst>
                    <a:ext uri="{9D8B030D-6E8A-4147-A177-3AD203B41FA5}">
                      <a16:colId xmlns="" xmlns:a16="http://schemas.microsoft.com/office/drawing/2014/main" val="20009"/>
                    </a:ext>
                  </a:extLst>
                </a:gridCol>
                <a:gridCol w="831273">
                  <a:extLst>
                    <a:ext uri="{9D8B030D-6E8A-4147-A177-3AD203B41FA5}">
                      <a16:colId xmlns="" xmlns:a16="http://schemas.microsoft.com/office/drawing/2014/main" val="20010"/>
                    </a:ext>
                  </a:extLst>
                </a:gridCol>
              </a:tblGrid>
              <a:tr h="511930">
                <a:tc>
                  <a:txBody>
                    <a:bodyPr/>
                    <a:lstStyle/>
                    <a:p>
                      <a:endParaRPr lang="en-US" sz="12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900" b="1" dirty="0" smtClean="0">
                          <a:solidFill>
                            <a:schemeClr val="tx1"/>
                          </a:solidFill>
                        </a:rPr>
                        <a:t>Data Visualization </a:t>
                      </a:r>
                      <a:r>
                        <a:rPr lang="en-US" sz="900" b="1" dirty="0" err="1" smtClean="0">
                          <a:solidFill>
                            <a:schemeClr val="tx1"/>
                          </a:solidFill>
                        </a:rPr>
                        <a:t>CoP</a:t>
                      </a:r>
                      <a:endParaRPr lang="en-US" sz="9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900" b="1" kern="1200" dirty="0" smtClean="0">
                          <a:solidFill>
                            <a:schemeClr val="tx1"/>
                          </a:solidFill>
                        </a:rPr>
                        <a:t>Local</a:t>
                      </a:r>
                      <a:br>
                        <a:rPr lang="en-US" sz="900" b="1" kern="1200" dirty="0" smtClean="0">
                          <a:solidFill>
                            <a:schemeClr val="tx1"/>
                          </a:solidFill>
                        </a:rPr>
                      </a:br>
                      <a:r>
                        <a:rPr lang="en-US" sz="900" b="1" kern="1200" dirty="0" smtClean="0">
                          <a:solidFill>
                            <a:schemeClr val="tx1"/>
                          </a:solidFill>
                        </a:rPr>
                        <a:t>Data Use</a:t>
                      </a:r>
                      <a:endParaRPr lang="en-US" sz="900" b="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900" b="1" kern="1200" dirty="0" smtClean="0">
                          <a:solidFill>
                            <a:schemeClr val="tx1"/>
                          </a:solidFill>
                        </a:rPr>
                        <a:t>ECIDS</a:t>
                      </a:r>
                      <a:r>
                        <a:rPr lang="en-US" sz="900" b="1" kern="1200" baseline="0" dirty="0" smtClean="0">
                          <a:solidFill>
                            <a:schemeClr val="tx1"/>
                          </a:solidFill>
                        </a:rPr>
                        <a:t> Learning Community</a:t>
                      </a:r>
                      <a:endParaRPr lang="en-US" sz="900" b="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900" b="1" kern="1200" dirty="0" smtClean="0">
                          <a:solidFill>
                            <a:schemeClr val="tx1"/>
                          </a:solidFill>
                        </a:rPr>
                        <a:t>PTAC  EC</a:t>
                      </a:r>
                      <a:r>
                        <a:rPr lang="en-US" sz="900" b="1" kern="1200" baseline="0" dirty="0" smtClean="0">
                          <a:solidFill>
                            <a:schemeClr val="tx1"/>
                          </a:solidFill>
                        </a:rPr>
                        <a:t> </a:t>
                      </a:r>
                      <a:r>
                        <a:rPr lang="en-US" sz="900" b="1" kern="1200" dirty="0" smtClean="0">
                          <a:solidFill>
                            <a:schemeClr val="tx1"/>
                          </a:solidFill>
                        </a:rPr>
                        <a:t>Confidentially</a:t>
                      </a:r>
                      <a:r>
                        <a:rPr lang="en-US" sz="900" b="1" kern="1200" baseline="0" dirty="0" smtClean="0">
                          <a:solidFill>
                            <a:schemeClr val="tx1"/>
                          </a:solidFill>
                        </a:rPr>
                        <a:t> Meeting</a:t>
                      </a:r>
                      <a:endParaRPr lang="en-US" sz="900" b="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900" b="1" kern="1200" dirty="0" smtClean="0">
                          <a:solidFill>
                            <a:schemeClr val="tx1"/>
                          </a:solidFill>
                        </a:rPr>
                        <a:t>Child</a:t>
                      </a:r>
                      <a:r>
                        <a:rPr lang="en-US" sz="900" b="1" kern="1200" baseline="0" dirty="0" smtClean="0">
                          <a:solidFill>
                            <a:schemeClr val="tx1"/>
                          </a:solidFill>
                        </a:rPr>
                        <a:t> Outcomes Topic Cohort</a:t>
                      </a:r>
                      <a:endParaRPr lang="en-US" sz="900" b="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900" b="1" kern="1200" dirty="0" smtClean="0">
                          <a:solidFill>
                            <a:schemeClr val="tx1"/>
                          </a:solidFill>
                        </a:rPr>
                        <a:t>Child</a:t>
                      </a:r>
                      <a:r>
                        <a:rPr lang="en-US" sz="900" b="1" kern="1200" baseline="0" dirty="0" smtClean="0">
                          <a:solidFill>
                            <a:schemeClr val="tx1"/>
                          </a:solidFill>
                        </a:rPr>
                        <a:t> Outcomes Summary Data </a:t>
                      </a:r>
                      <a:r>
                        <a:rPr lang="en-US" sz="900" b="1" kern="1200" baseline="0" dirty="0" err="1" smtClean="0">
                          <a:solidFill>
                            <a:schemeClr val="tx1"/>
                          </a:solidFill>
                        </a:rPr>
                        <a:t>CoP</a:t>
                      </a:r>
                      <a:endParaRPr lang="en-US" sz="900" b="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900" b="1" kern="1200" dirty="0" smtClean="0">
                          <a:solidFill>
                            <a:schemeClr val="tx1"/>
                          </a:solidFill>
                        </a:rPr>
                        <a:t>Social</a:t>
                      </a:r>
                      <a:r>
                        <a:rPr lang="en-US" sz="900" b="1" kern="1200" baseline="0" dirty="0" smtClean="0">
                          <a:solidFill>
                            <a:schemeClr val="tx1"/>
                          </a:solidFill>
                        </a:rPr>
                        <a:t> Emotional Community of Practice</a:t>
                      </a:r>
                      <a:endParaRPr lang="en-US" sz="900" b="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900" b="1" kern="1200" dirty="0" smtClean="0">
                          <a:solidFill>
                            <a:schemeClr val="tx1"/>
                          </a:solidFill>
                        </a:rPr>
                        <a:t>IFSP </a:t>
                      </a:r>
                      <a:br>
                        <a:rPr lang="en-US" sz="900" b="1" kern="1200" dirty="0" smtClean="0">
                          <a:solidFill>
                            <a:schemeClr val="tx1"/>
                          </a:solidFill>
                        </a:rPr>
                      </a:br>
                      <a:r>
                        <a:rPr lang="en-US" sz="900" b="1" kern="1200" dirty="0" smtClean="0">
                          <a:solidFill>
                            <a:schemeClr val="tx1"/>
                          </a:solidFill>
                        </a:rPr>
                        <a:t>Topic Cohort</a:t>
                      </a:r>
                      <a:endParaRPr lang="en-US" sz="900" b="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900" b="1" kern="1200" dirty="0" smtClean="0">
                          <a:solidFill>
                            <a:schemeClr val="tx1"/>
                          </a:solidFill>
                        </a:rPr>
                        <a:t>Powerful 619 Topic Cohort</a:t>
                      </a:r>
                      <a:endParaRPr lang="en-US" sz="900" b="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900" b="1" kern="1200" dirty="0" smtClean="0">
                          <a:solidFill>
                            <a:schemeClr val="tx1"/>
                          </a:solidFill>
                        </a:rPr>
                        <a:t>Family Outcomes</a:t>
                      </a:r>
                      <a:r>
                        <a:rPr lang="en-US" sz="900" b="1" kern="1200" baseline="0" dirty="0" smtClean="0">
                          <a:solidFill>
                            <a:schemeClr val="tx1"/>
                          </a:solidFill>
                        </a:rPr>
                        <a:t> Learning Community</a:t>
                      </a:r>
                      <a:endParaRPr lang="en-US" sz="900" b="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0"/>
                  </a:ext>
                </a:extLst>
              </a:tr>
              <a:tr h="292531">
                <a:tc>
                  <a:txBody>
                    <a:bodyPr/>
                    <a:lstStyle/>
                    <a:p>
                      <a:r>
                        <a:rPr lang="en-US" sz="1200" baseline="0" dirty="0" smtClean="0"/>
                        <a:t>Part C</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292531">
                <a:tc>
                  <a:txBody>
                    <a:bodyPr/>
                    <a:lstStyle/>
                    <a:p>
                      <a:r>
                        <a:rPr lang="en-US" sz="1200" dirty="0" smtClean="0"/>
                        <a:t>619</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bl>
          </a:graphicData>
        </a:graphic>
      </p:graphicFrame>
      <p:pic>
        <p:nvPicPr>
          <p:cNvPr id="75" name="Picture 74"/>
          <p:cNvPicPr>
            <a:picLocks noChangeAspect="1"/>
          </p:cNvPicPr>
          <p:nvPr/>
        </p:nvPicPr>
        <p:blipFill>
          <a:blip r:embed="rId10"/>
          <a:stretch>
            <a:fillRect/>
          </a:stretch>
        </p:blipFill>
        <p:spPr>
          <a:xfrm>
            <a:off x="1858125" y="6510374"/>
            <a:ext cx="176799" cy="274344"/>
          </a:xfrm>
          <a:prstGeom prst="rect">
            <a:avLst/>
          </a:prstGeom>
        </p:spPr>
      </p:pic>
      <p:grpSp>
        <p:nvGrpSpPr>
          <p:cNvPr id="79" name="Group 78"/>
          <p:cNvGrpSpPr/>
          <p:nvPr/>
        </p:nvGrpSpPr>
        <p:grpSpPr>
          <a:xfrm>
            <a:off x="4414502" y="6510374"/>
            <a:ext cx="136384" cy="234684"/>
            <a:chOff x="5382493" y="5259978"/>
            <a:chExt cx="202175" cy="347894"/>
          </a:xfrm>
        </p:grpSpPr>
        <p:sp>
          <p:nvSpPr>
            <p:cNvPr id="80" name="Oval 79"/>
            <p:cNvSpPr/>
            <p:nvPr/>
          </p:nvSpPr>
          <p:spPr>
            <a:xfrm>
              <a:off x="5419205" y="5259978"/>
              <a:ext cx="165463" cy="165463"/>
            </a:xfrm>
            <a:prstGeom prst="ellipse">
              <a:avLst/>
            </a:pr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81" name="Straight Connector 80"/>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82" name="Group 81"/>
          <p:cNvGrpSpPr/>
          <p:nvPr/>
        </p:nvGrpSpPr>
        <p:grpSpPr>
          <a:xfrm>
            <a:off x="3986202" y="2092947"/>
            <a:ext cx="136384" cy="234684"/>
            <a:chOff x="5382493" y="5259978"/>
            <a:chExt cx="202175" cy="347894"/>
          </a:xfrm>
        </p:grpSpPr>
        <p:sp>
          <p:nvSpPr>
            <p:cNvPr id="83" name="Oval 82"/>
            <p:cNvSpPr/>
            <p:nvPr/>
          </p:nvSpPr>
          <p:spPr>
            <a:xfrm>
              <a:off x="5419205" y="5259978"/>
              <a:ext cx="165463" cy="165463"/>
            </a:xfrm>
            <a:prstGeom prst="ellipse">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84" name="Straight Connector 83"/>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88" name="Group 87"/>
          <p:cNvGrpSpPr/>
          <p:nvPr/>
        </p:nvGrpSpPr>
        <p:grpSpPr>
          <a:xfrm>
            <a:off x="3724043" y="4544178"/>
            <a:ext cx="136384" cy="234684"/>
            <a:chOff x="5382493" y="5259978"/>
            <a:chExt cx="202175" cy="347894"/>
          </a:xfrm>
        </p:grpSpPr>
        <p:sp>
          <p:nvSpPr>
            <p:cNvPr id="89" name="Oval 88"/>
            <p:cNvSpPr/>
            <p:nvPr/>
          </p:nvSpPr>
          <p:spPr>
            <a:xfrm>
              <a:off x="5419205" y="5259978"/>
              <a:ext cx="165463" cy="165463"/>
            </a:xfrm>
            <a:prstGeom prst="ellipse">
              <a:avLst/>
            </a:prstGeom>
            <a:solidFill>
              <a:schemeClr val="accent3"/>
            </a:solidFill>
            <a:ln>
              <a:solidFill>
                <a:schemeClr val="accent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0" name="Straight Connector 89"/>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91" name="Group 90"/>
          <p:cNvGrpSpPr/>
          <p:nvPr/>
        </p:nvGrpSpPr>
        <p:grpSpPr>
          <a:xfrm>
            <a:off x="6910800" y="6510374"/>
            <a:ext cx="136384" cy="234684"/>
            <a:chOff x="5382493" y="5259978"/>
            <a:chExt cx="202175" cy="347894"/>
          </a:xfrm>
        </p:grpSpPr>
        <p:sp>
          <p:nvSpPr>
            <p:cNvPr id="92" name="Oval 91"/>
            <p:cNvSpPr/>
            <p:nvPr/>
          </p:nvSpPr>
          <p:spPr>
            <a:xfrm>
              <a:off x="5419205" y="5259978"/>
              <a:ext cx="165463" cy="165463"/>
            </a:xfrm>
            <a:prstGeom prst="ellipse">
              <a:avLst/>
            </a:prstGeom>
            <a:solidFill>
              <a:srgbClr val="7030A0"/>
            </a:solidFill>
            <a:ln>
              <a:solidFill>
                <a:srgbClr val="7030A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3" name="Straight Connector 92"/>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94" name="Group 93"/>
          <p:cNvGrpSpPr/>
          <p:nvPr/>
        </p:nvGrpSpPr>
        <p:grpSpPr>
          <a:xfrm>
            <a:off x="6395280" y="1605707"/>
            <a:ext cx="136384" cy="234684"/>
            <a:chOff x="5382493" y="5259978"/>
            <a:chExt cx="202175" cy="347894"/>
          </a:xfrm>
          <a:solidFill>
            <a:srgbClr val="FF99FF"/>
          </a:solidFill>
        </p:grpSpPr>
        <p:sp>
          <p:nvSpPr>
            <p:cNvPr id="95" name="Oval 94"/>
            <p:cNvSpPr/>
            <p:nvPr/>
          </p:nvSpPr>
          <p:spPr>
            <a:xfrm>
              <a:off x="5419205" y="5259978"/>
              <a:ext cx="165463" cy="165463"/>
            </a:xfrm>
            <a:prstGeom prst="ellipse">
              <a:avLst/>
            </a:prstGeom>
            <a:grp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6" name="Straight Connector 95"/>
            <p:cNvCxnSpPr/>
            <p:nvPr/>
          </p:nvCxnSpPr>
          <p:spPr>
            <a:xfrm flipH="1">
              <a:off x="5382493" y="5408023"/>
              <a:ext cx="90842" cy="199849"/>
            </a:xfrm>
            <a:prstGeom prst="line">
              <a:avLst/>
            </a:prstGeom>
            <a:grpFill/>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32" name="Group 131"/>
          <p:cNvGrpSpPr/>
          <p:nvPr/>
        </p:nvGrpSpPr>
        <p:grpSpPr>
          <a:xfrm>
            <a:off x="4494751" y="2358746"/>
            <a:ext cx="241837" cy="197555"/>
            <a:chOff x="4574902" y="5955156"/>
            <a:chExt cx="241837" cy="197555"/>
          </a:xfrm>
        </p:grpSpPr>
        <p:sp>
          <p:nvSpPr>
            <p:cNvPr id="133" name="Pentagon 52"/>
            <p:cNvSpPr/>
            <p:nvPr/>
          </p:nvSpPr>
          <p:spPr>
            <a:xfrm rot="1344337">
              <a:off x="4649272" y="59551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6"/>
            </a:solidFill>
            <a:ln>
              <a:solidFill>
                <a:schemeClr val="accent6"/>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34" name="Straight Connector 133"/>
            <p:cNvCxnSpPr/>
            <p:nvPr/>
          </p:nvCxnSpPr>
          <p:spPr>
            <a:xfrm flipH="1">
              <a:off x="4574902" y="60144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35" name="Group 134"/>
          <p:cNvGrpSpPr/>
          <p:nvPr/>
        </p:nvGrpSpPr>
        <p:grpSpPr>
          <a:xfrm>
            <a:off x="1857367" y="6203245"/>
            <a:ext cx="241837" cy="197555"/>
            <a:chOff x="5429101" y="5712528"/>
            <a:chExt cx="241837" cy="197555"/>
          </a:xfrm>
        </p:grpSpPr>
        <p:sp>
          <p:nvSpPr>
            <p:cNvPr id="136" name="Pentagon 52"/>
            <p:cNvSpPr/>
            <p:nvPr/>
          </p:nvSpPr>
          <p:spPr>
            <a:xfrm rot="1344337">
              <a:off x="5503471" y="5712528"/>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1"/>
            </a:solidFill>
            <a:ln>
              <a:solidFill>
                <a:schemeClr val="accent1">
                  <a:lumMod val="75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37" name="Straight Connector 136"/>
            <p:cNvCxnSpPr/>
            <p:nvPr/>
          </p:nvCxnSpPr>
          <p:spPr>
            <a:xfrm flipH="1">
              <a:off x="5429101" y="5771772"/>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41" name="Group 140"/>
          <p:cNvGrpSpPr/>
          <p:nvPr/>
        </p:nvGrpSpPr>
        <p:grpSpPr>
          <a:xfrm>
            <a:off x="4418267" y="6203245"/>
            <a:ext cx="241837" cy="197555"/>
            <a:chOff x="4827954" y="5556907"/>
            <a:chExt cx="241837" cy="197555"/>
          </a:xfrm>
        </p:grpSpPr>
        <p:sp>
          <p:nvSpPr>
            <p:cNvPr id="142" name="Pentagon 52"/>
            <p:cNvSpPr/>
            <p:nvPr/>
          </p:nvSpPr>
          <p:spPr>
            <a:xfrm rot="1344337">
              <a:off x="4902324" y="5556907"/>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0000"/>
            </a:solidFill>
            <a:ln>
              <a:solidFill>
                <a:srgbClr val="FF0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43" name="Straight Connector 142"/>
            <p:cNvCxnSpPr/>
            <p:nvPr/>
          </p:nvCxnSpPr>
          <p:spPr>
            <a:xfrm flipH="1">
              <a:off x="4827954" y="5616151"/>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47" name="Group 146"/>
          <p:cNvGrpSpPr/>
          <p:nvPr/>
        </p:nvGrpSpPr>
        <p:grpSpPr>
          <a:xfrm>
            <a:off x="4677419" y="2876565"/>
            <a:ext cx="241837" cy="197555"/>
            <a:chOff x="4422502" y="5802756"/>
            <a:chExt cx="241837" cy="197555"/>
          </a:xfrm>
        </p:grpSpPr>
        <p:sp>
          <p:nvSpPr>
            <p:cNvPr id="148"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49" name="Straight Connector 148"/>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50" name="Group 149"/>
          <p:cNvGrpSpPr/>
          <p:nvPr/>
        </p:nvGrpSpPr>
        <p:grpSpPr>
          <a:xfrm>
            <a:off x="6943299" y="3748011"/>
            <a:ext cx="241837" cy="197555"/>
            <a:chOff x="4270102" y="5650356"/>
            <a:chExt cx="241837" cy="197555"/>
          </a:xfrm>
        </p:grpSpPr>
        <p:sp>
          <p:nvSpPr>
            <p:cNvPr id="151"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52" name="Straight Connector 151"/>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53" name="Group 152"/>
          <p:cNvGrpSpPr/>
          <p:nvPr/>
        </p:nvGrpSpPr>
        <p:grpSpPr>
          <a:xfrm>
            <a:off x="8403637" y="3151386"/>
            <a:ext cx="241837" cy="197555"/>
            <a:chOff x="4117702" y="5497956"/>
            <a:chExt cx="241837" cy="197555"/>
          </a:xfrm>
        </p:grpSpPr>
        <p:sp>
          <p:nvSpPr>
            <p:cNvPr id="154" name="Pentagon 52"/>
            <p:cNvSpPr/>
            <p:nvPr/>
          </p:nvSpPr>
          <p:spPr>
            <a:xfrm rot="1344337">
              <a:off x="4192072" y="54979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7030A0"/>
            </a:solidFill>
            <a:ln>
              <a:solidFill>
                <a:srgbClr val="7030A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55" name="Straight Connector 154"/>
            <p:cNvCxnSpPr/>
            <p:nvPr/>
          </p:nvCxnSpPr>
          <p:spPr>
            <a:xfrm flipH="1">
              <a:off x="4117702" y="55572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57" name="Group 156"/>
          <p:cNvGrpSpPr/>
          <p:nvPr/>
        </p:nvGrpSpPr>
        <p:grpSpPr>
          <a:xfrm>
            <a:off x="2680767" y="6203245"/>
            <a:ext cx="241837" cy="197555"/>
            <a:chOff x="5429101" y="5712528"/>
            <a:chExt cx="241837" cy="197555"/>
          </a:xfrm>
        </p:grpSpPr>
        <p:sp>
          <p:nvSpPr>
            <p:cNvPr id="158" name="Pentagon 52"/>
            <p:cNvSpPr/>
            <p:nvPr/>
          </p:nvSpPr>
          <p:spPr>
            <a:xfrm rot="1344337">
              <a:off x="5503471" y="5712528"/>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1"/>
            </a:solidFill>
            <a:ln>
              <a:solidFill>
                <a:schemeClr val="tx1">
                  <a:lumMod val="50000"/>
                  <a:lumOff val="5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59" name="Straight Connector 158"/>
            <p:cNvCxnSpPr/>
            <p:nvPr/>
          </p:nvCxnSpPr>
          <p:spPr>
            <a:xfrm flipH="1">
              <a:off x="5429101" y="5771772"/>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5316205" y="3198001"/>
            <a:ext cx="136384" cy="240660"/>
            <a:chOff x="5382493" y="5259978"/>
            <a:chExt cx="202175" cy="356753"/>
          </a:xfrm>
        </p:grpSpPr>
        <p:sp>
          <p:nvSpPr>
            <p:cNvPr id="56" name="Oval 55"/>
            <p:cNvSpPr/>
            <p:nvPr/>
          </p:nvSpPr>
          <p:spPr>
            <a:xfrm>
              <a:off x="5419205" y="5259978"/>
              <a:ext cx="165463" cy="165463"/>
            </a:xfrm>
            <a:prstGeom prst="ellipse">
              <a:avLst/>
            </a:prstGeom>
            <a:solidFill>
              <a:schemeClr val="bg1"/>
            </a:solidFill>
            <a:ln>
              <a:solidFill>
                <a:schemeClr val="tx1">
                  <a:lumMod val="50000"/>
                  <a:lumOff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7" name="Straight Connector 56"/>
            <p:cNvCxnSpPr/>
            <p:nvPr/>
          </p:nvCxnSpPr>
          <p:spPr>
            <a:xfrm flipH="1">
              <a:off x="5382493" y="5416882"/>
              <a:ext cx="90843"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8459315" y="6510374"/>
            <a:ext cx="136384" cy="234684"/>
            <a:chOff x="5382493" y="5259978"/>
            <a:chExt cx="202175" cy="347894"/>
          </a:xfrm>
        </p:grpSpPr>
        <p:sp>
          <p:nvSpPr>
            <p:cNvPr id="59" name="Oval 58"/>
            <p:cNvSpPr/>
            <p:nvPr/>
          </p:nvSpPr>
          <p:spPr>
            <a:xfrm>
              <a:off x="5419205" y="5259978"/>
              <a:ext cx="165463" cy="165463"/>
            </a:xfrm>
            <a:prstGeom prst="ellipse">
              <a:avLst/>
            </a:prstGeom>
            <a:solidFill>
              <a:schemeClr val="tx1"/>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0" name="Straight Connector 59"/>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8488129" y="6203245"/>
            <a:ext cx="235691" cy="184622"/>
            <a:chOff x="4432006" y="5565214"/>
            <a:chExt cx="235691" cy="184622"/>
          </a:xfrm>
        </p:grpSpPr>
        <p:sp>
          <p:nvSpPr>
            <p:cNvPr id="62" name="Pentagon 52"/>
            <p:cNvSpPr/>
            <p:nvPr/>
          </p:nvSpPr>
          <p:spPr>
            <a:xfrm rot="1344337">
              <a:off x="4500230" y="5565214"/>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tx1"/>
            </a:solidFill>
            <a:ln>
              <a:solidFill>
                <a:schemeClr val="tx1"/>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3" name="Straight Connector 62"/>
            <p:cNvCxnSpPr/>
            <p:nvPr/>
          </p:nvCxnSpPr>
          <p:spPr>
            <a:xfrm flipH="1">
              <a:off x="4432006" y="5611525"/>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64" name="Group 63"/>
          <p:cNvGrpSpPr/>
          <p:nvPr/>
        </p:nvGrpSpPr>
        <p:grpSpPr>
          <a:xfrm>
            <a:off x="5477354" y="3219371"/>
            <a:ext cx="136384" cy="234684"/>
            <a:chOff x="5382493" y="5259978"/>
            <a:chExt cx="202175" cy="347894"/>
          </a:xfrm>
          <a:solidFill>
            <a:srgbClr val="FF99FF"/>
          </a:solidFill>
        </p:grpSpPr>
        <p:sp>
          <p:nvSpPr>
            <p:cNvPr id="65" name="Oval 64"/>
            <p:cNvSpPr/>
            <p:nvPr/>
          </p:nvSpPr>
          <p:spPr>
            <a:xfrm>
              <a:off x="5419205" y="5259978"/>
              <a:ext cx="165463" cy="165463"/>
            </a:xfrm>
            <a:prstGeom prst="ellipse">
              <a:avLst/>
            </a:prstGeom>
            <a:grp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6" name="Straight Connector 65"/>
            <p:cNvCxnSpPr/>
            <p:nvPr/>
          </p:nvCxnSpPr>
          <p:spPr>
            <a:xfrm flipH="1">
              <a:off x="5382493" y="5408023"/>
              <a:ext cx="90842" cy="199849"/>
            </a:xfrm>
            <a:prstGeom prst="line">
              <a:avLst/>
            </a:prstGeom>
            <a:grpFill/>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5467357" y="3529472"/>
            <a:ext cx="235691" cy="184622"/>
            <a:chOff x="4432006" y="5565214"/>
            <a:chExt cx="235691" cy="184622"/>
          </a:xfrm>
        </p:grpSpPr>
        <p:sp>
          <p:nvSpPr>
            <p:cNvPr id="72" name="Pentagon 52"/>
            <p:cNvSpPr/>
            <p:nvPr/>
          </p:nvSpPr>
          <p:spPr>
            <a:xfrm rot="1344337">
              <a:off x="4500230" y="5565214"/>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tx1"/>
            </a:solidFill>
            <a:ln>
              <a:solidFill>
                <a:schemeClr val="tx1"/>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73" name="Straight Connector 72"/>
            <p:cNvCxnSpPr/>
            <p:nvPr/>
          </p:nvCxnSpPr>
          <p:spPr>
            <a:xfrm flipH="1">
              <a:off x="4432006" y="5611525"/>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74" name="Group 73"/>
          <p:cNvGrpSpPr/>
          <p:nvPr/>
        </p:nvGrpSpPr>
        <p:grpSpPr>
          <a:xfrm>
            <a:off x="2452489" y="3084111"/>
            <a:ext cx="136384" cy="234684"/>
            <a:chOff x="5382493" y="5259978"/>
            <a:chExt cx="202175" cy="347894"/>
          </a:xfrm>
        </p:grpSpPr>
        <p:sp>
          <p:nvSpPr>
            <p:cNvPr id="97" name="Oval 96"/>
            <p:cNvSpPr/>
            <p:nvPr/>
          </p:nvSpPr>
          <p:spPr>
            <a:xfrm>
              <a:off x="5419205" y="5259978"/>
              <a:ext cx="165463" cy="165463"/>
            </a:xfrm>
            <a:prstGeom prst="ellipse">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8" name="Straight Connector 97"/>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3375615" y="2687816"/>
            <a:ext cx="241837" cy="197555"/>
            <a:chOff x="4574902" y="5955156"/>
            <a:chExt cx="241837" cy="197555"/>
          </a:xfrm>
        </p:grpSpPr>
        <p:sp>
          <p:nvSpPr>
            <p:cNvPr id="100" name="Pentagon 52"/>
            <p:cNvSpPr/>
            <p:nvPr/>
          </p:nvSpPr>
          <p:spPr>
            <a:xfrm rot="1344337">
              <a:off x="4649272" y="59551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6"/>
            </a:solidFill>
            <a:ln>
              <a:solidFill>
                <a:schemeClr val="accent6"/>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01" name="Straight Connector 100"/>
            <p:cNvCxnSpPr/>
            <p:nvPr/>
          </p:nvCxnSpPr>
          <p:spPr>
            <a:xfrm flipH="1">
              <a:off x="4574902" y="60144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02" name="Group 101"/>
          <p:cNvGrpSpPr/>
          <p:nvPr/>
        </p:nvGrpSpPr>
        <p:grpSpPr>
          <a:xfrm>
            <a:off x="3574761" y="2687816"/>
            <a:ext cx="241837" cy="197555"/>
            <a:chOff x="5429101" y="5712528"/>
            <a:chExt cx="241837" cy="197555"/>
          </a:xfrm>
        </p:grpSpPr>
        <p:sp>
          <p:nvSpPr>
            <p:cNvPr id="103" name="Pentagon 52"/>
            <p:cNvSpPr/>
            <p:nvPr/>
          </p:nvSpPr>
          <p:spPr>
            <a:xfrm rot="1344337">
              <a:off x="5503471" y="5712528"/>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1"/>
            </a:solidFill>
            <a:ln>
              <a:solidFill>
                <a:schemeClr val="tx1">
                  <a:lumMod val="50000"/>
                  <a:lumOff val="5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04" name="Straight Connector 103"/>
            <p:cNvCxnSpPr/>
            <p:nvPr/>
          </p:nvCxnSpPr>
          <p:spPr>
            <a:xfrm flipH="1">
              <a:off x="5429101" y="5771772"/>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05" name="Group 104"/>
          <p:cNvGrpSpPr/>
          <p:nvPr/>
        </p:nvGrpSpPr>
        <p:grpSpPr>
          <a:xfrm>
            <a:off x="3782516" y="2687816"/>
            <a:ext cx="241837" cy="197555"/>
            <a:chOff x="5140062" y="5642836"/>
            <a:chExt cx="241837" cy="197555"/>
          </a:xfrm>
        </p:grpSpPr>
        <p:sp>
          <p:nvSpPr>
            <p:cNvPr id="106" name="Pentagon 52"/>
            <p:cNvSpPr/>
            <p:nvPr/>
          </p:nvSpPr>
          <p:spPr>
            <a:xfrm rot="1344337">
              <a:off x="5214432" y="564283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2"/>
            </a:solidFill>
            <a:ln>
              <a:solidFill>
                <a:schemeClr val="accent2"/>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07" name="Straight Connector 106"/>
            <p:cNvCxnSpPr/>
            <p:nvPr/>
          </p:nvCxnSpPr>
          <p:spPr>
            <a:xfrm flipH="1">
              <a:off x="5140062" y="570208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08" name="Group 107"/>
          <p:cNvGrpSpPr/>
          <p:nvPr/>
        </p:nvGrpSpPr>
        <p:grpSpPr>
          <a:xfrm>
            <a:off x="3229343" y="2352165"/>
            <a:ext cx="136384" cy="240660"/>
            <a:chOff x="5382493" y="5259978"/>
            <a:chExt cx="202175" cy="356753"/>
          </a:xfrm>
        </p:grpSpPr>
        <p:sp>
          <p:nvSpPr>
            <p:cNvPr id="109" name="Oval 108"/>
            <p:cNvSpPr/>
            <p:nvPr/>
          </p:nvSpPr>
          <p:spPr>
            <a:xfrm>
              <a:off x="5419205" y="5259978"/>
              <a:ext cx="165463" cy="165463"/>
            </a:xfrm>
            <a:prstGeom prst="ellipse">
              <a:avLst/>
            </a:prstGeom>
            <a:solidFill>
              <a:schemeClr val="bg1"/>
            </a:solidFill>
            <a:ln>
              <a:solidFill>
                <a:schemeClr val="tx1">
                  <a:lumMod val="50000"/>
                  <a:lumOff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10" name="Straight Connector 109"/>
            <p:cNvCxnSpPr/>
            <p:nvPr/>
          </p:nvCxnSpPr>
          <p:spPr>
            <a:xfrm flipH="1">
              <a:off x="5382493" y="5416882"/>
              <a:ext cx="90843"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14" name="Group 113"/>
          <p:cNvGrpSpPr/>
          <p:nvPr/>
        </p:nvGrpSpPr>
        <p:grpSpPr>
          <a:xfrm>
            <a:off x="3403590" y="2383246"/>
            <a:ext cx="136384" cy="234684"/>
            <a:chOff x="5382493" y="5259978"/>
            <a:chExt cx="202175" cy="347894"/>
          </a:xfrm>
          <a:solidFill>
            <a:srgbClr val="FF99FF"/>
          </a:solidFill>
        </p:grpSpPr>
        <p:sp>
          <p:nvSpPr>
            <p:cNvPr id="115" name="Oval 114"/>
            <p:cNvSpPr/>
            <p:nvPr/>
          </p:nvSpPr>
          <p:spPr>
            <a:xfrm>
              <a:off x="5419205" y="5259978"/>
              <a:ext cx="165463" cy="165463"/>
            </a:xfrm>
            <a:prstGeom prst="ellipse">
              <a:avLst/>
            </a:prstGeom>
            <a:grp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16" name="Straight Connector 115"/>
            <p:cNvCxnSpPr/>
            <p:nvPr/>
          </p:nvCxnSpPr>
          <p:spPr>
            <a:xfrm flipH="1">
              <a:off x="5382493" y="5408023"/>
              <a:ext cx="90842" cy="199849"/>
            </a:xfrm>
            <a:prstGeom prst="line">
              <a:avLst/>
            </a:prstGeom>
            <a:grpFill/>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23" name="Group 122"/>
          <p:cNvGrpSpPr/>
          <p:nvPr/>
        </p:nvGrpSpPr>
        <p:grpSpPr>
          <a:xfrm rot="20297182" flipH="1">
            <a:off x="8370431" y="2093320"/>
            <a:ext cx="235691" cy="184622"/>
            <a:chOff x="4432006" y="5565214"/>
            <a:chExt cx="235691" cy="184622"/>
          </a:xfrm>
        </p:grpSpPr>
        <p:sp>
          <p:nvSpPr>
            <p:cNvPr id="124" name="Pentagon 52"/>
            <p:cNvSpPr/>
            <p:nvPr/>
          </p:nvSpPr>
          <p:spPr>
            <a:xfrm rot="1344337">
              <a:off x="4500230" y="5565214"/>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tx1"/>
            </a:solidFill>
            <a:ln>
              <a:solidFill>
                <a:schemeClr val="tx1"/>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25" name="Straight Connector 124"/>
            <p:cNvCxnSpPr/>
            <p:nvPr/>
          </p:nvCxnSpPr>
          <p:spPr>
            <a:xfrm flipH="1">
              <a:off x="4432006" y="5611525"/>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26" name="Group 125"/>
          <p:cNvGrpSpPr/>
          <p:nvPr/>
        </p:nvGrpSpPr>
        <p:grpSpPr>
          <a:xfrm>
            <a:off x="7298390" y="4475425"/>
            <a:ext cx="136384" cy="234684"/>
            <a:chOff x="5382493" y="5259978"/>
            <a:chExt cx="202175" cy="347894"/>
          </a:xfrm>
        </p:grpSpPr>
        <p:sp>
          <p:nvSpPr>
            <p:cNvPr id="127" name="Oval 126"/>
            <p:cNvSpPr/>
            <p:nvPr/>
          </p:nvSpPr>
          <p:spPr>
            <a:xfrm>
              <a:off x="5419205" y="5259978"/>
              <a:ext cx="165463" cy="165463"/>
            </a:xfrm>
            <a:prstGeom prst="ellipse">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28" name="Straight Connector 127"/>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29" name="Group 128"/>
          <p:cNvGrpSpPr/>
          <p:nvPr/>
        </p:nvGrpSpPr>
        <p:grpSpPr>
          <a:xfrm>
            <a:off x="5023367" y="2202716"/>
            <a:ext cx="241837" cy="197555"/>
            <a:chOff x="4574902" y="5955156"/>
            <a:chExt cx="241837" cy="197555"/>
          </a:xfrm>
        </p:grpSpPr>
        <p:sp>
          <p:nvSpPr>
            <p:cNvPr id="130" name="Pentagon 52"/>
            <p:cNvSpPr/>
            <p:nvPr/>
          </p:nvSpPr>
          <p:spPr>
            <a:xfrm rot="1344337">
              <a:off x="4649272" y="59551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6"/>
            </a:solidFill>
            <a:ln>
              <a:solidFill>
                <a:schemeClr val="accent6"/>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31" name="Straight Connector 130"/>
            <p:cNvCxnSpPr/>
            <p:nvPr/>
          </p:nvCxnSpPr>
          <p:spPr>
            <a:xfrm flipH="1">
              <a:off x="4574902" y="60144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68" name="Group 167"/>
          <p:cNvGrpSpPr/>
          <p:nvPr/>
        </p:nvGrpSpPr>
        <p:grpSpPr>
          <a:xfrm>
            <a:off x="5429968" y="4142875"/>
            <a:ext cx="136384" cy="234684"/>
            <a:chOff x="5382493" y="5259978"/>
            <a:chExt cx="202175" cy="347894"/>
          </a:xfrm>
        </p:grpSpPr>
        <p:sp>
          <p:nvSpPr>
            <p:cNvPr id="169" name="Oval 168"/>
            <p:cNvSpPr/>
            <p:nvPr/>
          </p:nvSpPr>
          <p:spPr>
            <a:xfrm>
              <a:off x="5419205" y="5259978"/>
              <a:ext cx="165463" cy="165463"/>
            </a:xfrm>
            <a:prstGeom prst="ellipse">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70" name="Straight Connector 169"/>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72" name="Group 171"/>
          <p:cNvGrpSpPr/>
          <p:nvPr/>
        </p:nvGrpSpPr>
        <p:grpSpPr>
          <a:xfrm rot="20874681">
            <a:off x="7656972" y="2420666"/>
            <a:ext cx="136384" cy="234684"/>
            <a:chOff x="5382493" y="5259978"/>
            <a:chExt cx="202175" cy="347894"/>
          </a:xfrm>
        </p:grpSpPr>
        <p:sp>
          <p:nvSpPr>
            <p:cNvPr id="173" name="Oval 172"/>
            <p:cNvSpPr/>
            <p:nvPr/>
          </p:nvSpPr>
          <p:spPr>
            <a:xfrm>
              <a:off x="5419205" y="5259978"/>
              <a:ext cx="165463" cy="165463"/>
            </a:xfrm>
            <a:prstGeom prst="ellipse">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74" name="Straight Connector 173"/>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78" name="Group 177"/>
          <p:cNvGrpSpPr/>
          <p:nvPr/>
        </p:nvGrpSpPr>
        <p:grpSpPr>
          <a:xfrm>
            <a:off x="4246899" y="1269235"/>
            <a:ext cx="241837" cy="197555"/>
            <a:chOff x="4574902" y="5955156"/>
            <a:chExt cx="241837" cy="197555"/>
          </a:xfrm>
        </p:grpSpPr>
        <p:sp>
          <p:nvSpPr>
            <p:cNvPr id="179" name="Pentagon 52"/>
            <p:cNvSpPr/>
            <p:nvPr/>
          </p:nvSpPr>
          <p:spPr>
            <a:xfrm rot="1344337">
              <a:off x="4649272" y="59551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6"/>
            </a:solidFill>
            <a:ln>
              <a:solidFill>
                <a:schemeClr val="accent6"/>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80" name="Straight Connector 179"/>
            <p:cNvCxnSpPr/>
            <p:nvPr/>
          </p:nvCxnSpPr>
          <p:spPr>
            <a:xfrm flipH="1">
              <a:off x="4574902" y="60144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81" name="Group 180"/>
          <p:cNvGrpSpPr/>
          <p:nvPr/>
        </p:nvGrpSpPr>
        <p:grpSpPr>
          <a:xfrm>
            <a:off x="6255184" y="1602702"/>
            <a:ext cx="136384" cy="234684"/>
            <a:chOff x="5382493" y="5259978"/>
            <a:chExt cx="202175" cy="347894"/>
          </a:xfrm>
        </p:grpSpPr>
        <p:sp>
          <p:nvSpPr>
            <p:cNvPr id="182" name="Oval 181"/>
            <p:cNvSpPr/>
            <p:nvPr/>
          </p:nvSpPr>
          <p:spPr>
            <a:xfrm>
              <a:off x="5419205" y="5259978"/>
              <a:ext cx="165463" cy="165463"/>
            </a:xfrm>
            <a:prstGeom prst="ellipse">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83" name="Straight Connector 182"/>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84" name="Group 183"/>
          <p:cNvGrpSpPr/>
          <p:nvPr/>
        </p:nvGrpSpPr>
        <p:grpSpPr>
          <a:xfrm>
            <a:off x="1032211" y="6203245"/>
            <a:ext cx="241837" cy="197555"/>
            <a:chOff x="4574902" y="5955156"/>
            <a:chExt cx="241837" cy="197555"/>
          </a:xfrm>
        </p:grpSpPr>
        <p:sp>
          <p:nvSpPr>
            <p:cNvPr id="185" name="Pentagon 52"/>
            <p:cNvSpPr/>
            <p:nvPr/>
          </p:nvSpPr>
          <p:spPr>
            <a:xfrm rot="1344337">
              <a:off x="4649272" y="59551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6"/>
            </a:solidFill>
            <a:ln>
              <a:solidFill>
                <a:schemeClr val="accent6"/>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86" name="Straight Connector 185"/>
            <p:cNvCxnSpPr/>
            <p:nvPr/>
          </p:nvCxnSpPr>
          <p:spPr>
            <a:xfrm flipH="1">
              <a:off x="4574902" y="60144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87" name="Group 186"/>
          <p:cNvGrpSpPr/>
          <p:nvPr/>
        </p:nvGrpSpPr>
        <p:grpSpPr>
          <a:xfrm>
            <a:off x="7702259" y="611954"/>
            <a:ext cx="136384" cy="234684"/>
            <a:chOff x="5382493" y="5259978"/>
            <a:chExt cx="202175" cy="347894"/>
          </a:xfrm>
        </p:grpSpPr>
        <p:sp>
          <p:nvSpPr>
            <p:cNvPr id="188" name="Oval 187"/>
            <p:cNvSpPr/>
            <p:nvPr/>
          </p:nvSpPr>
          <p:spPr>
            <a:xfrm>
              <a:off x="5419205" y="5259978"/>
              <a:ext cx="165463" cy="165463"/>
            </a:xfrm>
            <a:prstGeom prst="ellipse">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89" name="Straight Connector 188"/>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90" name="Group 189"/>
          <p:cNvGrpSpPr/>
          <p:nvPr/>
        </p:nvGrpSpPr>
        <p:grpSpPr>
          <a:xfrm>
            <a:off x="7788991" y="955991"/>
            <a:ext cx="241837" cy="197555"/>
            <a:chOff x="4574902" y="5955156"/>
            <a:chExt cx="241837" cy="197555"/>
          </a:xfrm>
        </p:grpSpPr>
        <p:sp>
          <p:nvSpPr>
            <p:cNvPr id="191" name="Pentagon 52"/>
            <p:cNvSpPr/>
            <p:nvPr/>
          </p:nvSpPr>
          <p:spPr>
            <a:xfrm rot="1344337">
              <a:off x="4649272" y="59551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6"/>
            </a:solidFill>
            <a:ln>
              <a:solidFill>
                <a:schemeClr val="accent6"/>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92" name="Straight Connector 191"/>
            <p:cNvCxnSpPr/>
            <p:nvPr/>
          </p:nvCxnSpPr>
          <p:spPr>
            <a:xfrm flipH="1">
              <a:off x="4574902" y="60144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93" name="Group 192"/>
          <p:cNvGrpSpPr/>
          <p:nvPr/>
        </p:nvGrpSpPr>
        <p:grpSpPr>
          <a:xfrm rot="19652858">
            <a:off x="8300519" y="2394113"/>
            <a:ext cx="241837" cy="197555"/>
            <a:chOff x="4574902" y="5955156"/>
            <a:chExt cx="241837" cy="197555"/>
          </a:xfrm>
        </p:grpSpPr>
        <p:sp>
          <p:nvSpPr>
            <p:cNvPr id="194" name="Pentagon 52"/>
            <p:cNvSpPr/>
            <p:nvPr/>
          </p:nvSpPr>
          <p:spPr>
            <a:xfrm rot="1344337">
              <a:off x="4649272" y="59551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6"/>
            </a:solidFill>
            <a:ln>
              <a:solidFill>
                <a:schemeClr val="accent6"/>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95" name="Straight Connector 194"/>
            <p:cNvCxnSpPr/>
            <p:nvPr/>
          </p:nvCxnSpPr>
          <p:spPr>
            <a:xfrm flipH="1">
              <a:off x="4574902" y="60144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96" name="Group 195"/>
          <p:cNvGrpSpPr/>
          <p:nvPr/>
        </p:nvGrpSpPr>
        <p:grpSpPr>
          <a:xfrm>
            <a:off x="4214015" y="1747833"/>
            <a:ext cx="241837" cy="197555"/>
            <a:chOff x="4574902" y="5955156"/>
            <a:chExt cx="241837" cy="197555"/>
          </a:xfrm>
        </p:grpSpPr>
        <p:sp>
          <p:nvSpPr>
            <p:cNvPr id="197" name="Pentagon 52"/>
            <p:cNvSpPr/>
            <p:nvPr/>
          </p:nvSpPr>
          <p:spPr>
            <a:xfrm rot="1344337">
              <a:off x="4649272" y="59551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6"/>
            </a:solidFill>
            <a:ln>
              <a:solidFill>
                <a:schemeClr val="accent6"/>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98" name="Straight Connector 197"/>
            <p:cNvCxnSpPr/>
            <p:nvPr/>
          </p:nvCxnSpPr>
          <p:spPr>
            <a:xfrm flipH="1">
              <a:off x="4574902" y="60144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99" name="Group 198"/>
          <p:cNvGrpSpPr/>
          <p:nvPr/>
        </p:nvGrpSpPr>
        <p:grpSpPr>
          <a:xfrm>
            <a:off x="2661748" y="2332974"/>
            <a:ext cx="136384" cy="234684"/>
            <a:chOff x="5382493" y="5259978"/>
            <a:chExt cx="202175" cy="347894"/>
          </a:xfrm>
        </p:grpSpPr>
        <p:sp>
          <p:nvSpPr>
            <p:cNvPr id="200" name="Oval 199"/>
            <p:cNvSpPr/>
            <p:nvPr/>
          </p:nvSpPr>
          <p:spPr>
            <a:xfrm>
              <a:off x="5419205" y="5259978"/>
              <a:ext cx="165463" cy="165463"/>
            </a:xfrm>
            <a:prstGeom prst="ellipse">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01" name="Straight Connector 200"/>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02" name="Group 201"/>
          <p:cNvGrpSpPr/>
          <p:nvPr/>
        </p:nvGrpSpPr>
        <p:grpSpPr>
          <a:xfrm>
            <a:off x="5673349" y="1693305"/>
            <a:ext cx="241837" cy="197555"/>
            <a:chOff x="4574902" y="5955156"/>
            <a:chExt cx="241837" cy="197555"/>
          </a:xfrm>
        </p:grpSpPr>
        <p:sp>
          <p:nvSpPr>
            <p:cNvPr id="203" name="Pentagon 52"/>
            <p:cNvSpPr/>
            <p:nvPr/>
          </p:nvSpPr>
          <p:spPr>
            <a:xfrm rot="1344337">
              <a:off x="4649272" y="59551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6"/>
            </a:solidFill>
            <a:ln>
              <a:solidFill>
                <a:schemeClr val="accent6"/>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04" name="Straight Connector 203"/>
            <p:cNvCxnSpPr/>
            <p:nvPr/>
          </p:nvCxnSpPr>
          <p:spPr>
            <a:xfrm flipH="1">
              <a:off x="4574902" y="60144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05" name="Group 204"/>
          <p:cNvGrpSpPr/>
          <p:nvPr/>
        </p:nvGrpSpPr>
        <p:grpSpPr>
          <a:xfrm>
            <a:off x="3297036" y="2027231"/>
            <a:ext cx="241837" cy="197555"/>
            <a:chOff x="4574902" y="5955156"/>
            <a:chExt cx="241837" cy="197555"/>
          </a:xfrm>
        </p:grpSpPr>
        <p:sp>
          <p:nvSpPr>
            <p:cNvPr id="206" name="Pentagon 52"/>
            <p:cNvSpPr/>
            <p:nvPr/>
          </p:nvSpPr>
          <p:spPr>
            <a:xfrm rot="1344337">
              <a:off x="4649272" y="59551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6"/>
            </a:solidFill>
            <a:ln>
              <a:solidFill>
                <a:schemeClr val="accent6"/>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07" name="Straight Connector 206"/>
            <p:cNvCxnSpPr/>
            <p:nvPr/>
          </p:nvCxnSpPr>
          <p:spPr>
            <a:xfrm flipH="1">
              <a:off x="4574902" y="60144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11" name="Group 210"/>
          <p:cNvGrpSpPr/>
          <p:nvPr/>
        </p:nvGrpSpPr>
        <p:grpSpPr>
          <a:xfrm rot="1300617">
            <a:off x="8410621" y="3282722"/>
            <a:ext cx="241837" cy="197555"/>
            <a:chOff x="5429101" y="5712528"/>
            <a:chExt cx="241837" cy="197555"/>
          </a:xfrm>
        </p:grpSpPr>
        <p:sp>
          <p:nvSpPr>
            <p:cNvPr id="212" name="Pentagon 52"/>
            <p:cNvSpPr/>
            <p:nvPr/>
          </p:nvSpPr>
          <p:spPr>
            <a:xfrm rot="1344337">
              <a:off x="5503471" y="5712528"/>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1"/>
            </a:solidFill>
            <a:ln>
              <a:solidFill>
                <a:schemeClr val="tx1">
                  <a:lumMod val="50000"/>
                  <a:lumOff val="5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13" name="Straight Connector 212"/>
            <p:cNvCxnSpPr/>
            <p:nvPr/>
          </p:nvCxnSpPr>
          <p:spPr>
            <a:xfrm flipH="1">
              <a:off x="5429101" y="5771772"/>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14" name="Group 213"/>
          <p:cNvGrpSpPr/>
          <p:nvPr/>
        </p:nvGrpSpPr>
        <p:grpSpPr>
          <a:xfrm rot="676358" flipH="1">
            <a:off x="8158834" y="3154625"/>
            <a:ext cx="241837" cy="197555"/>
            <a:chOff x="5140062" y="5642836"/>
            <a:chExt cx="241837" cy="197555"/>
          </a:xfrm>
        </p:grpSpPr>
        <p:sp>
          <p:nvSpPr>
            <p:cNvPr id="215" name="Pentagon 52"/>
            <p:cNvSpPr/>
            <p:nvPr/>
          </p:nvSpPr>
          <p:spPr>
            <a:xfrm rot="1344337">
              <a:off x="5214432" y="564283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2"/>
            </a:solidFill>
            <a:ln>
              <a:solidFill>
                <a:schemeClr val="accent2"/>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16" name="Straight Connector 215"/>
            <p:cNvCxnSpPr/>
            <p:nvPr/>
          </p:nvCxnSpPr>
          <p:spPr>
            <a:xfrm flipH="1">
              <a:off x="5140062" y="570208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62" name="Group 161"/>
          <p:cNvGrpSpPr/>
          <p:nvPr/>
        </p:nvGrpSpPr>
        <p:grpSpPr>
          <a:xfrm>
            <a:off x="4595997" y="1211117"/>
            <a:ext cx="136384" cy="240660"/>
            <a:chOff x="5382493" y="5259978"/>
            <a:chExt cx="202175" cy="356753"/>
          </a:xfrm>
        </p:grpSpPr>
        <p:sp>
          <p:nvSpPr>
            <p:cNvPr id="163" name="Oval 162"/>
            <p:cNvSpPr/>
            <p:nvPr/>
          </p:nvSpPr>
          <p:spPr>
            <a:xfrm>
              <a:off x="5419205" y="5259978"/>
              <a:ext cx="165463" cy="165463"/>
            </a:xfrm>
            <a:prstGeom prst="ellipse">
              <a:avLst/>
            </a:prstGeom>
            <a:solidFill>
              <a:schemeClr val="bg1"/>
            </a:solidFill>
            <a:ln>
              <a:solidFill>
                <a:schemeClr val="tx1">
                  <a:lumMod val="50000"/>
                  <a:lumOff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64" name="Straight Connector 163"/>
            <p:cNvCxnSpPr/>
            <p:nvPr/>
          </p:nvCxnSpPr>
          <p:spPr>
            <a:xfrm flipH="1">
              <a:off x="5382493" y="5416882"/>
              <a:ext cx="90843"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20" name="Group 219"/>
          <p:cNvGrpSpPr/>
          <p:nvPr/>
        </p:nvGrpSpPr>
        <p:grpSpPr>
          <a:xfrm rot="20689201">
            <a:off x="8337376" y="3056608"/>
            <a:ext cx="136384" cy="240660"/>
            <a:chOff x="5382493" y="5259978"/>
            <a:chExt cx="202175" cy="356753"/>
          </a:xfrm>
        </p:grpSpPr>
        <p:sp>
          <p:nvSpPr>
            <p:cNvPr id="221" name="Oval 220"/>
            <p:cNvSpPr/>
            <p:nvPr/>
          </p:nvSpPr>
          <p:spPr>
            <a:xfrm rot="18997103">
              <a:off x="5419205" y="5259978"/>
              <a:ext cx="165463" cy="165463"/>
            </a:xfrm>
            <a:prstGeom prst="ellipse">
              <a:avLst/>
            </a:prstGeom>
            <a:solidFill>
              <a:schemeClr val="bg1"/>
            </a:solidFill>
            <a:ln>
              <a:solidFill>
                <a:schemeClr val="tx1">
                  <a:lumMod val="50000"/>
                  <a:lumOff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22" name="Straight Connector 221"/>
            <p:cNvCxnSpPr/>
            <p:nvPr/>
          </p:nvCxnSpPr>
          <p:spPr>
            <a:xfrm flipH="1">
              <a:off x="5382493" y="5416882"/>
              <a:ext cx="90843"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23" name="Group 222"/>
          <p:cNvGrpSpPr/>
          <p:nvPr/>
        </p:nvGrpSpPr>
        <p:grpSpPr>
          <a:xfrm>
            <a:off x="4026886" y="4949551"/>
            <a:ext cx="241837" cy="197555"/>
            <a:chOff x="5140062" y="5642836"/>
            <a:chExt cx="241837" cy="197555"/>
          </a:xfrm>
        </p:grpSpPr>
        <p:sp>
          <p:nvSpPr>
            <p:cNvPr id="224" name="Pentagon 52"/>
            <p:cNvSpPr/>
            <p:nvPr/>
          </p:nvSpPr>
          <p:spPr>
            <a:xfrm rot="1344337">
              <a:off x="5214432" y="564283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2"/>
            </a:solidFill>
            <a:ln>
              <a:solidFill>
                <a:schemeClr val="accent2"/>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25" name="Straight Connector 224"/>
            <p:cNvCxnSpPr/>
            <p:nvPr/>
          </p:nvCxnSpPr>
          <p:spPr>
            <a:xfrm flipH="1">
              <a:off x="5140062" y="570208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29" name="Group 228"/>
          <p:cNvGrpSpPr/>
          <p:nvPr/>
        </p:nvGrpSpPr>
        <p:grpSpPr>
          <a:xfrm>
            <a:off x="5259640" y="2215649"/>
            <a:ext cx="235691" cy="184622"/>
            <a:chOff x="4432006" y="5565214"/>
            <a:chExt cx="235691" cy="184622"/>
          </a:xfrm>
        </p:grpSpPr>
        <p:sp>
          <p:nvSpPr>
            <p:cNvPr id="230" name="Pentagon 52"/>
            <p:cNvSpPr/>
            <p:nvPr/>
          </p:nvSpPr>
          <p:spPr>
            <a:xfrm rot="1344337">
              <a:off x="4500230" y="5565214"/>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tx1"/>
            </a:solidFill>
            <a:ln>
              <a:solidFill>
                <a:schemeClr val="tx1"/>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31" name="Straight Connector 230"/>
            <p:cNvCxnSpPr/>
            <p:nvPr/>
          </p:nvCxnSpPr>
          <p:spPr>
            <a:xfrm flipH="1">
              <a:off x="4432006" y="5611525"/>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32" name="Group 231"/>
          <p:cNvGrpSpPr/>
          <p:nvPr/>
        </p:nvGrpSpPr>
        <p:grpSpPr>
          <a:xfrm>
            <a:off x="2504903" y="1757266"/>
            <a:ext cx="241837" cy="197555"/>
            <a:chOff x="4827954" y="5556907"/>
            <a:chExt cx="241837" cy="197555"/>
          </a:xfrm>
        </p:grpSpPr>
        <p:sp>
          <p:nvSpPr>
            <p:cNvPr id="233" name="Pentagon 52"/>
            <p:cNvSpPr/>
            <p:nvPr/>
          </p:nvSpPr>
          <p:spPr>
            <a:xfrm rot="1344337">
              <a:off x="4902324" y="5556907"/>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0000"/>
            </a:solidFill>
            <a:ln>
              <a:solidFill>
                <a:srgbClr val="FF0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34" name="Straight Connector 233"/>
            <p:cNvCxnSpPr/>
            <p:nvPr/>
          </p:nvCxnSpPr>
          <p:spPr>
            <a:xfrm flipH="1">
              <a:off x="4827954" y="5616151"/>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35" name="Group 234"/>
          <p:cNvGrpSpPr/>
          <p:nvPr/>
        </p:nvGrpSpPr>
        <p:grpSpPr>
          <a:xfrm>
            <a:off x="5803291" y="2272452"/>
            <a:ext cx="241837" cy="197555"/>
            <a:chOff x="4827954" y="5556907"/>
            <a:chExt cx="241837" cy="197555"/>
          </a:xfrm>
        </p:grpSpPr>
        <p:sp>
          <p:nvSpPr>
            <p:cNvPr id="236" name="Pentagon 52"/>
            <p:cNvSpPr/>
            <p:nvPr/>
          </p:nvSpPr>
          <p:spPr>
            <a:xfrm rot="1344337">
              <a:off x="4902324" y="5556907"/>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0000"/>
            </a:solidFill>
            <a:ln>
              <a:solidFill>
                <a:srgbClr val="FF0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37" name="Straight Connector 236"/>
            <p:cNvCxnSpPr/>
            <p:nvPr/>
          </p:nvCxnSpPr>
          <p:spPr>
            <a:xfrm flipH="1">
              <a:off x="4827954" y="5616151"/>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38" name="Group 237"/>
          <p:cNvGrpSpPr/>
          <p:nvPr/>
        </p:nvGrpSpPr>
        <p:grpSpPr>
          <a:xfrm>
            <a:off x="4438363" y="2653566"/>
            <a:ext cx="241837" cy="197555"/>
            <a:chOff x="5429101" y="5712528"/>
            <a:chExt cx="241837" cy="197555"/>
          </a:xfrm>
        </p:grpSpPr>
        <p:sp>
          <p:nvSpPr>
            <p:cNvPr id="239" name="Pentagon 52"/>
            <p:cNvSpPr/>
            <p:nvPr/>
          </p:nvSpPr>
          <p:spPr>
            <a:xfrm rot="1344337">
              <a:off x="5503471" y="5712528"/>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1"/>
            </a:solidFill>
            <a:ln>
              <a:solidFill>
                <a:schemeClr val="accent1">
                  <a:lumMod val="75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40" name="Straight Connector 239"/>
            <p:cNvCxnSpPr/>
            <p:nvPr/>
          </p:nvCxnSpPr>
          <p:spPr>
            <a:xfrm flipH="1">
              <a:off x="5429101" y="5771772"/>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41" name="Group 240"/>
          <p:cNvGrpSpPr/>
          <p:nvPr/>
        </p:nvGrpSpPr>
        <p:grpSpPr>
          <a:xfrm>
            <a:off x="4709186" y="2679728"/>
            <a:ext cx="241837" cy="197555"/>
            <a:chOff x="5140062" y="5642836"/>
            <a:chExt cx="241837" cy="197555"/>
          </a:xfrm>
        </p:grpSpPr>
        <p:sp>
          <p:nvSpPr>
            <p:cNvPr id="242" name="Pentagon 52"/>
            <p:cNvSpPr/>
            <p:nvPr/>
          </p:nvSpPr>
          <p:spPr>
            <a:xfrm rot="1344337">
              <a:off x="5214432" y="564283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2"/>
            </a:solidFill>
            <a:ln>
              <a:solidFill>
                <a:schemeClr val="accent2"/>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43" name="Straight Connector 242"/>
            <p:cNvCxnSpPr/>
            <p:nvPr/>
          </p:nvCxnSpPr>
          <p:spPr>
            <a:xfrm flipH="1">
              <a:off x="5140062" y="570208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44" name="Group 243"/>
          <p:cNvGrpSpPr/>
          <p:nvPr/>
        </p:nvGrpSpPr>
        <p:grpSpPr>
          <a:xfrm>
            <a:off x="4170895" y="2653566"/>
            <a:ext cx="241837" cy="197555"/>
            <a:chOff x="4117702" y="5497956"/>
            <a:chExt cx="241837" cy="197555"/>
          </a:xfrm>
        </p:grpSpPr>
        <p:sp>
          <p:nvSpPr>
            <p:cNvPr id="245" name="Pentagon 52"/>
            <p:cNvSpPr/>
            <p:nvPr/>
          </p:nvSpPr>
          <p:spPr>
            <a:xfrm rot="1344337">
              <a:off x="4192072" y="54979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7030A0"/>
            </a:solidFill>
            <a:ln>
              <a:solidFill>
                <a:srgbClr val="7030A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46" name="Straight Connector 245"/>
            <p:cNvCxnSpPr/>
            <p:nvPr/>
          </p:nvCxnSpPr>
          <p:spPr>
            <a:xfrm flipH="1">
              <a:off x="4117702" y="55572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47" name="Group 246"/>
          <p:cNvGrpSpPr/>
          <p:nvPr/>
        </p:nvGrpSpPr>
        <p:grpSpPr>
          <a:xfrm>
            <a:off x="6460234" y="2843768"/>
            <a:ext cx="136384" cy="234684"/>
            <a:chOff x="5382493" y="5259978"/>
            <a:chExt cx="202175" cy="347894"/>
          </a:xfrm>
        </p:grpSpPr>
        <p:sp>
          <p:nvSpPr>
            <p:cNvPr id="248" name="Oval 247"/>
            <p:cNvSpPr/>
            <p:nvPr/>
          </p:nvSpPr>
          <p:spPr>
            <a:xfrm>
              <a:off x="5419205" y="5259978"/>
              <a:ext cx="165463" cy="165463"/>
            </a:xfrm>
            <a:prstGeom prst="ellipse">
              <a:avLst/>
            </a:prstGeom>
            <a:solidFill>
              <a:schemeClr val="accent2"/>
            </a:solidFill>
            <a:ln>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49" name="Straight Connector 248"/>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50" name="Group 249"/>
          <p:cNvGrpSpPr/>
          <p:nvPr/>
        </p:nvGrpSpPr>
        <p:grpSpPr>
          <a:xfrm>
            <a:off x="6620664" y="2839949"/>
            <a:ext cx="241837" cy="197555"/>
            <a:chOff x="5140062" y="5642836"/>
            <a:chExt cx="241837" cy="197555"/>
          </a:xfrm>
        </p:grpSpPr>
        <p:sp>
          <p:nvSpPr>
            <p:cNvPr id="251" name="Pentagon 52"/>
            <p:cNvSpPr/>
            <p:nvPr/>
          </p:nvSpPr>
          <p:spPr>
            <a:xfrm rot="1344337">
              <a:off x="5214432" y="564283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2"/>
            </a:solidFill>
            <a:ln>
              <a:solidFill>
                <a:schemeClr val="accent2"/>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52" name="Straight Connector 251"/>
            <p:cNvCxnSpPr/>
            <p:nvPr/>
          </p:nvCxnSpPr>
          <p:spPr>
            <a:xfrm flipH="1">
              <a:off x="5140062" y="570208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57" name="Group 256"/>
          <p:cNvGrpSpPr/>
          <p:nvPr/>
        </p:nvGrpSpPr>
        <p:grpSpPr>
          <a:xfrm>
            <a:off x="5390148" y="3943921"/>
            <a:ext cx="235691" cy="184622"/>
            <a:chOff x="4432006" y="5565214"/>
            <a:chExt cx="235691" cy="184622"/>
          </a:xfrm>
        </p:grpSpPr>
        <p:sp>
          <p:nvSpPr>
            <p:cNvPr id="258" name="Pentagon 52"/>
            <p:cNvSpPr/>
            <p:nvPr/>
          </p:nvSpPr>
          <p:spPr>
            <a:xfrm rot="1344337">
              <a:off x="4500230" y="5565214"/>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tx1"/>
            </a:solidFill>
            <a:ln>
              <a:solidFill>
                <a:schemeClr val="tx1"/>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59" name="Straight Connector 258"/>
            <p:cNvCxnSpPr/>
            <p:nvPr/>
          </p:nvCxnSpPr>
          <p:spPr>
            <a:xfrm flipH="1">
              <a:off x="4432006" y="5611525"/>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66" name="Group 265"/>
          <p:cNvGrpSpPr/>
          <p:nvPr/>
        </p:nvGrpSpPr>
        <p:grpSpPr>
          <a:xfrm>
            <a:off x="8228691" y="1041041"/>
            <a:ext cx="241837" cy="197555"/>
            <a:chOff x="5429101" y="5712528"/>
            <a:chExt cx="241837" cy="197555"/>
          </a:xfrm>
        </p:grpSpPr>
        <p:sp>
          <p:nvSpPr>
            <p:cNvPr id="267" name="Pentagon 52"/>
            <p:cNvSpPr/>
            <p:nvPr/>
          </p:nvSpPr>
          <p:spPr>
            <a:xfrm rot="1344337">
              <a:off x="5503471" y="5712528"/>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1"/>
            </a:solidFill>
            <a:ln>
              <a:solidFill>
                <a:schemeClr val="tx1">
                  <a:lumMod val="50000"/>
                  <a:lumOff val="5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68" name="Straight Connector 267"/>
            <p:cNvCxnSpPr/>
            <p:nvPr/>
          </p:nvCxnSpPr>
          <p:spPr>
            <a:xfrm flipH="1">
              <a:off x="5429101" y="5771772"/>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69" name="Group 268"/>
          <p:cNvGrpSpPr/>
          <p:nvPr/>
        </p:nvGrpSpPr>
        <p:grpSpPr>
          <a:xfrm>
            <a:off x="8111046" y="1100454"/>
            <a:ext cx="136384" cy="240660"/>
            <a:chOff x="5382493" y="5259978"/>
            <a:chExt cx="202175" cy="356753"/>
          </a:xfrm>
        </p:grpSpPr>
        <p:sp>
          <p:nvSpPr>
            <p:cNvPr id="270" name="Oval 269"/>
            <p:cNvSpPr/>
            <p:nvPr/>
          </p:nvSpPr>
          <p:spPr>
            <a:xfrm>
              <a:off x="5419205" y="5259978"/>
              <a:ext cx="165463" cy="165463"/>
            </a:xfrm>
            <a:prstGeom prst="ellipse">
              <a:avLst/>
            </a:prstGeom>
            <a:solidFill>
              <a:schemeClr val="bg1"/>
            </a:solidFill>
            <a:ln>
              <a:solidFill>
                <a:schemeClr val="tx1">
                  <a:lumMod val="50000"/>
                  <a:lumOff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71" name="Straight Connector 270"/>
            <p:cNvCxnSpPr/>
            <p:nvPr/>
          </p:nvCxnSpPr>
          <p:spPr>
            <a:xfrm flipH="1">
              <a:off x="5382493" y="5416882"/>
              <a:ext cx="90843"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72" name="Group 271"/>
          <p:cNvGrpSpPr/>
          <p:nvPr/>
        </p:nvGrpSpPr>
        <p:grpSpPr>
          <a:xfrm>
            <a:off x="1023276" y="6510374"/>
            <a:ext cx="136384" cy="234684"/>
            <a:chOff x="5382493" y="5259978"/>
            <a:chExt cx="202175" cy="347894"/>
          </a:xfrm>
        </p:grpSpPr>
        <p:sp>
          <p:nvSpPr>
            <p:cNvPr id="273" name="Oval 272"/>
            <p:cNvSpPr/>
            <p:nvPr/>
          </p:nvSpPr>
          <p:spPr>
            <a:xfrm>
              <a:off x="5419205" y="5259978"/>
              <a:ext cx="165463" cy="165463"/>
            </a:xfrm>
            <a:prstGeom prst="ellipse">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74" name="Straight Connector 273"/>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75" name="Group 274"/>
          <p:cNvGrpSpPr/>
          <p:nvPr/>
        </p:nvGrpSpPr>
        <p:grpSpPr>
          <a:xfrm>
            <a:off x="7737189" y="6510374"/>
            <a:ext cx="136384" cy="234684"/>
            <a:chOff x="5382493" y="5259978"/>
            <a:chExt cx="202175" cy="347894"/>
          </a:xfrm>
          <a:solidFill>
            <a:srgbClr val="FF99FF"/>
          </a:solidFill>
        </p:grpSpPr>
        <p:sp>
          <p:nvSpPr>
            <p:cNvPr id="276" name="Oval 275"/>
            <p:cNvSpPr/>
            <p:nvPr/>
          </p:nvSpPr>
          <p:spPr>
            <a:xfrm>
              <a:off x="5419205" y="5259978"/>
              <a:ext cx="165463" cy="165463"/>
            </a:xfrm>
            <a:prstGeom prst="ellipse">
              <a:avLst/>
            </a:prstGeom>
            <a:grp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77" name="Straight Connector 276"/>
            <p:cNvCxnSpPr/>
            <p:nvPr/>
          </p:nvCxnSpPr>
          <p:spPr>
            <a:xfrm flipH="1">
              <a:off x="5382493" y="5408023"/>
              <a:ext cx="90842" cy="199849"/>
            </a:xfrm>
            <a:prstGeom prst="line">
              <a:avLst/>
            </a:prstGeom>
            <a:grpFill/>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78" name="Group 277"/>
          <p:cNvGrpSpPr/>
          <p:nvPr/>
        </p:nvGrpSpPr>
        <p:grpSpPr>
          <a:xfrm>
            <a:off x="5193186" y="1558082"/>
            <a:ext cx="136384" cy="234684"/>
            <a:chOff x="5382493" y="5259978"/>
            <a:chExt cx="202175" cy="347894"/>
          </a:xfrm>
          <a:solidFill>
            <a:srgbClr val="FF99FF"/>
          </a:solidFill>
        </p:grpSpPr>
        <p:sp>
          <p:nvSpPr>
            <p:cNvPr id="279" name="Oval 278"/>
            <p:cNvSpPr/>
            <p:nvPr/>
          </p:nvSpPr>
          <p:spPr>
            <a:xfrm>
              <a:off x="5419205" y="5259978"/>
              <a:ext cx="165463" cy="165463"/>
            </a:xfrm>
            <a:prstGeom prst="ellipse">
              <a:avLst/>
            </a:prstGeom>
            <a:grp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80" name="Straight Connector 279"/>
            <p:cNvCxnSpPr/>
            <p:nvPr/>
          </p:nvCxnSpPr>
          <p:spPr>
            <a:xfrm flipH="1">
              <a:off x="5382493" y="5408023"/>
              <a:ext cx="90842" cy="199849"/>
            </a:xfrm>
            <a:prstGeom prst="line">
              <a:avLst/>
            </a:prstGeom>
            <a:grpFill/>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81" name="Group 280"/>
          <p:cNvGrpSpPr/>
          <p:nvPr/>
        </p:nvGrpSpPr>
        <p:grpSpPr>
          <a:xfrm>
            <a:off x="5849216" y="3853368"/>
            <a:ext cx="136384" cy="234684"/>
            <a:chOff x="5382493" y="5259978"/>
            <a:chExt cx="202175" cy="347894"/>
          </a:xfrm>
        </p:grpSpPr>
        <p:sp>
          <p:nvSpPr>
            <p:cNvPr id="282" name="Oval 281"/>
            <p:cNvSpPr/>
            <p:nvPr/>
          </p:nvSpPr>
          <p:spPr>
            <a:xfrm>
              <a:off x="5419205" y="5259978"/>
              <a:ext cx="165463" cy="165463"/>
            </a:xfrm>
            <a:prstGeom prst="ellipse">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83" name="Straight Connector 282"/>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84" name="Group 283"/>
          <p:cNvGrpSpPr/>
          <p:nvPr/>
        </p:nvGrpSpPr>
        <p:grpSpPr>
          <a:xfrm>
            <a:off x="5992511" y="3876639"/>
            <a:ext cx="136384" cy="234684"/>
            <a:chOff x="5382493" y="5259978"/>
            <a:chExt cx="202175" cy="347894"/>
          </a:xfrm>
          <a:solidFill>
            <a:srgbClr val="FF99FF"/>
          </a:solidFill>
        </p:grpSpPr>
        <p:sp>
          <p:nvSpPr>
            <p:cNvPr id="285" name="Oval 284"/>
            <p:cNvSpPr/>
            <p:nvPr/>
          </p:nvSpPr>
          <p:spPr>
            <a:xfrm>
              <a:off x="5419205" y="5259978"/>
              <a:ext cx="165463" cy="165463"/>
            </a:xfrm>
            <a:prstGeom prst="ellipse">
              <a:avLst/>
            </a:prstGeom>
            <a:grp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86" name="Straight Connector 285"/>
            <p:cNvCxnSpPr/>
            <p:nvPr/>
          </p:nvCxnSpPr>
          <p:spPr>
            <a:xfrm flipH="1">
              <a:off x="5382493" y="5408023"/>
              <a:ext cx="90842" cy="199849"/>
            </a:xfrm>
            <a:prstGeom prst="line">
              <a:avLst/>
            </a:prstGeom>
            <a:grpFill/>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87" name="Group 286"/>
          <p:cNvGrpSpPr/>
          <p:nvPr/>
        </p:nvGrpSpPr>
        <p:grpSpPr>
          <a:xfrm>
            <a:off x="5857063" y="3550456"/>
            <a:ext cx="241837" cy="197555"/>
            <a:chOff x="4117702" y="5497956"/>
            <a:chExt cx="241837" cy="197555"/>
          </a:xfrm>
        </p:grpSpPr>
        <p:sp>
          <p:nvSpPr>
            <p:cNvPr id="288" name="Pentagon 52"/>
            <p:cNvSpPr/>
            <p:nvPr/>
          </p:nvSpPr>
          <p:spPr>
            <a:xfrm rot="1344337">
              <a:off x="4192072" y="54979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7030A0"/>
            </a:solidFill>
            <a:ln>
              <a:solidFill>
                <a:srgbClr val="7030A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89" name="Straight Connector 288"/>
            <p:cNvCxnSpPr/>
            <p:nvPr/>
          </p:nvCxnSpPr>
          <p:spPr>
            <a:xfrm flipH="1">
              <a:off x="4117702" y="55572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90" name="Group 289"/>
          <p:cNvGrpSpPr/>
          <p:nvPr/>
        </p:nvGrpSpPr>
        <p:grpSpPr>
          <a:xfrm>
            <a:off x="3110176" y="1098387"/>
            <a:ext cx="241837" cy="197555"/>
            <a:chOff x="4827954" y="5556907"/>
            <a:chExt cx="241837" cy="197555"/>
          </a:xfrm>
        </p:grpSpPr>
        <p:sp>
          <p:nvSpPr>
            <p:cNvPr id="291" name="Pentagon 52"/>
            <p:cNvSpPr/>
            <p:nvPr/>
          </p:nvSpPr>
          <p:spPr>
            <a:xfrm rot="1344337">
              <a:off x="4902324" y="5556907"/>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0000"/>
            </a:solidFill>
            <a:ln>
              <a:solidFill>
                <a:srgbClr val="FF0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92" name="Straight Connector 291"/>
            <p:cNvCxnSpPr/>
            <p:nvPr/>
          </p:nvCxnSpPr>
          <p:spPr>
            <a:xfrm flipH="1">
              <a:off x="4827954" y="5616151"/>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93" name="Group 292"/>
          <p:cNvGrpSpPr/>
          <p:nvPr/>
        </p:nvGrpSpPr>
        <p:grpSpPr>
          <a:xfrm>
            <a:off x="7173010" y="3070266"/>
            <a:ext cx="136384" cy="240660"/>
            <a:chOff x="5382493" y="5259978"/>
            <a:chExt cx="202175" cy="356753"/>
          </a:xfrm>
        </p:grpSpPr>
        <p:sp>
          <p:nvSpPr>
            <p:cNvPr id="294" name="Oval 293"/>
            <p:cNvSpPr/>
            <p:nvPr/>
          </p:nvSpPr>
          <p:spPr>
            <a:xfrm>
              <a:off x="5419205" y="5259978"/>
              <a:ext cx="165463" cy="165463"/>
            </a:xfrm>
            <a:prstGeom prst="ellipse">
              <a:avLst/>
            </a:prstGeom>
            <a:solidFill>
              <a:schemeClr val="bg1"/>
            </a:solidFill>
            <a:ln>
              <a:solidFill>
                <a:schemeClr val="tx1">
                  <a:lumMod val="50000"/>
                  <a:lumOff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95" name="Straight Connector 294"/>
            <p:cNvCxnSpPr/>
            <p:nvPr/>
          </p:nvCxnSpPr>
          <p:spPr>
            <a:xfrm flipH="1">
              <a:off x="5382493" y="5416882"/>
              <a:ext cx="90843"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96" name="Group 295"/>
          <p:cNvGrpSpPr/>
          <p:nvPr/>
        </p:nvGrpSpPr>
        <p:grpSpPr>
          <a:xfrm>
            <a:off x="7667589" y="3085225"/>
            <a:ext cx="241837" cy="197555"/>
            <a:chOff x="5429101" y="5712528"/>
            <a:chExt cx="241837" cy="197555"/>
          </a:xfrm>
        </p:grpSpPr>
        <p:sp>
          <p:nvSpPr>
            <p:cNvPr id="297" name="Pentagon 52"/>
            <p:cNvSpPr/>
            <p:nvPr/>
          </p:nvSpPr>
          <p:spPr>
            <a:xfrm rot="1344337">
              <a:off x="5503471" y="5712528"/>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1"/>
            </a:solidFill>
            <a:ln>
              <a:solidFill>
                <a:schemeClr val="tx1">
                  <a:lumMod val="50000"/>
                  <a:lumOff val="5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98" name="Straight Connector 297"/>
            <p:cNvCxnSpPr/>
            <p:nvPr/>
          </p:nvCxnSpPr>
          <p:spPr>
            <a:xfrm flipH="1">
              <a:off x="5429101" y="5771772"/>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99" name="Group 298"/>
          <p:cNvGrpSpPr/>
          <p:nvPr/>
        </p:nvGrpSpPr>
        <p:grpSpPr>
          <a:xfrm>
            <a:off x="7471457" y="3038230"/>
            <a:ext cx="241837" cy="197555"/>
            <a:chOff x="5140062" y="5642836"/>
            <a:chExt cx="241837" cy="197555"/>
          </a:xfrm>
        </p:grpSpPr>
        <p:sp>
          <p:nvSpPr>
            <p:cNvPr id="300" name="Pentagon 52"/>
            <p:cNvSpPr/>
            <p:nvPr/>
          </p:nvSpPr>
          <p:spPr>
            <a:xfrm rot="1344337">
              <a:off x="5214432" y="564283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2"/>
            </a:solidFill>
            <a:ln>
              <a:solidFill>
                <a:schemeClr val="accent2"/>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01" name="Straight Connector 300"/>
            <p:cNvCxnSpPr/>
            <p:nvPr/>
          </p:nvCxnSpPr>
          <p:spPr>
            <a:xfrm flipH="1">
              <a:off x="5140062" y="570208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02" name="Group 301"/>
          <p:cNvGrpSpPr/>
          <p:nvPr/>
        </p:nvGrpSpPr>
        <p:grpSpPr>
          <a:xfrm>
            <a:off x="2661751" y="6510374"/>
            <a:ext cx="136384" cy="240660"/>
            <a:chOff x="5382493" y="5259978"/>
            <a:chExt cx="202175" cy="356753"/>
          </a:xfrm>
        </p:grpSpPr>
        <p:sp>
          <p:nvSpPr>
            <p:cNvPr id="303" name="Oval 302"/>
            <p:cNvSpPr/>
            <p:nvPr/>
          </p:nvSpPr>
          <p:spPr>
            <a:xfrm>
              <a:off x="5419205" y="5259978"/>
              <a:ext cx="165463" cy="165463"/>
            </a:xfrm>
            <a:prstGeom prst="ellipse">
              <a:avLst/>
            </a:prstGeom>
            <a:solidFill>
              <a:schemeClr val="bg1"/>
            </a:solidFill>
            <a:ln>
              <a:solidFill>
                <a:schemeClr val="tx1">
                  <a:lumMod val="50000"/>
                  <a:lumOff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04" name="Straight Connector 303"/>
            <p:cNvCxnSpPr/>
            <p:nvPr/>
          </p:nvCxnSpPr>
          <p:spPr>
            <a:xfrm flipH="1">
              <a:off x="5382493" y="5416882"/>
              <a:ext cx="90843"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05" name="Group 304"/>
          <p:cNvGrpSpPr/>
          <p:nvPr/>
        </p:nvGrpSpPr>
        <p:grpSpPr>
          <a:xfrm>
            <a:off x="4030155" y="1253481"/>
            <a:ext cx="241837" cy="197555"/>
            <a:chOff x="5429101" y="5712528"/>
            <a:chExt cx="241837" cy="197555"/>
          </a:xfrm>
        </p:grpSpPr>
        <p:sp>
          <p:nvSpPr>
            <p:cNvPr id="306" name="Pentagon 52"/>
            <p:cNvSpPr/>
            <p:nvPr/>
          </p:nvSpPr>
          <p:spPr>
            <a:xfrm rot="1344337">
              <a:off x="5503471" y="5712528"/>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1"/>
            </a:solidFill>
            <a:ln>
              <a:solidFill>
                <a:schemeClr val="tx1">
                  <a:lumMod val="50000"/>
                  <a:lumOff val="5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07" name="Straight Connector 306"/>
            <p:cNvCxnSpPr/>
            <p:nvPr/>
          </p:nvCxnSpPr>
          <p:spPr>
            <a:xfrm flipH="1">
              <a:off x="5429101" y="5771772"/>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pic>
        <p:nvPicPr>
          <p:cNvPr id="308" name="Picture 307"/>
          <p:cNvPicPr>
            <a:picLocks noChangeAspect="1"/>
          </p:cNvPicPr>
          <p:nvPr/>
        </p:nvPicPr>
        <p:blipFill>
          <a:blip r:embed="rId10"/>
          <a:stretch>
            <a:fillRect/>
          </a:stretch>
        </p:blipFill>
        <p:spPr>
          <a:xfrm>
            <a:off x="4289522" y="2092947"/>
            <a:ext cx="176799" cy="274344"/>
          </a:xfrm>
          <a:prstGeom prst="rect">
            <a:avLst/>
          </a:prstGeom>
        </p:spPr>
      </p:pic>
      <p:grpSp>
        <p:nvGrpSpPr>
          <p:cNvPr id="309" name="Group 308"/>
          <p:cNvGrpSpPr/>
          <p:nvPr/>
        </p:nvGrpSpPr>
        <p:grpSpPr>
          <a:xfrm>
            <a:off x="4709629" y="2358746"/>
            <a:ext cx="241837" cy="197555"/>
            <a:chOff x="5429101" y="5712528"/>
            <a:chExt cx="241837" cy="197555"/>
          </a:xfrm>
        </p:grpSpPr>
        <p:sp>
          <p:nvSpPr>
            <p:cNvPr id="310" name="Pentagon 52"/>
            <p:cNvSpPr/>
            <p:nvPr/>
          </p:nvSpPr>
          <p:spPr>
            <a:xfrm rot="1344337">
              <a:off x="5503471" y="5712528"/>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1"/>
            </a:solidFill>
            <a:ln>
              <a:solidFill>
                <a:schemeClr val="accent1">
                  <a:lumMod val="75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11" name="Straight Connector 310"/>
            <p:cNvCxnSpPr/>
            <p:nvPr/>
          </p:nvCxnSpPr>
          <p:spPr>
            <a:xfrm flipH="1">
              <a:off x="5429101" y="5771772"/>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18" name="Group 317"/>
          <p:cNvGrpSpPr/>
          <p:nvPr/>
        </p:nvGrpSpPr>
        <p:grpSpPr>
          <a:xfrm flipH="1">
            <a:off x="8134669" y="2641389"/>
            <a:ext cx="241837" cy="197555"/>
            <a:chOff x="5429101" y="5712528"/>
            <a:chExt cx="241837" cy="197555"/>
          </a:xfrm>
        </p:grpSpPr>
        <p:sp>
          <p:nvSpPr>
            <p:cNvPr id="319" name="Pentagon 52"/>
            <p:cNvSpPr/>
            <p:nvPr/>
          </p:nvSpPr>
          <p:spPr>
            <a:xfrm rot="1344337">
              <a:off x="5503471" y="5712528"/>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1"/>
            </a:solidFill>
            <a:ln>
              <a:solidFill>
                <a:schemeClr val="accent1">
                  <a:lumMod val="75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20" name="Straight Connector 319"/>
            <p:cNvCxnSpPr/>
            <p:nvPr/>
          </p:nvCxnSpPr>
          <p:spPr>
            <a:xfrm flipH="1">
              <a:off x="5429101" y="5771772"/>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21" name="Group 320"/>
          <p:cNvGrpSpPr/>
          <p:nvPr/>
        </p:nvGrpSpPr>
        <p:grpSpPr>
          <a:xfrm rot="631325" flipH="1">
            <a:off x="8129419" y="2516139"/>
            <a:ext cx="241837" cy="197555"/>
            <a:chOff x="5140062" y="5642836"/>
            <a:chExt cx="241837" cy="197555"/>
          </a:xfrm>
        </p:grpSpPr>
        <p:sp>
          <p:nvSpPr>
            <p:cNvPr id="322" name="Pentagon 52"/>
            <p:cNvSpPr/>
            <p:nvPr/>
          </p:nvSpPr>
          <p:spPr>
            <a:xfrm rot="1344337">
              <a:off x="5214432" y="564283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2"/>
            </a:solidFill>
            <a:ln>
              <a:solidFill>
                <a:schemeClr val="accent2"/>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23" name="Straight Connector 322"/>
            <p:cNvCxnSpPr/>
            <p:nvPr/>
          </p:nvCxnSpPr>
          <p:spPr>
            <a:xfrm flipH="1">
              <a:off x="5140062" y="570208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24" name="Group 323"/>
          <p:cNvGrpSpPr/>
          <p:nvPr/>
        </p:nvGrpSpPr>
        <p:grpSpPr>
          <a:xfrm rot="20630900">
            <a:off x="8354236" y="2472974"/>
            <a:ext cx="241837" cy="197555"/>
            <a:chOff x="5429101" y="5712528"/>
            <a:chExt cx="241837" cy="197555"/>
          </a:xfrm>
        </p:grpSpPr>
        <p:sp>
          <p:nvSpPr>
            <p:cNvPr id="325" name="Pentagon 52"/>
            <p:cNvSpPr/>
            <p:nvPr/>
          </p:nvSpPr>
          <p:spPr>
            <a:xfrm rot="1344337">
              <a:off x="5503471" y="5712528"/>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1"/>
            </a:solidFill>
            <a:ln>
              <a:solidFill>
                <a:schemeClr val="tx1">
                  <a:lumMod val="50000"/>
                  <a:lumOff val="5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26" name="Straight Connector 325"/>
            <p:cNvCxnSpPr/>
            <p:nvPr/>
          </p:nvCxnSpPr>
          <p:spPr>
            <a:xfrm flipH="1">
              <a:off x="5429101" y="5771772"/>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30" name="Group 329"/>
          <p:cNvGrpSpPr/>
          <p:nvPr/>
        </p:nvGrpSpPr>
        <p:grpSpPr>
          <a:xfrm>
            <a:off x="3289140" y="3180500"/>
            <a:ext cx="136384" cy="234684"/>
            <a:chOff x="5382493" y="5259978"/>
            <a:chExt cx="202175" cy="347894"/>
          </a:xfrm>
        </p:grpSpPr>
        <p:sp>
          <p:nvSpPr>
            <p:cNvPr id="331" name="Oval 330"/>
            <p:cNvSpPr/>
            <p:nvPr/>
          </p:nvSpPr>
          <p:spPr>
            <a:xfrm>
              <a:off x="5419205" y="5259978"/>
              <a:ext cx="165463" cy="165463"/>
            </a:xfrm>
            <a:prstGeom prst="ellipse">
              <a:avLst/>
            </a:prstGeom>
            <a:solidFill>
              <a:schemeClr val="accent2"/>
            </a:solidFill>
            <a:ln>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32" name="Straight Connector 331"/>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33" name="Group 332"/>
          <p:cNvGrpSpPr/>
          <p:nvPr/>
        </p:nvGrpSpPr>
        <p:grpSpPr>
          <a:xfrm>
            <a:off x="3175058" y="3551557"/>
            <a:ext cx="241837" cy="197555"/>
            <a:chOff x="5140062" y="5642836"/>
            <a:chExt cx="241837" cy="197555"/>
          </a:xfrm>
        </p:grpSpPr>
        <p:sp>
          <p:nvSpPr>
            <p:cNvPr id="334" name="Pentagon 52"/>
            <p:cNvSpPr/>
            <p:nvPr/>
          </p:nvSpPr>
          <p:spPr>
            <a:xfrm rot="1344337">
              <a:off x="5214432" y="564283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2"/>
            </a:solidFill>
            <a:ln>
              <a:solidFill>
                <a:schemeClr val="accent2"/>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35" name="Straight Connector 334"/>
            <p:cNvCxnSpPr/>
            <p:nvPr/>
          </p:nvCxnSpPr>
          <p:spPr>
            <a:xfrm flipH="1">
              <a:off x="5140062" y="570208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39" name="Group 338"/>
          <p:cNvGrpSpPr/>
          <p:nvPr/>
        </p:nvGrpSpPr>
        <p:grpSpPr>
          <a:xfrm>
            <a:off x="2043914" y="2183513"/>
            <a:ext cx="136384" cy="234684"/>
            <a:chOff x="5382493" y="5259978"/>
            <a:chExt cx="202175" cy="347894"/>
          </a:xfrm>
        </p:grpSpPr>
        <p:sp>
          <p:nvSpPr>
            <p:cNvPr id="340" name="Oval 339"/>
            <p:cNvSpPr/>
            <p:nvPr/>
          </p:nvSpPr>
          <p:spPr>
            <a:xfrm>
              <a:off x="5419205" y="5259978"/>
              <a:ext cx="165463" cy="165463"/>
            </a:xfrm>
            <a:prstGeom prst="ellipse">
              <a:avLst/>
            </a:pr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41" name="Straight Connector 340"/>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42" name="Group 341"/>
          <p:cNvGrpSpPr/>
          <p:nvPr/>
        </p:nvGrpSpPr>
        <p:grpSpPr>
          <a:xfrm rot="20708782">
            <a:off x="7488034" y="1796132"/>
            <a:ext cx="235691" cy="184622"/>
            <a:chOff x="4432006" y="5565214"/>
            <a:chExt cx="235691" cy="184622"/>
          </a:xfrm>
        </p:grpSpPr>
        <p:sp>
          <p:nvSpPr>
            <p:cNvPr id="343" name="Pentagon 52"/>
            <p:cNvSpPr/>
            <p:nvPr/>
          </p:nvSpPr>
          <p:spPr>
            <a:xfrm rot="1344337">
              <a:off x="4500230" y="5565214"/>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tx1"/>
            </a:solidFill>
            <a:ln>
              <a:solidFill>
                <a:schemeClr val="tx1"/>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44" name="Straight Connector 343"/>
            <p:cNvCxnSpPr/>
            <p:nvPr/>
          </p:nvCxnSpPr>
          <p:spPr>
            <a:xfrm flipH="1">
              <a:off x="4432006" y="5611525"/>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45" name="Group 344"/>
          <p:cNvGrpSpPr/>
          <p:nvPr/>
        </p:nvGrpSpPr>
        <p:grpSpPr>
          <a:xfrm>
            <a:off x="1519373" y="1413240"/>
            <a:ext cx="241837" cy="197555"/>
            <a:chOff x="5140062" y="5642836"/>
            <a:chExt cx="241837" cy="197555"/>
          </a:xfrm>
        </p:grpSpPr>
        <p:sp>
          <p:nvSpPr>
            <p:cNvPr id="346" name="Pentagon 52"/>
            <p:cNvSpPr/>
            <p:nvPr/>
          </p:nvSpPr>
          <p:spPr>
            <a:xfrm rot="1344337">
              <a:off x="5214432" y="564283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2"/>
            </a:solidFill>
            <a:ln>
              <a:solidFill>
                <a:schemeClr val="accent2"/>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47" name="Straight Connector 346"/>
            <p:cNvCxnSpPr/>
            <p:nvPr/>
          </p:nvCxnSpPr>
          <p:spPr>
            <a:xfrm flipH="1">
              <a:off x="5140062" y="570208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pic>
        <p:nvPicPr>
          <p:cNvPr id="348" name="Picture 347"/>
          <p:cNvPicPr>
            <a:picLocks noChangeAspect="1"/>
          </p:cNvPicPr>
          <p:nvPr/>
        </p:nvPicPr>
        <p:blipFill>
          <a:blip r:embed="rId10"/>
          <a:stretch>
            <a:fillRect/>
          </a:stretch>
        </p:blipFill>
        <p:spPr>
          <a:xfrm>
            <a:off x="7588028" y="2129520"/>
            <a:ext cx="176799" cy="274344"/>
          </a:xfrm>
          <a:prstGeom prst="rect">
            <a:avLst/>
          </a:prstGeom>
        </p:spPr>
      </p:pic>
      <p:grpSp>
        <p:nvGrpSpPr>
          <p:cNvPr id="349" name="Group 348"/>
          <p:cNvGrpSpPr/>
          <p:nvPr/>
        </p:nvGrpSpPr>
        <p:grpSpPr>
          <a:xfrm>
            <a:off x="7280187" y="2184004"/>
            <a:ext cx="241837" cy="197555"/>
            <a:chOff x="5429101" y="5712528"/>
            <a:chExt cx="241837" cy="197555"/>
          </a:xfrm>
        </p:grpSpPr>
        <p:sp>
          <p:nvSpPr>
            <p:cNvPr id="350" name="Pentagon 52"/>
            <p:cNvSpPr/>
            <p:nvPr/>
          </p:nvSpPr>
          <p:spPr>
            <a:xfrm rot="1344337">
              <a:off x="5503471" y="5712528"/>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1"/>
            </a:solidFill>
            <a:ln>
              <a:solidFill>
                <a:schemeClr val="accent1">
                  <a:lumMod val="75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51" name="Straight Connector 350"/>
            <p:cNvCxnSpPr/>
            <p:nvPr/>
          </p:nvCxnSpPr>
          <p:spPr>
            <a:xfrm flipH="1">
              <a:off x="5429101" y="5771772"/>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52" name="Group 351"/>
          <p:cNvGrpSpPr/>
          <p:nvPr/>
        </p:nvGrpSpPr>
        <p:grpSpPr>
          <a:xfrm>
            <a:off x="7260204" y="3521652"/>
            <a:ext cx="136384" cy="234684"/>
            <a:chOff x="5382493" y="5259978"/>
            <a:chExt cx="202175" cy="347894"/>
          </a:xfrm>
          <a:solidFill>
            <a:srgbClr val="FF99FF"/>
          </a:solidFill>
        </p:grpSpPr>
        <p:sp>
          <p:nvSpPr>
            <p:cNvPr id="353" name="Oval 352"/>
            <p:cNvSpPr/>
            <p:nvPr/>
          </p:nvSpPr>
          <p:spPr>
            <a:xfrm>
              <a:off x="5419205" y="5259978"/>
              <a:ext cx="165463" cy="165463"/>
            </a:xfrm>
            <a:prstGeom prst="ellipse">
              <a:avLst/>
            </a:prstGeom>
            <a:grp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54" name="Straight Connector 353"/>
            <p:cNvCxnSpPr/>
            <p:nvPr/>
          </p:nvCxnSpPr>
          <p:spPr>
            <a:xfrm flipH="1">
              <a:off x="5382493" y="5408023"/>
              <a:ext cx="90842" cy="199849"/>
            </a:xfrm>
            <a:prstGeom prst="line">
              <a:avLst/>
            </a:prstGeom>
            <a:grpFill/>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55" name="Group 354"/>
          <p:cNvGrpSpPr/>
          <p:nvPr/>
        </p:nvGrpSpPr>
        <p:grpSpPr>
          <a:xfrm>
            <a:off x="4357624" y="3896940"/>
            <a:ext cx="241837" cy="197555"/>
            <a:chOff x="5429101" y="5712528"/>
            <a:chExt cx="241837" cy="197555"/>
          </a:xfrm>
        </p:grpSpPr>
        <p:sp>
          <p:nvSpPr>
            <p:cNvPr id="356" name="Pentagon 52"/>
            <p:cNvSpPr/>
            <p:nvPr/>
          </p:nvSpPr>
          <p:spPr>
            <a:xfrm rot="1344337">
              <a:off x="5503471" y="5712528"/>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1"/>
            </a:solidFill>
            <a:ln>
              <a:solidFill>
                <a:schemeClr val="accent1">
                  <a:lumMod val="75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57" name="Straight Connector 356"/>
            <p:cNvCxnSpPr/>
            <p:nvPr/>
          </p:nvCxnSpPr>
          <p:spPr>
            <a:xfrm flipH="1">
              <a:off x="5429101" y="5771772"/>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58" name="Group 357"/>
          <p:cNvGrpSpPr/>
          <p:nvPr/>
        </p:nvGrpSpPr>
        <p:grpSpPr>
          <a:xfrm>
            <a:off x="4104945" y="3896940"/>
            <a:ext cx="235691" cy="184622"/>
            <a:chOff x="4432006" y="5565214"/>
            <a:chExt cx="235691" cy="184622"/>
          </a:xfrm>
        </p:grpSpPr>
        <p:sp>
          <p:nvSpPr>
            <p:cNvPr id="359" name="Pentagon 52"/>
            <p:cNvSpPr/>
            <p:nvPr/>
          </p:nvSpPr>
          <p:spPr>
            <a:xfrm rot="1344337">
              <a:off x="4500230" y="5565214"/>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tx1"/>
            </a:solidFill>
            <a:ln>
              <a:solidFill>
                <a:schemeClr val="tx1"/>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60" name="Straight Connector 359"/>
            <p:cNvCxnSpPr/>
            <p:nvPr/>
          </p:nvCxnSpPr>
          <p:spPr>
            <a:xfrm flipH="1">
              <a:off x="4432006" y="5611525"/>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61" name="Group 360"/>
          <p:cNvGrpSpPr/>
          <p:nvPr/>
        </p:nvGrpSpPr>
        <p:grpSpPr>
          <a:xfrm>
            <a:off x="7206838" y="2796026"/>
            <a:ext cx="136384" cy="234684"/>
            <a:chOff x="5382493" y="5259978"/>
            <a:chExt cx="202175" cy="347894"/>
          </a:xfrm>
        </p:grpSpPr>
        <p:sp>
          <p:nvSpPr>
            <p:cNvPr id="362" name="Oval 361"/>
            <p:cNvSpPr/>
            <p:nvPr/>
          </p:nvSpPr>
          <p:spPr>
            <a:xfrm>
              <a:off x="5419205" y="5259978"/>
              <a:ext cx="165463" cy="165463"/>
            </a:xfrm>
            <a:prstGeom prst="ellipse">
              <a:avLst/>
            </a:prstGeom>
            <a:solidFill>
              <a:srgbClr val="7030A0"/>
            </a:solidFill>
            <a:ln>
              <a:solidFill>
                <a:srgbClr val="7030A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63" name="Straight Connector 362"/>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64" name="Group 363"/>
          <p:cNvGrpSpPr/>
          <p:nvPr/>
        </p:nvGrpSpPr>
        <p:grpSpPr>
          <a:xfrm>
            <a:off x="7532191" y="2779050"/>
            <a:ext cx="241837" cy="197555"/>
            <a:chOff x="5429101" y="5712528"/>
            <a:chExt cx="241837" cy="197555"/>
          </a:xfrm>
        </p:grpSpPr>
        <p:sp>
          <p:nvSpPr>
            <p:cNvPr id="365" name="Pentagon 52"/>
            <p:cNvSpPr/>
            <p:nvPr/>
          </p:nvSpPr>
          <p:spPr>
            <a:xfrm rot="1344337">
              <a:off x="5503471" y="5712528"/>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1"/>
            </a:solidFill>
            <a:ln>
              <a:solidFill>
                <a:schemeClr val="accent1">
                  <a:lumMod val="75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66" name="Straight Connector 365"/>
            <p:cNvCxnSpPr/>
            <p:nvPr/>
          </p:nvCxnSpPr>
          <p:spPr>
            <a:xfrm flipH="1">
              <a:off x="5429101" y="5771772"/>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67" name="Group 366"/>
          <p:cNvGrpSpPr/>
          <p:nvPr/>
        </p:nvGrpSpPr>
        <p:grpSpPr>
          <a:xfrm>
            <a:off x="3623959" y="6510374"/>
            <a:ext cx="136384" cy="234684"/>
            <a:chOff x="5382493" y="5259978"/>
            <a:chExt cx="202175" cy="347894"/>
          </a:xfrm>
        </p:grpSpPr>
        <p:sp>
          <p:nvSpPr>
            <p:cNvPr id="368" name="Oval 367"/>
            <p:cNvSpPr/>
            <p:nvPr/>
          </p:nvSpPr>
          <p:spPr>
            <a:xfrm>
              <a:off x="5419205" y="5259978"/>
              <a:ext cx="165463" cy="165463"/>
            </a:xfrm>
            <a:prstGeom prst="ellipse">
              <a:avLst/>
            </a:prstGeom>
            <a:solidFill>
              <a:schemeClr val="accent2"/>
            </a:solidFill>
            <a:ln>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69" name="Straight Connector 368"/>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70" name="Group 369"/>
          <p:cNvGrpSpPr/>
          <p:nvPr/>
        </p:nvGrpSpPr>
        <p:grpSpPr>
          <a:xfrm>
            <a:off x="3585080" y="6203245"/>
            <a:ext cx="241837" cy="197555"/>
            <a:chOff x="5140062" y="5642836"/>
            <a:chExt cx="241837" cy="197555"/>
          </a:xfrm>
        </p:grpSpPr>
        <p:sp>
          <p:nvSpPr>
            <p:cNvPr id="371" name="Pentagon 52"/>
            <p:cNvSpPr/>
            <p:nvPr/>
          </p:nvSpPr>
          <p:spPr>
            <a:xfrm rot="1344337">
              <a:off x="5214432" y="564283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2"/>
            </a:solidFill>
            <a:ln>
              <a:solidFill>
                <a:schemeClr val="accent2"/>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72" name="Straight Connector 371"/>
            <p:cNvCxnSpPr/>
            <p:nvPr/>
          </p:nvCxnSpPr>
          <p:spPr>
            <a:xfrm flipH="1">
              <a:off x="5140062" y="570208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79" name="Group 378"/>
          <p:cNvGrpSpPr/>
          <p:nvPr/>
        </p:nvGrpSpPr>
        <p:grpSpPr>
          <a:xfrm>
            <a:off x="7381147" y="1115246"/>
            <a:ext cx="241837" cy="197555"/>
            <a:chOff x="5140062" y="5642836"/>
            <a:chExt cx="241837" cy="197555"/>
          </a:xfrm>
        </p:grpSpPr>
        <p:sp>
          <p:nvSpPr>
            <p:cNvPr id="380" name="Pentagon 52"/>
            <p:cNvSpPr/>
            <p:nvPr/>
          </p:nvSpPr>
          <p:spPr>
            <a:xfrm rot="1344337">
              <a:off x="5214432" y="564283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2"/>
            </a:solidFill>
            <a:ln>
              <a:solidFill>
                <a:schemeClr val="accent2"/>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81" name="Straight Connector 380"/>
            <p:cNvCxnSpPr/>
            <p:nvPr/>
          </p:nvCxnSpPr>
          <p:spPr>
            <a:xfrm flipH="1">
              <a:off x="5140062" y="570208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82" name="Group 381"/>
          <p:cNvGrpSpPr/>
          <p:nvPr/>
        </p:nvGrpSpPr>
        <p:grpSpPr>
          <a:xfrm>
            <a:off x="1795892" y="910378"/>
            <a:ext cx="136384" cy="234684"/>
            <a:chOff x="5382493" y="5259978"/>
            <a:chExt cx="202175" cy="347894"/>
          </a:xfrm>
        </p:grpSpPr>
        <p:sp>
          <p:nvSpPr>
            <p:cNvPr id="383" name="Oval 382"/>
            <p:cNvSpPr/>
            <p:nvPr/>
          </p:nvSpPr>
          <p:spPr>
            <a:xfrm>
              <a:off x="5419205" y="5259978"/>
              <a:ext cx="165463" cy="165463"/>
            </a:xfrm>
            <a:prstGeom prst="ellipse">
              <a:avLst/>
            </a:prstGeom>
            <a:solidFill>
              <a:schemeClr val="accent2"/>
            </a:solidFill>
            <a:ln>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84" name="Straight Connector 383"/>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85" name="Group 384"/>
          <p:cNvGrpSpPr/>
          <p:nvPr/>
        </p:nvGrpSpPr>
        <p:grpSpPr>
          <a:xfrm>
            <a:off x="2265172" y="848016"/>
            <a:ext cx="241837" cy="197555"/>
            <a:chOff x="5140062" y="5642836"/>
            <a:chExt cx="241837" cy="197555"/>
          </a:xfrm>
        </p:grpSpPr>
        <p:sp>
          <p:nvSpPr>
            <p:cNvPr id="386" name="Pentagon 52"/>
            <p:cNvSpPr/>
            <p:nvPr/>
          </p:nvSpPr>
          <p:spPr>
            <a:xfrm rot="1344337">
              <a:off x="5214432" y="564283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2"/>
            </a:solidFill>
            <a:ln>
              <a:solidFill>
                <a:schemeClr val="accent2"/>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87" name="Straight Connector 386"/>
            <p:cNvCxnSpPr/>
            <p:nvPr/>
          </p:nvCxnSpPr>
          <p:spPr>
            <a:xfrm flipH="1">
              <a:off x="5140062" y="570208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88" name="Group 387"/>
          <p:cNvGrpSpPr/>
          <p:nvPr/>
        </p:nvGrpSpPr>
        <p:grpSpPr>
          <a:xfrm>
            <a:off x="2053080" y="894365"/>
            <a:ext cx="241837" cy="197555"/>
            <a:chOff x="4827954" y="5556907"/>
            <a:chExt cx="241837" cy="197555"/>
          </a:xfrm>
        </p:grpSpPr>
        <p:sp>
          <p:nvSpPr>
            <p:cNvPr id="389" name="Pentagon 52"/>
            <p:cNvSpPr/>
            <p:nvPr/>
          </p:nvSpPr>
          <p:spPr>
            <a:xfrm rot="1344337">
              <a:off x="4902324" y="5556907"/>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0000"/>
            </a:solidFill>
            <a:ln>
              <a:solidFill>
                <a:srgbClr val="FF0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90" name="Straight Connector 389"/>
            <p:cNvCxnSpPr/>
            <p:nvPr/>
          </p:nvCxnSpPr>
          <p:spPr>
            <a:xfrm flipH="1">
              <a:off x="4827954" y="5616151"/>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91" name="Group 390"/>
          <p:cNvGrpSpPr/>
          <p:nvPr/>
        </p:nvGrpSpPr>
        <p:grpSpPr>
          <a:xfrm>
            <a:off x="5449280" y="1699632"/>
            <a:ext cx="241837" cy="197555"/>
            <a:chOff x="5429101" y="5712528"/>
            <a:chExt cx="241837" cy="197555"/>
          </a:xfrm>
        </p:grpSpPr>
        <p:sp>
          <p:nvSpPr>
            <p:cNvPr id="392" name="Pentagon 52"/>
            <p:cNvSpPr/>
            <p:nvPr/>
          </p:nvSpPr>
          <p:spPr>
            <a:xfrm rot="1344337">
              <a:off x="5503471" y="5712528"/>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1"/>
            </a:solidFill>
            <a:ln>
              <a:solidFill>
                <a:schemeClr val="accent1">
                  <a:lumMod val="75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93" name="Straight Connector 392"/>
            <p:cNvCxnSpPr/>
            <p:nvPr/>
          </p:nvCxnSpPr>
          <p:spPr>
            <a:xfrm flipH="1">
              <a:off x="5429101" y="5771772"/>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94" name="Group 393"/>
          <p:cNvGrpSpPr/>
          <p:nvPr/>
        </p:nvGrpSpPr>
        <p:grpSpPr>
          <a:xfrm>
            <a:off x="5646808" y="1862754"/>
            <a:ext cx="241837" cy="197555"/>
            <a:chOff x="5140062" y="5642836"/>
            <a:chExt cx="241837" cy="197555"/>
          </a:xfrm>
        </p:grpSpPr>
        <p:sp>
          <p:nvSpPr>
            <p:cNvPr id="395" name="Pentagon 52"/>
            <p:cNvSpPr/>
            <p:nvPr/>
          </p:nvSpPr>
          <p:spPr>
            <a:xfrm rot="1344337">
              <a:off x="5214432" y="564283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2"/>
            </a:solidFill>
            <a:ln>
              <a:solidFill>
                <a:schemeClr val="accent2"/>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96" name="Straight Connector 395"/>
            <p:cNvCxnSpPr/>
            <p:nvPr/>
          </p:nvCxnSpPr>
          <p:spPr>
            <a:xfrm flipH="1">
              <a:off x="5140062" y="570208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7846811" y="4481370"/>
            <a:ext cx="1147056" cy="776430"/>
            <a:chOff x="8178766" y="3637389"/>
            <a:chExt cx="3076807" cy="1881048"/>
          </a:xfrm>
        </p:grpSpPr>
        <p:pic>
          <p:nvPicPr>
            <p:cNvPr id="5" name="Picture 4"/>
            <p:cNvPicPr>
              <a:picLocks noChangeAspect="1"/>
            </p:cNvPicPr>
            <p:nvPr/>
          </p:nvPicPr>
          <p:blipFill>
            <a:blip r:embed="rId11">
              <a:duotone>
                <a:schemeClr val="accent3">
                  <a:shade val="45000"/>
                  <a:satMod val="135000"/>
                </a:schemeClr>
                <a:prstClr val="white"/>
              </a:duotone>
            </a:blip>
            <a:stretch>
              <a:fillRect/>
            </a:stretch>
          </p:blipFill>
          <p:spPr>
            <a:xfrm>
              <a:off x="8178766" y="3637389"/>
              <a:ext cx="3076807" cy="1881048"/>
            </a:xfrm>
            <a:prstGeom prst="rect">
              <a:avLst/>
            </a:prstGeom>
          </p:spPr>
        </p:pic>
        <p:sp>
          <p:nvSpPr>
            <p:cNvPr id="6" name="Rectangle 5"/>
            <p:cNvSpPr/>
            <p:nvPr/>
          </p:nvSpPr>
          <p:spPr>
            <a:xfrm>
              <a:off x="10101943" y="3902550"/>
              <a:ext cx="1043257" cy="240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0" name="Rectangle 399"/>
            <p:cNvSpPr/>
            <p:nvPr/>
          </p:nvSpPr>
          <p:spPr>
            <a:xfrm>
              <a:off x="10101943" y="4522429"/>
              <a:ext cx="595183" cy="2055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1" name="Rectangle 400"/>
            <p:cNvSpPr/>
            <p:nvPr/>
          </p:nvSpPr>
          <p:spPr>
            <a:xfrm>
              <a:off x="10498725" y="4441927"/>
              <a:ext cx="1524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2" name="Rectangle 401"/>
            <p:cNvSpPr/>
            <p:nvPr/>
          </p:nvSpPr>
          <p:spPr>
            <a:xfrm>
              <a:off x="10713490" y="4087876"/>
              <a:ext cx="1524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3" name="Rectangle 402"/>
            <p:cNvSpPr/>
            <p:nvPr/>
          </p:nvSpPr>
          <p:spPr>
            <a:xfrm>
              <a:off x="10445608" y="4083183"/>
              <a:ext cx="1524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6" name="Group 75"/>
          <p:cNvGrpSpPr/>
          <p:nvPr/>
        </p:nvGrpSpPr>
        <p:grpSpPr>
          <a:xfrm>
            <a:off x="8141859" y="4390999"/>
            <a:ext cx="136384" cy="234684"/>
            <a:chOff x="5382493" y="5259978"/>
            <a:chExt cx="202175" cy="347894"/>
          </a:xfrm>
        </p:grpSpPr>
        <p:sp>
          <p:nvSpPr>
            <p:cNvPr id="77" name="Oval 76"/>
            <p:cNvSpPr/>
            <p:nvPr/>
          </p:nvSpPr>
          <p:spPr>
            <a:xfrm>
              <a:off x="5419205" y="5259978"/>
              <a:ext cx="165463" cy="165463"/>
            </a:xfrm>
            <a:prstGeom prst="ellipse">
              <a:avLst/>
            </a:prstGeom>
            <a:solidFill>
              <a:schemeClr val="accent2"/>
            </a:solidFill>
            <a:ln>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78" name="Straight Connector 77"/>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38" name="Group 137"/>
          <p:cNvGrpSpPr/>
          <p:nvPr/>
        </p:nvGrpSpPr>
        <p:grpSpPr>
          <a:xfrm>
            <a:off x="8276456" y="4460697"/>
            <a:ext cx="241837" cy="197555"/>
            <a:chOff x="5140062" y="5642836"/>
            <a:chExt cx="241837" cy="197555"/>
          </a:xfrm>
        </p:grpSpPr>
        <p:sp>
          <p:nvSpPr>
            <p:cNvPr id="139" name="Pentagon 52"/>
            <p:cNvSpPr/>
            <p:nvPr/>
          </p:nvSpPr>
          <p:spPr>
            <a:xfrm rot="1344337">
              <a:off x="5214432" y="564283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2"/>
            </a:solidFill>
            <a:ln>
              <a:solidFill>
                <a:schemeClr val="accent2"/>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40" name="Straight Connector 139"/>
            <p:cNvCxnSpPr/>
            <p:nvPr/>
          </p:nvCxnSpPr>
          <p:spPr>
            <a:xfrm flipH="1">
              <a:off x="5140062" y="570208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56" name="Group 155"/>
          <p:cNvGrpSpPr/>
          <p:nvPr/>
        </p:nvGrpSpPr>
        <p:grpSpPr>
          <a:xfrm>
            <a:off x="4425023" y="2855176"/>
            <a:ext cx="241837" cy="197555"/>
            <a:chOff x="4574902" y="5955156"/>
            <a:chExt cx="241837" cy="197555"/>
          </a:xfrm>
        </p:grpSpPr>
        <p:sp>
          <p:nvSpPr>
            <p:cNvPr id="160" name="Pentagon 52"/>
            <p:cNvSpPr/>
            <p:nvPr/>
          </p:nvSpPr>
          <p:spPr>
            <a:xfrm rot="1344337">
              <a:off x="4649272" y="59551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6"/>
            </a:solidFill>
            <a:ln>
              <a:solidFill>
                <a:schemeClr val="accent6"/>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61" name="Straight Connector 160"/>
            <p:cNvCxnSpPr/>
            <p:nvPr/>
          </p:nvCxnSpPr>
          <p:spPr>
            <a:xfrm flipH="1">
              <a:off x="4574902" y="60144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
        <p:nvSpPr>
          <p:cNvPr id="336" name="TextBox 335"/>
          <p:cNvSpPr txBox="1"/>
          <p:nvPr/>
        </p:nvSpPr>
        <p:spPr>
          <a:xfrm>
            <a:off x="1196641" y="73123"/>
            <a:ext cx="7551477" cy="707886"/>
          </a:xfrm>
          <a:prstGeom prst="rect">
            <a:avLst/>
          </a:prstGeom>
          <a:noFill/>
        </p:spPr>
        <p:txBody>
          <a:bodyPr wrap="square" rtlCol="0">
            <a:spAutoFit/>
          </a:bodyPr>
          <a:lstStyle/>
          <a:p>
            <a:pPr algn="ctr"/>
            <a:r>
              <a:rPr lang="en-US" sz="2000" b="1" dirty="0"/>
              <a:t>State Participation in </a:t>
            </a:r>
            <a:r>
              <a:rPr lang="en-US" sz="2000" b="1" dirty="0" err="1"/>
              <a:t>DaSy</a:t>
            </a:r>
            <a:r>
              <a:rPr lang="en-US" sz="2000" b="1" dirty="0"/>
              <a:t> Cross-State Learning Opportunities: </a:t>
            </a:r>
            <a:r>
              <a:rPr lang="en-US" sz="2000" b="1" dirty="0" smtClean="0"/>
              <a:t/>
            </a:r>
            <a:br>
              <a:rPr lang="en-US" sz="2000" b="1" dirty="0" smtClean="0"/>
            </a:br>
            <a:r>
              <a:rPr lang="en-US" sz="2000" b="1" dirty="0" smtClean="0"/>
              <a:t>Part </a:t>
            </a:r>
            <a:r>
              <a:rPr lang="en-US" sz="2000" b="1" dirty="0"/>
              <a:t>C and 619</a:t>
            </a:r>
            <a:endParaRPr lang="en-US" sz="2000" b="1" dirty="0">
              <a:solidFill>
                <a:prstClr val="black"/>
              </a:solidFill>
              <a:latin typeface="Century Gothic" panose="020B0502020202020204" pitchFamily="34" charset="0"/>
            </a:endParaRPr>
          </a:p>
        </p:txBody>
      </p:sp>
      <p:grpSp>
        <p:nvGrpSpPr>
          <p:cNvPr id="337" name="Group 336"/>
          <p:cNvGrpSpPr/>
          <p:nvPr/>
        </p:nvGrpSpPr>
        <p:grpSpPr>
          <a:xfrm rot="257151">
            <a:off x="8363319" y="2716021"/>
            <a:ext cx="136384" cy="234684"/>
            <a:chOff x="5382493" y="5259978"/>
            <a:chExt cx="202175" cy="347894"/>
          </a:xfrm>
        </p:grpSpPr>
        <p:sp>
          <p:nvSpPr>
            <p:cNvPr id="338" name="Oval 337"/>
            <p:cNvSpPr/>
            <p:nvPr/>
          </p:nvSpPr>
          <p:spPr>
            <a:xfrm>
              <a:off x="5419205" y="5259978"/>
              <a:ext cx="165463" cy="165463"/>
            </a:xfrm>
            <a:prstGeom prst="ellipse">
              <a:avLst/>
            </a:prstGeom>
            <a:solidFill>
              <a:schemeClr val="accent2"/>
            </a:solidFill>
            <a:ln>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04" name="Straight Connector 403"/>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cxnSp>
        <p:nvCxnSpPr>
          <p:cNvPr id="10" name="Straight Connector 9"/>
          <p:cNvCxnSpPr/>
          <p:nvPr/>
        </p:nvCxnSpPr>
        <p:spPr>
          <a:xfrm>
            <a:off x="7846811" y="2131449"/>
            <a:ext cx="346730" cy="2282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5" name="Straight Connector 404"/>
          <p:cNvCxnSpPr>
            <a:endCxn id="8" idx="2"/>
          </p:cNvCxnSpPr>
          <p:nvPr/>
        </p:nvCxnSpPr>
        <p:spPr>
          <a:xfrm>
            <a:off x="7882641" y="2629294"/>
            <a:ext cx="496950" cy="8415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7" name="Group 116"/>
          <p:cNvGrpSpPr/>
          <p:nvPr/>
        </p:nvGrpSpPr>
        <p:grpSpPr>
          <a:xfrm flipH="1">
            <a:off x="8348061" y="1951442"/>
            <a:ext cx="219941" cy="197555"/>
            <a:chOff x="4574902" y="5955156"/>
            <a:chExt cx="241837" cy="197555"/>
          </a:xfrm>
        </p:grpSpPr>
        <p:sp>
          <p:nvSpPr>
            <p:cNvPr id="118" name="Pentagon 52"/>
            <p:cNvSpPr/>
            <p:nvPr/>
          </p:nvSpPr>
          <p:spPr>
            <a:xfrm rot="1344337">
              <a:off x="4649272" y="59551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6"/>
            </a:solidFill>
            <a:ln>
              <a:solidFill>
                <a:schemeClr val="accent6"/>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19" name="Straight Connector 118"/>
            <p:cNvCxnSpPr/>
            <p:nvPr/>
          </p:nvCxnSpPr>
          <p:spPr>
            <a:xfrm flipH="1">
              <a:off x="4574902" y="60144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08" name="Group 207"/>
          <p:cNvGrpSpPr/>
          <p:nvPr/>
        </p:nvGrpSpPr>
        <p:grpSpPr>
          <a:xfrm rot="20460086">
            <a:off x="8750928" y="1770622"/>
            <a:ext cx="241837" cy="197555"/>
            <a:chOff x="5429101" y="5712528"/>
            <a:chExt cx="241837" cy="197555"/>
          </a:xfrm>
        </p:grpSpPr>
        <p:sp>
          <p:nvSpPr>
            <p:cNvPr id="209" name="Pentagon 52"/>
            <p:cNvSpPr/>
            <p:nvPr/>
          </p:nvSpPr>
          <p:spPr>
            <a:xfrm rot="1344337">
              <a:off x="5503471" y="5712528"/>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1"/>
            </a:solidFill>
            <a:ln>
              <a:solidFill>
                <a:schemeClr val="tx1">
                  <a:lumMod val="50000"/>
                  <a:lumOff val="5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10" name="Straight Connector 209"/>
            <p:cNvCxnSpPr/>
            <p:nvPr/>
          </p:nvCxnSpPr>
          <p:spPr>
            <a:xfrm flipH="1">
              <a:off x="5429101" y="5771772"/>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09" name="Group 408"/>
          <p:cNvGrpSpPr/>
          <p:nvPr/>
        </p:nvGrpSpPr>
        <p:grpSpPr>
          <a:xfrm rot="20421153">
            <a:off x="8594743" y="1288587"/>
            <a:ext cx="241837" cy="197555"/>
            <a:chOff x="4117702" y="5497956"/>
            <a:chExt cx="241837" cy="197555"/>
          </a:xfrm>
        </p:grpSpPr>
        <p:sp>
          <p:nvSpPr>
            <p:cNvPr id="410" name="Pentagon 52"/>
            <p:cNvSpPr/>
            <p:nvPr/>
          </p:nvSpPr>
          <p:spPr>
            <a:xfrm rot="1344337">
              <a:off x="4192072" y="54979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7030A0"/>
            </a:solidFill>
            <a:ln>
              <a:solidFill>
                <a:srgbClr val="7030A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11" name="Straight Connector 410"/>
            <p:cNvCxnSpPr/>
            <p:nvPr/>
          </p:nvCxnSpPr>
          <p:spPr>
            <a:xfrm flipH="1">
              <a:off x="4117702" y="55572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
        <p:nvSpPr>
          <p:cNvPr id="17" name="Freeform 16"/>
          <p:cNvSpPr/>
          <p:nvPr/>
        </p:nvSpPr>
        <p:spPr>
          <a:xfrm>
            <a:off x="7791608" y="2138299"/>
            <a:ext cx="209114" cy="537999"/>
          </a:xfrm>
          <a:custGeom>
            <a:avLst/>
            <a:gdLst>
              <a:gd name="connsiteX0" fmla="*/ 10011 w 209114"/>
              <a:gd name="connsiteY0" fmla="*/ 7057 h 537999"/>
              <a:gd name="connsiteX1" fmla="*/ 10011 w 209114"/>
              <a:gd name="connsiteY1" fmla="*/ 169289 h 537999"/>
              <a:gd name="connsiteX2" fmla="*/ 39507 w 209114"/>
              <a:gd name="connsiteY2" fmla="*/ 176664 h 537999"/>
              <a:gd name="connsiteX3" fmla="*/ 76378 w 209114"/>
              <a:gd name="connsiteY3" fmla="*/ 184038 h 537999"/>
              <a:gd name="connsiteX4" fmla="*/ 91127 w 209114"/>
              <a:gd name="connsiteY4" fmla="*/ 198786 h 537999"/>
              <a:gd name="connsiteX5" fmla="*/ 76378 w 209114"/>
              <a:gd name="connsiteY5" fmla="*/ 272528 h 537999"/>
              <a:gd name="connsiteX6" fmla="*/ 61630 w 209114"/>
              <a:gd name="connsiteY6" fmla="*/ 294651 h 537999"/>
              <a:gd name="connsiteX7" fmla="*/ 54256 w 209114"/>
              <a:gd name="connsiteY7" fmla="*/ 324147 h 537999"/>
              <a:gd name="connsiteX8" fmla="*/ 61630 w 209114"/>
              <a:gd name="connsiteY8" fmla="*/ 397889 h 537999"/>
              <a:gd name="connsiteX9" fmla="*/ 76378 w 209114"/>
              <a:gd name="connsiteY9" fmla="*/ 442135 h 537999"/>
              <a:gd name="connsiteX10" fmla="*/ 98501 w 209114"/>
              <a:gd name="connsiteY10" fmla="*/ 508502 h 537999"/>
              <a:gd name="connsiteX11" fmla="*/ 105875 w 209114"/>
              <a:gd name="connsiteY11" fmla="*/ 530625 h 537999"/>
              <a:gd name="connsiteX12" fmla="*/ 127998 w 209114"/>
              <a:gd name="connsiteY12" fmla="*/ 537999 h 537999"/>
              <a:gd name="connsiteX13" fmla="*/ 201740 w 209114"/>
              <a:gd name="connsiteY13" fmla="*/ 515876 h 537999"/>
              <a:gd name="connsiteX14" fmla="*/ 209114 w 209114"/>
              <a:gd name="connsiteY14" fmla="*/ 493754 h 537999"/>
              <a:gd name="connsiteX15" fmla="*/ 201740 w 209114"/>
              <a:gd name="connsiteY15" fmla="*/ 449509 h 537999"/>
              <a:gd name="connsiteX16" fmla="*/ 186991 w 209114"/>
              <a:gd name="connsiteY16" fmla="*/ 434760 h 537999"/>
              <a:gd name="connsiteX17" fmla="*/ 142746 w 209114"/>
              <a:gd name="connsiteY17" fmla="*/ 412638 h 537999"/>
              <a:gd name="connsiteX18" fmla="*/ 142746 w 209114"/>
              <a:gd name="connsiteY18" fmla="*/ 228283 h 537999"/>
              <a:gd name="connsiteX19" fmla="*/ 157494 w 209114"/>
              <a:gd name="connsiteY19" fmla="*/ 184038 h 537999"/>
              <a:gd name="connsiteX20" fmla="*/ 164869 w 209114"/>
              <a:gd name="connsiteY20" fmla="*/ 161915 h 537999"/>
              <a:gd name="connsiteX21" fmla="*/ 150120 w 209114"/>
              <a:gd name="connsiteY21" fmla="*/ 102922 h 537999"/>
              <a:gd name="connsiteX22" fmla="*/ 135372 w 209114"/>
              <a:gd name="connsiteY22" fmla="*/ 88173 h 537999"/>
              <a:gd name="connsiteX23" fmla="*/ 113249 w 209114"/>
              <a:gd name="connsiteY23" fmla="*/ 51302 h 537999"/>
              <a:gd name="connsiteX24" fmla="*/ 69004 w 209114"/>
              <a:gd name="connsiteY24" fmla="*/ 36554 h 537999"/>
              <a:gd name="connsiteX25" fmla="*/ 10011 w 209114"/>
              <a:gd name="connsiteY25" fmla="*/ 7057 h 53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9114" h="537999">
                <a:moveTo>
                  <a:pt x="10011" y="7057"/>
                </a:moveTo>
                <a:cubicBezTo>
                  <a:pt x="179" y="29179"/>
                  <a:pt x="-6448" y="126496"/>
                  <a:pt x="10011" y="169289"/>
                </a:cubicBezTo>
                <a:cubicBezTo>
                  <a:pt x="13649" y="178748"/>
                  <a:pt x="29614" y="174465"/>
                  <a:pt x="39507" y="176664"/>
                </a:cubicBezTo>
                <a:cubicBezTo>
                  <a:pt x="51742" y="179383"/>
                  <a:pt x="64088" y="181580"/>
                  <a:pt x="76378" y="184038"/>
                </a:cubicBezTo>
                <a:cubicBezTo>
                  <a:pt x="81294" y="188954"/>
                  <a:pt x="90359" y="191876"/>
                  <a:pt x="91127" y="198786"/>
                </a:cubicBezTo>
                <a:cubicBezTo>
                  <a:pt x="92363" y="209909"/>
                  <a:pt x="84908" y="255468"/>
                  <a:pt x="76378" y="272528"/>
                </a:cubicBezTo>
                <a:cubicBezTo>
                  <a:pt x="72414" y="280455"/>
                  <a:pt x="66546" y="287277"/>
                  <a:pt x="61630" y="294651"/>
                </a:cubicBezTo>
                <a:cubicBezTo>
                  <a:pt x="59172" y="304483"/>
                  <a:pt x="54256" y="314012"/>
                  <a:pt x="54256" y="324147"/>
                </a:cubicBezTo>
                <a:cubicBezTo>
                  <a:pt x="54256" y="348850"/>
                  <a:pt x="57078" y="373609"/>
                  <a:pt x="61630" y="397889"/>
                </a:cubicBezTo>
                <a:cubicBezTo>
                  <a:pt x="64495" y="413169"/>
                  <a:pt x="71462" y="427386"/>
                  <a:pt x="76378" y="442135"/>
                </a:cubicBezTo>
                <a:lnTo>
                  <a:pt x="98501" y="508502"/>
                </a:lnTo>
                <a:cubicBezTo>
                  <a:pt x="100959" y="515876"/>
                  <a:pt x="98501" y="528167"/>
                  <a:pt x="105875" y="530625"/>
                </a:cubicBezTo>
                <a:lnTo>
                  <a:pt x="127998" y="537999"/>
                </a:lnTo>
                <a:cubicBezTo>
                  <a:pt x="158440" y="534194"/>
                  <a:pt x="185415" y="543083"/>
                  <a:pt x="201740" y="515876"/>
                </a:cubicBezTo>
                <a:cubicBezTo>
                  <a:pt x="205739" y="509211"/>
                  <a:pt x="206656" y="501128"/>
                  <a:pt x="209114" y="493754"/>
                </a:cubicBezTo>
                <a:cubicBezTo>
                  <a:pt x="206656" y="479006"/>
                  <a:pt x="206990" y="463509"/>
                  <a:pt x="201740" y="449509"/>
                </a:cubicBezTo>
                <a:cubicBezTo>
                  <a:pt x="199299" y="442999"/>
                  <a:pt x="192420" y="439103"/>
                  <a:pt x="186991" y="434760"/>
                </a:cubicBezTo>
                <a:cubicBezTo>
                  <a:pt x="166570" y="418423"/>
                  <a:pt x="166112" y="420426"/>
                  <a:pt x="142746" y="412638"/>
                </a:cubicBezTo>
                <a:cubicBezTo>
                  <a:pt x="127408" y="335947"/>
                  <a:pt x="128112" y="355114"/>
                  <a:pt x="142746" y="228283"/>
                </a:cubicBezTo>
                <a:cubicBezTo>
                  <a:pt x="144528" y="212839"/>
                  <a:pt x="152578" y="198786"/>
                  <a:pt x="157494" y="184038"/>
                </a:cubicBezTo>
                <a:lnTo>
                  <a:pt x="164869" y="161915"/>
                </a:lnTo>
                <a:cubicBezTo>
                  <a:pt x="163283" y="153987"/>
                  <a:pt x="156922" y="114259"/>
                  <a:pt x="150120" y="102922"/>
                </a:cubicBezTo>
                <a:cubicBezTo>
                  <a:pt x="146543" y="96960"/>
                  <a:pt x="140288" y="93089"/>
                  <a:pt x="135372" y="88173"/>
                </a:cubicBezTo>
                <a:cubicBezTo>
                  <a:pt x="130326" y="73035"/>
                  <a:pt x="129445" y="59400"/>
                  <a:pt x="113249" y="51302"/>
                </a:cubicBezTo>
                <a:cubicBezTo>
                  <a:pt x="99344" y="44350"/>
                  <a:pt x="69004" y="36554"/>
                  <a:pt x="69004" y="36554"/>
                </a:cubicBezTo>
                <a:cubicBezTo>
                  <a:pt x="44837" y="20442"/>
                  <a:pt x="19843" y="-15065"/>
                  <a:pt x="10011" y="7057"/>
                </a:cubicBezTo>
                <a:close/>
              </a:path>
            </a:pathLst>
          </a:custGeom>
          <a:solidFill>
            <a:srgbClr val="FFFFFF">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19884" y="1924665"/>
            <a:ext cx="266550" cy="243348"/>
          </a:xfrm>
          <a:custGeom>
            <a:avLst/>
            <a:gdLst>
              <a:gd name="connsiteX0" fmla="*/ 265471 w 266550"/>
              <a:gd name="connsiteY0" fmla="*/ 117987 h 243348"/>
              <a:gd name="connsiteX1" fmla="*/ 250722 w 266550"/>
              <a:gd name="connsiteY1" fmla="*/ 81116 h 243348"/>
              <a:gd name="connsiteX2" fmla="*/ 235974 w 266550"/>
              <a:gd name="connsiteY2" fmla="*/ 66367 h 243348"/>
              <a:gd name="connsiteX3" fmla="*/ 221226 w 266550"/>
              <a:gd name="connsiteY3" fmla="*/ 14748 h 243348"/>
              <a:gd name="connsiteX4" fmla="*/ 206477 w 266550"/>
              <a:gd name="connsiteY4" fmla="*/ 0 h 243348"/>
              <a:gd name="connsiteX5" fmla="*/ 184355 w 266550"/>
              <a:gd name="connsiteY5" fmla="*/ 7374 h 243348"/>
              <a:gd name="connsiteX6" fmla="*/ 176981 w 266550"/>
              <a:gd name="connsiteY6" fmla="*/ 29496 h 243348"/>
              <a:gd name="connsiteX7" fmla="*/ 132735 w 266550"/>
              <a:gd name="connsiteY7" fmla="*/ 36870 h 243348"/>
              <a:gd name="connsiteX8" fmla="*/ 103239 w 266550"/>
              <a:gd name="connsiteY8" fmla="*/ 44245 h 243348"/>
              <a:gd name="connsiteX9" fmla="*/ 58993 w 266550"/>
              <a:gd name="connsiteY9" fmla="*/ 58993 h 243348"/>
              <a:gd name="connsiteX10" fmla="*/ 0 w 266550"/>
              <a:gd name="connsiteY10" fmla="*/ 73741 h 243348"/>
              <a:gd name="connsiteX11" fmla="*/ 29497 w 266550"/>
              <a:gd name="connsiteY11" fmla="*/ 191729 h 243348"/>
              <a:gd name="connsiteX12" fmla="*/ 36871 w 266550"/>
              <a:gd name="connsiteY12" fmla="*/ 213851 h 243348"/>
              <a:gd name="connsiteX13" fmla="*/ 44245 w 266550"/>
              <a:gd name="connsiteY13" fmla="*/ 235974 h 243348"/>
              <a:gd name="connsiteX14" fmla="*/ 66368 w 266550"/>
              <a:gd name="connsiteY14" fmla="*/ 243348 h 243348"/>
              <a:gd name="connsiteX15" fmla="*/ 110613 w 266550"/>
              <a:gd name="connsiteY15" fmla="*/ 235974 h 243348"/>
              <a:gd name="connsiteX16" fmla="*/ 117987 w 266550"/>
              <a:gd name="connsiteY16" fmla="*/ 206477 h 243348"/>
              <a:gd name="connsiteX17" fmla="*/ 132735 w 266550"/>
              <a:gd name="connsiteY17" fmla="*/ 184354 h 243348"/>
              <a:gd name="connsiteX18" fmla="*/ 176981 w 266550"/>
              <a:gd name="connsiteY18" fmla="*/ 169606 h 243348"/>
              <a:gd name="connsiteX19" fmla="*/ 221226 w 266550"/>
              <a:gd name="connsiteY19" fmla="*/ 154858 h 243348"/>
              <a:gd name="connsiteX20" fmla="*/ 265471 w 266550"/>
              <a:gd name="connsiteY20" fmla="*/ 117987 h 24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550" h="243348">
                <a:moveTo>
                  <a:pt x="265471" y="117987"/>
                </a:moveTo>
                <a:cubicBezTo>
                  <a:pt x="270387" y="105697"/>
                  <a:pt x="257289" y="92609"/>
                  <a:pt x="250722" y="81116"/>
                </a:cubicBezTo>
                <a:cubicBezTo>
                  <a:pt x="247273" y="75080"/>
                  <a:pt x="239551" y="72329"/>
                  <a:pt x="235974" y="66367"/>
                </a:cubicBezTo>
                <a:cubicBezTo>
                  <a:pt x="225098" y="48240"/>
                  <a:pt x="230872" y="34040"/>
                  <a:pt x="221226" y="14748"/>
                </a:cubicBezTo>
                <a:cubicBezTo>
                  <a:pt x="218117" y="8530"/>
                  <a:pt x="211393" y="4916"/>
                  <a:pt x="206477" y="0"/>
                </a:cubicBezTo>
                <a:cubicBezTo>
                  <a:pt x="199103" y="2458"/>
                  <a:pt x="189851" y="1878"/>
                  <a:pt x="184355" y="7374"/>
                </a:cubicBezTo>
                <a:cubicBezTo>
                  <a:pt x="178859" y="12870"/>
                  <a:pt x="183730" y="25640"/>
                  <a:pt x="176981" y="29496"/>
                </a:cubicBezTo>
                <a:cubicBezTo>
                  <a:pt x="163999" y="36914"/>
                  <a:pt x="147397" y="33938"/>
                  <a:pt x="132735" y="36870"/>
                </a:cubicBezTo>
                <a:cubicBezTo>
                  <a:pt x="122797" y="38858"/>
                  <a:pt x="112946" y="41333"/>
                  <a:pt x="103239" y="44245"/>
                </a:cubicBezTo>
                <a:cubicBezTo>
                  <a:pt x="88348" y="48712"/>
                  <a:pt x="74238" y="55944"/>
                  <a:pt x="58993" y="58993"/>
                </a:cubicBezTo>
                <a:cubicBezTo>
                  <a:pt x="14500" y="67891"/>
                  <a:pt x="34013" y="62403"/>
                  <a:pt x="0" y="73741"/>
                </a:cubicBezTo>
                <a:cubicBezTo>
                  <a:pt x="17797" y="162730"/>
                  <a:pt x="6821" y="123701"/>
                  <a:pt x="29497" y="191729"/>
                </a:cubicBezTo>
                <a:lnTo>
                  <a:pt x="36871" y="213851"/>
                </a:lnTo>
                <a:cubicBezTo>
                  <a:pt x="39329" y="221225"/>
                  <a:pt x="36871" y="233516"/>
                  <a:pt x="44245" y="235974"/>
                </a:cubicBezTo>
                <a:lnTo>
                  <a:pt x="66368" y="243348"/>
                </a:lnTo>
                <a:cubicBezTo>
                  <a:pt x="81116" y="240890"/>
                  <a:pt x="98446" y="244665"/>
                  <a:pt x="110613" y="235974"/>
                </a:cubicBezTo>
                <a:cubicBezTo>
                  <a:pt x="118860" y="230083"/>
                  <a:pt x="113995" y="215793"/>
                  <a:pt x="117987" y="206477"/>
                </a:cubicBezTo>
                <a:cubicBezTo>
                  <a:pt x="121478" y="198331"/>
                  <a:pt x="125219" y="189051"/>
                  <a:pt x="132735" y="184354"/>
                </a:cubicBezTo>
                <a:cubicBezTo>
                  <a:pt x="145918" y="176114"/>
                  <a:pt x="162232" y="174522"/>
                  <a:pt x="176981" y="169606"/>
                </a:cubicBezTo>
                <a:lnTo>
                  <a:pt x="221226" y="154858"/>
                </a:lnTo>
                <a:cubicBezTo>
                  <a:pt x="246645" y="146385"/>
                  <a:pt x="260555" y="130277"/>
                  <a:pt x="265471" y="117987"/>
                </a:cubicBezTo>
                <a:close/>
              </a:path>
            </a:pathLst>
          </a:custGeom>
          <a:solidFill>
            <a:srgbClr val="FFFFFF">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8298662" y="3411341"/>
            <a:ext cx="519621" cy="261610"/>
          </a:xfrm>
          <a:prstGeom prst="rect">
            <a:avLst/>
          </a:prstGeom>
          <a:noFill/>
        </p:spPr>
        <p:txBody>
          <a:bodyPr wrap="square" rtlCol="0">
            <a:spAutoFit/>
          </a:bodyPr>
          <a:lstStyle/>
          <a:p>
            <a:r>
              <a:rPr lang="en-US" sz="1100" dirty="0" smtClean="0"/>
              <a:t>DE</a:t>
            </a:r>
            <a:endParaRPr lang="en-US" sz="1100" dirty="0"/>
          </a:p>
        </p:txBody>
      </p:sp>
      <p:sp>
        <p:nvSpPr>
          <p:cNvPr id="414" name="TextBox 413"/>
          <p:cNvSpPr txBox="1"/>
          <p:nvPr/>
        </p:nvSpPr>
        <p:spPr>
          <a:xfrm>
            <a:off x="8410992" y="2771099"/>
            <a:ext cx="519621" cy="261610"/>
          </a:xfrm>
          <a:prstGeom prst="rect">
            <a:avLst/>
          </a:prstGeom>
          <a:noFill/>
        </p:spPr>
        <p:txBody>
          <a:bodyPr wrap="square" rtlCol="0">
            <a:spAutoFit/>
          </a:bodyPr>
          <a:lstStyle/>
          <a:p>
            <a:r>
              <a:rPr lang="en-US" sz="1100" dirty="0" smtClean="0"/>
              <a:t>NJ</a:t>
            </a:r>
            <a:endParaRPr lang="en-US" sz="1100" dirty="0"/>
          </a:p>
        </p:txBody>
      </p:sp>
      <p:sp>
        <p:nvSpPr>
          <p:cNvPr id="415" name="TextBox 414"/>
          <p:cNvSpPr txBox="1"/>
          <p:nvPr/>
        </p:nvSpPr>
        <p:spPr>
          <a:xfrm>
            <a:off x="8654179" y="2122789"/>
            <a:ext cx="519621" cy="261610"/>
          </a:xfrm>
          <a:prstGeom prst="rect">
            <a:avLst/>
          </a:prstGeom>
          <a:noFill/>
        </p:spPr>
        <p:txBody>
          <a:bodyPr wrap="square" rtlCol="0">
            <a:spAutoFit/>
          </a:bodyPr>
          <a:lstStyle/>
          <a:p>
            <a:r>
              <a:rPr lang="en-US" sz="1100" dirty="0" smtClean="0"/>
              <a:t>CT</a:t>
            </a:r>
            <a:endParaRPr lang="en-US" sz="1100" dirty="0"/>
          </a:p>
        </p:txBody>
      </p:sp>
      <p:sp>
        <p:nvSpPr>
          <p:cNvPr id="416" name="TextBox 415"/>
          <p:cNvSpPr txBox="1"/>
          <p:nvPr/>
        </p:nvSpPr>
        <p:spPr>
          <a:xfrm>
            <a:off x="8235791" y="4808277"/>
            <a:ext cx="677602" cy="430887"/>
          </a:xfrm>
          <a:prstGeom prst="rect">
            <a:avLst/>
          </a:prstGeom>
          <a:noFill/>
        </p:spPr>
        <p:txBody>
          <a:bodyPr wrap="square" rtlCol="0">
            <a:spAutoFit/>
          </a:bodyPr>
          <a:lstStyle/>
          <a:p>
            <a:r>
              <a:rPr lang="en-US" sz="1100" dirty="0" smtClean="0"/>
              <a:t>Virgin Islands</a:t>
            </a:r>
            <a:endParaRPr lang="en-US" sz="1100" dirty="0"/>
          </a:p>
        </p:txBody>
      </p:sp>
      <p:sp>
        <p:nvSpPr>
          <p:cNvPr id="417" name="TextBox 416"/>
          <p:cNvSpPr txBox="1"/>
          <p:nvPr/>
        </p:nvSpPr>
        <p:spPr>
          <a:xfrm>
            <a:off x="3395316" y="4938780"/>
            <a:ext cx="677602" cy="261610"/>
          </a:xfrm>
          <a:prstGeom prst="rect">
            <a:avLst/>
          </a:prstGeom>
          <a:noFill/>
        </p:spPr>
        <p:txBody>
          <a:bodyPr wrap="square" rtlCol="0">
            <a:spAutoFit/>
          </a:bodyPr>
          <a:lstStyle/>
          <a:p>
            <a:r>
              <a:rPr lang="en-US" sz="1100" dirty="0" smtClean="0"/>
              <a:t>Hawaii</a:t>
            </a:r>
            <a:endParaRPr lang="en-US" sz="1100" dirty="0"/>
          </a:p>
        </p:txBody>
      </p:sp>
      <p:sp>
        <p:nvSpPr>
          <p:cNvPr id="418" name="TextBox 417"/>
          <p:cNvSpPr txBox="1"/>
          <p:nvPr/>
        </p:nvSpPr>
        <p:spPr>
          <a:xfrm>
            <a:off x="1314753" y="4782509"/>
            <a:ext cx="677602" cy="261610"/>
          </a:xfrm>
          <a:prstGeom prst="rect">
            <a:avLst/>
          </a:prstGeom>
          <a:noFill/>
        </p:spPr>
        <p:txBody>
          <a:bodyPr wrap="square" rtlCol="0">
            <a:spAutoFit/>
          </a:bodyPr>
          <a:lstStyle/>
          <a:p>
            <a:r>
              <a:rPr lang="en-US" sz="1100" dirty="0" smtClean="0"/>
              <a:t>Alaska</a:t>
            </a:r>
            <a:endParaRPr lang="en-US" sz="1100" dirty="0"/>
          </a:p>
        </p:txBody>
      </p:sp>
      <p:grpSp>
        <p:nvGrpSpPr>
          <p:cNvPr id="408" name="Group 407"/>
          <p:cNvGrpSpPr/>
          <p:nvPr/>
        </p:nvGrpSpPr>
        <p:grpSpPr>
          <a:xfrm>
            <a:off x="5708769" y="2429807"/>
            <a:ext cx="241837" cy="197555"/>
            <a:chOff x="4422502" y="5802756"/>
            <a:chExt cx="241837" cy="197555"/>
          </a:xfrm>
        </p:grpSpPr>
        <p:sp>
          <p:nvSpPr>
            <p:cNvPr id="412"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13" name="Straight Connector 412"/>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22" name="Group 421"/>
          <p:cNvGrpSpPr/>
          <p:nvPr/>
        </p:nvGrpSpPr>
        <p:grpSpPr>
          <a:xfrm>
            <a:off x="5945963" y="2594711"/>
            <a:ext cx="136384" cy="234684"/>
            <a:chOff x="5382493" y="5259978"/>
            <a:chExt cx="202175" cy="347894"/>
          </a:xfrm>
        </p:grpSpPr>
        <p:sp>
          <p:nvSpPr>
            <p:cNvPr id="423" name="Oval 422"/>
            <p:cNvSpPr/>
            <p:nvPr/>
          </p:nvSpPr>
          <p:spPr>
            <a:xfrm>
              <a:off x="5419205" y="5259978"/>
              <a:ext cx="165463" cy="165463"/>
            </a:xfrm>
            <a:prstGeom prst="ellipse">
              <a:avLst/>
            </a:prstGeom>
            <a:solidFill>
              <a:schemeClr val="accent3"/>
            </a:solidFill>
            <a:ln>
              <a:solidFill>
                <a:schemeClr val="accent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24" name="Straight Connector 423"/>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25" name="Group 424"/>
          <p:cNvGrpSpPr/>
          <p:nvPr/>
        </p:nvGrpSpPr>
        <p:grpSpPr>
          <a:xfrm>
            <a:off x="5820009" y="2639581"/>
            <a:ext cx="136384" cy="234684"/>
            <a:chOff x="5382493" y="5259978"/>
            <a:chExt cx="202175" cy="347894"/>
          </a:xfrm>
        </p:grpSpPr>
        <p:sp>
          <p:nvSpPr>
            <p:cNvPr id="426" name="Oval 425"/>
            <p:cNvSpPr/>
            <p:nvPr/>
          </p:nvSpPr>
          <p:spPr>
            <a:xfrm>
              <a:off x="5419205" y="5259978"/>
              <a:ext cx="165463" cy="165463"/>
            </a:xfrm>
            <a:prstGeom prst="ellipse">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27" name="Straight Connector 426"/>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31" name="Group 430"/>
          <p:cNvGrpSpPr/>
          <p:nvPr/>
        </p:nvGrpSpPr>
        <p:grpSpPr>
          <a:xfrm>
            <a:off x="2393623" y="4314779"/>
            <a:ext cx="241837" cy="197555"/>
            <a:chOff x="4270102" y="5650356"/>
            <a:chExt cx="241837" cy="197555"/>
          </a:xfrm>
        </p:grpSpPr>
        <p:sp>
          <p:nvSpPr>
            <p:cNvPr id="432"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33" name="Straight Connector 432"/>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34" name="Group 433"/>
          <p:cNvGrpSpPr/>
          <p:nvPr/>
        </p:nvGrpSpPr>
        <p:grpSpPr>
          <a:xfrm>
            <a:off x="5244977" y="3501137"/>
            <a:ext cx="241837" cy="197555"/>
            <a:chOff x="4422502" y="5802756"/>
            <a:chExt cx="241837" cy="197555"/>
          </a:xfrm>
        </p:grpSpPr>
        <p:sp>
          <p:nvSpPr>
            <p:cNvPr id="435"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36" name="Straight Connector 435"/>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37" name="Group 436"/>
          <p:cNvGrpSpPr/>
          <p:nvPr/>
        </p:nvGrpSpPr>
        <p:grpSpPr>
          <a:xfrm>
            <a:off x="5645963" y="3232483"/>
            <a:ext cx="136384" cy="234684"/>
            <a:chOff x="5382493" y="5259978"/>
            <a:chExt cx="202175" cy="347894"/>
          </a:xfrm>
        </p:grpSpPr>
        <p:sp>
          <p:nvSpPr>
            <p:cNvPr id="438" name="Oval 437"/>
            <p:cNvSpPr/>
            <p:nvPr/>
          </p:nvSpPr>
          <p:spPr>
            <a:xfrm>
              <a:off x="5419205" y="5259978"/>
              <a:ext cx="165463" cy="165463"/>
            </a:xfrm>
            <a:prstGeom prst="ellipse">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39" name="Straight Connector 438"/>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40" name="Group 439"/>
          <p:cNvGrpSpPr/>
          <p:nvPr/>
        </p:nvGrpSpPr>
        <p:grpSpPr>
          <a:xfrm>
            <a:off x="2624243" y="3084111"/>
            <a:ext cx="136384" cy="234684"/>
            <a:chOff x="5382493" y="5259978"/>
            <a:chExt cx="202175" cy="347894"/>
          </a:xfrm>
        </p:grpSpPr>
        <p:sp>
          <p:nvSpPr>
            <p:cNvPr id="441" name="Oval 440"/>
            <p:cNvSpPr/>
            <p:nvPr/>
          </p:nvSpPr>
          <p:spPr>
            <a:xfrm>
              <a:off x="5419205" y="5259978"/>
              <a:ext cx="165463" cy="165463"/>
            </a:xfrm>
            <a:prstGeom prst="ellipse">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42" name="Straight Connector 441"/>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43" name="Group 442"/>
          <p:cNvGrpSpPr/>
          <p:nvPr/>
        </p:nvGrpSpPr>
        <p:grpSpPr>
          <a:xfrm>
            <a:off x="2296002" y="3472330"/>
            <a:ext cx="241837" cy="197555"/>
            <a:chOff x="4422502" y="5802756"/>
            <a:chExt cx="241837" cy="197555"/>
          </a:xfrm>
        </p:grpSpPr>
        <p:sp>
          <p:nvSpPr>
            <p:cNvPr id="444"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45" name="Straight Connector 444"/>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46" name="Group 445"/>
          <p:cNvGrpSpPr/>
          <p:nvPr/>
        </p:nvGrpSpPr>
        <p:grpSpPr>
          <a:xfrm>
            <a:off x="2543563" y="3472330"/>
            <a:ext cx="241837" cy="197555"/>
            <a:chOff x="4270102" y="5650356"/>
            <a:chExt cx="241837" cy="197555"/>
          </a:xfrm>
        </p:grpSpPr>
        <p:sp>
          <p:nvSpPr>
            <p:cNvPr id="447"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48" name="Straight Connector 447"/>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49" name="Group 448"/>
          <p:cNvGrpSpPr/>
          <p:nvPr/>
        </p:nvGrpSpPr>
        <p:grpSpPr>
          <a:xfrm>
            <a:off x="1417086" y="2683133"/>
            <a:ext cx="241837" cy="197555"/>
            <a:chOff x="4270102" y="5650356"/>
            <a:chExt cx="241837" cy="197555"/>
          </a:xfrm>
        </p:grpSpPr>
        <p:sp>
          <p:nvSpPr>
            <p:cNvPr id="450"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51" name="Straight Connector 450"/>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52" name="Group 451"/>
          <p:cNvGrpSpPr/>
          <p:nvPr/>
        </p:nvGrpSpPr>
        <p:grpSpPr>
          <a:xfrm>
            <a:off x="8808373" y="1937494"/>
            <a:ext cx="241837" cy="197555"/>
            <a:chOff x="4422502" y="5802756"/>
            <a:chExt cx="241837" cy="197555"/>
          </a:xfrm>
        </p:grpSpPr>
        <p:sp>
          <p:nvSpPr>
            <p:cNvPr id="453"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54" name="Straight Connector 453"/>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55" name="Group 454"/>
          <p:cNvGrpSpPr/>
          <p:nvPr/>
        </p:nvGrpSpPr>
        <p:grpSpPr>
          <a:xfrm rot="18801763">
            <a:off x="8559805" y="1804239"/>
            <a:ext cx="241837" cy="197555"/>
            <a:chOff x="4270102" y="5650356"/>
            <a:chExt cx="241837" cy="197555"/>
          </a:xfrm>
        </p:grpSpPr>
        <p:sp>
          <p:nvSpPr>
            <p:cNvPr id="456"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57" name="Straight Connector 456"/>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20" name="Group 119"/>
          <p:cNvGrpSpPr/>
          <p:nvPr/>
        </p:nvGrpSpPr>
        <p:grpSpPr>
          <a:xfrm rot="343654" flipH="1">
            <a:off x="8476676" y="1961678"/>
            <a:ext cx="241837" cy="197555"/>
            <a:chOff x="4117702" y="5497956"/>
            <a:chExt cx="241837" cy="197555"/>
          </a:xfrm>
        </p:grpSpPr>
        <p:sp>
          <p:nvSpPr>
            <p:cNvPr id="121" name="Pentagon 52"/>
            <p:cNvSpPr/>
            <p:nvPr/>
          </p:nvSpPr>
          <p:spPr>
            <a:xfrm rot="1344337">
              <a:off x="4192072" y="54979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7030A0"/>
            </a:solidFill>
            <a:ln>
              <a:solidFill>
                <a:srgbClr val="7030A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22" name="Straight Connector 121"/>
            <p:cNvCxnSpPr/>
            <p:nvPr/>
          </p:nvCxnSpPr>
          <p:spPr>
            <a:xfrm flipH="1">
              <a:off x="4117702" y="55572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85" name="Group 84"/>
          <p:cNvGrpSpPr/>
          <p:nvPr/>
        </p:nvGrpSpPr>
        <p:grpSpPr>
          <a:xfrm rot="19615583">
            <a:off x="8692996" y="1908017"/>
            <a:ext cx="136384" cy="234684"/>
            <a:chOff x="5382493" y="5259978"/>
            <a:chExt cx="202175" cy="347894"/>
          </a:xfrm>
        </p:grpSpPr>
        <p:sp>
          <p:nvSpPr>
            <p:cNvPr id="86" name="Oval 85"/>
            <p:cNvSpPr/>
            <p:nvPr/>
          </p:nvSpPr>
          <p:spPr>
            <a:xfrm>
              <a:off x="5419205" y="5259978"/>
              <a:ext cx="165463" cy="165463"/>
            </a:xfrm>
            <a:prstGeom prst="ellipse">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87" name="Straight Connector 86"/>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58" name="Group 457"/>
          <p:cNvGrpSpPr/>
          <p:nvPr/>
        </p:nvGrpSpPr>
        <p:grpSpPr>
          <a:xfrm>
            <a:off x="8412342" y="3030035"/>
            <a:ext cx="241837" cy="197555"/>
            <a:chOff x="4270102" y="5650356"/>
            <a:chExt cx="241837" cy="197555"/>
          </a:xfrm>
        </p:grpSpPr>
        <p:sp>
          <p:nvSpPr>
            <p:cNvPr id="459"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60" name="Straight Connector 459"/>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61" name="Group 460"/>
          <p:cNvGrpSpPr/>
          <p:nvPr/>
        </p:nvGrpSpPr>
        <p:grpSpPr>
          <a:xfrm>
            <a:off x="1727772" y="740011"/>
            <a:ext cx="241837" cy="197555"/>
            <a:chOff x="4117702" y="5497956"/>
            <a:chExt cx="241837" cy="197555"/>
          </a:xfrm>
        </p:grpSpPr>
        <p:sp>
          <p:nvSpPr>
            <p:cNvPr id="462" name="Pentagon 52"/>
            <p:cNvSpPr/>
            <p:nvPr/>
          </p:nvSpPr>
          <p:spPr>
            <a:xfrm rot="1344337">
              <a:off x="4192072" y="54979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7030A0"/>
            </a:solidFill>
            <a:ln>
              <a:solidFill>
                <a:srgbClr val="7030A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63" name="Straight Connector 462"/>
            <p:cNvCxnSpPr/>
            <p:nvPr/>
          </p:nvCxnSpPr>
          <p:spPr>
            <a:xfrm flipH="1">
              <a:off x="4117702" y="55572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64" name="Group 463"/>
          <p:cNvGrpSpPr/>
          <p:nvPr/>
        </p:nvGrpSpPr>
        <p:grpSpPr>
          <a:xfrm>
            <a:off x="7367497" y="2797671"/>
            <a:ext cx="136384" cy="234684"/>
            <a:chOff x="5382493" y="5259978"/>
            <a:chExt cx="202175" cy="347894"/>
          </a:xfrm>
        </p:grpSpPr>
        <p:sp>
          <p:nvSpPr>
            <p:cNvPr id="465" name="Oval 464"/>
            <p:cNvSpPr/>
            <p:nvPr/>
          </p:nvSpPr>
          <p:spPr>
            <a:xfrm>
              <a:off x="5419205" y="5259978"/>
              <a:ext cx="165463" cy="165463"/>
            </a:xfrm>
            <a:prstGeom prst="ellipse">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66" name="Straight Connector 465"/>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67" name="Group 466"/>
          <p:cNvGrpSpPr/>
          <p:nvPr/>
        </p:nvGrpSpPr>
        <p:grpSpPr>
          <a:xfrm>
            <a:off x="7182652" y="4309545"/>
            <a:ext cx="241837" cy="197555"/>
            <a:chOff x="4270102" y="5650356"/>
            <a:chExt cx="241837" cy="197555"/>
          </a:xfrm>
        </p:grpSpPr>
        <p:sp>
          <p:nvSpPr>
            <p:cNvPr id="468"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69" name="Straight Connector 468"/>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70" name="Group 469"/>
          <p:cNvGrpSpPr/>
          <p:nvPr/>
        </p:nvGrpSpPr>
        <p:grpSpPr>
          <a:xfrm flipH="1">
            <a:off x="3746699" y="4884258"/>
            <a:ext cx="241837" cy="197555"/>
            <a:chOff x="4422502" y="5802756"/>
            <a:chExt cx="241837" cy="197555"/>
          </a:xfrm>
        </p:grpSpPr>
        <p:sp>
          <p:nvSpPr>
            <p:cNvPr id="471"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72" name="Straight Connector 471"/>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79" name="Group 478"/>
          <p:cNvGrpSpPr/>
          <p:nvPr/>
        </p:nvGrpSpPr>
        <p:grpSpPr>
          <a:xfrm>
            <a:off x="3842199" y="4605319"/>
            <a:ext cx="136384" cy="234684"/>
            <a:chOff x="5382493" y="5259978"/>
            <a:chExt cx="202175" cy="347894"/>
          </a:xfrm>
        </p:grpSpPr>
        <p:sp>
          <p:nvSpPr>
            <p:cNvPr id="480" name="Oval 479"/>
            <p:cNvSpPr/>
            <p:nvPr/>
          </p:nvSpPr>
          <p:spPr>
            <a:xfrm>
              <a:off x="5419205" y="5259978"/>
              <a:ext cx="165463" cy="165463"/>
            </a:xfrm>
            <a:prstGeom prst="ellipse">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81" name="Straight Connector 480"/>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82" name="Group 481"/>
          <p:cNvGrpSpPr/>
          <p:nvPr/>
        </p:nvGrpSpPr>
        <p:grpSpPr>
          <a:xfrm>
            <a:off x="2728887" y="1791038"/>
            <a:ext cx="241837" cy="197555"/>
            <a:chOff x="4422502" y="5802756"/>
            <a:chExt cx="241837" cy="197555"/>
          </a:xfrm>
        </p:grpSpPr>
        <p:sp>
          <p:nvSpPr>
            <p:cNvPr id="483"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84" name="Straight Connector 483"/>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88" name="Group 487"/>
          <p:cNvGrpSpPr/>
          <p:nvPr/>
        </p:nvGrpSpPr>
        <p:grpSpPr>
          <a:xfrm>
            <a:off x="7408904" y="3179433"/>
            <a:ext cx="247999" cy="179935"/>
            <a:chOff x="4270102" y="5650356"/>
            <a:chExt cx="241837" cy="197555"/>
          </a:xfrm>
        </p:grpSpPr>
        <p:sp>
          <p:nvSpPr>
            <p:cNvPr id="489"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90" name="Straight Connector 489"/>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91" name="Group 490"/>
          <p:cNvGrpSpPr/>
          <p:nvPr/>
        </p:nvGrpSpPr>
        <p:grpSpPr>
          <a:xfrm>
            <a:off x="5609390" y="4126443"/>
            <a:ext cx="136384" cy="234684"/>
            <a:chOff x="5382493" y="5259978"/>
            <a:chExt cx="202175" cy="347894"/>
          </a:xfrm>
        </p:grpSpPr>
        <p:sp>
          <p:nvSpPr>
            <p:cNvPr id="492" name="Oval 491"/>
            <p:cNvSpPr/>
            <p:nvPr/>
          </p:nvSpPr>
          <p:spPr>
            <a:xfrm>
              <a:off x="5419205" y="5259978"/>
              <a:ext cx="165463" cy="165463"/>
            </a:xfrm>
            <a:prstGeom prst="ellipse">
              <a:avLst/>
            </a:prstGeom>
            <a:solidFill>
              <a:schemeClr val="accent3"/>
            </a:solidFill>
            <a:ln>
              <a:solidFill>
                <a:schemeClr val="accent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93" name="Straight Connector 492"/>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94" name="Group 493"/>
          <p:cNvGrpSpPr/>
          <p:nvPr/>
        </p:nvGrpSpPr>
        <p:grpSpPr>
          <a:xfrm rot="20716408">
            <a:off x="3986726" y="4813535"/>
            <a:ext cx="241837" cy="197555"/>
            <a:chOff x="4270102" y="5650356"/>
            <a:chExt cx="241837" cy="197555"/>
          </a:xfrm>
        </p:grpSpPr>
        <p:sp>
          <p:nvSpPr>
            <p:cNvPr id="495"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96" name="Straight Connector 495"/>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97" name="Group 496"/>
          <p:cNvGrpSpPr/>
          <p:nvPr/>
        </p:nvGrpSpPr>
        <p:grpSpPr>
          <a:xfrm>
            <a:off x="2261399" y="1723561"/>
            <a:ext cx="241837" cy="197555"/>
            <a:chOff x="4270102" y="5650356"/>
            <a:chExt cx="241837" cy="197555"/>
          </a:xfrm>
        </p:grpSpPr>
        <p:sp>
          <p:nvSpPr>
            <p:cNvPr id="498"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99" name="Straight Connector 498"/>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00" name="Group 499"/>
          <p:cNvGrpSpPr/>
          <p:nvPr/>
        </p:nvGrpSpPr>
        <p:grpSpPr>
          <a:xfrm>
            <a:off x="2514542" y="1338917"/>
            <a:ext cx="136384" cy="234684"/>
            <a:chOff x="5382493" y="5259978"/>
            <a:chExt cx="202175" cy="347894"/>
          </a:xfrm>
        </p:grpSpPr>
        <p:sp>
          <p:nvSpPr>
            <p:cNvPr id="501" name="Oval 500"/>
            <p:cNvSpPr/>
            <p:nvPr/>
          </p:nvSpPr>
          <p:spPr>
            <a:xfrm>
              <a:off x="5419205" y="5259978"/>
              <a:ext cx="165463" cy="165463"/>
            </a:xfrm>
            <a:prstGeom prst="ellipse">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02" name="Straight Connector 501"/>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03" name="Group 502"/>
          <p:cNvGrpSpPr/>
          <p:nvPr/>
        </p:nvGrpSpPr>
        <p:grpSpPr>
          <a:xfrm>
            <a:off x="5044563" y="1309488"/>
            <a:ext cx="241837" cy="197555"/>
            <a:chOff x="4422502" y="5802756"/>
            <a:chExt cx="241837" cy="197555"/>
          </a:xfrm>
        </p:grpSpPr>
        <p:sp>
          <p:nvSpPr>
            <p:cNvPr id="504"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05" name="Straight Connector 504"/>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06" name="Group 505"/>
          <p:cNvGrpSpPr/>
          <p:nvPr/>
        </p:nvGrpSpPr>
        <p:grpSpPr>
          <a:xfrm>
            <a:off x="4136031" y="2880316"/>
            <a:ext cx="241837" cy="197555"/>
            <a:chOff x="4270102" y="5650356"/>
            <a:chExt cx="241837" cy="197555"/>
          </a:xfrm>
        </p:grpSpPr>
        <p:sp>
          <p:nvSpPr>
            <p:cNvPr id="507"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08" name="Straight Connector 507"/>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12" name="Group 511"/>
          <p:cNvGrpSpPr/>
          <p:nvPr/>
        </p:nvGrpSpPr>
        <p:grpSpPr>
          <a:xfrm>
            <a:off x="7030577" y="3076242"/>
            <a:ext cx="136384" cy="234684"/>
            <a:chOff x="5382493" y="5259978"/>
            <a:chExt cx="202175" cy="347894"/>
          </a:xfrm>
        </p:grpSpPr>
        <p:sp>
          <p:nvSpPr>
            <p:cNvPr id="513" name="Oval 512"/>
            <p:cNvSpPr/>
            <p:nvPr/>
          </p:nvSpPr>
          <p:spPr>
            <a:xfrm>
              <a:off x="5419205" y="5259978"/>
              <a:ext cx="165463" cy="165463"/>
            </a:xfrm>
            <a:prstGeom prst="ellipse">
              <a:avLst/>
            </a:prstGeom>
            <a:solidFill>
              <a:schemeClr val="accent3"/>
            </a:solidFill>
            <a:ln>
              <a:solidFill>
                <a:schemeClr val="accent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14" name="Straight Connector 513"/>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15" name="Group 514"/>
          <p:cNvGrpSpPr/>
          <p:nvPr/>
        </p:nvGrpSpPr>
        <p:grpSpPr>
          <a:xfrm rot="20571788">
            <a:off x="8554826" y="1366134"/>
            <a:ext cx="136384" cy="234684"/>
            <a:chOff x="5382493" y="5259978"/>
            <a:chExt cx="202175" cy="347894"/>
          </a:xfrm>
        </p:grpSpPr>
        <p:sp>
          <p:nvSpPr>
            <p:cNvPr id="516" name="Oval 515"/>
            <p:cNvSpPr/>
            <p:nvPr/>
          </p:nvSpPr>
          <p:spPr>
            <a:xfrm>
              <a:off x="5419205" y="5259978"/>
              <a:ext cx="165463" cy="165463"/>
            </a:xfrm>
            <a:prstGeom prst="ellipse">
              <a:avLst/>
            </a:prstGeom>
            <a:solidFill>
              <a:schemeClr val="accent3"/>
            </a:solidFill>
            <a:ln>
              <a:solidFill>
                <a:schemeClr val="accent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17" name="Straight Connector 516"/>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18" name="Group 517"/>
          <p:cNvGrpSpPr/>
          <p:nvPr/>
        </p:nvGrpSpPr>
        <p:grpSpPr>
          <a:xfrm>
            <a:off x="6505554" y="2036271"/>
            <a:ext cx="241837" cy="197555"/>
            <a:chOff x="4270102" y="5650356"/>
            <a:chExt cx="241837" cy="197555"/>
          </a:xfrm>
        </p:grpSpPr>
        <p:sp>
          <p:nvSpPr>
            <p:cNvPr id="519"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20" name="Straight Connector 519"/>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21" name="Group 520"/>
          <p:cNvGrpSpPr/>
          <p:nvPr/>
        </p:nvGrpSpPr>
        <p:grpSpPr>
          <a:xfrm>
            <a:off x="7067491" y="3398342"/>
            <a:ext cx="241837" cy="197555"/>
            <a:chOff x="4422502" y="5802756"/>
            <a:chExt cx="241837" cy="197555"/>
          </a:xfrm>
        </p:grpSpPr>
        <p:sp>
          <p:nvSpPr>
            <p:cNvPr id="522"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23" name="Straight Connector 522"/>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24" name="Group 523"/>
          <p:cNvGrpSpPr/>
          <p:nvPr/>
        </p:nvGrpSpPr>
        <p:grpSpPr>
          <a:xfrm>
            <a:off x="5016956" y="1533710"/>
            <a:ext cx="136384" cy="234684"/>
            <a:chOff x="5382493" y="5259978"/>
            <a:chExt cx="202175" cy="347894"/>
          </a:xfrm>
        </p:grpSpPr>
        <p:sp>
          <p:nvSpPr>
            <p:cNvPr id="525" name="Oval 524"/>
            <p:cNvSpPr/>
            <p:nvPr/>
          </p:nvSpPr>
          <p:spPr>
            <a:xfrm>
              <a:off x="5419205" y="5259978"/>
              <a:ext cx="165463" cy="165463"/>
            </a:xfrm>
            <a:prstGeom prst="ellipse">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26" name="Straight Connector 525"/>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27" name="Group 526"/>
          <p:cNvGrpSpPr/>
          <p:nvPr/>
        </p:nvGrpSpPr>
        <p:grpSpPr>
          <a:xfrm>
            <a:off x="3345307" y="1098387"/>
            <a:ext cx="241837" cy="197555"/>
            <a:chOff x="4422502" y="5802756"/>
            <a:chExt cx="241837" cy="197555"/>
          </a:xfrm>
        </p:grpSpPr>
        <p:sp>
          <p:nvSpPr>
            <p:cNvPr id="528"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29" name="Straight Connector 528"/>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31" name="Group 530"/>
          <p:cNvGrpSpPr/>
          <p:nvPr/>
        </p:nvGrpSpPr>
        <p:grpSpPr>
          <a:xfrm>
            <a:off x="2875046" y="1098387"/>
            <a:ext cx="241837" cy="197555"/>
            <a:chOff x="4270102" y="5650356"/>
            <a:chExt cx="241837" cy="197555"/>
          </a:xfrm>
        </p:grpSpPr>
        <p:sp>
          <p:nvSpPr>
            <p:cNvPr id="532"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33" name="Straight Connector 532"/>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34" name="Group 533"/>
          <p:cNvGrpSpPr/>
          <p:nvPr/>
        </p:nvGrpSpPr>
        <p:grpSpPr>
          <a:xfrm>
            <a:off x="3730410" y="1183504"/>
            <a:ext cx="136384" cy="234684"/>
            <a:chOff x="5382493" y="5259978"/>
            <a:chExt cx="202175" cy="347894"/>
          </a:xfrm>
        </p:grpSpPr>
        <p:sp>
          <p:nvSpPr>
            <p:cNvPr id="535" name="Oval 534"/>
            <p:cNvSpPr/>
            <p:nvPr/>
          </p:nvSpPr>
          <p:spPr>
            <a:xfrm>
              <a:off x="5419205" y="5259978"/>
              <a:ext cx="165463" cy="165463"/>
            </a:xfrm>
            <a:prstGeom prst="ellipse">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36" name="Straight Connector 535"/>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37" name="Group 536"/>
          <p:cNvGrpSpPr/>
          <p:nvPr/>
        </p:nvGrpSpPr>
        <p:grpSpPr>
          <a:xfrm rot="353790">
            <a:off x="7630113" y="3259373"/>
            <a:ext cx="241837" cy="197555"/>
            <a:chOff x="4422502" y="5802756"/>
            <a:chExt cx="241837" cy="197555"/>
          </a:xfrm>
        </p:grpSpPr>
        <p:sp>
          <p:nvSpPr>
            <p:cNvPr id="538"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39" name="Straight Connector 538"/>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40" name="Group 539"/>
          <p:cNvGrpSpPr/>
          <p:nvPr/>
        </p:nvGrpSpPr>
        <p:grpSpPr>
          <a:xfrm>
            <a:off x="1745693" y="2157967"/>
            <a:ext cx="241837" cy="197555"/>
            <a:chOff x="4270102" y="5650356"/>
            <a:chExt cx="241837" cy="197555"/>
          </a:xfrm>
        </p:grpSpPr>
        <p:sp>
          <p:nvSpPr>
            <p:cNvPr id="541"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42" name="Straight Connector 541"/>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43" name="Group 542"/>
          <p:cNvGrpSpPr/>
          <p:nvPr/>
        </p:nvGrpSpPr>
        <p:grpSpPr>
          <a:xfrm>
            <a:off x="7315443" y="3076242"/>
            <a:ext cx="136384" cy="234684"/>
            <a:chOff x="5382493" y="5259978"/>
            <a:chExt cx="202175" cy="347894"/>
          </a:xfrm>
        </p:grpSpPr>
        <p:sp>
          <p:nvSpPr>
            <p:cNvPr id="544" name="Oval 543"/>
            <p:cNvSpPr/>
            <p:nvPr/>
          </p:nvSpPr>
          <p:spPr>
            <a:xfrm>
              <a:off x="5419205" y="5259978"/>
              <a:ext cx="165463" cy="165463"/>
            </a:xfrm>
            <a:prstGeom prst="ellipse">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45" name="Straight Connector 544"/>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46" name="Group 545"/>
          <p:cNvGrpSpPr/>
          <p:nvPr/>
        </p:nvGrpSpPr>
        <p:grpSpPr>
          <a:xfrm>
            <a:off x="4279873" y="2358746"/>
            <a:ext cx="241837" cy="197555"/>
            <a:chOff x="4270102" y="5650356"/>
            <a:chExt cx="241837" cy="197555"/>
          </a:xfrm>
        </p:grpSpPr>
        <p:sp>
          <p:nvSpPr>
            <p:cNvPr id="547"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48" name="Straight Connector 547"/>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49" name="Group 548"/>
          <p:cNvGrpSpPr/>
          <p:nvPr/>
        </p:nvGrpSpPr>
        <p:grpSpPr>
          <a:xfrm>
            <a:off x="6149650" y="6510374"/>
            <a:ext cx="136384" cy="234684"/>
            <a:chOff x="5382493" y="5259978"/>
            <a:chExt cx="202175" cy="347894"/>
          </a:xfrm>
        </p:grpSpPr>
        <p:sp>
          <p:nvSpPr>
            <p:cNvPr id="550" name="Oval 549"/>
            <p:cNvSpPr/>
            <p:nvPr/>
          </p:nvSpPr>
          <p:spPr>
            <a:xfrm>
              <a:off x="5419205" y="5259978"/>
              <a:ext cx="165463" cy="165463"/>
            </a:xfrm>
            <a:prstGeom prst="ellipse">
              <a:avLst/>
            </a:prstGeom>
            <a:solidFill>
              <a:schemeClr val="accent3"/>
            </a:solidFill>
            <a:ln>
              <a:solidFill>
                <a:schemeClr val="accent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51" name="Straight Connector 550"/>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52" name="Group 551"/>
          <p:cNvGrpSpPr/>
          <p:nvPr/>
        </p:nvGrpSpPr>
        <p:grpSpPr>
          <a:xfrm>
            <a:off x="4162044" y="2092947"/>
            <a:ext cx="136384" cy="234684"/>
            <a:chOff x="5382493" y="5259978"/>
            <a:chExt cx="202175" cy="347894"/>
          </a:xfrm>
        </p:grpSpPr>
        <p:sp>
          <p:nvSpPr>
            <p:cNvPr id="553" name="Oval 552"/>
            <p:cNvSpPr/>
            <p:nvPr/>
          </p:nvSpPr>
          <p:spPr>
            <a:xfrm>
              <a:off x="5419205" y="5259978"/>
              <a:ext cx="165463" cy="165463"/>
            </a:xfrm>
            <a:prstGeom prst="ellipse">
              <a:avLst/>
            </a:prstGeom>
            <a:solidFill>
              <a:schemeClr val="accent3"/>
            </a:solidFill>
            <a:ln>
              <a:solidFill>
                <a:schemeClr val="accent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54" name="Straight Connector 553"/>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
        <p:nvSpPr>
          <p:cNvPr id="555" name="TextBox 554"/>
          <p:cNvSpPr txBox="1"/>
          <p:nvPr/>
        </p:nvSpPr>
        <p:spPr>
          <a:xfrm>
            <a:off x="8468130" y="1559327"/>
            <a:ext cx="519621" cy="261610"/>
          </a:xfrm>
          <a:prstGeom prst="rect">
            <a:avLst/>
          </a:prstGeom>
          <a:noFill/>
        </p:spPr>
        <p:txBody>
          <a:bodyPr wrap="square" rtlCol="0">
            <a:spAutoFit/>
          </a:bodyPr>
          <a:lstStyle/>
          <a:p>
            <a:r>
              <a:rPr lang="en-US" sz="1100" dirty="0" smtClean="0"/>
              <a:t>MA</a:t>
            </a:r>
            <a:endParaRPr lang="en-US" sz="1100" dirty="0"/>
          </a:p>
        </p:txBody>
      </p:sp>
      <p:sp>
        <p:nvSpPr>
          <p:cNvPr id="556" name="TextBox 555"/>
          <p:cNvSpPr txBox="1"/>
          <p:nvPr/>
        </p:nvSpPr>
        <p:spPr>
          <a:xfrm>
            <a:off x="7622059" y="1150416"/>
            <a:ext cx="519621" cy="261610"/>
          </a:xfrm>
          <a:prstGeom prst="rect">
            <a:avLst/>
          </a:prstGeom>
          <a:noFill/>
        </p:spPr>
        <p:txBody>
          <a:bodyPr wrap="square" rtlCol="0">
            <a:spAutoFit/>
          </a:bodyPr>
          <a:lstStyle/>
          <a:p>
            <a:r>
              <a:rPr lang="en-US" sz="1100" dirty="0" smtClean="0"/>
              <a:t>NH</a:t>
            </a:r>
          </a:p>
        </p:txBody>
      </p:sp>
      <p:grpSp>
        <p:nvGrpSpPr>
          <p:cNvPr id="558" name="Group 557"/>
          <p:cNvGrpSpPr/>
          <p:nvPr/>
        </p:nvGrpSpPr>
        <p:grpSpPr>
          <a:xfrm>
            <a:off x="7814912" y="810160"/>
            <a:ext cx="241837" cy="197555"/>
            <a:chOff x="4422502" y="5802756"/>
            <a:chExt cx="241837" cy="197555"/>
          </a:xfrm>
        </p:grpSpPr>
        <p:sp>
          <p:nvSpPr>
            <p:cNvPr id="559"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60" name="Straight Connector 559"/>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61" name="Group 560"/>
          <p:cNvGrpSpPr/>
          <p:nvPr/>
        </p:nvGrpSpPr>
        <p:grpSpPr>
          <a:xfrm>
            <a:off x="7738353" y="873748"/>
            <a:ext cx="136384" cy="234684"/>
            <a:chOff x="5382493" y="5259978"/>
            <a:chExt cx="202175" cy="347894"/>
          </a:xfrm>
        </p:grpSpPr>
        <p:sp>
          <p:nvSpPr>
            <p:cNvPr id="562" name="Oval 561"/>
            <p:cNvSpPr/>
            <p:nvPr/>
          </p:nvSpPr>
          <p:spPr>
            <a:xfrm>
              <a:off x="5419205" y="5259978"/>
              <a:ext cx="165463" cy="165463"/>
            </a:xfrm>
            <a:prstGeom prst="ellipse">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63" name="Straight Connector 562"/>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64" name="Group 563"/>
          <p:cNvGrpSpPr/>
          <p:nvPr/>
        </p:nvGrpSpPr>
        <p:grpSpPr>
          <a:xfrm>
            <a:off x="7706359" y="741744"/>
            <a:ext cx="136384" cy="234684"/>
            <a:chOff x="5382493" y="5259978"/>
            <a:chExt cx="202175" cy="347894"/>
          </a:xfrm>
        </p:grpSpPr>
        <p:sp>
          <p:nvSpPr>
            <p:cNvPr id="565" name="Oval 564"/>
            <p:cNvSpPr/>
            <p:nvPr/>
          </p:nvSpPr>
          <p:spPr>
            <a:xfrm>
              <a:off x="5419205" y="5259978"/>
              <a:ext cx="165463" cy="165463"/>
            </a:xfrm>
            <a:prstGeom prst="ellipse">
              <a:avLst/>
            </a:prstGeom>
            <a:solidFill>
              <a:schemeClr val="accent3"/>
            </a:solidFill>
            <a:ln>
              <a:solidFill>
                <a:schemeClr val="accent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66" name="Straight Connector 565"/>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67" name="Group 566"/>
          <p:cNvGrpSpPr/>
          <p:nvPr/>
        </p:nvGrpSpPr>
        <p:grpSpPr>
          <a:xfrm>
            <a:off x="3443403" y="3551557"/>
            <a:ext cx="241837" cy="197555"/>
            <a:chOff x="4422502" y="5802756"/>
            <a:chExt cx="241837" cy="197555"/>
          </a:xfrm>
        </p:grpSpPr>
        <p:sp>
          <p:nvSpPr>
            <p:cNvPr id="568"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69" name="Straight Connector 568"/>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70" name="Group 569"/>
          <p:cNvGrpSpPr/>
          <p:nvPr/>
        </p:nvGrpSpPr>
        <p:grpSpPr>
          <a:xfrm>
            <a:off x="3109248" y="3180500"/>
            <a:ext cx="136384" cy="234684"/>
            <a:chOff x="5382493" y="5259978"/>
            <a:chExt cx="202175" cy="347894"/>
          </a:xfrm>
        </p:grpSpPr>
        <p:sp>
          <p:nvSpPr>
            <p:cNvPr id="571" name="Oval 570"/>
            <p:cNvSpPr/>
            <p:nvPr/>
          </p:nvSpPr>
          <p:spPr>
            <a:xfrm>
              <a:off x="5419205" y="5259978"/>
              <a:ext cx="165463" cy="165463"/>
            </a:xfrm>
            <a:prstGeom prst="ellipse">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72" name="Straight Connector 571"/>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73" name="Group 572"/>
          <p:cNvGrpSpPr/>
          <p:nvPr/>
        </p:nvGrpSpPr>
        <p:grpSpPr>
          <a:xfrm>
            <a:off x="3453255" y="3180500"/>
            <a:ext cx="136384" cy="234684"/>
            <a:chOff x="5382493" y="5259978"/>
            <a:chExt cx="202175" cy="347894"/>
          </a:xfrm>
        </p:grpSpPr>
        <p:sp>
          <p:nvSpPr>
            <p:cNvPr id="574" name="Oval 573"/>
            <p:cNvSpPr/>
            <p:nvPr/>
          </p:nvSpPr>
          <p:spPr>
            <a:xfrm>
              <a:off x="5419205" y="5259978"/>
              <a:ext cx="165463" cy="165463"/>
            </a:xfrm>
            <a:prstGeom prst="ellipse">
              <a:avLst/>
            </a:prstGeom>
            <a:solidFill>
              <a:schemeClr val="accent3"/>
            </a:solidFill>
            <a:ln>
              <a:solidFill>
                <a:schemeClr val="accent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75" name="Straight Connector 574"/>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76" name="Group 575"/>
          <p:cNvGrpSpPr/>
          <p:nvPr/>
        </p:nvGrpSpPr>
        <p:grpSpPr>
          <a:xfrm>
            <a:off x="2825780" y="2443195"/>
            <a:ext cx="241837" cy="197555"/>
            <a:chOff x="4270102" y="5650356"/>
            <a:chExt cx="241837" cy="197555"/>
          </a:xfrm>
        </p:grpSpPr>
        <p:sp>
          <p:nvSpPr>
            <p:cNvPr id="577"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78" name="Straight Connector 577"/>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79" name="Group 578"/>
          <p:cNvGrpSpPr/>
          <p:nvPr/>
        </p:nvGrpSpPr>
        <p:grpSpPr>
          <a:xfrm>
            <a:off x="4409007" y="3261933"/>
            <a:ext cx="241837" cy="197555"/>
            <a:chOff x="4422502" y="5802756"/>
            <a:chExt cx="241837" cy="197555"/>
          </a:xfrm>
        </p:grpSpPr>
        <p:sp>
          <p:nvSpPr>
            <p:cNvPr id="580"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81" name="Straight Connector 580"/>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82" name="Group 581"/>
          <p:cNvGrpSpPr/>
          <p:nvPr/>
        </p:nvGrpSpPr>
        <p:grpSpPr>
          <a:xfrm>
            <a:off x="4733922" y="3248553"/>
            <a:ext cx="136384" cy="234684"/>
            <a:chOff x="5382493" y="5259978"/>
            <a:chExt cx="202175" cy="347894"/>
          </a:xfrm>
        </p:grpSpPr>
        <p:sp>
          <p:nvSpPr>
            <p:cNvPr id="583" name="Oval 582"/>
            <p:cNvSpPr/>
            <p:nvPr/>
          </p:nvSpPr>
          <p:spPr>
            <a:xfrm>
              <a:off x="5419205" y="5259978"/>
              <a:ext cx="165463" cy="165463"/>
            </a:xfrm>
            <a:prstGeom prst="ellipse">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84" name="Straight Connector 583"/>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88" name="Group 587"/>
          <p:cNvGrpSpPr/>
          <p:nvPr/>
        </p:nvGrpSpPr>
        <p:grpSpPr>
          <a:xfrm>
            <a:off x="4895001" y="3253678"/>
            <a:ext cx="136384" cy="234684"/>
            <a:chOff x="5382493" y="5259978"/>
            <a:chExt cx="202175" cy="347894"/>
          </a:xfrm>
        </p:grpSpPr>
        <p:sp>
          <p:nvSpPr>
            <p:cNvPr id="589" name="Oval 588"/>
            <p:cNvSpPr/>
            <p:nvPr/>
          </p:nvSpPr>
          <p:spPr>
            <a:xfrm>
              <a:off x="5419205" y="5259978"/>
              <a:ext cx="165463" cy="165463"/>
            </a:xfrm>
            <a:prstGeom prst="ellipse">
              <a:avLst/>
            </a:prstGeom>
            <a:solidFill>
              <a:schemeClr val="accent3"/>
            </a:solidFill>
            <a:ln>
              <a:solidFill>
                <a:schemeClr val="accent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90" name="Straight Connector 589"/>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91" name="Group 590"/>
          <p:cNvGrpSpPr/>
          <p:nvPr/>
        </p:nvGrpSpPr>
        <p:grpSpPr>
          <a:xfrm>
            <a:off x="1757558" y="1490366"/>
            <a:ext cx="241837" cy="197555"/>
            <a:chOff x="4270102" y="5650356"/>
            <a:chExt cx="241837" cy="197555"/>
          </a:xfrm>
        </p:grpSpPr>
        <p:sp>
          <p:nvSpPr>
            <p:cNvPr id="592"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93" name="Straight Connector 592"/>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94" name="Group 593"/>
          <p:cNvGrpSpPr/>
          <p:nvPr/>
        </p:nvGrpSpPr>
        <p:grpSpPr>
          <a:xfrm>
            <a:off x="2112566" y="1359954"/>
            <a:ext cx="136384" cy="234684"/>
            <a:chOff x="5382493" y="5259978"/>
            <a:chExt cx="202175" cy="347894"/>
          </a:xfrm>
        </p:grpSpPr>
        <p:sp>
          <p:nvSpPr>
            <p:cNvPr id="595" name="Oval 594"/>
            <p:cNvSpPr/>
            <p:nvPr/>
          </p:nvSpPr>
          <p:spPr>
            <a:xfrm>
              <a:off x="5419205" y="5259978"/>
              <a:ext cx="165463" cy="165463"/>
            </a:xfrm>
            <a:prstGeom prst="ellipse">
              <a:avLst/>
            </a:prstGeom>
            <a:solidFill>
              <a:schemeClr val="accent3"/>
            </a:solidFill>
            <a:ln>
              <a:solidFill>
                <a:schemeClr val="accent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96" name="Straight Connector 595"/>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97" name="Group 596"/>
          <p:cNvGrpSpPr/>
          <p:nvPr/>
        </p:nvGrpSpPr>
        <p:grpSpPr>
          <a:xfrm>
            <a:off x="7510319" y="2062721"/>
            <a:ext cx="136384" cy="234684"/>
            <a:chOff x="5382493" y="5259978"/>
            <a:chExt cx="202175" cy="347894"/>
          </a:xfrm>
        </p:grpSpPr>
        <p:sp>
          <p:nvSpPr>
            <p:cNvPr id="598" name="Oval 597"/>
            <p:cNvSpPr/>
            <p:nvPr/>
          </p:nvSpPr>
          <p:spPr>
            <a:xfrm>
              <a:off x="5419205" y="5259978"/>
              <a:ext cx="165463" cy="165463"/>
            </a:xfrm>
            <a:prstGeom prst="ellipse">
              <a:avLst/>
            </a:prstGeom>
            <a:solidFill>
              <a:schemeClr val="accent3"/>
            </a:solidFill>
            <a:ln>
              <a:solidFill>
                <a:schemeClr val="accent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99" name="Straight Connector 598"/>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600" name="Group 599"/>
          <p:cNvGrpSpPr/>
          <p:nvPr/>
        </p:nvGrpSpPr>
        <p:grpSpPr>
          <a:xfrm>
            <a:off x="7103297" y="2184004"/>
            <a:ext cx="241837" cy="197555"/>
            <a:chOff x="4270102" y="5650356"/>
            <a:chExt cx="241837" cy="197555"/>
          </a:xfrm>
        </p:grpSpPr>
        <p:sp>
          <p:nvSpPr>
            <p:cNvPr id="601"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02" name="Straight Connector 601"/>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603" name="Group 602"/>
          <p:cNvGrpSpPr/>
          <p:nvPr/>
        </p:nvGrpSpPr>
        <p:grpSpPr>
          <a:xfrm>
            <a:off x="2165388" y="1055864"/>
            <a:ext cx="241837" cy="197555"/>
            <a:chOff x="4422502" y="5802756"/>
            <a:chExt cx="241837" cy="197555"/>
          </a:xfrm>
        </p:grpSpPr>
        <p:sp>
          <p:nvSpPr>
            <p:cNvPr id="604"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05" name="Straight Connector 604"/>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606" name="Group 605"/>
          <p:cNvGrpSpPr/>
          <p:nvPr/>
        </p:nvGrpSpPr>
        <p:grpSpPr>
          <a:xfrm>
            <a:off x="6028584" y="3202570"/>
            <a:ext cx="241837" cy="197555"/>
            <a:chOff x="4422502" y="5802756"/>
            <a:chExt cx="241837" cy="197555"/>
          </a:xfrm>
        </p:grpSpPr>
        <p:sp>
          <p:nvSpPr>
            <p:cNvPr id="607"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08" name="Straight Connector 607"/>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609" name="Group 608"/>
          <p:cNvGrpSpPr/>
          <p:nvPr/>
        </p:nvGrpSpPr>
        <p:grpSpPr>
          <a:xfrm>
            <a:off x="6273604" y="3202204"/>
            <a:ext cx="241837" cy="197555"/>
            <a:chOff x="4270102" y="5650356"/>
            <a:chExt cx="241837" cy="197555"/>
          </a:xfrm>
        </p:grpSpPr>
        <p:sp>
          <p:nvSpPr>
            <p:cNvPr id="610"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11" name="Straight Connector 610"/>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612" name="Group 611"/>
          <p:cNvGrpSpPr/>
          <p:nvPr/>
        </p:nvGrpSpPr>
        <p:grpSpPr>
          <a:xfrm>
            <a:off x="6566589" y="3165441"/>
            <a:ext cx="136384" cy="234684"/>
            <a:chOff x="5382493" y="5259978"/>
            <a:chExt cx="202175" cy="347894"/>
          </a:xfrm>
        </p:grpSpPr>
        <p:sp>
          <p:nvSpPr>
            <p:cNvPr id="613" name="Oval 612"/>
            <p:cNvSpPr/>
            <p:nvPr/>
          </p:nvSpPr>
          <p:spPr>
            <a:xfrm>
              <a:off x="5419205" y="5259978"/>
              <a:ext cx="165463" cy="165463"/>
            </a:xfrm>
            <a:prstGeom prst="ellipse">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14" name="Straight Connector 613"/>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615" name="Group 614"/>
          <p:cNvGrpSpPr/>
          <p:nvPr/>
        </p:nvGrpSpPr>
        <p:grpSpPr>
          <a:xfrm>
            <a:off x="4650985" y="3896940"/>
            <a:ext cx="241837" cy="197555"/>
            <a:chOff x="4270102" y="5650356"/>
            <a:chExt cx="241837" cy="197555"/>
          </a:xfrm>
        </p:grpSpPr>
        <p:sp>
          <p:nvSpPr>
            <p:cNvPr id="616"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17" name="Straight Connector 616"/>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618" name="Group 617"/>
          <p:cNvGrpSpPr/>
          <p:nvPr/>
        </p:nvGrpSpPr>
        <p:grpSpPr>
          <a:xfrm>
            <a:off x="2501328" y="2332974"/>
            <a:ext cx="136384" cy="234684"/>
            <a:chOff x="5382493" y="5259978"/>
            <a:chExt cx="202175" cy="347894"/>
          </a:xfrm>
        </p:grpSpPr>
        <p:sp>
          <p:nvSpPr>
            <p:cNvPr id="619" name="Oval 618"/>
            <p:cNvSpPr/>
            <p:nvPr/>
          </p:nvSpPr>
          <p:spPr>
            <a:xfrm>
              <a:off x="5419205" y="5259978"/>
              <a:ext cx="165463" cy="165463"/>
            </a:xfrm>
            <a:prstGeom prst="ellipse">
              <a:avLst/>
            </a:prstGeom>
            <a:solidFill>
              <a:schemeClr val="accent3"/>
            </a:solidFill>
            <a:ln>
              <a:solidFill>
                <a:schemeClr val="accent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20" name="Straight Connector 619"/>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621" name="Group 620"/>
          <p:cNvGrpSpPr/>
          <p:nvPr/>
        </p:nvGrpSpPr>
        <p:grpSpPr>
          <a:xfrm>
            <a:off x="1982274" y="727532"/>
            <a:ext cx="241837" cy="197555"/>
            <a:chOff x="4270102" y="5650356"/>
            <a:chExt cx="241837" cy="197555"/>
          </a:xfrm>
        </p:grpSpPr>
        <p:sp>
          <p:nvSpPr>
            <p:cNvPr id="622"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23" name="Straight Connector 622"/>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624" name="Group 623"/>
          <p:cNvGrpSpPr/>
          <p:nvPr/>
        </p:nvGrpSpPr>
        <p:grpSpPr>
          <a:xfrm>
            <a:off x="7359562" y="2672017"/>
            <a:ext cx="241837" cy="197555"/>
            <a:chOff x="4422502" y="5802756"/>
            <a:chExt cx="241837" cy="197555"/>
          </a:xfrm>
        </p:grpSpPr>
        <p:sp>
          <p:nvSpPr>
            <p:cNvPr id="625"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26" name="Straight Connector 625"/>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627" name="Group 626"/>
          <p:cNvGrpSpPr/>
          <p:nvPr/>
        </p:nvGrpSpPr>
        <p:grpSpPr>
          <a:xfrm rot="21443492">
            <a:off x="7322565" y="965906"/>
            <a:ext cx="241837" cy="197555"/>
            <a:chOff x="4270102" y="5650356"/>
            <a:chExt cx="241837" cy="197555"/>
          </a:xfrm>
        </p:grpSpPr>
        <p:sp>
          <p:nvSpPr>
            <p:cNvPr id="628"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29" name="Straight Connector 628"/>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630" name="Group 629"/>
          <p:cNvGrpSpPr/>
          <p:nvPr/>
        </p:nvGrpSpPr>
        <p:grpSpPr>
          <a:xfrm>
            <a:off x="6277512" y="2036271"/>
            <a:ext cx="241837" cy="197555"/>
            <a:chOff x="4422502" y="5802756"/>
            <a:chExt cx="241837" cy="197555"/>
          </a:xfrm>
        </p:grpSpPr>
        <p:sp>
          <p:nvSpPr>
            <p:cNvPr id="631"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32" name="Straight Connector 631"/>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633" name="Group 632"/>
          <p:cNvGrpSpPr/>
          <p:nvPr/>
        </p:nvGrpSpPr>
        <p:grpSpPr>
          <a:xfrm>
            <a:off x="2150716" y="4561747"/>
            <a:ext cx="136384" cy="234684"/>
            <a:chOff x="5382493" y="5259978"/>
            <a:chExt cx="202175" cy="347894"/>
          </a:xfrm>
        </p:grpSpPr>
        <p:sp>
          <p:nvSpPr>
            <p:cNvPr id="634" name="Oval 633"/>
            <p:cNvSpPr/>
            <p:nvPr/>
          </p:nvSpPr>
          <p:spPr>
            <a:xfrm>
              <a:off x="5419205" y="5259978"/>
              <a:ext cx="165463" cy="165463"/>
            </a:xfrm>
            <a:prstGeom prst="ellipse">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35" name="Straight Connector 634"/>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636" name="Group 635"/>
          <p:cNvGrpSpPr/>
          <p:nvPr/>
        </p:nvGrpSpPr>
        <p:grpSpPr>
          <a:xfrm>
            <a:off x="6117202" y="6203245"/>
            <a:ext cx="241837" cy="197555"/>
            <a:chOff x="4270102" y="5650356"/>
            <a:chExt cx="241837" cy="197555"/>
          </a:xfrm>
        </p:grpSpPr>
        <p:sp>
          <p:nvSpPr>
            <p:cNvPr id="637"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38" name="Straight Connector 637"/>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642" name="Group 641"/>
          <p:cNvGrpSpPr/>
          <p:nvPr/>
        </p:nvGrpSpPr>
        <p:grpSpPr>
          <a:xfrm>
            <a:off x="1937166" y="940867"/>
            <a:ext cx="136384" cy="234684"/>
            <a:chOff x="5382493" y="5259978"/>
            <a:chExt cx="202175" cy="347894"/>
          </a:xfrm>
        </p:grpSpPr>
        <p:sp>
          <p:nvSpPr>
            <p:cNvPr id="643" name="Oval 642"/>
            <p:cNvSpPr/>
            <p:nvPr/>
          </p:nvSpPr>
          <p:spPr>
            <a:xfrm>
              <a:off x="5419205" y="5259978"/>
              <a:ext cx="165463" cy="165463"/>
            </a:xfrm>
            <a:prstGeom prst="ellipse">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44" name="Straight Connector 643"/>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645" name="Group 644"/>
          <p:cNvGrpSpPr/>
          <p:nvPr/>
        </p:nvGrpSpPr>
        <p:grpSpPr>
          <a:xfrm>
            <a:off x="5404333" y="1539521"/>
            <a:ext cx="241837" cy="197555"/>
            <a:chOff x="4270102" y="5650356"/>
            <a:chExt cx="241837" cy="197555"/>
          </a:xfrm>
        </p:grpSpPr>
        <p:sp>
          <p:nvSpPr>
            <p:cNvPr id="646"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47" name="Straight Connector 646"/>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648" name="Group 647"/>
          <p:cNvGrpSpPr/>
          <p:nvPr/>
        </p:nvGrpSpPr>
        <p:grpSpPr>
          <a:xfrm>
            <a:off x="3534063" y="2027231"/>
            <a:ext cx="241837" cy="197555"/>
            <a:chOff x="4270102" y="5650356"/>
            <a:chExt cx="241837" cy="197555"/>
          </a:xfrm>
        </p:grpSpPr>
        <p:sp>
          <p:nvSpPr>
            <p:cNvPr id="649"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50" name="Straight Connector 649"/>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651" name="Group 650"/>
          <p:cNvGrpSpPr/>
          <p:nvPr/>
        </p:nvGrpSpPr>
        <p:grpSpPr>
          <a:xfrm>
            <a:off x="3368602" y="1723657"/>
            <a:ext cx="136384" cy="234684"/>
            <a:chOff x="5382493" y="5259978"/>
            <a:chExt cx="202175" cy="347894"/>
          </a:xfrm>
        </p:grpSpPr>
        <p:sp>
          <p:nvSpPr>
            <p:cNvPr id="652" name="Oval 651"/>
            <p:cNvSpPr/>
            <p:nvPr/>
          </p:nvSpPr>
          <p:spPr>
            <a:xfrm>
              <a:off x="5419205" y="5259978"/>
              <a:ext cx="165463" cy="165463"/>
            </a:xfrm>
            <a:prstGeom prst="ellipse">
              <a:avLst/>
            </a:prstGeom>
            <a:solidFill>
              <a:schemeClr val="accent3"/>
            </a:solidFill>
            <a:ln>
              <a:solidFill>
                <a:schemeClr val="accent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53" name="Straight Connector 652"/>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654" name="Group 653"/>
          <p:cNvGrpSpPr/>
          <p:nvPr/>
        </p:nvGrpSpPr>
        <p:grpSpPr>
          <a:xfrm>
            <a:off x="3527214" y="1731321"/>
            <a:ext cx="136384" cy="234684"/>
            <a:chOff x="5382493" y="5259978"/>
            <a:chExt cx="202175" cy="347894"/>
          </a:xfrm>
          <a:solidFill>
            <a:srgbClr val="FF99FF"/>
          </a:solidFill>
        </p:grpSpPr>
        <p:sp>
          <p:nvSpPr>
            <p:cNvPr id="655" name="Oval 654"/>
            <p:cNvSpPr/>
            <p:nvPr/>
          </p:nvSpPr>
          <p:spPr>
            <a:xfrm>
              <a:off x="5419205" y="5259978"/>
              <a:ext cx="165463" cy="165463"/>
            </a:xfrm>
            <a:prstGeom prst="ellipse">
              <a:avLst/>
            </a:prstGeom>
            <a:grp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56" name="Straight Connector 655"/>
            <p:cNvCxnSpPr/>
            <p:nvPr/>
          </p:nvCxnSpPr>
          <p:spPr>
            <a:xfrm flipH="1">
              <a:off x="5382493" y="5408023"/>
              <a:ext cx="90842" cy="199849"/>
            </a:xfrm>
            <a:prstGeom prst="line">
              <a:avLst/>
            </a:prstGeom>
            <a:grpFill/>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cxnSp>
        <p:nvCxnSpPr>
          <p:cNvPr id="657" name="Straight Connector 656"/>
          <p:cNvCxnSpPr/>
          <p:nvPr/>
        </p:nvCxnSpPr>
        <p:spPr>
          <a:xfrm flipV="1">
            <a:off x="8284029" y="1581897"/>
            <a:ext cx="220673" cy="238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0" name="Group 259"/>
          <p:cNvGrpSpPr/>
          <p:nvPr/>
        </p:nvGrpSpPr>
        <p:grpSpPr>
          <a:xfrm rot="300676">
            <a:off x="8818872" y="1365115"/>
            <a:ext cx="241837" cy="197555"/>
            <a:chOff x="5429101" y="5712528"/>
            <a:chExt cx="241837" cy="197555"/>
          </a:xfrm>
        </p:grpSpPr>
        <p:sp>
          <p:nvSpPr>
            <p:cNvPr id="261" name="Pentagon 52"/>
            <p:cNvSpPr/>
            <p:nvPr/>
          </p:nvSpPr>
          <p:spPr>
            <a:xfrm rot="1344337">
              <a:off x="5503471" y="5712528"/>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1"/>
            </a:solidFill>
            <a:ln>
              <a:solidFill>
                <a:schemeClr val="accent1">
                  <a:lumMod val="75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62" name="Straight Connector 261"/>
            <p:cNvCxnSpPr/>
            <p:nvPr/>
          </p:nvCxnSpPr>
          <p:spPr>
            <a:xfrm flipH="1">
              <a:off x="5429101" y="5771772"/>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09" name="Group 508"/>
          <p:cNvGrpSpPr/>
          <p:nvPr/>
        </p:nvGrpSpPr>
        <p:grpSpPr>
          <a:xfrm>
            <a:off x="8657765" y="1409665"/>
            <a:ext cx="241837" cy="197555"/>
            <a:chOff x="4270102" y="5650356"/>
            <a:chExt cx="241837" cy="197555"/>
          </a:xfrm>
        </p:grpSpPr>
        <p:sp>
          <p:nvSpPr>
            <p:cNvPr id="510"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11" name="Straight Connector 510"/>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17" name="Group 216"/>
          <p:cNvGrpSpPr/>
          <p:nvPr/>
        </p:nvGrpSpPr>
        <p:grpSpPr>
          <a:xfrm>
            <a:off x="8374280" y="3177285"/>
            <a:ext cx="136384" cy="234684"/>
            <a:chOff x="5382493" y="5259978"/>
            <a:chExt cx="202175" cy="347894"/>
          </a:xfrm>
        </p:grpSpPr>
        <p:sp>
          <p:nvSpPr>
            <p:cNvPr id="218" name="Oval 217"/>
            <p:cNvSpPr/>
            <p:nvPr/>
          </p:nvSpPr>
          <p:spPr>
            <a:xfrm>
              <a:off x="5419205" y="5259978"/>
              <a:ext cx="165463" cy="165463"/>
            </a:xfrm>
            <a:prstGeom prst="ellipse">
              <a:avLst/>
            </a:prstGeom>
            <a:solidFill>
              <a:schemeClr val="accent2"/>
            </a:solidFill>
            <a:ln>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19" name="Straight Connector 218"/>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85" name="Group 584"/>
          <p:cNvGrpSpPr/>
          <p:nvPr/>
        </p:nvGrpSpPr>
        <p:grpSpPr>
          <a:xfrm>
            <a:off x="6982378" y="6203245"/>
            <a:ext cx="241837" cy="197555"/>
            <a:chOff x="4117702" y="5497956"/>
            <a:chExt cx="241837" cy="197555"/>
          </a:xfrm>
        </p:grpSpPr>
        <p:sp>
          <p:nvSpPr>
            <p:cNvPr id="586" name="Pentagon 52"/>
            <p:cNvSpPr/>
            <p:nvPr/>
          </p:nvSpPr>
          <p:spPr>
            <a:xfrm rot="1344337">
              <a:off x="4192072" y="54979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7030A0"/>
            </a:solidFill>
            <a:ln>
              <a:solidFill>
                <a:srgbClr val="7030A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87" name="Straight Connector 586"/>
            <p:cNvCxnSpPr/>
            <p:nvPr/>
          </p:nvCxnSpPr>
          <p:spPr>
            <a:xfrm flipH="1">
              <a:off x="4117702" y="55572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639" name="Group 638"/>
          <p:cNvGrpSpPr/>
          <p:nvPr/>
        </p:nvGrpSpPr>
        <p:grpSpPr>
          <a:xfrm>
            <a:off x="7276663" y="821002"/>
            <a:ext cx="241837" cy="197555"/>
            <a:chOff x="4422502" y="5802756"/>
            <a:chExt cx="241837" cy="197555"/>
          </a:xfrm>
        </p:grpSpPr>
        <p:sp>
          <p:nvSpPr>
            <p:cNvPr id="640"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41" name="Straight Connector 640"/>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658" name="Group 657"/>
          <p:cNvGrpSpPr/>
          <p:nvPr/>
        </p:nvGrpSpPr>
        <p:grpSpPr>
          <a:xfrm>
            <a:off x="2178355" y="4296162"/>
            <a:ext cx="241837" cy="197555"/>
            <a:chOff x="4422502" y="5802756"/>
            <a:chExt cx="241837" cy="197555"/>
          </a:xfrm>
        </p:grpSpPr>
        <p:sp>
          <p:nvSpPr>
            <p:cNvPr id="660"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61" name="Straight Connector 660"/>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662" name="Group 661"/>
          <p:cNvGrpSpPr/>
          <p:nvPr/>
        </p:nvGrpSpPr>
        <p:grpSpPr>
          <a:xfrm>
            <a:off x="3143995" y="2687816"/>
            <a:ext cx="241837" cy="197555"/>
            <a:chOff x="4422502" y="5802756"/>
            <a:chExt cx="241837" cy="197555"/>
          </a:xfrm>
        </p:grpSpPr>
        <p:sp>
          <p:nvSpPr>
            <p:cNvPr id="663"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64" name="Straight Connector 663"/>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665" name="Group 664"/>
          <p:cNvGrpSpPr/>
          <p:nvPr/>
        </p:nvGrpSpPr>
        <p:grpSpPr>
          <a:xfrm>
            <a:off x="5822709" y="1957013"/>
            <a:ext cx="241837" cy="197555"/>
            <a:chOff x="4422502" y="5802756"/>
            <a:chExt cx="241837" cy="197555"/>
          </a:xfrm>
        </p:grpSpPr>
        <p:sp>
          <p:nvSpPr>
            <p:cNvPr id="666"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67" name="Straight Connector 666"/>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76" name="Group 375"/>
          <p:cNvGrpSpPr/>
          <p:nvPr/>
        </p:nvGrpSpPr>
        <p:grpSpPr>
          <a:xfrm rot="21305182">
            <a:off x="7293235" y="1000801"/>
            <a:ext cx="136384" cy="234684"/>
            <a:chOff x="5382493" y="5259978"/>
            <a:chExt cx="202175" cy="347894"/>
          </a:xfrm>
        </p:grpSpPr>
        <p:sp>
          <p:nvSpPr>
            <p:cNvPr id="377" name="Oval 376"/>
            <p:cNvSpPr/>
            <p:nvPr/>
          </p:nvSpPr>
          <p:spPr>
            <a:xfrm>
              <a:off x="5419205" y="5259978"/>
              <a:ext cx="165463" cy="165463"/>
            </a:xfrm>
            <a:prstGeom prst="ellipse">
              <a:avLst/>
            </a:pr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78" name="Straight Connector 377"/>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671" name="Group 670"/>
          <p:cNvGrpSpPr/>
          <p:nvPr/>
        </p:nvGrpSpPr>
        <p:grpSpPr>
          <a:xfrm>
            <a:off x="3850725" y="3896940"/>
            <a:ext cx="241837" cy="197555"/>
            <a:chOff x="4422502" y="5802756"/>
            <a:chExt cx="241837" cy="197555"/>
          </a:xfrm>
        </p:grpSpPr>
        <p:sp>
          <p:nvSpPr>
            <p:cNvPr id="672"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73" name="Straight Connector 672"/>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674" name="Group 673"/>
          <p:cNvGrpSpPr/>
          <p:nvPr/>
        </p:nvGrpSpPr>
        <p:grpSpPr>
          <a:xfrm>
            <a:off x="5273131" y="6203245"/>
            <a:ext cx="241837" cy="197555"/>
            <a:chOff x="4422502" y="5802756"/>
            <a:chExt cx="241837" cy="197555"/>
          </a:xfrm>
        </p:grpSpPr>
        <p:sp>
          <p:nvSpPr>
            <p:cNvPr id="675"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76" name="Straight Connector 675"/>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677" name="Group 676"/>
          <p:cNvGrpSpPr/>
          <p:nvPr/>
        </p:nvGrpSpPr>
        <p:grpSpPr>
          <a:xfrm>
            <a:off x="6729157" y="3748011"/>
            <a:ext cx="241837" cy="197555"/>
            <a:chOff x="4422502" y="5802756"/>
            <a:chExt cx="241837" cy="197555"/>
          </a:xfrm>
        </p:grpSpPr>
        <p:sp>
          <p:nvSpPr>
            <p:cNvPr id="678"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79" name="Straight Connector 678"/>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680" name="Group 679"/>
          <p:cNvGrpSpPr/>
          <p:nvPr/>
        </p:nvGrpSpPr>
        <p:grpSpPr>
          <a:xfrm>
            <a:off x="8296532" y="1222152"/>
            <a:ext cx="241837" cy="197555"/>
            <a:chOff x="4422502" y="5802756"/>
            <a:chExt cx="241837" cy="197555"/>
          </a:xfrm>
        </p:grpSpPr>
        <p:sp>
          <p:nvSpPr>
            <p:cNvPr id="681"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82" name="Straight Connector 681"/>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683" name="Group 682"/>
          <p:cNvGrpSpPr/>
          <p:nvPr/>
        </p:nvGrpSpPr>
        <p:grpSpPr>
          <a:xfrm>
            <a:off x="6999299" y="2532569"/>
            <a:ext cx="136384" cy="234684"/>
            <a:chOff x="5382493" y="5259978"/>
            <a:chExt cx="202175" cy="347894"/>
          </a:xfrm>
        </p:grpSpPr>
        <p:sp>
          <p:nvSpPr>
            <p:cNvPr id="684" name="Oval 683"/>
            <p:cNvSpPr/>
            <p:nvPr/>
          </p:nvSpPr>
          <p:spPr>
            <a:xfrm>
              <a:off x="5419205" y="5259978"/>
              <a:ext cx="165463" cy="165463"/>
            </a:xfrm>
            <a:prstGeom prst="ellipse">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85" name="Straight Connector 684"/>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686" name="Group 685"/>
          <p:cNvGrpSpPr/>
          <p:nvPr/>
        </p:nvGrpSpPr>
        <p:grpSpPr>
          <a:xfrm>
            <a:off x="7356286" y="1141340"/>
            <a:ext cx="136384" cy="234684"/>
            <a:chOff x="5382493" y="5259978"/>
            <a:chExt cx="202175" cy="347894"/>
          </a:xfrm>
        </p:grpSpPr>
        <p:sp>
          <p:nvSpPr>
            <p:cNvPr id="687" name="Oval 686"/>
            <p:cNvSpPr/>
            <p:nvPr/>
          </p:nvSpPr>
          <p:spPr>
            <a:xfrm>
              <a:off x="5419205" y="5259978"/>
              <a:ext cx="165463" cy="165463"/>
            </a:xfrm>
            <a:prstGeom prst="ellipse">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88" name="Straight Connector 687"/>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689" name="Group 688"/>
          <p:cNvGrpSpPr/>
          <p:nvPr/>
        </p:nvGrpSpPr>
        <p:grpSpPr>
          <a:xfrm>
            <a:off x="7412844" y="3521652"/>
            <a:ext cx="136384" cy="234684"/>
            <a:chOff x="5382493" y="5259978"/>
            <a:chExt cx="202175" cy="347894"/>
          </a:xfrm>
        </p:grpSpPr>
        <p:sp>
          <p:nvSpPr>
            <p:cNvPr id="690" name="Oval 689"/>
            <p:cNvSpPr/>
            <p:nvPr/>
          </p:nvSpPr>
          <p:spPr>
            <a:xfrm>
              <a:off x="5419205" y="5259978"/>
              <a:ext cx="165463" cy="165463"/>
            </a:xfrm>
            <a:prstGeom prst="ellipse">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91" name="Straight Connector 690"/>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692" name="Group 691"/>
          <p:cNvGrpSpPr/>
          <p:nvPr/>
        </p:nvGrpSpPr>
        <p:grpSpPr>
          <a:xfrm>
            <a:off x="5288371" y="6516350"/>
            <a:ext cx="136384" cy="234684"/>
            <a:chOff x="5382493" y="5259978"/>
            <a:chExt cx="202175" cy="347894"/>
          </a:xfrm>
        </p:grpSpPr>
        <p:sp>
          <p:nvSpPr>
            <p:cNvPr id="693" name="Oval 692"/>
            <p:cNvSpPr/>
            <p:nvPr/>
          </p:nvSpPr>
          <p:spPr>
            <a:xfrm>
              <a:off x="5419205" y="5259978"/>
              <a:ext cx="165463" cy="165463"/>
            </a:xfrm>
            <a:prstGeom prst="ellipse">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94" name="Straight Connector 693"/>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695" name="Group 694"/>
          <p:cNvGrpSpPr/>
          <p:nvPr/>
        </p:nvGrpSpPr>
        <p:grpSpPr>
          <a:xfrm>
            <a:off x="8175022" y="1292958"/>
            <a:ext cx="136384" cy="234684"/>
            <a:chOff x="5382493" y="5259978"/>
            <a:chExt cx="202175" cy="347894"/>
          </a:xfrm>
        </p:grpSpPr>
        <p:sp>
          <p:nvSpPr>
            <p:cNvPr id="696" name="Oval 695"/>
            <p:cNvSpPr/>
            <p:nvPr/>
          </p:nvSpPr>
          <p:spPr>
            <a:xfrm>
              <a:off x="5419205" y="5259978"/>
              <a:ext cx="165463" cy="165463"/>
            </a:xfrm>
            <a:prstGeom prst="ellipse">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97" name="Straight Connector 696"/>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698" name="Group 697"/>
          <p:cNvGrpSpPr/>
          <p:nvPr/>
        </p:nvGrpSpPr>
        <p:grpSpPr>
          <a:xfrm>
            <a:off x="7068605" y="2630124"/>
            <a:ext cx="241837" cy="197555"/>
            <a:chOff x="4422502" y="5802756"/>
            <a:chExt cx="241837" cy="197555"/>
          </a:xfrm>
        </p:grpSpPr>
        <p:sp>
          <p:nvSpPr>
            <p:cNvPr id="699"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700" name="Straight Connector 699"/>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701" name="Group 700"/>
          <p:cNvGrpSpPr/>
          <p:nvPr/>
        </p:nvGrpSpPr>
        <p:grpSpPr>
          <a:xfrm>
            <a:off x="4940972" y="2890996"/>
            <a:ext cx="136384" cy="234684"/>
            <a:chOff x="5382493" y="5259978"/>
            <a:chExt cx="202175" cy="347894"/>
          </a:xfrm>
        </p:grpSpPr>
        <p:sp>
          <p:nvSpPr>
            <p:cNvPr id="702" name="Oval 701"/>
            <p:cNvSpPr/>
            <p:nvPr/>
          </p:nvSpPr>
          <p:spPr>
            <a:xfrm>
              <a:off x="5419205" y="5259978"/>
              <a:ext cx="165463" cy="165463"/>
            </a:xfrm>
            <a:prstGeom prst="ellipse">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703" name="Straight Connector 702"/>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704" name="Group 703"/>
          <p:cNvGrpSpPr/>
          <p:nvPr/>
        </p:nvGrpSpPr>
        <p:grpSpPr>
          <a:xfrm>
            <a:off x="6454693" y="1749439"/>
            <a:ext cx="136384" cy="234684"/>
            <a:chOff x="5382493" y="5259978"/>
            <a:chExt cx="202175" cy="347894"/>
          </a:xfrm>
        </p:grpSpPr>
        <p:sp>
          <p:nvSpPr>
            <p:cNvPr id="705" name="Oval 704"/>
            <p:cNvSpPr/>
            <p:nvPr/>
          </p:nvSpPr>
          <p:spPr>
            <a:xfrm>
              <a:off x="5419205" y="5259978"/>
              <a:ext cx="165463" cy="165463"/>
            </a:xfrm>
            <a:prstGeom prst="ellipse">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706" name="Straight Connector 705"/>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710" name="Group 709"/>
          <p:cNvGrpSpPr/>
          <p:nvPr/>
        </p:nvGrpSpPr>
        <p:grpSpPr>
          <a:xfrm>
            <a:off x="6260319" y="1776654"/>
            <a:ext cx="136384" cy="240660"/>
            <a:chOff x="5382493" y="5259978"/>
            <a:chExt cx="202175" cy="356753"/>
          </a:xfrm>
        </p:grpSpPr>
        <p:sp>
          <p:nvSpPr>
            <p:cNvPr id="711" name="Oval 710"/>
            <p:cNvSpPr/>
            <p:nvPr/>
          </p:nvSpPr>
          <p:spPr>
            <a:xfrm>
              <a:off x="5419205" y="5259978"/>
              <a:ext cx="165463" cy="165463"/>
            </a:xfrm>
            <a:prstGeom prst="ellipse">
              <a:avLst/>
            </a:prstGeom>
            <a:solidFill>
              <a:schemeClr val="bg1"/>
            </a:solidFill>
            <a:ln>
              <a:solidFill>
                <a:schemeClr val="tx1">
                  <a:lumMod val="50000"/>
                  <a:lumOff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712" name="Straight Connector 711"/>
            <p:cNvCxnSpPr/>
            <p:nvPr/>
          </p:nvCxnSpPr>
          <p:spPr>
            <a:xfrm flipH="1">
              <a:off x="5382493" y="5416882"/>
              <a:ext cx="90843"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cxnSp>
        <p:nvCxnSpPr>
          <p:cNvPr id="714" name="Straight Connector 713"/>
          <p:cNvCxnSpPr/>
          <p:nvPr/>
        </p:nvCxnSpPr>
        <p:spPr>
          <a:xfrm>
            <a:off x="7458283" y="1355290"/>
            <a:ext cx="415290" cy="1584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15" name="TextBox 714"/>
          <p:cNvSpPr txBox="1"/>
          <p:nvPr/>
        </p:nvSpPr>
        <p:spPr>
          <a:xfrm>
            <a:off x="7231477" y="1387696"/>
            <a:ext cx="519621" cy="261610"/>
          </a:xfrm>
          <a:prstGeom prst="rect">
            <a:avLst/>
          </a:prstGeom>
          <a:noFill/>
        </p:spPr>
        <p:txBody>
          <a:bodyPr wrap="square" rtlCol="0">
            <a:spAutoFit/>
          </a:bodyPr>
          <a:lstStyle/>
          <a:p>
            <a:r>
              <a:rPr lang="en-US" sz="1100" dirty="0" smtClean="0"/>
              <a:t>VT</a:t>
            </a:r>
          </a:p>
        </p:txBody>
      </p:sp>
      <p:cxnSp>
        <p:nvCxnSpPr>
          <p:cNvPr id="23" name="Straight Connector 22"/>
          <p:cNvCxnSpPr>
            <a:stCxn id="18" idx="8"/>
            <a:endCxn id="13" idx="1"/>
          </p:cNvCxnSpPr>
          <p:nvPr/>
        </p:nvCxnSpPr>
        <p:spPr>
          <a:xfrm>
            <a:off x="8023123" y="1968910"/>
            <a:ext cx="456534" cy="1438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73" name="Group 372"/>
          <p:cNvGrpSpPr/>
          <p:nvPr/>
        </p:nvGrpSpPr>
        <p:grpSpPr>
          <a:xfrm rot="20801452">
            <a:off x="7215272" y="844759"/>
            <a:ext cx="150649" cy="267989"/>
            <a:chOff x="5382493" y="5259978"/>
            <a:chExt cx="202175" cy="347894"/>
          </a:xfrm>
        </p:grpSpPr>
        <p:sp>
          <p:nvSpPr>
            <p:cNvPr id="374" name="Oval 373"/>
            <p:cNvSpPr/>
            <p:nvPr/>
          </p:nvSpPr>
          <p:spPr>
            <a:xfrm>
              <a:off x="5419205" y="5259978"/>
              <a:ext cx="165463" cy="165463"/>
            </a:xfrm>
            <a:prstGeom prst="ellipse">
              <a:avLst/>
            </a:prstGeom>
            <a:solidFill>
              <a:schemeClr val="accent2"/>
            </a:solidFill>
            <a:ln>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75" name="Straight Connector 374"/>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8495314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4"/>
          <a:stretch>
            <a:fillRect/>
          </a:stretch>
        </p:blipFill>
        <p:spPr>
          <a:xfrm>
            <a:off x="7072054" y="951677"/>
            <a:ext cx="300971" cy="494696"/>
          </a:xfrm>
          <a:prstGeom prst="rect">
            <a:avLst/>
          </a:prstGeom>
        </p:spPr>
      </p:pic>
      <p:cxnSp>
        <p:nvCxnSpPr>
          <p:cNvPr id="531" name="Straight Connector 530"/>
          <p:cNvCxnSpPr/>
          <p:nvPr/>
        </p:nvCxnSpPr>
        <p:spPr>
          <a:xfrm flipH="1" flipV="1">
            <a:off x="7716169" y="1197678"/>
            <a:ext cx="261892" cy="2684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30" name="Picture 329"/>
          <p:cNvPicPr>
            <a:picLocks noChangeAspect="1"/>
          </p:cNvPicPr>
          <p:nvPr/>
        </p:nvPicPr>
        <p:blipFill>
          <a:blip r:embed="rId5">
            <a:duotone>
              <a:schemeClr val="accent3">
                <a:shade val="45000"/>
                <a:satMod val="135000"/>
              </a:schemeClr>
              <a:prstClr val="white"/>
            </a:duotone>
          </a:blip>
          <a:stretch>
            <a:fillRect/>
          </a:stretch>
        </p:blipFill>
        <p:spPr>
          <a:xfrm>
            <a:off x="8483370" y="1911585"/>
            <a:ext cx="484712" cy="402406"/>
          </a:xfrm>
          <a:prstGeom prst="rect">
            <a:avLst/>
          </a:prstGeom>
        </p:spPr>
      </p:pic>
      <p:sp>
        <p:nvSpPr>
          <p:cNvPr id="332" name="TextBox 331"/>
          <p:cNvSpPr txBox="1"/>
          <p:nvPr/>
        </p:nvSpPr>
        <p:spPr>
          <a:xfrm>
            <a:off x="8628680" y="2095879"/>
            <a:ext cx="519621" cy="261610"/>
          </a:xfrm>
          <a:prstGeom prst="rect">
            <a:avLst/>
          </a:prstGeom>
          <a:noFill/>
        </p:spPr>
        <p:txBody>
          <a:bodyPr wrap="square" rtlCol="0">
            <a:spAutoFit/>
          </a:bodyPr>
          <a:lstStyle/>
          <a:p>
            <a:r>
              <a:rPr lang="en-US" sz="1100" dirty="0" smtClean="0"/>
              <a:t>CT</a:t>
            </a:r>
            <a:endParaRPr lang="en-US" sz="1100" dirty="0"/>
          </a:p>
        </p:txBody>
      </p:sp>
      <p:graphicFrame>
        <p:nvGraphicFramePr>
          <p:cNvPr id="71" name="Table 70"/>
          <p:cNvGraphicFramePr>
            <a:graphicFrameLocks noGrp="1"/>
          </p:cNvGraphicFramePr>
          <p:nvPr>
            <p:extLst>
              <p:ext uri="{D42A27DB-BD31-4B8C-83A1-F6EECF244321}">
                <p14:modId xmlns:p14="http://schemas.microsoft.com/office/powerpoint/2010/main" val="1072326999"/>
              </p:ext>
            </p:extLst>
          </p:nvPr>
        </p:nvGraphicFramePr>
        <p:xfrm>
          <a:off x="228601" y="5679073"/>
          <a:ext cx="8686800" cy="1066800"/>
        </p:xfrm>
        <a:graphic>
          <a:graphicData uri="http://schemas.openxmlformats.org/drawingml/2006/table">
            <a:tbl>
              <a:tblPr firstRow="1" bandRow="1">
                <a:tableStyleId>{2D5ABB26-0587-4C30-8999-92F81FD0307C}</a:tableStyleId>
              </a:tblPr>
              <a:tblGrid>
                <a:gridCol w="965200">
                  <a:extLst>
                    <a:ext uri="{9D8B030D-6E8A-4147-A177-3AD203B41FA5}">
                      <a16:colId xmlns="" xmlns:a16="http://schemas.microsoft.com/office/drawing/2014/main" val="20000"/>
                    </a:ext>
                  </a:extLst>
                </a:gridCol>
                <a:gridCol w="965200">
                  <a:extLst>
                    <a:ext uri="{9D8B030D-6E8A-4147-A177-3AD203B41FA5}">
                      <a16:colId xmlns="" xmlns:a16="http://schemas.microsoft.com/office/drawing/2014/main" val="20001"/>
                    </a:ext>
                  </a:extLst>
                </a:gridCol>
                <a:gridCol w="965200">
                  <a:extLst>
                    <a:ext uri="{9D8B030D-6E8A-4147-A177-3AD203B41FA5}">
                      <a16:colId xmlns="" xmlns:a16="http://schemas.microsoft.com/office/drawing/2014/main" val="20002"/>
                    </a:ext>
                  </a:extLst>
                </a:gridCol>
                <a:gridCol w="965200">
                  <a:extLst>
                    <a:ext uri="{9D8B030D-6E8A-4147-A177-3AD203B41FA5}">
                      <a16:colId xmlns="" xmlns:a16="http://schemas.microsoft.com/office/drawing/2014/main" val="20003"/>
                    </a:ext>
                  </a:extLst>
                </a:gridCol>
                <a:gridCol w="965200">
                  <a:extLst>
                    <a:ext uri="{9D8B030D-6E8A-4147-A177-3AD203B41FA5}">
                      <a16:colId xmlns="" xmlns:a16="http://schemas.microsoft.com/office/drawing/2014/main" val="20004"/>
                    </a:ext>
                  </a:extLst>
                </a:gridCol>
                <a:gridCol w="965200">
                  <a:extLst>
                    <a:ext uri="{9D8B030D-6E8A-4147-A177-3AD203B41FA5}">
                      <a16:colId xmlns="" xmlns:a16="http://schemas.microsoft.com/office/drawing/2014/main" val="20005"/>
                    </a:ext>
                  </a:extLst>
                </a:gridCol>
                <a:gridCol w="965200">
                  <a:extLst>
                    <a:ext uri="{9D8B030D-6E8A-4147-A177-3AD203B41FA5}">
                      <a16:colId xmlns="" xmlns:a16="http://schemas.microsoft.com/office/drawing/2014/main" val="20006"/>
                    </a:ext>
                  </a:extLst>
                </a:gridCol>
                <a:gridCol w="965200">
                  <a:extLst>
                    <a:ext uri="{9D8B030D-6E8A-4147-A177-3AD203B41FA5}">
                      <a16:colId xmlns="" xmlns:a16="http://schemas.microsoft.com/office/drawing/2014/main" val="20007"/>
                    </a:ext>
                  </a:extLst>
                </a:gridCol>
                <a:gridCol w="965200">
                  <a:extLst>
                    <a:ext uri="{9D8B030D-6E8A-4147-A177-3AD203B41FA5}">
                      <a16:colId xmlns="" xmlns:a16="http://schemas.microsoft.com/office/drawing/2014/main" val="20008"/>
                    </a:ext>
                  </a:extLst>
                </a:gridCol>
              </a:tblGrid>
              <a:tr h="327079">
                <a:tc>
                  <a:txBody>
                    <a:bodyPr/>
                    <a:lstStyle/>
                    <a:p>
                      <a:pPr algn="ctr"/>
                      <a:r>
                        <a:rPr lang="en-US" sz="1000" b="1" dirty="0" smtClean="0"/>
                        <a:t>Data Visualization </a:t>
                      </a:r>
                      <a:r>
                        <a:rPr lang="en-US" sz="1000" b="1" dirty="0" err="1" smtClean="0"/>
                        <a:t>CoP</a:t>
                      </a:r>
                      <a:endParaRPr lang="en-US" sz="10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00" b="1" kern="1200" dirty="0" smtClean="0"/>
                        <a:t>Local</a:t>
                      </a:r>
                      <a:br>
                        <a:rPr lang="en-US" sz="1000" b="1" kern="1200" dirty="0" smtClean="0"/>
                      </a:br>
                      <a:r>
                        <a:rPr lang="en-US" sz="1000" b="1" kern="1200" dirty="0" smtClean="0"/>
                        <a:t>Data Use</a:t>
                      </a:r>
                      <a:endParaRPr lang="en-US" sz="1000" b="1" kern="1200" dirty="0">
                        <a:solidFill>
                          <a:schemeClr val="bg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00" b="1" kern="1200" dirty="0" smtClean="0"/>
                        <a:t>ECIDS</a:t>
                      </a:r>
                      <a:r>
                        <a:rPr lang="en-US" sz="1000" b="1" kern="1200" baseline="0" dirty="0" smtClean="0"/>
                        <a:t> Learning Community</a:t>
                      </a:r>
                      <a:endParaRPr lang="en-US" sz="1000" b="1" kern="1200" dirty="0">
                        <a:solidFill>
                          <a:schemeClr val="bg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00" b="1" kern="1200" dirty="0" smtClean="0"/>
                        <a:t>PTAC  EC</a:t>
                      </a:r>
                      <a:r>
                        <a:rPr lang="en-US" sz="1000" b="1" kern="1200" baseline="0" dirty="0" smtClean="0"/>
                        <a:t> </a:t>
                      </a:r>
                      <a:r>
                        <a:rPr lang="en-US" sz="1000" b="1" kern="1200" dirty="0" smtClean="0"/>
                        <a:t>Confidentially</a:t>
                      </a:r>
                      <a:r>
                        <a:rPr lang="en-US" sz="1000" b="1" kern="1200" baseline="0" dirty="0" smtClean="0"/>
                        <a:t> Meeting</a:t>
                      </a:r>
                      <a:endParaRPr lang="en-US" sz="1000" b="1" kern="1200" dirty="0">
                        <a:solidFill>
                          <a:schemeClr val="bg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00" b="1" kern="1200" dirty="0" smtClean="0"/>
                        <a:t>Child</a:t>
                      </a:r>
                      <a:r>
                        <a:rPr lang="en-US" sz="1000" b="1" kern="1200" baseline="0" dirty="0" smtClean="0"/>
                        <a:t> Outcomes Topic Cohort</a:t>
                      </a:r>
                      <a:endParaRPr lang="en-US" sz="1000" b="1" kern="1200" dirty="0">
                        <a:solidFill>
                          <a:schemeClr val="bg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00" b="1" kern="1200" dirty="0" smtClean="0"/>
                        <a:t>Child</a:t>
                      </a:r>
                      <a:r>
                        <a:rPr lang="en-US" sz="1000" b="1" kern="1200" baseline="0" dirty="0" smtClean="0"/>
                        <a:t> Outcomes Summary Data </a:t>
                      </a:r>
                      <a:r>
                        <a:rPr lang="en-US" sz="1000" b="1" kern="1200" baseline="0" dirty="0" err="1" smtClean="0"/>
                        <a:t>CoP</a:t>
                      </a:r>
                      <a:endParaRPr lang="en-US" sz="1000" b="1" kern="1200" dirty="0">
                        <a:solidFill>
                          <a:schemeClr val="bg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00" b="1" kern="1200" dirty="0" smtClean="0"/>
                        <a:t>Social</a:t>
                      </a:r>
                      <a:r>
                        <a:rPr lang="en-US" sz="1000" b="1" kern="1200" baseline="0" dirty="0" smtClean="0"/>
                        <a:t> Emotional Community of Practice</a:t>
                      </a:r>
                      <a:endParaRPr lang="en-US" sz="1000" b="1" kern="1200" dirty="0">
                        <a:solidFill>
                          <a:schemeClr val="bg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00" b="1" kern="1200" dirty="0" smtClean="0"/>
                        <a:t>IFSP </a:t>
                      </a:r>
                      <a:br>
                        <a:rPr lang="en-US" sz="1000" b="1" kern="1200" dirty="0" smtClean="0"/>
                      </a:br>
                      <a:r>
                        <a:rPr lang="en-US" sz="1000" b="1" kern="1200" dirty="0" smtClean="0"/>
                        <a:t>Topic Cohort</a:t>
                      </a:r>
                      <a:endParaRPr lang="en-US" sz="1000" b="1" kern="1200" dirty="0">
                        <a:solidFill>
                          <a:schemeClr val="bg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00" b="1" kern="1200" dirty="0" smtClean="0"/>
                        <a:t>Family Outcomes</a:t>
                      </a:r>
                      <a:r>
                        <a:rPr lang="en-US" sz="1000" b="1" kern="1200" baseline="0" dirty="0" smtClean="0"/>
                        <a:t> Learning Community</a:t>
                      </a:r>
                      <a:endParaRPr lang="en-US" sz="1000" b="1" kern="1200" dirty="0">
                        <a:solidFill>
                          <a:schemeClr val="bg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0"/>
                  </a:ext>
                </a:extLst>
              </a:tr>
              <a:tr h="327079">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bl>
          </a:graphicData>
        </a:graphic>
      </p:graphicFrame>
      <p:grpSp>
        <p:nvGrpSpPr>
          <p:cNvPr id="132" name="Group 131"/>
          <p:cNvGrpSpPr/>
          <p:nvPr/>
        </p:nvGrpSpPr>
        <p:grpSpPr>
          <a:xfrm>
            <a:off x="4290312" y="2201074"/>
            <a:ext cx="241837" cy="197555"/>
            <a:chOff x="4574902" y="5955156"/>
            <a:chExt cx="241837" cy="197555"/>
          </a:xfrm>
        </p:grpSpPr>
        <p:sp>
          <p:nvSpPr>
            <p:cNvPr id="133" name="Pentagon 52"/>
            <p:cNvSpPr/>
            <p:nvPr/>
          </p:nvSpPr>
          <p:spPr>
            <a:xfrm rot="1344337">
              <a:off x="4649272" y="59551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6"/>
            </a:solidFill>
            <a:ln>
              <a:solidFill>
                <a:schemeClr val="accent6"/>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34" name="Straight Connector 133"/>
            <p:cNvCxnSpPr/>
            <p:nvPr/>
          </p:nvCxnSpPr>
          <p:spPr>
            <a:xfrm flipH="1">
              <a:off x="4574902" y="60144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35" name="Group 134"/>
          <p:cNvGrpSpPr/>
          <p:nvPr/>
        </p:nvGrpSpPr>
        <p:grpSpPr>
          <a:xfrm>
            <a:off x="1614022" y="6470227"/>
            <a:ext cx="241837" cy="197555"/>
            <a:chOff x="5429101" y="5712528"/>
            <a:chExt cx="241837" cy="197555"/>
          </a:xfrm>
        </p:grpSpPr>
        <p:sp>
          <p:nvSpPr>
            <p:cNvPr id="136" name="Pentagon 52"/>
            <p:cNvSpPr/>
            <p:nvPr/>
          </p:nvSpPr>
          <p:spPr>
            <a:xfrm rot="1344337">
              <a:off x="5503471" y="5712528"/>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1"/>
            </a:solidFill>
            <a:ln>
              <a:solidFill>
                <a:schemeClr val="accent1">
                  <a:lumMod val="75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37" name="Straight Connector 136"/>
            <p:cNvCxnSpPr/>
            <p:nvPr/>
          </p:nvCxnSpPr>
          <p:spPr>
            <a:xfrm flipH="1">
              <a:off x="5429101" y="5771772"/>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41" name="Group 140"/>
          <p:cNvGrpSpPr/>
          <p:nvPr/>
        </p:nvGrpSpPr>
        <p:grpSpPr>
          <a:xfrm>
            <a:off x="4483233" y="6470227"/>
            <a:ext cx="241837" cy="197555"/>
            <a:chOff x="4827954" y="5556907"/>
            <a:chExt cx="241837" cy="197555"/>
          </a:xfrm>
        </p:grpSpPr>
        <p:sp>
          <p:nvSpPr>
            <p:cNvPr id="142" name="Pentagon 52"/>
            <p:cNvSpPr/>
            <p:nvPr/>
          </p:nvSpPr>
          <p:spPr>
            <a:xfrm rot="1344337">
              <a:off x="4902324" y="5556907"/>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0000"/>
            </a:solidFill>
            <a:ln>
              <a:solidFill>
                <a:srgbClr val="FF0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43" name="Straight Connector 142"/>
            <p:cNvCxnSpPr/>
            <p:nvPr/>
          </p:nvCxnSpPr>
          <p:spPr>
            <a:xfrm flipH="1">
              <a:off x="4827954" y="5616151"/>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47" name="Group 146"/>
          <p:cNvGrpSpPr/>
          <p:nvPr/>
        </p:nvGrpSpPr>
        <p:grpSpPr>
          <a:xfrm>
            <a:off x="5402545" y="6470227"/>
            <a:ext cx="241837" cy="197555"/>
            <a:chOff x="4422502" y="5802756"/>
            <a:chExt cx="241837" cy="197555"/>
          </a:xfrm>
        </p:grpSpPr>
        <p:sp>
          <p:nvSpPr>
            <p:cNvPr id="148"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49" name="Straight Connector 148"/>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50" name="Group 149"/>
          <p:cNvGrpSpPr/>
          <p:nvPr/>
        </p:nvGrpSpPr>
        <p:grpSpPr>
          <a:xfrm>
            <a:off x="6290896" y="6470227"/>
            <a:ext cx="241837" cy="197555"/>
            <a:chOff x="4270102" y="5650356"/>
            <a:chExt cx="241837" cy="197555"/>
          </a:xfrm>
        </p:grpSpPr>
        <p:sp>
          <p:nvSpPr>
            <p:cNvPr id="151"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52" name="Straight Connector 151"/>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57" name="Group 156"/>
          <p:cNvGrpSpPr/>
          <p:nvPr/>
        </p:nvGrpSpPr>
        <p:grpSpPr>
          <a:xfrm>
            <a:off x="2579076" y="6470227"/>
            <a:ext cx="241837" cy="197555"/>
            <a:chOff x="5429101" y="5712528"/>
            <a:chExt cx="241837" cy="197555"/>
          </a:xfrm>
        </p:grpSpPr>
        <p:sp>
          <p:nvSpPr>
            <p:cNvPr id="158" name="Pentagon 52"/>
            <p:cNvSpPr/>
            <p:nvPr/>
          </p:nvSpPr>
          <p:spPr>
            <a:xfrm rot="1344337">
              <a:off x="5503471" y="5712528"/>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1"/>
            </a:solidFill>
            <a:ln>
              <a:solidFill>
                <a:schemeClr val="tx1">
                  <a:lumMod val="50000"/>
                  <a:lumOff val="5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59" name="Straight Connector 158"/>
            <p:cNvCxnSpPr/>
            <p:nvPr/>
          </p:nvCxnSpPr>
          <p:spPr>
            <a:xfrm flipH="1">
              <a:off x="5429101" y="5771772"/>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8222385" y="6470227"/>
            <a:ext cx="235691" cy="184622"/>
            <a:chOff x="4432006" y="5565214"/>
            <a:chExt cx="235691" cy="184622"/>
          </a:xfrm>
        </p:grpSpPr>
        <p:sp>
          <p:nvSpPr>
            <p:cNvPr id="62" name="Pentagon 52"/>
            <p:cNvSpPr/>
            <p:nvPr/>
          </p:nvSpPr>
          <p:spPr>
            <a:xfrm rot="1344337">
              <a:off x="4500230" y="5565214"/>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tx1"/>
            </a:solidFill>
            <a:ln>
              <a:solidFill>
                <a:schemeClr val="tx1"/>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3" name="Straight Connector 62"/>
            <p:cNvCxnSpPr/>
            <p:nvPr/>
          </p:nvCxnSpPr>
          <p:spPr>
            <a:xfrm flipH="1">
              <a:off x="4432006" y="5611525"/>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5482991" y="3397232"/>
            <a:ext cx="235691" cy="184622"/>
            <a:chOff x="4432006" y="5565214"/>
            <a:chExt cx="235691" cy="184622"/>
          </a:xfrm>
        </p:grpSpPr>
        <p:sp>
          <p:nvSpPr>
            <p:cNvPr id="72" name="Pentagon 52"/>
            <p:cNvSpPr/>
            <p:nvPr/>
          </p:nvSpPr>
          <p:spPr>
            <a:xfrm rot="1344337">
              <a:off x="4500230" y="5565214"/>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tx1"/>
            </a:solidFill>
            <a:ln>
              <a:solidFill>
                <a:schemeClr val="tx1"/>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73" name="Straight Connector 72"/>
            <p:cNvCxnSpPr/>
            <p:nvPr/>
          </p:nvCxnSpPr>
          <p:spPr>
            <a:xfrm flipH="1">
              <a:off x="4432006" y="5611525"/>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3363212" y="2629739"/>
            <a:ext cx="241837" cy="197555"/>
            <a:chOff x="4574902" y="5955156"/>
            <a:chExt cx="241837" cy="197555"/>
          </a:xfrm>
        </p:grpSpPr>
        <p:sp>
          <p:nvSpPr>
            <p:cNvPr id="100" name="Pentagon 52"/>
            <p:cNvSpPr/>
            <p:nvPr/>
          </p:nvSpPr>
          <p:spPr>
            <a:xfrm rot="1344337">
              <a:off x="4649272" y="59551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6"/>
            </a:solidFill>
            <a:ln>
              <a:solidFill>
                <a:schemeClr val="accent6"/>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01" name="Straight Connector 100"/>
            <p:cNvCxnSpPr/>
            <p:nvPr/>
          </p:nvCxnSpPr>
          <p:spPr>
            <a:xfrm flipH="1">
              <a:off x="4574902" y="60144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02" name="Group 101"/>
          <p:cNvGrpSpPr/>
          <p:nvPr/>
        </p:nvGrpSpPr>
        <p:grpSpPr>
          <a:xfrm>
            <a:off x="3566099" y="2629739"/>
            <a:ext cx="241837" cy="197555"/>
            <a:chOff x="5429101" y="5712528"/>
            <a:chExt cx="241837" cy="197555"/>
          </a:xfrm>
        </p:grpSpPr>
        <p:sp>
          <p:nvSpPr>
            <p:cNvPr id="103" name="Pentagon 52"/>
            <p:cNvSpPr/>
            <p:nvPr/>
          </p:nvSpPr>
          <p:spPr>
            <a:xfrm rot="1344337">
              <a:off x="5503471" y="5712528"/>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1"/>
            </a:solidFill>
            <a:ln>
              <a:solidFill>
                <a:schemeClr val="tx1">
                  <a:lumMod val="50000"/>
                  <a:lumOff val="5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04" name="Straight Connector 103"/>
            <p:cNvCxnSpPr/>
            <p:nvPr/>
          </p:nvCxnSpPr>
          <p:spPr>
            <a:xfrm flipH="1">
              <a:off x="5429101" y="5771772"/>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05" name="Group 104"/>
          <p:cNvGrpSpPr/>
          <p:nvPr/>
        </p:nvGrpSpPr>
        <p:grpSpPr>
          <a:xfrm>
            <a:off x="3768987" y="2629739"/>
            <a:ext cx="241837" cy="197555"/>
            <a:chOff x="5140062" y="5642836"/>
            <a:chExt cx="241837" cy="197555"/>
          </a:xfrm>
        </p:grpSpPr>
        <p:sp>
          <p:nvSpPr>
            <p:cNvPr id="106" name="Pentagon 52"/>
            <p:cNvSpPr/>
            <p:nvPr/>
          </p:nvSpPr>
          <p:spPr>
            <a:xfrm rot="1344337">
              <a:off x="5214432" y="564283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2"/>
            </a:solidFill>
            <a:ln>
              <a:solidFill>
                <a:schemeClr val="accent2"/>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07" name="Straight Connector 106"/>
            <p:cNvCxnSpPr/>
            <p:nvPr/>
          </p:nvCxnSpPr>
          <p:spPr>
            <a:xfrm flipH="1">
              <a:off x="5140062" y="570208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20" name="Group 119"/>
          <p:cNvGrpSpPr/>
          <p:nvPr/>
        </p:nvGrpSpPr>
        <p:grpSpPr>
          <a:xfrm>
            <a:off x="7341052" y="6470227"/>
            <a:ext cx="241837" cy="197555"/>
            <a:chOff x="4117702" y="5497956"/>
            <a:chExt cx="241837" cy="197555"/>
          </a:xfrm>
        </p:grpSpPr>
        <p:sp>
          <p:nvSpPr>
            <p:cNvPr id="121" name="Pentagon 52"/>
            <p:cNvSpPr/>
            <p:nvPr/>
          </p:nvSpPr>
          <p:spPr>
            <a:xfrm rot="1344337">
              <a:off x="4192072" y="54979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7030A0"/>
            </a:solidFill>
            <a:ln>
              <a:solidFill>
                <a:srgbClr val="7030A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22" name="Straight Connector 121"/>
            <p:cNvCxnSpPr/>
            <p:nvPr/>
          </p:nvCxnSpPr>
          <p:spPr>
            <a:xfrm flipH="1">
              <a:off x="4117702" y="55572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29" name="Group 128"/>
          <p:cNvGrpSpPr/>
          <p:nvPr/>
        </p:nvGrpSpPr>
        <p:grpSpPr>
          <a:xfrm>
            <a:off x="5055590" y="2123929"/>
            <a:ext cx="241837" cy="197555"/>
            <a:chOff x="4574902" y="5955156"/>
            <a:chExt cx="241837" cy="197555"/>
          </a:xfrm>
        </p:grpSpPr>
        <p:sp>
          <p:nvSpPr>
            <p:cNvPr id="130" name="Pentagon 52"/>
            <p:cNvSpPr/>
            <p:nvPr/>
          </p:nvSpPr>
          <p:spPr>
            <a:xfrm rot="1344337">
              <a:off x="4649272" y="59551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6"/>
            </a:solidFill>
            <a:ln>
              <a:solidFill>
                <a:schemeClr val="accent6"/>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31" name="Straight Connector 130"/>
            <p:cNvCxnSpPr/>
            <p:nvPr/>
          </p:nvCxnSpPr>
          <p:spPr>
            <a:xfrm flipH="1">
              <a:off x="4574902" y="60144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65" name="Group 164"/>
          <p:cNvGrpSpPr/>
          <p:nvPr/>
        </p:nvGrpSpPr>
        <p:grpSpPr>
          <a:xfrm>
            <a:off x="8639703" y="-2167654"/>
            <a:ext cx="241837" cy="197555"/>
            <a:chOff x="4574902" y="5955156"/>
            <a:chExt cx="241837" cy="197555"/>
          </a:xfrm>
        </p:grpSpPr>
        <p:sp>
          <p:nvSpPr>
            <p:cNvPr id="166" name="Pentagon 52"/>
            <p:cNvSpPr/>
            <p:nvPr/>
          </p:nvSpPr>
          <p:spPr>
            <a:xfrm rot="1344337">
              <a:off x="4649272" y="59551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6"/>
            </a:solidFill>
            <a:ln>
              <a:solidFill>
                <a:schemeClr val="accent6"/>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67" name="Straight Connector 166"/>
            <p:cNvCxnSpPr/>
            <p:nvPr/>
          </p:nvCxnSpPr>
          <p:spPr>
            <a:xfrm flipH="1">
              <a:off x="4574902" y="60144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78" name="Group 177"/>
          <p:cNvGrpSpPr/>
          <p:nvPr/>
        </p:nvGrpSpPr>
        <p:grpSpPr>
          <a:xfrm>
            <a:off x="4369162" y="1289522"/>
            <a:ext cx="241837" cy="197555"/>
            <a:chOff x="4574902" y="5955156"/>
            <a:chExt cx="241837" cy="197555"/>
          </a:xfrm>
        </p:grpSpPr>
        <p:sp>
          <p:nvSpPr>
            <p:cNvPr id="179" name="Pentagon 52"/>
            <p:cNvSpPr/>
            <p:nvPr/>
          </p:nvSpPr>
          <p:spPr>
            <a:xfrm rot="1344337">
              <a:off x="4649272" y="59551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6"/>
            </a:solidFill>
            <a:ln>
              <a:solidFill>
                <a:schemeClr val="accent6"/>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80" name="Straight Connector 179"/>
            <p:cNvCxnSpPr/>
            <p:nvPr/>
          </p:nvCxnSpPr>
          <p:spPr>
            <a:xfrm flipH="1">
              <a:off x="4574902" y="60144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84" name="Group 183"/>
          <p:cNvGrpSpPr/>
          <p:nvPr/>
        </p:nvGrpSpPr>
        <p:grpSpPr>
          <a:xfrm>
            <a:off x="675811" y="6470227"/>
            <a:ext cx="241837" cy="197555"/>
            <a:chOff x="4574902" y="5955156"/>
            <a:chExt cx="241837" cy="197555"/>
          </a:xfrm>
        </p:grpSpPr>
        <p:sp>
          <p:nvSpPr>
            <p:cNvPr id="185" name="Pentagon 52"/>
            <p:cNvSpPr/>
            <p:nvPr/>
          </p:nvSpPr>
          <p:spPr>
            <a:xfrm rot="1344337">
              <a:off x="4649272" y="59551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6"/>
            </a:solidFill>
            <a:ln>
              <a:solidFill>
                <a:schemeClr val="accent6"/>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86" name="Straight Connector 185"/>
            <p:cNvCxnSpPr/>
            <p:nvPr/>
          </p:nvCxnSpPr>
          <p:spPr>
            <a:xfrm flipH="1">
              <a:off x="4574902" y="60144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96" name="Group 195"/>
          <p:cNvGrpSpPr/>
          <p:nvPr/>
        </p:nvGrpSpPr>
        <p:grpSpPr>
          <a:xfrm>
            <a:off x="4092254" y="1645214"/>
            <a:ext cx="241837" cy="197555"/>
            <a:chOff x="4574902" y="5955156"/>
            <a:chExt cx="241837" cy="197555"/>
          </a:xfrm>
        </p:grpSpPr>
        <p:sp>
          <p:nvSpPr>
            <p:cNvPr id="197" name="Pentagon 52"/>
            <p:cNvSpPr/>
            <p:nvPr/>
          </p:nvSpPr>
          <p:spPr>
            <a:xfrm rot="1344337">
              <a:off x="4649272" y="59551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6"/>
            </a:solidFill>
            <a:ln>
              <a:solidFill>
                <a:schemeClr val="accent6"/>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98" name="Straight Connector 197"/>
            <p:cNvCxnSpPr/>
            <p:nvPr/>
          </p:nvCxnSpPr>
          <p:spPr>
            <a:xfrm flipH="1">
              <a:off x="4574902" y="60144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02" name="Group 201"/>
          <p:cNvGrpSpPr/>
          <p:nvPr/>
        </p:nvGrpSpPr>
        <p:grpSpPr>
          <a:xfrm>
            <a:off x="5650162" y="1594225"/>
            <a:ext cx="241837" cy="197555"/>
            <a:chOff x="4574902" y="5955156"/>
            <a:chExt cx="241837" cy="197555"/>
          </a:xfrm>
        </p:grpSpPr>
        <p:sp>
          <p:nvSpPr>
            <p:cNvPr id="203" name="Pentagon 52"/>
            <p:cNvSpPr/>
            <p:nvPr/>
          </p:nvSpPr>
          <p:spPr>
            <a:xfrm rot="1344337">
              <a:off x="4649272" y="59551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6"/>
            </a:solidFill>
            <a:ln>
              <a:solidFill>
                <a:schemeClr val="accent6"/>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04" name="Straight Connector 203"/>
            <p:cNvCxnSpPr/>
            <p:nvPr/>
          </p:nvCxnSpPr>
          <p:spPr>
            <a:xfrm flipH="1">
              <a:off x="4574902" y="60144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05" name="Group 204"/>
          <p:cNvGrpSpPr/>
          <p:nvPr/>
        </p:nvGrpSpPr>
        <p:grpSpPr>
          <a:xfrm>
            <a:off x="3329123" y="1894992"/>
            <a:ext cx="241837" cy="197555"/>
            <a:chOff x="4574902" y="5955156"/>
            <a:chExt cx="241837" cy="197555"/>
          </a:xfrm>
        </p:grpSpPr>
        <p:sp>
          <p:nvSpPr>
            <p:cNvPr id="206" name="Pentagon 52"/>
            <p:cNvSpPr/>
            <p:nvPr/>
          </p:nvSpPr>
          <p:spPr>
            <a:xfrm rot="1344337">
              <a:off x="4649272" y="59551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6"/>
            </a:solidFill>
            <a:ln>
              <a:solidFill>
                <a:schemeClr val="accent6"/>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07" name="Straight Connector 206"/>
            <p:cNvCxnSpPr/>
            <p:nvPr/>
          </p:nvCxnSpPr>
          <p:spPr>
            <a:xfrm flipH="1">
              <a:off x="4574902" y="60144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23" name="Group 222"/>
          <p:cNvGrpSpPr/>
          <p:nvPr/>
        </p:nvGrpSpPr>
        <p:grpSpPr>
          <a:xfrm>
            <a:off x="4035758" y="4970954"/>
            <a:ext cx="241837" cy="197555"/>
            <a:chOff x="5140062" y="5642836"/>
            <a:chExt cx="241837" cy="197555"/>
          </a:xfrm>
        </p:grpSpPr>
        <p:sp>
          <p:nvSpPr>
            <p:cNvPr id="224" name="Pentagon 52"/>
            <p:cNvSpPr/>
            <p:nvPr/>
          </p:nvSpPr>
          <p:spPr>
            <a:xfrm rot="1344337">
              <a:off x="5214432" y="564283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2"/>
            </a:solidFill>
            <a:ln>
              <a:solidFill>
                <a:schemeClr val="accent2"/>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25" name="Straight Connector 224"/>
            <p:cNvCxnSpPr/>
            <p:nvPr/>
          </p:nvCxnSpPr>
          <p:spPr>
            <a:xfrm flipH="1">
              <a:off x="5140062" y="570208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29" name="Group 228"/>
          <p:cNvGrpSpPr/>
          <p:nvPr/>
        </p:nvGrpSpPr>
        <p:grpSpPr>
          <a:xfrm>
            <a:off x="5284350" y="2232020"/>
            <a:ext cx="235691" cy="184622"/>
            <a:chOff x="4432006" y="5565214"/>
            <a:chExt cx="235691" cy="184622"/>
          </a:xfrm>
        </p:grpSpPr>
        <p:sp>
          <p:nvSpPr>
            <p:cNvPr id="230" name="Pentagon 52"/>
            <p:cNvSpPr/>
            <p:nvPr/>
          </p:nvSpPr>
          <p:spPr>
            <a:xfrm rot="1344337">
              <a:off x="4500230" y="5565214"/>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tx1"/>
            </a:solidFill>
            <a:ln>
              <a:solidFill>
                <a:schemeClr val="tx1"/>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31" name="Straight Connector 230"/>
            <p:cNvCxnSpPr/>
            <p:nvPr/>
          </p:nvCxnSpPr>
          <p:spPr>
            <a:xfrm flipH="1">
              <a:off x="4432006" y="5611525"/>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32" name="Group 231"/>
          <p:cNvGrpSpPr/>
          <p:nvPr/>
        </p:nvGrpSpPr>
        <p:grpSpPr>
          <a:xfrm>
            <a:off x="2443985" y="1576979"/>
            <a:ext cx="241837" cy="197555"/>
            <a:chOff x="4827954" y="5556907"/>
            <a:chExt cx="241837" cy="197555"/>
          </a:xfrm>
        </p:grpSpPr>
        <p:sp>
          <p:nvSpPr>
            <p:cNvPr id="233" name="Pentagon 52"/>
            <p:cNvSpPr/>
            <p:nvPr/>
          </p:nvSpPr>
          <p:spPr>
            <a:xfrm rot="1344337">
              <a:off x="4902324" y="5556907"/>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0000"/>
            </a:solidFill>
            <a:ln>
              <a:solidFill>
                <a:srgbClr val="FF0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34" name="Straight Connector 233"/>
            <p:cNvCxnSpPr/>
            <p:nvPr/>
          </p:nvCxnSpPr>
          <p:spPr>
            <a:xfrm flipH="1">
              <a:off x="4827954" y="5616151"/>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35" name="Group 234"/>
          <p:cNvGrpSpPr/>
          <p:nvPr/>
        </p:nvGrpSpPr>
        <p:grpSpPr>
          <a:xfrm>
            <a:off x="5803543" y="2387238"/>
            <a:ext cx="241837" cy="197555"/>
            <a:chOff x="4827954" y="5556907"/>
            <a:chExt cx="241837" cy="197555"/>
          </a:xfrm>
        </p:grpSpPr>
        <p:sp>
          <p:nvSpPr>
            <p:cNvPr id="236" name="Pentagon 52"/>
            <p:cNvSpPr/>
            <p:nvPr/>
          </p:nvSpPr>
          <p:spPr>
            <a:xfrm rot="1344337">
              <a:off x="4902324" y="5556907"/>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0000"/>
            </a:solidFill>
            <a:ln>
              <a:solidFill>
                <a:srgbClr val="FF0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37" name="Straight Connector 236"/>
            <p:cNvCxnSpPr/>
            <p:nvPr/>
          </p:nvCxnSpPr>
          <p:spPr>
            <a:xfrm flipH="1">
              <a:off x="4827954" y="5616151"/>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50" name="Group 249"/>
          <p:cNvGrpSpPr/>
          <p:nvPr/>
        </p:nvGrpSpPr>
        <p:grpSpPr>
          <a:xfrm>
            <a:off x="6620664" y="2832309"/>
            <a:ext cx="241837" cy="197555"/>
            <a:chOff x="5140062" y="5642836"/>
            <a:chExt cx="241837" cy="197555"/>
          </a:xfrm>
        </p:grpSpPr>
        <p:sp>
          <p:nvSpPr>
            <p:cNvPr id="251" name="Pentagon 52"/>
            <p:cNvSpPr/>
            <p:nvPr/>
          </p:nvSpPr>
          <p:spPr>
            <a:xfrm rot="1344337">
              <a:off x="5214432" y="564283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2"/>
            </a:solidFill>
            <a:ln>
              <a:solidFill>
                <a:schemeClr val="accent2"/>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52" name="Straight Connector 251"/>
            <p:cNvCxnSpPr/>
            <p:nvPr/>
          </p:nvCxnSpPr>
          <p:spPr>
            <a:xfrm flipH="1">
              <a:off x="5140062" y="570208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57" name="Group 256"/>
          <p:cNvGrpSpPr/>
          <p:nvPr/>
        </p:nvGrpSpPr>
        <p:grpSpPr>
          <a:xfrm>
            <a:off x="5429660" y="3958293"/>
            <a:ext cx="235691" cy="184622"/>
            <a:chOff x="4432006" y="5565214"/>
            <a:chExt cx="235691" cy="184622"/>
          </a:xfrm>
        </p:grpSpPr>
        <p:sp>
          <p:nvSpPr>
            <p:cNvPr id="258" name="Pentagon 52"/>
            <p:cNvSpPr/>
            <p:nvPr/>
          </p:nvSpPr>
          <p:spPr>
            <a:xfrm rot="1344337">
              <a:off x="4500230" y="5565214"/>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tx1"/>
            </a:solidFill>
            <a:ln>
              <a:solidFill>
                <a:schemeClr val="tx1"/>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59" name="Straight Connector 258"/>
            <p:cNvCxnSpPr/>
            <p:nvPr/>
          </p:nvCxnSpPr>
          <p:spPr>
            <a:xfrm flipH="1">
              <a:off x="4432006" y="5611525"/>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60" name="Group 259"/>
          <p:cNvGrpSpPr/>
          <p:nvPr/>
        </p:nvGrpSpPr>
        <p:grpSpPr>
          <a:xfrm>
            <a:off x="8084488" y="1723101"/>
            <a:ext cx="241837" cy="197555"/>
            <a:chOff x="5429101" y="5712528"/>
            <a:chExt cx="241837" cy="197555"/>
          </a:xfrm>
        </p:grpSpPr>
        <p:sp>
          <p:nvSpPr>
            <p:cNvPr id="261" name="Pentagon 52"/>
            <p:cNvSpPr/>
            <p:nvPr/>
          </p:nvSpPr>
          <p:spPr>
            <a:xfrm rot="1344337">
              <a:off x="5503471" y="5712528"/>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1"/>
            </a:solidFill>
            <a:ln>
              <a:solidFill>
                <a:schemeClr val="accent1">
                  <a:lumMod val="75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62" name="Straight Connector 261"/>
            <p:cNvCxnSpPr/>
            <p:nvPr/>
          </p:nvCxnSpPr>
          <p:spPr>
            <a:xfrm flipH="1">
              <a:off x="5429101" y="5771772"/>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63" name="Group 262"/>
          <p:cNvGrpSpPr/>
          <p:nvPr/>
        </p:nvGrpSpPr>
        <p:grpSpPr>
          <a:xfrm>
            <a:off x="8261767" y="1712024"/>
            <a:ext cx="241837" cy="197555"/>
            <a:chOff x="4117702" y="5497956"/>
            <a:chExt cx="241837" cy="197555"/>
          </a:xfrm>
        </p:grpSpPr>
        <p:sp>
          <p:nvSpPr>
            <p:cNvPr id="264" name="Pentagon 52"/>
            <p:cNvSpPr/>
            <p:nvPr/>
          </p:nvSpPr>
          <p:spPr>
            <a:xfrm rot="1344337">
              <a:off x="4192072" y="54979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7030A0"/>
            </a:solidFill>
            <a:ln>
              <a:solidFill>
                <a:srgbClr val="7030A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65" name="Straight Connector 264"/>
            <p:cNvCxnSpPr/>
            <p:nvPr/>
          </p:nvCxnSpPr>
          <p:spPr>
            <a:xfrm flipH="1">
              <a:off x="4117702" y="55572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66" name="Group 265"/>
          <p:cNvGrpSpPr/>
          <p:nvPr/>
        </p:nvGrpSpPr>
        <p:grpSpPr>
          <a:xfrm>
            <a:off x="8134669" y="1135066"/>
            <a:ext cx="241837" cy="197555"/>
            <a:chOff x="5429101" y="5712528"/>
            <a:chExt cx="241837" cy="197555"/>
          </a:xfrm>
        </p:grpSpPr>
        <p:sp>
          <p:nvSpPr>
            <p:cNvPr id="267" name="Pentagon 52"/>
            <p:cNvSpPr/>
            <p:nvPr/>
          </p:nvSpPr>
          <p:spPr>
            <a:xfrm rot="1344337">
              <a:off x="5503471" y="5712528"/>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1"/>
            </a:solidFill>
            <a:ln>
              <a:solidFill>
                <a:schemeClr val="tx1">
                  <a:lumMod val="50000"/>
                  <a:lumOff val="5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68" name="Straight Connector 267"/>
            <p:cNvCxnSpPr/>
            <p:nvPr/>
          </p:nvCxnSpPr>
          <p:spPr>
            <a:xfrm flipH="1">
              <a:off x="5429101" y="5771772"/>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87" name="Group 286"/>
          <p:cNvGrpSpPr/>
          <p:nvPr/>
        </p:nvGrpSpPr>
        <p:grpSpPr>
          <a:xfrm>
            <a:off x="5857063" y="3542816"/>
            <a:ext cx="241837" cy="197555"/>
            <a:chOff x="4117702" y="5497956"/>
            <a:chExt cx="241837" cy="197555"/>
          </a:xfrm>
        </p:grpSpPr>
        <p:sp>
          <p:nvSpPr>
            <p:cNvPr id="288" name="Pentagon 52"/>
            <p:cNvSpPr/>
            <p:nvPr/>
          </p:nvSpPr>
          <p:spPr>
            <a:xfrm rot="1344337">
              <a:off x="4192072" y="54979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7030A0"/>
            </a:solidFill>
            <a:ln>
              <a:solidFill>
                <a:srgbClr val="7030A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89" name="Straight Connector 288"/>
            <p:cNvCxnSpPr/>
            <p:nvPr/>
          </p:nvCxnSpPr>
          <p:spPr>
            <a:xfrm flipH="1">
              <a:off x="4117702" y="55572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90" name="Group 289"/>
          <p:cNvGrpSpPr/>
          <p:nvPr/>
        </p:nvGrpSpPr>
        <p:grpSpPr>
          <a:xfrm>
            <a:off x="3192397" y="1232888"/>
            <a:ext cx="241837" cy="197555"/>
            <a:chOff x="4827954" y="5556907"/>
            <a:chExt cx="241837" cy="197555"/>
          </a:xfrm>
        </p:grpSpPr>
        <p:sp>
          <p:nvSpPr>
            <p:cNvPr id="291" name="Pentagon 52"/>
            <p:cNvSpPr/>
            <p:nvPr/>
          </p:nvSpPr>
          <p:spPr>
            <a:xfrm rot="1344337">
              <a:off x="4902324" y="5556907"/>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0000"/>
            </a:solidFill>
            <a:ln>
              <a:solidFill>
                <a:srgbClr val="FF0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92" name="Straight Connector 291"/>
            <p:cNvCxnSpPr/>
            <p:nvPr/>
          </p:nvCxnSpPr>
          <p:spPr>
            <a:xfrm flipH="1">
              <a:off x="4827954" y="5616151"/>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05" name="Group 304"/>
          <p:cNvGrpSpPr/>
          <p:nvPr/>
        </p:nvGrpSpPr>
        <p:grpSpPr>
          <a:xfrm>
            <a:off x="4125060" y="1289522"/>
            <a:ext cx="241837" cy="197555"/>
            <a:chOff x="5429101" y="5712528"/>
            <a:chExt cx="241837" cy="197555"/>
          </a:xfrm>
        </p:grpSpPr>
        <p:sp>
          <p:nvSpPr>
            <p:cNvPr id="306" name="Pentagon 52"/>
            <p:cNvSpPr/>
            <p:nvPr/>
          </p:nvSpPr>
          <p:spPr>
            <a:xfrm rot="1344337">
              <a:off x="5503471" y="5712528"/>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1"/>
            </a:solidFill>
            <a:ln>
              <a:solidFill>
                <a:schemeClr val="tx1">
                  <a:lumMod val="50000"/>
                  <a:lumOff val="5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07" name="Straight Connector 306"/>
            <p:cNvCxnSpPr/>
            <p:nvPr/>
          </p:nvCxnSpPr>
          <p:spPr>
            <a:xfrm flipH="1">
              <a:off x="5429101" y="5771772"/>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09" name="Group 308"/>
          <p:cNvGrpSpPr/>
          <p:nvPr/>
        </p:nvGrpSpPr>
        <p:grpSpPr>
          <a:xfrm>
            <a:off x="4637150" y="2201074"/>
            <a:ext cx="241837" cy="197555"/>
            <a:chOff x="5429101" y="5712528"/>
            <a:chExt cx="241837" cy="197555"/>
          </a:xfrm>
        </p:grpSpPr>
        <p:sp>
          <p:nvSpPr>
            <p:cNvPr id="310" name="Pentagon 52"/>
            <p:cNvSpPr/>
            <p:nvPr/>
          </p:nvSpPr>
          <p:spPr>
            <a:xfrm rot="1344337">
              <a:off x="5503471" y="5712528"/>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1"/>
            </a:solidFill>
            <a:ln>
              <a:solidFill>
                <a:schemeClr val="accent1">
                  <a:lumMod val="75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11" name="Straight Connector 310"/>
            <p:cNvCxnSpPr/>
            <p:nvPr/>
          </p:nvCxnSpPr>
          <p:spPr>
            <a:xfrm flipH="1">
              <a:off x="5429101" y="5771772"/>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33" name="Group 332"/>
          <p:cNvGrpSpPr/>
          <p:nvPr/>
        </p:nvGrpSpPr>
        <p:grpSpPr>
          <a:xfrm>
            <a:off x="3226791" y="3424924"/>
            <a:ext cx="241837" cy="197555"/>
            <a:chOff x="5140062" y="5642836"/>
            <a:chExt cx="241837" cy="197555"/>
          </a:xfrm>
        </p:grpSpPr>
        <p:sp>
          <p:nvSpPr>
            <p:cNvPr id="334" name="Pentagon 52"/>
            <p:cNvSpPr/>
            <p:nvPr/>
          </p:nvSpPr>
          <p:spPr>
            <a:xfrm rot="1344337">
              <a:off x="5214432" y="564283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2"/>
            </a:solidFill>
            <a:ln>
              <a:solidFill>
                <a:schemeClr val="accent2"/>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35" name="Straight Connector 334"/>
            <p:cNvCxnSpPr/>
            <p:nvPr/>
          </p:nvCxnSpPr>
          <p:spPr>
            <a:xfrm flipH="1">
              <a:off x="5140062" y="570208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42" name="Group 341"/>
          <p:cNvGrpSpPr/>
          <p:nvPr/>
        </p:nvGrpSpPr>
        <p:grpSpPr>
          <a:xfrm rot="21302534">
            <a:off x="7534092" y="1758780"/>
            <a:ext cx="235691" cy="184622"/>
            <a:chOff x="4432006" y="5565214"/>
            <a:chExt cx="235691" cy="184622"/>
          </a:xfrm>
        </p:grpSpPr>
        <p:sp>
          <p:nvSpPr>
            <p:cNvPr id="343" name="Pentagon 52"/>
            <p:cNvSpPr/>
            <p:nvPr/>
          </p:nvSpPr>
          <p:spPr>
            <a:xfrm rot="1344337">
              <a:off x="4500230" y="5565214"/>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tx1"/>
            </a:solidFill>
            <a:ln>
              <a:solidFill>
                <a:schemeClr val="tx1"/>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44" name="Straight Connector 343"/>
            <p:cNvCxnSpPr/>
            <p:nvPr/>
          </p:nvCxnSpPr>
          <p:spPr>
            <a:xfrm flipH="1">
              <a:off x="4432006" y="5611525"/>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45" name="Group 344"/>
          <p:cNvGrpSpPr/>
          <p:nvPr/>
        </p:nvGrpSpPr>
        <p:grpSpPr>
          <a:xfrm>
            <a:off x="1653554" y="1355100"/>
            <a:ext cx="241837" cy="197555"/>
            <a:chOff x="5140062" y="5642836"/>
            <a:chExt cx="241837" cy="197555"/>
          </a:xfrm>
        </p:grpSpPr>
        <p:sp>
          <p:nvSpPr>
            <p:cNvPr id="346" name="Pentagon 52"/>
            <p:cNvSpPr/>
            <p:nvPr/>
          </p:nvSpPr>
          <p:spPr>
            <a:xfrm rot="1344337">
              <a:off x="5214432" y="564283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2"/>
            </a:solidFill>
            <a:ln>
              <a:solidFill>
                <a:schemeClr val="accent2"/>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47" name="Straight Connector 346"/>
            <p:cNvCxnSpPr/>
            <p:nvPr/>
          </p:nvCxnSpPr>
          <p:spPr>
            <a:xfrm flipH="1">
              <a:off x="5140062" y="570208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49" name="Group 348"/>
          <p:cNvGrpSpPr/>
          <p:nvPr/>
        </p:nvGrpSpPr>
        <p:grpSpPr>
          <a:xfrm>
            <a:off x="7481890" y="2180672"/>
            <a:ext cx="241837" cy="197555"/>
            <a:chOff x="5429101" y="5712528"/>
            <a:chExt cx="241837" cy="197555"/>
          </a:xfrm>
        </p:grpSpPr>
        <p:sp>
          <p:nvSpPr>
            <p:cNvPr id="350" name="Pentagon 52"/>
            <p:cNvSpPr/>
            <p:nvPr/>
          </p:nvSpPr>
          <p:spPr>
            <a:xfrm rot="1344337">
              <a:off x="5503471" y="5712528"/>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1"/>
            </a:solidFill>
            <a:ln>
              <a:solidFill>
                <a:schemeClr val="accent1">
                  <a:lumMod val="75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51" name="Straight Connector 350"/>
            <p:cNvCxnSpPr/>
            <p:nvPr/>
          </p:nvCxnSpPr>
          <p:spPr>
            <a:xfrm flipH="1">
              <a:off x="5429101" y="5771772"/>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55" name="Group 354"/>
          <p:cNvGrpSpPr/>
          <p:nvPr/>
        </p:nvGrpSpPr>
        <p:grpSpPr>
          <a:xfrm>
            <a:off x="4394989" y="4014842"/>
            <a:ext cx="241837" cy="197555"/>
            <a:chOff x="5429101" y="5712528"/>
            <a:chExt cx="241837" cy="197555"/>
          </a:xfrm>
        </p:grpSpPr>
        <p:sp>
          <p:nvSpPr>
            <p:cNvPr id="356" name="Pentagon 52"/>
            <p:cNvSpPr/>
            <p:nvPr/>
          </p:nvSpPr>
          <p:spPr>
            <a:xfrm rot="1344337">
              <a:off x="5503471" y="5712528"/>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1"/>
            </a:solidFill>
            <a:ln>
              <a:solidFill>
                <a:schemeClr val="accent1">
                  <a:lumMod val="75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57" name="Straight Connector 356"/>
            <p:cNvCxnSpPr/>
            <p:nvPr/>
          </p:nvCxnSpPr>
          <p:spPr>
            <a:xfrm flipH="1">
              <a:off x="5429101" y="5771772"/>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58" name="Group 357"/>
          <p:cNvGrpSpPr/>
          <p:nvPr/>
        </p:nvGrpSpPr>
        <p:grpSpPr>
          <a:xfrm>
            <a:off x="4093307" y="4027775"/>
            <a:ext cx="235691" cy="184622"/>
            <a:chOff x="4432006" y="5565214"/>
            <a:chExt cx="235691" cy="184622"/>
          </a:xfrm>
        </p:grpSpPr>
        <p:sp>
          <p:nvSpPr>
            <p:cNvPr id="359" name="Pentagon 52"/>
            <p:cNvSpPr/>
            <p:nvPr/>
          </p:nvSpPr>
          <p:spPr>
            <a:xfrm rot="1344337">
              <a:off x="4500230" y="5565214"/>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tx1"/>
            </a:solidFill>
            <a:ln>
              <a:solidFill>
                <a:schemeClr val="tx1"/>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60" name="Straight Connector 359"/>
            <p:cNvCxnSpPr/>
            <p:nvPr/>
          </p:nvCxnSpPr>
          <p:spPr>
            <a:xfrm flipH="1">
              <a:off x="4432006" y="5611525"/>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64" name="Group 363"/>
          <p:cNvGrpSpPr/>
          <p:nvPr/>
        </p:nvGrpSpPr>
        <p:grpSpPr>
          <a:xfrm>
            <a:off x="7473316" y="2801874"/>
            <a:ext cx="241837" cy="197555"/>
            <a:chOff x="5429101" y="5712528"/>
            <a:chExt cx="241837" cy="197555"/>
          </a:xfrm>
        </p:grpSpPr>
        <p:sp>
          <p:nvSpPr>
            <p:cNvPr id="365" name="Pentagon 52"/>
            <p:cNvSpPr/>
            <p:nvPr/>
          </p:nvSpPr>
          <p:spPr>
            <a:xfrm rot="1344337">
              <a:off x="5503471" y="5712528"/>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1"/>
            </a:solidFill>
            <a:ln>
              <a:solidFill>
                <a:schemeClr val="accent1">
                  <a:lumMod val="75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66" name="Straight Connector 365"/>
            <p:cNvCxnSpPr/>
            <p:nvPr/>
          </p:nvCxnSpPr>
          <p:spPr>
            <a:xfrm flipH="1">
              <a:off x="5429101" y="5771772"/>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70" name="Group 369"/>
          <p:cNvGrpSpPr/>
          <p:nvPr/>
        </p:nvGrpSpPr>
        <p:grpSpPr>
          <a:xfrm>
            <a:off x="3559792" y="6470227"/>
            <a:ext cx="241837" cy="197555"/>
            <a:chOff x="5140062" y="5642836"/>
            <a:chExt cx="241837" cy="197555"/>
          </a:xfrm>
        </p:grpSpPr>
        <p:sp>
          <p:nvSpPr>
            <p:cNvPr id="371" name="Pentagon 52"/>
            <p:cNvSpPr/>
            <p:nvPr/>
          </p:nvSpPr>
          <p:spPr>
            <a:xfrm rot="1344337">
              <a:off x="5214432" y="564283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2"/>
            </a:solidFill>
            <a:ln>
              <a:solidFill>
                <a:schemeClr val="accent2"/>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72" name="Straight Connector 371"/>
            <p:cNvCxnSpPr/>
            <p:nvPr/>
          </p:nvCxnSpPr>
          <p:spPr>
            <a:xfrm flipH="1">
              <a:off x="5140062" y="570208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85" name="Group 384"/>
          <p:cNvGrpSpPr/>
          <p:nvPr/>
        </p:nvGrpSpPr>
        <p:grpSpPr>
          <a:xfrm>
            <a:off x="2265172" y="911528"/>
            <a:ext cx="241837" cy="197555"/>
            <a:chOff x="5140062" y="5642836"/>
            <a:chExt cx="241837" cy="197555"/>
          </a:xfrm>
        </p:grpSpPr>
        <p:sp>
          <p:nvSpPr>
            <p:cNvPr id="386" name="Pentagon 52"/>
            <p:cNvSpPr/>
            <p:nvPr/>
          </p:nvSpPr>
          <p:spPr>
            <a:xfrm rot="1344337">
              <a:off x="5214432" y="564283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2"/>
            </a:solidFill>
            <a:ln>
              <a:solidFill>
                <a:schemeClr val="accent2"/>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87" name="Straight Connector 386"/>
            <p:cNvCxnSpPr/>
            <p:nvPr/>
          </p:nvCxnSpPr>
          <p:spPr>
            <a:xfrm flipH="1">
              <a:off x="5140062" y="570208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88" name="Group 387"/>
          <p:cNvGrpSpPr/>
          <p:nvPr/>
        </p:nvGrpSpPr>
        <p:grpSpPr>
          <a:xfrm>
            <a:off x="2020350" y="829576"/>
            <a:ext cx="241837" cy="197555"/>
            <a:chOff x="4827954" y="5556907"/>
            <a:chExt cx="241837" cy="197555"/>
          </a:xfrm>
        </p:grpSpPr>
        <p:sp>
          <p:nvSpPr>
            <p:cNvPr id="389" name="Pentagon 52"/>
            <p:cNvSpPr/>
            <p:nvPr/>
          </p:nvSpPr>
          <p:spPr>
            <a:xfrm rot="1344337">
              <a:off x="4902324" y="5556907"/>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0000"/>
            </a:solidFill>
            <a:ln>
              <a:solidFill>
                <a:srgbClr val="FF0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90" name="Straight Connector 389"/>
            <p:cNvCxnSpPr/>
            <p:nvPr/>
          </p:nvCxnSpPr>
          <p:spPr>
            <a:xfrm flipH="1">
              <a:off x="4827954" y="5616151"/>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91" name="Group 390"/>
          <p:cNvGrpSpPr/>
          <p:nvPr/>
        </p:nvGrpSpPr>
        <p:grpSpPr>
          <a:xfrm>
            <a:off x="5435085" y="1503186"/>
            <a:ext cx="241837" cy="197555"/>
            <a:chOff x="5429101" y="5712528"/>
            <a:chExt cx="241837" cy="197555"/>
          </a:xfrm>
        </p:grpSpPr>
        <p:sp>
          <p:nvSpPr>
            <p:cNvPr id="392" name="Pentagon 52"/>
            <p:cNvSpPr/>
            <p:nvPr/>
          </p:nvSpPr>
          <p:spPr>
            <a:xfrm rot="1344337">
              <a:off x="5503471" y="5712528"/>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1"/>
            </a:solidFill>
            <a:ln>
              <a:solidFill>
                <a:schemeClr val="accent1">
                  <a:lumMod val="75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93" name="Straight Connector 392"/>
            <p:cNvCxnSpPr/>
            <p:nvPr/>
          </p:nvCxnSpPr>
          <p:spPr>
            <a:xfrm flipH="1">
              <a:off x="5429101" y="5771772"/>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94" name="Group 393"/>
          <p:cNvGrpSpPr/>
          <p:nvPr/>
        </p:nvGrpSpPr>
        <p:grpSpPr>
          <a:xfrm>
            <a:off x="5670662" y="1810759"/>
            <a:ext cx="241837" cy="197555"/>
            <a:chOff x="5140062" y="5642836"/>
            <a:chExt cx="241837" cy="197555"/>
          </a:xfrm>
        </p:grpSpPr>
        <p:sp>
          <p:nvSpPr>
            <p:cNvPr id="395" name="Pentagon 52"/>
            <p:cNvSpPr/>
            <p:nvPr/>
          </p:nvSpPr>
          <p:spPr>
            <a:xfrm rot="1344337">
              <a:off x="5214432" y="564283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2"/>
            </a:solidFill>
            <a:ln>
              <a:solidFill>
                <a:schemeClr val="accent2"/>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96" name="Straight Connector 395"/>
            <p:cNvCxnSpPr/>
            <p:nvPr/>
          </p:nvCxnSpPr>
          <p:spPr>
            <a:xfrm flipH="1">
              <a:off x="5140062" y="570208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7846811" y="4481370"/>
            <a:ext cx="1147056" cy="776430"/>
            <a:chOff x="8178766" y="3637389"/>
            <a:chExt cx="3076807" cy="1881048"/>
          </a:xfrm>
        </p:grpSpPr>
        <p:pic>
          <p:nvPicPr>
            <p:cNvPr id="5" name="Picture 4"/>
            <p:cNvPicPr>
              <a:picLocks noChangeAspect="1"/>
            </p:cNvPicPr>
            <p:nvPr/>
          </p:nvPicPr>
          <p:blipFill>
            <a:blip r:embed="rId6">
              <a:duotone>
                <a:schemeClr val="accent3">
                  <a:shade val="45000"/>
                  <a:satMod val="135000"/>
                </a:schemeClr>
                <a:prstClr val="white"/>
              </a:duotone>
            </a:blip>
            <a:stretch>
              <a:fillRect/>
            </a:stretch>
          </p:blipFill>
          <p:spPr>
            <a:xfrm>
              <a:off x="8178766" y="3637389"/>
              <a:ext cx="3076807" cy="1881048"/>
            </a:xfrm>
            <a:prstGeom prst="rect">
              <a:avLst/>
            </a:prstGeom>
          </p:spPr>
        </p:pic>
        <p:sp>
          <p:nvSpPr>
            <p:cNvPr id="6" name="Rectangle 5"/>
            <p:cNvSpPr/>
            <p:nvPr/>
          </p:nvSpPr>
          <p:spPr>
            <a:xfrm>
              <a:off x="10101943" y="3902550"/>
              <a:ext cx="1043257" cy="240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0" name="Rectangle 399"/>
            <p:cNvSpPr/>
            <p:nvPr/>
          </p:nvSpPr>
          <p:spPr>
            <a:xfrm>
              <a:off x="10101943" y="4522429"/>
              <a:ext cx="595183" cy="2055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1" name="Rectangle 400"/>
            <p:cNvSpPr/>
            <p:nvPr/>
          </p:nvSpPr>
          <p:spPr>
            <a:xfrm>
              <a:off x="10498725" y="4441927"/>
              <a:ext cx="1524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2" name="Rectangle 401"/>
            <p:cNvSpPr/>
            <p:nvPr/>
          </p:nvSpPr>
          <p:spPr>
            <a:xfrm>
              <a:off x="10713490" y="4087876"/>
              <a:ext cx="1524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3" name="Rectangle 402"/>
            <p:cNvSpPr/>
            <p:nvPr/>
          </p:nvSpPr>
          <p:spPr>
            <a:xfrm>
              <a:off x="10445608" y="4083183"/>
              <a:ext cx="1524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38" name="Group 137"/>
          <p:cNvGrpSpPr/>
          <p:nvPr/>
        </p:nvGrpSpPr>
        <p:grpSpPr>
          <a:xfrm>
            <a:off x="8276456" y="4453057"/>
            <a:ext cx="241837" cy="197555"/>
            <a:chOff x="5140062" y="5642836"/>
            <a:chExt cx="241837" cy="197555"/>
          </a:xfrm>
        </p:grpSpPr>
        <p:sp>
          <p:nvSpPr>
            <p:cNvPr id="139" name="Pentagon 52"/>
            <p:cNvSpPr/>
            <p:nvPr/>
          </p:nvSpPr>
          <p:spPr>
            <a:xfrm rot="1344337">
              <a:off x="5214432" y="564283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2"/>
            </a:solidFill>
            <a:ln>
              <a:solidFill>
                <a:schemeClr val="accent2"/>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40" name="Straight Connector 139"/>
            <p:cNvCxnSpPr/>
            <p:nvPr/>
          </p:nvCxnSpPr>
          <p:spPr>
            <a:xfrm flipH="1">
              <a:off x="5140062" y="570208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986967" y="265372"/>
            <a:ext cx="7551477" cy="400110"/>
          </a:xfrm>
          <a:prstGeom prst="rect">
            <a:avLst/>
          </a:prstGeom>
          <a:noFill/>
        </p:spPr>
        <p:txBody>
          <a:bodyPr wrap="square" rtlCol="0">
            <a:spAutoFit/>
          </a:bodyPr>
          <a:lstStyle/>
          <a:p>
            <a:pPr algn="ctr"/>
            <a:r>
              <a:rPr lang="en-US" sz="2000" b="1" dirty="0"/>
              <a:t>State Participation in </a:t>
            </a:r>
            <a:r>
              <a:rPr lang="en-US" sz="2000" b="1" dirty="0" err="1"/>
              <a:t>DaSy</a:t>
            </a:r>
            <a:r>
              <a:rPr lang="en-US" sz="2000" b="1" dirty="0"/>
              <a:t> Cross-State Learning Opportunities: Part </a:t>
            </a:r>
            <a:r>
              <a:rPr lang="en-US" sz="2000" b="1" dirty="0" smtClean="0"/>
              <a:t>C</a:t>
            </a:r>
            <a:endParaRPr lang="en-US" sz="2000" b="1" dirty="0">
              <a:solidFill>
                <a:prstClr val="black"/>
              </a:solidFill>
              <a:latin typeface="Century Gothic" panose="020B0502020202020204" pitchFamily="34" charset="0"/>
            </a:endParaRPr>
          </a:p>
        </p:txBody>
      </p:sp>
      <p:sp>
        <p:nvSpPr>
          <p:cNvPr id="200" name="TextBox 199"/>
          <p:cNvSpPr txBox="1"/>
          <p:nvPr/>
        </p:nvSpPr>
        <p:spPr>
          <a:xfrm>
            <a:off x="8235791" y="4808277"/>
            <a:ext cx="677602" cy="430887"/>
          </a:xfrm>
          <a:prstGeom prst="rect">
            <a:avLst/>
          </a:prstGeom>
          <a:noFill/>
        </p:spPr>
        <p:txBody>
          <a:bodyPr wrap="square" rtlCol="0">
            <a:spAutoFit/>
          </a:bodyPr>
          <a:lstStyle/>
          <a:p>
            <a:r>
              <a:rPr lang="en-US" sz="1100" dirty="0" smtClean="0"/>
              <a:t>Virgin Islands</a:t>
            </a:r>
            <a:endParaRPr lang="en-US" sz="1100" dirty="0"/>
          </a:p>
        </p:txBody>
      </p:sp>
      <p:sp>
        <p:nvSpPr>
          <p:cNvPr id="201" name="TextBox 200"/>
          <p:cNvSpPr txBox="1"/>
          <p:nvPr/>
        </p:nvSpPr>
        <p:spPr>
          <a:xfrm>
            <a:off x="3395316" y="4938780"/>
            <a:ext cx="677602" cy="261610"/>
          </a:xfrm>
          <a:prstGeom prst="rect">
            <a:avLst/>
          </a:prstGeom>
          <a:noFill/>
        </p:spPr>
        <p:txBody>
          <a:bodyPr wrap="square" rtlCol="0">
            <a:spAutoFit/>
          </a:bodyPr>
          <a:lstStyle/>
          <a:p>
            <a:r>
              <a:rPr lang="en-US" sz="1100" dirty="0" smtClean="0"/>
              <a:t>Hawaii</a:t>
            </a:r>
            <a:endParaRPr lang="en-US" sz="1100" dirty="0"/>
          </a:p>
        </p:txBody>
      </p:sp>
      <p:sp>
        <p:nvSpPr>
          <p:cNvPr id="217" name="TextBox 216"/>
          <p:cNvSpPr txBox="1"/>
          <p:nvPr/>
        </p:nvSpPr>
        <p:spPr>
          <a:xfrm>
            <a:off x="1314753" y="4782509"/>
            <a:ext cx="677602" cy="261610"/>
          </a:xfrm>
          <a:prstGeom prst="rect">
            <a:avLst/>
          </a:prstGeom>
          <a:noFill/>
        </p:spPr>
        <p:txBody>
          <a:bodyPr wrap="square" rtlCol="0">
            <a:spAutoFit/>
          </a:bodyPr>
          <a:lstStyle/>
          <a:p>
            <a:r>
              <a:rPr lang="en-US" sz="1100" dirty="0" smtClean="0"/>
              <a:t>Alaska</a:t>
            </a:r>
            <a:endParaRPr lang="en-US" sz="1100" dirty="0"/>
          </a:p>
        </p:txBody>
      </p:sp>
      <p:pic>
        <p:nvPicPr>
          <p:cNvPr id="218" name="Picture 217"/>
          <p:cNvPicPr>
            <a:picLocks noChangeAspect="1"/>
          </p:cNvPicPr>
          <p:nvPr/>
        </p:nvPicPr>
        <p:blipFill>
          <a:blip r:embed="rId7">
            <a:duotone>
              <a:schemeClr val="accent3">
                <a:shade val="45000"/>
                <a:satMod val="135000"/>
              </a:schemeClr>
              <a:prstClr val="white"/>
            </a:duotone>
          </a:blip>
          <a:stretch>
            <a:fillRect/>
          </a:stretch>
        </p:blipFill>
        <p:spPr>
          <a:xfrm>
            <a:off x="8165908" y="2339950"/>
            <a:ext cx="444281" cy="1130300"/>
          </a:xfrm>
          <a:prstGeom prst="rect">
            <a:avLst/>
          </a:prstGeom>
        </p:spPr>
      </p:pic>
      <p:cxnSp>
        <p:nvCxnSpPr>
          <p:cNvPr id="219" name="Straight Connector 218"/>
          <p:cNvCxnSpPr/>
          <p:nvPr/>
        </p:nvCxnSpPr>
        <p:spPr>
          <a:xfrm>
            <a:off x="7846811" y="2131449"/>
            <a:ext cx="346730" cy="2282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a:endCxn id="218" idx="2"/>
          </p:cNvCxnSpPr>
          <p:nvPr/>
        </p:nvCxnSpPr>
        <p:spPr>
          <a:xfrm>
            <a:off x="7891099" y="2628733"/>
            <a:ext cx="496950" cy="8415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1" name="Freeform 220"/>
          <p:cNvSpPr/>
          <p:nvPr/>
        </p:nvSpPr>
        <p:spPr>
          <a:xfrm>
            <a:off x="7791608" y="2138299"/>
            <a:ext cx="209114" cy="537999"/>
          </a:xfrm>
          <a:custGeom>
            <a:avLst/>
            <a:gdLst>
              <a:gd name="connsiteX0" fmla="*/ 10011 w 209114"/>
              <a:gd name="connsiteY0" fmla="*/ 7057 h 537999"/>
              <a:gd name="connsiteX1" fmla="*/ 10011 w 209114"/>
              <a:gd name="connsiteY1" fmla="*/ 169289 h 537999"/>
              <a:gd name="connsiteX2" fmla="*/ 39507 w 209114"/>
              <a:gd name="connsiteY2" fmla="*/ 176664 h 537999"/>
              <a:gd name="connsiteX3" fmla="*/ 76378 w 209114"/>
              <a:gd name="connsiteY3" fmla="*/ 184038 h 537999"/>
              <a:gd name="connsiteX4" fmla="*/ 91127 w 209114"/>
              <a:gd name="connsiteY4" fmla="*/ 198786 h 537999"/>
              <a:gd name="connsiteX5" fmla="*/ 76378 w 209114"/>
              <a:gd name="connsiteY5" fmla="*/ 272528 h 537999"/>
              <a:gd name="connsiteX6" fmla="*/ 61630 w 209114"/>
              <a:gd name="connsiteY6" fmla="*/ 294651 h 537999"/>
              <a:gd name="connsiteX7" fmla="*/ 54256 w 209114"/>
              <a:gd name="connsiteY7" fmla="*/ 324147 h 537999"/>
              <a:gd name="connsiteX8" fmla="*/ 61630 w 209114"/>
              <a:gd name="connsiteY8" fmla="*/ 397889 h 537999"/>
              <a:gd name="connsiteX9" fmla="*/ 76378 w 209114"/>
              <a:gd name="connsiteY9" fmla="*/ 442135 h 537999"/>
              <a:gd name="connsiteX10" fmla="*/ 98501 w 209114"/>
              <a:gd name="connsiteY10" fmla="*/ 508502 h 537999"/>
              <a:gd name="connsiteX11" fmla="*/ 105875 w 209114"/>
              <a:gd name="connsiteY11" fmla="*/ 530625 h 537999"/>
              <a:gd name="connsiteX12" fmla="*/ 127998 w 209114"/>
              <a:gd name="connsiteY12" fmla="*/ 537999 h 537999"/>
              <a:gd name="connsiteX13" fmla="*/ 201740 w 209114"/>
              <a:gd name="connsiteY13" fmla="*/ 515876 h 537999"/>
              <a:gd name="connsiteX14" fmla="*/ 209114 w 209114"/>
              <a:gd name="connsiteY14" fmla="*/ 493754 h 537999"/>
              <a:gd name="connsiteX15" fmla="*/ 201740 w 209114"/>
              <a:gd name="connsiteY15" fmla="*/ 449509 h 537999"/>
              <a:gd name="connsiteX16" fmla="*/ 186991 w 209114"/>
              <a:gd name="connsiteY16" fmla="*/ 434760 h 537999"/>
              <a:gd name="connsiteX17" fmla="*/ 142746 w 209114"/>
              <a:gd name="connsiteY17" fmla="*/ 412638 h 537999"/>
              <a:gd name="connsiteX18" fmla="*/ 142746 w 209114"/>
              <a:gd name="connsiteY18" fmla="*/ 228283 h 537999"/>
              <a:gd name="connsiteX19" fmla="*/ 157494 w 209114"/>
              <a:gd name="connsiteY19" fmla="*/ 184038 h 537999"/>
              <a:gd name="connsiteX20" fmla="*/ 164869 w 209114"/>
              <a:gd name="connsiteY20" fmla="*/ 161915 h 537999"/>
              <a:gd name="connsiteX21" fmla="*/ 150120 w 209114"/>
              <a:gd name="connsiteY21" fmla="*/ 102922 h 537999"/>
              <a:gd name="connsiteX22" fmla="*/ 135372 w 209114"/>
              <a:gd name="connsiteY22" fmla="*/ 88173 h 537999"/>
              <a:gd name="connsiteX23" fmla="*/ 113249 w 209114"/>
              <a:gd name="connsiteY23" fmla="*/ 51302 h 537999"/>
              <a:gd name="connsiteX24" fmla="*/ 69004 w 209114"/>
              <a:gd name="connsiteY24" fmla="*/ 36554 h 537999"/>
              <a:gd name="connsiteX25" fmla="*/ 10011 w 209114"/>
              <a:gd name="connsiteY25" fmla="*/ 7057 h 53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9114" h="537999">
                <a:moveTo>
                  <a:pt x="10011" y="7057"/>
                </a:moveTo>
                <a:cubicBezTo>
                  <a:pt x="179" y="29179"/>
                  <a:pt x="-6448" y="126496"/>
                  <a:pt x="10011" y="169289"/>
                </a:cubicBezTo>
                <a:cubicBezTo>
                  <a:pt x="13649" y="178748"/>
                  <a:pt x="29614" y="174465"/>
                  <a:pt x="39507" y="176664"/>
                </a:cubicBezTo>
                <a:cubicBezTo>
                  <a:pt x="51742" y="179383"/>
                  <a:pt x="64088" y="181580"/>
                  <a:pt x="76378" y="184038"/>
                </a:cubicBezTo>
                <a:cubicBezTo>
                  <a:pt x="81294" y="188954"/>
                  <a:pt x="90359" y="191876"/>
                  <a:pt x="91127" y="198786"/>
                </a:cubicBezTo>
                <a:cubicBezTo>
                  <a:pt x="92363" y="209909"/>
                  <a:pt x="84908" y="255468"/>
                  <a:pt x="76378" y="272528"/>
                </a:cubicBezTo>
                <a:cubicBezTo>
                  <a:pt x="72414" y="280455"/>
                  <a:pt x="66546" y="287277"/>
                  <a:pt x="61630" y="294651"/>
                </a:cubicBezTo>
                <a:cubicBezTo>
                  <a:pt x="59172" y="304483"/>
                  <a:pt x="54256" y="314012"/>
                  <a:pt x="54256" y="324147"/>
                </a:cubicBezTo>
                <a:cubicBezTo>
                  <a:pt x="54256" y="348850"/>
                  <a:pt x="57078" y="373609"/>
                  <a:pt x="61630" y="397889"/>
                </a:cubicBezTo>
                <a:cubicBezTo>
                  <a:pt x="64495" y="413169"/>
                  <a:pt x="71462" y="427386"/>
                  <a:pt x="76378" y="442135"/>
                </a:cubicBezTo>
                <a:lnTo>
                  <a:pt x="98501" y="508502"/>
                </a:lnTo>
                <a:cubicBezTo>
                  <a:pt x="100959" y="515876"/>
                  <a:pt x="98501" y="528167"/>
                  <a:pt x="105875" y="530625"/>
                </a:cubicBezTo>
                <a:lnTo>
                  <a:pt x="127998" y="537999"/>
                </a:lnTo>
                <a:cubicBezTo>
                  <a:pt x="158440" y="534194"/>
                  <a:pt x="185415" y="543083"/>
                  <a:pt x="201740" y="515876"/>
                </a:cubicBezTo>
                <a:cubicBezTo>
                  <a:pt x="205739" y="509211"/>
                  <a:pt x="206656" y="501128"/>
                  <a:pt x="209114" y="493754"/>
                </a:cubicBezTo>
                <a:cubicBezTo>
                  <a:pt x="206656" y="479006"/>
                  <a:pt x="206990" y="463509"/>
                  <a:pt x="201740" y="449509"/>
                </a:cubicBezTo>
                <a:cubicBezTo>
                  <a:pt x="199299" y="442999"/>
                  <a:pt x="192420" y="439103"/>
                  <a:pt x="186991" y="434760"/>
                </a:cubicBezTo>
                <a:cubicBezTo>
                  <a:pt x="166570" y="418423"/>
                  <a:pt x="166112" y="420426"/>
                  <a:pt x="142746" y="412638"/>
                </a:cubicBezTo>
                <a:cubicBezTo>
                  <a:pt x="127408" y="335947"/>
                  <a:pt x="128112" y="355114"/>
                  <a:pt x="142746" y="228283"/>
                </a:cubicBezTo>
                <a:cubicBezTo>
                  <a:pt x="144528" y="212839"/>
                  <a:pt x="152578" y="198786"/>
                  <a:pt x="157494" y="184038"/>
                </a:cubicBezTo>
                <a:lnTo>
                  <a:pt x="164869" y="161915"/>
                </a:lnTo>
                <a:cubicBezTo>
                  <a:pt x="163283" y="153987"/>
                  <a:pt x="156922" y="114259"/>
                  <a:pt x="150120" y="102922"/>
                </a:cubicBezTo>
                <a:cubicBezTo>
                  <a:pt x="146543" y="96960"/>
                  <a:pt x="140288" y="93089"/>
                  <a:pt x="135372" y="88173"/>
                </a:cubicBezTo>
                <a:cubicBezTo>
                  <a:pt x="130326" y="73035"/>
                  <a:pt x="129445" y="59400"/>
                  <a:pt x="113249" y="51302"/>
                </a:cubicBezTo>
                <a:cubicBezTo>
                  <a:pt x="99344" y="44350"/>
                  <a:pt x="69004" y="36554"/>
                  <a:pt x="69004" y="36554"/>
                </a:cubicBezTo>
                <a:cubicBezTo>
                  <a:pt x="44837" y="20442"/>
                  <a:pt x="19843" y="-15065"/>
                  <a:pt x="10011" y="7057"/>
                </a:cubicBezTo>
                <a:close/>
              </a:path>
            </a:pathLst>
          </a:custGeom>
          <a:solidFill>
            <a:srgbClr val="FFFFFF">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6" name="Group 225"/>
          <p:cNvGrpSpPr/>
          <p:nvPr/>
        </p:nvGrpSpPr>
        <p:grpSpPr>
          <a:xfrm>
            <a:off x="8403637" y="3151386"/>
            <a:ext cx="241837" cy="197555"/>
            <a:chOff x="4117702" y="5497956"/>
            <a:chExt cx="241837" cy="197555"/>
          </a:xfrm>
        </p:grpSpPr>
        <p:sp>
          <p:nvSpPr>
            <p:cNvPr id="227" name="Pentagon 52"/>
            <p:cNvSpPr/>
            <p:nvPr/>
          </p:nvSpPr>
          <p:spPr>
            <a:xfrm rot="1344337">
              <a:off x="4192072" y="54979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7030A0"/>
            </a:solidFill>
            <a:ln>
              <a:solidFill>
                <a:srgbClr val="7030A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28" name="Straight Connector 227"/>
            <p:cNvCxnSpPr/>
            <p:nvPr/>
          </p:nvCxnSpPr>
          <p:spPr>
            <a:xfrm flipH="1">
              <a:off x="4117702" y="55572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47" name="Group 246"/>
          <p:cNvGrpSpPr/>
          <p:nvPr/>
        </p:nvGrpSpPr>
        <p:grpSpPr>
          <a:xfrm rot="1300617">
            <a:off x="8410621" y="3282722"/>
            <a:ext cx="241837" cy="197555"/>
            <a:chOff x="5429101" y="5712528"/>
            <a:chExt cx="241837" cy="197555"/>
          </a:xfrm>
        </p:grpSpPr>
        <p:sp>
          <p:nvSpPr>
            <p:cNvPr id="248" name="Pentagon 52"/>
            <p:cNvSpPr/>
            <p:nvPr/>
          </p:nvSpPr>
          <p:spPr>
            <a:xfrm rot="1344337">
              <a:off x="5503471" y="5712528"/>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1"/>
            </a:solidFill>
            <a:ln>
              <a:solidFill>
                <a:schemeClr val="tx1">
                  <a:lumMod val="50000"/>
                  <a:lumOff val="5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49" name="Straight Connector 248"/>
            <p:cNvCxnSpPr/>
            <p:nvPr/>
          </p:nvCxnSpPr>
          <p:spPr>
            <a:xfrm flipH="1">
              <a:off x="5429101" y="5771772"/>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53" name="Group 252"/>
          <p:cNvGrpSpPr/>
          <p:nvPr/>
        </p:nvGrpSpPr>
        <p:grpSpPr>
          <a:xfrm rot="676358" flipH="1">
            <a:off x="8158834" y="3154625"/>
            <a:ext cx="241837" cy="197555"/>
            <a:chOff x="5140062" y="5642836"/>
            <a:chExt cx="241837" cy="197555"/>
          </a:xfrm>
        </p:grpSpPr>
        <p:sp>
          <p:nvSpPr>
            <p:cNvPr id="254" name="Pentagon 52"/>
            <p:cNvSpPr/>
            <p:nvPr/>
          </p:nvSpPr>
          <p:spPr>
            <a:xfrm rot="1344337">
              <a:off x="5214432" y="564283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2"/>
            </a:solidFill>
            <a:ln>
              <a:solidFill>
                <a:schemeClr val="accent2"/>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55" name="Straight Connector 254"/>
            <p:cNvCxnSpPr/>
            <p:nvPr/>
          </p:nvCxnSpPr>
          <p:spPr>
            <a:xfrm flipH="1">
              <a:off x="5140062" y="570208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74" name="Group 273"/>
          <p:cNvGrpSpPr/>
          <p:nvPr/>
        </p:nvGrpSpPr>
        <p:grpSpPr>
          <a:xfrm flipH="1">
            <a:off x="8134669" y="2641389"/>
            <a:ext cx="241837" cy="197555"/>
            <a:chOff x="5429101" y="5712528"/>
            <a:chExt cx="241837" cy="197555"/>
          </a:xfrm>
        </p:grpSpPr>
        <p:sp>
          <p:nvSpPr>
            <p:cNvPr id="275" name="Pentagon 52"/>
            <p:cNvSpPr/>
            <p:nvPr/>
          </p:nvSpPr>
          <p:spPr>
            <a:xfrm rot="1344337">
              <a:off x="5503471" y="5712528"/>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1"/>
            </a:solidFill>
            <a:ln>
              <a:solidFill>
                <a:schemeClr val="accent1">
                  <a:lumMod val="75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76" name="Straight Connector 275"/>
            <p:cNvCxnSpPr/>
            <p:nvPr/>
          </p:nvCxnSpPr>
          <p:spPr>
            <a:xfrm flipH="1">
              <a:off x="5429101" y="5771772"/>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77" name="Group 276"/>
          <p:cNvGrpSpPr/>
          <p:nvPr/>
        </p:nvGrpSpPr>
        <p:grpSpPr>
          <a:xfrm rot="631325" flipH="1">
            <a:off x="8121613" y="2476120"/>
            <a:ext cx="241837" cy="197555"/>
            <a:chOff x="5140062" y="5642836"/>
            <a:chExt cx="241837" cy="197555"/>
          </a:xfrm>
        </p:grpSpPr>
        <p:sp>
          <p:nvSpPr>
            <p:cNvPr id="278" name="Pentagon 52"/>
            <p:cNvSpPr/>
            <p:nvPr/>
          </p:nvSpPr>
          <p:spPr>
            <a:xfrm rot="1344337">
              <a:off x="5214432" y="564283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2"/>
            </a:solidFill>
            <a:ln>
              <a:solidFill>
                <a:schemeClr val="accent2"/>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79" name="Straight Connector 278"/>
            <p:cNvCxnSpPr/>
            <p:nvPr/>
          </p:nvCxnSpPr>
          <p:spPr>
            <a:xfrm flipH="1">
              <a:off x="5140062" y="570208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84" name="Group 283"/>
          <p:cNvGrpSpPr/>
          <p:nvPr/>
        </p:nvGrpSpPr>
        <p:grpSpPr>
          <a:xfrm rot="19652858">
            <a:off x="8294158" y="2369971"/>
            <a:ext cx="241837" cy="197555"/>
            <a:chOff x="4574902" y="5955156"/>
            <a:chExt cx="241837" cy="197555"/>
          </a:xfrm>
        </p:grpSpPr>
        <p:sp>
          <p:nvSpPr>
            <p:cNvPr id="285" name="Pentagon 52"/>
            <p:cNvSpPr/>
            <p:nvPr/>
          </p:nvSpPr>
          <p:spPr>
            <a:xfrm rot="1344337">
              <a:off x="4649272" y="59551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6"/>
            </a:solidFill>
            <a:ln>
              <a:solidFill>
                <a:schemeClr val="accent6"/>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86" name="Straight Connector 285"/>
            <p:cNvCxnSpPr/>
            <p:nvPr/>
          </p:nvCxnSpPr>
          <p:spPr>
            <a:xfrm flipH="1">
              <a:off x="4574902" y="60144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93" name="Group 292"/>
          <p:cNvGrpSpPr/>
          <p:nvPr/>
        </p:nvGrpSpPr>
        <p:grpSpPr>
          <a:xfrm rot="20630900">
            <a:off x="8391574" y="2504556"/>
            <a:ext cx="241837" cy="197555"/>
            <a:chOff x="5429101" y="5712528"/>
            <a:chExt cx="241837" cy="197555"/>
          </a:xfrm>
        </p:grpSpPr>
        <p:sp>
          <p:nvSpPr>
            <p:cNvPr id="294" name="Pentagon 52"/>
            <p:cNvSpPr/>
            <p:nvPr/>
          </p:nvSpPr>
          <p:spPr>
            <a:xfrm rot="1344337">
              <a:off x="5503471" y="5712528"/>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1"/>
            </a:solidFill>
            <a:ln>
              <a:solidFill>
                <a:schemeClr val="tx1">
                  <a:lumMod val="50000"/>
                  <a:lumOff val="5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95" name="Straight Connector 294"/>
            <p:cNvCxnSpPr/>
            <p:nvPr/>
          </p:nvCxnSpPr>
          <p:spPr>
            <a:xfrm flipH="1">
              <a:off x="5429101" y="5771772"/>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
        <p:nvSpPr>
          <p:cNvPr id="302" name="TextBox 301"/>
          <p:cNvSpPr txBox="1"/>
          <p:nvPr/>
        </p:nvSpPr>
        <p:spPr>
          <a:xfrm>
            <a:off x="8298662" y="3411341"/>
            <a:ext cx="519621" cy="261610"/>
          </a:xfrm>
          <a:prstGeom prst="rect">
            <a:avLst/>
          </a:prstGeom>
          <a:noFill/>
        </p:spPr>
        <p:txBody>
          <a:bodyPr wrap="square" rtlCol="0">
            <a:spAutoFit/>
          </a:bodyPr>
          <a:lstStyle/>
          <a:p>
            <a:r>
              <a:rPr lang="en-US" sz="1100" dirty="0" smtClean="0"/>
              <a:t>DE</a:t>
            </a:r>
            <a:endParaRPr lang="en-US" sz="1100" dirty="0"/>
          </a:p>
        </p:txBody>
      </p:sp>
      <p:sp>
        <p:nvSpPr>
          <p:cNvPr id="303" name="TextBox 302"/>
          <p:cNvSpPr txBox="1"/>
          <p:nvPr/>
        </p:nvSpPr>
        <p:spPr>
          <a:xfrm>
            <a:off x="8368869" y="2796978"/>
            <a:ext cx="519621" cy="261610"/>
          </a:xfrm>
          <a:prstGeom prst="rect">
            <a:avLst/>
          </a:prstGeom>
          <a:noFill/>
        </p:spPr>
        <p:txBody>
          <a:bodyPr wrap="square" rtlCol="0">
            <a:spAutoFit/>
          </a:bodyPr>
          <a:lstStyle/>
          <a:p>
            <a:r>
              <a:rPr lang="en-US" sz="1100" dirty="0" smtClean="0"/>
              <a:t>NJ</a:t>
            </a:r>
            <a:endParaRPr lang="en-US" sz="1100" dirty="0"/>
          </a:p>
        </p:txBody>
      </p:sp>
      <p:grpSp>
        <p:nvGrpSpPr>
          <p:cNvPr id="304" name="Group 303"/>
          <p:cNvGrpSpPr/>
          <p:nvPr/>
        </p:nvGrpSpPr>
        <p:grpSpPr>
          <a:xfrm rot="20297182" flipH="1">
            <a:off x="8316341" y="2061948"/>
            <a:ext cx="235691" cy="184622"/>
            <a:chOff x="4432006" y="5565214"/>
            <a:chExt cx="235691" cy="184622"/>
          </a:xfrm>
        </p:grpSpPr>
        <p:sp>
          <p:nvSpPr>
            <p:cNvPr id="308" name="Pentagon 52"/>
            <p:cNvSpPr/>
            <p:nvPr/>
          </p:nvSpPr>
          <p:spPr>
            <a:xfrm rot="1344337">
              <a:off x="4500230" y="5565214"/>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tx1"/>
            </a:solidFill>
            <a:ln>
              <a:solidFill>
                <a:schemeClr val="tx1"/>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12" name="Straight Connector 311"/>
            <p:cNvCxnSpPr/>
            <p:nvPr/>
          </p:nvCxnSpPr>
          <p:spPr>
            <a:xfrm flipH="1">
              <a:off x="4432006" y="5611525"/>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14" name="Group 313"/>
          <p:cNvGrpSpPr/>
          <p:nvPr/>
        </p:nvGrpSpPr>
        <p:grpSpPr>
          <a:xfrm flipH="1">
            <a:off x="8424830" y="1949610"/>
            <a:ext cx="219941" cy="197555"/>
            <a:chOff x="4574902" y="5955156"/>
            <a:chExt cx="241837" cy="197555"/>
          </a:xfrm>
        </p:grpSpPr>
        <p:sp>
          <p:nvSpPr>
            <p:cNvPr id="315" name="Pentagon 52"/>
            <p:cNvSpPr/>
            <p:nvPr/>
          </p:nvSpPr>
          <p:spPr>
            <a:xfrm rot="1344337">
              <a:off x="4649272" y="59551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6"/>
            </a:solidFill>
            <a:ln>
              <a:solidFill>
                <a:schemeClr val="accent6"/>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16" name="Straight Connector 315"/>
            <p:cNvCxnSpPr/>
            <p:nvPr/>
          </p:nvCxnSpPr>
          <p:spPr>
            <a:xfrm flipH="1">
              <a:off x="4574902" y="60144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
        <p:nvSpPr>
          <p:cNvPr id="329" name="Freeform 328"/>
          <p:cNvSpPr/>
          <p:nvPr/>
        </p:nvSpPr>
        <p:spPr>
          <a:xfrm>
            <a:off x="7919884" y="1924665"/>
            <a:ext cx="266550" cy="243348"/>
          </a:xfrm>
          <a:custGeom>
            <a:avLst/>
            <a:gdLst>
              <a:gd name="connsiteX0" fmla="*/ 265471 w 266550"/>
              <a:gd name="connsiteY0" fmla="*/ 117987 h 243348"/>
              <a:gd name="connsiteX1" fmla="*/ 250722 w 266550"/>
              <a:gd name="connsiteY1" fmla="*/ 81116 h 243348"/>
              <a:gd name="connsiteX2" fmla="*/ 235974 w 266550"/>
              <a:gd name="connsiteY2" fmla="*/ 66367 h 243348"/>
              <a:gd name="connsiteX3" fmla="*/ 221226 w 266550"/>
              <a:gd name="connsiteY3" fmla="*/ 14748 h 243348"/>
              <a:gd name="connsiteX4" fmla="*/ 206477 w 266550"/>
              <a:gd name="connsiteY4" fmla="*/ 0 h 243348"/>
              <a:gd name="connsiteX5" fmla="*/ 184355 w 266550"/>
              <a:gd name="connsiteY5" fmla="*/ 7374 h 243348"/>
              <a:gd name="connsiteX6" fmla="*/ 176981 w 266550"/>
              <a:gd name="connsiteY6" fmla="*/ 29496 h 243348"/>
              <a:gd name="connsiteX7" fmla="*/ 132735 w 266550"/>
              <a:gd name="connsiteY7" fmla="*/ 36870 h 243348"/>
              <a:gd name="connsiteX8" fmla="*/ 103239 w 266550"/>
              <a:gd name="connsiteY8" fmla="*/ 44245 h 243348"/>
              <a:gd name="connsiteX9" fmla="*/ 58993 w 266550"/>
              <a:gd name="connsiteY9" fmla="*/ 58993 h 243348"/>
              <a:gd name="connsiteX10" fmla="*/ 0 w 266550"/>
              <a:gd name="connsiteY10" fmla="*/ 73741 h 243348"/>
              <a:gd name="connsiteX11" fmla="*/ 29497 w 266550"/>
              <a:gd name="connsiteY11" fmla="*/ 191729 h 243348"/>
              <a:gd name="connsiteX12" fmla="*/ 36871 w 266550"/>
              <a:gd name="connsiteY12" fmla="*/ 213851 h 243348"/>
              <a:gd name="connsiteX13" fmla="*/ 44245 w 266550"/>
              <a:gd name="connsiteY13" fmla="*/ 235974 h 243348"/>
              <a:gd name="connsiteX14" fmla="*/ 66368 w 266550"/>
              <a:gd name="connsiteY14" fmla="*/ 243348 h 243348"/>
              <a:gd name="connsiteX15" fmla="*/ 110613 w 266550"/>
              <a:gd name="connsiteY15" fmla="*/ 235974 h 243348"/>
              <a:gd name="connsiteX16" fmla="*/ 117987 w 266550"/>
              <a:gd name="connsiteY16" fmla="*/ 206477 h 243348"/>
              <a:gd name="connsiteX17" fmla="*/ 132735 w 266550"/>
              <a:gd name="connsiteY17" fmla="*/ 184354 h 243348"/>
              <a:gd name="connsiteX18" fmla="*/ 176981 w 266550"/>
              <a:gd name="connsiteY18" fmla="*/ 169606 h 243348"/>
              <a:gd name="connsiteX19" fmla="*/ 221226 w 266550"/>
              <a:gd name="connsiteY19" fmla="*/ 154858 h 243348"/>
              <a:gd name="connsiteX20" fmla="*/ 265471 w 266550"/>
              <a:gd name="connsiteY20" fmla="*/ 117987 h 24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550" h="243348">
                <a:moveTo>
                  <a:pt x="265471" y="117987"/>
                </a:moveTo>
                <a:cubicBezTo>
                  <a:pt x="270387" y="105697"/>
                  <a:pt x="257289" y="92609"/>
                  <a:pt x="250722" y="81116"/>
                </a:cubicBezTo>
                <a:cubicBezTo>
                  <a:pt x="247273" y="75080"/>
                  <a:pt x="239551" y="72329"/>
                  <a:pt x="235974" y="66367"/>
                </a:cubicBezTo>
                <a:cubicBezTo>
                  <a:pt x="225098" y="48240"/>
                  <a:pt x="230872" y="34040"/>
                  <a:pt x="221226" y="14748"/>
                </a:cubicBezTo>
                <a:cubicBezTo>
                  <a:pt x="218117" y="8530"/>
                  <a:pt x="211393" y="4916"/>
                  <a:pt x="206477" y="0"/>
                </a:cubicBezTo>
                <a:cubicBezTo>
                  <a:pt x="199103" y="2458"/>
                  <a:pt x="189851" y="1878"/>
                  <a:pt x="184355" y="7374"/>
                </a:cubicBezTo>
                <a:cubicBezTo>
                  <a:pt x="178859" y="12870"/>
                  <a:pt x="183730" y="25640"/>
                  <a:pt x="176981" y="29496"/>
                </a:cubicBezTo>
                <a:cubicBezTo>
                  <a:pt x="163999" y="36914"/>
                  <a:pt x="147397" y="33938"/>
                  <a:pt x="132735" y="36870"/>
                </a:cubicBezTo>
                <a:cubicBezTo>
                  <a:pt x="122797" y="38858"/>
                  <a:pt x="112946" y="41333"/>
                  <a:pt x="103239" y="44245"/>
                </a:cubicBezTo>
                <a:cubicBezTo>
                  <a:pt x="88348" y="48712"/>
                  <a:pt x="74238" y="55944"/>
                  <a:pt x="58993" y="58993"/>
                </a:cubicBezTo>
                <a:cubicBezTo>
                  <a:pt x="14500" y="67891"/>
                  <a:pt x="34013" y="62403"/>
                  <a:pt x="0" y="73741"/>
                </a:cubicBezTo>
                <a:cubicBezTo>
                  <a:pt x="17797" y="162730"/>
                  <a:pt x="6821" y="123701"/>
                  <a:pt x="29497" y="191729"/>
                </a:cubicBezTo>
                <a:lnTo>
                  <a:pt x="36871" y="213851"/>
                </a:lnTo>
                <a:cubicBezTo>
                  <a:pt x="39329" y="221225"/>
                  <a:pt x="36871" y="233516"/>
                  <a:pt x="44245" y="235974"/>
                </a:cubicBezTo>
                <a:lnTo>
                  <a:pt x="66368" y="243348"/>
                </a:lnTo>
                <a:cubicBezTo>
                  <a:pt x="81116" y="240890"/>
                  <a:pt x="98446" y="244665"/>
                  <a:pt x="110613" y="235974"/>
                </a:cubicBezTo>
                <a:cubicBezTo>
                  <a:pt x="118860" y="230083"/>
                  <a:pt x="113995" y="215793"/>
                  <a:pt x="117987" y="206477"/>
                </a:cubicBezTo>
                <a:cubicBezTo>
                  <a:pt x="121478" y="198331"/>
                  <a:pt x="125219" y="189051"/>
                  <a:pt x="132735" y="184354"/>
                </a:cubicBezTo>
                <a:cubicBezTo>
                  <a:pt x="145918" y="176114"/>
                  <a:pt x="162232" y="174522"/>
                  <a:pt x="176981" y="169606"/>
                </a:cubicBezTo>
                <a:lnTo>
                  <a:pt x="221226" y="154858"/>
                </a:lnTo>
                <a:cubicBezTo>
                  <a:pt x="246645" y="146385"/>
                  <a:pt x="260555" y="130277"/>
                  <a:pt x="265471" y="117987"/>
                </a:cubicBezTo>
                <a:close/>
              </a:path>
            </a:pathLst>
          </a:custGeom>
          <a:solidFill>
            <a:srgbClr val="FFFFFF">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6" name="Straight Connector 335"/>
          <p:cNvCxnSpPr>
            <a:stCxn id="329" idx="8"/>
          </p:cNvCxnSpPr>
          <p:nvPr/>
        </p:nvCxnSpPr>
        <p:spPr>
          <a:xfrm>
            <a:off x="8023123" y="1968910"/>
            <a:ext cx="537402" cy="258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4" name="Group 213"/>
          <p:cNvGrpSpPr/>
          <p:nvPr/>
        </p:nvGrpSpPr>
        <p:grpSpPr>
          <a:xfrm>
            <a:off x="5773728" y="2572979"/>
            <a:ext cx="241837" cy="197555"/>
            <a:chOff x="4422502" y="5802756"/>
            <a:chExt cx="241837" cy="197555"/>
          </a:xfrm>
        </p:grpSpPr>
        <p:sp>
          <p:nvSpPr>
            <p:cNvPr id="215"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16" name="Straight Connector 215"/>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22" name="Group 221"/>
          <p:cNvGrpSpPr/>
          <p:nvPr/>
        </p:nvGrpSpPr>
        <p:grpSpPr>
          <a:xfrm>
            <a:off x="2318219" y="4390999"/>
            <a:ext cx="241837" cy="197555"/>
            <a:chOff x="4270102" y="5650356"/>
            <a:chExt cx="241837" cy="197555"/>
          </a:xfrm>
        </p:grpSpPr>
        <p:sp>
          <p:nvSpPr>
            <p:cNvPr id="256"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69" name="Straight Connector 268"/>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70" name="Group 269"/>
          <p:cNvGrpSpPr/>
          <p:nvPr/>
        </p:nvGrpSpPr>
        <p:grpSpPr>
          <a:xfrm>
            <a:off x="5242814" y="3373911"/>
            <a:ext cx="241837" cy="197555"/>
            <a:chOff x="4422502" y="5802756"/>
            <a:chExt cx="241837" cy="197555"/>
          </a:xfrm>
        </p:grpSpPr>
        <p:sp>
          <p:nvSpPr>
            <p:cNvPr id="271"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72" name="Straight Connector 271"/>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73" name="Group 272"/>
          <p:cNvGrpSpPr/>
          <p:nvPr/>
        </p:nvGrpSpPr>
        <p:grpSpPr>
          <a:xfrm>
            <a:off x="2323407" y="3348908"/>
            <a:ext cx="241837" cy="197555"/>
            <a:chOff x="4422502" y="5802756"/>
            <a:chExt cx="241837" cy="197555"/>
          </a:xfrm>
        </p:grpSpPr>
        <p:sp>
          <p:nvSpPr>
            <p:cNvPr id="280"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81" name="Straight Connector 280"/>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82" name="Group 281"/>
          <p:cNvGrpSpPr/>
          <p:nvPr/>
        </p:nvGrpSpPr>
        <p:grpSpPr>
          <a:xfrm>
            <a:off x="2595237" y="3357979"/>
            <a:ext cx="241837" cy="197555"/>
            <a:chOff x="4270102" y="5650356"/>
            <a:chExt cx="241837" cy="197555"/>
          </a:xfrm>
        </p:grpSpPr>
        <p:sp>
          <p:nvSpPr>
            <p:cNvPr id="283"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13" name="Straight Connector 312"/>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18" name="Group 317"/>
          <p:cNvGrpSpPr/>
          <p:nvPr/>
        </p:nvGrpSpPr>
        <p:grpSpPr>
          <a:xfrm>
            <a:off x="1417086" y="2683133"/>
            <a:ext cx="241837" cy="197555"/>
            <a:chOff x="4270102" y="5650356"/>
            <a:chExt cx="241837" cy="197555"/>
          </a:xfrm>
        </p:grpSpPr>
        <p:sp>
          <p:nvSpPr>
            <p:cNvPr id="319"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20" name="Straight Connector 319"/>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24" name="Group 323"/>
          <p:cNvGrpSpPr/>
          <p:nvPr/>
        </p:nvGrpSpPr>
        <p:grpSpPr>
          <a:xfrm rot="20753324">
            <a:off x="8798082" y="1746214"/>
            <a:ext cx="241837" cy="197555"/>
            <a:chOff x="4117702" y="5497956"/>
            <a:chExt cx="241837" cy="197555"/>
          </a:xfrm>
        </p:grpSpPr>
        <p:sp>
          <p:nvSpPr>
            <p:cNvPr id="325" name="Pentagon 52"/>
            <p:cNvSpPr/>
            <p:nvPr/>
          </p:nvSpPr>
          <p:spPr>
            <a:xfrm rot="1344337">
              <a:off x="4192072" y="54979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7030A0"/>
            </a:solidFill>
            <a:ln>
              <a:solidFill>
                <a:srgbClr val="7030A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26" name="Straight Connector 325"/>
            <p:cNvCxnSpPr/>
            <p:nvPr/>
          </p:nvCxnSpPr>
          <p:spPr>
            <a:xfrm flipH="1">
              <a:off x="4117702" y="55572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37" name="Group 336"/>
          <p:cNvGrpSpPr/>
          <p:nvPr/>
        </p:nvGrpSpPr>
        <p:grpSpPr>
          <a:xfrm>
            <a:off x="8849198" y="1899714"/>
            <a:ext cx="241837" cy="197555"/>
            <a:chOff x="4422502" y="5802756"/>
            <a:chExt cx="241837" cy="197555"/>
          </a:xfrm>
        </p:grpSpPr>
        <p:sp>
          <p:nvSpPr>
            <p:cNvPr id="338"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39" name="Straight Connector 338"/>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40" name="Group 339"/>
          <p:cNvGrpSpPr/>
          <p:nvPr/>
        </p:nvGrpSpPr>
        <p:grpSpPr>
          <a:xfrm rot="19757877">
            <a:off x="8590397" y="1819503"/>
            <a:ext cx="241837" cy="197555"/>
            <a:chOff x="4270102" y="5650356"/>
            <a:chExt cx="241837" cy="197555"/>
          </a:xfrm>
        </p:grpSpPr>
        <p:sp>
          <p:nvSpPr>
            <p:cNvPr id="341"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48" name="Straight Connector 347"/>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17" name="Group 316"/>
          <p:cNvGrpSpPr/>
          <p:nvPr/>
        </p:nvGrpSpPr>
        <p:grpSpPr>
          <a:xfrm rot="20460086">
            <a:off x="8659213" y="1931104"/>
            <a:ext cx="241837" cy="197555"/>
            <a:chOff x="5429101" y="5712528"/>
            <a:chExt cx="241837" cy="197555"/>
          </a:xfrm>
        </p:grpSpPr>
        <p:sp>
          <p:nvSpPr>
            <p:cNvPr id="327" name="Pentagon 52"/>
            <p:cNvSpPr/>
            <p:nvPr/>
          </p:nvSpPr>
          <p:spPr>
            <a:xfrm rot="1344337">
              <a:off x="5503471" y="5712528"/>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1"/>
            </a:solidFill>
            <a:ln>
              <a:solidFill>
                <a:schemeClr val="tx1">
                  <a:lumMod val="50000"/>
                  <a:lumOff val="5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28" name="Straight Connector 327"/>
            <p:cNvCxnSpPr/>
            <p:nvPr/>
          </p:nvCxnSpPr>
          <p:spPr>
            <a:xfrm flipH="1">
              <a:off x="5429101" y="5771772"/>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52" name="Group 351"/>
          <p:cNvGrpSpPr/>
          <p:nvPr/>
        </p:nvGrpSpPr>
        <p:grpSpPr>
          <a:xfrm rot="20096510">
            <a:off x="8342337" y="3060826"/>
            <a:ext cx="241837" cy="197555"/>
            <a:chOff x="4270102" y="5650356"/>
            <a:chExt cx="241837" cy="197555"/>
          </a:xfrm>
        </p:grpSpPr>
        <p:sp>
          <p:nvSpPr>
            <p:cNvPr id="353"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54" name="Straight Connector 353"/>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61" name="Group 360"/>
          <p:cNvGrpSpPr/>
          <p:nvPr/>
        </p:nvGrpSpPr>
        <p:grpSpPr>
          <a:xfrm>
            <a:off x="7169020" y="4246767"/>
            <a:ext cx="241837" cy="197555"/>
            <a:chOff x="4270102" y="5650356"/>
            <a:chExt cx="241837" cy="197555"/>
          </a:xfrm>
        </p:grpSpPr>
        <p:sp>
          <p:nvSpPr>
            <p:cNvPr id="362"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63" name="Straight Connector 362"/>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67" name="Group 366"/>
          <p:cNvGrpSpPr/>
          <p:nvPr/>
        </p:nvGrpSpPr>
        <p:grpSpPr>
          <a:xfrm>
            <a:off x="6965406" y="3790979"/>
            <a:ext cx="241837" cy="197555"/>
            <a:chOff x="4270102" y="5650356"/>
            <a:chExt cx="241837" cy="197555"/>
          </a:xfrm>
        </p:grpSpPr>
        <p:sp>
          <p:nvSpPr>
            <p:cNvPr id="368"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69" name="Straight Connector 368"/>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73" name="Group 372"/>
          <p:cNvGrpSpPr/>
          <p:nvPr/>
        </p:nvGrpSpPr>
        <p:grpSpPr>
          <a:xfrm flipH="1">
            <a:off x="3746699" y="4884258"/>
            <a:ext cx="241837" cy="197555"/>
            <a:chOff x="4422502" y="5802756"/>
            <a:chExt cx="241837" cy="197555"/>
          </a:xfrm>
        </p:grpSpPr>
        <p:sp>
          <p:nvSpPr>
            <p:cNvPr id="374"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75" name="Straight Connector 374"/>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82" name="Group 381"/>
          <p:cNvGrpSpPr/>
          <p:nvPr/>
        </p:nvGrpSpPr>
        <p:grpSpPr>
          <a:xfrm>
            <a:off x="2653750" y="1702962"/>
            <a:ext cx="241837" cy="197555"/>
            <a:chOff x="4422502" y="5802756"/>
            <a:chExt cx="241837" cy="197555"/>
          </a:xfrm>
        </p:grpSpPr>
        <p:sp>
          <p:nvSpPr>
            <p:cNvPr id="383"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84" name="Straight Connector 383"/>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04" name="Group 403"/>
          <p:cNvGrpSpPr/>
          <p:nvPr/>
        </p:nvGrpSpPr>
        <p:grpSpPr>
          <a:xfrm rot="20716408">
            <a:off x="3986726" y="4813535"/>
            <a:ext cx="241837" cy="197555"/>
            <a:chOff x="4270102" y="5650356"/>
            <a:chExt cx="241837" cy="197555"/>
          </a:xfrm>
        </p:grpSpPr>
        <p:sp>
          <p:nvSpPr>
            <p:cNvPr id="405"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06" name="Straight Connector 405"/>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07" name="Group 406"/>
          <p:cNvGrpSpPr/>
          <p:nvPr/>
        </p:nvGrpSpPr>
        <p:grpSpPr>
          <a:xfrm>
            <a:off x="2436568" y="1368732"/>
            <a:ext cx="241837" cy="197555"/>
            <a:chOff x="4270102" y="5650356"/>
            <a:chExt cx="241837" cy="197555"/>
          </a:xfrm>
        </p:grpSpPr>
        <p:sp>
          <p:nvSpPr>
            <p:cNvPr id="408"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09" name="Straight Connector 408"/>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16" name="Group 415"/>
          <p:cNvGrpSpPr/>
          <p:nvPr/>
        </p:nvGrpSpPr>
        <p:grpSpPr>
          <a:xfrm>
            <a:off x="7941186" y="1738105"/>
            <a:ext cx="241837" cy="197555"/>
            <a:chOff x="4270102" y="5650356"/>
            <a:chExt cx="241837" cy="197555"/>
          </a:xfrm>
        </p:grpSpPr>
        <p:sp>
          <p:nvSpPr>
            <p:cNvPr id="417"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18" name="Straight Connector 417"/>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19" name="Group 418"/>
          <p:cNvGrpSpPr/>
          <p:nvPr/>
        </p:nvGrpSpPr>
        <p:grpSpPr>
          <a:xfrm>
            <a:off x="6262912" y="1797449"/>
            <a:ext cx="241837" cy="197555"/>
            <a:chOff x="4270102" y="5650356"/>
            <a:chExt cx="241837" cy="197555"/>
          </a:xfrm>
        </p:grpSpPr>
        <p:sp>
          <p:nvSpPr>
            <p:cNvPr id="420"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21" name="Straight Connector 420"/>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22" name="Group 421"/>
          <p:cNvGrpSpPr/>
          <p:nvPr/>
        </p:nvGrpSpPr>
        <p:grpSpPr>
          <a:xfrm>
            <a:off x="5044563" y="1309488"/>
            <a:ext cx="241837" cy="197555"/>
            <a:chOff x="4422502" y="5802756"/>
            <a:chExt cx="241837" cy="197555"/>
          </a:xfrm>
        </p:grpSpPr>
        <p:sp>
          <p:nvSpPr>
            <p:cNvPr id="423"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24" name="Straight Connector 423"/>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25" name="Group 424"/>
          <p:cNvGrpSpPr/>
          <p:nvPr/>
        </p:nvGrpSpPr>
        <p:grpSpPr>
          <a:xfrm>
            <a:off x="3427528" y="1232888"/>
            <a:ext cx="241837" cy="197555"/>
            <a:chOff x="4422502" y="5802756"/>
            <a:chExt cx="241837" cy="197555"/>
          </a:xfrm>
        </p:grpSpPr>
        <p:sp>
          <p:nvSpPr>
            <p:cNvPr id="426"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27" name="Straight Connector 426"/>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28" name="Group 427"/>
          <p:cNvGrpSpPr/>
          <p:nvPr/>
        </p:nvGrpSpPr>
        <p:grpSpPr>
          <a:xfrm>
            <a:off x="2957267" y="1232888"/>
            <a:ext cx="241837" cy="197555"/>
            <a:chOff x="4270102" y="5650356"/>
            <a:chExt cx="241837" cy="197555"/>
          </a:xfrm>
        </p:grpSpPr>
        <p:sp>
          <p:nvSpPr>
            <p:cNvPr id="429"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30" name="Straight Connector 429"/>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43" name="Group 442"/>
          <p:cNvGrpSpPr/>
          <p:nvPr/>
        </p:nvGrpSpPr>
        <p:grpSpPr>
          <a:xfrm>
            <a:off x="3943474" y="2201074"/>
            <a:ext cx="241837" cy="197555"/>
            <a:chOff x="4270102" y="5650356"/>
            <a:chExt cx="241837" cy="197555"/>
          </a:xfrm>
        </p:grpSpPr>
        <p:sp>
          <p:nvSpPr>
            <p:cNvPr id="444"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45" name="Straight Connector 444"/>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49" name="Group 448"/>
          <p:cNvGrpSpPr/>
          <p:nvPr/>
        </p:nvGrpSpPr>
        <p:grpSpPr>
          <a:xfrm>
            <a:off x="3485423" y="3424924"/>
            <a:ext cx="241837" cy="197555"/>
            <a:chOff x="4422502" y="5802756"/>
            <a:chExt cx="241837" cy="197555"/>
          </a:xfrm>
        </p:grpSpPr>
        <p:sp>
          <p:nvSpPr>
            <p:cNvPr id="450"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51" name="Straight Connector 450"/>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52" name="Group 451"/>
          <p:cNvGrpSpPr/>
          <p:nvPr/>
        </p:nvGrpSpPr>
        <p:grpSpPr>
          <a:xfrm>
            <a:off x="1851005" y="2008404"/>
            <a:ext cx="241837" cy="197555"/>
            <a:chOff x="4270102" y="5650356"/>
            <a:chExt cx="241837" cy="197555"/>
          </a:xfrm>
        </p:grpSpPr>
        <p:sp>
          <p:nvSpPr>
            <p:cNvPr id="453"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54" name="Straight Connector 453"/>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55" name="Group 454"/>
          <p:cNvGrpSpPr/>
          <p:nvPr/>
        </p:nvGrpSpPr>
        <p:grpSpPr>
          <a:xfrm>
            <a:off x="4409007" y="3261933"/>
            <a:ext cx="241837" cy="197555"/>
            <a:chOff x="4422502" y="5802756"/>
            <a:chExt cx="241837" cy="197555"/>
          </a:xfrm>
        </p:grpSpPr>
        <p:sp>
          <p:nvSpPr>
            <p:cNvPr id="456"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57" name="Straight Connector 456"/>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58" name="Group 457"/>
          <p:cNvGrpSpPr/>
          <p:nvPr/>
        </p:nvGrpSpPr>
        <p:grpSpPr>
          <a:xfrm>
            <a:off x="1908698" y="1381522"/>
            <a:ext cx="241837" cy="197555"/>
            <a:chOff x="4270102" y="5650356"/>
            <a:chExt cx="241837" cy="197555"/>
          </a:xfrm>
        </p:grpSpPr>
        <p:sp>
          <p:nvSpPr>
            <p:cNvPr id="459"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60" name="Straight Connector 459"/>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61" name="Group 460"/>
          <p:cNvGrpSpPr/>
          <p:nvPr/>
        </p:nvGrpSpPr>
        <p:grpSpPr>
          <a:xfrm>
            <a:off x="7222540" y="2146020"/>
            <a:ext cx="241837" cy="197555"/>
            <a:chOff x="4270102" y="5650356"/>
            <a:chExt cx="241837" cy="197555"/>
          </a:xfrm>
        </p:grpSpPr>
        <p:sp>
          <p:nvSpPr>
            <p:cNvPr id="462"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63" name="Straight Connector 462"/>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64" name="Group 463"/>
          <p:cNvGrpSpPr/>
          <p:nvPr/>
        </p:nvGrpSpPr>
        <p:grpSpPr>
          <a:xfrm>
            <a:off x="7152735" y="3442755"/>
            <a:ext cx="241837" cy="197555"/>
            <a:chOff x="4422502" y="5802756"/>
            <a:chExt cx="241837" cy="197555"/>
          </a:xfrm>
        </p:grpSpPr>
        <p:sp>
          <p:nvSpPr>
            <p:cNvPr id="465"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66" name="Straight Connector 465"/>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67" name="Group 466"/>
          <p:cNvGrpSpPr/>
          <p:nvPr/>
        </p:nvGrpSpPr>
        <p:grpSpPr>
          <a:xfrm>
            <a:off x="6218743" y="3202570"/>
            <a:ext cx="241837" cy="197555"/>
            <a:chOff x="4422502" y="5802756"/>
            <a:chExt cx="241837" cy="197555"/>
          </a:xfrm>
        </p:grpSpPr>
        <p:sp>
          <p:nvSpPr>
            <p:cNvPr id="468"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69" name="Straight Connector 468"/>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70" name="Group 469"/>
          <p:cNvGrpSpPr/>
          <p:nvPr/>
        </p:nvGrpSpPr>
        <p:grpSpPr>
          <a:xfrm>
            <a:off x="6463763" y="3202204"/>
            <a:ext cx="241837" cy="197555"/>
            <a:chOff x="4270102" y="5650356"/>
            <a:chExt cx="241837" cy="197555"/>
          </a:xfrm>
        </p:grpSpPr>
        <p:sp>
          <p:nvSpPr>
            <p:cNvPr id="471"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72" name="Straight Connector 471"/>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73" name="Group 472"/>
          <p:cNvGrpSpPr/>
          <p:nvPr/>
        </p:nvGrpSpPr>
        <p:grpSpPr>
          <a:xfrm>
            <a:off x="4713790" y="4014842"/>
            <a:ext cx="241837" cy="197555"/>
            <a:chOff x="4270102" y="5650356"/>
            <a:chExt cx="241837" cy="197555"/>
          </a:xfrm>
        </p:grpSpPr>
        <p:sp>
          <p:nvSpPr>
            <p:cNvPr id="474"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75" name="Straight Connector 474"/>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76" name="Group 475"/>
          <p:cNvGrpSpPr/>
          <p:nvPr/>
        </p:nvGrpSpPr>
        <p:grpSpPr>
          <a:xfrm>
            <a:off x="2694965" y="2565688"/>
            <a:ext cx="241837" cy="197555"/>
            <a:chOff x="4270102" y="5650356"/>
            <a:chExt cx="241837" cy="197555"/>
          </a:xfrm>
        </p:grpSpPr>
        <p:sp>
          <p:nvSpPr>
            <p:cNvPr id="477"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78" name="Straight Connector 477"/>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79" name="Group 478"/>
          <p:cNvGrpSpPr/>
          <p:nvPr/>
        </p:nvGrpSpPr>
        <p:grpSpPr>
          <a:xfrm>
            <a:off x="7265222" y="2792881"/>
            <a:ext cx="241837" cy="197555"/>
            <a:chOff x="4422502" y="5802756"/>
            <a:chExt cx="241837" cy="197555"/>
          </a:xfrm>
        </p:grpSpPr>
        <p:sp>
          <p:nvSpPr>
            <p:cNvPr id="480"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81" name="Straight Connector 480"/>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85" name="Group 484"/>
          <p:cNvGrpSpPr/>
          <p:nvPr/>
        </p:nvGrpSpPr>
        <p:grpSpPr>
          <a:xfrm>
            <a:off x="2051043" y="1004056"/>
            <a:ext cx="241837" cy="197555"/>
            <a:chOff x="4422502" y="5802756"/>
            <a:chExt cx="241837" cy="197555"/>
          </a:xfrm>
        </p:grpSpPr>
        <p:sp>
          <p:nvSpPr>
            <p:cNvPr id="486"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87" name="Straight Connector 486"/>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88" name="Group 487"/>
          <p:cNvGrpSpPr/>
          <p:nvPr/>
        </p:nvGrpSpPr>
        <p:grpSpPr>
          <a:xfrm>
            <a:off x="1806221" y="957091"/>
            <a:ext cx="241837" cy="197555"/>
            <a:chOff x="4270102" y="5650356"/>
            <a:chExt cx="241837" cy="197555"/>
          </a:xfrm>
        </p:grpSpPr>
        <p:sp>
          <p:nvSpPr>
            <p:cNvPr id="489"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90" name="Straight Connector 489"/>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91" name="Group 490"/>
          <p:cNvGrpSpPr/>
          <p:nvPr/>
        </p:nvGrpSpPr>
        <p:grpSpPr>
          <a:xfrm>
            <a:off x="5497120" y="1713010"/>
            <a:ext cx="241837" cy="197555"/>
            <a:chOff x="4270102" y="5650356"/>
            <a:chExt cx="241837" cy="197555"/>
          </a:xfrm>
        </p:grpSpPr>
        <p:sp>
          <p:nvSpPr>
            <p:cNvPr id="492"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93" name="Straight Connector 492"/>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94" name="Group 493"/>
          <p:cNvGrpSpPr/>
          <p:nvPr/>
        </p:nvGrpSpPr>
        <p:grpSpPr>
          <a:xfrm>
            <a:off x="3566150" y="1899951"/>
            <a:ext cx="241837" cy="197555"/>
            <a:chOff x="4270102" y="5650356"/>
            <a:chExt cx="241837" cy="197555"/>
          </a:xfrm>
        </p:grpSpPr>
        <p:sp>
          <p:nvSpPr>
            <p:cNvPr id="495"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96" name="Straight Connector 495"/>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76" name="Group 375"/>
          <p:cNvGrpSpPr/>
          <p:nvPr/>
        </p:nvGrpSpPr>
        <p:grpSpPr>
          <a:xfrm>
            <a:off x="7493330" y="3122200"/>
            <a:ext cx="241837" cy="197555"/>
            <a:chOff x="5429101" y="5712528"/>
            <a:chExt cx="241837" cy="197555"/>
          </a:xfrm>
        </p:grpSpPr>
        <p:sp>
          <p:nvSpPr>
            <p:cNvPr id="377" name="Pentagon 52"/>
            <p:cNvSpPr/>
            <p:nvPr/>
          </p:nvSpPr>
          <p:spPr>
            <a:xfrm rot="1344337">
              <a:off x="5503471" y="5712528"/>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1"/>
            </a:solidFill>
            <a:ln>
              <a:solidFill>
                <a:schemeClr val="tx1">
                  <a:lumMod val="50000"/>
                  <a:lumOff val="5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78" name="Straight Connector 377"/>
            <p:cNvCxnSpPr/>
            <p:nvPr/>
          </p:nvCxnSpPr>
          <p:spPr>
            <a:xfrm flipH="1">
              <a:off x="5429101" y="5771772"/>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97" name="Group 396"/>
          <p:cNvGrpSpPr/>
          <p:nvPr/>
        </p:nvGrpSpPr>
        <p:grpSpPr>
          <a:xfrm>
            <a:off x="7271109" y="3122200"/>
            <a:ext cx="241837" cy="197555"/>
            <a:chOff x="5140062" y="5642836"/>
            <a:chExt cx="241837" cy="197555"/>
          </a:xfrm>
        </p:grpSpPr>
        <p:sp>
          <p:nvSpPr>
            <p:cNvPr id="398" name="Pentagon 52"/>
            <p:cNvSpPr/>
            <p:nvPr/>
          </p:nvSpPr>
          <p:spPr>
            <a:xfrm rot="1344337">
              <a:off x="5214432" y="564283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2"/>
            </a:solidFill>
            <a:ln>
              <a:solidFill>
                <a:schemeClr val="accent2"/>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99" name="Straight Connector 398"/>
            <p:cNvCxnSpPr/>
            <p:nvPr/>
          </p:nvCxnSpPr>
          <p:spPr>
            <a:xfrm flipH="1">
              <a:off x="5140062" y="570208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97" name="Group 496"/>
          <p:cNvGrpSpPr/>
          <p:nvPr/>
        </p:nvGrpSpPr>
        <p:grpSpPr>
          <a:xfrm>
            <a:off x="7042283" y="3122200"/>
            <a:ext cx="247999" cy="179935"/>
            <a:chOff x="4270102" y="5650356"/>
            <a:chExt cx="241837" cy="197555"/>
          </a:xfrm>
        </p:grpSpPr>
        <p:sp>
          <p:nvSpPr>
            <p:cNvPr id="498"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99" name="Straight Connector 498"/>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00" name="Group 499"/>
          <p:cNvGrpSpPr/>
          <p:nvPr/>
        </p:nvGrpSpPr>
        <p:grpSpPr>
          <a:xfrm rot="353790">
            <a:off x="7673850" y="3134100"/>
            <a:ext cx="241837" cy="197555"/>
            <a:chOff x="4422502" y="5802756"/>
            <a:chExt cx="241837" cy="197555"/>
          </a:xfrm>
        </p:grpSpPr>
        <p:sp>
          <p:nvSpPr>
            <p:cNvPr id="501"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02" name="Straight Connector 501"/>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03" name="Group 502"/>
          <p:cNvGrpSpPr/>
          <p:nvPr/>
        </p:nvGrpSpPr>
        <p:grpSpPr>
          <a:xfrm>
            <a:off x="4677419" y="2876565"/>
            <a:ext cx="241837" cy="197555"/>
            <a:chOff x="4422502" y="5802756"/>
            <a:chExt cx="241837" cy="197555"/>
          </a:xfrm>
        </p:grpSpPr>
        <p:sp>
          <p:nvSpPr>
            <p:cNvPr id="504"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05" name="Straight Connector 504"/>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06" name="Group 505"/>
          <p:cNvGrpSpPr/>
          <p:nvPr/>
        </p:nvGrpSpPr>
        <p:grpSpPr>
          <a:xfrm>
            <a:off x="4438363" y="2653566"/>
            <a:ext cx="241837" cy="197555"/>
            <a:chOff x="5429101" y="5712528"/>
            <a:chExt cx="241837" cy="197555"/>
          </a:xfrm>
        </p:grpSpPr>
        <p:sp>
          <p:nvSpPr>
            <p:cNvPr id="507" name="Pentagon 52"/>
            <p:cNvSpPr/>
            <p:nvPr/>
          </p:nvSpPr>
          <p:spPr>
            <a:xfrm rot="1344337">
              <a:off x="5503471" y="5712528"/>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1"/>
            </a:solidFill>
            <a:ln>
              <a:solidFill>
                <a:schemeClr val="accent1">
                  <a:lumMod val="75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08" name="Straight Connector 507"/>
            <p:cNvCxnSpPr/>
            <p:nvPr/>
          </p:nvCxnSpPr>
          <p:spPr>
            <a:xfrm flipH="1">
              <a:off x="5429101" y="5771772"/>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09" name="Group 508"/>
          <p:cNvGrpSpPr/>
          <p:nvPr/>
        </p:nvGrpSpPr>
        <p:grpSpPr>
          <a:xfrm>
            <a:off x="4709186" y="2679728"/>
            <a:ext cx="241837" cy="197555"/>
            <a:chOff x="5140062" y="5642836"/>
            <a:chExt cx="241837" cy="197555"/>
          </a:xfrm>
        </p:grpSpPr>
        <p:sp>
          <p:nvSpPr>
            <p:cNvPr id="510" name="Pentagon 52"/>
            <p:cNvSpPr/>
            <p:nvPr/>
          </p:nvSpPr>
          <p:spPr>
            <a:xfrm rot="1344337">
              <a:off x="5214432" y="564283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2"/>
            </a:solidFill>
            <a:ln>
              <a:solidFill>
                <a:schemeClr val="accent2"/>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11" name="Straight Connector 510"/>
            <p:cNvCxnSpPr/>
            <p:nvPr/>
          </p:nvCxnSpPr>
          <p:spPr>
            <a:xfrm flipH="1">
              <a:off x="5140062" y="570208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12" name="Group 511"/>
          <p:cNvGrpSpPr/>
          <p:nvPr/>
        </p:nvGrpSpPr>
        <p:grpSpPr>
          <a:xfrm>
            <a:off x="4170895" y="2653566"/>
            <a:ext cx="241837" cy="197555"/>
            <a:chOff x="4117702" y="5497956"/>
            <a:chExt cx="241837" cy="197555"/>
          </a:xfrm>
        </p:grpSpPr>
        <p:sp>
          <p:nvSpPr>
            <p:cNvPr id="513" name="Pentagon 52"/>
            <p:cNvSpPr/>
            <p:nvPr/>
          </p:nvSpPr>
          <p:spPr>
            <a:xfrm rot="1344337">
              <a:off x="4192072" y="54979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7030A0"/>
            </a:solidFill>
            <a:ln>
              <a:solidFill>
                <a:srgbClr val="7030A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14" name="Straight Connector 513"/>
            <p:cNvCxnSpPr/>
            <p:nvPr/>
          </p:nvCxnSpPr>
          <p:spPr>
            <a:xfrm flipH="1">
              <a:off x="4117702" y="55572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15" name="Group 514"/>
          <p:cNvGrpSpPr/>
          <p:nvPr/>
        </p:nvGrpSpPr>
        <p:grpSpPr>
          <a:xfrm>
            <a:off x="4425023" y="2855176"/>
            <a:ext cx="241837" cy="197555"/>
            <a:chOff x="4574902" y="5955156"/>
            <a:chExt cx="241837" cy="197555"/>
          </a:xfrm>
        </p:grpSpPr>
        <p:sp>
          <p:nvSpPr>
            <p:cNvPr id="516" name="Pentagon 52"/>
            <p:cNvSpPr/>
            <p:nvPr/>
          </p:nvSpPr>
          <p:spPr>
            <a:xfrm rot="1344337">
              <a:off x="4649272" y="59551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6"/>
            </a:solidFill>
            <a:ln>
              <a:solidFill>
                <a:schemeClr val="accent6"/>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17" name="Straight Connector 516"/>
            <p:cNvCxnSpPr/>
            <p:nvPr/>
          </p:nvCxnSpPr>
          <p:spPr>
            <a:xfrm flipH="1">
              <a:off x="4574902" y="60144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18" name="Group 517"/>
          <p:cNvGrpSpPr/>
          <p:nvPr/>
        </p:nvGrpSpPr>
        <p:grpSpPr>
          <a:xfrm>
            <a:off x="4136031" y="2880316"/>
            <a:ext cx="241837" cy="197555"/>
            <a:chOff x="4270102" y="5650356"/>
            <a:chExt cx="241837" cy="197555"/>
          </a:xfrm>
        </p:grpSpPr>
        <p:sp>
          <p:nvSpPr>
            <p:cNvPr id="519"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20" name="Straight Connector 519"/>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21" name="Group 520"/>
          <p:cNvGrpSpPr/>
          <p:nvPr/>
        </p:nvGrpSpPr>
        <p:grpSpPr>
          <a:xfrm>
            <a:off x="7170639" y="896175"/>
            <a:ext cx="241837" cy="197555"/>
            <a:chOff x="5140062" y="5642836"/>
            <a:chExt cx="241837" cy="197555"/>
          </a:xfrm>
        </p:grpSpPr>
        <p:sp>
          <p:nvSpPr>
            <p:cNvPr id="522" name="Pentagon 52"/>
            <p:cNvSpPr/>
            <p:nvPr/>
          </p:nvSpPr>
          <p:spPr>
            <a:xfrm rot="1344337">
              <a:off x="5214432" y="564283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2"/>
            </a:solidFill>
            <a:ln>
              <a:solidFill>
                <a:schemeClr val="accent2"/>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23" name="Straight Connector 522"/>
            <p:cNvCxnSpPr/>
            <p:nvPr/>
          </p:nvCxnSpPr>
          <p:spPr>
            <a:xfrm flipH="1">
              <a:off x="5140062" y="570208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24" name="Group 523"/>
          <p:cNvGrpSpPr/>
          <p:nvPr/>
        </p:nvGrpSpPr>
        <p:grpSpPr>
          <a:xfrm rot="21443492">
            <a:off x="7205023" y="1020422"/>
            <a:ext cx="241837" cy="197555"/>
            <a:chOff x="4270102" y="5650356"/>
            <a:chExt cx="241837" cy="197555"/>
          </a:xfrm>
        </p:grpSpPr>
        <p:sp>
          <p:nvSpPr>
            <p:cNvPr id="525" name="Pentagon 52"/>
            <p:cNvSpPr/>
            <p:nvPr/>
          </p:nvSpPr>
          <p:spPr>
            <a:xfrm rot="1344337">
              <a:off x="4344472" y="56503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bg2">
                <a:lumMod val="75000"/>
              </a:schemeClr>
            </a:solidFill>
            <a:ln>
              <a:solidFill>
                <a:schemeClr val="bg2">
                  <a:lumMod val="90000"/>
                </a:schemeClr>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26" name="Straight Connector 525"/>
            <p:cNvCxnSpPr/>
            <p:nvPr/>
          </p:nvCxnSpPr>
          <p:spPr>
            <a:xfrm flipH="1">
              <a:off x="4270102" y="57096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aphicFrame>
        <p:nvGraphicFramePr>
          <p:cNvPr id="530" name="Object 529"/>
          <p:cNvGraphicFramePr>
            <a:graphicFrameLocks noChangeAspect="1"/>
          </p:cNvGraphicFramePr>
          <p:nvPr>
            <p:extLst>
              <p:ext uri="{D42A27DB-BD31-4B8C-83A1-F6EECF244321}">
                <p14:modId xmlns:p14="http://schemas.microsoft.com/office/powerpoint/2010/main" val="2025954084"/>
              </p:ext>
            </p:extLst>
          </p:nvPr>
        </p:nvGraphicFramePr>
        <p:xfrm>
          <a:off x="7474807" y="656410"/>
          <a:ext cx="309881" cy="555245"/>
        </p:xfrm>
        <a:graphic>
          <a:graphicData uri="http://schemas.openxmlformats.org/presentationml/2006/ole">
            <mc:AlternateContent xmlns:mc="http://schemas.openxmlformats.org/markup-compatibility/2006">
              <mc:Choice xmlns:v="urn:schemas-microsoft-com:vml" Requires="v">
                <p:oleObj spid="_x0000_s2070" name="Image" r:id="rId8" imgW="502920" imgH="902160" progId="Photoshop.Image.16">
                  <p:embed/>
                </p:oleObj>
              </mc:Choice>
              <mc:Fallback>
                <p:oleObj name="Image" r:id="rId8" imgW="502920" imgH="902160" progId="Photoshop.Image.16">
                  <p:embed/>
                  <p:pic>
                    <p:nvPicPr>
                      <p:cNvPr id="0" name=""/>
                      <p:cNvPicPr/>
                      <p:nvPr/>
                    </p:nvPicPr>
                    <p:blipFill>
                      <a:blip r:embed="rId9"/>
                      <a:stretch>
                        <a:fillRect/>
                      </a:stretch>
                    </p:blipFill>
                    <p:spPr>
                      <a:xfrm>
                        <a:off x="7474807" y="656410"/>
                        <a:ext cx="309881" cy="555245"/>
                      </a:xfrm>
                      <a:prstGeom prst="rect">
                        <a:avLst/>
                      </a:prstGeom>
                    </p:spPr>
                  </p:pic>
                </p:oleObj>
              </mc:Fallback>
            </mc:AlternateContent>
          </a:graphicData>
        </a:graphic>
      </p:graphicFrame>
      <p:grpSp>
        <p:nvGrpSpPr>
          <p:cNvPr id="532" name="Group 531"/>
          <p:cNvGrpSpPr/>
          <p:nvPr/>
        </p:nvGrpSpPr>
        <p:grpSpPr>
          <a:xfrm>
            <a:off x="7543800" y="906015"/>
            <a:ext cx="241837" cy="197555"/>
            <a:chOff x="4574902" y="5955156"/>
            <a:chExt cx="241837" cy="197555"/>
          </a:xfrm>
        </p:grpSpPr>
        <p:sp>
          <p:nvSpPr>
            <p:cNvPr id="533" name="Pentagon 52"/>
            <p:cNvSpPr/>
            <p:nvPr/>
          </p:nvSpPr>
          <p:spPr>
            <a:xfrm rot="1344337">
              <a:off x="4649272" y="59551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6"/>
            </a:solidFill>
            <a:ln>
              <a:solidFill>
                <a:schemeClr val="accent6"/>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34" name="Straight Connector 533"/>
            <p:cNvCxnSpPr/>
            <p:nvPr/>
          </p:nvCxnSpPr>
          <p:spPr>
            <a:xfrm flipH="1">
              <a:off x="4574902" y="60144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35" name="Group 534"/>
          <p:cNvGrpSpPr/>
          <p:nvPr/>
        </p:nvGrpSpPr>
        <p:grpSpPr>
          <a:xfrm>
            <a:off x="7552823" y="762000"/>
            <a:ext cx="241837" cy="197555"/>
            <a:chOff x="4422502" y="5802756"/>
            <a:chExt cx="241837" cy="197555"/>
          </a:xfrm>
        </p:grpSpPr>
        <p:sp>
          <p:nvSpPr>
            <p:cNvPr id="536"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37" name="Straight Connector 536"/>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
        <p:nvSpPr>
          <p:cNvPr id="538" name="TextBox 537"/>
          <p:cNvSpPr txBox="1"/>
          <p:nvPr/>
        </p:nvSpPr>
        <p:spPr>
          <a:xfrm>
            <a:off x="7434311" y="1140999"/>
            <a:ext cx="519621" cy="261610"/>
          </a:xfrm>
          <a:prstGeom prst="rect">
            <a:avLst/>
          </a:prstGeom>
          <a:noFill/>
        </p:spPr>
        <p:txBody>
          <a:bodyPr wrap="square" rtlCol="0">
            <a:spAutoFit/>
          </a:bodyPr>
          <a:lstStyle/>
          <a:p>
            <a:r>
              <a:rPr lang="en-US" sz="1100" dirty="0" smtClean="0"/>
              <a:t>NH</a:t>
            </a:r>
          </a:p>
        </p:txBody>
      </p:sp>
      <p:grpSp>
        <p:nvGrpSpPr>
          <p:cNvPr id="379" name="Group 378"/>
          <p:cNvGrpSpPr/>
          <p:nvPr/>
        </p:nvGrpSpPr>
        <p:grpSpPr>
          <a:xfrm>
            <a:off x="1744885" y="782065"/>
            <a:ext cx="241837" cy="197555"/>
            <a:chOff x="4117702" y="5497956"/>
            <a:chExt cx="241837" cy="197555"/>
          </a:xfrm>
        </p:grpSpPr>
        <p:sp>
          <p:nvSpPr>
            <p:cNvPr id="380" name="Pentagon 52"/>
            <p:cNvSpPr/>
            <p:nvPr/>
          </p:nvSpPr>
          <p:spPr>
            <a:xfrm rot="1344337">
              <a:off x="4192072" y="54979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7030A0"/>
            </a:solidFill>
            <a:ln>
              <a:solidFill>
                <a:srgbClr val="7030A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81" name="Straight Connector 380"/>
            <p:cNvCxnSpPr/>
            <p:nvPr/>
          </p:nvCxnSpPr>
          <p:spPr>
            <a:xfrm flipH="1">
              <a:off x="4117702" y="55572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10" name="Group 409"/>
          <p:cNvGrpSpPr/>
          <p:nvPr/>
        </p:nvGrpSpPr>
        <p:grpSpPr>
          <a:xfrm>
            <a:off x="6326573" y="2032763"/>
            <a:ext cx="241837" cy="197555"/>
            <a:chOff x="4422502" y="5802756"/>
            <a:chExt cx="241837" cy="197555"/>
          </a:xfrm>
        </p:grpSpPr>
        <p:sp>
          <p:nvSpPr>
            <p:cNvPr id="411"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12" name="Straight Connector 411"/>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13" name="Group 412"/>
          <p:cNvGrpSpPr/>
          <p:nvPr/>
        </p:nvGrpSpPr>
        <p:grpSpPr>
          <a:xfrm>
            <a:off x="2102873" y="4327567"/>
            <a:ext cx="241837" cy="197555"/>
            <a:chOff x="4422502" y="5802756"/>
            <a:chExt cx="241837" cy="197555"/>
          </a:xfrm>
        </p:grpSpPr>
        <p:sp>
          <p:nvSpPr>
            <p:cNvPr id="414"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15" name="Straight Connector 414"/>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31" name="Group 430"/>
          <p:cNvGrpSpPr/>
          <p:nvPr/>
        </p:nvGrpSpPr>
        <p:grpSpPr>
          <a:xfrm>
            <a:off x="3160325" y="2629739"/>
            <a:ext cx="241837" cy="197555"/>
            <a:chOff x="4422502" y="5802756"/>
            <a:chExt cx="241837" cy="197555"/>
          </a:xfrm>
        </p:grpSpPr>
        <p:sp>
          <p:nvSpPr>
            <p:cNvPr id="432"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33" name="Straight Connector 432"/>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34" name="Group 433"/>
          <p:cNvGrpSpPr/>
          <p:nvPr/>
        </p:nvGrpSpPr>
        <p:grpSpPr>
          <a:xfrm>
            <a:off x="5846577" y="1965874"/>
            <a:ext cx="241837" cy="197555"/>
            <a:chOff x="4422502" y="5802756"/>
            <a:chExt cx="241837" cy="197555"/>
          </a:xfrm>
        </p:grpSpPr>
        <p:sp>
          <p:nvSpPr>
            <p:cNvPr id="435"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36" name="Straight Connector 435"/>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37" name="Group 436"/>
          <p:cNvGrpSpPr/>
          <p:nvPr/>
        </p:nvGrpSpPr>
        <p:grpSpPr>
          <a:xfrm>
            <a:off x="7266715" y="1145413"/>
            <a:ext cx="241837" cy="197555"/>
            <a:chOff x="4422502" y="5802756"/>
            <a:chExt cx="241837" cy="197555"/>
          </a:xfrm>
        </p:grpSpPr>
        <p:sp>
          <p:nvSpPr>
            <p:cNvPr id="438"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39" name="Straight Connector 438"/>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40" name="Group 439"/>
          <p:cNvGrpSpPr/>
          <p:nvPr/>
        </p:nvGrpSpPr>
        <p:grpSpPr>
          <a:xfrm>
            <a:off x="6732917" y="3790979"/>
            <a:ext cx="241837" cy="197555"/>
            <a:chOff x="4422502" y="5802756"/>
            <a:chExt cx="241837" cy="197555"/>
          </a:xfrm>
        </p:grpSpPr>
        <p:sp>
          <p:nvSpPr>
            <p:cNvPr id="441"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42" name="Straight Connector 441"/>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46" name="Group 445"/>
          <p:cNvGrpSpPr/>
          <p:nvPr/>
        </p:nvGrpSpPr>
        <p:grpSpPr>
          <a:xfrm>
            <a:off x="3790850" y="4014842"/>
            <a:ext cx="241837" cy="197555"/>
            <a:chOff x="4422502" y="5802756"/>
            <a:chExt cx="241837" cy="197555"/>
          </a:xfrm>
        </p:grpSpPr>
        <p:sp>
          <p:nvSpPr>
            <p:cNvPr id="447"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48" name="Straight Connector 447"/>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483" name="Group 482"/>
          <p:cNvGrpSpPr/>
          <p:nvPr/>
        </p:nvGrpSpPr>
        <p:grpSpPr>
          <a:xfrm>
            <a:off x="8262228" y="1245202"/>
            <a:ext cx="241837" cy="197555"/>
            <a:chOff x="4422502" y="5802756"/>
            <a:chExt cx="241837" cy="197555"/>
          </a:xfrm>
        </p:grpSpPr>
        <p:sp>
          <p:nvSpPr>
            <p:cNvPr id="484"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27" name="Straight Connector 526"/>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28" name="Group 527"/>
          <p:cNvGrpSpPr/>
          <p:nvPr/>
        </p:nvGrpSpPr>
        <p:grpSpPr>
          <a:xfrm>
            <a:off x="7008129" y="2630848"/>
            <a:ext cx="241837" cy="197555"/>
            <a:chOff x="4422502" y="5802756"/>
            <a:chExt cx="241837" cy="197555"/>
          </a:xfrm>
        </p:grpSpPr>
        <p:sp>
          <p:nvSpPr>
            <p:cNvPr id="529" name="Pentagon 52"/>
            <p:cNvSpPr/>
            <p:nvPr/>
          </p:nvSpPr>
          <p:spPr>
            <a:xfrm rot="1344337">
              <a:off x="4496872" y="58027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rgbClr val="FFC000"/>
            </a:solidFill>
            <a:ln>
              <a:solidFill>
                <a:srgbClr val="FFC000"/>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39" name="Straight Connector 538"/>
            <p:cNvCxnSpPr/>
            <p:nvPr/>
          </p:nvCxnSpPr>
          <p:spPr>
            <a:xfrm flipH="1">
              <a:off x="4422502" y="58620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
        <p:nvSpPr>
          <p:cNvPr id="540" name="TextBox 539"/>
          <p:cNvSpPr txBox="1"/>
          <p:nvPr/>
        </p:nvSpPr>
        <p:spPr>
          <a:xfrm>
            <a:off x="7138642" y="1404449"/>
            <a:ext cx="519621" cy="261610"/>
          </a:xfrm>
          <a:prstGeom prst="rect">
            <a:avLst/>
          </a:prstGeom>
          <a:noFill/>
        </p:spPr>
        <p:txBody>
          <a:bodyPr wrap="square" rtlCol="0">
            <a:spAutoFit/>
          </a:bodyPr>
          <a:lstStyle/>
          <a:p>
            <a:r>
              <a:rPr lang="en-US" sz="1100" dirty="0" smtClean="0"/>
              <a:t>VT</a:t>
            </a:r>
          </a:p>
        </p:txBody>
      </p:sp>
      <p:cxnSp>
        <p:nvCxnSpPr>
          <p:cNvPr id="541" name="Straight Connector 540"/>
          <p:cNvCxnSpPr/>
          <p:nvPr/>
        </p:nvCxnSpPr>
        <p:spPr>
          <a:xfrm>
            <a:off x="7327123" y="1336679"/>
            <a:ext cx="425971" cy="1749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445881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graphicFrame>
        <p:nvGraphicFramePr>
          <p:cNvPr id="71" name="Table 70"/>
          <p:cNvGraphicFramePr>
            <a:graphicFrameLocks noGrp="1"/>
          </p:cNvGraphicFramePr>
          <p:nvPr>
            <p:extLst>
              <p:ext uri="{D42A27DB-BD31-4B8C-83A1-F6EECF244321}">
                <p14:modId xmlns:p14="http://schemas.microsoft.com/office/powerpoint/2010/main" val="1377068561"/>
              </p:ext>
            </p:extLst>
          </p:nvPr>
        </p:nvGraphicFramePr>
        <p:xfrm>
          <a:off x="152398" y="5618670"/>
          <a:ext cx="8841469" cy="1070761"/>
        </p:xfrm>
        <a:graphic>
          <a:graphicData uri="http://schemas.openxmlformats.org/drawingml/2006/table">
            <a:tbl>
              <a:tblPr firstRow="1" bandRow="1">
                <a:tableStyleId>{2D5ABB26-0587-4C30-8999-92F81FD0307C}</a:tableStyleId>
              </a:tblPr>
              <a:tblGrid>
                <a:gridCol w="922349">
                  <a:extLst>
                    <a:ext uri="{9D8B030D-6E8A-4147-A177-3AD203B41FA5}">
                      <a16:colId xmlns="" xmlns:a16="http://schemas.microsoft.com/office/drawing/2014/main" val="20000"/>
                    </a:ext>
                  </a:extLst>
                </a:gridCol>
                <a:gridCol w="845487">
                  <a:extLst>
                    <a:ext uri="{9D8B030D-6E8A-4147-A177-3AD203B41FA5}">
                      <a16:colId xmlns="" xmlns:a16="http://schemas.microsoft.com/office/drawing/2014/main" val="20001"/>
                    </a:ext>
                  </a:extLst>
                </a:gridCol>
                <a:gridCol w="922349">
                  <a:extLst>
                    <a:ext uri="{9D8B030D-6E8A-4147-A177-3AD203B41FA5}">
                      <a16:colId xmlns="" xmlns:a16="http://schemas.microsoft.com/office/drawing/2014/main" val="20002"/>
                    </a:ext>
                  </a:extLst>
                </a:gridCol>
                <a:gridCol w="999212">
                  <a:extLst>
                    <a:ext uri="{9D8B030D-6E8A-4147-A177-3AD203B41FA5}">
                      <a16:colId xmlns="" xmlns:a16="http://schemas.microsoft.com/office/drawing/2014/main" val="20003"/>
                    </a:ext>
                  </a:extLst>
                </a:gridCol>
                <a:gridCol w="829002">
                  <a:extLst>
                    <a:ext uri="{9D8B030D-6E8A-4147-A177-3AD203B41FA5}">
                      <a16:colId xmlns="" xmlns:a16="http://schemas.microsoft.com/office/drawing/2014/main" val="20004"/>
                    </a:ext>
                  </a:extLst>
                </a:gridCol>
                <a:gridCol w="864614">
                  <a:extLst>
                    <a:ext uri="{9D8B030D-6E8A-4147-A177-3AD203B41FA5}">
                      <a16:colId xmlns="" xmlns:a16="http://schemas.microsoft.com/office/drawing/2014/main" val="20005"/>
                    </a:ext>
                  </a:extLst>
                </a:gridCol>
                <a:gridCol w="864614">
                  <a:extLst>
                    <a:ext uri="{9D8B030D-6E8A-4147-A177-3AD203B41FA5}">
                      <a16:colId xmlns="" xmlns:a16="http://schemas.microsoft.com/office/drawing/2014/main" val="20006"/>
                    </a:ext>
                  </a:extLst>
                </a:gridCol>
                <a:gridCol w="864614">
                  <a:extLst>
                    <a:ext uri="{9D8B030D-6E8A-4147-A177-3AD203B41FA5}">
                      <a16:colId xmlns="" xmlns:a16="http://schemas.microsoft.com/office/drawing/2014/main" val="20007"/>
                    </a:ext>
                  </a:extLst>
                </a:gridCol>
                <a:gridCol w="864614">
                  <a:extLst>
                    <a:ext uri="{9D8B030D-6E8A-4147-A177-3AD203B41FA5}">
                      <a16:colId xmlns="" xmlns:a16="http://schemas.microsoft.com/office/drawing/2014/main" val="20008"/>
                    </a:ext>
                  </a:extLst>
                </a:gridCol>
                <a:gridCol w="864614">
                  <a:extLst>
                    <a:ext uri="{9D8B030D-6E8A-4147-A177-3AD203B41FA5}">
                      <a16:colId xmlns="" xmlns:a16="http://schemas.microsoft.com/office/drawing/2014/main" val="20009"/>
                    </a:ext>
                  </a:extLst>
                </a:gridCol>
              </a:tblGrid>
              <a:tr h="327079">
                <a:tc>
                  <a:txBody>
                    <a:bodyPr/>
                    <a:lstStyle/>
                    <a:p>
                      <a:pPr algn="ctr"/>
                      <a:r>
                        <a:rPr lang="en-US" sz="1000" b="1" dirty="0" smtClean="0"/>
                        <a:t>Data Visualization </a:t>
                      </a:r>
                      <a:r>
                        <a:rPr lang="en-US" sz="1000" b="1" dirty="0" err="1" smtClean="0"/>
                        <a:t>CoP</a:t>
                      </a:r>
                      <a:endParaRPr lang="en-US" sz="10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00" b="1" kern="1200" dirty="0" smtClean="0"/>
                        <a:t>Local</a:t>
                      </a:r>
                      <a:br>
                        <a:rPr lang="en-US" sz="1000" b="1" kern="1200" dirty="0" smtClean="0"/>
                      </a:br>
                      <a:r>
                        <a:rPr lang="en-US" sz="1000" b="1" kern="1200" dirty="0" smtClean="0"/>
                        <a:t>Data Use</a:t>
                      </a:r>
                      <a:endParaRPr lang="en-US" sz="1000" b="1" kern="1200" dirty="0">
                        <a:solidFill>
                          <a:schemeClr val="bg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00" b="1" kern="1200" dirty="0" smtClean="0"/>
                        <a:t>ECIDS</a:t>
                      </a:r>
                      <a:r>
                        <a:rPr lang="en-US" sz="1000" b="1" kern="1200" baseline="0" dirty="0" smtClean="0"/>
                        <a:t> Learning Community</a:t>
                      </a:r>
                      <a:endParaRPr lang="en-US" sz="1000" b="1" kern="1200" dirty="0">
                        <a:solidFill>
                          <a:schemeClr val="bg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00" b="1" kern="1200" dirty="0" smtClean="0"/>
                        <a:t>PTAC  EC</a:t>
                      </a:r>
                      <a:r>
                        <a:rPr lang="en-US" sz="1000" b="1" kern="1200" baseline="0" dirty="0" smtClean="0"/>
                        <a:t> </a:t>
                      </a:r>
                      <a:r>
                        <a:rPr lang="en-US" sz="1000" b="1" kern="1200" dirty="0" smtClean="0"/>
                        <a:t>Confidentially</a:t>
                      </a:r>
                      <a:r>
                        <a:rPr lang="en-US" sz="1000" b="1" kern="1200" baseline="0" dirty="0" smtClean="0"/>
                        <a:t> Meeting</a:t>
                      </a:r>
                      <a:endParaRPr lang="en-US" sz="1000" b="1" kern="1200" dirty="0">
                        <a:solidFill>
                          <a:schemeClr val="bg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00" b="1" kern="1200" dirty="0" smtClean="0"/>
                        <a:t>Child</a:t>
                      </a:r>
                      <a:r>
                        <a:rPr lang="en-US" sz="1000" b="1" kern="1200" baseline="0" dirty="0" smtClean="0"/>
                        <a:t> Outcomes Topic Cohort</a:t>
                      </a:r>
                      <a:endParaRPr lang="en-US" sz="1000" b="1" kern="1200" dirty="0">
                        <a:solidFill>
                          <a:schemeClr val="bg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00" b="1" kern="1200" dirty="0" smtClean="0"/>
                        <a:t>Child</a:t>
                      </a:r>
                      <a:r>
                        <a:rPr lang="en-US" sz="1000" b="1" kern="1200" baseline="0" dirty="0" smtClean="0"/>
                        <a:t> Outcomes Summary Data </a:t>
                      </a:r>
                      <a:r>
                        <a:rPr lang="en-US" sz="1000" b="1" kern="1200" baseline="0" dirty="0" err="1" smtClean="0"/>
                        <a:t>CoP</a:t>
                      </a:r>
                      <a:endParaRPr lang="en-US" sz="1000" b="1" kern="1200" dirty="0">
                        <a:solidFill>
                          <a:schemeClr val="bg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00" b="1" kern="1200" dirty="0" smtClean="0"/>
                        <a:t>Social</a:t>
                      </a:r>
                      <a:r>
                        <a:rPr lang="en-US" sz="1000" b="1" kern="1200" baseline="0" dirty="0" smtClean="0"/>
                        <a:t> Emotional Community of Practice</a:t>
                      </a:r>
                      <a:endParaRPr lang="en-US" sz="1000" b="1" kern="1200" dirty="0">
                        <a:solidFill>
                          <a:schemeClr val="bg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00" b="1" kern="1200" dirty="0" smtClean="0"/>
                        <a:t>IFSP </a:t>
                      </a:r>
                      <a:br>
                        <a:rPr lang="en-US" sz="1000" b="1" kern="1200" dirty="0" smtClean="0"/>
                      </a:br>
                      <a:r>
                        <a:rPr lang="en-US" sz="1000" b="1" kern="1200" dirty="0" smtClean="0"/>
                        <a:t>Topic Cohort</a:t>
                      </a:r>
                      <a:endParaRPr lang="en-US" sz="1000" b="1" kern="1200" dirty="0">
                        <a:solidFill>
                          <a:schemeClr val="bg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00" b="1" kern="1200" dirty="0" smtClean="0"/>
                        <a:t>Powerful 619 Topic Cohort</a:t>
                      </a:r>
                      <a:endParaRPr lang="en-US" sz="1000" b="1" kern="1200" dirty="0">
                        <a:solidFill>
                          <a:schemeClr val="bg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00" b="1" kern="1200" dirty="0" smtClean="0"/>
                        <a:t>Family Outcomes</a:t>
                      </a:r>
                      <a:r>
                        <a:rPr lang="en-US" sz="1000" b="1" kern="1200" baseline="0" dirty="0" smtClean="0"/>
                        <a:t> Learning Community</a:t>
                      </a:r>
                      <a:endParaRPr lang="en-US" sz="1000" b="1" kern="1200" dirty="0">
                        <a:solidFill>
                          <a:schemeClr val="bg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0"/>
                  </a:ext>
                </a:extLst>
              </a:tr>
              <a:tr h="369721">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bl>
          </a:graphicData>
        </a:graphic>
      </p:graphicFrame>
      <p:pic>
        <p:nvPicPr>
          <p:cNvPr id="75" name="Picture 74"/>
          <p:cNvPicPr>
            <a:picLocks noChangeAspect="1"/>
          </p:cNvPicPr>
          <p:nvPr/>
        </p:nvPicPr>
        <p:blipFill>
          <a:blip r:embed="rId3"/>
          <a:stretch>
            <a:fillRect/>
          </a:stretch>
        </p:blipFill>
        <p:spPr>
          <a:xfrm>
            <a:off x="1476890" y="6388623"/>
            <a:ext cx="176799" cy="274344"/>
          </a:xfrm>
          <a:prstGeom prst="rect">
            <a:avLst/>
          </a:prstGeom>
        </p:spPr>
      </p:pic>
      <p:grpSp>
        <p:nvGrpSpPr>
          <p:cNvPr id="79" name="Group 78"/>
          <p:cNvGrpSpPr/>
          <p:nvPr/>
        </p:nvGrpSpPr>
        <p:grpSpPr>
          <a:xfrm>
            <a:off x="4222048" y="6388623"/>
            <a:ext cx="136384" cy="234684"/>
            <a:chOff x="5382493" y="5259978"/>
            <a:chExt cx="202175" cy="347894"/>
          </a:xfrm>
        </p:grpSpPr>
        <p:sp>
          <p:nvSpPr>
            <p:cNvPr id="80" name="Oval 79"/>
            <p:cNvSpPr/>
            <p:nvPr/>
          </p:nvSpPr>
          <p:spPr>
            <a:xfrm>
              <a:off x="5419205" y="5259978"/>
              <a:ext cx="165463" cy="165463"/>
            </a:xfrm>
            <a:prstGeom prst="ellipse">
              <a:avLst/>
            </a:pr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81" name="Straight Connector 80"/>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82" name="Group 81"/>
          <p:cNvGrpSpPr/>
          <p:nvPr/>
        </p:nvGrpSpPr>
        <p:grpSpPr>
          <a:xfrm>
            <a:off x="4167955" y="2189980"/>
            <a:ext cx="136384" cy="234684"/>
            <a:chOff x="5382493" y="5259978"/>
            <a:chExt cx="202175" cy="347894"/>
          </a:xfrm>
        </p:grpSpPr>
        <p:sp>
          <p:nvSpPr>
            <p:cNvPr id="83" name="Oval 82"/>
            <p:cNvSpPr/>
            <p:nvPr/>
          </p:nvSpPr>
          <p:spPr>
            <a:xfrm>
              <a:off x="5419205" y="5259978"/>
              <a:ext cx="165463" cy="165463"/>
            </a:xfrm>
            <a:prstGeom prst="ellipse">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84" name="Straight Connector 83"/>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85" name="Group 84"/>
          <p:cNvGrpSpPr/>
          <p:nvPr/>
        </p:nvGrpSpPr>
        <p:grpSpPr>
          <a:xfrm>
            <a:off x="5000480" y="6388623"/>
            <a:ext cx="136384" cy="234684"/>
            <a:chOff x="5382493" y="5259978"/>
            <a:chExt cx="202175" cy="347894"/>
          </a:xfrm>
        </p:grpSpPr>
        <p:sp>
          <p:nvSpPr>
            <p:cNvPr id="86" name="Oval 85"/>
            <p:cNvSpPr/>
            <p:nvPr/>
          </p:nvSpPr>
          <p:spPr>
            <a:xfrm>
              <a:off x="5419205" y="5259978"/>
              <a:ext cx="165463" cy="165463"/>
            </a:xfrm>
            <a:prstGeom prst="ellipse">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87" name="Straight Connector 86"/>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88" name="Group 87"/>
          <p:cNvGrpSpPr/>
          <p:nvPr/>
        </p:nvGrpSpPr>
        <p:grpSpPr>
          <a:xfrm>
            <a:off x="5847104" y="6388623"/>
            <a:ext cx="136384" cy="234684"/>
            <a:chOff x="5382493" y="5259978"/>
            <a:chExt cx="202175" cy="347894"/>
          </a:xfrm>
        </p:grpSpPr>
        <p:sp>
          <p:nvSpPr>
            <p:cNvPr id="89" name="Oval 88"/>
            <p:cNvSpPr/>
            <p:nvPr/>
          </p:nvSpPr>
          <p:spPr>
            <a:xfrm>
              <a:off x="5419205" y="5259978"/>
              <a:ext cx="165463" cy="165463"/>
            </a:xfrm>
            <a:prstGeom prst="ellipse">
              <a:avLst/>
            </a:prstGeom>
            <a:solidFill>
              <a:schemeClr val="accent3"/>
            </a:solidFill>
            <a:ln>
              <a:solidFill>
                <a:schemeClr val="accent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0" name="Straight Connector 89"/>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91" name="Group 90"/>
          <p:cNvGrpSpPr/>
          <p:nvPr/>
        </p:nvGrpSpPr>
        <p:grpSpPr>
          <a:xfrm>
            <a:off x="6743215" y="6388623"/>
            <a:ext cx="136384" cy="234684"/>
            <a:chOff x="5382493" y="5259978"/>
            <a:chExt cx="202175" cy="347894"/>
          </a:xfrm>
        </p:grpSpPr>
        <p:sp>
          <p:nvSpPr>
            <p:cNvPr id="92" name="Oval 91"/>
            <p:cNvSpPr/>
            <p:nvPr/>
          </p:nvSpPr>
          <p:spPr>
            <a:xfrm>
              <a:off x="5419205" y="5259978"/>
              <a:ext cx="165463" cy="165463"/>
            </a:xfrm>
            <a:prstGeom prst="ellipse">
              <a:avLst/>
            </a:prstGeom>
            <a:solidFill>
              <a:srgbClr val="7030A0"/>
            </a:solidFill>
            <a:ln>
              <a:solidFill>
                <a:srgbClr val="7030A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3" name="Straight Connector 92"/>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5319198" y="3294854"/>
            <a:ext cx="136384" cy="240660"/>
            <a:chOff x="5382493" y="5259978"/>
            <a:chExt cx="202175" cy="356753"/>
          </a:xfrm>
        </p:grpSpPr>
        <p:sp>
          <p:nvSpPr>
            <p:cNvPr id="56" name="Oval 55"/>
            <p:cNvSpPr/>
            <p:nvPr/>
          </p:nvSpPr>
          <p:spPr>
            <a:xfrm>
              <a:off x="5419205" y="5259978"/>
              <a:ext cx="165463" cy="165463"/>
            </a:xfrm>
            <a:prstGeom prst="ellipse">
              <a:avLst/>
            </a:prstGeom>
            <a:solidFill>
              <a:schemeClr val="bg1"/>
            </a:solidFill>
            <a:ln>
              <a:solidFill>
                <a:schemeClr val="tx1">
                  <a:lumMod val="50000"/>
                  <a:lumOff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7" name="Straight Connector 56"/>
            <p:cNvCxnSpPr/>
            <p:nvPr/>
          </p:nvCxnSpPr>
          <p:spPr>
            <a:xfrm flipH="1">
              <a:off x="5382493" y="5416882"/>
              <a:ext cx="90843"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8495593" y="6388623"/>
            <a:ext cx="136384" cy="234684"/>
            <a:chOff x="5382493" y="5259978"/>
            <a:chExt cx="202175" cy="347894"/>
          </a:xfrm>
        </p:grpSpPr>
        <p:sp>
          <p:nvSpPr>
            <p:cNvPr id="59" name="Oval 58"/>
            <p:cNvSpPr/>
            <p:nvPr/>
          </p:nvSpPr>
          <p:spPr>
            <a:xfrm>
              <a:off x="5419205" y="5259978"/>
              <a:ext cx="165463" cy="165463"/>
            </a:xfrm>
            <a:prstGeom prst="ellipse">
              <a:avLst/>
            </a:prstGeom>
            <a:solidFill>
              <a:schemeClr val="tx1"/>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0" name="Straight Connector 59"/>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64" name="Group 63"/>
          <p:cNvGrpSpPr/>
          <p:nvPr/>
        </p:nvGrpSpPr>
        <p:grpSpPr>
          <a:xfrm>
            <a:off x="5480347" y="3300830"/>
            <a:ext cx="136384" cy="234684"/>
            <a:chOff x="5382493" y="5259978"/>
            <a:chExt cx="202175" cy="347894"/>
          </a:xfrm>
          <a:solidFill>
            <a:srgbClr val="FF99FF"/>
          </a:solidFill>
        </p:grpSpPr>
        <p:sp>
          <p:nvSpPr>
            <p:cNvPr id="65" name="Oval 64"/>
            <p:cNvSpPr/>
            <p:nvPr/>
          </p:nvSpPr>
          <p:spPr>
            <a:xfrm>
              <a:off x="5419205" y="5259978"/>
              <a:ext cx="165463" cy="165463"/>
            </a:xfrm>
            <a:prstGeom prst="ellipse">
              <a:avLst/>
            </a:prstGeom>
            <a:grp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6" name="Straight Connector 65"/>
            <p:cNvCxnSpPr/>
            <p:nvPr/>
          </p:nvCxnSpPr>
          <p:spPr>
            <a:xfrm flipH="1">
              <a:off x="5382493" y="5408023"/>
              <a:ext cx="90842" cy="199849"/>
            </a:xfrm>
            <a:prstGeom prst="line">
              <a:avLst/>
            </a:prstGeom>
            <a:grpFill/>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74" name="Group 73"/>
          <p:cNvGrpSpPr/>
          <p:nvPr/>
        </p:nvGrpSpPr>
        <p:grpSpPr>
          <a:xfrm>
            <a:off x="2540139" y="3092785"/>
            <a:ext cx="136384" cy="234684"/>
            <a:chOff x="5382493" y="5259978"/>
            <a:chExt cx="202175" cy="347894"/>
          </a:xfrm>
        </p:grpSpPr>
        <p:sp>
          <p:nvSpPr>
            <p:cNvPr id="97" name="Oval 96"/>
            <p:cNvSpPr/>
            <p:nvPr/>
          </p:nvSpPr>
          <p:spPr>
            <a:xfrm>
              <a:off x="5419205" y="5259978"/>
              <a:ext cx="165463" cy="165463"/>
            </a:xfrm>
            <a:prstGeom prst="ellipse">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8" name="Straight Connector 97"/>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08" name="Group 107"/>
          <p:cNvGrpSpPr/>
          <p:nvPr/>
        </p:nvGrpSpPr>
        <p:grpSpPr>
          <a:xfrm>
            <a:off x="3330864" y="2447711"/>
            <a:ext cx="136384" cy="240660"/>
            <a:chOff x="5382493" y="5259978"/>
            <a:chExt cx="202175" cy="356753"/>
          </a:xfrm>
        </p:grpSpPr>
        <p:sp>
          <p:nvSpPr>
            <p:cNvPr id="109" name="Oval 108"/>
            <p:cNvSpPr/>
            <p:nvPr/>
          </p:nvSpPr>
          <p:spPr>
            <a:xfrm>
              <a:off x="5419205" y="5259978"/>
              <a:ext cx="165463" cy="165463"/>
            </a:xfrm>
            <a:prstGeom prst="ellipse">
              <a:avLst/>
            </a:prstGeom>
            <a:solidFill>
              <a:schemeClr val="bg1"/>
            </a:solidFill>
            <a:ln>
              <a:solidFill>
                <a:schemeClr val="tx1">
                  <a:lumMod val="50000"/>
                  <a:lumOff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10" name="Straight Connector 109"/>
            <p:cNvCxnSpPr/>
            <p:nvPr/>
          </p:nvCxnSpPr>
          <p:spPr>
            <a:xfrm flipH="1">
              <a:off x="5382493" y="5416882"/>
              <a:ext cx="90843"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14" name="Group 113"/>
          <p:cNvGrpSpPr/>
          <p:nvPr/>
        </p:nvGrpSpPr>
        <p:grpSpPr>
          <a:xfrm>
            <a:off x="3540345" y="2453687"/>
            <a:ext cx="136384" cy="234684"/>
            <a:chOff x="5382493" y="5259978"/>
            <a:chExt cx="202175" cy="347894"/>
          </a:xfrm>
          <a:solidFill>
            <a:srgbClr val="FF99FF"/>
          </a:solidFill>
        </p:grpSpPr>
        <p:sp>
          <p:nvSpPr>
            <p:cNvPr id="115" name="Oval 114"/>
            <p:cNvSpPr/>
            <p:nvPr/>
          </p:nvSpPr>
          <p:spPr>
            <a:xfrm>
              <a:off x="5419205" y="5259978"/>
              <a:ext cx="165463" cy="165463"/>
            </a:xfrm>
            <a:prstGeom prst="ellipse">
              <a:avLst/>
            </a:prstGeom>
            <a:grp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16" name="Straight Connector 115"/>
            <p:cNvCxnSpPr/>
            <p:nvPr/>
          </p:nvCxnSpPr>
          <p:spPr>
            <a:xfrm flipH="1">
              <a:off x="5382493" y="5408023"/>
              <a:ext cx="90842" cy="199849"/>
            </a:xfrm>
            <a:prstGeom prst="line">
              <a:avLst/>
            </a:prstGeom>
            <a:grpFill/>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26" name="Group 125"/>
          <p:cNvGrpSpPr/>
          <p:nvPr/>
        </p:nvGrpSpPr>
        <p:grpSpPr>
          <a:xfrm>
            <a:off x="7289939" y="4387841"/>
            <a:ext cx="136384" cy="234684"/>
            <a:chOff x="5382493" y="5259978"/>
            <a:chExt cx="202175" cy="347894"/>
          </a:xfrm>
        </p:grpSpPr>
        <p:sp>
          <p:nvSpPr>
            <p:cNvPr id="127" name="Oval 126"/>
            <p:cNvSpPr/>
            <p:nvPr/>
          </p:nvSpPr>
          <p:spPr>
            <a:xfrm>
              <a:off x="5419205" y="5259978"/>
              <a:ext cx="165463" cy="165463"/>
            </a:xfrm>
            <a:prstGeom prst="ellipse">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28" name="Straight Connector 127"/>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65" name="Group 164"/>
          <p:cNvGrpSpPr/>
          <p:nvPr/>
        </p:nvGrpSpPr>
        <p:grpSpPr>
          <a:xfrm>
            <a:off x="8639703" y="-2167654"/>
            <a:ext cx="241837" cy="197555"/>
            <a:chOff x="4574902" y="5955156"/>
            <a:chExt cx="241837" cy="197555"/>
          </a:xfrm>
        </p:grpSpPr>
        <p:sp>
          <p:nvSpPr>
            <p:cNvPr id="166" name="Pentagon 52"/>
            <p:cNvSpPr/>
            <p:nvPr/>
          </p:nvSpPr>
          <p:spPr>
            <a:xfrm rot="1344337">
              <a:off x="4649272" y="5955156"/>
              <a:ext cx="167467" cy="92699"/>
            </a:xfrm>
            <a:custGeom>
              <a:avLst/>
              <a:gdLst>
                <a:gd name="connsiteX0" fmla="*/ 0 w 161236"/>
                <a:gd name="connsiteY0" fmla="*/ 0 h 92699"/>
                <a:gd name="connsiteX1" fmla="*/ 79347 w 161236"/>
                <a:gd name="connsiteY1" fmla="*/ 0 h 92699"/>
                <a:gd name="connsiteX2" fmla="*/ 161236 w 161236"/>
                <a:gd name="connsiteY2" fmla="*/ 46350 h 92699"/>
                <a:gd name="connsiteX3" fmla="*/ 79347 w 161236"/>
                <a:gd name="connsiteY3" fmla="*/ 92699 h 92699"/>
                <a:gd name="connsiteX4" fmla="*/ 0 w 161236"/>
                <a:gd name="connsiteY4" fmla="*/ 92699 h 92699"/>
                <a:gd name="connsiteX5" fmla="*/ 0 w 161236"/>
                <a:gd name="connsiteY5" fmla="*/ 0 h 92699"/>
                <a:gd name="connsiteX0" fmla="*/ 0 w 79347"/>
                <a:gd name="connsiteY0" fmla="*/ 0 h 92699"/>
                <a:gd name="connsiteX1" fmla="*/ 79347 w 79347"/>
                <a:gd name="connsiteY1" fmla="*/ 0 h 92699"/>
                <a:gd name="connsiteX2" fmla="*/ 51796 w 79347"/>
                <a:gd name="connsiteY2" fmla="*/ 42642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27188 w 79347"/>
                <a:gd name="connsiteY2" fmla="*/ 36114 h 92699"/>
                <a:gd name="connsiteX3" fmla="*/ 79347 w 79347"/>
                <a:gd name="connsiteY3" fmla="*/ 92699 h 92699"/>
                <a:gd name="connsiteX4" fmla="*/ 0 w 79347"/>
                <a:gd name="connsiteY4" fmla="*/ 92699 h 92699"/>
                <a:gd name="connsiteX5" fmla="*/ 0 w 79347"/>
                <a:gd name="connsiteY5" fmla="*/ 0 h 92699"/>
                <a:gd name="connsiteX0" fmla="*/ 0 w 79347"/>
                <a:gd name="connsiteY0" fmla="*/ 0 h 92699"/>
                <a:gd name="connsiteX1" fmla="*/ 79347 w 79347"/>
                <a:gd name="connsiteY1" fmla="*/ 0 h 92699"/>
                <a:gd name="connsiteX2" fmla="*/ 44137 w 79347"/>
                <a:gd name="connsiteY2" fmla="*/ 42565 h 92699"/>
                <a:gd name="connsiteX3" fmla="*/ 79347 w 79347"/>
                <a:gd name="connsiteY3" fmla="*/ 92699 h 92699"/>
                <a:gd name="connsiteX4" fmla="*/ 0 w 79347"/>
                <a:gd name="connsiteY4" fmla="*/ 92699 h 92699"/>
                <a:gd name="connsiteX5" fmla="*/ 0 w 79347"/>
                <a:gd name="connsiteY5" fmla="*/ 0 h 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7" h="92699">
                  <a:moveTo>
                    <a:pt x="0" y="0"/>
                  </a:moveTo>
                  <a:lnTo>
                    <a:pt x="79347" y="0"/>
                  </a:lnTo>
                  <a:lnTo>
                    <a:pt x="44137" y="42565"/>
                  </a:lnTo>
                  <a:lnTo>
                    <a:pt x="79347" y="92699"/>
                  </a:lnTo>
                  <a:lnTo>
                    <a:pt x="0" y="92699"/>
                  </a:lnTo>
                  <a:lnTo>
                    <a:pt x="0" y="0"/>
                  </a:lnTo>
                  <a:close/>
                </a:path>
              </a:pathLst>
            </a:custGeom>
            <a:solidFill>
              <a:schemeClr val="accent6"/>
            </a:solidFill>
            <a:ln>
              <a:solidFill>
                <a:schemeClr val="accent6"/>
              </a:solidFill>
            </a:ln>
            <a:scene3d>
              <a:camera prst="orthographicFront"/>
              <a:lightRig rig="threePt" dir="t"/>
            </a:scene3d>
            <a:sp3d extrusionH="76200" contourW="6350"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67" name="Straight Connector 166"/>
            <p:cNvCxnSpPr/>
            <p:nvPr/>
          </p:nvCxnSpPr>
          <p:spPr>
            <a:xfrm flipH="1">
              <a:off x="4574902" y="6014400"/>
              <a:ext cx="53520" cy="138311"/>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68" name="Group 167"/>
          <p:cNvGrpSpPr/>
          <p:nvPr/>
        </p:nvGrpSpPr>
        <p:grpSpPr>
          <a:xfrm>
            <a:off x="5377486" y="3884761"/>
            <a:ext cx="136384" cy="234684"/>
            <a:chOff x="5382493" y="5259978"/>
            <a:chExt cx="202175" cy="347894"/>
          </a:xfrm>
        </p:grpSpPr>
        <p:sp>
          <p:nvSpPr>
            <p:cNvPr id="169" name="Oval 168"/>
            <p:cNvSpPr/>
            <p:nvPr/>
          </p:nvSpPr>
          <p:spPr>
            <a:xfrm>
              <a:off x="5419205" y="5259978"/>
              <a:ext cx="165463" cy="165463"/>
            </a:xfrm>
            <a:prstGeom prst="ellipse">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70" name="Straight Connector 169"/>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72" name="Group 171"/>
          <p:cNvGrpSpPr/>
          <p:nvPr/>
        </p:nvGrpSpPr>
        <p:grpSpPr>
          <a:xfrm>
            <a:off x="7651984" y="2352246"/>
            <a:ext cx="136384" cy="234684"/>
            <a:chOff x="5382493" y="5259978"/>
            <a:chExt cx="202175" cy="347894"/>
          </a:xfrm>
        </p:grpSpPr>
        <p:sp>
          <p:nvSpPr>
            <p:cNvPr id="173" name="Oval 172"/>
            <p:cNvSpPr/>
            <p:nvPr/>
          </p:nvSpPr>
          <p:spPr>
            <a:xfrm>
              <a:off x="5419205" y="5259978"/>
              <a:ext cx="165463" cy="165463"/>
            </a:xfrm>
            <a:prstGeom prst="ellipse">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74" name="Straight Connector 173"/>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87" name="Group 186"/>
          <p:cNvGrpSpPr/>
          <p:nvPr/>
        </p:nvGrpSpPr>
        <p:grpSpPr>
          <a:xfrm>
            <a:off x="8075034" y="1443822"/>
            <a:ext cx="136384" cy="234684"/>
            <a:chOff x="5382493" y="5259978"/>
            <a:chExt cx="202175" cy="347894"/>
          </a:xfrm>
        </p:grpSpPr>
        <p:sp>
          <p:nvSpPr>
            <p:cNvPr id="188" name="Oval 187"/>
            <p:cNvSpPr/>
            <p:nvPr/>
          </p:nvSpPr>
          <p:spPr>
            <a:xfrm>
              <a:off x="5419205" y="5259978"/>
              <a:ext cx="165463" cy="165463"/>
            </a:xfrm>
            <a:prstGeom prst="ellipse">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89" name="Straight Connector 188"/>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99" name="Group 198"/>
          <p:cNvGrpSpPr/>
          <p:nvPr/>
        </p:nvGrpSpPr>
        <p:grpSpPr>
          <a:xfrm>
            <a:off x="2724856" y="2346331"/>
            <a:ext cx="136384" cy="234684"/>
            <a:chOff x="5382493" y="5259978"/>
            <a:chExt cx="202175" cy="347894"/>
          </a:xfrm>
        </p:grpSpPr>
        <p:sp>
          <p:nvSpPr>
            <p:cNvPr id="200" name="Oval 199"/>
            <p:cNvSpPr/>
            <p:nvPr/>
          </p:nvSpPr>
          <p:spPr>
            <a:xfrm>
              <a:off x="5419205" y="5259978"/>
              <a:ext cx="165463" cy="165463"/>
            </a:xfrm>
            <a:prstGeom prst="ellipse">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01" name="Straight Connector 200"/>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62" name="Group 161"/>
          <p:cNvGrpSpPr/>
          <p:nvPr/>
        </p:nvGrpSpPr>
        <p:grpSpPr>
          <a:xfrm>
            <a:off x="4473189" y="1180872"/>
            <a:ext cx="136384" cy="240660"/>
            <a:chOff x="5382493" y="5259978"/>
            <a:chExt cx="202175" cy="356753"/>
          </a:xfrm>
        </p:grpSpPr>
        <p:sp>
          <p:nvSpPr>
            <p:cNvPr id="163" name="Oval 162"/>
            <p:cNvSpPr/>
            <p:nvPr/>
          </p:nvSpPr>
          <p:spPr>
            <a:xfrm>
              <a:off x="5419205" y="5259978"/>
              <a:ext cx="165463" cy="165463"/>
            </a:xfrm>
            <a:prstGeom prst="ellipse">
              <a:avLst/>
            </a:prstGeom>
            <a:solidFill>
              <a:schemeClr val="bg1"/>
            </a:solidFill>
            <a:ln>
              <a:solidFill>
                <a:schemeClr val="tx1">
                  <a:lumMod val="50000"/>
                  <a:lumOff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64" name="Straight Connector 163"/>
            <p:cNvCxnSpPr/>
            <p:nvPr/>
          </p:nvCxnSpPr>
          <p:spPr>
            <a:xfrm flipH="1">
              <a:off x="5382493" y="5416882"/>
              <a:ext cx="90843"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17" name="Group 216"/>
          <p:cNvGrpSpPr/>
          <p:nvPr/>
        </p:nvGrpSpPr>
        <p:grpSpPr>
          <a:xfrm>
            <a:off x="7877369" y="2319611"/>
            <a:ext cx="136384" cy="234684"/>
            <a:chOff x="5382493" y="5259978"/>
            <a:chExt cx="202175" cy="347894"/>
          </a:xfrm>
        </p:grpSpPr>
        <p:sp>
          <p:nvSpPr>
            <p:cNvPr id="218" name="Oval 217"/>
            <p:cNvSpPr/>
            <p:nvPr/>
          </p:nvSpPr>
          <p:spPr>
            <a:xfrm>
              <a:off x="5419205" y="5259978"/>
              <a:ext cx="165463" cy="165463"/>
            </a:xfrm>
            <a:prstGeom prst="ellipse">
              <a:avLst/>
            </a:prstGeom>
            <a:solidFill>
              <a:schemeClr val="accent2"/>
            </a:solidFill>
            <a:ln>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19" name="Straight Connector 218"/>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20" name="Group 219"/>
          <p:cNvGrpSpPr/>
          <p:nvPr/>
        </p:nvGrpSpPr>
        <p:grpSpPr>
          <a:xfrm>
            <a:off x="7938650" y="2382123"/>
            <a:ext cx="136384" cy="240660"/>
            <a:chOff x="5382493" y="5259978"/>
            <a:chExt cx="202175" cy="356753"/>
          </a:xfrm>
        </p:grpSpPr>
        <p:sp>
          <p:nvSpPr>
            <p:cNvPr id="221" name="Oval 220"/>
            <p:cNvSpPr/>
            <p:nvPr/>
          </p:nvSpPr>
          <p:spPr>
            <a:xfrm>
              <a:off x="5419205" y="5259978"/>
              <a:ext cx="165463" cy="165463"/>
            </a:xfrm>
            <a:prstGeom prst="ellipse">
              <a:avLst/>
            </a:prstGeom>
            <a:solidFill>
              <a:schemeClr val="bg1"/>
            </a:solidFill>
            <a:ln>
              <a:solidFill>
                <a:schemeClr val="tx1">
                  <a:lumMod val="50000"/>
                  <a:lumOff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22" name="Straight Connector 221"/>
            <p:cNvCxnSpPr/>
            <p:nvPr/>
          </p:nvCxnSpPr>
          <p:spPr>
            <a:xfrm flipH="1">
              <a:off x="5382493" y="5416882"/>
              <a:ext cx="90843"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47" name="Group 246"/>
          <p:cNvGrpSpPr/>
          <p:nvPr/>
        </p:nvGrpSpPr>
        <p:grpSpPr>
          <a:xfrm>
            <a:off x="6517155" y="2812362"/>
            <a:ext cx="136384" cy="234684"/>
            <a:chOff x="5382493" y="5259978"/>
            <a:chExt cx="202175" cy="347894"/>
          </a:xfrm>
        </p:grpSpPr>
        <p:sp>
          <p:nvSpPr>
            <p:cNvPr id="248" name="Oval 247"/>
            <p:cNvSpPr/>
            <p:nvPr/>
          </p:nvSpPr>
          <p:spPr>
            <a:xfrm>
              <a:off x="5419205" y="5259978"/>
              <a:ext cx="165463" cy="165463"/>
            </a:xfrm>
            <a:prstGeom prst="ellipse">
              <a:avLst/>
            </a:prstGeom>
            <a:solidFill>
              <a:schemeClr val="accent2"/>
            </a:solidFill>
            <a:ln>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49" name="Straight Connector 248"/>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69" name="Group 268"/>
          <p:cNvGrpSpPr/>
          <p:nvPr/>
        </p:nvGrpSpPr>
        <p:grpSpPr>
          <a:xfrm>
            <a:off x="8161988" y="991328"/>
            <a:ext cx="136384" cy="240660"/>
            <a:chOff x="5382493" y="5259978"/>
            <a:chExt cx="202175" cy="356753"/>
          </a:xfrm>
        </p:grpSpPr>
        <p:sp>
          <p:nvSpPr>
            <p:cNvPr id="270" name="Oval 269"/>
            <p:cNvSpPr/>
            <p:nvPr/>
          </p:nvSpPr>
          <p:spPr>
            <a:xfrm>
              <a:off x="5419205" y="5259978"/>
              <a:ext cx="165463" cy="165463"/>
            </a:xfrm>
            <a:prstGeom prst="ellipse">
              <a:avLst/>
            </a:prstGeom>
            <a:solidFill>
              <a:schemeClr val="bg1"/>
            </a:solidFill>
            <a:ln>
              <a:solidFill>
                <a:schemeClr val="tx1">
                  <a:lumMod val="50000"/>
                  <a:lumOff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71" name="Straight Connector 270"/>
            <p:cNvCxnSpPr/>
            <p:nvPr/>
          </p:nvCxnSpPr>
          <p:spPr>
            <a:xfrm flipH="1">
              <a:off x="5382493" y="5416882"/>
              <a:ext cx="90843"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72" name="Group 271"/>
          <p:cNvGrpSpPr/>
          <p:nvPr/>
        </p:nvGrpSpPr>
        <p:grpSpPr>
          <a:xfrm>
            <a:off x="609600" y="6388623"/>
            <a:ext cx="136384" cy="234684"/>
            <a:chOff x="5382493" y="5259978"/>
            <a:chExt cx="202175" cy="347894"/>
          </a:xfrm>
        </p:grpSpPr>
        <p:sp>
          <p:nvSpPr>
            <p:cNvPr id="273" name="Oval 272"/>
            <p:cNvSpPr/>
            <p:nvPr/>
          </p:nvSpPr>
          <p:spPr>
            <a:xfrm>
              <a:off x="5419205" y="5259978"/>
              <a:ext cx="165463" cy="165463"/>
            </a:xfrm>
            <a:prstGeom prst="ellipse">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74" name="Straight Connector 273"/>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75" name="Group 274"/>
          <p:cNvGrpSpPr/>
          <p:nvPr/>
        </p:nvGrpSpPr>
        <p:grpSpPr>
          <a:xfrm>
            <a:off x="7591650" y="6388623"/>
            <a:ext cx="136384" cy="234684"/>
            <a:chOff x="5382493" y="5259978"/>
            <a:chExt cx="202175" cy="347894"/>
          </a:xfrm>
          <a:solidFill>
            <a:srgbClr val="FF99FF"/>
          </a:solidFill>
        </p:grpSpPr>
        <p:sp>
          <p:nvSpPr>
            <p:cNvPr id="276" name="Oval 275"/>
            <p:cNvSpPr/>
            <p:nvPr/>
          </p:nvSpPr>
          <p:spPr>
            <a:xfrm>
              <a:off x="5419205" y="5259978"/>
              <a:ext cx="165463" cy="165463"/>
            </a:xfrm>
            <a:prstGeom prst="ellipse">
              <a:avLst/>
            </a:prstGeom>
            <a:grp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77" name="Straight Connector 276"/>
            <p:cNvCxnSpPr/>
            <p:nvPr/>
          </p:nvCxnSpPr>
          <p:spPr>
            <a:xfrm flipH="1">
              <a:off x="5382493" y="5408023"/>
              <a:ext cx="90842" cy="199849"/>
            </a:xfrm>
            <a:prstGeom prst="line">
              <a:avLst/>
            </a:prstGeom>
            <a:grpFill/>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78" name="Group 277"/>
          <p:cNvGrpSpPr/>
          <p:nvPr/>
        </p:nvGrpSpPr>
        <p:grpSpPr>
          <a:xfrm>
            <a:off x="5201802" y="1626367"/>
            <a:ext cx="136384" cy="234684"/>
            <a:chOff x="5382493" y="5259978"/>
            <a:chExt cx="202175" cy="347894"/>
          </a:xfrm>
          <a:solidFill>
            <a:srgbClr val="FF99FF"/>
          </a:solidFill>
        </p:grpSpPr>
        <p:sp>
          <p:nvSpPr>
            <p:cNvPr id="279" name="Oval 278"/>
            <p:cNvSpPr/>
            <p:nvPr/>
          </p:nvSpPr>
          <p:spPr>
            <a:xfrm>
              <a:off x="5419205" y="5259978"/>
              <a:ext cx="165463" cy="165463"/>
            </a:xfrm>
            <a:prstGeom prst="ellipse">
              <a:avLst/>
            </a:prstGeom>
            <a:grp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80" name="Straight Connector 279"/>
            <p:cNvCxnSpPr/>
            <p:nvPr/>
          </p:nvCxnSpPr>
          <p:spPr>
            <a:xfrm flipH="1">
              <a:off x="5382493" y="5408023"/>
              <a:ext cx="90842" cy="199849"/>
            </a:xfrm>
            <a:prstGeom prst="line">
              <a:avLst/>
            </a:prstGeom>
            <a:grpFill/>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81" name="Group 280"/>
          <p:cNvGrpSpPr/>
          <p:nvPr/>
        </p:nvGrpSpPr>
        <p:grpSpPr>
          <a:xfrm>
            <a:off x="5923137" y="3713592"/>
            <a:ext cx="136384" cy="234684"/>
            <a:chOff x="5382493" y="5259978"/>
            <a:chExt cx="202175" cy="347894"/>
          </a:xfrm>
        </p:grpSpPr>
        <p:sp>
          <p:nvSpPr>
            <p:cNvPr id="282" name="Oval 281"/>
            <p:cNvSpPr/>
            <p:nvPr/>
          </p:nvSpPr>
          <p:spPr>
            <a:xfrm>
              <a:off x="5419205" y="5259978"/>
              <a:ext cx="165463" cy="165463"/>
            </a:xfrm>
            <a:prstGeom prst="ellipse">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83" name="Straight Connector 282"/>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84" name="Group 283"/>
          <p:cNvGrpSpPr/>
          <p:nvPr/>
        </p:nvGrpSpPr>
        <p:grpSpPr>
          <a:xfrm>
            <a:off x="5992511" y="3868999"/>
            <a:ext cx="136384" cy="234684"/>
            <a:chOff x="5382493" y="5259978"/>
            <a:chExt cx="202175" cy="347894"/>
          </a:xfrm>
          <a:solidFill>
            <a:srgbClr val="FF99FF"/>
          </a:solidFill>
        </p:grpSpPr>
        <p:sp>
          <p:nvSpPr>
            <p:cNvPr id="285" name="Oval 284"/>
            <p:cNvSpPr/>
            <p:nvPr/>
          </p:nvSpPr>
          <p:spPr>
            <a:xfrm>
              <a:off x="5419205" y="5259978"/>
              <a:ext cx="165463" cy="165463"/>
            </a:xfrm>
            <a:prstGeom prst="ellipse">
              <a:avLst/>
            </a:prstGeom>
            <a:grp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86" name="Straight Connector 285"/>
            <p:cNvCxnSpPr/>
            <p:nvPr/>
          </p:nvCxnSpPr>
          <p:spPr>
            <a:xfrm flipH="1">
              <a:off x="5382493" y="5408023"/>
              <a:ext cx="90842" cy="199849"/>
            </a:xfrm>
            <a:prstGeom prst="line">
              <a:avLst/>
            </a:prstGeom>
            <a:grpFill/>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93" name="Group 292"/>
          <p:cNvGrpSpPr/>
          <p:nvPr/>
        </p:nvGrpSpPr>
        <p:grpSpPr>
          <a:xfrm>
            <a:off x="7402449" y="3044757"/>
            <a:ext cx="136384" cy="240660"/>
            <a:chOff x="5382493" y="5259978"/>
            <a:chExt cx="202175" cy="356753"/>
          </a:xfrm>
        </p:grpSpPr>
        <p:sp>
          <p:nvSpPr>
            <p:cNvPr id="294" name="Oval 293"/>
            <p:cNvSpPr/>
            <p:nvPr/>
          </p:nvSpPr>
          <p:spPr>
            <a:xfrm>
              <a:off x="5419205" y="5259978"/>
              <a:ext cx="165463" cy="165463"/>
            </a:xfrm>
            <a:prstGeom prst="ellipse">
              <a:avLst/>
            </a:prstGeom>
            <a:solidFill>
              <a:schemeClr val="bg1"/>
            </a:solidFill>
            <a:ln>
              <a:solidFill>
                <a:schemeClr val="tx1">
                  <a:lumMod val="50000"/>
                  <a:lumOff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95" name="Straight Connector 294"/>
            <p:cNvCxnSpPr/>
            <p:nvPr/>
          </p:nvCxnSpPr>
          <p:spPr>
            <a:xfrm flipH="1">
              <a:off x="5382493" y="5416882"/>
              <a:ext cx="90843"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02" name="Group 301"/>
          <p:cNvGrpSpPr/>
          <p:nvPr/>
        </p:nvGrpSpPr>
        <p:grpSpPr>
          <a:xfrm>
            <a:off x="2320502" y="6388623"/>
            <a:ext cx="136384" cy="240660"/>
            <a:chOff x="5382493" y="5259978"/>
            <a:chExt cx="202175" cy="356753"/>
          </a:xfrm>
        </p:grpSpPr>
        <p:sp>
          <p:nvSpPr>
            <p:cNvPr id="303" name="Oval 302"/>
            <p:cNvSpPr/>
            <p:nvPr/>
          </p:nvSpPr>
          <p:spPr>
            <a:xfrm>
              <a:off x="5419205" y="5259978"/>
              <a:ext cx="165463" cy="165463"/>
            </a:xfrm>
            <a:prstGeom prst="ellipse">
              <a:avLst/>
            </a:prstGeom>
            <a:solidFill>
              <a:schemeClr val="bg1"/>
            </a:solidFill>
            <a:ln>
              <a:solidFill>
                <a:schemeClr val="tx1">
                  <a:lumMod val="50000"/>
                  <a:lumOff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04" name="Straight Connector 303"/>
            <p:cNvCxnSpPr/>
            <p:nvPr/>
          </p:nvCxnSpPr>
          <p:spPr>
            <a:xfrm flipH="1">
              <a:off x="5382493" y="5416882"/>
              <a:ext cx="90843"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pic>
        <p:nvPicPr>
          <p:cNvPr id="308" name="Picture 307"/>
          <p:cNvPicPr>
            <a:picLocks noChangeAspect="1"/>
          </p:cNvPicPr>
          <p:nvPr/>
        </p:nvPicPr>
        <p:blipFill>
          <a:blip r:embed="rId3"/>
          <a:stretch>
            <a:fillRect/>
          </a:stretch>
        </p:blipFill>
        <p:spPr>
          <a:xfrm>
            <a:off x="4364582" y="2150320"/>
            <a:ext cx="176799" cy="274344"/>
          </a:xfrm>
          <a:prstGeom prst="rect">
            <a:avLst/>
          </a:prstGeom>
        </p:spPr>
      </p:pic>
      <p:grpSp>
        <p:nvGrpSpPr>
          <p:cNvPr id="327" name="Group 326"/>
          <p:cNvGrpSpPr/>
          <p:nvPr/>
        </p:nvGrpSpPr>
        <p:grpSpPr>
          <a:xfrm>
            <a:off x="7843461" y="2048006"/>
            <a:ext cx="150928" cy="214209"/>
            <a:chOff x="5382493" y="5259978"/>
            <a:chExt cx="202175" cy="347894"/>
          </a:xfrm>
        </p:grpSpPr>
        <p:sp>
          <p:nvSpPr>
            <p:cNvPr id="328" name="Oval 327"/>
            <p:cNvSpPr/>
            <p:nvPr/>
          </p:nvSpPr>
          <p:spPr>
            <a:xfrm>
              <a:off x="5419205" y="5259978"/>
              <a:ext cx="165463" cy="165463"/>
            </a:xfrm>
            <a:prstGeom prst="ellipse">
              <a:avLst/>
            </a:prstGeom>
            <a:solidFill>
              <a:schemeClr val="accent2"/>
            </a:solidFill>
            <a:ln>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29" name="Straight Connector 328"/>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30" name="Group 329"/>
          <p:cNvGrpSpPr/>
          <p:nvPr/>
        </p:nvGrpSpPr>
        <p:grpSpPr>
          <a:xfrm>
            <a:off x="3289140" y="3180500"/>
            <a:ext cx="136384" cy="234684"/>
            <a:chOff x="5382493" y="5259978"/>
            <a:chExt cx="202175" cy="347894"/>
          </a:xfrm>
        </p:grpSpPr>
        <p:sp>
          <p:nvSpPr>
            <p:cNvPr id="331" name="Oval 330"/>
            <p:cNvSpPr/>
            <p:nvPr/>
          </p:nvSpPr>
          <p:spPr>
            <a:xfrm>
              <a:off x="5419205" y="5259978"/>
              <a:ext cx="165463" cy="165463"/>
            </a:xfrm>
            <a:prstGeom prst="ellipse">
              <a:avLst/>
            </a:prstGeom>
            <a:solidFill>
              <a:schemeClr val="accent2"/>
            </a:solidFill>
            <a:ln>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32" name="Straight Connector 331"/>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39" name="Group 338"/>
          <p:cNvGrpSpPr/>
          <p:nvPr/>
        </p:nvGrpSpPr>
        <p:grpSpPr>
          <a:xfrm>
            <a:off x="2043914" y="2175873"/>
            <a:ext cx="136384" cy="234684"/>
            <a:chOff x="5382493" y="5259978"/>
            <a:chExt cx="202175" cy="347894"/>
          </a:xfrm>
        </p:grpSpPr>
        <p:sp>
          <p:nvSpPr>
            <p:cNvPr id="340" name="Oval 339"/>
            <p:cNvSpPr/>
            <p:nvPr/>
          </p:nvSpPr>
          <p:spPr>
            <a:xfrm>
              <a:off x="5419205" y="5259978"/>
              <a:ext cx="165463" cy="165463"/>
            </a:xfrm>
            <a:prstGeom prst="ellipse">
              <a:avLst/>
            </a:pr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41" name="Straight Connector 340"/>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pic>
        <p:nvPicPr>
          <p:cNvPr id="348" name="Picture 347"/>
          <p:cNvPicPr>
            <a:picLocks noChangeAspect="1"/>
          </p:cNvPicPr>
          <p:nvPr/>
        </p:nvPicPr>
        <p:blipFill>
          <a:blip r:embed="rId3"/>
          <a:stretch>
            <a:fillRect/>
          </a:stretch>
        </p:blipFill>
        <p:spPr>
          <a:xfrm>
            <a:off x="7234935" y="2130692"/>
            <a:ext cx="176799" cy="274344"/>
          </a:xfrm>
          <a:prstGeom prst="rect">
            <a:avLst/>
          </a:prstGeom>
        </p:spPr>
      </p:pic>
      <p:grpSp>
        <p:nvGrpSpPr>
          <p:cNvPr id="352" name="Group 351"/>
          <p:cNvGrpSpPr/>
          <p:nvPr/>
        </p:nvGrpSpPr>
        <p:grpSpPr>
          <a:xfrm>
            <a:off x="7362380" y="3439959"/>
            <a:ext cx="136384" cy="234684"/>
            <a:chOff x="5382493" y="5259978"/>
            <a:chExt cx="202175" cy="347894"/>
          </a:xfrm>
          <a:solidFill>
            <a:srgbClr val="FF99FF"/>
          </a:solidFill>
        </p:grpSpPr>
        <p:sp>
          <p:nvSpPr>
            <p:cNvPr id="353" name="Oval 352"/>
            <p:cNvSpPr/>
            <p:nvPr/>
          </p:nvSpPr>
          <p:spPr>
            <a:xfrm>
              <a:off x="5419205" y="5259978"/>
              <a:ext cx="165463" cy="165463"/>
            </a:xfrm>
            <a:prstGeom prst="ellipse">
              <a:avLst/>
            </a:prstGeom>
            <a:grp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54" name="Straight Connector 353"/>
            <p:cNvCxnSpPr/>
            <p:nvPr/>
          </p:nvCxnSpPr>
          <p:spPr>
            <a:xfrm flipH="1">
              <a:off x="5382493" y="5408023"/>
              <a:ext cx="90842" cy="199849"/>
            </a:xfrm>
            <a:prstGeom prst="line">
              <a:avLst/>
            </a:prstGeom>
            <a:grpFill/>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61" name="Group 360"/>
          <p:cNvGrpSpPr/>
          <p:nvPr/>
        </p:nvGrpSpPr>
        <p:grpSpPr>
          <a:xfrm>
            <a:off x="7377775" y="2636086"/>
            <a:ext cx="136384" cy="234684"/>
            <a:chOff x="5382493" y="5259978"/>
            <a:chExt cx="202175" cy="347894"/>
          </a:xfrm>
        </p:grpSpPr>
        <p:sp>
          <p:nvSpPr>
            <p:cNvPr id="362" name="Oval 361"/>
            <p:cNvSpPr/>
            <p:nvPr/>
          </p:nvSpPr>
          <p:spPr>
            <a:xfrm>
              <a:off x="5419205" y="5259978"/>
              <a:ext cx="165463" cy="165463"/>
            </a:xfrm>
            <a:prstGeom prst="ellipse">
              <a:avLst/>
            </a:prstGeom>
            <a:solidFill>
              <a:srgbClr val="7030A0"/>
            </a:solidFill>
            <a:ln>
              <a:solidFill>
                <a:srgbClr val="7030A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63" name="Straight Connector 362"/>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67" name="Group 366"/>
          <p:cNvGrpSpPr/>
          <p:nvPr/>
        </p:nvGrpSpPr>
        <p:grpSpPr>
          <a:xfrm>
            <a:off x="3319238" y="6388623"/>
            <a:ext cx="136384" cy="234684"/>
            <a:chOff x="5382493" y="5259978"/>
            <a:chExt cx="202175" cy="347894"/>
          </a:xfrm>
        </p:grpSpPr>
        <p:sp>
          <p:nvSpPr>
            <p:cNvPr id="368" name="Oval 367"/>
            <p:cNvSpPr/>
            <p:nvPr/>
          </p:nvSpPr>
          <p:spPr>
            <a:xfrm>
              <a:off x="5419205" y="5259978"/>
              <a:ext cx="165463" cy="165463"/>
            </a:xfrm>
            <a:prstGeom prst="ellipse">
              <a:avLst/>
            </a:prstGeom>
            <a:solidFill>
              <a:schemeClr val="accent2"/>
            </a:solidFill>
            <a:ln>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69" name="Straight Connector 368"/>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76" name="Group 375"/>
          <p:cNvGrpSpPr/>
          <p:nvPr/>
        </p:nvGrpSpPr>
        <p:grpSpPr>
          <a:xfrm>
            <a:off x="7806866" y="1340211"/>
            <a:ext cx="136384" cy="234684"/>
            <a:chOff x="5382493" y="5259978"/>
            <a:chExt cx="202175" cy="347894"/>
          </a:xfrm>
        </p:grpSpPr>
        <p:sp>
          <p:nvSpPr>
            <p:cNvPr id="377" name="Oval 376"/>
            <p:cNvSpPr/>
            <p:nvPr/>
          </p:nvSpPr>
          <p:spPr>
            <a:xfrm>
              <a:off x="5419205" y="5259978"/>
              <a:ext cx="165463" cy="165463"/>
            </a:xfrm>
            <a:prstGeom prst="ellipse">
              <a:avLst/>
            </a:pr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78" name="Straight Connector 377"/>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73" name="Group 372"/>
          <p:cNvGrpSpPr/>
          <p:nvPr/>
        </p:nvGrpSpPr>
        <p:grpSpPr>
          <a:xfrm>
            <a:off x="7858103" y="1418647"/>
            <a:ext cx="136384" cy="234684"/>
            <a:chOff x="5382493" y="5259978"/>
            <a:chExt cx="202175" cy="347894"/>
          </a:xfrm>
        </p:grpSpPr>
        <p:sp>
          <p:nvSpPr>
            <p:cNvPr id="374" name="Oval 373"/>
            <p:cNvSpPr/>
            <p:nvPr/>
          </p:nvSpPr>
          <p:spPr>
            <a:xfrm>
              <a:off x="5419205" y="5259978"/>
              <a:ext cx="165463" cy="165463"/>
            </a:xfrm>
            <a:prstGeom prst="ellipse">
              <a:avLst/>
            </a:prstGeom>
            <a:solidFill>
              <a:schemeClr val="accent2"/>
            </a:solidFill>
            <a:ln>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75" name="Straight Connector 374"/>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82" name="Group 381"/>
          <p:cNvGrpSpPr/>
          <p:nvPr/>
        </p:nvGrpSpPr>
        <p:grpSpPr>
          <a:xfrm>
            <a:off x="2130365" y="940867"/>
            <a:ext cx="136384" cy="234684"/>
            <a:chOff x="5382493" y="5259978"/>
            <a:chExt cx="202175" cy="347894"/>
          </a:xfrm>
        </p:grpSpPr>
        <p:sp>
          <p:nvSpPr>
            <p:cNvPr id="383" name="Oval 382"/>
            <p:cNvSpPr/>
            <p:nvPr/>
          </p:nvSpPr>
          <p:spPr>
            <a:xfrm>
              <a:off x="5419205" y="5259978"/>
              <a:ext cx="165463" cy="165463"/>
            </a:xfrm>
            <a:prstGeom prst="ellipse">
              <a:avLst/>
            </a:prstGeom>
            <a:solidFill>
              <a:schemeClr val="accent2"/>
            </a:solidFill>
            <a:ln>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84" name="Straight Connector 383"/>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7846811" y="4481370"/>
            <a:ext cx="1147056" cy="776430"/>
            <a:chOff x="8178766" y="3637389"/>
            <a:chExt cx="3076807" cy="1881048"/>
          </a:xfrm>
        </p:grpSpPr>
        <p:pic>
          <p:nvPicPr>
            <p:cNvPr id="5" name="Picture 4"/>
            <p:cNvPicPr>
              <a:picLocks noChangeAspect="1"/>
            </p:cNvPicPr>
            <p:nvPr/>
          </p:nvPicPr>
          <p:blipFill>
            <a:blip r:embed="rId4">
              <a:duotone>
                <a:schemeClr val="accent3">
                  <a:shade val="45000"/>
                  <a:satMod val="135000"/>
                </a:schemeClr>
                <a:prstClr val="white"/>
              </a:duotone>
            </a:blip>
            <a:stretch>
              <a:fillRect/>
            </a:stretch>
          </p:blipFill>
          <p:spPr>
            <a:xfrm>
              <a:off x="8178766" y="3637389"/>
              <a:ext cx="3076807" cy="1881048"/>
            </a:xfrm>
            <a:prstGeom prst="rect">
              <a:avLst/>
            </a:prstGeom>
          </p:spPr>
        </p:pic>
        <p:sp>
          <p:nvSpPr>
            <p:cNvPr id="6" name="Rectangle 5"/>
            <p:cNvSpPr/>
            <p:nvPr/>
          </p:nvSpPr>
          <p:spPr>
            <a:xfrm>
              <a:off x="10101943" y="3902550"/>
              <a:ext cx="1043257" cy="240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0" name="Rectangle 399"/>
            <p:cNvSpPr/>
            <p:nvPr/>
          </p:nvSpPr>
          <p:spPr>
            <a:xfrm>
              <a:off x="10101943" y="4522429"/>
              <a:ext cx="595183" cy="2055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1" name="Rectangle 400"/>
            <p:cNvSpPr/>
            <p:nvPr/>
          </p:nvSpPr>
          <p:spPr>
            <a:xfrm>
              <a:off x="10498725" y="4441927"/>
              <a:ext cx="1524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2" name="Rectangle 401"/>
            <p:cNvSpPr/>
            <p:nvPr/>
          </p:nvSpPr>
          <p:spPr>
            <a:xfrm>
              <a:off x="10713490" y="4087876"/>
              <a:ext cx="1524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3" name="Rectangle 402"/>
            <p:cNvSpPr/>
            <p:nvPr/>
          </p:nvSpPr>
          <p:spPr>
            <a:xfrm>
              <a:off x="10445608" y="4083183"/>
              <a:ext cx="1524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6" name="Group 75"/>
          <p:cNvGrpSpPr/>
          <p:nvPr/>
        </p:nvGrpSpPr>
        <p:grpSpPr>
          <a:xfrm>
            <a:off x="8141859" y="4383359"/>
            <a:ext cx="136384" cy="234684"/>
            <a:chOff x="5382493" y="5259978"/>
            <a:chExt cx="202175" cy="347894"/>
          </a:xfrm>
        </p:grpSpPr>
        <p:sp>
          <p:nvSpPr>
            <p:cNvPr id="77" name="Oval 76"/>
            <p:cNvSpPr/>
            <p:nvPr/>
          </p:nvSpPr>
          <p:spPr>
            <a:xfrm>
              <a:off x="5419205" y="5259978"/>
              <a:ext cx="165463" cy="165463"/>
            </a:xfrm>
            <a:prstGeom prst="ellipse">
              <a:avLst/>
            </a:prstGeom>
            <a:solidFill>
              <a:schemeClr val="accent2"/>
            </a:solidFill>
            <a:ln>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78" name="Straight Connector 77"/>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
        <p:nvSpPr>
          <p:cNvPr id="336" name="TextBox 335"/>
          <p:cNvSpPr txBox="1"/>
          <p:nvPr/>
        </p:nvSpPr>
        <p:spPr>
          <a:xfrm>
            <a:off x="1067305" y="102340"/>
            <a:ext cx="7551477" cy="400110"/>
          </a:xfrm>
          <a:prstGeom prst="rect">
            <a:avLst/>
          </a:prstGeom>
          <a:noFill/>
        </p:spPr>
        <p:txBody>
          <a:bodyPr wrap="square" rtlCol="0">
            <a:spAutoFit/>
          </a:bodyPr>
          <a:lstStyle/>
          <a:p>
            <a:pPr algn="ctr"/>
            <a:r>
              <a:rPr lang="en-US" sz="2000" b="1" dirty="0"/>
              <a:t>State Participation in </a:t>
            </a:r>
            <a:r>
              <a:rPr lang="en-US" sz="2000" b="1" dirty="0" err="1"/>
              <a:t>DaSy</a:t>
            </a:r>
            <a:r>
              <a:rPr lang="en-US" sz="2000" b="1" dirty="0"/>
              <a:t> Cross-State Learning Opportunities: </a:t>
            </a:r>
            <a:r>
              <a:rPr lang="en-US" sz="2000" b="1" dirty="0" smtClean="0"/>
              <a:t>619</a:t>
            </a:r>
            <a:endParaRPr lang="en-US" sz="2000" b="1" dirty="0">
              <a:solidFill>
                <a:prstClr val="black"/>
              </a:solidFill>
              <a:latin typeface="Century Gothic" panose="020B0502020202020204" pitchFamily="34" charset="0"/>
            </a:endParaRPr>
          </a:p>
        </p:txBody>
      </p:sp>
      <p:sp>
        <p:nvSpPr>
          <p:cNvPr id="140" name="TextBox 139"/>
          <p:cNvSpPr txBox="1"/>
          <p:nvPr/>
        </p:nvSpPr>
        <p:spPr>
          <a:xfrm>
            <a:off x="8235791" y="4808277"/>
            <a:ext cx="677602" cy="430887"/>
          </a:xfrm>
          <a:prstGeom prst="rect">
            <a:avLst/>
          </a:prstGeom>
          <a:noFill/>
        </p:spPr>
        <p:txBody>
          <a:bodyPr wrap="square" rtlCol="0">
            <a:spAutoFit/>
          </a:bodyPr>
          <a:lstStyle/>
          <a:p>
            <a:r>
              <a:rPr lang="en-US" sz="1100" dirty="0" smtClean="0"/>
              <a:t>Virgin Islands</a:t>
            </a:r>
            <a:endParaRPr lang="en-US" sz="1100" dirty="0"/>
          </a:p>
        </p:txBody>
      </p:sp>
      <p:sp>
        <p:nvSpPr>
          <p:cNvPr id="141" name="TextBox 140"/>
          <p:cNvSpPr txBox="1"/>
          <p:nvPr/>
        </p:nvSpPr>
        <p:spPr>
          <a:xfrm>
            <a:off x="3395316" y="4938780"/>
            <a:ext cx="677602" cy="261610"/>
          </a:xfrm>
          <a:prstGeom prst="rect">
            <a:avLst/>
          </a:prstGeom>
          <a:noFill/>
        </p:spPr>
        <p:txBody>
          <a:bodyPr wrap="square" rtlCol="0">
            <a:spAutoFit/>
          </a:bodyPr>
          <a:lstStyle/>
          <a:p>
            <a:r>
              <a:rPr lang="en-US" sz="1100" dirty="0" smtClean="0"/>
              <a:t>Hawaii</a:t>
            </a:r>
            <a:endParaRPr lang="en-US" sz="1100" dirty="0"/>
          </a:p>
        </p:txBody>
      </p:sp>
      <p:sp>
        <p:nvSpPr>
          <p:cNvPr id="142" name="TextBox 141"/>
          <p:cNvSpPr txBox="1"/>
          <p:nvPr/>
        </p:nvSpPr>
        <p:spPr>
          <a:xfrm>
            <a:off x="1314753" y="4782509"/>
            <a:ext cx="677602" cy="261610"/>
          </a:xfrm>
          <a:prstGeom prst="rect">
            <a:avLst/>
          </a:prstGeom>
          <a:noFill/>
        </p:spPr>
        <p:txBody>
          <a:bodyPr wrap="square" rtlCol="0">
            <a:spAutoFit/>
          </a:bodyPr>
          <a:lstStyle/>
          <a:p>
            <a:r>
              <a:rPr lang="en-US" sz="1100" dirty="0" smtClean="0"/>
              <a:t>Alaska</a:t>
            </a:r>
            <a:endParaRPr lang="en-US" sz="1100" dirty="0"/>
          </a:p>
        </p:txBody>
      </p:sp>
      <p:grpSp>
        <p:nvGrpSpPr>
          <p:cNvPr id="143" name="Group 142"/>
          <p:cNvGrpSpPr/>
          <p:nvPr/>
        </p:nvGrpSpPr>
        <p:grpSpPr>
          <a:xfrm>
            <a:off x="5908385" y="2442402"/>
            <a:ext cx="136384" cy="234684"/>
            <a:chOff x="5382493" y="5259978"/>
            <a:chExt cx="202175" cy="347894"/>
          </a:xfrm>
        </p:grpSpPr>
        <p:sp>
          <p:nvSpPr>
            <p:cNvPr id="144" name="Oval 143"/>
            <p:cNvSpPr/>
            <p:nvPr/>
          </p:nvSpPr>
          <p:spPr>
            <a:xfrm>
              <a:off x="5419205" y="5259978"/>
              <a:ext cx="165463" cy="165463"/>
            </a:xfrm>
            <a:prstGeom prst="ellipse">
              <a:avLst/>
            </a:prstGeom>
            <a:solidFill>
              <a:schemeClr val="accent3"/>
            </a:solidFill>
            <a:ln>
              <a:solidFill>
                <a:schemeClr val="accent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45" name="Straight Connector 144"/>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a:off x="5747236" y="2433876"/>
            <a:ext cx="136384" cy="234684"/>
            <a:chOff x="5382493" y="5259978"/>
            <a:chExt cx="202175" cy="347894"/>
          </a:xfrm>
        </p:grpSpPr>
        <p:sp>
          <p:nvSpPr>
            <p:cNvPr id="147" name="Oval 146"/>
            <p:cNvSpPr/>
            <p:nvPr/>
          </p:nvSpPr>
          <p:spPr>
            <a:xfrm>
              <a:off x="5419205" y="5259978"/>
              <a:ext cx="165463" cy="165463"/>
            </a:xfrm>
            <a:prstGeom prst="ellipse">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48" name="Straight Connector 147"/>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49" name="Group 148"/>
          <p:cNvGrpSpPr/>
          <p:nvPr/>
        </p:nvGrpSpPr>
        <p:grpSpPr>
          <a:xfrm>
            <a:off x="5648956" y="3300830"/>
            <a:ext cx="136384" cy="234684"/>
            <a:chOff x="5382493" y="5259978"/>
            <a:chExt cx="202175" cy="347894"/>
          </a:xfrm>
        </p:grpSpPr>
        <p:sp>
          <p:nvSpPr>
            <p:cNvPr id="150" name="Oval 149"/>
            <p:cNvSpPr/>
            <p:nvPr/>
          </p:nvSpPr>
          <p:spPr>
            <a:xfrm>
              <a:off x="5419205" y="5259978"/>
              <a:ext cx="165463" cy="165463"/>
            </a:xfrm>
            <a:prstGeom prst="ellipse">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51" name="Straight Connector 150"/>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52" name="Group 151"/>
          <p:cNvGrpSpPr/>
          <p:nvPr/>
        </p:nvGrpSpPr>
        <p:grpSpPr>
          <a:xfrm>
            <a:off x="2711893" y="3092785"/>
            <a:ext cx="136384" cy="234684"/>
            <a:chOff x="5382493" y="5259978"/>
            <a:chExt cx="202175" cy="347894"/>
          </a:xfrm>
        </p:grpSpPr>
        <p:sp>
          <p:nvSpPr>
            <p:cNvPr id="153" name="Oval 152"/>
            <p:cNvSpPr/>
            <p:nvPr/>
          </p:nvSpPr>
          <p:spPr>
            <a:xfrm>
              <a:off x="5419205" y="5259978"/>
              <a:ext cx="165463" cy="165463"/>
            </a:xfrm>
            <a:prstGeom prst="ellipse">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54" name="Straight Connector 153"/>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pic>
        <p:nvPicPr>
          <p:cNvPr id="3" name="Picture 2"/>
          <p:cNvPicPr>
            <a:picLocks noChangeAspect="1"/>
          </p:cNvPicPr>
          <p:nvPr/>
        </p:nvPicPr>
        <p:blipFill>
          <a:blip r:embed="rId5"/>
          <a:stretch>
            <a:fillRect/>
          </a:stretch>
        </p:blipFill>
        <p:spPr>
          <a:xfrm rot="1870329">
            <a:off x="8007174" y="1772659"/>
            <a:ext cx="207282" cy="317019"/>
          </a:xfrm>
          <a:prstGeom prst="rect">
            <a:avLst/>
          </a:prstGeom>
        </p:spPr>
      </p:pic>
      <p:grpSp>
        <p:nvGrpSpPr>
          <p:cNvPr id="157" name="Group 156"/>
          <p:cNvGrpSpPr/>
          <p:nvPr/>
        </p:nvGrpSpPr>
        <p:grpSpPr>
          <a:xfrm>
            <a:off x="3724043" y="4544178"/>
            <a:ext cx="136384" cy="234684"/>
            <a:chOff x="5382493" y="5259978"/>
            <a:chExt cx="202175" cy="347894"/>
          </a:xfrm>
        </p:grpSpPr>
        <p:sp>
          <p:nvSpPr>
            <p:cNvPr id="158" name="Oval 157"/>
            <p:cNvSpPr/>
            <p:nvPr/>
          </p:nvSpPr>
          <p:spPr>
            <a:xfrm>
              <a:off x="5419205" y="5259978"/>
              <a:ext cx="165463" cy="165463"/>
            </a:xfrm>
            <a:prstGeom prst="ellipse">
              <a:avLst/>
            </a:prstGeom>
            <a:solidFill>
              <a:schemeClr val="accent3"/>
            </a:solidFill>
            <a:ln>
              <a:solidFill>
                <a:schemeClr val="accent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59" name="Straight Connector 158"/>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60" name="Group 159"/>
          <p:cNvGrpSpPr/>
          <p:nvPr/>
        </p:nvGrpSpPr>
        <p:grpSpPr>
          <a:xfrm>
            <a:off x="3842199" y="4605319"/>
            <a:ext cx="136384" cy="234684"/>
            <a:chOff x="5382493" y="5259978"/>
            <a:chExt cx="202175" cy="347894"/>
          </a:xfrm>
        </p:grpSpPr>
        <p:sp>
          <p:nvSpPr>
            <p:cNvPr id="161" name="Oval 160"/>
            <p:cNvSpPr/>
            <p:nvPr/>
          </p:nvSpPr>
          <p:spPr>
            <a:xfrm>
              <a:off x="5419205" y="5259978"/>
              <a:ext cx="165463" cy="165463"/>
            </a:xfrm>
            <a:prstGeom prst="ellipse">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71" name="Straight Connector 170"/>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75" name="Group 174"/>
          <p:cNvGrpSpPr/>
          <p:nvPr/>
        </p:nvGrpSpPr>
        <p:grpSpPr>
          <a:xfrm>
            <a:off x="2541482" y="1188176"/>
            <a:ext cx="136384" cy="234684"/>
            <a:chOff x="5382493" y="5259978"/>
            <a:chExt cx="202175" cy="347894"/>
          </a:xfrm>
        </p:grpSpPr>
        <p:sp>
          <p:nvSpPr>
            <p:cNvPr id="176" name="Oval 175"/>
            <p:cNvSpPr/>
            <p:nvPr/>
          </p:nvSpPr>
          <p:spPr>
            <a:xfrm>
              <a:off x="5419205" y="5259978"/>
              <a:ext cx="165463" cy="165463"/>
            </a:xfrm>
            <a:prstGeom prst="ellipse">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77" name="Straight Connector 176"/>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78" name="Group 177"/>
          <p:cNvGrpSpPr/>
          <p:nvPr/>
        </p:nvGrpSpPr>
        <p:grpSpPr>
          <a:xfrm>
            <a:off x="5524798" y="3923890"/>
            <a:ext cx="136384" cy="234684"/>
            <a:chOff x="5382493" y="5259978"/>
            <a:chExt cx="202175" cy="347894"/>
          </a:xfrm>
        </p:grpSpPr>
        <p:sp>
          <p:nvSpPr>
            <p:cNvPr id="179" name="Oval 178"/>
            <p:cNvSpPr/>
            <p:nvPr/>
          </p:nvSpPr>
          <p:spPr>
            <a:xfrm>
              <a:off x="5419205" y="5259978"/>
              <a:ext cx="165463" cy="165463"/>
            </a:xfrm>
            <a:prstGeom prst="ellipse">
              <a:avLst/>
            </a:prstGeom>
            <a:solidFill>
              <a:schemeClr val="accent3"/>
            </a:solidFill>
            <a:ln>
              <a:solidFill>
                <a:schemeClr val="accent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80" name="Straight Connector 179"/>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84" name="Group 183"/>
          <p:cNvGrpSpPr/>
          <p:nvPr/>
        </p:nvGrpSpPr>
        <p:grpSpPr>
          <a:xfrm>
            <a:off x="7949665" y="1719507"/>
            <a:ext cx="136384" cy="234684"/>
            <a:chOff x="5382493" y="5259978"/>
            <a:chExt cx="202175" cy="347894"/>
          </a:xfrm>
        </p:grpSpPr>
        <p:sp>
          <p:nvSpPr>
            <p:cNvPr id="185" name="Oval 184"/>
            <p:cNvSpPr/>
            <p:nvPr/>
          </p:nvSpPr>
          <p:spPr>
            <a:xfrm>
              <a:off x="5419205" y="5259978"/>
              <a:ext cx="165463" cy="165463"/>
            </a:xfrm>
            <a:prstGeom prst="ellipse">
              <a:avLst/>
            </a:prstGeom>
            <a:solidFill>
              <a:schemeClr val="accent3"/>
            </a:solidFill>
            <a:ln>
              <a:solidFill>
                <a:schemeClr val="accent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86" name="Straight Connector 185"/>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90" name="Group 189"/>
          <p:cNvGrpSpPr/>
          <p:nvPr/>
        </p:nvGrpSpPr>
        <p:grpSpPr>
          <a:xfrm>
            <a:off x="5017293" y="1626367"/>
            <a:ext cx="136384" cy="234684"/>
            <a:chOff x="5382493" y="5259978"/>
            <a:chExt cx="202175" cy="347894"/>
          </a:xfrm>
        </p:grpSpPr>
        <p:sp>
          <p:nvSpPr>
            <p:cNvPr id="191" name="Oval 190"/>
            <p:cNvSpPr/>
            <p:nvPr/>
          </p:nvSpPr>
          <p:spPr>
            <a:xfrm>
              <a:off x="5419205" y="5259978"/>
              <a:ext cx="165463" cy="165463"/>
            </a:xfrm>
            <a:prstGeom prst="ellipse">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92" name="Straight Connector 191"/>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93" name="Group 192"/>
          <p:cNvGrpSpPr/>
          <p:nvPr/>
        </p:nvGrpSpPr>
        <p:grpSpPr>
          <a:xfrm>
            <a:off x="3730410" y="1183504"/>
            <a:ext cx="136384" cy="234684"/>
            <a:chOff x="5382493" y="5259978"/>
            <a:chExt cx="202175" cy="347894"/>
          </a:xfrm>
        </p:grpSpPr>
        <p:sp>
          <p:nvSpPr>
            <p:cNvPr id="194" name="Oval 193"/>
            <p:cNvSpPr/>
            <p:nvPr/>
          </p:nvSpPr>
          <p:spPr>
            <a:xfrm>
              <a:off x="5419205" y="5259978"/>
              <a:ext cx="165463" cy="165463"/>
            </a:xfrm>
            <a:prstGeom prst="ellipse">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95" name="Straight Connector 194"/>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196" name="Group 195"/>
          <p:cNvGrpSpPr/>
          <p:nvPr/>
        </p:nvGrpSpPr>
        <p:grpSpPr>
          <a:xfrm>
            <a:off x="7250965" y="3050733"/>
            <a:ext cx="136384" cy="234684"/>
            <a:chOff x="5382493" y="5259978"/>
            <a:chExt cx="202175" cy="347894"/>
          </a:xfrm>
        </p:grpSpPr>
        <p:sp>
          <p:nvSpPr>
            <p:cNvPr id="197" name="Oval 196"/>
            <p:cNvSpPr/>
            <p:nvPr/>
          </p:nvSpPr>
          <p:spPr>
            <a:xfrm>
              <a:off x="5419205" y="5259978"/>
              <a:ext cx="165463" cy="165463"/>
            </a:xfrm>
            <a:prstGeom prst="ellipse">
              <a:avLst/>
            </a:prstGeom>
            <a:solidFill>
              <a:schemeClr val="accent3"/>
            </a:solidFill>
            <a:ln>
              <a:solidFill>
                <a:schemeClr val="accent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98" name="Straight Connector 197"/>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02" name="Group 201"/>
          <p:cNvGrpSpPr/>
          <p:nvPr/>
        </p:nvGrpSpPr>
        <p:grpSpPr>
          <a:xfrm>
            <a:off x="7531078" y="3050733"/>
            <a:ext cx="136384" cy="234684"/>
            <a:chOff x="5382493" y="5259978"/>
            <a:chExt cx="202175" cy="347894"/>
          </a:xfrm>
        </p:grpSpPr>
        <p:sp>
          <p:nvSpPr>
            <p:cNvPr id="203" name="Oval 202"/>
            <p:cNvSpPr/>
            <p:nvPr/>
          </p:nvSpPr>
          <p:spPr>
            <a:xfrm>
              <a:off x="5419205" y="5259978"/>
              <a:ext cx="165463" cy="165463"/>
            </a:xfrm>
            <a:prstGeom prst="ellipse">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04" name="Straight Connector 203"/>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05" name="Group 204"/>
          <p:cNvGrpSpPr/>
          <p:nvPr/>
        </p:nvGrpSpPr>
        <p:grpSpPr>
          <a:xfrm>
            <a:off x="4580844" y="2189980"/>
            <a:ext cx="136384" cy="234684"/>
            <a:chOff x="5382493" y="5259978"/>
            <a:chExt cx="202175" cy="347894"/>
          </a:xfrm>
        </p:grpSpPr>
        <p:sp>
          <p:nvSpPr>
            <p:cNvPr id="206" name="Oval 205"/>
            <p:cNvSpPr/>
            <p:nvPr/>
          </p:nvSpPr>
          <p:spPr>
            <a:xfrm>
              <a:off x="5419205" y="5259978"/>
              <a:ext cx="165463" cy="165463"/>
            </a:xfrm>
            <a:prstGeom prst="ellipse">
              <a:avLst/>
            </a:prstGeom>
            <a:solidFill>
              <a:schemeClr val="accent3"/>
            </a:solidFill>
            <a:ln>
              <a:solidFill>
                <a:schemeClr val="accent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07" name="Straight Connector 206"/>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08" name="Group 207"/>
          <p:cNvGrpSpPr/>
          <p:nvPr/>
        </p:nvGrpSpPr>
        <p:grpSpPr>
          <a:xfrm>
            <a:off x="8017857" y="1344361"/>
            <a:ext cx="136384" cy="234684"/>
            <a:chOff x="5382493" y="5259978"/>
            <a:chExt cx="202175" cy="347894"/>
          </a:xfrm>
        </p:grpSpPr>
        <p:sp>
          <p:nvSpPr>
            <p:cNvPr id="209" name="Oval 208"/>
            <p:cNvSpPr/>
            <p:nvPr/>
          </p:nvSpPr>
          <p:spPr>
            <a:xfrm>
              <a:off x="5419205" y="5259978"/>
              <a:ext cx="165463" cy="165463"/>
            </a:xfrm>
            <a:prstGeom prst="ellipse">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10" name="Straight Connector 209"/>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11" name="Group 210"/>
          <p:cNvGrpSpPr/>
          <p:nvPr/>
        </p:nvGrpSpPr>
        <p:grpSpPr>
          <a:xfrm>
            <a:off x="8126999" y="1515244"/>
            <a:ext cx="136384" cy="234684"/>
            <a:chOff x="5382493" y="5259978"/>
            <a:chExt cx="202175" cy="347894"/>
          </a:xfrm>
        </p:grpSpPr>
        <p:sp>
          <p:nvSpPr>
            <p:cNvPr id="212" name="Oval 211"/>
            <p:cNvSpPr/>
            <p:nvPr/>
          </p:nvSpPr>
          <p:spPr>
            <a:xfrm>
              <a:off x="5419205" y="5259978"/>
              <a:ext cx="165463" cy="165463"/>
            </a:xfrm>
            <a:prstGeom prst="ellipse">
              <a:avLst/>
            </a:prstGeom>
            <a:solidFill>
              <a:schemeClr val="accent3"/>
            </a:solidFill>
            <a:ln>
              <a:solidFill>
                <a:schemeClr val="accent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13" name="Straight Connector 212"/>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14" name="Group 213"/>
          <p:cNvGrpSpPr/>
          <p:nvPr/>
        </p:nvGrpSpPr>
        <p:grpSpPr>
          <a:xfrm>
            <a:off x="3109248" y="3180500"/>
            <a:ext cx="136384" cy="234684"/>
            <a:chOff x="5382493" y="5259978"/>
            <a:chExt cx="202175" cy="347894"/>
          </a:xfrm>
        </p:grpSpPr>
        <p:sp>
          <p:nvSpPr>
            <p:cNvPr id="215" name="Oval 214"/>
            <p:cNvSpPr/>
            <p:nvPr/>
          </p:nvSpPr>
          <p:spPr>
            <a:xfrm>
              <a:off x="5419205" y="5259978"/>
              <a:ext cx="165463" cy="165463"/>
            </a:xfrm>
            <a:prstGeom prst="ellipse">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16" name="Straight Connector 215"/>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23" name="Group 222"/>
          <p:cNvGrpSpPr/>
          <p:nvPr/>
        </p:nvGrpSpPr>
        <p:grpSpPr>
          <a:xfrm>
            <a:off x="3453255" y="3180500"/>
            <a:ext cx="136384" cy="234684"/>
            <a:chOff x="5382493" y="5259978"/>
            <a:chExt cx="202175" cy="347894"/>
          </a:xfrm>
        </p:grpSpPr>
        <p:sp>
          <p:nvSpPr>
            <p:cNvPr id="224" name="Oval 223"/>
            <p:cNvSpPr/>
            <p:nvPr/>
          </p:nvSpPr>
          <p:spPr>
            <a:xfrm>
              <a:off x="5419205" y="5259978"/>
              <a:ext cx="165463" cy="165463"/>
            </a:xfrm>
            <a:prstGeom prst="ellipse">
              <a:avLst/>
            </a:prstGeom>
            <a:solidFill>
              <a:schemeClr val="accent3"/>
            </a:solidFill>
            <a:ln>
              <a:solidFill>
                <a:schemeClr val="accent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25" name="Straight Connector 224"/>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29" name="Group 228"/>
          <p:cNvGrpSpPr/>
          <p:nvPr/>
        </p:nvGrpSpPr>
        <p:grpSpPr>
          <a:xfrm>
            <a:off x="4674334" y="3300878"/>
            <a:ext cx="136384" cy="234684"/>
            <a:chOff x="5382493" y="5259978"/>
            <a:chExt cx="202175" cy="347894"/>
          </a:xfrm>
        </p:grpSpPr>
        <p:sp>
          <p:nvSpPr>
            <p:cNvPr id="230" name="Oval 229"/>
            <p:cNvSpPr/>
            <p:nvPr/>
          </p:nvSpPr>
          <p:spPr>
            <a:xfrm>
              <a:off x="5419205" y="5259978"/>
              <a:ext cx="165463" cy="165463"/>
            </a:xfrm>
            <a:prstGeom prst="ellipse">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31" name="Straight Connector 230"/>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32" name="Group 231"/>
          <p:cNvGrpSpPr/>
          <p:nvPr/>
        </p:nvGrpSpPr>
        <p:grpSpPr>
          <a:xfrm>
            <a:off x="4846509" y="3337020"/>
            <a:ext cx="136384" cy="234684"/>
            <a:chOff x="5382493" y="5259978"/>
            <a:chExt cx="202175" cy="347894"/>
          </a:xfrm>
        </p:grpSpPr>
        <p:sp>
          <p:nvSpPr>
            <p:cNvPr id="233" name="Oval 232"/>
            <p:cNvSpPr/>
            <p:nvPr/>
          </p:nvSpPr>
          <p:spPr>
            <a:xfrm>
              <a:off x="5419205" y="5259978"/>
              <a:ext cx="165463" cy="165463"/>
            </a:xfrm>
            <a:prstGeom prst="ellipse">
              <a:avLst/>
            </a:prstGeom>
            <a:solidFill>
              <a:schemeClr val="accent3"/>
            </a:solidFill>
            <a:ln>
              <a:solidFill>
                <a:schemeClr val="accent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34" name="Straight Connector 233"/>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35" name="Group 234"/>
          <p:cNvGrpSpPr/>
          <p:nvPr/>
        </p:nvGrpSpPr>
        <p:grpSpPr>
          <a:xfrm>
            <a:off x="1932295" y="1473675"/>
            <a:ext cx="136384" cy="234684"/>
            <a:chOff x="5382493" y="5259978"/>
            <a:chExt cx="202175" cy="347894"/>
          </a:xfrm>
        </p:grpSpPr>
        <p:sp>
          <p:nvSpPr>
            <p:cNvPr id="236" name="Oval 235"/>
            <p:cNvSpPr/>
            <p:nvPr/>
          </p:nvSpPr>
          <p:spPr>
            <a:xfrm>
              <a:off x="5419205" y="5259978"/>
              <a:ext cx="165463" cy="165463"/>
            </a:xfrm>
            <a:prstGeom prst="ellipse">
              <a:avLst/>
            </a:prstGeom>
            <a:solidFill>
              <a:schemeClr val="accent3"/>
            </a:solidFill>
            <a:ln>
              <a:solidFill>
                <a:schemeClr val="accent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37" name="Straight Connector 236"/>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38" name="Group 237"/>
          <p:cNvGrpSpPr/>
          <p:nvPr/>
        </p:nvGrpSpPr>
        <p:grpSpPr>
          <a:xfrm>
            <a:off x="7412796" y="2157503"/>
            <a:ext cx="136384" cy="234684"/>
            <a:chOff x="5382493" y="5259978"/>
            <a:chExt cx="202175" cy="347894"/>
          </a:xfrm>
        </p:grpSpPr>
        <p:sp>
          <p:nvSpPr>
            <p:cNvPr id="239" name="Oval 238"/>
            <p:cNvSpPr/>
            <p:nvPr/>
          </p:nvSpPr>
          <p:spPr>
            <a:xfrm>
              <a:off x="5419205" y="5259978"/>
              <a:ext cx="165463" cy="165463"/>
            </a:xfrm>
            <a:prstGeom prst="ellipse">
              <a:avLst/>
            </a:prstGeom>
            <a:solidFill>
              <a:schemeClr val="accent3"/>
            </a:solidFill>
            <a:ln>
              <a:solidFill>
                <a:schemeClr val="accent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40" name="Straight Connector 239"/>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41" name="Group 240"/>
          <p:cNvGrpSpPr/>
          <p:nvPr/>
        </p:nvGrpSpPr>
        <p:grpSpPr>
          <a:xfrm>
            <a:off x="6566589" y="3165441"/>
            <a:ext cx="136384" cy="234684"/>
            <a:chOff x="5382493" y="5259978"/>
            <a:chExt cx="202175" cy="347894"/>
          </a:xfrm>
        </p:grpSpPr>
        <p:sp>
          <p:nvSpPr>
            <p:cNvPr id="242" name="Oval 241"/>
            <p:cNvSpPr/>
            <p:nvPr/>
          </p:nvSpPr>
          <p:spPr>
            <a:xfrm>
              <a:off x="5419205" y="5259978"/>
              <a:ext cx="165463" cy="165463"/>
            </a:xfrm>
            <a:prstGeom prst="ellipse">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43" name="Straight Connector 242"/>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44" name="Group 243"/>
          <p:cNvGrpSpPr/>
          <p:nvPr/>
        </p:nvGrpSpPr>
        <p:grpSpPr>
          <a:xfrm>
            <a:off x="2501328" y="2346331"/>
            <a:ext cx="136384" cy="234684"/>
            <a:chOff x="5382493" y="5259978"/>
            <a:chExt cx="202175" cy="347894"/>
          </a:xfrm>
        </p:grpSpPr>
        <p:sp>
          <p:nvSpPr>
            <p:cNvPr id="245" name="Oval 244"/>
            <p:cNvSpPr/>
            <p:nvPr/>
          </p:nvSpPr>
          <p:spPr>
            <a:xfrm>
              <a:off x="5419205" y="5259978"/>
              <a:ext cx="165463" cy="165463"/>
            </a:xfrm>
            <a:prstGeom prst="ellipse">
              <a:avLst/>
            </a:prstGeom>
            <a:solidFill>
              <a:schemeClr val="accent3"/>
            </a:solidFill>
            <a:ln>
              <a:solidFill>
                <a:schemeClr val="accent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46" name="Straight Connector 245"/>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50" name="Group 249"/>
          <p:cNvGrpSpPr/>
          <p:nvPr/>
        </p:nvGrpSpPr>
        <p:grpSpPr>
          <a:xfrm>
            <a:off x="7498764" y="2728385"/>
            <a:ext cx="136384" cy="234684"/>
            <a:chOff x="5382493" y="5259978"/>
            <a:chExt cx="202175" cy="347894"/>
          </a:xfrm>
        </p:grpSpPr>
        <p:sp>
          <p:nvSpPr>
            <p:cNvPr id="251" name="Oval 250"/>
            <p:cNvSpPr/>
            <p:nvPr/>
          </p:nvSpPr>
          <p:spPr>
            <a:xfrm>
              <a:off x="5419205" y="5259978"/>
              <a:ext cx="165463" cy="165463"/>
            </a:xfrm>
            <a:prstGeom prst="ellipse">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52" name="Straight Connector 251"/>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56" name="Group 255"/>
          <p:cNvGrpSpPr/>
          <p:nvPr/>
        </p:nvGrpSpPr>
        <p:grpSpPr>
          <a:xfrm>
            <a:off x="1937166" y="940867"/>
            <a:ext cx="136384" cy="234684"/>
            <a:chOff x="5382493" y="5259978"/>
            <a:chExt cx="202175" cy="347894"/>
          </a:xfrm>
        </p:grpSpPr>
        <p:sp>
          <p:nvSpPr>
            <p:cNvPr id="257" name="Oval 256"/>
            <p:cNvSpPr/>
            <p:nvPr/>
          </p:nvSpPr>
          <p:spPr>
            <a:xfrm>
              <a:off x="5419205" y="5259978"/>
              <a:ext cx="165463" cy="165463"/>
            </a:xfrm>
            <a:prstGeom prst="ellipse">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58" name="Straight Connector 257"/>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59" name="Group 258"/>
          <p:cNvGrpSpPr/>
          <p:nvPr/>
        </p:nvGrpSpPr>
        <p:grpSpPr>
          <a:xfrm>
            <a:off x="3172556" y="1721171"/>
            <a:ext cx="136384" cy="234684"/>
            <a:chOff x="5382493" y="5259978"/>
            <a:chExt cx="202175" cy="347894"/>
          </a:xfrm>
        </p:grpSpPr>
        <p:sp>
          <p:nvSpPr>
            <p:cNvPr id="260" name="Oval 259"/>
            <p:cNvSpPr/>
            <p:nvPr/>
          </p:nvSpPr>
          <p:spPr>
            <a:xfrm>
              <a:off x="5419205" y="5259978"/>
              <a:ext cx="165463" cy="165463"/>
            </a:xfrm>
            <a:prstGeom prst="ellipse">
              <a:avLst/>
            </a:prstGeom>
            <a:solidFill>
              <a:schemeClr val="accent3"/>
            </a:solidFill>
            <a:ln>
              <a:solidFill>
                <a:schemeClr val="accent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61" name="Straight Connector 260"/>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62" name="Group 261"/>
          <p:cNvGrpSpPr/>
          <p:nvPr/>
        </p:nvGrpSpPr>
        <p:grpSpPr>
          <a:xfrm>
            <a:off x="3361504" y="1772633"/>
            <a:ext cx="136384" cy="234684"/>
            <a:chOff x="5382493" y="5259978"/>
            <a:chExt cx="202175" cy="347894"/>
          </a:xfrm>
          <a:solidFill>
            <a:srgbClr val="FF99FF"/>
          </a:solidFill>
        </p:grpSpPr>
        <p:sp>
          <p:nvSpPr>
            <p:cNvPr id="263" name="Oval 262"/>
            <p:cNvSpPr/>
            <p:nvPr/>
          </p:nvSpPr>
          <p:spPr>
            <a:xfrm>
              <a:off x="5419205" y="5259978"/>
              <a:ext cx="165463" cy="165463"/>
            </a:xfrm>
            <a:prstGeom prst="ellipse">
              <a:avLst/>
            </a:prstGeom>
            <a:grp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64" name="Straight Connector 263"/>
            <p:cNvCxnSpPr/>
            <p:nvPr/>
          </p:nvCxnSpPr>
          <p:spPr>
            <a:xfrm flipH="1">
              <a:off x="5382493" y="5408023"/>
              <a:ext cx="90842" cy="199849"/>
            </a:xfrm>
            <a:prstGeom prst="line">
              <a:avLst/>
            </a:prstGeom>
            <a:grpFill/>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26" name="Group 225"/>
          <p:cNvGrpSpPr/>
          <p:nvPr/>
        </p:nvGrpSpPr>
        <p:grpSpPr>
          <a:xfrm>
            <a:off x="7041620" y="2624468"/>
            <a:ext cx="136384" cy="234684"/>
            <a:chOff x="5382493" y="5259978"/>
            <a:chExt cx="202175" cy="347894"/>
          </a:xfrm>
        </p:grpSpPr>
        <p:sp>
          <p:nvSpPr>
            <p:cNvPr id="227" name="Oval 226"/>
            <p:cNvSpPr/>
            <p:nvPr/>
          </p:nvSpPr>
          <p:spPr>
            <a:xfrm>
              <a:off x="5419205" y="5259978"/>
              <a:ext cx="165463" cy="165463"/>
            </a:xfrm>
            <a:prstGeom prst="ellipse">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28" name="Straight Connector 227"/>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53" name="Group 252"/>
          <p:cNvGrpSpPr/>
          <p:nvPr/>
        </p:nvGrpSpPr>
        <p:grpSpPr>
          <a:xfrm>
            <a:off x="7906595" y="1490492"/>
            <a:ext cx="136384" cy="234684"/>
            <a:chOff x="5382493" y="5259978"/>
            <a:chExt cx="202175" cy="347894"/>
          </a:xfrm>
        </p:grpSpPr>
        <p:sp>
          <p:nvSpPr>
            <p:cNvPr id="254" name="Oval 253"/>
            <p:cNvSpPr/>
            <p:nvPr/>
          </p:nvSpPr>
          <p:spPr>
            <a:xfrm>
              <a:off x="5419205" y="5259978"/>
              <a:ext cx="165463" cy="165463"/>
            </a:xfrm>
            <a:prstGeom prst="ellipse">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55" name="Straight Connector 254"/>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65" name="Group 264"/>
          <p:cNvGrpSpPr/>
          <p:nvPr/>
        </p:nvGrpSpPr>
        <p:grpSpPr>
          <a:xfrm>
            <a:off x="7204658" y="3419775"/>
            <a:ext cx="136384" cy="234684"/>
            <a:chOff x="5382493" y="5259978"/>
            <a:chExt cx="202175" cy="347894"/>
          </a:xfrm>
        </p:grpSpPr>
        <p:sp>
          <p:nvSpPr>
            <p:cNvPr id="266" name="Oval 265"/>
            <p:cNvSpPr/>
            <p:nvPr/>
          </p:nvSpPr>
          <p:spPr>
            <a:xfrm>
              <a:off x="5419205" y="5259978"/>
              <a:ext cx="165463" cy="165463"/>
            </a:xfrm>
            <a:prstGeom prst="ellipse">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67" name="Straight Connector 266"/>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68" name="Group 267"/>
          <p:cNvGrpSpPr/>
          <p:nvPr/>
        </p:nvGrpSpPr>
        <p:grpSpPr>
          <a:xfrm>
            <a:off x="2245399" y="4392056"/>
            <a:ext cx="136384" cy="234684"/>
            <a:chOff x="5382493" y="5259978"/>
            <a:chExt cx="202175" cy="347894"/>
          </a:xfrm>
        </p:grpSpPr>
        <p:sp>
          <p:nvSpPr>
            <p:cNvPr id="287" name="Oval 286"/>
            <p:cNvSpPr/>
            <p:nvPr/>
          </p:nvSpPr>
          <p:spPr>
            <a:xfrm>
              <a:off x="5419205" y="5259978"/>
              <a:ext cx="165463" cy="165463"/>
            </a:xfrm>
            <a:prstGeom prst="ellipse">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88" name="Straight Connector 287"/>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89" name="Group 288"/>
          <p:cNvGrpSpPr/>
          <p:nvPr/>
        </p:nvGrpSpPr>
        <p:grpSpPr>
          <a:xfrm>
            <a:off x="8254945" y="1081387"/>
            <a:ext cx="136384" cy="234684"/>
            <a:chOff x="5382493" y="5259978"/>
            <a:chExt cx="202175" cy="347894"/>
          </a:xfrm>
        </p:grpSpPr>
        <p:sp>
          <p:nvSpPr>
            <p:cNvPr id="290" name="Oval 289"/>
            <p:cNvSpPr/>
            <p:nvPr/>
          </p:nvSpPr>
          <p:spPr>
            <a:xfrm>
              <a:off x="5419205" y="5259978"/>
              <a:ext cx="165463" cy="165463"/>
            </a:xfrm>
            <a:prstGeom prst="ellipse">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91" name="Straight Connector 290"/>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92" name="Group 291"/>
          <p:cNvGrpSpPr/>
          <p:nvPr/>
        </p:nvGrpSpPr>
        <p:grpSpPr>
          <a:xfrm>
            <a:off x="4512652" y="2756089"/>
            <a:ext cx="136384" cy="234684"/>
            <a:chOff x="5382493" y="5259978"/>
            <a:chExt cx="202175" cy="347894"/>
          </a:xfrm>
        </p:grpSpPr>
        <p:sp>
          <p:nvSpPr>
            <p:cNvPr id="296" name="Oval 295"/>
            <p:cNvSpPr/>
            <p:nvPr/>
          </p:nvSpPr>
          <p:spPr>
            <a:xfrm>
              <a:off x="5419205" y="5259978"/>
              <a:ext cx="165463" cy="165463"/>
            </a:xfrm>
            <a:prstGeom prst="ellipse">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97" name="Straight Connector 296"/>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98" name="Group 297"/>
          <p:cNvGrpSpPr/>
          <p:nvPr/>
        </p:nvGrpSpPr>
        <p:grpSpPr>
          <a:xfrm>
            <a:off x="6446193" y="1741899"/>
            <a:ext cx="136384" cy="234684"/>
            <a:chOff x="5382493" y="5259978"/>
            <a:chExt cx="202175" cy="347894"/>
          </a:xfrm>
          <a:solidFill>
            <a:srgbClr val="FF99FF"/>
          </a:solidFill>
        </p:grpSpPr>
        <p:sp>
          <p:nvSpPr>
            <p:cNvPr id="299" name="Oval 298"/>
            <p:cNvSpPr/>
            <p:nvPr/>
          </p:nvSpPr>
          <p:spPr>
            <a:xfrm>
              <a:off x="5419205" y="5259978"/>
              <a:ext cx="165463" cy="165463"/>
            </a:xfrm>
            <a:prstGeom prst="ellipse">
              <a:avLst/>
            </a:prstGeom>
            <a:grp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00" name="Straight Connector 299"/>
            <p:cNvCxnSpPr/>
            <p:nvPr/>
          </p:nvCxnSpPr>
          <p:spPr>
            <a:xfrm flipH="1">
              <a:off x="5382493" y="5408023"/>
              <a:ext cx="90842" cy="199849"/>
            </a:xfrm>
            <a:prstGeom prst="line">
              <a:avLst/>
            </a:prstGeom>
            <a:grpFill/>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01" name="Group 300"/>
          <p:cNvGrpSpPr/>
          <p:nvPr/>
        </p:nvGrpSpPr>
        <p:grpSpPr>
          <a:xfrm>
            <a:off x="6306097" y="1738894"/>
            <a:ext cx="136384" cy="234684"/>
            <a:chOff x="5382493" y="5259978"/>
            <a:chExt cx="202175" cy="347894"/>
          </a:xfrm>
        </p:grpSpPr>
        <p:sp>
          <p:nvSpPr>
            <p:cNvPr id="305" name="Oval 304"/>
            <p:cNvSpPr/>
            <p:nvPr/>
          </p:nvSpPr>
          <p:spPr>
            <a:xfrm>
              <a:off x="5419205" y="5259978"/>
              <a:ext cx="165463" cy="165463"/>
            </a:xfrm>
            <a:prstGeom prst="ellipse">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06" name="Straight Connector 305"/>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07" name="Group 306"/>
          <p:cNvGrpSpPr/>
          <p:nvPr/>
        </p:nvGrpSpPr>
        <p:grpSpPr>
          <a:xfrm>
            <a:off x="6505606" y="1885631"/>
            <a:ext cx="136384" cy="234684"/>
            <a:chOff x="5382493" y="5259978"/>
            <a:chExt cx="202175" cy="347894"/>
          </a:xfrm>
        </p:grpSpPr>
        <p:sp>
          <p:nvSpPr>
            <p:cNvPr id="309" name="Oval 308"/>
            <p:cNvSpPr/>
            <p:nvPr/>
          </p:nvSpPr>
          <p:spPr>
            <a:xfrm>
              <a:off x="5419205" y="5259978"/>
              <a:ext cx="165463" cy="165463"/>
            </a:xfrm>
            <a:prstGeom prst="ellipse">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10" name="Straight Connector 309"/>
            <p:cNvCxnSpPr/>
            <p:nvPr/>
          </p:nvCxnSpPr>
          <p:spPr>
            <a:xfrm flipH="1">
              <a:off x="5382493" y="5408023"/>
              <a:ext cx="90842"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11" name="Group 310"/>
          <p:cNvGrpSpPr/>
          <p:nvPr/>
        </p:nvGrpSpPr>
        <p:grpSpPr>
          <a:xfrm>
            <a:off x="6311232" y="1912846"/>
            <a:ext cx="136384" cy="240660"/>
            <a:chOff x="5382493" y="5259978"/>
            <a:chExt cx="202175" cy="356753"/>
          </a:xfrm>
        </p:grpSpPr>
        <p:sp>
          <p:nvSpPr>
            <p:cNvPr id="312" name="Oval 311"/>
            <p:cNvSpPr/>
            <p:nvPr/>
          </p:nvSpPr>
          <p:spPr>
            <a:xfrm>
              <a:off x="5419205" y="5259978"/>
              <a:ext cx="165463" cy="165463"/>
            </a:xfrm>
            <a:prstGeom prst="ellipse">
              <a:avLst/>
            </a:prstGeom>
            <a:solidFill>
              <a:schemeClr val="bg1"/>
            </a:solidFill>
            <a:ln>
              <a:solidFill>
                <a:schemeClr val="tx1">
                  <a:lumMod val="50000"/>
                  <a:lumOff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13" name="Straight Connector 312"/>
            <p:cNvCxnSpPr/>
            <p:nvPr/>
          </p:nvCxnSpPr>
          <p:spPr>
            <a:xfrm flipH="1">
              <a:off x="5382493" y="5416882"/>
              <a:ext cx="90843" cy="199849"/>
            </a:xfrm>
            <a:prstGeom prst="line">
              <a:avLst/>
            </a:prstGeom>
            <a:ln>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8841101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16</a:t>
            </a:fld>
            <a:endParaRPr lang="en-US" dirty="0"/>
          </a:p>
        </p:txBody>
      </p:sp>
      <p:grpSp>
        <p:nvGrpSpPr>
          <p:cNvPr id="8" name="Group 7"/>
          <p:cNvGrpSpPr/>
          <p:nvPr/>
        </p:nvGrpSpPr>
        <p:grpSpPr>
          <a:xfrm>
            <a:off x="685800" y="2387238"/>
            <a:ext cx="1149903" cy="1160177"/>
            <a:chOff x="488022" y="477748"/>
            <a:chExt cx="1541177" cy="1541177"/>
          </a:xfrm>
        </p:grpSpPr>
        <p:sp>
          <p:nvSpPr>
            <p:cNvPr id="6" name="Oval 5"/>
            <p:cNvSpPr/>
            <p:nvPr/>
          </p:nvSpPr>
          <p:spPr>
            <a:xfrm>
              <a:off x="488022" y="477748"/>
              <a:ext cx="1541177" cy="1541177"/>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555" y="576157"/>
              <a:ext cx="1300109" cy="1300109"/>
            </a:xfrm>
            <a:prstGeom prst="ellipse">
              <a:avLst/>
            </a:prstGeom>
          </p:spPr>
        </p:pic>
      </p:grpSp>
      <p:sp>
        <p:nvSpPr>
          <p:cNvPr id="10" name="Rectangle 9"/>
          <p:cNvSpPr/>
          <p:nvPr/>
        </p:nvSpPr>
        <p:spPr>
          <a:xfrm>
            <a:off x="2438400" y="2302983"/>
            <a:ext cx="6705600" cy="1569660"/>
          </a:xfrm>
          <a:prstGeom prst="rect">
            <a:avLst/>
          </a:prstGeom>
          <a:solidFill>
            <a:schemeClr val="bg1"/>
          </a:solidFill>
        </p:spPr>
        <p:txBody>
          <a:bodyPr wrap="square">
            <a:spAutoFit/>
          </a:bodyPr>
          <a:lstStyle/>
          <a:p>
            <a:r>
              <a:rPr lang="en-US" sz="2400" b="1" dirty="0"/>
              <a:t>Improving Data, Improving Outcomes Conference</a:t>
            </a:r>
          </a:p>
          <a:p>
            <a:r>
              <a:rPr lang="en-US" sz="2400" dirty="0"/>
              <a:t>August </a:t>
            </a:r>
            <a:r>
              <a:rPr lang="en-US" sz="2400" dirty="0" smtClean="0"/>
              <a:t>15 </a:t>
            </a:r>
            <a:r>
              <a:rPr lang="en-US" sz="2400" dirty="0"/>
              <a:t>to </a:t>
            </a:r>
            <a:r>
              <a:rPr lang="en-US" sz="2400" dirty="0" smtClean="0"/>
              <a:t>17, </a:t>
            </a:r>
            <a:r>
              <a:rPr lang="en-US" sz="2400" dirty="0"/>
              <a:t>2016</a:t>
            </a:r>
          </a:p>
          <a:p>
            <a:r>
              <a:rPr lang="en-US" sz="2400" dirty="0"/>
              <a:t>New Orleans, LA</a:t>
            </a:r>
          </a:p>
          <a:p>
            <a:r>
              <a:rPr lang="en-US" sz="2400" dirty="0"/>
              <a:t>Jointly hosted by DaSy, ECTA, IDC, and NCSI</a:t>
            </a:r>
          </a:p>
        </p:txBody>
      </p:sp>
      <p:sp>
        <p:nvSpPr>
          <p:cNvPr id="12" name="Rectangle 11"/>
          <p:cNvSpPr/>
          <p:nvPr/>
        </p:nvSpPr>
        <p:spPr>
          <a:xfrm>
            <a:off x="2438400" y="4285137"/>
            <a:ext cx="6705600" cy="646331"/>
          </a:xfrm>
          <a:prstGeom prst="rect">
            <a:avLst/>
          </a:prstGeom>
          <a:solidFill>
            <a:srgbClr val="39B54A"/>
          </a:solidFill>
        </p:spPr>
        <p:txBody>
          <a:bodyPr wrap="square">
            <a:spAutoFit/>
          </a:bodyPr>
          <a:lstStyle/>
          <a:p>
            <a:r>
              <a:rPr lang="en-US" dirty="0">
                <a:solidFill>
                  <a:schemeClr val="bg1"/>
                </a:solidFill>
              </a:rPr>
              <a:t>Watch the DaSy web site for how to </a:t>
            </a:r>
            <a:br>
              <a:rPr lang="en-US" dirty="0">
                <a:solidFill>
                  <a:schemeClr val="bg1"/>
                </a:solidFill>
              </a:rPr>
            </a:br>
            <a:r>
              <a:rPr lang="en-US" dirty="0">
                <a:solidFill>
                  <a:schemeClr val="bg1"/>
                </a:solidFill>
              </a:rPr>
              <a:t>suggest topics and presenters</a:t>
            </a:r>
          </a:p>
        </p:txBody>
      </p:sp>
      <p:sp>
        <p:nvSpPr>
          <p:cNvPr id="13" name="TextBox 12"/>
          <p:cNvSpPr txBox="1"/>
          <p:nvPr/>
        </p:nvSpPr>
        <p:spPr>
          <a:xfrm>
            <a:off x="481173" y="3519097"/>
            <a:ext cx="1652428" cy="307777"/>
          </a:xfrm>
          <a:prstGeom prst="rect">
            <a:avLst/>
          </a:prstGeom>
          <a:noFill/>
        </p:spPr>
        <p:txBody>
          <a:bodyPr wrap="square" rtlCol="0">
            <a:spAutoFit/>
          </a:bodyPr>
          <a:lstStyle/>
          <a:p>
            <a:r>
              <a:rPr lang="en-US" sz="1400" b="1" dirty="0" smtClean="0"/>
              <a:t>Mark your calendar</a:t>
            </a:r>
            <a:endParaRPr lang="en-US" sz="1400" b="1" dirty="0"/>
          </a:p>
        </p:txBody>
      </p:sp>
      <p:sp>
        <p:nvSpPr>
          <p:cNvPr id="14" name="Title 2"/>
          <p:cNvSpPr>
            <a:spLocks noGrp="1"/>
          </p:cNvSpPr>
          <p:nvPr>
            <p:ph type="title"/>
          </p:nvPr>
        </p:nvSpPr>
        <p:spPr>
          <a:xfrm>
            <a:off x="457200" y="274638"/>
            <a:ext cx="8229600" cy="1143000"/>
          </a:xfrm>
        </p:spPr>
        <p:txBody>
          <a:bodyPr>
            <a:normAutofit fontScale="90000"/>
          </a:bodyPr>
          <a:lstStyle/>
          <a:p>
            <a:r>
              <a:rPr lang="en-US" dirty="0" smtClean="0"/>
              <a:t>A great </a:t>
            </a:r>
            <a:r>
              <a:rPr lang="en-US" dirty="0"/>
              <a:t>cross-state learning opportunity!</a:t>
            </a:r>
          </a:p>
        </p:txBody>
      </p:sp>
      <p:sp>
        <p:nvSpPr>
          <p:cNvPr id="15" name="Oval 14"/>
          <p:cNvSpPr/>
          <p:nvPr/>
        </p:nvSpPr>
        <p:spPr>
          <a:xfrm>
            <a:off x="1260750" y="2950670"/>
            <a:ext cx="263250" cy="152125"/>
          </a:xfrm>
          <a:prstGeom prst="ellipse">
            <a:avLst/>
          </a:prstGeom>
          <a:noFill/>
          <a:ln>
            <a:solidFill>
              <a:srgbClr val="EB32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576933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B2897048-00E0-47FB-B07B-F36BBE8AF579}" type="slidenum">
              <a:rPr lang="en-US" smtClean="0"/>
              <a:pPr/>
              <a:t>17</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5467" y="2480642"/>
            <a:ext cx="1117651" cy="111765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3174" y="2480642"/>
            <a:ext cx="1117651" cy="111765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2884" y="2480642"/>
            <a:ext cx="1117652" cy="1117652"/>
          </a:xfrm>
          <a:prstGeom prst="rect">
            <a:avLst/>
          </a:prstGeom>
        </p:spPr>
      </p:pic>
      <p:sp>
        <p:nvSpPr>
          <p:cNvPr id="7" name="TextBox 6"/>
          <p:cNvSpPr txBox="1"/>
          <p:nvPr/>
        </p:nvSpPr>
        <p:spPr>
          <a:xfrm>
            <a:off x="489200" y="3646992"/>
            <a:ext cx="2514600" cy="923330"/>
          </a:xfrm>
          <a:prstGeom prst="rect">
            <a:avLst/>
          </a:prstGeom>
          <a:noFill/>
        </p:spPr>
        <p:txBody>
          <a:bodyPr wrap="square" rtlCol="0">
            <a:spAutoFit/>
          </a:bodyPr>
          <a:lstStyle/>
          <a:p>
            <a:pPr algn="ctr"/>
            <a:r>
              <a:rPr lang="en-US" dirty="0"/>
              <a:t>Visit the DaSy </a:t>
            </a:r>
            <a:r>
              <a:rPr lang="en-US" dirty="0" smtClean="0"/>
              <a:t>website:</a:t>
            </a:r>
            <a:r>
              <a:rPr lang="en-US" dirty="0"/>
              <a:t/>
            </a:r>
            <a:br>
              <a:rPr lang="en-US" dirty="0"/>
            </a:br>
            <a:r>
              <a:rPr lang="en-US" dirty="0">
                <a:hlinkClick r:id="rId6"/>
              </a:rPr>
              <a:t>http://dasycenter.org/</a:t>
            </a:r>
            <a:endParaRPr lang="en-US" dirty="0"/>
          </a:p>
          <a:p>
            <a:endParaRPr lang="en-US" dirty="0"/>
          </a:p>
        </p:txBody>
      </p:sp>
      <p:sp>
        <p:nvSpPr>
          <p:cNvPr id="9" name="TextBox 8"/>
          <p:cNvSpPr txBox="1"/>
          <p:nvPr/>
        </p:nvSpPr>
        <p:spPr>
          <a:xfrm>
            <a:off x="3352799" y="3622266"/>
            <a:ext cx="2787401" cy="1200329"/>
          </a:xfrm>
          <a:prstGeom prst="rect">
            <a:avLst/>
          </a:prstGeom>
          <a:noFill/>
        </p:spPr>
        <p:txBody>
          <a:bodyPr wrap="square" rtlCol="0">
            <a:spAutoFit/>
          </a:bodyPr>
          <a:lstStyle/>
          <a:p>
            <a:pPr algn="ctr"/>
            <a:r>
              <a:rPr lang="en-US" dirty="0"/>
              <a:t>Like us on Facebook: </a:t>
            </a:r>
            <a:br>
              <a:rPr lang="en-US" dirty="0"/>
            </a:br>
            <a:r>
              <a:rPr lang="en-US" u="sng" dirty="0">
                <a:hlinkClick r:id="rId7"/>
              </a:rPr>
              <a:t>https://www.facebook.com/dasycenter</a:t>
            </a:r>
            <a:endParaRPr lang="en-US" dirty="0"/>
          </a:p>
          <a:p>
            <a:endParaRPr lang="en-US" dirty="0"/>
          </a:p>
        </p:txBody>
      </p:sp>
      <p:sp>
        <p:nvSpPr>
          <p:cNvPr id="10" name="TextBox 9"/>
          <p:cNvSpPr txBox="1"/>
          <p:nvPr/>
        </p:nvSpPr>
        <p:spPr>
          <a:xfrm>
            <a:off x="6140201" y="3622266"/>
            <a:ext cx="2362200" cy="646331"/>
          </a:xfrm>
          <a:prstGeom prst="rect">
            <a:avLst/>
          </a:prstGeom>
          <a:noFill/>
        </p:spPr>
        <p:txBody>
          <a:bodyPr wrap="square" rtlCol="0">
            <a:spAutoFit/>
          </a:bodyPr>
          <a:lstStyle/>
          <a:p>
            <a:pPr algn="ctr"/>
            <a:r>
              <a:rPr lang="en-US" dirty="0"/>
              <a:t>Follow us on Twitter:</a:t>
            </a:r>
            <a:br>
              <a:rPr lang="en-US" dirty="0"/>
            </a:br>
            <a:r>
              <a:rPr lang="en-US" u="sng" dirty="0">
                <a:hlinkClick r:id="rId8"/>
              </a:rPr>
              <a:t>@</a:t>
            </a:r>
            <a:r>
              <a:rPr lang="en-US" u="sng" dirty="0" err="1">
                <a:hlinkClick r:id="rId8"/>
              </a:rPr>
              <a:t>DaSyCenter</a:t>
            </a:r>
            <a:r>
              <a:rPr lang="en-US" dirty="0"/>
              <a:t>  </a:t>
            </a:r>
          </a:p>
        </p:txBody>
      </p:sp>
      <p:grpSp>
        <p:nvGrpSpPr>
          <p:cNvPr id="17" name="Group 16"/>
          <p:cNvGrpSpPr/>
          <p:nvPr/>
        </p:nvGrpSpPr>
        <p:grpSpPr>
          <a:xfrm>
            <a:off x="838200" y="723316"/>
            <a:ext cx="7300492" cy="762000"/>
            <a:chOff x="838200" y="723316"/>
            <a:chExt cx="7300492" cy="762000"/>
          </a:xfrm>
        </p:grpSpPr>
        <p:cxnSp>
          <p:nvCxnSpPr>
            <p:cNvPr id="12" name="Elbow Connector 11"/>
            <p:cNvCxnSpPr/>
            <p:nvPr/>
          </p:nvCxnSpPr>
          <p:spPr>
            <a:xfrm rot="10800000">
              <a:off x="838200" y="862744"/>
              <a:ext cx="2086953" cy="483143"/>
            </a:xfrm>
            <a:prstGeom prst="bentConnector3">
              <a:avLst>
                <a:gd name="adj1" fmla="val 39810"/>
              </a:avLst>
            </a:prstGeom>
            <a:ln w="38100">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 name="Elbow Connector 2"/>
            <p:cNvCxnSpPr/>
            <p:nvPr/>
          </p:nvCxnSpPr>
          <p:spPr>
            <a:xfrm>
              <a:off x="6309892" y="917661"/>
              <a:ext cx="1828800" cy="430648"/>
            </a:xfrm>
            <a:prstGeom prst="bentConnector3">
              <a:avLst>
                <a:gd name="adj1" fmla="val 51163"/>
              </a:avLst>
            </a:prstGeom>
            <a:ln w="38100">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758205" y="723316"/>
              <a:ext cx="3627587" cy="762000"/>
            </a:xfrm>
            <a:prstGeom prst="rect">
              <a:avLst/>
            </a:prstGeom>
            <a:solidFill>
              <a:srgbClr val="1045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t>More Ways to Connect</a:t>
              </a:r>
              <a:endParaRPr lang="en-US" sz="2800" dirty="0"/>
            </a:p>
          </p:txBody>
        </p:sp>
      </p:grpSp>
    </p:spTree>
    <p:extLst>
      <p:ext uri="{BB962C8B-B14F-4D97-AF65-F5344CB8AC3E}">
        <p14:creationId xmlns:p14="http://schemas.microsoft.com/office/powerpoint/2010/main" val="137386292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B2897048-00E0-47FB-B07B-F36BBE8AF579}" type="slidenum">
              <a:rPr lang="en-US" smtClean="0"/>
              <a:pPr/>
              <a:t>18</a:t>
            </a:fld>
            <a:endParaRPr lang="en-US" dirty="0"/>
          </a:p>
        </p:txBody>
      </p:sp>
      <p:grpSp>
        <p:nvGrpSpPr>
          <p:cNvPr id="4" name="Group 3"/>
          <p:cNvGrpSpPr/>
          <p:nvPr/>
        </p:nvGrpSpPr>
        <p:grpSpPr>
          <a:xfrm>
            <a:off x="2288381" y="4253103"/>
            <a:ext cx="4110037" cy="990600"/>
            <a:chOff x="2590800" y="4960238"/>
            <a:chExt cx="4110037" cy="990600"/>
          </a:xfrm>
        </p:grpSpPr>
        <p:pic>
          <p:nvPicPr>
            <p:cNvPr id="9" name="Picture 8" descr="Logo of the U.S. Department of Educa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4960238"/>
              <a:ext cx="990600" cy="990600"/>
            </a:xfrm>
            <a:prstGeom prst="rect">
              <a:avLst/>
            </a:prstGeom>
          </p:spPr>
        </p:pic>
        <p:pic>
          <p:nvPicPr>
            <p:cNvPr id="10" name="Picture 9" descr="Logo of the Technical Assistance and Dissemination Network"/>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3800" y="5174741"/>
              <a:ext cx="1676400" cy="561594"/>
            </a:xfrm>
            <a:prstGeom prst="rect">
              <a:avLst/>
            </a:prstGeom>
          </p:spPr>
        </p:pic>
        <p:pic>
          <p:nvPicPr>
            <p:cNvPr id="11" name="Picture 10" descr="Logo of the U.S. Office of Special Education Program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8800" y="5012626"/>
              <a:ext cx="1062037" cy="885825"/>
            </a:xfrm>
            <a:prstGeom prst="rect">
              <a:avLst/>
            </a:prstGeom>
          </p:spPr>
        </p:pic>
      </p:grpSp>
      <p:sp>
        <p:nvSpPr>
          <p:cNvPr id="2" name="Rectangle 1"/>
          <p:cNvSpPr/>
          <p:nvPr/>
        </p:nvSpPr>
        <p:spPr>
          <a:xfrm>
            <a:off x="1447800" y="1600200"/>
            <a:ext cx="6248400" cy="1754326"/>
          </a:xfrm>
          <a:prstGeom prst="rect">
            <a:avLst/>
          </a:prstGeom>
          <a:solidFill>
            <a:srgbClr val="104579"/>
          </a:solidFill>
        </p:spPr>
        <p:txBody>
          <a:bodyPr wrap="square">
            <a:spAutoFit/>
          </a:bodyPr>
          <a:lstStyle/>
          <a:p>
            <a:r>
              <a:rPr lang="en-US" dirty="0">
                <a:solidFill>
                  <a:schemeClr val="bg1"/>
                </a:solidFill>
              </a:rPr>
              <a:t>The contents of this presentation were developed under a grant from the U.S. Department of Education, #H373Z120002. However, those contents do not necessarily represent the policy of the U.S. Department of Education, and you should not assume endorsement by the Federal Government. Project Officers, Meredith </a:t>
            </a:r>
            <a:r>
              <a:rPr lang="en-US" dirty="0" err="1">
                <a:solidFill>
                  <a:schemeClr val="bg1"/>
                </a:solidFill>
              </a:rPr>
              <a:t>Miceli</a:t>
            </a:r>
            <a:r>
              <a:rPr lang="en-US" dirty="0">
                <a:solidFill>
                  <a:schemeClr val="bg1"/>
                </a:solidFill>
              </a:rPr>
              <a:t> and </a:t>
            </a:r>
            <a:r>
              <a:rPr lang="en-US" dirty="0" err="1">
                <a:solidFill>
                  <a:schemeClr val="bg1"/>
                </a:solidFill>
              </a:rPr>
              <a:t>Richelle</a:t>
            </a:r>
            <a:r>
              <a:rPr lang="en-US" dirty="0">
                <a:solidFill>
                  <a:schemeClr val="bg1"/>
                </a:solidFill>
              </a:rPr>
              <a:t> Davis.</a:t>
            </a:r>
          </a:p>
        </p:txBody>
      </p:sp>
    </p:spTree>
    <p:extLst>
      <p:ext uri="{BB962C8B-B14F-4D97-AF65-F5344CB8AC3E}">
        <p14:creationId xmlns:p14="http://schemas.microsoft.com/office/powerpoint/2010/main" val="262124306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440191" y="990600"/>
            <a:ext cx="6285300" cy="4645158"/>
            <a:chOff x="2639101" y="1523999"/>
            <a:chExt cx="3879179" cy="4108716"/>
          </a:xfrm>
        </p:grpSpPr>
        <p:sp>
          <p:nvSpPr>
            <p:cNvPr id="10" name="Rectangle 9"/>
            <p:cNvSpPr/>
            <p:nvPr/>
          </p:nvSpPr>
          <p:spPr>
            <a:xfrm>
              <a:off x="2639101" y="1523999"/>
              <a:ext cx="3865796" cy="1271811"/>
            </a:xfrm>
            <a:prstGeom prst="rect">
              <a:avLst/>
            </a:prstGeom>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2" name="Freeform 11"/>
            <p:cNvSpPr/>
            <p:nvPr/>
          </p:nvSpPr>
          <p:spPr>
            <a:xfrm>
              <a:off x="2639101" y="1844974"/>
              <a:ext cx="3865796" cy="761841"/>
            </a:xfrm>
            <a:custGeom>
              <a:avLst/>
              <a:gdLst>
                <a:gd name="connsiteX0" fmla="*/ 0 w 3865796"/>
                <a:gd name="connsiteY0" fmla="*/ 0 h 817011"/>
                <a:gd name="connsiteX1" fmla="*/ 3865796 w 3865796"/>
                <a:gd name="connsiteY1" fmla="*/ 0 h 817011"/>
                <a:gd name="connsiteX2" fmla="*/ 3865796 w 3865796"/>
                <a:gd name="connsiteY2" fmla="*/ 817011 h 817011"/>
                <a:gd name="connsiteX3" fmla="*/ 0 w 3865796"/>
                <a:gd name="connsiteY3" fmla="*/ 817011 h 817011"/>
                <a:gd name="connsiteX4" fmla="*/ 0 w 3865796"/>
                <a:gd name="connsiteY4" fmla="*/ 0 h 8170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5796" h="817011">
                  <a:moveTo>
                    <a:pt x="0" y="0"/>
                  </a:moveTo>
                  <a:lnTo>
                    <a:pt x="3865796" y="0"/>
                  </a:lnTo>
                  <a:lnTo>
                    <a:pt x="3865796" y="817011"/>
                  </a:lnTo>
                  <a:lnTo>
                    <a:pt x="0" y="817011"/>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34290" tIns="22860" rIns="34290" bIns="22860" numCol="1" spcCol="1270" anchor="ctr" anchorCtr="0">
              <a:noAutofit/>
            </a:bodyPr>
            <a:lstStyle/>
            <a:p>
              <a:pPr lvl="0" algn="l" defTabSz="800100" rtl="0">
                <a:lnSpc>
                  <a:spcPct val="90000"/>
                </a:lnSpc>
                <a:spcBef>
                  <a:spcPct val="0"/>
                </a:spcBef>
                <a:spcAft>
                  <a:spcPct val="35000"/>
                </a:spcAft>
              </a:pPr>
              <a:r>
                <a:rPr lang="en-US" sz="2400" kern="1200" dirty="0" smtClean="0">
                  <a:solidFill>
                    <a:schemeClr val="bg1"/>
                  </a:solidFill>
                </a:rPr>
                <a:t>A technical assistance (TA) center funded by OSEP to improve Part C and Part B preschool data by helping states:</a:t>
              </a:r>
              <a:endParaRPr lang="en-US" sz="2400" kern="1200" dirty="0">
                <a:solidFill>
                  <a:schemeClr val="bg1"/>
                </a:solidFill>
              </a:endParaRPr>
            </a:p>
          </p:txBody>
        </p:sp>
        <p:sp>
          <p:nvSpPr>
            <p:cNvPr id="13" name="Rectangle 12"/>
            <p:cNvSpPr/>
            <p:nvPr/>
          </p:nvSpPr>
          <p:spPr>
            <a:xfrm>
              <a:off x="2746906" y="3173800"/>
              <a:ext cx="176183" cy="283988"/>
            </a:xfrm>
            <a:prstGeom prst="rect">
              <a:avLst/>
            </a:prstGeom>
          </p:spPr>
          <p:style>
            <a:lnRef idx="2">
              <a:schemeClr val="dk2">
                <a:hueOff val="0"/>
                <a:satOff val="0"/>
                <a:lumOff val="0"/>
                <a:alphaOff val="0"/>
              </a:schemeClr>
            </a:lnRef>
            <a:fillRef idx="1">
              <a:schemeClr val="lt2">
                <a:hueOff val="0"/>
                <a:satOff val="0"/>
                <a:lumOff val="0"/>
                <a:alphaOff val="0"/>
              </a:schemeClr>
            </a:fillRef>
            <a:effectRef idx="0">
              <a:schemeClr val="lt2">
                <a:hueOff val="0"/>
                <a:satOff val="0"/>
                <a:lumOff val="0"/>
                <a:alphaOff val="0"/>
              </a:schemeClr>
            </a:effectRef>
            <a:fontRef idx="minor">
              <a:schemeClr val="dk1">
                <a:hueOff val="0"/>
                <a:satOff val="0"/>
                <a:lumOff val="0"/>
                <a:alphaOff val="0"/>
              </a:schemeClr>
            </a:fontRef>
          </p:style>
        </p:sp>
        <p:sp>
          <p:nvSpPr>
            <p:cNvPr id="14" name="Freeform 13"/>
            <p:cNvSpPr/>
            <p:nvPr/>
          </p:nvSpPr>
          <p:spPr>
            <a:xfrm>
              <a:off x="2909707" y="2984805"/>
              <a:ext cx="3595191" cy="661977"/>
            </a:xfrm>
            <a:custGeom>
              <a:avLst/>
              <a:gdLst>
                <a:gd name="connsiteX0" fmla="*/ 0 w 3595191"/>
                <a:gd name="connsiteY0" fmla="*/ 0 h 661977"/>
                <a:gd name="connsiteX1" fmla="*/ 3595191 w 3595191"/>
                <a:gd name="connsiteY1" fmla="*/ 0 h 661977"/>
                <a:gd name="connsiteX2" fmla="*/ 3595191 w 3595191"/>
                <a:gd name="connsiteY2" fmla="*/ 661977 h 661977"/>
                <a:gd name="connsiteX3" fmla="*/ 0 w 3595191"/>
                <a:gd name="connsiteY3" fmla="*/ 661977 h 661977"/>
                <a:gd name="connsiteX4" fmla="*/ 0 w 3595191"/>
                <a:gd name="connsiteY4" fmla="*/ 0 h 661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191" h="661977">
                  <a:moveTo>
                    <a:pt x="0" y="0"/>
                  </a:moveTo>
                  <a:lnTo>
                    <a:pt x="3595191" y="0"/>
                  </a:lnTo>
                  <a:lnTo>
                    <a:pt x="3595191" y="661977"/>
                  </a:lnTo>
                  <a:lnTo>
                    <a:pt x="0" y="661977"/>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ctr" anchorCtr="0">
              <a:noAutofit/>
            </a:bodyPr>
            <a:lstStyle/>
            <a:p>
              <a:pPr lvl="0" algn="l" defTabSz="666750" rtl="0">
                <a:lnSpc>
                  <a:spcPct val="90000"/>
                </a:lnSpc>
                <a:spcBef>
                  <a:spcPct val="0"/>
                </a:spcBef>
                <a:spcAft>
                  <a:spcPct val="35000"/>
                </a:spcAft>
              </a:pPr>
              <a:r>
                <a:rPr lang="en-US" kern="1200" dirty="0" smtClean="0"/>
                <a:t>Build better data systems</a:t>
              </a:r>
              <a:endParaRPr lang="en-US" kern="1200" dirty="0"/>
            </a:p>
          </p:txBody>
        </p:sp>
        <p:sp>
          <p:nvSpPr>
            <p:cNvPr id="15" name="Rectangle 14"/>
            <p:cNvSpPr/>
            <p:nvPr/>
          </p:nvSpPr>
          <p:spPr>
            <a:xfrm>
              <a:off x="2746906" y="3835777"/>
              <a:ext cx="176183" cy="283988"/>
            </a:xfrm>
            <a:prstGeom prst="rect">
              <a:avLst/>
            </a:prstGeom>
          </p:spPr>
          <p:style>
            <a:lnRef idx="2">
              <a:schemeClr val="dk2">
                <a:hueOff val="0"/>
                <a:satOff val="0"/>
                <a:lumOff val="0"/>
                <a:alphaOff val="0"/>
              </a:schemeClr>
            </a:lnRef>
            <a:fillRef idx="1">
              <a:schemeClr val="lt2">
                <a:hueOff val="0"/>
                <a:satOff val="0"/>
                <a:lumOff val="0"/>
                <a:alphaOff val="0"/>
              </a:schemeClr>
            </a:fillRef>
            <a:effectRef idx="0">
              <a:schemeClr val="lt2">
                <a:hueOff val="0"/>
                <a:satOff val="0"/>
                <a:lumOff val="0"/>
                <a:alphaOff val="0"/>
              </a:schemeClr>
            </a:effectRef>
            <a:fontRef idx="minor">
              <a:schemeClr val="dk1">
                <a:hueOff val="0"/>
                <a:satOff val="0"/>
                <a:lumOff val="0"/>
                <a:alphaOff val="0"/>
              </a:schemeClr>
            </a:fontRef>
          </p:style>
        </p:sp>
        <p:sp>
          <p:nvSpPr>
            <p:cNvPr id="16" name="Freeform 15"/>
            <p:cNvSpPr/>
            <p:nvPr/>
          </p:nvSpPr>
          <p:spPr>
            <a:xfrm>
              <a:off x="2909707" y="3646783"/>
              <a:ext cx="3595191" cy="661977"/>
            </a:xfrm>
            <a:custGeom>
              <a:avLst/>
              <a:gdLst>
                <a:gd name="connsiteX0" fmla="*/ 0 w 3595191"/>
                <a:gd name="connsiteY0" fmla="*/ 0 h 661977"/>
                <a:gd name="connsiteX1" fmla="*/ 3595191 w 3595191"/>
                <a:gd name="connsiteY1" fmla="*/ 0 h 661977"/>
                <a:gd name="connsiteX2" fmla="*/ 3595191 w 3595191"/>
                <a:gd name="connsiteY2" fmla="*/ 661977 h 661977"/>
                <a:gd name="connsiteX3" fmla="*/ 0 w 3595191"/>
                <a:gd name="connsiteY3" fmla="*/ 661977 h 661977"/>
                <a:gd name="connsiteX4" fmla="*/ 0 w 3595191"/>
                <a:gd name="connsiteY4" fmla="*/ 0 h 661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191" h="661977">
                  <a:moveTo>
                    <a:pt x="0" y="0"/>
                  </a:moveTo>
                  <a:lnTo>
                    <a:pt x="3595191" y="0"/>
                  </a:lnTo>
                  <a:lnTo>
                    <a:pt x="3595191" y="661977"/>
                  </a:lnTo>
                  <a:lnTo>
                    <a:pt x="0" y="661977"/>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ctr" anchorCtr="0">
              <a:noAutofit/>
            </a:bodyPr>
            <a:lstStyle/>
            <a:p>
              <a:pPr lvl="0" algn="l" defTabSz="666750" rtl="0">
                <a:lnSpc>
                  <a:spcPct val="90000"/>
                </a:lnSpc>
                <a:spcBef>
                  <a:spcPct val="0"/>
                </a:spcBef>
                <a:spcAft>
                  <a:spcPct val="35000"/>
                </a:spcAft>
              </a:pPr>
              <a:r>
                <a:rPr lang="en-US" kern="1200" dirty="0" smtClean="0"/>
                <a:t>Coordinate data systems across early childhood programs</a:t>
              </a:r>
              <a:endParaRPr lang="en-US" kern="1200" dirty="0"/>
            </a:p>
          </p:txBody>
        </p:sp>
        <p:sp>
          <p:nvSpPr>
            <p:cNvPr id="17" name="Rectangle 16"/>
            <p:cNvSpPr/>
            <p:nvPr/>
          </p:nvSpPr>
          <p:spPr>
            <a:xfrm>
              <a:off x="2746906" y="4497755"/>
              <a:ext cx="176183" cy="283988"/>
            </a:xfrm>
            <a:prstGeom prst="rect">
              <a:avLst/>
            </a:prstGeom>
          </p:spPr>
          <p:style>
            <a:lnRef idx="2">
              <a:schemeClr val="dk2">
                <a:hueOff val="0"/>
                <a:satOff val="0"/>
                <a:lumOff val="0"/>
                <a:alphaOff val="0"/>
              </a:schemeClr>
            </a:lnRef>
            <a:fillRef idx="1">
              <a:schemeClr val="lt2">
                <a:hueOff val="0"/>
                <a:satOff val="0"/>
                <a:lumOff val="0"/>
                <a:alphaOff val="0"/>
              </a:schemeClr>
            </a:fillRef>
            <a:effectRef idx="0">
              <a:schemeClr val="lt2">
                <a:hueOff val="0"/>
                <a:satOff val="0"/>
                <a:lumOff val="0"/>
                <a:alphaOff val="0"/>
              </a:schemeClr>
            </a:effectRef>
            <a:fontRef idx="minor">
              <a:schemeClr val="dk1">
                <a:hueOff val="0"/>
                <a:satOff val="0"/>
                <a:lumOff val="0"/>
                <a:alphaOff val="0"/>
              </a:schemeClr>
            </a:fontRef>
          </p:style>
        </p:sp>
        <p:sp>
          <p:nvSpPr>
            <p:cNvPr id="18" name="Freeform 17"/>
            <p:cNvSpPr/>
            <p:nvPr/>
          </p:nvSpPr>
          <p:spPr>
            <a:xfrm>
              <a:off x="2923089" y="4317242"/>
              <a:ext cx="3595191" cy="661977"/>
            </a:xfrm>
            <a:custGeom>
              <a:avLst/>
              <a:gdLst>
                <a:gd name="connsiteX0" fmla="*/ 0 w 3595191"/>
                <a:gd name="connsiteY0" fmla="*/ 0 h 661977"/>
                <a:gd name="connsiteX1" fmla="*/ 3595191 w 3595191"/>
                <a:gd name="connsiteY1" fmla="*/ 0 h 661977"/>
                <a:gd name="connsiteX2" fmla="*/ 3595191 w 3595191"/>
                <a:gd name="connsiteY2" fmla="*/ 661977 h 661977"/>
                <a:gd name="connsiteX3" fmla="*/ 0 w 3595191"/>
                <a:gd name="connsiteY3" fmla="*/ 661977 h 661977"/>
                <a:gd name="connsiteX4" fmla="*/ 0 w 3595191"/>
                <a:gd name="connsiteY4" fmla="*/ 0 h 661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191" h="661977">
                  <a:moveTo>
                    <a:pt x="0" y="0"/>
                  </a:moveTo>
                  <a:lnTo>
                    <a:pt x="3595191" y="0"/>
                  </a:lnTo>
                  <a:lnTo>
                    <a:pt x="3595191" y="661977"/>
                  </a:lnTo>
                  <a:lnTo>
                    <a:pt x="0" y="661977"/>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ctr" anchorCtr="0">
              <a:noAutofit/>
            </a:bodyPr>
            <a:lstStyle/>
            <a:p>
              <a:pPr lvl="0" algn="l" defTabSz="666750" rtl="0">
                <a:lnSpc>
                  <a:spcPct val="90000"/>
                </a:lnSpc>
                <a:spcBef>
                  <a:spcPct val="0"/>
                </a:spcBef>
                <a:spcAft>
                  <a:spcPct val="35000"/>
                </a:spcAft>
              </a:pPr>
              <a:r>
                <a:rPr lang="en-US" kern="1200" dirty="0" smtClean="0"/>
                <a:t>Include Part C and Part B preschool data in longitudinal data systems</a:t>
              </a:r>
              <a:endParaRPr lang="en-US" kern="1200" dirty="0"/>
            </a:p>
          </p:txBody>
        </p:sp>
        <p:sp>
          <p:nvSpPr>
            <p:cNvPr id="19" name="Rectangle 18"/>
            <p:cNvSpPr/>
            <p:nvPr/>
          </p:nvSpPr>
          <p:spPr>
            <a:xfrm>
              <a:off x="2746906" y="5159733"/>
              <a:ext cx="176183" cy="283988"/>
            </a:xfrm>
            <a:prstGeom prst="rect">
              <a:avLst/>
            </a:prstGeom>
          </p:spPr>
          <p:style>
            <a:lnRef idx="2">
              <a:schemeClr val="dk2">
                <a:hueOff val="0"/>
                <a:satOff val="0"/>
                <a:lumOff val="0"/>
                <a:alphaOff val="0"/>
              </a:schemeClr>
            </a:lnRef>
            <a:fillRef idx="1">
              <a:schemeClr val="lt2">
                <a:hueOff val="0"/>
                <a:satOff val="0"/>
                <a:lumOff val="0"/>
                <a:alphaOff val="0"/>
              </a:schemeClr>
            </a:fillRef>
            <a:effectRef idx="0">
              <a:schemeClr val="lt2">
                <a:hueOff val="0"/>
                <a:satOff val="0"/>
                <a:lumOff val="0"/>
                <a:alphaOff val="0"/>
              </a:schemeClr>
            </a:effectRef>
            <a:fontRef idx="minor">
              <a:schemeClr val="dk1">
                <a:hueOff val="0"/>
                <a:satOff val="0"/>
                <a:lumOff val="0"/>
                <a:alphaOff val="0"/>
              </a:schemeClr>
            </a:fontRef>
          </p:style>
        </p:sp>
        <p:sp>
          <p:nvSpPr>
            <p:cNvPr id="20" name="Freeform 19"/>
            <p:cNvSpPr/>
            <p:nvPr/>
          </p:nvSpPr>
          <p:spPr>
            <a:xfrm>
              <a:off x="2909707" y="4970738"/>
              <a:ext cx="3595191" cy="661977"/>
            </a:xfrm>
            <a:custGeom>
              <a:avLst/>
              <a:gdLst>
                <a:gd name="connsiteX0" fmla="*/ 0 w 3595191"/>
                <a:gd name="connsiteY0" fmla="*/ 0 h 661977"/>
                <a:gd name="connsiteX1" fmla="*/ 3595191 w 3595191"/>
                <a:gd name="connsiteY1" fmla="*/ 0 h 661977"/>
                <a:gd name="connsiteX2" fmla="*/ 3595191 w 3595191"/>
                <a:gd name="connsiteY2" fmla="*/ 661977 h 661977"/>
                <a:gd name="connsiteX3" fmla="*/ 0 w 3595191"/>
                <a:gd name="connsiteY3" fmla="*/ 661977 h 661977"/>
                <a:gd name="connsiteX4" fmla="*/ 0 w 3595191"/>
                <a:gd name="connsiteY4" fmla="*/ 0 h 661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191" h="661977">
                  <a:moveTo>
                    <a:pt x="0" y="0"/>
                  </a:moveTo>
                  <a:lnTo>
                    <a:pt x="3595191" y="0"/>
                  </a:lnTo>
                  <a:lnTo>
                    <a:pt x="3595191" y="661977"/>
                  </a:lnTo>
                  <a:lnTo>
                    <a:pt x="0" y="661977"/>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ctr" anchorCtr="0">
              <a:noAutofit/>
            </a:bodyPr>
            <a:lstStyle/>
            <a:p>
              <a:pPr lvl="0" algn="l" defTabSz="666750" rtl="0">
                <a:lnSpc>
                  <a:spcPct val="90000"/>
                </a:lnSpc>
                <a:spcBef>
                  <a:spcPct val="0"/>
                </a:spcBef>
                <a:spcAft>
                  <a:spcPct val="35000"/>
                </a:spcAft>
              </a:pPr>
              <a:r>
                <a:rPr lang="en-US" kern="1200" dirty="0" smtClean="0"/>
                <a:t>Build the capacity to use data</a:t>
              </a:r>
              <a:endParaRPr lang="en-US" sz="1600" kern="1200" dirty="0"/>
            </a:p>
          </p:txBody>
        </p:sp>
      </p:grpSp>
      <p:sp>
        <p:nvSpPr>
          <p:cNvPr id="5" name="Slide Number Placeholder 4"/>
          <p:cNvSpPr>
            <a:spLocks noGrp="1"/>
          </p:cNvSpPr>
          <p:nvPr>
            <p:ph type="sldNum" sz="quarter" idx="10"/>
          </p:nvPr>
        </p:nvSpPr>
        <p:spPr/>
        <p:txBody>
          <a:bodyPr/>
          <a:lstStyle/>
          <a:p>
            <a:fld id="{B2897048-00E0-47FB-B07B-F36BBE8AF579}" type="slidenum">
              <a:rPr lang="en-US" smtClean="0"/>
              <a:pPr/>
              <a:t>2</a:t>
            </a:fld>
            <a:endParaRPr lang="en-US" dirty="0"/>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4864" y="2807492"/>
            <a:ext cx="395139" cy="342900"/>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4864" y="3554326"/>
            <a:ext cx="395139" cy="342900"/>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4864" y="4336904"/>
            <a:ext cx="395139" cy="342900"/>
          </a:xfrm>
          <a:prstGeom prst="rect">
            <a:avLst/>
          </a:prstGeom>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2394" y="5065476"/>
            <a:ext cx="395139" cy="342900"/>
          </a:xfrm>
          <a:prstGeom prst="rect">
            <a:avLst/>
          </a:prstGeom>
        </p:spPr>
      </p:pic>
      <p:sp>
        <p:nvSpPr>
          <p:cNvPr id="28" name="Rectangle 27"/>
          <p:cNvSpPr/>
          <p:nvPr/>
        </p:nvSpPr>
        <p:spPr>
          <a:xfrm>
            <a:off x="1440191" y="351444"/>
            <a:ext cx="6263616" cy="646331"/>
          </a:xfrm>
          <a:prstGeom prst="rect">
            <a:avLst/>
          </a:prstGeom>
          <a:noFill/>
          <a:ln>
            <a:solidFill>
              <a:schemeClr val="tx1"/>
            </a:solidFill>
          </a:ln>
        </p:spPr>
        <p:txBody>
          <a:bodyPr wrap="square">
            <a:spAutoFit/>
          </a:bodyPr>
          <a:lstStyle/>
          <a:p>
            <a:r>
              <a:rPr lang="en-US" sz="3600" dirty="0"/>
              <a:t>What is DaSy?</a:t>
            </a:r>
          </a:p>
        </p:txBody>
      </p:sp>
      <p:sp>
        <p:nvSpPr>
          <p:cNvPr id="29" name="Isosceles Triangle 28"/>
          <p:cNvSpPr/>
          <p:nvPr/>
        </p:nvSpPr>
        <p:spPr>
          <a:xfrm rot="10800000">
            <a:off x="1681100" y="892767"/>
            <a:ext cx="438454" cy="33889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238037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192168773"/>
              </p:ext>
            </p:extLst>
          </p:nvPr>
        </p:nvGraphicFramePr>
        <p:xfrm>
          <a:off x="-1219200" y="533400"/>
          <a:ext cx="8991600" cy="5250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fld id="{B2897048-00E0-47FB-B07B-F36BBE8AF579}" type="slidenum">
              <a:rPr lang="en-US" smtClean="0"/>
              <a:pPr/>
              <a:t>3</a:t>
            </a:fld>
            <a:endParaRPr lang="en-US" dirty="0"/>
          </a:p>
        </p:txBody>
      </p:sp>
      <p:sp>
        <p:nvSpPr>
          <p:cNvPr id="5" name="TextBox 4"/>
          <p:cNvSpPr txBox="1"/>
          <p:nvPr/>
        </p:nvSpPr>
        <p:spPr>
          <a:xfrm>
            <a:off x="5943600" y="2133600"/>
            <a:ext cx="3200400" cy="1631216"/>
          </a:xfrm>
          <a:prstGeom prst="rect">
            <a:avLst/>
          </a:prstGeom>
          <a:solidFill>
            <a:srgbClr val="39B54A"/>
          </a:solidFill>
          <a:ln>
            <a:solidFill>
              <a:srgbClr val="39B54A"/>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b="1" dirty="0" smtClean="0">
                <a:solidFill>
                  <a:schemeClr val="bg1"/>
                </a:solidFill>
              </a:rPr>
              <a:t>Wondering about the quality of your data system?  Check out the DaSy Data System Framework and Self Assessment </a:t>
            </a:r>
            <a:endParaRPr lang="en-US" sz="2000" b="1" dirty="0">
              <a:solidFill>
                <a:schemeClr val="bg1"/>
              </a:solidFill>
            </a:endParaRPr>
          </a:p>
        </p:txBody>
      </p:sp>
    </p:spTree>
    <p:extLst>
      <p:ext uri="{BB962C8B-B14F-4D97-AF65-F5344CB8AC3E}">
        <p14:creationId xmlns:p14="http://schemas.microsoft.com/office/powerpoint/2010/main" val="158935737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Cross-state learning opportunities</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4</a:t>
            </a:fld>
            <a:endParaRPr lang="en-US" dirty="0"/>
          </a:p>
        </p:txBody>
      </p:sp>
      <p:pic>
        <p:nvPicPr>
          <p:cNvPr id="1030" name="Picture 6" descr="http://www.hisglory.com/photos2/Mini%20Daisy.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1522396"/>
            <a:ext cx="5486400" cy="42852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dais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5176" y="1522396"/>
            <a:ext cx="5713648" cy="428523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15176" y="3276600"/>
            <a:ext cx="5713647" cy="923330"/>
          </a:xfrm>
          <a:prstGeom prst="rect">
            <a:avLst/>
          </a:prstGeom>
          <a:solidFill>
            <a:srgbClr val="000000">
              <a:alpha val="54118"/>
            </a:srgbClr>
          </a:solidFill>
        </p:spPr>
        <p:txBody>
          <a:bodyPr wrap="square" lIns="91440" tIns="45720" rIns="91440" bIns="45720">
            <a:spAutoFit/>
          </a:bodyPr>
          <a:lstStyle/>
          <a:p>
            <a:pPr algn="ctr"/>
            <a:r>
              <a:rPr lang="en-US" sz="5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It’s better together</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17245945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circle(out)">
                                      <p:cBhvr>
                                        <p:cTn id="7" dur="2000"/>
                                        <p:tgtEl>
                                          <p:spTgt spid="1028"/>
                                        </p:tgtEl>
                                      </p:cBhvr>
                                    </p:animEffect>
                                  </p:childTnLst>
                                </p:cTn>
                              </p:par>
                            </p:childTnLst>
                          </p:cTn>
                        </p:par>
                        <p:par>
                          <p:cTn id="8" fill="hold">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1276796" y="2440726"/>
            <a:ext cx="2628007" cy="1576804"/>
          </a:xfrm>
          <a:custGeom>
            <a:avLst/>
            <a:gdLst>
              <a:gd name="connsiteX0" fmla="*/ 0 w 2628007"/>
              <a:gd name="connsiteY0" fmla="*/ 0 h 1576804"/>
              <a:gd name="connsiteX1" fmla="*/ 2628007 w 2628007"/>
              <a:gd name="connsiteY1" fmla="*/ 0 h 1576804"/>
              <a:gd name="connsiteX2" fmla="*/ 2628007 w 2628007"/>
              <a:gd name="connsiteY2" fmla="*/ 1576804 h 1576804"/>
              <a:gd name="connsiteX3" fmla="*/ 0 w 2628007"/>
              <a:gd name="connsiteY3" fmla="*/ 1576804 h 1576804"/>
              <a:gd name="connsiteX4" fmla="*/ 0 w 2628007"/>
              <a:gd name="connsiteY4" fmla="*/ 0 h 1576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8007" h="1576804">
                <a:moveTo>
                  <a:pt x="0" y="0"/>
                </a:moveTo>
                <a:lnTo>
                  <a:pt x="2628007" y="0"/>
                </a:lnTo>
                <a:lnTo>
                  <a:pt x="2628007" y="1576804"/>
                </a:lnTo>
                <a:lnTo>
                  <a:pt x="0" y="1576804"/>
                </a:lnTo>
                <a:lnTo>
                  <a:pt x="0" y="0"/>
                </a:lnTo>
                <a:close/>
              </a:path>
            </a:pathLst>
          </a:custGeom>
          <a:solidFill>
            <a:schemeClr val="bg1">
              <a:lumMod val="95000"/>
            </a:schemeClr>
          </a:solidFill>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68580" tIns="68580" rIns="68580" bIns="68580" numCol="1" spcCol="1270" anchor="ctr" anchorCtr="0">
            <a:noAutofit/>
          </a:bodyPr>
          <a:lstStyle/>
          <a:p>
            <a:pPr lvl="0" defTabSz="800100" rtl="0">
              <a:lnSpc>
                <a:spcPct val="90000"/>
              </a:lnSpc>
              <a:spcBef>
                <a:spcPct val="0"/>
              </a:spcBef>
              <a:spcAft>
                <a:spcPct val="35000"/>
              </a:spcAft>
            </a:pPr>
            <a:r>
              <a:rPr lang="en-US" sz="1800" kern="1200" dirty="0" smtClean="0"/>
              <a:t>5-8 states come together for 1-2 day face to face meeting on a specific topic</a:t>
            </a:r>
            <a:endParaRPr lang="en-US" sz="1800" kern="1200" dirty="0"/>
          </a:p>
        </p:txBody>
      </p:sp>
      <p:sp>
        <p:nvSpPr>
          <p:cNvPr id="10" name="Freeform 9"/>
          <p:cNvSpPr/>
          <p:nvPr/>
        </p:nvSpPr>
        <p:spPr>
          <a:xfrm>
            <a:off x="4703400" y="2440726"/>
            <a:ext cx="2628007" cy="1576804"/>
          </a:xfrm>
          <a:custGeom>
            <a:avLst/>
            <a:gdLst>
              <a:gd name="connsiteX0" fmla="*/ 0 w 2628007"/>
              <a:gd name="connsiteY0" fmla="*/ 0 h 1576804"/>
              <a:gd name="connsiteX1" fmla="*/ 2628007 w 2628007"/>
              <a:gd name="connsiteY1" fmla="*/ 0 h 1576804"/>
              <a:gd name="connsiteX2" fmla="*/ 2628007 w 2628007"/>
              <a:gd name="connsiteY2" fmla="*/ 1576804 h 1576804"/>
              <a:gd name="connsiteX3" fmla="*/ 0 w 2628007"/>
              <a:gd name="connsiteY3" fmla="*/ 1576804 h 1576804"/>
              <a:gd name="connsiteX4" fmla="*/ 0 w 2628007"/>
              <a:gd name="connsiteY4" fmla="*/ 0 h 1576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8007" h="1576804">
                <a:moveTo>
                  <a:pt x="0" y="0"/>
                </a:moveTo>
                <a:lnTo>
                  <a:pt x="2628007" y="0"/>
                </a:lnTo>
                <a:lnTo>
                  <a:pt x="2628007" y="1576804"/>
                </a:lnTo>
                <a:lnTo>
                  <a:pt x="0" y="1576804"/>
                </a:lnTo>
                <a:lnTo>
                  <a:pt x="0" y="0"/>
                </a:lnTo>
                <a:close/>
              </a:path>
            </a:pathLst>
          </a:custGeom>
          <a:solidFill>
            <a:schemeClr val="bg1">
              <a:lumMod val="95000"/>
            </a:schemeClr>
          </a:solidFill>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68580" tIns="68580" rIns="68580" bIns="68580" numCol="1" spcCol="1270" anchor="ctr" anchorCtr="0">
            <a:noAutofit/>
          </a:bodyPr>
          <a:lstStyle/>
          <a:p>
            <a:pPr lvl="0" defTabSz="800100" rtl="0">
              <a:lnSpc>
                <a:spcPct val="90000"/>
              </a:lnSpc>
              <a:spcBef>
                <a:spcPct val="0"/>
              </a:spcBef>
              <a:spcAft>
                <a:spcPct val="35000"/>
              </a:spcAft>
            </a:pPr>
            <a:r>
              <a:rPr lang="en-US" sz="1800" kern="1200" dirty="0" smtClean="0"/>
              <a:t>May involve states teams</a:t>
            </a:r>
            <a:endParaRPr lang="en-US" sz="1800" kern="1200" dirty="0"/>
          </a:p>
        </p:txBody>
      </p:sp>
      <p:sp>
        <p:nvSpPr>
          <p:cNvPr id="11" name="Freeform 10"/>
          <p:cNvSpPr/>
          <p:nvPr/>
        </p:nvSpPr>
        <p:spPr>
          <a:xfrm>
            <a:off x="1271659" y="4264633"/>
            <a:ext cx="2628007" cy="1576804"/>
          </a:xfrm>
          <a:custGeom>
            <a:avLst/>
            <a:gdLst>
              <a:gd name="connsiteX0" fmla="*/ 0 w 2628007"/>
              <a:gd name="connsiteY0" fmla="*/ 0 h 1576804"/>
              <a:gd name="connsiteX1" fmla="*/ 2628007 w 2628007"/>
              <a:gd name="connsiteY1" fmla="*/ 0 h 1576804"/>
              <a:gd name="connsiteX2" fmla="*/ 2628007 w 2628007"/>
              <a:gd name="connsiteY2" fmla="*/ 1576804 h 1576804"/>
              <a:gd name="connsiteX3" fmla="*/ 0 w 2628007"/>
              <a:gd name="connsiteY3" fmla="*/ 1576804 h 1576804"/>
              <a:gd name="connsiteX4" fmla="*/ 0 w 2628007"/>
              <a:gd name="connsiteY4" fmla="*/ 0 h 1576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8007" h="1576804">
                <a:moveTo>
                  <a:pt x="0" y="0"/>
                </a:moveTo>
                <a:lnTo>
                  <a:pt x="2628007" y="0"/>
                </a:lnTo>
                <a:lnTo>
                  <a:pt x="2628007" y="1576804"/>
                </a:lnTo>
                <a:lnTo>
                  <a:pt x="0" y="1576804"/>
                </a:lnTo>
                <a:lnTo>
                  <a:pt x="0" y="0"/>
                </a:lnTo>
                <a:close/>
              </a:path>
            </a:pathLst>
          </a:custGeom>
          <a:solidFill>
            <a:schemeClr val="bg1">
              <a:lumMod val="95000"/>
            </a:schemeClr>
          </a:solidFill>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68580" tIns="68580" rIns="68580" bIns="68580" numCol="1" spcCol="1270" anchor="ctr" anchorCtr="0">
            <a:noAutofit/>
          </a:bodyPr>
          <a:lstStyle/>
          <a:p>
            <a:pPr lvl="0" defTabSz="800100" rtl="0">
              <a:lnSpc>
                <a:spcPct val="90000"/>
              </a:lnSpc>
              <a:spcBef>
                <a:spcPct val="0"/>
              </a:spcBef>
              <a:spcAft>
                <a:spcPct val="35000"/>
              </a:spcAft>
            </a:pPr>
            <a:r>
              <a:rPr lang="en-US" sz="1800" kern="1200" dirty="0" smtClean="0"/>
              <a:t>May involve some post meeting follow up </a:t>
            </a:r>
            <a:endParaRPr lang="en-US" sz="1800" kern="1200" dirty="0"/>
          </a:p>
        </p:txBody>
      </p:sp>
      <p:sp>
        <p:nvSpPr>
          <p:cNvPr id="12" name="Freeform 11"/>
          <p:cNvSpPr/>
          <p:nvPr/>
        </p:nvSpPr>
        <p:spPr>
          <a:xfrm>
            <a:off x="4703400" y="4280331"/>
            <a:ext cx="2628007" cy="1576804"/>
          </a:xfrm>
          <a:custGeom>
            <a:avLst/>
            <a:gdLst>
              <a:gd name="connsiteX0" fmla="*/ 0 w 2628007"/>
              <a:gd name="connsiteY0" fmla="*/ 0 h 1576804"/>
              <a:gd name="connsiteX1" fmla="*/ 2628007 w 2628007"/>
              <a:gd name="connsiteY1" fmla="*/ 0 h 1576804"/>
              <a:gd name="connsiteX2" fmla="*/ 2628007 w 2628007"/>
              <a:gd name="connsiteY2" fmla="*/ 1576804 h 1576804"/>
              <a:gd name="connsiteX3" fmla="*/ 0 w 2628007"/>
              <a:gd name="connsiteY3" fmla="*/ 1576804 h 1576804"/>
              <a:gd name="connsiteX4" fmla="*/ 0 w 2628007"/>
              <a:gd name="connsiteY4" fmla="*/ 0 h 1576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8007" h="1576804">
                <a:moveTo>
                  <a:pt x="0" y="0"/>
                </a:moveTo>
                <a:lnTo>
                  <a:pt x="2628007" y="0"/>
                </a:lnTo>
                <a:lnTo>
                  <a:pt x="2628007" y="1576804"/>
                </a:lnTo>
                <a:lnTo>
                  <a:pt x="0" y="1576804"/>
                </a:lnTo>
                <a:lnTo>
                  <a:pt x="0" y="0"/>
                </a:lnTo>
                <a:close/>
              </a:path>
            </a:pathLst>
          </a:custGeom>
          <a:solidFill>
            <a:schemeClr val="bg1">
              <a:lumMod val="95000"/>
            </a:schemeClr>
          </a:solidFill>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dirty="0" smtClean="0"/>
              <a:t>Examples:</a:t>
            </a:r>
            <a:endParaRPr lang="en-US" sz="1800" kern="1200" dirty="0"/>
          </a:p>
          <a:p>
            <a:pPr marL="114300" lvl="1" indent="-114300" algn="l" defTabSz="622300" rtl="0">
              <a:lnSpc>
                <a:spcPct val="90000"/>
              </a:lnSpc>
              <a:spcBef>
                <a:spcPct val="0"/>
              </a:spcBef>
              <a:spcAft>
                <a:spcPct val="15000"/>
              </a:spcAft>
              <a:buChar char="••"/>
            </a:pPr>
            <a:r>
              <a:rPr lang="en-US" sz="1400" kern="1200" dirty="0" smtClean="0"/>
              <a:t>Privacy and Confidentiality</a:t>
            </a:r>
            <a:endParaRPr lang="en-US" sz="1400" kern="1200" dirty="0"/>
          </a:p>
          <a:p>
            <a:pPr marL="228600" lvl="2" indent="-114300" algn="l" defTabSz="622300" rtl="0">
              <a:lnSpc>
                <a:spcPct val="90000"/>
              </a:lnSpc>
              <a:spcBef>
                <a:spcPct val="0"/>
              </a:spcBef>
              <a:spcAft>
                <a:spcPct val="15000"/>
              </a:spcAft>
              <a:buChar char="••"/>
            </a:pPr>
            <a:r>
              <a:rPr lang="en-US" sz="1400" kern="1200" dirty="0" smtClean="0"/>
              <a:t>Watch for a new opportunity in 2016</a:t>
            </a:r>
            <a:endParaRPr lang="en-US" sz="1400" kern="1200" dirty="0"/>
          </a:p>
          <a:p>
            <a:pPr marL="114300" lvl="1" indent="-114300" algn="l" defTabSz="622300" rtl="0">
              <a:lnSpc>
                <a:spcPct val="90000"/>
              </a:lnSpc>
              <a:spcBef>
                <a:spcPct val="0"/>
              </a:spcBef>
              <a:spcAft>
                <a:spcPct val="15000"/>
              </a:spcAft>
              <a:buChar char="••"/>
            </a:pPr>
            <a:r>
              <a:rPr lang="en-US" sz="1400" kern="1200" dirty="0" smtClean="0"/>
              <a:t>C and 619 Participation in ECIDS</a:t>
            </a:r>
            <a:endParaRPr lang="en-US" sz="1400" kern="1200" dirty="0"/>
          </a:p>
          <a:p>
            <a:pPr marL="114300" lvl="1" indent="-114300" algn="l" defTabSz="622300" rtl="0">
              <a:lnSpc>
                <a:spcPct val="90000"/>
              </a:lnSpc>
              <a:spcBef>
                <a:spcPct val="0"/>
              </a:spcBef>
              <a:spcAft>
                <a:spcPct val="15000"/>
              </a:spcAft>
              <a:buChar char="••"/>
            </a:pPr>
            <a:r>
              <a:rPr lang="en-US" sz="1400" kern="1200" dirty="0" smtClean="0"/>
              <a:t>Local Data Use</a:t>
            </a:r>
            <a:endParaRPr lang="en-US" sz="1400" kern="1200" dirty="0"/>
          </a:p>
        </p:txBody>
      </p:sp>
      <p:sp>
        <p:nvSpPr>
          <p:cNvPr id="3" name="Title 2"/>
          <p:cNvSpPr>
            <a:spLocks noGrp="1"/>
          </p:cNvSpPr>
          <p:nvPr>
            <p:ph type="title"/>
          </p:nvPr>
        </p:nvSpPr>
        <p:spPr>
          <a:xfrm>
            <a:off x="3003630" y="250523"/>
            <a:ext cx="5715000" cy="1943100"/>
          </a:xfrm>
          <a:solidFill>
            <a:srgbClr val="104579"/>
          </a:solidFill>
          <a:ln>
            <a:solidFill>
              <a:schemeClr val="bg1"/>
            </a:solidFill>
          </a:ln>
        </p:spPr>
        <p:txBody>
          <a:bodyPr/>
          <a:lstStyle/>
          <a:p>
            <a:r>
              <a:rPr lang="en-US" dirty="0" smtClean="0">
                <a:solidFill>
                  <a:schemeClr val="bg1"/>
                </a:solidFill>
              </a:rPr>
              <a:t>Topical Meetings</a:t>
            </a:r>
            <a:endParaRPr lang="en-US" dirty="0">
              <a:solidFill>
                <a:schemeClr val="bg1"/>
              </a:solidFill>
            </a:endParaRPr>
          </a:p>
        </p:txBody>
      </p:sp>
      <p:sp>
        <p:nvSpPr>
          <p:cNvPr id="4" name="Slide Number Placeholder 3"/>
          <p:cNvSpPr>
            <a:spLocks noGrp="1"/>
          </p:cNvSpPr>
          <p:nvPr>
            <p:ph type="sldNum" sz="quarter" idx="10"/>
          </p:nvPr>
        </p:nvSpPr>
        <p:spPr/>
        <p:txBody>
          <a:bodyPr/>
          <a:lstStyle/>
          <a:p>
            <a:fld id="{B2897048-00E0-47FB-B07B-F36BBE8AF579}" type="slidenum">
              <a:rPr lang="en-US" smtClean="0"/>
              <a:pPr/>
              <a:t>5</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30" y="250523"/>
            <a:ext cx="2590800" cy="1943100"/>
          </a:xfrm>
          <a:prstGeom prst="rect">
            <a:avLst/>
          </a:prstGeom>
        </p:spPr>
      </p:pic>
    </p:spTree>
    <p:extLst>
      <p:ext uri="{BB962C8B-B14F-4D97-AF65-F5344CB8AC3E}">
        <p14:creationId xmlns:p14="http://schemas.microsoft.com/office/powerpoint/2010/main" val="42847855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880" y="243673"/>
            <a:ext cx="2959907" cy="1945669"/>
          </a:xfrm>
          <a:prstGeom prst="rect">
            <a:avLst/>
          </a:prstGeom>
        </p:spPr>
      </p:pic>
      <p:sp>
        <p:nvSpPr>
          <p:cNvPr id="9" name="Freeform 8"/>
          <p:cNvSpPr/>
          <p:nvPr/>
        </p:nvSpPr>
        <p:spPr>
          <a:xfrm>
            <a:off x="441960" y="2819400"/>
            <a:ext cx="2571749" cy="2514599"/>
          </a:xfrm>
          <a:custGeom>
            <a:avLst/>
            <a:gdLst>
              <a:gd name="connsiteX0" fmla="*/ 0 w 2571749"/>
              <a:gd name="connsiteY0" fmla="*/ 0 h 1543050"/>
              <a:gd name="connsiteX1" fmla="*/ 2571749 w 2571749"/>
              <a:gd name="connsiteY1" fmla="*/ 0 h 1543050"/>
              <a:gd name="connsiteX2" fmla="*/ 2571749 w 2571749"/>
              <a:gd name="connsiteY2" fmla="*/ 1543050 h 1543050"/>
              <a:gd name="connsiteX3" fmla="*/ 0 w 2571749"/>
              <a:gd name="connsiteY3" fmla="*/ 1543050 h 1543050"/>
              <a:gd name="connsiteX4" fmla="*/ 0 w 2571749"/>
              <a:gd name="connsiteY4" fmla="*/ 0 h 1543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49" h="1543050">
                <a:moveTo>
                  <a:pt x="0" y="0"/>
                </a:moveTo>
                <a:lnTo>
                  <a:pt x="2571749" y="0"/>
                </a:lnTo>
                <a:lnTo>
                  <a:pt x="2571749" y="1543050"/>
                </a:lnTo>
                <a:lnTo>
                  <a:pt x="0" y="1543050"/>
                </a:lnTo>
                <a:lnTo>
                  <a:pt x="0" y="0"/>
                </a:lnTo>
                <a:close/>
              </a:path>
            </a:pathLst>
          </a:custGeom>
          <a:solidFill>
            <a:schemeClr val="bg1">
              <a:lumMod val="95000"/>
            </a:schemeClr>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lvl="0" defTabSz="711200" rtl="0">
              <a:lnSpc>
                <a:spcPct val="90000"/>
              </a:lnSpc>
              <a:spcBef>
                <a:spcPct val="0"/>
              </a:spcBef>
              <a:spcAft>
                <a:spcPct val="35000"/>
              </a:spcAft>
            </a:pPr>
            <a:r>
              <a:rPr lang="en-US" dirty="0">
                <a:solidFill>
                  <a:schemeClr val="dk2">
                    <a:hueOff val="0"/>
                    <a:satOff val="0"/>
                    <a:lumOff val="0"/>
                    <a:alphaOff val="0"/>
                  </a:schemeClr>
                </a:solidFill>
              </a:rPr>
              <a:t>Series of facilitated meetings (usually virtual) where small number of states come together around a topic of common interest</a:t>
            </a:r>
          </a:p>
        </p:txBody>
      </p:sp>
      <p:sp>
        <p:nvSpPr>
          <p:cNvPr id="10" name="Freeform 9"/>
          <p:cNvSpPr/>
          <p:nvPr/>
        </p:nvSpPr>
        <p:spPr>
          <a:xfrm>
            <a:off x="3270885" y="2819400"/>
            <a:ext cx="2571749" cy="2514599"/>
          </a:xfrm>
          <a:custGeom>
            <a:avLst/>
            <a:gdLst>
              <a:gd name="connsiteX0" fmla="*/ 0 w 2571749"/>
              <a:gd name="connsiteY0" fmla="*/ 0 h 1543050"/>
              <a:gd name="connsiteX1" fmla="*/ 2571749 w 2571749"/>
              <a:gd name="connsiteY1" fmla="*/ 0 h 1543050"/>
              <a:gd name="connsiteX2" fmla="*/ 2571749 w 2571749"/>
              <a:gd name="connsiteY2" fmla="*/ 1543050 h 1543050"/>
              <a:gd name="connsiteX3" fmla="*/ 0 w 2571749"/>
              <a:gd name="connsiteY3" fmla="*/ 1543050 h 1543050"/>
              <a:gd name="connsiteX4" fmla="*/ 0 w 2571749"/>
              <a:gd name="connsiteY4" fmla="*/ 0 h 1543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49" h="1543050">
                <a:moveTo>
                  <a:pt x="0" y="0"/>
                </a:moveTo>
                <a:lnTo>
                  <a:pt x="2571749" y="0"/>
                </a:lnTo>
                <a:lnTo>
                  <a:pt x="2571749" y="1543050"/>
                </a:lnTo>
                <a:lnTo>
                  <a:pt x="0" y="1543050"/>
                </a:lnTo>
                <a:lnTo>
                  <a:pt x="0" y="0"/>
                </a:lnTo>
                <a:close/>
              </a:path>
            </a:pathLst>
          </a:custGeom>
          <a:solidFill>
            <a:schemeClr val="bg1">
              <a:lumMod val="95000"/>
            </a:schemeClr>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lvl="0" defTabSz="711200" rtl="0">
              <a:lnSpc>
                <a:spcPct val="90000"/>
              </a:lnSpc>
              <a:spcBef>
                <a:spcPct val="0"/>
              </a:spcBef>
              <a:spcAft>
                <a:spcPct val="35000"/>
              </a:spcAft>
            </a:pPr>
            <a:r>
              <a:rPr lang="en-US" dirty="0">
                <a:solidFill>
                  <a:schemeClr val="dk2">
                    <a:hueOff val="0"/>
                    <a:satOff val="0"/>
                    <a:lumOff val="0"/>
                    <a:alphaOff val="0"/>
                  </a:schemeClr>
                </a:solidFill>
              </a:rPr>
              <a:t>Examples:</a:t>
            </a:r>
          </a:p>
          <a:p>
            <a:pPr marL="114300" lvl="1" indent="-114300" defTabSz="533400" rtl="0">
              <a:lnSpc>
                <a:spcPct val="90000"/>
              </a:lnSpc>
              <a:spcBef>
                <a:spcPct val="0"/>
              </a:spcBef>
              <a:spcAft>
                <a:spcPct val="15000"/>
              </a:spcAft>
              <a:buChar char="••"/>
            </a:pPr>
            <a:r>
              <a:rPr lang="en-US" dirty="0">
                <a:solidFill>
                  <a:schemeClr val="dk2">
                    <a:hueOff val="0"/>
                    <a:satOff val="0"/>
                    <a:lumOff val="0"/>
                    <a:alphaOff val="0"/>
                  </a:schemeClr>
                </a:solidFill>
              </a:rPr>
              <a:t>Data Visualization Community of Practice</a:t>
            </a:r>
          </a:p>
          <a:p>
            <a:pPr marL="114300" lvl="1" indent="-114300" defTabSz="533400" rtl="0">
              <a:lnSpc>
                <a:spcPct val="90000"/>
              </a:lnSpc>
              <a:spcBef>
                <a:spcPct val="0"/>
              </a:spcBef>
              <a:spcAft>
                <a:spcPct val="15000"/>
              </a:spcAft>
              <a:buChar char="••"/>
            </a:pPr>
            <a:r>
              <a:rPr lang="en-US" dirty="0">
                <a:solidFill>
                  <a:schemeClr val="dk2">
                    <a:hueOff val="0"/>
                    <a:satOff val="0"/>
                    <a:lumOff val="0"/>
                    <a:alphaOff val="0"/>
                  </a:schemeClr>
                </a:solidFill>
              </a:rPr>
              <a:t>Early Childhood Integrated Data Systems (ECIDS) Learning Community</a:t>
            </a:r>
          </a:p>
        </p:txBody>
      </p:sp>
      <p:sp>
        <p:nvSpPr>
          <p:cNvPr id="11" name="Freeform 10"/>
          <p:cNvSpPr/>
          <p:nvPr/>
        </p:nvSpPr>
        <p:spPr>
          <a:xfrm>
            <a:off x="6099809" y="2819400"/>
            <a:ext cx="2571749" cy="2514599"/>
          </a:xfrm>
          <a:custGeom>
            <a:avLst/>
            <a:gdLst>
              <a:gd name="connsiteX0" fmla="*/ 0 w 2571749"/>
              <a:gd name="connsiteY0" fmla="*/ 0 h 1543050"/>
              <a:gd name="connsiteX1" fmla="*/ 2571749 w 2571749"/>
              <a:gd name="connsiteY1" fmla="*/ 0 h 1543050"/>
              <a:gd name="connsiteX2" fmla="*/ 2571749 w 2571749"/>
              <a:gd name="connsiteY2" fmla="*/ 1543050 h 1543050"/>
              <a:gd name="connsiteX3" fmla="*/ 0 w 2571749"/>
              <a:gd name="connsiteY3" fmla="*/ 1543050 h 1543050"/>
              <a:gd name="connsiteX4" fmla="*/ 0 w 2571749"/>
              <a:gd name="connsiteY4" fmla="*/ 0 h 1543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49" h="1543050">
                <a:moveTo>
                  <a:pt x="0" y="0"/>
                </a:moveTo>
                <a:lnTo>
                  <a:pt x="2571749" y="0"/>
                </a:lnTo>
                <a:lnTo>
                  <a:pt x="2571749" y="1543050"/>
                </a:lnTo>
                <a:lnTo>
                  <a:pt x="0" y="1543050"/>
                </a:lnTo>
                <a:lnTo>
                  <a:pt x="0" y="0"/>
                </a:lnTo>
                <a:close/>
              </a:path>
            </a:pathLst>
          </a:custGeom>
          <a:solidFill>
            <a:schemeClr val="bg1">
              <a:lumMod val="95000"/>
            </a:schemeClr>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lvl="0" defTabSz="711200">
              <a:lnSpc>
                <a:spcPct val="90000"/>
              </a:lnSpc>
              <a:spcBef>
                <a:spcPct val="0"/>
              </a:spcBef>
              <a:spcAft>
                <a:spcPct val="35000"/>
              </a:spcAft>
            </a:pPr>
            <a:r>
              <a:rPr lang="en-US" dirty="0" smtClean="0">
                <a:solidFill>
                  <a:schemeClr val="dk2">
                    <a:hueOff val="0"/>
                    <a:satOff val="0"/>
                    <a:lumOff val="0"/>
                    <a:alphaOff val="0"/>
                  </a:schemeClr>
                </a:solidFill>
              </a:rPr>
              <a:t>Working with </a:t>
            </a:r>
            <a:r>
              <a:rPr lang="en-US" dirty="0">
                <a:solidFill>
                  <a:schemeClr val="dk2">
                    <a:hueOff val="0"/>
                    <a:satOff val="0"/>
                    <a:lumOff val="0"/>
                    <a:alphaOff val="0"/>
                  </a:schemeClr>
                </a:solidFill>
              </a:rPr>
              <a:t>other TA Centers on Learning Communities </a:t>
            </a:r>
            <a:endParaRPr lang="en-US" dirty="0" smtClean="0">
              <a:solidFill>
                <a:schemeClr val="dk2">
                  <a:hueOff val="0"/>
                  <a:satOff val="0"/>
                  <a:lumOff val="0"/>
                  <a:alphaOff val="0"/>
                </a:schemeClr>
              </a:solidFill>
            </a:endParaRPr>
          </a:p>
          <a:p>
            <a:pPr marL="285750" lvl="0" indent="-173038" defTabSz="711200">
              <a:lnSpc>
                <a:spcPct val="90000"/>
              </a:lnSpc>
              <a:spcBef>
                <a:spcPct val="0"/>
              </a:spcBef>
              <a:spcAft>
                <a:spcPct val="35000"/>
              </a:spcAft>
              <a:buFont typeface="Arial" panose="020B0604020202020204" pitchFamily="34" charset="0"/>
              <a:buChar char="•"/>
            </a:pPr>
            <a:r>
              <a:rPr lang="en-US" dirty="0" smtClean="0">
                <a:solidFill>
                  <a:schemeClr val="dk2">
                    <a:hueOff val="0"/>
                    <a:satOff val="0"/>
                    <a:lumOff val="0"/>
                    <a:alphaOff val="0"/>
                  </a:schemeClr>
                </a:solidFill>
              </a:rPr>
              <a:t>Child </a:t>
            </a:r>
            <a:r>
              <a:rPr lang="en-US" dirty="0">
                <a:solidFill>
                  <a:schemeClr val="dk2">
                    <a:hueOff val="0"/>
                    <a:satOff val="0"/>
                    <a:lumOff val="0"/>
                    <a:alphaOff val="0"/>
                  </a:schemeClr>
                </a:solidFill>
              </a:rPr>
              <a:t>Outcomes Summary </a:t>
            </a:r>
            <a:r>
              <a:rPr lang="en-US" dirty="0" smtClean="0">
                <a:solidFill>
                  <a:schemeClr val="dk2">
                    <a:hueOff val="0"/>
                    <a:satOff val="0"/>
                    <a:lumOff val="0"/>
                    <a:alphaOff val="0"/>
                  </a:schemeClr>
                </a:solidFill>
              </a:rPr>
              <a:t>Data</a:t>
            </a:r>
          </a:p>
          <a:p>
            <a:pPr marL="285750" lvl="0" indent="-173038" defTabSz="711200">
              <a:lnSpc>
                <a:spcPct val="90000"/>
              </a:lnSpc>
              <a:spcBef>
                <a:spcPct val="0"/>
              </a:spcBef>
              <a:spcAft>
                <a:spcPct val="35000"/>
              </a:spcAft>
              <a:buFont typeface="Arial" panose="020B0604020202020204" pitchFamily="34" charset="0"/>
              <a:buChar char="•"/>
            </a:pPr>
            <a:r>
              <a:rPr lang="en-US" dirty="0" smtClean="0">
                <a:solidFill>
                  <a:schemeClr val="dk2">
                    <a:hueOff val="0"/>
                    <a:satOff val="0"/>
                    <a:lumOff val="0"/>
                    <a:alphaOff val="0"/>
                  </a:schemeClr>
                </a:solidFill>
              </a:rPr>
              <a:t>Social </a:t>
            </a:r>
            <a:r>
              <a:rPr lang="en-US" dirty="0">
                <a:solidFill>
                  <a:schemeClr val="dk2">
                    <a:hueOff val="0"/>
                    <a:satOff val="0"/>
                    <a:lumOff val="0"/>
                    <a:alphaOff val="0"/>
                  </a:schemeClr>
                </a:solidFill>
              </a:rPr>
              <a:t>Emotional Community of </a:t>
            </a:r>
            <a:r>
              <a:rPr lang="en-US" dirty="0" smtClean="0">
                <a:solidFill>
                  <a:schemeClr val="dk2">
                    <a:hueOff val="0"/>
                    <a:satOff val="0"/>
                    <a:lumOff val="0"/>
                    <a:alphaOff val="0"/>
                  </a:schemeClr>
                </a:solidFill>
              </a:rPr>
              <a:t>Practice</a:t>
            </a:r>
          </a:p>
          <a:p>
            <a:pPr marL="285750" lvl="0" indent="-173038" defTabSz="711200">
              <a:lnSpc>
                <a:spcPct val="90000"/>
              </a:lnSpc>
              <a:spcBef>
                <a:spcPct val="0"/>
              </a:spcBef>
              <a:spcAft>
                <a:spcPct val="35000"/>
              </a:spcAft>
              <a:buFont typeface="Arial" panose="020B0604020202020204" pitchFamily="34" charset="0"/>
              <a:buChar char="•"/>
            </a:pPr>
            <a:r>
              <a:rPr lang="en-US" dirty="0" smtClean="0">
                <a:solidFill>
                  <a:schemeClr val="dk2">
                    <a:hueOff val="0"/>
                    <a:satOff val="0"/>
                    <a:lumOff val="0"/>
                    <a:alphaOff val="0"/>
                  </a:schemeClr>
                </a:solidFill>
              </a:rPr>
              <a:t>Family Outcomes</a:t>
            </a:r>
            <a:endParaRPr lang="en-US" dirty="0">
              <a:solidFill>
                <a:schemeClr val="dk2">
                  <a:hueOff val="0"/>
                  <a:satOff val="0"/>
                  <a:lumOff val="0"/>
                  <a:alphaOff val="0"/>
                </a:schemeClr>
              </a:solidFill>
            </a:endParaRPr>
          </a:p>
        </p:txBody>
      </p:sp>
      <p:sp>
        <p:nvSpPr>
          <p:cNvPr id="4" name="Slide Number Placeholder 3"/>
          <p:cNvSpPr>
            <a:spLocks noGrp="1"/>
          </p:cNvSpPr>
          <p:nvPr>
            <p:ph type="sldNum" sz="quarter" idx="10"/>
          </p:nvPr>
        </p:nvSpPr>
        <p:spPr/>
        <p:txBody>
          <a:bodyPr/>
          <a:lstStyle/>
          <a:p>
            <a:fld id="{B2897048-00E0-47FB-B07B-F36BBE8AF579}" type="slidenum">
              <a:rPr lang="en-US" smtClean="0"/>
              <a:pPr/>
              <a:t>6</a:t>
            </a:fld>
            <a:endParaRPr lang="en-US" dirty="0"/>
          </a:p>
        </p:txBody>
      </p:sp>
      <p:sp>
        <p:nvSpPr>
          <p:cNvPr id="5" name="Title 2"/>
          <p:cNvSpPr txBox="1">
            <a:spLocks/>
          </p:cNvSpPr>
          <p:nvPr/>
        </p:nvSpPr>
        <p:spPr>
          <a:xfrm>
            <a:off x="3003630" y="250523"/>
            <a:ext cx="5715000" cy="1943100"/>
          </a:xfrm>
          <a:prstGeom prst="rect">
            <a:avLst/>
          </a:prstGeom>
          <a:solidFill>
            <a:srgbClr val="104579"/>
          </a:solidFill>
          <a:ln w="12700">
            <a:solidFill>
              <a:schemeClr val="bg1"/>
            </a:solidFill>
          </a:ln>
        </p:spPr>
        <p:txBody>
          <a:bodyPr vert="horz" lIns="91440" tIns="45720" rIns="91440" bIns="45720" rtlCol="0" anchor="ctr">
            <a:normAutofit/>
          </a:bodyPr>
          <a:lstStyle>
            <a:lvl1pPr algn="l" defTabSz="914400" rtl="0" eaLnBrk="1" latinLnBrk="0" hangingPunct="1">
              <a:spcBef>
                <a:spcPct val="0"/>
              </a:spcBef>
              <a:buNone/>
              <a:defRPr sz="3600" b="1" i="0" u="none" kern="1200">
                <a:solidFill>
                  <a:srgbClr val="154578"/>
                </a:solidFill>
                <a:latin typeface="Century Gothic" pitchFamily="34" charset="0"/>
                <a:ea typeface="+mj-ea"/>
                <a:cs typeface="+mj-cs"/>
              </a:defRPr>
            </a:lvl1pPr>
          </a:lstStyle>
          <a:p>
            <a:r>
              <a:rPr lang="en-US" dirty="0" smtClean="0">
                <a:solidFill>
                  <a:schemeClr val="bg1"/>
                </a:solidFill>
              </a:rPr>
              <a:t>Learning Communities</a:t>
            </a:r>
            <a:endParaRPr lang="en-US" dirty="0">
              <a:solidFill>
                <a:schemeClr val="bg1"/>
              </a:solidFill>
            </a:endParaRPr>
          </a:p>
        </p:txBody>
      </p:sp>
    </p:spTree>
    <p:extLst>
      <p:ext uri="{BB962C8B-B14F-4D97-AF65-F5344CB8AC3E}">
        <p14:creationId xmlns:p14="http://schemas.microsoft.com/office/powerpoint/2010/main" val="113847776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Topic Cohorts Designed </a:t>
            </a:r>
            <a:r>
              <a:rPr lang="en-US" dirty="0"/>
              <a:t>T</a:t>
            </a:r>
            <a:r>
              <a:rPr lang="en-US" dirty="0" smtClean="0"/>
              <a:t>o:</a:t>
            </a:r>
            <a:endParaRPr lang="en-US" dirty="0"/>
          </a:p>
        </p:txBody>
      </p:sp>
      <p:sp>
        <p:nvSpPr>
          <p:cNvPr id="3" name="Content Placeholder 2"/>
          <p:cNvSpPr>
            <a:spLocks noGrp="1"/>
          </p:cNvSpPr>
          <p:nvPr>
            <p:ph idx="1"/>
          </p:nvPr>
        </p:nvSpPr>
        <p:spPr/>
        <p:txBody>
          <a:bodyPr/>
          <a:lstStyle/>
          <a:p>
            <a:r>
              <a:rPr lang="en-US" sz="2400" dirty="0"/>
              <a:t>Involve </a:t>
            </a:r>
            <a:r>
              <a:rPr lang="en-US" sz="2400" dirty="0" smtClean="0"/>
              <a:t>intensive TA </a:t>
            </a:r>
            <a:r>
              <a:rPr lang="en-US" sz="2400" dirty="0"/>
              <a:t>work with a </a:t>
            </a:r>
            <a:r>
              <a:rPr lang="en-US" sz="2400" dirty="0" smtClean="0"/>
              <a:t>state team.</a:t>
            </a:r>
            <a:endParaRPr lang="en-US" sz="2400" dirty="0"/>
          </a:p>
          <a:p>
            <a:r>
              <a:rPr lang="en-US" sz="2400" dirty="0"/>
              <a:t>Result in measurable systemic change.</a:t>
            </a:r>
          </a:p>
          <a:p>
            <a:r>
              <a:rPr lang="en-US" sz="2400" dirty="0"/>
              <a:t>Span duration of many months.</a:t>
            </a:r>
          </a:p>
          <a:p>
            <a:r>
              <a:rPr lang="en-US" sz="2400" dirty="0"/>
              <a:t>Be guided </a:t>
            </a:r>
            <a:r>
              <a:rPr lang="en-US" sz="2400" dirty="0" smtClean="0"/>
              <a:t>by:</a:t>
            </a:r>
          </a:p>
          <a:p>
            <a:pPr lvl="1"/>
            <a:r>
              <a:rPr lang="en-US" sz="2000" dirty="0" smtClean="0"/>
              <a:t>State self-assessment using the DaSy Data System Framework and the ECTA Systems Framework</a:t>
            </a:r>
          </a:p>
          <a:p>
            <a:pPr lvl="1"/>
            <a:r>
              <a:rPr lang="en-US" sz="2000" dirty="0" smtClean="0"/>
              <a:t>A </a:t>
            </a:r>
            <a:r>
              <a:rPr lang="en-US" sz="2000" dirty="0"/>
              <a:t>written TA agreement.</a:t>
            </a:r>
          </a:p>
          <a:p>
            <a:r>
              <a:rPr lang="en-US" sz="2400" dirty="0"/>
              <a:t>Be delivered collaboratively, as appropriate.</a:t>
            </a:r>
          </a:p>
          <a:p>
            <a:r>
              <a:rPr lang="en-US" sz="2400" dirty="0"/>
              <a:t>Involve cross-state learning opportunities and individualized work with the state.</a:t>
            </a:r>
          </a:p>
          <a:p>
            <a:endParaRPr lang="en-US" sz="2400" dirty="0"/>
          </a:p>
        </p:txBody>
      </p:sp>
    </p:spTree>
    <p:extLst>
      <p:ext uri="{BB962C8B-B14F-4D97-AF65-F5344CB8AC3E}">
        <p14:creationId xmlns:p14="http://schemas.microsoft.com/office/powerpoint/2010/main" val="805312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solidFill>
                  <a:prstClr val="black"/>
                </a:solidFill>
              </a:rPr>
              <a:pPr/>
              <a:t>8</a:t>
            </a:fld>
            <a:endParaRPr lang="en-US" dirty="0">
              <a:solidFill>
                <a:prstClr val="black"/>
              </a:solidFill>
            </a:endParaRPr>
          </a:p>
        </p:txBody>
      </p:sp>
      <p:sp>
        <p:nvSpPr>
          <p:cNvPr id="3" name="Title 2" descr="&quot; &quot;"/>
          <p:cNvSpPr>
            <a:spLocks noGrp="1"/>
          </p:cNvSpPr>
          <p:nvPr>
            <p:ph type="title"/>
          </p:nvPr>
        </p:nvSpPr>
        <p:spPr/>
        <p:txBody>
          <a:bodyPr/>
          <a:lstStyle/>
          <a:p>
            <a:r>
              <a:rPr lang="en-US" dirty="0" smtClean="0"/>
              <a:t>Powerful Data for 619 Topic Cohort</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828800"/>
            <a:ext cx="8229600" cy="3790146"/>
          </a:xfrm>
        </p:spPr>
      </p:pic>
      <p:sp>
        <p:nvSpPr>
          <p:cNvPr id="7" name="Content Placeholder 1"/>
          <p:cNvSpPr txBox="1">
            <a:spLocks/>
          </p:cNvSpPr>
          <p:nvPr/>
        </p:nvSpPr>
        <p:spPr>
          <a:xfrm>
            <a:off x="457200" y="5410200"/>
            <a:ext cx="8229600" cy="609600"/>
          </a:xfrm>
          <a:prstGeom prst="rect">
            <a:avLst/>
          </a:prstGeom>
        </p:spPr>
        <p:txBody>
          <a:bodyPr/>
          <a:lst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solidFill>
                  <a:srgbClr val="1F497D"/>
                </a:solidFill>
              </a:rPr>
              <a:t>AR, CO, FL, MI, MN, MS, SC, VA, WY</a:t>
            </a:r>
          </a:p>
          <a:p>
            <a:pPr marL="0" indent="0">
              <a:buFont typeface="Arial" pitchFamily="34" charset="0"/>
              <a:buNone/>
            </a:pPr>
            <a:endParaRPr lang="en-US" dirty="0" smtClean="0">
              <a:solidFill>
                <a:srgbClr val="1F497D"/>
              </a:solidFill>
            </a:endParaRPr>
          </a:p>
          <a:p>
            <a:pPr lvl="1"/>
            <a:endParaRPr lang="en-US" dirty="0" smtClean="0">
              <a:solidFill>
                <a:srgbClr val="1F497D"/>
              </a:solidFill>
            </a:endParaRPr>
          </a:p>
          <a:p>
            <a:pPr marL="0" indent="0">
              <a:buFont typeface="Arial" pitchFamily="34" charset="0"/>
              <a:buNone/>
            </a:pPr>
            <a:endParaRPr lang="en-US" dirty="0">
              <a:solidFill>
                <a:srgbClr val="1F497D"/>
              </a:solidFill>
            </a:endParaRPr>
          </a:p>
        </p:txBody>
      </p:sp>
      <p:pic>
        <p:nvPicPr>
          <p:cNvPr id="8" name="Picture 7"/>
          <p:cNvPicPr/>
          <p:nvPr/>
        </p:nvPicPr>
        <p:blipFill>
          <a:blip r:embed="rId4">
            <a:extLst>
              <a:ext uri="{28A0092B-C50C-407E-A947-70E740481C1C}">
                <a14:useLocalDpi xmlns:a14="http://schemas.microsoft.com/office/drawing/2010/main" val="0"/>
              </a:ext>
            </a:extLst>
          </a:blip>
          <a:stretch>
            <a:fillRect/>
          </a:stretch>
        </p:blipFill>
        <p:spPr>
          <a:xfrm>
            <a:off x="893445" y="6399276"/>
            <a:ext cx="2023110" cy="337820"/>
          </a:xfrm>
          <a:prstGeom prst="rect">
            <a:avLst/>
          </a:prstGeom>
        </p:spPr>
      </p:pic>
      <p:pic>
        <p:nvPicPr>
          <p:cNvPr id="9" name="Picture 8"/>
          <p:cNvPicPr/>
          <p:nvPr/>
        </p:nvPicPr>
        <p:blipFill rotWithShape="1">
          <a:blip r:embed="rId5" cstate="print">
            <a:extLst>
              <a:ext uri="{28A0092B-C50C-407E-A947-70E740481C1C}">
                <a14:useLocalDpi xmlns:a14="http://schemas.microsoft.com/office/drawing/2010/main" val="0"/>
              </a:ext>
            </a:extLst>
          </a:blip>
          <a:srcRect l="12170" t="35779" r="12749" b="43137"/>
          <a:stretch/>
        </p:blipFill>
        <p:spPr bwMode="auto">
          <a:xfrm>
            <a:off x="3276600" y="6300851"/>
            <a:ext cx="2077720" cy="534670"/>
          </a:xfrm>
          <a:prstGeom prst="rect">
            <a:avLst/>
          </a:prstGeom>
          <a:ln>
            <a:noFill/>
          </a:ln>
          <a:extLst>
            <a:ext uri="{53640926-AAD7-44d8-BBD7-CCE9431645EC}">
              <a14:shadowObscured xmlns:a14="http://schemas.microsoft.com/office/drawing/2010/main"/>
            </a:ext>
          </a:extLst>
        </p:spPr>
      </p:pic>
      <p:pic>
        <p:nvPicPr>
          <p:cNvPr id="10" name="Picture 9"/>
          <p:cNvPicPr/>
          <p:nvPr/>
        </p:nvPicPr>
        <p:blipFill rotWithShape="1">
          <a:blip r:embed="rId6" cstate="print">
            <a:extLst>
              <a:ext uri="{28A0092B-C50C-407E-A947-70E740481C1C}">
                <a14:useLocalDpi xmlns:a14="http://schemas.microsoft.com/office/drawing/2010/main" val="0"/>
              </a:ext>
            </a:extLst>
          </a:blip>
          <a:srcRect t="24669" b="29073"/>
          <a:stretch/>
        </p:blipFill>
        <p:spPr bwMode="auto">
          <a:xfrm>
            <a:off x="5867400" y="6269736"/>
            <a:ext cx="1223010" cy="565785"/>
          </a:xfrm>
          <a:prstGeom prst="rect">
            <a:avLst/>
          </a:prstGeom>
          <a:ln>
            <a:noFill/>
          </a:ln>
          <a:extLst>
            <a:ext uri="{53640926-AAD7-44d8-BBD7-CCE9431645EC}">
              <a14:shadowObscured xmlns:a14="http://schemas.microsoft.com/office/drawing/2010/main"/>
            </a:ext>
          </a:extLst>
        </p:spPr>
      </p:pic>
      <p:pic>
        <p:nvPicPr>
          <p:cNvPr id="11" name="Picture 10"/>
          <p:cNvPicPr/>
          <p:nvPr/>
        </p:nvPicPr>
        <p:blipFill>
          <a:blip r:embed="rId4">
            <a:extLst>
              <a:ext uri="{28A0092B-C50C-407E-A947-70E740481C1C}">
                <a14:useLocalDpi xmlns:a14="http://schemas.microsoft.com/office/drawing/2010/main" val="0"/>
              </a:ext>
            </a:extLst>
          </a:blip>
          <a:stretch>
            <a:fillRect/>
          </a:stretch>
        </p:blipFill>
        <p:spPr>
          <a:xfrm>
            <a:off x="914400" y="6400680"/>
            <a:ext cx="2023110" cy="337820"/>
          </a:xfrm>
          <a:prstGeom prst="rect">
            <a:avLst/>
          </a:prstGeom>
        </p:spPr>
      </p:pic>
    </p:spTree>
    <p:extLst>
      <p:ext uri="{BB962C8B-B14F-4D97-AF65-F5344CB8AC3E}">
        <p14:creationId xmlns:p14="http://schemas.microsoft.com/office/powerpoint/2010/main" val="416642645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5316"/>
            <a:ext cx="7620001" cy="739140"/>
          </a:xfrm>
        </p:spPr>
        <p:txBody>
          <a:bodyPr>
            <a:normAutofit/>
          </a:bodyPr>
          <a:lstStyle/>
          <a:p>
            <a:r>
              <a:rPr lang="en-US" sz="3200" dirty="0"/>
              <a:t>Including the IFSP in your Data System</a:t>
            </a:r>
          </a:p>
        </p:txBody>
      </p:sp>
      <p:sp>
        <p:nvSpPr>
          <p:cNvPr id="20" name="Content Placeholder 1"/>
          <p:cNvSpPr txBox="1">
            <a:spLocks/>
          </p:cNvSpPr>
          <p:nvPr/>
        </p:nvSpPr>
        <p:spPr>
          <a:xfrm>
            <a:off x="457200" y="5257800"/>
            <a:ext cx="8229600" cy="609600"/>
          </a:xfrm>
          <a:prstGeom prst="rect">
            <a:avLst/>
          </a:prstGeom>
        </p:spPr>
        <p:txBody>
          <a:bodyPr/>
          <a:lst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dirty="0" smtClean="0">
              <a:solidFill>
                <a:srgbClr val="1F497D"/>
              </a:solidFill>
            </a:endParaRPr>
          </a:p>
          <a:p>
            <a:pPr lvl="1"/>
            <a:endParaRPr lang="en-US" dirty="0" smtClean="0">
              <a:solidFill>
                <a:srgbClr val="1F497D"/>
              </a:solidFill>
            </a:endParaRPr>
          </a:p>
          <a:p>
            <a:pPr marL="0" indent="0">
              <a:buFont typeface="Arial" pitchFamily="34" charset="0"/>
              <a:buNone/>
            </a:pPr>
            <a:endParaRPr lang="en-US" dirty="0">
              <a:solidFill>
                <a:srgbClr val="1F497D"/>
              </a:solidFill>
            </a:endParaRPr>
          </a:p>
        </p:txBody>
      </p:sp>
      <p:sp>
        <p:nvSpPr>
          <p:cNvPr id="5" name="TextBox 4"/>
          <p:cNvSpPr txBox="1"/>
          <p:nvPr/>
        </p:nvSpPr>
        <p:spPr>
          <a:xfrm>
            <a:off x="228600" y="5056149"/>
            <a:ext cx="7543800" cy="954107"/>
          </a:xfrm>
          <a:prstGeom prst="rect">
            <a:avLst/>
          </a:prstGeom>
          <a:noFill/>
        </p:spPr>
        <p:txBody>
          <a:bodyPr wrap="square" rtlCol="0">
            <a:spAutoFit/>
          </a:bodyPr>
          <a:lstStyle/>
          <a:p>
            <a:r>
              <a:rPr lang="en-US" sz="2800" b="1" dirty="0">
                <a:solidFill>
                  <a:srgbClr val="FF0000"/>
                </a:solidFill>
              </a:rPr>
              <a:t>7</a:t>
            </a:r>
            <a:r>
              <a:rPr lang="en-US" sz="2800" b="1" dirty="0" smtClean="0">
                <a:solidFill>
                  <a:srgbClr val="FF0000"/>
                </a:solidFill>
              </a:rPr>
              <a:t> States: </a:t>
            </a:r>
            <a:r>
              <a:rPr lang="en-US" sz="2800" dirty="0" smtClean="0">
                <a:solidFill>
                  <a:prstClr val="black"/>
                </a:solidFill>
              </a:rPr>
              <a:t>CT (C), DE (C), KS (C), MA (C), MS (C), VA (C), WA (C)</a:t>
            </a:r>
            <a:endParaRPr lang="en-US" sz="2800" dirty="0">
              <a:solidFill>
                <a:prstClr val="black"/>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71773"/>
            <a:ext cx="7772400" cy="4646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0" y="6248400"/>
            <a:ext cx="2024047" cy="335309"/>
          </a:xfrm>
          <a:prstGeom prst="rect">
            <a:avLst/>
          </a:prstGeom>
        </p:spPr>
      </p:pic>
    </p:spTree>
    <p:extLst>
      <p:ext uri="{BB962C8B-B14F-4D97-AF65-F5344CB8AC3E}">
        <p14:creationId xmlns:p14="http://schemas.microsoft.com/office/powerpoint/2010/main" val="181026440"/>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0.0&quot;&gt;&lt;object type=&quot;1&quot; unique_id=&quot;10001&quot;&gt;&lt;object type=&quot;2&quot; unique_id=&quot;11904&quot;&gt;&lt;object type=&quot;3&quot; unique_id=&quot;11905&quot;&gt;&lt;property id=&quot;20148&quot; value=&quot;5&quot;/&gt;&lt;property id=&quot;20300&quot; value=&quot;Slide 1&quot;/&gt;&lt;property id=&quot;20307&quot; value=&quot;258&quot;/&gt;&lt;/object&gt;&lt;object type=&quot;3&quot; unique_id=&quot;11924&quot;&gt;&lt;property id=&quot;20148&quot; value=&quot;5&quot;/&gt;&lt;property id=&quot;20300&quot; value=&quot;Slide 12&quot;/&gt;&lt;property id=&quot;20307&quot; value=&quot;267&quot;/&gt;&lt;/object&gt;&lt;object type=&quot;3&quot; unique_id=&quot;11925&quot;&gt;&lt;property id=&quot;20148&quot; value=&quot;5&quot;/&gt;&lt;property id=&quot;20300&quot; value=&quot;Slide 13&quot;/&gt;&lt;property id=&quot;20307&quot; value=&quot;269&quot;/&gt;&lt;/object&gt;&lt;object type=&quot;3&quot; unique_id=&quot;11927&quot;&gt;&lt;property id=&quot;20148&quot; value=&quot;5&quot;/&gt;&lt;property id=&quot;20300&quot; value=&quot;Slide 3&quot;/&gt;&lt;property id=&quot;20307&quot; value=&quot;277&quot;/&gt;&lt;/object&gt;&lt;object type=&quot;3&quot; unique_id=&quot;11928&quot;&gt;&lt;property id=&quot;20148&quot; value=&quot;5&quot;/&gt;&lt;property id=&quot;20300&quot; value=&quot;Slide 4 - &amp;quot;Cross-state learning opportunities&amp;quot;&quot;/&gt;&lt;property id=&quot;20307&quot; value=&quot;270&quot;/&gt;&lt;/object&gt;&lt;object type=&quot;3&quot; unique_id=&quot;11929&quot;&gt;&lt;property id=&quot;20148&quot; value=&quot;5&quot;/&gt;&lt;property id=&quot;20300&quot; value=&quot;Slide 5 - &amp;quot;Topical Meetings&amp;quot;&quot;/&gt;&lt;property id=&quot;20307&quot; value=&quot;273&quot;/&gt;&lt;/object&gt;&lt;object type=&quot;3&quot; unique_id=&quot;11930&quot;&gt;&lt;property id=&quot;20148&quot; value=&quot;5&quot;/&gt;&lt;property id=&quot;20300&quot; value=&quot;Slide 6&quot;/&gt;&lt;property id=&quot;20307&quot; value=&quot;272&quot;/&gt;&lt;/object&gt;&lt;object type=&quot;3&quot; unique_id=&quot;11931&quot;&gt;&lt;property id=&quot;20148&quot; value=&quot;5&quot;/&gt;&lt;property id=&quot;20300&quot; value=&quot;Slide 7 - &amp;quot;Sharon’s part&amp;quot;&quot;/&gt;&lt;property id=&quot;20307&quot; value=&quot;275&quot;/&gt;&lt;/object&gt;&lt;object type=&quot;3&quot; unique_id=&quot;11933&quot;&gt;&lt;property id=&quot;20148&quot; value=&quot;5&quot;/&gt;&lt;property id=&quot;20300&quot; value=&quot;Slide 11 - &amp;quot;A great cross-state learning opportunity!&amp;quot;&quot;/&gt;&lt;property id=&quot;20307&quot; value=&quot;274&quot;/&gt;&lt;/object&gt;&lt;object type=&quot;3&quot; unique_id=&quot;11995&quot;&gt;&lt;property id=&quot;20148&quot; value=&quot;5&quot;/&gt;&lt;property id=&quot;20300&quot; value=&quot;Slide 2&quot;/&gt;&lt;property id=&quot;20307&quot; value=&quot;278&quot;/&gt;&lt;/object&gt;&lt;object type=&quot;3&quot; unique_id=&quot;12158&quot;&gt;&lt;property id=&quot;20148&quot; value=&quot;5&quot;/&gt;&lt;property id=&quot;20300&quot; value=&quot;Slide 8&quot;/&gt;&lt;property id=&quot;20307&quot; value=&quot;279&quot;/&gt;&lt;/object&gt;&lt;object type=&quot;3&quot; unique_id=&quot;12159&quot;&gt;&lt;property id=&quot;20148&quot; value=&quot;5&quot;/&gt;&lt;property id=&quot;20300&quot; value=&quot;Slide 10&quot;/&gt;&lt;property id=&quot;20307&quot; value=&quot;280&quot;/&gt;&lt;/object&gt;&lt;object type=&quot;3&quot; unique_id=&quot;12160&quot;&gt;&lt;property id=&quot;20148&quot; value=&quot;5&quot;/&gt;&lt;property id=&quot;20300&quot; value=&quot;Slide 9&quot;/&gt;&lt;property id=&quot;20307&quot; value=&quot;281&quot;/&gt;&lt;/object&gt;&lt;/object&gt;&lt;object type=&quot;8&quot; unique_id=&quot;11910&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2037</TotalTime>
  <Words>1703</Words>
  <Application>Microsoft Macintosh PowerPoint</Application>
  <PresentationFormat>On-screen Show (4:3)</PresentationFormat>
  <Paragraphs>194</Paragraphs>
  <Slides>18</Slides>
  <Notes>16</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18</vt:i4>
      </vt:variant>
    </vt:vector>
  </HeadingPairs>
  <TitlesOfParts>
    <vt:vector size="21" baseType="lpstr">
      <vt:lpstr>Office Theme</vt:lpstr>
      <vt:lpstr>1_Office Theme</vt:lpstr>
      <vt:lpstr>Image</vt:lpstr>
      <vt:lpstr>PowerPoint Presentation</vt:lpstr>
      <vt:lpstr>PowerPoint Presentation</vt:lpstr>
      <vt:lpstr>PowerPoint Presentation</vt:lpstr>
      <vt:lpstr>Cross-state learning opportunities</vt:lpstr>
      <vt:lpstr>Topical Meetings</vt:lpstr>
      <vt:lpstr>PowerPoint Presentation</vt:lpstr>
      <vt:lpstr>Four Topic Cohorts Designed To:</vt:lpstr>
      <vt:lpstr>Powerful Data for 619 Topic Cohort</vt:lpstr>
      <vt:lpstr>Including the IFSP in your Data System</vt:lpstr>
      <vt:lpstr>Including the IFSP in your Data System Cohort’s Areas of Focus</vt:lpstr>
      <vt:lpstr>Powerful 619 Data Cohort ‘s Focus</vt:lpstr>
      <vt:lpstr>Linking Data Between C and 619</vt:lpstr>
      <vt:lpstr>PowerPoint Presentation</vt:lpstr>
      <vt:lpstr>PowerPoint Presentation</vt:lpstr>
      <vt:lpstr>PowerPoint Presentation</vt:lpstr>
      <vt:lpstr>A great cross-state learning opportunity!</vt:lpstr>
      <vt:lpstr>PowerPoint Presentation</vt:lpstr>
      <vt:lpstr>PowerPoint Presentation</vt:lpstr>
    </vt:vector>
  </TitlesOfParts>
  <Company>The DaSy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Roxanne Jones</dc:creator>
  <cp:lastModifiedBy>Crystal Garcia</cp:lastModifiedBy>
  <cp:revision>172</cp:revision>
  <dcterms:created xsi:type="dcterms:W3CDTF">2013-02-06T21:54:43Z</dcterms:created>
  <dcterms:modified xsi:type="dcterms:W3CDTF">2016-02-01T23:37:42Z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