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8" r:id="rId2"/>
    <p:sldId id="294" r:id="rId3"/>
    <p:sldId id="270" r:id="rId4"/>
    <p:sldId id="272" r:id="rId5"/>
    <p:sldId id="273" r:id="rId6"/>
    <p:sldId id="274" r:id="rId7"/>
    <p:sldId id="275" r:id="rId8"/>
    <p:sldId id="295" r:id="rId9"/>
    <p:sldId id="276" r:id="rId10"/>
    <p:sldId id="286" r:id="rId11"/>
    <p:sldId id="297" r:id="rId12"/>
    <p:sldId id="288" r:id="rId13"/>
    <p:sldId id="282" r:id="rId14"/>
    <p:sldId id="283" r:id="rId15"/>
    <p:sldId id="284" r:id="rId16"/>
    <p:sldId id="296" r:id="rId17"/>
    <p:sldId id="285" r:id="rId18"/>
    <p:sldId id="277" r:id="rId19"/>
    <p:sldId id="301" r:id="rId20"/>
    <p:sldId id="289" r:id="rId21"/>
    <p:sldId id="291" r:id="rId22"/>
    <p:sldId id="302" r:id="rId23"/>
    <p:sldId id="278" r:id="rId24"/>
    <p:sldId id="299" r:id="rId25"/>
    <p:sldId id="281" r:id="rId26"/>
    <p:sldId id="300" r:id="rId27"/>
    <p:sldId id="293" r:id="rId28"/>
    <p:sldId id="267" r:id="rId29"/>
    <p:sldId id="269"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7" autoAdjust="0"/>
    <p:restoredTop sz="94553" autoAdjust="0"/>
  </p:normalViewPr>
  <p:slideViewPr>
    <p:cSldViewPr>
      <p:cViewPr>
        <p:scale>
          <a:sx n="125" d="100"/>
          <a:sy n="125" d="100"/>
        </p:scale>
        <p:origin x="-264" y="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2400"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7/20/2015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7/20/2015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ctacenter.org/sysfra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asycenter.org/resources/dasy-framework/system-desig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85868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questions can you answer as you link data across</a:t>
            </a:r>
            <a:r>
              <a:rPr lang="en-US" baseline="0" dirty="0" smtClean="0"/>
              <a:t> EI/ECSE, early childhood and K-12?</a:t>
            </a:r>
            <a:endParaRPr lang="en-US" dirty="0" smtClean="0"/>
          </a:p>
          <a:p>
            <a:r>
              <a:rPr lang="en-US" dirty="0" smtClean="0"/>
              <a:t>Broad questions and example sub-questions</a:t>
            </a:r>
            <a:r>
              <a:rPr lang="en-US" baseline="0" dirty="0" smtClean="0"/>
              <a:t> – how you break that down and operationalize to be able to analyze data to answer it</a:t>
            </a:r>
            <a:r>
              <a:rPr lang="en-US" dirty="0" smtClean="0"/>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67511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questions can you answer as you link data across</a:t>
            </a:r>
            <a:r>
              <a:rPr lang="en-US" baseline="0" dirty="0" smtClean="0"/>
              <a:t> EI/ECSE, early childhood and K-12?</a:t>
            </a:r>
            <a:endParaRPr lang="en-US" dirty="0" smtClean="0"/>
          </a:p>
          <a:p>
            <a:r>
              <a:rPr lang="en-US" dirty="0" smtClean="0"/>
              <a:t>Broad questions and example sub-questions</a:t>
            </a:r>
            <a:r>
              <a:rPr lang="en-US" baseline="0" dirty="0" smtClean="0"/>
              <a:t> – how you break that down and operationalize to be able to analyze data to answer it</a:t>
            </a:r>
            <a:r>
              <a:rPr lang="en-US" dirty="0" smtClean="0"/>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675111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152249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developing or examining your data system, just as you would approach a research design or study, you begin with your key questions in mind</a:t>
            </a:r>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381207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help you advocate and justify why you</a:t>
            </a:r>
            <a:r>
              <a:rPr lang="en-US" baseline="0" dirty="0" smtClean="0"/>
              <a:t> need to gather certain data</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3680668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To identify gaps/needs</a:t>
            </a:r>
          </a:p>
          <a:p>
            <a:r>
              <a:rPr lang="en-US" sz="1200" dirty="0" smtClean="0"/>
              <a:t>Or</a:t>
            </a:r>
            <a:r>
              <a:rPr lang="en-US" sz="1200" baseline="0" dirty="0" smtClean="0"/>
              <a:t> to prioritize data needed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Identifying your critical questions – whether from this document or developing your own, can also be used </a:t>
            </a:r>
            <a:r>
              <a:rPr lang="en-US" sz="1200" dirty="0" smtClean="0"/>
              <a:t>to organize analyses to inform program operations, program improvement, and policy</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2166882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Next steps for</a:t>
            </a:r>
            <a:r>
              <a:rPr lang="en-US" baseline="0" dirty="0" smtClean="0"/>
              <a:t> the </a:t>
            </a:r>
            <a:r>
              <a:rPr lang="en-US" baseline="0" dirty="0" err="1" smtClean="0"/>
              <a:t>DaSy</a:t>
            </a:r>
            <a:r>
              <a:rPr lang="en-US" baseline="0" dirty="0" smtClean="0"/>
              <a:t> critical questions will be to develop analysis template for each of the critical questions…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Stay tuned for how to work with data to answer each of the critical questions!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685489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4129646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part of a fiscal initiative GA was asked to provide data on number or children served, demographics of children and families in the state and receiving services, and funding sources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987992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produced this fact sheet for health district and aggregated for the state. It showed that  20% increase from 2007-2014, average cost per child $2651</a:t>
            </a:r>
          </a:p>
          <a:p>
            <a:r>
              <a:rPr lang="en-US" dirty="0" smtClean="0"/>
              <a:t>Fact sheet included BCW characteristics, top referral reasons and perinatal</a:t>
            </a:r>
            <a:r>
              <a:rPr lang="en-US" baseline="0" dirty="0" smtClean="0"/>
              <a:t> factors.  Sorted data by geography, race, medical condition….</a:t>
            </a:r>
            <a:endParaRPr lang="en-US" dirty="0" smtClean="0"/>
          </a:p>
          <a:p>
            <a:pPr lvl="0"/>
            <a:endParaRPr lang="en-US" sz="1200"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403327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306467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5-Year trend analysis of Georgia APR Part-C indicators which revealed Indicator 3 (Child Outcomes) had the least improvement.  Further analysis</a:t>
            </a:r>
            <a:r>
              <a:rPr lang="en-US" sz="1200" baseline="0" dirty="0" smtClean="0"/>
              <a:t> showed that although most children enter the program with a primary concern related to communication, they made adequate progress. However those children who entered with a concern related to social  emotional skills did not make the same progress.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Low performing health districts on child outcomes indicator 3A from 2010-2012 were identified. Some of which matched the areas with worse perinatal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Laid over this: Poverty,</a:t>
            </a:r>
            <a:r>
              <a:rPr lang="en-US" sz="1200" baseline="0" dirty="0" smtClean="0"/>
              <a:t> RTT, perinatal outcomes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What made the difference was having a variety of partners at the table that asked those critical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1200904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stakeholders requested additional information be compiled to identify the potential characteristics, and the correlation between age of enrollment and outcomes at end of program ~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3040604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is directly related to social relationships …..</a:t>
            </a:r>
          </a:p>
          <a:p>
            <a:r>
              <a:rPr lang="en-US" dirty="0" smtClean="0"/>
              <a:t>We are now linking our Part-C</a:t>
            </a:r>
            <a:r>
              <a:rPr lang="en-US" baseline="0" dirty="0" smtClean="0"/>
              <a:t> data with vital records data to extract maternal demographic characteristics such as income, educational level, age, as well as our APR indicator 2 data (settings)  for where the children were receiving EI services (daycare center or Home), and the eligibility category of the children into EI in GA (Babies Can’t Wait). To know if children in one eligibility category improved more than others in another category.</a:t>
            </a:r>
          </a:p>
          <a:p>
            <a:r>
              <a:rPr lang="en-US" dirty="0" smtClean="0"/>
              <a:t>This chart demonstrates that early enrollment in the program correlates to better outcomes for children.  The best outcomes were for those children who enrolled at 0-6 months and stayed in the programs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694981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now</a:t>
            </a:r>
            <a:r>
              <a:rPr lang="en-US" dirty="0" smtClean="0"/>
              <a:t> working to link our data to vital records to get Mothers age, education level, geographic area and income to tailor interventions to the risk factors,</a:t>
            </a:r>
            <a:r>
              <a:rPr lang="en-US" baseline="0" dirty="0" smtClean="0"/>
              <a:t>.</a:t>
            </a:r>
          </a:p>
          <a:p>
            <a:r>
              <a:rPr lang="en-US" dirty="0" smtClean="0"/>
              <a:t>Overall this helps the discussion about factors ( environmental, family or geography) that may impact child outcomes in the program, and how this aligns </a:t>
            </a:r>
            <a:r>
              <a:rPr lang="en-US" dirty="0" err="1" smtClean="0"/>
              <a:t>withs</a:t>
            </a:r>
            <a:r>
              <a:rPr lang="en-US" dirty="0" smtClean="0"/>
              <a:t> interventions of BCW.   Children enrolled in the BCW program improved regardless of geography, family etc. if enrolled in the program at an earlier date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1192768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818349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1856262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259855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 we will discuss the critical questions a high-quality data system must be able to answer and the important questions it should be able to answer through integration into an ECIDS or SLDS in order to improve outcomes for children and youth in the state, including those with disabilities.  </a:t>
            </a:r>
          </a:p>
          <a:p>
            <a:r>
              <a:rPr lang="en-US" sz="1200" kern="1200" dirty="0" smtClean="0">
                <a:solidFill>
                  <a:schemeClr val="tx1"/>
                </a:solidFill>
                <a:effectLst/>
                <a:latin typeface="+mn-lt"/>
                <a:ea typeface="+mn-ea"/>
                <a:cs typeface="+mn-cs"/>
              </a:rPr>
              <a:t>We will share examples</a:t>
            </a:r>
            <a:r>
              <a:rPr lang="en-US" sz="1200" kern="1200" baseline="0" dirty="0" smtClean="0">
                <a:solidFill>
                  <a:schemeClr val="tx1"/>
                </a:solidFill>
                <a:effectLst/>
                <a:latin typeface="+mn-lt"/>
                <a:ea typeface="+mn-ea"/>
                <a:cs typeface="+mn-cs"/>
              </a:rPr>
              <a:t> from a state, GA, </a:t>
            </a:r>
            <a:r>
              <a:rPr lang="en-US" sz="1200" kern="1200" dirty="0" smtClean="0">
                <a:solidFill>
                  <a:schemeClr val="tx1"/>
                </a:solidFill>
                <a:effectLst/>
                <a:latin typeface="+mn-lt"/>
                <a:ea typeface="+mn-ea"/>
                <a:cs typeface="+mn-cs"/>
              </a:rPr>
              <a:t>of how they were able to analyze data to answer their critical questions.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2069294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a:t>
            </a:r>
            <a:r>
              <a:rPr lang="en-US" baseline="0" dirty="0" smtClean="0"/>
              <a:t> </a:t>
            </a:r>
            <a:r>
              <a:rPr lang="en-US" baseline="0" dirty="0" err="1" smtClean="0"/>
              <a:t>DaSy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313668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241417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2008355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 DaSy components.</a:t>
            </a:r>
            <a:r>
              <a:rPr lang="en-US" baseline="0" dirty="0" smtClean="0"/>
              <a:t> </a:t>
            </a:r>
            <a:r>
              <a:rPr lang="en-US" dirty="0" smtClean="0"/>
              <a:t>The The DaSy Data System Framework is actually a part of the Data Systems Component of the larger </a:t>
            </a:r>
            <a:r>
              <a:rPr lang="en-US" dirty="0" smtClean="0">
                <a:hlinkClick r:id="rId3"/>
              </a:rPr>
              <a:t>ECTA System Framework for Part C &amp; Section 619</a:t>
            </a:r>
            <a:r>
              <a:rPr lang="en-US" dirty="0" smtClean="0"/>
              <a:t>.</a:t>
            </a:r>
            <a:endParaRPr lang="en-US" i="1" u="none"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4231719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668891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is a high-quality system?  One characteristic of a high-quality state data system is that it is able to provide the information needed to address important questions.  But what are those questions?  What questions should data users, such as program directors, advocates, and policy-makers, be asking about early intervention and early childhood special education?  The Center for Early Childhood IDEA Data Systems (</a:t>
            </a:r>
            <a:r>
              <a:rPr lang="en-US" sz="1200" kern="1200" dirty="0" err="1" smtClean="0">
                <a:solidFill>
                  <a:schemeClr val="tx1"/>
                </a:solidFill>
                <a:effectLst/>
                <a:latin typeface="+mn-lt"/>
                <a:ea typeface="+mn-ea"/>
                <a:cs typeface="+mn-cs"/>
              </a:rPr>
              <a:t>DaSy</a:t>
            </a:r>
            <a:r>
              <a:rPr lang="en-US" sz="1200" kern="1200" dirty="0" smtClean="0">
                <a:solidFill>
                  <a:schemeClr val="tx1"/>
                </a:solidFill>
                <a:effectLst/>
                <a:latin typeface="+mn-lt"/>
                <a:ea typeface="+mn-ea"/>
                <a:cs typeface="+mn-cs"/>
              </a:rPr>
              <a:t>) compiled a set of </a:t>
            </a:r>
            <a:r>
              <a:rPr lang="en-US" sz="1200" b="1" kern="1200" dirty="0" smtClean="0">
                <a:solidFill>
                  <a:schemeClr val="tx1"/>
                </a:solidFill>
                <a:effectLst/>
                <a:latin typeface="+mn-lt"/>
                <a:ea typeface="+mn-ea"/>
                <a:cs typeface="+mn-cs"/>
              </a:rPr>
              <a:t>Critical Questions</a:t>
            </a:r>
            <a:r>
              <a:rPr lang="en-US" sz="1200" kern="1200" dirty="0" smtClean="0">
                <a:solidFill>
                  <a:schemeClr val="tx1"/>
                </a:solidFill>
                <a:effectLst/>
                <a:latin typeface="+mn-lt"/>
                <a:ea typeface="+mn-ea"/>
                <a:cs typeface="+mn-cs"/>
              </a:rPr>
              <a:t> that a powerful state data system should be able to answer.  The answers to these questions serve various functions including: supporting the state agency in effectively administering the program, and meeting accountability requirements for early intervention and early childhood special education, and improving results for children and families through an examination of program features.  </a:t>
            </a:r>
          </a:p>
          <a:p>
            <a:r>
              <a:rPr lang="en-US" sz="1200" kern="1200" dirty="0" smtClean="0">
                <a:solidFill>
                  <a:schemeClr val="tx1"/>
                </a:solidFill>
                <a:effectLst/>
                <a:latin typeface="+mn-lt"/>
                <a:ea typeface="+mn-ea"/>
                <a:cs typeface="+mn-cs"/>
              </a:rPr>
              <a:t>The questions are grouped into </a:t>
            </a:r>
            <a:r>
              <a:rPr lang="en-US" sz="1200" b="1" kern="1200" dirty="0" smtClean="0">
                <a:solidFill>
                  <a:schemeClr val="tx1"/>
                </a:solidFill>
                <a:effectLst/>
                <a:latin typeface="+mn-lt"/>
                <a:ea typeface="+mn-ea"/>
                <a:cs typeface="+mn-cs"/>
              </a:rPr>
              <a:t>three sections</a:t>
            </a:r>
            <a:r>
              <a:rPr lang="en-US" sz="1200" kern="1200" dirty="0" smtClean="0">
                <a:solidFill>
                  <a:schemeClr val="tx1"/>
                </a:solidFill>
                <a:effectLst/>
                <a:latin typeface="+mn-lt"/>
                <a:ea typeface="+mn-ea"/>
                <a:cs typeface="+mn-cs"/>
              </a:rPr>
              <a:t>, which align with the suggested data elements in the </a:t>
            </a:r>
            <a:r>
              <a:rPr lang="en-US" sz="1200" u="sng" kern="1200" dirty="0" err="1" smtClean="0">
                <a:solidFill>
                  <a:schemeClr val="tx1"/>
                </a:solidFill>
                <a:effectLst/>
                <a:latin typeface="+mn-lt"/>
                <a:ea typeface="+mn-ea"/>
                <a:cs typeface="+mn-cs"/>
                <a:hlinkClick r:id="rId3"/>
              </a:rPr>
              <a:t>DaSy</a:t>
            </a:r>
            <a:r>
              <a:rPr lang="en-US" sz="1200" u="sng" kern="1200" dirty="0" smtClean="0">
                <a:solidFill>
                  <a:schemeClr val="tx1"/>
                </a:solidFill>
                <a:effectLst/>
                <a:latin typeface="+mn-lt"/>
                <a:ea typeface="+mn-ea"/>
                <a:cs typeface="+mn-cs"/>
                <a:hlinkClick r:id="rId3"/>
              </a:rPr>
              <a:t> Data System Framework System Design Subcomponent</a:t>
            </a:r>
            <a:r>
              <a:rPr lang="en-US" sz="1200" u="sng" kern="1200" dirty="0" smtClean="0">
                <a:solidFill>
                  <a:schemeClr val="tx1"/>
                </a:solidFill>
                <a:effectLst/>
                <a:latin typeface="+mn-lt"/>
                <a:ea typeface="+mn-ea"/>
                <a:cs typeface="+mn-cs"/>
              </a:rPr>
              <a:t> (see SD4)</a:t>
            </a:r>
            <a:r>
              <a:rPr lang="en-US" sz="1200" kern="1200" dirty="0" smtClean="0">
                <a:solidFill>
                  <a:schemeClr val="tx1"/>
                </a:solidFill>
                <a:effectLst/>
                <a:latin typeface="+mn-lt"/>
                <a:ea typeface="+mn-ea"/>
                <a:cs typeface="+mn-cs"/>
              </a:rPr>
              <a:t>.  Each section has a set </a:t>
            </a:r>
            <a:r>
              <a:rPr lang="en-US" sz="1200" b="1" kern="1200" dirty="0" smtClean="0">
                <a:solidFill>
                  <a:schemeClr val="tx1"/>
                </a:solidFill>
                <a:effectLst/>
                <a:latin typeface="+mn-lt"/>
                <a:ea typeface="+mn-ea"/>
                <a:cs typeface="+mn-cs"/>
              </a:rPr>
              <a:t>of broad questions</a:t>
            </a:r>
            <a:r>
              <a:rPr lang="en-US" sz="1200" kern="1200" dirty="0" smtClean="0">
                <a:solidFill>
                  <a:schemeClr val="tx1"/>
                </a:solidFill>
                <a:effectLst/>
                <a:latin typeface="+mn-lt"/>
                <a:ea typeface="+mn-ea"/>
                <a:cs typeface="+mn-cs"/>
              </a:rPr>
              <a:t>, with each broad question followed by more specific example questions.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broad questions </a:t>
            </a:r>
            <a:r>
              <a:rPr lang="en-US" sz="1200" kern="1200" dirty="0" smtClean="0">
                <a:solidFill>
                  <a:schemeClr val="tx1"/>
                </a:solidFill>
                <a:effectLst/>
                <a:latin typeface="+mn-lt"/>
                <a:ea typeface="+mn-ea"/>
                <a:cs typeface="+mn-cs"/>
              </a:rPr>
              <a:t>represent critical global questions for state monitoring, evaluation, and program improvement efforts in early intervention and early childhood special education.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specific example questions </a:t>
            </a:r>
            <a:r>
              <a:rPr lang="en-US" sz="1200" kern="1200" dirty="0" smtClean="0">
                <a:solidFill>
                  <a:schemeClr val="tx1"/>
                </a:solidFill>
                <a:effectLst/>
                <a:latin typeface="+mn-lt"/>
                <a:ea typeface="+mn-ea"/>
                <a:cs typeface="+mn-cs"/>
              </a:rPr>
              <a:t>illustrate more detailed approaches that will allow the state to address the issues raised in the overall broad questions.  </a:t>
            </a:r>
          </a:p>
          <a:p>
            <a:r>
              <a:rPr lang="en-US" sz="1200" kern="1200" dirty="0" smtClean="0">
                <a:solidFill>
                  <a:schemeClr val="tx1"/>
                </a:solidFill>
                <a:effectLst/>
                <a:latin typeface="+mn-lt"/>
                <a:ea typeface="+mn-ea"/>
                <a:cs typeface="+mn-cs"/>
              </a:rPr>
              <a:t>The critical questions include both </a:t>
            </a:r>
            <a:r>
              <a:rPr lang="en-US" sz="1200" b="1" kern="1200" dirty="0" smtClean="0">
                <a:solidFill>
                  <a:schemeClr val="tx1"/>
                </a:solidFill>
                <a:effectLst/>
                <a:latin typeface="+mn-lt"/>
                <a:ea typeface="+mn-ea"/>
                <a:cs typeface="+mn-cs"/>
              </a:rPr>
              <a:t>essential questions</a:t>
            </a:r>
            <a:r>
              <a:rPr lang="en-US" sz="1200" kern="1200" dirty="0" smtClean="0">
                <a:solidFill>
                  <a:schemeClr val="tx1"/>
                </a:solidFill>
                <a:effectLst/>
                <a:latin typeface="+mn-lt"/>
                <a:ea typeface="+mn-ea"/>
                <a:cs typeface="+mn-cs"/>
              </a:rPr>
              <a:t>, denoted by the </a:t>
            </a:r>
            <a:r>
              <a:rPr lang="en-US" sz="1200" u="sng" kern="1200" dirty="0" smtClean="0">
                <a:solidFill>
                  <a:schemeClr val="tx1"/>
                </a:solidFill>
                <a:effectLst/>
                <a:latin typeface="+mn-lt"/>
                <a:ea typeface="+mn-ea"/>
                <a:cs typeface="+mn-cs"/>
              </a:rPr>
              <a:t>[bread and butter] </a:t>
            </a:r>
            <a:r>
              <a:rPr lang="en-US" sz="1200" u="none" kern="1200" dirty="0" smtClean="0">
                <a:solidFill>
                  <a:schemeClr val="tx1"/>
                </a:solidFill>
                <a:effectLst/>
                <a:latin typeface="+mn-lt"/>
                <a:ea typeface="+mn-ea"/>
                <a:cs typeface="+mn-cs"/>
              </a:rPr>
              <a:t>symbol and </a:t>
            </a:r>
            <a:r>
              <a:rPr lang="en-US" sz="1200" b="1" u="none" kern="1200" dirty="0" smtClean="0">
                <a:solidFill>
                  <a:schemeClr val="tx1"/>
                </a:solidFill>
                <a:effectLst/>
                <a:latin typeface="+mn-lt"/>
                <a:ea typeface="+mn-ea"/>
                <a:cs typeface="+mn-cs"/>
              </a:rPr>
              <a:t>aspirational questions</a:t>
            </a:r>
            <a:r>
              <a:rPr lang="en-US" sz="1200" u="none"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denoted by the [mountain climber] </a:t>
            </a:r>
            <a:r>
              <a:rPr lang="en-US" sz="1200" kern="1200" dirty="0" smtClean="0">
                <a:solidFill>
                  <a:schemeClr val="tx1"/>
                </a:solidFill>
                <a:effectLst/>
                <a:latin typeface="+mn-lt"/>
                <a:ea typeface="+mn-ea"/>
                <a:cs typeface="+mn-cs"/>
              </a:rPr>
              <a:t> symbol.  </a:t>
            </a:r>
          </a:p>
          <a:p>
            <a:r>
              <a:rPr lang="en-US" sz="1200" b="1" kern="1200" dirty="0" smtClean="0">
                <a:solidFill>
                  <a:schemeClr val="tx1"/>
                </a:solidFill>
                <a:effectLst/>
                <a:latin typeface="+mn-lt"/>
                <a:ea typeface="+mn-ea"/>
                <a:cs typeface="+mn-cs"/>
              </a:rPr>
              <a:t>Essential questions </a:t>
            </a:r>
            <a:r>
              <a:rPr lang="en-US" sz="1200" kern="1200" dirty="0" smtClean="0">
                <a:solidFill>
                  <a:schemeClr val="tx1"/>
                </a:solidFill>
                <a:effectLst/>
                <a:latin typeface="+mn-lt"/>
                <a:ea typeface="+mn-ea"/>
                <a:cs typeface="+mn-cs"/>
              </a:rPr>
              <a:t>are those that a comprehensive, well-functioning state data system should be able to answer.  </a:t>
            </a:r>
          </a:p>
          <a:p>
            <a:r>
              <a:rPr lang="en-US" sz="1200" kern="1200" dirty="0" smtClean="0">
                <a:solidFill>
                  <a:schemeClr val="tx1"/>
                </a:solidFill>
                <a:effectLst/>
                <a:latin typeface="+mn-lt"/>
                <a:ea typeface="+mn-ea"/>
                <a:cs typeface="+mn-cs"/>
              </a:rPr>
              <a:t>Aspirational questions, although valuable to ask and answer, </a:t>
            </a:r>
            <a:r>
              <a:rPr lang="en-US" sz="1200" b="1" kern="1200" dirty="0" smtClean="0">
                <a:solidFill>
                  <a:schemeClr val="tx1"/>
                </a:solidFill>
                <a:effectLst/>
                <a:latin typeface="+mn-lt"/>
                <a:ea typeface="+mn-ea"/>
                <a:cs typeface="+mn-cs"/>
              </a:rPr>
              <a:t>are more complex and require more information or more linkages to other data systems </a:t>
            </a:r>
            <a:r>
              <a:rPr lang="en-US" sz="1200" kern="1200" dirty="0" smtClean="0">
                <a:solidFill>
                  <a:schemeClr val="tx1"/>
                </a:solidFill>
                <a:effectLst/>
                <a:latin typeface="+mn-lt"/>
                <a:ea typeface="+mn-ea"/>
                <a:cs typeface="+mn-cs"/>
              </a:rPr>
              <a:t>than would be expected even with a good system.  For both the essential and aspirational questions, there is no expectation that the data has to be in one system to answer the question.  The only expectation is that the state can access the data and link data if necessary to answer the question – wherever that data might reside.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state data systems do not currently have all of the data elements to be able to answer even all of the essential questions.  The purpose of the document is to help states think about some of the questions they would like to be able to answer with their data system, take stock of where their data systems are with regard to being able to provide the data to answer these important questions, and begin to plan for how to improve the power of their data systems.</a:t>
            </a:r>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27116934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hyperlink" Target="mailto:Brendan.Ibe@dph.ga.gov" TargetMode="External"/><Relationship Id="rId3" Type="http://schemas.openxmlformats.org/officeDocument/2006/relationships/hyperlink" Target="http://dasycenter.org/" TargetMode="External"/><Relationship Id="rId7" Type="http://schemas.openxmlformats.org/officeDocument/2006/relationships/hyperlink" Target="mailto:Grace.kelley@sri.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Abby.winer@sri.com" TargetMode="External"/><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dasycenter.org/resources/dasy-framework/"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905000"/>
            <a:ext cx="6702552" cy="1981200"/>
          </a:xfrm>
        </p:spPr>
        <p:txBody>
          <a:bodyPr>
            <a:noAutofit/>
          </a:bodyPr>
          <a:lstStyle/>
          <a:p>
            <a:r>
              <a:rPr lang="en-US" sz="4400" dirty="0"/>
              <a:t>Does Your Data System Answer Your Critical Questions?</a:t>
            </a:r>
          </a:p>
        </p:txBody>
      </p:sp>
      <p:sp>
        <p:nvSpPr>
          <p:cNvPr id="5" name="Text Placeholder 10"/>
          <p:cNvSpPr txBox="1">
            <a:spLocks/>
          </p:cNvSpPr>
          <p:nvPr/>
        </p:nvSpPr>
        <p:spPr>
          <a:xfrm>
            <a:off x="876300" y="4038600"/>
            <a:ext cx="8039100" cy="14478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Abby Winer, </a:t>
            </a:r>
            <a:r>
              <a:rPr lang="en-US" sz="2400" dirty="0" err="1" smtClean="0"/>
              <a:t>DaSy</a:t>
            </a:r>
            <a:r>
              <a:rPr lang="en-US" sz="2400" dirty="0" smtClean="0"/>
              <a:t> Center at SRI International</a:t>
            </a:r>
          </a:p>
          <a:p>
            <a:r>
              <a:rPr lang="en-US" sz="2400" dirty="0" smtClean="0"/>
              <a:t>Grace Kelley, </a:t>
            </a:r>
            <a:r>
              <a:rPr lang="en-US" sz="2400" dirty="0" err="1" smtClean="0"/>
              <a:t>DaSy</a:t>
            </a:r>
            <a:r>
              <a:rPr lang="en-US" sz="2400" dirty="0" smtClean="0"/>
              <a:t> Center at SRI International</a:t>
            </a:r>
          </a:p>
          <a:p>
            <a:r>
              <a:rPr lang="en-US" sz="2400" dirty="0" smtClean="0"/>
              <a:t>Brendan </a:t>
            </a:r>
            <a:r>
              <a:rPr lang="en-US" sz="2400" dirty="0" err="1" smtClean="0"/>
              <a:t>Ibe</a:t>
            </a:r>
            <a:r>
              <a:rPr lang="en-US" sz="2400" dirty="0" smtClean="0"/>
              <a:t>, GA Dept. of Health</a:t>
            </a:r>
            <a:endParaRPr lang="en-US" sz="2400" dirty="0"/>
          </a:p>
        </p:txBody>
      </p:sp>
      <p:sp>
        <p:nvSpPr>
          <p:cNvPr id="6" name="Subtitle 2"/>
          <p:cNvSpPr>
            <a:spLocks noGrp="1"/>
          </p:cNvSpPr>
          <p:nvPr>
            <p:ph type="subTitle" idx="1"/>
          </p:nvPr>
        </p:nvSpPr>
        <p:spPr>
          <a:xfrm>
            <a:off x="990600" y="5715000"/>
            <a:ext cx="4270248" cy="914400"/>
          </a:xfrm>
        </p:spPr>
        <p:txBody>
          <a:bodyPr>
            <a:normAutofit fontScale="92500" lnSpcReduction="10000"/>
          </a:bodyPr>
          <a:lstStyle/>
          <a:p>
            <a:r>
              <a:rPr lang="en-US" sz="2800" dirty="0" smtClean="0"/>
              <a:t>STATS-DC</a:t>
            </a:r>
          </a:p>
          <a:p>
            <a:r>
              <a:rPr lang="en-US" sz="2800" dirty="0" smtClean="0"/>
              <a:t>July 10, 2015</a:t>
            </a:r>
            <a:endParaRPr lang="en-US" sz="28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p:cNvSpPr>
            <a:spLocks noGrp="1"/>
          </p:cNvSpPr>
          <p:nvPr>
            <p:ph type="title"/>
          </p:nvPr>
        </p:nvSpPr>
        <p:spPr/>
        <p:txBody>
          <a:bodyPr/>
          <a:lstStyle/>
          <a:p>
            <a:r>
              <a:rPr lang="en-US" dirty="0" smtClean="0"/>
              <a:t>Critical Questions You May Have…</a:t>
            </a:r>
            <a:endParaRPr lang="en-US" dirty="0"/>
          </a:p>
        </p:txBody>
      </p:sp>
      <p:sp>
        <p:nvSpPr>
          <p:cNvPr id="2" name="Content Placeholder 1"/>
          <p:cNvSpPr>
            <a:spLocks noGrp="1"/>
          </p:cNvSpPr>
          <p:nvPr>
            <p:ph idx="1"/>
          </p:nvPr>
        </p:nvSpPr>
        <p:spPr>
          <a:xfrm>
            <a:off x="304800" y="1447800"/>
            <a:ext cx="8153400" cy="4800600"/>
          </a:xfrm>
        </p:spPr>
        <p:txBody>
          <a:bodyPr/>
          <a:lstStyle/>
          <a:p>
            <a:r>
              <a:rPr lang="en-US" sz="2400" dirty="0"/>
              <a:t>To what extent are children with Individual Family Service </a:t>
            </a:r>
            <a:r>
              <a:rPr lang="en-US" sz="2400" dirty="0" smtClean="0"/>
              <a:t>Plans/ </a:t>
            </a:r>
            <a:r>
              <a:rPr lang="en-US" sz="2400" dirty="0"/>
              <a:t>Individualized Education </a:t>
            </a:r>
            <a:r>
              <a:rPr lang="en-US" sz="2400" dirty="0" smtClean="0"/>
              <a:t>Plans (IFSP/IEPs) </a:t>
            </a:r>
            <a:r>
              <a:rPr lang="en-US" sz="2400" b="1" dirty="0" smtClean="0"/>
              <a:t>attending</a:t>
            </a:r>
            <a:r>
              <a:rPr lang="en-US" sz="2400" dirty="0" smtClean="0"/>
              <a:t> </a:t>
            </a:r>
            <a:r>
              <a:rPr lang="en-US" sz="2400" dirty="0"/>
              <a:t>general early care and education programs</a:t>
            </a:r>
            <a:r>
              <a:rPr lang="en-US" sz="2400" dirty="0" smtClean="0"/>
              <a:t>? </a:t>
            </a:r>
            <a:r>
              <a:rPr lang="en-US" sz="1800" dirty="0" smtClean="0"/>
              <a:t>1.B.1</a:t>
            </a:r>
            <a:endParaRPr lang="en-US" sz="2400" dirty="0" smtClean="0"/>
          </a:p>
          <a:p>
            <a:pPr lvl="1"/>
            <a:r>
              <a:rPr lang="en-US" sz="2000" dirty="0" smtClean="0"/>
              <a:t>What </a:t>
            </a:r>
            <a:r>
              <a:rPr lang="en-US" sz="2000" dirty="0"/>
              <a:t>percent of children enrolled in EI/ECSE are served in general early care and education programs* (e.g., Early Head Start, Head Start, home visiting, child care, state Pre-K)? </a:t>
            </a:r>
            <a:r>
              <a:rPr lang="en-US" sz="2000" dirty="0" smtClean="0"/>
              <a:t>How </a:t>
            </a:r>
            <a:r>
              <a:rPr lang="en-US" sz="2000" dirty="0"/>
              <a:t>does this compare to the overall population of children birth-5 in the state</a:t>
            </a:r>
            <a:r>
              <a:rPr lang="en-US" sz="2000" dirty="0" smtClean="0"/>
              <a:t>?</a:t>
            </a:r>
          </a:p>
          <a:p>
            <a:endParaRPr lang="en-US" dirty="0" smtClean="0"/>
          </a:p>
        </p:txBody>
      </p:sp>
      <p:pic>
        <p:nvPicPr>
          <p:cNvPr id="5" name="Picture 4" descr="A symbol of bread and butter signifying an essential question."/>
          <p:cNvPicPr/>
          <p:nvPr/>
        </p:nvPicPr>
        <p:blipFill>
          <a:blip r:embed="rId3" cstate="print">
            <a:extLst>
              <a:ext uri="{28A0092B-C50C-407E-A947-70E740481C1C}">
                <a14:useLocalDpi xmlns:a14="http://schemas.microsoft.com/office/drawing/2010/main" val="0"/>
              </a:ext>
            </a:extLst>
          </a:blip>
          <a:stretch>
            <a:fillRect/>
          </a:stretch>
        </p:blipFill>
        <p:spPr>
          <a:xfrm>
            <a:off x="8153400" y="1600200"/>
            <a:ext cx="765810" cy="684530"/>
          </a:xfrm>
          <a:prstGeom prst="rect">
            <a:avLst/>
          </a:prstGeom>
        </p:spPr>
      </p:pic>
      <p:pic>
        <p:nvPicPr>
          <p:cNvPr id="8" name="Picture 7" descr="A symbol of bread and butter signifying an essential question."/>
          <p:cNvPicPr/>
          <p:nvPr/>
        </p:nvPicPr>
        <p:blipFill>
          <a:blip r:embed="rId3" cstate="print">
            <a:extLst>
              <a:ext uri="{28A0092B-C50C-407E-A947-70E740481C1C}">
                <a14:useLocalDpi xmlns:a14="http://schemas.microsoft.com/office/drawing/2010/main" val="0"/>
              </a:ext>
            </a:extLst>
          </a:blip>
          <a:stretch>
            <a:fillRect/>
          </a:stretch>
        </p:blipFill>
        <p:spPr>
          <a:xfrm>
            <a:off x="8229600" y="2819400"/>
            <a:ext cx="613410" cy="533400"/>
          </a:xfrm>
          <a:prstGeom prst="rect">
            <a:avLst/>
          </a:prstGeom>
        </p:spPr>
      </p:pic>
    </p:spTree>
    <p:extLst>
      <p:ext uri="{BB962C8B-B14F-4D97-AF65-F5344CB8AC3E}">
        <p14:creationId xmlns:p14="http://schemas.microsoft.com/office/powerpoint/2010/main" val="4021288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11</a:t>
            </a:fld>
            <a:endParaRPr lang="en-US" dirty="0"/>
          </a:p>
        </p:txBody>
      </p:sp>
      <p:sp>
        <p:nvSpPr>
          <p:cNvPr id="3" name="Title 2"/>
          <p:cNvSpPr>
            <a:spLocks noGrp="1"/>
          </p:cNvSpPr>
          <p:nvPr>
            <p:ph type="title"/>
          </p:nvPr>
        </p:nvSpPr>
        <p:spPr/>
        <p:txBody>
          <a:bodyPr/>
          <a:lstStyle/>
          <a:p>
            <a:r>
              <a:rPr lang="en-US" dirty="0" smtClean="0"/>
              <a:t>Critical Questions You May Have…</a:t>
            </a:r>
            <a:endParaRPr lang="en-US" dirty="0"/>
          </a:p>
        </p:txBody>
      </p:sp>
      <p:sp>
        <p:nvSpPr>
          <p:cNvPr id="2" name="Content Placeholder 1"/>
          <p:cNvSpPr>
            <a:spLocks noGrp="1"/>
          </p:cNvSpPr>
          <p:nvPr>
            <p:ph idx="1"/>
          </p:nvPr>
        </p:nvSpPr>
        <p:spPr>
          <a:xfrm>
            <a:off x="304800" y="1447800"/>
            <a:ext cx="8153400" cy="4800600"/>
          </a:xfrm>
        </p:spPr>
        <p:txBody>
          <a:bodyPr/>
          <a:lstStyle/>
          <a:p>
            <a:r>
              <a:rPr lang="en-US" sz="2400" dirty="0" smtClean="0"/>
              <a:t>What are the </a:t>
            </a:r>
            <a:r>
              <a:rPr lang="en-US" sz="2400" b="1" dirty="0" smtClean="0"/>
              <a:t>long-term outcomes </a:t>
            </a:r>
            <a:r>
              <a:rPr lang="en-US" sz="2400" dirty="0" smtClean="0"/>
              <a:t>of children who participate in early intervention/early childhood special education (EI/ECSE)? </a:t>
            </a:r>
            <a:r>
              <a:rPr lang="en-US" sz="1800" dirty="0" smtClean="0"/>
              <a:t>1.C.3</a:t>
            </a:r>
            <a:endParaRPr lang="en-US" sz="2400" dirty="0" smtClean="0"/>
          </a:p>
          <a:p>
            <a:pPr lvl="1"/>
            <a:r>
              <a:rPr lang="en-US" sz="2000" dirty="0" smtClean="0"/>
              <a:t>What percent of children who exit EI/ECSE at age expectations do not have an IEP in K-12 (e.g., in kindergarten, in third grade, in grade 12, at graduation, ever)?</a:t>
            </a:r>
          </a:p>
          <a:p>
            <a:pPr lvl="1"/>
            <a:r>
              <a:rPr lang="en-US" sz="2000" dirty="0" smtClean="0"/>
              <a:t>What </a:t>
            </a:r>
            <a:r>
              <a:rPr lang="en-US" sz="2000" dirty="0"/>
              <a:t>percentage of children with IFSP/IEPs are spending time in high-quality early care and education settings? </a:t>
            </a:r>
            <a:endParaRPr lang="en-US" sz="2000" dirty="0" smtClean="0"/>
          </a:p>
          <a:p>
            <a:endParaRPr lang="en-US" dirty="0" smtClean="0"/>
          </a:p>
        </p:txBody>
      </p:sp>
      <p:pic>
        <p:nvPicPr>
          <p:cNvPr id="5" name="Picture 4" descr="A symbol of bread and butter signifying an essential question."/>
          <p:cNvPicPr/>
          <p:nvPr/>
        </p:nvPicPr>
        <p:blipFill>
          <a:blip r:embed="rId3" cstate="print">
            <a:extLst>
              <a:ext uri="{28A0092B-C50C-407E-A947-70E740481C1C}">
                <a14:useLocalDpi xmlns:a14="http://schemas.microsoft.com/office/drawing/2010/main" val="0"/>
              </a:ext>
            </a:extLst>
          </a:blip>
          <a:stretch>
            <a:fillRect/>
          </a:stretch>
        </p:blipFill>
        <p:spPr>
          <a:xfrm>
            <a:off x="8153400" y="1600200"/>
            <a:ext cx="765810" cy="684530"/>
          </a:xfrm>
          <a:prstGeom prst="rect">
            <a:avLst/>
          </a:prstGeom>
        </p:spPr>
      </p:pic>
      <p:pic>
        <p:nvPicPr>
          <p:cNvPr id="8" name="Picture 7" descr="A symbol of bread and butter signifying an essential question."/>
          <p:cNvPicPr/>
          <p:nvPr/>
        </p:nvPicPr>
        <p:blipFill>
          <a:blip r:embed="rId3" cstate="print">
            <a:extLst>
              <a:ext uri="{28A0092B-C50C-407E-A947-70E740481C1C}">
                <a14:useLocalDpi xmlns:a14="http://schemas.microsoft.com/office/drawing/2010/main" val="0"/>
              </a:ext>
            </a:extLst>
          </a:blip>
          <a:stretch>
            <a:fillRect/>
          </a:stretch>
        </p:blipFill>
        <p:spPr>
          <a:xfrm>
            <a:off x="8382000" y="2743200"/>
            <a:ext cx="533400" cy="457200"/>
          </a:xfrm>
          <a:prstGeom prst="rect">
            <a:avLst/>
          </a:prstGeom>
        </p:spPr>
      </p:pic>
      <p:pic>
        <p:nvPicPr>
          <p:cNvPr id="9" name="Picture 8" descr="A symbol of a mountain climber representing an aspirational question"/>
          <p:cNvPicPr/>
          <p:nvPr/>
        </p:nvPicPr>
        <p:blipFill>
          <a:blip r:embed="rId4" cstate="print">
            <a:extLst>
              <a:ext uri="{28A0092B-C50C-407E-A947-70E740481C1C}">
                <a14:useLocalDpi xmlns:a14="http://schemas.microsoft.com/office/drawing/2010/main" val="0"/>
              </a:ext>
            </a:extLst>
          </a:blip>
          <a:stretch>
            <a:fillRect/>
          </a:stretch>
        </p:blipFill>
        <p:spPr>
          <a:xfrm>
            <a:off x="8382000" y="3505200"/>
            <a:ext cx="533400" cy="533400"/>
          </a:xfrm>
          <a:prstGeom prst="rect">
            <a:avLst/>
          </a:prstGeom>
        </p:spPr>
      </p:pic>
    </p:spTree>
    <p:extLst>
      <p:ext uri="{BB962C8B-B14F-4D97-AF65-F5344CB8AC3E}">
        <p14:creationId xmlns:p14="http://schemas.microsoft.com/office/powerpoint/2010/main" val="3808863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12</a:t>
            </a:fld>
            <a:endParaRPr lang="en-US" dirty="0"/>
          </a:p>
        </p:txBody>
      </p:sp>
      <p:sp>
        <p:nvSpPr>
          <p:cNvPr id="3" name="Title 2"/>
          <p:cNvSpPr>
            <a:spLocks noGrp="1"/>
          </p:cNvSpPr>
          <p:nvPr>
            <p:ph type="title"/>
          </p:nvPr>
        </p:nvSpPr>
        <p:spPr/>
        <p:txBody>
          <a:bodyPr/>
          <a:lstStyle/>
          <a:p>
            <a:r>
              <a:rPr lang="en-US" dirty="0" smtClean="0"/>
              <a:t>Critical Questions You May Have…</a:t>
            </a:r>
            <a:endParaRPr lang="en-US" dirty="0"/>
          </a:p>
        </p:txBody>
      </p:sp>
      <p:sp>
        <p:nvSpPr>
          <p:cNvPr id="2" name="Content Placeholder 1"/>
          <p:cNvSpPr>
            <a:spLocks noGrp="1"/>
          </p:cNvSpPr>
          <p:nvPr>
            <p:ph idx="1"/>
          </p:nvPr>
        </p:nvSpPr>
        <p:spPr>
          <a:xfrm>
            <a:off x="228600" y="1524000"/>
            <a:ext cx="8077200" cy="4419600"/>
          </a:xfrm>
        </p:spPr>
        <p:txBody>
          <a:bodyPr/>
          <a:lstStyle/>
          <a:p>
            <a:r>
              <a:rPr lang="en-US" sz="2400" dirty="0" smtClean="0"/>
              <a:t>What </a:t>
            </a:r>
            <a:r>
              <a:rPr lang="en-US" sz="2400" dirty="0"/>
              <a:t>are the </a:t>
            </a:r>
            <a:r>
              <a:rPr lang="en-US" sz="2400" b="1" dirty="0"/>
              <a:t>characteristics</a:t>
            </a:r>
            <a:r>
              <a:rPr lang="en-US" sz="2400" dirty="0"/>
              <a:t> of the </a:t>
            </a:r>
            <a:r>
              <a:rPr lang="en-US" sz="2400" b="1" dirty="0"/>
              <a:t>practitioners</a:t>
            </a:r>
            <a:r>
              <a:rPr lang="en-US" sz="2400" dirty="0"/>
              <a:t> working with children with IFSP/IEPs in general early care and education</a:t>
            </a:r>
            <a:r>
              <a:rPr lang="en-US" sz="2400" dirty="0" smtClean="0"/>
              <a:t>? </a:t>
            </a:r>
            <a:r>
              <a:rPr lang="en-US" sz="1800" dirty="0" smtClean="0"/>
              <a:t>2.A.1</a:t>
            </a:r>
            <a:endParaRPr lang="en-US" sz="2400" dirty="0" smtClean="0"/>
          </a:p>
          <a:p>
            <a:pPr lvl="1"/>
            <a:r>
              <a:rPr lang="en-US" sz="2000" dirty="0" smtClean="0"/>
              <a:t>What </a:t>
            </a:r>
            <a:r>
              <a:rPr lang="en-US" sz="2000" dirty="0"/>
              <a:t>are the levels of education and years of experience of the general early care and education practitioners working with children with IFSP/IEPs</a:t>
            </a:r>
            <a:r>
              <a:rPr lang="en-US" sz="2000" dirty="0" smtClean="0"/>
              <a:t>?</a:t>
            </a:r>
          </a:p>
          <a:p>
            <a:r>
              <a:rPr lang="en-US" sz="2400" dirty="0"/>
              <a:t>What is the </a:t>
            </a:r>
            <a:r>
              <a:rPr lang="en-US" sz="2400" b="1" dirty="0"/>
              <a:t>cost</a:t>
            </a:r>
            <a:r>
              <a:rPr lang="en-US" sz="2400" dirty="0"/>
              <a:t> of providing early intervention/early childhood special education services to children and families</a:t>
            </a:r>
            <a:r>
              <a:rPr lang="en-US" sz="2400" dirty="0" smtClean="0"/>
              <a:t>? </a:t>
            </a:r>
            <a:r>
              <a:rPr lang="en-US" sz="1800" smtClean="0"/>
              <a:t>3.C.1</a:t>
            </a:r>
            <a:endParaRPr lang="en-US" sz="2400" dirty="0" smtClean="0"/>
          </a:p>
          <a:p>
            <a:pPr lvl="1"/>
            <a:r>
              <a:rPr lang="en-US" sz="2000" dirty="0"/>
              <a:t>What is the average cost per child for EI/ECSE services statewide? For each EIS program/LEA?</a:t>
            </a:r>
          </a:p>
          <a:p>
            <a:endParaRPr lang="en-US" sz="2400" dirty="0"/>
          </a:p>
        </p:txBody>
      </p:sp>
      <p:pic>
        <p:nvPicPr>
          <p:cNvPr id="5" name="Picture 4" descr="A symbol of bread and butter signifying an essential question."/>
          <p:cNvPicPr/>
          <p:nvPr/>
        </p:nvPicPr>
        <p:blipFill>
          <a:blip r:embed="rId3" cstate="print">
            <a:extLst>
              <a:ext uri="{28A0092B-C50C-407E-A947-70E740481C1C}">
                <a14:useLocalDpi xmlns:a14="http://schemas.microsoft.com/office/drawing/2010/main" val="0"/>
              </a:ext>
            </a:extLst>
          </a:blip>
          <a:stretch>
            <a:fillRect/>
          </a:stretch>
        </p:blipFill>
        <p:spPr>
          <a:xfrm>
            <a:off x="8077200" y="1752600"/>
            <a:ext cx="765810" cy="684530"/>
          </a:xfrm>
          <a:prstGeom prst="rect">
            <a:avLst/>
          </a:prstGeom>
        </p:spPr>
      </p:pic>
      <p:pic>
        <p:nvPicPr>
          <p:cNvPr id="7" name="Picture 6" descr="A symbol of bread and butter signifying an essential question."/>
          <p:cNvPicPr/>
          <p:nvPr/>
        </p:nvPicPr>
        <p:blipFill>
          <a:blip r:embed="rId3" cstate="print">
            <a:extLst>
              <a:ext uri="{28A0092B-C50C-407E-A947-70E740481C1C}">
                <a14:useLocalDpi xmlns:a14="http://schemas.microsoft.com/office/drawing/2010/main" val="0"/>
              </a:ext>
            </a:extLst>
          </a:blip>
          <a:stretch>
            <a:fillRect/>
          </a:stretch>
        </p:blipFill>
        <p:spPr>
          <a:xfrm>
            <a:off x="8229600" y="2819400"/>
            <a:ext cx="537210" cy="457200"/>
          </a:xfrm>
          <a:prstGeom prst="rect">
            <a:avLst/>
          </a:prstGeom>
        </p:spPr>
      </p:pic>
      <p:pic>
        <p:nvPicPr>
          <p:cNvPr id="6" name="Picture 5" descr="A symbol of bread and butter signifying an essential question."/>
          <p:cNvPicPr/>
          <p:nvPr/>
        </p:nvPicPr>
        <p:blipFill>
          <a:blip r:embed="rId3" cstate="print">
            <a:extLst>
              <a:ext uri="{28A0092B-C50C-407E-A947-70E740481C1C}">
                <a14:useLocalDpi xmlns:a14="http://schemas.microsoft.com/office/drawing/2010/main" val="0"/>
              </a:ext>
            </a:extLst>
          </a:blip>
          <a:stretch>
            <a:fillRect/>
          </a:stretch>
        </p:blipFill>
        <p:spPr>
          <a:xfrm>
            <a:off x="8077200" y="3733800"/>
            <a:ext cx="765810" cy="684530"/>
          </a:xfrm>
          <a:prstGeom prst="rect">
            <a:avLst/>
          </a:prstGeom>
        </p:spPr>
      </p:pic>
      <p:pic>
        <p:nvPicPr>
          <p:cNvPr id="8" name="Picture 7" descr="A symbol of bread and butter signifying an essential question."/>
          <p:cNvPicPr/>
          <p:nvPr/>
        </p:nvPicPr>
        <p:blipFill>
          <a:blip r:embed="rId3" cstate="print">
            <a:extLst>
              <a:ext uri="{28A0092B-C50C-407E-A947-70E740481C1C}">
                <a14:useLocalDpi xmlns:a14="http://schemas.microsoft.com/office/drawing/2010/main" val="0"/>
              </a:ext>
            </a:extLst>
          </a:blip>
          <a:stretch>
            <a:fillRect/>
          </a:stretch>
        </p:blipFill>
        <p:spPr>
          <a:xfrm>
            <a:off x="8229600" y="4800600"/>
            <a:ext cx="537210" cy="457200"/>
          </a:xfrm>
          <a:prstGeom prst="rect">
            <a:avLst/>
          </a:prstGeom>
        </p:spPr>
      </p:pic>
    </p:spTree>
    <p:extLst>
      <p:ext uri="{BB962C8B-B14F-4D97-AF65-F5344CB8AC3E}">
        <p14:creationId xmlns:p14="http://schemas.microsoft.com/office/powerpoint/2010/main" val="9744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sp>
        <p:nvSpPr>
          <p:cNvPr id="3" name="Title 2"/>
          <p:cNvSpPr>
            <a:spLocks noGrp="1"/>
          </p:cNvSpPr>
          <p:nvPr>
            <p:ph type="title"/>
          </p:nvPr>
        </p:nvSpPr>
        <p:spPr/>
        <p:txBody>
          <a:bodyPr>
            <a:normAutofit fontScale="90000"/>
          </a:bodyPr>
          <a:lstStyle/>
          <a:p>
            <a:r>
              <a:rPr lang="en-US" dirty="0" smtClean="0"/>
              <a:t>How Critical Questions Can Guide Your Work</a:t>
            </a:r>
            <a:endParaRPr lang="en-US" dirty="0"/>
          </a:p>
        </p:txBody>
      </p:sp>
      <p:sp>
        <p:nvSpPr>
          <p:cNvPr id="2" name="Content Placeholder 1"/>
          <p:cNvSpPr>
            <a:spLocks noGrp="1"/>
          </p:cNvSpPr>
          <p:nvPr>
            <p:ph idx="1"/>
          </p:nvPr>
        </p:nvSpPr>
        <p:spPr/>
        <p:txBody>
          <a:bodyPr/>
          <a:lstStyle/>
          <a:p>
            <a:r>
              <a:rPr lang="en-US" sz="3600" dirty="0" smtClean="0"/>
              <a:t>Critical questions can…</a:t>
            </a:r>
          </a:p>
          <a:p>
            <a:pPr lvl="1"/>
            <a:r>
              <a:rPr lang="en-US" sz="3200" dirty="0" smtClean="0"/>
              <a:t>Be a </a:t>
            </a:r>
            <a:r>
              <a:rPr lang="en-US" sz="3200" dirty="0"/>
              <a:t>tool to plan enhancements to a data </a:t>
            </a:r>
            <a:r>
              <a:rPr lang="en-US" sz="3200" dirty="0" smtClean="0"/>
              <a:t>system</a:t>
            </a:r>
          </a:p>
          <a:p>
            <a:pPr lvl="1"/>
            <a:r>
              <a:rPr lang="en-US" sz="3200" dirty="0" smtClean="0"/>
              <a:t>Help organize </a:t>
            </a:r>
            <a:r>
              <a:rPr lang="en-US" sz="3200" dirty="0"/>
              <a:t>analyses to inform program operations, program improvement, and policy and </a:t>
            </a:r>
            <a:r>
              <a:rPr lang="en-US" sz="3200" dirty="0" smtClean="0"/>
              <a:t>accountability</a:t>
            </a:r>
          </a:p>
          <a:p>
            <a:pPr marL="0" indent="0">
              <a:buNone/>
            </a:pPr>
            <a:endParaRPr lang="en-US" sz="3600" dirty="0"/>
          </a:p>
          <a:p>
            <a:pPr lvl="1"/>
            <a:endParaRPr lang="en-US" sz="3200" dirty="0"/>
          </a:p>
        </p:txBody>
      </p:sp>
    </p:spTree>
    <p:extLst>
      <p:ext uri="{BB962C8B-B14F-4D97-AF65-F5344CB8AC3E}">
        <p14:creationId xmlns:p14="http://schemas.microsoft.com/office/powerpoint/2010/main" val="1249465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
        <p:nvSpPr>
          <p:cNvPr id="3" name="Title 2"/>
          <p:cNvSpPr>
            <a:spLocks noGrp="1"/>
          </p:cNvSpPr>
          <p:nvPr>
            <p:ph type="title"/>
          </p:nvPr>
        </p:nvSpPr>
        <p:spPr/>
        <p:txBody>
          <a:bodyPr>
            <a:normAutofit fontScale="90000"/>
          </a:bodyPr>
          <a:lstStyle/>
          <a:p>
            <a:r>
              <a:rPr lang="en-US" dirty="0"/>
              <a:t>How to use this document as a tool to plan enhancements to a data </a:t>
            </a:r>
            <a:r>
              <a:rPr lang="en-US" dirty="0" smtClean="0"/>
              <a:t>system</a:t>
            </a:r>
            <a:endParaRPr lang="en-US" dirty="0"/>
          </a:p>
        </p:txBody>
      </p:sp>
      <p:sp>
        <p:nvSpPr>
          <p:cNvPr id="2" name="Content Placeholder 1"/>
          <p:cNvSpPr>
            <a:spLocks noGrp="1"/>
          </p:cNvSpPr>
          <p:nvPr>
            <p:ph idx="1"/>
          </p:nvPr>
        </p:nvSpPr>
        <p:spPr>
          <a:xfrm>
            <a:off x="457200" y="1600200"/>
            <a:ext cx="8229600" cy="4419599"/>
          </a:xfrm>
        </p:spPr>
        <p:txBody>
          <a:bodyPr/>
          <a:lstStyle/>
          <a:p>
            <a:pPr lvl="0"/>
            <a:r>
              <a:rPr lang="en-US" sz="2400" dirty="0" smtClean="0"/>
              <a:t>Identify </a:t>
            </a:r>
            <a:r>
              <a:rPr lang="en-US" sz="2400" dirty="0"/>
              <a:t>the questions in this document that are a priority for the state/locality.</a:t>
            </a:r>
          </a:p>
          <a:p>
            <a:pPr lvl="0"/>
            <a:r>
              <a:rPr lang="en-US" sz="2400" dirty="0"/>
              <a:t>Identify which of these questions can and cannot be answered with the current data system.</a:t>
            </a:r>
          </a:p>
          <a:p>
            <a:pPr lvl="0"/>
            <a:r>
              <a:rPr lang="en-US" sz="2400" dirty="0"/>
              <a:t>Prioritize the questions that currently cannot be answered.</a:t>
            </a:r>
          </a:p>
          <a:p>
            <a:pPr lvl="0"/>
            <a:r>
              <a:rPr lang="en-US" sz="2400" dirty="0"/>
              <a:t>Review your data system and data elements to identify what additional data or enhancements to the data system would be needed to be able to answer these questions.</a:t>
            </a:r>
          </a:p>
          <a:p>
            <a:pPr lvl="0"/>
            <a:r>
              <a:rPr lang="en-US" sz="2400" dirty="0"/>
              <a:t>Develop a plan to begin to collect the necessary data elements or to make the necessary enhancements to your data system.</a:t>
            </a:r>
          </a:p>
          <a:p>
            <a:endParaRPr lang="en-US" dirty="0"/>
          </a:p>
        </p:txBody>
      </p:sp>
    </p:spTree>
    <p:extLst>
      <p:ext uri="{BB962C8B-B14F-4D97-AF65-F5344CB8AC3E}">
        <p14:creationId xmlns:p14="http://schemas.microsoft.com/office/powerpoint/2010/main" val="3529471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3" name="Title 2"/>
          <p:cNvSpPr>
            <a:spLocks noGrp="1"/>
          </p:cNvSpPr>
          <p:nvPr>
            <p:ph type="title"/>
          </p:nvPr>
        </p:nvSpPr>
        <p:spPr/>
        <p:txBody>
          <a:bodyPr>
            <a:noAutofit/>
          </a:bodyPr>
          <a:lstStyle/>
          <a:p>
            <a:r>
              <a:rPr lang="en-US" dirty="0"/>
              <a:t>How to use this document to organize </a:t>
            </a:r>
            <a:r>
              <a:rPr lang="en-US" dirty="0" smtClean="0"/>
              <a:t>analyses</a:t>
            </a:r>
            <a:endParaRPr lang="en-US" dirty="0"/>
          </a:p>
        </p:txBody>
      </p:sp>
      <p:sp>
        <p:nvSpPr>
          <p:cNvPr id="2" name="Content Placeholder 1"/>
          <p:cNvSpPr>
            <a:spLocks noGrp="1"/>
          </p:cNvSpPr>
          <p:nvPr>
            <p:ph idx="1"/>
          </p:nvPr>
        </p:nvSpPr>
        <p:spPr/>
        <p:txBody>
          <a:bodyPr/>
          <a:lstStyle/>
          <a:p>
            <a:pPr lvl="0"/>
            <a:r>
              <a:rPr lang="en-US" sz="2400" dirty="0"/>
              <a:t>Identify the questions in this document that are a priority for the state/locality.</a:t>
            </a:r>
          </a:p>
          <a:p>
            <a:pPr lvl="0"/>
            <a:r>
              <a:rPr lang="en-US" sz="2400" dirty="0"/>
              <a:t>Identify which of these questions your state can answer with your data system and which questions currently cannot be answered.</a:t>
            </a:r>
          </a:p>
          <a:p>
            <a:pPr lvl="0"/>
            <a:r>
              <a:rPr lang="en-US" sz="2400" dirty="0"/>
              <a:t>Develop an analysis plan to answer the priority questions that can be answered with your current data system.</a:t>
            </a:r>
          </a:p>
          <a:p>
            <a:pPr lvl="0"/>
            <a:r>
              <a:rPr lang="en-US" sz="2400" dirty="0"/>
              <a:t>Analyze the data.</a:t>
            </a:r>
          </a:p>
          <a:p>
            <a:pPr lvl="0"/>
            <a:r>
              <a:rPr lang="en-US" sz="2400" dirty="0"/>
              <a:t>Apply the results of the analysis to answer your priority questions – and improve services for children and families.</a:t>
            </a:r>
          </a:p>
          <a:p>
            <a:endParaRPr lang="en-US" sz="2400" dirty="0"/>
          </a:p>
        </p:txBody>
      </p:sp>
    </p:spTree>
    <p:extLst>
      <p:ext uri="{BB962C8B-B14F-4D97-AF65-F5344CB8AC3E}">
        <p14:creationId xmlns:p14="http://schemas.microsoft.com/office/powerpoint/2010/main" val="3162533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
        <p:nvSpPr>
          <p:cNvPr id="3" name="Title 2"/>
          <p:cNvSpPr>
            <a:spLocks noGrp="1"/>
          </p:cNvSpPr>
          <p:nvPr>
            <p:ph type="title"/>
          </p:nvPr>
        </p:nvSpPr>
        <p:spPr/>
        <p:txBody>
          <a:bodyPr/>
          <a:lstStyle/>
          <a:p>
            <a:r>
              <a:rPr lang="en-US" dirty="0" smtClean="0"/>
              <a:t>Stay Tuned!</a:t>
            </a:r>
            <a:endParaRPr lang="en-US" dirty="0"/>
          </a:p>
        </p:txBody>
      </p:sp>
      <p:sp>
        <p:nvSpPr>
          <p:cNvPr id="2" name="Content Placeholder 1"/>
          <p:cNvSpPr>
            <a:spLocks noGrp="1"/>
          </p:cNvSpPr>
          <p:nvPr>
            <p:ph idx="1"/>
          </p:nvPr>
        </p:nvSpPr>
        <p:spPr/>
        <p:txBody>
          <a:bodyPr/>
          <a:lstStyle/>
          <a:p>
            <a:r>
              <a:rPr lang="en-US" sz="3200" dirty="0" smtClean="0"/>
              <a:t>Developing analysis </a:t>
            </a:r>
            <a:r>
              <a:rPr lang="en-US" sz="3200" dirty="0"/>
              <a:t>templates for each of the critical </a:t>
            </a:r>
            <a:r>
              <a:rPr lang="en-US" sz="3200" dirty="0" smtClean="0"/>
              <a:t>questions that will</a:t>
            </a:r>
          </a:p>
          <a:p>
            <a:pPr lvl="1"/>
            <a:r>
              <a:rPr lang="en-US" sz="2800" dirty="0" smtClean="0"/>
              <a:t>identify </a:t>
            </a:r>
            <a:r>
              <a:rPr lang="en-US" sz="2800" dirty="0"/>
              <a:t>the data elements needed </a:t>
            </a:r>
            <a:endParaRPr lang="en-US" sz="2800" dirty="0" smtClean="0"/>
          </a:p>
          <a:p>
            <a:pPr lvl="1"/>
            <a:r>
              <a:rPr lang="en-US" sz="2800" dirty="0" smtClean="0"/>
              <a:t>provide </a:t>
            </a:r>
            <a:r>
              <a:rPr lang="en-US" sz="2800" dirty="0"/>
              <a:t>suggested analyses, and </a:t>
            </a:r>
            <a:endParaRPr lang="en-US" sz="2800" dirty="0" smtClean="0"/>
          </a:p>
          <a:p>
            <a:pPr lvl="1"/>
            <a:r>
              <a:rPr lang="en-US" sz="2800" dirty="0" smtClean="0"/>
              <a:t>give </a:t>
            </a:r>
            <a:r>
              <a:rPr lang="en-US" sz="2800" dirty="0"/>
              <a:t>examples of tables or graphs for displaying the data. </a:t>
            </a:r>
          </a:p>
        </p:txBody>
      </p:sp>
    </p:spTree>
    <p:extLst>
      <p:ext uri="{BB962C8B-B14F-4D97-AF65-F5344CB8AC3E}">
        <p14:creationId xmlns:p14="http://schemas.microsoft.com/office/powerpoint/2010/main" val="309142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2897048-00E0-47FB-B07B-F36BBE8AF579}" type="slidenum">
              <a:rPr lang="en-US" smtClean="0"/>
              <a:pPr/>
              <a:t>17</a:t>
            </a:fld>
            <a:endParaRPr lang="en-US" dirty="0"/>
          </a:p>
        </p:txBody>
      </p:sp>
      <p:sp>
        <p:nvSpPr>
          <p:cNvPr id="5" name="Title 4"/>
          <p:cNvSpPr>
            <a:spLocks noGrp="1"/>
          </p:cNvSpPr>
          <p:nvPr>
            <p:ph type="title"/>
          </p:nvPr>
        </p:nvSpPr>
        <p:spPr>
          <a:xfrm>
            <a:off x="685800" y="304800"/>
            <a:ext cx="7772400" cy="1362075"/>
          </a:xfrm>
        </p:spPr>
        <p:txBody>
          <a:bodyPr/>
          <a:lstStyle/>
          <a:p>
            <a:r>
              <a:rPr lang="en-US" dirty="0" smtClean="0"/>
              <a:t>Georgia Early Intervention</a:t>
            </a:r>
            <a:br>
              <a:rPr lang="en-US" dirty="0" smtClean="0"/>
            </a:br>
            <a:r>
              <a:rPr lang="en-US" dirty="0" smtClean="0"/>
              <a:t>Babies Can’t Wait</a:t>
            </a:r>
            <a:endParaRPr lang="en-US" dirty="0"/>
          </a:p>
        </p:txBody>
      </p:sp>
      <p:pic>
        <p:nvPicPr>
          <p:cNvPr id="2" name="Picture 1"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752600"/>
            <a:ext cx="3657600" cy="4302667"/>
          </a:xfrm>
          <a:prstGeom prst="rect">
            <a:avLst/>
          </a:prstGeom>
        </p:spPr>
      </p:pic>
    </p:spTree>
    <p:extLst>
      <p:ext uri="{BB962C8B-B14F-4D97-AF65-F5344CB8AC3E}">
        <p14:creationId xmlns:p14="http://schemas.microsoft.com/office/powerpoint/2010/main" val="1451032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
        <p:nvSpPr>
          <p:cNvPr id="3" name="Title 2"/>
          <p:cNvSpPr>
            <a:spLocks noGrp="1"/>
          </p:cNvSpPr>
          <p:nvPr>
            <p:ph type="title"/>
          </p:nvPr>
        </p:nvSpPr>
        <p:spPr>
          <a:xfrm>
            <a:off x="304800" y="274638"/>
            <a:ext cx="8382000" cy="1143000"/>
          </a:xfrm>
        </p:spPr>
        <p:txBody>
          <a:bodyPr/>
          <a:lstStyle/>
          <a:p>
            <a:r>
              <a:rPr lang="en-US" dirty="0" smtClean="0"/>
              <a:t>Identifying Critical Questions - Fiscal</a:t>
            </a:r>
            <a:endParaRPr lang="en-US" dirty="0"/>
          </a:p>
        </p:txBody>
      </p:sp>
      <p:sp>
        <p:nvSpPr>
          <p:cNvPr id="2" name="Content Placeholder 1"/>
          <p:cNvSpPr>
            <a:spLocks noGrp="1"/>
          </p:cNvSpPr>
          <p:nvPr>
            <p:ph idx="1"/>
          </p:nvPr>
        </p:nvSpPr>
        <p:spPr>
          <a:xfrm>
            <a:off x="381000" y="1600201"/>
            <a:ext cx="8382000" cy="4038600"/>
          </a:xfrm>
        </p:spPr>
        <p:txBody>
          <a:bodyPr/>
          <a:lstStyle/>
          <a:p>
            <a:r>
              <a:rPr lang="en-US" sz="2400" dirty="0" smtClean="0"/>
              <a:t>How many children does the state serve in EI/ECSE? </a:t>
            </a:r>
            <a:r>
              <a:rPr lang="en-US" sz="1200" dirty="0" smtClean="0"/>
              <a:t>(1.1.1a)</a:t>
            </a:r>
          </a:p>
          <a:p>
            <a:r>
              <a:rPr lang="en-US" sz="2400" dirty="0" smtClean="0"/>
              <a:t>What are the characteristics of children and families served in EI/ECSE? </a:t>
            </a:r>
            <a:r>
              <a:rPr lang="en-US" sz="1200" dirty="0" smtClean="0"/>
              <a:t>(1.a.1.b.)  </a:t>
            </a:r>
          </a:p>
          <a:p>
            <a:r>
              <a:rPr lang="en-US" sz="2400" dirty="0" smtClean="0"/>
              <a:t>What percentage of children in EI/ECSE are enrolled in public insurance, other public services?  (</a:t>
            </a:r>
            <a:r>
              <a:rPr lang="en-US" sz="1200" dirty="0" smtClean="0"/>
              <a:t>1.b.2.a,b)</a:t>
            </a:r>
          </a:p>
          <a:p>
            <a:r>
              <a:rPr lang="en-US" sz="2400" dirty="0" smtClean="0"/>
              <a:t>What major funding streams and allocations support children participating in EI/ECSE ?  </a:t>
            </a:r>
            <a:r>
              <a:rPr lang="en-US" sz="1200" dirty="0" smtClean="0"/>
              <a:t>(3.c.1.)</a:t>
            </a:r>
          </a:p>
          <a:p>
            <a:endParaRPr lang="en-US" sz="1200" dirty="0"/>
          </a:p>
          <a:p>
            <a:r>
              <a:rPr lang="en-US" sz="2400" dirty="0" smtClean="0"/>
              <a:t>How have the characteristics of children and families enrolled in EI/ECSE changed over time? (1.A.1.c)</a:t>
            </a:r>
          </a:p>
          <a:p>
            <a:pPr marL="0" indent="0">
              <a:buNone/>
            </a:pPr>
            <a:endParaRPr lang="en-US" sz="1200" dirty="0" smtClean="0">
              <a:latin typeface="+mj-lt"/>
            </a:endParaRPr>
          </a:p>
          <a:p>
            <a:endParaRPr lang="en-US" sz="1200" dirty="0"/>
          </a:p>
          <a:p>
            <a:pPr marL="0" indent="0">
              <a:buNone/>
            </a:pPr>
            <a:endParaRPr lang="en-US" sz="1200" dirty="0" smtClean="0"/>
          </a:p>
          <a:p>
            <a:endParaRPr lang="en-US" sz="1200" dirty="0"/>
          </a:p>
          <a:p>
            <a:pPr marL="0" indent="0">
              <a:buNone/>
            </a:pPr>
            <a:endParaRPr lang="en-US" sz="1200" dirty="0" smtClean="0"/>
          </a:p>
          <a:p>
            <a:pPr marL="0" indent="0">
              <a:buNone/>
            </a:pPr>
            <a:endParaRPr lang="en-US" sz="1200" dirty="0" smtClean="0"/>
          </a:p>
          <a:p>
            <a:pPr marL="0" indent="0">
              <a:buNone/>
            </a:pPr>
            <a:endParaRPr lang="en-US" sz="2400" dirty="0"/>
          </a:p>
          <a:p>
            <a:pPr marL="0" indent="0">
              <a:buNone/>
            </a:pPr>
            <a:endParaRPr lang="en-US" sz="2400" dirty="0" smtClean="0"/>
          </a:p>
          <a:p>
            <a:pPr marL="0" indent="0">
              <a:buNone/>
            </a:pPr>
            <a:endParaRPr lang="en-US" sz="1200" dirty="0"/>
          </a:p>
          <a:p>
            <a:pPr marL="0" indent="0">
              <a:buNone/>
            </a:pPr>
            <a:endParaRPr lang="en-US" sz="2400" dirty="0" smtClean="0"/>
          </a:p>
        </p:txBody>
      </p:sp>
    </p:spTree>
    <p:extLst>
      <p:ext uri="{BB962C8B-B14F-4D97-AF65-F5344CB8AC3E}">
        <p14:creationId xmlns:p14="http://schemas.microsoft.com/office/powerpoint/2010/main" val="4110028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
        <p:nvSpPr>
          <p:cNvPr id="3" name="Title 2"/>
          <p:cNvSpPr>
            <a:spLocks noGrp="1"/>
          </p:cNvSpPr>
          <p:nvPr>
            <p:ph type="title"/>
          </p:nvPr>
        </p:nvSpPr>
        <p:spPr/>
        <p:txBody>
          <a:bodyPr/>
          <a:lstStyle/>
          <a:p>
            <a:r>
              <a:rPr lang="en-US" dirty="0" smtClean="0"/>
              <a:t>Identifying Critical Questions- SSIP</a:t>
            </a:r>
            <a:endParaRPr lang="en-US" dirty="0"/>
          </a:p>
        </p:txBody>
      </p:sp>
      <p:sp>
        <p:nvSpPr>
          <p:cNvPr id="2" name="Content Placeholder 1"/>
          <p:cNvSpPr>
            <a:spLocks noGrp="1"/>
          </p:cNvSpPr>
          <p:nvPr>
            <p:ph idx="1"/>
          </p:nvPr>
        </p:nvSpPr>
        <p:spPr/>
        <p:txBody>
          <a:bodyPr/>
          <a:lstStyle/>
          <a:p>
            <a:r>
              <a:rPr lang="en-US" dirty="0" smtClean="0"/>
              <a:t>What age do children enter the program?</a:t>
            </a:r>
          </a:p>
          <a:p>
            <a:r>
              <a:rPr lang="en-US" dirty="0" smtClean="0"/>
              <a:t>How long do children participate in EI/ECSE – average length of time/% in program less than six months? </a:t>
            </a:r>
            <a:r>
              <a:rPr lang="en-US" sz="1200" dirty="0" smtClean="0"/>
              <a:t>(1.B.2.d)</a:t>
            </a:r>
          </a:p>
          <a:p>
            <a:r>
              <a:rPr lang="en-US" dirty="0" smtClean="0"/>
              <a:t>What is the relationship between child outcomes and length of time in services? </a:t>
            </a:r>
            <a:r>
              <a:rPr lang="en-US" sz="1200" dirty="0" smtClean="0"/>
              <a:t>(1.B.4.a)</a:t>
            </a:r>
          </a:p>
          <a:p>
            <a:r>
              <a:rPr lang="en-US" dirty="0" smtClean="0"/>
              <a:t>What </a:t>
            </a:r>
            <a:r>
              <a:rPr lang="en-US" dirty="0"/>
              <a:t>is the status of young children in Georgia and the external factors influencing child health in the state?</a:t>
            </a:r>
          </a:p>
          <a:p>
            <a:endParaRPr lang="en-US" dirty="0"/>
          </a:p>
        </p:txBody>
      </p:sp>
    </p:spTree>
    <p:extLst>
      <p:ext uri="{BB962C8B-B14F-4D97-AF65-F5344CB8AC3E}">
        <p14:creationId xmlns:p14="http://schemas.microsoft.com/office/powerpoint/2010/main" val="401487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p:cNvSpPr>
            <a:spLocks noGrp="1"/>
          </p:cNvSpPr>
          <p:nvPr>
            <p:ph type="title"/>
          </p:nvPr>
        </p:nvSpPr>
        <p:spPr/>
        <p:txBody>
          <a:bodyPr/>
          <a:lstStyle/>
          <a:p>
            <a:r>
              <a:rPr lang="en-US" dirty="0" smtClean="0"/>
              <a:t>Welcome</a:t>
            </a:r>
            <a:endParaRPr lang="en-US" dirty="0"/>
          </a:p>
        </p:txBody>
      </p:sp>
      <p:sp>
        <p:nvSpPr>
          <p:cNvPr id="2" name="Content Placeholder 1"/>
          <p:cNvSpPr>
            <a:spLocks noGrp="1"/>
          </p:cNvSpPr>
          <p:nvPr>
            <p:ph idx="1"/>
          </p:nvPr>
        </p:nvSpPr>
        <p:spPr>
          <a:xfrm>
            <a:off x="4419600" y="1447800"/>
            <a:ext cx="4572000" cy="4800600"/>
          </a:xfrm>
        </p:spPr>
        <p:txBody>
          <a:bodyPr/>
          <a:lstStyle/>
          <a:p>
            <a:r>
              <a:rPr lang="en-US" dirty="0" smtClean="0"/>
              <a:t>Who’s in the room?</a:t>
            </a:r>
          </a:p>
          <a:p>
            <a:pPr lvl="1"/>
            <a:r>
              <a:rPr lang="en-US" dirty="0" smtClean="0"/>
              <a:t>Who are you affiliated with?</a:t>
            </a:r>
          </a:p>
          <a:p>
            <a:pPr lvl="2"/>
            <a:r>
              <a:rPr lang="en-US" dirty="0" smtClean="0"/>
              <a:t>State</a:t>
            </a:r>
          </a:p>
          <a:p>
            <a:pPr lvl="2"/>
            <a:r>
              <a:rPr lang="en-US" dirty="0" smtClean="0"/>
              <a:t>University/researchers</a:t>
            </a:r>
          </a:p>
          <a:p>
            <a:pPr lvl="2"/>
            <a:r>
              <a:rPr lang="en-US" dirty="0" smtClean="0"/>
              <a:t>Technical assistance</a:t>
            </a:r>
          </a:p>
          <a:p>
            <a:pPr lvl="2"/>
            <a:r>
              <a:rPr lang="en-US" dirty="0" smtClean="0"/>
              <a:t>Vendors/IT</a:t>
            </a:r>
          </a:p>
          <a:p>
            <a:pPr lvl="2"/>
            <a:r>
              <a:rPr lang="en-US" dirty="0" smtClean="0"/>
              <a:t>Other?</a:t>
            </a:r>
          </a:p>
          <a:p>
            <a:pPr lvl="1"/>
            <a:r>
              <a:rPr lang="en-US" dirty="0" smtClean="0"/>
              <a:t>What areas do you work in?</a:t>
            </a:r>
          </a:p>
          <a:p>
            <a:pPr lvl="2"/>
            <a:r>
              <a:rPr lang="en-US" dirty="0" smtClean="0"/>
              <a:t>General education</a:t>
            </a:r>
          </a:p>
          <a:p>
            <a:pPr lvl="2"/>
            <a:r>
              <a:rPr lang="en-US" dirty="0" smtClean="0"/>
              <a:t>Postsecondary</a:t>
            </a:r>
          </a:p>
          <a:p>
            <a:pPr lvl="2"/>
            <a:r>
              <a:rPr lang="en-US" dirty="0" smtClean="0"/>
              <a:t>Special education</a:t>
            </a:r>
          </a:p>
          <a:p>
            <a:pPr lvl="2"/>
            <a:r>
              <a:rPr lang="en-US" dirty="0" smtClean="0"/>
              <a:t>Early childhood</a:t>
            </a:r>
            <a:endParaRPr lang="en-US" dirty="0"/>
          </a:p>
        </p:txBody>
      </p:sp>
      <p:pic>
        <p:nvPicPr>
          <p:cNvPr id="5" name="Picture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752600"/>
            <a:ext cx="4114800" cy="3675099"/>
          </a:xfrm>
          <a:prstGeom prst="rect">
            <a:avLst/>
          </a:prstGeom>
        </p:spPr>
      </p:pic>
    </p:spTree>
    <p:extLst>
      <p:ext uri="{BB962C8B-B14F-4D97-AF65-F5344CB8AC3E}">
        <p14:creationId xmlns:p14="http://schemas.microsoft.com/office/powerpoint/2010/main" val="290562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20</a:t>
            </a:fld>
            <a:endParaRPr lang="en-US" dirty="0"/>
          </a:p>
        </p:txBody>
      </p:sp>
      <p:sp>
        <p:nvSpPr>
          <p:cNvPr id="2" name="Title 1"/>
          <p:cNvSpPr>
            <a:spLocks noGrp="1"/>
          </p:cNvSpPr>
          <p:nvPr>
            <p:ph type="title"/>
          </p:nvPr>
        </p:nvSpPr>
        <p:spPr>
          <a:xfrm>
            <a:off x="381000" y="152400"/>
            <a:ext cx="8534400" cy="914400"/>
          </a:xfrm>
        </p:spPr>
        <p:txBody>
          <a:bodyPr>
            <a:normAutofit/>
          </a:bodyPr>
          <a:lstStyle/>
          <a:p>
            <a:r>
              <a:rPr lang="en-US" sz="3400" dirty="0" smtClean="0"/>
              <a:t>Initial answers to the critical question</a:t>
            </a:r>
            <a:endParaRPr lang="en-US" sz="3400" dirty="0"/>
          </a:p>
        </p:txBody>
      </p:sp>
      <p:sp>
        <p:nvSpPr>
          <p:cNvPr id="4" name="Content Placeholder 3"/>
          <p:cNvSpPr>
            <a:spLocks noGrp="1"/>
          </p:cNvSpPr>
          <p:nvPr>
            <p:ph sz="half" idx="2"/>
          </p:nvPr>
        </p:nvSpPr>
        <p:spPr>
          <a:xfrm>
            <a:off x="4267200" y="990600"/>
            <a:ext cx="4724400" cy="5135563"/>
          </a:xfrm>
        </p:spPr>
        <p:txBody>
          <a:bodyPr/>
          <a:lstStyle/>
          <a:p>
            <a:pPr lvl="0"/>
            <a:r>
              <a:rPr lang="en-US" sz="2400" dirty="0" smtClean="0"/>
              <a:t>Enrollment into EI increased 20% from 2007-2014.  </a:t>
            </a:r>
          </a:p>
          <a:p>
            <a:pPr lvl="0"/>
            <a:r>
              <a:rPr lang="en-US" sz="2400" dirty="0" smtClean="0"/>
              <a:t>In FY14, cost per child was $2,651</a:t>
            </a:r>
          </a:p>
          <a:p>
            <a:pPr lvl="0"/>
            <a:r>
              <a:rPr lang="en-US" sz="2400" dirty="0" smtClean="0"/>
              <a:t>¾ have suspected developmental delay with communication as leading concern and ¼ have medical conditions with Down Syndrome as top condition</a:t>
            </a:r>
          </a:p>
          <a:p>
            <a:pPr lvl="0"/>
            <a:r>
              <a:rPr lang="en-US" sz="2400" dirty="0" smtClean="0"/>
              <a:t>Georgia ranks poorly nationally in perinatal factors and poverty rate, with counties in the southern part of the state worst affected. </a:t>
            </a:r>
            <a:endParaRPr lang="en-US" sz="3200" dirty="0" smtClean="0"/>
          </a:p>
        </p:txBody>
      </p:sp>
      <p:pic>
        <p:nvPicPr>
          <p:cNvPr id="6" name="Content Placeholder 5" descr="This image is a snapshot of the fact sheet that is being described in this slide."/>
          <p:cNvPicPr>
            <a:picLocks noGrp="1"/>
          </p:cNvPicPr>
          <p:nvPr>
            <p:ph sz="half" idx="1"/>
          </p:nvPr>
        </p:nvPicPr>
        <p:blipFill rotWithShape="1">
          <a:blip r:embed="rId3" cstate="print">
            <a:extLst>
              <a:ext uri="{28A0092B-C50C-407E-A947-70E740481C1C}">
                <a14:useLocalDpi xmlns:a14="http://schemas.microsoft.com/office/drawing/2010/main" val="0"/>
              </a:ext>
            </a:extLst>
          </a:blip>
          <a:srcRect l="3399" t="1688" r="2037" b="2333"/>
          <a:stretch/>
        </p:blipFill>
        <p:spPr bwMode="auto">
          <a:xfrm>
            <a:off x="76200" y="990600"/>
            <a:ext cx="4114800" cy="5105400"/>
          </a:xfrm>
          <a:prstGeom prst="rect">
            <a:avLst/>
          </a:prstGeom>
          <a:noFill/>
          <a:ln>
            <a:noFill/>
          </a:ln>
        </p:spPr>
      </p:pic>
    </p:spTree>
    <p:extLst>
      <p:ext uri="{BB962C8B-B14F-4D97-AF65-F5344CB8AC3E}">
        <p14:creationId xmlns:p14="http://schemas.microsoft.com/office/powerpoint/2010/main" val="582056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21</a:t>
            </a:fld>
            <a:endParaRPr lang="en-US" dirty="0"/>
          </a:p>
        </p:txBody>
      </p:sp>
      <p:sp>
        <p:nvSpPr>
          <p:cNvPr id="2" name="Title 1"/>
          <p:cNvSpPr>
            <a:spLocks noGrp="1"/>
          </p:cNvSpPr>
          <p:nvPr>
            <p:ph type="title"/>
          </p:nvPr>
        </p:nvSpPr>
        <p:spPr>
          <a:xfrm>
            <a:off x="457200" y="274638"/>
            <a:ext cx="8229600" cy="639762"/>
          </a:xfrm>
        </p:spPr>
        <p:txBody>
          <a:bodyPr>
            <a:normAutofit fontScale="90000"/>
          </a:bodyPr>
          <a:lstStyle/>
          <a:p>
            <a:r>
              <a:rPr lang="en-US" dirty="0" smtClean="0"/>
              <a:t>Follow up answers to the critical question</a:t>
            </a:r>
            <a:endParaRPr lang="en-US" dirty="0"/>
          </a:p>
        </p:txBody>
      </p:sp>
      <p:sp>
        <p:nvSpPr>
          <p:cNvPr id="4" name="Content Placeholder 3"/>
          <p:cNvSpPr>
            <a:spLocks noGrp="1"/>
          </p:cNvSpPr>
          <p:nvPr>
            <p:ph sz="half" idx="2"/>
          </p:nvPr>
        </p:nvSpPr>
        <p:spPr>
          <a:xfrm>
            <a:off x="4876800" y="1143000"/>
            <a:ext cx="4038600" cy="4800600"/>
          </a:xfrm>
        </p:spPr>
        <p:txBody>
          <a:bodyPr/>
          <a:lstStyle/>
          <a:p>
            <a:r>
              <a:rPr lang="en-US" sz="2600" dirty="0" smtClean="0"/>
              <a:t>Analysis of data revealed that that although majority of children enroll with concern in the area of communication</a:t>
            </a:r>
          </a:p>
          <a:p>
            <a:r>
              <a:rPr lang="en-US" sz="2600" dirty="0" smtClean="0"/>
              <a:t>These children typically do better on exit outcomes than children with concerns related to social-emotional skills</a:t>
            </a:r>
          </a:p>
        </p:txBody>
      </p:sp>
      <p:pic>
        <p:nvPicPr>
          <p:cNvPr id="6" name="Content Placeholder 5" descr="This image is a map of Georgia that color codes different parts of the state based on their average rating by the Georgia health district from 2010 to 2012 regarding indicator 3A summary statement 2. "/>
          <p:cNvPicPr>
            <a:picLocks noGrp="1"/>
          </p:cNvPicPr>
          <p:nvPr>
            <p:ph sz="half" idx="1"/>
          </p:nvPr>
        </p:nvPicPr>
        <p:blipFill rotWithShape="1">
          <a:blip r:embed="rId3">
            <a:extLst>
              <a:ext uri="{28A0092B-C50C-407E-A947-70E740481C1C}">
                <a14:useLocalDpi xmlns:a14="http://schemas.microsoft.com/office/drawing/2010/main" val="0"/>
              </a:ext>
            </a:extLst>
          </a:blip>
          <a:srcRect l="2940" t="2780" r="3526" b="2336"/>
          <a:stretch/>
        </p:blipFill>
        <p:spPr bwMode="auto">
          <a:xfrm>
            <a:off x="141121" y="1001325"/>
            <a:ext cx="4583279" cy="5628075"/>
          </a:xfrm>
          <a:prstGeom prst="rect">
            <a:avLst/>
          </a:prstGeom>
          <a:noFill/>
          <a:ln>
            <a:noFill/>
          </a:ln>
        </p:spPr>
      </p:pic>
    </p:spTree>
    <p:extLst>
      <p:ext uri="{BB962C8B-B14F-4D97-AF65-F5344CB8AC3E}">
        <p14:creationId xmlns:p14="http://schemas.microsoft.com/office/powerpoint/2010/main" val="3351105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22</a:t>
            </a:fld>
            <a:endParaRPr lang="en-US" dirty="0"/>
          </a:p>
        </p:txBody>
      </p:sp>
      <p:sp>
        <p:nvSpPr>
          <p:cNvPr id="3" name="Title 2"/>
          <p:cNvSpPr>
            <a:spLocks noGrp="1"/>
          </p:cNvSpPr>
          <p:nvPr>
            <p:ph type="title"/>
          </p:nvPr>
        </p:nvSpPr>
        <p:spPr/>
        <p:txBody>
          <a:bodyPr/>
          <a:lstStyle/>
          <a:p>
            <a:r>
              <a:rPr lang="en-US" dirty="0" smtClean="0"/>
              <a:t>Ultimate Critical Question</a:t>
            </a:r>
            <a:endParaRPr lang="en-US" dirty="0"/>
          </a:p>
        </p:txBody>
      </p:sp>
      <p:sp>
        <p:nvSpPr>
          <p:cNvPr id="2" name="Content Placeholder 1"/>
          <p:cNvSpPr>
            <a:spLocks noGrp="1"/>
          </p:cNvSpPr>
          <p:nvPr>
            <p:ph idx="1"/>
          </p:nvPr>
        </p:nvSpPr>
        <p:spPr>
          <a:ln>
            <a:solidFill>
              <a:schemeClr val="accent1"/>
            </a:solidFill>
          </a:ln>
        </p:spPr>
        <p:txBody>
          <a:bodyPr/>
          <a:lstStyle/>
          <a:p>
            <a:r>
              <a:rPr lang="en-US" dirty="0"/>
              <a:t>What can be done to alleviate these factors and who are </a:t>
            </a:r>
            <a:r>
              <a:rPr lang="en-US" dirty="0" smtClean="0"/>
              <a:t>our </a:t>
            </a:r>
            <a:r>
              <a:rPr lang="en-US" dirty="0"/>
              <a:t>potential partners </a:t>
            </a:r>
            <a:r>
              <a:rPr lang="en-US" dirty="0" smtClean="0"/>
              <a:t>?</a:t>
            </a:r>
          </a:p>
          <a:p>
            <a:pPr marL="0" indent="0">
              <a:buNone/>
            </a:pPr>
            <a:endParaRPr lang="en-US" dirty="0" smtClean="0"/>
          </a:p>
          <a:p>
            <a:r>
              <a:rPr lang="en-US" dirty="0" smtClean="0"/>
              <a:t>How do we improve the outcomes of the children and families we serve?</a:t>
            </a:r>
            <a:endParaRPr lang="en-US" dirty="0"/>
          </a:p>
          <a:p>
            <a:endParaRPr lang="en-US" dirty="0"/>
          </a:p>
        </p:txBody>
      </p:sp>
    </p:spTree>
    <p:extLst>
      <p:ext uri="{BB962C8B-B14F-4D97-AF65-F5344CB8AC3E}">
        <p14:creationId xmlns:p14="http://schemas.microsoft.com/office/powerpoint/2010/main" val="2682620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sp>
        <p:nvSpPr>
          <p:cNvPr id="3" name="Title 2"/>
          <p:cNvSpPr>
            <a:spLocks noGrp="1"/>
          </p:cNvSpPr>
          <p:nvPr>
            <p:ph type="title"/>
          </p:nvPr>
        </p:nvSpPr>
        <p:spPr/>
        <p:txBody>
          <a:bodyPr>
            <a:normAutofit/>
          </a:bodyPr>
          <a:lstStyle/>
          <a:p>
            <a:pPr algn="ctr"/>
            <a:r>
              <a:rPr lang="en-US" dirty="0" smtClean="0"/>
              <a:t>What do we do about it?</a:t>
            </a:r>
            <a:endParaRPr lang="en-US" dirty="0"/>
          </a:p>
        </p:txBody>
      </p:sp>
      <p:sp>
        <p:nvSpPr>
          <p:cNvPr id="2" name="Content Placeholder 1"/>
          <p:cNvSpPr>
            <a:spLocks noGrp="1"/>
          </p:cNvSpPr>
          <p:nvPr>
            <p:ph idx="1"/>
          </p:nvPr>
        </p:nvSpPr>
        <p:spPr/>
        <p:txBody>
          <a:bodyPr/>
          <a:lstStyle/>
          <a:p>
            <a:r>
              <a:rPr lang="en-US" dirty="0" smtClean="0"/>
              <a:t>Georgia SSIP stakeholders voted to adopt a State identified Measurable </a:t>
            </a:r>
            <a:r>
              <a:rPr lang="en-US" dirty="0"/>
              <a:t>R</a:t>
            </a:r>
            <a:r>
              <a:rPr lang="en-US" dirty="0" smtClean="0"/>
              <a:t>esult (</a:t>
            </a:r>
            <a:r>
              <a:rPr lang="en-US" dirty="0" err="1" smtClean="0"/>
              <a:t>SiMR</a:t>
            </a:r>
            <a:r>
              <a:rPr lang="en-US" dirty="0" smtClean="0"/>
              <a:t>) “ </a:t>
            </a:r>
            <a:r>
              <a:rPr lang="en-US" i="1" dirty="0" smtClean="0"/>
              <a:t>Increase the percentage of infants and toddlers who are nearer or meet age expectation for positive social-emotional skills including social relationships”</a:t>
            </a:r>
          </a:p>
          <a:p>
            <a:r>
              <a:rPr lang="en-US" dirty="0" smtClean="0"/>
              <a:t>Further more, the EPI group were mandated to research and evaluate the association of family/maternal characteristics  and age of child at enrollment to improved exit child outcome</a:t>
            </a:r>
          </a:p>
        </p:txBody>
      </p:sp>
    </p:spTree>
    <p:extLst>
      <p:ext uri="{BB962C8B-B14F-4D97-AF65-F5344CB8AC3E}">
        <p14:creationId xmlns:p14="http://schemas.microsoft.com/office/powerpoint/2010/main" val="2314254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24</a:t>
            </a:fld>
            <a:endParaRPr lang="en-US" dirty="0"/>
          </a:p>
        </p:txBody>
      </p:sp>
      <p:sp>
        <p:nvSpPr>
          <p:cNvPr id="2" name="Title 1"/>
          <p:cNvSpPr>
            <a:spLocks noGrp="1"/>
          </p:cNvSpPr>
          <p:nvPr>
            <p:ph type="title"/>
          </p:nvPr>
        </p:nvSpPr>
        <p:spPr/>
        <p:txBody>
          <a:bodyPr/>
          <a:lstStyle/>
          <a:p>
            <a:r>
              <a:rPr lang="en-US" dirty="0"/>
              <a:t>Preliminary </a:t>
            </a:r>
            <a:r>
              <a:rPr lang="en-US" dirty="0" smtClean="0"/>
              <a:t>Results </a:t>
            </a:r>
            <a:r>
              <a:rPr lang="en-US" dirty="0"/>
              <a:t>S</a:t>
            </a:r>
            <a:r>
              <a:rPr lang="en-US" dirty="0" smtClean="0"/>
              <a:t>how...</a:t>
            </a:r>
            <a:endParaRPr lang="en-US" dirty="0"/>
          </a:p>
        </p:txBody>
      </p:sp>
      <p:sp>
        <p:nvSpPr>
          <p:cNvPr id="4" name="Content Placeholder 3"/>
          <p:cNvSpPr>
            <a:spLocks noGrp="1"/>
          </p:cNvSpPr>
          <p:nvPr>
            <p:ph sz="half" idx="2"/>
          </p:nvPr>
        </p:nvSpPr>
        <p:spPr/>
        <p:txBody>
          <a:bodyPr/>
          <a:lstStyle/>
          <a:p>
            <a:pPr lvl="0"/>
            <a:r>
              <a:rPr lang="en-US" sz="2200" dirty="0" smtClean="0"/>
              <a:t>This box plot shows improvement in exit score rating over the entry score rating by age categories in the Socio-emotional subcategory of Child outcomes.</a:t>
            </a:r>
          </a:p>
          <a:p>
            <a:pPr lvl="0"/>
            <a:r>
              <a:rPr lang="en-US" sz="2200" dirty="0" smtClean="0"/>
              <a:t>Specifically, </a:t>
            </a:r>
            <a:r>
              <a:rPr lang="en-US" sz="2200" dirty="0"/>
              <a:t>children enrolled </a:t>
            </a:r>
            <a:r>
              <a:rPr lang="en-US" sz="2200" dirty="0" smtClean="0"/>
              <a:t>between 0-6 months of </a:t>
            </a:r>
            <a:r>
              <a:rPr lang="en-US" sz="2200" dirty="0"/>
              <a:t>age had significantly </a:t>
            </a:r>
            <a:r>
              <a:rPr lang="en-US" sz="2200" dirty="0" smtClean="0"/>
              <a:t>improved socio-emotional exit score compared to other age categories. </a:t>
            </a:r>
            <a:endParaRPr lang="en-US" sz="2200" dirty="0"/>
          </a:p>
        </p:txBody>
      </p:sp>
      <p:sp>
        <p:nvSpPr>
          <p:cNvPr id="3" name="Content Placeholder 2" descr="This chart demonstrates that early enrollment in the program correlates to better outcomes for children.  The best outcomes were for those children who enrolled at 0-6 months and stayed in the programs.&#10;"/>
          <p:cNvSpPr>
            <a:spLocks noGrp="1"/>
          </p:cNvSpPr>
          <p:nvPr>
            <p:ph sz="half" idx="1"/>
          </p:nvPr>
        </p:nvSpPr>
        <p:spPr/>
        <p:txBody>
          <a:bodyPr/>
          <a:lstStyle/>
          <a:p>
            <a:endParaRPr lang="en-US" dirty="0" smtClean="0"/>
          </a:p>
          <a:p>
            <a:endParaRPr lang="en-US" dirty="0"/>
          </a:p>
        </p:txBody>
      </p:sp>
      <p:pic>
        <p:nvPicPr>
          <p:cNvPr id="7" name="Picture 6" descr="This chart demonstrates that early enrollment in the program correlates to better outcomes for children.  The best outcomes were for those children who enrolled at 0-6 months and stayed in the programs.&#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0"/>
            <a:ext cx="4267200" cy="4114800"/>
          </a:xfrm>
          <a:prstGeom prst="rect">
            <a:avLst/>
          </a:prstGeom>
          <a:noFill/>
          <a:ln>
            <a:noFill/>
          </a:ln>
        </p:spPr>
      </p:pic>
      <p:sp>
        <p:nvSpPr>
          <p:cNvPr id="8" name="TextBox 7"/>
          <p:cNvSpPr txBox="1"/>
          <p:nvPr/>
        </p:nvSpPr>
        <p:spPr>
          <a:xfrm>
            <a:off x="990600" y="5562600"/>
            <a:ext cx="3657600" cy="369332"/>
          </a:xfrm>
          <a:prstGeom prst="rect">
            <a:avLst/>
          </a:prstGeom>
          <a:noFill/>
        </p:spPr>
        <p:txBody>
          <a:bodyPr wrap="square" rtlCol="0">
            <a:spAutoFit/>
          </a:bodyPr>
          <a:lstStyle/>
          <a:p>
            <a:r>
              <a:rPr lang="en-US" dirty="0" smtClean="0"/>
              <a:t>Age of enrollment in months</a:t>
            </a:r>
            <a:endParaRPr lang="en-US" dirty="0"/>
          </a:p>
        </p:txBody>
      </p:sp>
      <p:sp>
        <p:nvSpPr>
          <p:cNvPr id="9" name="TextBox 8"/>
          <p:cNvSpPr txBox="1"/>
          <p:nvPr/>
        </p:nvSpPr>
        <p:spPr>
          <a:xfrm>
            <a:off x="804333" y="5232821"/>
            <a:ext cx="3810000" cy="338554"/>
          </a:xfrm>
          <a:prstGeom prst="rect">
            <a:avLst/>
          </a:prstGeom>
          <a:solidFill>
            <a:schemeClr val="accent1">
              <a:lumMod val="20000"/>
              <a:lumOff val="80000"/>
            </a:schemeClr>
          </a:solidFill>
        </p:spPr>
        <p:txBody>
          <a:bodyPr wrap="square" rtlCol="0">
            <a:spAutoFit/>
          </a:bodyPr>
          <a:lstStyle/>
          <a:p>
            <a:r>
              <a:rPr lang="en-US" sz="1600" dirty="0" smtClean="0"/>
              <a:t>0-6       &gt;6-12       &gt;12-18      &gt;18-24      &gt;24</a:t>
            </a:r>
            <a:endParaRPr lang="en-US" sz="1600" dirty="0"/>
          </a:p>
        </p:txBody>
      </p:sp>
    </p:spTree>
    <p:extLst>
      <p:ext uri="{BB962C8B-B14F-4D97-AF65-F5344CB8AC3E}">
        <p14:creationId xmlns:p14="http://schemas.microsoft.com/office/powerpoint/2010/main" val="3540880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
        <p:nvSpPr>
          <p:cNvPr id="3" name="Title 2"/>
          <p:cNvSpPr>
            <a:spLocks noGrp="1"/>
          </p:cNvSpPr>
          <p:nvPr>
            <p:ph type="title"/>
          </p:nvPr>
        </p:nvSpPr>
        <p:spPr/>
        <p:txBody>
          <a:bodyPr/>
          <a:lstStyle/>
          <a:p>
            <a:r>
              <a:rPr lang="en-US" dirty="0" smtClean="0"/>
              <a:t>Lessons learned</a:t>
            </a:r>
            <a:endParaRPr lang="en-US" dirty="0"/>
          </a:p>
        </p:txBody>
      </p:sp>
      <p:sp>
        <p:nvSpPr>
          <p:cNvPr id="2" name="Content Placeholder 1"/>
          <p:cNvSpPr>
            <a:spLocks noGrp="1"/>
          </p:cNvSpPr>
          <p:nvPr>
            <p:ph idx="1"/>
          </p:nvPr>
        </p:nvSpPr>
        <p:spPr>
          <a:xfrm>
            <a:off x="457200" y="1447800"/>
            <a:ext cx="8229600" cy="4724399"/>
          </a:xfrm>
        </p:spPr>
        <p:txBody>
          <a:bodyPr/>
          <a:lstStyle/>
          <a:p>
            <a:r>
              <a:rPr lang="en-US" dirty="0"/>
              <a:t>O</a:t>
            </a:r>
            <a:r>
              <a:rPr lang="en-US" dirty="0" smtClean="0"/>
              <a:t>ur critical questions has helped to shed light as to where the needs are most desperate in our state. </a:t>
            </a:r>
          </a:p>
          <a:p>
            <a:r>
              <a:rPr lang="en-US" dirty="0" smtClean="0"/>
              <a:t>It has helped our stakeholders to prioritize resources and partner with other initiatives to get the best bang for the buck.</a:t>
            </a:r>
          </a:p>
          <a:p>
            <a:r>
              <a:rPr lang="en-US" dirty="0" smtClean="0"/>
              <a:t>Linking the various data elements has highlighted the crucial importance of certain data elements which will now be included in future our APR data.</a:t>
            </a:r>
          </a:p>
          <a:p>
            <a:r>
              <a:rPr lang="en-US" dirty="0" smtClean="0"/>
              <a:t>Process was successful because it was a combined effort between programmatic and data/analytic staff</a:t>
            </a:r>
          </a:p>
          <a:p>
            <a:pPr marL="0" indent="0">
              <a:buNone/>
            </a:pPr>
            <a:endParaRPr lang="en-US" dirty="0" smtClean="0"/>
          </a:p>
        </p:txBody>
      </p:sp>
    </p:spTree>
    <p:extLst>
      <p:ext uri="{BB962C8B-B14F-4D97-AF65-F5344CB8AC3E}">
        <p14:creationId xmlns:p14="http://schemas.microsoft.com/office/powerpoint/2010/main" val="1972914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26</a:t>
            </a:fld>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
        <p:nvSpPr>
          <p:cNvPr id="2" name="Content Placeholder 1"/>
          <p:cNvSpPr>
            <a:spLocks noGrp="1"/>
          </p:cNvSpPr>
          <p:nvPr>
            <p:ph idx="1"/>
          </p:nvPr>
        </p:nvSpPr>
        <p:spPr/>
        <p:txBody>
          <a:bodyPr/>
          <a:lstStyle/>
          <a:p>
            <a:r>
              <a:rPr lang="en-US" dirty="0" smtClean="0"/>
              <a:t>What are the some of the critical questions you have considered in your work?</a:t>
            </a:r>
          </a:p>
          <a:p>
            <a:pPr lvl="1"/>
            <a:r>
              <a:rPr lang="en-US" dirty="0" smtClean="0"/>
              <a:t>How did you develop those questions?</a:t>
            </a:r>
          </a:p>
          <a:p>
            <a:pPr lvl="1"/>
            <a:r>
              <a:rPr lang="en-US" dirty="0" smtClean="0"/>
              <a:t>What was the result (e.g., identifying additional data needed, prioritizing analyses, informing policy)?</a:t>
            </a:r>
          </a:p>
          <a:p>
            <a:endParaRPr lang="en-US" dirty="0"/>
          </a:p>
        </p:txBody>
      </p:sp>
    </p:spTree>
    <p:extLst>
      <p:ext uri="{BB962C8B-B14F-4D97-AF65-F5344CB8AC3E}">
        <p14:creationId xmlns:p14="http://schemas.microsoft.com/office/powerpoint/2010/main" val="1267402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2897048-00E0-47FB-B07B-F36BBE8AF579}" type="slidenum">
              <a:rPr lang="en-US" smtClean="0"/>
              <a:pPr/>
              <a:t>27</a:t>
            </a:fld>
            <a:endParaRPr lang="en-US" dirty="0"/>
          </a:p>
        </p:txBody>
      </p:sp>
      <p:sp>
        <p:nvSpPr>
          <p:cNvPr id="3" name="Title 2"/>
          <p:cNvSpPr>
            <a:spLocks noGrp="1"/>
          </p:cNvSpPr>
          <p:nvPr>
            <p:ph type="title"/>
          </p:nvPr>
        </p:nvSpPr>
        <p:spPr>
          <a:xfrm>
            <a:off x="609600" y="457200"/>
            <a:ext cx="7772400" cy="1362075"/>
          </a:xfrm>
        </p:spPr>
        <p:txBody>
          <a:bodyPr/>
          <a:lstStyle/>
          <a:p>
            <a:r>
              <a:rPr lang="en-US" dirty="0" smtClean="0"/>
              <a:t>Additional Questions?	</a:t>
            </a:r>
            <a:endParaRPr lang="en-US" dirty="0"/>
          </a:p>
        </p:txBody>
      </p:sp>
      <p:pic>
        <p:nvPicPr>
          <p:cNvPr id="10" name="Picture Placeholder 9" descr="&quot; &quot;"/>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695" t="6356" r="-1695" b="37686"/>
          <a:stretch/>
        </p:blipFill>
        <p:spPr>
          <a:xfrm>
            <a:off x="1828800" y="1600200"/>
            <a:ext cx="5106445" cy="3810000"/>
          </a:xfrm>
        </p:spPr>
      </p:pic>
    </p:spTree>
    <p:extLst>
      <p:ext uri="{BB962C8B-B14F-4D97-AF65-F5344CB8AC3E}">
        <p14:creationId xmlns:p14="http://schemas.microsoft.com/office/powerpoint/2010/main" val="1366318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28</a:t>
            </a:fld>
            <a:endParaRPr lang="en-US" dirty="0"/>
          </a:p>
        </p:txBody>
      </p:sp>
      <p:sp>
        <p:nvSpPr>
          <p:cNvPr id="2" name="Title 1" descr="&quot; &quot;"/>
          <p:cNvSpPr>
            <a:spLocks noGrp="1"/>
          </p:cNvSpPr>
          <p:nvPr>
            <p:ph type="title"/>
          </p:nvPr>
        </p:nvSpPr>
        <p:spPr/>
        <p:txBody>
          <a:bodyPr/>
          <a:lstStyle/>
          <a:p>
            <a:r>
              <a:rPr lang="en-US" dirty="0" smtClean="0"/>
              <a:t>How to Stay In Touch</a:t>
            </a:r>
            <a:endParaRPr lang="en-US" dirty="0"/>
          </a:p>
        </p:txBody>
      </p:sp>
      <p:sp>
        <p:nvSpPr>
          <p:cNvPr id="3" name="Content Placeholder 2"/>
          <p:cNvSpPr>
            <a:spLocks noGrp="1"/>
          </p:cNvSpPr>
          <p:nvPr>
            <p:ph idx="1"/>
          </p:nvPr>
        </p:nvSpPr>
        <p:spPr>
          <a:xfrm>
            <a:off x="457200" y="1600200"/>
            <a:ext cx="8229600" cy="4419599"/>
          </a:xfrm>
        </p:spPr>
        <p:txBody>
          <a:bodyPr/>
          <a:lstStyle/>
          <a:p>
            <a:r>
              <a:rPr lang="en-US" sz="2400" dirty="0" smtClean="0"/>
              <a:t>Visit the </a:t>
            </a:r>
            <a:r>
              <a:rPr lang="en-US" sz="2400" dirty="0" err="1" smtClean="0"/>
              <a:t>DaSy</a:t>
            </a:r>
            <a:r>
              <a:rPr lang="en-US" sz="2400" dirty="0" smtClean="0"/>
              <a:t> website at:</a:t>
            </a:r>
            <a:br>
              <a:rPr lang="en-US" sz="2400" dirty="0" smtClean="0"/>
            </a:br>
            <a:r>
              <a:rPr lang="en-US" sz="2400" dirty="0" smtClean="0">
                <a:hlinkClick r:id="rId3"/>
              </a:rPr>
              <a:t>http://dasycenter.org/</a:t>
            </a:r>
            <a:endParaRPr lang="en-US" sz="2400" dirty="0" smtClean="0"/>
          </a:p>
          <a:p>
            <a:r>
              <a:rPr lang="en-US" sz="2400" dirty="0" smtClean="0"/>
              <a:t>Like us on Facebook: </a:t>
            </a:r>
            <a:br>
              <a:rPr lang="en-US" sz="2400" dirty="0" smtClean="0"/>
            </a:br>
            <a:r>
              <a:rPr lang="en-US" sz="2400" u="sng" dirty="0">
                <a:hlinkClick r:id="rId4"/>
              </a:rPr>
              <a:t>https://www.facebook.com/dasycenter</a:t>
            </a:r>
            <a:endParaRPr lang="en-US" sz="2400" dirty="0" smtClean="0"/>
          </a:p>
          <a:p>
            <a:r>
              <a:rPr lang="en-US" sz="2400" dirty="0" smtClean="0"/>
              <a:t>Follow us on Twitter:</a:t>
            </a:r>
            <a:br>
              <a:rPr lang="en-US" sz="2400" dirty="0" smtClean="0"/>
            </a:br>
            <a:r>
              <a:rPr lang="en-US" sz="2400" u="sng" dirty="0" smtClean="0">
                <a:hlinkClick r:id="rId5"/>
              </a:rPr>
              <a:t>@</a:t>
            </a:r>
            <a:r>
              <a:rPr lang="en-US" sz="2400" u="sng" dirty="0" err="1">
                <a:hlinkClick r:id="rId5"/>
              </a:rPr>
              <a:t>DaSyCenter</a:t>
            </a:r>
            <a:r>
              <a:rPr lang="en-US" sz="2400" dirty="0"/>
              <a:t> </a:t>
            </a:r>
            <a:r>
              <a:rPr lang="en-US" sz="2400" dirty="0" smtClean="0"/>
              <a:t> </a:t>
            </a:r>
          </a:p>
          <a:p>
            <a:r>
              <a:rPr lang="en-US" sz="2400" dirty="0" smtClean="0"/>
              <a:t>Email us:</a:t>
            </a:r>
          </a:p>
          <a:p>
            <a:pPr marL="400050" lvl="1" indent="0">
              <a:buNone/>
            </a:pPr>
            <a:r>
              <a:rPr lang="en-US" dirty="0" smtClean="0">
                <a:hlinkClick r:id="rId6"/>
              </a:rPr>
              <a:t>Abby.winer@sri.com</a:t>
            </a:r>
            <a:endParaRPr lang="en-US" dirty="0" smtClean="0"/>
          </a:p>
          <a:p>
            <a:pPr marL="400050" lvl="1" indent="0">
              <a:buNone/>
            </a:pPr>
            <a:r>
              <a:rPr lang="en-US" dirty="0" smtClean="0">
                <a:hlinkClick r:id="rId7"/>
              </a:rPr>
              <a:t>Grace.kelley@sri.com</a:t>
            </a:r>
            <a:endParaRPr lang="en-US" dirty="0" smtClean="0"/>
          </a:p>
          <a:p>
            <a:pPr marL="400050" lvl="1" indent="0">
              <a:buNone/>
            </a:pPr>
            <a:r>
              <a:rPr lang="en-US" dirty="0" smtClean="0">
                <a:hlinkClick r:id="rId8"/>
              </a:rPr>
              <a:t>Brendan.Ibe@dph.ga.gov</a:t>
            </a:r>
            <a:r>
              <a:rPr lang="en-US" dirty="0" smtClean="0"/>
              <a:t> </a:t>
            </a:r>
          </a:p>
          <a:p>
            <a:endParaRPr lang="en-US" dirty="0" smtClean="0"/>
          </a:p>
        </p:txBody>
      </p:sp>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29</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a:t>
            </a:r>
            <a:r>
              <a:rPr lang="en-US" sz="1800" dirty="0" smtClean="0"/>
              <a:t>presentation were </a:t>
            </a:r>
            <a:r>
              <a:rPr lang="en-US" sz="1800" dirty="0"/>
              <a:t>developed under a grant from the </a:t>
            </a:r>
            <a:r>
              <a:rPr lang="en-US" sz="1800" dirty="0" smtClean="0"/>
              <a:t>U.S. </a:t>
            </a:r>
            <a:r>
              <a:rPr lang="en-US" sz="1800" dirty="0"/>
              <a:t>Department of Education</a:t>
            </a:r>
            <a:r>
              <a:rPr lang="en-US" sz="1800" dirty="0" smtClean="0"/>
              <a:t>, #</a:t>
            </a:r>
            <a:r>
              <a:rPr lang="en-US" sz="1800" dirty="0"/>
              <a:t> H373Z120002</a:t>
            </a:r>
            <a:r>
              <a:rPr lang="en-US" sz="1800" dirty="0" smtClean="0"/>
              <a:t>. </a:t>
            </a:r>
            <a:r>
              <a:rPr lang="en-US" sz="1800" dirty="0"/>
              <a:t>However, those contents do not necessarily represent the policy </a:t>
            </a:r>
            <a:r>
              <a:rPr lang="en-US" sz="1800" dirty="0" smtClean="0"/>
              <a:t>of the U.S. </a:t>
            </a:r>
            <a:r>
              <a:rPr lang="en-US" sz="1800" dirty="0"/>
              <a:t>Department of Education, and you should not assume endorsement by </a:t>
            </a:r>
            <a:r>
              <a:rPr lang="en-US" sz="1800" dirty="0" smtClean="0"/>
              <a:t>the Federal </a:t>
            </a:r>
            <a:r>
              <a:rPr lang="en-US" sz="1800" dirty="0"/>
              <a:t>Government. Project </a:t>
            </a:r>
            <a:r>
              <a:rPr lang="en-US" sz="1800" dirty="0" smtClean="0"/>
              <a:t>Officers, </a:t>
            </a:r>
            <a:r>
              <a:rPr lang="en-US" sz="1800" dirty="0"/>
              <a:t>Meredith </a:t>
            </a:r>
            <a:r>
              <a:rPr lang="en-US" sz="1800" dirty="0" err="1"/>
              <a:t>Miceli</a:t>
            </a:r>
            <a:r>
              <a:rPr lang="en-US" sz="1800" dirty="0"/>
              <a:t> and </a:t>
            </a:r>
            <a:r>
              <a:rPr lang="en-US" sz="1800" dirty="0" err="1"/>
              <a:t>Richelle</a:t>
            </a:r>
            <a:r>
              <a:rPr lang="en-US" sz="1800" dirty="0"/>
              <a:t> Davis</a:t>
            </a:r>
            <a:r>
              <a:rPr lang="en-US" sz="1800" dirty="0" smtClean="0"/>
              <a:t>.</a:t>
            </a:r>
            <a:endParaRPr lang="en-US" sz="1800" dirty="0"/>
          </a:p>
        </p:txBody>
      </p:sp>
      <p:pic>
        <p:nvPicPr>
          <p:cNvPr id="11" name="Picture 10"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63" y="4296186"/>
            <a:ext cx="1062037" cy="885825"/>
          </a:xfrm>
          <a:prstGeom prst="rect">
            <a:avLst/>
          </a:prstGeom>
        </p:spPr>
      </p:pic>
      <p:pic>
        <p:nvPicPr>
          <p:cNvPr id="10" name="Picture 9" descr="&quot; &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4458302"/>
            <a:ext cx="1676400" cy="561594"/>
          </a:xfrm>
          <a:prstGeom prst="rect">
            <a:avLst/>
          </a:prstGeom>
        </p:spPr>
      </p:pic>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p:cNvSpPr>
            <a:spLocks noGrp="1"/>
          </p:cNvSpPr>
          <p:nvPr>
            <p:ph type="title"/>
          </p:nvPr>
        </p:nvSpPr>
        <p:spPr/>
        <p:txBody>
          <a:bodyPr/>
          <a:lstStyle/>
          <a:p>
            <a:r>
              <a:rPr lang="en-US" dirty="0" smtClean="0"/>
              <a:t>Session Outline</a:t>
            </a:r>
            <a:endParaRPr lang="en-US" dirty="0"/>
          </a:p>
        </p:txBody>
      </p:sp>
      <p:sp>
        <p:nvSpPr>
          <p:cNvPr id="2" name="Content Placeholder 1"/>
          <p:cNvSpPr>
            <a:spLocks noGrp="1"/>
          </p:cNvSpPr>
          <p:nvPr>
            <p:ph idx="1"/>
          </p:nvPr>
        </p:nvSpPr>
        <p:spPr/>
        <p:txBody>
          <a:bodyPr/>
          <a:lstStyle/>
          <a:p>
            <a:r>
              <a:rPr lang="en-US" dirty="0" smtClean="0"/>
              <a:t>Overview of the </a:t>
            </a:r>
            <a:r>
              <a:rPr lang="en-US" dirty="0" err="1" smtClean="0"/>
              <a:t>DaSy</a:t>
            </a:r>
            <a:r>
              <a:rPr lang="en-US" dirty="0" smtClean="0"/>
              <a:t> Center</a:t>
            </a:r>
          </a:p>
          <a:p>
            <a:r>
              <a:rPr lang="en-US" dirty="0" smtClean="0"/>
              <a:t>Discuss what are critical questions and how they can be used</a:t>
            </a:r>
          </a:p>
          <a:p>
            <a:r>
              <a:rPr lang="en-US" dirty="0" smtClean="0"/>
              <a:t>Learn about how Georgia identified their critical questions and what they have learned</a:t>
            </a:r>
            <a:endParaRPr lang="en-US" dirty="0"/>
          </a:p>
        </p:txBody>
      </p:sp>
    </p:spTree>
    <p:extLst>
      <p:ext uri="{BB962C8B-B14F-4D97-AF65-F5344CB8AC3E}">
        <p14:creationId xmlns:p14="http://schemas.microsoft.com/office/powerpoint/2010/main" val="1421904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descr="&quot; &quot;"/>
          <p:cNvSpPr>
            <a:spLocks noGrp="1"/>
          </p:cNvSpPr>
          <p:nvPr>
            <p:ph type="title"/>
          </p:nvPr>
        </p:nvSpPr>
        <p:spPr/>
        <p:txBody>
          <a:bodyPr>
            <a:normAutofit fontScale="90000"/>
          </a:bodyPr>
          <a:lstStyle/>
          <a:p>
            <a:r>
              <a:rPr lang="en-US" dirty="0"/>
              <a:t>The Center for IDEA Early Childhood Data Systems (DaSy)</a:t>
            </a:r>
          </a:p>
        </p:txBody>
      </p:sp>
      <p:sp>
        <p:nvSpPr>
          <p:cNvPr id="2" name="Content Placeholder 1"/>
          <p:cNvSpPr>
            <a:spLocks noGrp="1"/>
          </p:cNvSpPr>
          <p:nvPr>
            <p:ph idx="1"/>
          </p:nvPr>
        </p:nvSpPr>
        <p:spPr>
          <a:xfrm>
            <a:off x="457200" y="1600200"/>
            <a:ext cx="8458200" cy="4495800"/>
          </a:xfrm>
        </p:spPr>
        <p:txBody>
          <a:bodyPr/>
          <a:lstStyle/>
          <a:p>
            <a:r>
              <a:rPr lang="en-US" dirty="0"/>
              <a:t>A </a:t>
            </a:r>
            <a:r>
              <a:rPr lang="en-US" dirty="0" smtClean="0"/>
              <a:t>5-year </a:t>
            </a:r>
            <a:r>
              <a:rPr lang="en-US" dirty="0"/>
              <a:t>Center funded by ED’s Office of Special Education Programs (OSEP) to assist states with improving IDEA Part C early intervention and Part B </a:t>
            </a:r>
            <a:r>
              <a:rPr lang="en-US" dirty="0" smtClean="0"/>
              <a:t>section 619 preschool special education data </a:t>
            </a:r>
            <a:r>
              <a:rPr lang="en-US" dirty="0"/>
              <a:t>by: </a:t>
            </a:r>
          </a:p>
          <a:p>
            <a:pPr lvl="1"/>
            <a:r>
              <a:rPr lang="en-US" dirty="0"/>
              <a:t>Building better data systems</a:t>
            </a:r>
          </a:p>
          <a:p>
            <a:pPr lvl="1"/>
            <a:r>
              <a:rPr lang="en-US" dirty="0"/>
              <a:t>Coordinating data systems across early childhood programs</a:t>
            </a:r>
          </a:p>
          <a:p>
            <a:pPr lvl="1"/>
            <a:r>
              <a:rPr lang="en-US" dirty="0"/>
              <a:t>Connecting to longitudinal data systems</a:t>
            </a:r>
          </a:p>
          <a:p>
            <a:pPr lvl="1"/>
            <a:r>
              <a:rPr lang="en-US" dirty="0"/>
              <a:t>Building the capacity of states to use </a:t>
            </a:r>
            <a:r>
              <a:rPr lang="en-US" dirty="0" smtClean="0"/>
              <a:t>data</a:t>
            </a:r>
          </a:p>
          <a:p>
            <a:r>
              <a:rPr lang="en-US" sz="2400" dirty="0" smtClean="0"/>
              <a:t>Center Co-Directors: Kathy Hebbeler, Donna </a:t>
            </a:r>
            <a:r>
              <a:rPr lang="en-US" sz="2400" dirty="0" err="1" smtClean="0"/>
              <a:t>Spiker</a:t>
            </a:r>
            <a:endParaRPr lang="en-US" sz="2400" dirty="0"/>
          </a:p>
        </p:txBody>
      </p:sp>
    </p:spTree>
    <p:extLst>
      <p:ext uri="{BB962C8B-B14F-4D97-AF65-F5344CB8AC3E}">
        <p14:creationId xmlns:p14="http://schemas.microsoft.com/office/powerpoint/2010/main" val="2740958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5</a:t>
            </a:fld>
            <a:endParaRPr lang="en-US" dirty="0"/>
          </a:p>
        </p:txBody>
      </p:sp>
      <p:sp>
        <p:nvSpPr>
          <p:cNvPr id="2" name="Title 1"/>
          <p:cNvSpPr>
            <a:spLocks noGrp="1"/>
          </p:cNvSpPr>
          <p:nvPr>
            <p:ph type="title"/>
          </p:nvPr>
        </p:nvSpPr>
        <p:spPr>
          <a:solidFill>
            <a:schemeClr val="bg1"/>
          </a:solidFill>
          <a:ln w="12700">
            <a:solidFill>
              <a:srgbClr val="39B54A"/>
            </a:solidFill>
          </a:ln>
        </p:spPr>
        <p:txBody>
          <a:bodyPr/>
          <a:lstStyle/>
          <a:p>
            <a:r>
              <a:rPr lang="en-US" dirty="0" err="1" smtClean="0"/>
              <a:t>DaSy</a:t>
            </a:r>
            <a:r>
              <a:rPr lang="en-US" dirty="0" smtClean="0"/>
              <a:t> Center’s Goals</a:t>
            </a:r>
            <a:endParaRPr lang="en-US" dirty="0"/>
          </a:p>
        </p:txBody>
      </p:sp>
      <p:sp>
        <p:nvSpPr>
          <p:cNvPr id="3" name="Content Placeholder 2"/>
          <p:cNvSpPr>
            <a:spLocks noGrp="1"/>
          </p:cNvSpPr>
          <p:nvPr>
            <p:ph idx="1"/>
          </p:nvPr>
        </p:nvSpPr>
        <p:spPr>
          <a:solidFill>
            <a:schemeClr val="bg1"/>
          </a:solidFill>
        </p:spPr>
        <p:txBody>
          <a:bodyPr>
            <a:normAutofit fontScale="92500"/>
          </a:bodyPr>
          <a:lstStyle/>
          <a:p>
            <a:r>
              <a:rPr lang="en-US" dirty="0" smtClean="0"/>
              <a:t>Provide national </a:t>
            </a:r>
            <a:r>
              <a:rPr lang="en-US" dirty="0" smtClean="0">
                <a:solidFill>
                  <a:srgbClr val="FF0000"/>
                </a:solidFill>
              </a:rPr>
              <a:t>leadership and coordination </a:t>
            </a:r>
            <a:r>
              <a:rPr lang="en-US" dirty="0" smtClean="0"/>
              <a:t>around IDEA EC data systems </a:t>
            </a:r>
          </a:p>
          <a:p>
            <a:r>
              <a:rPr lang="en-US" dirty="0" smtClean="0"/>
              <a:t>Generate </a:t>
            </a:r>
            <a:r>
              <a:rPr lang="en-US" dirty="0" smtClean="0">
                <a:solidFill>
                  <a:srgbClr val="FF0000"/>
                </a:solidFill>
              </a:rPr>
              <a:t>new knowledge </a:t>
            </a:r>
            <a:r>
              <a:rPr lang="en-US" dirty="0" smtClean="0"/>
              <a:t>and useful products for IDEA Part C and Part B preschool state agencies regarding building integrated EC data systems with linkages to statewide longitudinal data systems</a:t>
            </a:r>
          </a:p>
          <a:p>
            <a:r>
              <a:rPr lang="en-US" dirty="0" smtClean="0"/>
              <a:t>Design and implement a continuum of </a:t>
            </a:r>
            <a:r>
              <a:rPr lang="en-US" dirty="0" smtClean="0">
                <a:solidFill>
                  <a:srgbClr val="FF0000"/>
                </a:solidFill>
              </a:rPr>
              <a:t>technical assistance</a:t>
            </a:r>
            <a:r>
              <a:rPr lang="en-US" dirty="0" smtClean="0"/>
              <a:t> strategies to improve state capacity to collect, analyze, report, and use high quality IDEA EC data</a:t>
            </a:r>
            <a:endParaRPr lang="en-US" dirty="0"/>
          </a:p>
        </p:txBody>
      </p:sp>
    </p:spTree>
    <p:extLst>
      <p:ext uri="{BB962C8B-B14F-4D97-AF65-F5344CB8AC3E}">
        <p14:creationId xmlns:p14="http://schemas.microsoft.com/office/powerpoint/2010/main" val="1554877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6</a:t>
            </a:fld>
            <a:endParaRPr lang="en-US" dirty="0"/>
          </a:p>
        </p:txBody>
      </p:sp>
      <p:sp>
        <p:nvSpPr>
          <p:cNvPr id="2" name="Title 1"/>
          <p:cNvSpPr>
            <a:spLocks noGrp="1"/>
          </p:cNvSpPr>
          <p:nvPr>
            <p:ph type="title"/>
          </p:nvPr>
        </p:nvSpPr>
        <p:spPr>
          <a:xfrm>
            <a:off x="381000" y="304800"/>
            <a:ext cx="8229600" cy="838200"/>
          </a:xfrm>
          <a:noFill/>
          <a:ln w="12700">
            <a:solidFill>
              <a:srgbClr val="39B54A"/>
            </a:solidFill>
          </a:ln>
        </p:spPr>
        <p:txBody>
          <a:bodyPr>
            <a:normAutofit/>
          </a:bodyPr>
          <a:lstStyle/>
          <a:p>
            <a:r>
              <a:rPr lang="en-US" dirty="0" smtClean="0"/>
              <a:t>DaSy Activities</a:t>
            </a:r>
            <a:endParaRPr lang="en-US" dirty="0"/>
          </a:p>
        </p:txBody>
      </p:sp>
      <p:sp>
        <p:nvSpPr>
          <p:cNvPr id="3" name="Content Placeholder 2"/>
          <p:cNvSpPr>
            <a:spLocks noGrp="1"/>
          </p:cNvSpPr>
          <p:nvPr>
            <p:ph idx="1"/>
          </p:nvPr>
        </p:nvSpPr>
        <p:spPr>
          <a:xfrm>
            <a:off x="533400" y="1219200"/>
            <a:ext cx="7848600" cy="4800600"/>
          </a:xfrm>
        </p:spPr>
        <p:txBody>
          <a:bodyPr>
            <a:normAutofit/>
          </a:bodyPr>
          <a:lstStyle/>
          <a:p>
            <a:r>
              <a:rPr lang="en-US" dirty="0"/>
              <a:t>Knowledge </a:t>
            </a:r>
            <a:r>
              <a:rPr lang="en-US" dirty="0" smtClean="0"/>
              <a:t>Development</a:t>
            </a:r>
            <a:endParaRPr lang="en-US" dirty="0"/>
          </a:p>
          <a:p>
            <a:pPr lvl="1"/>
            <a:r>
              <a:rPr lang="en-US" sz="2200" dirty="0" smtClean="0"/>
              <a:t>Collect information about state IDEA EC data systems </a:t>
            </a:r>
          </a:p>
          <a:p>
            <a:pPr lvl="1"/>
            <a:r>
              <a:rPr lang="en-US" sz="2200" dirty="0" smtClean="0"/>
              <a:t>Develop a framework for state IDEA EC data systems</a:t>
            </a:r>
          </a:p>
          <a:p>
            <a:r>
              <a:rPr lang="en-US" dirty="0" smtClean="0"/>
              <a:t>TA </a:t>
            </a:r>
            <a:r>
              <a:rPr lang="en-US" dirty="0"/>
              <a:t>and </a:t>
            </a:r>
            <a:r>
              <a:rPr lang="en-US" dirty="0" smtClean="0"/>
              <a:t>Dissemination</a:t>
            </a:r>
          </a:p>
          <a:p>
            <a:pPr lvl="1"/>
            <a:r>
              <a:rPr lang="en-US" sz="2200" dirty="0"/>
              <a:t>Provide a continuum of </a:t>
            </a:r>
            <a:r>
              <a:rPr lang="en-US" sz="2200" dirty="0" smtClean="0"/>
              <a:t>TA </a:t>
            </a:r>
            <a:r>
              <a:rPr lang="en-US" sz="2200" dirty="0"/>
              <a:t>and dissemination activities</a:t>
            </a:r>
          </a:p>
          <a:p>
            <a:pPr lvl="1"/>
            <a:r>
              <a:rPr lang="en-US" sz="2200" dirty="0" smtClean="0"/>
              <a:t>Provide intensive TA to 10 states</a:t>
            </a:r>
          </a:p>
          <a:p>
            <a:r>
              <a:rPr lang="en-US" dirty="0" smtClean="0"/>
              <a:t>Leadership </a:t>
            </a:r>
            <a:r>
              <a:rPr lang="en-US" dirty="0"/>
              <a:t>and </a:t>
            </a:r>
            <a:r>
              <a:rPr lang="en-US" dirty="0" smtClean="0"/>
              <a:t>Coordination</a:t>
            </a:r>
          </a:p>
          <a:p>
            <a:pPr lvl="1"/>
            <a:r>
              <a:rPr lang="en-US" sz="2200" dirty="0" smtClean="0"/>
              <a:t>Communicate </a:t>
            </a:r>
            <a:r>
              <a:rPr lang="en-US" sz="2200" dirty="0"/>
              <a:t>and collaborate with relevant projects</a:t>
            </a:r>
          </a:p>
          <a:p>
            <a:pPr lvl="1"/>
            <a:r>
              <a:rPr lang="en-US" sz="2200" dirty="0"/>
              <a:t>Support communities of </a:t>
            </a:r>
            <a:r>
              <a:rPr lang="en-US" sz="2200" dirty="0" smtClean="0"/>
              <a:t>practice</a:t>
            </a:r>
            <a:endParaRPr lang="en-US" sz="2200" dirty="0"/>
          </a:p>
          <a:p>
            <a:endParaRPr lang="en-US" sz="2600" dirty="0" smtClean="0"/>
          </a:p>
          <a:p>
            <a:endParaRPr lang="en-US" dirty="0"/>
          </a:p>
        </p:txBody>
      </p:sp>
    </p:spTree>
    <p:extLst>
      <p:ext uri="{BB962C8B-B14F-4D97-AF65-F5344CB8AC3E}">
        <p14:creationId xmlns:p14="http://schemas.microsoft.com/office/powerpoint/2010/main" val="2999809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Title 2"/>
          <p:cNvSpPr>
            <a:spLocks noGrp="1"/>
          </p:cNvSpPr>
          <p:nvPr>
            <p:ph type="title"/>
          </p:nvPr>
        </p:nvSpPr>
        <p:spPr/>
        <p:txBody>
          <a:bodyPr>
            <a:normAutofit fontScale="90000"/>
          </a:bodyPr>
          <a:lstStyle/>
          <a:p>
            <a:r>
              <a:rPr lang="en-US" dirty="0" smtClean="0"/>
              <a:t>Six Sub-Components of the DaSy </a:t>
            </a:r>
            <a:r>
              <a:rPr lang="en-US" dirty="0"/>
              <a:t>Data System Framework</a:t>
            </a:r>
          </a:p>
        </p:txBody>
      </p:sp>
      <p:pic>
        <p:nvPicPr>
          <p:cNvPr id="7" name="Content Placeholder 6" descr="This is an image represents the DaSy Data System Framekwork. It is a drawing of a dasy with 6 petals. Each petal represents a component of the DaSy framework. The petals are labeled as follows: System Design and Development, Data Use, Data Governance and Mangement, Sustainability, Purpose and Vision, and Stakeholder Engagement.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557961"/>
            <a:ext cx="4444758" cy="4038600"/>
          </a:xfrm>
        </p:spPr>
      </p:pic>
      <p:pic>
        <p:nvPicPr>
          <p:cNvPr id="5" name="Picture 4" descr="&quot; &quot;"/>
          <p:cNvPicPr/>
          <p:nvPr/>
        </p:nvPicPr>
        <p:blipFill rotWithShape="1">
          <a:blip r:embed="rId4"/>
          <a:srcRect l="15641" t="22198" r="67948" b="23468"/>
          <a:stretch/>
        </p:blipFill>
        <p:spPr bwMode="auto">
          <a:xfrm rot="701504">
            <a:off x="5594873" y="2252644"/>
            <a:ext cx="2297654" cy="2809909"/>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1828800" y="5656650"/>
            <a:ext cx="5715000" cy="369332"/>
          </a:xfrm>
          <a:prstGeom prst="rect">
            <a:avLst/>
          </a:prstGeom>
          <a:noFill/>
        </p:spPr>
        <p:txBody>
          <a:bodyPr wrap="square" rtlCol="0">
            <a:spAutoFit/>
          </a:bodyPr>
          <a:lstStyle/>
          <a:p>
            <a:r>
              <a:rPr lang="en-US" dirty="0">
                <a:hlinkClick r:id="rId5"/>
              </a:rPr>
              <a:t>http://dasycenter.org/resources/dasy-framework</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4256901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
        <p:nvSpPr>
          <p:cNvPr id="3" name="Title 2"/>
          <p:cNvSpPr>
            <a:spLocks noGrp="1"/>
          </p:cNvSpPr>
          <p:nvPr>
            <p:ph type="title"/>
          </p:nvPr>
        </p:nvSpPr>
        <p:spPr/>
        <p:txBody>
          <a:bodyPr/>
          <a:lstStyle/>
          <a:p>
            <a:r>
              <a:rPr lang="en-US" dirty="0" smtClean="0"/>
              <a:t>Linking to EI and ECSE </a:t>
            </a:r>
            <a:endParaRPr lang="en-US" dirty="0"/>
          </a:p>
        </p:txBody>
      </p:sp>
      <p:sp>
        <p:nvSpPr>
          <p:cNvPr id="2" name="Content Placeholder 1"/>
          <p:cNvSpPr>
            <a:spLocks noGrp="1"/>
          </p:cNvSpPr>
          <p:nvPr>
            <p:ph idx="1"/>
          </p:nvPr>
        </p:nvSpPr>
        <p:spPr/>
        <p:txBody>
          <a:bodyPr/>
          <a:lstStyle/>
          <a:p>
            <a:r>
              <a:rPr lang="en-US" dirty="0" smtClean="0"/>
              <a:t>Does your state currently or plan to include early intervention or preschool special education data in your ECIDS or SLDS?</a:t>
            </a:r>
            <a:endParaRPr lang="en-US" dirty="0"/>
          </a:p>
        </p:txBody>
      </p:sp>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276600"/>
            <a:ext cx="3657600" cy="2743200"/>
          </a:xfrm>
          <a:prstGeom prst="rect">
            <a:avLst/>
          </a:prstGeom>
        </p:spPr>
      </p:pic>
    </p:spTree>
    <p:extLst>
      <p:ext uri="{BB962C8B-B14F-4D97-AF65-F5344CB8AC3E}">
        <p14:creationId xmlns:p14="http://schemas.microsoft.com/office/powerpoint/2010/main" val="203268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sp>
        <p:nvSpPr>
          <p:cNvPr id="3" name="Title 2"/>
          <p:cNvSpPr>
            <a:spLocks noGrp="1"/>
          </p:cNvSpPr>
          <p:nvPr>
            <p:ph type="title"/>
          </p:nvPr>
        </p:nvSpPr>
        <p:spPr>
          <a:xfrm>
            <a:off x="495299" y="152400"/>
            <a:ext cx="8229600" cy="992187"/>
          </a:xfrm>
        </p:spPr>
        <p:txBody>
          <a:bodyPr>
            <a:normAutofit fontScale="90000"/>
          </a:bodyPr>
          <a:lstStyle/>
          <a:p>
            <a:r>
              <a:rPr lang="en-US" dirty="0" smtClean="0"/>
              <a:t>Can Your Data System Answer Your Critical Questions?</a:t>
            </a:r>
            <a:endParaRPr lang="en-US" dirty="0"/>
          </a:p>
        </p:txBody>
      </p:sp>
      <p:sp>
        <p:nvSpPr>
          <p:cNvPr id="2" name="Content Placeholder 1"/>
          <p:cNvSpPr>
            <a:spLocks noGrp="1"/>
          </p:cNvSpPr>
          <p:nvPr>
            <p:ph sz="half" idx="2"/>
          </p:nvPr>
        </p:nvSpPr>
        <p:spPr>
          <a:xfrm>
            <a:off x="4800600" y="1219200"/>
            <a:ext cx="4267200" cy="4906963"/>
          </a:xfrm>
        </p:spPr>
        <p:txBody>
          <a:bodyPr/>
          <a:lstStyle/>
          <a:p>
            <a:r>
              <a:rPr lang="en-US" dirty="0" smtClean="0"/>
              <a:t>3 sections of questions: </a:t>
            </a:r>
          </a:p>
          <a:p>
            <a:pPr lvl="1"/>
            <a:r>
              <a:rPr lang="en-US" dirty="0" smtClean="0"/>
              <a:t>Child- and family-level</a:t>
            </a:r>
          </a:p>
          <a:p>
            <a:pPr lvl="1"/>
            <a:r>
              <a:rPr lang="en-US" dirty="0" smtClean="0"/>
              <a:t>Practitioner-level</a:t>
            </a:r>
          </a:p>
          <a:p>
            <a:pPr lvl="1"/>
            <a:r>
              <a:rPr lang="en-US" dirty="0" smtClean="0"/>
              <a:t>Local Early Intervention Services (EIS) program/Local educational agency (LEA)-level</a:t>
            </a:r>
          </a:p>
          <a:p>
            <a:r>
              <a:rPr lang="en-US" dirty="0" smtClean="0"/>
              <a:t>Broad &amp; specific example questions</a:t>
            </a:r>
          </a:p>
          <a:p>
            <a:r>
              <a:rPr lang="en-US" dirty="0" smtClean="0"/>
              <a:t>Essential &amp; aspirational questions</a:t>
            </a:r>
          </a:p>
          <a:p>
            <a:endParaRPr lang="en-US" dirty="0" smtClean="0"/>
          </a:p>
          <a:p>
            <a:pPr lvl="1"/>
            <a:endParaRPr lang="en-US" dirty="0"/>
          </a:p>
        </p:txBody>
      </p:sp>
      <p:pic>
        <p:nvPicPr>
          <p:cNvPr id="8" name="Content Placeholder 7" descr="&quot; &quot;"/>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68" r="692"/>
          <a:stretch/>
        </p:blipFill>
        <p:spPr>
          <a:xfrm rot="21371109">
            <a:off x="183264" y="1828800"/>
            <a:ext cx="4584545" cy="3429000"/>
          </a:xfrm>
          <a:prstGeom prst="rect">
            <a:avLst/>
          </a:prstGeom>
          <a:ln w="3810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58141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2655</TotalTime>
  <Words>2584</Words>
  <Application>Microsoft Office PowerPoint</Application>
  <PresentationFormat>On-screen Show (4:3)</PresentationFormat>
  <Paragraphs>242</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Does Your Data System Answer Your Critical Questions?</vt:lpstr>
      <vt:lpstr>Welcome</vt:lpstr>
      <vt:lpstr>Session Outline</vt:lpstr>
      <vt:lpstr>The Center for IDEA Early Childhood Data Systems (DaSy)</vt:lpstr>
      <vt:lpstr>DaSy Center’s Goals</vt:lpstr>
      <vt:lpstr>DaSy Activities</vt:lpstr>
      <vt:lpstr>Six Sub-Components of the DaSy Data System Framework</vt:lpstr>
      <vt:lpstr>Linking to EI and ECSE </vt:lpstr>
      <vt:lpstr>Can Your Data System Answer Your Critical Questions?</vt:lpstr>
      <vt:lpstr>Critical Questions You May Have…</vt:lpstr>
      <vt:lpstr>Critical Questions You May Have…</vt:lpstr>
      <vt:lpstr>Critical Questions You May Have…</vt:lpstr>
      <vt:lpstr>How Critical Questions Can Guide Your Work</vt:lpstr>
      <vt:lpstr>How to use this document as a tool to plan enhancements to a data system</vt:lpstr>
      <vt:lpstr>How to use this document to organize analyses</vt:lpstr>
      <vt:lpstr>Stay Tuned!</vt:lpstr>
      <vt:lpstr>Georgia Early Intervention Babies Can’t Wait</vt:lpstr>
      <vt:lpstr>Identifying Critical Questions - Fiscal</vt:lpstr>
      <vt:lpstr>Identifying Critical Questions- SSIP</vt:lpstr>
      <vt:lpstr>Initial answers to the critical question</vt:lpstr>
      <vt:lpstr>Follow up answers to the critical question</vt:lpstr>
      <vt:lpstr>Ultimate Critical Question</vt:lpstr>
      <vt:lpstr>What do we do about it?</vt:lpstr>
      <vt:lpstr>Preliminary Results Show...</vt:lpstr>
      <vt:lpstr>Lessons learned</vt:lpstr>
      <vt:lpstr>Discussion</vt:lpstr>
      <vt:lpstr>Additional Questions? </vt:lpstr>
      <vt:lpstr>How to Stay In Touch</vt:lpstr>
      <vt:lpstr>PowerPoint Presentation</vt:lpstr>
    </vt:vector>
  </TitlesOfParts>
  <Company>The DaSy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Your Data System Answer Your Critical Questions?</dc:title>
  <dc:creator>Abby Winer, Grace Kelley, Brendan Ibe</dc:creator>
  <cp:keywords>Linkage, Program Improvement, early intervention</cp:keywords>
  <cp:lastModifiedBy>Roxanne Jones</cp:lastModifiedBy>
  <cp:revision>162</cp:revision>
  <dcterms:created xsi:type="dcterms:W3CDTF">2013-02-06T21:54:43Z</dcterms:created>
  <dcterms:modified xsi:type="dcterms:W3CDTF">2015-07-20T20:10:13Z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