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tmp" ContentType="image/png"/>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60" r:id="rId3"/>
    <p:sldId id="259" r:id="rId4"/>
    <p:sldId id="263" r:id="rId5"/>
    <p:sldId id="261" r:id="rId6"/>
    <p:sldId id="266" r:id="rId7"/>
    <p:sldId id="279" r:id="rId8"/>
    <p:sldId id="262" r:id="rId9"/>
    <p:sldId id="264" r:id="rId10"/>
    <p:sldId id="269" r:id="rId11"/>
    <p:sldId id="274" r:id="rId12"/>
    <p:sldId id="267" r:id="rId13"/>
    <p:sldId id="271" r:id="rId14"/>
    <p:sldId id="268" r:id="rId15"/>
    <p:sldId id="272" r:id="rId16"/>
    <p:sldId id="273" r:id="rId17"/>
    <p:sldId id="275" r:id="rId18"/>
    <p:sldId id="277" r:id="rId19"/>
    <p:sldId id="276" r:id="rId20"/>
    <p:sldId id="278" r:id="rId21"/>
    <p:sldId id="280"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4109" autoAdjust="0"/>
  </p:normalViewPr>
  <p:slideViewPr>
    <p:cSldViewPr>
      <p:cViewPr>
        <p:scale>
          <a:sx n="70" d="100"/>
          <a:sy n="70" d="100"/>
        </p:scale>
        <p:origin x="-1728" y="-696"/>
      </p:cViewPr>
      <p:guideLst>
        <p:guide orient="horz" pos="2160"/>
        <p:guide pos="2880"/>
      </p:guideLst>
    </p:cSldViewPr>
  </p:slideViewPr>
  <p:notesTextViewPr>
    <p:cViewPr>
      <p:scale>
        <a:sx n="1" d="1"/>
        <a:sy n="1" d="1"/>
      </p:scale>
      <p:origin x="0" y="0"/>
    </p:cViewPr>
  </p:notesTextViewPr>
  <p:sorterViewPr>
    <p:cViewPr>
      <p:scale>
        <a:sx n="100" d="100"/>
        <a:sy n="100" d="100"/>
      </p:scale>
      <p:origin x="0" y="5362"/>
    </p:cViewPr>
  </p:sorterViewPr>
  <p:notesViewPr>
    <p:cSldViewPr>
      <p:cViewPr varScale="1">
        <p:scale>
          <a:sx n="61" d="100"/>
          <a:sy n="61" d="100"/>
        </p:scale>
        <p:origin x="-1080" y="-9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b="1" i="0" u="none" strike="noStrike" baseline="0" dirty="0" smtClean="0"/>
              <a:t>Scores at Entry to </a:t>
            </a:r>
            <a:r>
              <a:rPr lang="en-US" sz="2000" baseline="0" dirty="0" smtClean="0"/>
              <a:t>Kindergarten for U.S. by Socioeconomic Level</a:t>
            </a:r>
            <a:endParaRPr lang="en-US" sz="2000" dirty="0"/>
          </a:p>
        </c:rich>
      </c:tx>
      <c:layout>
        <c:manualLayout>
          <c:xMode val="edge"/>
          <c:yMode val="edge"/>
          <c:x val="0.193873456790123"/>
          <c:y val="0.0168361959653669"/>
        </c:manualLayout>
      </c:layout>
      <c:overlay val="1"/>
    </c:title>
    <c:autoTitleDeleted val="0"/>
    <c:plotArea>
      <c:layout>
        <c:manualLayout>
          <c:layoutTarget val="inner"/>
          <c:xMode val="edge"/>
          <c:yMode val="edge"/>
          <c:x val="0.110280627800313"/>
          <c:y val="0.145772946859903"/>
          <c:w val="0.872884355364671"/>
          <c:h val="0.670421278861883"/>
        </c:manualLayout>
      </c:layout>
      <c:barChart>
        <c:barDir val="col"/>
        <c:grouping val="clustered"/>
        <c:varyColors val="0"/>
        <c:ser>
          <c:idx val="0"/>
          <c:order val="0"/>
          <c:tx>
            <c:strRef>
              <c:f>Sheet1!$B$1</c:f>
              <c:strCache>
                <c:ptCount val="1"/>
                <c:pt idx="0">
                  <c:v>Low</c:v>
                </c:pt>
              </c:strCache>
            </c:strRef>
          </c:tx>
          <c:invertIfNegative val="0"/>
          <c:cat>
            <c:strRef>
              <c:f>Sheet1!$A$2:$A$3</c:f>
              <c:strCache>
                <c:ptCount val="2"/>
                <c:pt idx="0">
                  <c:v>Math </c:v>
                </c:pt>
                <c:pt idx="1">
                  <c:v>Reading </c:v>
                </c:pt>
              </c:strCache>
            </c:strRef>
          </c:cat>
          <c:val>
            <c:numRef>
              <c:f>Sheet1!$B$2:$B$3</c:f>
              <c:numCache>
                <c:formatCode>General</c:formatCode>
                <c:ptCount val="2"/>
                <c:pt idx="0">
                  <c:v>15.1</c:v>
                </c:pt>
                <c:pt idx="1">
                  <c:v>17.4</c:v>
                </c:pt>
              </c:numCache>
            </c:numRef>
          </c:val>
        </c:ser>
        <c:ser>
          <c:idx val="1"/>
          <c:order val="1"/>
          <c:tx>
            <c:strRef>
              <c:f>Sheet1!$C$1</c:f>
              <c:strCache>
                <c:ptCount val="1"/>
                <c:pt idx="0">
                  <c:v>Low Middle</c:v>
                </c:pt>
              </c:strCache>
            </c:strRef>
          </c:tx>
          <c:invertIfNegative val="0"/>
          <c:cat>
            <c:strRef>
              <c:f>Sheet1!$A$2:$A$3</c:f>
              <c:strCache>
                <c:ptCount val="2"/>
                <c:pt idx="0">
                  <c:v>Math </c:v>
                </c:pt>
                <c:pt idx="1">
                  <c:v>Reading </c:v>
                </c:pt>
              </c:strCache>
            </c:strRef>
          </c:cat>
          <c:val>
            <c:numRef>
              <c:f>Sheet1!$C$2:$C$3</c:f>
              <c:numCache>
                <c:formatCode>General</c:formatCode>
                <c:ptCount val="2"/>
                <c:pt idx="0">
                  <c:v>17.5</c:v>
                </c:pt>
                <c:pt idx="1">
                  <c:v>19.9</c:v>
                </c:pt>
              </c:numCache>
            </c:numRef>
          </c:val>
        </c:ser>
        <c:ser>
          <c:idx val="2"/>
          <c:order val="2"/>
          <c:tx>
            <c:strRef>
              <c:f>Sheet1!$D$1</c:f>
              <c:strCache>
                <c:ptCount val="1"/>
                <c:pt idx="0">
                  <c:v>Middle</c:v>
                </c:pt>
              </c:strCache>
            </c:strRef>
          </c:tx>
          <c:spPr>
            <a:solidFill>
              <a:schemeClr val="accent2">
                <a:lumMod val="20000"/>
                <a:lumOff val="80000"/>
              </a:schemeClr>
            </a:solidFill>
            <a:ln>
              <a:solidFill>
                <a:schemeClr val="accent1"/>
              </a:solidFill>
            </a:ln>
          </c:spPr>
          <c:invertIfNegative val="0"/>
          <c:cat>
            <c:strRef>
              <c:f>Sheet1!$A$2:$A$3</c:f>
              <c:strCache>
                <c:ptCount val="2"/>
                <c:pt idx="0">
                  <c:v>Math </c:v>
                </c:pt>
                <c:pt idx="1">
                  <c:v>Reading </c:v>
                </c:pt>
              </c:strCache>
            </c:strRef>
          </c:cat>
          <c:val>
            <c:numRef>
              <c:f>Sheet1!$D$2:$D$3</c:f>
              <c:numCache>
                <c:formatCode>General</c:formatCode>
                <c:ptCount val="2"/>
                <c:pt idx="0">
                  <c:v>19.1</c:v>
                </c:pt>
                <c:pt idx="1">
                  <c:v>21.3</c:v>
                </c:pt>
              </c:numCache>
            </c:numRef>
          </c:val>
        </c:ser>
        <c:ser>
          <c:idx val="3"/>
          <c:order val="3"/>
          <c:tx>
            <c:strRef>
              <c:f>Sheet1!$E$1</c:f>
              <c:strCache>
                <c:ptCount val="1"/>
                <c:pt idx="0">
                  <c:v>High Middle</c:v>
                </c:pt>
              </c:strCache>
            </c:strRef>
          </c:tx>
          <c:spPr>
            <a:solidFill>
              <a:srgbClr val="00B050"/>
            </a:solidFill>
            <a:ln>
              <a:solidFill>
                <a:schemeClr val="accent1"/>
              </a:solidFill>
            </a:ln>
          </c:spPr>
          <c:invertIfNegative val="0"/>
          <c:cat>
            <c:strRef>
              <c:f>Sheet1!$A$2:$A$3</c:f>
              <c:strCache>
                <c:ptCount val="2"/>
                <c:pt idx="0">
                  <c:v>Math </c:v>
                </c:pt>
                <c:pt idx="1">
                  <c:v>Reading </c:v>
                </c:pt>
              </c:strCache>
            </c:strRef>
          </c:cat>
          <c:val>
            <c:numRef>
              <c:f>Sheet1!$E$2:$E$3</c:f>
              <c:numCache>
                <c:formatCode>General</c:formatCode>
                <c:ptCount val="2"/>
                <c:pt idx="0">
                  <c:v>21.0</c:v>
                </c:pt>
                <c:pt idx="1">
                  <c:v>23.6</c:v>
                </c:pt>
              </c:numCache>
            </c:numRef>
          </c:val>
        </c:ser>
        <c:ser>
          <c:idx val="4"/>
          <c:order val="4"/>
          <c:tx>
            <c:strRef>
              <c:f>Sheet1!$F$1</c:f>
              <c:strCache>
                <c:ptCount val="1"/>
                <c:pt idx="0">
                  <c:v>High</c:v>
                </c:pt>
              </c:strCache>
            </c:strRef>
          </c:tx>
          <c:spPr>
            <a:solidFill>
              <a:schemeClr val="accent6">
                <a:lumMod val="75000"/>
              </a:schemeClr>
            </a:solidFill>
            <a:ln>
              <a:solidFill>
                <a:schemeClr val="accent1"/>
              </a:solidFill>
            </a:ln>
          </c:spPr>
          <c:invertIfNegative val="0"/>
          <c:cat>
            <c:strRef>
              <c:f>Sheet1!$A$2:$A$3</c:f>
              <c:strCache>
                <c:ptCount val="2"/>
                <c:pt idx="0">
                  <c:v>Math </c:v>
                </c:pt>
                <c:pt idx="1">
                  <c:v>Reading </c:v>
                </c:pt>
              </c:strCache>
            </c:strRef>
          </c:cat>
          <c:val>
            <c:numRef>
              <c:f>Sheet1!$F$2:$F$3</c:f>
              <c:numCache>
                <c:formatCode>General</c:formatCode>
                <c:ptCount val="2"/>
                <c:pt idx="0">
                  <c:v>24.1</c:v>
                </c:pt>
                <c:pt idx="1">
                  <c:v>27.2</c:v>
                </c:pt>
              </c:numCache>
            </c:numRef>
          </c:val>
        </c:ser>
        <c:dLbls>
          <c:showLegendKey val="0"/>
          <c:showVal val="1"/>
          <c:showCatName val="0"/>
          <c:showSerName val="0"/>
          <c:showPercent val="0"/>
          <c:showBubbleSize val="0"/>
        </c:dLbls>
        <c:gapWidth val="75"/>
        <c:axId val="-2130479016"/>
        <c:axId val="-2130355080"/>
      </c:barChart>
      <c:catAx>
        <c:axId val="-2130479016"/>
        <c:scaling>
          <c:orientation val="minMax"/>
        </c:scaling>
        <c:delete val="0"/>
        <c:axPos val="b"/>
        <c:majorTickMark val="none"/>
        <c:minorTickMark val="none"/>
        <c:tickLblPos val="nextTo"/>
        <c:crossAx val="-2130355080"/>
        <c:crosses val="autoZero"/>
        <c:auto val="1"/>
        <c:lblAlgn val="ctr"/>
        <c:lblOffset val="100"/>
        <c:noMultiLvlLbl val="0"/>
      </c:catAx>
      <c:valAx>
        <c:axId val="-2130355080"/>
        <c:scaling>
          <c:orientation val="minMax"/>
        </c:scaling>
        <c:delete val="0"/>
        <c:axPos val="l"/>
        <c:numFmt formatCode="General" sourceLinked="1"/>
        <c:majorTickMark val="none"/>
        <c:minorTickMark val="none"/>
        <c:tickLblPos val="nextTo"/>
        <c:crossAx val="-2130479016"/>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91264B69-6889-457A-B140-ADB7789DFEBA}" type="datetimeFigureOut">
              <a:rPr lang="en-US"/>
              <a:pPr>
                <a:defRPr/>
              </a:pPr>
              <a:t>10/28/15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29BA6D43-98F3-49E2-AAE6-1EE00FB6BC6B}" type="slidenum">
              <a:rPr lang="en-US"/>
              <a:pPr>
                <a:defRPr/>
              </a:pPr>
              <a:t>‹#›</a:t>
            </a:fld>
            <a:endParaRPr lang="en-US"/>
          </a:p>
        </p:txBody>
      </p:sp>
    </p:spTree>
    <p:extLst>
      <p:ext uri="{BB962C8B-B14F-4D97-AF65-F5344CB8AC3E}">
        <p14:creationId xmlns:p14="http://schemas.microsoft.com/office/powerpoint/2010/main" val="2414768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I am going to talk with you today</a:t>
            </a:r>
            <a:r>
              <a:rPr lang="en-US" altLang="en-US" baseline="0" dirty="0" smtClean="0"/>
              <a:t> about Kindergarten Entry Assessment but I want to start with some basic information about early childhood to show why KEAs have become so important. Hopefully, you have noticed that the first five years of life are receiving a lot of attention in media and from policy makers lately.  There is a good reason for this. Let’s look at some numbers to see why.</a:t>
            </a:r>
            <a:endParaRPr lang="en-US" alt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2CCA1BD-FE64-4D5A-A2E8-716D8463E738}" type="slidenum">
              <a:rPr lang="en-US" altLang="en-US">
                <a:solidFill>
                  <a:srgbClr val="000000"/>
                </a:solidFill>
              </a:rPr>
              <a:pPr fontAlgn="base">
                <a:spcBef>
                  <a:spcPct val="0"/>
                </a:spcBef>
                <a:spcAft>
                  <a:spcPct val="0"/>
                </a:spcAft>
              </a:p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U.S. Department of Education has been a strong supporter of KEAs. There were incentives built in to the Race to the Top Early Learning Challenge Grants for KEA implementation</a:t>
            </a:r>
            <a:endParaRPr lang="en-US" dirty="0"/>
          </a:p>
        </p:txBody>
      </p:sp>
      <p:sp>
        <p:nvSpPr>
          <p:cNvPr id="4" name="Slide Number Placeholder 3"/>
          <p:cNvSpPr>
            <a:spLocks noGrp="1"/>
          </p:cNvSpPr>
          <p:nvPr>
            <p:ph type="sldNum" sz="quarter" idx="10"/>
          </p:nvPr>
        </p:nvSpPr>
        <p:spPr/>
        <p:txBody>
          <a:bodyPr/>
          <a:lstStyle/>
          <a:p>
            <a:pPr>
              <a:defRPr/>
            </a:pPr>
            <a:fld id="{29BA6D43-98F3-49E2-AAE6-1EE00FB6BC6B}" type="slidenum">
              <a:rPr lang="en-US" smtClean="0"/>
              <a:pPr>
                <a:defRPr/>
              </a:pPr>
              <a:t>10</a:t>
            </a:fld>
            <a:endParaRPr lang="en-US"/>
          </a:p>
        </p:txBody>
      </p:sp>
    </p:spTree>
    <p:extLst>
      <p:ext uri="{BB962C8B-B14F-4D97-AF65-F5344CB8AC3E}">
        <p14:creationId xmlns:p14="http://schemas.microsoft.com/office/powerpoint/2010/main" val="4285915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9BA6D43-98F3-49E2-AAE6-1EE00FB6BC6B}" type="slidenum">
              <a:rPr lang="en-US" smtClean="0"/>
              <a:pPr>
                <a:defRPr/>
              </a:pPr>
              <a:t>11</a:t>
            </a:fld>
            <a:endParaRPr lang="en-US"/>
          </a:p>
        </p:txBody>
      </p:sp>
    </p:spTree>
    <p:extLst>
      <p:ext uri="{BB962C8B-B14F-4D97-AF65-F5344CB8AC3E}">
        <p14:creationId xmlns:p14="http://schemas.microsoft.com/office/powerpoint/2010/main" val="3781874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9BA6D43-98F3-49E2-AAE6-1EE00FB6BC6B}" type="slidenum">
              <a:rPr lang="en-US" smtClean="0"/>
              <a:pPr>
                <a:defRPr/>
              </a:pPr>
              <a:t>12</a:t>
            </a:fld>
            <a:endParaRPr lang="en-US"/>
          </a:p>
        </p:txBody>
      </p:sp>
    </p:spTree>
    <p:extLst>
      <p:ext uri="{BB962C8B-B14F-4D97-AF65-F5344CB8AC3E}">
        <p14:creationId xmlns:p14="http://schemas.microsoft.com/office/powerpoint/2010/main" val="3800442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9BA6D43-98F3-49E2-AAE6-1EE00FB6BC6B}" type="slidenum">
              <a:rPr lang="en-US" smtClean="0"/>
              <a:pPr>
                <a:defRPr/>
              </a:pPr>
              <a:t>13</a:t>
            </a:fld>
            <a:endParaRPr lang="en-US"/>
          </a:p>
        </p:txBody>
      </p:sp>
    </p:spTree>
    <p:extLst>
      <p:ext uri="{BB962C8B-B14F-4D97-AF65-F5344CB8AC3E}">
        <p14:creationId xmlns:p14="http://schemas.microsoft.com/office/powerpoint/2010/main" val="4133483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BA6D43-98F3-49E2-AAE6-1EE00FB6BC6B}" type="slidenum">
              <a:rPr lang="en-US" smtClean="0"/>
              <a:pPr>
                <a:defRPr/>
              </a:pPr>
              <a:t>14</a:t>
            </a:fld>
            <a:endParaRPr lang="en-US"/>
          </a:p>
        </p:txBody>
      </p:sp>
    </p:spTree>
    <p:extLst>
      <p:ext uri="{BB962C8B-B14F-4D97-AF65-F5344CB8AC3E}">
        <p14:creationId xmlns:p14="http://schemas.microsoft.com/office/powerpoint/2010/main" val="3274740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Young children are difficult</a:t>
            </a:r>
            <a:r>
              <a:rPr lang="en-US" baseline="0" dirty="0" smtClean="0"/>
              <a:t> to assess.  </a:t>
            </a:r>
            <a:r>
              <a:rPr lang="en-US" dirty="0" smtClean="0"/>
              <a:t>How a state answers that question has direct</a:t>
            </a:r>
            <a:r>
              <a:rPr lang="en-US" baseline="0" dirty="0" smtClean="0"/>
              <a:t> implications for getting valid information for kindergarten children with disabilities</a:t>
            </a:r>
            <a:endParaRPr lang="en-US" dirty="0"/>
          </a:p>
        </p:txBody>
      </p:sp>
      <p:sp>
        <p:nvSpPr>
          <p:cNvPr id="4" name="Slide Number Placeholder 3"/>
          <p:cNvSpPr>
            <a:spLocks noGrp="1"/>
          </p:cNvSpPr>
          <p:nvPr>
            <p:ph type="sldNum" sz="quarter" idx="10"/>
          </p:nvPr>
        </p:nvSpPr>
        <p:spPr/>
        <p:txBody>
          <a:bodyPr/>
          <a:lstStyle/>
          <a:p>
            <a:pPr>
              <a:defRPr/>
            </a:pPr>
            <a:fld id="{29BA6D43-98F3-49E2-AAE6-1EE00FB6BC6B}" type="slidenum">
              <a:rPr lang="en-US" smtClean="0"/>
              <a:pPr>
                <a:defRPr/>
              </a:pPr>
              <a:t>15</a:t>
            </a:fld>
            <a:endParaRPr lang="en-US"/>
          </a:p>
        </p:txBody>
      </p:sp>
    </p:spTree>
    <p:extLst>
      <p:ext uri="{BB962C8B-B14F-4D97-AF65-F5344CB8AC3E}">
        <p14:creationId xmlns:p14="http://schemas.microsoft.com/office/powerpoint/2010/main" val="447057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 the way we assess young</a:t>
            </a:r>
            <a:r>
              <a:rPr lang="en-US" baseline="0" dirty="0" smtClean="0"/>
              <a:t> children.</a:t>
            </a:r>
            <a:endParaRPr lang="en-US" dirty="0"/>
          </a:p>
        </p:txBody>
      </p:sp>
      <p:sp>
        <p:nvSpPr>
          <p:cNvPr id="4" name="Slide Number Placeholder 3"/>
          <p:cNvSpPr>
            <a:spLocks noGrp="1"/>
          </p:cNvSpPr>
          <p:nvPr>
            <p:ph type="sldNum" sz="quarter" idx="10"/>
          </p:nvPr>
        </p:nvSpPr>
        <p:spPr/>
        <p:txBody>
          <a:bodyPr/>
          <a:lstStyle/>
          <a:p>
            <a:pPr>
              <a:defRPr/>
            </a:pPr>
            <a:fld id="{29BA6D43-98F3-49E2-AAE6-1EE00FB6BC6B}" type="slidenum">
              <a:rPr lang="en-US" smtClean="0"/>
              <a:pPr>
                <a:defRPr/>
              </a:pPr>
              <a:t>16</a:t>
            </a:fld>
            <a:endParaRPr lang="en-US"/>
          </a:p>
        </p:txBody>
      </p:sp>
    </p:spTree>
    <p:extLst>
      <p:ext uri="{BB962C8B-B14F-4D97-AF65-F5344CB8AC3E}">
        <p14:creationId xmlns:p14="http://schemas.microsoft.com/office/powerpoint/2010/main" val="3735475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require teachers to be trained.  There</a:t>
            </a:r>
            <a:r>
              <a:rPr lang="en-US" baseline="0" dirty="0" smtClean="0"/>
              <a:t> is more professional development required with observation-based assessment because the teacher has to know what to look for and know how to interpret the child’s behavior.  The observation based assessment at kindergarten entry in some states</a:t>
            </a:r>
            <a:endParaRPr lang="en-US" dirty="0"/>
          </a:p>
        </p:txBody>
      </p:sp>
      <p:sp>
        <p:nvSpPr>
          <p:cNvPr id="4" name="Slide Number Placeholder 3"/>
          <p:cNvSpPr>
            <a:spLocks noGrp="1"/>
          </p:cNvSpPr>
          <p:nvPr>
            <p:ph type="sldNum" sz="quarter" idx="10"/>
          </p:nvPr>
        </p:nvSpPr>
        <p:spPr/>
        <p:txBody>
          <a:bodyPr/>
          <a:lstStyle/>
          <a:p>
            <a:pPr>
              <a:defRPr/>
            </a:pPr>
            <a:fld id="{29BA6D43-98F3-49E2-AAE6-1EE00FB6BC6B}" type="slidenum">
              <a:rPr lang="en-US" smtClean="0"/>
              <a:pPr>
                <a:defRPr/>
              </a:pPr>
              <a:t>17</a:t>
            </a:fld>
            <a:endParaRPr lang="en-US"/>
          </a:p>
        </p:txBody>
      </p:sp>
    </p:spTree>
    <p:extLst>
      <p:ext uri="{BB962C8B-B14F-4D97-AF65-F5344CB8AC3E}">
        <p14:creationId xmlns:p14="http://schemas.microsoft.com/office/powerpoint/2010/main" val="1852290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9BA6D43-98F3-49E2-AAE6-1EE00FB6BC6B}" type="slidenum">
              <a:rPr lang="en-US" smtClean="0"/>
              <a:pPr>
                <a:defRPr/>
              </a:pPr>
              <a:t>18</a:t>
            </a:fld>
            <a:endParaRPr lang="en-US"/>
          </a:p>
        </p:txBody>
      </p:sp>
    </p:spTree>
    <p:extLst>
      <p:ext uri="{BB962C8B-B14F-4D97-AF65-F5344CB8AC3E}">
        <p14:creationId xmlns:p14="http://schemas.microsoft.com/office/powerpoint/2010/main" val="111107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Observation-based assessment</a:t>
            </a:r>
            <a:r>
              <a:rPr lang="en-US" baseline="0" dirty="0" smtClean="0"/>
              <a:t> requires a developmentally appropriate classroom.  That means the classroom looks like the pictures on the right where children are active and engaged with each other and with the materials in the classroom and not like the picture on the left where children are spending much of the day doing worksheets. Unfortunately, what we hear around the country is that kindergarten classrooms used to be developmentally appropriate but are not anymore.  This is a big problem for appropriate assessment because there is not much to observe in the classroom on the right.  It also is a huge problem for the children in these classrooms because this is not the way young children learn best.</a:t>
            </a:r>
            <a:endParaRPr lang="en-US" dirty="0"/>
          </a:p>
        </p:txBody>
      </p:sp>
      <p:sp>
        <p:nvSpPr>
          <p:cNvPr id="4" name="Slide Number Placeholder 3"/>
          <p:cNvSpPr>
            <a:spLocks noGrp="1"/>
          </p:cNvSpPr>
          <p:nvPr>
            <p:ph type="sldNum" sz="quarter" idx="10"/>
          </p:nvPr>
        </p:nvSpPr>
        <p:spPr/>
        <p:txBody>
          <a:bodyPr/>
          <a:lstStyle/>
          <a:p>
            <a:pPr>
              <a:defRPr/>
            </a:pPr>
            <a:fld id="{29BA6D43-98F3-49E2-AAE6-1EE00FB6BC6B}" type="slidenum">
              <a:rPr lang="en-US" smtClean="0"/>
              <a:pPr>
                <a:defRPr/>
              </a:pPr>
              <a:t>19</a:t>
            </a:fld>
            <a:endParaRPr lang="en-US"/>
          </a:p>
        </p:txBody>
      </p:sp>
    </p:spTree>
    <p:extLst>
      <p:ext uri="{BB962C8B-B14F-4D97-AF65-F5344CB8AC3E}">
        <p14:creationId xmlns:p14="http://schemas.microsoft.com/office/powerpoint/2010/main" val="1872228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descr="Graphic showing that a few neural connections for newborns, more neural connections for 6 month olds, and many more connections for 2 year olds." title="700 new neural connections per second"/>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number is 700.  700 neural connections being formed every second in the first three years of life. That is why your Part C and 619 programs are so important.  Very important things are happening in the young child’s brain.</a:t>
            </a:r>
          </a:p>
          <a:p>
            <a:pPr defTabSz="931774"/>
            <a:endParaRPr lang="en-US" dirty="0" smtClean="0"/>
          </a:p>
          <a:p>
            <a:pPr defTabSz="931774"/>
            <a:r>
              <a:rPr lang="en-US" dirty="0" smtClean="0"/>
              <a:t>Source:</a:t>
            </a:r>
            <a:r>
              <a:rPr lang="en-US" baseline="0" dirty="0" smtClean="0"/>
              <a:t> </a:t>
            </a:r>
            <a:r>
              <a:rPr lang="en-US" dirty="0" smtClean="0"/>
              <a:t>http://developingchild.harvard.edu/resources/multimedia/interactive_features/five-numbers/</a:t>
            </a:r>
          </a:p>
          <a:p>
            <a:endParaRPr lang="en-US" dirty="0"/>
          </a:p>
        </p:txBody>
      </p:sp>
      <p:sp>
        <p:nvSpPr>
          <p:cNvPr id="4" name="Slide Number Placeholder 3"/>
          <p:cNvSpPr>
            <a:spLocks noGrp="1"/>
          </p:cNvSpPr>
          <p:nvPr>
            <p:ph type="sldNum" sz="quarter" idx="10"/>
          </p:nvPr>
        </p:nvSpPr>
        <p:spPr/>
        <p:txBody>
          <a:bodyPr/>
          <a:lstStyle/>
          <a:p>
            <a:pPr>
              <a:defRPr/>
            </a:pPr>
            <a:fld id="{29BA6D43-98F3-49E2-AAE6-1EE00FB6BC6B}" type="slidenum">
              <a:rPr lang="en-US" smtClean="0"/>
              <a:pPr>
                <a:defRPr/>
              </a:pPr>
              <a:t>2</a:t>
            </a:fld>
            <a:endParaRPr lang="en-US"/>
          </a:p>
        </p:txBody>
      </p:sp>
    </p:spTree>
    <p:extLst>
      <p:ext uri="{BB962C8B-B14F-4D97-AF65-F5344CB8AC3E}">
        <p14:creationId xmlns:p14="http://schemas.microsoft.com/office/powerpoint/2010/main" val="1411471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9BA6D43-98F3-49E2-AAE6-1EE00FB6BC6B}" type="slidenum">
              <a:rPr lang="en-US" smtClean="0"/>
              <a:pPr>
                <a:defRPr/>
              </a:pPr>
              <a:t>20</a:t>
            </a:fld>
            <a:endParaRPr lang="en-US"/>
          </a:p>
        </p:txBody>
      </p:sp>
    </p:spTree>
    <p:extLst>
      <p:ext uri="{BB962C8B-B14F-4D97-AF65-F5344CB8AC3E}">
        <p14:creationId xmlns:p14="http://schemas.microsoft.com/office/powerpoint/2010/main" val="2133713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9BA6D43-98F3-49E2-AAE6-1EE00FB6BC6B}" type="slidenum">
              <a:rPr lang="en-US" smtClean="0"/>
              <a:pPr>
                <a:defRPr/>
              </a:pPr>
              <a:t>21</a:t>
            </a:fld>
            <a:endParaRPr lang="en-US"/>
          </a:p>
        </p:txBody>
      </p:sp>
    </p:spTree>
    <p:extLst>
      <p:ext uri="{BB962C8B-B14F-4D97-AF65-F5344CB8AC3E}">
        <p14:creationId xmlns:p14="http://schemas.microsoft.com/office/powerpoint/2010/main" val="2932711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a:t>
            </a:r>
            <a:r>
              <a:rPr lang="en-US" baseline="0" dirty="0" smtClean="0"/>
              <a:t> experiences shape the developing brain. Stimulating, rich, warm, responsive and nurturing experiences with the child’s caregivers leads to more complex structures in the brain. On the other hand, poverty and stressful life events are associated with a reduction in brain volume.</a:t>
            </a:r>
            <a:endParaRPr lang="en-US" dirty="0"/>
          </a:p>
        </p:txBody>
      </p:sp>
      <p:sp>
        <p:nvSpPr>
          <p:cNvPr id="4" name="Slide Number Placeholder 3"/>
          <p:cNvSpPr>
            <a:spLocks noGrp="1"/>
          </p:cNvSpPr>
          <p:nvPr>
            <p:ph type="sldNum" sz="quarter" idx="10"/>
          </p:nvPr>
        </p:nvSpPr>
        <p:spPr/>
        <p:txBody>
          <a:bodyPr/>
          <a:lstStyle/>
          <a:p>
            <a:pPr>
              <a:defRPr/>
            </a:pPr>
            <a:fld id="{29BA6D43-98F3-49E2-AAE6-1EE00FB6BC6B}" type="slidenum">
              <a:rPr lang="en-US" smtClean="0"/>
              <a:pPr>
                <a:defRPr/>
              </a:pPr>
              <a:t>3</a:t>
            </a:fld>
            <a:endParaRPr lang="en-US"/>
          </a:p>
        </p:txBody>
      </p:sp>
    </p:spTree>
    <p:extLst>
      <p:ext uri="{BB962C8B-B14F-4D97-AF65-F5344CB8AC3E}">
        <p14:creationId xmlns:p14="http://schemas.microsoft.com/office/powerpoint/2010/main" val="288744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’s another number.  The chance of a child experiencing a developmental delay increases by 90-100% when the child experiences 6 or more risk factors such as poverty, low maternal education, and having only one parent.</a:t>
            </a:r>
            <a:endParaRPr lang="en-US" dirty="0" smtClean="0"/>
          </a:p>
          <a:p>
            <a:endParaRPr lang="en-US" dirty="0" smtClean="0"/>
          </a:p>
          <a:p>
            <a:r>
              <a:rPr lang="en-US" dirty="0" smtClean="0"/>
              <a:t>Source:</a:t>
            </a:r>
            <a:r>
              <a:rPr lang="en-US" baseline="0" dirty="0" smtClean="0"/>
              <a:t> </a:t>
            </a:r>
            <a:r>
              <a:rPr lang="en-US" dirty="0" smtClean="0"/>
              <a:t>http://developingchild.harvard.edu/resources/multimedia/interactive_features/five-numbers/</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4</a:t>
            </a:fld>
            <a:endParaRPr lang="en-US" dirty="0"/>
          </a:p>
        </p:txBody>
      </p:sp>
    </p:spTree>
    <p:extLst>
      <p:ext uri="{BB962C8B-B14F-4D97-AF65-F5344CB8AC3E}">
        <p14:creationId xmlns:p14="http://schemas.microsoft.com/office/powerpoint/2010/main" val="3134991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Data from a national study show that children from lower income families are already substantially behind their more advantaged classmates when they start kindergarten.  (And these children often attend school with some of the least experienced teachers which is why the gap gets worse rather than better as children get older)</a:t>
            </a:r>
          </a:p>
          <a:p>
            <a:pPr defTabSz="931774"/>
            <a:endParaRPr lang="en-US" dirty="0"/>
          </a:p>
          <a:p>
            <a:pPr defTabSz="931774"/>
            <a:r>
              <a:rPr lang="en-US" dirty="0"/>
              <a:t>Source: Lee, V. E., &amp; </a:t>
            </a:r>
            <a:r>
              <a:rPr lang="en-US" dirty="0" err="1"/>
              <a:t>Burkam</a:t>
            </a:r>
            <a:r>
              <a:rPr lang="en-US" dirty="0"/>
              <a:t>, D. T. (2002). </a:t>
            </a:r>
            <a:r>
              <a:rPr lang="en-US" i="1" dirty="0"/>
              <a:t>Inequality at the starting gate: Social background differences in achievement as children begin school</a:t>
            </a:r>
            <a:r>
              <a:rPr lang="en-US" dirty="0"/>
              <a:t>. Washington, DC: Economic Policy Institute.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9BA6D43-98F3-49E2-AAE6-1EE00FB6BC6B}" type="slidenum">
              <a:rPr lang="en-US" smtClean="0"/>
              <a:pPr>
                <a:defRPr/>
              </a:pPr>
              <a:t>5</a:t>
            </a:fld>
            <a:endParaRPr lang="en-US"/>
          </a:p>
        </p:txBody>
      </p:sp>
    </p:spTree>
    <p:extLst>
      <p:ext uri="{BB962C8B-B14F-4D97-AF65-F5344CB8AC3E}">
        <p14:creationId xmlns:p14="http://schemas.microsoft.com/office/powerpoint/2010/main" val="1842818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8DCDD9-AF42-42A3-A94B-69EDD3CA8F45}" type="slidenum">
              <a:rPr lang="en-US"/>
              <a:pPr/>
              <a:t>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xfrm>
            <a:off x="934720" y="4415790"/>
            <a:ext cx="5140960" cy="4183380"/>
          </a:xfrm>
        </p:spPr>
        <p:txBody>
          <a:bodyPr/>
          <a:lstStyle/>
          <a:p>
            <a:r>
              <a:rPr lang="en-US" dirty="0" smtClean="0"/>
              <a:t>The good</a:t>
            </a:r>
            <a:r>
              <a:rPr lang="en-US" baseline="0" dirty="0" smtClean="0"/>
              <a:t> news is that the young brain that is so vulnerable is also pliable which is why high quality interventions and preschools in early childhood can make a real difference.  For example, a national study found that 46% of former Part C early intervention recipients did not have IEPs in kindergarten.  And equally important, these children were performing like their typically developing peers.</a:t>
            </a:r>
          </a:p>
          <a:p>
            <a:endParaRPr lang="en-US" baseline="0" dirty="0" smtClean="0"/>
          </a:p>
          <a:p>
            <a:r>
              <a:rPr lang="en-US" baseline="0" dirty="0" smtClean="0"/>
              <a:t>High quality early childhood programs can make a difference – that is the good news.  The bad news is that only 55 percent of the nation’s 3 and 4 year olds attend preschool and the percentage attending high quality preschools is considerably smaller than that.  The US’s 55% compares to 94% for Italy, 91% for New Zealand, and 63% for Mexico. </a:t>
            </a:r>
          </a:p>
          <a:p>
            <a:endParaRPr lang="en-US" baseline="0" dirty="0" smtClean="0"/>
          </a:p>
          <a:p>
            <a:endParaRPr lang="en-US" baseline="0" dirty="0" smtClean="0"/>
          </a:p>
          <a:p>
            <a:endParaRPr lang="en-US" dirty="0" smtClean="0"/>
          </a:p>
          <a:p>
            <a:r>
              <a:rPr lang="en-US" dirty="0" smtClean="0"/>
              <a:t>Source:  http://www.sri.com/work/publications/national-early-intervention-longitudinal-study-neils-final-report</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9BA6D43-98F3-49E2-AAE6-1EE00FB6BC6B}" type="slidenum">
              <a:rPr lang="en-US" smtClean="0"/>
              <a:pPr>
                <a:defRPr/>
              </a:pPr>
              <a:t>7</a:t>
            </a:fld>
            <a:endParaRPr lang="en-US"/>
          </a:p>
        </p:txBody>
      </p:sp>
    </p:spTree>
    <p:extLst>
      <p:ext uri="{BB962C8B-B14F-4D97-AF65-F5344CB8AC3E}">
        <p14:creationId xmlns:p14="http://schemas.microsoft.com/office/powerpoint/2010/main" val="1949544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9BA6D43-98F3-49E2-AAE6-1EE00FB6BC6B}" type="slidenum">
              <a:rPr lang="en-US" smtClean="0"/>
              <a:pPr>
                <a:defRPr/>
              </a:pPr>
              <a:t>8</a:t>
            </a:fld>
            <a:endParaRPr lang="en-US"/>
          </a:p>
        </p:txBody>
      </p:sp>
    </p:spTree>
    <p:extLst>
      <p:ext uri="{BB962C8B-B14F-4D97-AF65-F5344CB8AC3E}">
        <p14:creationId xmlns:p14="http://schemas.microsoft.com/office/powerpoint/2010/main" val="2739561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Source: http://ecs.force.com/mbdata/mbquestRT?rep=Kq1407</a:t>
            </a:r>
            <a:endParaRPr lang="en-US" dirty="0"/>
          </a:p>
        </p:txBody>
      </p:sp>
      <p:sp>
        <p:nvSpPr>
          <p:cNvPr id="4" name="Slide Number Placeholder 3"/>
          <p:cNvSpPr>
            <a:spLocks noGrp="1"/>
          </p:cNvSpPr>
          <p:nvPr>
            <p:ph type="sldNum" sz="quarter" idx="10"/>
          </p:nvPr>
        </p:nvSpPr>
        <p:spPr/>
        <p:txBody>
          <a:bodyPr/>
          <a:lstStyle/>
          <a:p>
            <a:pPr>
              <a:defRPr/>
            </a:pPr>
            <a:fld id="{29BA6D43-98F3-49E2-AAE6-1EE00FB6BC6B}" type="slidenum">
              <a:rPr lang="en-US" smtClean="0"/>
              <a:pPr>
                <a:defRPr/>
              </a:pPr>
              <a:t>9</a:t>
            </a:fld>
            <a:endParaRPr lang="en-US"/>
          </a:p>
        </p:txBody>
      </p:sp>
    </p:spTree>
    <p:extLst>
      <p:ext uri="{BB962C8B-B14F-4D97-AF65-F5344CB8AC3E}">
        <p14:creationId xmlns:p14="http://schemas.microsoft.com/office/powerpoint/2010/main" val="1760891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1AC842A-0745-42B6-A97D-51A7EF92DDC5}" type="datetimeFigureOut">
              <a:rPr lang="en-US"/>
              <a:pPr>
                <a:defRPr/>
              </a:pPr>
              <a:t>10/28/15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6E2F87-673B-4F67-848C-5312233ACC95}" type="slidenum">
              <a:rPr lang="en-US"/>
              <a:pPr>
                <a:defRPr/>
              </a:pPr>
              <a:t>‹#›</a:t>
            </a:fld>
            <a:endParaRPr lang="en-US"/>
          </a:p>
        </p:txBody>
      </p:sp>
    </p:spTree>
    <p:extLst>
      <p:ext uri="{BB962C8B-B14F-4D97-AF65-F5344CB8AC3E}">
        <p14:creationId xmlns:p14="http://schemas.microsoft.com/office/powerpoint/2010/main" val="3391320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422965-75F6-42D3-9573-92477E7E8F01}" type="datetimeFigureOut">
              <a:rPr lang="en-US"/>
              <a:pPr>
                <a:defRPr/>
              </a:pPr>
              <a:t>10/28/15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4AAF6E-5A04-4414-846F-D11370CCE94D}" type="slidenum">
              <a:rPr lang="en-US"/>
              <a:pPr>
                <a:defRPr/>
              </a:pPr>
              <a:t>‹#›</a:t>
            </a:fld>
            <a:endParaRPr lang="en-US"/>
          </a:p>
        </p:txBody>
      </p:sp>
    </p:spTree>
    <p:extLst>
      <p:ext uri="{BB962C8B-B14F-4D97-AF65-F5344CB8AC3E}">
        <p14:creationId xmlns:p14="http://schemas.microsoft.com/office/powerpoint/2010/main" val="2198466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CF9FAB-51FE-44E1-8F93-61C8F686D9E5}" type="datetimeFigureOut">
              <a:rPr lang="en-US"/>
              <a:pPr>
                <a:defRPr/>
              </a:pPr>
              <a:t>10/28/15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3B1EEF-816C-46B4-AB8F-46886FFEEEB9}" type="slidenum">
              <a:rPr lang="en-US"/>
              <a:pPr>
                <a:defRPr/>
              </a:pPr>
              <a:t>‹#›</a:t>
            </a:fld>
            <a:endParaRPr lang="en-US"/>
          </a:p>
        </p:txBody>
      </p:sp>
    </p:spTree>
    <p:extLst>
      <p:ext uri="{BB962C8B-B14F-4D97-AF65-F5344CB8AC3E}">
        <p14:creationId xmlns:p14="http://schemas.microsoft.com/office/powerpoint/2010/main" val="293766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22CEFE-522D-4758-B1D8-43BBA1D4A554}" type="datetimeFigureOut">
              <a:rPr lang="en-US"/>
              <a:pPr>
                <a:defRPr/>
              </a:pPr>
              <a:t>10/28/15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F427A6-2A7E-4AAD-BF3B-20EEC8C7CADE}" type="slidenum">
              <a:rPr lang="en-US"/>
              <a:pPr>
                <a:defRPr/>
              </a:pPr>
              <a:t>‹#›</a:t>
            </a:fld>
            <a:endParaRPr lang="en-US"/>
          </a:p>
        </p:txBody>
      </p:sp>
    </p:spTree>
    <p:extLst>
      <p:ext uri="{BB962C8B-B14F-4D97-AF65-F5344CB8AC3E}">
        <p14:creationId xmlns:p14="http://schemas.microsoft.com/office/powerpoint/2010/main" val="77880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7781543-FF1E-4EC7-AFB8-9192AB479EB6}" type="datetimeFigureOut">
              <a:rPr lang="en-US"/>
              <a:pPr>
                <a:defRPr/>
              </a:pPr>
              <a:t>10/28/15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00ED08-054B-4FE5-9B5E-23EFE0DF121F}" type="slidenum">
              <a:rPr lang="en-US"/>
              <a:pPr>
                <a:defRPr/>
              </a:pPr>
              <a:t>‹#›</a:t>
            </a:fld>
            <a:endParaRPr lang="en-US"/>
          </a:p>
        </p:txBody>
      </p:sp>
    </p:spTree>
    <p:extLst>
      <p:ext uri="{BB962C8B-B14F-4D97-AF65-F5344CB8AC3E}">
        <p14:creationId xmlns:p14="http://schemas.microsoft.com/office/powerpoint/2010/main" val="1731994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F905EC9-C5A7-4D15-AB65-1D96D69C5271}" type="datetimeFigureOut">
              <a:rPr lang="en-US"/>
              <a:pPr>
                <a:defRPr/>
              </a:pPr>
              <a:t>10/28/15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5F9A0C-8BCF-4ACB-94E0-B3AAF87F85A9}" type="slidenum">
              <a:rPr lang="en-US"/>
              <a:pPr>
                <a:defRPr/>
              </a:pPr>
              <a:t>‹#›</a:t>
            </a:fld>
            <a:endParaRPr lang="en-US"/>
          </a:p>
        </p:txBody>
      </p:sp>
    </p:spTree>
    <p:extLst>
      <p:ext uri="{BB962C8B-B14F-4D97-AF65-F5344CB8AC3E}">
        <p14:creationId xmlns:p14="http://schemas.microsoft.com/office/powerpoint/2010/main" val="1246350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CA2A73D-F175-4CE5-AE8F-BDA499ED836C}" type="datetimeFigureOut">
              <a:rPr lang="en-US"/>
              <a:pPr>
                <a:defRPr/>
              </a:pPr>
              <a:t>10/28/15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825BC5C-950C-4963-A4D9-61AB241869A0}" type="slidenum">
              <a:rPr lang="en-US"/>
              <a:pPr>
                <a:defRPr/>
              </a:pPr>
              <a:t>‹#›</a:t>
            </a:fld>
            <a:endParaRPr lang="en-US"/>
          </a:p>
        </p:txBody>
      </p:sp>
    </p:spTree>
    <p:extLst>
      <p:ext uri="{BB962C8B-B14F-4D97-AF65-F5344CB8AC3E}">
        <p14:creationId xmlns:p14="http://schemas.microsoft.com/office/powerpoint/2010/main" val="61478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54C387-7CA1-4F3E-AF1D-AF9E8CE9606E}" type="datetimeFigureOut">
              <a:rPr lang="en-US"/>
              <a:pPr>
                <a:defRPr/>
              </a:pPr>
              <a:t>10/28/15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C897D91-63AC-4CA3-AB21-C9B0E387D6A2}" type="slidenum">
              <a:rPr lang="en-US"/>
              <a:pPr>
                <a:defRPr/>
              </a:pPr>
              <a:t>‹#›</a:t>
            </a:fld>
            <a:endParaRPr lang="en-US"/>
          </a:p>
        </p:txBody>
      </p:sp>
    </p:spTree>
    <p:extLst>
      <p:ext uri="{BB962C8B-B14F-4D97-AF65-F5344CB8AC3E}">
        <p14:creationId xmlns:p14="http://schemas.microsoft.com/office/powerpoint/2010/main" val="71126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435C6BB-5EB7-431D-95E1-E1F13E2DBE92}" type="datetimeFigureOut">
              <a:rPr lang="en-US"/>
              <a:pPr>
                <a:defRPr/>
              </a:pPr>
              <a:t>10/28/15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4209810-ABFE-4ADA-BEF2-1F59BFA875E1}" type="slidenum">
              <a:rPr lang="en-US"/>
              <a:pPr>
                <a:defRPr/>
              </a:pPr>
              <a:t>‹#›</a:t>
            </a:fld>
            <a:endParaRPr lang="en-US"/>
          </a:p>
        </p:txBody>
      </p:sp>
    </p:spTree>
    <p:extLst>
      <p:ext uri="{BB962C8B-B14F-4D97-AF65-F5344CB8AC3E}">
        <p14:creationId xmlns:p14="http://schemas.microsoft.com/office/powerpoint/2010/main" val="181882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3DCC43-D1B1-440B-BCCF-31F0DCFBCF1F}" type="datetimeFigureOut">
              <a:rPr lang="en-US"/>
              <a:pPr>
                <a:defRPr/>
              </a:pPr>
              <a:t>10/28/15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5C0388-B23E-486A-8CBD-E34E1753BA13}" type="slidenum">
              <a:rPr lang="en-US"/>
              <a:pPr>
                <a:defRPr/>
              </a:pPr>
              <a:t>‹#›</a:t>
            </a:fld>
            <a:endParaRPr lang="en-US"/>
          </a:p>
        </p:txBody>
      </p:sp>
    </p:spTree>
    <p:extLst>
      <p:ext uri="{BB962C8B-B14F-4D97-AF65-F5344CB8AC3E}">
        <p14:creationId xmlns:p14="http://schemas.microsoft.com/office/powerpoint/2010/main" val="139632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BB1AD7-759F-4818-99E0-B686073C6219}" type="datetimeFigureOut">
              <a:rPr lang="en-US"/>
              <a:pPr>
                <a:defRPr/>
              </a:pPr>
              <a:t>10/28/15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60F710-B81B-415E-B2DF-EF2A6056ECB7}" type="slidenum">
              <a:rPr lang="en-US"/>
              <a:pPr>
                <a:defRPr/>
              </a:pPr>
              <a:t>‹#›</a:t>
            </a:fld>
            <a:endParaRPr lang="en-US"/>
          </a:p>
        </p:txBody>
      </p:sp>
    </p:spTree>
    <p:extLst>
      <p:ext uri="{BB962C8B-B14F-4D97-AF65-F5344CB8AC3E}">
        <p14:creationId xmlns:p14="http://schemas.microsoft.com/office/powerpoint/2010/main" val="12529192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D51E62A-5642-434A-B409-D5D132DB32A6}" type="datetimeFigureOut">
              <a:rPr lang="en-US"/>
              <a:pPr>
                <a:defRPr/>
              </a:pPr>
              <a:t>10/28/15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23D8C35-A4C0-4C04-A255-92A2845116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tm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6" Type="http://schemas.openxmlformats.org/officeDocument/2006/relationships/hyperlink" Target="http://www.dreamstime.com/lenutaidi_info%23res6512407" TargetMode="External"/><Relationship Id="rId7" Type="http://schemas.openxmlformats.org/officeDocument/2006/relationships/hyperlink" Target="http://www.dreamstime.com/%23res6512407" TargetMode="External"/><Relationship Id="rId8" Type="http://schemas.openxmlformats.org/officeDocument/2006/relationships/hyperlink" Target="http://www.dreamstime.com/stock-photography-preschoolers-to-kindergarten-image34615392%23res6512407" TargetMode="External"/><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6.emf"/><Relationship Id="rId6"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4"/>
          <p:cNvSpPr>
            <a:spLocks noGrp="1"/>
          </p:cNvSpPr>
          <p:nvPr>
            <p:ph type="ctrTitle"/>
          </p:nvPr>
        </p:nvSpPr>
        <p:spPr>
          <a:xfrm>
            <a:off x="0" y="2209800"/>
            <a:ext cx="8839200" cy="1470025"/>
          </a:xfrm>
        </p:spPr>
        <p:txBody>
          <a:bodyPr/>
          <a:lstStyle/>
          <a:p>
            <a:r>
              <a:rPr lang="en-US" altLang="en-US" sz="4000" dirty="0" smtClean="0"/>
              <a:t>Kindergarten Entry Assessment (KEA):</a:t>
            </a:r>
            <a:br>
              <a:rPr lang="en-US" altLang="en-US" sz="4000" dirty="0" smtClean="0"/>
            </a:br>
            <a:r>
              <a:rPr lang="en-US" altLang="en-US" sz="4000" dirty="0" smtClean="0"/>
              <a:t>Getting It Right For All Children</a:t>
            </a:r>
          </a:p>
        </p:txBody>
      </p:sp>
      <p:sp>
        <p:nvSpPr>
          <p:cNvPr id="2052" name="Subtitle 2"/>
          <p:cNvSpPr txBox="1">
            <a:spLocks/>
          </p:cNvSpPr>
          <p:nvPr/>
        </p:nvSpPr>
        <p:spPr bwMode="auto">
          <a:xfrm>
            <a:off x="533400" y="5029200"/>
            <a:ext cx="8001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buFontTx/>
              <a:buNone/>
            </a:pPr>
            <a:r>
              <a:rPr lang="en-US" altLang="en-US" sz="2400" dirty="0" smtClean="0">
                <a:solidFill>
                  <a:schemeClr val="tx1">
                    <a:lumMod val="75000"/>
                    <a:lumOff val="25000"/>
                  </a:schemeClr>
                </a:solidFill>
              </a:rPr>
              <a:t>Kathleen Hebbeler, SRI International</a:t>
            </a:r>
          </a:p>
          <a:p>
            <a:pPr algn="ctr">
              <a:buFontTx/>
              <a:buNone/>
            </a:pPr>
            <a:r>
              <a:rPr lang="en-US" altLang="en-US" sz="2400" dirty="0" smtClean="0">
                <a:solidFill>
                  <a:schemeClr val="tx1">
                    <a:lumMod val="75000"/>
                    <a:lumOff val="25000"/>
                  </a:schemeClr>
                </a:solidFill>
              </a:rPr>
              <a:t>Early Childhood Technical Assistance Center (ECTA)</a:t>
            </a:r>
          </a:p>
          <a:p>
            <a:pPr algn="ctr">
              <a:buFontTx/>
              <a:buNone/>
            </a:pPr>
            <a:r>
              <a:rPr lang="en-US" altLang="en-US" sz="2400" dirty="0" smtClean="0">
                <a:solidFill>
                  <a:schemeClr val="tx1">
                    <a:lumMod val="75000"/>
                    <a:lumOff val="25000"/>
                  </a:schemeClr>
                </a:solidFill>
              </a:rPr>
              <a:t>Center for IDEA Early Childhood Data System (DaSy)</a:t>
            </a:r>
            <a:endParaRPr lang="en-US" altLang="en-US" sz="2000" dirty="0">
              <a:solidFill>
                <a:schemeClr val="tx1">
                  <a:lumMod val="75000"/>
                  <a:lumOff val="25000"/>
                </a:schemeClr>
              </a:solidFill>
            </a:endParaRPr>
          </a:p>
        </p:txBody>
      </p:sp>
      <p:sp>
        <p:nvSpPr>
          <p:cNvPr id="2053" name="TextBox 1"/>
          <p:cNvSpPr txBox="1">
            <a:spLocks noChangeArrowheads="1"/>
          </p:cNvSpPr>
          <p:nvPr/>
        </p:nvSpPr>
        <p:spPr bwMode="auto">
          <a:xfrm>
            <a:off x="1905000" y="304800"/>
            <a:ext cx="6858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800" b="1">
                <a:latin typeface="MV Boli" pitchFamily="2" charset="0"/>
                <a:ea typeface="MV Boli" pitchFamily="2" charset="0"/>
                <a:cs typeface="MV Boli" pitchFamily="2" charset="0"/>
              </a:rPr>
              <a:t>2015 Leadership Conference</a:t>
            </a:r>
          </a:p>
          <a:p>
            <a:pPr algn="ctr"/>
            <a:r>
              <a:rPr lang="en-US" altLang="en-US" sz="2800" b="1">
                <a:latin typeface="MV Boli" pitchFamily="2" charset="0"/>
                <a:ea typeface="MV Boli" pitchFamily="2" charset="0"/>
                <a:cs typeface="MV Boli" pitchFamily="2" charset="0"/>
              </a:rPr>
              <a:t>“All In: Achieving Results Together”</a:t>
            </a:r>
          </a:p>
        </p:txBody>
      </p:sp>
      <p:sp>
        <p:nvSpPr>
          <p:cNvPr id="7" name="Equal 6"/>
          <p:cNvSpPr/>
          <p:nvPr/>
        </p:nvSpPr>
        <p:spPr>
          <a:xfrm>
            <a:off x="-1676400" y="6324600"/>
            <a:ext cx="12496800" cy="609600"/>
          </a:xfrm>
          <a:prstGeom prst="mathEqual">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848600" cy="1143000"/>
          </a:xfrm>
        </p:spPr>
        <p:txBody>
          <a:bodyPr/>
          <a:lstStyle/>
          <a:p>
            <a:r>
              <a:rPr lang="en-US" dirty="0" smtClean="0"/>
              <a:t>Race to the Top Early Learning Challenge Grants (RTT-ELC)</a:t>
            </a:r>
            <a:endParaRPr lang="en-US" dirty="0"/>
          </a:p>
        </p:txBody>
      </p:sp>
      <p:sp>
        <p:nvSpPr>
          <p:cNvPr id="3" name="Content Placeholder 2"/>
          <p:cNvSpPr>
            <a:spLocks noGrp="1"/>
          </p:cNvSpPr>
          <p:nvPr>
            <p:ph idx="1"/>
          </p:nvPr>
        </p:nvSpPr>
        <p:spPr>
          <a:xfrm>
            <a:off x="685800" y="2103437"/>
            <a:ext cx="7924800" cy="4754563"/>
          </a:xfrm>
        </p:spPr>
        <p:txBody>
          <a:bodyPr/>
          <a:lstStyle/>
          <a:p>
            <a:pPr lvl="1"/>
            <a:r>
              <a:rPr lang="en-US" dirty="0" smtClean="0"/>
              <a:t>Administered in the first few months of school</a:t>
            </a:r>
          </a:p>
          <a:p>
            <a:pPr lvl="1"/>
            <a:r>
              <a:rPr lang="en-US" dirty="0" smtClean="0"/>
              <a:t>Covers all essential domains of school readiness </a:t>
            </a:r>
          </a:p>
          <a:p>
            <a:pPr lvl="1"/>
            <a:r>
              <a:rPr lang="en-US" dirty="0" smtClean="0"/>
              <a:t>Used to close readiness gap, to inform instruction in the early grades, to notify parents about children’s status</a:t>
            </a:r>
          </a:p>
          <a:p>
            <a:pPr lvl="1"/>
            <a:r>
              <a:rPr lang="en-US" b="1" dirty="0" smtClean="0"/>
              <a:t>Not</a:t>
            </a:r>
            <a:r>
              <a:rPr lang="en-US" dirty="0" smtClean="0"/>
              <a:t> used to prevent entry to kindergarten</a:t>
            </a:r>
          </a:p>
          <a:p>
            <a:endParaRPr lang="en-US" dirty="0"/>
          </a:p>
        </p:txBody>
      </p:sp>
    </p:spTree>
    <p:extLst>
      <p:ext uri="{BB962C8B-B14F-4D97-AF65-F5344CB8AC3E}">
        <p14:creationId xmlns:p14="http://schemas.microsoft.com/office/powerpoint/2010/main" val="3965786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RTT-ELC Domains </a:t>
            </a:r>
            <a:br>
              <a:rPr lang="en-US" dirty="0" smtClean="0"/>
            </a:br>
            <a:r>
              <a:rPr lang="en-US" dirty="0" smtClean="0"/>
              <a:t>of School Readiness</a:t>
            </a:r>
            <a:endParaRPr lang="en-US" dirty="0"/>
          </a:p>
        </p:txBody>
      </p:sp>
      <p:sp>
        <p:nvSpPr>
          <p:cNvPr id="3" name="Content Placeholder 2"/>
          <p:cNvSpPr>
            <a:spLocks noGrp="1"/>
          </p:cNvSpPr>
          <p:nvPr>
            <p:ph idx="1"/>
          </p:nvPr>
        </p:nvSpPr>
        <p:spPr>
          <a:xfrm>
            <a:off x="1143000" y="1828800"/>
            <a:ext cx="7543800" cy="4525963"/>
          </a:xfrm>
        </p:spPr>
        <p:txBody>
          <a:bodyPr/>
          <a:lstStyle/>
          <a:p>
            <a:pPr marL="342900" lvl="1" indent="-342900">
              <a:buFont typeface="Arial" charset="0"/>
              <a:buChar char="•"/>
            </a:pPr>
            <a:r>
              <a:rPr lang="en-US" dirty="0" smtClean="0"/>
              <a:t>Language and literacy development</a:t>
            </a:r>
          </a:p>
          <a:p>
            <a:pPr marL="342900" lvl="1" indent="-342900">
              <a:buFont typeface="Arial" charset="0"/>
              <a:buChar char="•"/>
            </a:pPr>
            <a:r>
              <a:rPr lang="en-US" dirty="0" smtClean="0"/>
              <a:t>Cognition and general knowledge, including early mathematics and early scientific development</a:t>
            </a:r>
          </a:p>
          <a:p>
            <a:pPr marL="342900" lvl="1" indent="-342900">
              <a:buFont typeface="Arial" charset="0"/>
              <a:buChar char="•"/>
            </a:pPr>
            <a:r>
              <a:rPr lang="en-US" dirty="0" smtClean="0"/>
              <a:t>Approaches to learning</a:t>
            </a:r>
          </a:p>
          <a:p>
            <a:pPr marL="342900" lvl="1" indent="-342900">
              <a:buFont typeface="Arial" charset="0"/>
              <a:buChar char="•"/>
            </a:pPr>
            <a:r>
              <a:rPr lang="en-US" dirty="0" smtClean="0"/>
              <a:t>Physical well being and motor development, including adaptive skills</a:t>
            </a:r>
          </a:p>
          <a:p>
            <a:pPr marL="342900" lvl="1" indent="-342900">
              <a:buFont typeface="Arial" charset="0"/>
              <a:buChar char="•"/>
            </a:pPr>
            <a:r>
              <a:rPr lang="en-US" dirty="0" smtClean="0"/>
              <a:t>Social and emotional development</a:t>
            </a:r>
          </a:p>
          <a:p>
            <a:endParaRPr lang="en-US" dirty="0"/>
          </a:p>
        </p:txBody>
      </p:sp>
    </p:spTree>
    <p:extLst>
      <p:ext uri="{BB962C8B-B14F-4D97-AF65-F5344CB8AC3E}">
        <p14:creationId xmlns:p14="http://schemas.microsoft.com/office/powerpoint/2010/main" val="2014168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848600" cy="1143000"/>
          </a:xfrm>
        </p:spPr>
        <p:txBody>
          <a:bodyPr/>
          <a:lstStyle/>
          <a:p>
            <a:r>
              <a:rPr lang="en-US" dirty="0" smtClean="0"/>
              <a:t>Race to the Top Early Learning Challenge Grants</a:t>
            </a:r>
            <a:endParaRPr lang="en-US" dirty="0"/>
          </a:p>
        </p:txBody>
      </p:sp>
      <p:sp>
        <p:nvSpPr>
          <p:cNvPr id="3" name="Content Placeholder 2"/>
          <p:cNvSpPr>
            <a:spLocks noGrp="1"/>
          </p:cNvSpPr>
          <p:nvPr>
            <p:ph idx="1"/>
          </p:nvPr>
        </p:nvSpPr>
        <p:spPr>
          <a:xfrm>
            <a:off x="457200" y="2209801"/>
            <a:ext cx="8001000" cy="685800"/>
          </a:xfrm>
        </p:spPr>
        <p:txBody>
          <a:bodyPr/>
          <a:lstStyle/>
          <a:p>
            <a:pPr marL="0" indent="0">
              <a:buNone/>
            </a:pPr>
            <a:r>
              <a:rPr lang="en-US" dirty="0" smtClean="0"/>
              <a:t>KEA Status by 2015:</a:t>
            </a:r>
          </a:p>
          <a:p>
            <a:endParaRPr lang="en-US" dirty="0" smtClean="0"/>
          </a:p>
        </p:txBody>
      </p:sp>
      <p:graphicFrame>
        <p:nvGraphicFramePr>
          <p:cNvPr id="5" name="Table 4" descr="5 states pilot testing KEA: GA, MA, MN, NM, RI&#10;7 states phasing in implementation: CO, DE, IL, MI, NJ, PA, WA&#10;8 states in statewide implementation: CA, KY, MD, NC, OH, OR, VT, WI&#10;&#10;&#10;&#10;"/>
          <p:cNvGraphicFramePr>
            <a:graphicFrameLocks noGrp="1"/>
          </p:cNvGraphicFramePr>
          <p:nvPr>
            <p:extLst>
              <p:ext uri="{D42A27DB-BD31-4B8C-83A1-F6EECF244321}">
                <p14:modId xmlns:p14="http://schemas.microsoft.com/office/powerpoint/2010/main" val="3762008737"/>
              </p:ext>
            </p:extLst>
          </p:nvPr>
        </p:nvGraphicFramePr>
        <p:xfrm>
          <a:off x="533400" y="2971800"/>
          <a:ext cx="8077200" cy="2790908"/>
        </p:xfrm>
        <a:graphic>
          <a:graphicData uri="http://schemas.openxmlformats.org/drawingml/2006/table">
            <a:tbl>
              <a:tblPr firstRow="1" bandRow="1">
                <a:tableStyleId>{16D9F66E-5EB9-4882-86FB-DCBF35E3C3E4}</a:tableStyleId>
              </a:tblPr>
              <a:tblGrid>
                <a:gridCol w="4038600"/>
                <a:gridCol w="4038600"/>
              </a:tblGrid>
              <a:tr h="657308">
                <a:tc>
                  <a:txBody>
                    <a:bodyPr/>
                    <a:lstStyle/>
                    <a:p>
                      <a:r>
                        <a:rPr lang="en-US" sz="3200" b="0" dirty="0" smtClean="0"/>
                        <a:t>Pilot Testing</a:t>
                      </a:r>
                      <a:endParaRPr lang="en-US" sz="3200" b="0" dirty="0"/>
                    </a:p>
                  </a:txBody>
                  <a:tcPr>
                    <a:solidFill>
                      <a:schemeClr val="accent3">
                        <a:lumMod val="20000"/>
                        <a:lumOff val="80000"/>
                      </a:schemeClr>
                    </a:solidFill>
                  </a:tcPr>
                </a:tc>
                <a:tc>
                  <a:txBody>
                    <a:bodyPr/>
                    <a:lstStyle/>
                    <a:p>
                      <a:r>
                        <a:rPr lang="en-US" sz="3200" b="0" dirty="0" smtClean="0"/>
                        <a:t>GA, MA, MN, NM, RI</a:t>
                      </a:r>
                      <a:endParaRPr lang="en-US" sz="3200" b="0" dirty="0"/>
                    </a:p>
                  </a:txBody>
                  <a:tcPr>
                    <a:solidFill>
                      <a:schemeClr val="accent3">
                        <a:lumMod val="20000"/>
                        <a:lumOff val="80000"/>
                      </a:schemeClr>
                    </a:solidFill>
                  </a:tcPr>
                </a:tc>
              </a:tr>
              <a:tr h="890546">
                <a:tc>
                  <a:txBody>
                    <a:bodyPr/>
                    <a:lstStyle/>
                    <a:p>
                      <a:r>
                        <a:rPr lang="en-US" sz="3200" dirty="0" smtClean="0"/>
                        <a:t>Phasing in Implementation</a:t>
                      </a:r>
                      <a:endParaRPr lang="en-US" sz="3200" dirty="0"/>
                    </a:p>
                  </a:txBody>
                  <a:tcPr>
                    <a:solidFill>
                      <a:schemeClr val="accent3">
                        <a:lumMod val="20000"/>
                        <a:lumOff val="80000"/>
                      </a:schemeClr>
                    </a:solidFill>
                  </a:tcPr>
                </a:tc>
                <a:tc>
                  <a:txBody>
                    <a:bodyPr/>
                    <a:lstStyle/>
                    <a:p>
                      <a:r>
                        <a:rPr lang="en-US" sz="3200" dirty="0" smtClean="0"/>
                        <a:t>CO,</a:t>
                      </a:r>
                      <a:r>
                        <a:rPr lang="en-US" sz="3200" baseline="0" dirty="0" smtClean="0"/>
                        <a:t> DE, IL, MI, NJ, PA, WA</a:t>
                      </a:r>
                      <a:endParaRPr lang="en-US" sz="3200" dirty="0"/>
                    </a:p>
                  </a:txBody>
                  <a:tcPr>
                    <a:solidFill>
                      <a:schemeClr val="accent3">
                        <a:lumMod val="20000"/>
                        <a:lumOff val="80000"/>
                      </a:schemeClr>
                    </a:solidFill>
                  </a:tcPr>
                </a:tc>
              </a:tr>
              <a:tr h="890546">
                <a:tc>
                  <a:txBody>
                    <a:bodyPr/>
                    <a:lstStyle/>
                    <a:p>
                      <a:r>
                        <a:rPr lang="en-US" sz="3200" dirty="0" smtClean="0"/>
                        <a:t>Statewide  Implementation</a:t>
                      </a:r>
                      <a:endParaRPr lang="en-US" sz="3200" dirty="0"/>
                    </a:p>
                  </a:txBody>
                  <a:tcPr>
                    <a:solidFill>
                      <a:schemeClr val="accent3">
                        <a:lumMod val="20000"/>
                        <a:lumOff val="80000"/>
                      </a:schemeClr>
                    </a:solidFill>
                  </a:tcPr>
                </a:tc>
                <a:tc>
                  <a:txBody>
                    <a:bodyPr/>
                    <a:lstStyle/>
                    <a:p>
                      <a:r>
                        <a:rPr lang="en-US" sz="3200" dirty="0" smtClean="0"/>
                        <a:t>CA, KY, MD, NC, OH, OR, VT, WI</a:t>
                      </a:r>
                      <a:endParaRPr lang="en-US" sz="3200" dirty="0"/>
                    </a:p>
                  </a:txBody>
                  <a:tcPr>
                    <a:solidFill>
                      <a:schemeClr val="accent3">
                        <a:lumMod val="20000"/>
                        <a:lumOff val="80000"/>
                      </a:schemeClr>
                    </a:solidFill>
                  </a:tcPr>
                </a:tc>
              </a:tr>
            </a:tbl>
          </a:graphicData>
        </a:graphic>
      </p:graphicFrame>
    </p:spTree>
    <p:extLst>
      <p:ext uri="{BB962C8B-B14F-4D97-AF65-F5344CB8AC3E}">
        <p14:creationId xmlns:p14="http://schemas.microsoft.com/office/powerpoint/2010/main" val="3643879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543800" cy="1143000"/>
          </a:xfrm>
        </p:spPr>
        <p:txBody>
          <a:bodyPr/>
          <a:lstStyle/>
          <a:p>
            <a:r>
              <a:rPr lang="en-US" dirty="0" smtClean="0"/>
              <a:t>Enhanced Assessment Grants</a:t>
            </a:r>
            <a:endParaRPr lang="en-US" dirty="0"/>
          </a:p>
        </p:txBody>
      </p:sp>
      <p:sp>
        <p:nvSpPr>
          <p:cNvPr id="3" name="Content Placeholder 2"/>
          <p:cNvSpPr>
            <a:spLocks noGrp="1"/>
          </p:cNvSpPr>
          <p:nvPr>
            <p:ph idx="1"/>
          </p:nvPr>
        </p:nvSpPr>
        <p:spPr>
          <a:xfrm>
            <a:off x="914400" y="1752600"/>
            <a:ext cx="8229600" cy="4221163"/>
          </a:xfrm>
        </p:spPr>
        <p:txBody>
          <a:bodyPr/>
          <a:lstStyle/>
          <a:p>
            <a:r>
              <a:rPr lang="en-US" dirty="0" smtClean="0"/>
              <a:t>Enhance existing KEA</a:t>
            </a:r>
          </a:p>
          <a:p>
            <a:r>
              <a:rPr lang="en-US" dirty="0" smtClean="0"/>
              <a:t>Measure the essential domains of development</a:t>
            </a:r>
          </a:p>
          <a:p>
            <a:r>
              <a:rPr lang="en-US" dirty="0" smtClean="0"/>
              <a:t>Produce data that can </a:t>
            </a:r>
          </a:p>
          <a:p>
            <a:pPr lvl="1"/>
            <a:r>
              <a:rPr lang="en-US" dirty="0" smtClean="0"/>
              <a:t>Guide individual instruction</a:t>
            </a:r>
          </a:p>
          <a:p>
            <a:pPr lvl="1"/>
            <a:r>
              <a:rPr lang="en-US" dirty="0" smtClean="0"/>
              <a:t>Be reported to stakeholders including families, teachers, administrators, early learning providers, and policy-makers</a:t>
            </a:r>
          </a:p>
          <a:p>
            <a:pPr lvl="1"/>
            <a:r>
              <a:rPr lang="en-US" dirty="0" smtClean="0"/>
              <a:t>Be included in state’s SLDS</a:t>
            </a:r>
          </a:p>
          <a:p>
            <a:endParaRPr lang="en-US" dirty="0"/>
          </a:p>
          <a:p>
            <a:endParaRPr lang="en-US" dirty="0" smtClean="0"/>
          </a:p>
          <a:p>
            <a:r>
              <a:rPr lang="en-US" dirty="0" smtClean="0"/>
              <a:t>MD-OH Consortium</a:t>
            </a:r>
          </a:p>
          <a:p>
            <a:pPr lvl="1"/>
            <a:r>
              <a:rPr lang="en-US" dirty="0" smtClean="0"/>
              <a:t>CT, IN, MA, MI, NV</a:t>
            </a:r>
          </a:p>
          <a:p>
            <a:r>
              <a:rPr lang="en-US" dirty="0" smtClean="0"/>
              <a:t>NC Consortium</a:t>
            </a:r>
          </a:p>
          <a:p>
            <a:pPr lvl="1"/>
            <a:r>
              <a:rPr lang="en-US" dirty="0" smtClean="0"/>
              <a:t>AZ, DC, IA, IN, OH, OR, ME, ND, RI, SC</a:t>
            </a:r>
          </a:p>
          <a:p>
            <a:r>
              <a:rPr lang="en-US" dirty="0" smtClean="0"/>
              <a:t>TX</a:t>
            </a:r>
            <a:endParaRPr lang="en-US" dirty="0"/>
          </a:p>
        </p:txBody>
      </p:sp>
    </p:spTree>
    <p:extLst>
      <p:ext uri="{BB962C8B-B14F-4D97-AF65-F5344CB8AC3E}">
        <p14:creationId xmlns:p14="http://schemas.microsoft.com/office/powerpoint/2010/main" val="2577618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7315200" cy="1143000"/>
          </a:xfrm>
        </p:spPr>
        <p:txBody>
          <a:bodyPr/>
          <a:lstStyle/>
          <a:p>
            <a:r>
              <a:rPr lang="en-US" dirty="0" smtClean="0"/>
              <a:t>States working on KEA thru Enhanced Assessment Grants</a:t>
            </a:r>
            <a:endParaRPr lang="en-US" dirty="0"/>
          </a:p>
        </p:txBody>
      </p:sp>
      <p:graphicFrame>
        <p:nvGraphicFramePr>
          <p:cNvPr id="4" name="Table 3" descr="7 states in the MD-OH Consortium: CT, IN, MA, MI, NV, MD, OH&#10;10 states in the NC Consortium: AZ, DE, DC, IA, OR, ME, NC, ND, RI, SC &#10;And Texas working alone&#10;&#10;"/>
          <p:cNvGraphicFramePr>
            <a:graphicFrameLocks noGrp="1"/>
          </p:cNvGraphicFramePr>
          <p:nvPr>
            <p:extLst>
              <p:ext uri="{D42A27DB-BD31-4B8C-83A1-F6EECF244321}">
                <p14:modId xmlns:p14="http://schemas.microsoft.com/office/powerpoint/2010/main" val="2129562897"/>
              </p:ext>
            </p:extLst>
          </p:nvPr>
        </p:nvGraphicFramePr>
        <p:xfrm>
          <a:off x="381000" y="2209800"/>
          <a:ext cx="8305800" cy="3269858"/>
        </p:xfrm>
        <a:graphic>
          <a:graphicData uri="http://schemas.openxmlformats.org/drawingml/2006/table">
            <a:tbl>
              <a:tblPr firstRow="1" bandRow="1">
                <a:tableStyleId>{22838BEF-8BB2-4498-84A7-C5851F593DF1}</a:tableStyleId>
              </a:tblPr>
              <a:tblGrid>
                <a:gridCol w="3571494"/>
                <a:gridCol w="4734306"/>
              </a:tblGrid>
              <a:tr h="1172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0" dirty="0" smtClean="0"/>
                        <a:t>MD-OH Consortium</a:t>
                      </a:r>
                    </a:p>
                  </a:txBody>
                  <a:tcPr anchor="ctr">
                    <a:solidFill>
                      <a:schemeClr val="accent3">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200" b="0" dirty="0" smtClean="0"/>
                        <a:t>CT, IN, MA, MI, NV, MD, OH</a:t>
                      </a:r>
                    </a:p>
                  </a:txBody>
                  <a:tcPr anchor="ctr">
                    <a:solidFill>
                      <a:schemeClr val="accent3">
                        <a:lumMod val="20000"/>
                        <a:lumOff val="80000"/>
                      </a:schemeClr>
                    </a:solidFill>
                  </a:tcPr>
                </a:tc>
              </a:tr>
              <a:tr h="14187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NC Consortium</a:t>
                      </a:r>
                    </a:p>
                  </a:txBody>
                  <a:tcPr anchor="ctr">
                    <a:solidFill>
                      <a:schemeClr val="accent3">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200" dirty="0" smtClean="0"/>
                        <a:t>AZ, DE, DC, IA, OR, ME, NC, ND, RI, SC </a:t>
                      </a:r>
                    </a:p>
                  </a:txBody>
                  <a:tcPr anchor="ctr">
                    <a:solidFill>
                      <a:schemeClr val="accent3">
                        <a:lumMod val="20000"/>
                        <a:lumOff val="80000"/>
                      </a:schemeClr>
                    </a:solidFill>
                  </a:tcPr>
                </a:tc>
              </a:tr>
              <a:tr h="679058">
                <a:tc>
                  <a:txBody>
                    <a:bodyPr/>
                    <a:lstStyle/>
                    <a:p>
                      <a:pPr algn="ctr"/>
                      <a:r>
                        <a:rPr lang="en-US" sz="3200" dirty="0" smtClean="0"/>
                        <a:t>Texas</a:t>
                      </a:r>
                      <a:endParaRPr lang="en-US" sz="3200" dirty="0"/>
                    </a:p>
                  </a:txBody>
                  <a:tcPr anchor="ctr">
                    <a:solidFill>
                      <a:schemeClr val="accent3">
                        <a:lumMod val="20000"/>
                        <a:lumOff val="80000"/>
                      </a:schemeClr>
                    </a:solidFill>
                  </a:tcPr>
                </a:tc>
                <a:tc>
                  <a:txBody>
                    <a:bodyPr/>
                    <a:lstStyle/>
                    <a:p>
                      <a:r>
                        <a:rPr lang="en-US" sz="3200" dirty="0" smtClean="0"/>
                        <a:t>TX</a:t>
                      </a:r>
                      <a:endParaRPr lang="en-US" sz="3200" dirty="0"/>
                    </a:p>
                  </a:txBody>
                  <a:tcPr>
                    <a:solidFill>
                      <a:schemeClr val="accent3">
                        <a:lumMod val="20000"/>
                        <a:lumOff val="80000"/>
                      </a:schemeClr>
                    </a:solidFill>
                  </a:tcPr>
                </a:tc>
              </a:tr>
            </a:tbl>
          </a:graphicData>
        </a:graphic>
      </p:graphicFrame>
    </p:spTree>
    <p:extLst>
      <p:ext uri="{BB962C8B-B14F-4D97-AF65-F5344CB8AC3E}">
        <p14:creationId xmlns:p14="http://schemas.microsoft.com/office/powerpoint/2010/main" val="549614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p>
            <a:r>
              <a:rPr lang="en-US" dirty="0" smtClean="0"/>
              <a:t>Assessing Young Children with Disabilities</a:t>
            </a:r>
            <a:endParaRPr lang="en-US" dirty="0"/>
          </a:p>
        </p:txBody>
      </p:sp>
      <p:sp>
        <p:nvSpPr>
          <p:cNvPr id="3" name="Content Placeholder 2"/>
          <p:cNvSpPr>
            <a:spLocks noGrp="1"/>
          </p:cNvSpPr>
          <p:nvPr>
            <p:ph idx="1"/>
          </p:nvPr>
        </p:nvSpPr>
        <p:spPr>
          <a:xfrm>
            <a:off x="457200" y="2590800"/>
            <a:ext cx="8229600" cy="2971800"/>
          </a:xfrm>
        </p:spPr>
        <p:txBody>
          <a:bodyPr/>
          <a:lstStyle/>
          <a:p>
            <a:pPr marL="0" indent="0" algn="ctr">
              <a:buNone/>
            </a:pPr>
            <a:r>
              <a:rPr lang="en-US" b="1" dirty="0" smtClean="0"/>
              <a:t>Critical issue in early childhood assessment: </a:t>
            </a:r>
          </a:p>
          <a:p>
            <a:pPr marL="0" indent="0" algn="ctr">
              <a:spcBef>
                <a:spcPts val="0"/>
              </a:spcBef>
              <a:buNone/>
            </a:pPr>
            <a:endParaRPr lang="en-US" dirty="0" smtClean="0"/>
          </a:p>
          <a:p>
            <a:pPr marL="0" indent="0" algn="ctr">
              <a:spcBef>
                <a:spcPts val="0"/>
              </a:spcBef>
              <a:buNone/>
            </a:pPr>
            <a:r>
              <a:rPr lang="en-US" dirty="0" smtClean="0"/>
              <a:t>What is a valid and feasible method for learning what a child knows and can do </a:t>
            </a:r>
          </a:p>
          <a:p>
            <a:pPr marL="0" indent="0" algn="ctr">
              <a:spcBef>
                <a:spcPts val="0"/>
              </a:spcBef>
              <a:buNone/>
            </a:pPr>
            <a:r>
              <a:rPr lang="en-US" dirty="0" smtClean="0"/>
              <a:t>in multiple domains </a:t>
            </a:r>
          </a:p>
          <a:p>
            <a:pPr marL="0" indent="0" algn="ctr">
              <a:spcBef>
                <a:spcPts val="0"/>
              </a:spcBef>
              <a:buNone/>
            </a:pPr>
            <a:r>
              <a:rPr lang="en-US" dirty="0" smtClean="0"/>
              <a:t>at entry to kindergarten?</a:t>
            </a:r>
            <a:endParaRPr lang="en-US" dirty="0"/>
          </a:p>
        </p:txBody>
      </p:sp>
    </p:spTree>
    <p:extLst>
      <p:ext uri="{BB962C8B-B14F-4D97-AF65-F5344CB8AC3E}">
        <p14:creationId xmlns:p14="http://schemas.microsoft.com/office/powerpoint/2010/main" val="1030248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rtoon showing young children bubbling in answers on a test form." title="Carto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43000"/>
            <a:ext cx="9097689" cy="5037384"/>
          </a:xfrm>
          <a:prstGeom prst="rect">
            <a:avLst/>
          </a:prstGeom>
          <a:ln w="19050">
            <a:solidFill>
              <a:schemeClr val="tx1"/>
            </a:solidFill>
          </a:ln>
        </p:spPr>
      </p:pic>
    </p:spTree>
    <p:extLst>
      <p:ext uri="{BB962C8B-B14F-4D97-AF65-F5344CB8AC3E}">
        <p14:creationId xmlns:p14="http://schemas.microsoft.com/office/powerpoint/2010/main" val="390860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304800"/>
            <a:ext cx="6477000" cy="1143000"/>
          </a:xfrm>
        </p:spPr>
        <p:txBody>
          <a:bodyPr/>
          <a:lstStyle/>
          <a:p>
            <a:r>
              <a:rPr lang="en-US" dirty="0" smtClean="0"/>
              <a:t>Two* Approaches in Early Childhood</a:t>
            </a:r>
            <a:endParaRPr lang="en-US" dirty="0"/>
          </a:p>
        </p:txBody>
      </p:sp>
      <p:sp>
        <p:nvSpPr>
          <p:cNvPr id="5" name="Content Placeholder 4"/>
          <p:cNvSpPr>
            <a:spLocks noGrp="1"/>
          </p:cNvSpPr>
          <p:nvPr>
            <p:ph sz="half" idx="1"/>
          </p:nvPr>
        </p:nvSpPr>
        <p:spPr>
          <a:xfrm>
            <a:off x="914400" y="1600200"/>
            <a:ext cx="3733800" cy="4343399"/>
          </a:xfrm>
          <a:solidFill>
            <a:schemeClr val="accent6">
              <a:lumMod val="40000"/>
              <a:lumOff val="60000"/>
            </a:schemeClr>
          </a:solidFill>
          <a:ln>
            <a:solidFill>
              <a:schemeClr val="accent1"/>
            </a:solidFill>
          </a:ln>
        </p:spPr>
        <p:txBody>
          <a:bodyPr/>
          <a:lstStyle/>
          <a:p>
            <a:pPr marL="0" indent="0" algn="ctr">
              <a:buNone/>
            </a:pPr>
            <a:r>
              <a:rPr lang="en-US" b="1" dirty="0" smtClean="0"/>
              <a:t>Observation-based Assessment</a:t>
            </a:r>
          </a:p>
          <a:p>
            <a:r>
              <a:rPr lang="en-US" dirty="0" smtClean="0"/>
              <a:t>Infer child’s knowledge/behavior based on what child does/says in daily classroom activities</a:t>
            </a:r>
          </a:p>
          <a:p>
            <a:r>
              <a:rPr lang="en-US" dirty="0" smtClean="0"/>
              <a:t>Criteria specified</a:t>
            </a:r>
            <a:endParaRPr lang="en-US" dirty="0"/>
          </a:p>
          <a:p>
            <a:r>
              <a:rPr lang="en-US" dirty="0" smtClean="0"/>
              <a:t>Teacher collects data</a:t>
            </a:r>
          </a:p>
          <a:p>
            <a:endParaRPr lang="en-US" b="1" dirty="0"/>
          </a:p>
        </p:txBody>
      </p:sp>
      <p:sp>
        <p:nvSpPr>
          <p:cNvPr id="6" name="Content Placeholder 5"/>
          <p:cNvSpPr>
            <a:spLocks noGrp="1"/>
          </p:cNvSpPr>
          <p:nvPr>
            <p:ph sz="half" idx="2"/>
          </p:nvPr>
        </p:nvSpPr>
        <p:spPr>
          <a:xfrm>
            <a:off x="5029200" y="1600200"/>
            <a:ext cx="3733800" cy="4449763"/>
          </a:xfrm>
          <a:solidFill>
            <a:schemeClr val="accent3">
              <a:lumMod val="40000"/>
              <a:lumOff val="60000"/>
            </a:schemeClr>
          </a:solidFill>
          <a:ln>
            <a:solidFill>
              <a:schemeClr val="accent1"/>
            </a:solidFill>
          </a:ln>
        </p:spPr>
        <p:txBody>
          <a:bodyPr/>
          <a:lstStyle/>
          <a:p>
            <a:pPr marL="0" indent="0" algn="ctr">
              <a:buNone/>
            </a:pPr>
            <a:r>
              <a:rPr lang="en-US" b="1" dirty="0" smtClean="0"/>
              <a:t>Direct Assessment</a:t>
            </a:r>
          </a:p>
          <a:p>
            <a:r>
              <a:rPr lang="en-US" dirty="0" smtClean="0"/>
              <a:t>Infer child’s knowledge/behavior based on responses to set of scripted tasks </a:t>
            </a:r>
          </a:p>
          <a:p>
            <a:r>
              <a:rPr lang="en-US" dirty="0" smtClean="0"/>
              <a:t>Administered 1-on-1 </a:t>
            </a:r>
          </a:p>
          <a:p>
            <a:r>
              <a:rPr lang="en-US" dirty="0"/>
              <a:t>Teacher collects data</a:t>
            </a:r>
          </a:p>
          <a:p>
            <a:pPr marL="0" indent="0">
              <a:buNone/>
            </a:pPr>
            <a:endParaRPr lang="en-US" dirty="0" smtClean="0"/>
          </a:p>
          <a:p>
            <a:endParaRPr lang="en-US" dirty="0"/>
          </a:p>
        </p:txBody>
      </p:sp>
      <p:sp>
        <p:nvSpPr>
          <p:cNvPr id="7" name="TextBox 6"/>
          <p:cNvSpPr txBox="1"/>
          <p:nvPr/>
        </p:nvSpPr>
        <p:spPr>
          <a:xfrm>
            <a:off x="2514600" y="5943600"/>
            <a:ext cx="5029200" cy="523220"/>
          </a:xfrm>
          <a:prstGeom prst="rect">
            <a:avLst/>
          </a:prstGeom>
          <a:noFill/>
        </p:spPr>
        <p:txBody>
          <a:bodyPr wrap="square" rtlCol="0">
            <a:spAutoFit/>
          </a:bodyPr>
          <a:lstStyle/>
          <a:p>
            <a:r>
              <a:rPr lang="en-US" sz="2800" dirty="0" smtClean="0"/>
              <a:t>*Plus hybrid of the two.</a:t>
            </a:r>
            <a:endParaRPr lang="en-US" sz="2800" dirty="0"/>
          </a:p>
        </p:txBody>
      </p:sp>
    </p:spTree>
    <p:extLst>
      <p:ext uri="{BB962C8B-B14F-4D97-AF65-F5344CB8AC3E}">
        <p14:creationId xmlns:p14="http://schemas.microsoft.com/office/powerpoint/2010/main" val="467220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274638"/>
            <a:ext cx="6858000" cy="1143000"/>
          </a:xfrm>
        </p:spPr>
        <p:txBody>
          <a:bodyPr/>
          <a:lstStyle/>
          <a:p>
            <a:r>
              <a:rPr lang="en-US" dirty="0" smtClean="0"/>
              <a:t>For young children with disabilities</a:t>
            </a:r>
            <a:endParaRPr lang="en-US" dirty="0"/>
          </a:p>
        </p:txBody>
      </p:sp>
      <p:sp>
        <p:nvSpPr>
          <p:cNvPr id="6" name="Content Placeholder 5"/>
          <p:cNvSpPr>
            <a:spLocks noGrp="1"/>
          </p:cNvSpPr>
          <p:nvPr>
            <p:ph idx="1"/>
          </p:nvPr>
        </p:nvSpPr>
        <p:spPr>
          <a:xfrm>
            <a:off x="685800" y="1600200"/>
            <a:ext cx="8229600" cy="4525963"/>
          </a:xfrm>
        </p:spPr>
        <p:txBody>
          <a:bodyPr/>
          <a:lstStyle/>
          <a:p>
            <a:r>
              <a:rPr lang="en-US" dirty="0" smtClean="0"/>
              <a:t>The more structured or formalized the assessment…</a:t>
            </a:r>
          </a:p>
          <a:p>
            <a:pPr lvl="1"/>
            <a:r>
              <a:rPr lang="en-US" dirty="0" smtClean="0"/>
              <a:t>the more there is a need for adaptations and accommodations</a:t>
            </a:r>
          </a:p>
          <a:p>
            <a:pPr lvl="1"/>
            <a:r>
              <a:rPr lang="en-US" dirty="0" smtClean="0"/>
              <a:t>the higher the likelihood that some children cannot be assessed</a:t>
            </a:r>
          </a:p>
          <a:p>
            <a:r>
              <a:rPr lang="en-US" dirty="0" smtClean="0"/>
              <a:t>By definition, observation-based assessments provide multiple opportunities for a child to demonstrate competence (UDL).</a:t>
            </a:r>
            <a:endParaRPr lang="en-US" dirty="0"/>
          </a:p>
        </p:txBody>
      </p:sp>
    </p:spTree>
    <p:extLst>
      <p:ext uri="{BB962C8B-B14F-4D97-AF65-F5344CB8AC3E}">
        <p14:creationId xmlns:p14="http://schemas.microsoft.com/office/powerpoint/2010/main" val="3514998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6629400" cy="1143000"/>
          </a:xfrm>
        </p:spPr>
        <p:txBody>
          <a:bodyPr/>
          <a:lstStyle/>
          <a:p>
            <a:r>
              <a:rPr lang="en-US" sz="3600" dirty="0" smtClean="0"/>
              <a:t>Observation-based assessment requires a developmentally appropriate kindergarten</a:t>
            </a:r>
            <a:endParaRPr lang="en-US" sz="3600" dirty="0"/>
          </a:p>
        </p:txBody>
      </p:sp>
      <p:pic>
        <p:nvPicPr>
          <p:cNvPr id="8196" name="Picture 4" descr="2 young boys working with small materials on the floor and several boxes with dividers for holding the materi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1905000"/>
            <a:ext cx="3581400" cy="2387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8" name="Picture 6" descr="Picture of a teacher sitting at a table with 8 children.  The children are working with brightly colored small materials on small trays in front of each chi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962400"/>
            <a:ext cx="3467100" cy="2311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descr="picture of young children working at two tables. All the children have pencils and are working on papers in front of the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66" t="8335"/>
          <a:stretch/>
        </p:blipFill>
        <p:spPr bwMode="auto">
          <a:xfrm flipH="1">
            <a:off x="5029200" y="2362200"/>
            <a:ext cx="3650512" cy="2327494"/>
          </a:xfrm>
          <a:prstGeom prst="rect">
            <a:avLst/>
          </a:pr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29200" y="4495800"/>
            <a:ext cx="4114800" cy="230832"/>
          </a:xfrm>
          <a:prstGeom prst="rect">
            <a:avLst/>
          </a:prstGeom>
          <a:noFill/>
        </p:spPr>
        <p:txBody>
          <a:bodyPr wrap="square" rtlCol="0">
            <a:spAutoFit/>
          </a:bodyPr>
          <a:lstStyle/>
          <a:p>
            <a:r>
              <a:rPr lang="en-US" sz="900" dirty="0" smtClean="0">
                <a:effectLst/>
              </a:rPr>
              <a:t>© </a:t>
            </a:r>
            <a:r>
              <a:rPr lang="en-US" sz="900" dirty="0" err="1" smtClean="0">
                <a:effectLst/>
                <a:hlinkClick r:id="rId6"/>
              </a:rPr>
              <a:t>Lenutaidi</a:t>
            </a:r>
            <a:r>
              <a:rPr lang="en-US" sz="900" dirty="0" smtClean="0">
                <a:effectLst/>
              </a:rPr>
              <a:t> | </a:t>
            </a:r>
            <a:r>
              <a:rPr lang="en-US" sz="900" dirty="0" smtClean="0">
                <a:effectLst/>
                <a:hlinkClick r:id="rId7"/>
              </a:rPr>
              <a:t>Dreamstime.com</a:t>
            </a:r>
            <a:r>
              <a:rPr lang="en-US" sz="900" dirty="0" smtClean="0">
                <a:effectLst/>
              </a:rPr>
              <a:t> - </a:t>
            </a:r>
            <a:r>
              <a:rPr lang="en-US" sz="900" dirty="0" smtClean="0">
                <a:effectLst/>
                <a:hlinkClick r:id="rId8"/>
              </a:rPr>
              <a:t>Preschoolers To Kindergarten Photo</a:t>
            </a:r>
            <a:endParaRPr lang="en-US" sz="900" dirty="0"/>
          </a:p>
        </p:txBody>
      </p:sp>
    </p:spTree>
    <p:extLst>
      <p:ext uri="{BB962C8B-B14F-4D97-AF65-F5344CB8AC3E}">
        <p14:creationId xmlns:p14="http://schemas.microsoft.com/office/powerpoint/2010/main" val="1763617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icture showing a few neural connection fora newborn, more connections for a 6 month olds, and many more for a 2 year old." title="700 new neural connections per second"/>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6295"/>
          <a:stretch/>
        </p:blipFill>
        <p:spPr bwMode="auto">
          <a:xfrm>
            <a:off x="2133600" y="76200"/>
            <a:ext cx="6131131" cy="6319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6685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Conclusions</a:t>
            </a:r>
            <a:endParaRPr lang="en-US" dirty="0"/>
          </a:p>
        </p:txBody>
      </p:sp>
      <p:sp>
        <p:nvSpPr>
          <p:cNvPr id="6" name="Content Placeholder 5"/>
          <p:cNvSpPr>
            <a:spLocks noGrp="1"/>
          </p:cNvSpPr>
          <p:nvPr>
            <p:ph idx="1"/>
          </p:nvPr>
        </p:nvSpPr>
        <p:spPr>
          <a:xfrm>
            <a:off x="990600" y="1905000"/>
            <a:ext cx="7696200" cy="4525963"/>
          </a:xfrm>
        </p:spPr>
        <p:txBody>
          <a:bodyPr/>
          <a:lstStyle/>
          <a:p>
            <a:r>
              <a:rPr lang="en-US" dirty="0" smtClean="0"/>
              <a:t>KEAs are trending!</a:t>
            </a:r>
          </a:p>
          <a:p>
            <a:r>
              <a:rPr lang="en-US" dirty="0" smtClean="0"/>
              <a:t>Lots of variation in purpose and implementation across the states</a:t>
            </a:r>
          </a:p>
          <a:p>
            <a:r>
              <a:rPr lang="en-US" dirty="0" smtClean="0"/>
              <a:t>Still resolving the significant measurement issues related to the valid assessment of young children, especially children with disabilities </a:t>
            </a:r>
          </a:p>
        </p:txBody>
      </p:sp>
    </p:spTree>
    <p:extLst>
      <p:ext uri="{BB962C8B-B14F-4D97-AF65-F5344CB8AC3E}">
        <p14:creationId xmlns:p14="http://schemas.microsoft.com/office/powerpoint/2010/main" val="368080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Conclusions</a:t>
            </a:r>
            <a:endParaRPr lang="en-US" dirty="0"/>
          </a:p>
        </p:txBody>
      </p:sp>
      <p:sp>
        <p:nvSpPr>
          <p:cNvPr id="6" name="Content Placeholder 5"/>
          <p:cNvSpPr>
            <a:spLocks noGrp="1"/>
          </p:cNvSpPr>
          <p:nvPr>
            <p:ph idx="1"/>
          </p:nvPr>
        </p:nvSpPr>
        <p:spPr>
          <a:xfrm>
            <a:off x="685800" y="2133600"/>
            <a:ext cx="7696200" cy="4525963"/>
          </a:xfrm>
        </p:spPr>
        <p:txBody>
          <a:bodyPr/>
          <a:lstStyle/>
          <a:p>
            <a:r>
              <a:rPr lang="en-US" dirty="0" smtClean="0"/>
              <a:t>In your state:</a:t>
            </a:r>
          </a:p>
          <a:p>
            <a:pPr lvl="1"/>
            <a:r>
              <a:rPr lang="en-US" dirty="0" smtClean="0"/>
              <a:t>Make sure kindergarteners with disabilities are included in the KEA</a:t>
            </a:r>
          </a:p>
          <a:p>
            <a:pPr lvl="1"/>
            <a:r>
              <a:rPr lang="en-US" dirty="0" smtClean="0"/>
              <a:t>Get the disaggregated data for children with IEPs</a:t>
            </a:r>
            <a:endParaRPr lang="en-US" dirty="0"/>
          </a:p>
        </p:txBody>
      </p:sp>
    </p:spTree>
    <p:extLst>
      <p:ext uri="{BB962C8B-B14F-4D97-AF65-F5344CB8AC3E}">
        <p14:creationId xmlns:p14="http://schemas.microsoft.com/office/powerpoint/2010/main" val="3142805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828800" y="228600"/>
            <a:ext cx="7086600" cy="1143000"/>
          </a:xfrm>
        </p:spPr>
        <p:txBody>
          <a:bodyPr/>
          <a:lstStyle/>
          <a:p>
            <a:r>
              <a:rPr lang="en-US" altLang="en-US" sz="3600" dirty="0" smtClean="0"/>
              <a:t>Experience shapes the architecture of the developing brain</a:t>
            </a:r>
          </a:p>
        </p:txBody>
      </p:sp>
      <p:pic>
        <p:nvPicPr>
          <p:cNvPr id="5" name="Picture 3" descr="Picture of a somewhat elaborate construction built with lots of wooden sticks and circl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63883">
            <a:off x="1250521" y="2214669"/>
            <a:ext cx="2878137"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Picture of a minimal construction built with a few wooden sticks and one circle"/>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029200" y="2286000"/>
            <a:ext cx="3151905" cy="322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8A73902-F15F-47AB-9FA0-9B50E5E36A15}" type="slidenum">
              <a:rPr lang="en-US" smtClean="0"/>
              <a:pPr>
                <a:defRPr/>
              </a:pPr>
              <a:t>4</a:t>
            </a:fld>
            <a:endParaRPr lang="en-US" dirty="0"/>
          </a:p>
        </p:txBody>
      </p:sp>
      <p:pic>
        <p:nvPicPr>
          <p:cNvPr id="15362" name="Picture 2" descr="Graph showing the relationship between chance of developmental delay and number of risk factors with very little chance for 1-2 factors and a 90-100 percent chance with 6 to 7. " title="90-100% chance of developmental delays when children experience 6-7 risk fa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33400"/>
            <a:ext cx="6857999" cy="582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1905000"/>
            <a:ext cx="1752600" cy="523220"/>
          </a:xfrm>
          <a:prstGeom prst="rect">
            <a:avLst/>
          </a:prstGeom>
          <a:solidFill>
            <a:schemeClr val="accent1"/>
          </a:solidFill>
        </p:spPr>
        <p:txBody>
          <a:bodyPr wrap="square" rtlCol="0">
            <a:spAutoFit/>
          </a:bodyPr>
          <a:lstStyle/>
          <a:p>
            <a:r>
              <a:rPr lang="en-US" sz="2800" dirty="0" smtClean="0"/>
              <a:t>Poverty</a:t>
            </a:r>
            <a:endParaRPr lang="en-US" sz="2800" dirty="0"/>
          </a:p>
        </p:txBody>
      </p:sp>
      <p:sp>
        <p:nvSpPr>
          <p:cNvPr id="5" name="TextBox 4"/>
          <p:cNvSpPr txBox="1"/>
          <p:nvPr/>
        </p:nvSpPr>
        <p:spPr>
          <a:xfrm>
            <a:off x="762000" y="2743200"/>
            <a:ext cx="4038600" cy="523220"/>
          </a:xfrm>
          <a:prstGeom prst="rect">
            <a:avLst/>
          </a:prstGeom>
          <a:solidFill>
            <a:schemeClr val="accent1"/>
          </a:solidFill>
        </p:spPr>
        <p:txBody>
          <a:bodyPr wrap="square" rtlCol="0">
            <a:spAutoFit/>
          </a:bodyPr>
          <a:lstStyle/>
          <a:p>
            <a:r>
              <a:rPr lang="en-US" sz="2800" dirty="0" smtClean="0"/>
              <a:t>Caregiver mental illness</a:t>
            </a:r>
            <a:endParaRPr lang="en-US" sz="2800" dirty="0"/>
          </a:p>
        </p:txBody>
      </p:sp>
      <p:sp>
        <p:nvSpPr>
          <p:cNvPr id="6" name="TextBox 5"/>
          <p:cNvSpPr txBox="1"/>
          <p:nvPr/>
        </p:nvSpPr>
        <p:spPr>
          <a:xfrm>
            <a:off x="419100" y="3505200"/>
            <a:ext cx="2362200" cy="523220"/>
          </a:xfrm>
          <a:prstGeom prst="rect">
            <a:avLst/>
          </a:prstGeom>
          <a:solidFill>
            <a:schemeClr val="accent1"/>
          </a:solidFill>
        </p:spPr>
        <p:txBody>
          <a:bodyPr wrap="square" rtlCol="0">
            <a:spAutoFit/>
          </a:bodyPr>
          <a:lstStyle/>
          <a:p>
            <a:r>
              <a:rPr lang="en-US" sz="2800" dirty="0" smtClean="0"/>
              <a:t>Single parent</a:t>
            </a:r>
            <a:endParaRPr lang="en-US" sz="2800" dirty="0"/>
          </a:p>
        </p:txBody>
      </p:sp>
      <p:sp>
        <p:nvSpPr>
          <p:cNvPr id="7" name="TextBox 6"/>
          <p:cNvSpPr txBox="1"/>
          <p:nvPr/>
        </p:nvSpPr>
        <p:spPr>
          <a:xfrm>
            <a:off x="990600" y="4495800"/>
            <a:ext cx="4343400" cy="523220"/>
          </a:xfrm>
          <a:prstGeom prst="rect">
            <a:avLst/>
          </a:prstGeom>
          <a:solidFill>
            <a:schemeClr val="accent1"/>
          </a:solidFill>
        </p:spPr>
        <p:txBody>
          <a:bodyPr wrap="square" rtlCol="0">
            <a:spAutoFit/>
          </a:bodyPr>
          <a:lstStyle/>
          <a:p>
            <a:r>
              <a:rPr lang="en-US" sz="2800" dirty="0" smtClean="0"/>
              <a:t>Low maternal education</a:t>
            </a:r>
            <a:endParaRPr lang="en-US" sz="2800" dirty="0"/>
          </a:p>
        </p:txBody>
      </p:sp>
      <p:sp>
        <p:nvSpPr>
          <p:cNvPr id="8" name="TextBox 7"/>
          <p:cNvSpPr txBox="1"/>
          <p:nvPr/>
        </p:nvSpPr>
        <p:spPr>
          <a:xfrm>
            <a:off x="419100" y="5410200"/>
            <a:ext cx="3619500" cy="523220"/>
          </a:xfrm>
          <a:prstGeom prst="rect">
            <a:avLst/>
          </a:prstGeom>
          <a:solidFill>
            <a:schemeClr val="accent1"/>
          </a:solidFill>
        </p:spPr>
        <p:txBody>
          <a:bodyPr wrap="square" rtlCol="0">
            <a:spAutoFit/>
          </a:bodyPr>
          <a:lstStyle/>
          <a:p>
            <a:r>
              <a:rPr lang="en-US" sz="2800" dirty="0" smtClean="0"/>
              <a:t>Child maltreatment</a:t>
            </a:r>
            <a:endParaRPr lang="en-US" sz="2800" dirty="0"/>
          </a:p>
        </p:txBody>
      </p:sp>
    </p:spTree>
    <p:extLst>
      <p:ext uri="{BB962C8B-B14F-4D97-AF65-F5344CB8AC3E}">
        <p14:creationId xmlns:p14="http://schemas.microsoft.com/office/powerpoint/2010/main" val="611809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7315200" cy="1143000"/>
          </a:xfrm>
        </p:spPr>
        <p:txBody>
          <a:bodyPr/>
          <a:lstStyle/>
          <a:p>
            <a:r>
              <a:rPr lang="en-US" dirty="0" smtClean="0"/>
              <a:t>Differences at </a:t>
            </a:r>
            <a:br>
              <a:rPr lang="en-US" dirty="0" smtClean="0"/>
            </a:br>
            <a:r>
              <a:rPr lang="en-US" dirty="0" smtClean="0"/>
              <a:t>Kindergarten Entry</a:t>
            </a:r>
            <a:endParaRPr lang="en-US" dirty="0"/>
          </a:p>
        </p:txBody>
      </p:sp>
      <p:graphicFrame>
        <p:nvGraphicFramePr>
          <p:cNvPr id="4" name="Content Placeholder 5" descr="Graph that shows reading and math scores for children from four socioeconomic levels: low, low-middle, medium, and high.  The graphs shows the higher the socioeconomic status, the higher the average score in reading and math." title="Scores at entry to kindergarten for US by Socioeconomic level"/>
          <p:cNvGraphicFramePr>
            <a:graphicFrameLocks noGrp="1"/>
          </p:cNvGraphicFramePr>
          <p:nvPr>
            <p:ph idx="1"/>
            <p:extLst>
              <p:ext uri="{D42A27DB-BD31-4B8C-83A1-F6EECF244321}">
                <p14:modId xmlns:p14="http://schemas.microsoft.com/office/powerpoint/2010/main" val="3885704921"/>
              </p:ext>
            </p:extLst>
          </p:nvPr>
        </p:nvGraphicFramePr>
        <p:xfrm>
          <a:off x="228600" y="1828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6263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0" name="Object 2" descr="Pie graph showing 54% IEP, 35% no disability, and 11% disability, no IEP"/>
          <p:cNvGraphicFramePr>
            <a:graphicFrameLocks noChangeAspect="1"/>
          </p:cNvGraphicFramePr>
          <p:nvPr>
            <p:extLst>
              <p:ext uri="{D42A27DB-BD31-4B8C-83A1-F6EECF244321}">
                <p14:modId xmlns:p14="http://schemas.microsoft.com/office/powerpoint/2010/main" val="3666820578"/>
              </p:ext>
            </p:extLst>
          </p:nvPr>
        </p:nvGraphicFramePr>
        <p:xfrm>
          <a:off x="1143000" y="1524000"/>
          <a:ext cx="6672675" cy="4760841"/>
        </p:xfrm>
        <a:graphic>
          <a:graphicData uri="http://schemas.openxmlformats.org/presentationml/2006/ole">
            <mc:AlternateContent xmlns:mc="http://schemas.openxmlformats.org/markup-compatibility/2006">
              <mc:Choice xmlns:v="urn:schemas-microsoft-com:vml" Requires="v">
                <p:oleObj spid="_x0000_s6176" name="Chart" r:id="rId4" imgW="6332287" imgH="4518754" progId="MSGraph.Chart.8">
                  <p:embed followColorScheme="full"/>
                </p:oleObj>
              </mc:Choice>
              <mc:Fallback>
                <p:oleObj name="Chart" r:id="rId4" imgW="6332287" imgH="4518754" progId="MSGraph.Chart.8">
                  <p:embed followColorScheme="full"/>
                  <p:pic>
                    <p:nvPicPr>
                      <p:cNvPr id="0" name=""/>
                      <p:cNvPicPr>
                        <a:picLocks noChangeAspect="1" noChangeArrowheads="1"/>
                      </p:cNvPicPr>
                      <p:nvPr/>
                    </p:nvPicPr>
                    <p:blipFill>
                      <a:blip r:embed="rId5"/>
                      <a:srcRect/>
                      <a:stretch>
                        <a:fillRect/>
                      </a:stretch>
                    </p:blipFill>
                    <p:spPr bwMode="auto">
                      <a:xfrm>
                        <a:off x="1143000" y="1524000"/>
                        <a:ext cx="6672675" cy="47608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571" name="Text Box 3" title="Kindergarten Outcomes: Former EI Participants’ Receipt of Special Education and Disability Status "/>
          <p:cNvSpPr txBox="1">
            <a:spLocks noChangeArrowheads="1"/>
          </p:cNvSpPr>
          <p:nvPr/>
        </p:nvSpPr>
        <p:spPr bwMode="auto">
          <a:xfrm>
            <a:off x="1676400" y="304800"/>
            <a:ext cx="7315200" cy="1384995"/>
          </a:xfrm>
          <a:prstGeom prst="rect">
            <a:avLst/>
          </a:prstGeom>
          <a:noFill/>
          <a:ln w="9525">
            <a:noFill/>
            <a:miter lim="800000"/>
            <a:headEnd/>
            <a:tailEnd/>
          </a:ln>
          <a:effectLst/>
        </p:spPr>
        <p:txBody>
          <a:bodyPr>
            <a:spAutoFit/>
          </a:bodyPr>
          <a:lstStyle/>
          <a:p>
            <a:pPr algn="ctr" eaLnBrk="0" hangingPunct="0">
              <a:spcBef>
                <a:spcPct val="50000"/>
              </a:spcBef>
            </a:pPr>
            <a:r>
              <a:rPr lang="en-US" sz="2800" dirty="0" smtClean="0">
                <a:latin typeface="+mj-lt"/>
              </a:rPr>
              <a:t>Kindergarten Outcomes:  </a:t>
            </a:r>
          </a:p>
          <a:p>
            <a:pPr algn="ctr" eaLnBrk="0" hangingPunct="0">
              <a:spcBef>
                <a:spcPts val="0"/>
              </a:spcBef>
            </a:pPr>
            <a:r>
              <a:rPr lang="en-US" sz="2800" dirty="0" smtClean="0">
                <a:latin typeface="+mj-lt"/>
              </a:rPr>
              <a:t>Former </a:t>
            </a:r>
            <a:r>
              <a:rPr lang="en-US" sz="2800" dirty="0">
                <a:latin typeface="+mj-lt"/>
              </a:rPr>
              <a:t>EI Participants’ </a:t>
            </a:r>
            <a:r>
              <a:rPr lang="en-US" sz="2800" dirty="0" smtClean="0">
                <a:latin typeface="+mj-lt"/>
              </a:rPr>
              <a:t>Receipt of Special </a:t>
            </a:r>
            <a:r>
              <a:rPr lang="en-US" sz="2800" dirty="0">
                <a:latin typeface="+mj-lt"/>
              </a:rPr>
              <a:t>Education and Disability </a:t>
            </a:r>
            <a:r>
              <a:rPr lang="en-US" sz="2800" dirty="0" smtClean="0">
                <a:latin typeface="+mj-lt"/>
              </a:rPr>
              <a:t>Status</a:t>
            </a:r>
            <a:endParaRPr lang="en-US" sz="2800" dirty="0">
              <a:latin typeface="+mj-lt"/>
            </a:endParaRPr>
          </a:p>
        </p:txBody>
      </p:sp>
      <p:pic>
        <p:nvPicPr>
          <p:cNvPr id="4" name="Picture 7" descr="bear holding blocks that say N-E-I-L-S"/>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2400" y="5257800"/>
            <a:ext cx="1387475" cy="1235075"/>
          </a:xfrm>
          <a:prstGeom prst="rect">
            <a:avLst/>
          </a:prstGeom>
          <a:noFill/>
          <a:ln w="9525">
            <a:noFill/>
            <a:miter lim="800000"/>
            <a:headEnd/>
            <a:tailEnd/>
          </a:ln>
        </p:spPr>
      </p:pic>
    </p:spTree>
    <p:extLst>
      <p:ext uri="{BB962C8B-B14F-4D97-AF65-F5344CB8AC3E}">
        <p14:creationId xmlns:p14="http://schemas.microsoft.com/office/powerpoint/2010/main" val="211793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7772400" cy="4525963"/>
          </a:xfrm>
        </p:spPr>
        <p:txBody>
          <a:bodyPr/>
          <a:lstStyle/>
          <a:p>
            <a:r>
              <a:rPr lang="en-US" dirty="0" smtClean="0"/>
              <a:t>Early childhood matters</a:t>
            </a:r>
          </a:p>
          <a:p>
            <a:r>
              <a:rPr lang="en-US" dirty="0" smtClean="0"/>
              <a:t>Some children have good experiences in the first five years; some do not</a:t>
            </a:r>
          </a:p>
          <a:p>
            <a:r>
              <a:rPr lang="en-US" dirty="0" smtClean="0"/>
              <a:t>And so we ask: what does development and learning look like when children enter kindergarten?</a:t>
            </a:r>
            <a:endParaRPr lang="en-US" dirty="0"/>
          </a:p>
        </p:txBody>
      </p:sp>
    </p:spTree>
    <p:extLst>
      <p:ext uri="{BB962C8B-B14F-4D97-AF65-F5344CB8AC3E}">
        <p14:creationId xmlns:p14="http://schemas.microsoft.com/office/powerpoint/2010/main" val="3738703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KEA Fundamentals</a:t>
            </a:r>
            <a:endParaRPr lang="en-US" dirty="0"/>
          </a:p>
        </p:txBody>
      </p:sp>
      <p:sp>
        <p:nvSpPr>
          <p:cNvPr id="3" name="Content Placeholder 2"/>
          <p:cNvSpPr>
            <a:spLocks noGrp="1"/>
          </p:cNvSpPr>
          <p:nvPr>
            <p:ph idx="1"/>
          </p:nvPr>
        </p:nvSpPr>
        <p:spPr>
          <a:xfrm>
            <a:off x="457200" y="1905000"/>
            <a:ext cx="8229600" cy="4221163"/>
          </a:xfrm>
        </p:spPr>
        <p:txBody>
          <a:bodyPr/>
          <a:lstStyle/>
          <a:p>
            <a:r>
              <a:rPr lang="en-US" dirty="0" smtClean="0"/>
              <a:t>Assessment administered at the start of kindergarten</a:t>
            </a:r>
          </a:p>
          <a:p>
            <a:r>
              <a:rPr lang="en-US" dirty="0" smtClean="0"/>
              <a:t>Multiple purposes, e.g.,</a:t>
            </a:r>
          </a:p>
          <a:p>
            <a:pPr lvl="1"/>
            <a:r>
              <a:rPr lang="en-US" dirty="0" smtClean="0"/>
              <a:t>Inform instruction</a:t>
            </a:r>
          </a:p>
          <a:p>
            <a:pPr lvl="1"/>
            <a:r>
              <a:rPr lang="en-US" dirty="0" smtClean="0"/>
              <a:t>Produce a picture of state’s children at entry to kindergarten</a:t>
            </a:r>
          </a:p>
          <a:p>
            <a:r>
              <a:rPr lang="en-US" b="1" dirty="0" smtClean="0"/>
              <a:t>NOT</a:t>
            </a:r>
            <a:r>
              <a:rPr lang="en-US" dirty="0" smtClean="0"/>
              <a:t> to be used to keep a child out of kindergarten or for high stakes decisions.</a:t>
            </a:r>
          </a:p>
          <a:p>
            <a:pPr lvl="1"/>
            <a:endParaRPr lang="en-US" dirty="0"/>
          </a:p>
        </p:txBody>
      </p:sp>
    </p:spTree>
    <p:extLst>
      <p:ext uri="{BB962C8B-B14F-4D97-AF65-F5344CB8AC3E}">
        <p14:creationId xmlns:p14="http://schemas.microsoft.com/office/powerpoint/2010/main" val="981521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7086600" cy="1143000"/>
          </a:xfrm>
        </p:spPr>
        <p:txBody>
          <a:bodyPr/>
          <a:lstStyle/>
          <a:p>
            <a:r>
              <a:rPr lang="en-US" sz="3800" dirty="0" smtClean="0"/>
              <a:t>Many states are adopting KEAs</a:t>
            </a:r>
            <a:endParaRPr lang="en-US" sz="3800" dirty="0"/>
          </a:p>
        </p:txBody>
      </p:sp>
      <p:sp>
        <p:nvSpPr>
          <p:cNvPr id="3" name="Content Placeholder 2"/>
          <p:cNvSpPr>
            <a:spLocks noGrp="1"/>
          </p:cNvSpPr>
          <p:nvPr>
            <p:ph idx="1"/>
          </p:nvPr>
        </p:nvSpPr>
        <p:spPr>
          <a:xfrm>
            <a:off x="685800" y="1752600"/>
            <a:ext cx="8229600" cy="4221163"/>
          </a:xfrm>
        </p:spPr>
        <p:txBody>
          <a:bodyPr/>
          <a:lstStyle/>
          <a:p>
            <a:r>
              <a:rPr lang="en-US" dirty="0" smtClean="0"/>
              <a:t>26 states plus DC currently require a KEA</a:t>
            </a:r>
          </a:p>
          <a:p>
            <a:r>
              <a:rPr lang="en-US" dirty="0" smtClean="0"/>
              <a:t>Differences across states:</a:t>
            </a:r>
          </a:p>
          <a:p>
            <a:pPr lvl="1"/>
            <a:r>
              <a:rPr lang="en-US" dirty="0" smtClean="0"/>
              <a:t>Required by statute</a:t>
            </a:r>
          </a:p>
          <a:p>
            <a:pPr lvl="1"/>
            <a:r>
              <a:rPr lang="en-US" dirty="0" smtClean="0"/>
              <a:t>Sample or state wide</a:t>
            </a:r>
          </a:p>
          <a:p>
            <a:pPr lvl="1"/>
            <a:r>
              <a:rPr lang="en-US" dirty="0" smtClean="0"/>
              <a:t>Multiple domains vs. literacy or literacy and math</a:t>
            </a:r>
          </a:p>
          <a:p>
            <a:pPr lvl="1"/>
            <a:r>
              <a:rPr lang="en-US" dirty="0" smtClean="0"/>
              <a:t>One time at K Entry or ongoing (e.g., K-3)</a:t>
            </a:r>
          </a:p>
          <a:p>
            <a:pPr lvl="1"/>
            <a:r>
              <a:rPr lang="en-US" dirty="0" smtClean="0"/>
              <a:t>One tool statewide, approved list, local decision</a:t>
            </a:r>
          </a:p>
          <a:p>
            <a:pPr lvl="1"/>
            <a:r>
              <a:rPr lang="en-US" dirty="0" smtClean="0"/>
              <a:t>Commercial product vs. developed by state</a:t>
            </a:r>
          </a:p>
          <a:p>
            <a:pPr lvl="1"/>
            <a:r>
              <a:rPr lang="en-US" dirty="0" smtClean="0"/>
              <a:t>Results reported statewide vs. not at all</a:t>
            </a:r>
          </a:p>
          <a:p>
            <a:pPr marL="0" indent="0">
              <a:buNone/>
            </a:pPr>
            <a:endParaRPr lang="en-US" dirty="0"/>
          </a:p>
        </p:txBody>
      </p:sp>
    </p:spTree>
    <p:extLst>
      <p:ext uri="{BB962C8B-B14F-4D97-AF65-F5344CB8AC3E}">
        <p14:creationId xmlns:p14="http://schemas.microsoft.com/office/powerpoint/2010/main" val="3937756080"/>
      </p:ext>
    </p:extLst>
  </p:cSld>
  <p:clrMapOvr>
    <a:masterClrMapping/>
  </p:clrMapOvr>
</p:sld>
</file>

<file path=ppt/theme/theme1.xml><?xml version="1.0" encoding="utf-8"?>
<a:theme xmlns:a="http://schemas.openxmlformats.org/drawingml/2006/main" name="PPT TEMPLATE - Leadership Confer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 - Leadership Conference</Template>
  <TotalTime>6148</TotalTime>
  <Words>1524</Words>
  <Application>Microsoft Macintosh PowerPoint</Application>
  <PresentationFormat>On-screen Show (4:3)</PresentationFormat>
  <Paragraphs>153</Paragraphs>
  <Slides>21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PPT TEMPLATE - Leadership Conference</vt:lpstr>
      <vt:lpstr>Chart</vt:lpstr>
      <vt:lpstr>Kindergarten Entry Assessment (KEA): Getting It Right For All Children</vt:lpstr>
      <vt:lpstr>PowerPoint Presentation</vt:lpstr>
      <vt:lpstr>Experience shapes the architecture of the developing brain</vt:lpstr>
      <vt:lpstr>PowerPoint Presentation</vt:lpstr>
      <vt:lpstr>Differences at  Kindergarten Entry</vt:lpstr>
      <vt:lpstr>PowerPoint Presentation</vt:lpstr>
      <vt:lpstr>PowerPoint Presentation</vt:lpstr>
      <vt:lpstr>KEA Fundamentals</vt:lpstr>
      <vt:lpstr>Many states are adopting KEAs</vt:lpstr>
      <vt:lpstr>Race to the Top Early Learning Challenge Grants (RTT-ELC)</vt:lpstr>
      <vt:lpstr>RTT-ELC Domains  of School Readiness</vt:lpstr>
      <vt:lpstr>Race to the Top Early Learning Challenge Grants</vt:lpstr>
      <vt:lpstr>Enhanced Assessment Grants</vt:lpstr>
      <vt:lpstr>States working on KEA thru Enhanced Assessment Grants</vt:lpstr>
      <vt:lpstr>Assessing Young Children with Disabilities</vt:lpstr>
      <vt:lpstr>PowerPoint Presentation</vt:lpstr>
      <vt:lpstr>Two* Approaches in Early Childhood</vt:lpstr>
      <vt:lpstr>For young children with disabilities</vt:lpstr>
      <vt:lpstr>Observation-based assessment requires a developmentally appropriate kindergarten</vt:lpstr>
      <vt:lpstr>Conclusions</vt:lpstr>
      <vt:lpstr>Conclusions</vt:lpstr>
    </vt:vector>
  </TitlesOfParts>
  <Company>SRI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Kindergarten Entry Assessment: Getting It Right For All Children</dc:title>
  <dc:creator>Kathy Hebbeler</dc:creator>
  <cp:lastModifiedBy>Crystal Garcia</cp:lastModifiedBy>
  <cp:revision>37</cp:revision>
  <cp:lastPrinted>2015-07-25T05:23:38Z</cp:lastPrinted>
  <dcterms:created xsi:type="dcterms:W3CDTF">2015-07-20T23:31:30Z</dcterms:created>
  <dcterms:modified xsi:type="dcterms:W3CDTF">2015-10-28T18:31:13Z</dcterms:modified>
</cp:coreProperties>
</file>