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7" r:id="rId2"/>
    <p:sldId id="260" r:id="rId3"/>
    <p:sldId id="259" r:id="rId4"/>
    <p:sldId id="262" r:id="rId5"/>
    <p:sldId id="268" r:id="rId6"/>
    <p:sldId id="265" r:id="rId7"/>
    <p:sldId id="263" r:id="rId8"/>
    <p:sldId id="275" r:id="rId9"/>
    <p:sldId id="267" r:id="rId10"/>
    <p:sldId id="271" r:id="rId11"/>
    <p:sldId id="269" r:id="rId12"/>
    <p:sldId id="272" r:id="rId13"/>
    <p:sldId id="273" r:id="rId14"/>
    <p:sldId id="270" r:id="rId15"/>
    <p:sldId id="276" r:id="rId16"/>
    <p:sldId id="277" r:id="rId17"/>
    <p:sldId id="287" r:id="rId18"/>
    <p:sldId id="278" r:id="rId19"/>
    <p:sldId id="279" r:id="rId20"/>
    <p:sldId id="280" r:id="rId21"/>
    <p:sldId id="281" r:id="rId22"/>
    <p:sldId id="282" r:id="rId23"/>
    <p:sldId id="283" r:id="rId24"/>
    <p:sldId id="284" r:id="rId25"/>
    <p:sldId id="285" r:id="rId26"/>
    <p:sldId id="296" r:id="rId27"/>
    <p:sldId id="288" r:id="rId28"/>
    <p:sldId id="289" r:id="rId29"/>
    <p:sldId id="290" r:id="rId30"/>
    <p:sldId id="291" r:id="rId31"/>
    <p:sldId id="292" r:id="rId32"/>
    <p:sldId id="294" r:id="rId33"/>
    <p:sldId id="295" r:id="rId34"/>
    <p:sldId id="293"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413" autoAdjust="0"/>
  </p:normalViewPr>
  <p:slideViewPr>
    <p:cSldViewPr>
      <p:cViewPr>
        <p:scale>
          <a:sx n="47" d="100"/>
          <a:sy n="47" d="100"/>
        </p:scale>
        <p:origin x="-2256" y="-69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5333"/>
    </p:cViewPr>
  </p:sorterViewPr>
  <p:notesViewPr>
    <p:cSldViewPr>
      <p:cViewPr varScale="1">
        <p:scale>
          <a:sx n="69" d="100"/>
          <a:sy n="69" d="100"/>
        </p:scale>
        <p:origin x="2318" y="67"/>
      </p:cViewPr>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4791B39C-9D47-47AC-9FE4-202AE3EF144E}" type="datetimeFigureOut">
              <a:rPr lang="en-US"/>
              <a:pPr>
                <a:defRPr/>
              </a:pPr>
              <a:t>10/28/15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7F343FE-AB28-41F6-8776-D14134EB544F}" type="slidenum">
              <a:rPr lang="en-US"/>
              <a:pPr>
                <a:defRPr/>
              </a:pPr>
              <a:t>‹#›</a:t>
            </a:fld>
            <a:endParaRPr lang="en-US"/>
          </a:p>
        </p:txBody>
      </p:sp>
    </p:spTree>
    <p:extLst>
      <p:ext uri="{BB962C8B-B14F-4D97-AF65-F5344CB8AC3E}">
        <p14:creationId xmlns:p14="http://schemas.microsoft.com/office/powerpoint/2010/main" val="50128977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D289C1B-40E7-4C71-A5DC-885530D307FC}" type="slidenum">
              <a:rPr lang="en-US" altLang="en-US">
                <a:solidFill>
                  <a:srgbClr val="000000"/>
                </a:solidFill>
              </a:rPr>
              <a:pPr fontAlgn="base">
                <a:spcBef>
                  <a:spcPct val="0"/>
                </a:spcBef>
                <a:spcAft>
                  <a:spcPct val="0"/>
                </a:spcAft>
              </a:pPr>
              <a:t>1</a:t>
            </a:fld>
            <a:endParaRPr lang="en-US" altLang="en-US">
              <a:solidFill>
                <a:srgbClr val="000000"/>
              </a:solidFill>
            </a:endParaRPr>
          </a:p>
        </p:txBody>
      </p:sp>
    </p:spTree>
    <p:extLst>
      <p:ext uri="{BB962C8B-B14F-4D97-AF65-F5344CB8AC3E}">
        <p14:creationId xmlns:p14="http://schemas.microsoft.com/office/powerpoint/2010/main" val="14175991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Research consistently shows a predictive relationship between school readiness and later school success.  (Specifically, literacy, numeracy, and social foundations (approaches toward learning, emotion regulation, and executive functioning) have been found to be predictive of school readiness and later school success.</a:t>
            </a:r>
          </a:p>
          <a:p>
            <a:r>
              <a:rPr lang="en-US" sz="1200" b="1" kern="1200" dirty="0" smtClean="0">
                <a:solidFill>
                  <a:schemeClr val="tx1"/>
                </a:solidFill>
                <a:effectLst/>
                <a:latin typeface="+mn-lt"/>
                <a:ea typeface="+mn-ea"/>
                <a:cs typeface="+mn-cs"/>
              </a:rPr>
              <a:t>OELDS Domains								EC-CAS Domains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Social Emotional Development</a:t>
            </a:r>
            <a:r>
              <a:rPr lang="en-US" sz="1200" kern="1200" baseline="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Approaches toward Learning + some cognitive (executive functioning) </a:t>
            </a:r>
            <a:r>
              <a:rPr lang="en-US" sz="1200" b="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Social Foundations (SF)</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Cognitive Development and General Knowledge (including Math, Science and Social Studies) = Mathematics (MA) + Science (SC) + Social Studies (SS)</a:t>
            </a:r>
          </a:p>
          <a:p>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Language and Literacy Development = Language and Literacy (LL)</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Physical Well-Being and Motor Development  =  Physical Development (PD)</a:t>
            </a:r>
          </a:p>
          <a:p>
            <a:endParaRPr lang="en-US" dirty="0"/>
          </a:p>
        </p:txBody>
      </p:sp>
      <p:sp>
        <p:nvSpPr>
          <p:cNvPr id="4" name="Slide Number Placeholder 3"/>
          <p:cNvSpPr>
            <a:spLocks noGrp="1"/>
          </p:cNvSpPr>
          <p:nvPr>
            <p:ph type="sldNum" sz="quarter" idx="10"/>
          </p:nvPr>
        </p:nvSpPr>
        <p:spPr/>
        <p:txBody>
          <a:bodyPr/>
          <a:lstStyle/>
          <a:p>
            <a:fld id="{B3F54EDD-B707-074F-82B1-0E77B4AE8231}" type="slidenum">
              <a:rPr lang="en-US" smtClean="0">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12335311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pPr defTabSz="914292">
              <a:defRPr/>
            </a:pPr>
            <a:r>
              <a:rPr lang="en-US" dirty="0" smtClean="0"/>
              <a:t>There</a:t>
            </a:r>
            <a:r>
              <a:rPr lang="en-US" baseline="0" dirty="0" smtClean="0"/>
              <a:t> are 3 technology components – 2 for teachers and one for students:</a:t>
            </a:r>
          </a:p>
          <a:p>
            <a:pPr marL="0" marR="0" indent="0" algn="l" defTabSz="914292" rtl="0" eaLnBrk="1" fontAlgn="auto" latinLnBrk="0" hangingPunct="1">
              <a:lnSpc>
                <a:spcPct val="100000"/>
              </a:lnSpc>
              <a:spcBef>
                <a:spcPts val="0"/>
              </a:spcBef>
              <a:spcAft>
                <a:spcPts val="0"/>
              </a:spcAft>
              <a:buClrTx/>
              <a:buSzTx/>
              <a:buFontTx/>
              <a:buNone/>
              <a:tabLst/>
              <a:defRPr/>
            </a:pPr>
            <a:r>
              <a:rPr lang="en-US" baseline="0" dirty="0" smtClean="0"/>
              <a:t> the </a:t>
            </a:r>
            <a:r>
              <a:rPr lang="en-US" b="1" baseline="0" dirty="0" smtClean="0"/>
              <a:t>ORS – Online Reporting System </a:t>
            </a:r>
            <a:r>
              <a:rPr lang="en-US" b="0" baseline="0" dirty="0" smtClean="0"/>
              <a:t>is </a:t>
            </a:r>
            <a:r>
              <a:rPr lang="en-US" baseline="0" dirty="0" smtClean="0"/>
              <a:t>where teachers access assessment items, enter student scores, and run student and class reports.  It is also where administrators can run building or district level reports. Different </a:t>
            </a:r>
            <a:r>
              <a:rPr lang="en-US" dirty="0" smtClean="0"/>
              <a:t>report</a:t>
            </a:r>
            <a:r>
              <a:rPr lang="en-US" baseline="0" dirty="0" smtClean="0"/>
              <a:t> types will be available for teachers, parents, and administrators.</a:t>
            </a:r>
            <a:endParaRPr lang="en-US" dirty="0" smtClean="0"/>
          </a:p>
          <a:p>
            <a:pPr defTabSz="914292">
              <a:defRPr/>
            </a:pPr>
            <a:endParaRPr lang="en-US" baseline="0" dirty="0" smtClean="0"/>
          </a:p>
          <a:p>
            <a:pPr defTabSz="914292">
              <a:defRPr/>
            </a:pPr>
            <a:r>
              <a:rPr lang="en-US" baseline="0" dirty="0" smtClean="0"/>
              <a:t>The  </a:t>
            </a:r>
            <a:r>
              <a:rPr lang="en-US" sz="1100" b="1" baseline="0" dirty="0" smtClean="0"/>
              <a:t>ELC – Electronic Learning Community</a:t>
            </a:r>
            <a:r>
              <a:rPr lang="en-US" baseline="0" dirty="0" smtClean="0"/>
              <a:t>– is where teachers go to access professional development resources including the 100% online version of the kindergarten readiness assessment training.</a:t>
            </a:r>
          </a:p>
          <a:p>
            <a:pPr defTabSz="914292">
              <a:defRPr/>
            </a:pPr>
            <a:endParaRPr lang="en-US" baseline="0" dirty="0" smtClean="0"/>
          </a:p>
          <a:p>
            <a:pPr defTabSz="914292">
              <a:defRPr/>
            </a:pPr>
            <a:endParaRPr lang="en-US" dirty="0" smtClean="0"/>
          </a:p>
        </p:txBody>
      </p:sp>
      <p:sp>
        <p:nvSpPr>
          <p:cNvPr id="4" name="Slide Number Placeholder 3"/>
          <p:cNvSpPr>
            <a:spLocks noGrp="1"/>
          </p:cNvSpPr>
          <p:nvPr>
            <p:ph type="sldNum" sz="quarter" idx="10"/>
          </p:nvPr>
        </p:nvSpPr>
        <p:spPr/>
        <p:txBody>
          <a:bodyPr/>
          <a:lstStyle/>
          <a:p>
            <a:fld id="{C63E7D90-8393-4CBA-B25A-FBADDB424855}"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22265947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C6C7C8-F566-4331-BB79-83918857632A}" type="slidenum">
              <a:rPr lang="en-US" smtClean="0"/>
              <a:t>33</a:t>
            </a:fld>
            <a:endParaRPr lang="en-US"/>
          </a:p>
        </p:txBody>
      </p:sp>
    </p:spTree>
    <p:extLst>
      <p:ext uri="{BB962C8B-B14F-4D97-AF65-F5344CB8AC3E}">
        <p14:creationId xmlns:p14="http://schemas.microsoft.com/office/powerpoint/2010/main" val="3652722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Teachers will be able to</a:t>
            </a:r>
          </a:p>
          <a:p>
            <a:pPr marL="171450" indent="-171450">
              <a:buFont typeface="Arial" panose="020B0604020202020204" pitchFamily="34" charset="0"/>
              <a:buChar char="•"/>
            </a:pPr>
            <a:r>
              <a:rPr lang="en-US" dirty="0" smtClean="0"/>
              <a:t>Track children’s learning trajectories (milestones, progress </a:t>
            </a:r>
          </a:p>
          <a:p>
            <a:pPr marL="171450" indent="-171450">
              <a:spcBef>
                <a:spcPts val="611"/>
              </a:spcBef>
              <a:spcAft>
                <a:spcPts val="611"/>
              </a:spcAft>
              <a:buFont typeface="Arial" panose="020B0604020202020204" pitchFamily="34" charset="0"/>
              <a:buChar char="•"/>
            </a:pPr>
            <a:r>
              <a:rPr lang="en-US" dirty="0" smtClean="0"/>
              <a:t>Individualize learning opportunities and plan for intervention</a:t>
            </a:r>
          </a:p>
          <a:p>
            <a:pPr marL="171450" indent="-171450">
              <a:spcBef>
                <a:spcPts val="611"/>
              </a:spcBef>
              <a:spcAft>
                <a:spcPts val="611"/>
              </a:spcAft>
              <a:buFont typeface="Arial" panose="020B0604020202020204" pitchFamily="34" charset="0"/>
              <a:buChar char="•"/>
            </a:pPr>
            <a:r>
              <a:rPr lang="en-US" dirty="0" smtClean="0"/>
              <a:t>Ensure that children are on the path for kindergarten readiness</a:t>
            </a:r>
          </a:p>
          <a:p>
            <a:pPr marL="171450" indent="-171450">
              <a:spcBef>
                <a:spcPts val="611"/>
              </a:spcBef>
              <a:spcAft>
                <a:spcPts val="611"/>
              </a:spcAft>
              <a:buFont typeface="Arial" panose="020B0604020202020204" pitchFamily="34" charset="0"/>
              <a:buChar char="•"/>
            </a:pPr>
            <a:r>
              <a:rPr lang="en-US" dirty="0" smtClean="0"/>
              <a:t>Gather data to inform the IDEA required Early Childhood Outcomes</a:t>
            </a:r>
          </a:p>
        </p:txBody>
      </p:sp>
      <p:sp>
        <p:nvSpPr>
          <p:cNvPr id="4" name="Slide Number Placeholder 3"/>
          <p:cNvSpPr>
            <a:spLocks noGrp="1"/>
          </p:cNvSpPr>
          <p:nvPr>
            <p:ph type="sldNum" sz="quarter" idx="10"/>
          </p:nvPr>
        </p:nvSpPr>
        <p:spPr/>
        <p:txBody>
          <a:bodyPr/>
          <a:lstStyle/>
          <a:p>
            <a:fld id="{B6C6C7C8-F566-4331-BB79-83918857632A}" type="slidenum">
              <a:rPr lang="en-US" smtClean="0"/>
              <a:t>34</a:t>
            </a:fld>
            <a:endParaRPr lang="en-US"/>
          </a:p>
        </p:txBody>
      </p:sp>
    </p:spTree>
    <p:extLst>
      <p:ext uri="{BB962C8B-B14F-4D97-AF65-F5344CB8AC3E}">
        <p14:creationId xmlns:p14="http://schemas.microsoft.com/office/powerpoint/2010/main" val="2518237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D289C1B-40E7-4C71-A5DC-885530D307FC}" type="slidenum">
              <a:rPr lang="en-US" altLang="en-US">
                <a:solidFill>
                  <a:srgbClr val="000000"/>
                </a:solidFill>
              </a:rPr>
              <a:pPr fontAlgn="base">
                <a:spcBef>
                  <a:spcPct val="0"/>
                </a:spcBef>
                <a:spcAft>
                  <a:spcPct val="0"/>
                </a:spcAft>
              </a:pPr>
              <a:t>2</a:t>
            </a:fld>
            <a:endParaRPr lang="en-US" altLang="en-US">
              <a:solidFill>
                <a:srgbClr val="000000"/>
              </a:solidFill>
            </a:endParaRPr>
          </a:p>
        </p:txBody>
      </p:sp>
    </p:spTree>
    <p:extLst>
      <p:ext uri="{BB962C8B-B14F-4D97-AF65-F5344CB8AC3E}">
        <p14:creationId xmlns:p14="http://schemas.microsoft.com/office/powerpoint/2010/main" val="83837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New name but not a new concept in ECSE.</a:t>
            </a:r>
            <a:r>
              <a:rPr lang="en-US" baseline="0" dirty="0" smtClean="0"/>
              <a:t>  </a:t>
            </a:r>
            <a:r>
              <a:rPr lang="en-US" dirty="0" smtClean="0"/>
              <a:t>Formative assessment is gaining ground in K-12.  It has a strong evidence base</a:t>
            </a:r>
            <a:r>
              <a:rPr lang="en-US" baseline="0" dirty="0" smtClean="0"/>
              <a:t> that shows using formative assessment leads to improved learning.</a:t>
            </a:r>
            <a:endParaRPr lang="en-US" dirty="0"/>
          </a:p>
        </p:txBody>
      </p:sp>
      <p:sp>
        <p:nvSpPr>
          <p:cNvPr id="4" name="Slide Number Placeholder 3"/>
          <p:cNvSpPr>
            <a:spLocks noGrp="1"/>
          </p:cNvSpPr>
          <p:nvPr>
            <p:ph type="sldNum" sz="quarter" idx="10"/>
          </p:nvPr>
        </p:nvSpPr>
        <p:spPr/>
        <p:txBody>
          <a:bodyPr/>
          <a:lstStyle/>
          <a:p>
            <a:pPr>
              <a:defRPr/>
            </a:pPr>
            <a:fld id="{C7F343FE-AB28-41F6-8776-D14134EB544F}" type="slidenum">
              <a:rPr lang="en-US" smtClean="0"/>
              <a:pPr>
                <a:defRPr/>
              </a:pPr>
              <a:t>10</a:t>
            </a:fld>
            <a:endParaRPr lang="en-US"/>
          </a:p>
        </p:txBody>
      </p:sp>
    </p:spTree>
    <p:extLst>
      <p:ext uri="{BB962C8B-B14F-4D97-AF65-F5344CB8AC3E}">
        <p14:creationId xmlns:p14="http://schemas.microsoft.com/office/powerpoint/2010/main" val="2817807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09" indent="-285734">
              <a:defRPr>
                <a:solidFill>
                  <a:schemeClr val="tx1"/>
                </a:solidFill>
                <a:latin typeface="Calibri" panose="020F0502020204030204" pitchFamily="34" charset="0"/>
              </a:defRPr>
            </a:lvl2pPr>
            <a:lvl3pPr marL="1142937" indent="-228587">
              <a:defRPr>
                <a:solidFill>
                  <a:schemeClr val="tx1"/>
                </a:solidFill>
                <a:latin typeface="Calibri" panose="020F0502020204030204" pitchFamily="34" charset="0"/>
              </a:defRPr>
            </a:lvl3pPr>
            <a:lvl4pPr marL="1600112" indent="-228587">
              <a:defRPr>
                <a:solidFill>
                  <a:schemeClr val="tx1"/>
                </a:solidFill>
                <a:latin typeface="Calibri" panose="020F0502020204030204" pitchFamily="34" charset="0"/>
              </a:defRPr>
            </a:lvl4pPr>
            <a:lvl5pPr marL="2057287" indent="-228587">
              <a:defRPr>
                <a:solidFill>
                  <a:schemeClr val="tx1"/>
                </a:solidFill>
                <a:latin typeface="Calibri" panose="020F0502020204030204" pitchFamily="34" charset="0"/>
              </a:defRPr>
            </a:lvl5pPr>
            <a:lvl6pPr marL="2514461" indent="-228587" fontAlgn="base">
              <a:spcBef>
                <a:spcPct val="0"/>
              </a:spcBef>
              <a:spcAft>
                <a:spcPct val="0"/>
              </a:spcAft>
              <a:defRPr>
                <a:solidFill>
                  <a:schemeClr val="tx1"/>
                </a:solidFill>
                <a:latin typeface="Calibri" panose="020F0502020204030204" pitchFamily="34" charset="0"/>
              </a:defRPr>
            </a:lvl6pPr>
            <a:lvl7pPr marL="2971635" indent="-228587" fontAlgn="base">
              <a:spcBef>
                <a:spcPct val="0"/>
              </a:spcBef>
              <a:spcAft>
                <a:spcPct val="0"/>
              </a:spcAft>
              <a:defRPr>
                <a:solidFill>
                  <a:schemeClr val="tx1"/>
                </a:solidFill>
                <a:latin typeface="Calibri" panose="020F0502020204030204" pitchFamily="34" charset="0"/>
              </a:defRPr>
            </a:lvl7pPr>
            <a:lvl8pPr marL="3428810" indent="-228587" fontAlgn="base">
              <a:spcBef>
                <a:spcPct val="0"/>
              </a:spcBef>
              <a:spcAft>
                <a:spcPct val="0"/>
              </a:spcAft>
              <a:defRPr>
                <a:solidFill>
                  <a:schemeClr val="tx1"/>
                </a:solidFill>
                <a:latin typeface="Calibri" panose="020F0502020204030204" pitchFamily="34" charset="0"/>
              </a:defRPr>
            </a:lvl8pPr>
            <a:lvl9pPr marL="3885985" indent="-228587" fontAlgn="base">
              <a:spcBef>
                <a:spcPct val="0"/>
              </a:spcBef>
              <a:spcAft>
                <a:spcPct val="0"/>
              </a:spcAft>
              <a:defRPr>
                <a:solidFill>
                  <a:schemeClr val="tx1"/>
                </a:solidFill>
                <a:latin typeface="Calibri" panose="020F0502020204030204" pitchFamily="34" charset="0"/>
              </a:defRPr>
            </a:lvl9pPr>
          </a:lstStyle>
          <a:p>
            <a:fld id="{5360447E-9144-4D94-BBAC-5991BF328830}" type="slidenum">
              <a:rPr lang="en-US" altLang="en-US">
                <a:solidFill>
                  <a:srgbClr val="000000"/>
                </a:solidFill>
              </a:rPr>
              <a:pPr/>
              <a:t>17</a:t>
            </a:fld>
            <a:endParaRPr lang="en-US" altLang="en-US">
              <a:solidFill>
                <a:srgbClr val="000000"/>
              </a:solidFill>
            </a:endParaRPr>
          </a:p>
        </p:txBody>
      </p:sp>
    </p:spTree>
    <p:extLst>
      <p:ext uri="{BB962C8B-B14F-4D97-AF65-F5344CB8AC3E}">
        <p14:creationId xmlns:p14="http://schemas.microsoft.com/office/powerpoint/2010/main" val="764144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09" indent="-285734">
              <a:defRPr>
                <a:solidFill>
                  <a:schemeClr val="tx1"/>
                </a:solidFill>
                <a:latin typeface="Calibri" panose="020F0502020204030204" pitchFamily="34" charset="0"/>
              </a:defRPr>
            </a:lvl2pPr>
            <a:lvl3pPr marL="1142937" indent="-228587">
              <a:defRPr>
                <a:solidFill>
                  <a:schemeClr val="tx1"/>
                </a:solidFill>
                <a:latin typeface="Calibri" panose="020F0502020204030204" pitchFamily="34" charset="0"/>
              </a:defRPr>
            </a:lvl3pPr>
            <a:lvl4pPr marL="1600112" indent="-228587">
              <a:defRPr>
                <a:solidFill>
                  <a:schemeClr val="tx1"/>
                </a:solidFill>
                <a:latin typeface="Calibri" panose="020F0502020204030204" pitchFamily="34" charset="0"/>
              </a:defRPr>
            </a:lvl4pPr>
            <a:lvl5pPr marL="2057287" indent="-228587">
              <a:defRPr>
                <a:solidFill>
                  <a:schemeClr val="tx1"/>
                </a:solidFill>
                <a:latin typeface="Calibri" panose="020F0502020204030204" pitchFamily="34" charset="0"/>
              </a:defRPr>
            </a:lvl5pPr>
            <a:lvl6pPr marL="2514461" indent="-228587" fontAlgn="base">
              <a:spcBef>
                <a:spcPct val="0"/>
              </a:spcBef>
              <a:spcAft>
                <a:spcPct val="0"/>
              </a:spcAft>
              <a:defRPr>
                <a:solidFill>
                  <a:schemeClr val="tx1"/>
                </a:solidFill>
                <a:latin typeface="Calibri" panose="020F0502020204030204" pitchFamily="34" charset="0"/>
              </a:defRPr>
            </a:lvl6pPr>
            <a:lvl7pPr marL="2971635" indent="-228587" fontAlgn="base">
              <a:spcBef>
                <a:spcPct val="0"/>
              </a:spcBef>
              <a:spcAft>
                <a:spcPct val="0"/>
              </a:spcAft>
              <a:defRPr>
                <a:solidFill>
                  <a:schemeClr val="tx1"/>
                </a:solidFill>
                <a:latin typeface="Calibri" panose="020F0502020204030204" pitchFamily="34" charset="0"/>
              </a:defRPr>
            </a:lvl7pPr>
            <a:lvl8pPr marL="3428810" indent="-228587" fontAlgn="base">
              <a:spcBef>
                <a:spcPct val="0"/>
              </a:spcBef>
              <a:spcAft>
                <a:spcPct val="0"/>
              </a:spcAft>
              <a:defRPr>
                <a:solidFill>
                  <a:schemeClr val="tx1"/>
                </a:solidFill>
                <a:latin typeface="Calibri" panose="020F0502020204030204" pitchFamily="34" charset="0"/>
              </a:defRPr>
            </a:lvl8pPr>
            <a:lvl9pPr marL="3885985" indent="-228587" fontAlgn="base">
              <a:spcBef>
                <a:spcPct val="0"/>
              </a:spcBef>
              <a:spcAft>
                <a:spcPct val="0"/>
              </a:spcAft>
              <a:defRPr>
                <a:solidFill>
                  <a:schemeClr val="tx1"/>
                </a:solidFill>
                <a:latin typeface="Calibri" panose="020F0502020204030204" pitchFamily="34" charset="0"/>
              </a:defRPr>
            </a:lvl9pPr>
          </a:lstStyle>
          <a:p>
            <a:fld id="{5360447E-9144-4D94-BBAC-5991BF328830}" type="slidenum">
              <a:rPr lang="en-US" altLang="en-US">
                <a:solidFill>
                  <a:srgbClr val="000000"/>
                </a:solidFill>
              </a:rPr>
              <a:pPr/>
              <a:t>26</a:t>
            </a:fld>
            <a:endParaRPr lang="en-US" altLang="en-US">
              <a:solidFill>
                <a:srgbClr val="000000"/>
              </a:solidFill>
            </a:endParaRPr>
          </a:p>
        </p:txBody>
      </p:sp>
    </p:spTree>
    <p:extLst>
      <p:ext uri="{BB962C8B-B14F-4D97-AF65-F5344CB8AC3E}">
        <p14:creationId xmlns:p14="http://schemas.microsoft.com/office/powerpoint/2010/main" val="2001638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Maryland and Ohio decided to collaborate to develop a new assessment system as part of our RTT-ELC applications.  Both states were lucky to have received the awards and we each bring a strong background to the collaboration. Ohio has implemented its KRAL for 7 years now (a direct assessment only focusing on literacy) while MD has implemented its modified Work Sampling System for over 10 years (a primarily observational assessment that was comprehensive focusing on all domains of readiness). Both states wanted to incorporate both direct and observational measures and ensure the new assessments were aligned with their new expanded standards for young children and aligned to the CCSS. </a:t>
            </a:r>
          </a:p>
          <a:p>
            <a:endParaRPr lang="en-US" dirty="0"/>
          </a:p>
        </p:txBody>
      </p:sp>
      <p:sp>
        <p:nvSpPr>
          <p:cNvPr id="4" name="Slide Number Placeholder 3"/>
          <p:cNvSpPr>
            <a:spLocks noGrp="1"/>
          </p:cNvSpPr>
          <p:nvPr>
            <p:ph type="sldNum" sz="quarter" idx="10"/>
          </p:nvPr>
        </p:nvSpPr>
        <p:spPr/>
        <p:txBody>
          <a:bodyPr/>
          <a:lstStyle/>
          <a:p>
            <a:fld id="{55A3B242-4385-46E6-8E8E-5171B39F214E}" type="slidenum">
              <a:rPr lang="en-US" smtClean="0"/>
              <a:t>27</a:t>
            </a:fld>
            <a:endParaRPr lang="en-US"/>
          </a:p>
        </p:txBody>
      </p:sp>
    </p:spTree>
    <p:extLst>
      <p:ext uri="{BB962C8B-B14F-4D97-AF65-F5344CB8AC3E}">
        <p14:creationId xmlns:p14="http://schemas.microsoft.com/office/powerpoint/2010/main" val="3960575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DA3278F4-4B5D-45DE-8F56-432F3E230A5E}"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41328663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ELCG,</a:t>
            </a:r>
            <a:r>
              <a:rPr lang="en-US" baseline="0" dirty="0" smtClean="0"/>
              <a:t> </a:t>
            </a:r>
            <a:r>
              <a:rPr lang="en-US" dirty="0" smtClean="0"/>
              <a:t>Ready </a:t>
            </a:r>
            <a:r>
              <a:rPr lang="en-US" dirty="0"/>
              <a:t>For </a:t>
            </a:r>
            <a:r>
              <a:rPr lang="en-US" dirty="0" smtClean="0"/>
              <a:t>Kindergarten is the Brand Name</a:t>
            </a:r>
            <a:r>
              <a:rPr lang="en-US" baseline="0" dirty="0" smtClean="0"/>
              <a:t> for the Comprehensive Assessment System that Ohio as adopted for Children in the Early Years</a:t>
            </a:r>
            <a:endParaRPr lang="en-US" dirty="0"/>
          </a:p>
          <a:p>
            <a:endParaRPr lang="en-US" dirty="0" smtClean="0"/>
          </a:p>
          <a:p>
            <a:pPr marL="465887" indent="-465887">
              <a:buFont typeface="Arial" panose="020B0604020202020204" pitchFamily="34" charset="0"/>
              <a:buChar char="•"/>
            </a:pPr>
            <a:r>
              <a:rPr lang="en-US" dirty="0" smtClean="0"/>
              <a:t>The Kindergarten Readiness which</a:t>
            </a:r>
            <a:r>
              <a:rPr lang="en-US" baseline="0" dirty="0" smtClean="0"/>
              <a:t> is implemented at the beginning of Kindergarten to assess the learning and development of children</a:t>
            </a:r>
            <a:endParaRPr lang="en-US" dirty="0"/>
          </a:p>
          <a:p>
            <a:pPr marL="465887" indent="-465887">
              <a:buFont typeface="Arial" panose="020B0604020202020204" pitchFamily="34" charset="0"/>
              <a:buChar char="•"/>
            </a:pPr>
            <a:r>
              <a:rPr lang="en-US" dirty="0"/>
              <a:t>Early Learning Assessment </a:t>
            </a:r>
            <a:r>
              <a:rPr lang="en-US" dirty="0" smtClean="0"/>
              <a:t>which</a:t>
            </a:r>
            <a:r>
              <a:rPr lang="en-US" baseline="0" dirty="0" smtClean="0"/>
              <a:t> is currently developed for children ages 3-5 and will soon include an infant and toddler assessment (2016)</a:t>
            </a:r>
            <a:endParaRPr lang="en-US" dirty="0"/>
          </a:p>
          <a:p>
            <a:endParaRPr lang="en-US" b="1" dirty="0"/>
          </a:p>
        </p:txBody>
      </p:sp>
      <p:sp>
        <p:nvSpPr>
          <p:cNvPr id="4" name="Slide Number Placeholder 3"/>
          <p:cNvSpPr>
            <a:spLocks noGrp="1"/>
          </p:cNvSpPr>
          <p:nvPr>
            <p:ph type="sldNum" sz="quarter" idx="10"/>
          </p:nvPr>
        </p:nvSpPr>
        <p:spPr/>
        <p:txBody>
          <a:bodyPr/>
          <a:lstStyle/>
          <a:p>
            <a:fld id="{B6C6C7C8-F566-4331-BB79-83918857632A}" type="slidenum">
              <a:rPr lang="en-US" smtClean="0"/>
              <a:t>29</a:t>
            </a:fld>
            <a:endParaRPr lang="en-US"/>
          </a:p>
        </p:txBody>
      </p:sp>
    </p:spTree>
    <p:extLst>
      <p:ext uri="{BB962C8B-B14F-4D97-AF65-F5344CB8AC3E}">
        <p14:creationId xmlns:p14="http://schemas.microsoft.com/office/powerpoint/2010/main" val="437073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fontScale="70000" lnSpcReduction="20000"/>
          </a:bodyPr>
          <a:lstStyle/>
          <a:p>
            <a:pPr>
              <a:buFont typeface="Arial" pitchFamily="34" charset="0"/>
              <a:buChar char="•"/>
            </a:pPr>
            <a:r>
              <a:rPr lang="en-US" baseline="0" dirty="0" smtClean="0">
                <a:solidFill>
                  <a:srgbClr val="FF0000"/>
                </a:solidFill>
              </a:rPr>
              <a:t>Alignments</a:t>
            </a:r>
          </a:p>
          <a:p>
            <a:pPr lvl="1">
              <a:buFont typeface="Arial" panose="020B0604020202020204" pitchFamily="34" charset="0"/>
              <a:buChar char="•"/>
            </a:pPr>
            <a:r>
              <a:rPr lang="en-US" sz="3200" dirty="0" smtClean="0"/>
              <a:t>Birth to K Entry Standards </a:t>
            </a:r>
          </a:p>
          <a:p>
            <a:pPr lvl="1">
              <a:buFont typeface="Arial" panose="020B0604020202020204" pitchFamily="34" charset="0"/>
              <a:buChar char="•"/>
            </a:pPr>
            <a:r>
              <a:rPr lang="en-US" sz="3200" dirty="0" smtClean="0"/>
              <a:t>Head Start Early Learning Framework</a:t>
            </a:r>
          </a:p>
          <a:p>
            <a:pPr lvl="1">
              <a:buFont typeface="Arial" panose="020B0604020202020204" pitchFamily="34" charset="0"/>
              <a:buChar char="•"/>
            </a:pPr>
            <a:r>
              <a:rPr lang="en-US" sz="3200" dirty="0" smtClean="0"/>
              <a:t>K-12 Standards</a:t>
            </a:r>
          </a:p>
          <a:p>
            <a:pPr lvl="1">
              <a:buFont typeface="Arial" panose="020B0604020202020204" pitchFamily="34" charset="0"/>
              <a:buChar char="•"/>
            </a:pPr>
            <a:r>
              <a:rPr lang="en-US" sz="3200" dirty="0" smtClean="0"/>
              <a:t>Standards for English Language Learners</a:t>
            </a:r>
          </a:p>
          <a:p>
            <a:pPr lvl="1">
              <a:buFont typeface="Arial" panose="020B0604020202020204" pitchFamily="34" charset="0"/>
              <a:buChar char="•"/>
            </a:pPr>
            <a:r>
              <a:rPr lang="en-US" sz="3200" dirty="0" smtClean="0"/>
              <a:t>Early Child Outcomes IDEA reporting</a:t>
            </a:r>
          </a:p>
          <a:p>
            <a:pPr>
              <a:buFont typeface="Arial" pitchFamily="34" charset="0"/>
              <a:buChar char="•"/>
            </a:pPr>
            <a:endParaRPr lang="en-US" dirty="0" smtClean="0"/>
          </a:p>
          <a:p>
            <a:pPr>
              <a:buFont typeface="Arial" pitchFamily="34" charset="0"/>
              <a:buChar char="•"/>
            </a:pPr>
            <a:r>
              <a:rPr lang="en-US" baseline="0" dirty="0" smtClean="0"/>
              <a:t>Ohio and Maryland reviewed their respective Birth to Kindergarten Entry standards and created an aligned set of standards.  </a:t>
            </a:r>
          </a:p>
          <a:p>
            <a:pPr>
              <a:buFont typeface="Arial" pitchFamily="34" charset="0"/>
              <a:buChar char="•"/>
            </a:pPr>
            <a:endParaRPr lang="en-US" dirty="0" smtClean="0"/>
          </a:p>
          <a:p>
            <a:pPr>
              <a:buFont typeface="Arial" pitchFamily="34" charset="0"/>
              <a:buChar char="•"/>
            </a:pPr>
            <a:r>
              <a:rPr lang="en-US" baseline="0" dirty="0" smtClean="0"/>
              <a:t>Early Learning assessments (birth to 72 months) will be aligned to the Office of Special Education Programs federal requirements to measure the 3 categories of child outcomes:</a:t>
            </a:r>
          </a:p>
          <a:p>
            <a:pPr lvl="1">
              <a:buFont typeface="Arial" pitchFamily="34" charset="0"/>
              <a:buChar char="•"/>
            </a:pPr>
            <a:r>
              <a:rPr lang="en-US" baseline="0" dirty="0" smtClean="0"/>
              <a:t>1. </a:t>
            </a:r>
            <a:r>
              <a:rPr lang="en-US" dirty="0" smtClean="0"/>
              <a:t>Positive social-emotional skills (including social relationships);</a:t>
            </a:r>
          </a:p>
          <a:p>
            <a:pPr lvl="1">
              <a:buFont typeface="Arial" pitchFamily="34" charset="0"/>
              <a:buChar char="•"/>
            </a:pPr>
            <a:r>
              <a:rPr lang="en-US" dirty="0" smtClean="0"/>
              <a:t>2. Acquisition and use of knowledge and skills (including early language/communication [and early literacy]); and </a:t>
            </a:r>
          </a:p>
          <a:p>
            <a:pPr lvl="1">
              <a:buFont typeface="Arial" pitchFamily="34" charset="0"/>
              <a:buChar char="•"/>
            </a:pPr>
            <a:r>
              <a:rPr lang="en-US" dirty="0" smtClean="0"/>
              <a:t>3. Use of appropriate behaviors to meet their needs.</a:t>
            </a:r>
          </a:p>
        </p:txBody>
      </p:sp>
      <p:sp>
        <p:nvSpPr>
          <p:cNvPr id="4" name="Slide Number Placeholder 3"/>
          <p:cNvSpPr>
            <a:spLocks noGrp="1"/>
          </p:cNvSpPr>
          <p:nvPr>
            <p:ph type="sldNum" sz="quarter" idx="10"/>
          </p:nvPr>
        </p:nvSpPr>
        <p:spPr/>
        <p:txBody>
          <a:bodyPr/>
          <a:lstStyle/>
          <a:p>
            <a:fld id="{DA3278F4-4B5D-45DE-8F56-432F3E230A5E}"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3675770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DAAE90F-E0AF-4278-9DA9-D9E68B43618D}" type="datetimeFigureOut">
              <a:rPr lang="en-US"/>
              <a:pPr>
                <a:defRPr/>
              </a:pPr>
              <a:t>10/28/15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C71C2B-819D-4706-89AD-4B88115BA81B}" type="slidenum">
              <a:rPr lang="en-US"/>
              <a:pPr>
                <a:defRPr/>
              </a:pPr>
              <a:t>‹#›</a:t>
            </a:fld>
            <a:endParaRPr lang="en-US"/>
          </a:p>
        </p:txBody>
      </p:sp>
    </p:spTree>
    <p:extLst>
      <p:ext uri="{BB962C8B-B14F-4D97-AF65-F5344CB8AC3E}">
        <p14:creationId xmlns:p14="http://schemas.microsoft.com/office/powerpoint/2010/main" val="2234772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763858A-DD58-42CA-AC39-5E8F5B6500CF}" type="datetimeFigureOut">
              <a:rPr lang="en-US"/>
              <a:pPr>
                <a:defRPr/>
              </a:pPr>
              <a:t>10/28/15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76C515-4AF4-493A-AF11-AFE105378EB9}" type="slidenum">
              <a:rPr lang="en-US"/>
              <a:pPr>
                <a:defRPr/>
              </a:pPr>
              <a:t>‹#›</a:t>
            </a:fld>
            <a:endParaRPr lang="en-US"/>
          </a:p>
        </p:txBody>
      </p:sp>
    </p:spTree>
    <p:extLst>
      <p:ext uri="{BB962C8B-B14F-4D97-AF65-F5344CB8AC3E}">
        <p14:creationId xmlns:p14="http://schemas.microsoft.com/office/powerpoint/2010/main" val="2551162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5557A1C-05EF-47D7-BD9D-5197449DA3DA}" type="datetimeFigureOut">
              <a:rPr lang="en-US"/>
              <a:pPr>
                <a:defRPr/>
              </a:pPr>
              <a:t>10/28/15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1B2EE8-C6FE-4B0F-96B4-A84E88320371}" type="slidenum">
              <a:rPr lang="en-US"/>
              <a:pPr>
                <a:defRPr/>
              </a:pPr>
              <a:t>‹#›</a:t>
            </a:fld>
            <a:endParaRPr lang="en-US"/>
          </a:p>
        </p:txBody>
      </p:sp>
    </p:spTree>
    <p:extLst>
      <p:ext uri="{BB962C8B-B14F-4D97-AF65-F5344CB8AC3E}">
        <p14:creationId xmlns:p14="http://schemas.microsoft.com/office/powerpoint/2010/main" val="3656725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200" b="1">
                <a:solidFill>
                  <a:srgbClr val="C00000"/>
                </a:solidFill>
              </a:defRPr>
            </a:lvl1pPr>
          </a:lstStyle>
          <a:p>
            <a:r>
              <a:rPr lang="en-US" dirty="0" smtClean="0"/>
              <a:t>Click to edit Master title style</a:t>
            </a:r>
            <a:endParaRPr lang="en-US" dirty="0"/>
          </a:p>
        </p:txBody>
      </p:sp>
      <p:cxnSp>
        <p:nvCxnSpPr>
          <p:cNvPr id="8" name="Straight Connector 7"/>
          <p:cNvCxnSpPr/>
          <p:nvPr userDrawn="1"/>
        </p:nvCxnSpPr>
        <p:spPr>
          <a:xfrm>
            <a:off x="457200" y="5947222"/>
            <a:ext cx="8229600" cy="8165"/>
          </a:xfrm>
          <a:prstGeom prst="line">
            <a:avLst/>
          </a:prstGeom>
          <a:ln w="38100" cmpd="sng">
            <a:solidFill>
              <a:srgbClr val="71C7E5"/>
            </a:solidFill>
          </a:ln>
        </p:spPr>
        <p:style>
          <a:lnRef idx="2">
            <a:schemeClr val="accent1"/>
          </a:lnRef>
          <a:fillRef idx="0">
            <a:schemeClr val="accent1"/>
          </a:fillRef>
          <a:effectRef idx="1">
            <a:schemeClr val="accent1"/>
          </a:effectRef>
          <a:fontRef idx="minor">
            <a:schemeClr val="tx1"/>
          </a:fontRef>
        </p:style>
      </p:cxnSp>
      <p:sp>
        <p:nvSpPr>
          <p:cNvPr id="12" name="Content Placeholder 2"/>
          <p:cNvSpPr>
            <a:spLocks noGrp="1"/>
          </p:cNvSpPr>
          <p:nvPr>
            <p:ph idx="1"/>
          </p:nvPr>
        </p:nvSpPr>
        <p:spPr>
          <a:xfrm>
            <a:off x="457200" y="1584016"/>
            <a:ext cx="8229600" cy="376481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674530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200" b="1">
                <a:solidFill>
                  <a:srgbClr val="C00000"/>
                </a:solidFill>
              </a:defRPr>
            </a:lvl1pPr>
          </a:lstStyle>
          <a:p>
            <a:r>
              <a:rPr lang="en-US" dirty="0" smtClean="0"/>
              <a:t>Click to edit Master title style</a:t>
            </a:r>
            <a:endParaRPr lang="en-US" dirty="0"/>
          </a:p>
        </p:txBody>
      </p:sp>
      <p:cxnSp>
        <p:nvCxnSpPr>
          <p:cNvPr id="8" name="Straight Connector 7"/>
          <p:cNvCxnSpPr/>
          <p:nvPr userDrawn="1"/>
        </p:nvCxnSpPr>
        <p:spPr>
          <a:xfrm>
            <a:off x="457200" y="5947222"/>
            <a:ext cx="8229600" cy="8165"/>
          </a:xfrm>
          <a:prstGeom prst="line">
            <a:avLst/>
          </a:prstGeom>
          <a:ln w="38100" cmpd="sng">
            <a:solidFill>
              <a:srgbClr val="71C7E5"/>
            </a:solidFill>
          </a:ln>
        </p:spPr>
        <p:style>
          <a:lnRef idx="2">
            <a:schemeClr val="accent1"/>
          </a:lnRef>
          <a:fillRef idx="0">
            <a:schemeClr val="accent1"/>
          </a:fillRef>
          <a:effectRef idx="1">
            <a:schemeClr val="accent1"/>
          </a:effectRef>
          <a:fontRef idx="minor">
            <a:schemeClr val="tx1"/>
          </a:fontRef>
        </p:style>
      </p:cxnSp>
      <p:sp>
        <p:nvSpPr>
          <p:cNvPr id="12" name="Content Placeholder 2"/>
          <p:cNvSpPr>
            <a:spLocks noGrp="1"/>
          </p:cNvSpPr>
          <p:nvPr>
            <p:ph idx="1"/>
          </p:nvPr>
        </p:nvSpPr>
        <p:spPr>
          <a:xfrm>
            <a:off x="457200" y="1584016"/>
            <a:ext cx="8229600" cy="376481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635429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4042" y="1027666"/>
            <a:ext cx="7024744" cy="589671"/>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CC3300"/>
              </a:buClr>
              <a:defRPr/>
            </a:lvl1pPr>
            <a:lvl2pPr>
              <a:buClr>
                <a:srgbClr val="CC3300"/>
              </a:buClr>
              <a:defRPr/>
            </a:lvl2pPr>
            <a:lvl3pPr>
              <a:buClr>
                <a:srgbClr val="CC3300"/>
              </a:buClr>
              <a:defRPr/>
            </a:lvl3pPr>
            <a:lvl4pPr>
              <a:buClr>
                <a:srgbClr val="CC3300"/>
              </a:buClr>
              <a:defRPr/>
            </a:lvl4pPr>
            <a:lvl5pPr>
              <a:buClr>
                <a:srgbClr val="CC3300"/>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10" hasCustomPrompt="1"/>
          </p:nvPr>
        </p:nvSpPr>
        <p:spPr>
          <a:xfrm>
            <a:off x="334042" y="1617335"/>
            <a:ext cx="7024744" cy="564184"/>
          </a:xfrm>
        </p:spPr>
        <p:txBody>
          <a:bodyPr/>
          <a:lstStyle>
            <a:lvl1pPr>
              <a:buClr>
                <a:srgbClr val="CC3300"/>
              </a:buClr>
              <a:defRPr sz="2000" b="0">
                <a:solidFill>
                  <a:schemeClr val="accent6">
                    <a:lumMod val="75000"/>
                  </a:schemeClr>
                </a:solidFill>
              </a:defRPr>
            </a:lvl1pPr>
          </a:lstStyle>
          <a:p>
            <a:pPr lvl="0"/>
            <a:r>
              <a:rPr lang="en-US" sz="2400" dirty="0" smtClean="0">
                <a:solidFill>
                  <a:schemeClr val="accent6">
                    <a:lumMod val="75000"/>
                  </a:schemeClr>
                </a:solidFill>
              </a:rPr>
              <a:t>Subhead - Click to edit Master styles</a:t>
            </a:r>
            <a:endParaRPr lang="en-US" dirty="0" smtClean="0"/>
          </a:p>
        </p:txBody>
      </p:sp>
    </p:spTree>
    <p:extLst>
      <p:ext uri="{BB962C8B-B14F-4D97-AF65-F5344CB8AC3E}">
        <p14:creationId xmlns:p14="http://schemas.microsoft.com/office/powerpoint/2010/main" val="2309136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84BB40F-FC5B-4CC8-974C-2DF9BD7D95B1}" type="datetimeFigureOut">
              <a:rPr lang="en-US"/>
              <a:pPr>
                <a:defRPr/>
              </a:pPr>
              <a:t>10/28/15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EE4102-A5F8-4860-AC92-7B806AF732FE}" type="slidenum">
              <a:rPr lang="en-US"/>
              <a:pPr>
                <a:defRPr/>
              </a:pPr>
              <a:t>‹#›</a:t>
            </a:fld>
            <a:endParaRPr lang="en-US"/>
          </a:p>
        </p:txBody>
      </p:sp>
    </p:spTree>
    <p:extLst>
      <p:ext uri="{BB962C8B-B14F-4D97-AF65-F5344CB8AC3E}">
        <p14:creationId xmlns:p14="http://schemas.microsoft.com/office/powerpoint/2010/main" val="1134957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518C7C2-D843-402B-835D-979460B3C0F7}" type="datetimeFigureOut">
              <a:rPr lang="en-US"/>
              <a:pPr>
                <a:defRPr/>
              </a:pPr>
              <a:t>10/28/15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030987-12A6-4ABB-80D6-FD65BF581B1C}" type="slidenum">
              <a:rPr lang="en-US"/>
              <a:pPr>
                <a:defRPr/>
              </a:pPr>
              <a:t>‹#›</a:t>
            </a:fld>
            <a:endParaRPr lang="en-US"/>
          </a:p>
        </p:txBody>
      </p:sp>
    </p:spTree>
    <p:extLst>
      <p:ext uri="{BB962C8B-B14F-4D97-AF65-F5344CB8AC3E}">
        <p14:creationId xmlns:p14="http://schemas.microsoft.com/office/powerpoint/2010/main" val="3027388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9F4B1BD-0208-42BA-B74F-4904A3DDB447}" type="datetimeFigureOut">
              <a:rPr lang="en-US"/>
              <a:pPr>
                <a:defRPr/>
              </a:pPr>
              <a:t>10/28/15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0FC6324-A954-4562-84DA-F5AE56B2D116}" type="slidenum">
              <a:rPr lang="en-US"/>
              <a:pPr>
                <a:defRPr/>
              </a:pPr>
              <a:t>‹#›</a:t>
            </a:fld>
            <a:endParaRPr lang="en-US"/>
          </a:p>
        </p:txBody>
      </p:sp>
    </p:spTree>
    <p:extLst>
      <p:ext uri="{BB962C8B-B14F-4D97-AF65-F5344CB8AC3E}">
        <p14:creationId xmlns:p14="http://schemas.microsoft.com/office/powerpoint/2010/main" val="1561657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B3487D2-AA4C-4E21-B40F-EF0F19CC586C}" type="datetimeFigureOut">
              <a:rPr lang="en-US"/>
              <a:pPr>
                <a:defRPr/>
              </a:pPr>
              <a:t>10/28/15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DE29BF0-7476-4CAA-8B6E-B4B3826267E4}" type="slidenum">
              <a:rPr lang="en-US"/>
              <a:pPr>
                <a:defRPr/>
              </a:pPr>
              <a:t>‹#›</a:t>
            </a:fld>
            <a:endParaRPr lang="en-US"/>
          </a:p>
        </p:txBody>
      </p:sp>
    </p:spTree>
    <p:extLst>
      <p:ext uri="{BB962C8B-B14F-4D97-AF65-F5344CB8AC3E}">
        <p14:creationId xmlns:p14="http://schemas.microsoft.com/office/powerpoint/2010/main" val="2550471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E701FF5-7D3B-429C-9BCB-FB969F1F81EC}" type="datetimeFigureOut">
              <a:rPr lang="en-US"/>
              <a:pPr>
                <a:defRPr/>
              </a:pPr>
              <a:t>10/28/15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E42AFA0-0898-4DEE-9494-C8C99FC848FF}" type="slidenum">
              <a:rPr lang="en-US"/>
              <a:pPr>
                <a:defRPr/>
              </a:pPr>
              <a:t>‹#›</a:t>
            </a:fld>
            <a:endParaRPr lang="en-US"/>
          </a:p>
        </p:txBody>
      </p:sp>
    </p:spTree>
    <p:extLst>
      <p:ext uri="{BB962C8B-B14F-4D97-AF65-F5344CB8AC3E}">
        <p14:creationId xmlns:p14="http://schemas.microsoft.com/office/powerpoint/2010/main" val="1065481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428183F-6AE2-4FDF-A9F9-2B1147E23C6A}" type="datetimeFigureOut">
              <a:rPr lang="en-US"/>
              <a:pPr>
                <a:defRPr/>
              </a:pPr>
              <a:t>10/28/15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72F085E-74B7-40C4-B00D-9A4F9F908F52}" type="slidenum">
              <a:rPr lang="en-US"/>
              <a:pPr>
                <a:defRPr/>
              </a:pPr>
              <a:t>‹#›</a:t>
            </a:fld>
            <a:endParaRPr lang="en-US"/>
          </a:p>
        </p:txBody>
      </p:sp>
    </p:spTree>
    <p:extLst>
      <p:ext uri="{BB962C8B-B14F-4D97-AF65-F5344CB8AC3E}">
        <p14:creationId xmlns:p14="http://schemas.microsoft.com/office/powerpoint/2010/main" val="2181702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A51D6FC-F83A-4F8A-AA46-9075B68AE868}" type="datetimeFigureOut">
              <a:rPr lang="en-US"/>
              <a:pPr>
                <a:defRPr/>
              </a:pPr>
              <a:t>10/28/15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FFCD714-AD00-45F8-9B12-7343A3765CD4}" type="slidenum">
              <a:rPr lang="en-US"/>
              <a:pPr>
                <a:defRPr/>
              </a:pPr>
              <a:t>‹#›</a:t>
            </a:fld>
            <a:endParaRPr lang="en-US"/>
          </a:p>
        </p:txBody>
      </p:sp>
    </p:spTree>
    <p:extLst>
      <p:ext uri="{BB962C8B-B14F-4D97-AF65-F5344CB8AC3E}">
        <p14:creationId xmlns:p14="http://schemas.microsoft.com/office/powerpoint/2010/main" val="1493159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C620E8E-5A46-4A14-BE0D-9EF603D8060B}" type="datetimeFigureOut">
              <a:rPr lang="en-US"/>
              <a:pPr>
                <a:defRPr/>
              </a:pPr>
              <a:t>10/28/15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98A47F0-68A6-48D0-8FEF-59E67B654AF3}" type="slidenum">
              <a:rPr lang="en-US"/>
              <a:pPr>
                <a:defRPr/>
              </a:pPr>
              <a:t>‹#›</a:t>
            </a:fld>
            <a:endParaRPr lang="en-US"/>
          </a:p>
        </p:txBody>
      </p:sp>
    </p:spTree>
    <p:extLst>
      <p:ext uri="{BB962C8B-B14F-4D97-AF65-F5344CB8AC3E}">
        <p14:creationId xmlns:p14="http://schemas.microsoft.com/office/powerpoint/2010/main" val="21820136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8282182-8F4F-4B0F-B672-935D2F99CD9E}" type="datetimeFigureOut">
              <a:rPr lang="en-US"/>
              <a:pPr>
                <a:defRPr/>
              </a:pPr>
              <a:t>10/28/15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9A0A9DCA-9C4F-4BC7-A614-3C623C6892F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www.educateiowa.gov/documents/early-childhood/2015/07/iowa-gold-online-procedures" TargetMode="External"/><Relationship Id="rId3" Type="http://schemas.openxmlformats.org/officeDocument/2006/relationships/hyperlink" Target="https://www.educateiowa.gov/early-literacy-implementati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www.educateiowa.gov/pk-12/student-assessment/assessment-learning-formative-assessment"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4.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ecrecpractices.org/"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1.xml"/><Relationship Id="rId3" Type="http://schemas.openxmlformats.org/officeDocument/2006/relationships/image" Target="../media/image6.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7.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ecrecpractices.or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naeyc.org/files/naeyc/file/positions/pscape.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4"/>
          <p:cNvSpPr>
            <a:spLocks noGrp="1"/>
          </p:cNvSpPr>
          <p:nvPr>
            <p:ph type="ctrTitle"/>
          </p:nvPr>
        </p:nvSpPr>
        <p:spPr>
          <a:xfrm>
            <a:off x="457200" y="2209800"/>
            <a:ext cx="8001000" cy="1470025"/>
          </a:xfrm>
        </p:spPr>
        <p:txBody>
          <a:bodyPr/>
          <a:lstStyle/>
          <a:p>
            <a:r>
              <a:rPr lang="en-US" b="1" dirty="0"/>
              <a:t>Emerging Issues in Using Preschool and Kindergarten Assessment to Improve Learning</a:t>
            </a:r>
            <a:endParaRPr lang="en-US" dirty="0"/>
          </a:p>
        </p:txBody>
      </p:sp>
      <p:sp>
        <p:nvSpPr>
          <p:cNvPr id="2052" name="Subtitle 2"/>
          <p:cNvSpPr txBox="1">
            <a:spLocks/>
          </p:cNvSpPr>
          <p:nvPr/>
        </p:nvSpPr>
        <p:spPr bwMode="auto">
          <a:xfrm>
            <a:off x="533400" y="4343400"/>
            <a:ext cx="8001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buFontTx/>
              <a:buNone/>
            </a:pPr>
            <a:r>
              <a:rPr lang="en-US" altLang="en-US" sz="2400" dirty="0" smtClean="0"/>
              <a:t>Kathleen Hebbeler,  DaSy/ECTA/IDC at SRI International </a:t>
            </a:r>
          </a:p>
          <a:p>
            <a:pPr algn="ctr">
              <a:buFontTx/>
              <a:buNone/>
            </a:pPr>
            <a:r>
              <a:rPr lang="en-US" altLang="en-US" sz="2400" dirty="0" smtClean="0"/>
              <a:t>Dee </a:t>
            </a:r>
            <a:r>
              <a:rPr lang="en-US" altLang="en-US" sz="2400" dirty="0" err="1" smtClean="0"/>
              <a:t>Gethman</a:t>
            </a:r>
            <a:r>
              <a:rPr lang="en-US" altLang="en-US" sz="2400" dirty="0" smtClean="0"/>
              <a:t>, Iowa Department of Education</a:t>
            </a:r>
            <a:endParaRPr lang="en-US" altLang="en-US" sz="2400" dirty="0"/>
          </a:p>
          <a:p>
            <a:pPr algn="ctr">
              <a:buFontTx/>
              <a:buNone/>
            </a:pPr>
            <a:r>
              <a:rPr lang="en-US" altLang="en-US" sz="2400" dirty="0" smtClean="0"/>
              <a:t>Sophia Hubbell, Ohio Department of Education</a:t>
            </a:r>
            <a:endParaRPr lang="en-US" altLang="en-US" sz="2400" dirty="0"/>
          </a:p>
          <a:p>
            <a:pPr algn="ctr">
              <a:buFont typeface="Arial" charset="0"/>
              <a:buNone/>
            </a:pPr>
            <a:endParaRPr lang="en-US" altLang="en-US" sz="2000" dirty="0">
              <a:solidFill>
                <a:srgbClr val="898989"/>
              </a:solidFill>
            </a:endParaRPr>
          </a:p>
        </p:txBody>
      </p:sp>
      <p:sp>
        <p:nvSpPr>
          <p:cNvPr id="2053" name="TextBox 1"/>
          <p:cNvSpPr txBox="1">
            <a:spLocks noChangeArrowheads="1"/>
          </p:cNvSpPr>
          <p:nvPr/>
        </p:nvSpPr>
        <p:spPr bwMode="auto">
          <a:xfrm>
            <a:off x="1905000" y="304800"/>
            <a:ext cx="6858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altLang="en-US" sz="2800" b="1">
                <a:latin typeface="MV Boli" pitchFamily="2" charset="0"/>
                <a:ea typeface="MV Boli" pitchFamily="2" charset="0"/>
                <a:cs typeface="MV Boli" pitchFamily="2" charset="0"/>
              </a:rPr>
              <a:t>2015 Leadership Conference</a:t>
            </a:r>
          </a:p>
          <a:p>
            <a:pPr algn="ctr"/>
            <a:r>
              <a:rPr lang="en-US" altLang="en-US" sz="2800" b="1">
                <a:latin typeface="MV Boli" pitchFamily="2" charset="0"/>
                <a:ea typeface="MV Boli" pitchFamily="2" charset="0"/>
                <a:cs typeface="MV Boli" pitchFamily="2" charset="0"/>
              </a:rPr>
              <a:t>“All In: Achieving Results Together”</a:t>
            </a:r>
          </a:p>
        </p:txBody>
      </p:sp>
      <p:sp>
        <p:nvSpPr>
          <p:cNvPr id="7" name="Equal 6"/>
          <p:cNvSpPr/>
          <p:nvPr/>
        </p:nvSpPr>
        <p:spPr>
          <a:xfrm>
            <a:off x="-1676400" y="6324600"/>
            <a:ext cx="12496800" cy="609600"/>
          </a:xfrm>
          <a:prstGeom prst="mathEqual">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81000"/>
            <a:ext cx="6781800" cy="1143000"/>
          </a:xfrm>
        </p:spPr>
        <p:txBody>
          <a:bodyPr/>
          <a:lstStyle/>
          <a:p>
            <a:r>
              <a:rPr lang="en-US" dirty="0" smtClean="0"/>
              <a:t>Formative Assessment: What is it?</a:t>
            </a:r>
            <a:endParaRPr lang="en-US" dirty="0"/>
          </a:p>
        </p:txBody>
      </p:sp>
      <p:sp>
        <p:nvSpPr>
          <p:cNvPr id="3" name="Content Placeholder 2"/>
          <p:cNvSpPr>
            <a:spLocks noGrp="1"/>
          </p:cNvSpPr>
          <p:nvPr>
            <p:ph idx="1"/>
          </p:nvPr>
        </p:nvSpPr>
        <p:spPr/>
        <p:txBody>
          <a:bodyPr/>
          <a:lstStyle/>
          <a:p>
            <a:pPr marL="274320" lvl="1" indent="0">
              <a:buNone/>
            </a:pPr>
            <a:endParaRPr lang="en-US" sz="2600" dirty="0" smtClean="0"/>
          </a:p>
          <a:p>
            <a:pPr marL="274320" lvl="1" indent="0">
              <a:buNone/>
            </a:pPr>
            <a:r>
              <a:rPr lang="en-US" sz="3200" dirty="0" smtClean="0"/>
              <a:t>A </a:t>
            </a:r>
            <a:r>
              <a:rPr lang="en-US" sz="3200" b="1" dirty="0" smtClean="0">
                <a:solidFill>
                  <a:schemeClr val="tx2"/>
                </a:solidFill>
              </a:rPr>
              <a:t>process</a:t>
            </a:r>
            <a:r>
              <a:rPr lang="en-US" sz="3200" b="1" dirty="0" smtClean="0"/>
              <a:t> </a:t>
            </a:r>
            <a:r>
              <a:rPr lang="en-US" sz="3200" dirty="0" smtClean="0"/>
              <a:t>used by teachers and students </a:t>
            </a:r>
            <a:r>
              <a:rPr lang="en-US" sz="3200" b="1" dirty="0" smtClean="0">
                <a:solidFill>
                  <a:schemeClr val="tx2"/>
                </a:solidFill>
              </a:rPr>
              <a:t>during instruction</a:t>
            </a:r>
            <a:r>
              <a:rPr lang="en-US" sz="3200" dirty="0" smtClean="0"/>
              <a:t> that provides feedback to </a:t>
            </a:r>
            <a:r>
              <a:rPr lang="en-US" sz="3200" b="1" dirty="0" smtClean="0">
                <a:solidFill>
                  <a:schemeClr val="tx2"/>
                </a:solidFill>
              </a:rPr>
              <a:t>adjust ongoing teaching and learning</a:t>
            </a:r>
            <a:r>
              <a:rPr lang="en-US" sz="3200" b="1" dirty="0" smtClean="0"/>
              <a:t> </a:t>
            </a:r>
            <a:r>
              <a:rPr lang="en-US" sz="3200" dirty="0" smtClean="0"/>
              <a:t>to help students improve their achievement of intended instructional outcomes.</a:t>
            </a:r>
          </a:p>
          <a:p>
            <a:pPr lvl="1" algn="r"/>
            <a:endParaRPr lang="en-US" sz="3200" dirty="0" smtClean="0"/>
          </a:p>
          <a:p>
            <a:pPr marL="274320" lvl="1" indent="0" algn="r">
              <a:buNone/>
            </a:pPr>
            <a:r>
              <a:rPr lang="en-US" sz="1500" dirty="0" smtClean="0"/>
              <a:t>			</a:t>
            </a:r>
            <a:r>
              <a:rPr lang="en-US" sz="1600" dirty="0" smtClean="0"/>
              <a:t>American Educational Research Association, </a:t>
            </a:r>
          </a:p>
          <a:p>
            <a:pPr marL="274320" lvl="1" indent="0" algn="r">
              <a:buNone/>
            </a:pPr>
            <a:r>
              <a:rPr lang="en-US" sz="1600" dirty="0" smtClean="0"/>
              <a:t>	The American Psychological Association (APA), and </a:t>
            </a:r>
          </a:p>
          <a:p>
            <a:pPr marL="274320" lvl="1" indent="0" algn="r">
              <a:buNone/>
            </a:pPr>
            <a:r>
              <a:rPr lang="en-US" sz="1600" dirty="0" smtClean="0"/>
              <a:t>The National  Council on Measurement in Education (NCME), 2014 &amp; </a:t>
            </a:r>
          </a:p>
          <a:p>
            <a:pPr marL="274320" lvl="1" indent="0" algn="r">
              <a:buNone/>
            </a:pPr>
            <a:r>
              <a:rPr lang="en-US" sz="1600" dirty="0" smtClean="0"/>
              <a:t>Council of Chief State School Officers (CCSSO), 2006</a:t>
            </a:r>
          </a:p>
          <a:p>
            <a:endParaRPr lang="en-US" dirty="0" smtClean="0"/>
          </a:p>
          <a:p>
            <a:endParaRPr lang="en-US" dirty="0"/>
          </a:p>
        </p:txBody>
      </p:sp>
    </p:spTree>
    <p:extLst>
      <p:ext uri="{BB962C8B-B14F-4D97-AF65-F5344CB8AC3E}">
        <p14:creationId xmlns:p14="http://schemas.microsoft.com/office/powerpoint/2010/main" val="3754804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696200" cy="1143000"/>
          </a:xfrm>
        </p:spPr>
        <p:txBody>
          <a:bodyPr/>
          <a:lstStyle/>
          <a:p>
            <a:r>
              <a:rPr lang="en-US" dirty="0" smtClean="0"/>
              <a:t>Kindergarten Entry Assessment*</a:t>
            </a:r>
            <a:endParaRPr lang="en-US" dirty="0"/>
          </a:p>
        </p:txBody>
      </p:sp>
      <p:sp>
        <p:nvSpPr>
          <p:cNvPr id="4" name="TextBox 3"/>
          <p:cNvSpPr txBox="1"/>
          <p:nvPr/>
        </p:nvSpPr>
        <p:spPr>
          <a:xfrm>
            <a:off x="457200" y="5867400"/>
            <a:ext cx="8305800" cy="523220"/>
          </a:xfrm>
          <a:prstGeom prst="rect">
            <a:avLst/>
          </a:prstGeom>
          <a:noFill/>
        </p:spPr>
        <p:txBody>
          <a:bodyPr wrap="square" rtlCol="0">
            <a:spAutoFit/>
          </a:bodyPr>
          <a:lstStyle/>
          <a:p>
            <a:r>
              <a:rPr lang="en-US" sz="2800" dirty="0" smtClean="0"/>
              <a:t>*AKA Kindergarten Readiness Assessment  (KRA), etc.</a:t>
            </a:r>
            <a:endParaRPr lang="en-US" sz="2800" dirty="0"/>
          </a:p>
        </p:txBody>
      </p:sp>
      <p:sp>
        <p:nvSpPr>
          <p:cNvPr id="3" name="Content Placeholder 2"/>
          <p:cNvSpPr>
            <a:spLocks noGrp="1"/>
          </p:cNvSpPr>
          <p:nvPr>
            <p:ph idx="1"/>
          </p:nvPr>
        </p:nvSpPr>
        <p:spPr>
          <a:xfrm>
            <a:off x="914400" y="1676400"/>
            <a:ext cx="8229600" cy="4267200"/>
          </a:xfrm>
        </p:spPr>
        <p:txBody>
          <a:bodyPr/>
          <a:lstStyle/>
          <a:p>
            <a:r>
              <a:rPr lang="en-US" dirty="0" smtClean="0"/>
              <a:t>Promoted by US </a:t>
            </a:r>
            <a:r>
              <a:rPr lang="en-US" dirty="0" err="1" smtClean="0"/>
              <a:t>Depts</a:t>
            </a:r>
            <a:r>
              <a:rPr lang="en-US" dirty="0" smtClean="0"/>
              <a:t> of Ed and HHS</a:t>
            </a:r>
          </a:p>
          <a:p>
            <a:pPr lvl="1"/>
            <a:r>
              <a:rPr lang="en-US" dirty="0" smtClean="0"/>
              <a:t>Included in Race to the Top- Early Learning Challenge Grants</a:t>
            </a:r>
          </a:p>
          <a:p>
            <a:pPr lvl="1"/>
            <a:r>
              <a:rPr lang="en-US" dirty="0" smtClean="0"/>
              <a:t>Enhanced Assessment Grants (EAGs) </a:t>
            </a:r>
          </a:p>
          <a:p>
            <a:r>
              <a:rPr lang="en-US" dirty="0" smtClean="0"/>
              <a:t>26 States plus DC require a KEA</a:t>
            </a:r>
          </a:p>
          <a:p>
            <a:r>
              <a:rPr lang="en-US" dirty="0" smtClean="0"/>
              <a:t>States vary on purpose</a:t>
            </a:r>
          </a:p>
          <a:p>
            <a:pPr lvl="1"/>
            <a:r>
              <a:rPr lang="en-US" dirty="0" smtClean="0"/>
              <a:t>Inform instruction, benchmarking, etc. </a:t>
            </a:r>
          </a:p>
        </p:txBody>
      </p:sp>
    </p:spTree>
    <p:extLst>
      <p:ext uri="{BB962C8B-B14F-4D97-AF65-F5344CB8AC3E}">
        <p14:creationId xmlns:p14="http://schemas.microsoft.com/office/powerpoint/2010/main" val="1947270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696200" cy="1143000"/>
          </a:xfrm>
        </p:spPr>
        <p:txBody>
          <a:bodyPr/>
          <a:lstStyle/>
          <a:p>
            <a:r>
              <a:rPr lang="en-US" dirty="0" smtClean="0"/>
              <a:t>Kindergarten Entry Assessment</a:t>
            </a:r>
            <a:endParaRPr lang="en-US" dirty="0"/>
          </a:p>
        </p:txBody>
      </p:sp>
      <p:sp>
        <p:nvSpPr>
          <p:cNvPr id="3" name="Content Placeholder 2"/>
          <p:cNvSpPr>
            <a:spLocks noGrp="1"/>
          </p:cNvSpPr>
          <p:nvPr>
            <p:ph idx="1"/>
          </p:nvPr>
        </p:nvSpPr>
        <p:spPr>
          <a:xfrm>
            <a:off x="609600" y="2057400"/>
            <a:ext cx="8229600" cy="4525963"/>
          </a:xfrm>
        </p:spPr>
        <p:txBody>
          <a:bodyPr/>
          <a:lstStyle/>
          <a:p>
            <a:r>
              <a:rPr lang="en-US" dirty="0" smtClean="0"/>
              <a:t>Misconceptions about what it is and is not</a:t>
            </a:r>
          </a:p>
          <a:p>
            <a:r>
              <a:rPr lang="en-US" dirty="0" smtClean="0"/>
              <a:t>Design challenges</a:t>
            </a:r>
          </a:p>
          <a:p>
            <a:pPr lvl="1"/>
            <a:r>
              <a:rPr lang="en-US" dirty="0" smtClean="0"/>
              <a:t>Administer quickly vs. comprehensiveness</a:t>
            </a:r>
          </a:p>
          <a:p>
            <a:r>
              <a:rPr lang="en-US" dirty="0" smtClean="0"/>
              <a:t>Implementation challenges</a:t>
            </a:r>
          </a:p>
          <a:p>
            <a:pPr lvl="1"/>
            <a:r>
              <a:rPr lang="en-US" dirty="0" smtClean="0"/>
              <a:t>Professional development, union opposition; media coverage</a:t>
            </a:r>
            <a:endParaRPr lang="en-US" dirty="0"/>
          </a:p>
        </p:txBody>
      </p:sp>
    </p:spTree>
    <p:extLst>
      <p:ext uri="{BB962C8B-B14F-4D97-AF65-F5344CB8AC3E}">
        <p14:creationId xmlns:p14="http://schemas.microsoft.com/office/powerpoint/2010/main" val="512611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685800"/>
            <a:ext cx="7010400" cy="1143000"/>
          </a:xfrm>
        </p:spPr>
        <p:txBody>
          <a:bodyPr/>
          <a:lstStyle/>
          <a:p>
            <a:r>
              <a:rPr lang="en-US" sz="3600" dirty="0" smtClean="0"/>
              <a:t>Formative Assessment and KEA Issues for Children with Disabilities</a:t>
            </a:r>
            <a:endParaRPr lang="en-US" sz="3600" dirty="0"/>
          </a:p>
        </p:txBody>
      </p:sp>
      <p:sp>
        <p:nvSpPr>
          <p:cNvPr id="3" name="Content Placeholder 2"/>
          <p:cNvSpPr>
            <a:spLocks noGrp="1"/>
          </p:cNvSpPr>
          <p:nvPr>
            <p:ph idx="1"/>
          </p:nvPr>
        </p:nvSpPr>
        <p:spPr>
          <a:xfrm>
            <a:off x="457200" y="2133600"/>
            <a:ext cx="8229600" cy="4525963"/>
          </a:xfrm>
        </p:spPr>
        <p:txBody>
          <a:bodyPr/>
          <a:lstStyle/>
          <a:p>
            <a:r>
              <a:rPr lang="en-US" dirty="0" smtClean="0"/>
              <a:t>Know very little about inclusion of children with disabilities in FA or KEA efforts</a:t>
            </a:r>
          </a:p>
          <a:p>
            <a:r>
              <a:rPr lang="en-US" dirty="0" smtClean="0"/>
              <a:t>Inclusion – are the tools being used in regular EC classroom appropriate for all children with disabilities?</a:t>
            </a:r>
          </a:p>
          <a:p>
            <a:r>
              <a:rPr lang="en-US" dirty="0" smtClean="0"/>
              <a:t>Design – were the tools developed to be used with children with disabilities?</a:t>
            </a:r>
            <a:endParaRPr lang="en-US" dirty="0"/>
          </a:p>
        </p:txBody>
      </p:sp>
    </p:spTree>
    <p:extLst>
      <p:ext uri="{BB962C8B-B14F-4D97-AF65-F5344CB8AC3E}">
        <p14:creationId xmlns:p14="http://schemas.microsoft.com/office/powerpoint/2010/main" val="2301056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514350" lvl="0" indent="-514350">
              <a:buFont typeface="+mj-lt"/>
              <a:buAutoNum type="arabicPeriod"/>
            </a:pPr>
            <a:r>
              <a:rPr lang="en-US" sz="2800" dirty="0"/>
              <a:t>What is the current landscape in your state with regard to Preschool and Kindergarten (i.e., KEA and, if applicable K-3) Assessment?   </a:t>
            </a:r>
          </a:p>
          <a:p>
            <a:pPr marL="514350" lvl="0" indent="-514350">
              <a:buFont typeface="+mj-lt"/>
              <a:buAutoNum type="arabicPeriod"/>
            </a:pPr>
            <a:r>
              <a:rPr lang="en-US" sz="2800" dirty="0"/>
              <a:t>What is the connection between your state’s preschool or kindergarten standards and current or planned assessments?</a:t>
            </a:r>
          </a:p>
          <a:p>
            <a:pPr marL="514350" lvl="0" indent="-514350">
              <a:buFont typeface="+mj-lt"/>
              <a:buAutoNum type="arabicPeriod"/>
            </a:pPr>
            <a:r>
              <a:rPr lang="en-US" sz="2800" dirty="0"/>
              <a:t>What issues have you encountered regarding assessing children with disabilities, including those with severe disabilities, with these assessments?  How have you addressed these issues</a:t>
            </a:r>
            <a:r>
              <a:rPr lang="en-US" sz="2800" dirty="0" smtClean="0"/>
              <a:t>?</a:t>
            </a:r>
            <a:endParaRPr lang="en-US" sz="2800" dirty="0"/>
          </a:p>
        </p:txBody>
      </p:sp>
    </p:spTree>
    <p:extLst>
      <p:ext uri="{BB962C8B-B14F-4D97-AF65-F5344CB8AC3E}">
        <p14:creationId xmlns:p14="http://schemas.microsoft.com/office/powerpoint/2010/main" val="3976229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(continued)</a:t>
            </a:r>
            <a:endParaRPr lang="en-US" dirty="0"/>
          </a:p>
        </p:txBody>
      </p:sp>
      <p:sp>
        <p:nvSpPr>
          <p:cNvPr id="3" name="Content Placeholder 2"/>
          <p:cNvSpPr>
            <a:spLocks noGrp="1"/>
          </p:cNvSpPr>
          <p:nvPr>
            <p:ph idx="1"/>
          </p:nvPr>
        </p:nvSpPr>
        <p:spPr>
          <a:xfrm>
            <a:off x="457200" y="1905000"/>
            <a:ext cx="8229600" cy="4525963"/>
          </a:xfrm>
        </p:spPr>
        <p:txBody>
          <a:bodyPr/>
          <a:lstStyle/>
          <a:p>
            <a:pPr marL="514350" lvl="0" indent="-514350">
              <a:buFont typeface="+mj-lt"/>
              <a:buAutoNum type="arabicPeriod" startAt="4"/>
            </a:pPr>
            <a:r>
              <a:rPr lang="en-US" sz="2800" dirty="0" smtClean="0"/>
              <a:t>How </a:t>
            </a:r>
            <a:r>
              <a:rPr lang="en-US" sz="2800" dirty="0"/>
              <a:t>are these data being used? or what are you state’s plans for how these data are to be used?</a:t>
            </a:r>
          </a:p>
          <a:p>
            <a:pPr lvl="1"/>
            <a:r>
              <a:rPr lang="en-US" dirty="0" smtClean="0"/>
              <a:t>Use </a:t>
            </a:r>
            <a:r>
              <a:rPr lang="en-US" dirty="0"/>
              <a:t>of the preschool data?</a:t>
            </a:r>
          </a:p>
          <a:p>
            <a:pPr lvl="1"/>
            <a:r>
              <a:rPr lang="en-US" dirty="0"/>
              <a:t>Use of the KEA, K-3 data?</a:t>
            </a:r>
          </a:p>
          <a:p>
            <a:pPr marL="514350" lvl="0" indent="-514350">
              <a:buFont typeface="+mj-lt"/>
              <a:buAutoNum type="arabicPeriod" startAt="4"/>
            </a:pPr>
            <a:r>
              <a:rPr lang="en-US" sz="2800" dirty="0"/>
              <a:t>How are assessment data used (or not) to support the transition of children from one setting to another (e.g., preschool to kindergarten)?</a:t>
            </a:r>
          </a:p>
          <a:p>
            <a:endParaRPr lang="en-US" dirty="0"/>
          </a:p>
        </p:txBody>
      </p:sp>
    </p:spTree>
    <p:extLst>
      <p:ext uri="{BB962C8B-B14F-4D97-AF65-F5344CB8AC3E}">
        <p14:creationId xmlns:p14="http://schemas.microsoft.com/office/powerpoint/2010/main" val="425007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Questions (Concluded)</a:t>
            </a:r>
            <a:endParaRPr lang="en-US" dirty="0"/>
          </a:p>
        </p:txBody>
      </p:sp>
      <p:sp>
        <p:nvSpPr>
          <p:cNvPr id="3" name="Content Placeholder 2"/>
          <p:cNvSpPr>
            <a:spLocks noGrp="1"/>
          </p:cNvSpPr>
          <p:nvPr>
            <p:ph idx="1"/>
          </p:nvPr>
        </p:nvSpPr>
        <p:spPr>
          <a:xfrm>
            <a:off x="457200" y="2133600"/>
            <a:ext cx="8229600" cy="4525963"/>
          </a:xfrm>
        </p:spPr>
        <p:txBody>
          <a:bodyPr/>
          <a:lstStyle/>
          <a:p>
            <a:pPr marL="514350" lvl="0" indent="-514350">
              <a:buFont typeface="+mj-lt"/>
              <a:buAutoNum type="arabicPeriod" startAt="6"/>
            </a:pPr>
            <a:r>
              <a:rPr lang="en-US" sz="2800" dirty="0" smtClean="0"/>
              <a:t>What are some of the challenges your state encountered in developing or selecting new assessments?  How did you address these challenges?</a:t>
            </a:r>
          </a:p>
          <a:p>
            <a:pPr marL="514350" lvl="0" indent="-514350">
              <a:buFont typeface="+mj-lt"/>
              <a:buAutoNum type="arabicPeriod" startAt="6"/>
            </a:pPr>
            <a:r>
              <a:rPr lang="en-US" sz="2800" dirty="0" smtClean="0"/>
              <a:t>What are some of the challenges your state encountered (or anticipates) in implementing new assessments? How did you (or plan to) address these challenges?</a:t>
            </a:r>
          </a:p>
          <a:p>
            <a:endParaRPr lang="en-US" sz="2800" dirty="0"/>
          </a:p>
        </p:txBody>
      </p:sp>
    </p:spTree>
    <p:extLst>
      <p:ext uri="{BB962C8B-B14F-4D97-AF65-F5344CB8AC3E}">
        <p14:creationId xmlns:p14="http://schemas.microsoft.com/office/powerpoint/2010/main" val="1884351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4"/>
          <p:cNvSpPr>
            <a:spLocks noGrp="1"/>
          </p:cNvSpPr>
          <p:nvPr>
            <p:ph type="ctrTitle"/>
          </p:nvPr>
        </p:nvSpPr>
        <p:spPr>
          <a:xfrm>
            <a:off x="457200" y="2209800"/>
            <a:ext cx="8001000" cy="1470025"/>
          </a:xfrm>
        </p:spPr>
        <p:txBody>
          <a:bodyPr/>
          <a:lstStyle/>
          <a:p>
            <a:r>
              <a:rPr lang="en-US" altLang="en-US" dirty="0" smtClean="0"/>
              <a:t>What is </a:t>
            </a:r>
            <a:r>
              <a:rPr lang="en-US" altLang="en-US" smtClean="0"/>
              <a:t>Happening in Iowa</a:t>
            </a:r>
            <a:endParaRPr lang="en-US" altLang="en-US" dirty="0" smtClean="0"/>
          </a:p>
        </p:txBody>
      </p:sp>
      <p:sp>
        <p:nvSpPr>
          <p:cNvPr id="2052" name="Subtitle 2"/>
          <p:cNvSpPr txBox="1">
            <a:spLocks/>
          </p:cNvSpPr>
          <p:nvPr/>
        </p:nvSpPr>
        <p:spPr bwMode="auto">
          <a:xfrm>
            <a:off x="533400" y="5257800"/>
            <a:ext cx="8001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FontTx/>
              <a:buNone/>
            </a:pPr>
            <a:r>
              <a:rPr lang="en-US" altLang="en-US" sz="2400" dirty="0" smtClean="0"/>
              <a:t>Dee </a:t>
            </a:r>
            <a:r>
              <a:rPr lang="en-US" altLang="en-US" sz="2400" dirty="0" err="1" smtClean="0"/>
              <a:t>Gethman</a:t>
            </a:r>
            <a:endParaRPr lang="en-US" altLang="en-US" sz="2400" dirty="0" smtClean="0"/>
          </a:p>
          <a:p>
            <a:pPr algn="ctr">
              <a:buFontTx/>
              <a:buNone/>
            </a:pPr>
            <a:r>
              <a:rPr lang="en-US" altLang="en-US" sz="2400" dirty="0" smtClean="0"/>
              <a:t>Iowa Department of Education</a:t>
            </a:r>
          </a:p>
          <a:p>
            <a:pPr algn="ctr">
              <a:buFont typeface="Arial" panose="020B0604020202020204" pitchFamily="34" charset="0"/>
              <a:buNone/>
            </a:pPr>
            <a:endParaRPr lang="en-US" altLang="en-US" sz="2000" dirty="0">
              <a:solidFill>
                <a:srgbClr val="898989"/>
              </a:solidFill>
            </a:endParaRPr>
          </a:p>
        </p:txBody>
      </p:sp>
      <p:sp>
        <p:nvSpPr>
          <p:cNvPr id="2053" name="TextBox 1"/>
          <p:cNvSpPr txBox="1">
            <a:spLocks noChangeArrowheads="1"/>
          </p:cNvSpPr>
          <p:nvPr/>
        </p:nvSpPr>
        <p:spPr bwMode="auto">
          <a:xfrm>
            <a:off x="1905000" y="304800"/>
            <a:ext cx="6858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2800" b="1">
                <a:latin typeface="MV Boli" panose="02000500030200090000" pitchFamily="2" charset="0"/>
                <a:ea typeface="MV Boli" panose="02000500030200090000" pitchFamily="2" charset="0"/>
                <a:cs typeface="MV Boli" panose="02000500030200090000" pitchFamily="2" charset="0"/>
              </a:rPr>
              <a:t>2015 Leadership Conference</a:t>
            </a:r>
          </a:p>
          <a:p>
            <a:pPr algn="ctr"/>
            <a:r>
              <a:rPr lang="en-US" altLang="en-US" sz="2800" b="1">
                <a:latin typeface="MV Boli" panose="02000500030200090000" pitchFamily="2" charset="0"/>
                <a:ea typeface="MV Boli" panose="02000500030200090000" pitchFamily="2" charset="0"/>
                <a:cs typeface="MV Boli" panose="02000500030200090000" pitchFamily="2" charset="0"/>
              </a:rPr>
              <a:t>“All In: Achieving Results Together”</a:t>
            </a:r>
          </a:p>
        </p:txBody>
      </p:sp>
      <p:sp>
        <p:nvSpPr>
          <p:cNvPr id="7" name="Equal 6"/>
          <p:cNvSpPr/>
          <p:nvPr/>
        </p:nvSpPr>
        <p:spPr>
          <a:xfrm>
            <a:off x="-1676400" y="6324600"/>
            <a:ext cx="12496800" cy="609600"/>
          </a:xfrm>
          <a:prstGeom prst="mathEqual">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Tree>
    <p:extLst>
      <p:ext uri="{BB962C8B-B14F-4D97-AF65-F5344CB8AC3E}">
        <p14:creationId xmlns:p14="http://schemas.microsoft.com/office/powerpoint/2010/main" val="171161552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371600" y="274638"/>
            <a:ext cx="7467600" cy="1325562"/>
          </a:xfrm>
        </p:spPr>
        <p:txBody>
          <a:bodyPr/>
          <a:lstStyle/>
          <a:p>
            <a:r>
              <a:rPr lang="en-US" altLang="en-US" dirty="0" smtClean="0"/>
              <a:t>Iowa DE Requires </a:t>
            </a:r>
            <a:br>
              <a:rPr lang="en-US" altLang="en-US" dirty="0" smtClean="0"/>
            </a:br>
            <a:r>
              <a:rPr lang="en-US" altLang="en-US" dirty="0" smtClean="0"/>
              <a:t>Preschool  Program Standards</a:t>
            </a:r>
          </a:p>
        </p:txBody>
      </p:sp>
      <p:sp>
        <p:nvSpPr>
          <p:cNvPr id="3075" name="Content Placeholder 2"/>
          <p:cNvSpPr>
            <a:spLocks noGrp="1"/>
          </p:cNvSpPr>
          <p:nvPr>
            <p:ph idx="1"/>
          </p:nvPr>
        </p:nvSpPr>
        <p:spPr>
          <a:xfrm>
            <a:off x="304800" y="1606952"/>
            <a:ext cx="8763000" cy="4793848"/>
          </a:xfrm>
        </p:spPr>
        <p:txBody>
          <a:bodyPr/>
          <a:lstStyle/>
          <a:p>
            <a:pPr marL="0" indent="0" algn="ctr">
              <a:buNone/>
            </a:pPr>
            <a:r>
              <a:rPr lang="en-US" altLang="en-US" dirty="0" smtClean="0"/>
              <a:t>Iowa’s Quality Preschool Program Standards: </a:t>
            </a:r>
            <a:r>
              <a:rPr lang="en-US" altLang="en-US" i="1" dirty="0" smtClean="0"/>
              <a:t>Assessment of Child Progress</a:t>
            </a:r>
          </a:p>
          <a:p>
            <a:r>
              <a:rPr lang="en-US" altLang="en-US" dirty="0" smtClean="0"/>
              <a:t>Use appropriate assessment methods and tools for the intended purposes</a:t>
            </a:r>
          </a:p>
          <a:p>
            <a:r>
              <a:rPr lang="en-US" altLang="en-US" dirty="0" smtClean="0"/>
              <a:t>Assess strengths, progress and areas of learning needing additional supports</a:t>
            </a:r>
          </a:p>
          <a:p>
            <a:r>
              <a:rPr lang="en-US" altLang="en-US" dirty="0" smtClean="0"/>
              <a:t>Utilize data to inform decisions about instruction, interventions and approaches for teaching;</a:t>
            </a:r>
          </a:p>
          <a:p>
            <a:r>
              <a:rPr lang="en-US" altLang="en-US" dirty="0" smtClean="0"/>
              <a:t>Inclusive of families</a:t>
            </a:r>
          </a:p>
          <a:p>
            <a:pPr lvl="1"/>
            <a:endParaRPr lang="en-US" altLang="en-US" dirty="0" smtClean="0"/>
          </a:p>
        </p:txBody>
      </p:sp>
    </p:spTree>
    <p:extLst>
      <p:ext uri="{BB962C8B-B14F-4D97-AF65-F5344CB8AC3E}">
        <p14:creationId xmlns:p14="http://schemas.microsoft.com/office/powerpoint/2010/main" val="24535041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Iowa’s Legal Requirements</a:t>
            </a:r>
            <a:endParaRPr lang="en-US" dirty="0"/>
          </a:p>
        </p:txBody>
      </p:sp>
      <p:sp>
        <p:nvSpPr>
          <p:cNvPr id="5" name="Text Placeholder 4"/>
          <p:cNvSpPr>
            <a:spLocks noGrp="1"/>
          </p:cNvSpPr>
          <p:nvPr>
            <p:ph type="body" idx="1"/>
          </p:nvPr>
        </p:nvSpPr>
        <p:spPr>
          <a:xfrm>
            <a:off x="457200" y="1535113"/>
            <a:ext cx="4040188" cy="495114"/>
          </a:xfrm>
        </p:spPr>
        <p:txBody>
          <a:bodyPr/>
          <a:lstStyle/>
          <a:p>
            <a:pPr algn="ctr"/>
            <a:r>
              <a:rPr lang="en-US" dirty="0" smtClean="0"/>
              <a:t>Preschool (PK)</a:t>
            </a:r>
            <a:endParaRPr lang="en-US" dirty="0"/>
          </a:p>
        </p:txBody>
      </p:sp>
      <p:sp>
        <p:nvSpPr>
          <p:cNvPr id="3" name="Content Placeholder 2"/>
          <p:cNvSpPr>
            <a:spLocks noGrp="1"/>
          </p:cNvSpPr>
          <p:nvPr>
            <p:ph sz="half" idx="2"/>
          </p:nvPr>
        </p:nvSpPr>
        <p:spPr>
          <a:xfrm>
            <a:off x="191294" y="2125945"/>
            <a:ext cx="4453731" cy="4347178"/>
          </a:xfrm>
        </p:spPr>
        <p:txBody>
          <a:bodyPr/>
          <a:lstStyle/>
          <a:p>
            <a:r>
              <a:rPr lang="en-US" dirty="0" smtClean="0">
                <a:hlinkClick r:id="rId2"/>
              </a:rPr>
              <a:t>Administer TS </a:t>
            </a:r>
            <a:r>
              <a:rPr lang="en-US" i="1" dirty="0" smtClean="0">
                <a:hlinkClick r:id="rId2"/>
              </a:rPr>
              <a:t>GOLD</a:t>
            </a:r>
            <a:r>
              <a:rPr lang="en-US" dirty="0" smtClean="0">
                <a:hlinkClick r:id="rId2"/>
              </a:rPr>
              <a:t> Assessment System</a:t>
            </a:r>
            <a:r>
              <a:rPr lang="en-US" dirty="0" smtClean="0"/>
              <a:t> (online) </a:t>
            </a:r>
            <a:r>
              <a:rPr lang="en-US" sz="1800" dirty="0" smtClean="0"/>
              <a:t>(2013)</a:t>
            </a:r>
          </a:p>
          <a:p>
            <a:pPr lvl="1"/>
            <a:r>
              <a:rPr lang="en-US" dirty="0"/>
              <a:t>E</a:t>
            </a:r>
            <a:r>
              <a:rPr lang="en-US" dirty="0" smtClean="0"/>
              <a:t>very child enrolled in district preschool at least once per year</a:t>
            </a:r>
          </a:p>
          <a:p>
            <a:r>
              <a:rPr lang="en-US" dirty="0" smtClean="0"/>
              <a:t>Utilize systemic, ongoing assessment </a:t>
            </a:r>
            <a:r>
              <a:rPr lang="en-US" sz="1800" dirty="0" smtClean="0"/>
              <a:t>(2007)</a:t>
            </a:r>
          </a:p>
          <a:p>
            <a:pPr lvl="1"/>
            <a:r>
              <a:rPr lang="en-US" dirty="0" smtClean="0"/>
              <a:t>Assess children’s development and progress</a:t>
            </a:r>
          </a:p>
          <a:p>
            <a:pPr lvl="1"/>
            <a:r>
              <a:rPr lang="en-US" dirty="0" smtClean="0"/>
              <a:t>Inform instruction </a:t>
            </a:r>
            <a:endParaRPr lang="en-US" dirty="0"/>
          </a:p>
          <a:p>
            <a:r>
              <a:rPr lang="en-US" dirty="0" smtClean="0"/>
              <a:t>Align to Iowa Early Learning Standards</a:t>
            </a:r>
          </a:p>
        </p:txBody>
      </p:sp>
      <p:sp>
        <p:nvSpPr>
          <p:cNvPr id="6" name="Text Placeholder 5"/>
          <p:cNvSpPr>
            <a:spLocks noGrp="1"/>
          </p:cNvSpPr>
          <p:nvPr>
            <p:ph type="body" sz="quarter" idx="3"/>
          </p:nvPr>
        </p:nvSpPr>
        <p:spPr>
          <a:xfrm>
            <a:off x="4645025" y="1535113"/>
            <a:ext cx="4041775" cy="495114"/>
          </a:xfrm>
        </p:spPr>
        <p:txBody>
          <a:bodyPr/>
          <a:lstStyle/>
          <a:p>
            <a:pPr algn="ctr"/>
            <a:r>
              <a:rPr lang="en-US" dirty="0" smtClean="0"/>
              <a:t>Kindergarten – Third Grade</a:t>
            </a:r>
            <a:endParaRPr lang="en-US" dirty="0"/>
          </a:p>
        </p:txBody>
      </p:sp>
      <p:sp>
        <p:nvSpPr>
          <p:cNvPr id="7" name="Content Placeholder 6"/>
          <p:cNvSpPr>
            <a:spLocks noGrp="1"/>
          </p:cNvSpPr>
          <p:nvPr>
            <p:ph sz="quarter" idx="4"/>
          </p:nvPr>
        </p:nvSpPr>
        <p:spPr>
          <a:xfrm>
            <a:off x="4572001" y="2102550"/>
            <a:ext cx="4495800" cy="4298250"/>
          </a:xfrm>
        </p:spPr>
        <p:txBody>
          <a:bodyPr/>
          <a:lstStyle/>
          <a:p>
            <a:pPr marL="0" indent="0">
              <a:buNone/>
            </a:pPr>
            <a:r>
              <a:rPr lang="en-US" dirty="0" smtClean="0"/>
              <a:t>Kindergarten</a:t>
            </a:r>
          </a:p>
          <a:p>
            <a:r>
              <a:rPr lang="en-US" dirty="0" smtClean="0"/>
              <a:t>K Literacy Assessment </a:t>
            </a:r>
            <a:r>
              <a:rPr lang="en-US" sz="1800" dirty="0" smtClean="0"/>
              <a:t>(2005)</a:t>
            </a:r>
          </a:p>
          <a:p>
            <a:pPr lvl="1"/>
            <a:r>
              <a:rPr lang="en-US" dirty="0" smtClean="0"/>
              <a:t>Every child before 10/1</a:t>
            </a:r>
          </a:p>
          <a:p>
            <a:pPr marL="0" indent="0">
              <a:buNone/>
            </a:pPr>
            <a:r>
              <a:rPr lang="en-US" dirty="0" smtClean="0"/>
              <a:t>Kindergarten – Third Grade </a:t>
            </a:r>
          </a:p>
          <a:p>
            <a:r>
              <a:rPr lang="en-US" dirty="0" smtClean="0">
                <a:hlinkClick r:id="rId3"/>
              </a:rPr>
              <a:t>Early Literacy Implementation </a:t>
            </a:r>
            <a:r>
              <a:rPr lang="en-US" sz="1800" dirty="0" smtClean="0"/>
              <a:t>(2014)</a:t>
            </a:r>
          </a:p>
          <a:p>
            <a:pPr lvl="1"/>
            <a:r>
              <a:rPr lang="en-US" dirty="0" smtClean="0"/>
              <a:t>Provide DE approved, Universal Screening in reading, every child</a:t>
            </a:r>
          </a:p>
          <a:p>
            <a:pPr lvl="1"/>
            <a:r>
              <a:rPr lang="en-US" dirty="0" smtClean="0"/>
              <a:t>Progress Monitor in reading, based on substantial deficiency</a:t>
            </a:r>
          </a:p>
          <a:p>
            <a:pPr lvl="1"/>
            <a:r>
              <a:rPr lang="en-US" dirty="0" smtClean="0"/>
              <a:t>Provide Intensive Instruction</a:t>
            </a:r>
          </a:p>
        </p:txBody>
      </p:sp>
    </p:spTree>
    <p:extLst>
      <p:ext uri="{BB962C8B-B14F-4D97-AF65-F5344CB8AC3E}">
        <p14:creationId xmlns:p14="http://schemas.microsoft.com/office/powerpoint/2010/main" val="141733690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4"/>
          <p:cNvSpPr>
            <a:spLocks noGrp="1"/>
          </p:cNvSpPr>
          <p:nvPr>
            <p:ph type="ctrTitle"/>
          </p:nvPr>
        </p:nvSpPr>
        <p:spPr>
          <a:xfrm>
            <a:off x="457200" y="2209800"/>
            <a:ext cx="8001000" cy="1470025"/>
          </a:xfrm>
        </p:spPr>
        <p:txBody>
          <a:bodyPr/>
          <a:lstStyle/>
          <a:p>
            <a:r>
              <a:rPr lang="en-US" dirty="0" smtClean="0"/>
              <a:t>Assessment:  </a:t>
            </a:r>
            <a:br>
              <a:rPr lang="en-US" dirty="0" smtClean="0"/>
            </a:br>
            <a:r>
              <a:rPr lang="en-US" dirty="0" smtClean="0"/>
              <a:t>Been There, Now What?</a:t>
            </a:r>
            <a:endParaRPr lang="en-US" dirty="0"/>
          </a:p>
        </p:txBody>
      </p:sp>
      <p:sp>
        <p:nvSpPr>
          <p:cNvPr id="2052" name="Subtitle 2"/>
          <p:cNvSpPr txBox="1">
            <a:spLocks/>
          </p:cNvSpPr>
          <p:nvPr/>
        </p:nvSpPr>
        <p:spPr bwMode="auto">
          <a:xfrm>
            <a:off x="533400" y="4343400"/>
            <a:ext cx="8001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buFontTx/>
              <a:buNone/>
            </a:pPr>
            <a:r>
              <a:rPr lang="en-US" altLang="en-US" sz="2400" dirty="0" smtClean="0"/>
              <a:t>Kathleen Hebbeler</a:t>
            </a:r>
          </a:p>
          <a:p>
            <a:pPr algn="ctr">
              <a:buFontTx/>
              <a:buNone/>
            </a:pPr>
            <a:r>
              <a:rPr lang="en-US" altLang="en-US" sz="2400" dirty="0" smtClean="0"/>
              <a:t>DaSy/ECTA/IDC at SRI International </a:t>
            </a:r>
          </a:p>
          <a:p>
            <a:pPr algn="ctr">
              <a:buFont typeface="Arial" charset="0"/>
              <a:buNone/>
            </a:pPr>
            <a:endParaRPr lang="en-US" altLang="en-US" sz="2000" dirty="0">
              <a:solidFill>
                <a:srgbClr val="898989"/>
              </a:solidFill>
            </a:endParaRPr>
          </a:p>
        </p:txBody>
      </p:sp>
      <p:sp>
        <p:nvSpPr>
          <p:cNvPr id="2053" name="TextBox 1"/>
          <p:cNvSpPr txBox="1">
            <a:spLocks noChangeArrowheads="1"/>
          </p:cNvSpPr>
          <p:nvPr/>
        </p:nvSpPr>
        <p:spPr bwMode="auto">
          <a:xfrm>
            <a:off x="1905000" y="304800"/>
            <a:ext cx="6858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altLang="en-US" sz="2800" b="1">
                <a:latin typeface="MV Boli" pitchFamily="2" charset="0"/>
                <a:ea typeface="MV Boli" pitchFamily="2" charset="0"/>
                <a:cs typeface="MV Boli" pitchFamily="2" charset="0"/>
              </a:rPr>
              <a:t>2015 Leadership Conference</a:t>
            </a:r>
          </a:p>
          <a:p>
            <a:pPr algn="ctr"/>
            <a:r>
              <a:rPr lang="en-US" altLang="en-US" sz="2800" b="1">
                <a:latin typeface="MV Boli" pitchFamily="2" charset="0"/>
                <a:ea typeface="MV Boli" pitchFamily="2" charset="0"/>
                <a:cs typeface="MV Boli" pitchFamily="2" charset="0"/>
              </a:rPr>
              <a:t>“All In: Achieving Results Together”</a:t>
            </a:r>
          </a:p>
        </p:txBody>
      </p:sp>
      <p:sp>
        <p:nvSpPr>
          <p:cNvPr id="7" name="Equal 6"/>
          <p:cNvSpPr/>
          <p:nvPr/>
        </p:nvSpPr>
        <p:spPr>
          <a:xfrm>
            <a:off x="-1676400" y="6324600"/>
            <a:ext cx="12496800" cy="609600"/>
          </a:xfrm>
          <a:prstGeom prst="mathEqual">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Tree>
    <p:extLst>
      <p:ext uri="{BB962C8B-B14F-4D97-AF65-F5344CB8AC3E}">
        <p14:creationId xmlns:p14="http://schemas.microsoft.com/office/powerpoint/2010/main" val="257839659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Iowa’s Guidance</a:t>
            </a:r>
            <a:endParaRPr lang="en-US" dirty="0"/>
          </a:p>
        </p:txBody>
      </p:sp>
      <p:sp>
        <p:nvSpPr>
          <p:cNvPr id="9" name="Text Placeholder 8"/>
          <p:cNvSpPr>
            <a:spLocks noGrp="1"/>
          </p:cNvSpPr>
          <p:nvPr>
            <p:ph type="body" idx="1"/>
          </p:nvPr>
        </p:nvSpPr>
        <p:spPr>
          <a:xfrm>
            <a:off x="457200" y="1329903"/>
            <a:ext cx="4040188" cy="522287"/>
          </a:xfrm>
        </p:spPr>
        <p:txBody>
          <a:bodyPr/>
          <a:lstStyle/>
          <a:p>
            <a:pPr algn="ctr"/>
            <a:r>
              <a:rPr lang="en-US" dirty="0" smtClean="0"/>
              <a:t>Preschool (PK)	</a:t>
            </a:r>
            <a:endParaRPr lang="en-US" dirty="0"/>
          </a:p>
        </p:txBody>
      </p:sp>
      <p:sp>
        <p:nvSpPr>
          <p:cNvPr id="10" name="Content Placeholder 9"/>
          <p:cNvSpPr>
            <a:spLocks noGrp="1"/>
          </p:cNvSpPr>
          <p:nvPr>
            <p:ph sz="half" idx="2"/>
          </p:nvPr>
        </p:nvSpPr>
        <p:spPr>
          <a:xfrm>
            <a:off x="76200" y="1852191"/>
            <a:ext cx="5029200" cy="4777209"/>
          </a:xfrm>
        </p:spPr>
        <p:txBody>
          <a:bodyPr/>
          <a:lstStyle/>
          <a:p>
            <a:pPr marL="0" indent="0">
              <a:buNone/>
            </a:pPr>
            <a:r>
              <a:rPr lang="en-US" dirty="0"/>
              <a:t>Utilize </a:t>
            </a:r>
            <a:r>
              <a:rPr lang="en-US" dirty="0" smtClean="0"/>
              <a:t>Comprehensive </a:t>
            </a:r>
            <a:r>
              <a:rPr lang="en-US" dirty="0"/>
              <a:t>Assessment </a:t>
            </a:r>
            <a:r>
              <a:rPr lang="en-US" dirty="0" smtClean="0"/>
              <a:t>System</a:t>
            </a:r>
            <a:endParaRPr lang="en-US" dirty="0"/>
          </a:p>
          <a:p>
            <a:r>
              <a:rPr lang="en-US" dirty="0" smtClean="0"/>
              <a:t>Implement TS </a:t>
            </a:r>
            <a:r>
              <a:rPr lang="en-US" i="1" dirty="0" smtClean="0"/>
              <a:t>GOLD</a:t>
            </a:r>
            <a:r>
              <a:rPr lang="en-US" dirty="0" smtClean="0"/>
              <a:t> Assessment as a formative assessment to: </a:t>
            </a:r>
          </a:p>
          <a:p>
            <a:pPr lvl="1"/>
            <a:r>
              <a:rPr lang="en-US" dirty="0" smtClean="0"/>
              <a:t>Reflect on children’s progress</a:t>
            </a:r>
          </a:p>
          <a:p>
            <a:pPr lvl="1"/>
            <a:r>
              <a:rPr lang="en-US" dirty="0" smtClean="0"/>
              <a:t>Adjust instruction for groups and individual children</a:t>
            </a:r>
          </a:p>
          <a:p>
            <a:pPr lvl="1"/>
            <a:r>
              <a:rPr lang="en-US" dirty="0" smtClean="0"/>
              <a:t>Review growth on curriculum-based objectives from fall, winter, spring</a:t>
            </a:r>
          </a:p>
          <a:p>
            <a:r>
              <a:rPr lang="en-US" dirty="0" smtClean="0"/>
              <a:t>Administer Universal Screening to identify literacy skills</a:t>
            </a:r>
          </a:p>
          <a:p>
            <a:pPr lvl="1"/>
            <a:r>
              <a:rPr lang="en-US" dirty="0" smtClean="0"/>
              <a:t>Individual Growth and Developmental Indicators (IGDIs)</a:t>
            </a:r>
          </a:p>
          <a:p>
            <a:endParaRPr lang="en-US" dirty="0"/>
          </a:p>
        </p:txBody>
      </p:sp>
      <p:sp>
        <p:nvSpPr>
          <p:cNvPr id="11" name="Text Placeholder 10"/>
          <p:cNvSpPr>
            <a:spLocks noGrp="1"/>
          </p:cNvSpPr>
          <p:nvPr>
            <p:ph type="body" sz="quarter" idx="3"/>
          </p:nvPr>
        </p:nvSpPr>
        <p:spPr>
          <a:xfrm>
            <a:off x="5029200" y="1329904"/>
            <a:ext cx="4041775" cy="522287"/>
          </a:xfrm>
        </p:spPr>
        <p:txBody>
          <a:bodyPr/>
          <a:lstStyle/>
          <a:p>
            <a:pPr algn="ctr"/>
            <a:r>
              <a:rPr lang="en-US" dirty="0" smtClean="0"/>
              <a:t>Kindergarten – Third Grade…</a:t>
            </a:r>
            <a:endParaRPr lang="en-US" dirty="0"/>
          </a:p>
        </p:txBody>
      </p:sp>
      <p:sp>
        <p:nvSpPr>
          <p:cNvPr id="12" name="Content Placeholder 11"/>
          <p:cNvSpPr>
            <a:spLocks noGrp="1"/>
          </p:cNvSpPr>
          <p:nvPr>
            <p:ph sz="quarter" idx="4"/>
          </p:nvPr>
        </p:nvSpPr>
        <p:spPr>
          <a:xfrm>
            <a:off x="5105400" y="1981201"/>
            <a:ext cx="3965575" cy="4419600"/>
          </a:xfrm>
        </p:spPr>
        <p:txBody>
          <a:bodyPr/>
          <a:lstStyle/>
          <a:p>
            <a:pPr marL="0" indent="0">
              <a:buNone/>
            </a:pPr>
            <a:r>
              <a:rPr lang="en-US" dirty="0" smtClean="0"/>
              <a:t>Build/Select high quality assessments aligned with Iowa Core</a:t>
            </a:r>
          </a:p>
          <a:p>
            <a:r>
              <a:rPr lang="en-US" dirty="0" smtClean="0"/>
              <a:t>Develop comprehensive assessment system, include Kdgn Entry Assessment </a:t>
            </a:r>
          </a:p>
          <a:p>
            <a:pPr lvl="1"/>
            <a:r>
              <a:rPr lang="en-US" dirty="0" smtClean="0"/>
              <a:t>K-3 Formative Assessment Consortium </a:t>
            </a:r>
          </a:p>
          <a:p>
            <a:r>
              <a:rPr lang="en-US" dirty="0"/>
              <a:t>Utilize </a:t>
            </a:r>
            <a:r>
              <a:rPr lang="en-US" dirty="0">
                <a:hlinkClick r:id="rId2"/>
              </a:rPr>
              <a:t>formative assessment process </a:t>
            </a:r>
            <a:r>
              <a:rPr lang="en-US" dirty="0"/>
              <a:t>for teaching and learning </a:t>
            </a:r>
          </a:p>
          <a:p>
            <a:endParaRPr lang="en-US" dirty="0"/>
          </a:p>
        </p:txBody>
      </p:sp>
    </p:spTree>
    <p:extLst>
      <p:ext uri="{BB962C8B-B14F-4D97-AF65-F5344CB8AC3E}">
        <p14:creationId xmlns:p14="http://schemas.microsoft.com/office/powerpoint/2010/main" val="277101692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Iowa Example: GOLD</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1600200"/>
            <a:ext cx="7543800" cy="4800600"/>
          </a:xfrm>
        </p:spPr>
      </p:pic>
    </p:spTree>
    <p:extLst>
      <p:ext uri="{BB962C8B-B14F-4D97-AF65-F5344CB8AC3E}">
        <p14:creationId xmlns:p14="http://schemas.microsoft.com/office/powerpoint/2010/main" val="50188503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Iowa’s Example: IGDIs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083" y="1600200"/>
            <a:ext cx="7315834" cy="4267570"/>
          </a:xfrm>
          <a:prstGeom prst="rect">
            <a:avLst/>
          </a:prstGeom>
        </p:spPr>
      </p:pic>
    </p:spTree>
    <p:extLst>
      <p:ext uri="{BB962C8B-B14F-4D97-AF65-F5344CB8AC3E}">
        <p14:creationId xmlns:p14="http://schemas.microsoft.com/office/powerpoint/2010/main" val="317289099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868362"/>
          </a:xfrm>
        </p:spPr>
        <p:txBody>
          <a:bodyPr/>
          <a:lstStyle/>
          <a:p>
            <a:r>
              <a:rPr lang="en-US" dirty="0" smtClean="0"/>
              <a:t>Iowa’s Continuous </a:t>
            </a:r>
            <a:br>
              <a:rPr lang="en-US" dirty="0" smtClean="0"/>
            </a:br>
            <a:r>
              <a:rPr lang="en-US" dirty="0" smtClean="0"/>
              <a:t>Improvement Process</a:t>
            </a:r>
            <a:endParaRPr lang="en-US" dirty="0"/>
          </a:p>
        </p:txBody>
      </p:sp>
      <p:sp>
        <p:nvSpPr>
          <p:cNvPr id="8" name="Content Placeholder 7"/>
          <p:cNvSpPr>
            <a:spLocks noGrp="1"/>
          </p:cNvSpPr>
          <p:nvPr>
            <p:ph idx="1"/>
          </p:nvPr>
        </p:nvSpPr>
        <p:spPr>
          <a:xfrm>
            <a:off x="762000" y="1600200"/>
            <a:ext cx="7924800" cy="4830763"/>
          </a:xfrm>
        </p:spPr>
        <p:txBody>
          <a:bodyPr/>
          <a:lstStyle/>
          <a:p>
            <a:pPr marL="0" indent="0" algn="ctr">
              <a:buNone/>
            </a:pPr>
            <a:r>
              <a:rPr lang="en-US" dirty="0" smtClean="0"/>
              <a:t>Healthy Indicators: Data Analysis and Use</a:t>
            </a:r>
          </a:p>
          <a:p>
            <a:r>
              <a:rPr lang="en-US" dirty="0"/>
              <a:t>Assessment and Data-Based Decision </a:t>
            </a:r>
            <a:r>
              <a:rPr lang="en-US" dirty="0" smtClean="0"/>
              <a:t>Making (2015-2016)</a:t>
            </a:r>
            <a:endParaRPr lang="en-US" dirty="0"/>
          </a:p>
          <a:p>
            <a:r>
              <a:rPr lang="en-US" smtClean="0"/>
              <a:t>Universal Instruction (2015-2016)</a:t>
            </a:r>
            <a:endParaRPr lang="en-US" dirty="0" smtClean="0"/>
          </a:p>
          <a:p>
            <a:r>
              <a:rPr lang="en-US" dirty="0" smtClean="0"/>
              <a:t>Targeted and Intensive Instruction</a:t>
            </a:r>
          </a:p>
          <a:p>
            <a:r>
              <a:rPr lang="en-US" dirty="0" smtClean="0"/>
              <a:t>Leadership</a:t>
            </a:r>
          </a:p>
          <a:p>
            <a:r>
              <a:rPr lang="en-US" dirty="0" smtClean="0"/>
              <a:t>Infrastructure</a:t>
            </a:r>
          </a:p>
        </p:txBody>
      </p:sp>
    </p:spTree>
    <p:extLst>
      <p:ext uri="{BB962C8B-B14F-4D97-AF65-F5344CB8AC3E}">
        <p14:creationId xmlns:p14="http://schemas.microsoft.com/office/powerpoint/2010/main" val="313427300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Iowa’s Guidance: </a:t>
            </a:r>
            <a:br>
              <a:rPr lang="en-US" dirty="0" smtClean="0"/>
            </a:br>
            <a:r>
              <a:rPr lang="en-US" dirty="0" smtClean="0"/>
              <a:t>Transition PK - K</a:t>
            </a:r>
            <a:endParaRPr lang="en-US" dirty="0"/>
          </a:p>
        </p:txBody>
      </p:sp>
      <p:sp>
        <p:nvSpPr>
          <p:cNvPr id="3" name="Content Placeholder 2"/>
          <p:cNvSpPr>
            <a:spLocks noGrp="1"/>
          </p:cNvSpPr>
          <p:nvPr>
            <p:ph idx="1"/>
          </p:nvPr>
        </p:nvSpPr>
        <p:spPr>
          <a:xfrm>
            <a:off x="228600" y="1752600"/>
            <a:ext cx="8839200" cy="4572000"/>
          </a:xfrm>
        </p:spPr>
        <p:txBody>
          <a:bodyPr/>
          <a:lstStyle/>
          <a:p>
            <a:r>
              <a:rPr lang="en-US" dirty="0" smtClean="0"/>
              <a:t>GOLD Data Reports (Curriculum-Based)</a:t>
            </a:r>
          </a:p>
          <a:p>
            <a:pPr lvl="1"/>
            <a:r>
              <a:rPr lang="en-US" dirty="0" smtClean="0"/>
              <a:t>Widely Held Expectations</a:t>
            </a:r>
          </a:p>
          <a:p>
            <a:pPr lvl="1"/>
            <a:r>
              <a:rPr lang="en-US" dirty="0" smtClean="0"/>
              <a:t>Readiness</a:t>
            </a:r>
          </a:p>
          <a:p>
            <a:r>
              <a:rPr lang="en-US" dirty="0" smtClean="0"/>
              <a:t>IGDIs Spring Benchmark Data (Universal Screener)</a:t>
            </a:r>
          </a:p>
          <a:p>
            <a:pPr lvl="1"/>
            <a:r>
              <a:rPr lang="en-US" dirty="0" smtClean="0"/>
              <a:t>Initial instructional planning in K</a:t>
            </a:r>
          </a:p>
          <a:p>
            <a:r>
              <a:rPr lang="en-US" dirty="0" smtClean="0"/>
              <a:t>Iowa Early Learning Standards and Iowa Core  alignment to understand learning expectations</a:t>
            </a:r>
          </a:p>
          <a:p>
            <a:pPr marL="0" indent="0">
              <a:buNone/>
            </a:pPr>
            <a:r>
              <a:rPr lang="en-US" dirty="0" smtClean="0"/>
              <a:t>Working Collaboratively So…</a:t>
            </a:r>
            <a:r>
              <a:rPr lang="en-US" i="1" dirty="0" smtClean="0"/>
              <a:t>Every child enters Kindergarten ready to learn</a:t>
            </a:r>
            <a:endParaRPr lang="en-US" i="1" dirty="0"/>
          </a:p>
        </p:txBody>
      </p:sp>
    </p:spTree>
    <p:extLst>
      <p:ext uri="{BB962C8B-B14F-4D97-AF65-F5344CB8AC3E}">
        <p14:creationId xmlns:p14="http://schemas.microsoft.com/office/powerpoint/2010/main" val="274458613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Forward in Iowa</a:t>
            </a:r>
            <a:endParaRPr lang="en-US" dirty="0"/>
          </a:p>
        </p:txBody>
      </p:sp>
      <p:sp>
        <p:nvSpPr>
          <p:cNvPr id="3" name="Content Placeholder 2"/>
          <p:cNvSpPr>
            <a:spLocks noGrp="1"/>
          </p:cNvSpPr>
          <p:nvPr>
            <p:ph idx="1"/>
          </p:nvPr>
        </p:nvSpPr>
        <p:spPr>
          <a:xfrm>
            <a:off x="457200" y="2057400"/>
            <a:ext cx="8229600" cy="4068763"/>
          </a:xfrm>
        </p:spPr>
        <p:txBody>
          <a:bodyPr/>
          <a:lstStyle/>
          <a:p>
            <a:r>
              <a:rPr lang="en-US" dirty="0" smtClean="0"/>
              <a:t>K-3 Formative Assessment Enhancement Pilot</a:t>
            </a:r>
          </a:p>
          <a:p>
            <a:r>
              <a:rPr lang="en-US" dirty="0" smtClean="0"/>
              <a:t>Comprehensive Assessment System</a:t>
            </a:r>
            <a:r>
              <a:rPr lang="en-US" dirty="0"/>
              <a:t> </a:t>
            </a:r>
            <a:r>
              <a:rPr lang="en-US" dirty="0" smtClean="0"/>
              <a:t>for PK – 3</a:t>
            </a:r>
          </a:p>
          <a:p>
            <a:r>
              <a:rPr lang="en-US" dirty="0" smtClean="0"/>
              <a:t>Alignment of Assessment Requirements and Guidance</a:t>
            </a:r>
          </a:p>
          <a:p>
            <a:r>
              <a:rPr lang="en-US" dirty="0" smtClean="0"/>
              <a:t>Integrate Data Sources at state and local level</a:t>
            </a:r>
            <a:endParaRPr lang="en-US" dirty="0"/>
          </a:p>
        </p:txBody>
      </p:sp>
    </p:spTree>
    <p:extLst>
      <p:ext uri="{BB962C8B-B14F-4D97-AF65-F5344CB8AC3E}">
        <p14:creationId xmlns:p14="http://schemas.microsoft.com/office/powerpoint/2010/main" val="326484239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4"/>
          <p:cNvSpPr>
            <a:spLocks noGrp="1"/>
          </p:cNvSpPr>
          <p:nvPr>
            <p:ph type="ctrTitle"/>
          </p:nvPr>
        </p:nvSpPr>
        <p:spPr>
          <a:xfrm>
            <a:off x="457200" y="2209800"/>
            <a:ext cx="8001000" cy="1470025"/>
          </a:xfrm>
        </p:spPr>
        <p:txBody>
          <a:bodyPr/>
          <a:lstStyle/>
          <a:p>
            <a:r>
              <a:rPr lang="en-US" altLang="en-US" dirty="0" smtClean="0"/>
              <a:t>Early Childhood Assessment </a:t>
            </a:r>
            <a:br>
              <a:rPr lang="en-US" altLang="en-US" dirty="0" smtClean="0"/>
            </a:br>
            <a:r>
              <a:rPr lang="en-US" altLang="en-US" dirty="0" smtClean="0"/>
              <a:t>in Ohio</a:t>
            </a:r>
          </a:p>
        </p:txBody>
      </p:sp>
      <p:sp>
        <p:nvSpPr>
          <p:cNvPr id="2052" name="Subtitle 2"/>
          <p:cNvSpPr txBox="1">
            <a:spLocks/>
          </p:cNvSpPr>
          <p:nvPr/>
        </p:nvSpPr>
        <p:spPr bwMode="auto">
          <a:xfrm>
            <a:off x="533400" y="5257800"/>
            <a:ext cx="8001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FontTx/>
              <a:buNone/>
            </a:pPr>
            <a:r>
              <a:rPr lang="en-US" altLang="en-US" sz="2400" dirty="0" smtClean="0"/>
              <a:t>Sophie Hubbell </a:t>
            </a:r>
          </a:p>
          <a:p>
            <a:pPr algn="ctr">
              <a:buFontTx/>
              <a:buNone/>
            </a:pPr>
            <a:r>
              <a:rPr lang="en-US" altLang="en-US" sz="2400" dirty="0" smtClean="0"/>
              <a:t>Ohio Department of Education</a:t>
            </a:r>
          </a:p>
          <a:p>
            <a:pPr algn="ctr">
              <a:buFont typeface="Arial" panose="020B0604020202020204" pitchFamily="34" charset="0"/>
              <a:buNone/>
            </a:pPr>
            <a:endParaRPr lang="en-US" altLang="en-US" sz="2000" dirty="0">
              <a:solidFill>
                <a:srgbClr val="898989"/>
              </a:solidFill>
            </a:endParaRPr>
          </a:p>
        </p:txBody>
      </p:sp>
      <p:sp>
        <p:nvSpPr>
          <p:cNvPr id="2053" name="TextBox 1"/>
          <p:cNvSpPr txBox="1">
            <a:spLocks noChangeArrowheads="1"/>
          </p:cNvSpPr>
          <p:nvPr/>
        </p:nvSpPr>
        <p:spPr bwMode="auto">
          <a:xfrm>
            <a:off x="1905000" y="304800"/>
            <a:ext cx="6858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2800" b="1">
                <a:latin typeface="MV Boli" panose="02000500030200090000" pitchFamily="2" charset="0"/>
                <a:ea typeface="MV Boli" panose="02000500030200090000" pitchFamily="2" charset="0"/>
                <a:cs typeface="MV Boli" panose="02000500030200090000" pitchFamily="2" charset="0"/>
              </a:rPr>
              <a:t>2015 Leadership Conference</a:t>
            </a:r>
          </a:p>
          <a:p>
            <a:pPr algn="ctr"/>
            <a:r>
              <a:rPr lang="en-US" altLang="en-US" sz="2800" b="1">
                <a:latin typeface="MV Boli" panose="02000500030200090000" pitchFamily="2" charset="0"/>
                <a:ea typeface="MV Boli" panose="02000500030200090000" pitchFamily="2" charset="0"/>
                <a:cs typeface="MV Boli" panose="02000500030200090000" pitchFamily="2" charset="0"/>
              </a:rPr>
              <a:t>“All In: Achieving Results Together”</a:t>
            </a:r>
          </a:p>
        </p:txBody>
      </p:sp>
      <p:sp>
        <p:nvSpPr>
          <p:cNvPr id="7" name="Equal 6"/>
          <p:cNvSpPr/>
          <p:nvPr/>
        </p:nvSpPr>
        <p:spPr>
          <a:xfrm>
            <a:off x="-1676400" y="6324600"/>
            <a:ext cx="12496800" cy="609600"/>
          </a:xfrm>
          <a:prstGeom prst="mathEqual">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Tree>
    <p:extLst>
      <p:ext uri="{BB962C8B-B14F-4D97-AF65-F5344CB8AC3E}">
        <p14:creationId xmlns:p14="http://schemas.microsoft.com/office/powerpoint/2010/main" val="344848376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245428" y="766082"/>
            <a:ext cx="4528457" cy="1470025"/>
          </a:xfrm>
        </p:spPr>
        <p:txBody>
          <a:bodyPr>
            <a:normAutofit/>
          </a:bodyPr>
          <a:lstStyle/>
          <a:p>
            <a:r>
              <a:rPr lang="en-US" sz="4400" dirty="0" smtClean="0"/>
              <a:t>Ready for Kindergarten</a:t>
            </a:r>
            <a:endParaRPr lang="en-US" sz="4400" dirty="0"/>
          </a:p>
        </p:txBody>
      </p:sp>
      <p:sp>
        <p:nvSpPr>
          <p:cNvPr id="2" name="Subtitle 1"/>
          <p:cNvSpPr>
            <a:spLocks noGrp="1"/>
          </p:cNvSpPr>
          <p:nvPr>
            <p:ph type="subTitle" idx="1"/>
          </p:nvPr>
        </p:nvSpPr>
        <p:spPr>
          <a:xfrm>
            <a:off x="4332514" y="2482015"/>
            <a:ext cx="4332514" cy="1806955"/>
          </a:xfrm>
        </p:spPr>
        <p:txBody>
          <a:bodyPr>
            <a:noAutofit/>
          </a:bodyPr>
          <a:lstStyle/>
          <a:p>
            <a:pPr algn="ctr"/>
            <a:r>
              <a:rPr lang="en-US" dirty="0" smtClean="0">
                <a:solidFill>
                  <a:schemeClr val="tx1"/>
                </a:solidFill>
              </a:rPr>
              <a:t>Ohio’s Early Childhood Comprehensive Assessment System</a:t>
            </a:r>
            <a:endParaRPr lang="en-US" dirty="0">
              <a:solidFill>
                <a:schemeClr val="tx1"/>
              </a:solidFill>
            </a:endParaRPr>
          </a:p>
        </p:txBody>
      </p:sp>
      <p:pic>
        <p:nvPicPr>
          <p:cNvPr id="6" name="Picture 5" descr="Young children boarding a school bus." title="School Bu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1267" y="511629"/>
            <a:ext cx="3235294" cy="4920342"/>
          </a:xfrm>
          <a:prstGeom prst="rect">
            <a:avLst/>
          </a:prstGeom>
          <a:ln>
            <a:noFill/>
          </a:ln>
          <a:effectLst>
            <a:softEdge rad="112500"/>
          </a:effectLst>
        </p:spPr>
      </p:pic>
    </p:spTree>
    <p:extLst>
      <p:ext uri="{BB962C8B-B14F-4D97-AF65-F5344CB8AC3E}">
        <p14:creationId xmlns:p14="http://schemas.microsoft.com/office/powerpoint/2010/main" val="429196666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914" y="435429"/>
            <a:ext cx="8479972" cy="1393371"/>
          </a:xfrm>
        </p:spPr>
        <p:txBody>
          <a:bodyPr>
            <a:normAutofit/>
          </a:bodyPr>
          <a:lstStyle/>
          <a:p>
            <a:r>
              <a:rPr lang="en-US" b="1" dirty="0" smtClean="0"/>
              <a:t>Purpose</a:t>
            </a:r>
            <a:endParaRPr lang="en-US" b="1" dirty="0"/>
          </a:p>
        </p:txBody>
      </p:sp>
      <p:sp>
        <p:nvSpPr>
          <p:cNvPr id="3" name="Content Placeholder 2"/>
          <p:cNvSpPr>
            <a:spLocks noGrp="1"/>
          </p:cNvSpPr>
          <p:nvPr>
            <p:ph idx="1"/>
          </p:nvPr>
        </p:nvSpPr>
        <p:spPr>
          <a:xfrm>
            <a:off x="639449" y="2066299"/>
            <a:ext cx="8058238" cy="3175660"/>
          </a:xfrm>
        </p:spPr>
        <p:txBody>
          <a:bodyPr/>
          <a:lstStyle/>
          <a:p>
            <a:pPr marL="0" indent="0">
              <a:buClr>
                <a:srgbClr val="CC3300"/>
              </a:buClr>
              <a:buNone/>
            </a:pPr>
            <a:r>
              <a:rPr lang="en-US" dirty="0"/>
              <a:t>Support children’s development and academic achievement to improve educational </a:t>
            </a:r>
            <a:r>
              <a:rPr lang="en-US" dirty="0" smtClean="0"/>
              <a:t>outcomes</a:t>
            </a:r>
            <a:br>
              <a:rPr lang="en-US" dirty="0" smtClean="0"/>
            </a:br>
            <a:endParaRPr lang="en-US" dirty="0"/>
          </a:p>
          <a:p>
            <a:pPr marL="0" indent="0">
              <a:buClr>
                <a:srgbClr val="CC3300"/>
              </a:buClr>
              <a:buNone/>
            </a:pPr>
            <a:r>
              <a:rPr lang="en-US" dirty="0" smtClean="0"/>
              <a:t>Measure the progress of children in all areas of school readiness</a:t>
            </a:r>
          </a:p>
        </p:txBody>
      </p:sp>
    </p:spTree>
    <p:extLst>
      <p:ext uri="{BB962C8B-B14F-4D97-AF65-F5344CB8AC3E}">
        <p14:creationId xmlns:p14="http://schemas.microsoft.com/office/powerpoint/2010/main" val="175890569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7200" y="116958"/>
            <a:ext cx="8229600" cy="1143000"/>
          </a:xfrm>
        </p:spPr>
        <p:txBody>
          <a:bodyPr>
            <a:normAutofit/>
          </a:bodyPr>
          <a:lstStyle/>
          <a:p>
            <a:r>
              <a:rPr lang="en-US" dirty="0" smtClean="0">
                <a:solidFill>
                  <a:schemeClr val="tx1"/>
                </a:solidFill>
              </a:rPr>
              <a:t>Assessments</a:t>
            </a:r>
            <a:endParaRPr lang="en-US" dirty="0">
              <a:solidFill>
                <a:schemeClr val="tx1"/>
              </a:solidFill>
            </a:endParaRPr>
          </a:p>
        </p:txBody>
      </p:sp>
      <p:sp>
        <p:nvSpPr>
          <p:cNvPr id="5" name="TextBox 4"/>
          <p:cNvSpPr txBox="1"/>
          <p:nvPr/>
        </p:nvSpPr>
        <p:spPr>
          <a:xfrm>
            <a:off x="457199" y="2209800"/>
            <a:ext cx="7144439" cy="3046988"/>
          </a:xfrm>
          <a:prstGeom prst="rect">
            <a:avLst/>
          </a:prstGeom>
          <a:noFill/>
        </p:spPr>
        <p:txBody>
          <a:bodyPr wrap="square" rtlCol="0">
            <a:spAutoFit/>
          </a:bodyPr>
          <a:lstStyle/>
          <a:p>
            <a:r>
              <a:rPr lang="en-US" sz="3200" dirty="0" smtClean="0"/>
              <a:t>Kindergarten Readiness Assessment</a:t>
            </a:r>
          </a:p>
          <a:p>
            <a:endParaRPr lang="en-US" sz="3200" dirty="0" smtClean="0"/>
          </a:p>
          <a:p>
            <a:r>
              <a:rPr lang="en-US" sz="3200" dirty="0" smtClean="0"/>
              <a:t>Early Learning Assessment </a:t>
            </a:r>
          </a:p>
          <a:p>
            <a:pPr marL="914400" lvl="1" indent="-457200">
              <a:buFont typeface="Arial" panose="020B0604020202020204" pitchFamily="34" charset="0"/>
              <a:buChar char="•"/>
            </a:pPr>
            <a:r>
              <a:rPr lang="en-US" sz="3200" dirty="0" smtClean="0"/>
              <a:t>4-36 Months</a:t>
            </a:r>
          </a:p>
          <a:p>
            <a:pPr marL="914400" lvl="1" indent="-457200">
              <a:buFont typeface="Arial" panose="020B0604020202020204" pitchFamily="34" charset="0"/>
              <a:buChar char="•"/>
            </a:pPr>
            <a:r>
              <a:rPr lang="en-US" sz="3200" dirty="0" smtClean="0"/>
              <a:t>36-72 Months</a:t>
            </a:r>
          </a:p>
          <a:p>
            <a:pPr marL="914400" lvl="1" indent="-457200">
              <a:buFont typeface="Arial" panose="020B0604020202020204" pitchFamily="34" charset="0"/>
              <a:buChar char="•"/>
            </a:pPr>
            <a:r>
              <a:rPr lang="en-US" sz="3200" dirty="0" smtClean="0"/>
              <a:t>Expanded Progressions</a:t>
            </a:r>
          </a:p>
        </p:txBody>
      </p:sp>
      <p:pic>
        <p:nvPicPr>
          <p:cNvPr id="2" name="Picture 1" descr="Two young children laying on the floor, smiling,  with books in a stack in front of them." title="Young Childre"/>
          <p:cNvPicPr>
            <a:picLocks noChangeAspect="1"/>
          </p:cNvPicPr>
          <p:nvPr/>
        </p:nvPicPr>
        <p:blipFill rotWithShape="1">
          <a:blip r:embed="rId3">
            <a:extLst>
              <a:ext uri="{28A0092B-C50C-407E-A947-70E740481C1C}">
                <a14:useLocalDpi xmlns:a14="http://schemas.microsoft.com/office/drawing/2010/main" val="0"/>
              </a:ext>
            </a:extLst>
          </a:blip>
          <a:srcRect l="16092" t="7060" r="9033" b="6394"/>
          <a:stretch/>
        </p:blipFill>
        <p:spPr>
          <a:xfrm>
            <a:off x="6241737" y="3213100"/>
            <a:ext cx="2719802" cy="2380972"/>
          </a:xfrm>
          <a:prstGeom prst="rect">
            <a:avLst/>
          </a:prstGeom>
        </p:spPr>
      </p:pic>
    </p:spTree>
    <p:extLst>
      <p:ext uri="{BB962C8B-B14F-4D97-AF65-F5344CB8AC3E}">
        <p14:creationId xmlns:p14="http://schemas.microsoft.com/office/powerpoint/2010/main" val="1810879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304800"/>
            <a:ext cx="8229600" cy="1143000"/>
          </a:xfrm>
        </p:spPr>
        <p:txBody>
          <a:bodyPr/>
          <a:lstStyle/>
          <a:p>
            <a:r>
              <a:rPr lang="en-US" altLang="en-US" dirty="0" smtClean="0"/>
              <a:t>What is assessment?</a:t>
            </a:r>
          </a:p>
        </p:txBody>
      </p:sp>
      <p:sp>
        <p:nvSpPr>
          <p:cNvPr id="3075" name="Content Placeholder 2"/>
          <p:cNvSpPr>
            <a:spLocks noGrp="1"/>
          </p:cNvSpPr>
          <p:nvPr>
            <p:ph idx="1"/>
          </p:nvPr>
        </p:nvSpPr>
        <p:spPr>
          <a:xfrm>
            <a:off x="685800" y="2301557"/>
            <a:ext cx="8229600" cy="4525963"/>
          </a:xfrm>
        </p:spPr>
        <p:txBody>
          <a:bodyPr/>
          <a:lstStyle/>
          <a:p>
            <a:pPr marL="0" indent="0" algn="ctr">
              <a:buNone/>
            </a:pPr>
            <a:r>
              <a:rPr lang="en-US" dirty="0" smtClean="0"/>
              <a:t>“Assessment </a:t>
            </a:r>
            <a:r>
              <a:rPr lang="en-US" dirty="0"/>
              <a:t>is the process of gathering information to make decisions. </a:t>
            </a:r>
            <a:r>
              <a:rPr lang="en-US" dirty="0" smtClean="0"/>
              <a:t>“</a:t>
            </a:r>
          </a:p>
          <a:p>
            <a:pPr marL="0" indent="0" algn="ctr">
              <a:buNone/>
            </a:pPr>
            <a:endParaRPr lang="en-US" altLang="en-US" dirty="0"/>
          </a:p>
          <a:p>
            <a:endParaRPr lang="en-US" dirty="0"/>
          </a:p>
          <a:p>
            <a:pPr marL="0" indent="0" algn="ctr">
              <a:buNone/>
            </a:pPr>
            <a:r>
              <a:rPr lang="en-US" sz="2400" dirty="0" smtClean="0"/>
              <a:t>Source:  </a:t>
            </a:r>
            <a:r>
              <a:rPr lang="en-US" sz="2400" dirty="0" smtClean="0">
                <a:hlinkClick r:id="rId2"/>
              </a:rPr>
              <a:t>DEC Recommended </a:t>
            </a:r>
            <a:r>
              <a:rPr lang="en-US" sz="2400" dirty="0">
                <a:hlinkClick r:id="rId2"/>
              </a:rPr>
              <a:t>Practices in Early Intervention/Early </a:t>
            </a:r>
            <a:r>
              <a:rPr lang="en-US" sz="2400" dirty="0" smtClean="0">
                <a:hlinkClick r:id="rId2"/>
              </a:rPr>
              <a:t>Childhood </a:t>
            </a:r>
            <a:r>
              <a:rPr lang="en-US" sz="2400" dirty="0">
                <a:hlinkClick r:id="rId2"/>
              </a:rPr>
              <a:t>Special Education </a:t>
            </a:r>
            <a:endParaRPr lang="en-US" altLang="en-US" sz="24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Scope</a:t>
            </a:r>
            <a:endParaRPr lang="en-US" dirty="0"/>
          </a:p>
        </p:txBody>
      </p:sp>
      <p:sp>
        <p:nvSpPr>
          <p:cNvPr id="3" name="Content Placeholder 2"/>
          <p:cNvSpPr>
            <a:spLocks noGrp="1"/>
          </p:cNvSpPr>
          <p:nvPr>
            <p:ph idx="1"/>
          </p:nvPr>
        </p:nvSpPr>
        <p:spPr>
          <a:xfrm>
            <a:off x="457200" y="2332037"/>
            <a:ext cx="8229600" cy="4525963"/>
          </a:xfrm>
        </p:spPr>
        <p:txBody>
          <a:bodyPr>
            <a:normAutofit/>
          </a:bodyPr>
          <a:lstStyle/>
          <a:p>
            <a:r>
              <a:rPr lang="en-US" dirty="0" smtClean="0"/>
              <a:t>ONE Comprehensive Assessment System with built-in accommodations for ALL students</a:t>
            </a:r>
          </a:p>
          <a:p>
            <a:r>
              <a:rPr lang="en-US" dirty="0"/>
              <a:t>All essential domains of school readiness</a:t>
            </a:r>
          </a:p>
          <a:p>
            <a:r>
              <a:rPr lang="en-US" dirty="0" smtClean="0"/>
              <a:t>Aligned to state and national standards</a:t>
            </a:r>
            <a:endParaRPr lang="en-US" dirty="0"/>
          </a:p>
        </p:txBody>
      </p:sp>
    </p:spTree>
    <p:extLst>
      <p:ext uri="{BB962C8B-B14F-4D97-AF65-F5344CB8AC3E}">
        <p14:creationId xmlns:p14="http://schemas.microsoft.com/office/powerpoint/2010/main" val="40652739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Assessment Domains</a:t>
            </a:r>
            <a:endParaRPr lang="en-US" dirty="0"/>
          </a:p>
        </p:txBody>
      </p:sp>
      <p:sp>
        <p:nvSpPr>
          <p:cNvPr id="4" name="Slide Number Placeholder 3"/>
          <p:cNvSpPr>
            <a:spLocks noGrp="1"/>
          </p:cNvSpPr>
          <p:nvPr>
            <p:ph type="sldNum" sz="quarter" idx="4294967295"/>
          </p:nvPr>
        </p:nvSpPr>
        <p:spPr>
          <a:xfrm>
            <a:off x="8751888" y="6403975"/>
            <a:ext cx="392112" cy="365125"/>
          </a:xfrm>
          <a:prstGeom prst="rect">
            <a:avLst/>
          </a:prstGeom>
        </p:spPr>
        <p:txBody>
          <a:bodyPr/>
          <a:lstStyle/>
          <a:p>
            <a:fld id="{E3348CD1-B07B-1345-BEB4-1D3C58DABC8D}" type="slidenum">
              <a:rPr lang="en-US" smtClean="0"/>
              <a:pPr/>
              <a:t>31</a:t>
            </a:fld>
            <a:endParaRPr lang="en-US"/>
          </a:p>
        </p:txBody>
      </p:sp>
      <p:sp>
        <p:nvSpPr>
          <p:cNvPr id="7" name="Content Placeholder 6"/>
          <p:cNvSpPr>
            <a:spLocks noGrp="1"/>
          </p:cNvSpPr>
          <p:nvPr>
            <p:ph idx="1"/>
          </p:nvPr>
        </p:nvSpPr>
        <p:spPr>
          <a:xfrm>
            <a:off x="1371600" y="1828800"/>
            <a:ext cx="7772400" cy="4439920"/>
          </a:xfrm>
        </p:spPr>
        <p:txBody>
          <a:bodyPr>
            <a:normAutofit lnSpcReduction="10000"/>
          </a:bodyPr>
          <a:lstStyle/>
          <a:p>
            <a:pPr fontAlgn="t"/>
            <a:r>
              <a:rPr lang="en-US" dirty="0"/>
              <a:t>Social Foundations</a:t>
            </a:r>
          </a:p>
          <a:p>
            <a:pPr fontAlgn="t"/>
            <a:r>
              <a:rPr lang="en-US" dirty="0"/>
              <a:t>Language and Literacy</a:t>
            </a:r>
          </a:p>
          <a:p>
            <a:pPr fontAlgn="t"/>
            <a:r>
              <a:rPr lang="en-US" dirty="0"/>
              <a:t>Mathematics</a:t>
            </a:r>
          </a:p>
          <a:p>
            <a:pPr fontAlgn="t"/>
            <a:r>
              <a:rPr lang="en-US" dirty="0"/>
              <a:t>Science</a:t>
            </a:r>
          </a:p>
          <a:p>
            <a:pPr fontAlgn="t"/>
            <a:r>
              <a:rPr lang="en-US" dirty="0"/>
              <a:t>Social Studies</a:t>
            </a:r>
          </a:p>
          <a:p>
            <a:pPr fontAlgn="t"/>
            <a:r>
              <a:rPr lang="en-US" dirty="0"/>
              <a:t>Physical Well-Being and Motor Development</a:t>
            </a:r>
          </a:p>
          <a:p>
            <a:pPr fontAlgn="t"/>
            <a:r>
              <a:rPr lang="en-US" dirty="0"/>
              <a:t>Fine Arts (Early Learning Assessment only)</a:t>
            </a:r>
          </a:p>
          <a:p>
            <a:endParaRPr lang="en-US" dirty="0"/>
          </a:p>
        </p:txBody>
      </p:sp>
    </p:spTree>
    <p:extLst>
      <p:ext uri="{BB962C8B-B14F-4D97-AF65-F5344CB8AC3E}">
        <p14:creationId xmlns:p14="http://schemas.microsoft.com/office/powerpoint/2010/main" val="13517586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Technology</a:t>
            </a:r>
            <a:endParaRPr lang="en-US" dirty="0"/>
          </a:p>
        </p:txBody>
      </p:sp>
      <p:sp>
        <p:nvSpPr>
          <p:cNvPr id="3" name="Content Placeholder 2"/>
          <p:cNvSpPr>
            <a:spLocks noGrp="1"/>
          </p:cNvSpPr>
          <p:nvPr>
            <p:ph idx="1"/>
          </p:nvPr>
        </p:nvSpPr>
        <p:spPr>
          <a:xfrm>
            <a:off x="334042" y="2228761"/>
            <a:ext cx="5804396" cy="4324439"/>
          </a:xfrm>
        </p:spPr>
        <p:txBody>
          <a:bodyPr>
            <a:normAutofit lnSpcReduction="10000"/>
          </a:bodyPr>
          <a:lstStyle/>
          <a:p>
            <a:r>
              <a:rPr lang="en-US" dirty="0" smtClean="0"/>
              <a:t>Assessment materials and scoring</a:t>
            </a:r>
          </a:p>
          <a:p>
            <a:r>
              <a:rPr lang="en-US" dirty="0" smtClean="0"/>
              <a:t>Data capture and reporting</a:t>
            </a:r>
          </a:p>
          <a:p>
            <a:r>
              <a:rPr lang="en-US" dirty="0" smtClean="0"/>
              <a:t>Customized reports for teachers, families and schools</a:t>
            </a:r>
          </a:p>
          <a:p>
            <a:r>
              <a:rPr lang="en-US" dirty="0" smtClean="0"/>
              <a:t>Professional development</a:t>
            </a:r>
          </a:p>
          <a:p>
            <a:r>
              <a:rPr lang="en-US" dirty="0" smtClean="0"/>
              <a:t>Some items available for students online</a:t>
            </a:r>
          </a:p>
          <a:p>
            <a:pPr lvl="1"/>
            <a:endParaRPr lang="en-US" dirty="0" smtClean="0"/>
          </a:p>
        </p:txBody>
      </p:sp>
      <p:pic>
        <p:nvPicPr>
          <p:cNvPr id="8" name="Picture 18" descr="Two young children are using an ipad togreher while a teacher looks on." title="Young Children with Technology"/>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943544" y="2208893"/>
            <a:ext cx="2852340" cy="2208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081887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Children with Disabilities </a:t>
            </a:r>
          </a:p>
        </p:txBody>
      </p:sp>
      <p:pic>
        <p:nvPicPr>
          <p:cNvPr id="4" name="Content Placeholder 3" descr="Cover of an assessessment support document unsed in the Kindergarten Readiness Assessment for Maryland and Ohio.  THe cover shows a young boy smiling and the text reads &quot;Ready for kindergarten: Maryland &amp; Ohio's COmprehensive Assessment System.  Guidelins on Allowable Supports for Adminstration of the Kindergarten Readiness Assessment. &quot;" title="Document cove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55204" y="1417639"/>
            <a:ext cx="3716796" cy="4097336"/>
          </a:xfrm>
          <a:prstGeom prst="rect">
            <a:avLst/>
          </a:prstGeom>
          <a:ln>
            <a:noFill/>
          </a:ln>
          <a:effectLst>
            <a:softEdge rad="112500"/>
          </a:effectLst>
        </p:spPr>
      </p:pic>
    </p:spTree>
    <p:extLst>
      <p:ext uri="{BB962C8B-B14F-4D97-AF65-F5344CB8AC3E}">
        <p14:creationId xmlns:p14="http://schemas.microsoft.com/office/powerpoint/2010/main" val="32491606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Assessment Data Use </a:t>
            </a:r>
            <a:endParaRPr lang="en-US" dirty="0">
              <a:solidFill>
                <a:schemeClr val="tx1"/>
              </a:solidFill>
            </a:endParaRPr>
          </a:p>
        </p:txBody>
      </p:sp>
      <p:sp>
        <p:nvSpPr>
          <p:cNvPr id="3" name="Content Placeholder 2"/>
          <p:cNvSpPr>
            <a:spLocks noGrp="1"/>
          </p:cNvSpPr>
          <p:nvPr>
            <p:ph idx="1"/>
          </p:nvPr>
        </p:nvSpPr>
        <p:spPr>
          <a:xfrm>
            <a:off x="914400" y="2133600"/>
            <a:ext cx="7772400" cy="3657600"/>
          </a:xfrm>
        </p:spPr>
        <p:txBody>
          <a:bodyPr>
            <a:normAutofit/>
          </a:bodyPr>
          <a:lstStyle/>
          <a:p>
            <a:r>
              <a:rPr lang="en-US" dirty="0" smtClean="0"/>
              <a:t>Kindergarten </a:t>
            </a:r>
          </a:p>
          <a:p>
            <a:pPr lvl="1"/>
            <a:r>
              <a:rPr lang="en-US" dirty="0" smtClean="0"/>
              <a:t>Third Grade Reading Guarantee</a:t>
            </a:r>
          </a:p>
          <a:p>
            <a:pPr lvl="1"/>
            <a:r>
              <a:rPr lang="en-US" dirty="0" smtClean="0"/>
              <a:t>Child outcome measure of prior care</a:t>
            </a:r>
            <a:endParaRPr lang="en-US" dirty="0"/>
          </a:p>
          <a:p>
            <a:r>
              <a:rPr lang="en-US" dirty="0" smtClean="0"/>
              <a:t>Preschool </a:t>
            </a:r>
          </a:p>
          <a:p>
            <a:pPr lvl="1"/>
            <a:r>
              <a:rPr lang="en-US" dirty="0" smtClean="0"/>
              <a:t>Required source of data for ECO process</a:t>
            </a:r>
          </a:p>
          <a:p>
            <a:pPr lvl="1"/>
            <a:r>
              <a:rPr lang="en-US" dirty="0" smtClean="0"/>
              <a:t>Measure child progress in TQIRS rated programs </a:t>
            </a:r>
            <a:endParaRPr lang="en-US" dirty="0"/>
          </a:p>
        </p:txBody>
      </p:sp>
    </p:spTree>
    <p:extLst>
      <p:ext uri="{BB962C8B-B14F-4D97-AF65-F5344CB8AC3E}">
        <p14:creationId xmlns:p14="http://schemas.microsoft.com/office/powerpoint/2010/main" val="251612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8001000" cy="1143000"/>
          </a:xfrm>
        </p:spPr>
        <p:txBody>
          <a:bodyPr/>
          <a:lstStyle/>
          <a:p>
            <a:r>
              <a:rPr lang="en-US" sz="4000" dirty="0" smtClean="0"/>
              <a:t>Different Tools, Different Purpose</a:t>
            </a:r>
            <a:br>
              <a:rPr lang="en-US" sz="4000" dirty="0" smtClean="0"/>
            </a:br>
            <a:r>
              <a:rPr lang="en-US" sz="4000" dirty="0" smtClean="0"/>
              <a:t>Different Information</a:t>
            </a:r>
            <a:endParaRPr lang="en-US" sz="4000" dirty="0"/>
          </a:p>
        </p:txBody>
      </p:sp>
      <p:graphicFrame>
        <p:nvGraphicFramePr>
          <p:cNvPr id="4" name="Content Placeholder 3" title="Table Showing type, purpose, defining features, and examples of assessment tools"/>
          <p:cNvGraphicFramePr>
            <a:graphicFrameLocks noGrp="1"/>
          </p:cNvGraphicFramePr>
          <p:nvPr>
            <p:ph idx="1"/>
            <p:extLst>
              <p:ext uri="{D42A27DB-BD31-4B8C-83A1-F6EECF244321}">
                <p14:modId xmlns:p14="http://schemas.microsoft.com/office/powerpoint/2010/main" val="3398835859"/>
              </p:ext>
            </p:extLst>
          </p:nvPr>
        </p:nvGraphicFramePr>
        <p:xfrm>
          <a:off x="0" y="1828800"/>
          <a:ext cx="9144000" cy="5029200"/>
        </p:xfrm>
        <a:graphic>
          <a:graphicData uri="http://schemas.openxmlformats.org/drawingml/2006/table">
            <a:tbl>
              <a:tblPr firstRow="1" bandRow="1">
                <a:tableStyleId>{5C22544A-7EE6-4342-B048-85BDC9FD1C3A}</a:tableStyleId>
              </a:tblPr>
              <a:tblGrid>
                <a:gridCol w="2133600"/>
                <a:gridCol w="2453640"/>
                <a:gridCol w="2651760"/>
                <a:gridCol w="1905000"/>
              </a:tblGrid>
              <a:tr h="370840">
                <a:tc>
                  <a:txBody>
                    <a:bodyPr/>
                    <a:lstStyle/>
                    <a:p>
                      <a:r>
                        <a:rPr lang="en-US" sz="2000" dirty="0" smtClean="0"/>
                        <a:t>Type</a:t>
                      </a:r>
                      <a:endParaRPr lang="en-US" sz="2000" dirty="0"/>
                    </a:p>
                  </a:txBody>
                  <a:tcPr/>
                </a:tc>
                <a:tc>
                  <a:txBody>
                    <a:bodyPr/>
                    <a:lstStyle/>
                    <a:p>
                      <a:r>
                        <a:rPr lang="en-US" sz="2000" dirty="0" smtClean="0"/>
                        <a:t>Purpose</a:t>
                      </a:r>
                      <a:endParaRPr lang="en-US" sz="2000" dirty="0"/>
                    </a:p>
                  </a:txBody>
                  <a:tcPr/>
                </a:tc>
                <a:tc>
                  <a:txBody>
                    <a:bodyPr/>
                    <a:lstStyle/>
                    <a:p>
                      <a:r>
                        <a:rPr lang="en-US" sz="2000" dirty="0" smtClean="0"/>
                        <a:t>Defining feature(s)</a:t>
                      </a:r>
                      <a:endParaRPr lang="en-US" sz="2000" dirty="0"/>
                    </a:p>
                  </a:txBody>
                  <a:tcPr/>
                </a:tc>
                <a:tc>
                  <a:txBody>
                    <a:bodyPr/>
                    <a:lstStyle/>
                    <a:p>
                      <a:r>
                        <a:rPr lang="en-US" sz="2000" dirty="0" smtClean="0"/>
                        <a:t>Example</a:t>
                      </a:r>
                      <a:endParaRPr lang="en-US" sz="2000" dirty="0"/>
                    </a:p>
                  </a:txBody>
                  <a:tcPr/>
                </a:tc>
              </a:tr>
              <a:tr h="370840">
                <a:tc>
                  <a:txBody>
                    <a:bodyPr/>
                    <a:lstStyle/>
                    <a:p>
                      <a:r>
                        <a:rPr lang="en-US" sz="2000" dirty="0" smtClean="0"/>
                        <a:t>Developmental</a:t>
                      </a:r>
                      <a:r>
                        <a:rPr lang="en-US" sz="2000" baseline="0" dirty="0" smtClean="0"/>
                        <a:t> </a:t>
                      </a:r>
                      <a:r>
                        <a:rPr lang="en-US" sz="2000" dirty="0" smtClean="0"/>
                        <a:t>screening</a:t>
                      </a:r>
                      <a:endParaRPr lang="en-US" sz="2000" dirty="0"/>
                    </a:p>
                  </a:txBody>
                  <a:tcPr/>
                </a:tc>
                <a:tc>
                  <a:txBody>
                    <a:bodyPr/>
                    <a:lstStyle/>
                    <a:p>
                      <a:r>
                        <a:rPr lang="en-US" sz="2000" dirty="0" smtClean="0"/>
                        <a:t>Identify</a:t>
                      </a:r>
                      <a:r>
                        <a:rPr lang="en-US" sz="2000" baseline="0" dirty="0" smtClean="0"/>
                        <a:t> need for follow re: possible delay or disability</a:t>
                      </a:r>
                      <a:endParaRPr lang="en-US" sz="2000" dirty="0"/>
                    </a:p>
                  </a:txBody>
                  <a:tcPr/>
                </a:tc>
                <a:tc>
                  <a:txBody>
                    <a:bodyPr/>
                    <a:lstStyle/>
                    <a:p>
                      <a:r>
                        <a:rPr lang="en-US" sz="2000" dirty="0" smtClean="0"/>
                        <a:t>Quick,</a:t>
                      </a:r>
                      <a:r>
                        <a:rPr lang="en-US" sz="2000" baseline="0" dirty="0" smtClean="0"/>
                        <a:t> scored as p</a:t>
                      </a:r>
                      <a:r>
                        <a:rPr lang="en-US" sz="2000" dirty="0" smtClean="0"/>
                        <a:t>ass-</a:t>
                      </a:r>
                      <a:r>
                        <a:rPr lang="en-US" sz="2000" baseline="0" dirty="0" smtClean="0"/>
                        <a:t>Fail</a:t>
                      </a:r>
                      <a:endParaRPr lang="en-US" sz="2000" dirty="0"/>
                    </a:p>
                  </a:txBody>
                  <a:tcPr/>
                </a:tc>
                <a:tc>
                  <a:txBody>
                    <a:bodyPr/>
                    <a:lstStyle/>
                    <a:p>
                      <a:r>
                        <a:rPr lang="en-US" sz="2000" dirty="0" smtClean="0"/>
                        <a:t>Ages and Stages</a:t>
                      </a:r>
                      <a:endParaRPr lang="en-US" sz="2000" dirty="0"/>
                    </a:p>
                  </a:txBody>
                  <a:tcPr/>
                </a:tc>
              </a:tr>
              <a:tr h="370840">
                <a:tc>
                  <a:txBody>
                    <a:bodyPr/>
                    <a:lstStyle/>
                    <a:p>
                      <a:r>
                        <a:rPr lang="en-US" sz="2000" dirty="0" smtClean="0"/>
                        <a:t>Norm</a:t>
                      </a:r>
                      <a:r>
                        <a:rPr lang="en-US" sz="2000" baseline="0" dirty="0" smtClean="0"/>
                        <a:t> referenced</a:t>
                      </a:r>
                      <a:endParaRPr lang="en-US" sz="2000" dirty="0"/>
                    </a:p>
                  </a:txBody>
                  <a:tcPr/>
                </a:tc>
                <a:tc>
                  <a:txBody>
                    <a:bodyPr/>
                    <a:lstStyle/>
                    <a:p>
                      <a:r>
                        <a:rPr lang="en-US" sz="2000" dirty="0" smtClean="0"/>
                        <a:t>Determine</a:t>
                      </a:r>
                      <a:r>
                        <a:rPr lang="en-US" sz="2000" baseline="0" dirty="0" smtClean="0"/>
                        <a:t> eligibility</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Provides</a:t>
                      </a:r>
                      <a:r>
                        <a:rPr lang="en-US" sz="2000" baseline="0" dirty="0" smtClean="0"/>
                        <a:t> standard deviation, % delay</a:t>
                      </a:r>
                      <a:endParaRPr lang="en-US" sz="2000" dirty="0" smtClean="0"/>
                    </a:p>
                  </a:txBody>
                  <a:tcPr/>
                </a:tc>
                <a:tc>
                  <a:txBody>
                    <a:bodyPr/>
                    <a:lstStyle/>
                    <a:p>
                      <a:r>
                        <a:rPr lang="en-US" sz="2000" dirty="0" smtClean="0"/>
                        <a:t>BDI, Bayley, Vineland</a:t>
                      </a:r>
                      <a:endParaRPr lang="en-US" sz="2000" dirty="0"/>
                    </a:p>
                  </a:txBody>
                  <a:tcPr/>
                </a:tc>
              </a:tr>
              <a:tr h="370840">
                <a:tc>
                  <a:txBody>
                    <a:bodyPr/>
                    <a:lstStyle/>
                    <a:p>
                      <a:r>
                        <a:rPr lang="en-US" sz="2000" dirty="0" smtClean="0"/>
                        <a:t>General</a:t>
                      </a:r>
                      <a:r>
                        <a:rPr lang="en-US" sz="2000" baseline="0" dirty="0" smtClean="0"/>
                        <a:t> outcome measures</a:t>
                      </a:r>
                      <a:endParaRPr lang="en-US" sz="2000" dirty="0"/>
                    </a:p>
                  </a:txBody>
                  <a:tcPr/>
                </a:tc>
                <a:tc>
                  <a:txBody>
                    <a:bodyPr/>
                    <a:lstStyle/>
                    <a:p>
                      <a:r>
                        <a:rPr lang="en-US" sz="2000" dirty="0" smtClean="0"/>
                        <a:t>Identify need for additional</a:t>
                      </a:r>
                      <a:r>
                        <a:rPr lang="en-US" sz="2000" baseline="0" dirty="0" smtClean="0"/>
                        <a:t> or specialized instruction/ follow up</a:t>
                      </a:r>
                      <a:endParaRPr lang="en-US" sz="2000" dirty="0"/>
                    </a:p>
                  </a:txBody>
                  <a:tcPr/>
                </a:tc>
                <a:tc>
                  <a:txBody>
                    <a:bodyPr/>
                    <a:lstStyle/>
                    <a:p>
                      <a:r>
                        <a:rPr lang="en-US" sz="2000" dirty="0" smtClean="0"/>
                        <a:t>Quick, designed</a:t>
                      </a:r>
                      <a:r>
                        <a:rPr lang="en-US" sz="2000" baseline="0" dirty="0" smtClean="0"/>
                        <a:t> for repeated administration</a:t>
                      </a:r>
                      <a:endParaRPr lang="en-US" sz="2000" dirty="0"/>
                    </a:p>
                  </a:txBody>
                  <a:tcPr/>
                </a:tc>
                <a:tc>
                  <a:txBody>
                    <a:bodyPr/>
                    <a:lstStyle/>
                    <a:p>
                      <a:r>
                        <a:rPr lang="en-US" sz="2000" dirty="0" smtClean="0"/>
                        <a:t>IGDIs, DIEBELS</a:t>
                      </a:r>
                      <a:endParaRPr lang="en-US" sz="2000" dirty="0"/>
                    </a:p>
                  </a:txBody>
                  <a:tcPr/>
                </a:tc>
              </a:tr>
              <a:tr h="370840">
                <a:tc>
                  <a:txBody>
                    <a:bodyPr/>
                    <a:lstStyle/>
                    <a:p>
                      <a:r>
                        <a:rPr lang="en-US" sz="2000" dirty="0" smtClean="0"/>
                        <a:t>Criterion-referenced,</a:t>
                      </a:r>
                      <a:r>
                        <a:rPr lang="en-US" sz="2000" baseline="0" dirty="0" smtClean="0"/>
                        <a:t> curriculum-based, formative assessment</a:t>
                      </a:r>
                      <a:endParaRPr lang="en-US" sz="2000" dirty="0"/>
                    </a:p>
                  </a:txBody>
                  <a:tcPr/>
                </a:tc>
                <a:tc>
                  <a:txBody>
                    <a:bodyPr/>
                    <a:lstStyle/>
                    <a:p>
                      <a:r>
                        <a:rPr lang="en-US" sz="2000" dirty="0" smtClean="0"/>
                        <a:t>Inform instruction</a:t>
                      </a:r>
                      <a:endParaRPr lang="en-US" sz="2000" dirty="0"/>
                    </a:p>
                  </a:txBody>
                  <a:tcPr/>
                </a:tc>
                <a:tc>
                  <a:txBody>
                    <a:bodyPr/>
                    <a:lstStyle/>
                    <a:p>
                      <a:r>
                        <a:rPr lang="en-US" sz="2000" dirty="0" smtClean="0"/>
                        <a:t>Lots</a:t>
                      </a:r>
                      <a:r>
                        <a:rPr lang="en-US" sz="2000" baseline="0" dirty="0" smtClean="0"/>
                        <a:t> of detail; designed for repeated administration</a:t>
                      </a:r>
                      <a:endParaRPr lang="en-US" sz="2000" dirty="0"/>
                    </a:p>
                  </a:txBody>
                  <a:tcPr/>
                </a:tc>
                <a:tc>
                  <a:txBody>
                    <a:bodyPr/>
                    <a:lstStyle/>
                    <a:p>
                      <a:r>
                        <a:rPr lang="en-US" sz="2000" dirty="0" smtClean="0"/>
                        <a:t>AEPS, Carolina,</a:t>
                      </a:r>
                      <a:r>
                        <a:rPr lang="en-US" sz="2000" baseline="0" dirty="0" smtClean="0"/>
                        <a:t> HELP, GOLD, Work Sampling</a:t>
                      </a:r>
                      <a:endParaRPr lang="en-US" sz="2000" dirty="0"/>
                    </a:p>
                  </a:txBody>
                  <a:tcPr/>
                </a:tc>
              </a:tr>
            </a:tbl>
          </a:graphicData>
        </a:graphic>
      </p:graphicFrame>
    </p:spTree>
    <p:extLst>
      <p:ext uri="{BB962C8B-B14F-4D97-AF65-F5344CB8AC3E}">
        <p14:creationId xmlns:p14="http://schemas.microsoft.com/office/powerpoint/2010/main" val="201515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8229600" cy="1143000"/>
          </a:xfrm>
        </p:spPr>
        <p:txBody>
          <a:bodyPr/>
          <a:lstStyle/>
          <a:p>
            <a:r>
              <a:rPr lang="en-US" dirty="0" smtClean="0"/>
              <a:t>And a few more purposes..</a:t>
            </a:r>
            <a:endParaRPr lang="en-US" dirty="0"/>
          </a:p>
        </p:txBody>
      </p:sp>
      <p:sp>
        <p:nvSpPr>
          <p:cNvPr id="3" name="Content Placeholder 2"/>
          <p:cNvSpPr>
            <a:spLocks noGrp="1"/>
          </p:cNvSpPr>
          <p:nvPr>
            <p:ph idx="1"/>
          </p:nvPr>
        </p:nvSpPr>
        <p:spPr>
          <a:xfrm>
            <a:off x="228600" y="1600200"/>
            <a:ext cx="8458200" cy="5029200"/>
          </a:xfrm>
          <a:solidFill>
            <a:schemeClr val="bg1">
              <a:lumMod val="95000"/>
            </a:schemeClr>
          </a:solidFill>
        </p:spPr>
        <p:txBody>
          <a:bodyPr/>
          <a:lstStyle/>
          <a:p>
            <a:r>
              <a:rPr lang="en-US" dirty="0" smtClean="0"/>
              <a:t>Accountability</a:t>
            </a:r>
          </a:p>
          <a:p>
            <a:pPr lvl="1"/>
            <a:r>
              <a:rPr lang="en-US" dirty="0" smtClean="0"/>
              <a:t>K-12:  Summative </a:t>
            </a:r>
          </a:p>
          <a:p>
            <a:pPr lvl="1"/>
            <a:r>
              <a:rPr lang="en-US" dirty="0" smtClean="0"/>
              <a:t>EI/ECSE -  Child outcomes measurement for APR</a:t>
            </a:r>
          </a:p>
          <a:p>
            <a:r>
              <a:rPr lang="en-US" dirty="0" smtClean="0"/>
              <a:t>Benchmarking (Status of a population)</a:t>
            </a:r>
          </a:p>
          <a:p>
            <a:pPr lvl="1"/>
            <a:r>
              <a:rPr lang="en-US" dirty="0" smtClean="0"/>
              <a:t>National Heath Interview (not an assessment)</a:t>
            </a:r>
          </a:p>
          <a:p>
            <a:pPr lvl="1"/>
            <a:r>
              <a:rPr lang="en-US" dirty="0" smtClean="0"/>
              <a:t>APR child outcomes measurement serves this purpose</a:t>
            </a:r>
          </a:p>
          <a:p>
            <a:r>
              <a:rPr lang="en-US" dirty="0" smtClean="0"/>
              <a:t>We repurpose existing assessment tools for these purposes</a:t>
            </a:r>
          </a:p>
          <a:p>
            <a:pPr lvl="1"/>
            <a:endParaRPr lang="en-US" dirty="0"/>
          </a:p>
        </p:txBody>
      </p:sp>
    </p:spTree>
    <p:extLst>
      <p:ext uri="{BB962C8B-B14F-4D97-AF65-F5344CB8AC3E}">
        <p14:creationId xmlns:p14="http://schemas.microsoft.com/office/powerpoint/2010/main" val="2045190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8229600" cy="1143000"/>
          </a:xfrm>
        </p:spPr>
        <p:txBody>
          <a:bodyPr/>
          <a:lstStyle/>
          <a:p>
            <a:r>
              <a:rPr lang="en-US" dirty="0" smtClean="0"/>
              <a:t>Some Assessment Challenges</a:t>
            </a:r>
            <a:endParaRPr lang="en-US" dirty="0"/>
          </a:p>
        </p:txBody>
      </p:sp>
      <p:sp>
        <p:nvSpPr>
          <p:cNvPr id="3" name="Content Placeholder 2"/>
          <p:cNvSpPr>
            <a:spLocks noGrp="1"/>
          </p:cNvSpPr>
          <p:nvPr>
            <p:ph idx="1"/>
          </p:nvPr>
        </p:nvSpPr>
        <p:spPr>
          <a:xfrm>
            <a:off x="838200" y="1905000"/>
            <a:ext cx="7924800" cy="4525963"/>
          </a:xfrm>
        </p:spPr>
        <p:txBody>
          <a:bodyPr/>
          <a:lstStyle/>
          <a:p>
            <a:r>
              <a:rPr lang="en-US" dirty="0" smtClean="0"/>
              <a:t>Eligibility tools do not provide information for instructional planning</a:t>
            </a:r>
          </a:p>
          <a:p>
            <a:r>
              <a:rPr lang="en-US" dirty="0" smtClean="0"/>
              <a:t>How consistently are practitioners using any systematic assessment for instructional planning and tracking progress?</a:t>
            </a:r>
          </a:p>
          <a:p>
            <a:r>
              <a:rPr lang="en-US" dirty="0" smtClean="0"/>
              <a:t>Validity of the data when tools are repurposed</a:t>
            </a:r>
            <a:endParaRPr lang="en-US" dirty="0"/>
          </a:p>
        </p:txBody>
      </p:sp>
    </p:spTree>
    <p:extLst>
      <p:ext uri="{BB962C8B-B14F-4D97-AF65-F5344CB8AC3E}">
        <p14:creationId xmlns:p14="http://schemas.microsoft.com/office/powerpoint/2010/main" val="3613008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229600" cy="1143000"/>
          </a:xfrm>
        </p:spPr>
        <p:txBody>
          <a:bodyPr/>
          <a:lstStyle/>
          <a:p>
            <a:r>
              <a:rPr lang="en-US" dirty="0" smtClean="0">
                <a:hlinkClick r:id="rId2"/>
              </a:rPr>
              <a:t>DEC Recommended Practices</a:t>
            </a:r>
            <a:endParaRPr lang="en-US" dirty="0"/>
          </a:p>
        </p:txBody>
      </p:sp>
      <p:sp>
        <p:nvSpPr>
          <p:cNvPr id="3" name="Content Placeholder 2"/>
          <p:cNvSpPr>
            <a:spLocks noGrp="1"/>
          </p:cNvSpPr>
          <p:nvPr>
            <p:ph idx="1"/>
          </p:nvPr>
        </p:nvSpPr>
        <p:spPr>
          <a:xfrm>
            <a:off x="457200" y="1828800"/>
            <a:ext cx="8229600" cy="4525963"/>
          </a:xfrm>
        </p:spPr>
        <p:txBody>
          <a:bodyPr/>
          <a:lstStyle/>
          <a:p>
            <a:pPr marL="0" indent="0">
              <a:buNone/>
            </a:pPr>
            <a:r>
              <a:rPr lang="en-US" sz="2800" dirty="0" smtClean="0"/>
              <a:t>11 Assessment practices that convey characteristics of good assessment for children with disabilities, e.g.</a:t>
            </a:r>
          </a:p>
          <a:p>
            <a:r>
              <a:rPr lang="en-US" sz="2400" dirty="0" smtClean="0"/>
              <a:t>Use </a:t>
            </a:r>
            <a:r>
              <a:rPr lang="en-US" sz="2400" b="1" dirty="0" smtClean="0"/>
              <a:t>strategies appropriate for the child </a:t>
            </a:r>
            <a:r>
              <a:rPr lang="en-US" sz="2400" dirty="0" smtClean="0"/>
              <a:t>(i.e., that accommodate the child’s sensory, physical, communication, and other characteristics )</a:t>
            </a:r>
          </a:p>
          <a:p>
            <a:r>
              <a:rPr lang="en-US" sz="2400" dirty="0" smtClean="0"/>
              <a:t>Use </a:t>
            </a:r>
            <a:r>
              <a:rPr lang="en-US" sz="2400" dirty="0"/>
              <a:t>a </a:t>
            </a:r>
            <a:r>
              <a:rPr lang="en-US" sz="2400" b="1" dirty="0"/>
              <a:t>variety of </a:t>
            </a:r>
            <a:r>
              <a:rPr lang="en-US" sz="2400" b="1" dirty="0" smtClean="0"/>
              <a:t>methods </a:t>
            </a:r>
            <a:r>
              <a:rPr lang="en-US" sz="2400" dirty="0" smtClean="0"/>
              <a:t>(</a:t>
            </a:r>
            <a:r>
              <a:rPr lang="en-US" sz="2400" dirty="0" err="1" smtClean="0"/>
              <a:t>e.g</a:t>
            </a:r>
            <a:r>
              <a:rPr lang="en-US" sz="2400" dirty="0" smtClean="0"/>
              <a:t>, observation </a:t>
            </a:r>
            <a:r>
              <a:rPr lang="en-US" sz="2400" dirty="0"/>
              <a:t>and </a:t>
            </a:r>
            <a:r>
              <a:rPr lang="en-US" sz="2400" dirty="0" smtClean="0"/>
              <a:t>interviews)</a:t>
            </a:r>
          </a:p>
          <a:p>
            <a:r>
              <a:rPr lang="en-US" sz="2400" dirty="0" smtClean="0"/>
              <a:t>Gather </a:t>
            </a:r>
            <a:r>
              <a:rPr lang="en-US" sz="2400" dirty="0"/>
              <a:t>assessment information from </a:t>
            </a:r>
            <a:r>
              <a:rPr lang="en-US" sz="2400" b="1" dirty="0"/>
              <a:t>multiple sources</a:t>
            </a:r>
            <a:r>
              <a:rPr lang="en-US" sz="2400" dirty="0"/>
              <a:t>, </a:t>
            </a:r>
            <a:r>
              <a:rPr lang="en-US" sz="2400" dirty="0" smtClean="0"/>
              <a:t>(including </a:t>
            </a:r>
            <a:r>
              <a:rPr lang="en-US" sz="2400" dirty="0"/>
              <a:t>the child’s </a:t>
            </a:r>
            <a:r>
              <a:rPr lang="en-US" sz="2400" dirty="0" smtClean="0"/>
              <a:t>family) </a:t>
            </a:r>
          </a:p>
          <a:p>
            <a:r>
              <a:rPr lang="en-US" sz="2400" dirty="0" smtClean="0"/>
              <a:t>Obtain </a:t>
            </a:r>
            <a:r>
              <a:rPr lang="en-US" sz="2400" dirty="0"/>
              <a:t>information about the child’s skills </a:t>
            </a:r>
            <a:r>
              <a:rPr lang="en-US" sz="2400" b="1" dirty="0"/>
              <a:t>in daily activities, routines, and </a:t>
            </a:r>
            <a:r>
              <a:rPr lang="en-US" sz="2400" b="1" dirty="0" smtClean="0"/>
              <a:t>environments</a:t>
            </a:r>
            <a:endParaRPr lang="en-US" sz="2400" dirty="0"/>
          </a:p>
        </p:txBody>
      </p:sp>
    </p:spTree>
    <p:extLst>
      <p:ext uri="{BB962C8B-B14F-4D97-AF65-F5344CB8AC3E}">
        <p14:creationId xmlns:p14="http://schemas.microsoft.com/office/powerpoint/2010/main" val="1608523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8229600" cy="1143000"/>
          </a:xfrm>
        </p:spPr>
        <p:txBody>
          <a:bodyPr/>
          <a:lstStyle/>
          <a:p>
            <a:r>
              <a:rPr lang="en-US" dirty="0" smtClean="0"/>
              <a:t>New Developments</a:t>
            </a:r>
            <a:endParaRPr lang="en-US" dirty="0"/>
          </a:p>
        </p:txBody>
      </p:sp>
      <p:sp>
        <p:nvSpPr>
          <p:cNvPr id="6" name="Rectangle 5"/>
          <p:cNvSpPr/>
          <p:nvPr/>
        </p:nvSpPr>
        <p:spPr>
          <a:xfrm>
            <a:off x="6172200" y="1905000"/>
            <a:ext cx="2667000" cy="19812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Notched Right Arrow 4"/>
          <p:cNvSpPr/>
          <p:nvPr/>
        </p:nvSpPr>
        <p:spPr>
          <a:xfrm>
            <a:off x="304800" y="4038600"/>
            <a:ext cx="5715000" cy="2438400"/>
          </a:xfrm>
          <a:prstGeom prst="notchedRightArrow">
            <a:avLst>
              <a:gd name="adj1" fmla="val 77551"/>
              <a:gd name="adj2" fmla="val 49235"/>
            </a:avLst>
          </a:prstGeom>
          <a:solidFill>
            <a:schemeClr val="accent3">
              <a:lumMod val="40000"/>
              <a:lumOff val="6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172200" y="4267200"/>
            <a:ext cx="2667000" cy="19812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otched Right Arrow 3"/>
          <p:cNvSpPr/>
          <p:nvPr/>
        </p:nvSpPr>
        <p:spPr>
          <a:xfrm>
            <a:off x="381000" y="1524000"/>
            <a:ext cx="5562600" cy="2438400"/>
          </a:xfrm>
          <a:prstGeom prst="notchedRightArrow">
            <a:avLst>
              <a:gd name="adj1" fmla="val 77551"/>
              <a:gd name="adj2" fmla="val 49235"/>
            </a:avLst>
          </a:prstGeom>
          <a:solidFill>
            <a:schemeClr val="accent6">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descr=" Graphic showing that the Acceptance/Recognition  of the need for ongoing assessment in early childhood resulted in increased interest in formative assessment&#10;"/>
          <p:cNvSpPr txBox="1"/>
          <p:nvPr/>
        </p:nvSpPr>
        <p:spPr>
          <a:xfrm>
            <a:off x="1447800" y="1981200"/>
            <a:ext cx="3810000" cy="1569660"/>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Acceptance/Recognition  of the need for ongoing assessment in early childhood</a:t>
            </a:r>
            <a:endParaRPr lang="en-US" sz="2400" dirty="0"/>
          </a:p>
        </p:txBody>
      </p:sp>
      <p:sp>
        <p:nvSpPr>
          <p:cNvPr id="9" name="TextBox 8" descr="(already addressed) box shows formative assessment"/>
          <p:cNvSpPr txBox="1"/>
          <p:nvPr/>
        </p:nvSpPr>
        <p:spPr>
          <a:xfrm>
            <a:off x="6324600" y="2286000"/>
            <a:ext cx="2362200" cy="1077218"/>
          </a:xfrm>
          <a:prstGeom prst="rect">
            <a:avLst/>
          </a:prstGeom>
          <a:noFill/>
        </p:spPr>
        <p:txBody>
          <a:bodyPr wrap="square" rtlCol="0">
            <a:spAutoFit/>
          </a:bodyPr>
          <a:lstStyle/>
          <a:p>
            <a:pPr algn="ctr"/>
            <a:r>
              <a:rPr lang="en-US" sz="3200" dirty="0" smtClean="0"/>
              <a:t>Formative Assessment</a:t>
            </a:r>
            <a:endParaRPr lang="en-US" sz="3200" dirty="0"/>
          </a:p>
        </p:txBody>
      </p:sp>
      <p:sp>
        <p:nvSpPr>
          <p:cNvPr id="10" name="TextBox 9" descr="Graphic showing that 3 factors 1) Policy makers discovered early childhood, 2) Investments in preschool, and&#10;3) Concerns about school achievement (esp. gaps) led to the current interest in KEA&#10;"/>
          <p:cNvSpPr txBox="1"/>
          <p:nvPr/>
        </p:nvSpPr>
        <p:spPr>
          <a:xfrm>
            <a:off x="1143000" y="4343400"/>
            <a:ext cx="4419600" cy="2215991"/>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Policy makers discovered    early childhood</a:t>
            </a:r>
          </a:p>
          <a:p>
            <a:pPr marL="285750" indent="-285750">
              <a:buFont typeface="Arial" panose="020B0604020202020204" pitchFamily="34" charset="0"/>
              <a:buChar char="•"/>
            </a:pPr>
            <a:r>
              <a:rPr lang="en-US" sz="2400" dirty="0" smtClean="0"/>
              <a:t>Investments in preschool</a:t>
            </a:r>
          </a:p>
          <a:p>
            <a:pPr marL="285750" indent="-285750">
              <a:buFont typeface="Arial" panose="020B0604020202020204" pitchFamily="34" charset="0"/>
              <a:buChar char="•"/>
            </a:pPr>
            <a:r>
              <a:rPr lang="en-US" sz="2400" dirty="0" smtClean="0"/>
              <a:t>Concerns about school achievement (esp. gaps)</a:t>
            </a:r>
          </a:p>
          <a:p>
            <a:pPr marL="285750" indent="-285750">
              <a:buFont typeface="Arial" panose="020B0604020202020204" pitchFamily="34" charset="0"/>
              <a:buChar char="•"/>
            </a:pPr>
            <a:endParaRPr lang="en-US" dirty="0"/>
          </a:p>
        </p:txBody>
      </p:sp>
      <p:sp>
        <p:nvSpPr>
          <p:cNvPr id="11" name="TextBox 10" descr="(already addressed) Box shows KEA"/>
          <p:cNvSpPr txBox="1"/>
          <p:nvPr/>
        </p:nvSpPr>
        <p:spPr>
          <a:xfrm>
            <a:off x="6553200" y="4876800"/>
            <a:ext cx="1981200" cy="707886"/>
          </a:xfrm>
          <a:prstGeom prst="rect">
            <a:avLst/>
          </a:prstGeom>
          <a:noFill/>
        </p:spPr>
        <p:txBody>
          <a:bodyPr wrap="square" rtlCol="0">
            <a:spAutoFit/>
          </a:bodyPr>
          <a:lstStyle/>
          <a:p>
            <a:pPr algn="ctr"/>
            <a:r>
              <a:rPr lang="en-US" sz="4000" dirty="0" smtClean="0"/>
              <a:t>KEA</a:t>
            </a:r>
            <a:endParaRPr lang="en-US" sz="4000" dirty="0"/>
          </a:p>
        </p:txBody>
      </p:sp>
    </p:spTree>
    <p:extLst>
      <p:ext uri="{BB962C8B-B14F-4D97-AF65-F5344CB8AC3E}">
        <p14:creationId xmlns:p14="http://schemas.microsoft.com/office/powerpoint/2010/main" val="576251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04800"/>
            <a:ext cx="6781800" cy="1143000"/>
          </a:xfrm>
        </p:spPr>
        <p:txBody>
          <a:bodyPr/>
          <a:lstStyle/>
          <a:p>
            <a:r>
              <a:rPr lang="en-US" dirty="0" smtClean="0"/>
              <a:t>Ongoing Assessment to Inform Instruction</a:t>
            </a:r>
            <a:endParaRPr lang="en-US" dirty="0"/>
          </a:p>
        </p:txBody>
      </p:sp>
      <p:sp>
        <p:nvSpPr>
          <p:cNvPr id="3" name="Content Placeholder 2"/>
          <p:cNvSpPr>
            <a:spLocks noGrp="1"/>
          </p:cNvSpPr>
          <p:nvPr>
            <p:ph idx="1"/>
          </p:nvPr>
        </p:nvSpPr>
        <p:spPr>
          <a:xfrm>
            <a:off x="457200" y="1981200"/>
            <a:ext cx="8229600" cy="4144963"/>
          </a:xfrm>
        </p:spPr>
        <p:txBody>
          <a:bodyPr/>
          <a:lstStyle/>
          <a:p>
            <a:r>
              <a:rPr lang="en-US" dirty="0" smtClean="0"/>
              <a:t>Not a new concept in ECSE</a:t>
            </a:r>
          </a:p>
          <a:p>
            <a:r>
              <a:rPr lang="en-US" dirty="0" smtClean="0"/>
              <a:t>Was resistance about assessment in general EC</a:t>
            </a:r>
          </a:p>
          <a:p>
            <a:pPr lvl="1"/>
            <a:r>
              <a:rPr lang="en-US" dirty="0" smtClean="0"/>
              <a:t>Fueled in part by inappropriate assessment and use of results</a:t>
            </a:r>
          </a:p>
          <a:p>
            <a:r>
              <a:rPr lang="en-US" dirty="0" smtClean="0"/>
              <a:t>Now part of developmentally appropriate practice</a:t>
            </a:r>
          </a:p>
          <a:p>
            <a:pPr lvl="1"/>
            <a:r>
              <a:rPr lang="en-US" sz="2000" dirty="0" smtClean="0">
                <a:hlinkClick r:id="rId2"/>
              </a:rPr>
              <a:t>NAEYC &amp; NAECS/SDE. (2003). </a:t>
            </a:r>
            <a:r>
              <a:rPr lang="en-US" sz="2000" i="1" dirty="0" smtClean="0">
                <a:hlinkClick r:id="rId2"/>
              </a:rPr>
              <a:t>Early childhood curriculum, assessment and program evaluation</a:t>
            </a:r>
            <a:r>
              <a:rPr lang="en-US" sz="2000" i="0" dirty="0" smtClean="0"/>
              <a:t>. </a:t>
            </a:r>
            <a:endParaRPr lang="en-US" dirty="0" smtClean="0"/>
          </a:p>
          <a:p>
            <a:endParaRPr lang="en-US" dirty="0"/>
          </a:p>
        </p:txBody>
      </p:sp>
    </p:spTree>
    <p:extLst>
      <p:ext uri="{BB962C8B-B14F-4D97-AF65-F5344CB8AC3E}">
        <p14:creationId xmlns:p14="http://schemas.microsoft.com/office/powerpoint/2010/main" val="573412031"/>
      </p:ext>
    </p:extLst>
  </p:cSld>
  <p:clrMapOvr>
    <a:masterClrMapping/>
  </p:clrMapOvr>
</p:sld>
</file>

<file path=ppt/theme/theme1.xml><?xml version="1.0" encoding="utf-8"?>
<a:theme xmlns:a="http://schemas.openxmlformats.org/drawingml/2006/main" name="PPT TEMPLATE - Leadership Conferen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 TEMPLATE - Leadership Conference</Template>
  <TotalTime>211</TotalTime>
  <Words>1943</Words>
  <Application>Microsoft Macintosh PowerPoint</Application>
  <PresentationFormat>On-screen Show (4:3)</PresentationFormat>
  <Paragraphs>264</Paragraphs>
  <Slides>34</Slides>
  <Notes>13</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PPT TEMPLATE - Leadership Conference</vt:lpstr>
      <vt:lpstr>Emerging Issues in Using Preschool and Kindergarten Assessment to Improve Learning</vt:lpstr>
      <vt:lpstr>Assessment:   Been There, Now What?</vt:lpstr>
      <vt:lpstr>What is assessment?</vt:lpstr>
      <vt:lpstr>Different Tools, Different Purpose Different Information</vt:lpstr>
      <vt:lpstr>And a few more purposes..</vt:lpstr>
      <vt:lpstr>Some Assessment Challenges</vt:lpstr>
      <vt:lpstr>DEC Recommended Practices</vt:lpstr>
      <vt:lpstr>New Developments</vt:lpstr>
      <vt:lpstr>Ongoing Assessment to Inform Instruction</vt:lpstr>
      <vt:lpstr>Formative Assessment: What is it?</vt:lpstr>
      <vt:lpstr>Kindergarten Entry Assessment*</vt:lpstr>
      <vt:lpstr>Kindergarten Entry Assessment</vt:lpstr>
      <vt:lpstr>Formative Assessment and KEA Issues for Children with Disabilities</vt:lpstr>
      <vt:lpstr>Questions</vt:lpstr>
      <vt:lpstr>Questions (continued)</vt:lpstr>
      <vt:lpstr>Questions (Concluded)</vt:lpstr>
      <vt:lpstr>What is Happening in Iowa</vt:lpstr>
      <vt:lpstr>Iowa DE Requires  Preschool  Program Standards</vt:lpstr>
      <vt:lpstr>Iowa’s Legal Requirements</vt:lpstr>
      <vt:lpstr>Iowa’s Guidance</vt:lpstr>
      <vt:lpstr>Iowa Example: GOLD</vt:lpstr>
      <vt:lpstr>Iowa’s Example: IGDIs</vt:lpstr>
      <vt:lpstr>Iowa’s Continuous  Improvement Process</vt:lpstr>
      <vt:lpstr>Iowa’s Guidance:  Transition PK - K</vt:lpstr>
      <vt:lpstr>Moving Forward in Iowa</vt:lpstr>
      <vt:lpstr>Early Childhood Assessment  in Ohio</vt:lpstr>
      <vt:lpstr>Ready for Kindergarten</vt:lpstr>
      <vt:lpstr>Purpose</vt:lpstr>
      <vt:lpstr>Assessments</vt:lpstr>
      <vt:lpstr>Scope</vt:lpstr>
      <vt:lpstr>Assessment Domains</vt:lpstr>
      <vt:lpstr>Technology</vt:lpstr>
      <vt:lpstr>Children with Disabilities </vt:lpstr>
      <vt:lpstr>Assessment Data Use </vt:lpstr>
    </vt:vector>
  </TitlesOfParts>
  <Company>SRI International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Emerging Issues in Using Preschool and Kindergarten Assessment to Improve Learning</dc:title>
  <dc:creator>Kathy Hebbeler</dc:creator>
  <cp:lastModifiedBy>Crystal Garcia</cp:lastModifiedBy>
  <cp:revision>33</cp:revision>
  <dcterms:created xsi:type="dcterms:W3CDTF">2015-07-26T15:53:55Z</dcterms:created>
  <dcterms:modified xsi:type="dcterms:W3CDTF">2015-10-28T18:29:27Z</dcterms:modified>
</cp:coreProperties>
</file>