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8" r:id="rId2"/>
    <p:sldId id="257" r:id="rId3"/>
    <p:sldId id="270" r:id="rId4"/>
    <p:sldId id="271" r:id="rId5"/>
    <p:sldId id="272" r:id="rId6"/>
    <p:sldId id="273" r:id="rId7"/>
    <p:sldId id="274" r:id="rId8"/>
    <p:sldId id="275" r:id="rId9"/>
    <p:sldId id="276" r:id="rId10"/>
    <p:sldId id="278" r:id="rId11"/>
    <p:sldId id="259" r:id="rId12"/>
    <p:sldId id="279" r:id="rId13"/>
    <p:sldId id="277" r:id="rId14"/>
    <p:sldId id="281" r:id="rId15"/>
    <p:sldId id="280" r:id="rId16"/>
    <p:sldId id="267" r:id="rId17"/>
    <p:sldId id="269" r:id="rId18"/>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y Hebbeler" initials="KH" lastIdx="1" clrIdx="0"/>
  <p:cmAuthor id="1" name="Roxanne Jones" initials="R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B54A"/>
    <a:srgbClr val="868687"/>
    <a:srgbClr val="ED3532"/>
    <a:srgbClr val="1545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5917" autoAdjust="0"/>
  </p:normalViewPr>
  <p:slideViewPr>
    <p:cSldViewPr>
      <p:cViewPr>
        <p:scale>
          <a:sx n="60" d="100"/>
          <a:sy n="60" d="100"/>
        </p:scale>
        <p:origin x="-1464" y="-1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406"/>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12/7/2015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to presenters:  This slide is to be included as the last slide in your deck but you are not expected to show it to the audience.  Please remove the text in this note from your 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17</a:t>
            </a:fld>
            <a:endParaRPr lang="en-US"/>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hasCustomPrompt="1"/>
          </p:nvPr>
        </p:nvSpPr>
        <p:spPr>
          <a:xfrm>
            <a:off x="987552" y="5184648"/>
            <a:ext cx="7242048" cy="1216152"/>
          </a:xfrm>
          <a:prstGeom prst="rect">
            <a:avLst/>
          </a:prstGeom>
        </p:spPr>
        <p:txBody>
          <a:bodyPr>
            <a:normAutofit/>
          </a:bodyPr>
          <a:lstStyle>
            <a:lvl1pPr marL="0" indent="0" algn="ctr">
              <a:buNone/>
              <a:defRPr sz="2000" b="1" baseline="0">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Kathy Hebbeler</a:t>
            </a:r>
          </a:p>
          <a:p>
            <a:r>
              <a:rPr lang="en-US" dirty="0" smtClean="0"/>
              <a:t>SRI International</a:t>
            </a:r>
          </a:p>
          <a:p>
            <a:r>
              <a:rPr lang="en-US" dirty="0" smtClean="0"/>
              <a:t>ELCTA National Meeting on Early Learning Assessment</a:t>
            </a:r>
          </a:p>
          <a:p>
            <a:r>
              <a:rPr lang="en-US" dirty="0" smtClean="0"/>
              <a:t>June 2015</a:t>
            </a:r>
            <a:endParaRPr lang="en-US" dirty="0"/>
          </a:p>
        </p:txBody>
      </p:sp>
      <p:grpSp>
        <p:nvGrpSpPr>
          <p:cNvPr id="10" name="Group 9" descr="Logo for 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grpSp>
      <p:sp>
        <p:nvSpPr>
          <p:cNvPr id="9" name="Text Placeholder 8"/>
          <p:cNvSpPr>
            <a:spLocks noGrp="1"/>
          </p:cNvSpPr>
          <p:nvPr>
            <p:ph type="body" sz="quarter" idx="10" hasCustomPrompt="1"/>
          </p:nvPr>
        </p:nvSpPr>
        <p:spPr>
          <a:xfrm>
            <a:off x="838200" y="2209800"/>
            <a:ext cx="6705600" cy="2209800"/>
          </a:xfrm>
          <a:prstGeom prst="rect">
            <a:avLst/>
          </a:prstGeom>
        </p:spPr>
        <p:txBody>
          <a:bodyPr/>
          <a:lstStyle>
            <a:lvl1pPr marL="0" indent="0">
              <a:buNone/>
              <a:defRPr sz="5400" b="1" baseline="0">
                <a:solidFill>
                  <a:srgbClr val="154578"/>
                </a:solidFill>
                <a:latin typeface="Century Gothic" panose="020B0502020202020204" pitchFamily="34" charset="0"/>
              </a:defRPr>
            </a:lvl1pPr>
            <a:lvl2pPr marL="0" indent="0">
              <a:buNone/>
              <a:defRPr sz="4000" b="1">
                <a:solidFill>
                  <a:srgbClr val="154578"/>
                </a:solidFill>
                <a:latin typeface="Century Gothic" panose="020B0502020202020204" pitchFamily="34" charset="0"/>
              </a:defRPr>
            </a:lvl2pPr>
            <a:lvl3pPr marL="228600" indent="0">
              <a:buNone/>
              <a:defRPr sz="4000" b="1">
                <a:solidFill>
                  <a:srgbClr val="154578"/>
                </a:solidFill>
                <a:latin typeface="Century Gothic" panose="020B0502020202020204" pitchFamily="34" charset="0"/>
              </a:defRPr>
            </a:lvl3pPr>
            <a:lvl4pPr marL="114300" indent="0">
              <a:buNone/>
              <a:defRPr sz="4000" b="1">
                <a:solidFill>
                  <a:srgbClr val="154578"/>
                </a:solidFill>
                <a:latin typeface="Century Gothic" panose="020B0502020202020204" pitchFamily="34" charset="0"/>
              </a:defRPr>
            </a:lvl4pPr>
          </a:lstStyle>
          <a:p>
            <a:pPr lvl="0"/>
            <a:r>
              <a:rPr lang="en-US" dirty="0" smtClean="0"/>
              <a:t>Assessing young children with disabilities</a:t>
            </a:r>
          </a:p>
        </p:txBody>
      </p:sp>
    </p:spTree>
    <p:extLst>
      <p:ext uri="{BB962C8B-B14F-4D97-AF65-F5344CB8AC3E}">
        <p14:creationId xmlns:p14="http://schemas.microsoft.com/office/powerpoint/2010/main" val="1125047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baseline="0">
                <a:solidFill>
                  <a:srgbClr val="154578"/>
                </a:solidFill>
              </a:defRPr>
            </a:lvl1pPr>
            <a:lvl2pPr marL="742950" indent="-285750">
              <a:buFont typeface="Calibri" panose="020F0502020204030204" pitchFamily="34" charset="0"/>
              <a:buChar char="–"/>
              <a:defRPr baseline="0">
                <a:solidFill>
                  <a:srgbClr val="154578"/>
                </a:solidFill>
              </a:defRPr>
            </a:lvl2pPr>
          </a:lstStyle>
          <a:p>
            <a:pPr lvl="0"/>
            <a:endParaRPr lang="en-US" dirty="0" smtClean="0"/>
          </a:p>
        </p:txBody>
      </p:sp>
      <p:pic>
        <p:nvPicPr>
          <p:cNvPr id="13"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baseline="0">
                <a:latin typeface="Century Gothic" pitchFamily="34" charset="0"/>
              </a:defRPr>
            </a:lvl1pPr>
          </a:lstStyle>
          <a:p>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sz="1800">
                <a:latin typeface="Century Gothic" panose="020B0502020202020204"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smtClean="0"/>
              <a:t>Click To Edit Master Title Style</a:t>
            </a:r>
            <a:endParaRPr lang="en-US" dirty="0"/>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smtClean="0"/>
              <a:t>Click to add picture</a:t>
            </a:r>
            <a:endParaRPr lang="en-US" dirty="0"/>
          </a:p>
        </p:txBody>
      </p:sp>
    </p:spTree>
    <p:extLst>
      <p:ext uri="{BB962C8B-B14F-4D97-AF65-F5344CB8AC3E}">
        <p14:creationId xmlns:p14="http://schemas.microsoft.com/office/powerpoint/2010/main" val="4490397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2"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2.xml"/><Relationship Id="rId4" Type="http://schemas.openxmlformats.org/officeDocument/2006/relationships/hyperlink" Target="https://twitter.com/DaSyCenter"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29"/>
          <p:cNvSpPr>
            <a:spLocks noGrp="1"/>
          </p:cNvSpPr>
          <p:nvPr>
            <p:ph type="body" sz="quarter" idx="10"/>
          </p:nvPr>
        </p:nvSpPr>
        <p:spPr/>
        <p:txBody>
          <a:bodyPr/>
          <a:lstStyle/>
          <a:p>
            <a:pPr lvl="0"/>
            <a:r>
              <a:rPr lang="en-US" sz="3600" dirty="0"/>
              <a:t>Assessing </a:t>
            </a:r>
            <a:r>
              <a:rPr lang="en-US" sz="3600" dirty="0" smtClean="0"/>
              <a:t>Young Children </a:t>
            </a:r>
            <a:r>
              <a:rPr lang="en-US" sz="3600" dirty="0"/>
              <a:t>with </a:t>
            </a:r>
            <a:r>
              <a:rPr lang="en-US" sz="3600" dirty="0" smtClean="0"/>
              <a:t>Disabilities</a:t>
            </a:r>
            <a:endParaRPr lang="en-US" sz="3600" dirty="0"/>
          </a:p>
          <a:p>
            <a:pPr lvl="1"/>
            <a:endParaRPr lang="en-US" sz="2800" dirty="0" smtClean="0"/>
          </a:p>
          <a:p>
            <a:pPr lvl="1"/>
            <a:r>
              <a:rPr lang="en-US" sz="2800" dirty="0" smtClean="0"/>
              <a:t>Kathy Hebbeler</a:t>
            </a:r>
          </a:p>
          <a:p>
            <a:pPr lvl="1"/>
            <a:r>
              <a:rPr lang="en-US" sz="2800" dirty="0" smtClean="0"/>
              <a:t>SRI International</a:t>
            </a:r>
            <a:endParaRPr lang="en-US" sz="2800" dirty="0"/>
          </a:p>
        </p:txBody>
      </p:sp>
      <p:sp>
        <p:nvSpPr>
          <p:cNvPr id="6" name="Subtitle 2"/>
          <p:cNvSpPr>
            <a:spLocks noGrp="1"/>
          </p:cNvSpPr>
          <p:nvPr>
            <p:ph type="subTitle" idx="1"/>
          </p:nvPr>
        </p:nvSpPr>
        <p:spPr/>
        <p:txBody>
          <a:bodyPr/>
          <a:lstStyle/>
          <a:p>
            <a:r>
              <a:rPr lang="en-US" dirty="0" smtClean="0"/>
              <a:t>National Meeting on Early Learning Assessment</a:t>
            </a:r>
          </a:p>
          <a:p>
            <a:r>
              <a:rPr lang="en-US" dirty="0" smtClean="0"/>
              <a:t>June 2015</a:t>
            </a:r>
            <a:endParaRPr lang="en-US" dirty="0"/>
          </a:p>
        </p:txBody>
      </p:sp>
      <p:pic>
        <p:nvPicPr>
          <p:cNvPr id="1027" name="Picture 3" descr="&quot; &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922250">
            <a:off x="4393952" y="3547191"/>
            <a:ext cx="1700712" cy="949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1942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Features</a:t>
            </a:r>
            <a:endParaRPr lang="en-US" dirty="0"/>
          </a:p>
        </p:txBody>
      </p:sp>
      <p:sp>
        <p:nvSpPr>
          <p:cNvPr id="3" name="Content Placeholder 2"/>
          <p:cNvSpPr>
            <a:spLocks noGrp="1"/>
          </p:cNvSpPr>
          <p:nvPr>
            <p:ph idx="1"/>
          </p:nvPr>
        </p:nvSpPr>
        <p:spPr/>
        <p:txBody>
          <a:bodyPr/>
          <a:lstStyle/>
          <a:p>
            <a:pPr lvl="0"/>
            <a:r>
              <a:rPr lang="en-US" dirty="0"/>
              <a:t>Population: young children, birth-5 (through kindergarten), who have or are at risk for developmental delays and </a:t>
            </a:r>
            <a:r>
              <a:rPr lang="en-US" dirty="0" smtClean="0"/>
              <a:t>disabilities</a:t>
            </a:r>
            <a:endParaRPr lang="en-US" dirty="0"/>
          </a:p>
          <a:p>
            <a:pPr lvl="0"/>
            <a:r>
              <a:rPr lang="en-US" dirty="0"/>
              <a:t>Practices represent the “essential”, “biggest bang” or highest leverage/impact practices</a:t>
            </a:r>
          </a:p>
          <a:p>
            <a:pPr lvl="0"/>
            <a:r>
              <a:rPr lang="en-US" dirty="0"/>
              <a:t>Practices </a:t>
            </a:r>
            <a:r>
              <a:rPr lang="en-US" dirty="0" smtClean="0"/>
              <a:t>intended to </a:t>
            </a:r>
            <a:r>
              <a:rPr lang="en-US" dirty="0"/>
              <a:t>build on, but not duplicate, standards for typical early childhood settings (e.g. DAP</a:t>
            </a:r>
            <a:r>
              <a:rPr lang="en-US" dirty="0" smtClean="0"/>
              <a:t>)</a:t>
            </a:r>
          </a:p>
          <a:p>
            <a:pPr lvl="0"/>
            <a:r>
              <a:rPr lang="en-US" dirty="0" smtClean="0"/>
              <a:t>Not a substitute for professional </a:t>
            </a:r>
            <a:r>
              <a:rPr lang="en-US" dirty="0" err="1" smtClean="0"/>
              <a:t>develoment</a:t>
            </a:r>
            <a:r>
              <a:rPr lang="en-US" dirty="0" smtClean="0"/>
              <a:t>.</a:t>
            </a:r>
            <a:endParaRPr lang="en-US" dirty="0"/>
          </a:p>
          <a:p>
            <a:pPr lvl="0"/>
            <a:endParaRPr lang="en-US" dirty="0"/>
          </a:p>
          <a:p>
            <a:endParaRPr lang="en-US" dirty="0"/>
          </a:p>
          <a:p>
            <a:endParaRPr lang="en-US" dirty="0"/>
          </a:p>
        </p:txBody>
      </p:sp>
    </p:spTree>
    <p:extLst>
      <p:ext uri="{BB962C8B-B14F-4D97-AF65-F5344CB8AC3E}">
        <p14:creationId xmlns:p14="http://schemas.microsoft.com/office/powerpoint/2010/main" val="1872895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Topic Areas</a:t>
            </a:r>
            <a:endParaRPr lang="en-US" dirty="0"/>
          </a:p>
        </p:txBody>
      </p:sp>
      <p:sp>
        <p:nvSpPr>
          <p:cNvPr id="6" name="Content Placeholder 5"/>
          <p:cNvSpPr>
            <a:spLocks noGrp="1"/>
          </p:cNvSpPr>
          <p:nvPr>
            <p:ph idx="1"/>
          </p:nvPr>
        </p:nvSpPr>
        <p:spPr/>
        <p:txBody>
          <a:bodyPr/>
          <a:lstStyle/>
          <a:p>
            <a:pPr marL="914400" lvl="1" indent="-457200">
              <a:buFont typeface="+mj-lt"/>
              <a:buAutoNum type="arabicPeriod"/>
            </a:pPr>
            <a:r>
              <a:rPr lang="en-US" sz="2800" dirty="0"/>
              <a:t>Leadership</a:t>
            </a:r>
          </a:p>
          <a:p>
            <a:pPr marL="914400" lvl="1" indent="-457200">
              <a:buFont typeface="+mj-lt"/>
              <a:buAutoNum type="arabicPeriod"/>
            </a:pPr>
            <a:r>
              <a:rPr lang="en-US" sz="2800" dirty="0"/>
              <a:t>Assessment</a:t>
            </a:r>
          </a:p>
          <a:p>
            <a:pPr marL="914400" lvl="1" indent="-457200">
              <a:buFont typeface="+mj-lt"/>
              <a:buAutoNum type="arabicPeriod"/>
            </a:pPr>
            <a:r>
              <a:rPr lang="en-US" sz="2800" dirty="0"/>
              <a:t>Environment</a:t>
            </a:r>
          </a:p>
          <a:p>
            <a:pPr marL="914400" lvl="1" indent="-457200">
              <a:buFont typeface="+mj-lt"/>
              <a:buAutoNum type="arabicPeriod"/>
            </a:pPr>
            <a:r>
              <a:rPr lang="en-US" sz="2800" dirty="0"/>
              <a:t>Family</a:t>
            </a:r>
          </a:p>
          <a:p>
            <a:pPr marL="914400" lvl="1" indent="-457200">
              <a:buFont typeface="+mj-lt"/>
              <a:buAutoNum type="arabicPeriod"/>
            </a:pPr>
            <a:r>
              <a:rPr lang="en-US" sz="2800" dirty="0"/>
              <a:t>Instruction</a:t>
            </a:r>
          </a:p>
          <a:p>
            <a:pPr marL="914400" lvl="1" indent="-457200">
              <a:buFont typeface="+mj-lt"/>
              <a:buAutoNum type="arabicPeriod"/>
            </a:pPr>
            <a:r>
              <a:rPr lang="en-US" sz="2800" dirty="0"/>
              <a:t>Interaction</a:t>
            </a:r>
          </a:p>
          <a:p>
            <a:pPr marL="914400" lvl="1" indent="-457200">
              <a:buFont typeface="+mj-lt"/>
              <a:buAutoNum type="arabicPeriod"/>
            </a:pPr>
            <a:r>
              <a:rPr lang="en-US" sz="2800" dirty="0"/>
              <a:t>Teaming and Collaboration</a:t>
            </a:r>
          </a:p>
          <a:p>
            <a:pPr marL="914400" lvl="1" indent="-457200">
              <a:buFont typeface="+mj-lt"/>
              <a:buAutoNum type="arabicPeriod"/>
            </a:pPr>
            <a:r>
              <a:rPr lang="en-US" sz="2800" dirty="0"/>
              <a:t>Transition</a:t>
            </a:r>
          </a:p>
          <a:p>
            <a:pPr marL="0" indent="0">
              <a:buNone/>
            </a:pPr>
            <a:endParaRPr lang="en-US" dirty="0"/>
          </a:p>
        </p:txBody>
      </p:sp>
    </p:spTree>
    <p:extLst>
      <p:ext uri="{BB962C8B-B14F-4D97-AF65-F5344CB8AC3E}">
        <p14:creationId xmlns:p14="http://schemas.microsoft.com/office/powerpoint/2010/main" val="207963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11 Assessment Practices</a:t>
            </a:r>
          </a:p>
        </p:txBody>
      </p:sp>
      <p:sp>
        <p:nvSpPr>
          <p:cNvPr id="3" name="Content Placeholder 2"/>
          <p:cNvSpPr>
            <a:spLocks noGrp="1"/>
          </p:cNvSpPr>
          <p:nvPr>
            <p:ph idx="1"/>
          </p:nvPr>
        </p:nvSpPr>
        <p:spPr/>
        <p:txBody>
          <a:bodyPr/>
          <a:lstStyle/>
          <a:p>
            <a:pPr lvl="1">
              <a:buFont typeface="Arial" pitchFamily="34" charset="0"/>
              <a:buChar char="–"/>
            </a:pPr>
            <a:r>
              <a:rPr lang="en-US" altLang="en-US" sz="2800" dirty="0">
                <a:latin typeface="Arial" panose="020B0604020202020204" pitchFamily="34" charset="0"/>
                <a:cs typeface="Arial" panose="020B0604020202020204" pitchFamily="34" charset="0"/>
              </a:rPr>
              <a:t>A1. Practitioners work together with the family to identify family preferences for assessment processes.</a:t>
            </a:r>
          </a:p>
          <a:p>
            <a:pPr lvl="1">
              <a:buFont typeface="Arial" pitchFamily="34" charset="0"/>
              <a:buChar char="–"/>
            </a:pPr>
            <a:r>
              <a:rPr lang="en-US" altLang="en-US" sz="2800" dirty="0">
                <a:latin typeface="Arial" panose="020B0604020202020204" pitchFamily="34" charset="0"/>
                <a:cs typeface="Arial" panose="020B0604020202020204" pitchFamily="34" charset="0"/>
              </a:rPr>
              <a:t>A3. Practitioners use assessment materials and strategies that are appropriate for the child’s age and level of development and accommodate the child’s sensory, physical, communication, cultural, linguistic, social, and emotional characteristics. </a:t>
            </a:r>
          </a:p>
          <a:p>
            <a:pPr marL="0" lvl="0" indent="0">
              <a:buNone/>
            </a:pPr>
            <a:endParaRPr lang="en-US" dirty="0"/>
          </a:p>
          <a:p>
            <a:endParaRPr lang="en-US" dirty="0"/>
          </a:p>
          <a:p>
            <a:endParaRPr lang="en-US" dirty="0"/>
          </a:p>
        </p:txBody>
      </p:sp>
    </p:spTree>
    <p:extLst>
      <p:ext uri="{BB962C8B-B14F-4D97-AF65-F5344CB8AC3E}">
        <p14:creationId xmlns:p14="http://schemas.microsoft.com/office/powerpoint/2010/main" val="304899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11 Assessment Practices</a:t>
            </a:r>
            <a:endParaRPr lang="en-US" dirty="0"/>
          </a:p>
        </p:txBody>
      </p:sp>
      <p:sp>
        <p:nvSpPr>
          <p:cNvPr id="6" name="Content Placeholder 5"/>
          <p:cNvSpPr>
            <a:spLocks noGrp="1"/>
          </p:cNvSpPr>
          <p:nvPr>
            <p:ph idx="1"/>
          </p:nvPr>
        </p:nvSpPr>
        <p:spPr>
          <a:xfrm>
            <a:off x="381000" y="1524000"/>
            <a:ext cx="8229600" cy="4038600"/>
          </a:xfrm>
        </p:spPr>
        <p:txBody>
          <a:bodyPr/>
          <a:lstStyle/>
          <a:p>
            <a:pPr>
              <a:buFont typeface="Arial" panose="020B0604020202020204" pitchFamily="34" charset="0"/>
              <a:buChar char="•"/>
            </a:pPr>
            <a:r>
              <a:rPr lang="en-US" dirty="0" smtClean="0"/>
              <a:t>Use strategies and materials appropriate to the child’s age and level</a:t>
            </a:r>
          </a:p>
          <a:p>
            <a:pPr>
              <a:buFont typeface="Arial" panose="020B0604020202020204" pitchFamily="34" charset="0"/>
              <a:buChar char="•"/>
            </a:pPr>
            <a:r>
              <a:rPr lang="en-US" dirty="0" smtClean="0"/>
              <a:t>Assess all areas of development</a:t>
            </a:r>
          </a:p>
          <a:p>
            <a:pPr>
              <a:buFont typeface="Arial" panose="020B0604020202020204" pitchFamily="34" charset="0"/>
              <a:buChar char="•"/>
            </a:pPr>
            <a:r>
              <a:rPr lang="en-US" dirty="0" smtClean="0"/>
              <a:t>Assess in dominant language</a:t>
            </a:r>
          </a:p>
          <a:p>
            <a:pPr>
              <a:buFont typeface="Arial" panose="020B0604020202020204" pitchFamily="34" charset="0"/>
              <a:buChar char="•"/>
            </a:pPr>
            <a:r>
              <a:rPr lang="en-US" dirty="0" smtClean="0"/>
              <a:t>Use variety of methods; in daily activities and routines</a:t>
            </a:r>
          </a:p>
        </p:txBody>
      </p:sp>
    </p:spTree>
    <p:extLst>
      <p:ext uri="{BB962C8B-B14F-4D97-AF65-F5344CB8AC3E}">
        <p14:creationId xmlns:p14="http://schemas.microsoft.com/office/powerpoint/2010/main" val="1710908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11 Assessment Practices</a:t>
            </a:r>
            <a:endParaRPr lang="en-US" dirty="0"/>
          </a:p>
        </p:txBody>
      </p:sp>
      <p:sp>
        <p:nvSpPr>
          <p:cNvPr id="6" name="Content Placeholder 5"/>
          <p:cNvSpPr>
            <a:spLocks noGrp="1"/>
          </p:cNvSpPr>
          <p:nvPr>
            <p:ph idx="1"/>
          </p:nvPr>
        </p:nvSpPr>
        <p:spPr>
          <a:xfrm>
            <a:off x="381000" y="1524000"/>
            <a:ext cx="8229600" cy="4038600"/>
          </a:xfrm>
        </p:spPr>
        <p:txBody>
          <a:bodyPr/>
          <a:lstStyle/>
          <a:p>
            <a:pPr>
              <a:buFont typeface="Arial" panose="020B0604020202020204" pitchFamily="34" charset="0"/>
              <a:buChar char="•"/>
            </a:pPr>
            <a:r>
              <a:rPr lang="en-US" dirty="0" smtClean="0"/>
              <a:t>Use clinical reasoning</a:t>
            </a:r>
          </a:p>
          <a:p>
            <a:pPr>
              <a:buFont typeface="Arial" panose="020B0604020202020204" pitchFamily="34" charset="0"/>
              <a:buChar char="•"/>
            </a:pPr>
            <a:r>
              <a:rPr lang="en-US" dirty="0" smtClean="0"/>
              <a:t>Implement ongoing assessment to plan activities</a:t>
            </a:r>
          </a:p>
          <a:p>
            <a:pPr>
              <a:buFont typeface="Arial" panose="020B0604020202020204" pitchFamily="34" charset="0"/>
              <a:buChar char="•"/>
            </a:pPr>
            <a:r>
              <a:rPr lang="en-US" dirty="0" smtClean="0"/>
              <a:t>Sufficient sensitivity to detect progress</a:t>
            </a:r>
          </a:p>
          <a:p>
            <a:pPr>
              <a:buFont typeface="Arial" panose="020B0604020202020204" pitchFamily="34" charset="0"/>
              <a:buChar char="•"/>
            </a:pPr>
            <a:r>
              <a:rPr lang="en-US" dirty="0" smtClean="0"/>
              <a:t>Report results so understandable and useful to families</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752290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15</a:t>
            </a:fld>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Supporting </a:t>
            </a:r>
            <a:r>
              <a:rPr lang="en-US" dirty="0"/>
              <a:t>Implementation Through Product Development</a:t>
            </a:r>
            <a:r>
              <a:rPr lang="en-US" sz="3200" dirty="0"/>
              <a:t/>
            </a:r>
            <a:br>
              <a:rPr lang="en-US" sz="3200" dirty="0"/>
            </a:br>
            <a:endParaRPr lang="en-US" dirty="0"/>
          </a:p>
        </p:txBody>
      </p:sp>
      <p:sp>
        <p:nvSpPr>
          <p:cNvPr id="2" name="Content Placeholder 1"/>
          <p:cNvSpPr>
            <a:spLocks noGrp="1"/>
          </p:cNvSpPr>
          <p:nvPr>
            <p:ph idx="1"/>
          </p:nvPr>
        </p:nvSpPr>
        <p:spPr/>
        <p:txBody>
          <a:bodyPr/>
          <a:lstStyle/>
          <a:p>
            <a:pPr marL="114300" indent="0">
              <a:buNone/>
            </a:pPr>
            <a:r>
              <a:rPr lang="en-US" dirty="0" smtClean="0">
                <a:latin typeface="Arial" panose="020B0604020202020204" pitchFamily="34" charset="0"/>
                <a:cs typeface="Arial" panose="020B0604020202020204" pitchFamily="34" charset="0"/>
              </a:rPr>
              <a:t>Glossary and examples are finished</a:t>
            </a:r>
          </a:p>
          <a:p>
            <a:pPr marL="114300" indent="0">
              <a:buNone/>
            </a:pPr>
            <a:endParaRPr lang="en-US" dirty="0" smtClean="0">
              <a:latin typeface="Arial" panose="020B0604020202020204" pitchFamily="34" charset="0"/>
              <a:cs typeface="Arial" panose="020B0604020202020204" pitchFamily="34" charset="0"/>
            </a:endParaRPr>
          </a:p>
          <a:p>
            <a:pPr marL="114300" indent="0">
              <a:buNone/>
            </a:pPr>
            <a:r>
              <a:rPr lang="en-US" dirty="0" smtClean="0">
                <a:latin typeface="Arial" panose="020B0604020202020204" pitchFamily="34" charset="0"/>
                <a:cs typeface="Arial" panose="020B0604020202020204" pitchFamily="34" charset="0"/>
              </a:rPr>
              <a:t>Products under development:</a:t>
            </a:r>
          </a:p>
          <a:p>
            <a:r>
              <a:rPr lang="en-US" dirty="0" smtClean="0">
                <a:latin typeface="Arial" panose="020B0604020202020204" pitchFamily="34" charset="0"/>
                <a:cs typeface="Arial" panose="020B0604020202020204" pitchFamily="34" charset="0"/>
              </a:rPr>
              <a:t>Practice guides</a:t>
            </a:r>
          </a:p>
          <a:p>
            <a:r>
              <a:rPr lang="en-US" dirty="0" smtClean="0">
                <a:latin typeface="Arial" panose="020B0604020202020204" pitchFamily="34" charset="0"/>
                <a:cs typeface="Arial" panose="020B0604020202020204" pitchFamily="34" charset="0"/>
              </a:rPr>
              <a:t>Videos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Checklists</a:t>
            </a:r>
          </a:p>
          <a:p>
            <a:r>
              <a:rPr lang="en-US" dirty="0">
                <a:latin typeface="Arial" panose="020B0604020202020204" pitchFamily="34" charset="0"/>
                <a:cs typeface="Arial" panose="020B0604020202020204" pitchFamily="34" charset="0"/>
              </a:rPr>
              <a:t>Modules</a:t>
            </a:r>
          </a:p>
          <a:p>
            <a:pPr marL="0" indent="0">
              <a:buNone/>
            </a:pPr>
            <a:endParaRPr lang="en-US" dirty="0"/>
          </a:p>
        </p:txBody>
      </p:sp>
    </p:spTree>
    <p:extLst>
      <p:ext uri="{BB962C8B-B14F-4D97-AF65-F5344CB8AC3E}">
        <p14:creationId xmlns:p14="http://schemas.microsoft.com/office/powerpoint/2010/main" val="819533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16</a:t>
            </a:fld>
            <a:endParaRPr lang="en-US" dirty="0"/>
          </a:p>
        </p:txBody>
      </p:sp>
      <p:sp>
        <p:nvSpPr>
          <p:cNvPr id="2" name="Title 1" descr="&quot; &quot;"/>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Visit the </a:t>
            </a:r>
            <a:r>
              <a:rPr lang="en-US" dirty="0" err="1" smtClean="0"/>
              <a:t>DaSy</a:t>
            </a:r>
            <a:r>
              <a:rPr lang="en-US" dirty="0" smtClean="0"/>
              <a:t> website at:</a:t>
            </a:r>
            <a:br>
              <a:rPr lang="en-US" dirty="0" smtClean="0"/>
            </a:br>
            <a:r>
              <a:rPr lang="en-US" dirty="0" smtClean="0">
                <a:hlinkClick r:id="rId2"/>
              </a:rPr>
              <a:t>http://dasycenter.org/</a:t>
            </a:r>
            <a:endParaRPr lang="en-US" dirty="0" smtClean="0"/>
          </a:p>
          <a:p>
            <a:r>
              <a:rPr lang="en-US" dirty="0" smtClean="0"/>
              <a:t>Like us on Facebook: </a:t>
            </a:r>
            <a:br>
              <a:rPr lang="en-US" dirty="0" smtClean="0"/>
            </a:br>
            <a:r>
              <a:rPr lang="en-US" u="sng" dirty="0">
                <a:hlinkClick r:id="rId3"/>
              </a:rPr>
              <a:t>https://www.facebook.com/dasycenter</a:t>
            </a:r>
            <a:endParaRPr lang="en-US" dirty="0" smtClean="0"/>
          </a:p>
          <a:p>
            <a:r>
              <a:rPr lang="en-US" dirty="0" smtClean="0"/>
              <a:t>Follow us on Twitter:</a:t>
            </a:r>
            <a:br>
              <a:rPr lang="en-US" dirty="0" smtClean="0"/>
            </a:br>
            <a:r>
              <a:rPr lang="en-US" u="sng" dirty="0" smtClean="0">
                <a:hlinkClick r:id="rId4"/>
              </a:rPr>
              <a:t>@</a:t>
            </a:r>
            <a:r>
              <a:rPr lang="en-US" u="sng" dirty="0" err="1">
                <a:hlinkClick r:id="rId4"/>
              </a:rPr>
              <a:t>DaSyCenter</a:t>
            </a:r>
            <a:r>
              <a:rPr lang="en-US" dirty="0"/>
              <a:t> </a:t>
            </a:r>
            <a:r>
              <a:rPr lang="en-US" dirty="0" smtClean="0"/>
              <a:t> </a:t>
            </a:r>
          </a:p>
        </p:txBody>
      </p:sp>
    </p:spTree>
    <p:extLst>
      <p:ext uri="{BB962C8B-B14F-4D97-AF65-F5344CB8AC3E}">
        <p14:creationId xmlns:p14="http://schemas.microsoft.com/office/powerpoint/2010/main" val="1373862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17</a:t>
            </a:fld>
            <a:endParaRPr lang="en-US" dirty="0"/>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smtClean="0"/>
              <a:t>The contents of this presentation were developed under a grant from the U.S. Department of Education, #H373Z120002. However, those contents do not necessarily represent the policy of the U.S. Department of Education, and you should not assume endorsement by the Federal Government. Project Officers, Meredith </a:t>
            </a:r>
            <a:r>
              <a:rPr lang="en-US" sz="1800" dirty="0" err="1" smtClean="0"/>
              <a:t>Miceli</a:t>
            </a:r>
            <a:r>
              <a:rPr lang="en-US" sz="1800" dirty="0" smtClean="0"/>
              <a:t> and </a:t>
            </a:r>
            <a:r>
              <a:rPr lang="en-US" sz="1800" dirty="0" err="1" smtClean="0"/>
              <a:t>Richelle</a:t>
            </a:r>
            <a:r>
              <a:rPr lang="en-US" sz="1800" dirty="0" smtClean="0"/>
              <a:t> Davis.</a:t>
            </a:r>
          </a:p>
        </p:txBody>
      </p:sp>
      <p:grpSp>
        <p:nvGrpSpPr>
          <p:cNvPr id="4" name="Group 3" descr="&quot; &quot;"/>
          <p:cNvGrpSpPr/>
          <p:nvPr/>
        </p:nvGrpSpPr>
        <p:grpSpPr>
          <a:xfrm>
            <a:off x="2288381" y="4253103"/>
            <a:ext cx="4110037" cy="990600"/>
            <a:chOff x="2590800" y="4960238"/>
            <a:chExt cx="4110037" cy="990600"/>
          </a:xfrm>
        </p:grpSpPr>
        <p:pic>
          <p:nvPicPr>
            <p:cNvPr id="9" name="Picture 8" descr="Logo of the U.S. Department of Educ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4960238"/>
              <a:ext cx="990600" cy="990600"/>
            </a:xfrm>
            <a:prstGeom prst="rect">
              <a:avLst/>
            </a:prstGeom>
          </p:spPr>
        </p:pic>
        <p:pic>
          <p:nvPicPr>
            <p:cNvPr id="10" name="Picture 9" descr="Logo of the Technical Assistance and Dissemination Network"/>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3800" y="5174741"/>
              <a:ext cx="1676400" cy="561594"/>
            </a:xfrm>
            <a:prstGeom prst="rect">
              <a:avLst/>
            </a:prstGeom>
          </p:spPr>
        </p:pic>
        <p:pic>
          <p:nvPicPr>
            <p:cNvPr id="11" name="Picture 10" descr="Logo of the U.S. Office of Special Education Program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8800" y="5012626"/>
              <a:ext cx="1062037" cy="885825"/>
            </a:xfrm>
            <a:prstGeom prst="rect">
              <a:avLst/>
            </a:prstGeom>
          </p:spPr>
        </p:pic>
      </p:grpSp>
    </p:spTree>
    <p:extLst>
      <p:ext uri="{BB962C8B-B14F-4D97-AF65-F5344CB8AC3E}">
        <p14:creationId xmlns:p14="http://schemas.microsoft.com/office/powerpoint/2010/main" val="2621243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2</a:t>
            </a:fld>
            <a:endParaRPr lang="en-US" dirty="0"/>
          </a:p>
        </p:txBody>
      </p:sp>
      <p:sp>
        <p:nvSpPr>
          <p:cNvPr id="3" name="Title 2" descr="&quot; &quot;"/>
          <p:cNvSpPr>
            <a:spLocks noGrp="1"/>
          </p:cNvSpPr>
          <p:nvPr>
            <p:ph type="title"/>
          </p:nvPr>
        </p:nvSpPr>
        <p:spPr/>
        <p:txBody>
          <a:bodyPr/>
          <a:lstStyle/>
          <a:p>
            <a:r>
              <a:rPr lang="en-US" dirty="0" smtClean="0"/>
              <a:t>First question:  Purpose/decision</a:t>
            </a:r>
            <a:endParaRPr lang="en-US" dirty="0"/>
          </a:p>
        </p:txBody>
      </p:sp>
      <p:sp>
        <p:nvSpPr>
          <p:cNvPr id="2" name="Content Placeholder 1"/>
          <p:cNvSpPr>
            <a:spLocks noGrp="1"/>
          </p:cNvSpPr>
          <p:nvPr>
            <p:ph idx="1"/>
          </p:nvPr>
        </p:nvSpPr>
        <p:spPr/>
        <p:txBody>
          <a:bodyPr/>
          <a:lstStyle/>
          <a:p>
            <a:pPr lvl="0"/>
            <a:r>
              <a:rPr lang="en-US" dirty="0"/>
              <a:t>Decisions about an individual child</a:t>
            </a:r>
          </a:p>
          <a:p>
            <a:pPr lvl="1"/>
            <a:r>
              <a:rPr lang="en-US" dirty="0"/>
              <a:t>Development screening         Is there a need for additional assessment?</a:t>
            </a:r>
          </a:p>
          <a:p>
            <a:pPr lvl="1"/>
            <a:r>
              <a:rPr lang="en-US" dirty="0"/>
              <a:t>To identify a developmental delay</a:t>
            </a:r>
          </a:p>
          <a:p>
            <a:pPr lvl="1"/>
            <a:r>
              <a:rPr lang="en-US" dirty="0"/>
              <a:t>To inform instruction (modify, adapt, etc.)</a:t>
            </a:r>
          </a:p>
          <a:p>
            <a:pPr lvl="1"/>
            <a:r>
              <a:rPr lang="en-US" dirty="0"/>
              <a:t>To inform parents about a child’s progress</a:t>
            </a:r>
          </a:p>
        </p:txBody>
      </p:sp>
      <p:sp>
        <p:nvSpPr>
          <p:cNvPr id="4" name="Right Arrow 3" descr="&quot; &quot;"/>
          <p:cNvSpPr/>
          <p:nvPr/>
        </p:nvSpPr>
        <p:spPr>
          <a:xfrm>
            <a:off x="4343400" y="22860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5676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3</a:t>
            </a:fld>
            <a:endParaRPr lang="en-US" dirty="0"/>
          </a:p>
        </p:txBody>
      </p:sp>
      <p:sp>
        <p:nvSpPr>
          <p:cNvPr id="3" name="Title 2" descr="&quot; &quot;"/>
          <p:cNvSpPr>
            <a:spLocks noGrp="1"/>
          </p:cNvSpPr>
          <p:nvPr>
            <p:ph type="title"/>
          </p:nvPr>
        </p:nvSpPr>
        <p:spPr/>
        <p:txBody>
          <a:bodyPr/>
          <a:lstStyle/>
          <a:p>
            <a:r>
              <a:rPr lang="en-US" dirty="0" smtClean="0"/>
              <a:t>First question:  Purpose/decision</a:t>
            </a:r>
            <a:endParaRPr lang="en-US" dirty="0"/>
          </a:p>
        </p:txBody>
      </p:sp>
      <p:sp>
        <p:nvSpPr>
          <p:cNvPr id="2" name="Content Placeholder 1"/>
          <p:cNvSpPr>
            <a:spLocks noGrp="1"/>
          </p:cNvSpPr>
          <p:nvPr>
            <p:ph idx="1"/>
          </p:nvPr>
        </p:nvSpPr>
        <p:spPr/>
        <p:txBody>
          <a:bodyPr/>
          <a:lstStyle/>
          <a:p>
            <a:pPr lvl="0"/>
            <a:r>
              <a:rPr lang="en-US" dirty="0"/>
              <a:t>Decisions about </a:t>
            </a:r>
            <a:r>
              <a:rPr lang="en-US" dirty="0" smtClean="0"/>
              <a:t>a group of children (classroom, center, program, school, district, state - aggregate data)</a:t>
            </a:r>
          </a:p>
          <a:p>
            <a:pPr lvl="1"/>
            <a:r>
              <a:rPr lang="en-US" dirty="0" smtClean="0"/>
              <a:t>To improve the instructional program</a:t>
            </a:r>
          </a:p>
          <a:p>
            <a:pPr lvl="2"/>
            <a:r>
              <a:rPr lang="en-US" dirty="0" smtClean="0"/>
              <a:t>To identify factors related to effective instruction</a:t>
            </a:r>
          </a:p>
          <a:p>
            <a:pPr lvl="2"/>
            <a:r>
              <a:rPr lang="en-US" dirty="0" smtClean="0"/>
              <a:t>To inform professional development</a:t>
            </a:r>
          </a:p>
          <a:p>
            <a:pPr lvl="2"/>
            <a:r>
              <a:rPr lang="en-US" dirty="0" smtClean="0"/>
              <a:t>To inform decisions about the curriculum</a:t>
            </a:r>
          </a:p>
          <a:p>
            <a:r>
              <a:rPr lang="en-US" dirty="0" smtClean="0"/>
              <a:t>Decisions about whether the program is working as intended, effective, that funds are well spent, etc. (accountability)</a:t>
            </a:r>
            <a:endParaRPr lang="en-US" dirty="0"/>
          </a:p>
        </p:txBody>
      </p:sp>
    </p:spTree>
    <p:extLst>
      <p:ext uri="{BB962C8B-B14F-4D97-AF65-F5344CB8AC3E}">
        <p14:creationId xmlns:p14="http://schemas.microsoft.com/office/powerpoint/2010/main" val="3680878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descr="&quot; &quot;"/>
          <p:cNvSpPr>
            <a:spLocks noGrp="1"/>
          </p:cNvSpPr>
          <p:nvPr>
            <p:ph type="title"/>
          </p:nvPr>
        </p:nvSpPr>
        <p:spPr/>
        <p:txBody>
          <a:bodyPr/>
          <a:lstStyle/>
          <a:p>
            <a:r>
              <a:rPr lang="en-US" dirty="0" smtClean="0"/>
              <a:t>First question:  Purpose/decision</a:t>
            </a:r>
            <a:endParaRPr lang="en-US" dirty="0"/>
          </a:p>
        </p:txBody>
      </p:sp>
      <p:sp>
        <p:nvSpPr>
          <p:cNvPr id="2" name="Content Placeholder 1"/>
          <p:cNvSpPr>
            <a:spLocks noGrp="1"/>
          </p:cNvSpPr>
          <p:nvPr>
            <p:ph idx="1"/>
          </p:nvPr>
        </p:nvSpPr>
        <p:spPr/>
        <p:txBody>
          <a:bodyPr/>
          <a:lstStyle/>
          <a:p>
            <a:pPr lvl="0"/>
            <a:r>
              <a:rPr lang="en-US" dirty="0" smtClean="0"/>
              <a:t>Decisions about early childhood policy – to examine the learning/developmental status of children</a:t>
            </a:r>
          </a:p>
          <a:p>
            <a:pPr lvl="0"/>
            <a:r>
              <a:rPr lang="en-US" dirty="0" smtClean="0"/>
              <a:t>Decisions about individual adults</a:t>
            </a:r>
          </a:p>
          <a:p>
            <a:pPr lvl="1"/>
            <a:r>
              <a:rPr lang="en-US" dirty="0" smtClean="0"/>
              <a:t>Teacher evaluation</a:t>
            </a:r>
          </a:p>
          <a:p>
            <a:pPr lvl="1"/>
            <a:r>
              <a:rPr lang="en-US" dirty="0" smtClean="0"/>
              <a:t>Principal evaluation</a:t>
            </a:r>
          </a:p>
          <a:p>
            <a:pPr lvl="1"/>
            <a:endParaRPr lang="en-US" dirty="0"/>
          </a:p>
          <a:p>
            <a:pPr lvl="1"/>
            <a:endParaRPr lang="en-US" dirty="0" smtClean="0"/>
          </a:p>
          <a:p>
            <a:pPr lvl="1"/>
            <a:endParaRPr lang="en-US" dirty="0"/>
          </a:p>
        </p:txBody>
      </p:sp>
      <p:sp>
        <p:nvSpPr>
          <p:cNvPr id="4" name="TextBox 3"/>
          <p:cNvSpPr txBox="1"/>
          <p:nvPr/>
        </p:nvSpPr>
        <p:spPr>
          <a:xfrm>
            <a:off x="533400" y="3962400"/>
            <a:ext cx="7696200" cy="954107"/>
          </a:xfrm>
          <a:prstGeom prst="rect">
            <a:avLst/>
          </a:prstGeom>
          <a:solidFill>
            <a:schemeClr val="accent3">
              <a:lumMod val="20000"/>
              <a:lumOff val="80000"/>
            </a:schemeClr>
          </a:solidFill>
        </p:spPr>
        <p:txBody>
          <a:bodyPr wrap="square" rtlCol="0">
            <a:spAutoFit/>
          </a:bodyPr>
          <a:lstStyle/>
          <a:p>
            <a:pPr algn="ctr"/>
            <a:r>
              <a:rPr lang="en-US" sz="2800" dirty="0" smtClean="0"/>
              <a:t>States/Programs need to select/create assessments that are appropriate for their intended uses.</a:t>
            </a:r>
            <a:endParaRPr lang="en-US" sz="2800" dirty="0"/>
          </a:p>
        </p:txBody>
      </p:sp>
      <p:sp>
        <p:nvSpPr>
          <p:cNvPr id="6" name="TextBox 5"/>
          <p:cNvSpPr txBox="1"/>
          <p:nvPr/>
        </p:nvSpPr>
        <p:spPr>
          <a:xfrm>
            <a:off x="1371600" y="5105400"/>
            <a:ext cx="6324600" cy="954107"/>
          </a:xfrm>
          <a:prstGeom prst="rect">
            <a:avLst/>
          </a:prstGeom>
          <a:solidFill>
            <a:schemeClr val="accent3">
              <a:lumMod val="40000"/>
              <a:lumOff val="60000"/>
            </a:schemeClr>
          </a:solidFill>
        </p:spPr>
        <p:txBody>
          <a:bodyPr wrap="square" rtlCol="0">
            <a:spAutoFit/>
          </a:bodyPr>
          <a:lstStyle/>
          <a:p>
            <a:r>
              <a:rPr lang="en-US" sz="2800" dirty="0" smtClean="0"/>
              <a:t>…but we don’t have tools that have been developed for all these purposes.</a:t>
            </a:r>
            <a:endParaRPr lang="en-US" sz="2800" dirty="0"/>
          </a:p>
        </p:txBody>
      </p:sp>
    </p:spTree>
    <p:extLst>
      <p:ext uri="{BB962C8B-B14F-4D97-AF65-F5344CB8AC3E}">
        <p14:creationId xmlns:p14="http://schemas.microsoft.com/office/powerpoint/2010/main" val="402685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5</a:t>
            </a:fld>
            <a:endParaRPr lang="en-US" dirty="0"/>
          </a:p>
        </p:txBody>
      </p:sp>
      <p:sp>
        <p:nvSpPr>
          <p:cNvPr id="3" name="Title 2" descr="&quot; &quot;"/>
          <p:cNvSpPr>
            <a:spLocks noGrp="1"/>
          </p:cNvSpPr>
          <p:nvPr>
            <p:ph type="title"/>
          </p:nvPr>
        </p:nvSpPr>
        <p:spPr/>
        <p:txBody>
          <a:bodyPr/>
          <a:lstStyle/>
          <a:p>
            <a:r>
              <a:rPr lang="en-US" dirty="0" smtClean="0"/>
              <a:t>Assessing children with disabilities</a:t>
            </a:r>
            <a:endParaRPr lang="en-US" dirty="0"/>
          </a:p>
        </p:txBody>
      </p:sp>
      <p:sp>
        <p:nvSpPr>
          <p:cNvPr id="2" name="Content Placeholder 1"/>
          <p:cNvSpPr>
            <a:spLocks noGrp="1"/>
          </p:cNvSpPr>
          <p:nvPr>
            <p:ph idx="1"/>
          </p:nvPr>
        </p:nvSpPr>
        <p:spPr/>
        <p:txBody>
          <a:bodyPr/>
          <a:lstStyle/>
          <a:p>
            <a:pPr lvl="0"/>
            <a:r>
              <a:rPr lang="en-US" dirty="0" smtClean="0"/>
              <a:t>Heterogeneous population</a:t>
            </a:r>
          </a:p>
          <a:p>
            <a:pPr lvl="1"/>
            <a:r>
              <a:rPr lang="en-US" dirty="0" smtClean="0"/>
              <a:t>Some children have physical or sensory impairments</a:t>
            </a:r>
          </a:p>
          <a:p>
            <a:pPr lvl="1"/>
            <a:r>
              <a:rPr lang="en-US" dirty="0" smtClean="0"/>
              <a:t>Some have only language problems</a:t>
            </a:r>
          </a:p>
          <a:p>
            <a:pPr lvl="1"/>
            <a:r>
              <a:rPr lang="en-US" dirty="0" smtClean="0"/>
              <a:t>Some have intellectual challenges</a:t>
            </a:r>
          </a:p>
          <a:p>
            <a:pPr lvl="1"/>
            <a:r>
              <a:rPr lang="en-US" dirty="0" smtClean="0"/>
              <a:t>Some have behavior problems</a:t>
            </a:r>
          </a:p>
          <a:p>
            <a:pPr lvl="1"/>
            <a:r>
              <a:rPr lang="en-US" dirty="0" smtClean="0"/>
              <a:t>Some have combinations</a:t>
            </a:r>
            <a:endParaRPr lang="en-US" dirty="0"/>
          </a:p>
          <a:p>
            <a:pPr lvl="0"/>
            <a:r>
              <a:rPr lang="en-US" dirty="0" smtClean="0"/>
              <a:t>Decisions </a:t>
            </a:r>
            <a:r>
              <a:rPr lang="en-US" dirty="0"/>
              <a:t>about </a:t>
            </a:r>
            <a:r>
              <a:rPr lang="en-US" dirty="0" smtClean="0"/>
              <a:t>individual children</a:t>
            </a:r>
          </a:p>
          <a:p>
            <a:pPr lvl="1"/>
            <a:r>
              <a:rPr lang="en-US" dirty="0" smtClean="0"/>
              <a:t>Can use different assessments with different children</a:t>
            </a:r>
            <a:endParaRPr lang="en-US" dirty="0"/>
          </a:p>
        </p:txBody>
      </p:sp>
    </p:spTree>
    <p:extLst>
      <p:ext uri="{BB962C8B-B14F-4D97-AF65-F5344CB8AC3E}">
        <p14:creationId xmlns:p14="http://schemas.microsoft.com/office/powerpoint/2010/main" val="4257940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6</a:t>
            </a:fld>
            <a:endParaRPr lang="en-US" dirty="0"/>
          </a:p>
        </p:txBody>
      </p:sp>
      <p:sp>
        <p:nvSpPr>
          <p:cNvPr id="3" name="Title 2" descr="&quot; &quot;"/>
          <p:cNvSpPr>
            <a:spLocks noGrp="1"/>
          </p:cNvSpPr>
          <p:nvPr>
            <p:ph type="title"/>
          </p:nvPr>
        </p:nvSpPr>
        <p:spPr/>
        <p:txBody>
          <a:bodyPr>
            <a:normAutofit/>
          </a:bodyPr>
          <a:lstStyle/>
          <a:p>
            <a:r>
              <a:rPr lang="en-US" dirty="0" smtClean="0"/>
              <a:t>Assessing children with disabilities </a:t>
            </a:r>
            <a:endParaRPr lang="en-US" dirty="0"/>
          </a:p>
        </p:txBody>
      </p:sp>
      <p:sp>
        <p:nvSpPr>
          <p:cNvPr id="2" name="Content Placeholder 1"/>
          <p:cNvSpPr>
            <a:spLocks noGrp="1"/>
          </p:cNvSpPr>
          <p:nvPr>
            <p:ph idx="1"/>
          </p:nvPr>
        </p:nvSpPr>
        <p:spPr/>
        <p:txBody>
          <a:bodyPr/>
          <a:lstStyle/>
          <a:p>
            <a:pPr lvl="0"/>
            <a:r>
              <a:rPr lang="en-US" dirty="0" smtClean="0"/>
              <a:t>Aggregate data creates the challenge</a:t>
            </a:r>
          </a:p>
          <a:p>
            <a:pPr lvl="0"/>
            <a:r>
              <a:rPr lang="en-US" dirty="0" smtClean="0"/>
              <a:t>Formerly…exclude children with disabilities</a:t>
            </a:r>
          </a:p>
          <a:p>
            <a:pPr lvl="1"/>
            <a:r>
              <a:rPr lang="en-US" dirty="0" smtClean="0"/>
              <a:t>Consequently had no aggregate data on the performance of children with disabilities</a:t>
            </a:r>
          </a:p>
          <a:p>
            <a:r>
              <a:rPr lang="en-US" dirty="0" smtClean="0"/>
              <a:t>Now…  </a:t>
            </a:r>
          </a:p>
          <a:p>
            <a:pPr lvl="1"/>
            <a:r>
              <a:rPr lang="en-US" dirty="0" smtClean="0"/>
              <a:t>Universal design for learning</a:t>
            </a:r>
          </a:p>
          <a:p>
            <a:pPr lvl="1"/>
            <a:r>
              <a:rPr lang="en-US" dirty="0" smtClean="0"/>
              <a:t>Accommodations/adaptations</a:t>
            </a:r>
          </a:p>
          <a:p>
            <a:pPr lvl="2"/>
            <a:r>
              <a:rPr lang="en-US" dirty="0" smtClean="0"/>
              <a:t>What is an alternative way of finding out what that child knows and can do?</a:t>
            </a:r>
          </a:p>
          <a:p>
            <a:pPr lvl="1"/>
            <a:endParaRPr lang="en-US" dirty="0"/>
          </a:p>
        </p:txBody>
      </p:sp>
    </p:spTree>
    <p:extLst>
      <p:ext uri="{BB962C8B-B14F-4D97-AF65-F5344CB8AC3E}">
        <p14:creationId xmlns:p14="http://schemas.microsoft.com/office/powerpoint/2010/main" val="2371374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7</a:t>
            </a:fld>
            <a:endParaRPr lang="en-US" dirty="0"/>
          </a:p>
        </p:txBody>
      </p:sp>
      <p:sp>
        <p:nvSpPr>
          <p:cNvPr id="3" name="Title 2" descr="&quot; &quot;"/>
          <p:cNvSpPr>
            <a:spLocks noGrp="1"/>
          </p:cNvSpPr>
          <p:nvPr>
            <p:ph type="title"/>
          </p:nvPr>
        </p:nvSpPr>
        <p:spPr/>
        <p:txBody>
          <a:bodyPr>
            <a:normAutofit/>
          </a:bodyPr>
          <a:lstStyle/>
          <a:p>
            <a:r>
              <a:rPr lang="en-US" dirty="0" smtClean="0"/>
              <a:t>Assessing children with disabilities </a:t>
            </a:r>
            <a:endParaRPr lang="en-US" dirty="0"/>
          </a:p>
        </p:txBody>
      </p:sp>
      <p:sp>
        <p:nvSpPr>
          <p:cNvPr id="2" name="Content Placeholder 1"/>
          <p:cNvSpPr>
            <a:spLocks noGrp="1"/>
          </p:cNvSpPr>
          <p:nvPr>
            <p:ph idx="1"/>
          </p:nvPr>
        </p:nvSpPr>
        <p:spPr/>
        <p:txBody>
          <a:bodyPr/>
          <a:lstStyle/>
          <a:p>
            <a:pPr lvl="0"/>
            <a:r>
              <a:rPr lang="en-US" dirty="0" smtClean="0"/>
              <a:t>Observation-based assessments are inherently more usable/useful for children with disabilities </a:t>
            </a:r>
          </a:p>
          <a:p>
            <a:pPr lvl="1"/>
            <a:r>
              <a:rPr lang="en-US" sz="2200" dirty="0" smtClean="0"/>
              <a:t>Structure allows children multiple ways of demonstrating competence</a:t>
            </a:r>
          </a:p>
          <a:p>
            <a:pPr lvl="1"/>
            <a:r>
              <a:rPr lang="en-US" sz="2200" dirty="0" smtClean="0"/>
              <a:t>More flexible administration</a:t>
            </a:r>
          </a:p>
          <a:p>
            <a:r>
              <a:rPr lang="en-US" dirty="0" smtClean="0"/>
              <a:t>Highly structured “table top” assessments are the most problematic for children with disabilities</a:t>
            </a:r>
          </a:p>
          <a:p>
            <a:pPr lvl="1"/>
            <a:r>
              <a:rPr lang="en-US" sz="2200" dirty="0" smtClean="0"/>
              <a:t>De-contextualized</a:t>
            </a:r>
          </a:p>
          <a:p>
            <a:pPr lvl="1"/>
            <a:r>
              <a:rPr lang="en-US" sz="2200" dirty="0" smtClean="0"/>
              <a:t>Can require lots of accommodations and adaptations</a:t>
            </a:r>
          </a:p>
          <a:p>
            <a:pPr lvl="1"/>
            <a:r>
              <a:rPr lang="en-US" sz="2200" dirty="0" smtClean="0"/>
              <a:t>Some regard as more objective measures</a:t>
            </a:r>
          </a:p>
          <a:p>
            <a:pPr lvl="1"/>
            <a:endParaRPr lang="en-US" sz="2200" dirty="0"/>
          </a:p>
        </p:txBody>
      </p:sp>
    </p:spTree>
    <p:extLst>
      <p:ext uri="{BB962C8B-B14F-4D97-AF65-F5344CB8AC3E}">
        <p14:creationId xmlns:p14="http://schemas.microsoft.com/office/powerpoint/2010/main" val="477051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8</a:t>
            </a:fld>
            <a:endParaRPr lang="en-US" dirty="0"/>
          </a:p>
        </p:txBody>
      </p:sp>
      <p:sp>
        <p:nvSpPr>
          <p:cNvPr id="3" name="Title 2" descr="&quot; &quot;"/>
          <p:cNvSpPr>
            <a:spLocks noGrp="1"/>
          </p:cNvSpPr>
          <p:nvPr>
            <p:ph type="title"/>
          </p:nvPr>
        </p:nvSpPr>
        <p:spPr/>
        <p:txBody>
          <a:bodyPr>
            <a:normAutofit fontScale="90000"/>
          </a:bodyPr>
          <a:lstStyle/>
          <a:p>
            <a:r>
              <a:rPr lang="en-US" dirty="0" smtClean="0"/>
              <a:t>Choosing an assessment for aggregated data</a:t>
            </a:r>
            <a:endParaRPr lang="en-US" dirty="0"/>
          </a:p>
        </p:txBody>
      </p:sp>
      <p:sp>
        <p:nvSpPr>
          <p:cNvPr id="2" name="Content Placeholder 1"/>
          <p:cNvSpPr>
            <a:spLocks noGrp="1"/>
          </p:cNvSpPr>
          <p:nvPr>
            <p:ph idx="1"/>
          </p:nvPr>
        </p:nvSpPr>
        <p:spPr/>
        <p:txBody>
          <a:bodyPr/>
          <a:lstStyle/>
          <a:p>
            <a:r>
              <a:rPr lang="en-US" dirty="0" smtClean="0"/>
              <a:t>Choices are limited </a:t>
            </a:r>
          </a:p>
          <a:p>
            <a:r>
              <a:rPr lang="en-US" dirty="0" smtClean="0"/>
              <a:t>Many EC assessments are old and not designed with children with disabilities in mind</a:t>
            </a:r>
          </a:p>
          <a:p>
            <a:r>
              <a:rPr lang="en-US" dirty="0" smtClean="0"/>
              <a:t> Desired Results Development Profile – access</a:t>
            </a:r>
          </a:p>
          <a:p>
            <a:pPr lvl="1"/>
            <a:r>
              <a:rPr lang="en-US" b="1" dirty="0" smtClean="0"/>
              <a:t>Designed</a:t>
            </a:r>
            <a:r>
              <a:rPr lang="en-US" dirty="0" smtClean="0"/>
              <a:t> to minimize the need for adaptations</a:t>
            </a:r>
          </a:p>
          <a:p>
            <a:pPr lvl="1"/>
            <a:r>
              <a:rPr lang="en-US" dirty="0" smtClean="0"/>
              <a:t>Includes a list of possible adaptations</a:t>
            </a:r>
          </a:p>
          <a:p>
            <a:r>
              <a:rPr lang="en-US" dirty="0" smtClean="0"/>
              <a:t> Other observation-based assessments –</a:t>
            </a:r>
          </a:p>
          <a:p>
            <a:pPr lvl="1"/>
            <a:r>
              <a:rPr lang="en-US" dirty="0" smtClean="0"/>
              <a:t>GOLD, Work Sampling, etc. </a:t>
            </a:r>
            <a:endParaRPr lang="en-US" dirty="0"/>
          </a:p>
        </p:txBody>
      </p:sp>
    </p:spTree>
    <p:extLst>
      <p:ext uri="{BB962C8B-B14F-4D97-AF65-F5344CB8AC3E}">
        <p14:creationId xmlns:p14="http://schemas.microsoft.com/office/powerpoint/2010/main" val="300367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Available </a:t>
            </a:r>
            <a:r>
              <a:rPr lang="en-US" sz="2400" dirty="0"/>
              <a:t>at </a:t>
            </a:r>
            <a:br>
              <a:rPr lang="en-US" sz="2400" dirty="0"/>
            </a:br>
            <a:r>
              <a:rPr lang="en-US" sz="2400" dirty="0"/>
              <a:t>http://www.dec-sped.org/recommendedpractices</a:t>
            </a:r>
          </a:p>
        </p:txBody>
      </p:sp>
      <p:pic>
        <p:nvPicPr>
          <p:cNvPr id="2051" name="Picture 3" descr="this image is a snapshot of the Division for Early Childhood's Recommend Practices web page."/>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4962" t="15187" r="16988" b="11969"/>
          <a:stretch/>
        </p:blipFill>
        <p:spPr bwMode="auto">
          <a:xfrm rot="20859782">
            <a:off x="2531732" y="1827805"/>
            <a:ext cx="5372100" cy="35941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407241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First question:  Purpose/decision&amp;quot;&quot;/&gt;&lt;property id=&quot;20307&quot; value=&quot;257&quot;/&gt;&lt;/object&gt;&lt;object type=&quot;3&quot; unique_id=&quot;11915&quot;&gt;&lt;property id=&quot;20148&quot; value=&quot;5&quot;/&gt;&lt;property id=&quot;20300&quot; value=&quot;Slide 11 - &amp;quot;Topic Areas&amp;quot;&quot;/&gt;&lt;property id=&quot;20307&quot; value=&quot;259&quot;/&gt;&lt;/object&gt;&lt;object type=&quot;3&quot; unique_id=&quot;11924&quot;&gt;&lt;property id=&quot;20148&quot; value=&quot;5&quot;/&gt;&lt;property id=&quot;20300&quot; value=&quot;Slide 16&quot;/&gt;&lt;property id=&quot;20307&quot; value=&quot;267&quot;/&gt;&lt;/object&gt;&lt;object type=&quot;3&quot; unique_id=&quot;11925&quot;&gt;&lt;property id=&quot;20148&quot; value=&quot;5&quot;/&gt;&lt;property id=&quot;20300&quot; value=&quot;Slide 17&quot;/&gt;&lt;property id=&quot;20307&quot; value=&quot;269&quot;/&gt;&lt;/object&gt;&lt;object type=&quot;3&quot; unique_id=&quot;12152&quot;&gt;&lt;property id=&quot;20148&quot; value=&quot;5&quot;/&gt;&lt;property id=&quot;20300&quot; value=&quot;Slide 3 - &amp;quot;First question:  Purpose/decision&amp;quot;&quot;/&gt;&lt;property id=&quot;20307&quot; value=&quot;270&quot;/&gt;&lt;/object&gt;&lt;object type=&quot;3&quot; unique_id=&quot;12265&quot;&gt;&lt;property id=&quot;20148&quot; value=&quot;5&quot;/&gt;&lt;property id=&quot;20300&quot; value=&quot;Slide 4 - &amp;quot;First question:  Purpose/decision&amp;quot;&quot;/&gt;&lt;property id=&quot;20307&quot; value=&quot;271&quot;/&gt;&lt;/object&gt;&lt;object type=&quot;3&quot; unique_id=&quot;12266&quot;&gt;&lt;property id=&quot;20148&quot; value=&quot;5&quot;/&gt;&lt;property id=&quot;20300&quot; value=&quot;Slide 5 - &amp;quot;Assessing children with disabilities&amp;quot;&quot;/&gt;&lt;property id=&quot;20307&quot; value=&quot;272&quot;/&gt;&lt;/object&gt;&lt;object type=&quot;3&quot; unique_id=&quot;12267&quot;&gt;&lt;property id=&quot;20148&quot; value=&quot;5&quot;/&gt;&lt;property id=&quot;20300&quot; value=&quot;Slide 6 - &amp;quot;Assessing children with disabilities &amp;quot;&quot;/&gt;&lt;property id=&quot;20307&quot; value=&quot;273&quot;/&gt;&lt;/object&gt;&lt;object type=&quot;3&quot; unique_id=&quot;12268&quot;&gt;&lt;property id=&quot;20148&quot; value=&quot;5&quot;/&gt;&lt;property id=&quot;20300&quot; value=&quot;Slide 7 - &amp;quot;Assessing children with disabilities &amp;quot;&quot;/&gt;&lt;property id=&quot;20307&quot; value=&quot;274&quot;/&gt;&lt;/object&gt;&lt;object type=&quot;3&quot; unique_id=&quot;12269&quot;&gt;&lt;property id=&quot;20148&quot; value=&quot;5&quot;/&gt;&lt;property id=&quot;20300&quot; value=&quot;Slide 8 - &amp;quot;Choosing an assessment for aggregated data&amp;quot;&quot;/&gt;&lt;property id=&quot;20307&quot; value=&quot;275&quot;/&gt;&lt;/object&gt;&lt;object type=&quot;3&quot; unique_id=&quot;12417&quot;&gt;&lt;property id=&quot;20148&quot; value=&quot;5&quot;/&gt;&lt;property id=&quot;20300&quot; value=&quot;Slide 9 - &amp;quot;Available at &amp;#x0D;&amp;#x0A;http://www.dec-sped.org/recommendedpractices&amp;quot;&quot;/&gt;&lt;property id=&quot;20307&quot; value=&quot;276&quot;/&gt;&lt;/object&gt;&lt;object type=&quot;3&quot; unique_id=&quot;12418&quot;&gt;&lt;property id=&quot;20148&quot; value=&quot;5&quot;/&gt;&lt;property id=&quot;20300&quot; value=&quot;Slide 10 - &amp;quot;Some Features&amp;quot;&quot;/&gt;&lt;property id=&quot;20307&quot; value=&quot;278&quot;/&gt;&lt;/object&gt;&lt;object type=&quot;3&quot; unique_id=&quot;12419&quot;&gt;&lt;property id=&quot;20148&quot; value=&quot;5&quot;/&gt;&lt;property id=&quot;20300&quot; value=&quot;Slide 12 - &amp;quot;11 Assessment Practices&amp;quot;&quot;/&gt;&lt;property id=&quot;20307&quot; value=&quot;279&quot;/&gt;&lt;/object&gt;&lt;object type=&quot;3&quot; unique_id=&quot;12420&quot;&gt;&lt;property id=&quot;20148&quot; value=&quot;5&quot;/&gt;&lt;property id=&quot;20300&quot; value=&quot;Slide 13 - &amp;quot;11 Assessment Practices&amp;quot;&quot;/&gt;&lt;property id=&quot;20307&quot; value=&quot;277&quot;/&gt;&lt;/object&gt;&lt;object type=&quot;3&quot; unique_id=&quot;12505&quot;&gt;&lt;property id=&quot;20148&quot; value=&quot;5&quot;/&gt;&lt;property id=&quot;20300&quot; value=&quot;Slide 15 - &amp;quot;&amp;#x0D;&amp;#x0A;Supporting Implementation Through Product Development&amp;#x0D;&amp;#x0A;&amp;quot;&quot;/&gt;&lt;property id=&quot;20307&quot; value=&quot;280&quot;/&gt;&lt;/object&gt;&lt;object type=&quot;3&quot; unique_id=&quot;13064&quot;&gt;&lt;property id=&quot;20148&quot; value=&quot;5&quot;/&gt;&lt;property id=&quot;20300&quot; value=&quot;Slide 14 - &amp;quot;11 Assessment Practices&amp;quot;&quot;/&gt;&lt;property id=&quot;20307&quot; value=&quot;281&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TotalTime>
  <Words>705</Words>
  <Application>Microsoft Office PowerPoint</Application>
  <PresentationFormat>On-screen Show (4:3)</PresentationFormat>
  <Paragraphs>114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First question:  Purpose/decision</vt:lpstr>
      <vt:lpstr>First question:  Purpose/decision</vt:lpstr>
      <vt:lpstr>First question:  Purpose/decision</vt:lpstr>
      <vt:lpstr>Assessing children with disabilities</vt:lpstr>
      <vt:lpstr>Assessing children with disabilities </vt:lpstr>
      <vt:lpstr>Assessing children with disabilities </vt:lpstr>
      <vt:lpstr>Choosing an assessment for aggregated data</vt:lpstr>
      <vt:lpstr>Available at  http://www.dec-sped.org/recommendedpractices</vt:lpstr>
      <vt:lpstr>Some Features</vt:lpstr>
      <vt:lpstr>Topic Areas</vt:lpstr>
      <vt:lpstr>11 Assessment Practices</vt:lpstr>
      <vt:lpstr>11 Assessment Practices</vt:lpstr>
      <vt:lpstr>11 Assessment Practices</vt:lpstr>
      <vt:lpstr> Supporting Implementation Through Product Development </vt:lpstr>
      <vt:lpstr>PowerPoint Presentation</vt:lpstr>
      <vt:lpstr>PowerPoint Presentation</vt:lpstr>
    </vt:vector>
  </TitlesOfParts>
  <Company>The DaSy Center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Young Children with Disabilities</dc:title>
  <dc:creator>Kathy Hebbeler</dc:creator>
  <cp:keywords>Assessment, Disability, Best Practices</cp:keywords>
  <cp:lastModifiedBy>Roxanne Jones</cp:lastModifiedBy>
  <cp:revision>92</cp:revision>
  <dcterms:created xsi:type="dcterms:W3CDTF">2013-02-06T21:54:43Z</dcterms:created>
  <dcterms:modified xsi:type="dcterms:W3CDTF">2015-12-08T01:58:02Z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