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9" r:id="rId3"/>
    <p:sldId id="260" r:id="rId4"/>
    <p:sldId id="264" r:id="rId5"/>
    <p:sldId id="273" r:id="rId6"/>
    <p:sldId id="261" r:id="rId7"/>
    <p:sldId id="262" r:id="rId8"/>
    <p:sldId id="263" r:id="rId9"/>
    <p:sldId id="269" r:id="rId10"/>
    <p:sldId id="272" r:id="rId11"/>
    <p:sldId id="27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B"/>
    <a:srgbClr val="FF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63320" autoAdjust="0"/>
  </p:normalViewPr>
  <p:slideViewPr>
    <p:cSldViewPr>
      <p:cViewPr>
        <p:scale>
          <a:sx n="70" d="100"/>
          <a:sy n="70" d="100"/>
        </p:scale>
        <p:origin x="-4264" y="-944"/>
      </p:cViewPr>
      <p:guideLst>
        <p:guide orient="horz" pos="2160"/>
        <p:guide pos="2880"/>
      </p:guideLst>
    </p:cSldViewPr>
  </p:slideViewPr>
  <p:outlineViewPr>
    <p:cViewPr>
      <p:scale>
        <a:sx n="33" d="100"/>
        <a:sy n="33" d="100"/>
      </p:scale>
      <p:origin x="0" y="442"/>
    </p:cViewPr>
  </p:outlineViewPr>
  <p:notesTextViewPr>
    <p:cViewPr>
      <p:scale>
        <a:sx n="1" d="1"/>
        <a:sy n="1" d="1"/>
      </p:scale>
      <p:origin x="0" y="0"/>
    </p:cViewPr>
  </p:notesTextViewPr>
  <p:sorterViewPr>
    <p:cViewPr>
      <p:scale>
        <a:sx n="100" d="100"/>
        <a:sy n="100" d="100"/>
      </p:scale>
      <p:origin x="0" y="140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F85264D-A8C6-413A-B568-AE743966A7D8}" type="datetimeFigureOut">
              <a:rPr lang="en-US"/>
              <a:pPr>
                <a:defRPr/>
              </a:pPr>
              <a:t>10/28/15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45B2B14-60FF-4217-8B4D-096316563142}" type="slidenum">
              <a:rPr lang="en-US"/>
              <a:pPr>
                <a:defRPr/>
              </a:pPr>
              <a:t>‹#›</a:t>
            </a:fld>
            <a:endParaRPr lang="en-US"/>
          </a:p>
        </p:txBody>
      </p:sp>
    </p:spTree>
    <p:extLst>
      <p:ext uri="{BB962C8B-B14F-4D97-AF65-F5344CB8AC3E}">
        <p14:creationId xmlns:p14="http://schemas.microsoft.com/office/powerpoint/2010/main" val="10747630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31C567B-7FBF-40B7-8585-203B24D33ACC}" type="slidenum">
              <a:rPr lang="en-US" altLang="en-US">
                <a:solidFill>
                  <a:srgbClr val="000000"/>
                </a:solidFill>
              </a:rPr>
              <a:pPr fontAlgn="base">
                <a:spcBef>
                  <a:spcPct val="0"/>
                </a:spcBef>
                <a:spcAft>
                  <a:spcPct val="0"/>
                </a:spcAft>
              </a:pPr>
              <a:t>1</a:t>
            </a:fld>
            <a:endParaRPr lang="en-US"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5B2B14-60FF-4217-8B4D-096316563142}" type="slidenum">
              <a:rPr lang="en-US" smtClean="0"/>
              <a:pPr>
                <a:defRPr/>
              </a:pPr>
              <a:t>3</a:t>
            </a:fld>
            <a:endParaRPr lang="en-US"/>
          </a:p>
        </p:txBody>
      </p:sp>
    </p:spTree>
    <p:extLst>
      <p:ext uri="{BB962C8B-B14F-4D97-AF65-F5344CB8AC3E}">
        <p14:creationId xmlns:p14="http://schemas.microsoft.com/office/powerpoint/2010/main" val="234052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interaction between the practitioner,</a:t>
            </a:r>
            <a:r>
              <a:rPr lang="en-US" baseline="0" dirty="0" smtClean="0"/>
              <a:t> the child, and the family is at the heart of early intervention and early childhood special education.  Ultimately, the goal is always to improve the child’s learning and development and that happens through interactions with significant adults.  So the entre to improved outcomes is always through the practitioner, the adult who interacts with the child and family.  </a:t>
            </a:r>
            <a:endParaRPr lang="en-US" dirty="0"/>
          </a:p>
        </p:txBody>
      </p:sp>
      <p:sp>
        <p:nvSpPr>
          <p:cNvPr id="4" name="Slide Number Placeholder 3"/>
          <p:cNvSpPr>
            <a:spLocks noGrp="1"/>
          </p:cNvSpPr>
          <p:nvPr>
            <p:ph type="sldNum" sz="quarter" idx="10"/>
          </p:nvPr>
        </p:nvSpPr>
        <p:spPr/>
        <p:txBody>
          <a:bodyPr/>
          <a:lstStyle/>
          <a:p>
            <a:pPr>
              <a:defRPr/>
            </a:pPr>
            <a:fld id="{C45B2B14-60FF-4217-8B4D-096316563142}" type="slidenum">
              <a:rPr lang="en-US" smtClean="0"/>
              <a:pPr>
                <a:defRPr/>
              </a:pPr>
              <a:t>4</a:t>
            </a:fld>
            <a:endParaRPr lang="en-US"/>
          </a:p>
        </p:txBody>
      </p:sp>
    </p:spTree>
    <p:extLst>
      <p:ext uri="{BB962C8B-B14F-4D97-AF65-F5344CB8AC3E}">
        <p14:creationId xmlns:p14="http://schemas.microsoft.com/office/powerpoint/2010/main" val="702314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Whether </a:t>
            </a:r>
            <a:r>
              <a:rPr lang="en-US" baseline="0" dirty="0" smtClean="0"/>
              <a:t>that practitioner is implementing evidence-based practices depends on a multitude of factors.  Some of them are shown here.  These are the systems factors that Christina has been talking about.  So when we talk about program improvement we need to talk about making changes in how these things support (or not) what the practitioner does.  And we need to talk about having data on how those changes help (or not) the practitioner do a better job. </a:t>
            </a:r>
            <a:endParaRPr lang="en-US" dirty="0"/>
          </a:p>
        </p:txBody>
      </p:sp>
      <p:sp>
        <p:nvSpPr>
          <p:cNvPr id="4" name="Slide Number Placeholder 3"/>
          <p:cNvSpPr>
            <a:spLocks noGrp="1"/>
          </p:cNvSpPr>
          <p:nvPr>
            <p:ph type="sldNum" sz="quarter" idx="10"/>
          </p:nvPr>
        </p:nvSpPr>
        <p:spPr/>
        <p:txBody>
          <a:bodyPr/>
          <a:lstStyle/>
          <a:p>
            <a:pPr>
              <a:defRPr/>
            </a:pPr>
            <a:fld id="{C45B2B14-60FF-4217-8B4D-096316563142}" type="slidenum">
              <a:rPr lang="en-US" smtClean="0"/>
              <a:pPr>
                <a:defRPr/>
              </a:pPr>
              <a:t>5</a:t>
            </a:fld>
            <a:endParaRPr lang="en-US"/>
          </a:p>
        </p:txBody>
      </p:sp>
    </p:spTree>
    <p:extLst>
      <p:ext uri="{BB962C8B-B14F-4D97-AF65-F5344CB8AC3E}">
        <p14:creationId xmlns:p14="http://schemas.microsoft.com/office/powerpoint/2010/main" val="702314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State wants</a:t>
            </a:r>
            <a:r>
              <a:rPr lang="en-US" baseline="0" dirty="0" smtClean="0"/>
              <a:t> to improve practice by improving its professional development system.  State finds funds to hold state wide training institute in the summer.  Was it well executed?  (good content?  Engaging?)  What proportion of the state providers were reached?  If the work force is 1000 providers and 950 attend – hurrah! (Note:  we know both of these numbers and can calculate 95% because the state collected data)  If the workforce is 1000 and 200 attend, what about the other 800?  Intended result is to increase knowledge and skill level of the providers.  Did it do that?  Did providers learn what they were expected to learn?  For data on that one, the state does a pre and post test with those who attend.   And the 64,000 question – does that change practice.   The state needs a way to measure what practitioners are doing.  Checklist, observation.  Could be collected on a sample.  It does not need to be on all 950 to answer the question.  But even without even collecting the data on this one, we can say with near certainty if that was the only activity put in place to change practice, that practice probably did not change.   Which is why logic models are a good planning tool too.  Organizations can catch the flaws in their logic before they go down a dead end. </a:t>
            </a:r>
            <a:endParaRPr lang="en-US" dirty="0"/>
          </a:p>
        </p:txBody>
      </p:sp>
      <p:sp>
        <p:nvSpPr>
          <p:cNvPr id="4" name="Slide Number Placeholder 3"/>
          <p:cNvSpPr>
            <a:spLocks noGrp="1"/>
          </p:cNvSpPr>
          <p:nvPr>
            <p:ph type="sldNum" sz="quarter" idx="10"/>
          </p:nvPr>
        </p:nvSpPr>
        <p:spPr/>
        <p:txBody>
          <a:bodyPr/>
          <a:lstStyle/>
          <a:p>
            <a:pPr>
              <a:defRPr/>
            </a:pPr>
            <a:fld id="{C45B2B14-60FF-4217-8B4D-096316563142}" type="slidenum">
              <a:rPr lang="en-US" smtClean="0"/>
              <a:pPr>
                <a:defRPr/>
              </a:pPr>
              <a:t>6</a:t>
            </a:fld>
            <a:endParaRPr lang="en-US"/>
          </a:p>
        </p:txBody>
      </p:sp>
    </p:spTree>
    <p:extLst>
      <p:ext uri="{BB962C8B-B14F-4D97-AF65-F5344CB8AC3E}">
        <p14:creationId xmlns:p14="http://schemas.microsoft.com/office/powerpoint/2010/main" val="3027038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answer to the question of “was this</a:t>
            </a:r>
            <a:r>
              <a:rPr lang="en-US" baseline="0" dirty="0" smtClean="0"/>
              <a:t> implemented well” is no, remember Plan-Do-Review cycle.</a:t>
            </a:r>
          </a:p>
          <a:p>
            <a:r>
              <a:rPr lang="en-US" baseline="0" dirty="0" smtClean="0"/>
              <a:t>Regroup, revise, rethink, revisit…Do not continue as if all is well. The state already knows that an adjustment in the plan is necessary. </a:t>
            </a:r>
          </a:p>
          <a:p>
            <a:r>
              <a:rPr lang="en-US" baseline="0" dirty="0" smtClean="0"/>
              <a:t>If a state does not have the data, or is not reviewing the data, then what happens?  State is charging ahead assuming all is well, wasting resources, and missing opportunities for the children and families who will not be reaping the benefits of improved services.</a:t>
            </a:r>
            <a:endParaRPr lang="en-US" dirty="0"/>
          </a:p>
        </p:txBody>
      </p:sp>
      <p:sp>
        <p:nvSpPr>
          <p:cNvPr id="4" name="Slide Number Placeholder 3"/>
          <p:cNvSpPr>
            <a:spLocks noGrp="1"/>
          </p:cNvSpPr>
          <p:nvPr>
            <p:ph type="sldNum" sz="quarter" idx="10"/>
          </p:nvPr>
        </p:nvSpPr>
        <p:spPr/>
        <p:txBody>
          <a:bodyPr/>
          <a:lstStyle/>
          <a:p>
            <a:pPr>
              <a:defRPr/>
            </a:pPr>
            <a:fld id="{C45B2B14-60FF-4217-8B4D-096316563142}" type="slidenum">
              <a:rPr lang="en-US" smtClean="0"/>
              <a:pPr>
                <a:defRPr/>
              </a:pPr>
              <a:t>8</a:t>
            </a:fld>
            <a:endParaRPr lang="en-US"/>
          </a:p>
        </p:txBody>
      </p:sp>
    </p:spTree>
    <p:extLst>
      <p:ext uri="{BB962C8B-B14F-4D97-AF65-F5344CB8AC3E}">
        <p14:creationId xmlns:p14="http://schemas.microsoft.com/office/powerpoint/2010/main" val="3663008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a:t>
            </a:r>
            <a:r>
              <a:rPr lang="en-US" baseline="0" dirty="0" smtClean="0"/>
              <a:t> are not only critical for improving programs.  They also are essential to keeping good programs running well.  </a:t>
            </a:r>
            <a:r>
              <a:rPr lang="en-US" dirty="0" smtClean="0"/>
              <a:t>DaSy has recently compiled</a:t>
            </a:r>
            <a:r>
              <a:rPr lang="en-US" baseline="0" dirty="0" smtClean="0"/>
              <a:t> a list of what we are calling “Critical questions” that a good state data system should be able to answer.  One of the important markers of a good data system is whether it can provide information to answer important questions.  In addition to identifying these questions, DaSy also will be identifying the data elements needed to answer the questions, and producing data tables that show how the data could be displayed.</a:t>
            </a:r>
            <a:endParaRPr lang="en-US" dirty="0"/>
          </a:p>
        </p:txBody>
      </p:sp>
      <p:sp>
        <p:nvSpPr>
          <p:cNvPr id="4" name="Slide Number Placeholder 3"/>
          <p:cNvSpPr>
            <a:spLocks noGrp="1"/>
          </p:cNvSpPr>
          <p:nvPr>
            <p:ph type="sldNum" sz="quarter" idx="10"/>
          </p:nvPr>
        </p:nvSpPr>
        <p:spPr/>
        <p:txBody>
          <a:bodyPr/>
          <a:lstStyle/>
          <a:p>
            <a:pPr>
              <a:defRPr/>
            </a:pPr>
            <a:fld id="{C45B2B14-60FF-4217-8B4D-096316563142}" type="slidenum">
              <a:rPr lang="en-US" smtClean="0"/>
              <a:pPr>
                <a:defRPr/>
              </a:pPr>
              <a:t>9</a:t>
            </a:fld>
            <a:endParaRPr lang="en-US"/>
          </a:p>
        </p:txBody>
      </p:sp>
    </p:spTree>
    <p:extLst>
      <p:ext uri="{BB962C8B-B14F-4D97-AF65-F5344CB8AC3E}">
        <p14:creationId xmlns:p14="http://schemas.microsoft.com/office/powerpoint/2010/main" val="2720509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411B445-1268-477E-9063-E42A35432DCF}"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31D4BC-30CD-4C35-BFFB-85A798D85E44}" type="slidenum">
              <a:rPr lang="en-US"/>
              <a:pPr>
                <a:defRPr/>
              </a:pPr>
              <a:t>‹#›</a:t>
            </a:fld>
            <a:endParaRPr lang="en-US"/>
          </a:p>
        </p:txBody>
      </p:sp>
    </p:spTree>
    <p:extLst>
      <p:ext uri="{BB962C8B-B14F-4D97-AF65-F5344CB8AC3E}">
        <p14:creationId xmlns:p14="http://schemas.microsoft.com/office/powerpoint/2010/main" val="299046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B93230-37C6-49DA-BABC-1DD9AD177C28}"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CD5135-B2C4-441A-B122-A7FCC22C2B83}" type="slidenum">
              <a:rPr lang="en-US"/>
              <a:pPr>
                <a:defRPr/>
              </a:pPr>
              <a:t>‹#›</a:t>
            </a:fld>
            <a:endParaRPr lang="en-US"/>
          </a:p>
        </p:txBody>
      </p:sp>
    </p:spTree>
    <p:extLst>
      <p:ext uri="{BB962C8B-B14F-4D97-AF65-F5344CB8AC3E}">
        <p14:creationId xmlns:p14="http://schemas.microsoft.com/office/powerpoint/2010/main" val="149319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D1606C-FB94-495D-8390-41BB217ED514}"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2C5129-8038-4A51-B691-E60B3750F62E}" type="slidenum">
              <a:rPr lang="en-US"/>
              <a:pPr>
                <a:defRPr/>
              </a:pPr>
              <a:t>‹#›</a:t>
            </a:fld>
            <a:endParaRPr lang="en-US"/>
          </a:p>
        </p:txBody>
      </p:sp>
    </p:spTree>
    <p:extLst>
      <p:ext uri="{BB962C8B-B14F-4D97-AF65-F5344CB8AC3E}">
        <p14:creationId xmlns:p14="http://schemas.microsoft.com/office/powerpoint/2010/main" val="365756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1BC27C-F7EE-46A0-AC85-E376AA46E9AA}"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9AC652-71C3-4F3B-995F-455B9B0545A8}" type="slidenum">
              <a:rPr lang="en-US"/>
              <a:pPr>
                <a:defRPr/>
              </a:pPr>
              <a:t>‹#›</a:t>
            </a:fld>
            <a:endParaRPr lang="en-US"/>
          </a:p>
        </p:txBody>
      </p:sp>
    </p:spTree>
    <p:extLst>
      <p:ext uri="{BB962C8B-B14F-4D97-AF65-F5344CB8AC3E}">
        <p14:creationId xmlns:p14="http://schemas.microsoft.com/office/powerpoint/2010/main" val="59474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DDF4427-7175-4D3E-8CBF-EBB2B44E95B8}" type="datetimeFigureOut">
              <a:rPr lang="en-US"/>
              <a:pPr>
                <a:defRPr/>
              </a:pPr>
              <a:t>10/28/15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DFA7CA-A1EF-479B-A7B2-2C0000CEE166}" type="slidenum">
              <a:rPr lang="en-US"/>
              <a:pPr>
                <a:defRPr/>
              </a:pPr>
              <a:t>‹#›</a:t>
            </a:fld>
            <a:endParaRPr lang="en-US"/>
          </a:p>
        </p:txBody>
      </p:sp>
    </p:spTree>
    <p:extLst>
      <p:ext uri="{BB962C8B-B14F-4D97-AF65-F5344CB8AC3E}">
        <p14:creationId xmlns:p14="http://schemas.microsoft.com/office/powerpoint/2010/main" val="166886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158FACD-388F-4ABB-B3C7-323CCE003380}" type="datetimeFigureOut">
              <a:rPr lang="en-US"/>
              <a:pPr>
                <a:defRPr/>
              </a:pPr>
              <a:t>10/28/15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753C3A-9E9A-440D-BD4D-F3D0D8456A2D}" type="slidenum">
              <a:rPr lang="en-US"/>
              <a:pPr>
                <a:defRPr/>
              </a:pPr>
              <a:t>‹#›</a:t>
            </a:fld>
            <a:endParaRPr lang="en-US"/>
          </a:p>
        </p:txBody>
      </p:sp>
    </p:spTree>
    <p:extLst>
      <p:ext uri="{BB962C8B-B14F-4D97-AF65-F5344CB8AC3E}">
        <p14:creationId xmlns:p14="http://schemas.microsoft.com/office/powerpoint/2010/main" val="318767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B7AA189-D449-45CD-A4DB-C21B434F1D71}" type="datetimeFigureOut">
              <a:rPr lang="en-US"/>
              <a:pPr>
                <a:defRPr/>
              </a:pPr>
              <a:t>10/28/15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9ACC2DD-98C0-483A-9398-022661E18B7A}" type="slidenum">
              <a:rPr lang="en-US"/>
              <a:pPr>
                <a:defRPr/>
              </a:pPr>
              <a:t>‹#›</a:t>
            </a:fld>
            <a:endParaRPr lang="en-US"/>
          </a:p>
        </p:txBody>
      </p:sp>
    </p:spTree>
    <p:extLst>
      <p:ext uri="{BB962C8B-B14F-4D97-AF65-F5344CB8AC3E}">
        <p14:creationId xmlns:p14="http://schemas.microsoft.com/office/powerpoint/2010/main" val="360192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E2B073D-A67F-4293-BFDE-9AEA1E8DB203}" type="datetimeFigureOut">
              <a:rPr lang="en-US"/>
              <a:pPr>
                <a:defRPr/>
              </a:pPr>
              <a:t>10/28/15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29D6C75-F77D-49C9-B6EB-F802CDE0C118}" type="slidenum">
              <a:rPr lang="en-US"/>
              <a:pPr>
                <a:defRPr/>
              </a:pPr>
              <a:t>‹#›</a:t>
            </a:fld>
            <a:endParaRPr lang="en-US"/>
          </a:p>
        </p:txBody>
      </p:sp>
    </p:spTree>
    <p:extLst>
      <p:ext uri="{BB962C8B-B14F-4D97-AF65-F5344CB8AC3E}">
        <p14:creationId xmlns:p14="http://schemas.microsoft.com/office/powerpoint/2010/main" val="152315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C48F3B-F7F8-49A5-B7F2-CC76FD227AAE}" type="datetimeFigureOut">
              <a:rPr lang="en-US"/>
              <a:pPr>
                <a:defRPr/>
              </a:pPr>
              <a:t>10/28/15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25874F3-DA29-4EB1-BA20-3AEAEACB8634}" type="slidenum">
              <a:rPr lang="en-US"/>
              <a:pPr>
                <a:defRPr/>
              </a:pPr>
              <a:t>‹#›</a:t>
            </a:fld>
            <a:endParaRPr lang="en-US"/>
          </a:p>
        </p:txBody>
      </p:sp>
    </p:spTree>
    <p:extLst>
      <p:ext uri="{BB962C8B-B14F-4D97-AF65-F5344CB8AC3E}">
        <p14:creationId xmlns:p14="http://schemas.microsoft.com/office/powerpoint/2010/main" val="3580211278"/>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93B350-C3E3-4F0B-8DAE-B0C998E3596B}" type="datetimeFigureOut">
              <a:rPr lang="en-US"/>
              <a:pPr>
                <a:defRPr/>
              </a:pPr>
              <a:t>10/28/15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1A61BD-9BE9-4E5B-8B04-BDA890A4D2B7}" type="slidenum">
              <a:rPr lang="en-US"/>
              <a:pPr>
                <a:defRPr/>
              </a:pPr>
              <a:t>‹#›</a:t>
            </a:fld>
            <a:endParaRPr lang="en-US"/>
          </a:p>
        </p:txBody>
      </p:sp>
    </p:spTree>
    <p:extLst>
      <p:ext uri="{BB962C8B-B14F-4D97-AF65-F5344CB8AC3E}">
        <p14:creationId xmlns:p14="http://schemas.microsoft.com/office/powerpoint/2010/main" val="3712114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BFC802-E6E0-4AB9-93A9-BCDBCEAEB385}" type="datetimeFigureOut">
              <a:rPr lang="en-US"/>
              <a:pPr>
                <a:defRPr/>
              </a:pPr>
              <a:t>10/28/15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6D5CBD-3B24-483A-9B94-EAAE1A43EBE1}" type="slidenum">
              <a:rPr lang="en-US"/>
              <a:pPr>
                <a:defRPr/>
              </a:pPr>
              <a:t>‹#›</a:t>
            </a:fld>
            <a:endParaRPr lang="en-US"/>
          </a:p>
        </p:txBody>
      </p:sp>
    </p:spTree>
    <p:extLst>
      <p:ext uri="{BB962C8B-B14F-4D97-AF65-F5344CB8AC3E}">
        <p14:creationId xmlns:p14="http://schemas.microsoft.com/office/powerpoint/2010/main" val="16118350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1E024C1-0449-431A-B0F8-C3F927BB7D2B}" type="datetimeFigureOut">
              <a:rPr lang="en-US"/>
              <a:pPr>
                <a:defRPr/>
              </a:pPr>
              <a:t>10/28/15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A42239A-348A-4CAF-B7A3-CF97053120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dasycenter.org"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Box 1"/>
          <p:cNvSpPr txBox="1">
            <a:spLocks noChangeArrowheads="1"/>
          </p:cNvSpPr>
          <p:nvPr/>
        </p:nvSpPr>
        <p:spPr bwMode="auto">
          <a:xfrm>
            <a:off x="1905000" y="304800"/>
            <a:ext cx="6858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2800" b="1">
                <a:latin typeface="MV Boli" pitchFamily="2" charset="0"/>
                <a:ea typeface="MV Boli" pitchFamily="2" charset="0"/>
                <a:cs typeface="MV Boli" pitchFamily="2" charset="0"/>
              </a:rPr>
              <a:t>2015 Leadership Conference</a:t>
            </a:r>
          </a:p>
          <a:p>
            <a:pPr algn="ctr"/>
            <a:r>
              <a:rPr lang="en-US" altLang="en-US" sz="2800" b="1">
                <a:latin typeface="MV Boli" pitchFamily="2" charset="0"/>
                <a:ea typeface="MV Boli" pitchFamily="2" charset="0"/>
                <a:cs typeface="MV Boli" pitchFamily="2" charset="0"/>
              </a:rPr>
              <a:t>“All In: Achieving Results Together”</a:t>
            </a:r>
          </a:p>
        </p:txBody>
      </p:sp>
      <p:sp>
        <p:nvSpPr>
          <p:cNvPr id="2050" name="Title 4"/>
          <p:cNvSpPr>
            <a:spLocks noGrp="1"/>
          </p:cNvSpPr>
          <p:nvPr>
            <p:ph type="ctrTitle"/>
          </p:nvPr>
        </p:nvSpPr>
        <p:spPr>
          <a:xfrm>
            <a:off x="609600" y="2438400"/>
            <a:ext cx="8001000" cy="1470025"/>
          </a:xfrm>
        </p:spPr>
        <p:txBody>
          <a:bodyPr/>
          <a:lstStyle/>
          <a:p>
            <a:r>
              <a:rPr lang="en-US" altLang="en-US" dirty="0" smtClean="0"/>
              <a:t>Good Data: A Key Ingredient for Program Improvement</a:t>
            </a:r>
          </a:p>
        </p:txBody>
      </p:sp>
      <p:sp>
        <p:nvSpPr>
          <p:cNvPr id="2052" name="Subtitle 2"/>
          <p:cNvSpPr txBox="1">
            <a:spLocks/>
          </p:cNvSpPr>
          <p:nvPr/>
        </p:nvSpPr>
        <p:spPr bwMode="auto">
          <a:xfrm>
            <a:off x="533400" y="5257800"/>
            <a:ext cx="8001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buFontTx/>
              <a:buNone/>
            </a:pPr>
            <a:r>
              <a:rPr lang="en-US" altLang="en-US" sz="2400" dirty="0" smtClean="0"/>
              <a:t>Kathleen Hebbeler</a:t>
            </a:r>
            <a:endParaRPr lang="en-US" altLang="en-US" sz="2400" dirty="0"/>
          </a:p>
          <a:p>
            <a:pPr algn="ctr">
              <a:buFontTx/>
              <a:buNone/>
            </a:pPr>
            <a:r>
              <a:rPr lang="en-US" altLang="en-US" sz="2400" dirty="0" smtClean="0"/>
              <a:t>DaSy/ECTA/IDC at SRI International </a:t>
            </a:r>
            <a:endParaRPr lang="en-US" altLang="en-US" sz="2400" dirty="0"/>
          </a:p>
          <a:p>
            <a:pPr algn="ctr">
              <a:buFont typeface="Arial" charset="0"/>
              <a:buNone/>
            </a:pPr>
            <a:endParaRPr lang="en-US" altLang="en-US" sz="2000" dirty="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state?</a:t>
            </a:r>
            <a:endParaRPr lang="en-US" dirty="0"/>
          </a:p>
        </p:txBody>
      </p:sp>
      <p:sp>
        <p:nvSpPr>
          <p:cNvPr id="3" name="Content Placeholder 2"/>
          <p:cNvSpPr>
            <a:spLocks noGrp="1"/>
          </p:cNvSpPr>
          <p:nvPr>
            <p:ph idx="1"/>
          </p:nvPr>
        </p:nvSpPr>
        <p:spPr>
          <a:xfrm>
            <a:off x="457200" y="1828800"/>
            <a:ext cx="8229600" cy="4297363"/>
          </a:xfrm>
        </p:spPr>
        <p:txBody>
          <a:bodyPr/>
          <a:lstStyle/>
          <a:p>
            <a:r>
              <a:rPr lang="en-US" dirty="0" smtClean="0"/>
              <a:t>Data Rich</a:t>
            </a:r>
          </a:p>
          <a:p>
            <a:pPr lvl="1"/>
            <a:r>
              <a:rPr lang="en-US" dirty="0" smtClean="0"/>
              <a:t>Data are collected and used to answer a range of important questions by practitioners, local administrators, and state administrators.</a:t>
            </a:r>
          </a:p>
          <a:p>
            <a:pPr lvl="1"/>
            <a:r>
              <a:rPr lang="en-US" dirty="0" smtClean="0"/>
              <a:t>Data are used to inform program operations and drive program improvement at all levels.</a:t>
            </a:r>
          </a:p>
          <a:p>
            <a:r>
              <a:rPr lang="en-US" dirty="0" smtClean="0"/>
              <a:t>Data Poor</a:t>
            </a:r>
          </a:p>
          <a:p>
            <a:pPr lvl="1"/>
            <a:r>
              <a:rPr lang="en-US" dirty="0" smtClean="0"/>
              <a:t>Not much data is collected or the data are not used at all levels</a:t>
            </a:r>
          </a:p>
          <a:p>
            <a:pPr lvl="1"/>
            <a:endParaRPr lang="en-US" dirty="0"/>
          </a:p>
        </p:txBody>
      </p:sp>
    </p:spTree>
    <p:extLst>
      <p:ext uri="{BB962C8B-B14F-4D97-AF65-F5344CB8AC3E}">
        <p14:creationId xmlns:p14="http://schemas.microsoft.com/office/powerpoint/2010/main" val="3844612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894320" cy="1143000"/>
          </a:xfrm>
        </p:spPr>
        <p:txBody>
          <a:bodyPr/>
          <a:lstStyle/>
          <a:p>
            <a:r>
              <a:rPr lang="en-US" dirty="0" smtClean="0"/>
              <a:t>Invest and Experience the ROI*</a:t>
            </a:r>
            <a:endParaRPr lang="en-US" dirty="0"/>
          </a:p>
        </p:txBody>
      </p:sp>
      <p:sp>
        <p:nvSpPr>
          <p:cNvPr id="3" name="Content Placeholder 2"/>
          <p:cNvSpPr>
            <a:spLocks noGrp="1"/>
          </p:cNvSpPr>
          <p:nvPr>
            <p:ph idx="1"/>
          </p:nvPr>
        </p:nvSpPr>
        <p:spPr>
          <a:xfrm>
            <a:off x="762000" y="2438400"/>
            <a:ext cx="7848600" cy="2743200"/>
          </a:xfrm>
        </p:spPr>
        <p:txBody>
          <a:bodyPr/>
          <a:lstStyle/>
          <a:p>
            <a:r>
              <a:rPr lang="en-US" dirty="0" smtClean="0"/>
              <a:t>Data are an asset of an organization</a:t>
            </a:r>
          </a:p>
          <a:p>
            <a:r>
              <a:rPr lang="en-US" dirty="0" smtClean="0"/>
              <a:t>Data increase in value the more they are used.</a:t>
            </a:r>
          </a:p>
          <a:p>
            <a:pPr lvl="1"/>
            <a:r>
              <a:rPr lang="en-US" dirty="0" smtClean="0"/>
              <a:t>Data that are not used are of no value.</a:t>
            </a:r>
            <a:endParaRPr lang="en-US" dirty="0"/>
          </a:p>
        </p:txBody>
      </p:sp>
      <p:sp>
        <p:nvSpPr>
          <p:cNvPr id="4" name="TextBox 3"/>
          <p:cNvSpPr txBox="1"/>
          <p:nvPr/>
        </p:nvSpPr>
        <p:spPr>
          <a:xfrm>
            <a:off x="914400" y="5638800"/>
            <a:ext cx="5867400" cy="461665"/>
          </a:xfrm>
          <a:prstGeom prst="rect">
            <a:avLst/>
          </a:prstGeom>
          <a:noFill/>
        </p:spPr>
        <p:txBody>
          <a:bodyPr wrap="square" rtlCol="0">
            <a:spAutoFit/>
          </a:bodyPr>
          <a:lstStyle/>
          <a:p>
            <a:r>
              <a:rPr lang="en-US" dirty="0" smtClean="0"/>
              <a:t>* </a:t>
            </a:r>
            <a:r>
              <a:rPr lang="en-US" sz="2400" dirty="0" smtClean="0"/>
              <a:t>Return on Investment</a:t>
            </a:r>
            <a:endParaRPr lang="en-US" sz="2400" dirty="0"/>
          </a:p>
        </p:txBody>
      </p:sp>
    </p:spTree>
    <p:extLst>
      <p:ext uri="{BB962C8B-B14F-4D97-AF65-F5344CB8AC3E}">
        <p14:creationId xmlns:p14="http://schemas.microsoft.com/office/powerpoint/2010/main" val="831653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US" altLang="en-US" smtClean="0"/>
          </a:p>
        </p:txBody>
      </p:sp>
      <p:sp>
        <p:nvSpPr>
          <p:cNvPr id="3075" name="Content Placeholder 2"/>
          <p:cNvSpPr>
            <a:spLocks noGrp="1"/>
          </p:cNvSpPr>
          <p:nvPr>
            <p:ph idx="1"/>
          </p:nvPr>
        </p:nvSpPr>
        <p:spPr>
          <a:xfrm>
            <a:off x="533400" y="2590800"/>
            <a:ext cx="8229600" cy="4525963"/>
          </a:xfrm>
        </p:spPr>
        <p:txBody>
          <a:bodyPr/>
          <a:lstStyle/>
          <a:p>
            <a:r>
              <a:rPr lang="en-US" altLang="en-US" dirty="0" smtClean="0"/>
              <a:t>Having and using data is essential to program operations and program improvement at the state and local level.</a:t>
            </a:r>
          </a:p>
          <a:p>
            <a:r>
              <a:rPr lang="en-US" altLang="en-US" dirty="0" smtClean="0"/>
              <a:t>In God we trust. All others must have data.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7315200" cy="1143000"/>
          </a:xfrm>
        </p:spPr>
        <p:txBody>
          <a:bodyPr/>
          <a:lstStyle/>
          <a:p>
            <a:r>
              <a:rPr lang="en-US" dirty="0" smtClean="0"/>
              <a:t>From Implementation Science</a:t>
            </a:r>
            <a:endParaRPr lang="en-US" dirty="0"/>
          </a:p>
        </p:txBody>
      </p:sp>
      <p:grpSp>
        <p:nvGrpSpPr>
          <p:cNvPr id="16" name="Group 15" descr="The image on this slide shows how in implementation science implemenation outcomes and effectives outcomes are needed to bring about program improvement"/>
          <p:cNvGrpSpPr/>
          <p:nvPr/>
        </p:nvGrpSpPr>
        <p:grpSpPr>
          <a:xfrm>
            <a:off x="609600" y="2286000"/>
            <a:ext cx="8077200" cy="2601218"/>
            <a:chOff x="609600" y="2286000"/>
            <a:chExt cx="8077200" cy="2601218"/>
          </a:xfrm>
        </p:grpSpPr>
        <p:grpSp>
          <p:nvGrpSpPr>
            <p:cNvPr id="4" name="Group 3"/>
            <p:cNvGrpSpPr/>
            <p:nvPr/>
          </p:nvGrpSpPr>
          <p:grpSpPr>
            <a:xfrm>
              <a:off x="609600" y="2286000"/>
              <a:ext cx="3200400" cy="1077218"/>
              <a:chOff x="609600" y="2286000"/>
              <a:chExt cx="3200400" cy="1077218"/>
            </a:xfrm>
          </p:grpSpPr>
          <p:sp>
            <p:nvSpPr>
              <p:cNvPr id="10" name="Rounded Rectangle 9"/>
              <p:cNvSpPr/>
              <p:nvPr/>
            </p:nvSpPr>
            <p:spPr>
              <a:xfrm>
                <a:off x="609600" y="2286000"/>
                <a:ext cx="3200400" cy="10668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descr="Implementation outcomes"/>
              <p:cNvSpPr txBox="1"/>
              <p:nvPr/>
            </p:nvSpPr>
            <p:spPr>
              <a:xfrm>
                <a:off x="685800" y="2286000"/>
                <a:ext cx="3048000" cy="1077218"/>
              </a:xfrm>
              <a:prstGeom prst="rect">
                <a:avLst/>
              </a:prstGeom>
              <a:noFill/>
              <a:ln>
                <a:noFill/>
              </a:ln>
              <a:effectLst/>
            </p:spPr>
            <p:txBody>
              <a:bodyPr wrap="square" rtlCol="0">
                <a:spAutoFit/>
              </a:bodyPr>
              <a:lstStyle/>
              <a:p>
                <a:pPr algn="ctr"/>
                <a:r>
                  <a:rPr lang="en-US" sz="3200" dirty="0" smtClean="0"/>
                  <a:t>Implementation Outcomes</a:t>
                </a:r>
                <a:endParaRPr lang="en-US" sz="3200" dirty="0"/>
              </a:p>
            </p:txBody>
          </p:sp>
        </p:grpSp>
        <p:grpSp>
          <p:nvGrpSpPr>
            <p:cNvPr id="14" name="Group 13"/>
            <p:cNvGrpSpPr/>
            <p:nvPr/>
          </p:nvGrpSpPr>
          <p:grpSpPr>
            <a:xfrm>
              <a:off x="609600" y="3733800"/>
              <a:ext cx="3200400" cy="1153418"/>
              <a:chOff x="609600" y="3733800"/>
              <a:chExt cx="3200400" cy="1153418"/>
            </a:xfrm>
          </p:grpSpPr>
          <p:sp>
            <p:nvSpPr>
              <p:cNvPr id="11" name="Rounded Rectangle 10"/>
              <p:cNvSpPr/>
              <p:nvPr/>
            </p:nvSpPr>
            <p:spPr>
              <a:xfrm>
                <a:off x="609600" y="3733800"/>
                <a:ext cx="3200400" cy="11430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descr="Effectiveness outcomes"/>
              <p:cNvSpPr txBox="1"/>
              <p:nvPr/>
            </p:nvSpPr>
            <p:spPr>
              <a:xfrm>
                <a:off x="762000" y="3810000"/>
                <a:ext cx="2819400" cy="1077218"/>
              </a:xfrm>
              <a:prstGeom prst="rect">
                <a:avLst/>
              </a:prstGeom>
              <a:noFill/>
              <a:ln>
                <a:noFill/>
              </a:ln>
            </p:spPr>
            <p:txBody>
              <a:bodyPr wrap="square" rtlCol="0">
                <a:spAutoFit/>
              </a:bodyPr>
              <a:lstStyle/>
              <a:p>
                <a:pPr algn="ctr"/>
                <a:r>
                  <a:rPr lang="en-US" sz="3200" dirty="0" smtClean="0"/>
                  <a:t>Effectiveness Outcomes</a:t>
                </a:r>
                <a:endParaRPr lang="en-US" sz="3200" dirty="0"/>
              </a:p>
            </p:txBody>
          </p:sp>
        </p:grpSp>
        <p:grpSp>
          <p:nvGrpSpPr>
            <p:cNvPr id="5" name="Group 4"/>
            <p:cNvGrpSpPr/>
            <p:nvPr/>
          </p:nvGrpSpPr>
          <p:grpSpPr>
            <a:xfrm>
              <a:off x="3962400" y="2438400"/>
              <a:ext cx="4724400" cy="838200"/>
              <a:chOff x="3962400" y="2438400"/>
              <a:chExt cx="4724400" cy="838200"/>
            </a:xfrm>
          </p:grpSpPr>
          <p:sp>
            <p:nvSpPr>
              <p:cNvPr id="12" name="Rounded Rectangle 11"/>
              <p:cNvSpPr/>
              <p:nvPr/>
            </p:nvSpPr>
            <p:spPr>
              <a:xfrm>
                <a:off x="3962400" y="2438400"/>
                <a:ext cx="4724400" cy="8382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descr="is the program or practice implemented as intended?"/>
              <p:cNvSpPr txBox="1"/>
              <p:nvPr/>
            </p:nvSpPr>
            <p:spPr>
              <a:xfrm>
                <a:off x="4038600" y="2438400"/>
                <a:ext cx="4114800" cy="830997"/>
              </a:xfrm>
              <a:prstGeom prst="rect">
                <a:avLst/>
              </a:prstGeom>
              <a:noFill/>
              <a:ln>
                <a:noFill/>
              </a:ln>
            </p:spPr>
            <p:txBody>
              <a:bodyPr wrap="square" rtlCol="0">
                <a:spAutoFit/>
              </a:bodyPr>
              <a:lstStyle/>
              <a:p>
                <a:r>
                  <a:rPr lang="en-US" sz="2400" dirty="0" smtClean="0"/>
                  <a:t>Is </a:t>
                </a:r>
                <a:r>
                  <a:rPr lang="en-US" sz="2400" dirty="0"/>
                  <a:t>the </a:t>
                </a:r>
                <a:r>
                  <a:rPr lang="en-US" sz="2400" dirty="0" smtClean="0"/>
                  <a:t>activity/program/practice </a:t>
                </a:r>
                <a:r>
                  <a:rPr lang="en-US" sz="2400" dirty="0"/>
                  <a:t>implemented as intended?</a:t>
                </a:r>
              </a:p>
            </p:txBody>
          </p:sp>
        </p:grpSp>
        <p:grpSp>
          <p:nvGrpSpPr>
            <p:cNvPr id="15" name="Group 14"/>
            <p:cNvGrpSpPr/>
            <p:nvPr/>
          </p:nvGrpSpPr>
          <p:grpSpPr>
            <a:xfrm>
              <a:off x="3962400" y="3886200"/>
              <a:ext cx="4724400" cy="990600"/>
              <a:chOff x="3962400" y="3886200"/>
              <a:chExt cx="4724400" cy="990600"/>
            </a:xfrm>
          </p:grpSpPr>
          <p:sp>
            <p:nvSpPr>
              <p:cNvPr id="13" name="Rounded Rectangle 12"/>
              <p:cNvSpPr/>
              <p:nvPr/>
            </p:nvSpPr>
            <p:spPr>
              <a:xfrm>
                <a:off x="3962400" y="3886200"/>
                <a:ext cx="4724400" cy="990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descr="is the program/practice resulting in its intended outcomes?&#10;"/>
              <p:cNvSpPr txBox="1"/>
              <p:nvPr/>
            </p:nvSpPr>
            <p:spPr>
              <a:xfrm>
                <a:off x="4038600" y="3969603"/>
                <a:ext cx="4572000" cy="830997"/>
              </a:xfrm>
              <a:prstGeom prst="rect">
                <a:avLst/>
              </a:prstGeom>
              <a:solidFill>
                <a:schemeClr val="accent3">
                  <a:lumMod val="40000"/>
                  <a:lumOff val="60000"/>
                </a:schemeClr>
              </a:solidFill>
              <a:ln>
                <a:noFill/>
              </a:ln>
            </p:spPr>
            <p:txBody>
              <a:bodyPr wrap="square" rtlCol="0">
                <a:spAutoFit/>
              </a:bodyPr>
              <a:lstStyle/>
              <a:p>
                <a:r>
                  <a:rPr lang="en-US" sz="2400" dirty="0" smtClean="0"/>
                  <a:t>Is the activity/ program/practice </a:t>
                </a:r>
                <a:r>
                  <a:rPr lang="en-US" sz="2400" dirty="0"/>
                  <a:t>resulting in its intended outcomes?</a:t>
                </a:r>
              </a:p>
            </p:txBody>
          </p:sp>
        </p:grpSp>
      </p:grpSp>
      <p:sp>
        <p:nvSpPr>
          <p:cNvPr id="3" name="Content Placeholder 2"/>
          <p:cNvSpPr>
            <a:spLocks noGrp="1"/>
          </p:cNvSpPr>
          <p:nvPr>
            <p:ph idx="1"/>
          </p:nvPr>
        </p:nvSpPr>
        <p:spPr>
          <a:xfrm>
            <a:off x="533400" y="4770437"/>
            <a:ext cx="8229600" cy="2087563"/>
          </a:xfrm>
        </p:spPr>
        <p:txBody>
          <a:bodyPr/>
          <a:lstStyle/>
          <a:p>
            <a:endParaRPr lang="en-US" dirty="0"/>
          </a:p>
          <a:p>
            <a:pPr marL="0" indent="0" algn="ctr">
              <a:buNone/>
            </a:pPr>
            <a:r>
              <a:rPr lang="en-US" dirty="0" smtClean="0"/>
              <a:t>Need data on both to bring about program improvement.</a:t>
            </a:r>
            <a:endParaRPr lang="en-US" dirty="0"/>
          </a:p>
        </p:txBody>
      </p:sp>
    </p:spTree>
    <p:extLst>
      <p:ext uri="{BB962C8B-B14F-4D97-AF65-F5344CB8AC3E}">
        <p14:creationId xmlns:p14="http://schemas.microsoft.com/office/powerpoint/2010/main" val="37239128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3352800" y="2262267"/>
            <a:ext cx="2971800" cy="1985665"/>
            <a:chOff x="3352800" y="2262267"/>
            <a:chExt cx="2971800" cy="1985665"/>
          </a:xfrm>
        </p:grpSpPr>
        <p:sp>
          <p:nvSpPr>
            <p:cNvPr id="4" name="Isosceles Triangle 3"/>
            <p:cNvSpPr/>
            <p:nvPr/>
          </p:nvSpPr>
          <p:spPr>
            <a:xfrm>
              <a:off x="4191000" y="2643267"/>
              <a:ext cx="1463040" cy="11430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343400" y="2262267"/>
              <a:ext cx="1066800" cy="461665"/>
            </a:xfrm>
            <a:prstGeom prst="rect">
              <a:avLst/>
            </a:prstGeom>
            <a:noFill/>
          </p:spPr>
          <p:txBody>
            <a:bodyPr wrap="square" rtlCol="0">
              <a:spAutoFit/>
            </a:bodyPr>
            <a:lstStyle/>
            <a:p>
              <a:pPr algn="ctr"/>
              <a:r>
                <a:rPr lang="en-US" sz="2400" b="1" dirty="0" smtClean="0"/>
                <a:t>Child</a:t>
              </a:r>
              <a:endParaRPr lang="en-US" sz="2400" b="1" dirty="0"/>
            </a:p>
          </p:txBody>
        </p:sp>
        <p:sp>
          <p:nvSpPr>
            <p:cNvPr id="6" name="TextBox 5"/>
            <p:cNvSpPr txBox="1"/>
            <p:nvPr/>
          </p:nvSpPr>
          <p:spPr>
            <a:xfrm>
              <a:off x="5242560" y="3786267"/>
              <a:ext cx="1082040" cy="461665"/>
            </a:xfrm>
            <a:prstGeom prst="rect">
              <a:avLst/>
            </a:prstGeom>
            <a:noFill/>
          </p:spPr>
          <p:txBody>
            <a:bodyPr wrap="square" rtlCol="0">
              <a:spAutoFit/>
            </a:bodyPr>
            <a:lstStyle/>
            <a:p>
              <a:r>
                <a:rPr lang="en-US" sz="2400" b="1" dirty="0" smtClean="0"/>
                <a:t>Family</a:t>
              </a:r>
              <a:endParaRPr lang="en-US" sz="2400" b="1" dirty="0"/>
            </a:p>
          </p:txBody>
        </p:sp>
        <p:sp>
          <p:nvSpPr>
            <p:cNvPr id="7" name="TextBox 6"/>
            <p:cNvSpPr txBox="1"/>
            <p:nvPr/>
          </p:nvSpPr>
          <p:spPr>
            <a:xfrm>
              <a:off x="3352800" y="3786267"/>
              <a:ext cx="1676400" cy="461665"/>
            </a:xfrm>
            <a:prstGeom prst="rect">
              <a:avLst/>
            </a:prstGeom>
            <a:noFill/>
          </p:spPr>
          <p:txBody>
            <a:bodyPr wrap="square" rtlCol="0">
              <a:spAutoFit/>
            </a:bodyPr>
            <a:lstStyle/>
            <a:p>
              <a:r>
                <a:rPr lang="en-US" sz="2400" b="1" dirty="0" smtClean="0"/>
                <a:t>Practitioner</a:t>
              </a:r>
              <a:endParaRPr lang="en-US" sz="2400" b="1" dirty="0"/>
            </a:p>
          </p:txBody>
        </p:sp>
      </p:grpSp>
    </p:spTree>
    <p:extLst>
      <p:ext uri="{BB962C8B-B14F-4D97-AF65-F5344CB8AC3E}">
        <p14:creationId xmlns:p14="http://schemas.microsoft.com/office/powerpoint/2010/main" val="2715123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descr="The image on this slide show how the interaction between the practitioner, the child, and the family is at the heart of early intervention and early childhood special education.  "/>
          <p:cNvGrpSpPr/>
          <p:nvPr/>
        </p:nvGrpSpPr>
        <p:grpSpPr>
          <a:xfrm>
            <a:off x="1143000" y="914400"/>
            <a:ext cx="7467600" cy="4898886"/>
            <a:chOff x="1143000" y="914400"/>
            <a:chExt cx="7467600" cy="4898886"/>
          </a:xfrm>
        </p:grpSpPr>
        <p:grpSp>
          <p:nvGrpSpPr>
            <p:cNvPr id="30" name="Group 29"/>
            <p:cNvGrpSpPr/>
            <p:nvPr/>
          </p:nvGrpSpPr>
          <p:grpSpPr>
            <a:xfrm>
              <a:off x="3352800" y="2262267"/>
              <a:ext cx="2971800" cy="1985665"/>
              <a:chOff x="3352800" y="2262267"/>
              <a:chExt cx="2971800" cy="1985665"/>
            </a:xfrm>
          </p:grpSpPr>
          <p:sp>
            <p:nvSpPr>
              <p:cNvPr id="4" name="Isosceles Triangle 3"/>
              <p:cNvSpPr/>
              <p:nvPr/>
            </p:nvSpPr>
            <p:spPr>
              <a:xfrm>
                <a:off x="4191000" y="2643267"/>
                <a:ext cx="1463040" cy="11430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343400" y="2262267"/>
                <a:ext cx="1066800" cy="461665"/>
              </a:xfrm>
              <a:prstGeom prst="rect">
                <a:avLst/>
              </a:prstGeom>
              <a:noFill/>
            </p:spPr>
            <p:txBody>
              <a:bodyPr wrap="square" rtlCol="0">
                <a:spAutoFit/>
              </a:bodyPr>
              <a:lstStyle/>
              <a:p>
                <a:pPr algn="ctr"/>
                <a:r>
                  <a:rPr lang="en-US" sz="2400" b="1" dirty="0" smtClean="0"/>
                  <a:t>Child</a:t>
                </a:r>
                <a:endParaRPr lang="en-US" sz="2400" b="1" dirty="0"/>
              </a:p>
            </p:txBody>
          </p:sp>
          <p:sp>
            <p:nvSpPr>
              <p:cNvPr id="6" name="TextBox 5"/>
              <p:cNvSpPr txBox="1"/>
              <p:nvPr/>
            </p:nvSpPr>
            <p:spPr>
              <a:xfrm>
                <a:off x="5242560" y="3786267"/>
                <a:ext cx="1082040" cy="461665"/>
              </a:xfrm>
              <a:prstGeom prst="rect">
                <a:avLst/>
              </a:prstGeom>
              <a:noFill/>
            </p:spPr>
            <p:txBody>
              <a:bodyPr wrap="square" rtlCol="0">
                <a:spAutoFit/>
              </a:bodyPr>
              <a:lstStyle/>
              <a:p>
                <a:r>
                  <a:rPr lang="en-US" sz="2400" b="1" dirty="0" smtClean="0"/>
                  <a:t>Family</a:t>
                </a:r>
                <a:endParaRPr lang="en-US" sz="2400" b="1" dirty="0"/>
              </a:p>
            </p:txBody>
          </p:sp>
          <p:sp>
            <p:nvSpPr>
              <p:cNvPr id="7" name="TextBox 6"/>
              <p:cNvSpPr txBox="1"/>
              <p:nvPr/>
            </p:nvSpPr>
            <p:spPr>
              <a:xfrm>
                <a:off x="3352800" y="3786267"/>
                <a:ext cx="1676400" cy="461665"/>
              </a:xfrm>
              <a:prstGeom prst="rect">
                <a:avLst/>
              </a:prstGeom>
              <a:noFill/>
            </p:spPr>
            <p:txBody>
              <a:bodyPr wrap="square" rtlCol="0">
                <a:spAutoFit/>
              </a:bodyPr>
              <a:lstStyle/>
              <a:p>
                <a:r>
                  <a:rPr lang="en-US" sz="2400" b="1" dirty="0" smtClean="0"/>
                  <a:t>Practitioner</a:t>
                </a:r>
                <a:endParaRPr lang="en-US" sz="2400" b="1" dirty="0"/>
              </a:p>
            </p:txBody>
          </p:sp>
        </p:grpSp>
        <p:grpSp>
          <p:nvGrpSpPr>
            <p:cNvPr id="31" name="Group 30"/>
            <p:cNvGrpSpPr/>
            <p:nvPr/>
          </p:nvGrpSpPr>
          <p:grpSpPr>
            <a:xfrm>
              <a:off x="1143000" y="914400"/>
              <a:ext cx="7467600" cy="4898886"/>
              <a:chOff x="1143000" y="914400"/>
              <a:chExt cx="7467600" cy="4898886"/>
            </a:xfrm>
          </p:grpSpPr>
          <p:grpSp>
            <p:nvGrpSpPr>
              <p:cNvPr id="25" name="Group 24"/>
              <p:cNvGrpSpPr/>
              <p:nvPr/>
            </p:nvGrpSpPr>
            <p:grpSpPr>
              <a:xfrm>
                <a:off x="1371600" y="2209800"/>
                <a:ext cx="1970929" cy="929749"/>
                <a:chOff x="1371600" y="2209800"/>
                <a:chExt cx="1970929" cy="929749"/>
              </a:xfrm>
            </p:grpSpPr>
            <p:sp>
              <p:nvSpPr>
                <p:cNvPr id="12" name="TextBox 11"/>
                <p:cNvSpPr txBox="1"/>
                <p:nvPr/>
              </p:nvSpPr>
              <p:spPr>
                <a:xfrm>
                  <a:off x="1371600" y="2209800"/>
                  <a:ext cx="1295400" cy="707886"/>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Personnel Standards</a:t>
                  </a:r>
                  <a:endParaRPr lang="en-US" sz="2000" dirty="0"/>
                </a:p>
              </p:txBody>
            </p:sp>
            <p:sp>
              <p:nvSpPr>
                <p:cNvPr id="17" name="Right Arrow 16"/>
                <p:cNvSpPr/>
                <p:nvPr/>
              </p:nvSpPr>
              <p:spPr>
                <a:xfrm rot="1896450">
                  <a:off x="2885329" y="2758549"/>
                  <a:ext cx="457200" cy="3810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143000" y="3810000"/>
                <a:ext cx="2029901" cy="707886"/>
                <a:chOff x="1143000" y="3810000"/>
                <a:chExt cx="2029901" cy="707886"/>
              </a:xfrm>
            </p:grpSpPr>
            <p:sp>
              <p:nvSpPr>
                <p:cNvPr id="14" name="TextBox 13"/>
                <p:cNvSpPr txBox="1"/>
                <p:nvPr/>
              </p:nvSpPr>
              <p:spPr>
                <a:xfrm>
                  <a:off x="1143000" y="3810000"/>
                  <a:ext cx="1371600" cy="707886"/>
                </a:xfrm>
                <a:prstGeom prst="rect">
                  <a:avLst/>
                </a:prstGeom>
                <a:solidFill>
                  <a:schemeClr val="accent3">
                    <a:lumMod val="40000"/>
                    <a:lumOff val="60000"/>
                  </a:schemeClr>
                </a:solidFill>
                <a:ln>
                  <a:solidFill>
                    <a:srgbClr val="00B050"/>
                  </a:solidFill>
                </a:ln>
              </p:spPr>
              <p:txBody>
                <a:bodyPr wrap="square" rtlCol="0">
                  <a:spAutoFit/>
                </a:bodyPr>
                <a:lstStyle/>
                <a:p>
                  <a:r>
                    <a:rPr lang="en-US" sz="2000" dirty="0" smtClean="0"/>
                    <a:t>Program Standards</a:t>
                  </a:r>
                  <a:endParaRPr lang="en-US" sz="2000" dirty="0"/>
                </a:p>
              </p:txBody>
            </p:sp>
            <p:sp>
              <p:nvSpPr>
                <p:cNvPr id="18" name="Right Arrow 17"/>
                <p:cNvSpPr/>
                <p:nvPr/>
              </p:nvSpPr>
              <p:spPr>
                <a:xfrm rot="20487833">
                  <a:off x="2715701" y="3872790"/>
                  <a:ext cx="457200" cy="3810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2286000" y="4476037"/>
                <a:ext cx="2438400" cy="1337249"/>
                <a:chOff x="2286000" y="4476037"/>
                <a:chExt cx="2438400" cy="1337249"/>
              </a:xfrm>
            </p:grpSpPr>
            <p:sp>
              <p:nvSpPr>
                <p:cNvPr id="16" name="TextBox 15"/>
                <p:cNvSpPr txBox="1"/>
                <p:nvPr/>
              </p:nvSpPr>
              <p:spPr>
                <a:xfrm>
                  <a:off x="2286000" y="5105400"/>
                  <a:ext cx="2438400" cy="707886"/>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Accountability and Quality Improvement</a:t>
                  </a:r>
                  <a:endParaRPr lang="en-US" sz="2000" dirty="0"/>
                </a:p>
              </p:txBody>
            </p:sp>
            <p:sp>
              <p:nvSpPr>
                <p:cNvPr id="19" name="Right Arrow 18"/>
                <p:cNvSpPr/>
                <p:nvPr/>
              </p:nvSpPr>
              <p:spPr>
                <a:xfrm rot="17587017">
                  <a:off x="3922554" y="4514137"/>
                  <a:ext cx="457200" cy="381000"/>
                </a:xfrm>
                <a:prstGeom prst="rightArrow">
                  <a:avLst>
                    <a:gd name="adj1" fmla="val 66780"/>
                    <a:gd name="adj2" fmla="val 3322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p:nvPr/>
            </p:nvGrpSpPr>
            <p:grpSpPr>
              <a:xfrm>
                <a:off x="5970201" y="1676400"/>
                <a:ext cx="2106999" cy="830949"/>
                <a:chOff x="5970201" y="1676400"/>
                <a:chExt cx="2106999" cy="830949"/>
              </a:xfrm>
            </p:grpSpPr>
            <p:sp>
              <p:nvSpPr>
                <p:cNvPr id="9" name="TextBox 8"/>
                <p:cNvSpPr txBox="1"/>
                <p:nvPr/>
              </p:nvSpPr>
              <p:spPr>
                <a:xfrm>
                  <a:off x="6553200" y="1676400"/>
                  <a:ext cx="1524000" cy="707886"/>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Fiscal Policies</a:t>
                  </a:r>
                  <a:endParaRPr lang="en-US" sz="2000" dirty="0"/>
                </a:p>
              </p:txBody>
            </p:sp>
            <p:sp>
              <p:nvSpPr>
                <p:cNvPr id="20" name="Right Arrow 19"/>
                <p:cNvSpPr/>
                <p:nvPr/>
              </p:nvSpPr>
              <p:spPr>
                <a:xfrm rot="7828608">
                  <a:off x="5932101" y="2088249"/>
                  <a:ext cx="457200" cy="3810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p:nvPr/>
            </p:nvGrpSpPr>
            <p:grpSpPr>
              <a:xfrm>
                <a:off x="4572000" y="914400"/>
                <a:ext cx="1447800" cy="1016417"/>
                <a:chOff x="4572000" y="914400"/>
                <a:chExt cx="1447800" cy="1016417"/>
              </a:xfrm>
            </p:grpSpPr>
            <p:sp>
              <p:nvSpPr>
                <p:cNvPr id="13" name="TextBox 12"/>
                <p:cNvSpPr txBox="1"/>
                <p:nvPr/>
              </p:nvSpPr>
              <p:spPr>
                <a:xfrm>
                  <a:off x="4572000" y="914400"/>
                  <a:ext cx="1447800" cy="400110"/>
                </a:xfrm>
                <a:prstGeom prst="rect">
                  <a:avLst/>
                </a:prstGeom>
                <a:solidFill>
                  <a:schemeClr val="accent3">
                    <a:lumMod val="40000"/>
                    <a:lumOff val="60000"/>
                  </a:schemeClr>
                </a:solidFill>
                <a:ln>
                  <a:solidFill>
                    <a:srgbClr val="00B050"/>
                  </a:solidFill>
                </a:ln>
              </p:spPr>
              <p:txBody>
                <a:bodyPr wrap="square" rtlCol="0">
                  <a:spAutoFit/>
                </a:bodyPr>
                <a:lstStyle/>
                <a:p>
                  <a:r>
                    <a:rPr lang="en-US" sz="2000" dirty="0" smtClean="0"/>
                    <a:t>Leadership</a:t>
                  </a:r>
                  <a:endParaRPr lang="en-US" sz="2000" dirty="0"/>
                </a:p>
              </p:txBody>
            </p:sp>
            <p:sp>
              <p:nvSpPr>
                <p:cNvPr id="21" name="Right Arrow 20"/>
                <p:cNvSpPr/>
                <p:nvPr/>
              </p:nvSpPr>
              <p:spPr>
                <a:xfrm rot="5913800">
                  <a:off x="5023015" y="1511717"/>
                  <a:ext cx="457200" cy="3810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5867400" y="4444415"/>
                <a:ext cx="2743200" cy="1216471"/>
                <a:chOff x="5867400" y="4444415"/>
                <a:chExt cx="2743200" cy="1216471"/>
              </a:xfrm>
            </p:grpSpPr>
            <p:sp>
              <p:nvSpPr>
                <p:cNvPr id="15" name="TextBox 14"/>
                <p:cNvSpPr txBox="1"/>
                <p:nvPr/>
              </p:nvSpPr>
              <p:spPr>
                <a:xfrm>
                  <a:off x="5867400" y="4953000"/>
                  <a:ext cx="2743200" cy="707886"/>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Professional Development System</a:t>
                  </a:r>
                  <a:endParaRPr lang="en-US" sz="2000" dirty="0"/>
                </a:p>
              </p:txBody>
            </p:sp>
            <p:sp>
              <p:nvSpPr>
                <p:cNvPr id="22" name="Right Arrow 21"/>
                <p:cNvSpPr/>
                <p:nvPr/>
              </p:nvSpPr>
              <p:spPr>
                <a:xfrm rot="13116993">
                  <a:off x="6469706" y="4444415"/>
                  <a:ext cx="457200" cy="3810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6248400" y="3124200"/>
                <a:ext cx="1828800" cy="707886"/>
                <a:chOff x="6248400" y="3124200"/>
                <a:chExt cx="1828800" cy="707886"/>
              </a:xfrm>
            </p:grpSpPr>
            <p:sp>
              <p:nvSpPr>
                <p:cNvPr id="23" name="Right Arrow 22"/>
                <p:cNvSpPr/>
                <p:nvPr/>
              </p:nvSpPr>
              <p:spPr>
                <a:xfrm rot="10800000">
                  <a:off x="6248400" y="3276600"/>
                  <a:ext cx="457200" cy="381000"/>
                </a:xfrm>
                <a:prstGeom prst="rightArrow">
                  <a:avLst>
                    <a:gd name="adj1" fmla="val 50000"/>
                    <a:gd name="adj2" fmla="val 34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858000" y="3124200"/>
                  <a:ext cx="1219200" cy="707886"/>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Access to Data</a:t>
                  </a:r>
                  <a:endParaRPr lang="en-US" sz="2000" dirty="0"/>
                </a:p>
              </p:txBody>
            </p:sp>
          </p:grpSp>
          <p:grpSp>
            <p:nvGrpSpPr>
              <p:cNvPr id="29" name="Group 28"/>
              <p:cNvGrpSpPr/>
              <p:nvPr/>
            </p:nvGrpSpPr>
            <p:grpSpPr>
              <a:xfrm>
                <a:off x="2514600" y="1219200"/>
                <a:ext cx="1524000" cy="1170350"/>
                <a:chOff x="2514600" y="1219200"/>
                <a:chExt cx="1524000" cy="1170350"/>
              </a:xfrm>
            </p:grpSpPr>
            <p:sp>
              <p:nvSpPr>
                <p:cNvPr id="27" name="TextBox 26"/>
                <p:cNvSpPr txBox="1"/>
                <p:nvPr/>
              </p:nvSpPr>
              <p:spPr>
                <a:xfrm>
                  <a:off x="2514600" y="1219200"/>
                  <a:ext cx="1524000" cy="400110"/>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Governance</a:t>
                  </a:r>
                  <a:endParaRPr lang="en-US" sz="2000" dirty="0"/>
                </a:p>
              </p:txBody>
            </p:sp>
            <p:sp>
              <p:nvSpPr>
                <p:cNvPr id="28" name="Right Arrow 27"/>
                <p:cNvSpPr/>
                <p:nvPr/>
              </p:nvSpPr>
              <p:spPr>
                <a:xfrm rot="2482324">
                  <a:off x="3574060" y="2008550"/>
                  <a:ext cx="457200" cy="3810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35845754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dirty="0" smtClean="0"/>
              <a:t>Logic Models and Data</a:t>
            </a:r>
            <a:endParaRPr lang="en-US" dirty="0"/>
          </a:p>
        </p:txBody>
      </p:sp>
      <p:sp>
        <p:nvSpPr>
          <p:cNvPr id="4" name="TextBox 3"/>
          <p:cNvSpPr txBox="1"/>
          <p:nvPr/>
        </p:nvSpPr>
        <p:spPr>
          <a:xfrm>
            <a:off x="457200" y="2209800"/>
            <a:ext cx="1676400" cy="707886"/>
          </a:xfrm>
          <a:prstGeom prst="rect">
            <a:avLst/>
          </a:prstGeom>
          <a:solidFill>
            <a:schemeClr val="accent3">
              <a:lumMod val="40000"/>
              <a:lumOff val="60000"/>
            </a:schemeClr>
          </a:solidFill>
          <a:ln>
            <a:solidFill>
              <a:srgbClr val="00B050"/>
            </a:solidFill>
          </a:ln>
        </p:spPr>
        <p:txBody>
          <a:bodyPr wrap="square" rtlCol="0">
            <a:spAutoFit/>
          </a:bodyPr>
          <a:lstStyle/>
          <a:p>
            <a:r>
              <a:rPr lang="en-US" sz="2000" dirty="0" smtClean="0"/>
              <a:t>Something is implemented</a:t>
            </a:r>
            <a:endParaRPr lang="en-US" sz="2000" dirty="0"/>
          </a:p>
        </p:txBody>
      </p:sp>
      <p:sp>
        <p:nvSpPr>
          <p:cNvPr id="5" name="TextBox 4"/>
          <p:cNvSpPr txBox="1"/>
          <p:nvPr/>
        </p:nvSpPr>
        <p:spPr>
          <a:xfrm>
            <a:off x="2362200" y="2057400"/>
            <a:ext cx="1447800" cy="1015663"/>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Something happens as a result</a:t>
            </a:r>
            <a:endParaRPr lang="en-US" sz="2000" dirty="0"/>
          </a:p>
        </p:txBody>
      </p:sp>
      <p:sp>
        <p:nvSpPr>
          <p:cNvPr id="6" name="TextBox 5"/>
          <p:cNvSpPr txBox="1"/>
          <p:nvPr/>
        </p:nvSpPr>
        <p:spPr>
          <a:xfrm>
            <a:off x="4038600" y="2057400"/>
            <a:ext cx="1371600" cy="1015663"/>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Something happens as a result</a:t>
            </a:r>
            <a:endParaRPr lang="en-US" sz="2000" dirty="0"/>
          </a:p>
        </p:txBody>
      </p:sp>
      <p:sp>
        <p:nvSpPr>
          <p:cNvPr id="7" name="TextBox 6"/>
          <p:cNvSpPr txBox="1"/>
          <p:nvPr/>
        </p:nvSpPr>
        <p:spPr>
          <a:xfrm>
            <a:off x="5638800" y="2133600"/>
            <a:ext cx="1371600" cy="707886"/>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Practice improves</a:t>
            </a:r>
            <a:endParaRPr lang="en-US" sz="2000" dirty="0"/>
          </a:p>
        </p:txBody>
      </p:sp>
      <p:sp>
        <p:nvSpPr>
          <p:cNvPr id="8" name="TextBox 7"/>
          <p:cNvSpPr txBox="1"/>
          <p:nvPr/>
        </p:nvSpPr>
        <p:spPr>
          <a:xfrm>
            <a:off x="7391400" y="1752600"/>
            <a:ext cx="1524000" cy="1323439"/>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Child and family outcomes improve</a:t>
            </a:r>
            <a:endParaRPr lang="en-US" sz="2000" dirty="0"/>
          </a:p>
        </p:txBody>
      </p:sp>
      <p:sp>
        <p:nvSpPr>
          <p:cNvPr id="9" name="TextBox 8"/>
          <p:cNvSpPr txBox="1"/>
          <p:nvPr/>
        </p:nvSpPr>
        <p:spPr>
          <a:xfrm>
            <a:off x="228600" y="3657600"/>
            <a:ext cx="2743200" cy="707886"/>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Was ___ implemented well?</a:t>
            </a:r>
            <a:endParaRPr lang="en-US" sz="2000" dirty="0"/>
          </a:p>
        </p:txBody>
      </p:sp>
      <p:sp>
        <p:nvSpPr>
          <p:cNvPr id="10" name="TextBox 9"/>
          <p:cNvSpPr txBox="1"/>
          <p:nvPr/>
        </p:nvSpPr>
        <p:spPr>
          <a:xfrm>
            <a:off x="3124200" y="3657600"/>
            <a:ext cx="2133600" cy="707886"/>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Did ___ achieve its intended result?</a:t>
            </a:r>
            <a:endParaRPr lang="en-US" sz="2000" dirty="0"/>
          </a:p>
        </p:txBody>
      </p:sp>
      <p:sp>
        <p:nvSpPr>
          <p:cNvPr id="11" name="TextBox 10"/>
          <p:cNvSpPr txBox="1"/>
          <p:nvPr/>
        </p:nvSpPr>
        <p:spPr>
          <a:xfrm>
            <a:off x="5562600" y="3657600"/>
            <a:ext cx="1600200" cy="707886"/>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Did practice improve?</a:t>
            </a:r>
            <a:endParaRPr lang="en-US" sz="2000" dirty="0"/>
          </a:p>
        </p:txBody>
      </p:sp>
      <p:sp>
        <p:nvSpPr>
          <p:cNvPr id="12" name="TextBox 11"/>
          <p:cNvSpPr txBox="1"/>
          <p:nvPr/>
        </p:nvSpPr>
        <p:spPr>
          <a:xfrm>
            <a:off x="7391400" y="3276600"/>
            <a:ext cx="1600200" cy="1323439"/>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Did child and family outcomes improve?</a:t>
            </a:r>
            <a:endParaRPr lang="en-US" sz="2000" dirty="0"/>
          </a:p>
        </p:txBody>
      </p:sp>
      <p:sp>
        <p:nvSpPr>
          <p:cNvPr id="13" name="TextBox 12"/>
          <p:cNvSpPr txBox="1"/>
          <p:nvPr/>
        </p:nvSpPr>
        <p:spPr>
          <a:xfrm>
            <a:off x="457200" y="4953000"/>
            <a:ext cx="1905000" cy="1323439"/>
          </a:xfrm>
          <a:prstGeom prst="rect">
            <a:avLst/>
          </a:prstGeom>
          <a:solidFill>
            <a:srgbClr val="FFFFAB"/>
          </a:solidFill>
          <a:ln>
            <a:solidFill>
              <a:srgbClr val="00B050"/>
            </a:solidFill>
          </a:ln>
        </p:spPr>
        <p:txBody>
          <a:bodyPr wrap="square" rtlCol="0">
            <a:spAutoFit/>
          </a:bodyPr>
          <a:lstStyle/>
          <a:p>
            <a:pPr algn="ctr"/>
            <a:r>
              <a:rPr lang="en-US" sz="2000" dirty="0" smtClean="0"/>
              <a:t>How do we know ___ was implemented well?</a:t>
            </a:r>
            <a:endParaRPr lang="en-US" sz="2000" dirty="0"/>
          </a:p>
        </p:txBody>
      </p:sp>
      <p:sp>
        <p:nvSpPr>
          <p:cNvPr id="14" name="TextBox 13"/>
          <p:cNvSpPr txBox="1"/>
          <p:nvPr/>
        </p:nvSpPr>
        <p:spPr>
          <a:xfrm>
            <a:off x="2667000" y="5105400"/>
            <a:ext cx="2743200" cy="1015663"/>
          </a:xfrm>
          <a:prstGeom prst="rect">
            <a:avLst/>
          </a:prstGeom>
          <a:solidFill>
            <a:srgbClr val="FFFFAB"/>
          </a:solidFill>
          <a:ln>
            <a:solidFill>
              <a:srgbClr val="00B050"/>
            </a:solidFill>
          </a:ln>
        </p:spPr>
        <p:txBody>
          <a:bodyPr wrap="square" rtlCol="0">
            <a:spAutoFit/>
          </a:bodyPr>
          <a:lstStyle/>
          <a:p>
            <a:pPr algn="ctr"/>
            <a:r>
              <a:rPr lang="en-US" sz="2000" dirty="0" smtClean="0"/>
              <a:t>How do we know ___ achieved its intended result?</a:t>
            </a:r>
            <a:endParaRPr lang="en-US" sz="2000" dirty="0"/>
          </a:p>
        </p:txBody>
      </p:sp>
      <p:sp>
        <p:nvSpPr>
          <p:cNvPr id="15" name="TextBox 14"/>
          <p:cNvSpPr txBox="1"/>
          <p:nvPr/>
        </p:nvSpPr>
        <p:spPr>
          <a:xfrm>
            <a:off x="5562600" y="4953000"/>
            <a:ext cx="1600200" cy="1323439"/>
          </a:xfrm>
          <a:prstGeom prst="rect">
            <a:avLst/>
          </a:prstGeom>
          <a:solidFill>
            <a:srgbClr val="FFFFAB"/>
          </a:solidFill>
          <a:ln>
            <a:solidFill>
              <a:srgbClr val="00B050"/>
            </a:solidFill>
          </a:ln>
        </p:spPr>
        <p:txBody>
          <a:bodyPr wrap="square" rtlCol="0">
            <a:spAutoFit/>
          </a:bodyPr>
          <a:lstStyle/>
          <a:p>
            <a:pPr algn="ctr"/>
            <a:r>
              <a:rPr lang="en-US" sz="2000" dirty="0" smtClean="0"/>
              <a:t>How do we know practice improved?</a:t>
            </a:r>
            <a:endParaRPr lang="en-US" sz="2000" dirty="0"/>
          </a:p>
        </p:txBody>
      </p:sp>
      <p:sp>
        <p:nvSpPr>
          <p:cNvPr id="16" name="TextBox 15"/>
          <p:cNvSpPr txBox="1"/>
          <p:nvPr/>
        </p:nvSpPr>
        <p:spPr>
          <a:xfrm>
            <a:off x="7391400" y="4724400"/>
            <a:ext cx="1600200" cy="1631216"/>
          </a:xfrm>
          <a:prstGeom prst="rect">
            <a:avLst/>
          </a:prstGeom>
          <a:solidFill>
            <a:srgbClr val="FFFFAB"/>
          </a:solidFill>
          <a:ln>
            <a:solidFill>
              <a:srgbClr val="00B050"/>
            </a:solidFill>
          </a:ln>
        </p:spPr>
        <p:txBody>
          <a:bodyPr wrap="square" rtlCol="0">
            <a:spAutoFit/>
          </a:bodyPr>
          <a:lstStyle/>
          <a:p>
            <a:pPr algn="ctr"/>
            <a:r>
              <a:rPr lang="en-US" sz="2000" dirty="0" smtClean="0"/>
              <a:t>How do we know child and family outcomes improved?</a:t>
            </a:r>
            <a:endParaRPr lang="en-US" sz="2000" dirty="0"/>
          </a:p>
        </p:txBody>
      </p:sp>
      <p:sp>
        <p:nvSpPr>
          <p:cNvPr id="17" name="Right Arrow 16" descr="Arrow going from Something is implement to something happens as a result"/>
          <p:cNvSpPr/>
          <p:nvPr/>
        </p:nvSpPr>
        <p:spPr>
          <a:xfrm>
            <a:off x="2133600" y="25908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descr="Arrow going from practice improves to child and family outcomes improve"/>
          <p:cNvSpPr/>
          <p:nvPr/>
        </p:nvSpPr>
        <p:spPr>
          <a:xfrm>
            <a:off x="7010400" y="2552700"/>
            <a:ext cx="381000"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descr="Arrow from something happens as a result going to practice improves"/>
          <p:cNvSpPr/>
          <p:nvPr/>
        </p:nvSpPr>
        <p:spPr>
          <a:xfrm>
            <a:off x="5410200" y="25908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descr="Arrow going from  something happens as a result to something happens as a result"/>
          <p:cNvSpPr/>
          <p:nvPr/>
        </p:nvSpPr>
        <p:spPr>
          <a:xfrm>
            <a:off x="3810000" y="25908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descr="Arrow going from was &quot;fill in the blank&quot; implement well to did &quot;fill in the blank&quot; achieve its intended result?"/>
          <p:cNvSpPr/>
          <p:nvPr/>
        </p:nvSpPr>
        <p:spPr>
          <a:xfrm>
            <a:off x="2971800" y="38862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descr="Arrow going from did &quot;fill in the blank&quot; achieve its intended result to did practice improve?"/>
          <p:cNvSpPr/>
          <p:nvPr/>
        </p:nvSpPr>
        <p:spPr>
          <a:xfrm>
            <a:off x="5257800" y="38862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descr="Arrow going from did practice improve to did child and family outcomes improve?"/>
          <p:cNvSpPr/>
          <p:nvPr/>
        </p:nvSpPr>
        <p:spPr>
          <a:xfrm>
            <a:off x="7162800" y="38862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descr="Arrow going from how do we know practice improved to how do we know child and family outcomes improved?"/>
          <p:cNvSpPr/>
          <p:nvPr/>
        </p:nvSpPr>
        <p:spPr>
          <a:xfrm>
            <a:off x="7162800" y="54864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descr="Arrow going from how do we know &quot;fill in the blank&quot; achieved its intended result to how do we know practice improved?"/>
          <p:cNvSpPr/>
          <p:nvPr/>
        </p:nvSpPr>
        <p:spPr>
          <a:xfrm>
            <a:off x="5410200" y="54864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descr="Arrow going from how do we know &quot;fill in the blank&quot; was implement well to how do we know &quot;fill in the blank&quot; achieved its intended result?"/>
          <p:cNvSpPr/>
          <p:nvPr/>
        </p:nvSpPr>
        <p:spPr>
          <a:xfrm>
            <a:off x="2362200" y="5486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6622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lstStyle/>
          <a:p>
            <a:r>
              <a:rPr lang="en-US" dirty="0" smtClean="0"/>
              <a:t>Logic Models and Data</a:t>
            </a:r>
            <a:endParaRPr lang="en-US" dirty="0"/>
          </a:p>
        </p:txBody>
      </p:sp>
      <p:sp>
        <p:nvSpPr>
          <p:cNvPr id="4" name="TextBox 3"/>
          <p:cNvSpPr txBox="1"/>
          <p:nvPr/>
        </p:nvSpPr>
        <p:spPr>
          <a:xfrm>
            <a:off x="457200" y="2209800"/>
            <a:ext cx="1676400" cy="707886"/>
          </a:xfrm>
          <a:prstGeom prst="rect">
            <a:avLst/>
          </a:prstGeom>
          <a:solidFill>
            <a:schemeClr val="accent3">
              <a:lumMod val="40000"/>
              <a:lumOff val="60000"/>
            </a:schemeClr>
          </a:solidFill>
          <a:ln>
            <a:solidFill>
              <a:srgbClr val="00B050"/>
            </a:solidFill>
          </a:ln>
        </p:spPr>
        <p:txBody>
          <a:bodyPr wrap="square" rtlCol="0">
            <a:spAutoFit/>
          </a:bodyPr>
          <a:lstStyle/>
          <a:p>
            <a:r>
              <a:rPr lang="en-US" sz="2000" dirty="0" smtClean="0"/>
              <a:t>Something is implemented</a:t>
            </a:r>
            <a:endParaRPr lang="en-US" sz="2000" dirty="0"/>
          </a:p>
        </p:txBody>
      </p:sp>
      <p:sp>
        <p:nvSpPr>
          <p:cNvPr id="5" name="TextBox 4"/>
          <p:cNvSpPr txBox="1"/>
          <p:nvPr/>
        </p:nvSpPr>
        <p:spPr>
          <a:xfrm>
            <a:off x="2362200" y="2057400"/>
            <a:ext cx="1447800" cy="1015663"/>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Something happens as a result</a:t>
            </a:r>
            <a:endParaRPr lang="en-US" sz="2000" dirty="0"/>
          </a:p>
        </p:txBody>
      </p:sp>
      <p:sp>
        <p:nvSpPr>
          <p:cNvPr id="6" name="TextBox 5"/>
          <p:cNvSpPr txBox="1"/>
          <p:nvPr/>
        </p:nvSpPr>
        <p:spPr>
          <a:xfrm>
            <a:off x="4038600" y="2057400"/>
            <a:ext cx="1371600" cy="1015663"/>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Something happens as a result</a:t>
            </a:r>
            <a:endParaRPr lang="en-US" sz="2000" dirty="0"/>
          </a:p>
        </p:txBody>
      </p:sp>
      <p:sp>
        <p:nvSpPr>
          <p:cNvPr id="7" name="TextBox 6"/>
          <p:cNvSpPr txBox="1"/>
          <p:nvPr/>
        </p:nvSpPr>
        <p:spPr>
          <a:xfrm>
            <a:off x="5638800" y="2133600"/>
            <a:ext cx="1371600" cy="707886"/>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Practice improves</a:t>
            </a:r>
            <a:endParaRPr lang="en-US" sz="2000" dirty="0"/>
          </a:p>
        </p:txBody>
      </p:sp>
      <p:sp>
        <p:nvSpPr>
          <p:cNvPr id="8" name="TextBox 7"/>
          <p:cNvSpPr txBox="1"/>
          <p:nvPr/>
        </p:nvSpPr>
        <p:spPr>
          <a:xfrm>
            <a:off x="7391400" y="1752600"/>
            <a:ext cx="1524000" cy="1323439"/>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Child and family outcomes improve</a:t>
            </a:r>
            <a:endParaRPr lang="en-US" sz="2000" dirty="0"/>
          </a:p>
        </p:txBody>
      </p:sp>
      <p:sp>
        <p:nvSpPr>
          <p:cNvPr id="9" name="TextBox 8"/>
          <p:cNvSpPr txBox="1"/>
          <p:nvPr/>
        </p:nvSpPr>
        <p:spPr>
          <a:xfrm>
            <a:off x="228600" y="3657600"/>
            <a:ext cx="2743200" cy="707886"/>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Was ___ implemented well?</a:t>
            </a:r>
            <a:endParaRPr lang="en-US" sz="2000" dirty="0"/>
          </a:p>
        </p:txBody>
      </p:sp>
      <p:sp>
        <p:nvSpPr>
          <p:cNvPr id="10" name="TextBox 9"/>
          <p:cNvSpPr txBox="1"/>
          <p:nvPr/>
        </p:nvSpPr>
        <p:spPr>
          <a:xfrm>
            <a:off x="3124200" y="3657600"/>
            <a:ext cx="2133600" cy="707886"/>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Did ___ achieve its intended result?</a:t>
            </a:r>
            <a:endParaRPr lang="en-US" sz="2000" dirty="0"/>
          </a:p>
        </p:txBody>
      </p:sp>
      <p:sp>
        <p:nvSpPr>
          <p:cNvPr id="11" name="TextBox 10"/>
          <p:cNvSpPr txBox="1"/>
          <p:nvPr/>
        </p:nvSpPr>
        <p:spPr>
          <a:xfrm>
            <a:off x="5562600" y="3657600"/>
            <a:ext cx="1600200" cy="707886"/>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Did practice improve?</a:t>
            </a:r>
            <a:endParaRPr lang="en-US" sz="2000" dirty="0"/>
          </a:p>
        </p:txBody>
      </p:sp>
      <p:sp>
        <p:nvSpPr>
          <p:cNvPr id="12" name="TextBox 11"/>
          <p:cNvSpPr txBox="1"/>
          <p:nvPr/>
        </p:nvSpPr>
        <p:spPr>
          <a:xfrm>
            <a:off x="7391400" y="3276600"/>
            <a:ext cx="1600200" cy="1323439"/>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Did child and family outcomes improve?</a:t>
            </a:r>
            <a:endParaRPr lang="en-US" sz="2000" dirty="0"/>
          </a:p>
        </p:txBody>
      </p:sp>
      <p:sp>
        <p:nvSpPr>
          <p:cNvPr id="13" name="TextBox 12"/>
          <p:cNvSpPr txBox="1"/>
          <p:nvPr/>
        </p:nvSpPr>
        <p:spPr>
          <a:xfrm>
            <a:off x="457200" y="4953000"/>
            <a:ext cx="1905000" cy="1323439"/>
          </a:xfrm>
          <a:prstGeom prst="rect">
            <a:avLst/>
          </a:prstGeom>
          <a:solidFill>
            <a:srgbClr val="FFFFAB"/>
          </a:solidFill>
          <a:ln>
            <a:solidFill>
              <a:srgbClr val="00B050"/>
            </a:solidFill>
          </a:ln>
        </p:spPr>
        <p:txBody>
          <a:bodyPr wrap="square" rtlCol="0">
            <a:spAutoFit/>
          </a:bodyPr>
          <a:lstStyle/>
          <a:p>
            <a:pPr algn="ctr"/>
            <a:r>
              <a:rPr lang="en-US" sz="2000" dirty="0" smtClean="0"/>
              <a:t>How do we know ___ was implemented well?</a:t>
            </a:r>
            <a:endParaRPr lang="en-US" sz="2000" dirty="0"/>
          </a:p>
        </p:txBody>
      </p:sp>
      <p:sp>
        <p:nvSpPr>
          <p:cNvPr id="14" name="TextBox 13"/>
          <p:cNvSpPr txBox="1"/>
          <p:nvPr/>
        </p:nvSpPr>
        <p:spPr>
          <a:xfrm>
            <a:off x="2667000" y="5105400"/>
            <a:ext cx="2743200" cy="1015663"/>
          </a:xfrm>
          <a:prstGeom prst="rect">
            <a:avLst/>
          </a:prstGeom>
          <a:solidFill>
            <a:srgbClr val="FFFFAB"/>
          </a:solidFill>
          <a:ln>
            <a:solidFill>
              <a:srgbClr val="00B050"/>
            </a:solidFill>
          </a:ln>
        </p:spPr>
        <p:txBody>
          <a:bodyPr wrap="square" rtlCol="0">
            <a:spAutoFit/>
          </a:bodyPr>
          <a:lstStyle/>
          <a:p>
            <a:pPr algn="ctr"/>
            <a:r>
              <a:rPr lang="en-US" sz="2000" dirty="0" smtClean="0"/>
              <a:t>How do we know ___ achieved its intended result?</a:t>
            </a:r>
            <a:endParaRPr lang="en-US" sz="2000" dirty="0"/>
          </a:p>
        </p:txBody>
      </p:sp>
      <p:sp>
        <p:nvSpPr>
          <p:cNvPr id="15" name="TextBox 14"/>
          <p:cNvSpPr txBox="1"/>
          <p:nvPr/>
        </p:nvSpPr>
        <p:spPr>
          <a:xfrm>
            <a:off x="5562600" y="4953000"/>
            <a:ext cx="1600200" cy="1323439"/>
          </a:xfrm>
          <a:prstGeom prst="rect">
            <a:avLst/>
          </a:prstGeom>
          <a:solidFill>
            <a:srgbClr val="FFFFAB"/>
          </a:solidFill>
          <a:ln>
            <a:solidFill>
              <a:srgbClr val="00B050"/>
            </a:solidFill>
          </a:ln>
        </p:spPr>
        <p:txBody>
          <a:bodyPr wrap="square" rtlCol="0">
            <a:spAutoFit/>
          </a:bodyPr>
          <a:lstStyle/>
          <a:p>
            <a:pPr algn="ctr"/>
            <a:r>
              <a:rPr lang="en-US" sz="2000" dirty="0" smtClean="0"/>
              <a:t>How do we know practice improved?</a:t>
            </a:r>
            <a:endParaRPr lang="en-US" sz="2000" dirty="0"/>
          </a:p>
        </p:txBody>
      </p:sp>
      <p:sp>
        <p:nvSpPr>
          <p:cNvPr id="16" name="TextBox 15"/>
          <p:cNvSpPr txBox="1"/>
          <p:nvPr/>
        </p:nvSpPr>
        <p:spPr>
          <a:xfrm>
            <a:off x="7391400" y="4724400"/>
            <a:ext cx="1600200" cy="1631216"/>
          </a:xfrm>
          <a:prstGeom prst="rect">
            <a:avLst/>
          </a:prstGeom>
          <a:solidFill>
            <a:srgbClr val="FFFFAB"/>
          </a:solidFill>
          <a:ln>
            <a:solidFill>
              <a:srgbClr val="00B050"/>
            </a:solidFill>
          </a:ln>
        </p:spPr>
        <p:txBody>
          <a:bodyPr wrap="square" rtlCol="0">
            <a:spAutoFit/>
          </a:bodyPr>
          <a:lstStyle/>
          <a:p>
            <a:pPr algn="ctr"/>
            <a:r>
              <a:rPr lang="en-US" sz="2000" dirty="0" smtClean="0"/>
              <a:t>How do we know child and family outcomes improved?</a:t>
            </a:r>
            <a:endParaRPr lang="en-US" sz="2000" dirty="0"/>
          </a:p>
        </p:txBody>
      </p:sp>
      <p:sp>
        <p:nvSpPr>
          <p:cNvPr id="17" name="Right Arrow 16" descr="Arrow going from Something is implement to something happens as a result"/>
          <p:cNvSpPr/>
          <p:nvPr/>
        </p:nvSpPr>
        <p:spPr>
          <a:xfrm>
            <a:off x="2133600" y="25908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descr="Arrow from something happens as a result going to practice improves"/>
          <p:cNvSpPr/>
          <p:nvPr/>
        </p:nvSpPr>
        <p:spPr>
          <a:xfrm>
            <a:off x="5410200" y="25908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descr="Arrow going from  something happens as a result to something happens as a result"/>
          <p:cNvSpPr/>
          <p:nvPr/>
        </p:nvSpPr>
        <p:spPr>
          <a:xfrm>
            <a:off x="3810000" y="25908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descr="Arrow going from was &quot;fill in the blank&quot; implement well to did &quot;fill in the blank&quot; achieve its intended result?"/>
          <p:cNvSpPr/>
          <p:nvPr/>
        </p:nvSpPr>
        <p:spPr>
          <a:xfrm>
            <a:off x="2971800" y="38862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descr="Arrow going from did &quot;fill in the blank&quot; achieve its intended result to did practice improve?"/>
          <p:cNvSpPr/>
          <p:nvPr/>
        </p:nvSpPr>
        <p:spPr>
          <a:xfrm>
            <a:off x="5334000" y="38862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descr="Arrow going from did practice improve to did child and family outcomes improve?"/>
          <p:cNvSpPr/>
          <p:nvPr/>
        </p:nvSpPr>
        <p:spPr>
          <a:xfrm>
            <a:off x="7162800" y="38862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descr="Arrow going from how do we know practice improved to how do we know child and family outcomes improved?"/>
          <p:cNvSpPr/>
          <p:nvPr/>
        </p:nvSpPr>
        <p:spPr>
          <a:xfrm>
            <a:off x="7162800" y="54864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descr="Arrow going from how do we know &quot;fill in the blank&quot; achieved its intended result to how do we know practice improved?"/>
          <p:cNvSpPr/>
          <p:nvPr/>
        </p:nvSpPr>
        <p:spPr>
          <a:xfrm>
            <a:off x="5410200" y="54864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descr="Arrow going from how do we know &quot;fill in the blank&quot; was implement well to how do we know &quot;fill in the blank&quot; achieved its intended result?"/>
          <p:cNvSpPr/>
          <p:nvPr/>
        </p:nvSpPr>
        <p:spPr>
          <a:xfrm>
            <a:off x="2438400" y="54864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9600" y="3588603"/>
            <a:ext cx="6400800" cy="830997"/>
          </a:xfrm>
          <a:prstGeom prst="rect">
            <a:avLst/>
          </a:prstGeom>
          <a:solidFill>
            <a:schemeClr val="bg1"/>
          </a:solidFill>
          <a:ln>
            <a:solidFill>
              <a:srgbClr val="00B050"/>
            </a:solidFill>
          </a:ln>
        </p:spPr>
        <p:txBody>
          <a:bodyPr wrap="square" rtlCol="0">
            <a:spAutoFit/>
          </a:bodyPr>
          <a:lstStyle/>
          <a:p>
            <a:pPr algn="ctr"/>
            <a:r>
              <a:rPr lang="en-US" sz="4800" dirty="0" smtClean="0"/>
              <a:t>Evaluation Questions</a:t>
            </a:r>
            <a:endParaRPr lang="en-US" sz="4800" dirty="0"/>
          </a:p>
        </p:txBody>
      </p:sp>
      <p:sp>
        <p:nvSpPr>
          <p:cNvPr id="28" name="TextBox 27"/>
          <p:cNvSpPr txBox="1"/>
          <p:nvPr/>
        </p:nvSpPr>
        <p:spPr>
          <a:xfrm>
            <a:off x="609600" y="2057400"/>
            <a:ext cx="6400800" cy="830997"/>
          </a:xfrm>
          <a:prstGeom prst="rect">
            <a:avLst/>
          </a:prstGeom>
          <a:solidFill>
            <a:schemeClr val="bg1"/>
          </a:solidFill>
          <a:ln>
            <a:solidFill>
              <a:srgbClr val="00B050"/>
            </a:solidFill>
          </a:ln>
        </p:spPr>
        <p:txBody>
          <a:bodyPr wrap="square" rtlCol="0">
            <a:spAutoFit/>
          </a:bodyPr>
          <a:lstStyle/>
          <a:p>
            <a:pPr algn="ctr"/>
            <a:r>
              <a:rPr lang="en-US" sz="4800" dirty="0" smtClean="0"/>
              <a:t>Improvement Strategy</a:t>
            </a:r>
            <a:endParaRPr lang="en-US" sz="4800" dirty="0"/>
          </a:p>
        </p:txBody>
      </p:sp>
      <p:sp>
        <p:nvSpPr>
          <p:cNvPr id="29" name="TextBox 28"/>
          <p:cNvSpPr txBox="1"/>
          <p:nvPr/>
        </p:nvSpPr>
        <p:spPr>
          <a:xfrm>
            <a:off x="609600" y="5112603"/>
            <a:ext cx="6400800" cy="830997"/>
          </a:xfrm>
          <a:prstGeom prst="rect">
            <a:avLst/>
          </a:prstGeom>
          <a:solidFill>
            <a:schemeClr val="bg1"/>
          </a:solidFill>
          <a:ln>
            <a:solidFill>
              <a:srgbClr val="00B050"/>
            </a:solidFill>
          </a:ln>
        </p:spPr>
        <p:txBody>
          <a:bodyPr wrap="square" rtlCol="0">
            <a:spAutoFit/>
          </a:bodyPr>
          <a:lstStyle/>
          <a:p>
            <a:pPr algn="ctr"/>
            <a:r>
              <a:rPr lang="en-US" sz="4800" dirty="0" smtClean="0"/>
              <a:t>Evidence (AKA Data)</a:t>
            </a:r>
            <a:endParaRPr lang="en-US" sz="4800" dirty="0"/>
          </a:p>
        </p:txBody>
      </p:sp>
      <p:sp>
        <p:nvSpPr>
          <p:cNvPr id="30" name="Right Arrow 29" descr="Arrow going from practice improves to child and family outcomes improve"/>
          <p:cNvSpPr/>
          <p:nvPr/>
        </p:nvSpPr>
        <p:spPr>
          <a:xfrm>
            <a:off x="7010400" y="2514600"/>
            <a:ext cx="381000"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0352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1143000"/>
          </a:xfrm>
        </p:spPr>
        <p:txBody>
          <a:bodyPr/>
          <a:lstStyle/>
          <a:p>
            <a:r>
              <a:rPr lang="en-US" dirty="0" smtClean="0"/>
              <a:t>Logic Models and Data</a:t>
            </a:r>
            <a:endParaRPr lang="en-US" dirty="0"/>
          </a:p>
        </p:txBody>
      </p:sp>
      <p:sp>
        <p:nvSpPr>
          <p:cNvPr id="4" name="TextBox 3"/>
          <p:cNvSpPr txBox="1"/>
          <p:nvPr/>
        </p:nvSpPr>
        <p:spPr>
          <a:xfrm>
            <a:off x="457200" y="2209800"/>
            <a:ext cx="1676400" cy="707886"/>
          </a:xfrm>
          <a:prstGeom prst="rect">
            <a:avLst/>
          </a:prstGeom>
          <a:solidFill>
            <a:schemeClr val="accent3">
              <a:lumMod val="40000"/>
              <a:lumOff val="60000"/>
            </a:schemeClr>
          </a:solidFill>
          <a:ln>
            <a:solidFill>
              <a:srgbClr val="00B050"/>
            </a:solidFill>
          </a:ln>
        </p:spPr>
        <p:txBody>
          <a:bodyPr wrap="square" rtlCol="0">
            <a:spAutoFit/>
          </a:bodyPr>
          <a:lstStyle/>
          <a:p>
            <a:r>
              <a:rPr lang="en-US" sz="2000" dirty="0" smtClean="0"/>
              <a:t>Something is implemented</a:t>
            </a:r>
            <a:endParaRPr lang="en-US" sz="2000" dirty="0"/>
          </a:p>
        </p:txBody>
      </p:sp>
      <p:sp>
        <p:nvSpPr>
          <p:cNvPr id="5" name="TextBox 4"/>
          <p:cNvSpPr txBox="1"/>
          <p:nvPr/>
        </p:nvSpPr>
        <p:spPr>
          <a:xfrm>
            <a:off x="2362200" y="2057400"/>
            <a:ext cx="1447800" cy="1015663"/>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Something happens as a result</a:t>
            </a:r>
            <a:endParaRPr lang="en-US" sz="2000" dirty="0"/>
          </a:p>
        </p:txBody>
      </p:sp>
      <p:sp>
        <p:nvSpPr>
          <p:cNvPr id="6" name="TextBox 5"/>
          <p:cNvSpPr txBox="1"/>
          <p:nvPr/>
        </p:nvSpPr>
        <p:spPr>
          <a:xfrm>
            <a:off x="4038600" y="2057400"/>
            <a:ext cx="1371600" cy="1015663"/>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Something happens as a result</a:t>
            </a:r>
            <a:endParaRPr lang="en-US" sz="2000" dirty="0"/>
          </a:p>
        </p:txBody>
      </p:sp>
      <p:sp>
        <p:nvSpPr>
          <p:cNvPr id="7" name="TextBox 6"/>
          <p:cNvSpPr txBox="1"/>
          <p:nvPr/>
        </p:nvSpPr>
        <p:spPr>
          <a:xfrm>
            <a:off x="5638800" y="2133600"/>
            <a:ext cx="1371600" cy="707886"/>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Practice improves</a:t>
            </a:r>
            <a:endParaRPr lang="en-US" sz="2000" dirty="0"/>
          </a:p>
        </p:txBody>
      </p:sp>
      <p:sp>
        <p:nvSpPr>
          <p:cNvPr id="8" name="TextBox 7"/>
          <p:cNvSpPr txBox="1"/>
          <p:nvPr/>
        </p:nvSpPr>
        <p:spPr>
          <a:xfrm>
            <a:off x="7391400" y="1752600"/>
            <a:ext cx="1524000" cy="1323439"/>
          </a:xfrm>
          <a:prstGeom prst="rect">
            <a:avLst/>
          </a:prstGeom>
          <a:solidFill>
            <a:schemeClr val="accent3">
              <a:lumMod val="40000"/>
              <a:lumOff val="60000"/>
            </a:schemeClr>
          </a:solidFill>
          <a:ln>
            <a:solidFill>
              <a:srgbClr val="00B050"/>
            </a:solidFill>
          </a:ln>
        </p:spPr>
        <p:txBody>
          <a:bodyPr wrap="square" rtlCol="0">
            <a:spAutoFit/>
          </a:bodyPr>
          <a:lstStyle/>
          <a:p>
            <a:pPr algn="ctr"/>
            <a:r>
              <a:rPr lang="en-US" sz="2000" dirty="0" smtClean="0"/>
              <a:t>Child and family outcomes improve</a:t>
            </a:r>
            <a:endParaRPr lang="en-US" sz="2000" dirty="0"/>
          </a:p>
        </p:txBody>
      </p:sp>
      <p:sp>
        <p:nvSpPr>
          <p:cNvPr id="9" name="TextBox 8"/>
          <p:cNvSpPr txBox="1"/>
          <p:nvPr/>
        </p:nvSpPr>
        <p:spPr>
          <a:xfrm>
            <a:off x="228600" y="3657600"/>
            <a:ext cx="2743200" cy="707886"/>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Was ___ implemented well?</a:t>
            </a:r>
            <a:endParaRPr lang="en-US" sz="2000" dirty="0"/>
          </a:p>
        </p:txBody>
      </p:sp>
      <p:sp>
        <p:nvSpPr>
          <p:cNvPr id="10" name="TextBox 9"/>
          <p:cNvSpPr txBox="1"/>
          <p:nvPr/>
        </p:nvSpPr>
        <p:spPr>
          <a:xfrm>
            <a:off x="3124200" y="3657600"/>
            <a:ext cx="2133600" cy="707886"/>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Did ___ achieve its intended result?</a:t>
            </a:r>
            <a:endParaRPr lang="en-US" sz="2000" dirty="0"/>
          </a:p>
        </p:txBody>
      </p:sp>
      <p:sp>
        <p:nvSpPr>
          <p:cNvPr id="11" name="TextBox 10"/>
          <p:cNvSpPr txBox="1"/>
          <p:nvPr/>
        </p:nvSpPr>
        <p:spPr>
          <a:xfrm>
            <a:off x="5562600" y="3657600"/>
            <a:ext cx="1600200" cy="707886"/>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Did practice improve?</a:t>
            </a:r>
            <a:endParaRPr lang="en-US" sz="2000" dirty="0"/>
          </a:p>
        </p:txBody>
      </p:sp>
      <p:sp>
        <p:nvSpPr>
          <p:cNvPr id="12" name="TextBox 11"/>
          <p:cNvSpPr txBox="1"/>
          <p:nvPr/>
        </p:nvSpPr>
        <p:spPr>
          <a:xfrm>
            <a:off x="7391400" y="3276600"/>
            <a:ext cx="1600200" cy="1323439"/>
          </a:xfrm>
          <a:prstGeom prst="rect">
            <a:avLst/>
          </a:prstGeom>
          <a:solidFill>
            <a:schemeClr val="accent1">
              <a:lumMod val="20000"/>
              <a:lumOff val="80000"/>
            </a:schemeClr>
          </a:solidFill>
          <a:ln>
            <a:solidFill>
              <a:srgbClr val="00B050"/>
            </a:solidFill>
          </a:ln>
        </p:spPr>
        <p:txBody>
          <a:bodyPr wrap="square" rtlCol="0">
            <a:spAutoFit/>
          </a:bodyPr>
          <a:lstStyle/>
          <a:p>
            <a:pPr algn="ctr"/>
            <a:r>
              <a:rPr lang="en-US" sz="2000" dirty="0" smtClean="0"/>
              <a:t>Did child and family outcomes improve?</a:t>
            </a:r>
            <a:endParaRPr lang="en-US" sz="2000" dirty="0"/>
          </a:p>
        </p:txBody>
      </p:sp>
      <p:sp>
        <p:nvSpPr>
          <p:cNvPr id="13" name="TextBox 12"/>
          <p:cNvSpPr txBox="1"/>
          <p:nvPr/>
        </p:nvSpPr>
        <p:spPr>
          <a:xfrm>
            <a:off x="457200" y="4953000"/>
            <a:ext cx="1905000" cy="1323439"/>
          </a:xfrm>
          <a:prstGeom prst="rect">
            <a:avLst/>
          </a:prstGeom>
          <a:solidFill>
            <a:srgbClr val="FFFFAB"/>
          </a:solidFill>
          <a:ln>
            <a:solidFill>
              <a:srgbClr val="00B050"/>
            </a:solidFill>
          </a:ln>
        </p:spPr>
        <p:txBody>
          <a:bodyPr wrap="square" rtlCol="0">
            <a:spAutoFit/>
          </a:bodyPr>
          <a:lstStyle/>
          <a:p>
            <a:pPr algn="ctr"/>
            <a:r>
              <a:rPr lang="en-US" sz="2000" dirty="0" smtClean="0"/>
              <a:t>How do we know ___ was implemented well?</a:t>
            </a:r>
            <a:endParaRPr lang="en-US" sz="2000" dirty="0"/>
          </a:p>
        </p:txBody>
      </p:sp>
      <p:sp>
        <p:nvSpPr>
          <p:cNvPr id="14" name="TextBox 13"/>
          <p:cNvSpPr txBox="1"/>
          <p:nvPr/>
        </p:nvSpPr>
        <p:spPr>
          <a:xfrm>
            <a:off x="2667000" y="5105400"/>
            <a:ext cx="2743200" cy="1015663"/>
          </a:xfrm>
          <a:prstGeom prst="rect">
            <a:avLst/>
          </a:prstGeom>
          <a:solidFill>
            <a:srgbClr val="FFFFAB"/>
          </a:solidFill>
          <a:ln>
            <a:solidFill>
              <a:srgbClr val="00B050"/>
            </a:solidFill>
          </a:ln>
        </p:spPr>
        <p:txBody>
          <a:bodyPr wrap="square" rtlCol="0">
            <a:spAutoFit/>
          </a:bodyPr>
          <a:lstStyle/>
          <a:p>
            <a:pPr algn="ctr"/>
            <a:r>
              <a:rPr lang="en-US" sz="2000" dirty="0" smtClean="0"/>
              <a:t>How do we know ___ achieved its intended result?</a:t>
            </a:r>
            <a:endParaRPr lang="en-US" sz="2000" dirty="0"/>
          </a:p>
        </p:txBody>
      </p:sp>
      <p:sp>
        <p:nvSpPr>
          <p:cNvPr id="15" name="TextBox 14"/>
          <p:cNvSpPr txBox="1"/>
          <p:nvPr/>
        </p:nvSpPr>
        <p:spPr>
          <a:xfrm>
            <a:off x="5562600" y="4953000"/>
            <a:ext cx="1600200" cy="1323439"/>
          </a:xfrm>
          <a:prstGeom prst="rect">
            <a:avLst/>
          </a:prstGeom>
          <a:solidFill>
            <a:srgbClr val="FFFFAB"/>
          </a:solidFill>
          <a:ln>
            <a:solidFill>
              <a:srgbClr val="00B050"/>
            </a:solidFill>
          </a:ln>
        </p:spPr>
        <p:txBody>
          <a:bodyPr wrap="square" rtlCol="0">
            <a:spAutoFit/>
          </a:bodyPr>
          <a:lstStyle/>
          <a:p>
            <a:pPr algn="ctr"/>
            <a:r>
              <a:rPr lang="en-US" sz="2000" dirty="0" smtClean="0"/>
              <a:t>How do we know practice improved?</a:t>
            </a:r>
            <a:endParaRPr lang="en-US" sz="2000" dirty="0"/>
          </a:p>
        </p:txBody>
      </p:sp>
      <p:sp>
        <p:nvSpPr>
          <p:cNvPr id="16" name="TextBox 15"/>
          <p:cNvSpPr txBox="1"/>
          <p:nvPr/>
        </p:nvSpPr>
        <p:spPr>
          <a:xfrm>
            <a:off x="7391400" y="4724400"/>
            <a:ext cx="1600200" cy="1631216"/>
          </a:xfrm>
          <a:prstGeom prst="rect">
            <a:avLst/>
          </a:prstGeom>
          <a:solidFill>
            <a:srgbClr val="FFFFAB"/>
          </a:solidFill>
          <a:ln>
            <a:solidFill>
              <a:srgbClr val="00B050"/>
            </a:solidFill>
          </a:ln>
        </p:spPr>
        <p:txBody>
          <a:bodyPr wrap="square" rtlCol="0">
            <a:spAutoFit/>
          </a:bodyPr>
          <a:lstStyle/>
          <a:p>
            <a:pPr algn="ctr"/>
            <a:r>
              <a:rPr lang="en-US" sz="2000" dirty="0" smtClean="0"/>
              <a:t>How do we know child and family outcomes improved?</a:t>
            </a:r>
            <a:endParaRPr lang="en-US" sz="2000" dirty="0"/>
          </a:p>
        </p:txBody>
      </p:sp>
      <p:sp>
        <p:nvSpPr>
          <p:cNvPr id="17" name="Right Arrow 16" descr="Arrow going from Something is implement to something happens as a result"/>
          <p:cNvSpPr/>
          <p:nvPr/>
        </p:nvSpPr>
        <p:spPr>
          <a:xfrm>
            <a:off x="2133600" y="25908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descr="Arrow going from practice improves to child and family outcomes improve"/>
          <p:cNvSpPr/>
          <p:nvPr/>
        </p:nvSpPr>
        <p:spPr>
          <a:xfrm>
            <a:off x="7086600" y="25146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descr="Arrow from something happens as a result going to practice improves"/>
          <p:cNvSpPr/>
          <p:nvPr/>
        </p:nvSpPr>
        <p:spPr>
          <a:xfrm>
            <a:off x="5410200" y="25908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descr="Arrow going from  something happens as a result to something happens as a result"/>
          <p:cNvSpPr/>
          <p:nvPr/>
        </p:nvSpPr>
        <p:spPr>
          <a:xfrm>
            <a:off x="3810000" y="25908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descr="Arrow going from was &quot;fill in the blank&quot; implement well to did &quot;fill in the blank&quot; achieve its intended result?"/>
          <p:cNvSpPr/>
          <p:nvPr/>
        </p:nvSpPr>
        <p:spPr>
          <a:xfrm>
            <a:off x="2971800" y="38862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descr="Arrow going from did &quot;fill in the blank&quot; achieve its intended result to did practice improve?"/>
          <p:cNvSpPr/>
          <p:nvPr/>
        </p:nvSpPr>
        <p:spPr>
          <a:xfrm>
            <a:off x="5257800" y="38862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descr="Arrow going from did practice improve to did child and family outcomes improve?"/>
          <p:cNvSpPr/>
          <p:nvPr/>
        </p:nvSpPr>
        <p:spPr>
          <a:xfrm>
            <a:off x="7162800" y="38862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descr="Arrow going from how do we know practice improved to how do we know child and family outcomes improved?"/>
          <p:cNvSpPr/>
          <p:nvPr/>
        </p:nvSpPr>
        <p:spPr>
          <a:xfrm>
            <a:off x="7162800" y="54864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descr="Arrow going from how do we know &quot;fill in the blank&quot; achieved its intended result to how do we know practice improved?"/>
          <p:cNvSpPr/>
          <p:nvPr/>
        </p:nvSpPr>
        <p:spPr>
          <a:xfrm>
            <a:off x="5410200" y="54864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descr="Arrow going from how do we know &quot;fill in the blank&quot; was implement well to how do we know &quot;fill in the blank&quot; achieved its intended result?"/>
          <p:cNvSpPr/>
          <p:nvPr/>
        </p:nvSpPr>
        <p:spPr>
          <a:xfrm>
            <a:off x="2362200" y="5486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descr="Cross out of the item Something happens as a result"/>
          <p:cNvGrpSpPr/>
          <p:nvPr/>
        </p:nvGrpSpPr>
        <p:grpSpPr>
          <a:xfrm>
            <a:off x="2362200" y="1828800"/>
            <a:ext cx="1371600" cy="1447800"/>
            <a:chOff x="2362200" y="1828800"/>
            <a:chExt cx="1371600" cy="1447800"/>
          </a:xfrm>
        </p:grpSpPr>
        <p:cxnSp>
          <p:nvCxnSpPr>
            <p:cNvPr id="18" name="Straight Connector 17"/>
            <p:cNvCxnSpPr/>
            <p:nvPr/>
          </p:nvCxnSpPr>
          <p:spPr>
            <a:xfrm>
              <a:off x="2362200" y="1828800"/>
              <a:ext cx="1371600" cy="1447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a:xfrm flipH="1">
              <a:off x="2362200" y="1828800"/>
              <a:ext cx="1371600" cy="1447800"/>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31" name="Group 30" descr="Cross out of the item Something happens as a result"/>
          <p:cNvGrpSpPr/>
          <p:nvPr/>
        </p:nvGrpSpPr>
        <p:grpSpPr>
          <a:xfrm>
            <a:off x="7429500" y="1690419"/>
            <a:ext cx="1447800" cy="1447800"/>
            <a:chOff x="7391400" y="1676400"/>
            <a:chExt cx="1447800" cy="1447800"/>
          </a:xfrm>
        </p:grpSpPr>
        <p:cxnSp>
          <p:nvCxnSpPr>
            <p:cNvPr id="37" name="Straight Connector 36"/>
            <p:cNvCxnSpPr/>
            <p:nvPr/>
          </p:nvCxnSpPr>
          <p:spPr>
            <a:xfrm flipH="1">
              <a:off x="7467600" y="1676400"/>
              <a:ext cx="1371600" cy="1447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41" name="Straight Connector 40"/>
            <p:cNvCxnSpPr/>
            <p:nvPr/>
          </p:nvCxnSpPr>
          <p:spPr>
            <a:xfrm>
              <a:off x="7391400" y="1676400"/>
              <a:ext cx="1371600" cy="1447800"/>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30" name="Group 29" descr="Cross out of the item Something happens as a result"/>
          <p:cNvGrpSpPr/>
          <p:nvPr/>
        </p:nvGrpSpPr>
        <p:grpSpPr>
          <a:xfrm>
            <a:off x="5715000" y="1828800"/>
            <a:ext cx="1219200" cy="1371600"/>
            <a:chOff x="5715000" y="1828800"/>
            <a:chExt cx="1219200" cy="1371600"/>
          </a:xfrm>
        </p:grpSpPr>
        <p:cxnSp>
          <p:nvCxnSpPr>
            <p:cNvPr id="35" name="Straight Connector 34"/>
            <p:cNvCxnSpPr/>
            <p:nvPr/>
          </p:nvCxnSpPr>
          <p:spPr>
            <a:xfrm flipH="1">
              <a:off x="5715000" y="1828800"/>
              <a:ext cx="1219200" cy="1371600"/>
            </a:xfrm>
            <a:prstGeom prst="line">
              <a:avLst/>
            </a:prstGeom>
          </p:spPr>
          <p:style>
            <a:lnRef idx="3">
              <a:schemeClr val="accent2"/>
            </a:lnRef>
            <a:fillRef idx="0">
              <a:schemeClr val="accent2"/>
            </a:fillRef>
            <a:effectRef idx="2">
              <a:schemeClr val="accent2"/>
            </a:effectRef>
            <a:fontRef idx="minor">
              <a:schemeClr val="tx1"/>
            </a:fontRef>
          </p:style>
        </p:cxnSp>
        <p:cxnSp>
          <p:nvCxnSpPr>
            <p:cNvPr id="42" name="Straight Connector 41"/>
            <p:cNvCxnSpPr/>
            <p:nvPr/>
          </p:nvCxnSpPr>
          <p:spPr>
            <a:xfrm>
              <a:off x="5715000" y="1828800"/>
              <a:ext cx="1219200" cy="1371600"/>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29" name="Group 28" descr="Cross out of the item Something happens as a result"/>
          <p:cNvGrpSpPr/>
          <p:nvPr/>
        </p:nvGrpSpPr>
        <p:grpSpPr>
          <a:xfrm>
            <a:off x="4038600" y="1752600"/>
            <a:ext cx="1447800" cy="1524000"/>
            <a:chOff x="4038600" y="1752600"/>
            <a:chExt cx="1447800" cy="1524000"/>
          </a:xfrm>
        </p:grpSpPr>
        <p:cxnSp>
          <p:nvCxnSpPr>
            <p:cNvPr id="36" name="Straight Connector 35"/>
            <p:cNvCxnSpPr/>
            <p:nvPr/>
          </p:nvCxnSpPr>
          <p:spPr>
            <a:xfrm flipH="1">
              <a:off x="4114800" y="1828800"/>
              <a:ext cx="1371600" cy="1447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43" name="Straight Connector 42"/>
            <p:cNvCxnSpPr/>
            <p:nvPr/>
          </p:nvCxnSpPr>
          <p:spPr>
            <a:xfrm>
              <a:off x="4038600" y="1752600"/>
              <a:ext cx="1371600" cy="1447800"/>
            </a:xfrm>
            <a:prstGeom prst="line">
              <a:avLst/>
            </a:prstGeom>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6857705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7620000" cy="1173162"/>
          </a:xfrm>
        </p:spPr>
        <p:txBody>
          <a:bodyPr/>
          <a:lstStyle/>
          <a:p>
            <a:r>
              <a:rPr lang="en-US" dirty="0" smtClean="0"/>
              <a:t>DaSy Critical Questions:  Examples</a:t>
            </a:r>
            <a:endParaRPr lang="en-US" dirty="0"/>
          </a:p>
        </p:txBody>
      </p:sp>
      <p:sp>
        <p:nvSpPr>
          <p:cNvPr id="3" name="Content Placeholder 2"/>
          <p:cNvSpPr>
            <a:spLocks noGrp="1"/>
          </p:cNvSpPr>
          <p:nvPr>
            <p:ph idx="1"/>
          </p:nvPr>
        </p:nvSpPr>
        <p:spPr>
          <a:xfrm>
            <a:off x="457200" y="2057400"/>
            <a:ext cx="8229600" cy="4144963"/>
          </a:xfrm>
        </p:spPr>
        <p:txBody>
          <a:bodyPr/>
          <a:lstStyle/>
          <a:p>
            <a:r>
              <a:rPr lang="en-US" sz="2800" dirty="0" smtClean="0"/>
              <a:t>What percentage of referred children are eligible for services and what percentage of eligible children enroll in services?</a:t>
            </a:r>
          </a:p>
          <a:p>
            <a:r>
              <a:rPr lang="en-US" sz="2800" dirty="0" smtClean="0"/>
              <a:t>What percentage of children enrolled in EI/ECSE are served in general early care and education programs?</a:t>
            </a:r>
          </a:p>
          <a:p>
            <a:r>
              <a:rPr lang="en-US" sz="2800" dirty="0" smtClean="0"/>
              <a:t>What are the demographic characteristics of EC/ECSE providers?</a:t>
            </a:r>
            <a:endParaRPr lang="en-US" sz="2800" dirty="0"/>
          </a:p>
        </p:txBody>
      </p:sp>
      <p:pic>
        <p:nvPicPr>
          <p:cNvPr id="1026" name="Picture 2" descr="Logo for the DaSy Ce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334000"/>
            <a:ext cx="148748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675120" y="5867400"/>
            <a:ext cx="2438400" cy="461665"/>
          </a:xfrm>
          <a:prstGeom prst="rect">
            <a:avLst/>
          </a:prstGeom>
          <a:noFill/>
        </p:spPr>
        <p:txBody>
          <a:bodyPr wrap="square" rtlCol="0">
            <a:spAutoFit/>
          </a:bodyPr>
          <a:lstStyle/>
          <a:p>
            <a:r>
              <a:rPr lang="en-US" sz="2400" dirty="0" smtClean="0">
                <a:hlinkClick r:id="rId4" action="ppaction://hlinkfile"/>
              </a:rPr>
              <a:t>Dasycenter.org</a:t>
            </a:r>
            <a:endParaRPr lang="en-US" sz="2400" dirty="0"/>
          </a:p>
        </p:txBody>
      </p:sp>
    </p:spTree>
    <p:extLst>
      <p:ext uri="{BB962C8B-B14F-4D97-AF65-F5344CB8AC3E}">
        <p14:creationId xmlns:p14="http://schemas.microsoft.com/office/powerpoint/2010/main" val="4084535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PT TEMPLATE - Leadership Confer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 - Leadership Conference</Template>
  <TotalTime>1063</TotalTime>
  <Words>1160</Words>
  <Application>Microsoft Macintosh PowerPoint</Application>
  <PresentationFormat>On-screen Show (4:3)</PresentationFormat>
  <Paragraphs>103</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PPT TEMPLATE - Leadership Conference</vt:lpstr>
      <vt:lpstr>Good Data: A Key Ingredient for Program Improvement</vt:lpstr>
      <vt:lpstr>PowerPoint Presentation</vt:lpstr>
      <vt:lpstr>From Implementation Science</vt:lpstr>
      <vt:lpstr>PowerPoint Presentation</vt:lpstr>
      <vt:lpstr>PowerPoint Presentation</vt:lpstr>
      <vt:lpstr>Logic Models and Data</vt:lpstr>
      <vt:lpstr>Logic Models and Data</vt:lpstr>
      <vt:lpstr>Logic Models and Data</vt:lpstr>
      <vt:lpstr>DaSy Critical Questions:  Examples</vt:lpstr>
      <vt:lpstr>Where is your state?</vt:lpstr>
      <vt:lpstr>Invest and Experience the ROI*</vt:lpstr>
    </vt:vector>
  </TitlesOfParts>
  <Company>The DaSy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Data: A Key Ingredient for Program Improvement</dc:title>
  <dc:creator>Kathy Hebbeler</dc:creator>
  <cp:lastModifiedBy>Crystal Garcia</cp:lastModifiedBy>
  <cp:revision>46</cp:revision>
  <dcterms:created xsi:type="dcterms:W3CDTF">2015-07-07T16:46:32Z</dcterms:created>
  <dcterms:modified xsi:type="dcterms:W3CDTF">2015-10-28T18:26:49Z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