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5" r:id="rId3"/>
  </p:sldMasterIdLst>
  <p:notesMasterIdLst>
    <p:notesMasterId r:id="rId118"/>
  </p:notesMasterIdLst>
  <p:handoutMasterIdLst>
    <p:handoutMasterId r:id="rId119"/>
  </p:handoutMasterIdLst>
  <p:sldIdLst>
    <p:sldId id="331" r:id="rId4"/>
    <p:sldId id="389" r:id="rId5"/>
    <p:sldId id="390" r:id="rId6"/>
    <p:sldId id="391" r:id="rId7"/>
    <p:sldId id="487" r:id="rId8"/>
    <p:sldId id="339" r:id="rId9"/>
    <p:sldId id="407" r:id="rId10"/>
    <p:sldId id="392" r:id="rId11"/>
    <p:sldId id="393" r:id="rId12"/>
    <p:sldId id="394" r:id="rId13"/>
    <p:sldId id="395" r:id="rId14"/>
    <p:sldId id="365" r:id="rId15"/>
    <p:sldId id="397" r:id="rId16"/>
    <p:sldId id="388" r:id="rId17"/>
    <p:sldId id="445" r:id="rId18"/>
    <p:sldId id="401" r:id="rId19"/>
    <p:sldId id="399" r:id="rId20"/>
    <p:sldId id="400" r:id="rId21"/>
    <p:sldId id="402" r:id="rId22"/>
    <p:sldId id="403" r:id="rId23"/>
    <p:sldId id="405" r:id="rId24"/>
    <p:sldId id="404" r:id="rId25"/>
    <p:sldId id="447" r:id="rId26"/>
    <p:sldId id="472" r:id="rId27"/>
    <p:sldId id="406" r:id="rId28"/>
    <p:sldId id="353" r:id="rId29"/>
    <p:sldId id="446" r:id="rId30"/>
    <p:sldId id="470" r:id="rId31"/>
    <p:sldId id="469" r:id="rId32"/>
    <p:sldId id="386" r:id="rId33"/>
    <p:sldId id="476" r:id="rId34"/>
    <p:sldId id="387" r:id="rId35"/>
    <p:sldId id="362" r:id="rId36"/>
    <p:sldId id="372" r:id="rId37"/>
    <p:sldId id="361" r:id="rId38"/>
    <p:sldId id="466" r:id="rId39"/>
    <p:sldId id="364" r:id="rId40"/>
    <p:sldId id="377" r:id="rId41"/>
    <p:sldId id="378" r:id="rId42"/>
    <p:sldId id="464" r:id="rId43"/>
    <p:sldId id="379" r:id="rId44"/>
    <p:sldId id="465" r:id="rId45"/>
    <p:sldId id="380" r:id="rId46"/>
    <p:sldId id="381" r:id="rId47"/>
    <p:sldId id="462" r:id="rId48"/>
    <p:sldId id="382" r:id="rId49"/>
    <p:sldId id="383" r:id="rId50"/>
    <p:sldId id="467" r:id="rId51"/>
    <p:sldId id="468" r:id="rId52"/>
    <p:sldId id="409" r:id="rId53"/>
    <p:sldId id="408" r:id="rId54"/>
    <p:sldId id="356" r:id="rId55"/>
    <p:sldId id="442" r:id="rId56"/>
    <p:sldId id="449" r:id="rId57"/>
    <p:sldId id="460" r:id="rId58"/>
    <p:sldId id="443" r:id="rId59"/>
    <p:sldId id="450" r:id="rId60"/>
    <p:sldId id="451" r:id="rId61"/>
    <p:sldId id="452" r:id="rId62"/>
    <p:sldId id="453" r:id="rId63"/>
    <p:sldId id="430" r:id="rId64"/>
    <p:sldId id="431" r:id="rId65"/>
    <p:sldId id="444" r:id="rId66"/>
    <p:sldId id="432" r:id="rId67"/>
    <p:sldId id="433" r:id="rId68"/>
    <p:sldId id="434" r:id="rId69"/>
    <p:sldId id="435" r:id="rId70"/>
    <p:sldId id="436" r:id="rId71"/>
    <p:sldId id="411" r:id="rId72"/>
    <p:sldId id="357" r:id="rId73"/>
    <p:sldId id="355" r:id="rId74"/>
    <p:sldId id="448" r:id="rId75"/>
    <p:sldId id="457" r:id="rId76"/>
    <p:sldId id="458" r:id="rId77"/>
    <p:sldId id="459" r:id="rId78"/>
    <p:sldId id="482" r:id="rId79"/>
    <p:sldId id="486" r:id="rId80"/>
    <p:sldId id="371" r:id="rId81"/>
    <p:sldId id="483" r:id="rId82"/>
    <p:sldId id="484" r:id="rId83"/>
    <p:sldId id="485" r:id="rId84"/>
    <p:sldId id="368" r:id="rId85"/>
    <p:sldId id="369" r:id="rId86"/>
    <p:sldId id="410" r:id="rId87"/>
    <p:sldId id="384" r:id="rId88"/>
    <p:sldId id="376" r:id="rId89"/>
    <p:sldId id="471" r:id="rId90"/>
    <p:sldId id="474" r:id="rId91"/>
    <p:sldId id="477" r:id="rId92"/>
    <p:sldId id="479" r:id="rId93"/>
    <p:sldId id="473" r:id="rId94"/>
    <p:sldId id="461" r:id="rId95"/>
    <p:sldId id="414" r:id="rId96"/>
    <p:sldId id="454" r:id="rId97"/>
    <p:sldId id="455" r:id="rId98"/>
    <p:sldId id="415" r:id="rId99"/>
    <p:sldId id="416" r:id="rId100"/>
    <p:sldId id="417" r:id="rId101"/>
    <p:sldId id="418" r:id="rId102"/>
    <p:sldId id="419" r:id="rId103"/>
    <p:sldId id="420" r:id="rId104"/>
    <p:sldId id="421" r:id="rId105"/>
    <p:sldId id="422" r:id="rId106"/>
    <p:sldId id="488" r:id="rId107"/>
    <p:sldId id="423" r:id="rId108"/>
    <p:sldId id="424" r:id="rId109"/>
    <p:sldId id="425" r:id="rId110"/>
    <p:sldId id="426" r:id="rId111"/>
    <p:sldId id="427" r:id="rId112"/>
    <p:sldId id="428" r:id="rId113"/>
    <p:sldId id="412" r:id="rId114"/>
    <p:sldId id="385" r:id="rId115"/>
    <p:sldId id="375" r:id="rId116"/>
    <p:sldId id="269" r:id="rId117"/>
  </p:sldIdLst>
  <p:sldSz cx="9144000" cy="6858000" type="screen4x3"/>
  <p:notesSz cx="7315200" cy="9601200"/>
  <p:custDataLst>
    <p:tags r:id="rId1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Mauzy"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FF0000"/>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7129" autoAdjust="0"/>
  </p:normalViewPr>
  <p:slideViewPr>
    <p:cSldViewPr>
      <p:cViewPr varScale="1">
        <p:scale>
          <a:sx n="84" d="100"/>
          <a:sy n="84" d="100"/>
        </p:scale>
        <p:origin x="780" y="84"/>
      </p:cViewPr>
      <p:guideLst>
        <p:guide orient="horz" pos="2160"/>
        <p:guide pos="2880"/>
      </p:guideLst>
    </p:cSldViewPr>
  </p:slideViewPr>
  <p:outlineViewPr>
    <p:cViewPr>
      <p:scale>
        <a:sx n="33" d="100"/>
        <a:sy n="33" d="100"/>
      </p:scale>
      <p:origin x="0" y="-1142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1" d="100"/>
          <a:sy n="71" d="100"/>
        </p:scale>
        <p:origin x="-327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handoutMaster" Target="handoutMasters/handoutMaster1.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ags" Target="tags/tag1.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commentAuthors" Target="commentAuthor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379516320"/>
        <c:axId val="379514144"/>
      </c:barChart>
      <c:catAx>
        <c:axId val="37951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514144"/>
        <c:crosses val="autoZero"/>
        <c:auto val="1"/>
        <c:lblAlgn val="ctr"/>
        <c:lblOffset val="100"/>
        <c:noMultiLvlLbl val="0"/>
      </c:catAx>
      <c:valAx>
        <c:axId val="37951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51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B3F46-587D-40EB-BF0E-5337D579E0DE}" type="doc">
      <dgm:prSet loTypeId="urn:microsoft.com/office/officeart/2005/8/layout/hProcess9" loCatId="process" qsTypeId="urn:microsoft.com/office/officeart/2005/8/quickstyle/simple1" qsCatId="simple" csTypeId="urn:microsoft.com/office/officeart/2005/8/colors/colorful4" csCatId="colorful" phldr="1"/>
      <dgm:spPr/>
    </dgm:pt>
    <dgm:pt modelId="{370573FB-9951-46AF-8201-EBF916636DB3}">
      <dgm:prSet phldrT="[Text]"/>
      <dgm:spPr/>
      <dgm:t>
        <a:bodyPr/>
        <a:lstStyle/>
        <a:p>
          <a:r>
            <a:rPr lang="en-US" dirty="0" smtClean="0"/>
            <a:t>Share</a:t>
          </a:r>
          <a:endParaRPr lang="en-US" dirty="0"/>
        </a:p>
      </dgm:t>
    </dgm:pt>
    <dgm:pt modelId="{C388F6CD-83C9-4BE2-9D10-7860AED8007F}" type="parTrans" cxnId="{730FAFA9-BC49-4A5C-A8B7-43EFBD2D42B4}">
      <dgm:prSet/>
      <dgm:spPr/>
      <dgm:t>
        <a:bodyPr/>
        <a:lstStyle/>
        <a:p>
          <a:endParaRPr lang="en-US"/>
        </a:p>
      </dgm:t>
    </dgm:pt>
    <dgm:pt modelId="{A6E7D54F-74BC-4C6C-9ED9-8B28F0116A8C}" type="sibTrans" cxnId="{730FAFA9-BC49-4A5C-A8B7-43EFBD2D42B4}">
      <dgm:prSet/>
      <dgm:spPr/>
      <dgm:t>
        <a:bodyPr/>
        <a:lstStyle/>
        <a:p>
          <a:endParaRPr lang="en-US"/>
        </a:p>
      </dgm:t>
    </dgm:pt>
    <dgm:pt modelId="{C95C50EC-1FE8-4CE8-9ECE-DDEA07131F6B}">
      <dgm:prSet phldrT="[Text]"/>
      <dgm:spPr/>
      <dgm:t>
        <a:bodyPr/>
        <a:lstStyle/>
        <a:p>
          <a:r>
            <a:rPr lang="en-US" dirty="0" smtClean="0"/>
            <a:t>Link</a:t>
          </a:r>
          <a:endParaRPr lang="en-US" dirty="0"/>
        </a:p>
      </dgm:t>
    </dgm:pt>
    <dgm:pt modelId="{AFBEEF22-A31D-424D-9F7B-89EBA0B15871}" type="parTrans" cxnId="{834B9217-EEF3-4799-B926-7D6A5647A126}">
      <dgm:prSet/>
      <dgm:spPr/>
      <dgm:t>
        <a:bodyPr/>
        <a:lstStyle/>
        <a:p>
          <a:endParaRPr lang="en-US"/>
        </a:p>
      </dgm:t>
    </dgm:pt>
    <dgm:pt modelId="{D6CEBE7F-7398-469E-852F-2DA5276FA0C0}" type="sibTrans" cxnId="{834B9217-EEF3-4799-B926-7D6A5647A126}">
      <dgm:prSet/>
      <dgm:spPr/>
      <dgm:t>
        <a:bodyPr/>
        <a:lstStyle/>
        <a:p>
          <a:endParaRPr lang="en-US"/>
        </a:p>
      </dgm:t>
    </dgm:pt>
    <dgm:pt modelId="{3D54DD74-61FA-4356-90A4-4C24BF7004EE}">
      <dgm:prSet phldrT="[Text]"/>
      <dgm:spPr/>
      <dgm:t>
        <a:bodyPr/>
        <a:lstStyle/>
        <a:p>
          <a:r>
            <a:rPr lang="en-US" dirty="0" smtClean="0"/>
            <a:t>Integrate</a:t>
          </a:r>
          <a:endParaRPr lang="en-US" dirty="0"/>
        </a:p>
      </dgm:t>
    </dgm:pt>
    <dgm:pt modelId="{CF329A68-CF79-4697-8A53-45C844467973}" type="parTrans" cxnId="{A24B7E43-3EC1-4D5A-B63A-31CDFDB6ED6A}">
      <dgm:prSet/>
      <dgm:spPr/>
      <dgm:t>
        <a:bodyPr/>
        <a:lstStyle/>
        <a:p>
          <a:endParaRPr lang="en-US"/>
        </a:p>
      </dgm:t>
    </dgm:pt>
    <dgm:pt modelId="{6EB9368D-3624-4915-82A7-4EDA6A91E03C}" type="sibTrans" cxnId="{A24B7E43-3EC1-4D5A-B63A-31CDFDB6ED6A}">
      <dgm:prSet/>
      <dgm:spPr/>
      <dgm:t>
        <a:bodyPr/>
        <a:lstStyle/>
        <a:p>
          <a:endParaRPr lang="en-US"/>
        </a:p>
      </dgm:t>
    </dgm:pt>
    <dgm:pt modelId="{18C5E539-EDE8-4FED-9B14-8E0A9B5641E6}" type="pres">
      <dgm:prSet presAssocID="{445B3F46-587D-40EB-BF0E-5337D579E0DE}" presName="CompostProcess" presStyleCnt="0">
        <dgm:presLayoutVars>
          <dgm:dir/>
          <dgm:resizeHandles val="exact"/>
        </dgm:presLayoutVars>
      </dgm:prSet>
      <dgm:spPr/>
    </dgm:pt>
    <dgm:pt modelId="{FD789A7D-C08A-4F6D-B4F9-94B591F7A0A3}" type="pres">
      <dgm:prSet presAssocID="{445B3F46-587D-40EB-BF0E-5337D579E0DE}" presName="arrow" presStyleLbl="bgShp" presStyleIdx="0" presStyleCnt="1"/>
      <dgm:spPr/>
      <dgm:extLst>
        <a:ext uri="{E40237B7-FDA0-4F09-8148-C483321AD2D9}">
          <dgm14:cNvPr xmlns:dgm14="http://schemas.microsoft.com/office/drawing/2010/diagram" id="0" name="" descr="This image shows the flow between sharing, linking, and integrating data. "/>
        </a:ext>
      </dgm:extLst>
    </dgm:pt>
    <dgm:pt modelId="{DADA66FE-5235-4A1A-AFBD-59DC292CFDBD}" type="pres">
      <dgm:prSet presAssocID="{445B3F46-587D-40EB-BF0E-5337D579E0DE}" presName="linearProcess" presStyleCnt="0"/>
      <dgm:spPr/>
    </dgm:pt>
    <dgm:pt modelId="{2B7924F2-D861-4400-8B00-BC6D09731610}" type="pres">
      <dgm:prSet presAssocID="{370573FB-9951-46AF-8201-EBF916636DB3}" presName="textNode" presStyleLbl="node1" presStyleIdx="0" presStyleCnt="3">
        <dgm:presLayoutVars>
          <dgm:bulletEnabled val="1"/>
        </dgm:presLayoutVars>
      </dgm:prSet>
      <dgm:spPr/>
      <dgm:t>
        <a:bodyPr/>
        <a:lstStyle/>
        <a:p>
          <a:endParaRPr lang="en-US"/>
        </a:p>
      </dgm:t>
    </dgm:pt>
    <dgm:pt modelId="{58E4938C-96C5-462E-9503-3FDEE9409B39}" type="pres">
      <dgm:prSet presAssocID="{A6E7D54F-74BC-4C6C-9ED9-8B28F0116A8C}" presName="sibTrans" presStyleCnt="0"/>
      <dgm:spPr/>
    </dgm:pt>
    <dgm:pt modelId="{636E7F31-9693-4785-9923-A7D17367D05D}" type="pres">
      <dgm:prSet presAssocID="{C95C50EC-1FE8-4CE8-9ECE-DDEA07131F6B}" presName="textNode" presStyleLbl="node1" presStyleIdx="1" presStyleCnt="3">
        <dgm:presLayoutVars>
          <dgm:bulletEnabled val="1"/>
        </dgm:presLayoutVars>
      </dgm:prSet>
      <dgm:spPr/>
      <dgm:t>
        <a:bodyPr/>
        <a:lstStyle/>
        <a:p>
          <a:endParaRPr lang="en-US"/>
        </a:p>
      </dgm:t>
    </dgm:pt>
    <dgm:pt modelId="{41E28D1F-35E1-47F4-97E8-BE4DAFC12636}" type="pres">
      <dgm:prSet presAssocID="{D6CEBE7F-7398-469E-852F-2DA5276FA0C0}" presName="sibTrans" presStyleCnt="0"/>
      <dgm:spPr/>
    </dgm:pt>
    <dgm:pt modelId="{BB898C9D-1953-4BE7-9564-0C8F2B4C35A4}" type="pres">
      <dgm:prSet presAssocID="{3D54DD74-61FA-4356-90A4-4C24BF7004EE}" presName="textNode" presStyleLbl="node1" presStyleIdx="2" presStyleCnt="3">
        <dgm:presLayoutVars>
          <dgm:bulletEnabled val="1"/>
        </dgm:presLayoutVars>
      </dgm:prSet>
      <dgm:spPr/>
      <dgm:t>
        <a:bodyPr/>
        <a:lstStyle/>
        <a:p>
          <a:endParaRPr lang="en-US"/>
        </a:p>
      </dgm:t>
    </dgm:pt>
  </dgm:ptLst>
  <dgm:cxnLst>
    <dgm:cxn modelId="{92ED09C3-B784-4A2A-93C1-A90FE41587F9}" type="presOf" srcId="{C95C50EC-1FE8-4CE8-9ECE-DDEA07131F6B}" destId="{636E7F31-9693-4785-9923-A7D17367D05D}" srcOrd="0" destOrd="0" presId="urn:microsoft.com/office/officeart/2005/8/layout/hProcess9"/>
    <dgm:cxn modelId="{87EC3AE2-95E1-4537-BB23-EC222DA59426}" type="presOf" srcId="{445B3F46-587D-40EB-BF0E-5337D579E0DE}" destId="{18C5E539-EDE8-4FED-9B14-8E0A9B5641E6}" srcOrd="0" destOrd="0" presId="urn:microsoft.com/office/officeart/2005/8/layout/hProcess9"/>
    <dgm:cxn modelId="{5A8E09F5-D567-4550-AB16-1E26BD1BD27D}" type="presOf" srcId="{370573FB-9951-46AF-8201-EBF916636DB3}" destId="{2B7924F2-D861-4400-8B00-BC6D09731610}" srcOrd="0" destOrd="0" presId="urn:microsoft.com/office/officeart/2005/8/layout/hProcess9"/>
    <dgm:cxn modelId="{B64F978F-EB57-435B-BB3A-FFAFEE3F5DBB}" type="presOf" srcId="{3D54DD74-61FA-4356-90A4-4C24BF7004EE}" destId="{BB898C9D-1953-4BE7-9564-0C8F2B4C35A4}" srcOrd="0" destOrd="0" presId="urn:microsoft.com/office/officeart/2005/8/layout/hProcess9"/>
    <dgm:cxn modelId="{834B9217-EEF3-4799-B926-7D6A5647A126}" srcId="{445B3F46-587D-40EB-BF0E-5337D579E0DE}" destId="{C95C50EC-1FE8-4CE8-9ECE-DDEA07131F6B}" srcOrd="1" destOrd="0" parTransId="{AFBEEF22-A31D-424D-9F7B-89EBA0B15871}" sibTransId="{D6CEBE7F-7398-469E-852F-2DA5276FA0C0}"/>
    <dgm:cxn modelId="{730FAFA9-BC49-4A5C-A8B7-43EFBD2D42B4}" srcId="{445B3F46-587D-40EB-BF0E-5337D579E0DE}" destId="{370573FB-9951-46AF-8201-EBF916636DB3}" srcOrd="0" destOrd="0" parTransId="{C388F6CD-83C9-4BE2-9D10-7860AED8007F}" sibTransId="{A6E7D54F-74BC-4C6C-9ED9-8B28F0116A8C}"/>
    <dgm:cxn modelId="{A24B7E43-3EC1-4D5A-B63A-31CDFDB6ED6A}" srcId="{445B3F46-587D-40EB-BF0E-5337D579E0DE}" destId="{3D54DD74-61FA-4356-90A4-4C24BF7004EE}" srcOrd="2" destOrd="0" parTransId="{CF329A68-CF79-4697-8A53-45C844467973}" sibTransId="{6EB9368D-3624-4915-82A7-4EDA6A91E03C}"/>
    <dgm:cxn modelId="{8A16F04F-96C2-47FB-8355-842B9E4C4A58}" type="presParOf" srcId="{18C5E539-EDE8-4FED-9B14-8E0A9B5641E6}" destId="{FD789A7D-C08A-4F6D-B4F9-94B591F7A0A3}" srcOrd="0" destOrd="0" presId="urn:microsoft.com/office/officeart/2005/8/layout/hProcess9"/>
    <dgm:cxn modelId="{25F55806-0F8D-459F-8697-05A81C07C1D0}" type="presParOf" srcId="{18C5E539-EDE8-4FED-9B14-8E0A9B5641E6}" destId="{DADA66FE-5235-4A1A-AFBD-59DC292CFDBD}" srcOrd="1" destOrd="0" presId="urn:microsoft.com/office/officeart/2005/8/layout/hProcess9"/>
    <dgm:cxn modelId="{E7FC33E1-8229-4685-B061-82162A39B6B0}" type="presParOf" srcId="{DADA66FE-5235-4A1A-AFBD-59DC292CFDBD}" destId="{2B7924F2-D861-4400-8B00-BC6D09731610}" srcOrd="0" destOrd="0" presId="urn:microsoft.com/office/officeart/2005/8/layout/hProcess9"/>
    <dgm:cxn modelId="{587F08A7-2C8C-4B05-BC66-A53A02BC275F}" type="presParOf" srcId="{DADA66FE-5235-4A1A-AFBD-59DC292CFDBD}" destId="{58E4938C-96C5-462E-9503-3FDEE9409B39}" srcOrd="1" destOrd="0" presId="urn:microsoft.com/office/officeart/2005/8/layout/hProcess9"/>
    <dgm:cxn modelId="{2DCE5F6B-6296-45D8-9AB7-8727AC71D4BB}" type="presParOf" srcId="{DADA66FE-5235-4A1A-AFBD-59DC292CFDBD}" destId="{636E7F31-9693-4785-9923-A7D17367D05D}" srcOrd="2" destOrd="0" presId="urn:microsoft.com/office/officeart/2005/8/layout/hProcess9"/>
    <dgm:cxn modelId="{332602DA-B0B5-40B5-A76A-013DA57705BF}" type="presParOf" srcId="{DADA66FE-5235-4A1A-AFBD-59DC292CFDBD}" destId="{41E28D1F-35E1-47F4-97E8-BE4DAFC12636}" srcOrd="3" destOrd="0" presId="urn:microsoft.com/office/officeart/2005/8/layout/hProcess9"/>
    <dgm:cxn modelId="{B9BCC949-B5F9-47D3-B9EF-DA415DB663C7}" type="presParOf" srcId="{DADA66FE-5235-4A1A-AFBD-59DC292CFDBD}" destId="{BB898C9D-1953-4BE7-9564-0C8F2B4C35A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E86B5-7AF7-463D-B711-F1FAB6D6C2A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E9C2E3D-AF8E-4121-9AB3-5CDD38AC0C7F}">
      <dgm:prSet phldrT="[Text]"/>
      <dgm:spPr/>
      <dgm:t>
        <a:bodyPr/>
        <a:lstStyle/>
        <a:p>
          <a:r>
            <a:rPr lang="en-US" dirty="0" smtClean="0"/>
            <a:t>Within C/619</a:t>
          </a:r>
          <a:endParaRPr lang="en-US" dirty="0"/>
        </a:p>
      </dgm:t>
    </dgm:pt>
    <dgm:pt modelId="{A3BD0548-6701-409A-80F8-3D5142DDE294}" type="parTrans" cxnId="{644CE717-7654-4125-8B0B-3F60DCA91723}">
      <dgm:prSet/>
      <dgm:spPr/>
      <dgm:t>
        <a:bodyPr/>
        <a:lstStyle/>
        <a:p>
          <a:endParaRPr lang="en-US"/>
        </a:p>
      </dgm:t>
    </dgm:pt>
    <dgm:pt modelId="{4A5A4F78-FD33-48EA-82CE-9C0D8FA14B4F}" type="sibTrans" cxnId="{644CE717-7654-4125-8B0B-3F60DCA91723}">
      <dgm:prSet/>
      <dgm:spPr/>
      <dgm:t>
        <a:bodyPr/>
        <a:lstStyle/>
        <a:p>
          <a:endParaRPr lang="en-US"/>
        </a:p>
      </dgm:t>
    </dgm:pt>
    <dgm:pt modelId="{AD8A3D4E-0325-4088-90F0-2731F521F88D}">
      <dgm:prSet phldrT="[Text]"/>
      <dgm:spPr/>
      <dgm:t>
        <a:bodyPr/>
        <a:lstStyle/>
        <a:p>
          <a:r>
            <a:rPr lang="en-US" dirty="0" smtClean="0"/>
            <a:t>Between C/619</a:t>
          </a:r>
          <a:endParaRPr lang="en-US" dirty="0"/>
        </a:p>
      </dgm:t>
    </dgm:pt>
    <dgm:pt modelId="{174F1EE4-92F4-495F-B0D9-3F562D21DEEB}" type="parTrans" cxnId="{B6DE514D-E0C5-4F4E-8CDC-C999C556C915}">
      <dgm:prSet/>
      <dgm:spPr/>
      <dgm:t>
        <a:bodyPr/>
        <a:lstStyle/>
        <a:p>
          <a:endParaRPr lang="en-US"/>
        </a:p>
      </dgm:t>
    </dgm:pt>
    <dgm:pt modelId="{EF4ADC9A-994F-4A68-B1D5-C811515AF324}" type="sibTrans" cxnId="{B6DE514D-E0C5-4F4E-8CDC-C999C556C915}">
      <dgm:prSet/>
      <dgm:spPr/>
      <dgm:t>
        <a:bodyPr/>
        <a:lstStyle/>
        <a:p>
          <a:endParaRPr lang="en-US"/>
        </a:p>
      </dgm:t>
    </dgm:pt>
    <dgm:pt modelId="{94BB754C-0359-4DB4-8ABE-8A5875BB106D}">
      <dgm:prSet phldrT="[Text]"/>
      <dgm:spPr/>
      <dgm:t>
        <a:bodyPr/>
        <a:lstStyle/>
        <a:p>
          <a:r>
            <a:rPr lang="en-US" dirty="0" smtClean="0"/>
            <a:t>ECIDS</a:t>
          </a:r>
          <a:endParaRPr lang="en-US" dirty="0"/>
        </a:p>
      </dgm:t>
    </dgm:pt>
    <dgm:pt modelId="{2B3388A6-DB95-40FF-9912-DE3851E42536}" type="parTrans" cxnId="{559B04EC-9524-4274-9012-747DFA0014C1}">
      <dgm:prSet/>
      <dgm:spPr/>
      <dgm:t>
        <a:bodyPr/>
        <a:lstStyle/>
        <a:p>
          <a:endParaRPr lang="en-US"/>
        </a:p>
      </dgm:t>
    </dgm:pt>
    <dgm:pt modelId="{42CE88DC-D54C-4D05-A46A-F7D00B8CD9D3}" type="sibTrans" cxnId="{559B04EC-9524-4274-9012-747DFA0014C1}">
      <dgm:prSet/>
      <dgm:spPr/>
      <dgm:t>
        <a:bodyPr/>
        <a:lstStyle/>
        <a:p>
          <a:endParaRPr lang="en-US"/>
        </a:p>
      </dgm:t>
    </dgm:pt>
    <dgm:pt modelId="{E953CCFA-48FA-4B17-8EDB-1C1C42054198}">
      <dgm:prSet phldrT="[Text]"/>
      <dgm:spPr/>
      <dgm:t>
        <a:bodyPr/>
        <a:lstStyle/>
        <a:p>
          <a:r>
            <a:rPr lang="en-US" dirty="0" smtClean="0"/>
            <a:t>SLDS</a:t>
          </a:r>
          <a:endParaRPr lang="en-US" dirty="0"/>
        </a:p>
      </dgm:t>
    </dgm:pt>
    <dgm:pt modelId="{A46DA380-CB55-4AF4-8CFB-6C9220F07C69}" type="parTrans" cxnId="{82B93874-27D9-462E-A192-180A6F5E1578}">
      <dgm:prSet/>
      <dgm:spPr/>
      <dgm:t>
        <a:bodyPr/>
        <a:lstStyle/>
        <a:p>
          <a:endParaRPr lang="en-US"/>
        </a:p>
      </dgm:t>
    </dgm:pt>
    <dgm:pt modelId="{6C08EC88-B8CB-417E-8689-AAC9914ECB5C}" type="sibTrans" cxnId="{82B93874-27D9-462E-A192-180A6F5E1578}">
      <dgm:prSet/>
      <dgm:spPr/>
      <dgm:t>
        <a:bodyPr/>
        <a:lstStyle/>
        <a:p>
          <a:endParaRPr lang="en-US"/>
        </a:p>
      </dgm:t>
    </dgm:pt>
    <dgm:pt modelId="{98CA0CAF-AECA-4AB8-9A89-E2DB08E537FD}" type="pres">
      <dgm:prSet presAssocID="{FD7E86B5-7AF7-463D-B711-F1FAB6D6C2A9}" presName="rootnode" presStyleCnt="0">
        <dgm:presLayoutVars>
          <dgm:chMax/>
          <dgm:chPref/>
          <dgm:dir/>
          <dgm:animLvl val="lvl"/>
        </dgm:presLayoutVars>
      </dgm:prSet>
      <dgm:spPr/>
      <dgm:t>
        <a:bodyPr/>
        <a:lstStyle/>
        <a:p>
          <a:endParaRPr lang="en-US"/>
        </a:p>
      </dgm:t>
    </dgm:pt>
    <dgm:pt modelId="{E4BB10AC-4134-443E-95EB-8EB58152BBF9}" type="pres">
      <dgm:prSet presAssocID="{AE9C2E3D-AF8E-4121-9AB3-5CDD38AC0C7F}" presName="composite" presStyleCnt="0"/>
      <dgm:spPr/>
    </dgm:pt>
    <dgm:pt modelId="{4C0F2BA1-7A83-4B3D-994C-D86B3EAD6B47}" type="pres">
      <dgm:prSet presAssocID="{AE9C2E3D-AF8E-4121-9AB3-5CDD38AC0C7F}" presName="LShape" presStyleLbl="alignNode1" presStyleIdx="0" presStyleCnt="7"/>
      <dgm:spPr/>
    </dgm:pt>
    <dgm:pt modelId="{71EE7E65-3175-44A1-9155-E51BB9DEC3EA}" type="pres">
      <dgm:prSet presAssocID="{AE9C2E3D-AF8E-4121-9AB3-5CDD38AC0C7F}" presName="ParentText" presStyleLbl="revTx" presStyleIdx="0" presStyleCnt="4">
        <dgm:presLayoutVars>
          <dgm:chMax val="0"/>
          <dgm:chPref val="0"/>
          <dgm:bulletEnabled val="1"/>
        </dgm:presLayoutVars>
      </dgm:prSet>
      <dgm:spPr/>
      <dgm:t>
        <a:bodyPr/>
        <a:lstStyle/>
        <a:p>
          <a:endParaRPr lang="en-US"/>
        </a:p>
      </dgm:t>
    </dgm:pt>
    <dgm:pt modelId="{154BCB4C-D47F-42F3-BBC6-9728AA784AA2}" type="pres">
      <dgm:prSet presAssocID="{AE9C2E3D-AF8E-4121-9AB3-5CDD38AC0C7F}" presName="Triangle" presStyleLbl="alignNode1" presStyleIdx="1" presStyleCnt="7"/>
      <dgm:spPr/>
    </dgm:pt>
    <dgm:pt modelId="{6D29D4F2-C689-4ED2-98A7-4FAC4233D1F7}" type="pres">
      <dgm:prSet presAssocID="{4A5A4F78-FD33-48EA-82CE-9C0D8FA14B4F}" presName="sibTrans" presStyleCnt="0"/>
      <dgm:spPr/>
    </dgm:pt>
    <dgm:pt modelId="{D9700A4D-0C22-40D1-9C7C-F1BCB7458B74}" type="pres">
      <dgm:prSet presAssocID="{4A5A4F78-FD33-48EA-82CE-9C0D8FA14B4F}" presName="space" presStyleCnt="0"/>
      <dgm:spPr/>
    </dgm:pt>
    <dgm:pt modelId="{069EF532-07AA-41D2-9836-E5268EB07B42}" type="pres">
      <dgm:prSet presAssocID="{AD8A3D4E-0325-4088-90F0-2731F521F88D}" presName="composite" presStyleCnt="0"/>
      <dgm:spPr/>
    </dgm:pt>
    <dgm:pt modelId="{3B8D43DB-573F-41CA-B70E-AE75A407905F}" type="pres">
      <dgm:prSet presAssocID="{AD8A3D4E-0325-4088-90F0-2731F521F88D}" presName="LShape" presStyleLbl="alignNode1" presStyleIdx="2" presStyleCnt="7"/>
      <dgm:spPr/>
    </dgm:pt>
    <dgm:pt modelId="{D59A10D6-813B-476C-BF1E-E023AEE6A169}" type="pres">
      <dgm:prSet presAssocID="{AD8A3D4E-0325-4088-90F0-2731F521F88D}" presName="ParentText" presStyleLbl="revTx" presStyleIdx="1" presStyleCnt="4">
        <dgm:presLayoutVars>
          <dgm:chMax val="0"/>
          <dgm:chPref val="0"/>
          <dgm:bulletEnabled val="1"/>
        </dgm:presLayoutVars>
      </dgm:prSet>
      <dgm:spPr/>
      <dgm:t>
        <a:bodyPr/>
        <a:lstStyle/>
        <a:p>
          <a:endParaRPr lang="en-US"/>
        </a:p>
      </dgm:t>
    </dgm:pt>
    <dgm:pt modelId="{44D4B7A0-690F-499E-ABE2-8EFB500A088D}" type="pres">
      <dgm:prSet presAssocID="{AD8A3D4E-0325-4088-90F0-2731F521F88D}" presName="Triangle" presStyleLbl="alignNode1" presStyleIdx="3" presStyleCnt="7"/>
      <dgm:spPr/>
    </dgm:pt>
    <dgm:pt modelId="{E6FB8C3C-0BC1-4567-A53A-0424FF2EFAAC}" type="pres">
      <dgm:prSet presAssocID="{EF4ADC9A-994F-4A68-B1D5-C811515AF324}" presName="sibTrans" presStyleCnt="0"/>
      <dgm:spPr/>
    </dgm:pt>
    <dgm:pt modelId="{A6B6A08A-AC14-49C5-AFFF-6E22175497FD}" type="pres">
      <dgm:prSet presAssocID="{EF4ADC9A-994F-4A68-B1D5-C811515AF324}" presName="space" presStyleCnt="0"/>
      <dgm:spPr/>
    </dgm:pt>
    <dgm:pt modelId="{3F830202-1A40-4388-81C1-E0747E520D7A}" type="pres">
      <dgm:prSet presAssocID="{94BB754C-0359-4DB4-8ABE-8A5875BB106D}" presName="composite" presStyleCnt="0"/>
      <dgm:spPr/>
    </dgm:pt>
    <dgm:pt modelId="{CE03F18C-C9D4-470A-B6D6-1BDDEA86266A}" type="pres">
      <dgm:prSet presAssocID="{94BB754C-0359-4DB4-8ABE-8A5875BB106D}" presName="LShape" presStyleLbl="alignNode1" presStyleIdx="4" presStyleCnt="7"/>
      <dgm:spPr/>
    </dgm:pt>
    <dgm:pt modelId="{8A345BB2-3376-4CF9-846C-F97C8CAAC1AE}" type="pres">
      <dgm:prSet presAssocID="{94BB754C-0359-4DB4-8ABE-8A5875BB106D}" presName="ParentText" presStyleLbl="revTx" presStyleIdx="2" presStyleCnt="4">
        <dgm:presLayoutVars>
          <dgm:chMax val="0"/>
          <dgm:chPref val="0"/>
          <dgm:bulletEnabled val="1"/>
        </dgm:presLayoutVars>
      </dgm:prSet>
      <dgm:spPr/>
      <dgm:t>
        <a:bodyPr/>
        <a:lstStyle/>
        <a:p>
          <a:endParaRPr lang="en-US"/>
        </a:p>
      </dgm:t>
    </dgm:pt>
    <dgm:pt modelId="{5BACB68E-58F7-4866-B34E-0A5B2135DD56}" type="pres">
      <dgm:prSet presAssocID="{94BB754C-0359-4DB4-8ABE-8A5875BB106D}" presName="Triangle" presStyleLbl="alignNode1" presStyleIdx="5" presStyleCnt="7"/>
      <dgm:spPr/>
    </dgm:pt>
    <dgm:pt modelId="{E79F3F59-4E16-4592-BBEC-A731BB60C95C}" type="pres">
      <dgm:prSet presAssocID="{42CE88DC-D54C-4D05-A46A-F7D00B8CD9D3}" presName="sibTrans" presStyleCnt="0"/>
      <dgm:spPr/>
    </dgm:pt>
    <dgm:pt modelId="{67B87B54-2BF7-4D91-975D-96CA2CE90245}" type="pres">
      <dgm:prSet presAssocID="{42CE88DC-D54C-4D05-A46A-F7D00B8CD9D3}" presName="space" presStyleCnt="0"/>
      <dgm:spPr/>
    </dgm:pt>
    <dgm:pt modelId="{3912D42F-DFA4-446F-8FBD-C9AD6CF89916}" type="pres">
      <dgm:prSet presAssocID="{E953CCFA-48FA-4B17-8EDB-1C1C42054198}" presName="composite" presStyleCnt="0"/>
      <dgm:spPr/>
    </dgm:pt>
    <dgm:pt modelId="{CA75F007-9111-457B-8FA7-7BFB055FA757}" type="pres">
      <dgm:prSet presAssocID="{E953CCFA-48FA-4B17-8EDB-1C1C42054198}" presName="LShape" presStyleLbl="alignNode1" presStyleIdx="6" presStyleCnt="7"/>
      <dgm:spPr/>
    </dgm:pt>
    <dgm:pt modelId="{33D25C3C-3FDE-4DBE-A4AF-9EA93ED9EB8E}" type="pres">
      <dgm:prSet presAssocID="{E953CCFA-48FA-4B17-8EDB-1C1C42054198}" presName="ParentText" presStyleLbl="revTx" presStyleIdx="3" presStyleCnt="4">
        <dgm:presLayoutVars>
          <dgm:chMax val="0"/>
          <dgm:chPref val="0"/>
          <dgm:bulletEnabled val="1"/>
        </dgm:presLayoutVars>
      </dgm:prSet>
      <dgm:spPr/>
      <dgm:t>
        <a:bodyPr/>
        <a:lstStyle/>
        <a:p>
          <a:endParaRPr lang="en-US"/>
        </a:p>
      </dgm:t>
    </dgm:pt>
  </dgm:ptLst>
  <dgm:cxnLst>
    <dgm:cxn modelId="{0E8B1520-1AD7-4D1E-AB67-FDDBDDA97C45}" type="presOf" srcId="{E953CCFA-48FA-4B17-8EDB-1C1C42054198}" destId="{33D25C3C-3FDE-4DBE-A4AF-9EA93ED9EB8E}" srcOrd="0" destOrd="0" presId="urn:microsoft.com/office/officeart/2009/3/layout/StepUpProcess"/>
    <dgm:cxn modelId="{82B93874-27D9-462E-A192-180A6F5E1578}" srcId="{FD7E86B5-7AF7-463D-B711-F1FAB6D6C2A9}" destId="{E953CCFA-48FA-4B17-8EDB-1C1C42054198}" srcOrd="3" destOrd="0" parTransId="{A46DA380-CB55-4AF4-8CFB-6C9220F07C69}" sibTransId="{6C08EC88-B8CB-417E-8689-AAC9914ECB5C}"/>
    <dgm:cxn modelId="{644CE717-7654-4125-8B0B-3F60DCA91723}" srcId="{FD7E86B5-7AF7-463D-B711-F1FAB6D6C2A9}" destId="{AE9C2E3D-AF8E-4121-9AB3-5CDD38AC0C7F}" srcOrd="0" destOrd="0" parTransId="{A3BD0548-6701-409A-80F8-3D5142DDE294}" sibTransId="{4A5A4F78-FD33-48EA-82CE-9C0D8FA14B4F}"/>
    <dgm:cxn modelId="{0E23546F-B193-4BE3-BB40-C5375616F937}" type="presOf" srcId="{AD8A3D4E-0325-4088-90F0-2731F521F88D}" destId="{D59A10D6-813B-476C-BF1E-E023AEE6A169}" srcOrd="0" destOrd="0" presId="urn:microsoft.com/office/officeart/2009/3/layout/StepUpProcess"/>
    <dgm:cxn modelId="{C926C63C-6B1E-476C-A7F1-90751C8EB6A0}" type="presOf" srcId="{94BB754C-0359-4DB4-8ABE-8A5875BB106D}" destId="{8A345BB2-3376-4CF9-846C-F97C8CAAC1AE}" srcOrd="0" destOrd="0" presId="urn:microsoft.com/office/officeart/2009/3/layout/StepUpProcess"/>
    <dgm:cxn modelId="{1C92B76A-4CA1-454C-AE9D-3B0780E3E5E8}" type="presOf" srcId="{AE9C2E3D-AF8E-4121-9AB3-5CDD38AC0C7F}" destId="{71EE7E65-3175-44A1-9155-E51BB9DEC3EA}" srcOrd="0" destOrd="0" presId="urn:microsoft.com/office/officeart/2009/3/layout/StepUpProcess"/>
    <dgm:cxn modelId="{B70AA50D-DFD3-4973-9D88-CBBBC151BF94}" type="presOf" srcId="{FD7E86B5-7AF7-463D-B711-F1FAB6D6C2A9}" destId="{98CA0CAF-AECA-4AB8-9A89-E2DB08E537FD}" srcOrd="0" destOrd="0" presId="urn:microsoft.com/office/officeart/2009/3/layout/StepUpProcess"/>
    <dgm:cxn modelId="{B6DE514D-E0C5-4F4E-8CDC-C999C556C915}" srcId="{FD7E86B5-7AF7-463D-B711-F1FAB6D6C2A9}" destId="{AD8A3D4E-0325-4088-90F0-2731F521F88D}" srcOrd="1" destOrd="0" parTransId="{174F1EE4-92F4-495F-B0D9-3F562D21DEEB}" sibTransId="{EF4ADC9A-994F-4A68-B1D5-C811515AF324}"/>
    <dgm:cxn modelId="{559B04EC-9524-4274-9012-747DFA0014C1}" srcId="{FD7E86B5-7AF7-463D-B711-F1FAB6D6C2A9}" destId="{94BB754C-0359-4DB4-8ABE-8A5875BB106D}" srcOrd="2" destOrd="0" parTransId="{2B3388A6-DB95-40FF-9912-DE3851E42536}" sibTransId="{42CE88DC-D54C-4D05-A46A-F7D00B8CD9D3}"/>
    <dgm:cxn modelId="{BB041329-9122-4509-ADBD-DEC36997014F}" type="presParOf" srcId="{98CA0CAF-AECA-4AB8-9A89-E2DB08E537FD}" destId="{E4BB10AC-4134-443E-95EB-8EB58152BBF9}" srcOrd="0" destOrd="0" presId="urn:microsoft.com/office/officeart/2009/3/layout/StepUpProcess"/>
    <dgm:cxn modelId="{40D83142-F51B-4D5C-A083-5E7E72F2CA7A}" type="presParOf" srcId="{E4BB10AC-4134-443E-95EB-8EB58152BBF9}" destId="{4C0F2BA1-7A83-4B3D-994C-D86B3EAD6B47}" srcOrd="0" destOrd="0" presId="urn:microsoft.com/office/officeart/2009/3/layout/StepUpProcess"/>
    <dgm:cxn modelId="{CAF5F885-617D-4AAB-9902-FE534D7E2429}" type="presParOf" srcId="{E4BB10AC-4134-443E-95EB-8EB58152BBF9}" destId="{71EE7E65-3175-44A1-9155-E51BB9DEC3EA}" srcOrd="1" destOrd="0" presId="urn:microsoft.com/office/officeart/2009/3/layout/StepUpProcess"/>
    <dgm:cxn modelId="{350A54D2-84AE-48C2-85AD-E750C68C7212}" type="presParOf" srcId="{E4BB10AC-4134-443E-95EB-8EB58152BBF9}" destId="{154BCB4C-D47F-42F3-BBC6-9728AA784AA2}" srcOrd="2" destOrd="0" presId="urn:microsoft.com/office/officeart/2009/3/layout/StepUpProcess"/>
    <dgm:cxn modelId="{EA790A53-B686-4407-8F0B-879B9967E069}" type="presParOf" srcId="{98CA0CAF-AECA-4AB8-9A89-E2DB08E537FD}" destId="{6D29D4F2-C689-4ED2-98A7-4FAC4233D1F7}" srcOrd="1" destOrd="0" presId="urn:microsoft.com/office/officeart/2009/3/layout/StepUpProcess"/>
    <dgm:cxn modelId="{9B751396-5F79-4422-83FC-693DE47E4F6D}" type="presParOf" srcId="{6D29D4F2-C689-4ED2-98A7-4FAC4233D1F7}" destId="{D9700A4D-0C22-40D1-9C7C-F1BCB7458B74}" srcOrd="0" destOrd="0" presId="urn:microsoft.com/office/officeart/2009/3/layout/StepUpProcess"/>
    <dgm:cxn modelId="{7FE76C43-F46E-474C-B24B-4E24362F5CF5}" type="presParOf" srcId="{98CA0CAF-AECA-4AB8-9A89-E2DB08E537FD}" destId="{069EF532-07AA-41D2-9836-E5268EB07B42}" srcOrd="2" destOrd="0" presId="urn:microsoft.com/office/officeart/2009/3/layout/StepUpProcess"/>
    <dgm:cxn modelId="{5AFE57DF-B293-4DB2-8CED-A8778CB7E586}" type="presParOf" srcId="{069EF532-07AA-41D2-9836-E5268EB07B42}" destId="{3B8D43DB-573F-41CA-B70E-AE75A407905F}" srcOrd="0" destOrd="0" presId="urn:microsoft.com/office/officeart/2009/3/layout/StepUpProcess"/>
    <dgm:cxn modelId="{68047ACE-04E6-4143-92E9-90289DCD2B4E}" type="presParOf" srcId="{069EF532-07AA-41D2-9836-E5268EB07B42}" destId="{D59A10D6-813B-476C-BF1E-E023AEE6A169}" srcOrd="1" destOrd="0" presId="urn:microsoft.com/office/officeart/2009/3/layout/StepUpProcess"/>
    <dgm:cxn modelId="{98ED1848-A122-4FEC-B5D9-D4F9CBA6E56D}" type="presParOf" srcId="{069EF532-07AA-41D2-9836-E5268EB07B42}" destId="{44D4B7A0-690F-499E-ABE2-8EFB500A088D}" srcOrd="2" destOrd="0" presId="urn:microsoft.com/office/officeart/2009/3/layout/StepUpProcess"/>
    <dgm:cxn modelId="{005BEC6B-424F-44C2-8519-72624FB783DE}" type="presParOf" srcId="{98CA0CAF-AECA-4AB8-9A89-E2DB08E537FD}" destId="{E6FB8C3C-0BC1-4567-A53A-0424FF2EFAAC}" srcOrd="3" destOrd="0" presId="urn:microsoft.com/office/officeart/2009/3/layout/StepUpProcess"/>
    <dgm:cxn modelId="{1777403D-2873-457C-AD49-8617DCD80618}" type="presParOf" srcId="{E6FB8C3C-0BC1-4567-A53A-0424FF2EFAAC}" destId="{A6B6A08A-AC14-49C5-AFFF-6E22175497FD}" srcOrd="0" destOrd="0" presId="urn:microsoft.com/office/officeart/2009/3/layout/StepUpProcess"/>
    <dgm:cxn modelId="{93D41F55-636A-463E-80F6-47E504458738}" type="presParOf" srcId="{98CA0CAF-AECA-4AB8-9A89-E2DB08E537FD}" destId="{3F830202-1A40-4388-81C1-E0747E520D7A}" srcOrd="4" destOrd="0" presId="urn:microsoft.com/office/officeart/2009/3/layout/StepUpProcess"/>
    <dgm:cxn modelId="{393066EA-98A3-4D24-A9A5-3C1EF0E99045}" type="presParOf" srcId="{3F830202-1A40-4388-81C1-E0747E520D7A}" destId="{CE03F18C-C9D4-470A-B6D6-1BDDEA86266A}" srcOrd="0" destOrd="0" presId="urn:microsoft.com/office/officeart/2009/3/layout/StepUpProcess"/>
    <dgm:cxn modelId="{7664686E-9B6E-4049-828C-BEF6987CDFFF}" type="presParOf" srcId="{3F830202-1A40-4388-81C1-E0747E520D7A}" destId="{8A345BB2-3376-4CF9-846C-F97C8CAAC1AE}" srcOrd="1" destOrd="0" presId="urn:microsoft.com/office/officeart/2009/3/layout/StepUpProcess"/>
    <dgm:cxn modelId="{82B6A623-968D-4AE4-BBAC-EB9FB7D8A660}" type="presParOf" srcId="{3F830202-1A40-4388-81C1-E0747E520D7A}" destId="{5BACB68E-58F7-4866-B34E-0A5B2135DD56}" srcOrd="2" destOrd="0" presId="urn:microsoft.com/office/officeart/2009/3/layout/StepUpProcess"/>
    <dgm:cxn modelId="{88F9F516-C2E8-4122-868D-52B19473F7F8}" type="presParOf" srcId="{98CA0CAF-AECA-4AB8-9A89-E2DB08E537FD}" destId="{E79F3F59-4E16-4592-BBEC-A731BB60C95C}" srcOrd="5" destOrd="0" presId="urn:microsoft.com/office/officeart/2009/3/layout/StepUpProcess"/>
    <dgm:cxn modelId="{249F1B39-BA81-4A5E-AB4D-AE3126F2401D}" type="presParOf" srcId="{E79F3F59-4E16-4592-BBEC-A731BB60C95C}" destId="{67B87B54-2BF7-4D91-975D-96CA2CE90245}" srcOrd="0" destOrd="0" presId="urn:microsoft.com/office/officeart/2009/3/layout/StepUpProcess"/>
    <dgm:cxn modelId="{3A8B3687-846F-4BAA-ACAC-0554944C5A8C}" type="presParOf" srcId="{98CA0CAF-AECA-4AB8-9A89-E2DB08E537FD}" destId="{3912D42F-DFA4-446F-8FBD-C9AD6CF89916}" srcOrd="6" destOrd="0" presId="urn:microsoft.com/office/officeart/2009/3/layout/StepUpProcess"/>
    <dgm:cxn modelId="{0E8F8DA6-C654-4138-A8BD-6F45224CA502}" type="presParOf" srcId="{3912D42F-DFA4-446F-8FBD-C9AD6CF89916}" destId="{CA75F007-9111-457B-8FA7-7BFB055FA757}" srcOrd="0" destOrd="0" presId="urn:microsoft.com/office/officeart/2009/3/layout/StepUpProcess"/>
    <dgm:cxn modelId="{C857DD91-1D8C-46F3-8689-34412F36C7B2}" type="presParOf" srcId="{3912D42F-DFA4-446F-8FBD-C9AD6CF89916}" destId="{33D25C3C-3FDE-4DBE-A4AF-9EA93ED9EB8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B7FF4F-5215-417F-AB6C-F1380EF073E7}" type="doc">
      <dgm:prSet loTypeId="urn:microsoft.com/office/officeart/2005/8/layout/list1" loCatId="list" qsTypeId="urn:microsoft.com/office/officeart/2005/8/quickstyle/simple1" qsCatId="simple" csTypeId="urn:microsoft.com/office/officeart/2005/8/colors/colorful1" csCatId="colorful" phldr="1"/>
      <dgm:spPr/>
    </dgm:pt>
    <dgm:pt modelId="{4ED10348-A5F0-4A3F-9280-A2C8510BBA40}">
      <dgm:prSet phldrT="[Text]"/>
      <dgm:spPr>
        <a:solidFill>
          <a:srgbClr val="FF0000"/>
        </a:solidFill>
      </dgm:spPr>
      <dgm:t>
        <a:bodyPr/>
        <a:lstStyle/>
        <a:p>
          <a:r>
            <a:rPr lang="en-US" dirty="0" smtClean="0"/>
            <a:t>Big Idea</a:t>
          </a:r>
          <a:endParaRPr lang="en-US" dirty="0"/>
        </a:p>
      </dgm:t>
    </dgm:pt>
    <dgm:pt modelId="{5629B9A0-F4EC-4C91-BAB8-AB4513E052DE}" type="parTrans" cxnId="{CD78B949-4A74-4A7B-8889-F2DC78081FEF}">
      <dgm:prSet/>
      <dgm:spPr/>
      <dgm:t>
        <a:bodyPr/>
        <a:lstStyle/>
        <a:p>
          <a:endParaRPr lang="en-US"/>
        </a:p>
      </dgm:t>
    </dgm:pt>
    <dgm:pt modelId="{84705479-7713-4C5B-BEC6-BFF1B83E50DC}" type="sibTrans" cxnId="{CD78B949-4A74-4A7B-8889-F2DC78081FEF}">
      <dgm:prSet/>
      <dgm:spPr/>
      <dgm:t>
        <a:bodyPr/>
        <a:lstStyle/>
        <a:p>
          <a:endParaRPr lang="en-US"/>
        </a:p>
      </dgm:t>
    </dgm:pt>
    <dgm:pt modelId="{15B63351-2532-4E24-850A-D7D5D01FD074}">
      <dgm:prSet phldrT="[Text]"/>
      <dgm:spPr>
        <a:solidFill>
          <a:srgbClr val="00B050"/>
        </a:solidFill>
      </dgm:spPr>
      <dgm:t>
        <a:bodyPr/>
        <a:lstStyle/>
        <a:p>
          <a:r>
            <a:rPr lang="en-US" dirty="0" smtClean="0"/>
            <a:t>Supporting Sub-points</a:t>
          </a:r>
          <a:endParaRPr lang="en-US" dirty="0"/>
        </a:p>
      </dgm:t>
    </dgm:pt>
    <dgm:pt modelId="{35A0E89E-D2CF-44C5-846B-0F9CFD712EFD}" type="parTrans" cxnId="{BF01CF08-56AD-4740-9B47-F8CB06F49CDB}">
      <dgm:prSet/>
      <dgm:spPr/>
      <dgm:t>
        <a:bodyPr/>
        <a:lstStyle/>
        <a:p>
          <a:endParaRPr lang="en-US"/>
        </a:p>
      </dgm:t>
    </dgm:pt>
    <dgm:pt modelId="{FBD46E44-AE9D-452D-8C2F-15F04EBA05F1}" type="sibTrans" cxnId="{BF01CF08-56AD-4740-9B47-F8CB06F49CDB}">
      <dgm:prSet/>
      <dgm:spPr/>
      <dgm:t>
        <a:bodyPr/>
        <a:lstStyle/>
        <a:p>
          <a:endParaRPr lang="en-US"/>
        </a:p>
      </dgm:t>
    </dgm:pt>
    <dgm:pt modelId="{9E073782-54CF-4A5A-9C7A-F9029C2EA77E}">
      <dgm:prSet phldrT="[Text]"/>
      <dgm:spPr>
        <a:solidFill>
          <a:srgbClr val="0070C0"/>
        </a:solidFill>
      </dgm:spPr>
      <dgm:t>
        <a:bodyPr/>
        <a:lstStyle/>
        <a:p>
          <a:r>
            <a:rPr lang="en-US" dirty="0" smtClean="0"/>
            <a:t>Factual Support</a:t>
          </a:r>
          <a:endParaRPr lang="en-US" dirty="0"/>
        </a:p>
      </dgm:t>
    </dgm:pt>
    <dgm:pt modelId="{BA517BBA-D61A-4F3B-9B99-C34398CD6B4F}" type="parTrans" cxnId="{7B00705C-A195-4B96-B841-4D87CE133045}">
      <dgm:prSet/>
      <dgm:spPr/>
      <dgm:t>
        <a:bodyPr/>
        <a:lstStyle/>
        <a:p>
          <a:endParaRPr lang="en-US"/>
        </a:p>
      </dgm:t>
    </dgm:pt>
    <dgm:pt modelId="{D38584FF-A7EA-4972-B2B6-97DE8872B3AE}" type="sibTrans" cxnId="{7B00705C-A195-4B96-B841-4D87CE133045}">
      <dgm:prSet/>
      <dgm:spPr/>
      <dgm:t>
        <a:bodyPr/>
        <a:lstStyle/>
        <a:p>
          <a:endParaRPr lang="en-US"/>
        </a:p>
      </dgm:t>
    </dgm:pt>
    <dgm:pt modelId="{D9CCDB5C-7ED4-467E-8972-0808FF4EB682}" type="pres">
      <dgm:prSet presAssocID="{CFB7FF4F-5215-417F-AB6C-F1380EF073E7}" presName="linear" presStyleCnt="0">
        <dgm:presLayoutVars>
          <dgm:dir/>
          <dgm:animLvl val="lvl"/>
          <dgm:resizeHandles val="exact"/>
        </dgm:presLayoutVars>
      </dgm:prSet>
      <dgm:spPr/>
    </dgm:pt>
    <dgm:pt modelId="{B8C10CC9-BD01-4818-9A03-D54C243CD63E}" type="pres">
      <dgm:prSet presAssocID="{4ED10348-A5F0-4A3F-9280-A2C8510BBA40}" presName="parentLin" presStyleCnt="0"/>
      <dgm:spPr/>
    </dgm:pt>
    <dgm:pt modelId="{1144A5A3-BB73-4F2C-8059-5437BDD645FF}" type="pres">
      <dgm:prSet presAssocID="{4ED10348-A5F0-4A3F-9280-A2C8510BBA40}" presName="parentLeftMargin" presStyleLbl="node1" presStyleIdx="0" presStyleCnt="3"/>
      <dgm:spPr/>
      <dgm:t>
        <a:bodyPr/>
        <a:lstStyle/>
        <a:p>
          <a:endParaRPr lang="en-US"/>
        </a:p>
      </dgm:t>
    </dgm:pt>
    <dgm:pt modelId="{15A5D330-CBC9-418C-B24E-5B232B5E6313}" type="pres">
      <dgm:prSet presAssocID="{4ED10348-A5F0-4A3F-9280-A2C8510BBA40}" presName="parentText" presStyleLbl="node1" presStyleIdx="0" presStyleCnt="3">
        <dgm:presLayoutVars>
          <dgm:chMax val="0"/>
          <dgm:bulletEnabled val="1"/>
        </dgm:presLayoutVars>
      </dgm:prSet>
      <dgm:spPr/>
      <dgm:t>
        <a:bodyPr/>
        <a:lstStyle/>
        <a:p>
          <a:endParaRPr lang="en-US"/>
        </a:p>
      </dgm:t>
    </dgm:pt>
    <dgm:pt modelId="{C89814F5-27FF-46B0-A5A7-E1A4FEB849D3}" type="pres">
      <dgm:prSet presAssocID="{4ED10348-A5F0-4A3F-9280-A2C8510BBA40}" presName="negativeSpace" presStyleCnt="0"/>
      <dgm:spPr/>
    </dgm:pt>
    <dgm:pt modelId="{4A6509AA-4380-4C3C-94B2-ED075B7C325D}" type="pres">
      <dgm:prSet presAssocID="{4ED10348-A5F0-4A3F-9280-A2C8510BBA40}" presName="childText" presStyleLbl="conFgAcc1" presStyleIdx="0" presStyleCnt="3">
        <dgm:presLayoutVars>
          <dgm:bulletEnabled val="1"/>
        </dgm:presLayoutVars>
      </dgm:prSet>
      <dgm:spPr/>
    </dgm:pt>
    <dgm:pt modelId="{7F1C181B-10E0-4FE5-9A14-7E2202042E39}" type="pres">
      <dgm:prSet presAssocID="{84705479-7713-4C5B-BEC6-BFF1B83E50DC}" presName="spaceBetweenRectangles" presStyleCnt="0"/>
      <dgm:spPr/>
    </dgm:pt>
    <dgm:pt modelId="{06EF50C5-B0A2-4B5E-ABBB-BBB6FE7E6E45}" type="pres">
      <dgm:prSet presAssocID="{15B63351-2532-4E24-850A-D7D5D01FD074}" presName="parentLin" presStyleCnt="0"/>
      <dgm:spPr/>
    </dgm:pt>
    <dgm:pt modelId="{6C61397F-0E37-47F6-B8B9-70C34F3276F2}" type="pres">
      <dgm:prSet presAssocID="{15B63351-2532-4E24-850A-D7D5D01FD074}" presName="parentLeftMargin" presStyleLbl="node1" presStyleIdx="0" presStyleCnt="3"/>
      <dgm:spPr/>
      <dgm:t>
        <a:bodyPr/>
        <a:lstStyle/>
        <a:p>
          <a:endParaRPr lang="en-US"/>
        </a:p>
      </dgm:t>
    </dgm:pt>
    <dgm:pt modelId="{0BF8BBAB-ED46-4756-9880-50BE44E96D7E}" type="pres">
      <dgm:prSet presAssocID="{15B63351-2532-4E24-850A-D7D5D01FD074}" presName="parentText" presStyleLbl="node1" presStyleIdx="1" presStyleCnt="3">
        <dgm:presLayoutVars>
          <dgm:chMax val="0"/>
          <dgm:bulletEnabled val="1"/>
        </dgm:presLayoutVars>
      </dgm:prSet>
      <dgm:spPr/>
      <dgm:t>
        <a:bodyPr/>
        <a:lstStyle/>
        <a:p>
          <a:endParaRPr lang="en-US"/>
        </a:p>
      </dgm:t>
    </dgm:pt>
    <dgm:pt modelId="{45C4FCAD-73D9-4324-9D1C-D4BFF38C6FFC}" type="pres">
      <dgm:prSet presAssocID="{15B63351-2532-4E24-850A-D7D5D01FD074}" presName="negativeSpace" presStyleCnt="0"/>
      <dgm:spPr/>
    </dgm:pt>
    <dgm:pt modelId="{36DCD568-4037-4D5F-99E4-37431464FF37}" type="pres">
      <dgm:prSet presAssocID="{15B63351-2532-4E24-850A-D7D5D01FD074}" presName="childText" presStyleLbl="conFgAcc1" presStyleIdx="1" presStyleCnt="3">
        <dgm:presLayoutVars>
          <dgm:bulletEnabled val="1"/>
        </dgm:presLayoutVars>
      </dgm:prSet>
      <dgm:spPr/>
    </dgm:pt>
    <dgm:pt modelId="{B8E4462A-5E22-4F58-905F-930556EDA97A}" type="pres">
      <dgm:prSet presAssocID="{FBD46E44-AE9D-452D-8C2F-15F04EBA05F1}" presName="spaceBetweenRectangles" presStyleCnt="0"/>
      <dgm:spPr/>
    </dgm:pt>
    <dgm:pt modelId="{7FD91382-97E2-40C7-ACC2-BF98F3A38854}" type="pres">
      <dgm:prSet presAssocID="{9E073782-54CF-4A5A-9C7A-F9029C2EA77E}" presName="parentLin" presStyleCnt="0"/>
      <dgm:spPr/>
    </dgm:pt>
    <dgm:pt modelId="{2097522F-D1DA-4A10-BEAE-D71941411C61}" type="pres">
      <dgm:prSet presAssocID="{9E073782-54CF-4A5A-9C7A-F9029C2EA77E}" presName="parentLeftMargin" presStyleLbl="node1" presStyleIdx="1" presStyleCnt="3"/>
      <dgm:spPr/>
      <dgm:t>
        <a:bodyPr/>
        <a:lstStyle/>
        <a:p>
          <a:endParaRPr lang="en-US"/>
        </a:p>
      </dgm:t>
    </dgm:pt>
    <dgm:pt modelId="{D623E336-8355-4DE9-90A9-5B7E9A860EBA}" type="pres">
      <dgm:prSet presAssocID="{9E073782-54CF-4A5A-9C7A-F9029C2EA77E}" presName="parentText" presStyleLbl="node1" presStyleIdx="2" presStyleCnt="3">
        <dgm:presLayoutVars>
          <dgm:chMax val="0"/>
          <dgm:bulletEnabled val="1"/>
        </dgm:presLayoutVars>
      </dgm:prSet>
      <dgm:spPr/>
      <dgm:t>
        <a:bodyPr/>
        <a:lstStyle/>
        <a:p>
          <a:endParaRPr lang="en-US"/>
        </a:p>
      </dgm:t>
    </dgm:pt>
    <dgm:pt modelId="{1790D95F-FECC-4180-97E0-36A4EF278174}" type="pres">
      <dgm:prSet presAssocID="{9E073782-54CF-4A5A-9C7A-F9029C2EA77E}" presName="negativeSpace" presStyleCnt="0"/>
      <dgm:spPr/>
    </dgm:pt>
    <dgm:pt modelId="{F03D68C3-A8BB-4D95-A02C-686E00581F72}" type="pres">
      <dgm:prSet presAssocID="{9E073782-54CF-4A5A-9C7A-F9029C2EA77E}" presName="childText" presStyleLbl="conFgAcc1" presStyleIdx="2" presStyleCnt="3">
        <dgm:presLayoutVars>
          <dgm:bulletEnabled val="1"/>
        </dgm:presLayoutVars>
      </dgm:prSet>
      <dgm:spPr/>
    </dgm:pt>
  </dgm:ptLst>
  <dgm:cxnLst>
    <dgm:cxn modelId="{7B00705C-A195-4B96-B841-4D87CE133045}" srcId="{CFB7FF4F-5215-417F-AB6C-F1380EF073E7}" destId="{9E073782-54CF-4A5A-9C7A-F9029C2EA77E}" srcOrd="2" destOrd="0" parTransId="{BA517BBA-D61A-4F3B-9B99-C34398CD6B4F}" sibTransId="{D38584FF-A7EA-4972-B2B6-97DE8872B3AE}"/>
    <dgm:cxn modelId="{BF01CF08-56AD-4740-9B47-F8CB06F49CDB}" srcId="{CFB7FF4F-5215-417F-AB6C-F1380EF073E7}" destId="{15B63351-2532-4E24-850A-D7D5D01FD074}" srcOrd="1" destOrd="0" parTransId="{35A0E89E-D2CF-44C5-846B-0F9CFD712EFD}" sibTransId="{FBD46E44-AE9D-452D-8C2F-15F04EBA05F1}"/>
    <dgm:cxn modelId="{0FE8E1CE-7E82-40F8-B9EE-DF89EF16776F}" type="presOf" srcId="{CFB7FF4F-5215-417F-AB6C-F1380EF073E7}" destId="{D9CCDB5C-7ED4-467E-8972-0808FF4EB682}" srcOrd="0" destOrd="0" presId="urn:microsoft.com/office/officeart/2005/8/layout/list1"/>
    <dgm:cxn modelId="{CD78B949-4A74-4A7B-8889-F2DC78081FEF}" srcId="{CFB7FF4F-5215-417F-AB6C-F1380EF073E7}" destId="{4ED10348-A5F0-4A3F-9280-A2C8510BBA40}" srcOrd="0" destOrd="0" parTransId="{5629B9A0-F4EC-4C91-BAB8-AB4513E052DE}" sibTransId="{84705479-7713-4C5B-BEC6-BFF1B83E50DC}"/>
    <dgm:cxn modelId="{83E22FAE-D9C4-4B90-B449-83E05E6EFA53}" type="presOf" srcId="{9E073782-54CF-4A5A-9C7A-F9029C2EA77E}" destId="{2097522F-D1DA-4A10-BEAE-D71941411C61}" srcOrd="0" destOrd="0" presId="urn:microsoft.com/office/officeart/2005/8/layout/list1"/>
    <dgm:cxn modelId="{B7E75BEA-C6D4-4429-89DD-1995BAB39D71}" type="presOf" srcId="{4ED10348-A5F0-4A3F-9280-A2C8510BBA40}" destId="{15A5D330-CBC9-418C-B24E-5B232B5E6313}" srcOrd="1" destOrd="0" presId="urn:microsoft.com/office/officeart/2005/8/layout/list1"/>
    <dgm:cxn modelId="{1F3391BE-125C-4540-9AA2-A7F58E53F912}" type="presOf" srcId="{9E073782-54CF-4A5A-9C7A-F9029C2EA77E}" destId="{D623E336-8355-4DE9-90A9-5B7E9A860EBA}" srcOrd="1" destOrd="0" presId="urn:microsoft.com/office/officeart/2005/8/layout/list1"/>
    <dgm:cxn modelId="{A5BF8EB5-FAED-4D8F-8E71-3B72AB552DFF}" type="presOf" srcId="{15B63351-2532-4E24-850A-D7D5D01FD074}" destId="{0BF8BBAB-ED46-4756-9880-50BE44E96D7E}" srcOrd="1" destOrd="0" presId="urn:microsoft.com/office/officeart/2005/8/layout/list1"/>
    <dgm:cxn modelId="{46B12C8E-79F9-447C-A1CE-F6FBBA91AD7C}" type="presOf" srcId="{15B63351-2532-4E24-850A-D7D5D01FD074}" destId="{6C61397F-0E37-47F6-B8B9-70C34F3276F2}" srcOrd="0" destOrd="0" presId="urn:microsoft.com/office/officeart/2005/8/layout/list1"/>
    <dgm:cxn modelId="{8FBACF7C-3A99-496C-99A5-412742EF8105}" type="presOf" srcId="{4ED10348-A5F0-4A3F-9280-A2C8510BBA40}" destId="{1144A5A3-BB73-4F2C-8059-5437BDD645FF}" srcOrd="0" destOrd="0" presId="urn:microsoft.com/office/officeart/2005/8/layout/list1"/>
    <dgm:cxn modelId="{DDBBF5EA-30B7-4492-9AEC-D69EF5EA898F}" type="presParOf" srcId="{D9CCDB5C-7ED4-467E-8972-0808FF4EB682}" destId="{B8C10CC9-BD01-4818-9A03-D54C243CD63E}" srcOrd="0" destOrd="0" presId="urn:microsoft.com/office/officeart/2005/8/layout/list1"/>
    <dgm:cxn modelId="{C5BCAA4E-6F61-4FE2-B7AD-439773B77DB6}" type="presParOf" srcId="{B8C10CC9-BD01-4818-9A03-D54C243CD63E}" destId="{1144A5A3-BB73-4F2C-8059-5437BDD645FF}" srcOrd="0" destOrd="0" presId="urn:microsoft.com/office/officeart/2005/8/layout/list1"/>
    <dgm:cxn modelId="{90C344D7-AD8E-485F-963F-BD48BABB4EC1}" type="presParOf" srcId="{B8C10CC9-BD01-4818-9A03-D54C243CD63E}" destId="{15A5D330-CBC9-418C-B24E-5B232B5E6313}" srcOrd="1" destOrd="0" presId="urn:microsoft.com/office/officeart/2005/8/layout/list1"/>
    <dgm:cxn modelId="{E3295574-610F-460F-8B59-1E8842D179BE}" type="presParOf" srcId="{D9CCDB5C-7ED4-467E-8972-0808FF4EB682}" destId="{C89814F5-27FF-46B0-A5A7-E1A4FEB849D3}" srcOrd="1" destOrd="0" presId="urn:microsoft.com/office/officeart/2005/8/layout/list1"/>
    <dgm:cxn modelId="{7F7FDA17-CDB7-42EA-8B1B-13D8C7A670F1}" type="presParOf" srcId="{D9CCDB5C-7ED4-467E-8972-0808FF4EB682}" destId="{4A6509AA-4380-4C3C-94B2-ED075B7C325D}" srcOrd="2" destOrd="0" presId="urn:microsoft.com/office/officeart/2005/8/layout/list1"/>
    <dgm:cxn modelId="{EFB3EA56-E0AC-4744-AF7B-4DF9A46CF7CF}" type="presParOf" srcId="{D9CCDB5C-7ED4-467E-8972-0808FF4EB682}" destId="{7F1C181B-10E0-4FE5-9A14-7E2202042E39}" srcOrd="3" destOrd="0" presId="urn:microsoft.com/office/officeart/2005/8/layout/list1"/>
    <dgm:cxn modelId="{8E8124FF-A36A-4B98-AD53-9A54C503A53F}" type="presParOf" srcId="{D9CCDB5C-7ED4-467E-8972-0808FF4EB682}" destId="{06EF50C5-B0A2-4B5E-ABBB-BBB6FE7E6E45}" srcOrd="4" destOrd="0" presId="urn:microsoft.com/office/officeart/2005/8/layout/list1"/>
    <dgm:cxn modelId="{774BCF14-44F3-471E-A050-5AB9F3F27E33}" type="presParOf" srcId="{06EF50C5-B0A2-4B5E-ABBB-BBB6FE7E6E45}" destId="{6C61397F-0E37-47F6-B8B9-70C34F3276F2}" srcOrd="0" destOrd="0" presId="urn:microsoft.com/office/officeart/2005/8/layout/list1"/>
    <dgm:cxn modelId="{CA2B428B-CB36-4369-8F79-2A4FF103BB9D}" type="presParOf" srcId="{06EF50C5-B0A2-4B5E-ABBB-BBB6FE7E6E45}" destId="{0BF8BBAB-ED46-4756-9880-50BE44E96D7E}" srcOrd="1" destOrd="0" presId="urn:microsoft.com/office/officeart/2005/8/layout/list1"/>
    <dgm:cxn modelId="{2E606259-9C62-48D3-95DF-6B515026CE1E}" type="presParOf" srcId="{D9CCDB5C-7ED4-467E-8972-0808FF4EB682}" destId="{45C4FCAD-73D9-4324-9D1C-D4BFF38C6FFC}" srcOrd="5" destOrd="0" presId="urn:microsoft.com/office/officeart/2005/8/layout/list1"/>
    <dgm:cxn modelId="{2A670751-63FC-4BFB-AB02-D9C829EA7486}" type="presParOf" srcId="{D9CCDB5C-7ED4-467E-8972-0808FF4EB682}" destId="{36DCD568-4037-4D5F-99E4-37431464FF37}" srcOrd="6" destOrd="0" presId="urn:microsoft.com/office/officeart/2005/8/layout/list1"/>
    <dgm:cxn modelId="{8142DEFC-A5C1-4F0A-8C15-48814AADF0FA}" type="presParOf" srcId="{D9CCDB5C-7ED4-467E-8972-0808FF4EB682}" destId="{B8E4462A-5E22-4F58-905F-930556EDA97A}" srcOrd="7" destOrd="0" presId="urn:microsoft.com/office/officeart/2005/8/layout/list1"/>
    <dgm:cxn modelId="{CFC8E746-14BB-4427-A964-6931E1D449F7}" type="presParOf" srcId="{D9CCDB5C-7ED4-467E-8972-0808FF4EB682}" destId="{7FD91382-97E2-40C7-ACC2-BF98F3A38854}" srcOrd="8" destOrd="0" presId="urn:microsoft.com/office/officeart/2005/8/layout/list1"/>
    <dgm:cxn modelId="{1F6AB738-983D-46BF-B776-B9693A2EE298}" type="presParOf" srcId="{7FD91382-97E2-40C7-ACC2-BF98F3A38854}" destId="{2097522F-D1DA-4A10-BEAE-D71941411C61}" srcOrd="0" destOrd="0" presId="urn:microsoft.com/office/officeart/2005/8/layout/list1"/>
    <dgm:cxn modelId="{356CCF12-F04B-48A5-B08D-D6DA4EE22197}" type="presParOf" srcId="{7FD91382-97E2-40C7-ACC2-BF98F3A38854}" destId="{D623E336-8355-4DE9-90A9-5B7E9A860EBA}" srcOrd="1" destOrd="0" presId="urn:microsoft.com/office/officeart/2005/8/layout/list1"/>
    <dgm:cxn modelId="{9B5C550D-2C86-4A0A-94A8-D775619CF60B}" type="presParOf" srcId="{D9CCDB5C-7ED4-467E-8972-0808FF4EB682}" destId="{1790D95F-FECC-4180-97E0-36A4EF278174}" srcOrd="9" destOrd="0" presId="urn:microsoft.com/office/officeart/2005/8/layout/list1"/>
    <dgm:cxn modelId="{285762FB-B3AC-48A6-BC72-5B6DFF5F673D}" type="presParOf" srcId="{D9CCDB5C-7ED4-467E-8972-0808FF4EB682}" destId="{F03D68C3-A8BB-4D95-A02C-686E00581F7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C46C913-017E-41CB-BD92-AB72C59CEF84}" type="datetimeFigureOut">
              <a:rPr lang="en-US" smtClean="0"/>
              <a:t>4/17/2015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BEAF370-FD3B-447A-B724-07A83C459553}" type="datetimeFigureOut">
              <a:rPr lang="en-US" smtClean="0"/>
              <a:t>4/17/2015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23337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1993446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pPr lvl="0"/>
            <a:endParaRPr dirty="0"/>
          </a:p>
        </p:txBody>
      </p:sp>
      <p:sp>
        <p:nvSpPr>
          <p:cNvPr id="358" name="Shape 358"/>
          <p:cNvSpPr>
            <a:spLocks noGrp="1"/>
          </p:cNvSpPr>
          <p:nvPr>
            <p:ph type="body" sz="quarter" idx="1"/>
          </p:nvPr>
        </p:nvSpPr>
        <p:spPr>
          <a:prstGeom prst="rect">
            <a:avLst/>
          </a:prstGeom>
        </p:spPr>
        <p:txBody>
          <a:bodyPr/>
          <a:lstStyle/>
          <a:p>
            <a:pPr defTabSz="984923">
              <a:defRPr sz="1800"/>
            </a:pPr>
            <a:endParaRPr dirty="0">
              <a:sym typeface="Calibri"/>
            </a:endParaRPr>
          </a:p>
        </p:txBody>
      </p:sp>
    </p:spTree>
    <p:extLst>
      <p:ext uri="{BB962C8B-B14F-4D97-AF65-F5344CB8AC3E}">
        <p14:creationId xmlns:p14="http://schemas.microsoft.com/office/powerpoint/2010/main" val="4406262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109</a:t>
            </a:fld>
            <a:endParaRPr lang="en-US" dirty="0"/>
          </a:p>
        </p:txBody>
      </p:sp>
    </p:spTree>
    <p:extLst>
      <p:ext uri="{BB962C8B-B14F-4D97-AF65-F5344CB8AC3E}">
        <p14:creationId xmlns:p14="http://schemas.microsoft.com/office/powerpoint/2010/main" val="34357933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110</a:t>
            </a:fld>
            <a:endParaRPr lang="en-US" dirty="0"/>
          </a:p>
        </p:txBody>
      </p:sp>
    </p:spTree>
    <p:extLst>
      <p:ext uri="{BB962C8B-B14F-4D97-AF65-F5344CB8AC3E}">
        <p14:creationId xmlns:p14="http://schemas.microsoft.com/office/powerpoint/2010/main" val="40087481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111</a:t>
            </a:fld>
            <a:endParaRPr lang="en-US" dirty="0"/>
          </a:p>
        </p:txBody>
      </p:sp>
    </p:spTree>
    <p:extLst>
      <p:ext uri="{BB962C8B-B14F-4D97-AF65-F5344CB8AC3E}">
        <p14:creationId xmlns:p14="http://schemas.microsoft.com/office/powerpoint/2010/main" val="1521766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112</a:t>
            </a:fld>
            <a:endParaRPr lang="en-US" dirty="0"/>
          </a:p>
        </p:txBody>
      </p:sp>
    </p:spTree>
    <p:extLst>
      <p:ext uri="{BB962C8B-B14F-4D97-AF65-F5344CB8AC3E}">
        <p14:creationId xmlns:p14="http://schemas.microsoft.com/office/powerpoint/2010/main" val="208553077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113</a:t>
            </a:fld>
            <a:endParaRPr lang="en-US" dirty="0"/>
          </a:p>
        </p:txBody>
      </p:sp>
    </p:spTree>
    <p:extLst>
      <p:ext uri="{BB962C8B-B14F-4D97-AF65-F5344CB8AC3E}">
        <p14:creationId xmlns:p14="http://schemas.microsoft.com/office/powerpoint/2010/main" val="32301741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114</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120318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298429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310195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358768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34297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54557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2534268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129420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179556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407756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223845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105432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79332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1526677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930370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3697766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dirty="0"/>
          </a:p>
        </p:txBody>
      </p:sp>
    </p:spTree>
    <p:extLst>
      <p:ext uri="{BB962C8B-B14F-4D97-AF65-F5344CB8AC3E}">
        <p14:creationId xmlns:p14="http://schemas.microsoft.com/office/powerpoint/2010/main" val="4027164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dirty="0"/>
          </a:p>
        </p:txBody>
      </p:sp>
    </p:spTree>
    <p:extLst>
      <p:ext uri="{BB962C8B-B14F-4D97-AF65-F5344CB8AC3E}">
        <p14:creationId xmlns:p14="http://schemas.microsoft.com/office/powerpoint/2010/main" val="3886187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3992971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dirty="0"/>
          </a:p>
        </p:txBody>
      </p:sp>
    </p:spTree>
    <p:extLst>
      <p:ext uri="{BB962C8B-B14F-4D97-AF65-F5344CB8AC3E}">
        <p14:creationId xmlns:p14="http://schemas.microsoft.com/office/powerpoint/2010/main" val="331240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3403160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dirty="0"/>
          </a:p>
        </p:txBody>
      </p:sp>
    </p:spTree>
    <p:extLst>
      <p:ext uri="{BB962C8B-B14F-4D97-AF65-F5344CB8AC3E}">
        <p14:creationId xmlns:p14="http://schemas.microsoft.com/office/powerpoint/2010/main" val="3781393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Quality Indicator PV2:</a:t>
            </a:r>
            <a:r>
              <a:rPr lang="en-US" dirty="0" smtClean="0"/>
              <a:t> The purpose and vision include the Part C/619 state program’s intents and goals for the data system.  (Page</a:t>
            </a:r>
            <a:r>
              <a:rPr lang="en-US" baseline="0" dirty="0" smtClean="0"/>
              <a:t> 10 of your Framework)</a:t>
            </a:r>
          </a:p>
          <a:p>
            <a:endParaRPr lang="en-US" baseline="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dirty="0"/>
          </a:p>
        </p:txBody>
      </p:sp>
    </p:spTree>
    <p:extLst>
      <p:ext uri="{BB962C8B-B14F-4D97-AF65-F5344CB8AC3E}">
        <p14:creationId xmlns:p14="http://schemas.microsoft.com/office/powerpoint/2010/main" val="4278594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1146969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dirty="0"/>
          </a:p>
        </p:txBody>
      </p:sp>
    </p:spTree>
    <p:extLst>
      <p:ext uri="{BB962C8B-B14F-4D97-AF65-F5344CB8AC3E}">
        <p14:creationId xmlns:p14="http://schemas.microsoft.com/office/powerpoint/2010/main" val="1590088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dirty="0"/>
          </a:p>
        </p:txBody>
      </p:sp>
    </p:spTree>
    <p:extLst>
      <p:ext uri="{BB962C8B-B14F-4D97-AF65-F5344CB8AC3E}">
        <p14:creationId xmlns:p14="http://schemas.microsoft.com/office/powerpoint/2010/main" val="1470474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dirty="0"/>
          </a:p>
        </p:txBody>
      </p:sp>
    </p:spTree>
    <p:extLst>
      <p:ext uri="{BB962C8B-B14F-4D97-AF65-F5344CB8AC3E}">
        <p14:creationId xmlns:p14="http://schemas.microsoft.com/office/powerpoint/2010/main" val="1997643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dirty="0"/>
          </a:p>
        </p:txBody>
      </p:sp>
    </p:spTree>
    <p:extLst>
      <p:ext uri="{BB962C8B-B14F-4D97-AF65-F5344CB8AC3E}">
        <p14:creationId xmlns:p14="http://schemas.microsoft.com/office/powerpoint/2010/main" val="2083918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dirty="0"/>
          </a:p>
        </p:txBody>
      </p:sp>
    </p:spTree>
    <p:extLst>
      <p:ext uri="{BB962C8B-B14F-4D97-AF65-F5344CB8AC3E}">
        <p14:creationId xmlns:p14="http://schemas.microsoft.com/office/powerpoint/2010/main" val="653392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dirty="0"/>
          </a:p>
        </p:txBody>
      </p:sp>
    </p:spTree>
    <p:extLst>
      <p:ext uri="{BB962C8B-B14F-4D97-AF65-F5344CB8AC3E}">
        <p14:creationId xmlns:p14="http://schemas.microsoft.com/office/powerpoint/2010/main" val="3679318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dirty="0"/>
          </a:p>
        </p:txBody>
      </p:sp>
    </p:spTree>
    <p:extLst>
      <p:ext uri="{BB962C8B-B14F-4D97-AF65-F5344CB8AC3E}">
        <p14:creationId xmlns:p14="http://schemas.microsoft.com/office/powerpoint/2010/main" val="428965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2362223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dirty="0"/>
          </a:p>
        </p:txBody>
      </p:sp>
    </p:spTree>
    <p:extLst>
      <p:ext uri="{BB962C8B-B14F-4D97-AF65-F5344CB8AC3E}">
        <p14:creationId xmlns:p14="http://schemas.microsoft.com/office/powerpoint/2010/main" val="4223903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dirty="0"/>
          </a:p>
        </p:txBody>
      </p:sp>
    </p:spTree>
    <p:extLst>
      <p:ext uri="{BB962C8B-B14F-4D97-AF65-F5344CB8AC3E}">
        <p14:creationId xmlns:p14="http://schemas.microsoft.com/office/powerpoint/2010/main" val="1202936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dirty="0"/>
          </a:p>
        </p:txBody>
      </p:sp>
    </p:spTree>
    <p:extLst>
      <p:ext uri="{BB962C8B-B14F-4D97-AF65-F5344CB8AC3E}">
        <p14:creationId xmlns:p14="http://schemas.microsoft.com/office/powerpoint/2010/main" val="3070056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dirty="0"/>
          </a:p>
        </p:txBody>
      </p:sp>
    </p:spTree>
    <p:extLst>
      <p:ext uri="{BB962C8B-B14F-4D97-AF65-F5344CB8AC3E}">
        <p14:creationId xmlns:p14="http://schemas.microsoft.com/office/powerpoint/2010/main" val="693724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dirty="0"/>
          </a:p>
        </p:txBody>
      </p:sp>
    </p:spTree>
    <p:extLst>
      <p:ext uri="{BB962C8B-B14F-4D97-AF65-F5344CB8AC3E}">
        <p14:creationId xmlns:p14="http://schemas.microsoft.com/office/powerpoint/2010/main" val="2650753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dirty="0"/>
          </a:p>
        </p:txBody>
      </p:sp>
    </p:spTree>
    <p:extLst>
      <p:ext uri="{BB962C8B-B14F-4D97-AF65-F5344CB8AC3E}">
        <p14:creationId xmlns:p14="http://schemas.microsoft.com/office/powerpoint/2010/main" val="3076861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50</a:t>
            </a:fld>
            <a:endParaRPr lang="en-US" dirty="0"/>
          </a:p>
        </p:txBody>
      </p:sp>
    </p:spTree>
    <p:extLst>
      <p:ext uri="{BB962C8B-B14F-4D97-AF65-F5344CB8AC3E}">
        <p14:creationId xmlns:p14="http://schemas.microsoft.com/office/powerpoint/2010/main" val="1466156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51</a:t>
            </a:fld>
            <a:endParaRPr lang="en-US" dirty="0"/>
          </a:p>
        </p:txBody>
      </p:sp>
    </p:spTree>
    <p:extLst>
      <p:ext uri="{BB962C8B-B14F-4D97-AF65-F5344CB8AC3E}">
        <p14:creationId xmlns:p14="http://schemas.microsoft.com/office/powerpoint/2010/main" val="1170614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52</a:t>
            </a:fld>
            <a:endParaRPr lang="en-US" dirty="0"/>
          </a:p>
        </p:txBody>
      </p:sp>
    </p:spTree>
    <p:extLst>
      <p:ext uri="{BB962C8B-B14F-4D97-AF65-F5344CB8AC3E}">
        <p14:creationId xmlns:p14="http://schemas.microsoft.com/office/powerpoint/2010/main" val="2617568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53</a:t>
            </a:fld>
            <a:endParaRPr lang="en-US" dirty="0"/>
          </a:p>
        </p:txBody>
      </p:sp>
    </p:spTree>
    <p:extLst>
      <p:ext uri="{BB962C8B-B14F-4D97-AF65-F5344CB8AC3E}">
        <p14:creationId xmlns:p14="http://schemas.microsoft.com/office/powerpoint/2010/main" val="138638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37642433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Quality Indicator DG2:</a:t>
            </a:r>
            <a:r>
              <a:rPr lang="en-US" dirty="0" smtClean="0"/>
              <a:t> The state ensures data governance and management roles and responsibilities clearly establish decision-making authority and accountability.  (page 12)</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54</a:t>
            </a:fld>
            <a:endParaRPr lang="en-US" dirty="0"/>
          </a:p>
        </p:txBody>
      </p:sp>
    </p:spTree>
    <p:extLst>
      <p:ext uri="{BB962C8B-B14F-4D97-AF65-F5344CB8AC3E}">
        <p14:creationId xmlns:p14="http://schemas.microsoft.com/office/powerpoint/2010/main" val="2419892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Quality Indicator DU2:</a:t>
            </a:r>
            <a:r>
              <a:rPr lang="en-US" dirty="0" smtClean="0"/>
              <a:t>.  Part C/619 state staff or reps conduct</a:t>
            </a:r>
            <a:r>
              <a:rPr lang="en-US" baseline="0" dirty="0" smtClean="0"/>
              <a:t> data analysis activities and implement procedures to ensure the integrity of the data.  </a:t>
            </a:r>
            <a:r>
              <a:rPr lang="en-US" dirty="0" smtClean="0"/>
              <a:t>(page 36)</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55</a:t>
            </a:fld>
            <a:endParaRPr lang="en-US" dirty="0"/>
          </a:p>
        </p:txBody>
      </p:sp>
    </p:spTree>
    <p:extLst>
      <p:ext uri="{BB962C8B-B14F-4D97-AF65-F5344CB8AC3E}">
        <p14:creationId xmlns:p14="http://schemas.microsoft.com/office/powerpoint/2010/main" val="3917786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56</a:t>
            </a:fld>
            <a:endParaRPr lang="en-US" dirty="0"/>
          </a:p>
        </p:txBody>
      </p:sp>
    </p:spTree>
    <p:extLst>
      <p:ext uri="{BB962C8B-B14F-4D97-AF65-F5344CB8AC3E}">
        <p14:creationId xmlns:p14="http://schemas.microsoft.com/office/powerpoint/2010/main" val="8726927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b="1" dirty="0" smtClean="0"/>
              <a:t>Quality Indicator DG4:</a:t>
            </a:r>
            <a:r>
              <a:rPr lang="en-US" dirty="0" smtClean="0"/>
              <a:t> Data governance policies require the development and implementation of procedures to ensure the quality and integrity of data collected from state/local programs and agencies. (page 14)</a:t>
            </a:r>
          </a:p>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57</a:t>
            </a:fld>
            <a:endParaRPr lang="en-US" dirty="0"/>
          </a:p>
        </p:txBody>
      </p:sp>
    </p:spTree>
    <p:extLst>
      <p:ext uri="{BB962C8B-B14F-4D97-AF65-F5344CB8AC3E}">
        <p14:creationId xmlns:p14="http://schemas.microsoft.com/office/powerpoint/2010/main" val="2704928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b="1" dirty="0" smtClean="0"/>
              <a:t>Quality Indicator DG4:</a:t>
            </a:r>
            <a:r>
              <a:rPr lang="en-US" dirty="0" smtClean="0"/>
              <a:t> Data governance policies require the development and implementation of procedures to ensure the quality and integrity of data collected from state/local programs and agencies. (page 14)</a:t>
            </a:r>
          </a:p>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58</a:t>
            </a:fld>
            <a:endParaRPr lang="en-US" dirty="0"/>
          </a:p>
        </p:txBody>
      </p:sp>
    </p:spTree>
    <p:extLst>
      <p:ext uri="{BB962C8B-B14F-4D97-AF65-F5344CB8AC3E}">
        <p14:creationId xmlns:p14="http://schemas.microsoft.com/office/powerpoint/2010/main" val="23809066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b="1" dirty="0" smtClean="0"/>
              <a:t>Quality Indicator DG6:</a:t>
            </a:r>
            <a:r>
              <a:rPr lang="en-US" dirty="0" smtClean="0"/>
              <a:t> Data governance policies require the development and implementation of procedures to ensure the security of the data from breach or loss. (page 16)</a:t>
            </a:r>
          </a:p>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59</a:t>
            </a:fld>
            <a:endParaRPr lang="en-US" dirty="0"/>
          </a:p>
        </p:txBody>
      </p:sp>
    </p:spTree>
    <p:extLst>
      <p:ext uri="{BB962C8B-B14F-4D97-AF65-F5344CB8AC3E}">
        <p14:creationId xmlns:p14="http://schemas.microsoft.com/office/powerpoint/2010/main" val="27049662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Quality Indicator SD4:</a:t>
            </a:r>
            <a:r>
              <a:rPr lang="en-US" dirty="0" smtClean="0"/>
              <a:t> The Part C/619 state data system has the capacity to support accountability, program improvement, and program operations, and should contain the following data elements and features.* </a:t>
            </a:r>
          </a:p>
          <a:p>
            <a:r>
              <a:rPr lang="en-US" dirty="0" smtClean="0"/>
              <a:t>*Unless otherwise noted, the data elements listed in this quality indicator are recommended for inclusion in data systems for both Part C and 619 programs. It is not necessary for all of the data elements to be in one data system as long as the necessary linkages are in place. For example, budgeted and expended funds for each local program/district may be obtained by linking to a separate agency financial system. (page 30)</a:t>
            </a:r>
          </a:p>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60</a:t>
            </a:fld>
            <a:endParaRPr lang="en-US" dirty="0"/>
          </a:p>
        </p:txBody>
      </p:sp>
    </p:spTree>
    <p:extLst>
      <p:ext uri="{BB962C8B-B14F-4D97-AF65-F5344CB8AC3E}">
        <p14:creationId xmlns:p14="http://schemas.microsoft.com/office/powerpoint/2010/main" val="29445885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61</a:t>
            </a:fld>
            <a:endParaRPr lang="en-US" dirty="0"/>
          </a:p>
        </p:txBody>
      </p:sp>
    </p:spTree>
    <p:extLst>
      <p:ext uri="{BB962C8B-B14F-4D97-AF65-F5344CB8AC3E}">
        <p14:creationId xmlns:p14="http://schemas.microsoft.com/office/powerpoint/2010/main" val="3978328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62</a:t>
            </a:fld>
            <a:endParaRPr lang="en-US" dirty="0"/>
          </a:p>
        </p:txBody>
      </p:sp>
    </p:spTree>
    <p:extLst>
      <p:ext uri="{BB962C8B-B14F-4D97-AF65-F5344CB8AC3E}">
        <p14:creationId xmlns:p14="http://schemas.microsoft.com/office/powerpoint/2010/main" val="17980900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63</a:t>
            </a:fld>
            <a:endParaRPr lang="en-US" dirty="0"/>
          </a:p>
        </p:txBody>
      </p:sp>
    </p:spTree>
    <p:extLst>
      <p:ext uri="{BB962C8B-B14F-4D97-AF65-F5344CB8AC3E}">
        <p14:creationId xmlns:p14="http://schemas.microsoft.com/office/powerpoint/2010/main" val="176146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32220520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64</a:t>
            </a:fld>
            <a:endParaRPr lang="en-US" dirty="0"/>
          </a:p>
        </p:txBody>
      </p:sp>
    </p:spTree>
    <p:extLst>
      <p:ext uri="{BB962C8B-B14F-4D97-AF65-F5344CB8AC3E}">
        <p14:creationId xmlns:p14="http://schemas.microsoft.com/office/powerpoint/2010/main" val="28921852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65</a:t>
            </a:fld>
            <a:endParaRPr lang="en-US" dirty="0"/>
          </a:p>
        </p:txBody>
      </p:sp>
    </p:spTree>
    <p:extLst>
      <p:ext uri="{BB962C8B-B14F-4D97-AF65-F5344CB8AC3E}">
        <p14:creationId xmlns:p14="http://schemas.microsoft.com/office/powerpoint/2010/main" val="3787608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66</a:t>
            </a:fld>
            <a:endParaRPr lang="en-US" dirty="0"/>
          </a:p>
        </p:txBody>
      </p:sp>
    </p:spTree>
    <p:extLst>
      <p:ext uri="{BB962C8B-B14F-4D97-AF65-F5344CB8AC3E}">
        <p14:creationId xmlns:p14="http://schemas.microsoft.com/office/powerpoint/2010/main" val="29457095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67</a:t>
            </a:fld>
            <a:endParaRPr lang="en-US" dirty="0"/>
          </a:p>
        </p:txBody>
      </p:sp>
    </p:spTree>
    <p:extLst>
      <p:ext uri="{BB962C8B-B14F-4D97-AF65-F5344CB8AC3E}">
        <p14:creationId xmlns:p14="http://schemas.microsoft.com/office/powerpoint/2010/main" val="28597219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68</a:t>
            </a:fld>
            <a:endParaRPr lang="en-US" dirty="0"/>
          </a:p>
        </p:txBody>
      </p:sp>
    </p:spTree>
    <p:extLst>
      <p:ext uri="{BB962C8B-B14F-4D97-AF65-F5344CB8AC3E}">
        <p14:creationId xmlns:p14="http://schemas.microsoft.com/office/powerpoint/2010/main" val="4053800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69</a:t>
            </a:fld>
            <a:endParaRPr lang="en-US" dirty="0"/>
          </a:p>
        </p:txBody>
      </p:sp>
    </p:spTree>
    <p:extLst>
      <p:ext uri="{BB962C8B-B14F-4D97-AF65-F5344CB8AC3E}">
        <p14:creationId xmlns:p14="http://schemas.microsoft.com/office/powerpoint/2010/main" val="19597877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71</a:t>
            </a:fld>
            <a:endParaRPr lang="en-US" dirty="0"/>
          </a:p>
        </p:txBody>
      </p:sp>
    </p:spTree>
    <p:extLst>
      <p:ext uri="{BB962C8B-B14F-4D97-AF65-F5344CB8AC3E}">
        <p14:creationId xmlns:p14="http://schemas.microsoft.com/office/powerpoint/2010/main" val="16467435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PV2-The purpose and vision include the Part C/619 state program’s intents and goals for the data system. (page 10)</a:t>
            </a:r>
            <a:endParaRPr lang="en-US" b="1"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72</a:t>
            </a:fld>
            <a:endParaRPr lang="en-US" dirty="0"/>
          </a:p>
        </p:txBody>
      </p:sp>
    </p:spTree>
    <p:extLst>
      <p:ext uri="{BB962C8B-B14F-4D97-AF65-F5344CB8AC3E}">
        <p14:creationId xmlns:p14="http://schemas.microsoft.com/office/powerpoint/2010/main" val="40938767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Quality Indicator DU1:</a:t>
            </a:r>
            <a:r>
              <a:rPr lang="en-US" dirty="0" smtClean="0"/>
              <a:t>Part C/619 state staff plan for data analysis, product development, and dissemination to address the needs of the state agency and other users. (page</a:t>
            </a:r>
            <a:r>
              <a:rPr lang="en-US" baseline="0" dirty="0" smtClean="0"/>
              <a:t> 36)</a:t>
            </a:r>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73</a:t>
            </a:fld>
            <a:endParaRPr lang="en-US" dirty="0"/>
          </a:p>
        </p:txBody>
      </p:sp>
    </p:spTree>
    <p:extLst>
      <p:ext uri="{BB962C8B-B14F-4D97-AF65-F5344CB8AC3E}">
        <p14:creationId xmlns:p14="http://schemas.microsoft.com/office/powerpoint/2010/main" val="3095379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Quality Indicator DU2:</a:t>
            </a:r>
            <a:r>
              <a:rPr lang="en-US" dirty="0" smtClean="0"/>
              <a:t> Part C/619 state staff or representatives conduct data analysis activities and implement procedures to ensure the integrity of the data. (page</a:t>
            </a:r>
            <a:r>
              <a:rPr lang="en-US" baseline="0" dirty="0" smtClean="0"/>
              <a:t> 36)</a:t>
            </a:r>
            <a:endParaRPr lang="en-US" b="1" dirty="0" smtClean="0">
              <a:effectLst/>
            </a:endParaRPr>
          </a:p>
          <a:p>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74</a:t>
            </a:fld>
            <a:endParaRPr lang="en-US" dirty="0"/>
          </a:p>
        </p:txBody>
      </p:sp>
    </p:spTree>
    <p:extLst>
      <p:ext uri="{BB962C8B-B14F-4D97-AF65-F5344CB8AC3E}">
        <p14:creationId xmlns:p14="http://schemas.microsoft.com/office/powerpoint/2010/main" val="272159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4107343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Quality Indicator DU2:</a:t>
            </a:r>
            <a:r>
              <a:rPr lang="en-US" dirty="0" smtClean="0"/>
              <a:t> Part C/619 state staff or representatives conduct data analysis activities and implement procedures to ensure the integrity of the data. (page</a:t>
            </a:r>
            <a:r>
              <a:rPr lang="en-US" baseline="0" dirty="0" smtClean="0"/>
              <a:t> 36)</a:t>
            </a:r>
            <a:endParaRPr lang="en-US" b="1" dirty="0" smtClean="0">
              <a:effectLst/>
            </a:endParaRPr>
          </a:p>
          <a:p>
            <a:endParaRPr lang="en-US" b="1"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75</a:t>
            </a:fld>
            <a:endParaRPr lang="en-US" dirty="0"/>
          </a:p>
        </p:txBody>
      </p:sp>
    </p:spTree>
    <p:extLst>
      <p:ext uri="{BB962C8B-B14F-4D97-AF65-F5344CB8AC3E}">
        <p14:creationId xmlns:p14="http://schemas.microsoft.com/office/powerpoint/2010/main" val="23870593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76</a:t>
            </a:fld>
            <a:endParaRPr lang="en-US" dirty="0"/>
          </a:p>
        </p:txBody>
      </p:sp>
    </p:spTree>
    <p:extLst>
      <p:ext uri="{BB962C8B-B14F-4D97-AF65-F5344CB8AC3E}">
        <p14:creationId xmlns:p14="http://schemas.microsoft.com/office/powerpoint/2010/main" val="31532841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77</a:t>
            </a:fld>
            <a:endParaRPr lang="en-US" dirty="0"/>
          </a:p>
        </p:txBody>
      </p:sp>
    </p:spTree>
    <p:extLst>
      <p:ext uri="{BB962C8B-B14F-4D97-AF65-F5344CB8AC3E}">
        <p14:creationId xmlns:p14="http://schemas.microsoft.com/office/powerpoint/2010/main" val="37803079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78</a:t>
            </a:fld>
            <a:endParaRPr lang="en-US" dirty="0"/>
          </a:p>
        </p:txBody>
      </p:sp>
    </p:spTree>
    <p:extLst>
      <p:ext uri="{BB962C8B-B14F-4D97-AF65-F5344CB8AC3E}">
        <p14:creationId xmlns:p14="http://schemas.microsoft.com/office/powerpoint/2010/main" val="22952377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81</a:t>
            </a:fld>
            <a:endParaRPr lang="en-US" dirty="0"/>
          </a:p>
        </p:txBody>
      </p:sp>
    </p:spTree>
    <p:extLst>
      <p:ext uri="{BB962C8B-B14F-4D97-AF65-F5344CB8AC3E}">
        <p14:creationId xmlns:p14="http://schemas.microsoft.com/office/powerpoint/2010/main" val="9488749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82</a:t>
            </a:fld>
            <a:endParaRPr lang="en-US" dirty="0"/>
          </a:p>
        </p:txBody>
      </p:sp>
    </p:spTree>
    <p:extLst>
      <p:ext uri="{BB962C8B-B14F-4D97-AF65-F5344CB8AC3E}">
        <p14:creationId xmlns:p14="http://schemas.microsoft.com/office/powerpoint/2010/main" val="39021682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83</a:t>
            </a:fld>
            <a:endParaRPr lang="en-US" dirty="0"/>
          </a:p>
        </p:txBody>
      </p:sp>
    </p:spTree>
    <p:extLst>
      <p:ext uri="{BB962C8B-B14F-4D97-AF65-F5344CB8AC3E}">
        <p14:creationId xmlns:p14="http://schemas.microsoft.com/office/powerpoint/2010/main" val="24651961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84</a:t>
            </a:fld>
            <a:endParaRPr lang="en-US" dirty="0"/>
          </a:p>
        </p:txBody>
      </p:sp>
    </p:spTree>
    <p:extLst>
      <p:ext uri="{BB962C8B-B14F-4D97-AF65-F5344CB8AC3E}">
        <p14:creationId xmlns:p14="http://schemas.microsoft.com/office/powerpoint/2010/main" val="29349993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85</a:t>
            </a:fld>
            <a:endParaRPr lang="en-US" dirty="0"/>
          </a:p>
        </p:txBody>
      </p:sp>
    </p:spTree>
    <p:extLst>
      <p:ext uri="{BB962C8B-B14F-4D97-AF65-F5344CB8AC3E}">
        <p14:creationId xmlns:p14="http://schemas.microsoft.com/office/powerpoint/2010/main" val="29697054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86</a:t>
            </a:fld>
            <a:endParaRPr lang="en-US" dirty="0"/>
          </a:p>
        </p:txBody>
      </p:sp>
    </p:spTree>
    <p:extLst>
      <p:ext uri="{BB962C8B-B14F-4D97-AF65-F5344CB8AC3E}">
        <p14:creationId xmlns:p14="http://schemas.microsoft.com/office/powerpoint/2010/main" val="156300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2836443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87</a:t>
            </a:fld>
            <a:endParaRPr lang="en-US" dirty="0"/>
          </a:p>
        </p:txBody>
      </p:sp>
    </p:spTree>
    <p:extLst>
      <p:ext uri="{BB962C8B-B14F-4D97-AF65-F5344CB8AC3E}">
        <p14:creationId xmlns:p14="http://schemas.microsoft.com/office/powerpoint/2010/main" val="3758680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88</a:t>
            </a:fld>
            <a:endParaRPr lang="en-US" dirty="0"/>
          </a:p>
        </p:txBody>
      </p:sp>
    </p:spTree>
    <p:extLst>
      <p:ext uri="{BB962C8B-B14F-4D97-AF65-F5344CB8AC3E}">
        <p14:creationId xmlns:p14="http://schemas.microsoft.com/office/powerpoint/2010/main" val="16545747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89</a:t>
            </a:fld>
            <a:endParaRPr lang="en-US" dirty="0"/>
          </a:p>
        </p:txBody>
      </p:sp>
    </p:spTree>
    <p:extLst>
      <p:ext uri="{BB962C8B-B14F-4D97-AF65-F5344CB8AC3E}">
        <p14:creationId xmlns:p14="http://schemas.microsoft.com/office/powerpoint/2010/main" val="37393848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90</a:t>
            </a:fld>
            <a:endParaRPr lang="en-US" dirty="0"/>
          </a:p>
        </p:txBody>
      </p:sp>
    </p:spTree>
    <p:extLst>
      <p:ext uri="{BB962C8B-B14F-4D97-AF65-F5344CB8AC3E}">
        <p14:creationId xmlns:p14="http://schemas.microsoft.com/office/powerpoint/2010/main" val="879419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91</a:t>
            </a:fld>
            <a:endParaRPr lang="en-US" dirty="0"/>
          </a:p>
        </p:txBody>
      </p:sp>
    </p:spTree>
    <p:extLst>
      <p:ext uri="{BB962C8B-B14F-4D97-AF65-F5344CB8AC3E}">
        <p14:creationId xmlns:p14="http://schemas.microsoft.com/office/powerpoint/2010/main" val="22959216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92</a:t>
            </a:fld>
            <a:endParaRPr lang="en-US" dirty="0"/>
          </a:p>
        </p:txBody>
      </p:sp>
    </p:spTree>
    <p:extLst>
      <p:ext uri="{BB962C8B-B14F-4D97-AF65-F5344CB8AC3E}">
        <p14:creationId xmlns:p14="http://schemas.microsoft.com/office/powerpoint/2010/main" val="40163313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Quality Indicator SE4:</a:t>
            </a:r>
            <a:r>
              <a:rPr lang="en-US" dirty="0" smtClean="0"/>
              <a:t> Part C/619 state staff are engaged as stakeholders in integrated data system initiatives, such as C/619 integrated data system, ECIDS, SLDS. (page</a:t>
            </a:r>
            <a:r>
              <a:rPr lang="en-US" baseline="0" dirty="0" smtClean="0"/>
              <a:t> 21)</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94</a:t>
            </a:fld>
            <a:endParaRPr lang="en-US" dirty="0"/>
          </a:p>
        </p:txBody>
      </p:sp>
    </p:spTree>
    <p:extLst>
      <p:ext uri="{BB962C8B-B14F-4D97-AF65-F5344CB8AC3E}">
        <p14:creationId xmlns:p14="http://schemas.microsoft.com/office/powerpoint/2010/main" val="26433685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Quality Indicator SE4:</a:t>
            </a:r>
            <a:r>
              <a:rPr lang="en-US" dirty="0" smtClean="0"/>
              <a:t> Part C/619 state staff are engaged as stakeholders in integrated data system initiatives, such as C/619 integrated data system, ECIDS, SLDS. </a:t>
            </a:r>
            <a:r>
              <a:rPr lang="en-US" smtClean="0"/>
              <a:t>(page 21)</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95</a:t>
            </a:fld>
            <a:endParaRPr lang="en-US" dirty="0"/>
          </a:p>
        </p:txBody>
      </p:sp>
    </p:spTree>
    <p:extLst>
      <p:ext uri="{BB962C8B-B14F-4D97-AF65-F5344CB8AC3E}">
        <p14:creationId xmlns:p14="http://schemas.microsoft.com/office/powerpoint/2010/main" val="23500410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96</a:t>
            </a:fld>
            <a:endParaRPr lang="en-US" dirty="0"/>
          </a:p>
        </p:txBody>
      </p:sp>
    </p:spTree>
    <p:extLst>
      <p:ext uri="{BB962C8B-B14F-4D97-AF65-F5344CB8AC3E}">
        <p14:creationId xmlns:p14="http://schemas.microsoft.com/office/powerpoint/2010/main" val="33770736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pPr lvl="0"/>
            <a:endParaRPr dirty="0"/>
          </a:p>
        </p:txBody>
      </p:sp>
      <p:sp>
        <p:nvSpPr>
          <p:cNvPr id="251" name="Shape 251"/>
          <p:cNvSpPr>
            <a:spLocks noGrp="1"/>
          </p:cNvSpPr>
          <p:nvPr>
            <p:ph type="body" sz="quarter" idx="1"/>
          </p:nvPr>
        </p:nvSpPr>
        <p:spPr>
          <a:prstGeom prst="rect">
            <a:avLst/>
          </a:prstGeom>
        </p:spPr>
        <p:txBody>
          <a:bodyPr/>
          <a:lstStyle/>
          <a:p>
            <a:pPr defTabSz="984923">
              <a:defRPr sz="1800"/>
            </a:pPr>
            <a:endParaRPr dirty="0">
              <a:sym typeface="Calibri"/>
            </a:endParaRPr>
          </a:p>
        </p:txBody>
      </p:sp>
    </p:spTree>
    <p:extLst>
      <p:ext uri="{BB962C8B-B14F-4D97-AF65-F5344CB8AC3E}">
        <p14:creationId xmlns:p14="http://schemas.microsoft.com/office/powerpoint/2010/main" val="313206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13427792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pPr lvl="0"/>
            <a:endParaRPr dirty="0"/>
          </a:p>
        </p:txBody>
      </p:sp>
      <p:sp>
        <p:nvSpPr>
          <p:cNvPr id="259" name="Shape 259"/>
          <p:cNvSpPr>
            <a:spLocks noGrp="1"/>
          </p:cNvSpPr>
          <p:nvPr>
            <p:ph type="body" sz="quarter" idx="1"/>
          </p:nvPr>
        </p:nvSpPr>
        <p:spPr>
          <a:prstGeom prst="rect">
            <a:avLst/>
          </a:prstGeom>
        </p:spPr>
        <p:txBody>
          <a:bodyPr/>
          <a:lstStyle/>
          <a:p>
            <a:pPr defTabSz="984923">
              <a:defRPr sz="1800"/>
            </a:pPr>
            <a:endParaRPr dirty="0">
              <a:sym typeface="Calibri"/>
            </a:endParaRPr>
          </a:p>
        </p:txBody>
      </p:sp>
    </p:spTree>
    <p:extLst>
      <p:ext uri="{BB962C8B-B14F-4D97-AF65-F5344CB8AC3E}">
        <p14:creationId xmlns:p14="http://schemas.microsoft.com/office/powerpoint/2010/main" val="20428920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pPr lvl="0"/>
            <a:endParaRPr dirty="0"/>
          </a:p>
        </p:txBody>
      </p:sp>
      <p:sp>
        <p:nvSpPr>
          <p:cNvPr id="267" name="Shape 267"/>
          <p:cNvSpPr>
            <a:spLocks noGrp="1"/>
          </p:cNvSpPr>
          <p:nvPr>
            <p:ph type="body" sz="quarter" idx="1"/>
          </p:nvPr>
        </p:nvSpPr>
        <p:spPr>
          <a:prstGeom prst="rect">
            <a:avLst/>
          </a:prstGeom>
        </p:spPr>
        <p:txBody>
          <a:bodyPr/>
          <a:lstStyle/>
          <a:p>
            <a:pPr defTabSz="984923">
              <a:defRPr sz="1800"/>
            </a:pPr>
            <a:endParaRPr dirty="0">
              <a:sym typeface="Calibri"/>
            </a:endParaRPr>
          </a:p>
        </p:txBody>
      </p:sp>
    </p:spTree>
    <p:extLst>
      <p:ext uri="{BB962C8B-B14F-4D97-AF65-F5344CB8AC3E}">
        <p14:creationId xmlns:p14="http://schemas.microsoft.com/office/powerpoint/2010/main" val="7967887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pPr lvl="0"/>
            <a:endParaRPr dirty="0"/>
          </a:p>
        </p:txBody>
      </p:sp>
      <p:sp>
        <p:nvSpPr>
          <p:cNvPr id="281" name="Shape 281"/>
          <p:cNvSpPr>
            <a:spLocks noGrp="1"/>
          </p:cNvSpPr>
          <p:nvPr>
            <p:ph type="body" sz="quarter" idx="1"/>
          </p:nvPr>
        </p:nvSpPr>
        <p:spPr>
          <a:prstGeom prst="rect">
            <a:avLst/>
          </a:prstGeom>
        </p:spPr>
        <p:txBody>
          <a:bodyPr/>
          <a:lstStyle/>
          <a:p>
            <a:pPr lvl="0">
              <a:defRPr sz="1800"/>
            </a:pPr>
            <a:endParaRPr lang="en-US" dirty="0">
              <a:sym typeface="Calibri"/>
            </a:endParaRPr>
          </a:p>
        </p:txBody>
      </p:sp>
    </p:spTree>
    <p:extLst>
      <p:ext uri="{BB962C8B-B14F-4D97-AF65-F5344CB8AC3E}">
        <p14:creationId xmlns:p14="http://schemas.microsoft.com/office/powerpoint/2010/main" val="8307279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pPr lvl="0"/>
            <a:endParaRPr dirty="0"/>
          </a:p>
        </p:txBody>
      </p:sp>
      <p:sp>
        <p:nvSpPr>
          <p:cNvPr id="297" name="Shape 297"/>
          <p:cNvSpPr>
            <a:spLocks noGrp="1"/>
          </p:cNvSpPr>
          <p:nvPr>
            <p:ph type="body" sz="quarter" idx="1"/>
          </p:nvPr>
        </p:nvSpPr>
        <p:spPr>
          <a:prstGeom prst="rect">
            <a:avLst/>
          </a:prstGeom>
        </p:spPr>
        <p:txBody>
          <a:bodyPr/>
          <a:lstStyle/>
          <a:p>
            <a:pPr defTabSz="984923">
              <a:defRPr sz="1800"/>
            </a:pPr>
            <a:endParaRPr dirty="0">
              <a:sym typeface="Calibri"/>
            </a:endParaRPr>
          </a:p>
        </p:txBody>
      </p:sp>
    </p:spTree>
    <p:extLst>
      <p:ext uri="{BB962C8B-B14F-4D97-AF65-F5344CB8AC3E}">
        <p14:creationId xmlns:p14="http://schemas.microsoft.com/office/powerpoint/2010/main" val="27928192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pPr lvl="0"/>
            <a:endParaRPr dirty="0"/>
          </a:p>
        </p:txBody>
      </p:sp>
      <p:sp>
        <p:nvSpPr>
          <p:cNvPr id="306" name="Shape 306"/>
          <p:cNvSpPr>
            <a:spLocks noGrp="1"/>
          </p:cNvSpPr>
          <p:nvPr>
            <p:ph type="body" sz="quarter" idx="1"/>
          </p:nvPr>
        </p:nvSpPr>
        <p:spPr>
          <a:prstGeom prst="rect">
            <a:avLst/>
          </a:prstGeom>
        </p:spPr>
        <p:txBody>
          <a:bodyPr/>
          <a:lstStyle/>
          <a:p>
            <a:pPr defTabSz="984923">
              <a:defRPr sz="1800"/>
            </a:pPr>
            <a:endParaRPr dirty="0">
              <a:sym typeface="Calibri"/>
            </a:endParaRPr>
          </a:p>
        </p:txBody>
      </p:sp>
    </p:spTree>
    <p:extLst>
      <p:ext uri="{BB962C8B-B14F-4D97-AF65-F5344CB8AC3E}">
        <p14:creationId xmlns:p14="http://schemas.microsoft.com/office/powerpoint/2010/main" val="10635221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103</a:t>
            </a:fld>
            <a:endParaRPr lang="en-US" dirty="0"/>
          </a:p>
        </p:txBody>
      </p:sp>
    </p:spTree>
    <p:extLst>
      <p:ext uri="{BB962C8B-B14F-4D97-AF65-F5344CB8AC3E}">
        <p14:creationId xmlns:p14="http://schemas.microsoft.com/office/powerpoint/2010/main" val="10881010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104</a:t>
            </a:fld>
            <a:endParaRPr lang="en-US" dirty="0"/>
          </a:p>
        </p:txBody>
      </p:sp>
    </p:spTree>
    <p:extLst>
      <p:ext uri="{BB962C8B-B14F-4D97-AF65-F5344CB8AC3E}">
        <p14:creationId xmlns:p14="http://schemas.microsoft.com/office/powerpoint/2010/main" val="19138641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pPr lvl="0"/>
            <a:endParaRPr dirty="0"/>
          </a:p>
        </p:txBody>
      </p:sp>
      <p:sp>
        <p:nvSpPr>
          <p:cNvPr id="316" name="Shape 316"/>
          <p:cNvSpPr>
            <a:spLocks noGrp="1"/>
          </p:cNvSpPr>
          <p:nvPr>
            <p:ph type="body" sz="quarter" idx="1"/>
          </p:nvPr>
        </p:nvSpPr>
        <p:spPr>
          <a:prstGeom prst="rect">
            <a:avLst/>
          </a:prstGeom>
        </p:spPr>
        <p:txBody>
          <a:bodyPr/>
          <a:lstStyle/>
          <a:p>
            <a:pPr defTabSz="984923">
              <a:defRPr sz="1800"/>
            </a:pPr>
            <a:endParaRPr dirty="0">
              <a:sym typeface="Calibri"/>
            </a:endParaRPr>
          </a:p>
        </p:txBody>
      </p:sp>
    </p:spTree>
    <p:extLst>
      <p:ext uri="{BB962C8B-B14F-4D97-AF65-F5344CB8AC3E}">
        <p14:creationId xmlns:p14="http://schemas.microsoft.com/office/powerpoint/2010/main" val="30514707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pPr lvl="0"/>
            <a:endParaRPr dirty="0"/>
          </a:p>
        </p:txBody>
      </p:sp>
      <p:sp>
        <p:nvSpPr>
          <p:cNvPr id="324" name="Shape 324"/>
          <p:cNvSpPr>
            <a:spLocks noGrp="1"/>
          </p:cNvSpPr>
          <p:nvPr>
            <p:ph type="body" sz="quarter" idx="1"/>
          </p:nvPr>
        </p:nvSpPr>
        <p:spPr>
          <a:prstGeom prst="rect">
            <a:avLst/>
          </a:prstGeom>
        </p:spPr>
        <p:txBody>
          <a:bodyPr/>
          <a:lstStyle/>
          <a:p>
            <a:pPr defTabSz="984923">
              <a:defRPr sz="1800"/>
            </a:pPr>
            <a:endParaRPr dirty="0">
              <a:sym typeface="Avenir Book"/>
            </a:endParaRPr>
          </a:p>
        </p:txBody>
      </p:sp>
    </p:spTree>
    <p:extLst>
      <p:ext uri="{BB962C8B-B14F-4D97-AF65-F5344CB8AC3E}">
        <p14:creationId xmlns:p14="http://schemas.microsoft.com/office/powerpoint/2010/main" val="13135361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dirty="0"/>
          </a:p>
        </p:txBody>
      </p:sp>
      <p:sp>
        <p:nvSpPr>
          <p:cNvPr id="333" name="Shape 333"/>
          <p:cNvSpPr>
            <a:spLocks noGrp="1"/>
          </p:cNvSpPr>
          <p:nvPr>
            <p:ph type="body" sz="quarter" idx="1"/>
          </p:nvPr>
        </p:nvSpPr>
        <p:spPr>
          <a:prstGeom prst="rect">
            <a:avLst/>
          </a:prstGeom>
        </p:spPr>
        <p:txBody>
          <a:bodyPr/>
          <a:lstStyle/>
          <a:p>
            <a:pPr defTabSz="984923">
              <a:defRPr sz="1800"/>
            </a:pPr>
            <a:endParaRPr dirty="0">
              <a:sym typeface="Avenir Book"/>
            </a:endParaRPr>
          </a:p>
        </p:txBody>
      </p:sp>
    </p:spTree>
    <p:extLst>
      <p:ext uri="{BB962C8B-B14F-4D97-AF65-F5344CB8AC3E}">
        <p14:creationId xmlns:p14="http://schemas.microsoft.com/office/powerpoint/2010/main" val="38479928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7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0705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939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350" dirty="0">
              <a:solidFill>
                <a:prstClr val="white"/>
              </a:solidFill>
            </a:endParaRPr>
          </a:p>
        </p:txBody>
      </p:sp>
      <p:sp>
        <p:nvSpPr>
          <p:cNvPr id="5" name="Rounded Rectangle 4"/>
          <p:cNvSpPr>
            <a:spLocks noChangeArrowheads="1"/>
          </p:cNvSpPr>
          <p:nvPr userDrawn="1"/>
        </p:nvSpPr>
        <p:spPr bwMode="auto">
          <a:xfrm>
            <a:off x="155972" y="152400"/>
            <a:ext cx="8839200" cy="6553200"/>
          </a:xfrm>
          <a:prstGeom prst="roundRect">
            <a:avLst>
              <a:gd name="adj" fmla="val 1083"/>
            </a:avLst>
          </a:prstGeom>
          <a:solidFill>
            <a:schemeClr val="bg1"/>
          </a:solidFill>
          <a:ln w="15875">
            <a:solidFill>
              <a:srgbClr val="7980A3"/>
            </a:solidFill>
            <a:round/>
            <a:headEnd/>
            <a:tailEnd/>
          </a:ln>
          <a:effectLst>
            <a:outerShdw blurRad="190500" algn="ctr" rotWithShape="0">
              <a:srgbClr val="808080">
                <a:alpha val="39998"/>
              </a:srgbClr>
            </a:outerShdw>
          </a:effectLst>
        </p:spPr>
        <p:txBody>
          <a:bodyPr anchor="ctr"/>
          <a:lstStyle/>
          <a:p>
            <a:pPr eaLnBrk="1" fontAlgn="auto" hangingPunct="1">
              <a:spcBef>
                <a:spcPts val="0"/>
              </a:spcBef>
              <a:spcAft>
                <a:spcPts val="0"/>
              </a:spcAft>
              <a:defRPr/>
            </a:pPr>
            <a:endParaRPr lang="en-US" sz="1350" dirty="0">
              <a:solidFill>
                <a:prstClr val="white"/>
              </a:solidFill>
              <a:latin typeface="+mn-lt"/>
              <a:ea typeface="+mn-ea"/>
            </a:endParaRPr>
          </a:p>
        </p:txBody>
      </p:sp>
      <p:sp>
        <p:nvSpPr>
          <p:cNvPr id="6" name="Rectangle 5"/>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350" dirty="0">
              <a:solidFill>
                <a:prstClr val="white"/>
              </a:solidFill>
            </a:endParaRPr>
          </a:p>
        </p:txBody>
      </p:sp>
      <p:pic>
        <p:nvPicPr>
          <p:cNvPr id="7" name="Picture 9" descr="SST_logo w acronym.jpg"/>
          <p:cNvPicPr>
            <a:picLocks noChangeAspect="1"/>
          </p:cNvPicPr>
          <p:nvPr userDrawn="1"/>
        </p:nvPicPr>
        <p:blipFill>
          <a:blip r:embed="rId2" cstate="print">
            <a:extLst>
              <a:ext uri="{28A0092B-C50C-407E-A947-70E740481C1C}">
                <a14:useLocalDpi xmlns:a14="http://schemas.microsoft.com/office/drawing/2010/main" val="0"/>
              </a:ext>
            </a:extLst>
          </a:blip>
          <a:srcRect l="5556" t="11111" r="5556" b="25333"/>
          <a:stretch>
            <a:fillRect/>
          </a:stretch>
        </p:blipFill>
        <p:spPr bwMode="auto">
          <a:xfrm>
            <a:off x="6553200" y="357189"/>
            <a:ext cx="2133600" cy="76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609600" y="1371601"/>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1"/>
          </p:nvPr>
        </p:nvSpPr>
        <p:spPr>
          <a:xfrm>
            <a:off x="439341" y="455844"/>
            <a:ext cx="6045994" cy="733195"/>
          </a:xfrm>
          <a:prstGeom prst="rect">
            <a:avLst/>
          </a:prstGeom>
        </p:spPr>
        <p:txBody>
          <a:bodyPr/>
          <a:lstStyle>
            <a:lvl1pPr marL="0" indent="0">
              <a:buNone/>
              <a:defRPr sz="2700" b="0" cap="small">
                <a:solidFill>
                  <a:schemeClr val="tx1"/>
                </a:solidFill>
                <a:latin typeface="Gill Sans MT"/>
                <a:cs typeface="Gill Sans MT"/>
              </a:defRPr>
            </a:lvl1pPr>
            <a:lvl2pPr marL="342900" indent="0">
              <a:buNone/>
              <a:defRPr/>
            </a:lvl2pPr>
          </a:lstStyle>
          <a:p>
            <a:pPr lvl="0"/>
            <a:r>
              <a:rPr lang="en-US" smtClean="0"/>
              <a:t>Click to edit Master text styles</a:t>
            </a:r>
          </a:p>
        </p:txBody>
      </p:sp>
    </p:spTree>
    <p:extLst>
      <p:ext uri="{BB962C8B-B14F-4D97-AF65-F5344CB8AC3E}">
        <p14:creationId xmlns:p14="http://schemas.microsoft.com/office/powerpoint/2010/main" val="35981524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350" dirty="0">
              <a:solidFill>
                <a:prstClr val="white"/>
              </a:solidFill>
            </a:endParaRPr>
          </a:p>
        </p:txBody>
      </p:sp>
      <p:sp>
        <p:nvSpPr>
          <p:cNvPr id="3" name="Rounded Rectangle 2"/>
          <p:cNvSpPr>
            <a:spLocks noChangeArrowheads="1"/>
          </p:cNvSpPr>
          <p:nvPr userDrawn="1"/>
        </p:nvSpPr>
        <p:spPr bwMode="auto">
          <a:xfrm>
            <a:off x="155972" y="152400"/>
            <a:ext cx="8839200" cy="6553200"/>
          </a:xfrm>
          <a:prstGeom prst="roundRect">
            <a:avLst>
              <a:gd name="adj" fmla="val 1083"/>
            </a:avLst>
          </a:prstGeom>
          <a:solidFill>
            <a:schemeClr val="bg1"/>
          </a:solidFill>
          <a:ln w="15875">
            <a:solidFill>
              <a:srgbClr val="7980A3"/>
            </a:solidFill>
            <a:round/>
            <a:headEnd/>
            <a:tailEnd/>
          </a:ln>
          <a:effectLst>
            <a:outerShdw blurRad="190500" algn="ctr" rotWithShape="0">
              <a:srgbClr val="808080">
                <a:alpha val="39998"/>
              </a:srgbClr>
            </a:outerShdw>
          </a:effectLst>
        </p:spPr>
        <p:txBody>
          <a:bodyPr anchor="ctr"/>
          <a:lstStyle/>
          <a:p>
            <a:pPr eaLnBrk="1" fontAlgn="auto" hangingPunct="1">
              <a:spcBef>
                <a:spcPts val="0"/>
              </a:spcBef>
              <a:spcAft>
                <a:spcPts val="0"/>
              </a:spcAft>
              <a:defRPr/>
            </a:pPr>
            <a:endParaRPr lang="en-US" sz="1350" dirty="0">
              <a:solidFill>
                <a:prstClr val="white"/>
              </a:solidFill>
              <a:latin typeface="+mn-lt"/>
              <a:ea typeface="+mn-ea"/>
            </a:endParaRPr>
          </a:p>
        </p:txBody>
      </p:sp>
      <p:sp>
        <p:nvSpPr>
          <p:cNvPr id="4" name="Slide Number Placeholder 5"/>
          <p:cNvSpPr>
            <a:spLocks noGrp="1"/>
          </p:cNvSpPr>
          <p:nvPr>
            <p:ph type="sldNum" sz="quarter" idx="10"/>
          </p:nvPr>
        </p:nvSpPr>
        <p:spPr>
          <a:xfrm>
            <a:off x="6641306" y="6356351"/>
            <a:ext cx="2133600" cy="365125"/>
          </a:xfrm>
        </p:spPr>
        <p:txBody>
          <a:bodyPr/>
          <a:lstStyle>
            <a:lvl1pPr>
              <a:defRPr smtClean="0">
                <a:solidFill>
                  <a:srgbClr val="45496B"/>
                </a:solidFill>
              </a:defRPr>
            </a:lvl1pPr>
          </a:lstStyle>
          <a:p>
            <a:pPr>
              <a:defRPr/>
            </a:pPr>
            <a:fld id="{D6E17611-2EA7-48B5-A42C-08141B8FBDFA}" type="slidenum">
              <a:rPr lang="en-US" altLang="en-US"/>
              <a:pPr>
                <a:defRPr/>
              </a:pPr>
              <a:t>‹#›</a:t>
            </a:fld>
            <a:endParaRPr lang="en-US" altLang="en-US" dirty="0"/>
          </a:p>
        </p:txBody>
      </p:sp>
    </p:spTree>
    <p:extLst>
      <p:ext uri="{BB962C8B-B14F-4D97-AF65-F5344CB8AC3E}">
        <p14:creationId xmlns:p14="http://schemas.microsoft.com/office/powerpoint/2010/main" val="5586769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a:ln>
                <a:noFill/>
              </a:ln>
              <a:solidFill>
                <a:srgbClr val="7980A3"/>
              </a:solidFill>
              <a:effectLst/>
              <a:uLnTx/>
              <a:uFillTx/>
              <a:latin typeface="+mj-lt"/>
              <a:ea typeface="+mj-ea"/>
              <a:cs typeface="+mj-cs"/>
            </a:endParaRPr>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1291032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2015 SLDS Best Practices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8" name="Content Placeholder 2"/>
          <p:cNvSpPr>
            <a:spLocks noGrp="1"/>
          </p:cNvSpPr>
          <p:nvPr>
            <p:ph idx="1" hasCustomPrompt="1"/>
          </p:nvPr>
        </p:nvSpPr>
        <p:spPr>
          <a:xfrm>
            <a:off x="318448" y="1143000"/>
            <a:ext cx="8534400" cy="4525963"/>
          </a:xfrm>
          <a:prstGeom prst="rect">
            <a:avLst/>
          </a:prstGeo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smtClean="0"/>
              <a:t>Topic</a:t>
            </a:r>
          </a:p>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solidFill>
                  <a:schemeClr val="tx1">
                    <a:lumMod val="85000"/>
                    <a:lumOff val="15000"/>
                  </a:schemeClr>
                </a:solidFill>
                <a:latin typeface="Gill Sans MT" pitchFamily="34" charset="0"/>
              </a:defRPr>
            </a:lvl1pPr>
          </a:lstStyle>
          <a:p>
            <a:r>
              <a:rPr lang="en-US" dirty="0" smtClean="0"/>
              <a:t>Click to edit Master title style</a:t>
            </a:r>
            <a:endParaRPr lang="en-US" dirty="0"/>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21954740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7487874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extLst>
      <p:ext uri="{BB962C8B-B14F-4D97-AF65-F5344CB8AC3E}">
        <p14:creationId xmlns:p14="http://schemas.microsoft.com/office/powerpoint/2010/main" val="274491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extLst>
      <p:ext uri="{BB962C8B-B14F-4D97-AF65-F5344CB8AC3E}">
        <p14:creationId xmlns:p14="http://schemas.microsoft.com/office/powerpoint/2010/main" val="1332252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extLst>
      <p:ext uri="{BB962C8B-B14F-4D97-AF65-F5344CB8AC3E}">
        <p14:creationId xmlns:p14="http://schemas.microsoft.com/office/powerpoint/2010/main" val="2223099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extLst>
      <p:ext uri="{BB962C8B-B14F-4D97-AF65-F5344CB8AC3E}">
        <p14:creationId xmlns:p14="http://schemas.microsoft.com/office/powerpoint/2010/main" val="3588928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988667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extLst>
      <p:ext uri="{BB962C8B-B14F-4D97-AF65-F5344CB8AC3E}">
        <p14:creationId xmlns:p14="http://schemas.microsoft.com/office/powerpoint/2010/main" val="2116104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extLst>
      <p:ext uri="{BB962C8B-B14F-4D97-AF65-F5344CB8AC3E}">
        <p14:creationId xmlns:p14="http://schemas.microsoft.com/office/powerpoint/2010/main" val="1076799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extLst>
      <p:ext uri="{BB962C8B-B14F-4D97-AF65-F5344CB8AC3E}">
        <p14:creationId xmlns:p14="http://schemas.microsoft.com/office/powerpoint/2010/main" val="131214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extLst>
      <p:ext uri="{BB962C8B-B14F-4D97-AF65-F5344CB8AC3E}">
        <p14:creationId xmlns:p14="http://schemas.microsoft.com/office/powerpoint/2010/main" val="631210795"/>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5" name="Footer Placeholder 4"/>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extLst>
      <p:ext uri="{BB962C8B-B14F-4D97-AF65-F5344CB8AC3E}">
        <p14:creationId xmlns:p14="http://schemas.microsoft.com/office/powerpoint/2010/main" val="3720573619"/>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fontAlgn="base">
              <a:spcBef>
                <a:spcPct val="0"/>
              </a:spcBef>
              <a:spcAft>
                <a:spcPct val="0"/>
              </a:spcAft>
              <a:defRPr/>
            </a:pPr>
            <a:endParaRPr lang="en-US" sz="3200" dirty="0">
              <a:solidFill>
                <a:srgbClr val="224568"/>
              </a:solidFill>
              <a:cs typeface="Arial" charset="0"/>
            </a:endParaRPr>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smtClean="0"/>
            </a:lvl1pPr>
          </a:lstStyle>
          <a:p>
            <a:pPr fontAlgn="base">
              <a:spcBef>
                <a:spcPct val="0"/>
              </a:spcBef>
              <a:spcAft>
                <a:spcPct val="0"/>
              </a:spcAft>
              <a:defRPr/>
            </a:pPr>
            <a:r>
              <a:rPr lang="en-US" sz="3200" dirty="0">
                <a:solidFill>
                  <a:srgbClr val="224568"/>
                </a:solidFill>
                <a:cs typeface="Arial" charset="0"/>
              </a:rPr>
              <a:t>Early Childhood Outcomes Center</a:t>
            </a:r>
            <a:endParaRPr lang="en-US" sz="3200" dirty="0">
              <a:solidFill>
                <a:srgbClr val="000000"/>
              </a:solidFill>
              <a:effectLst>
                <a:outerShdw blurRad="38100" dist="38100" dir="2700000" algn="tl">
                  <a:srgbClr val="FFFFFF"/>
                </a:outerShdw>
              </a:effectLst>
              <a:cs typeface="Arial" charset="0"/>
            </a:endParaRPr>
          </a:p>
        </p:txBody>
      </p:sp>
      <p:sp>
        <p:nvSpPr>
          <p:cNvPr id="7" name="Slide Number Placeholder 6"/>
          <p:cNvSpPr>
            <a:spLocks noGrp="1"/>
          </p:cNvSpPr>
          <p:nvPr>
            <p:ph type="sldNum" sz="quarter" idx="12"/>
          </p:nvPr>
        </p:nvSpPr>
        <p:spPr/>
        <p:txBody>
          <a:bodyPr/>
          <a:lstStyle>
            <a:lvl1pPr>
              <a:defRPr/>
            </a:lvl1pPr>
          </a:lstStyle>
          <a:p>
            <a:fld id="{94866B1B-3B64-49AD-B92B-EAD09078B299}" type="slidenum">
              <a:rPr lang="en-US"/>
              <a:pPr/>
              <a:t>‹#›</a:t>
            </a:fld>
            <a:endParaRPr lang="en-US" dirty="0"/>
          </a:p>
        </p:txBody>
      </p:sp>
    </p:spTree>
    <p:extLst>
      <p:ext uri="{BB962C8B-B14F-4D97-AF65-F5344CB8AC3E}">
        <p14:creationId xmlns:p14="http://schemas.microsoft.com/office/powerpoint/2010/main" val="90629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96988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extLst>
      <p:ext uri="{BB962C8B-B14F-4D97-AF65-F5344CB8AC3E}">
        <p14:creationId xmlns:p14="http://schemas.microsoft.com/office/powerpoint/2010/main" val="2529289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extLst>
      <p:ext uri="{BB962C8B-B14F-4D97-AF65-F5344CB8AC3E}">
        <p14:creationId xmlns:p14="http://schemas.microsoft.com/office/powerpoint/2010/main" val="180829667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extLst>
      <p:ext uri="{BB962C8B-B14F-4D97-AF65-F5344CB8AC3E}">
        <p14:creationId xmlns:p14="http://schemas.microsoft.com/office/powerpoint/2010/main" val="1040817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extLst>
      <p:ext uri="{BB962C8B-B14F-4D97-AF65-F5344CB8AC3E}">
        <p14:creationId xmlns:p14="http://schemas.microsoft.com/office/powerpoint/2010/main" val="3847112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extLst>
      <p:ext uri="{BB962C8B-B14F-4D97-AF65-F5344CB8AC3E}">
        <p14:creationId xmlns:p14="http://schemas.microsoft.com/office/powerpoint/2010/main" val="229312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extLst>
      <p:ext uri="{BB962C8B-B14F-4D97-AF65-F5344CB8AC3E}">
        <p14:creationId xmlns:p14="http://schemas.microsoft.com/office/powerpoint/2010/main" val="2754239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extLst>
      <p:ext uri="{BB962C8B-B14F-4D97-AF65-F5344CB8AC3E}">
        <p14:creationId xmlns:p14="http://schemas.microsoft.com/office/powerpoint/2010/main" val="1221854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sz="1400">
                <a:cs typeface="+mn-cs"/>
              </a:defRPr>
            </a:lvl1pPr>
          </a:lstStyle>
          <a:p>
            <a:pPr fontAlgn="base">
              <a:spcBef>
                <a:spcPct val="0"/>
              </a:spcBef>
              <a:spcAft>
                <a:spcPct val="0"/>
              </a:spcAft>
              <a:defRPr/>
            </a:pPr>
            <a:r>
              <a:rPr lang="en-US" dirty="0" smtClean="0">
                <a:solidFill>
                  <a:srgbClr val="224568"/>
                </a:solidFill>
              </a:rPr>
              <a:t>Early Childhood Outcomes Center</a:t>
            </a:r>
            <a:endParaRPr lang="en-US" dirty="0">
              <a:solidFill>
                <a:srgbClr val="224568"/>
              </a:solidFill>
            </a:endParaRPr>
          </a:p>
        </p:txBody>
      </p:sp>
    </p:spTree>
    <p:extLst>
      <p:ext uri="{BB962C8B-B14F-4D97-AF65-F5344CB8AC3E}">
        <p14:creationId xmlns:p14="http://schemas.microsoft.com/office/powerpoint/2010/main" val="2530350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extLst>
      <p:ext uri="{BB962C8B-B14F-4D97-AF65-F5344CB8AC3E}">
        <p14:creationId xmlns:p14="http://schemas.microsoft.com/office/powerpoint/2010/main" val="2466384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extLst>
      <p:ext uri="{BB962C8B-B14F-4D97-AF65-F5344CB8AC3E}">
        <p14:creationId xmlns:p14="http://schemas.microsoft.com/office/powerpoint/2010/main" val="937878481"/>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539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06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014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949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100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1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1.png"/><Relationship Id="rId2" Type="http://schemas.openxmlformats.org/officeDocument/2006/relationships/slideLayout" Target="../slideLayouts/slideLayout19.xml"/><Relationship Id="rId16"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9.png"/><Relationship Id="rId10" Type="http://schemas.openxmlformats.org/officeDocument/2006/relationships/slideLayout" Target="../slideLayouts/slideLayout27.xml"/><Relationship Id="rId19" Type="http://schemas.openxmlformats.org/officeDocument/2006/relationships/image" Target="../media/image1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9.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86" r:id="rId14"/>
    <p:sldLayoutId id="2147483687" r:id="rId15"/>
    <p:sldLayoutId id="2147483688" r:id="rId16"/>
    <p:sldLayoutId id="2147483689" r:id="rId17"/>
  </p:sldLayoutIdLst>
  <p:timing>
    <p:tnLst>
      <p:par>
        <p:cTn id="1" dur="indefinite" restart="never" nodeType="tmRoot"/>
      </p:par>
    </p:tnLst>
  </p:timing>
  <p:hf hdr="0" ftr="0" dt="0"/>
  <p:txStyles>
    <p:titleStyle>
      <a:lvl1pPr algn="l" defTabSz="914400" rtl="0" eaLnBrk="1" latinLnBrk="0" hangingPunct="1">
        <a:spcBef>
          <a:spcPct val="0"/>
        </a:spcBef>
        <a:buNone/>
        <a:defRPr sz="3600" b="1" i="0" u="none"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fontAlgn="base" hangingPunct="0">
              <a:spcBef>
                <a:spcPct val="0"/>
              </a:spcBef>
              <a:spcAft>
                <a:spcPct val="0"/>
              </a:spcAft>
            </a:pPr>
            <a:endParaRPr lang="en-US" sz="3200" dirty="0">
              <a:solidFill>
                <a:srgbClr val="224568"/>
              </a:solidFill>
              <a:cs typeface="Arial" charset="0"/>
            </a:endParaRPr>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dirty="0" smtClean="0">
              <a:solidFill>
                <a:srgbClr val="000000"/>
              </a:solidFill>
              <a:cs typeface="Arial" charset="0"/>
            </a:endParaRPr>
          </a:p>
        </p:txBody>
      </p:sp>
      <p:sp>
        <p:nvSpPr>
          <p:cNvPr id="1029" name="Oval 11"/>
          <p:cNvSpPr>
            <a:spLocks noChangeArrowheads="1"/>
          </p:cNvSpPr>
          <p:nvPr/>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fontAlgn="base">
              <a:spcBef>
                <a:spcPct val="0"/>
              </a:spcBef>
              <a:spcAft>
                <a:spcPct val="0"/>
              </a:spcAft>
            </a:pPr>
            <a:endParaRPr lang="en-US" dirty="0">
              <a:solidFill>
                <a:srgbClr val="000000"/>
              </a:solidFill>
              <a:cs typeface="Arial" charset="0"/>
            </a:endParaRPr>
          </a:p>
        </p:txBody>
      </p:sp>
      <p:pic>
        <p:nvPicPr>
          <p:cNvPr id="1030" name="Picture 12" descr="pink shirt girl"/>
          <p:cNvPicPr>
            <a:picLocks noChangeAspect="1" noChangeArrowheads="1"/>
          </p:cNvPicPr>
          <p:nvPr/>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p:nvPicPr>
        <p:blipFill>
          <a:blip r:embed="rId15" cstate="print"/>
          <a:srcRect/>
          <a:stretch>
            <a:fillRect/>
          </a:stretch>
        </p:blipFill>
        <p:spPr bwMode="auto">
          <a:xfrm>
            <a:off x="6705600" y="304800"/>
            <a:ext cx="895350" cy="881063"/>
          </a:xfrm>
          <a:prstGeom prst="rect">
            <a:avLst/>
          </a:prstGeom>
          <a:noFill/>
          <a:ln w="9525">
            <a:noFill/>
            <a:miter lim="800000"/>
            <a:headEnd/>
            <a:tailEnd/>
          </a:ln>
        </p:spPr>
      </p:pic>
      <p:pic>
        <p:nvPicPr>
          <p:cNvPr id="1032" name="Picture 16" descr="girl_with_ball"/>
          <p:cNvPicPr>
            <a:picLocks noChangeAspect="1" noChangeArrowheads="1"/>
          </p:cNvPicPr>
          <p:nvPr/>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p:nvPicPr>
        <p:blipFill>
          <a:blip r:embed="rId18" cstate="print"/>
          <a:srcRect/>
          <a:stretch>
            <a:fillRect/>
          </a:stretch>
        </p:blipFill>
        <p:spPr bwMode="auto">
          <a:xfrm>
            <a:off x="7315200" y="609600"/>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p:nvPicPr>
        <p:blipFill>
          <a:blip r:embed="rId19" cstate="print"/>
          <a:srcRect/>
          <a:stretch>
            <a:fillRect/>
          </a:stretch>
        </p:blipFill>
        <p:spPr bwMode="auto">
          <a:xfrm>
            <a:off x="304800" y="228600"/>
            <a:ext cx="1905000" cy="1700213"/>
          </a:xfrm>
          <a:prstGeom prst="rect">
            <a:avLst/>
          </a:prstGeom>
          <a:noFill/>
          <a:ln w="9525">
            <a:noFill/>
            <a:miter lim="800000"/>
            <a:headEnd/>
            <a:tailEnd/>
          </a:ln>
        </p:spPr>
      </p:pic>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000099"/>
                </a:solidFill>
                <a:latin typeface="Arial" charset="0"/>
                <a:cs typeface="+mn-cs"/>
              </a:defRPr>
            </a:lvl1pPr>
          </a:lstStyle>
          <a:p>
            <a:pPr fontAlgn="base">
              <a:spcBef>
                <a:spcPct val="0"/>
              </a:spcBef>
              <a:spcAft>
                <a:spcPct val="0"/>
              </a:spcAft>
              <a:defRPr/>
            </a:pPr>
            <a:fld id="{CA8C7F45-80E9-415E-B8B4-B65C50FF00D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99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Calisto MT" pitchFamily="18" charset="0"/>
        </a:defRPr>
      </a:lvl2pPr>
      <a:lvl3pPr algn="r" rtl="0" eaLnBrk="0" fontAlgn="base" hangingPunct="0">
        <a:spcBef>
          <a:spcPct val="0"/>
        </a:spcBef>
        <a:spcAft>
          <a:spcPct val="0"/>
        </a:spcAft>
        <a:defRPr sz="3600" b="1">
          <a:solidFill>
            <a:srgbClr val="224568"/>
          </a:solidFill>
          <a:latin typeface="Calisto MT" pitchFamily="18" charset="0"/>
        </a:defRPr>
      </a:lvl3pPr>
      <a:lvl4pPr algn="r" rtl="0" eaLnBrk="0" fontAlgn="base" hangingPunct="0">
        <a:spcBef>
          <a:spcPct val="0"/>
        </a:spcBef>
        <a:spcAft>
          <a:spcPct val="0"/>
        </a:spcAft>
        <a:defRPr sz="3600" b="1">
          <a:solidFill>
            <a:srgbClr val="224568"/>
          </a:solidFill>
          <a:latin typeface="Calisto MT" pitchFamily="18" charset="0"/>
        </a:defRPr>
      </a:lvl4pPr>
      <a:lvl5pPr algn="r" rtl="0" eaLnBrk="0" fontAlgn="base" hangingPunct="0">
        <a:spcBef>
          <a:spcPct val="0"/>
        </a:spcBef>
        <a:spcAft>
          <a:spcPct val="0"/>
        </a:spcAft>
        <a:defRPr sz="3600" b="1">
          <a:solidFill>
            <a:srgbClr val="224568"/>
          </a:solidFill>
          <a:latin typeface="Calisto MT" pitchFamily="18"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dirty="0" smtClean="0">
              <a:solidFill>
                <a:srgbClr val="000000"/>
              </a:solidFill>
              <a:cs typeface="Arial" charset="0"/>
            </a:endParaRPr>
          </a:p>
        </p:txBody>
      </p:sp>
      <p:sp>
        <p:nvSpPr>
          <p:cNvPr id="5125"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fontAlgn="base" hangingPunct="0">
              <a:spcBef>
                <a:spcPct val="0"/>
              </a:spcBef>
              <a:spcAft>
                <a:spcPct val="0"/>
              </a:spcAft>
            </a:pPr>
            <a:endParaRPr lang="en-US" sz="3200" dirty="0">
              <a:solidFill>
                <a:srgbClr val="224568"/>
              </a:solidFill>
              <a:cs typeface="Arial" charset="0"/>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fontAlgn="base">
              <a:spcBef>
                <a:spcPct val="0"/>
              </a:spcBef>
              <a:spcAft>
                <a:spcPct val="0"/>
              </a:spcAft>
              <a:defRPr/>
            </a:pPr>
            <a:fld id="{440B6690-C2B1-48B1-A1FA-1EDCB43BED59}" type="slidenum">
              <a:rPr lang="en-US"/>
              <a:pPr fontAlgn="base">
                <a:spcBef>
                  <a:spcPct val="0"/>
                </a:spcBef>
                <a:spcAft>
                  <a:spcPct val="0"/>
                </a:spcAft>
                <a:defRPr/>
              </a:pPr>
              <a:t>‹#›</a:t>
            </a:fld>
            <a:endParaRPr lang="en-US" dirty="0"/>
          </a:p>
        </p:txBody>
      </p:sp>
      <p:pic>
        <p:nvPicPr>
          <p:cNvPr id="5127" name="Picture 14" descr="blond_happy_baby"/>
          <p:cNvPicPr>
            <a:picLocks noChangeAspect="1" noChangeArrowheads="1"/>
          </p:cNvPicPr>
          <p:nvPr/>
        </p:nvPicPr>
        <p:blipFill>
          <a:blip r:embed="rId12" cstate="print"/>
          <a:srcRect/>
          <a:stretch>
            <a:fillRect/>
          </a:stretch>
        </p:blipFill>
        <p:spPr bwMode="auto">
          <a:xfrm>
            <a:off x="7241693" y="1051974"/>
            <a:ext cx="1294369" cy="1273716"/>
          </a:xfrm>
          <a:prstGeom prst="rect">
            <a:avLst/>
          </a:prstGeom>
          <a:noFill/>
          <a:ln w="9525">
            <a:noFill/>
            <a:miter lim="800000"/>
            <a:headEnd/>
            <a:tailEnd/>
          </a:ln>
        </p:spPr>
      </p:pic>
    </p:spTree>
    <p:extLst>
      <p:ext uri="{BB962C8B-B14F-4D97-AF65-F5344CB8AC3E}">
        <p14:creationId xmlns:p14="http://schemas.microsoft.com/office/powerpoint/2010/main" val="821968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dasycenter.org/resources/modules.html"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1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64.gif"/><Relationship Id="rId4" Type="http://schemas.openxmlformats.org/officeDocument/2006/relationships/image" Target="../media/image6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ectacenter.org/sysfra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asycenter.org/framework/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slds.grads360.org/#program/ecids-toolki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hyperlink" Target="http://www.techopedia.com/definition/24839/information-shar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bm.com/software/data/integr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nces.ed.gov/programs/slds/pdf/WhatisanECIDS.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dasycenter.org/resources/papers/types_data_system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childtrends.org/wp-content/uploads/2015/03/ecdc-head-start-brief.pdf"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smtClean="0"/>
          </a:p>
          <a:p>
            <a:r>
              <a:rPr lang="en-US" dirty="0" smtClean="0"/>
              <a:t>March 11, 2015</a:t>
            </a:r>
            <a:endParaRPr lang="en-US" dirty="0"/>
          </a:p>
        </p:txBody>
      </p:sp>
      <p:sp>
        <p:nvSpPr>
          <p:cNvPr id="5" name="Text Placeholder 4"/>
          <p:cNvSpPr>
            <a:spLocks noGrp="1"/>
          </p:cNvSpPr>
          <p:nvPr>
            <p:ph type="body" sz="quarter" idx="10"/>
          </p:nvPr>
        </p:nvSpPr>
        <p:spPr>
          <a:xfrm>
            <a:off x="838200" y="2209800"/>
            <a:ext cx="8077200" cy="2209800"/>
          </a:xfrm>
        </p:spPr>
        <p:txBody>
          <a:bodyPr/>
          <a:lstStyle/>
          <a:p>
            <a:pPr algn="ctr"/>
            <a:r>
              <a:rPr lang="en-US" sz="3800" dirty="0"/>
              <a:t>Exploring the Role of Part C and Section 619 Participation in Designing and Using </a:t>
            </a:r>
            <a:r>
              <a:rPr lang="en-US" sz="3800" dirty="0" smtClean="0"/>
              <a:t>Linked/Integrated </a:t>
            </a:r>
            <a:r>
              <a:rPr lang="en-US" sz="3800" dirty="0"/>
              <a:t>Early Childhood </a:t>
            </a:r>
            <a:r>
              <a:rPr lang="en-US" sz="3800" dirty="0" smtClean="0"/>
              <a:t>Data</a:t>
            </a:r>
            <a:endParaRPr lang="en-US" sz="3800" dirty="0"/>
          </a:p>
        </p:txBody>
      </p:sp>
    </p:spTree>
    <p:extLst>
      <p:ext uri="{BB962C8B-B14F-4D97-AF65-F5344CB8AC3E}">
        <p14:creationId xmlns:p14="http://schemas.microsoft.com/office/powerpoint/2010/main" val="4087960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54162"/>
          </a:xfrm>
        </p:spPr>
        <p:txBody>
          <a:bodyPr>
            <a:noAutofit/>
          </a:bodyPr>
          <a:lstStyle/>
          <a:p>
            <a:r>
              <a:rPr lang="en-US" sz="2400" i="1" dirty="0"/>
              <a:t>“I understand the governance and technical considerations for Part C and 619 data systems when planning to link and/or integrate data</a:t>
            </a:r>
            <a:r>
              <a:rPr lang="en-US" sz="2400" i="1" dirty="0" smtClean="0"/>
              <a:t>.”</a:t>
            </a:r>
            <a:r>
              <a:rPr lang="en-US" sz="2400" i="1" dirty="0"/>
              <a:t/>
            </a:r>
            <a:br>
              <a:rPr lang="en-US" sz="2400" i="1" dirty="0"/>
            </a:br>
            <a:endParaRPr lang="en-US" sz="2400" i="1" dirty="0"/>
          </a:p>
        </p:txBody>
      </p:sp>
      <p:sp>
        <p:nvSpPr>
          <p:cNvPr id="2" name="Content Placeholder 1"/>
          <p:cNvSpPr>
            <a:spLocks noGrp="1"/>
          </p:cNvSpPr>
          <p:nvPr>
            <p:ph idx="1"/>
          </p:nvPr>
        </p:nvSpPr>
        <p:spPr>
          <a:xfrm>
            <a:off x="533400" y="2057400"/>
            <a:ext cx="8229600" cy="4038600"/>
          </a:xfrm>
        </p:spPr>
        <p:txBody>
          <a:bodyPr/>
          <a:lstStyle/>
          <a:p>
            <a:r>
              <a:rPr lang="en-US" dirty="0"/>
              <a:t>As part of a pre-meeting questionnaire, state participants were asked their level of agreement with this statement. This slide contained the results.</a:t>
            </a:r>
          </a:p>
          <a:p>
            <a:pPr marL="0" indent="0">
              <a:buNone/>
            </a:pPr>
            <a:endParaRPr lang="en-US" dirty="0"/>
          </a:p>
          <a:p>
            <a:endParaRPr lang="en-US" dirty="0"/>
          </a:p>
        </p:txBody>
      </p:sp>
    </p:spTree>
    <p:extLst>
      <p:ext uri="{BB962C8B-B14F-4D97-AF65-F5344CB8AC3E}">
        <p14:creationId xmlns:p14="http://schemas.microsoft.com/office/powerpoint/2010/main" val="29351086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xfrm>
            <a:off x="361951" y="273049"/>
            <a:ext cx="8324849" cy="1144589"/>
          </a:xfrm>
          <a:prstGeom prst="rect">
            <a:avLst/>
          </a:prstGeom>
          <a:ln>
            <a:solidFill>
              <a:srgbClr val="39B54A"/>
            </a:solidFill>
            <a:miter lim="0"/>
          </a:ln>
        </p:spPr>
        <p:txBody>
          <a:bodyPr lIns="0" tIns="0" rIns="0" bIns="0" anchor="ctr">
            <a:normAutofit/>
          </a:bodyPr>
          <a:lstStyle>
            <a:lvl1pPr indent="233363" defTabSz="914400">
              <a:defRPr sz="36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600" b="1" dirty="0">
                <a:solidFill>
                  <a:srgbClr val="154578"/>
                </a:solidFill>
              </a:rPr>
              <a:t>Exploring Your Program’s                  Needs and Interests</a:t>
            </a:r>
          </a:p>
        </p:txBody>
      </p:sp>
      <p:grpSp>
        <p:nvGrpSpPr>
          <p:cNvPr id="278" name="Group 278"/>
          <p:cNvGrpSpPr/>
          <p:nvPr/>
        </p:nvGrpSpPr>
        <p:grpSpPr>
          <a:xfrm>
            <a:off x="7211386" y="178349"/>
            <a:ext cx="1911935" cy="1280160"/>
            <a:chOff x="0" y="0"/>
            <a:chExt cx="1911935" cy="1280160"/>
          </a:xfrm>
        </p:grpSpPr>
        <p:sp>
          <p:nvSpPr>
            <p:cNvPr id="276" name="Shape 276"/>
            <p:cNvSpPr/>
            <p:nvPr/>
          </p:nvSpPr>
          <p:spPr>
            <a:xfrm>
              <a:off x="0" y="0"/>
              <a:ext cx="1660648" cy="128016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3FC529"/>
            </a:solidFill>
            <a:ln w="25400" cap="flat">
              <a:solidFill>
                <a:srgbClr val="FFFFFF"/>
              </a:solidFill>
              <a:prstDash val="solid"/>
              <a:round/>
            </a:ln>
            <a:effectLst/>
          </p:spPr>
          <p:txBody>
            <a:bodyPr wrap="square" lIns="0" tIns="0" rIns="0" bIns="0" numCol="1" anchor="ctr">
              <a:noAutofit/>
            </a:bodyPr>
            <a:lstStyle/>
            <a:p>
              <a:pPr lvl="0"/>
              <a:endParaRPr dirty="0"/>
            </a:p>
          </p:txBody>
        </p:sp>
        <p:sp>
          <p:nvSpPr>
            <p:cNvPr id="277" name="Shape 277"/>
            <p:cNvSpPr/>
            <p:nvPr/>
          </p:nvSpPr>
          <p:spPr>
            <a:xfrm>
              <a:off x="152627" y="97847"/>
              <a:ext cx="1759308" cy="1031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sz="3200" b="1" dirty="0">
                  <a:solidFill>
                    <a:srgbClr val="FFFFFF"/>
                  </a:solidFill>
                  <a:latin typeface="Calibri"/>
                  <a:ea typeface="Calibri"/>
                  <a:cs typeface="Calibri"/>
                  <a:sym typeface="Calibri"/>
                </a:rPr>
                <a:t>Stage 1:</a:t>
              </a:r>
            </a:p>
            <a:p>
              <a:pPr lvl="0" algn="ctr"/>
              <a:r>
                <a:rPr sz="3200" b="1" dirty="0">
                  <a:solidFill>
                    <a:srgbClr val="FFFFFF"/>
                  </a:solidFill>
                  <a:latin typeface="Calibri"/>
                  <a:ea typeface="Calibri"/>
                  <a:cs typeface="Calibri"/>
                  <a:sym typeface="Calibri"/>
                </a:rPr>
                <a:t>Inform</a:t>
              </a:r>
            </a:p>
          </p:txBody>
        </p:sp>
      </p:grpSp>
      <p:sp>
        <p:nvSpPr>
          <p:cNvPr id="279" name="Shape 279"/>
          <p:cNvSpPr/>
          <p:nvPr/>
        </p:nvSpPr>
        <p:spPr>
          <a:xfrm>
            <a:off x="348096" y="1370647"/>
            <a:ext cx="8132344" cy="52322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698219" indent="-457200" defTabSz="931722">
              <a:buClr>
                <a:srgbClr val="154578"/>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What questions do I have that I cannot answer with my own system?</a:t>
            </a:r>
          </a:p>
          <a:p>
            <a:pPr marL="698219" indent="-457200" defTabSz="931722">
              <a:buClr>
                <a:srgbClr val="154578"/>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What do I want others to know about my program that an integrated system could support?</a:t>
            </a:r>
          </a:p>
          <a:p>
            <a:pPr marL="698219" indent="-457200" defTabSz="931722">
              <a:buClr>
                <a:srgbClr val="154578"/>
              </a:buClr>
              <a:buSzPct val="100000"/>
              <a:buFont typeface="Arial" panose="020B0604020202020204" pitchFamily="34" charset="0"/>
              <a:buChar char="•"/>
            </a:pPr>
            <a:r>
              <a:rPr sz="2400" dirty="0" smtClean="0">
                <a:solidFill>
                  <a:srgbClr val="154578"/>
                </a:solidFill>
                <a:latin typeface="Calibri"/>
                <a:ea typeface="Calibri"/>
                <a:cs typeface="Calibri"/>
                <a:sym typeface="Calibri"/>
              </a:rPr>
              <a:t>What </a:t>
            </a:r>
            <a:r>
              <a:rPr sz="2400" dirty="0">
                <a:solidFill>
                  <a:srgbClr val="154578"/>
                </a:solidFill>
                <a:latin typeface="Calibri"/>
                <a:ea typeface="Calibri"/>
                <a:cs typeface="Calibri"/>
                <a:sym typeface="Calibri"/>
              </a:rPr>
              <a:t>data do we need to include in the new system to ensure we are able to answer the questions that we want/need to </a:t>
            </a:r>
            <a:r>
              <a:rPr sz="2400" dirty="0" smtClean="0">
                <a:solidFill>
                  <a:srgbClr val="154578"/>
                </a:solidFill>
                <a:latin typeface="Calibri"/>
                <a:ea typeface="Calibri"/>
                <a:cs typeface="Calibri"/>
                <a:sym typeface="Calibri"/>
              </a:rPr>
              <a:t>answer</a:t>
            </a:r>
            <a:r>
              <a:rPr lang="en-US" sz="2400" dirty="0" smtClean="0">
                <a:solidFill>
                  <a:srgbClr val="154578"/>
                </a:solidFill>
                <a:latin typeface="Calibri"/>
                <a:ea typeface="Calibri"/>
                <a:cs typeface="Calibri"/>
                <a:sym typeface="Calibri"/>
              </a:rPr>
              <a:t>? </a:t>
            </a:r>
          </a:p>
          <a:p>
            <a:pPr marL="698219" indent="-457200" defTabSz="931722">
              <a:buClr>
                <a:srgbClr val="154578"/>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Are there </a:t>
            </a:r>
            <a:r>
              <a:rPr lang="en-US" sz="2400" dirty="0" smtClean="0">
                <a:solidFill>
                  <a:srgbClr val="154578"/>
                </a:solidFill>
                <a:latin typeface="Calibri"/>
                <a:sym typeface="Calibri"/>
              </a:rPr>
              <a:t>program requirements related to data </a:t>
            </a:r>
            <a:r>
              <a:rPr lang="en-US" sz="2400" dirty="0">
                <a:solidFill>
                  <a:srgbClr val="154578"/>
                </a:solidFill>
                <a:latin typeface="Calibri"/>
                <a:sym typeface="Calibri"/>
              </a:rPr>
              <a:t>security and </a:t>
            </a:r>
            <a:r>
              <a:rPr lang="en-US" sz="2400" dirty="0" smtClean="0">
                <a:solidFill>
                  <a:srgbClr val="154578"/>
                </a:solidFill>
                <a:latin typeface="Calibri"/>
                <a:sym typeface="Calibri"/>
              </a:rPr>
              <a:t>access?</a:t>
            </a:r>
            <a:endParaRPr lang="en-US" sz="2400" dirty="0">
              <a:solidFill>
                <a:srgbClr val="154578"/>
              </a:solidFill>
              <a:sym typeface="Calibri"/>
            </a:endParaRPr>
          </a:p>
          <a:p>
            <a:pPr marL="698219" indent="-457200" defTabSz="931722">
              <a:buClr>
                <a:srgbClr val="154578"/>
              </a:buClr>
              <a:buSzPct val="100000"/>
              <a:buFont typeface="Arial" panose="020B0604020202020204" pitchFamily="34" charset="0"/>
              <a:buChar char="•"/>
            </a:pPr>
            <a:r>
              <a:rPr sz="2400" dirty="0" smtClean="0">
                <a:solidFill>
                  <a:srgbClr val="154578"/>
                </a:solidFill>
                <a:latin typeface="Calibri"/>
                <a:ea typeface="Calibri"/>
                <a:cs typeface="Calibri"/>
                <a:sym typeface="Calibri"/>
              </a:rPr>
              <a:t>How </a:t>
            </a:r>
            <a:r>
              <a:rPr sz="2400" dirty="0">
                <a:solidFill>
                  <a:srgbClr val="154578"/>
                </a:solidFill>
                <a:latin typeface="Calibri"/>
                <a:ea typeface="Calibri"/>
                <a:cs typeface="Calibri"/>
                <a:sym typeface="Calibri"/>
              </a:rPr>
              <a:t>will my program’s involvement in the initiative be sustained? </a:t>
            </a:r>
            <a:endParaRPr lang="en-US" sz="2400" dirty="0">
              <a:solidFill>
                <a:srgbClr val="154578"/>
              </a:solidFill>
              <a:sym typeface="Calibri"/>
            </a:endParaRPr>
          </a:p>
          <a:p>
            <a:pPr marL="698219" indent="-457200" defTabSz="931722">
              <a:buClr>
                <a:srgbClr val="154578"/>
              </a:buClr>
              <a:buSzPct val="100000"/>
              <a:buFont typeface="Arial" panose="020B0604020202020204" pitchFamily="34" charset="0"/>
              <a:buChar char="•"/>
            </a:pPr>
            <a:r>
              <a:rPr sz="2400" dirty="0" smtClean="0">
                <a:solidFill>
                  <a:srgbClr val="154578"/>
                </a:solidFill>
                <a:latin typeface="Calibri"/>
                <a:ea typeface="Calibri"/>
                <a:cs typeface="Calibri"/>
                <a:sym typeface="Calibri"/>
              </a:rPr>
              <a:t>What </a:t>
            </a:r>
            <a:r>
              <a:rPr sz="2400" dirty="0">
                <a:solidFill>
                  <a:srgbClr val="154578"/>
                </a:solidFill>
                <a:latin typeface="Calibri"/>
                <a:ea typeface="Calibri"/>
                <a:cs typeface="Calibri"/>
                <a:sym typeface="Calibri"/>
              </a:rPr>
              <a:t>opportunities will I be given to participate in future enhancements to the system</a:t>
            </a:r>
            <a:r>
              <a:rPr sz="2400" dirty="0" smtClean="0">
                <a:solidFill>
                  <a:srgbClr val="154578"/>
                </a:solidFill>
                <a:latin typeface="Calibri"/>
                <a:ea typeface="Calibri"/>
                <a:cs typeface="Calibri"/>
                <a:sym typeface="Calibri"/>
              </a:rPr>
              <a:t>?</a:t>
            </a:r>
            <a:endParaRPr lang="en-US" sz="2400" dirty="0" smtClean="0">
              <a:solidFill>
                <a:srgbClr val="154578"/>
              </a:solidFill>
              <a:latin typeface="Calibri"/>
              <a:ea typeface="Calibri"/>
              <a:cs typeface="Calibri"/>
              <a:sym typeface="Calibri"/>
            </a:endParaRPr>
          </a:p>
          <a:p>
            <a:pPr lvl="0" indent="241019" defTabSz="931722"/>
            <a:endParaRPr sz="2800" dirty="0">
              <a:solidFill>
                <a:srgbClr val="FF0000"/>
              </a:solidFill>
            </a:endParaRPr>
          </a:p>
        </p:txBody>
      </p:sp>
    </p:spTree>
    <p:extLst>
      <p:ext uri="{BB962C8B-B14F-4D97-AF65-F5344CB8AC3E}">
        <p14:creationId xmlns:p14="http://schemas.microsoft.com/office/powerpoint/2010/main" val="275740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3515710" y="803987"/>
            <a:ext cx="1876096" cy="387514"/>
          </a:xfrm>
          <a:prstGeom prst="rect">
            <a:avLst/>
          </a:prstGeom>
        </p:spPr>
        <p:txBody>
          <a:bodyPr lIns="0" tIns="0" rIns="0" bIns="0">
            <a:normAutofit/>
          </a:bodyPr>
          <a:lstStyle/>
          <a:p>
            <a:pPr lvl="0">
              <a:defRPr sz="1800"/>
            </a:pPr>
            <a:r>
              <a:rPr sz="1200" dirty="0"/>
              <a:t>Stage 2: Prepare</a:t>
            </a:r>
          </a:p>
        </p:txBody>
      </p:sp>
      <p:grpSp>
        <p:nvGrpSpPr>
          <p:cNvPr id="294" name="Group 294"/>
          <p:cNvGrpSpPr/>
          <p:nvPr/>
        </p:nvGrpSpPr>
        <p:grpSpPr>
          <a:xfrm>
            <a:off x="609600" y="425449"/>
            <a:ext cx="8229600" cy="1144589"/>
            <a:chOff x="0" y="0"/>
            <a:chExt cx="8229600" cy="1144588"/>
          </a:xfrm>
        </p:grpSpPr>
        <p:sp>
          <p:nvSpPr>
            <p:cNvPr id="292" name="Shape 292"/>
            <p:cNvSpPr/>
            <p:nvPr/>
          </p:nvSpPr>
          <p:spPr>
            <a:xfrm>
              <a:off x="0" y="0"/>
              <a:ext cx="8229600" cy="1144588"/>
            </a:xfrm>
            <a:prstGeom prst="rect">
              <a:avLst/>
            </a:prstGeom>
            <a:solidFill>
              <a:srgbClr val="154578"/>
            </a:solidFill>
            <a:ln w="12700" cap="flat">
              <a:solidFill>
                <a:srgbClr val="39B54A"/>
              </a:solidFill>
              <a:prstDash val="solid"/>
              <a:miter lim="0"/>
            </a:ln>
            <a:effectLst/>
          </p:spPr>
          <p:txBody>
            <a:bodyPr wrap="square" lIns="0" tIns="0" rIns="0" bIns="0" numCol="1" anchor="ctr">
              <a:noAutofit/>
            </a:bodyPr>
            <a:lstStyle/>
            <a:p>
              <a:pPr lvl="0">
                <a:defRPr sz="1200">
                  <a:solidFill>
                    <a:srgbClr val="FFFFFF"/>
                  </a:solidFill>
                </a:defRPr>
              </a:pPr>
              <a:endParaRPr dirty="0"/>
            </a:p>
          </p:txBody>
        </p:sp>
        <p:sp>
          <p:nvSpPr>
            <p:cNvPr id="293" name="Shape 293"/>
            <p:cNvSpPr/>
            <p:nvPr/>
          </p:nvSpPr>
          <p:spPr>
            <a:xfrm>
              <a:off x="0" y="292894"/>
              <a:ext cx="8229600" cy="55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233363">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dirty="0">
                  <a:solidFill>
                    <a:srgbClr val="FFFFFF"/>
                  </a:solidFill>
                </a:rPr>
                <a:t>Stage 2: Prepare</a:t>
              </a:r>
            </a:p>
          </p:txBody>
        </p:sp>
      </p:grpSp>
      <p:sp>
        <p:nvSpPr>
          <p:cNvPr id="295" name="Shape 295"/>
          <p:cNvSpPr/>
          <p:nvPr/>
        </p:nvSpPr>
        <p:spPr>
          <a:xfrm>
            <a:off x="342900" y="1714500"/>
            <a:ext cx="8406962" cy="444737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868362">
              <a:spcBef>
                <a:spcPts val="600"/>
              </a:spcBef>
            </a:pPr>
            <a:r>
              <a:rPr sz="2400" b="1" dirty="0">
                <a:solidFill>
                  <a:srgbClr val="154578"/>
                </a:solidFill>
                <a:latin typeface="Calibri"/>
                <a:ea typeface="Calibri"/>
                <a:cs typeface="Calibri"/>
                <a:sym typeface="Calibri"/>
              </a:rPr>
              <a:t>Understand the context in which the integrated data system work is occurring.</a:t>
            </a:r>
            <a:endParaRPr sz="1200" dirty="0"/>
          </a:p>
          <a:p>
            <a:pPr marL="1143000" lvl="4"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Develop a deeper understanding of the scope of the work</a:t>
            </a:r>
            <a:endParaRPr sz="2400" i="1" dirty="0">
              <a:solidFill>
                <a:srgbClr val="154578"/>
              </a:solidFill>
              <a:latin typeface="Calibri"/>
              <a:ea typeface="Calibri"/>
              <a:cs typeface="Calibri"/>
              <a:sym typeface="Calibri"/>
            </a:endParaRPr>
          </a:p>
          <a:p>
            <a:pPr marL="1143000" lvl="4"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Identify how Part C and Part B 619 fit into the work</a:t>
            </a:r>
            <a:endParaRPr sz="1200" dirty="0"/>
          </a:p>
          <a:p>
            <a:pPr marL="1600200" lvl="5" indent="-685800" defTabSz="868362">
              <a:spcBef>
                <a:spcPts val="600"/>
              </a:spcBef>
              <a:buClr>
                <a:srgbClr val="ED3532"/>
              </a:buClr>
              <a:buSzPct val="100000"/>
              <a:buFont typeface="Wingdings" panose="05000000000000000000" pitchFamily="2" charset="2"/>
              <a:buChar char="ü"/>
            </a:pPr>
            <a:r>
              <a:rPr sz="2400" dirty="0">
                <a:solidFill>
                  <a:srgbClr val="154578"/>
                </a:solidFill>
                <a:latin typeface="Calibri"/>
                <a:ea typeface="Calibri"/>
                <a:cs typeface="Calibri"/>
                <a:sym typeface="Calibri"/>
              </a:rPr>
              <a:t>What Part C/619 data should be included in the system?</a:t>
            </a:r>
            <a:endParaRPr sz="1200" dirty="0"/>
          </a:p>
          <a:p>
            <a:pPr marL="1600200" lvl="5" indent="-685800" defTabSz="868362">
              <a:spcBef>
                <a:spcPts val="600"/>
              </a:spcBef>
              <a:buClr>
                <a:srgbClr val="ED3532"/>
              </a:buClr>
              <a:buSzPct val="100000"/>
              <a:buFont typeface="Wingdings" panose="05000000000000000000" pitchFamily="2" charset="2"/>
              <a:buChar char="ü"/>
            </a:pPr>
            <a:r>
              <a:rPr sz="2400" dirty="0">
                <a:solidFill>
                  <a:srgbClr val="154578"/>
                </a:solidFill>
                <a:latin typeface="Calibri"/>
                <a:ea typeface="Calibri"/>
                <a:cs typeface="Calibri"/>
                <a:sym typeface="Calibri"/>
              </a:rPr>
              <a:t>What data from other programs/agencies </a:t>
            </a:r>
            <a:r>
              <a:rPr sz="2400" dirty="0" smtClean="0">
                <a:solidFill>
                  <a:srgbClr val="154578"/>
                </a:solidFill>
                <a:latin typeface="Calibri"/>
                <a:ea typeface="Calibri"/>
                <a:cs typeface="Calibri"/>
                <a:sym typeface="Calibri"/>
              </a:rPr>
              <a:t>need </a:t>
            </a:r>
            <a:r>
              <a:rPr sz="2400" dirty="0">
                <a:solidFill>
                  <a:srgbClr val="154578"/>
                </a:solidFill>
                <a:latin typeface="Calibri"/>
                <a:ea typeface="Calibri"/>
                <a:cs typeface="Calibri"/>
                <a:sym typeface="Calibri"/>
              </a:rPr>
              <a:t>to be included for Part C/619 to be able to answer their  critical questions?</a:t>
            </a:r>
            <a:endParaRPr sz="1200" dirty="0"/>
          </a:p>
          <a:p>
            <a:pPr marL="1143000" lvl="4"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Clarify expectations for your engagement (both your own expectations and those of the initiative’s leadership)</a:t>
            </a:r>
          </a:p>
        </p:txBody>
      </p:sp>
    </p:spTree>
    <p:extLst>
      <p:ext uri="{BB962C8B-B14F-4D97-AF65-F5344CB8AC3E}">
        <p14:creationId xmlns:p14="http://schemas.microsoft.com/office/powerpoint/2010/main" val="78696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295">
                                            <p:txEl>
                                              <p:pRg st="1" end="1"/>
                                            </p:txEl>
                                          </p:spTgt>
                                        </p:tgtEl>
                                        <p:attrNameLst>
                                          <p:attrName>style.visibility</p:attrName>
                                        </p:attrNameLst>
                                      </p:cBhvr>
                                      <p:to>
                                        <p:strVal val="visible"/>
                                      </p:to>
                                    </p:set>
                                    <p:animEffect transition="in" filter="fade">
                                      <p:cBhvr>
                                        <p:cTn id="7" dur="1000"/>
                                        <p:tgtEl>
                                          <p:spTgt spid="2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295">
                                            <p:txEl>
                                              <p:pRg st="2" end="2"/>
                                            </p:txEl>
                                          </p:spTgt>
                                        </p:tgtEl>
                                        <p:attrNameLst>
                                          <p:attrName>style.visibility</p:attrName>
                                        </p:attrNameLst>
                                      </p:cBhvr>
                                      <p:to>
                                        <p:strVal val="visible"/>
                                      </p:to>
                                    </p:set>
                                    <p:animEffect transition="in" filter="fade">
                                      <p:cBhvr>
                                        <p:cTn id="12" dur="1000"/>
                                        <p:tgtEl>
                                          <p:spTgt spid="2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295">
                                            <p:txEl>
                                              <p:pRg st="3" end="3"/>
                                            </p:txEl>
                                          </p:spTgt>
                                        </p:tgtEl>
                                        <p:attrNameLst>
                                          <p:attrName>style.visibility</p:attrName>
                                        </p:attrNameLst>
                                      </p:cBhvr>
                                      <p:to>
                                        <p:strVal val="visible"/>
                                      </p:to>
                                    </p:set>
                                    <p:animEffect transition="in" filter="fade">
                                      <p:cBhvr>
                                        <p:cTn id="17" dur="1000"/>
                                        <p:tgtEl>
                                          <p:spTgt spid="2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p:tmAbs val="0"/>
                                  </p:iterate>
                                  <p:childTnLst>
                                    <p:set>
                                      <p:cBhvr>
                                        <p:cTn id="21" fill="hold"/>
                                        <p:tgtEl>
                                          <p:spTgt spid="295">
                                            <p:txEl>
                                              <p:pRg st="4" end="4"/>
                                            </p:txEl>
                                          </p:spTgt>
                                        </p:tgtEl>
                                        <p:attrNameLst>
                                          <p:attrName>style.visibility</p:attrName>
                                        </p:attrNameLst>
                                      </p:cBhvr>
                                      <p:to>
                                        <p:strVal val="visible"/>
                                      </p:to>
                                    </p:set>
                                    <p:animEffect transition="in" filter="fade">
                                      <p:cBhvr>
                                        <p:cTn id="22" dur="1000"/>
                                        <p:tgtEl>
                                          <p:spTgt spid="2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p:tmAbs val="0"/>
                                  </p:iterate>
                                  <p:childTnLst>
                                    <p:set>
                                      <p:cBhvr>
                                        <p:cTn id="26" fill="hold"/>
                                        <p:tgtEl>
                                          <p:spTgt spid="295">
                                            <p:txEl>
                                              <p:pRg st="5" end="5"/>
                                            </p:txEl>
                                          </p:spTgt>
                                        </p:tgtEl>
                                        <p:attrNameLst>
                                          <p:attrName>style.visibility</p:attrName>
                                        </p:attrNameLst>
                                      </p:cBhvr>
                                      <p:to>
                                        <p:strVal val="visible"/>
                                      </p:to>
                                    </p:set>
                                    <p:animEffect transition="in" filter="fade">
                                      <p:cBhvr>
                                        <p:cTn id="27" dur="1000"/>
                                        <p:tgtEl>
                                          <p:spTgt spid="2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build="p" bldLvl="5"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p>
            <a:pPr lvl="0" indent="233363" defTabSz="914400">
              <a:defRPr sz="1800"/>
            </a:pPr>
            <a:r>
              <a:rPr sz="3600" b="1" dirty="0">
                <a:solidFill>
                  <a:srgbClr val="154578"/>
                </a:solidFill>
                <a:latin typeface="Century Gothic"/>
                <a:ea typeface="Century Gothic"/>
                <a:cs typeface="Century Gothic"/>
                <a:sym typeface="Century Gothic"/>
              </a:rPr>
              <a:t>Enhancing Your Engagement</a:t>
            </a:r>
            <a:br>
              <a:rPr sz="3600" b="1" dirty="0">
                <a:solidFill>
                  <a:srgbClr val="154578"/>
                </a:solidFill>
                <a:latin typeface="Century Gothic"/>
                <a:ea typeface="Century Gothic"/>
                <a:cs typeface="Century Gothic"/>
                <a:sym typeface="Century Gothic"/>
              </a:rPr>
            </a:br>
            <a:r>
              <a:rPr sz="3600" b="1" i="1" dirty="0">
                <a:solidFill>
                  <a:srgbClr val="154578"/>
                </a:solidFill>
                <a:latin typeface="Century Gothic"/>
                <a:ea typeface="Century Gothic"/>
                <a:cs typeface="Century Gothic"/>
                <a:sym typeface="Century Gothic"/>
              </a:rPr>
              <a:t>Purposeful Planning</a:t>
            </a:r>
          </a:p>
        </p:txBody>
      </p:sp>
      <p:grpSp>
        <p:nvGrpSpPr>
          <p:cNvPr id="302" name="Group 302"/>
          <p:cNvGrpSpPr/>
          <p:nvPr/>
        </p:nvGrpSpPr>
        <p:grpSpPr>
          <a:xfrm>
            <a:off x="7195918" y="198172"/>
            <a:ext cx="1878146" cy="1276101"/>
            <a:chOff x="0" y="0"/>
            <a:chExt cx="1878145" cy="1276100"/>
          </a:xfrm>
        </p:grpSpPr>
        <p:sp>
          <p:nvSpPr>
            <p:cNvPr id="300" name="Shape 300"/>
            <p:cNvSpPr/>
            <p:nvPr/>
          </p:nvSpPr>
          <p:spPr>
            <a:xfrm>
              <a:off x="0" y="0"/>
              <a:ext cx="1571847" cy="12761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154578"/>
            </a:solidFill>
            <a:ln w="25400" cap="flat">
              <a:solidFill>
                <a:srgbClr val="FFFFFF"/>
              </a:solidFill>
              <a:prstDash val="solid"/>
              <a:round/>
            </a:ln>
            <a:effectLst/>
          </p:spPr>
          <p:txBody>
            <a:bodyPr wrap="square" lIns="0" tIns="0" rIns="0" bIns="0" numCol="1" anchor="ctr">
              <a:noAutofit/>
            </a:bodyPr>
            <a:lstStyle/>
            <a:p>
              <a:pPr lvl="0"/>
              <a:endParaRPr dirty="0"/>
            </a:p>
          </p:txBody>
        </p:sp>
        <p:sp>
          <p:nvSpPr>
            <p:cNvPr id="301" name="Shape 301"/>
            <p:cNvSpPr/>
            <p:nvPr/>
          </p:nvSpPr>
          <p:spPr>
            <a:xfrm>
              <a:off x="118838" y="81820"/>
              <a:ext cx="1759308" cy="1031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sz="3200" b="1" dirty="0">
                  <a:solidFill>
                    <a:srgbClr val="FFFFFF"/>
                  </a:solidFill>
                  <a:latin typeface="Calibri"/>
                  <a:ea typeface="Calibri"/>
                  <a:cs typeface="Calibri"/>
                  <a:sym typeface="Calibri"/>
                </a:rPr>
                <a:t>Stage 2:</a:t>
              </a:r>
            </a:p>
            <a:p>
              <a:pPr lvl="0"/>
              <a:r>
                <a:rPr sz="3200" b="1" dirty="0">
                  <a:solidFill>
                    <a:srgbClr val="FFFFFF"/>
                  </a:solidFill>
                  <a:latin typeface="Calibri"/>
                  <a:ea typeface="Calibri"/>
                  <a:cs typeface="Calibri"/>
                  <a:sym typeface="Calibri"/>
                </a:rPr>
                <a:t>Prepare</a:t>
              </a:r>
            </a:p>
          </p:txBody>
        </p:sp>
      </p:grpSp>
      <p:sp>
        <p:nvSpPr>
          <p:cNvPr id="303" name="Shape 303"/>
          <p:cNvSpPr/>
          <p:nvPr/>
        </p:nvSpPr>
        <p:spPr>
          <a:xfrm>
            <a:off x="671205" y="2533748"/>
            <a:ext cx="8087710" cy="23698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42900" lvl="2" indent="-342900" defTabSz="868362">
              <a:spcBef>
                <a:spcPts val="12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Identify specific outcomes you hope to achieve as a stakeholder in an initiative (e.g., access to K-12 data for longitudinal analyses)</a:t>
            </a:r>
            <a:endParaRPr sz="1200" dirty="0"/>
          </a:p>
          <a:p>
            <a:pPr marL="342900" lvl="2" indent="-3429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Understand how the information gained improves child and family outcomes</a:t>
            </a:r>
            <a:endParaRPr sz="1200" dirty="0"/>
          </a:p>
          <a:p>
            <a:pPr marL="342900" lvl="2" indent="-3429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Continue to strengthen your data systems literacy skills</a:t>
            </a:r>
          </a:p>
        </p:txBody>
      </p:sp>
      <p:sp>
        <p:nvSpPr>
          <p:cNvPr id="304" name="Shape 304"/>
          <p:cNvSpPr/>
          <p:nvPr/>
        </p:nvSpPr>
        <p:spPr>
          <a:xfrm>
            <a:off x="506488" y="1856968"/>
            <a:ext cx="7240004" cy="4470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solidFill>
                  <a:srgbClr val="154578"/>
                </a:solidFill>
                <a:latin typeface="Calibri"/>
                <a:ea typeface="Calibri"/>
                <a:cs typeface="Calibri"/>
                <a:sym typeface="Calibri"/>
              </a:defRPr>
            </a:lvl1pPr>
          </a:lstStyle>
          <a:p>
            <a:pPr lvl="0">
              <a:defRPr sz="1800" b="0">
                <a:solidFill>
                  <a:srgbClr val="000000"/>
                </a:solidFill>
              </a:defRPr>
            </a:pPr>
            <a:r>
              <a:rPr sz="2400" b="1" dirty="0">
                <a:solidFill>
                  <a:srgbClr val="154578"/>
                </a:solidFill>
              </a:rPr>
              <a:t>Active engagement requires purposeful planning. </a:t>
            </a:r>
          </a:p>
        </p:txBody>
      </p:sp>
    </p:spTree>
    <p:extLst>
      <p:ext uri="{BB962C8B-B14F-4D97-AF65-F5344CB8AC3E}">
        <p14:creationId xmlns:p14="http://schemas.microsoft.com/office/powerpoint/2010/main" val="250043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03">
                                            <p:bg/>
                                          </p:spTgt>
                                        </p:tgtEl>
                                        <p:attrNameLst>
                                          <p:attrName>style.visibility</p:attrName>
                                        </p:attrNameLst>
                                      </p:cBhvr>
                                      <p:to>
                                        <p:strVal val="visible"/>
                                      </p:to>
                                    </p:set>
                                    <p:animEffect transition="in" filter="fade">
                                      <p:cBhvr>
                                        <p:cTn id="7" dur="1000"/>
                                        <p:tgtEl>
                                          <p:spTgt spid="303">
                                            <p:bg/>
                                          </p:spTgt>
                                        </p:tgtEl>
                                      </p:cBhvr>
                                    </p:animEffect>
                                  </p:childTnLst>
                                </p:cTn>
                              </p:par>
                              <p:par>
                                <p:cTn id="8" presetID="10" presetClass="entr" presetSubtype="0" fill="hold" grpId="0">
                                  <p:stCondLst>
                                    <p:cond delay="0"/>
                                  </p:stCondLst>
                                  <p:iterate>
                                    <p:tmAbs val="0"/>
                                  </p:iterate>
                                  <p:childTnLst>
                                    <p:set>
                                      <p:cBhvr>
                                        <p:cTn id="9" fill="hold"/>
                                        <p:tgtEl>
                                          <p:spTgt spid="303">
                                            <p:txEl>
                                              <p:pRg st="0" end="0"/>
                                            </p:txEl>
                                          </p:spTgt>
                                        </p:tgtEl>
                                        <p:attrNameLst>
                                          <p:attrName>style.visibility</p:attrName>
                                        </p:attrNameLst>
                                      </p:cBhvr>
                                      <p:to>
                                        <p:strVal val="visible"/>
                                      </p:to>
                                    </p:set>
                                    <p:animEffect transition="in" filter="fade">
                                      <p:cBhvr>
                                        <p:cTn id="10" dur="1000"/>
                                        <p:tgtEl>
                                          <p:spTgt spid="3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p:tmAbs val="0"/>
                                  </p:iterate>
                                  <p:childTnLst>
                                    <p:set>
                                      <p:cBhvr>
                                        <p:cTn id="14" fill="hold"/>
                                        <p:tgtEl>
                                          <p:spTgt spid="303">
                                            <p:txEl>
                                              <p:pRg st="1" end="1"/>
                                            </p:txEl>
                                          </p:spTgt>
                                        </p:tgtEl>
                                        <p:attrNameLst>
                                          <p:attrName>style.visibility</p:attrName>
                                        </p:attrNameLst>
                                      </p:cBhvr>
                                      <p:to>
                                        <p:strVal val="visible"/>
                                      </p:to>
                                    </p:set>
                                    <p:animEffect transition="in" filter="fade">
                                      <p:cBhvr>
                                        <p:cTn id="15" dur="1000"/>
                                        <p:tgtEl>
                                          <p:spTgt spid="3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303">
                                            <p:txEl>
                                              <p:pRg st="2" end="2"/>
                                            </p:txEl>
                                          </p:spTgt>
                                        </p:tgtEl>
                                        <p:attrNameLst>
                                          <p:attrName>style.visibility</p:attrName>
                                        </p:attrNameLst>
                                      </p:cBhvr>
                                      <p:to>
                                        <p:strVal val="visible"/>
                                      </p:to>
                                    </p:set>
                                    <p:animEffect transition="in" filter="fade">
                                      <p:cBhvr>
                                        <p:cTn id="20" dur="1000"/>
                                        <p:tgtEl>
                                          <p:spTgt spid="3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303">
                                            <p:txEl>
                                              <p:charRg st="265" end="265"/>
                                            </p:txEl>
                                          </p:spTgt>
                                        </p:tgtEl>
                                        <p:attrNameLst>
                                          <p:attrName>style.visibility</p:attrName>
                                        </p:attrNameLst>
                                      </p:cBhvr>
                                      <p:to>
                                        <p:strVal val="visible"/>
                                      </p:to>
                                    </p:set>
                                    <p:animEffect transition="in" filter="fade">
                                      <p:cBhvr>
                                        <p:cTn id="25" dur="1000"/>
                                        <p:tgtEl>
                                          <p:spTgt spid="303">
                                            <p:txEl>
                                              <p:charRg st="265" end="2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build="p" bldLvl="5" animBg="1" advAuto="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Create a Message Map</a:t>
            </a:r>
            <a:endParaRPr lang="en-US" dirty="0"/>
          </a:p>
        </p:txBody>
      </p:sp>
    </p:spTree>
    <p:extLst>
      <p:ext uri="{BB962C8B-B14F-4D97-AF65-F5344CB8AC3E}">
        <p14:creationId xmlns:p14="http://schemas.microsoft.com/office/powerpoint/2010/main" val="2520319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i="1" dirty="0"/>
              <a:t>“Please rate your level of familiarity with Early Childhood Integrated Data Systems (ECIDS) efforts in your state</a:t>
            </a:r>
            <a:r>
              <a:rPr lang="en-US" i="1" dirty="0" smtClean="0"/>
              <a:t>.”</a:t>
            </a:r>
            <a:endParaRPr lang="en-US" b="1" dirty="0"/>
          </a:p>
          <a:p>
            <a:r>
              <a:rPr lang="en-US" b="1" dirty="0" smtClean="0"/>
              <a:t>GROUP </a:t>
            </a:r>
            <a:r>
              <a:rPr lang="en-US" b="1" dirty="0"/>
              <a:t>1:</a:t>
            </a:r>
            <a:r>
              <a:rPr lang="en-US" dirty="0"/>
              <a:t> “I am familiar with ECIDS and am engaged in this work in my state</a:t>
            </a:r>
            <a:r>
              <a:rPr lang="en-US" dirty="0" smtClean="0"/>
              <a:t>.”</a:t>
            </a:r>
            <a:endParaRPr lang="en-US" dirty="0"/>
          </a:p>
          <a:p>
            <a:r>
              <a:rPr lang="en-US" b="1" dirty="0"/>
              <a:t>GROUP 2:</a:t>
            </a:r>
            <a:r>
              <a:rPr lang="en-US" dirty="0"/>
              <a:t> “I am familiar with ECIDS efforts but am not engaged in this work in my state.” </a:t>
            </a:r>
          </a:p>
          <a:p>
            <a:r>
              <a:rPr lang="en-US" b="1" dirty="0"/>
              <a:t>GROUP 3:</a:t>
            </a:r>
            <a:r>
              <a:rPr lang="en-US" dirty="0"/>
              <a:t> “I am not familiar with ECIDS nor am I engaged with this work in my state.”</a:t>
            </a:r>
          </a:p>
        </p:txBody>
      </p:sp>
      <p:sp>
        <p:nvSpPr>
          <p:cNvPr id="6" name="Title 5"/>
          <p:cNvSpPr>
            <a:spLocks noGrp="1"/>
          </p:cNvSpPr>
          <p:nvPr>
            <p:ph type="title"/>
          </p:nvPr>
        </p:nvSpPr>
        <p:spPr/>
        <p:txBody>
          <a:bodyPr>
            <a:normAutofit/>
          </a:bodyPr>
          <a:lstStyle/>
          <a:p>
            <a:r>
              <a:rPr lang="en-US" dirty="0" smtClean="0"/>
              <a:t>Grouping for Message Map Activity</a:t>
            </a:r>
            <a:endParaRPr lang="en-US" dirty="0"/>
          </a:p>
        </p:txBody>
      </p:sp>
    </p:spTree>
    <p:extLst>
      <p:ext uri="{BB962C8B-B14F-4D97-AF65-F5344CB8AC3E}">
        <p14:creationId xmlns:p14="http://schemas.microsoft.com/office/powerpoint/2010/main" val="28461882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3476297" y="559621"/>
            <a:ext cx="1229710" cy="403280"/>
          </a:xfrm>
          <a:prstGeom prst="rect">
            <a:avLst/>
          </a:prstGeom>
        </p:spPr>
        <p:txBody>
          <a:bodyPr lIns="0" tIns="0" rIns="0" bIns="0">
            <a:normAutofit/>
          </a:bodyPr>
          <a:lstStyle/>
          <a:p>
            <a:pPr lvl="0">
              <a:defRPr sz="1800"/>
            </a:pPr>
            <a:r>
              <a:rPr sz="1200" dirty="0"/>
              <a:t>Stage 3: Act</a:t>
            </a:r>
          </a:p>
        </p:txBody>
      </p:sp>
      <p:grpSp>
        <p:nvGrpSpPr>
          <p:cNvPr id="311" name="Group 311"/>
          <p:cNvGrpSpPr/>
          <p:nvPr/>
        </p:nvGrpSpPr>
        <p:grpSpPr>
          <a:xfrm>
            <a:off x="457200" y="188967"/>
            <a:ext cx="8229600" cy="1144588"/>
            <a:chOff x="0" y="0"/>
            <a:chExt cx="8229600" cy="1144588"/>
          </a:xfrm>
        </p:grpSpPr>
        <p:sp>
          <p:nvSpPr>
            <p:cNvPr id="309" name="Shape 309"/>
            <p:cNvSpPr/>
            <p:nvPr/>
          </p:nvSpPr>
          <p:spPr>
            <a:xfrm>
              <a:off x="0" y="0"/>
              <a:ext cx="8229600" cy="1144588"/>
            </a:xfrm>
            <a:prstGeom prst="rect">
              <a:avLst/>
            </a:prstGeom>
            <a:solidFill>
              <a:srgbClr val="FF3532"/>
            </a:solidFill>
            <a:ln w="12700" cap="flat">
              <a:noFill/>
              <a:miter lim="400000"/>
            </a:ln>
            <a:effectLst/>
          </p:spPr>
          <p:txBody>
            <a:bodyPr wrap="square" lIns="0" tIns="0" rIns="0" bIns="0" numCol="1" anchor="ctr">
              <a:noAutofit/>
            </a:bodyPr>
            <a:lstStyle/>
            <a:p>
              <a:pPr lvl="0">
                <a:defRPr sz="1200">
                  <a:solidFill>
                    <a:srgbClr val="FFFFFF"/>
                  </a:solidFill>
                </a:defRPr>
              </a:pPr>
              <a:endParaRPr dirty="0"/>
            </a:p>
          </p:txBody>
        </p:sp>
        <p:sp>
          <p:nvSpPr>
            <p:cNvPr id="310" name="Shape 310"/>
            <p:cNvSpPr/>
            <p:nvPr/>
          </p:nvSpPr>
          <p:spPr>
            <a:xfrm>
              <a:off x="0" y="292894"/>
              <a:ext cx="8229600" cy="55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233363">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dirty="0">
                  <a:solidFill>
                    <a:srgbClr val="FFFFFF"/>
                  </a:solidFill>
                </a:rPr>
                <a:t>Stage 3: Act</a:t>
              </a:r>
            </a:p>
          </p:txBody>
        </p:sp>
      </p:grpSp>
      <p:sp>
        <p:nvSpPr>
          <p:cNvPr id="312" name="Shape 312"/>
          <p:cNvSpPr/>
          <p:nvPr/>
        </p:nvSpPr>
        <p:spPr>
          <a:xfrm>
            <a:off x="662151" y="1524375"/>
            <a:ext cx="8087711" cy="46166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868362">
              <a:spcBef>
                <a:spcPts val="1200"/>
              </a:spcBef>
            </a:pPr>
            <a:r>
              <a:rPr sz="2400" b="1" dirty="0">
                <a:solidFill>
                  <a:srgbClr val="154578"/>
                </a:solidFill>
                <a:latin typeface="Calibri"/>
                <a:ea typeface="Calibri"/>
                <a:cs typeface="Calibri"/>
                <a:sym typeface="Calibri"/>
              </a:rPr>
              <a:t>Develop and strengthen relationships with leaders and other stakeholders.</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Discuss roles/responsibilities</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Respond to requests for input/involvement </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Be an active member of the stakeholder group through information gathering</a:t>
            </a:r>
            <a:endParaRPr sz="1200" dirty="0"/>
          </a:p>
          <a:p>
            <a:pPr marL="1371600" lvl="4" indent="-685800" defTabSz="868362">
              <a:spcBef>
                <a:spcPts val="1200"/>
              </a:spcBef>
              <a:buClr>
                <a:srgbClr val="ED3532"/>
              </a:buClr>
              <a:buSzPct val="100000"/>
              <a:buFont typeface="Wingdings" panose="05000000000000000000" pitchFamily="2" charset="2"/>
              <a:buChar char="q"/>
            </a:pPr>
            <a:r>
              <a:rPr sz="2400" dirty="0">
                <a:solidFill>
                  <a:srgbClr val="154578"/>
                </a:solidFill>
                <a:latin typeface="Calibri"/>
                <a:ea typeface="Calibri"/>
                <a:cs typeface="Calibri"/>
                <a:sym typeface="Calibri"/>
              </a:rPr>
              <a:t>Ask questions and advocate for your program</a:t>
            </a:r>
            <a:r>
              <a:rPr sz="2400" dirty="0" smtClean="0">
                <a:solidFill>
                  <a:srgbClr val="154578"/>
                </a:solidFill>
                <a:latin typeface="Calibri"/>
                <a:ea typeface="Calibri"/>
                <a:cs typeface="Calibri"/>
                <a:sym typeface="Calibri"/>
              </a:rPr>
              <a:t>!</a:t>
            </a:r>
            <a:endParaRPr lang="en-US" sz="2400" dirty="0" smtClean="0">
              <a:solidFill>
                <a:srgbClr val="154578"/>
              </a:solidFill>
              <a:latin typeface="Calibri"/>
              <a:ea typeface="Calibri"/>
              <a:cs typeface="Calibri"/>
              <a:sym typeface="Calibri"/>
            </a:endParaRPr>
          </a:p>
          <a:p>
            <a:pPr marL="1371600" lvl="4" indent="-685800" defTabSz="868362">
              <a:spcBef>
                <a:spcPts val="1200"/>
              </a:spcBef>
              <a:buClr>
                <a:srgbClr val="ED3532"/>
              </a:buClr>
              <a:buSzPct val="100000"/>
              <a:buFont typeface="Wingdings" panose="05000000000000000000" pitchFamily="2" charset="2"/>
              <a:buChar char="q"/>
            </a:pPr>
            <a:r>
              <a:rPr lang="en-US" sz="2400" dirty="0">
                <a:solidFill>
                  <a:srgbClr val="154578"/>
                </a:solidFill>
                <a:latin typeface="Calibri"/>
                <a:ea typeface="Calibri"/>
                <a:cs typeface="Calibri"/>
                <a:sym typeface="Calibri"/>
              </a:rPr>
              <a:t>Make meaningful contributions to the development of the data system</a:t>
            </a:r>
          </a:p>
          <a:p>
            <a:pPr marL="914400" lvl="3" indent="-685800" defTabSz="868362">
              <a:spcBef>
                <a:spcPts val="1200"/>
              </a:spcBef>
              <a:buClr>
                <a:srgbClr val="ED3532"/>
              </a:buClr>
              <a:buSzPct val="100000"/>
              <a:buFont typeface="Wingdings"/>
              <a:buChar char="❑"/>
            </a:pPr>
            <a:endParaRPr sz="2400" dirty="0">
              <a:solidFill>
                <a:srgbClr val="154578"/>
              </a:solidFill>
              <a:latin typeface="Calibri"/>
              <a:ea typeface="Calibri"/>
              <a:cs typeface="Calibri"/>
              <a:sym typeface="Calibri"/>
            </a:endParaRPr>
          </a:p>
        </p:txBody>
      </p:sp>
      <p:sp>
        <p:nvSpPr>
          <p:cNvPr id="313" name="Shape 313" descr="&quot; &quot;"/>
          <p:cNvSpPr/>
          <p:nvPr/>
        </p:nvSpPr>
        <p:spPr>
          <a:xfrm>
            <a:off x="4572000" y="5114427"/>
            <a:ext cx="2538249" cy="200222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25400">
            <a:solidFill>
              <a:srgbClr val="4F81BD"/>
            </a:solidFill>
            <a:round/>
          </a:ln>
          <a:effectLst>
            <a:outerShdw blurRad="38100" dist="23000" dir="5400000" rotWithShape="0">
              <a:srgbClr val="000000">
                <a:alpha val="34999"/>
              </a:srgbClr>
            </a:outerShdw>
          </a:effectLst>
        </p:spPr>
        <p:txBody>
          <a:bodyPr lIns="0" tIns="0" rIns="0" bIns="0" anchor="ctr"/>
          <a:lstStyle/>
          <a:p>
            <a:pPr lvl="0"/>
            <a:endParaRPr dirty="0"/>
          </a:p>
        </p:txBody>
      </p:sp>
      <p:sp>
        <p:nvSpPr>
          <p:cNvPr id="314" name="Shape 314"/>
          <p:cNvSpPr/>
          <p:nvPr/>
        </p:nvSpPr>
        <p:spPr>
          <a:xfrm rot="20288478">
            <a:off x="5017204" y="5650717"/>
            <a:ext cx="1647838" cy="929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lvl1pPr>
          </a:lstStyle>
          <a:p>
            <a:pPr lvl="0">
              <a:defRPr b="0"/>
            </a:pPr>
            <a:r>
              <a:rPr b="1" dirty="0"/>
              <a:t>Integrated Data </a:t>
            </a:r>
            <a:r>
              <a:rPr b="1" dirty="0" smtClean="0"/>
              <a:t>System </a:t>
            </a:r>
            <a:r>
              <a:rPr b="1" dirty="0"/>
              <a:t>Initiatives</a:t>
            </a:r>
          </a:p>
        </p:txBody>
      </p:sp>
    </p:spTree>
    <p:extLst>
      <p:ext uri="{BB962C8B-B14F-4D97-AF65-F5344CB8AC3E}">
        <p14:creationId xmlns:p14="http://schemas.microsoft.com/office/powerpoint/2010/main" val="70569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12">
                                            <p:txEl>
                                              <p:pRg st="1" end="1"/>
                                            </p:txEl>
                                          </p:spTgt>
                                        </p:tgtEl>
                                        <p:attrNameLst>
                                          <p:attrName>style.visibility</p:attrName>
                                        </p:attrNameLst>
                                      </p:cBhvr>
                                      <p:to>
                                        <p:strVal val="visible"/>
                                      </p:to>
                                    </p:set>
                                    <p:animEffect transition="in" filter="fade">
                                      <p:cBhvr>
                                        <p:cTn id="7" dur="1000"/>
                                        <p:tgtEl>
                                          <p:spTgt spid="3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312">
                                            <p:txEl>
                                              <p:pRg st="2" end="2"/>
                                            </p:txEl>
                                          </p:spTgt>
                                        </p:tgtEl>
                                        <p:attrNameLst>
                                          <p:attrName>style.visibility</p:attrName>
                                        </p:attrNameLst>
                                      </p:cBhvr>
                                      <p:to>
                                        <p:strVal val="visible"/>
                                      </p:to>
                                    </p:set>
                                    <p:animEffect transition="in" filter="fade">
                                      <p:cBhvr>
                                        <p:cTn id="12" dur="1000"/>
                                        <p:tgtEl>
                                          <p:spTgt spid="3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312">
                                            <p:txEl>
                                              <p:pRg st="3" end="3"/>
                                            </p:txEl>
                                          </p:spTgt>
                                        </p:tgtEl>
                                        <p:attrNameLst>
                                          <p:attrName>style.visibility</p:attrName>
                                        </p:attrNameLst>
                                      </p:cBhvr>
                                      <p:to>
                                        <p:strVal val="visible"/>
                                      </p:to>
                                    </p:set>
                                    <p:animEffect transition="in" filter="fade">
                                      <p:cBhvr>
                                        <p:cTn id="17" dur="1000"/>
                                        <p:tgtEl>
                                          <p:spTgt spid="312">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iterate>
                                    <p:tmAbs val="0"/>
                                  </p:iterate>
                                  <p:childTnLst>
                                    <p:set>
                                      <p:cBhvr>
                                        <p:cTn id="20" fill="hold"/>
                                        <p:tgtEl>
                                          <p:spTgt spid="312">
                                            <p:txEl>
                                              <p:pRg st="4" end="4"/>
                                            </p:txEl>
                                          </p:spTgt>
                                        </p:tgtEl>
                                        <p:attrNameLst>
                                          <p:attrName>style.visibility</p:attrName>
                                        </p:attrNameLst>
                                      </p:cBhvr>
                                      <p:to>
                                        <p:strVal val="visible"/>
                                      </p:to>
                                    </p:set>
                                    <p:animEffect transition="in" filter="fade">
                                      <p:cBhvr>
                                        <p:cTn id="21" dur="1000"/>
                                        <p:tgtEl>
                                          <p:spTgt spid="312">
                                            <p:txEl>
                                              <p:pRg st="4" end="4"/>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iterate>
                                    <p:tmAbs val="0"/>
                                  </p:iterate>
                                  <p:childTnLst>
                                    <p:set>
                                      <p:cBhvr>
                                        <p:cTn id="24" fill="hold"/>
                                        <p:tgtEl>
                                          <p:spTgt spid="312">
                                            <p:txEl>
                                              <p:pRg st="5" end="5"/>
                                            </p:txEl>
                                          </p:spTgt>
                                        </p:tgtEl>
                                        <p:attrNameLst>
                                          <p:attrName>style.visibility</p:attrName>
                                        </p:attrNameLst>
                                      </p:cBhvr>
                                      <p:to>
                                        <p:strVal val="visible"/>
                                      </p:to>
                                    </p:set>
                                    <p:animEffect transition="in" filter="fade">
                                      <p:cBhvr>
                                        <p:cTn id="25" dur="1000"/>
                                        <p:tgtEl>
                                          <p:spTgt spid="3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build="p" bldLvl="5" animBg="1" advAuto="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p:nvPr>
        </p:nvSpPr>
        <p:spPr>
          <a:xfrm>
            <a:off x="381000" y="273049"/>
            <a:ext cx="8305800" cy="1144589"/>
          </a:xfrm>
          <a:prstGeom prst="rect">
            <a:avLst/>
          </a:prstGeom>
          <a:ln>
            <a:solidFill>
              <a:srgbClr val="39B54A"/>
            </a:solidFill>
            <a:miter lim="0"/>
          </a:ln>
        </p:spPr>
        <p:txBody>
          <a:bodyPr lIns="0" tIns="0" rIns="0" bIns="0" anchor="ctr">
            <a:normAutofit/>
          </a:bodyPr>
          <a:lstStyle/>
          <a:p>
            <a:pPr lvl="0" indent="233363" defTabSz="914400">
              <a:defRPr sz="1800"/>
            </a:pPr>
            <a:r>
              <a:rPr sz="3600" b="1" dirty="0">
                <a:solidFill>
                  <a:srgbClr val="154578"/>
                </a:solidFill>
                <a:latin typeface="Century Gothic"/>
                <a:ea typeface="Century Gothic"/>
                <a:cs typeface="Century Gothic"/>
                <a:sym typeface="Century Gothic"/>
              </a:rPr>
              <a:t>Enhancing Your Engagement</a:t>
            </a:r>
            <a:br>
              <a:rPr sz="3600" b="1" dirty="0">
                <a:solidFill>
                  <a:srgbClr val="154578"/>
                </a:solidFill>
                <a:latin typeface="Century Gothic"/>
                <a:ea typeface="Century Gothic"/>
                <a:cs typeface="Century Gothic"/>
                <a:sym typeface="Century Gothic"/>
              </a:rPr>
            </a:br>
            <a:r>
              <a:rPr sz="3600" b="1" i="1" dirty="0">
                <a:solidFill>
                  <a:srgbClr val="154578"/>
                </a:solidFill>
                <a:latin typeface="Century Gothic"/>
                <a:ea typeface="Century Gothic"/>
                <a:cs typeface="Century Gothic"/>
                <a:sym typeface="Century Gothic"/>
              </a:rPr>
              <a:t>Information Gathering</a:t>
            </a:r>
          </a:p>
        </p:txBody>
      </p:sp>
      <p:grpSp>
        <p:nvGrpSpPr>
          <p:cNvPr id="321" name="Group 321"/>
          <p:cNvGrpSpPr/>
          <p:nvPr/>
        </p:nvGrpSpPr>
        <p:grpSpPr>
          <a:xfrm>
            <a:off x="7165581" y="182407"/>
            <a:ext cx="1964436" cy="1276101"/>
            <a:chOff x="0" y="0"/>
            <a:chExt cx="1964435" cy="1276100"/>
          </a:xfrm>
        </p:grpSpPr>
        <p:sp>
          <p:nvSpPr>
            <p:cNvPr id="319" name="Shape 319"/>
            <p:cNvSpPr/>
            <p:nvPr/>
          </p:nvSpPr>
          <p:spPr>
            <a:xfrm>
              <a:off x="0" y="0"/>
              <a:ext cx="1593213" cy="12761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5" y="0"/>
                  </a:lnTo>
                  <a:cubicBezTo>
                    <a:pt x="20546" y="0"/>
                    <a:pt x="21600" y="1611"/>
                    <a:pt x="21600" y="3600"/>
                  </a:cubicBezTo>
                  <a:lnTo>
                    <a:pt x="21600" y="17999"/>
                  </a:lnTo>
                  <a:cubicBezTo>
                    <a:pt x="21600" y="19988"/>
                    <a:pt x="20546" y="21600"/>
                    <a:pt x="19245" y="21600"/>
                  </a:cubicBezTo>
                  <a:lnTo>
                    <a:pt x="2355" y="21600"/>
                  </a:lnTo>
                  <a:cubicBezTo>
                    <a:pt x="1054" y="21600"/>
                    <a:pt x="0" y="19988"/>
                    <a:pt x="0" y="17999"/>
                  </a:cubicBezTo>
                  <a:lnTo>
                    <a:pt x="0" y="3600"/>
                  </a:lnTo>
                  <a:close/>
                </a:path>
              </a:pathLst>
            </a:custGeom>
            <a:solidFill>
              <a:srgbClr val="ED3532"/>
            </a:solidFill>
            <a:ln w="25400" cap="flat">
              <a:solidFill>
                <a:srgbClr val="FFFFFF"/>
              </a:solidFill>
              <a:prstDash val="solid"/>
              <a:round/>
            </a:ln>
            <a:effectLst/>
          </p:spPr>
          <p:txBody>
            <a:bodyPr wrap="square" lIns="0" tIns="0" rIns="0" bIns="0" numCol="1" anchor="ctr">
              <a:noAutofit/>
            </a:bodyPr>
            <a:lstStyle/>
            <a:p>
              <a:pPr lvl="0"/>
              <a:endParaRPr dirty="0"/>
            </a:p>
          </p:txBody>
        </p:sp>
        <p:sp>
          <p:nvSpPr>
            <p:cNvPr id="320" name="Shape 320"/>
            <p:cNvSpPr/>
            <p:nvPr/>
          </p:nvSpPr>
          <p:spPr>
            <a:xfrm>
              <a:off x="205128" y="122214"/>
              <a:ext cx="1759308" cy="1031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sz="3200" b="1" dirty="0">
                  <a:solidFill>
                    <a:srgbClr val="FFFFFF"/>
                  </a:solidFill>
                  <a:latin typeface="Calibri"/>
                  <a:ea typeface="Calibri"/>
                  <a:cs typeface="Calibri"/>
                  <a:sym typeface="Calibri"/>
                </a:rPr>
                <a:t>Stage 3:</a:t>
              </a:r>
            </a:p>
            <a:p>
              <a:pPr lvl="0" algn="ctr"/>
              <a:r>
                <a:rPr sz="3200" b="1" dirty="0">
                  <a:solidFill>
                    <a:srgbClr val="FFFFFF"/>
                  </a:solidFill>
                  <a:latin typeface="Calibri"/>
                  <a:ea typeface="Calibri"/>
                  <a:cs typeface="Calibri"/>
                  <a:sym typeface="Calibri"/>
                </a:rPr>
                <a:t>Act</a:t>
              </a:r>
            </a:p>
          </p:txBody>
        </p:sp>
      </p:grpSp>
      <p:sp>
        <p:nvSpPr>
          <p:cNvPr id="322" name="Shape 322"/>
          <p:cNvSpPr/>
          <p:nvPr/>
        </p:nvSpPr>
        <p:spPr>
          <a:xfrm>
            <a:off x="381000" y="1600200"/>
            <a:ext cx="8368862" cy="461664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2" indent="0" defTabSz="868362">
              <a:spcBef>
                <a:spcPts val="1200"/>
              </a:spcBef>
            </a:pPr>
            <a:r>
              <a:rPr sz="2400" b="1" dirty="0">
                <a:solidFill>
                  <a:srgbClr val="154578"/>
                </a:solidFill>
                <a:latin typeface="Calibri"/>
                <a:ea typeface="Calibri"/>
                <a:cs typeface="Calibri"/>
                <a:sym typeface="Calibri"/>
              </a:rPr>
              <a:t>Getting the answers you need to advocate for Part C/619.</a:t>
            </a:r>
            <a:endParaRPr sz="1200" dirty="0"/>
          </a:p>
          <a:p>
            <a:pPr lvl="2" indent="0" defTabSz="868362">
              <a:spcBef>
                <a:spcPts val="1200"/>
              </a:spcBef>
            </a:pPr>
            <a:r>
              <a:rPr sz="2400" b="1" u="sng" dirty="0">
                <a:solidFill>
                  <a:srgbClr val="154578"/>
                </a:solidFill>
                <a:latin typeface="Calibri"/>
                <a:ea typeface="Calibri"/>
                <a:cs typeface="Calibri"/>
                <a:sym typeface="Calibri"/>
              </a:rPr>
              <a:t>For example:</a:t>
            </a:r>
            <a:endParaRPr sz="1200" dirty="0"/>
          </a:p>
          <a:p>
            <a:pPr marL="6000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Where is Part C/619 in the state’s priority timeline for including our data in the system? Will our data be included now or years down the road?</a:t>
            </a:r>
            <a:endParaRPr sz="1200" dirty="0"/>
          </a:p>
          <a:p>
            <a:pPr marL="6000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What will Part C/619 be able to do with the data in the system? What questions will </a:t>
            </a:r>
            <a:r>
              <a:rPr sz="2100" dirty="0" smtClean="0">
                <a:solidFill>
                  <a:srgbClr val="154578"/>
                </a:solidFill>
                <a:latin typeface="Calibri"/>
                <a:ea typeface="Calibri"/>
                <a:cs typeface="Calibri"/>
                <a:sym typeface="Calibri"/>
              </a:rPr>
              <a:t>be </a:t>
            </a:r>
            <a:r>
              <a:rPr sz="2100" dirty="0">
                <a:solidFill>
                  <a:srgbClr val="154578"/>
                </a:solidFill>
                <a:latin typeface="Calibri"/>
                <a:ea typeface="Calibri"/>
                <a:cs typeface="Calibri"/>
                <a:sym typeface="Calibri"/>
              </a:rPr>
              <a:t>able to answer?</a:t>
            </a:r>
            <a:endParaRPr sz="1200" dirty="0"/>
          </a:p>
          <a:p>
            <a:pPr marL="3714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Requires an understanding of what data are going into the system.</a:t>
            </a:r>
            <a:endParaRPr sz="1200" dirty="0"/>
          </a:p>
          <a:p>
            <a:pPr marL="6000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Who (what agency/program) will own and maintain the data once the system is completed? </a:t>
            </a:r>
            <a:endParaRPr sz="1200" dirty="0"/>
          </a:p>
          <a:p>
            <a:pPr lvl="2" indent="0" defTabSz="868362">
              <a:spcBef>
                <a:spcPts val="1200"/>
              </a:spcBef>
            </a:pPr>
            <a:endParaRPr sz="2400" b="1" dirty="0">
              <a:solidFill>
                <a:srgbClr val="154578"/>
              </a:solidFill>
              <a:latin typeface="Calibri"/>
              <a:ea typeface="Calibri"/>
              <a:cs typeface="Calibri"/>
              <a:sym typeface="Calibri"/>
            </a:endParaRPr>
          </a:p>
        </p:txBody>
      </p:sp>
    </p:spTree>
    <p:extLst>
      <p:ext uri="{BB962C8B-B14F-4D97-AF65-F5344CB8AC3E}">
        <p14:creationId xmlns:p14="http://schemas.microsoft.com/office/powerpoint/2010/main" val="279848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xfrm>
            <a:off x="3689131" y="614800"/>
            <a:ext cx="882870" cy="292921"/>
          </a:xfrm>
          <a:prstGeom prst="rect">
            <a:avLst/>
          </a:prstGeom>
        </p:spPr>
        <p:txBody>
          <a:bodyPr lIns="0" tIns="0" rIns="0" bIns="0">
            <a:normAutofit/>
          </a:bodyPr>
          <a:lstStyle/>
          <a:p>
            <a:pPr lvl="0">
              <a:defRPr sz="1800"/>
            </a:pPr>
            <a:r>
              <a:rPr sz="1200" dirty="0"/>
              <a:t>Reflect</a:t>
            </a:r>
          </a:p>
        </p:txBody>
      </p:sp>
      <p:grpSp>
        <p:nvGrpSpPr>
          <p:cNvPr id="329" name="Group 329"/>
          <p:cNvGrpSpPr/>
          <p:nvPr/>
        </p:nvGrpSpPr>
        <p:grpSpPr>
          <a:xfrm>
            <a:off x="457200" y="188967"/>
            <a:ext cx="8229600" cy="1144588"/>
            <a:chOff x="0" y="0"/>
            <a:chExt cx="8229600" cy="1144588"/>
          </a:xfrm>
        </p:grpSpPr>
        <p:sp>
          <p:nvSpPr>
            <p:cNvPr id="327" name="Shape 327"/>
            <p:cNvSpPr/>
            <p:nvPr/>
          </p:nvSpPr>
          <p:spPr>
            <a:xfrm>
              <a:off x="0" y="0"/>
              <a:ext cx="8229600" cy="1144588"/>
            </a:xfrm>
            <a:prstGeom prst="rect">
              <a:avLst/>
            </a:prstGeom>
            <a:solidFill>
              <a:srgbClr val="154578"/>
            </a:solidFill>
            <a:ln w="12700" cap="flat">
              <a:noFill/>
              <a:miter lim="400000"/>
            </a:ln>
            <a:effectLst/>
          </p:spPr>
          <p:txBody>
            <a:bodyPr wrap="square" lIns="0" tIns="0" rIns="0" bIns="0" numCol="1" anchor="ctr">
              <a:noAutofit/>
            </a:bodyPr>
            <a:lstStyle/>
            <a:p>
              <a:pPr lvl="0">
                <a:defRPr sz="1200">
                  <a:solidFill>
                    <a:srgbClr val="FFFFFF"/>
                  </a:solidFill>
                </a:defRPr>
              </a:pPr>
              <a:endParaRPr dirty="0"/>
            </a:p>
          </p:txBody>
        </p:sp>
        <p:sp>
          <p:nvSpPr>
            <p:cNvPr id="328" name="Shape 328"/>
            <p:cNvSpPr/>
            <p:nvPr/>
          </p:nvSpPr>
          <p:spPr>
            <a:xfrm>
              <a:off x="0" y="292894"/>
              <a:ext cx="8229600" cy="55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233363">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dirty="0">
                  <a:solidFill>
                    <a:srgbClr val="FFFFFF"/>
                  </a:solidFill>
                </a:rPr>
                <a:t>Reflect</a:t>
              </a:r>
            </a:p>
          </p:txBody>
        </p:sp>
      </p:grpSp>
      <p:pic>
        <p:nvPicPr>
          <p:cNvPr id="330" name="image11.jpeg"/>
          <p:cNvPicPr/>
          <p:nvPr/>
        </p:nvPicPr>
        <p:blipFill>
          <a:blip r:embed="rId3" cstate="print">
            <a:extLst/>
          </a:blip>
          <a:srcRect l="11575" t="4168" r="27340" b="5344"/>
          <a:stretch>
            <a:fillRect/>
          </a:stretch>
        </p:blipFill>
        <p:spPr>
          <a:xfrm>
            <a:off x="7841822" y="93985"/>
            <a:ext cx="1261247" cy="1334551"/>
          </a:xfrm>
          <a:prstGeom prst="rect">
            <a:avLst/>
          </a:prstGeom>
          <a:ln w="12700">
            <a:miter lim="400000"/>
          </a:ln>
        </p:spPr>
      </p:pic>
      <p:sp>
        <p:nvSpPr>
          <p:cNvPr id="331" name="Shape 331"/>
          <p:cNvSpPr/>
          <p:nvPr/>
        </p:nvSpPr>
        <p:spPr>
          <a:xfrm>
            <a:off x="662151" y="1733550"/>
            <a:ext cx="7529349" cy="49859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Assess progress toward targeted outcomes.</a:t>
            </a:r>
            <a:endParaRPr sz="1200" dirty="0"/>
          </a:p>
          <a:p>
            <a:pPr marL="1371600" lvl="4" indent="-685800" defTabSz="868362">
              <a:spcBef>
                <a:spcPts val="1200"/>
              </a:spcBef>
              <a:buClr>
                <a:srgbClr val="ED3532"/>
              </a:buClr>
              <a:buSzPct val="100000"/>
              <a:buFont typeface="Wingdings" panose="05000000000000000000" pitchFamily="2" charset="2"/>
              <a:buChar char="ü"/>
            </a:pPr>
            <a:r>
              <a:rPr sz="2400" i="1" dirty="0">
                <a:solidFill>
                  <a:srgbClr val="154578"/>
                </a:solidFill>
                <a:latin typeface="Calibri"/>
                <a:ea typeface="Calibri"/>
                <a:cs typeface="Calibri"/>
                <a:sym typeface="Calibri"/>
              </a:rPr>
              <a:t>Is the work moving in the direction I had hoped/expected?</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Examine your roles and contributions.</a:t>
            </a:r>
            <a:endParaRPr sz="1200" dirty="0"/>
          </a:p>
          <a:p>
            <a:pPr marL="1371600" lvl="4" indent="-685800" defTabSz="868362">
              <a:spcBef>
                <a:spcPts val="1200"/>
              </a:spcBef>
              <a:buClr>
                <a:srgbClr val="ED3532"/>
              </a:buClr>
              <a:buSzPct val="100000"/>
              <a:buFont typeface="Wingdings" panose="05000000000000000000" pitchFamily="2" charset="2"/>
              <a:buChar char="ü"/>
            </a:pPr>
            <a:r>
              <a:rPr lang="en-US" sz="2400" i="1" dirty="0" smtClean="0">
                <a:solidFill>
                  <a:srgbClr val="154578"/>
                </a:solidFill>
                <a:latin typeface="Calibri"/>
                <a:ea typeface="Calibri"/>
                <a:cs typeface="Calibri"/>
                <a:sym typeface="Calibri"/>
              </a:rPr>
              <a:t>A</a:t>
            </a:r>
            <a:r>
              <a:rPr sz="2400" i="1" dirty="0" smtClean="0">
                <a:solidFill>
                  <a:srgbClr val="154578"/>
                </a:solidFill>
                <a:latin typeface="Calibri"/>
                <a:ea typeface="Calibri"/>
                <a:cs typeface="Calibri"/>
                <a:sym typeface="Calibri"/>
              </a:rPr>
              <a:t>m </a:t>
            </a:r>
            <a:r>
              <a:rPr sz="2400" i="1" dirty="0">
                <a:solidFill>
                  <a:srgbClr val="154578"/>
                </a:solidFill>
                <a:latin typeface="Calibri"/>
                <a:ea typeface="Calibri"/>
                <a:cs typeface="Calibri"/>
                <a:sym typeface="Calibri"/>
              </a:rPr>
              <a:t>I playing an active role in moving the work forward?</a:t>
            </a:r>
            <a:endParaRPr sz="2400" dirty="0">
              <a:solidFill>
                <a:srgbClr val="154578"/>
              </a:solidFill>
              <a:latin typeface="Calibri"/>
              <a:ea typeface="Calibri"/>
              <a:cs typeface="Calibri"/>
              <a:sym typeface="Calibri"/>
            </a:endParaRPr>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Reflect on the content of the group’s discussions.</a:t>
            </a:r>
            <a:endParaRPr sz="1200" dirty="0"/>
          </a:p>
          <a:p>
            <a:pPr marL="1371600" lvl="4" indent="-685800" defTabSz="868362">
              <a:spcBef>
                <a:spcPts val="1200"/>
              </a:spcBef>
              <a:buClr>
                <a:srgbClr val="ED3532"/>
              </a:buClr>
              <a:buSzPct val="100000"/>
              <a:buFont typeface="Wingdings" panose="05000000000000000000" pitchFamily="2" charset="2"/>
              <a:buChar char="ü"/>
            </a:pPr>
            <a:r>
              <a:rPr sz="2400" i="1" dirty="0">
                <a:solidFill>
                  <a:srgbClr val="154578"/>
                </a:solidFill>
                <a:latin typeface="Calibri"/>
                <a:ea typeface="Calibri"/>
                <a:cs typeface="Calibri"/>
                <a:sym typeface="Calibri"/>
              </a:rPr>
              <a:t>Am I getting the information I need from leadership to make informed contributions to discussions?</a:t>
            </a:r>
            <a:endParaRPr sz="1200" dirty="0"/>
          </a:p>
          <a:p>
            <a:pPr marL="2171700" lvl="7" indent="-342900" defTabSz="868362">
              <a:spcBef>
                <a:spcPts val="1200"/>
              </a:spcBef>
              <a:buClr>
                <a:srgbClr val="ED3532"/>
              </a:buClr>
              <a:buSzPct val="100000"/>
              <a:buFont typeface="Wingdings" panose="05000000000000000000" pitchFamily="2" charset="2"/>
              <a:buChar char="ü"/>
            </a:pPr>
            <a:endParaRPr sz="2400" i="1" dirty="0">
              <a:solidFill>
                <a:srgbClr val="154578"/>
              </a:solidFill>
              <a:latin typeface="Calibri"/>
              <a:ea typeface="Calibri"/>
              <a:cs typeface="Calibri"/>
              <a:sym typeface="Calibri"/>
            </a:endParaRPr>
          </a:p>
        </p:txBody>
      </p:sp>
    </p:spTree>
    <p:extLst>
      <p:ext uri="{BB962C8B-B14F-4D97-AF65-F5344CB8AC3E}">
        <p14:creationId xmlns:p14="http://schemas.microsoft.com/office/powerpoint/2010/main" val="62477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31">
                                            <p:txEl>
                                              <p:pRg st="2" end="2"/>
                                            </p:txEl>
                                          </p:spTgt>
                                        </p:tgtEl>
                                        <p:attrNameLst>
                                          <p:attrName>style.visibility</p:attrName>
                                        </p:attrNameLst>
                                      </p:cBhvr>
                                      <p:to>
                                        <p:strVal val="visible"/>
                                      </p:to>
                                    </p:set>
                                    <p:animEffect transition="in" filter="fade">
                                      <p:cBhvr>
                                        <p:cTn id="7" dur="2000"/>
                                        <p:tgtEl>
                                          <p:spTgt spid="331">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p:tmAbs val="0"/>
                                  </p:iterate>
                                  <p:childTnLst>
                                    <p:set>
                                      <p:cBhvr>
                                        <p:cTn id="10" fill="hold"/>
                                        <p:tgtEl>
                                          <p:spTgt spid="331">
                                            <p:txEl>
                                              <p:pRg st="3" end="3"/>
                                            </p:txEl>
                                          </p:spTgt>
                                        </p:tgtEl>
                                        <p:attrNameLst>
                                          <p:attrName>style.visibility</p:attrName>
                                        </p:attrNameLst>
                                      </p:cBhvr>
                                      <p:to>
                                        <p:strVal val="visible"/>
                                      </p:to>
                                    </p:set>
                                    <p:animEffect transition="in" filter="fade">
                                      <p:cBhvr>
                                        <p:cTn id="11" dur="2000"/>
                                        <p:tgtEl>
                                          <p:spTgt spid="331">
                                            <p:txEl>
                                              <p:pRg st="3" end="3"/>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iterate>
                                    <p:tmAbs val="0"/>
                                  </p:iterate>
                                  <p:childTnLst>
                                    <p:set>
                                      <p:cBhvr>
                                        <p:cTn id="14" fill="hold"/>
                                        <p:tgtEl>
                                          <p:spTgt spid="331">
                                            <p:txEl>
                                              <p:pRg st="4" end="4"/>
                                            </p:txEl>
                                          </p:spTgt>
                                        </p:tgtEl>
                                        <p:attrNameLst>
                                          <p:attrName>style.visibility</p:attrName>
                                        </p:attrNameLst>
                                      </p:cBhvr>
                                      <p:to>
                                        <p:strVal val="visible"/>
                                      </p:to>
                                    </p:set>
                                    <p:animEffect transition="in" filter="fade">
                                      <p:cBhvr>
                                        <p:cTn id="15" dur="2000"/>
                                        <p:tgtEl>
                                          <p:spTgt spid="331">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iterate>
                                    <p:tmAbs val="0"/>
                                  </p:iterate>
                                  <p:childTnLst>
                                    <p:set>
                                      <p:cBhvr>
                                        <p:cTn id="18" fill="hold"/>
                                        <p:tgtEl>
                                          <p:spTgt spid="331">
                                            <p:txEl>
                                              <p:pRg st="5" end="5"/>
                                            </p:txEl>
                                          </p:spTgt>
                                        </p:tgtEl>
                                        <p:attrNameLst>
                                          <p:attrName>style.visibility</p:attrName>
                                        </p:attrNameLst>
                                      </p:cBhvr>
                                      <p:to>
                                        <p:strVal val="visible"/>
                                      </p:to>
                                    </p:set>
                                    <p:animEffect transition="in" filter="fade">
                                      <p:cBhvr>
                                        <p:cTn id="19" dur="2000"/>
                                        <p:tgtEl>
                                          <p:spTgt spid="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build="p" bldLvl="5" animBg="1" advAuto="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body" idx="1"/>
          </p:nvPr>
        </p:nvSpPr>
        <p:spPr>
          <a:xfrm>
            <a:off x="457200" y="1789391"/>
            <a:ext cx="8229600" cy="3618187"/>
          </a:xfrm>
          <a:prstGeom prst="rect">
            <a:avLst/>
          </a:prstGeom>
        </p:spPr>
        <p:txBody>
          <a:bodyPr lIns="0" tIns="0" rIns="0" bIns="0">
            <a:normAutofit/>
          </a:bodyPr>
          <a:lstStyle/>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Actively seek and gather information needed to make informed contributions</a:t>
            </a:r>
          </a:p>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Strengthen relationships with leaders and other stakeholders</a:t>
            </a:r>
          </a:p>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Build </a:t>
            </a:r>
            <a:r>
              <a:rPr lang="en-US" sz="2400" dirty="0" smtClean="0">
                <a:solidFill>
                  <a:srgbClr val="154578"/>
                </a:solidFill>
                <a:latin typeface="Calibri"/>
                <a:ea typeface="Calibri"/>
                <a:cs typeface="Calibri"/>
                <a:sym typeface="Calibri"/>
              </a:rPr>
              <a:t>your </a:t>
            </a:r>
            <a:r>
              <a:rPr sz="2400" dirty="0" smtClean="0">
                <a:solidFill>
                  <a:srgbClr val="154578"/>
                </a:solidFill>
                <a:latin typeface="Calibri"/>
                <a:ea typeface="Calibri"/>
                <a:cs typeface="Calibri"/>
                <a:sym typeface="Calibri"/>
              </a:rPr>
              <a:t>knowledge </a:t>
            </a:r>
            <a:r>
              <a:rPr sz="2400" dirty="0">
                <a:solidFill>
                  <a:srgbClr val="154578"/>
                </a:solidFill>
                <a:latin typeface="Calibri"/>
                <a:ea typeface="Calibri"/>
                <a:cs typeface="Calibri"/>
                <a:sym typeface="Calibri"/>
              </a:rPr>
              <a:t>and capacity to function effectively as a stakeholder through communication, cooperation, and collaboration</a:t>
            </a:r>
          </a:p>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Seek support when needed--</a:t>
            </a:r>
            <a:r>
              <a:rPr sz="2400" b="1" dirty="0">
                <a:solidFill>
                  <a:srgbClr val="154578"/>
                </a:solidFill>
                <a:latin typeface="Calibri"/>
                <a:ea typeface="Calibri"/>
                <a:cs typeface="Calibri"/>
                <a:sym typeface="Calibri"/>
              </a:rPr>
              <a:t>the DaSy Center is here to help!</a:t>
            </a:r>
          </a:p>
        </p:txBody>
      </p:sp>
      <p:sp>
        <p:nvSpPr>
          <p:cNvPr id="346" name="Shape 346"/>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lvl1pPr indent="233363" defTabSz="839787">
              <a:defRPr sz="33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300" b="1" dirty="0">
                <a:solidFill>
                  <a:srgbClr val="154578"/>
                </a:solidFill>
              </a:rPr>
              <a:t>Putting it All Together</a:t>
            </a:r>
          </a:p>
        </p:txBody>
      </p:sp>
      <p:grpSp>
        <p:nvGrpSpPr>
          <p:cNvPr id="355" name="Group 355"/>
          <p:cNvGrpSpPr/>
          <p:nvPr/>
        </p:nvGrpSpPr>
        <p:grpSpPr>
          <a:xfrm>
            <a:off x="7446861" y="98088"/>
            <a:ext cx="1441988" cy="1461006"/>
            <a:chOff x="0" y="0"/>
            <a:chExt cx="1441987" cy="1461005"/>
          </a:xfrm>
        </p:grpSpPr>
        <p:sp>
          <p:nvSpPr>
            <p:cNvPr id="347" name="Shape 347"/>
            <p:cNvSpPr/>
            <p:nvPr/>
          </p:nvSpPr>
          <p:spPr>
            <a:xfrm rot="20710585">
              <a:off x="507382" y="12502"/>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dirty="0"/>
            </a:p>
          </p:txBody>
        </p:sp>
        <p:sp>
          <p:nvSpPr>
            <p:cNvPr id="348" name="Shape 348"/>
            <p:cNvSpPr/>
            <p:nvPr/>
          </p:nvSpPr>
          <p:spPr>
            <a:xfrm rot="15310585">
              <a:off x="248321" y="5268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dirty="0"/>
            </a:p>
          </p:txBody>
        </p:sp>
        <p:sp>
          <p:nvSpPr>
            <p:cNvPr id="349" name="Shape 349"/>
            <p:cNvSpPr/>
            <p:nvPr/>
          </p:nvSpPr>
          <p:spPr>
            <a:xfrm rot="1810585">
              <a:off x="820699" y="66140"/>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dirty="0"/>
            </a:p>
          </p:txBody>
        </p:sp>
        <p:sp>
          <p:nvSpPr>
            <p:cNvPr id="350" name="Shape 350"/>
            <p:cNvSpPr/>
            <p:nvPr/>
          </p:nvSpPr>
          <p:spPr>
            <a:xfrm rot="1810585">
              <a:off x="396873" y="799508"/>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dirty="0"/>
            </a:p>
          </p:txBody>
        </p:sp>
        <p:sp>
          <p:nvSpPr>
            <p:cNvPr id="351" name="Shape 351"/>
            <p:cNvSpPr/>
            <p:nvPr/>
          </p:nvSpPr>
          <p:spPr>
            <a:xfrm rot="18010585">
              <a:off x="254096" y="198551"/>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dirty="0"/>
            </a:p>
          </p:txBody>
        </p:sp>
        <p:sp>
          <p:nvSpPr>
            <p:cNvPr id="352" name="Shape 352"/>
            <p:cNvSpPr/>
            <p:nvPr/>
          </p:nvSpPr>
          <p:spPr>
            <a:xfrm rot="9910585">
              <a:off x="709184" y="793984"/>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dirty="0"/>
            </a:p>
          </p:txBody>
        </p:sp>
        <p:sp>
          <p:nvSpPr>
            <p:cNvPr id="353" name="Shape 353"/>
            <p:cNvSpPr/>
            <p:nvPr/>
          </p:nvSpPr>
          <p:spPr>
            <a:xfrm rot="4510585">
              <a:off x="1010785" y="322076"/>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dirty="0"/>
            </a:p>
          </p:txBody>
        </p:sp>
        <p:sp>
          <p:nvSpPr>
            <p:cNvPr id="354" name="Shape 354"/>
            <p:cNvSpPr/>
            <p:nvPr/>
          </p:nvSpPr>
          <p:spPr>
            <a:xfrm rot="7210585">
              <a:off x="985179" y="6407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dirty="0"/>
            </a:p>
          </p:txBody>
        </p:sp>
      </p:grpSp>
      <p:sp>
        <p:nvSpPr>
          <p:cNvPr id="356" name="Shape 356"/>
          <p:cNvSpPr/>
          <p:nvPr/>
        </p:nvSpPr>
        <p:spPr>
          <a:xfrm rot="20710585">
            <a:off x="8027705" y="700103"/>
            <a:ext cx="256033" cy="2512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dirty="0"/>
          </a:p>
        </p:txBody>
      </p:sp>
    </p:spTree>
    <p:extLst>
      <p:ext uri="{BB962C8B-B14F-4D97-AF65-F5344CB8AC3E}">
        <p14:creationId xmlns:p14="http://schemas.microsoft.com/office/powerpoint/2010/main" val="62684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55"/>
                                        </p:tgtEl>
                                        <p:attrNameLst>
                                          <p:attrName>style.visibility</p:attrName>
                                        </p:attrNameLst>
                                      </p:cBhvr>
                                      <p:to>
                                        <p:strVal val="visible"/>
                                      </p:to>
                                    </p:set>
                                    <p:animEffect transition="in" filter="fade">
                                      <p:cBhvr>
                                        <p:cTn id="7" dur="20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345">
                                            <p:bg/>
                                          </p:spTgt>
                                        </p:tgtEl>
                                        <p:attrNameLst>
                                          <p:attrName>style.visibility</p:attrName>
                                        </p:attrNameLst>
                                      </p:cBhvr>
                                      <p:to>
                                        <p:strVal val="visible"/>
                                      </p:to>
                                    </p:set>
                                    <p:animEffect transition="in" filter="fade">
                                      <p:cBhvr>
                                        <p:cTn id="12" dur="2000"/>
                                        <p:tgtEl>
                                          <p:spTgt spid="345">
                                            <p:bg/>
                                          </p:spTgt>
                                        </p:tgtEl>
                                      </p:cBhvr>
                                    </p:animEffect>
                                  </p:childTnLst>
                                </p:cTn>
                              </p:par>
                              <p:par>
                                <p:cTn id="13" presetID="10" presetClass="entr" presetSubtype="0" fill="hold" grpId="0">
                                  <p:stCondLst>
                                    <p:cond delay="0"/>
                                  </p:stCondLst>
                                  <p:iterate>
                                    <p:tmAbs val="0"/>
                                  </p:iterate>
                                  <p:childTnLst>
                                    <p:set>
                                      <p:cBhvr>
                                        <p:cTn id="14" fill="hold"/>
                                        <p:tgtEl>
                                          <p:spTgt spid="345">
                                            <p:txEl>
                                              <p:pRg st="0" end="0"/>
                                            </p:txEl>
                                          </p:spTgt>
                                        </p:tgtEl>
                                        <p:attrNameLst>
                                          <p:attrName>style.visibility</p:attrName>
                                        </p:attrNameLst>
                                      </p:cBhvr>
                                      <p:to>
                                        <p:strVal val="visible"/>
                                      </p:to>
                                    </p:set>
                                    <p:animEffect transition="in" filter="fade">
                                      <p:cBhvr>
                                        <p:cTn id="15" dur="2000"/>
                                        <p:tgtEl>
                                          <p:spTgt spid="34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345">
                                            <p:txEl>
                                              <p:pRg st="1" end="1"/>
                                            </p:txEl>
                                          </p:spTgt>
                                        </p:tgtEl>
                                        <p:attrNameLst>
                                          <p:attrName>style.visibility</p:attrName>
                                        </p:attrNameLst>
                                      </p:cBhvr>
                                      <p:to>
                                        <p:strVal val="visible"/>
                                      </p:to>
                                    </p:set>
                                    <p:animEffect transition="in" filter="fade">
                                      <p:cBhvr>
                                        <p:cTn id="20" dur="2000"/>
                                        <p:tgtEl>
                                          <p:spTgt spid="34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345">
                                            <p:txEl>
                                              <p:pRg st="2" end="2"/>
                                            </p:txEl>
                                          </p:spTgt>
                                        </p:tgtEl>
                                        <p:attrNameLst>
                                          <p:attrName>style.visibility</p:attrName>
                                        </p:attrNameLst>
                                      </p:cBhvr>
                                      <p:to>
                                        <p:strVal val="visible"/>
                                      </p:to>
                                    </p:set>
                                    <p:animEffect transition="in" filter="fade">
                                      <p:cBhvr>
                                        <p:cTn id="25" dur="2000"/>
                                        <p:tgtEl>
                                          <p:spTgt spid="34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345">
                                            <p:txEl>
                                              <p:pRg st="3" end="3"/>
                                            </p:txEl>
                                          </p:spTgt>
                                        </p:tgtEl>
                                        <p:attrNameLst>
                                          <p:attrName>style.visibility</p:attrName>
                                        </p:attrNameLst>
                                      </p:cBhvr>
                                      <p:to>
                                        <p:strVal val="visible"/>
                                      </p:to>
                                    </p:set>
                                    <p:animEffect transition="in" filter="fade">
                                      <p:cBhvr>
                                        <p:cTn id="30" dur="2000"/>
                                        <p:tgtEl>
                                          <p:spTgt spid="3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build="p" animBg="1" advAuto="0"/>
      <p:bldP spid="355" grpId="0" animBg="1" advAuto="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Putting it All Together with the ECIDS Demonstrations</a:t>
            </a:r>
            <a:endParaRPr lang="en-US" dirty="0"/>
          </a:p>
        </p:txBody>
      </p:sp>
      <p:pic>
        <p:nvPicPr>
          <p:cNvPr id="1026" name="Picture 2" descr="&quot; &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52700" y="1600200"/>
            <a:ext cx="4038600" cy="403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00952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a:bodyPr>
          <a:lstStyle/>
          <a:p>
            <a:r>
              <a:rPr lang="en-US" sz="2400" i="1" dirty="0"/>
              <a:t>“Please rate your level of familiarity with Early Childhood Integrated Data Systems (ECIDS) efforts in your state</a:t>
            </a:r>
            <a:r>
              <a:rPr lang="en-US" sz="2400" i="1" dirty="0" smtClean="0"/>
              <a:t>.”</a:t>
            </a:r>
            <a:endParaRPr lang="en-US" sz="2400" i="1" dirty="0"/>
          </a:p>
        </p:txBody>
      </p:sp>
      <p:sp>
        <p:nvSpPr>
          <p:cNvPr id="3" name="Content Placeholder 2"/>
          <p:cNvSpPr>
            <a:spLocks noGrp="1"/>
          </p:cNvSpPr>
          <p:nvPr>
            <p:ph idx="1"/>
          </p:nvPr>
        </p:nvSpPr>
        <p:spPr/>
        <p:txBody>
          <a:bodyPr/>
          <a:lstStyle/>
          <a:p>
            <a:r>
              <a:rPr lang="en-US" dirty="0"/>
              <a:t>As part of a pre-meeting questionnaire, </a:t>
            </a:r>
            <a:r>
              <a:rPr lang="en-US" dirty="0" smtClean="0"/>
              <a:t>state </a:t>
            </a:r>
            <a:r>
              <a:rPr lang="en-US" dirty="0"/>
              <a:t>participants were asked their level of agreement with this statement. This slide contained the results.</a:t>
            </a:r>
          </a:p>
          <a:p>
            <a:pPr marL="0" indent="0">
              <a:buNone/>
            </a:pPr>
            <a:endParaRPr lang="en-US" dirty="0"/>
          </a:p>
        </p:txBody>
      </p:sp>
    </p:spTree>
    <p:extLst>
      <p:ext uri="{BB962C8B-B14F-4D97-AF65-F5344CB8AC3E}">
        <p14:creationId xmlns:p14="http://schemas.microsoft.com/office/powerpoint/2010/main" val="13714238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a:ln>
            <a:noFill/>
          </a:ln>
        </p:spPr>
        <p:txBody>
          <a:bodyPr>
            <a:normAutofit/>
          </a:bodyPr>
          <a:lstStyle/>
          <a:p>
            <a:r>
              <a:rPr lang="en-US" sz="2400" dirty="0">
                <a:hlinkClick r:id="rId3"/>
              </a:rPr>
              <a:t>http://</a:t>
            </a:r>
            <a:r>
              <a:rPr lang="en-US" sz="2400" dirty="0" smtClean="0">
                <a:hlinkClick r:id="rId3"/>
              </a:rPr>
              <a:t>www.dasycenter.org/resources/modules.html</a:t>
            </a:r>
            <a:r>
              <a:rPr lang="en-US" sz="2400" dirty="0" smtClean="0"/>
              <a:t>  </a:t>
            </a:r>
            <a:endParaRPr lang="en-US" sz="2400" dirty="0"/>
          </a:p>
        </p:txBody>
      </p:sp>
      <p:pic>
        <p:nvPicPr>
          <p:cNvPr id="1026"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55297" t="14658" r="6202" b="4592"/>
          <a:stretch/>
        </p:blipFill>
        <p:spPr bwMode="auto">
          <a:xfrm>
            <a:off x="1295399" y="914400"/>
            <a:ext cx="6585309" cy="55245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713815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3352800" cy="5287962"/>
          </a:xfrm>
          <a:noFill/>
        </p:spPr>
        <p:txBody>
          <a:bodyPr>
            <a:normAutofit/>
          </a:bodyPr>
          <a:lstStyle/>
          <a:p>
            <a:r>
              <a:rPr lang="en-US" dirty="0" smtClean="0"/>
              <a:t/>
            </a:r>
            <a:br>
              <a:rPr lang="en-US" dirty="0" smtClean="0"/>
            </a:br>
            <a:r>
              <a:rPr lang="en-US" dirty="0" smtClean="0"/>
              <a:t>Reflections</a:t>
            </a:r>
            <a:endParaRPr lang="en-US" dirty="0"/>
          </a:p>
        </p:txBody>
      </p:sp>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066800"/>
            <a:ext cx="4434472" cy="3352800"/>
          </a:xfrm>
          <a:prstGeom prst="rect">
            <a:avLst/>
          </a:prstGeom>
        </p:spPr>
      </p:pic>
    </p:spTree>
    <p:extLst>
      <p:ext uri="{BB962C8B-B14F-4D97-AF65-F5344CB8AC3E}">
        <p14:creationId xmlns:p14="http://schemas.microsoft.com/office/powerpoint/2010/main" val="14792769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Next </a:t>
            </a:r>
            <a:r>
              <a:rPr lang="en-US" dirty="0"/>
              <a:t>Steps and TA </a:t>
            </a:r>
            <a:r>
              <a:rPr lang="en-US" dirty="0" smtClean="0"/>
              <a:t>Needs</a:t>
            </a:r>
            <a:endParaRPr lang="en-US" dirty="0"/>
          </a:p>
        </p:txBody>
      </p:sp>
      <p:sp>
        <p:nvSpPr>
          <p:cNvPr id="3" name="Content Placeholder 2"/>
          <p:cNvSpPr>
            <a:spLocks noGrp="1"/>
          </p:cNvSpPr>
          <p:nvPr>
            <p:ph idx="1"/>
          </p:nvPr>
        </p:nvSpPr>
        <p:spPr>
          <a:xfrm>
            <a:off x="228600" y="1447800"/>
            <a:ext cx="8458200" cy="4495800"/>
          </a:xfrm>
          <a:noFill/>
        </p:spPr>
        <p:txBody>
          <a:bodyPr/>
          <a:lstStyle/>
          <a:p>
            <a:r>
              <a:rPr lang="en-US" dirty="0" smtClean="0"/>
              <a:t>Review the ideas/action items from the 4 major topics</a:t>
            </a:r>
          </a:p>
          <a:p>
            <a:pPr lvl="1"/>
            <a:r>
              <a:rPr lang="en-US" dirty="0" smtClean="0"/>
              <a:t>As an individual OR </a:t>
            </a:r>
          </a:p>
          <a:p>
            <a:pPr lvl="1"/>
            <a:r>
              <a:rPr lang="en-US" dirty="0" smtClean="0"/>
              <a:t>As part of a state grouping </a:t>
            </a:r>
          </a:p>
          <a:p>
            <a:r>
              <a:rPr lang="en-US" dirty="0" smtClean="0"/>
              <a:t>Record your top 2 or 3 next actions to pursue </a:t>
            </a:r>
          </a:p>
          <a:p>
            <a:pPr lvl="1"/>
            <a:r>
              <a:rPr lang="en-US" dirty="0" smtClean="0"/>
              <a:t>Idea</a:t>
            </a:r>
          </a:p>
          <a:p>
            <a:pPr lvl="1"/>
            <a:r>
              <a:rPr lang="en-US" dirty="0" smtClean="0"/>
              <a:t>First action step</a:t>
            </a:r>
          </a:p>
          <a:p>
            <a:pPr lvl="1"/>
            <a:r>
              <a:rPr lang="en-US" dirty="0" smtClean="0"/>
              <a:t>Person(s) involved</a:t>
            </a:r>
          </a:p>
          <a:p>
            <a:pPr lvl="1"/>
            <a:r>
              <a:rPr lang="en-US" dirty="0" smtClean="0"/>
              <a:t>Timeframe</a:t>
            </a:r>
          </a:p>
          <a:p>
            <a:r>
              <a:rPr lang="en-US" b="1" u="sng" dirty="0" smtClean="0"/>
              <a:t>Be sure to include any TA that you need</a:t>
            </a:r>
          </a:p>
          <a:p>
            <a:pPr marL="0" indent="0">
              <a:buNone/>
            </a:pPr>
            <a:endParaRPr lang="en-US" dirty="0"/>
          </a:p>
        </p:txBody>
      </p:sp>
    </p:spTree>
    <p:extLst>
      <p:ext uri="{BB962C8B-B14F-4D97-AF65-F5344CB8AC3E}">
        <p14:creationId xmlns:p14="http://schemas.microsoft.com/office/powerpoint/2010/main" val="18376638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a:picLocks noChangeAspect="1"/>
          </p:cNvPicPr>
          <p:nvPr/>
        </p:nvPicPr>
        <p:blipFill>
          <a:blip r:embed="rId3" cstate="print"/>
          <a:stretch>
            <a:fillRect/>
          </a:stretch>
        </p:blipFill>
        <p:spPr>
          <a:xfrm>
            <a:off x="5147154" y="1417638"/>
            <a:ext cx="3171881" cy="4456199"/>
          </a:xfrm>
          <a:prstGeom prst="rect">
            <a:avLst/>
          </a:prstGeom>
        </p:spPr>
      </p:pic>
      <p:sp>
        <p:nvSpPr>
          <p:cNvPr id="5" name="Title 4"/>
          <p:cNvSpPr>
            <a:spLocks noGrp="1"/>
          </p:cNvSpPr>
          <p:nvPr>
            <p:ph type="title"/>
          </p:nvPr>
        </p:nvSpPr>
        <p:spPr>
          <a:xfrm>
            <a:off x="457200" y="274638"/>
            <a:ext cx="8382000" cy="1143000"/>
          </a:xfrm>
        </p:spPr>
        <p:txBody>
          <a:bodyPr>
            <a:normAutofit fontScale="90000"/>
          </a:bodyPr>
          <a:lstStyle/>
          <a:p>
            <a:r>
              <a:rPr lang="en-US" dirty="0" smtClean="0"/>
              <a:t>Today’s Evaluation &amp; Tomorrow’s </a:t>
            </a:r>
            <a:r>
              <a:rPr lang="en-US" dirty="0"/>
              <a:t>Meeting</a:t>
            </a:r>
            <a:br>
              <a:rPr lang="en-US" dirty="0"/>
            </a:br>
            <a:endParaRPr lang="en-US" dirty="0"/>
          </a:p>
        </p:txBody>
      </p:sp>
      <p:sp>
        <p:nvSpPr>
          <p:cNvPr id="6" name="Content Placeholder 5"/>
          <p:cNvSpPr>
            <a:spLocks noGrp="1"/>
          </p:cNvSpPr>
          <p:nvPr>
            <p:ph idx="1"/>
          </p:nvPr>
        </p:nvSpPr>
        <p:spPr>
          <a:xfrm>
            <a:off x="457200" y="1600200"/>
            <a:ext cx="4114800" cy="4038600"/>
          </a:xfrm>
          <a:noFill/>
        </p:spPr>
        <p:txBody>
          <a:bodyPr/>
          <a:lstStyle/>
          <a:p>
            <a:r>
              <a:rPr lang="en-US" dirty="0" smtClean="0"/>
              <a:t>Evaluation will be emailed to you today</a:t>
            </a:r>
          </a:p>
          <a:p>
            <a:r>
              <a:rPr lang="en-US" dirty="0" smtClean="0"/>
              <a:t>Tomorrow’s meeting starts </a:t>
            </a:r>
            <a:r>
              <a:rPr lang="en-US" dirty="0"/>
              <a:t>at 8:30 </a:t>
            </a:r>
            <a:r>
              <a:rPr lang="en-US" dirty="0" smtClean="0"/>
              <a:t>am</a:t>
            </a:r>
          </a:p>
          <a:p>
            <a:pPr lvl="1"/>
            <a:r>
              <a:rPr lang="en-US" dirty="0" smtClean="0"/>
              <a:t>Located </a:t>
            </a:r>
            <a:r>
              <a:rPr lang="en-US" dirty="0"/>
              <a:t>in Hyatt Regency </a:t>
            </a:r>
            <a:r>
              <a:rPr lang="en-US" dirty="0" smtClean="0"/>
              <a:t>Bethesda</a:t>
            </a:r>
          </a:p>
          <a:p>
            <a:pPr lvl="1"/>
            <a:r>
              <a:rPr lang="en-US" dirty="0"/>
              <a:t>1 Bethesda Metro Center</a:t>
            </a:r>
            <a:br>
              <a:rPr lang="en-US" dirty="0"/>
            </a:br>
            <a:endParaRPr lang="en-US" dirty="0"/>
          </a:p>
        </p:txBody>
      </p:sp>
    </p:spTree>
    <p:extLst>
      <p:ext uri="{BB962C8B-B14F-4D97-AF65-F5344CB8AC3E}">
        <p14:creationId xmlns:p14="http://schemas.microsoft.com/office/powerpoint/2010/main" val="18605647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grpSp>
        <p:nvGrpSpPr>
          <p:cNvPr id="6" name="Group 5" descr="&quot; &quot;"/>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610600" cy="4754561"/>
          </a:xfrm>
          <a:noFill/>
        </p:spPr>
        <p:txBody>
          <a:bodyPr/>
          <a:lstStyle/>
          <a:p>
            <a:r>
              <a:rPr lang="en-US" dirty="0" smtClean="0"/>
              <a:t>Find meeting participant that you don’t know well</a:t>
            </a:r>
          </a:p>
          <a:p>
            <a:r>
              <a:rPr lang="en-US" dirty="0" smtClean="0"/>
              <a:t>Sit with them for 5 minutes</a:t>
            </a:r>
          </a:p>
          <a:p>
            <a:r>
              <a:rPr lang="en-US" dirty="0" smtClean="0"/>
              <a:t>Each of you record about your partner</a:t>
            </a:r>
          </a:p>
          <a:p>
            <a:pPr lvl="1"/>
            <a:r>
              <a:rPr lang="en-US" dirty="0" smtClean="0"/>
              <a:t>Name, state, role</a:t>
            </a:r>
          </a:p>
          <a:p>
            <a:pPr lvl="1"/>
            <a:r>
              <a:rPr lang="en-US" dirty="0" smtClean="0"/>
              <a:t>Share 1 or 2 of each of the following</a:t>
            </a:r>
          </a:p>
          <a:p>
            <a:pPr lvl="2"/>
            <a:r>
              <a:rPr lang="en-US" dirty="0" smtClean="0"/>
              <a:t>Current activity, strength/assets, or success related to linking and/or integrating data</a:t>
            </a:r>
          </a:p>
          <a:p>
            <a:pPr lvl="2"/>
            <a:r>
              <a:rPr lang="en-US" dirty="0" smtClean="0"/>
              <a:t>Biggest challenge in their state related to linking and/or integrating data</a:t>
            </a:r>
          </a:p>
          <a:p>
            <a:r>
              <a:rPr lang="en-US" dirty="0" smtClean="0"/>
              <a:t>Introduce your partner to the large group (1 minute)</a:t>
            </a:r>
          </a:p>
          <a:p>
            <a:pPr lvl="1"/>
            <a:endParaRPr lang="en-US" dirty="0" smtClean="0"/>
          </a:p>
          <a:p>
            <a:pPr lvl="1"/>
            <a:endParaRPr lang="en-US" dirty="0"/>
          </a:p>
        </p:txBody>
      </p:sp>
      <p:sp>
        <p:nvSpPr>
          <p:cNvPr id="3" name="Title 2"/>
          <p:cNvSpPr>
            <a:spLocks noGrp="1"/>
          </p:cNvSpPr>
          <p:nvPr>
            <p:ph type="title"/>
          </p:nvPr>
        </p:nvSpPr>
        <p:spPr>
          <a:xfrm>
            <a:off x="457200" y="274638"/>
            <a:ext cx="8458200" cy="1143000"/>
          </a:xfrm>
        </p:spPr>
        <p:txBody>
          <a:bodyPr/>
          <a:lstStyle/>
          <a:p>
            <a:r>
              <a:rPr lang="en-US" dirty="0" smtClean="0"/>
              <a:t>Getting to know you…</a:t>
            </a:r>
            <a:endParaRPr lang="en-US" dirty="0"/>
          </a:p>
        </p:txBody>
      </p:sp>
    </p:spTree>
    <p:extLst>
      <p:ext uri="{BB962C8B-B14F-4D97-AF65-F5344CB8AC3E}">
        <p14:creationId xmlns:p14="http://schemas.microsoft.com/office/powerpoint/2010/main" val="2153462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Terms, Resources, &amp; Tools</a:t>
            </a:r>
            <a:endParaRPr lang="en-US" dirty="0"/>
          </a:p>
        </p:txBody>
      </p:sp>
      <p:pic>
        <p:nvPicPr>
          <p:cNvPr id="7"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8262" y="1752600"/>
            <a:ext cx="5087937" cy="3815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98919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lstStyle/>
          <a:p>
            <a:r>
              <a:rPr lang="en-US" dirty="0" smtClean="0"/>
              <a:t>Data/Information Sharing</a:t>
            </a:r>
          </a:p>
          <a:p>
            <a:r>
              <a:rPr lang="en-US" dirty="0" smtClean="0"/>
              <a:t>Data Integration</a:t>
            </a:r>
          </a:p>
          <a:p>
            <a:r>
              <a:rPr lang="en-US" dirty="0" smtClean="0"/>
              <a:t>Data Linkages</a:t>
            </a:r>
          </a:p>
          <a:p>
            <a:r>
              <a:rPr lang="en-US" dirty="0" smtClean="0"/>
              <a:t>Data System</a:t>
            </a:r>
          </a:p>
          <a:p>
            <a:r>
              <a:rPr lang="en-US" dirty="0" smtClean="0"/>
              <a:t>Early Childhood Integrated Data System</a:t>
            </a:r>
          </a:p>
          <a:p>
            <a:r>
              <a:rPr lang="en-US" dirty="0" smtClean="0"/>
              <a:t>ECIDS Tool Kit</a:t>
            </a:r>
          </a:p>
          <a:p>
            <a:r>
              <a:rPr lang="en-US" dirty="0" smtClean="0"/>
              <a:t>Interoperability</a:t>
            </a:r>
          </a:p>
          <a:p>
            <a:r>
              <a:rPr lang="en-US" dirty="0" smtClean="0"/>
              <a:t>Stakeholders</a:t>
            </a:r>
          </a:p>
          <a:p>
            <a:pPr marL="0"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t>Key Terminology for the Next Two Days</a:t>
            </a:r>
            <a:endParaRPr lang="en-US" dirty="0"/>
          </a:p>
        </p:txBody>
      </p:sp>
    </p:spTree>
    <p:extLst>
      <p:ext uri="{BB962C8B-B14F-4D97-AF65-F5344CB8AC3E}">
        <p14:creationId xmlns:p14="http://schemas.microsoft.com/office/powerpoint/2010/main" val="4151628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Resources/Tools: DaSy Framework and ECIDS Toolkit</a:t>
            </a:r>
            <a:endParaRPr lang="en-US" dirty="0"/>
          </a:p>
        </p:txBody>
      </p:sp>
      <p:sp>
        <p:nvSpPr>
          <p:cNvPr id="6" name="Picture Placeholder 5"/>
          <p:cNvSpPr>
            <a:spLocks noGrp="1"/>
          </p:cNvSpPr>
          <p:nvPr>
            <p:ph type="pic" sz="quarter" idx="10"/>
          </p:nvPr>
        </p:nvSpPr>
        <p:spPr/>
      </p:sp>
      <p:pic>
        <p:nvPicPr>
          <p:cNvPr id="7" name="Picture 6"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2587">
            <a:off x="2705787" y="2349377"/>
            <a:ext cx="4961590" cy="3053286"/>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51651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Data System refers to the </a:t>
            </a:r>
            <a:r>
              <a:rPr lang="en-US" dirty="0">
                <a:solidFill>
                  <a:srgbClr val="FF0000"/>
                </a:solidFill>
              </a:rPr>
              <a:t>hardware</a:t>
            </a:r>
            <a:r>
              <a:rPr lang="en-US" sz="3200" dirty="0" smtClean="0"/>
              <a:t>, </a:t>
            </a:r>
            <a:r>
              <a:rPr lang="en-US" dirty="0">
                <a:solidFill>
                  <a:srgbClr val="FF0000"/>
                </a:solidFill>
              </a:rPr>
              <a:t>software</a:t>
            </a:r>
            <a:r>
              <a:rPr lang="en-US" sz="3200" dirty="0" smtClean="0"/>
              <a:t>, and </a:t>
            </a:r>
            <a:r>
              <a:rPr lang="en-US" dirty="0">
                <a:solidFill>
                  <a:srgbClr val="FF0000"/>
                </a:solidFill>
              </a:rPr>
              <a:t>other applications</a:t>
            </a:r>
            <a:r>
              <a:rPr lang="en-US" sz="3200" dirty="0" smtClean="0"/>
              <a:t> that enable Part C and Section 619 programs to collect data about children, families, workforce, and/or program characteristics (e.g., program quality), as well as the </a:t>
            </a:r>
            <a:r>
              <a:rPr lang="en-US" dirty="0">
                <a:solidFill>
                  <a:srgbClr val="FF0000"/>
                </a:solidFill>
              </a:rPr>
              <a:t>analysis</a:t>
            </a:r>
            <a:r>
              <a:rPr lang="en-US" sz="3200" dirty="0" smtClean="0"/>
              <a:t>, </a:t>
            </a:r>
            <a:r>
              <a:rPr lang="en-US" dirty="0">
                <a:solidFill>
                  <a:srgbClr val="FF0000"/>
                </a:solidFill>
              </a:rPr>
              <a:t>reporting</a:t>
            </a:r>
            <a:r>
              <a:rPr lang="en-US" sz="3200" dirty="0" smtClean="0"/>
              <a:t>, and </a:t>
            </a:r>
            <a:r>
              <a:rPr lang="en-US" dirty="0">
                <a:solidFill>
                  <a:srgbClr val="FF0000"/>
                </a:solidFill>
              </a:rPr>
              <a:t>data use</a:t>
            </a:r>
            <a:r>
              <a:rPr lang="en-US" sz="3200" dirty="0" smtClean="0"/>
              <a:t> practices associated with those data.</a:t>
            </a:r>
            <a:endParaRPr lang="en-US" sz="3200" dirty="0"/>
          </a:p>
        </p:txBody>
      </p:sp>
      <p:sp>
        <p:nvSpPr>
          <p:cNvPr id="2" name="Title 1"/>
          <p:cNvSpPr>
            <a:spLocks noGrp="1"/>
          </p:cNvSpPr>
          <p:nvPr>
            <p:ph type="title"/>
          </p:nvPr>
        </p:nvSpPr>
        <p:spPr/>
        <p:txBody>
          <a:bodyPr/>
          <a:lstStyle/>
          <a:p>
            <a:r>
              <a:rPr lang="en-US" dirty="0" smtClean="0"/>
              <a:t>Broad Definition of “Data System”</a:t>
            </a:r>
            <a:endParaRPr lang="en-US" dirty="0"/>
          </a:p>
        </p:txBody>
      </p:sp>
    </p:spTree>
    <p:extLst>
      <p:ext uri="{BB962C8B-B14F-4D97-AF65-F5344CB8AC3E}">
        <p14:creationId xmlns:p14="http://schemas.microsoft.com/office/powerpoint/2010/main" val="3610461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DaSy </a:t>
            </a:r>
            <a:r>
              <a:rPr lang="en-US" dirty="0" smtClean="0">
                <a:solidFill>
                  <a:srgbClr val="FF0000"/>
                </a:solidFill>
              </a:rPr>
              <a:t>Data System </a:t>
            </a:r>
            <a:r>
              <a:rPr lang="en-US" dirty="0" smtClean="0"/>
              <a:t>Framework: </a:t>
            </a:r>
            <a:br>
              <a:rPr lang="en-US" dirty="0" smtClean="0"/>
            </a:br>
            <a:r>
              <a:rPr lang="en-US" i="1" dirty="0" smtClean="0"/>
              <a:t>What is it?</a:t>
            </a:r>
            <a:endParaRPr lang="en-US" i="1" dirty="0"/>
          </a:p>
        </p:txBody>
      </p:sp>
      <p:sp>
        <p:nvSpPr>
          <p:cNvPr id="6" name="Content Placeholder 5"/>
          <p:cNvSpPr>
            <a:spLocks noGrp="1"/>
          </p:cNvSpPr>
          <p:nvPr>
            <p:ph idx="1"/>
          </p:nvPr>
        </p:nvSpPr>
        <p:spPr>
          <a:xfrm>
            <a:off x="5446250" y="1600200"/>
            <a:ext cx="2501577" cy="1943100"/>
          </a:xfrm>
        </p:spPr>
        <p:txBody>
          <a:bodyPr/>
          <a:lstStyle/>
          <a:p>
            <a:pPr marL="0" indent="0" algn="ctr">
              <a:buNone/>
            </a:pPr>
            <a:r>
              <a:rPr lang="en-US" dirty="0" smtClean="0"/>
              <a:t>It is the </a:t>
            </a:r>
            <a:r>
              <a:rPr lang="en-US" dirty="0"/>
              <a:t>Data </a:t>
            </a:r>
            <a:r>
              <a:rPr lang="en-US" dirty="0" smtClean="0"/>
              <a:t>System component </a:t>
            </a:r>
            <a:r>
              <a:rPr lang="en-US" dirty="0"/>
              <a:t>of the </a:t>
            </a:r>
            <a:r>
              <a:rPr lang="en-US" dirty="0" smtClean="0"/>
              <a:t>larger </a:t>
            </a:r>
            <a:r>
              <a:rPr lang="en-US" b="1" dirty="0" smtClean="0"/>
              <a:t>ECTA System Framework for Part C &amp; Section 619</a:t>
            </a:r>
            <a:r>
              <a:rPr lang="en-US" dirty="0" smtClean="0"/>
              <a:t>.</a:t>
            </a:r>
            <a:endParaRPr lang="en-US" dirty="0"/>
          </a:p>
          <a:p>
            <a:pPr marL="0" indent="0">
              <a:buNone/>
            </a:pPr>
            <a:endParaRPr lang="en-US" dirty="0"/>
          </a:p>
        </p:txBody>
      </p:sp>
      <p:pic>
        <p:nvPicPr>
          <p:cNvPr id="1026" name="Picture 2" descr="This image represents the ECTA System Framework and shows that the DaSy Data System Framework is part of the Data System component of the larger ECTA System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4324305" cy="3257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857250" y="5486400"/>
            <a:ext cx="7090577" cy="300082"/>
          </a:xfrm>
          <a:prstGeom prst="rect">
            <a:avLst/>
          </a:prstGeom>
          <a:noFill/>
        </p:spPr>
        <p:txBody>
          <a:bodyPr wrap="square" rtlCol="0">
            <a:spAutoFit/>
          </a:bodyPr>
          <a:lstStyle/>
          <a:p>
            <a:r>
              <a:rPr lang="en-US" sz="1350" dirty="0"/>
              <a:t>For more information about the ECTA System Framework, visit: </a:t>
            </a:r>
            <a:r>
              <a:rPr lang="en-US" sz="1350" dirty="0">
                <a:hlinkClick r:id="rId4"/>
              </a:rPr>
              <a:t>http://ectacenter.org/sysframe/</a:t>
            </a:r>
            <a:r>
              <a:rPr lang="en-US" sz="1350" dirty="0"/>
              <a:t> </a:t>
            </a:r>
          </a:p>
        </p:txBody>
      </p:sp>
      <p:sp>
        <p:nvSpPr>
          <p:cNvPr id="9" name="Oval 8"/>
          <p:cNvSpPr/>
          <p:nvPr/>
        </p:nvSpPr>
        <p:spPr>
          <a:xfrm>
            <a:off x="2300287" y="4043362"/>
            <a:ext cx="1757363" cy="928688"/>
          </a:xfrm>
          <a:prstGeom prst="ellipse">
            <a:avLst/>
          </a:prstGeom>
          <a:noFill/>
          <a:ln w="28575">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noFill/>
            </a:endParaRPr>
          </a:p>
        </p:txBody>
      </p:sp>
    </p:spTree>
    <p:extLst>
      <p:ext uri="{BB962C8B-B14F-4D97-AF65-F5344CB8AC3E}">
        <p14:creationId xmlns:p14="http://schemas.microsoft.com/office/powerpoint/2010/main" val="1965346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3028950"/>
          </a:xfrm>
        </p:spPr>
        <p:txBody>
          <a:bodyPr/>
          <a:lstStyle/>
          <a:p>
            <a:pPr marL="0" indent="0">
              <a:buNone/>
            </a:pPr>
            <a:endParaRPr lang="en-US" dirty="0" smtClean="0"/>
          </a:p>
          <a:p>
            <a:r>
              <a:rPr lang="en-US" dirty="0" smtClean="0"/>
              <a:t>Assist </a:t>
            </a:r>
            <a:r>
              <a:rPr lang="en-US" dirty="0"/>
              <a:t>Part C and Section 619 </a:t>
            </a:r>
            <a:r>
              <a:rPr lang="en-US" dirty="0" smtClean="0"/>
              <a:t>state staff </a:t>
            </a:r>
            <a:r>
              <a:rPr lang="en-US" dirty="0"/>
              <a:t>in developing and enhancing high-quality state data systems and in improving the </a:t>
            </a:r>
            <a:r>
              <a:rPr lang="en-US" dirty="0">
                <a:solidFill>
                  <a:srgbClr val="FF0000"/>
                </a:solidFill>
              </a:rPr>
              <a:t>quality</a:t>
            </a:r>
            <a:r>
              <a:rPr lang="en-US" dirty="0"/>
              <a:t> of their IDEA data. </a:t>
            </a:r>
            <a:endParaRPr lang="en-US" dirty="0" smtClean="0"/>
          </a:p>
          <a:p>
            <a:endParaRPr lang="en-US" dirty="0"/>
          </a:p>
          <a:p>
            <a:endParaRPr lang="en-US" dirty="0" smtClean="0"/>
          </a:p>
          <a:p>
            <a:endParaRPr lang="en-US" dirty="0"/>
          </a:p>
          <a:p>
            <a:pPr marL="0" indent="0">
              <a:buNone/>
            </a:pPr>
            <a:r>
              <a:rPr lang="en-US" dirty="0">
                <a:hlinkClick r:id="rId3"/>
              </a:rPr>
              <a:t>http://</a:t>
            </a:r>
            <a:r>
              <a:rPr lang="en-US" dirty="0" smtClean="0">
                <a:hlinkClick r:id="rId3"/>
              </a:rPr>
              <a:t>dasycenter.org/framework/index.html</a:t>
            </a: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Purpose of the DaSy Data System Framework</a:t>
            </a:r>
            <a:endParaRPr lang="en-US" dirty="0"/>
          </a:p>
        </p:txBody>
      </p:sp>
      <p:pic>
        <p:nvPicPr>
          <p:cNvPr id="4099" name="Picture 3"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3087">
            <a:off x="3826342" y="3851566"/>
            <a:ext cx="3347061" cy="1223657"/>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252469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57401"/>
            <a:ext cx="7543800" cy="3028950"/>
          </a:xfrm>
        </p:spPr>
        <p:txBody>
          <a:bodyPr/>
          <a:lstStyle/>
          <a:p>
            <a:r>
              <a:rPr lang="en-US" sz="2400" dirty="0"/>
              <a:t>Accountability</a:t>
            </a:r>
          </a:p>
          <a:p>
            <a:pPr lvl="1"/>
            <a:r>
              <a:rPr lang="en-US" sz="2100" dirty="0"/>
              <a:t>Federal and state reporting</a:t>
            </a:r>
          </a:p>
          <a:p>
            <a:r>
              <a:rPr lang="en-US" sz="2400" dirty="0"/>
              <a:t>Program Improvement</a:t>
            </a:r>
          </a:p>
          <a:p>
            <a:pPr lvl="1"/>
            <a:r>
              <a:rPr lang="en-US" sz="2100" dirty="0"/>
              <a:t>Identifying strengths and weaknesses, improving results</a:t>
            </a:r>
          </a:p>
          <a:p>
            <a:r>
              <a:rPr lang="en-US" sz="2400" dirty="0"/>
              <a:t>Program Operations</a:t>
            </a:r>
          </a:p>
          <a:p>
            <a:pPr lvl="1"/>
            <a:r>
              <a:rPr lang="en-US" sz="2100" dirty="0"/>
              <a:t>Day-to-day management and operation of program activities</a:t>
            </a:r>
          </a:p>
          <a:p>
            <a:pPr lvl="1"/>
            <a:endParaRPr lang="en-US" dirty="0"/>
          </a:p>
        </p:txBody>
      </p:sp>
      <p:sp>
        <p:nvSpPr>
          <p:cNvPr id="2" name="Title 1"/>
          <p:cNvSpPr>
            <a:spLocks noGrp="1"/>
          </p:cNvSpPr>
          <p:nvPr>
            <p:ph type="title"/>
          </p:nvPr>
        </p:nvSpPr>
        <p:spPr/>
        <p:txBody>
          <a:bodyPr>
            <a:normAutofit fontScale="90000"/>
          </a:bodyPr>
          <a:lstStyle/>
          <a:p>
            <a:r>
              <a:rPr lang="en-US" dirty="0"/>
              <a:t>The DaSy Framework Addresses Three Major Uses of Data </a:t>
            </a:r>
          </a:p>
        </p:txBody>
      </p:sp>
    </p:spTree>
    <p:extLst>
      <p:ext uri="{BB962C8B-B14F-4D97-AF65-F5344CB8AC3E}">
        <p14:creationId xmlns:p14="http://schemas.microsoft.com/office/powerpoint/2010/main" val="2964167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5400" y="1600201"/>
            <a:ext cx="3581400" cy="4038600"/>
          </a:xfrm>
          <a:noFill/>
        </p:spPr>
        <p:txBody>
          <a:bodyPr/>
          <a:lstStyle/>
          <a:p>
            <a:r>
              <a:rPr lang="en-US" dirty="0" smtClean="0"/>
              <a:t>Missy Cochenour</a:t>
            </a:r>
          </a:p>
          <a:p>
            <a:r>
              <a:rPr lang="en-US" dirty="0" smtClean="0"/>
              <a:t>Kathi Gillaspy</a:t>
            </a:r>
          </a:p>
          <a:p>
            <a:r>
              <a:rPr lang="en-US" dirty="0" smtClean="0"/>
              <a:t>Grace Kelley</a:t>
            </a:r>
          </a:p>
          <a:p>
            <a:r>
              <a:rPr lang="en-US" dirty="0" smtClean="0"/>
              <a:t>Denise Mauzy</a:t>
            </a:r>
          </a:p>
          <a:p>
            <a:r>
              <a:rPr lang="en-US" dirty="0" smtClean="0"/>
              <a:t>Amy Nicholas</a:t>
            </a:r>
          </a:p>
          <a:p>
            <a:r>
              <a:rPr lang="en-US" dirty="0" smtClean="0"/>
              <a:t>Jeff Sellers </a:t>
            </a:r>
            <a:endParaRPr lang="en-US" dirty="0"/>
          </a:p>
          <a:p>
            <a:r>
              <a:rPr lang="en-US" dirty="0" smtClean="0"/>
              <a:t>Sharon Walsh</a:t>
            </a:r>
            <a:endParaRPr lang="en-US" dirty="0"/>
          </a:p>
        </p:txBody>
      </p:sp>
      <p:sp>
        <p:nvSpPr>
          <p:cNvPr id="3" name="Title 2"/>
          <p:cNvSpPr>
            <a:spLocks noGrp="1"/>
          </p:cNvSpPr>
          <p:nvPr>
            <p:ph type="title"/>
          </p:nvPr>
        </p:nvSpPr>
        <p:spPr/>
        <p:txBody>
          <a:bodyPr>
            <a:normAutofit fontScale="90000"/>
          </a:bodyPr>
          <a:lstStyle/>
          <a:p>
            <a:r>
              <a:rPr lang="en-US" dirty="0" smtClean="0"/>
              <a:t>Welcome, the DaSy team is happy to work with you today…</a:t>
            </a:r>
            <a:endParaRPr lang="en-US" dirty="0"/>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01245"/>
            <a:ext cx="4001340" cy="3790158"/>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233297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is image is graphic representing a daisy flower. The flower is named Data System Framework, and the petals represent the six subcomponents of the Dasy Framework which are, System Design and Development, Data Use, Data Governance and Management, Sustainability, Purpose and Vision, Stakeholder Engagement, and System Design and Development. "/>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57373" y="2066925"/>
            <a:ext cx="4156364" cy="3771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Six Subcomponents of the DaSy Framework</a:t>
            </a:r>
            <a:endParaRPr lang="en-US" dirty="0"/>
          </a:p>
        </p:txBody>
      </p:sp>
      <p:grpSp>
        <p:nvGrpSpPr>
          <p:cNvPr id="4" name="Group 3" descr="&quot; &quot;"/>
          <p:cNvGrpSpPr/>
          <p:nvPr/>
        </p:nvGrpSpPr>
        <p:grpSpPr>
          <a:xfrm>
            <a:off x="1258498" y="1242203"/>
            <a:ext cx="6563045" cy="5598738"/>
            <a:chOff x="1258498" y="1242203"/>
            <a:chExt cx="6563045" cy="5598738"/>
          </a:xfrm>
        </p:grpSpPr>
        <p:sp>
          <p:nvSpPr>
            <p:cNvPr id="2" name="Right Arrow 1"/>
            <p:cNvSpPr/>
            <p:nvPr/>
          </p:nvSpPr>
          <p:spPr>
            <a:xfrm rot="7876613">
              <a:off x="5348541" y="1556183"/>
              <a:ext cx="954941" cy="37219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2825196">
              <a:off x="2727636" y="1533574"/>
              <a:ext cx="954941" cy="37219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1258498" y="3766775"/>
              <a:ext cx="954941" cy="37219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7454926">
              <a:off x="2991019" y="6159456"/>
              <a:ext cx="954941" cy="37219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4573571">
              <a:off x="5187306" y="6177371"/>
              <a:ext cx="954941" cy="37219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0623307">
              <a:off x="6866602" y="3667729"/>
              <a:ext cx="954941" cy="37219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32347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79" y="0"/>
            <a:ext cx="8679980" cy="6111659"/>
          </a:xfrm>
          <a:prstGeom prst="rect">
            <a:avLst/>
          </a:prstGeom>
        </p:spPr>
      </p:pic>
    </p:spTree>
    <p:extLst>
      <p:ext uri="{BB962C8B-B14F-4D97-AF65-F5344CB8AC3E}">
        <p14:creationId xmlns:p14="http://schemas.microsoft.com/office/powerpoint/2010/main" val="2544313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28600"/>
            <a:ext cx="6204210" cy="5215585"/>
          </a:xfrm>
          <a:prstGeom prst="rect">
            <a:avLst/>
          </a:prstGeom>
        </p:spPr>
      </p:pic>
      <p:sp>
        <p:nvSpPr>
          <p:cNvPr id="2" name="Content Placeholder 1"/>
          <p:cNvSpPr>
            <a:spLocks noGrp="1"/>
          </p:cNvSpPr>
          <p:nvPr>
            <p:ph idx="1"/>
          </p:nvPr>
        </p:nvSpPr>
        <p:spPr>
          <a:xfrm>
            <a:off x="35859" y="5608043"/>
            <a:ext cx="8229600" cy="1066801"/>
          </a:xfrm>
        </p:spPr>
        <p:txBody>
          <a:bodyPr/>
          <a:lstStyle/>
          <a:p>
            <a:pPr marL="0" indent="0">
              <a:buNone/>
            </a:pPr>
            <a:r>
              <a:rPr lang="en-US" dirty="0">
                <a:hlinkClick r:id="rId4"/>
              </a:rPr>
              <a:t>https://slds.grads360.org/#</a:t>
            </a:r>
            <a:r>
              <a:rPr lang="en-US" dirty="0" smtClean="0">
                <a:hlinkClick r:id="rId4"/>
              </a:rPr>
              <a:t>program/ecids-toolkit</a:t>
            </a:r>
            <a:endParaRPr lang="en-US" dirty="0" smtClean="0"/>
          </a:p>
          <a:p>
            <a:endParaRPr lang="en-US" dirty="0"/>
          </a:p>
        </p:txBody>
      </p:sp>
      <p:sp>
        <p:nvSpPr>
          <p:cNvPr id="3" name="Title 2"/>
          <p:cNvSpPr>
            <a:spLocks noGrp="1"/>
          </p:cNvSpPr>
          <p:nvPr>
            <p:ph type="title"/>
          </p:nvPr>
        </p:nvSpPr>
        <p:spPr>
          <a:xfrm>
            <a:off x="457200" y="228600"/>
            <a:ext cx="2590800" cy="2316162"/>
          </a:xfrm>
        </p:spPr>
        <p:txBody>
          <a:bodyPr>
            <a:normAutofit/>
          </a:bodyPr>
          <a:lstStyle/>
          <a:p>
            <a:r>
              <a:rPr lang="en-US" dirty="0" smtClean="0"/>
              <a:t>The ECIDS Toolkit</a:t>
            </a:r>
            <a:endParaRPr lang="en-US" dirty="0"/>
          </a:p>
        </p:txBody>
      </p:sp>
    </p:spTree>
    <p:extLst>
      <p:ext uri="{BB962C8B-B14F-4D97-AF65-F5344CB8AC3E}">
        <p14:creationId xmlns:p14="http://schemas.microsoft.com/office/powerpoint/2010/main" val="1604833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DaSy Framework</a:t>
            </a:r>
          </a:p>
          <a:p>
            <a:pPr lvl="1"/>
            <a:r>
              <a:rPr lang="en-US" dirty="0" smtClean="0"/>
              <a:t>Indicator 4a</a:t>
            </a:r>
            <a:r>
              <a:rPr lang="en-US" dirty="0"/>
              <a:t>. Part C/619 state staff understand their role as stakeholders in the integrated data system initiative. </a:t>
            </a:r>
            <a:endParaRPr lang="en-US" dirty="0" smtClean="0"/>
          </a:p>
          <a:p>
            <a:pPr lvl="1"/>
            <a:endParaRPr lang="en-US" b="1" dirty="0"/>
          </a:p>
          <a:p>
            <a:r>
              <a:rPr lang="en-US" b="1" dirty="0" smtClean="0"/>
              <a:t>ECIDS Toolkit</a:t>
            </a:r>
          </a:p>
          <a:p>
            <a:pPr lvl="1"/>
            <a:r>
              <a:rPr lang="en-US" dirty="0" smtClean="0"/>
              <a:t>Key </a:t>
            </a:r>
            <a:r>
              <a:rPr lang="en-US" dirty="0"/>
              <a:t>Indicator </a:t>
            </a:r>
            <a:r>
              <a:rPr lang="en-US" dirty="0" smtClean="0"/>
              <a:t>2c: </a:t>
            </a:r>
            <a:r>
              <a:rPr lang="en-US" dirty="0"/>
              <a:t>Early childhood stakeholders are able to articulate their roles in informing and achieving the intended outcomes of the ECIDS.</a:t>
            </a:r>
          </a:p>
        </p:txBody>
      </p:sp>
      <p:sp>
        <p:nvSpPr>
          <p:cNvPr id="3" name="Title 2"/>
          <p:cNvSpPr>
            <a:spLocks noGrp="1"/>
          </p:cNvSpPr>
          <p:nvPr>
            <p:ph type="title"/>
          </p:nvPr>
        </p:nvSpPr>
        <p:spPr/>
        <p:txBody>
          <a:bodyPr>
            <a:normAutofit fontScale="90000"/>
          </a:bodyPr>
          <a:lstStyle/>
          <a:p>
            <a:r>
              <a:rPr lang="en-US" dirty="0" smtClean="0"/>
              <a:t>A Stakeholder Engagement Example</a:t>
            </a:r>
            <a:endParaRPr lang="en-US" dirty="0"/>
          </a:p>
        </p:txBody>
      </p:sp>
    </p:spTree>
    <p:extLst>
      <p:ext uri="{BB962C8B-B14F-4D97-AF65-F5344CB8AC3E}">
        <p14:creationId xmlns:p14="http://schemas.microsoft.com/office/powerpoint/2010/main" val="4146194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DaSy Framework</a:t>
            </a:r>
          </a:p>
          <a:p>
            <a:pPr lvl="1"/>
            <a:r>
              <a:rPr lang="en-US" dirty="0" smtClean="0"/>
              <a:t>Purpose </a:t>
            </a:r>
            <a:r>
              <a:rPr lang="en-US" dirty="0"/>
              <a:t>and Vision </a:t>
            </a:r>
            <a:r>
              <a:rPr lang="en-US" dirty="0" smtClean="0"/>
              <a:t>Indicator 2c</a:t>
            </a:r>
            <a:r>
              <a:rPr lang="en-US" dirty="0"/>
              <a:t>. The purpose and vision of the data system address accountability, program improvement, and program operations, including the state’s key program and policy questions. </a:t>
            </a:r>
            <a:endParaRPr lang="en-US" b="1" dirty="0"/>
          </a:p>
          <a:p>
            <a:r>
              <a:rPr lang="en-US" b="1" dirty="0" smtClean="0"/>
              <a:t>ECIDS Toolkit</a:t>
            </a:r>
          </a:p>
          <a:p>
            <a:pPr lvl="1"/>
            <a:r>
              <a:rPr lang="en-US" dirty="0" smtClean="0"/>
              <a:t>Purpose and Vision Key Indicator 1D- </a:t>
            </a:r>
            <a:r>
              <a:rPr lang="en-US" dirty="0"/>
              <a:t>The Early Childhood Executive Leadership has documented the guiding questions or critical policy questions intended to frame the functions of the ECIDS.</a:t>
            </a:r>
            <a:endParaRPr lang="en-US" b="1" dirty="0" smtClean="0"/>
          </a:p>
        </p:txBody>
      </p:sp>
      <p:sp>
        <p:nvSpPr>
          <p:cNvPr id="3" name="Title 2"/>
          <p:cNvSpPr>
            <a:spLocks noGrp="1"/>
          </p:cNvSpPr>
          <p:nvPr>
            <p:ph type="title"/>
          </p:nvPr>
        </p:nvSpPr>
        <p:spPr>
          <a:noFill/>
        </p:spPr>
        <p:txBody>
          <a:bodyPr>
            <a:normAutofit/>
          </a:bodyPr>
          <a:lstStyle/>
          <a:p>
            <a:r>
              <a:rPr lang="en-US" smtClean="0"/>
              <a:t>A Purpose and Vision </a:t>
            </a:r>
            <a:r>
              <a:rPr lang="en-US" dirty="0" smtClean="0"/>
              <a:t>Example</a:t>
            </a:r>
            <a:endParaRPr lang="en-US" dirty="0"/>
          </a:p>
        </p:txBody>
      </p:sp>
    </p:spTree>
    <p:extLst>
      <p:ext uri="{BB962C8B-B14F-4D97-AF65-F5344CB8AC3E}">
        <p14:creationId xmlns:p14="http://schemas.microsoft.com/office/powerpoint/2010/main" val="1960808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996" y="334121"/>
            <a:ext cx="4908804" cy="2167034"/>
          </a:xfrm>
          <a:prstGeom prst="rect">
            <a:avLst/>
          </a:prstGeom>
        </p:spPr>
      </p:pic>
      <p:sp>
        <p:nvSpPr>
          <p:cNvPr id="3" name="Title 2"/>
          <p:cNvSpPr>
            <a:spLocks noGrp="1"/>
          </p:cNvSpPr>
          <p:nvPr>
            <p:ph type="title"/>
          </p:nvPr>
        </p:nvSpPr>
        <p:spPr/>
        <p:txBody>
          <a:bodyPr/>
          <a:lstStyle/>
          <a:p>
            <a:r>
              <a:rPr lang="en-US" dirty="0" smtClean="0"/>
              <a:t>Table Talk</a:t>
            </a:r>
            <a:endParaRPr lang="en-US" dirty="0"/>
          </a:p>
        </p:txBody>
      </p:sp>
      <p:sp>
        <p:nvSpPr>
          <p:cNvPr id="2" name="Content Placeholder 1"/>
          <p:cNvSpPr>
            <a:spLocks noGrp="1"/>
          </p:cNvSpPr>
          <p:nvPr>
            <p:ph sz="half" idx="1"/>
          </p:nvPr>
        </p:nvSpPr>
        <p:spPr>
          <a:xfrm>
            <a:off x="228600" y="2895600"/>
            <a:ext cx="8798052" cy="2514600"/>
          </a:xfrm>
          <a:noFill/>
        </p:spPr>
        <p:txBody>
          <a:bodyPr/>
          <a:lstStyle/>
          <a:p>
            <a:r>
              <a:rPr lang="en-US" dirty="0" smtClean="0"/>
              <a:t>How do you see these tools complementing one another?</a:t>
            </a:r>
          </a:p>
          <a:p>
            <a:r>
              <a:rPr lang="en-US" dirty="0" smtClean="0"/>
              <a:t>What questions do you have about how the tools relate to one another and can be used to support your work?</a:t>
            </a:r>
          </a:p>
          <a:p>
            <a:r>
              <a:rPr lang="en-US" dirty="0" smtClean="0"/>
              <a:t>What are the implications for when you return back to your respective states?</a:t>
            </a:r>
            <a:endParaRPr lang="en-US" dirty="0"/>
          </a:p>
        </p:txBody>
      </p:sp>
    </p:spTree>
    <p:extLst>
      <p:ext uri="{BB962C8B-B14F-4D97-AF65-F5344CB8AC3E}">
        <p14:creationId xmlns:p14="http://schemas.microsoft.com/office/powerpoint/2010/main" val="1573959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0647" y="1066800"/>
            <a:ext cx="4787153" cy="1143000"/>
          </a:xfrm>
          <a:noFill/>
        </p:spPr>
        <p:txBody>
          <a:bodyPr>
            <a:normAutofit fontScale="90000"/>
          </a:bodyPr>
          <a:lstStyle/>
          <a:p>
            <a:r>
              <a:rPr lang="en-US" dirty="0" smtClean="0"/>
              <a:t>Exploring Linked and Integrated Data</a:t>
            </a:r>
            <a:endParaRPr lang="en-US" dirty="0"/>
          </a:p>
        </p:txBody>
      </p:sp>
      <p:pic>
        <p:nvPicPr>
          <p:cNvPr id="8" name="Content Placeholder 3"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217" y="2667000"/>
            <a:ext cx="4612217" cy="3459163"/>
          </a:xfrm>
          <a:prstGeom prst="rect">
            <a:avLst/>
          </a:prstGeom>
        </p:spPr>
      </p:pic>
    </p:spTree>
    <p:extLst>
      <p:ext uri="{BB962C8B-B14F-4D97-AF65-F5344CB8AC3E}">
        <p14:creationId xmlns:p14="http://schemas.microsoft.com/office/powerpoint/2010/main" val="1039126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 Reflection and Planning Tool</a:t>
            </a:r>
            <a:endParaRPr lang="en-US" dirty="0"/>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93" y="1981200"/>
            <a:ext cx="4190214" cy="2895600"/>
          </a:xfrm>
          <a:prstGeom prst="rect">
            <a:avLst/>
          </a:prstGeom>
        </p:spPr>
      </p:pic>
      <p:sp>
        <p:nvSpPr>
          <p:cNvPr id="9" name="Content Placeholder 8"/>
          <p:cNvSpPr>
            <a:spLocks noGrp="1"/>
          </p:cNvSpPr>
          <p:nvPr>
            <p:ph idx="1"/>
          </p:nvPr>
        </p:nvSpPr>
        <p:spPr>
          <a:xfrm>
            <a:off x="4953000" y="1600201"/>
            <a:ext cx="3733800" cy="4038600"/>
          </a:xfrm>
        </p:spPr>
        <p:txBody>
          <a:bodyPr/>
          <a:lstStyle/>
          <a:p>
            <a:r>
              <a:rPr lang="en-US" dirty="0" smtClean="0"/>
              <a:t>Focus Area</a:t>
            </a:r>
          </a:p>
          <a:p>
            <a:r>
              <a:rPr lang="en-US" dirty="0" smtClean="0"/>
              <a:t>Key Considerations</a:t>
            </a:r>
          </a:p>
          <a:p>
            <a:r>
              <a:rPr lang="en-US" dirty="0" smtClean="0"/>
              <a:t>Ideas or Actions You Would Like to Pursue</a:t>
            </a:r>
          </a:p>
          <a:p>
            <a:r>
              <a:rPr lang="en-US" dirty="0" smtClean="0"/>
              <a:t>Support Required and From Whom</a:t>
            </a:r>
            <a:endParaRPr lang="en-US" dirty="0"/>
          </a:p>
        </p:txBody>
      </p:sp>
    </p:spTree>
    <p:extLst>
      <p:ext uri="{BB962C8B-B14F-4D97-AF65-F5344CB8AC3E}">
        <p14:creationId xmlns:p14="http://schemas.microsoft.com/office/powerpoint/2010/main" val="385373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263833741"/>
              </p:ext>
            </p:extLst>
          </p:nvPr>
        </p:nvGraphicFramePr>
        <p:xfrm>
          <a:off x="228600" y="8382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640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1"/>
            <a:ext cx="8839200" cy="4038600"/>
          </a:xfrm>
          <a:noFill/>
        </p:spPr>
        <p:txBody>
          <a:bodyPr/>
          <a:lstStyle/>
          <a:p>
            <a:r>
              <a:rPr lang="en-US" dirty="0"/>
              <a:t>Information sharing describes the exchange of data between various organizations, people and technologies</a:t>
            </a:r>
            <a:r>
              <a:rPr lang="en-US" dirty="0" smtClean="0"/>
              <a:t>.</a:t>
            </a:r>
          </a:p>
          <a:p>
            <a:pPr lvl="1"/>
            <a:r>
              <a:rPr lang="en-US" dirty="0">
                <a:hlinkClick r:id="rId3"/>
              </a:rPr>
              <a:t>http://</a:t>
            </a:r>
            <a:r>
              <a:rPr lang="en-US" dirty="0" smtClean="0">
                <a:hlinkClick r:id="rId3"/>
              </a:rPr>
              <a:t>www.techopedia.com/definition/24839/information-sharing</a:t>
            </a:r>
            <a:r>
              <a:rPr lang="en-US" dirty="0" smtClean="0"/>
              <a:t> </a:t>
            </a:r>
          </a:p>
          <a:p>
            <a:r>
              <a:rPr lang="en-US" dirty="0" smtClean="0"/>
              <a:t>Can occur in many forms for Part C and 619</a:t>
            </a:r>
          </a:p>
          <a:p>
            <a:pPr lvl="1"/>
            <a:r>
              <a:rPr lang="en-US" dirty="0" smtClean="0"/>
              <a:t>Paper report</a:t>
            </a:r>
          </a:p>
          <a:p>
            <a:pPr lvl="1"/>
            <a:r>
              <a:rPr lang="en-US" dirty="0" smtClean="0"/>
              <a:t>Electronic file</a:t>
            </a:r>
          </a:p>
          <a:p>
            <a:pPr lvl="1"/>
            <a:r>
              <a:rPr lang="en-US" dirty="0" smtClean="0"/>
              <a:t>Others</a:t>
            </a:r>
          </a:p>
          <a:p>
            <a:r>
              <a:rPr lang="en-US" dirty="0" smtClean="0"/>
              <a:t>Note:  Transition data is an example of required data sharing</a:t>
            </a:r>
            <a:endParaRPr lang="en-US" dirty="0"/>
          </a:p>
        </p:txBody>
      </p:sp>
      <p:sp>
        <p:nvSpPr>
          <p:cNvPr id="3" name="Title 2"/>
          <p:cNvSpPr>
            <a:spLocks noGrp="1"/>
          </p:cNvSpPr>
          <p:nvPr>
            <p:ph type="title"/>
          </p:nvPr>
        </p:nvSpPr>
        <p:spPr>
          <a:xfrm>
            <a:off x="152400" y="274638"/>
            <a:ext cx="8839200" cy="1143000"/>
          </a:xfrm>
        </p:spPr>
        <p:txBody>
          <a:bodyPr/>
          <a:lstStyle/>
          <a:p>
            <a:r>
              <a:rPr lang="en-US" dirty="0" smtClean="0"/>
              <a:t>Data/Information Sharing</a:t>
            </a:r>
            <a:endParaRPr lang="en-US" dirty="0"/>
          </a:p>
        </p:txBody>
      </p:sp>
    </p:spTree>
    <p:extLst>
      <p:ext uri="{BB962C8B-B14F-4D97-AF65-F5344CB8AC3E}">
        <p14:creationId xmlns:p14="http://schemas.microsoft.com/office/powerpoint/2010/main" val="1804888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63714"/>
            <a:ext cx="8763000" cy="4756085"/>
          </a:xfrm>
        </p:spPr>
        <p:txBody>
          <a:bodyPr/>
          <a:lstStyle/>
          <a:p>
            <a:r>
              <a:rPr lang="en-US" dirty="0" smtClean="0"/>
              <a:t>Day 1:  </a:t>
            </a:r>
          </a:p>
          <a:p>
            <a:pPr lvl="1"/>
            <a:r>
              <a:rPr lang="en-US" sz="2200" dirty="0" smtClean="0"/>
              <a:t>IDEA meeting with DaSy TA team focused on tools and resources related to the larger ECIDS conversation</a:t>
            </a:r>
          </a:p>
          <a:p>
            <a:pPr lvl="1"/>
            <a:r>
              <a:rPr lang="en-US" sz="2200" dirty="0" smtClean="0"/>
              <a:t>ECIDS staff at the SLDS Best Practices conference (Hyatt)</a:t>
            </a:r>
          </a:p>
          <a:p>
            <a:r>
              <a:rPr lang="en-US" dirty="0" smtClean="0"/>
              <a:t>Day 2:  (Move to the Hyatt- 4 minute walk)</a:t>
            </a:r>
          </a:p>
          <a:p>
            <a:pPr lvl="1"/>
            <a:r>
              <a:rPr lang="en-US" sz="2200" dirty="0" smtClean="0"/>
              <a:t>DaSy TA team co-host with the ECIDS/SLDS TA team</a:t>
            </a:r>
          </a:p>
          <a:p>
            <a:pPr lvl="1"/>
            <a:r>
              <a:rPr lang="en-US" sz="2200" dirty="0" smtClean="0"/>
              <a:t>IDEA and ECIDS state staff across the nation will work together on integrated data issues </a:t>
            </a:r>
          </a:p>
          <a:p>
            <a:r>
              <a:rPr lang="en-US" dirty="0" smtClean="0"/>
              <a:t>Reflection leading to next steps, including follow-up call and TA</a:t>
            </a:r>
          </a:p>
          <a:p>
            <a:r>
              <a:rPr lang="en-US" dirty="0" smtClean="0"/>
              <a:t>Electronic evaluation</a:t>
            </a:r>
            <a:endParaRPr lang="en-US" dirty="0"/>
          </a:p>
        </p:txBody>
      </p:sp>
      <p:sp>
        <p:nvSpPr>
          <p:cNvPr id="3" name="Title 2"/>
          <p:cNvSpPr>
            <a:spLocks noGrp="1"/>
          </p:cNvSpPr>
          <p:nvPr>
            <p:ph type="title"/>
          </p:nvPr>
        </p:nvSpPr>
        <p:spPr>
          <a:xfrm>
            <a:off x="152400" y="120714"/>
            <a:ext cx="8763000" cy="1143000"/>
          </a:xfrm>
        </p:spPr>
        <p:txBody>
          <a:bodyPr>
            <a:normAutofit/>
          </a:bodyPr>
          <a:lstStyle/>
          <a:p>
            <a:r>
              <a:rPr lang="en-US" dirty="0" smtClean="0"/>
              <a:t>What to expect…</a:t>
            </a:r>
            <a:endParaRPr lang="en-US" dirty="0"/>
          </a:p>
        </p:txBody>
      </p:sp>
    </p:spTree>
    <p:extLst>
      <p:ext uri="{BB962C8B-B14F-4D97-AF65-F5344CB8AC3E}">
        <p14:creationId xmlns:p14="http://schemas.microsoft.com/office/powerpoint/2010/main" val="3488070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DaSy-The </a:t>
            </a:r>
            <a:r>
              <a:rPr lang="en-US" sz="3200" dirty="0"/>
              <a:t>process of joining or connecting records in one data set/system with those in another data set/system. Records can be linked through a common identifier in both data sets or by some other method</a:t>
            </a:r>
            <a:r>
              <a:rPr lang="en-US" dirty="0" smtClean="0"/>
              <a:t>.</a:t>
            </a:r>
          </a:p>
        </p:txBody>
      </p:sp>
      <p:sp>
        <p:nvSpPr>
          <p:cNvPr id="3" name="Title 2"/>
          <p:cNvSpPr>
            <a:spLocks noGrp="1"/>
          </p:cNvSpPr>
          <p:nvPr>
            <p:ph type="title"/>
          </p:nvPr>
        </p:nvSpPr>
        <p:spPr/>
        <p:txBody>
          <a:bodyPr/>
          <a:lstStyle/>
          <a:p>
            <a:r>
              <a:rPr lang="en-US" dirty="0" smtClean="0"/>
              <a:t>Data Linkage</a:t>
            </a:r>
            <a:endParaRPr lang="en-US" dirty="0"/>
          </a:p>
        </p:txBody>
      </p:sp>
    </p:spTree>
    <p:extLst>
      <p:ext uri="{BB962C8B-B14F-4D97-AF65-F5344CB8AC3E}">
        <p14:creationId xmlns:p14="http://schemas.microsoft.com/office/powerpoint/2010/main" val="960883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4942"/>
            <a:ext cx="8357105" cy="5334000"/>
          </a:xfrm>
        </p:spPr>
      </p:pic>
      <p:sp>
        <p:nvSpPr>
          <p:cNvPr id="8" name="TextBox 7"/>
          <p:cNvSpPr txBox="1"/>
          <p:nvPr/>
        </p:nvSpPr>
        <p:spPr>
          <a:xfrm>
            <a:off x="152400" y="5388942"/>
            <a:ext cx="8686800" cy="646331"/>
          </a:xfrm>
          <a:prstGeom prst="rect">
            <a:avLst/>
          </a:prstGeom>
          <a:noFill/>
        </p:spPr>
        <p:txBody>
          <a:bodyPr wrap="square" rtlCol="0">
            <a:spAutoFit/>
          </a:bodyPr>
          <a:lstStyle/>
          <a:p>
            <a:r>
              <a:rPr lang="en-US" i="1" dirty="0" smtClean="0"/>
              <a:t>Early Childhood Data Collaborative- Linking Head Start Data with State Early Care and Education Coordinated Data Systems- March 2015</a:t>
            </a:r>
            <a:endParaRPr lang="en-US" i="1" dirty="0"/>
          </a:p>
        </p:txBody>
      </p:sp>
    </p:spTree>
    <p:extLst>
      <p:ext uri="{BB962C8B-B14F-4D97-AF65-F5344CB8AC3E}">
        <p14:creationId xmlns:p14="http://schemas.microsoft.com/office/powerpoint/2010/main" val="2647836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SLDS-Data integration is the combination of technical and business processes used to combine data from disparate sources into meaningful and valuable information. A complete data integration solution encompasses discovery, cleansing, monitoring, transforming and delivery of data from a variety of sources.</a:t>
            </a:r>
          </a:p>
          <a:p>
            <a:pPr lvl="1"/>
            <a:r>
              <a:rPr lang="en-US" dirty="0" smtClean="0"/>
              <a:t>Source: </a:t>
            </a:r>
            <a:r>
              <a:rPr lang="en-US" u="sng" dirty="0" smtClean="0">
                <a:hlinkClick r:id="rId3"/>
              </a:rPr>
              <a:t>www.ibm.com/software/data/integration/</a:t>
            </a:r>
            <a:endParaRPr lang="en-US" dirty="0"/>
          </a:p>
        </p:txBody>
      </p:sp>
      <p:sp>
        <p:nvSpPr>
          <p:cNvPr id="3" name="Title 2"/>
          <p:cNvSpPr>
            <a:spLocks noGrp="1"/>
          </p:cNvSpPr>
          <p:nvPr>
            <p:ph type="title"/>
          </p:nvPr>
        </p:nvSpPr>
        <p:spPr/>
        <p:txBody>
          <a:bodyPr/>
          <a:lstStyle/>
          <a:p>
            <a:r>
              <a:rPr lang="en-US" dirty="0" smtClean="0"/>
              <a:t>Data Integration</a:t>
            </a:r>
            <a:endParaRPr lang="en-US" dirty="0"/>
          </a:p>
        </p:txBody>
      </p:sp>
    </p:spTree>
    <p:extLst>
      <p:ext uri="{BB962C8B-B14F-4D97-AF65-F5344CB8AC3E}">
        <p14:creationId xmlns:p14="http://schemas.microsoft.com/office/powerpoint/2010/main" val="4143997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221163"/>
          </a:xfrm>
        </p:spPr>
        <p:txBody>
          <a:bodyPr/>
          <a:lstStyle/>
          <a:p>
            <a:pPr>
              <a:buFont typeface="Arial" panose="020B0604020202020204" pitchFamily="34" charset="0"/>
              <a:buChar char="•"/>
            </a:pPr>
            <a:r>
              <a:rPr lang="en-US" altLang="en-US" dirty="0">
                <a:solidFill>
                  <a:srgbClr val="000000"/>
                </a:solidFill>
              </a:rPr>
              <a:t>Resolution of </a:t>
            </a:r>
            <a:endParaRPr lang="en-US" altLang="en-US" dirty="0" smtClean="0">
              <a:solidFill>
                <a:srgbClr val="000000"/>
              </a:solidFill>
            </a:endParaRPr>
          </a:p>
          <a:p>
            <a:pPr lvl="1">
              <a:buFont typeface="Arial" panose="020B0604020202020204" pitchFamily="34" charset="0"/>
              <a:buChar char="•"/>
            </a:pPr>
            <a:r>
              <a:rPr lang="en-US" altLang="en-US" dirty="0" smtClean="0">
                <a:solidFill>
                  <a:srgbClr val="000000"/>
                </a:solidFill>
              </a:rPr>
              <a:t>data </a:t>
            </a:r>
            <a:r>
              <a:rPr lang="en-US" altLang="en-US" dirty="0">
                <a:solidFill>
                  <a:srgbClr val="000000"/>
                </a:solidFill>
              </a:rPr>
              <a:t>definitions from multiple sources</a:t>
            </a:r>
          </a:p>
          <a:p>
            <a:pPr lvl="1">
              <a:buFont typeface="Arial" panose="020B0604020202020204" pitchFamily="34" charset="0"/>
              <a:buChar char="•"/>
            </a:pPr>
            <a:r>
              <a:rPr lang="en-US" altLang="en-US" dirty="0" smtClean="0">
                <a:solidFill>
                  <a:srgbClr val="000000"/>
                </a:solidFill>
              </a:rPr>
              <a:t>data </a:t>
            </a:r>
            <a:r>
              <a:rPr lang="en-US" altLang="en-US" dirty="0">
                <a:solidFill>
                  <a:srgbClr val="000000"/>
                </a:solidFill>
              </a:rPr>
              <a:t>element code sets from multiple sources</a:t>
            </a:r>
          </a:p>
          <a:p>
            <a:pPr>
              <a:spcAft>
                <a:spcPts val="900"/>
              </a:spcAft>
              <a:buFont typeface="Arial" panose="020B0604020202020204" pitchFamily="34" charset="0"/>
              <a:buChar char="•"/>
            </a:pPr>
            <a:r>
              <a:rPr lang="en-US" altLang="en-US" dirty="0">
                <a:solidFill>
                  <a:srgbClr val="000000"/>
                </a:solidFill>
              </a:rPr>
              <a:t>Distinguishing the subtle differences in data from multiple sources</a:t>
            </a:r>
          </a:p>
          <a:p>
            <a:pPr marL="0" indent="0">
              <a:buNone/>
            </a:pPr>
            <a:r>
              <a:rPr lang="en-US" altLang="en-US" dirty="0">
                <a:solidFill>
                  <a:srgbClr val="000000"/>
                </a:solidFill>
              </a:rPr>
              <a:t>Goal: To spend more time on what the data say than reconciling the various </a:t>
            </a:r>
            <a:r>
              <a:rPr lang="en-US" altLang="en-US" dirty="0" smtClean="0">
                <a:solidFill>
                  <a:srgbClr val="000000"/>
                </a:solidFill>
              </a:rPr>
              <a:t>meanings</a:t>
            </a:r>
          </a:p>
          <a:p>
            <a:pPr marL="0" indent="0">
              <a:buNone/>
            </a:pPr>
            <a:r>
              <a:rPr lang="en-US" altLang="en-US" u="sng" dirty="0">
                <a:solidFill>
                  <a:srgbClr val="FF0000"/>
                </a:solidFill>
              </a:rPr>
              <a:t>Example</a:t>
            </a:r>
            <a:r>
              <a:rPr lang="en-US" altLang="en-US" dirty="0">
                <a:solidFill>
                  <a:srgbClr val="FF0000"/>
                </a:solidFill>
              </a:rPr>
              <a:t>: Gender codes “</a:t>
            </a:r>
            <a:r>
              <a:rPr lang="en-US" altLang="ja-JP" dirty="0">
                <a:solidFill>
                  <a:srgbClr val="FF0000"/>
                </a:solidFill>
              </a:rPr>
              <a:t>M/F” in Source A vs. “male/female” in Source B vs. “1=male/2=female” in Source C</a:t>
            </a:r>
            <a:endParaRPr lang="en-US" altLang="en-US" dirty="0">
              <a:solidFill>
                <a:srgbClr val="FF0000"/>
              </a:solidFill>
            </a:endParaRPr>
          </a:p>
          <a:p>
            <a:endParaRPr lang="en-US" altLang="en-US" dirty="0">
              <a:solidFill>
                <a:srgbClr val="000000"/>
              </a:solidFill>
            </a:endParaRPr>
          </a:p>
          <a:p>
            <a:pPr marL="0" indent="0">
              <a:buNone/>
            </a:pPr>
            <a:endParaRPr lang="en-US" dirty="0"/>
          </a:p>
        </p:txBody>
      </p:sp>
      <p:sp>
        <p:nvSpPr>
          <p:cNvPr id="3" name="Title 2"/>
          <p:cNvSpPr>
            <a:spLocks noGrp="1"/>
          </p:cNvSpPr>
          <p:nvPr>
            <p:ph type="title"/>
          </p:nvPr>
        </p:nvSpPr>
        <p:spPr/>
        <p:txBody>
          <a:bodyPr/>
          <a:lstStyle/>
          <a:p>
            <a:r>
              <a:rPr lang="en-US" dirty="0" smtClean="0"/>
              <a:t>What does integrating data mean?</a:t>
            </a:r>
            <a:endParaRPr lang="en-US" dirty="0"/>
          </a:p>
        </p:txBody>
      </p:sp>
    </p:spTree>
    <p:extLst>
      <p:ext uri="{BB962C8B-B14F-4D97-AF65-F5344CB8AC3E}">
        <p14:creationId xmlns:p14="http://schemas.microsoft.com/office/powerpoint/2010/main" val="3446768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408113"/>
            <a:ext cx="4040188" cy="639762"/>
          </a:xfrm>
        </p:spPr>
        <p:txBody>
          <a:bodyPr/>
          <a:lstStyle/>
          <a:p>
            <a:r>
              <a:rPr lang="en-US" dirty="0" smtClean="0"/>
              <a:t>Quality Indicator PV2e</a:t>
            </a:r>
            <a:endParaRPr lang="en-US" dirty="0"/>
          </a:p>
        </p:txBody>
      </p:sp>
      <p:sp>
        <p:nvSpPr>
          <p:cNvPr id="2" name="Content Placeholder 1"/>
          <p:cNvSpPr>
            <a:spLocks noGrp="1"/>
          </p:cNvSpPr>
          <p:nvPr>
            <p:ph sz="half" idx="2"/>
          </p:nvPr>
        </p:nvSpPr>
        <p:spPr>
          <a:xfrm>
            <a:off x="457200" y="2047875"/>
            <a:ext cx="8382000" cy="1558925"/>
          </a:xfrm>
        </p:spPr>
        <p:txBody>
          <a:bodyPr/>
          <a:lstStyle/>
          <a:p>
            <a:r>
              <a:rPr lang="en-US" dirty="0" smtClean="0"/>
              <a:t>The </a:t>
            </a:r>
            <a:r>
              <a:rPr lang="en-US" dirty="0"/>
              <a:t>purpose and vision of the Part C/619 state data system include integrating information from early childhood programs and agencies as well as participation in the broader </a:t>
            </a:r>
            <a:r>
              <a:rPr lang="en-US" dirty="0" smtClean="0"/>
              <a:t>State </a:t>
            </a:r>
            <a:r>
              <a:rPr lang="en-US" dirty="0"/>
              <a:t>Longitudinal Data System (SLDS) efforts</a:t>
            </a:r>
            <a:r>
              <a:rPr lang="en-US" dirty="0" smtClean="0"/>
              <a:t>.</a:t>
            </a:r>
          </a:p>
          <a:p>
            <a:r>
              <a:rPr lang="en-US" dirty="0"/>
              <a:t>This slide contained state responses on their status for this element of quality.</a:t>
            </a:r>
          </a:p>
          <a:p>
            <a:pPr marL="0" indent="0">
              <a:buNone/>
            </a:pP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954915224"/>
              </p:ext>
            </p:extLst>
          </p:nvPr>
        </p:nvGraphicFramePr>
        <p:xfrm>
          <a:off x="10210800"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216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Arial" panose="020B0604020202020204" pitchFamily="34" charset="0"/>
              <a:buChar char="•"/>
            </a:pPr>
            <a:r>
              <a:rPr lang="en-US" altLang="en-US" dirty="0">
                <a:solidFill>
                  <a:srgbClr val="000000"/>
                </a:solidFill>
              </a:rPr>
              <a:t>Unduplicated count of children</a:t>
            </a:r>
          </a:p>
          <a:p>
            <a:pPr>
              <a:buFont typeface="Arial" panose="020B0604020202020204" pitchFamily="34" charset="0"/>
              <a:buChar char="•"/>
            </a:pPr>
            <a:r>
              <a:rPr lang="en-US" altLang="en-US" dirty="0">
                <a:solidFill>
                  <a:srgbClr val="000000"/>
                </a:solidFill>
              </a:rPr>
              <a:t>Broader application for the data</a:t>
            </a:r>
          </a:p>
          <a:p>
            <a:pPr>
              <a:buFont typeface="Arial" panose="020B0604020202020204" pitchFamily="34" charset="0"/>
              <a:buChar char="•"/>
            </a:pPr>
            <a:r>
              <a:rPr lang="en-US" altLang="en-US" dirty="0">
                <a:solidFill>
                  <a:srgbClr val="000000"/>
                </a:solidFill>
              </a:rPr>
              <a:t>A complete picture of child/student, workforce, and program</a:t>
            </a:r>
          </a:p>
          <a:p>
            <a:pPr>
              <a:buFont typeface="Arial" panose="020B0604020202020204" pitchFamily="34" charset="0"/>
              <a:buChar char="•"/>
            </a:pPr>
            <a:r>
              <a:rPr lang="en-US" altLang="en-US" dirty="0">
                <a:solidFill>
                  <a:srgbClr val="000000"/>
                </a:solidFill>
              </a:rPr>
              <a:t>Identify influences outside program or agency</a:t>
            </a:r>
          </a:p>
          <a:p>
            <a:pPr>
              <a:buFont typeface="Arial" panose="020B0604020202020204" pitchFamily="34" charset="0"/>
              <a:buChar char="•"/>
            </a:pPr>
            <a:r>
              <a:rPr lang="en-US" altLang="en-US" dirty="0">
                <a:solidFill>
                  <a:srgbClr val="000000"/>
                </a:solidFill>
              </a:rPr>
              <a:t>Recognize program or policy effects over </a:t>
            </a:r>
            <a:r>
              <a:rPr lang="en-US" altLang="en-US" dirty="0" smtClean="0">
                <a:solidFill>
                  <a:srgbClr val="000000"/>
                </a:solidFill>
              </a:rPr>
              <a:t>time</a:t>
            </a:r>
          </a:p>
          <a:p>
            <a:pPr marL="0" indent="0">
              <a:buNone/>
            </a:pPr>
            <a:endParaRPr lang="en-US" altLang="en-US" i="1" dirty="0" smtClean="0">
              <a:solidFill>
                <a:srgbClr val="000000"/>
              </a:solidFill>
            </a:endParaRPr>
          </a:p>
          <a:p>
            <a:pPr marL="0" indent="0">
              <a:buNone/>
            </a:pPr>
            <a:r>
              <a:rPr lang="en-US" altLang="en-US" sz="2400" i="1" dirty="0" smtClean="0">
                <a:solidFill>
                  <a:srgbClr val="000000"/>
                </a:solidFill>
              </a:rPr>
              <a:t>For </a:t>
            </a:r>
            <a:r>
              <a:rPr lang="en-US" altLang="en-US" sz="2400" i="1" dirty="0">
                <a:solidFill>
                  <a:srgbClr val="000000"/>
                </a:solidFill>
              </a:rPr>
              <a:t>more information, check out What is an ECIDS?</a:t>
            </a:r>
          </a:p>
          <a:p>
            <a:pPr marL="0" indent="0">
              <a:buNone/>
            </a:pPr>
            <a:r>
              <a:rPr lang="en-US" altLang="en-US" sz="2400" i="1" dirty="0">
                <a:solidFill>
                  <a:srgbClr val="000000"/>
                </a:solidFill>
                <a:hlinkClick r:id="rId3"/>
              </a:rPr>
              <a:t>http://nces.ed.gov/programs/slds/pdf/WhatisanECIDS.pdf</a:t>
            </a:r>
            <a:r>
              <a:rPr lang="en-US" altLang="en-US" sz="2400" i="1" dirty="0">
                <a:solidFill>
                  <a:srgbClr val="000000"/>
                </a:solidFill>
              </a:rPr>
              <a:t> </a:t>
            </a:r>
          </a:p>
          <a:p>
            <a:pPr>
              <a:buFont typeface="Arial" panose="020B0604020202020204" pitchFamily="34" charset="0"/>
              <a:buChar char="•"/>
            </a:pPr>
            <a:endParaRPr lang="en-US" altLang="en-US" dirty="0">
              <a:solidFill>
                <a:srgbClr val="000000"/>
              </a:solidFill>
            </a:endParaRPr>
          </a:p>
          <a:p>
            <a:endParaRPr lang="en-US" altLang="en-US" sz="1800" dirty="0"/>
          </a:p>
          <a:p>
            <a:endParaRPr lang="en-US" dirty="0"/>
          </a:p>
        </p:txBody>
      </p:sp>
      <p:sp>
        <p:nvSpPr>
          <p:cNvPr id="4" name="Title 3"/>
          <p:cNvSpPr>
            <a:spLocks noGrp="1"/>
          </p:cNvSpPr>
          <p:nvPr>
            <p:ph type="title"/>
          </p:nvPr>
        </p:nvSpPr>
        <p:spPr/>
        <p:txBody>
          <a:bodyPr/>
          <a:lstStyle/>
          <a:p>
            <a:r>
              <a:rPr lang="en-US" dirty="0" smtClean="0"/>
              <a:t>Why integrate data?</a:t>
            </a:r>
            <a:endParaRPr lang="en-US" dirty="0"/>
          </a:p>
        </p:txBody>
      </p:sp>
    </p:spTree>
    <p:extLst>
      <p:ext uri="{BB962C8B-B14F-4D97-AF65-F5344CB8AC3E}">
        <p14:creationId xmlns:p14="http://schemas.microsoft.com/office/powerpoint/2010/main" val="48045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11624"/>
            <a:ext cx="8686800" cy="8001000"/>
          </a:xfrm>
          <a:prstGeom prst="rect">
            <a:avLst/>
          </a:prstGeom>
        </p:spPr>
      </p:pic>
      <p:sp>
        <p:nvSpPr>
          <p:cNvPr id="7" name="TextBox 6"/>
          <p:cNvSpPr txBox="1"/>
          <p:nvPr/>
        </p:nvSpPr>
        <p:spPr>
          <a:xfrm>
            <a:off x="6938682" y="4034135"/>
            <a:ext cx="990600" cy="461665"/>
          </a:xfrm>
          <a:prstGeom prst="rect">
            <a:avLst/>
          </a:prstGeom>
          <a:noFill/>
        </p:spPr>
        <p:txBody>
          <a:bodyPr wrap="square" rtlCol="0">
            <a:spAutoFit/>
          </a:bodyPr>
          <a:lstStyle/>
          <a:p>
            <a:r>
              <a:rPr lang="en-US" sz="2400" b="1" dirty="0" smtClean="0"/>
              <a:t>Align</a:t>
            </a:r>
            <a:endParaRPr lang="en-US" sz="2400" b="1" dirty="0"/>
          </a:p>
        </p:txBody>
      </p:sp>
      <p:sp>
        <p:nvSpPr>
          <p:cNvPr id="8" name="TextBox 7"/>
          <p:cNvSpPr txBox="1"/>
          <p:nvPr/>
        </p:nvSpPr>
        <p:spPr>
          <a:xfrm>
            <a:off x="6172200" y="769077"/>
            <a:ext cx="990600" cy="461665"/>
          </a:xfrm>
          <a:prstGeom prst="rect">
            <a:avLst/>
          </a:prstGeom>
          <a:noFill/>
        </p:spPr>
        <p:txBody>
          <a:bodyPr wrap="square" rtlCol="0">
            <a:spAutoFit/>
          </a:bodyPr>
          <a:lstStyle/>
          <a:p>
            <a:r>
              <a:rPr lang="en-US" sz="2400" b="1" dirty="0" smtClean="0"/>
              <a:t>Align</a:t>
            </a:r>
            <a:endParaRPr lang="en-US" sz="2400" b="1" dirty="0"/>
          </a:p>
        </p:txBody>
      </p:sp>
      <p:sp>
        <p:nvSpPr>
          <p:cNvPr id="9" name="TextBox 8"/>
          <p:cNvSpPr txBox="1"/>
          <p:nvPr/>
        </p:nvSpPr>
        <p:spPr>
          <a:xfrm>
            <a:off x="2057400" y="757705"/>
            <a:ext cx="990600" cy="461665"/>
          </a:xfrm>
          <a:prstGeom prst="rect">
            <a:avLst/>
          </a:prstGeom>
          <a:noFill/>
        </p:spPr>
        <p:txBody>
          <a:bodyPr wrap="square" rtlCol="0">
            <a:spAutoFit/>
          </a:bodyPr>
          <a:lstStyle/>
          <a:p>
            <a:r>
              <a:rPr lang="en-US" sz="2400" b="1" dirty="0" smtClean="0"/>
              <a:t>Align</a:t>
            </a:r>
            <a:endParaRPr lang="en-US" sz="2400" b="1" dirty="0"/>
          </a:p>
        </p:txBody>
      </p:sp>
      <p:sp>
        <p:nvSpPr>
          <p:cNvPr id="10" name="TextBox 9"/>
          <p:cNvSpPr txBox="1"/>
          <p:nvPr/>
        </p:nvSpPr>
        <p:spPr>
          <a:xfrm>
            <a:off x="1066800" y="4034135"/>
            <a:ext cx="1219200" cy="461665"/>
          </a:xfrm>
          <a:prstGeom prst="rect">
            <a:avLst/>
          </a:prstGeom>
          <a:noFill/>
        </p:spPr>
        <p:txBody>
          <a:bodyPr wrap="square" rtlCol="0">
            <a:spAutoFit/>
          </a:bodyPr>
          <a:lstStyle/>
          <a:p>
            <a:r>
              <a:rPr lang="en-US" sz="2400" b="1" dirty="0" smtClean="0"/>
              <a:t>Align</a:t>
            </a:r>
            <a:endParaRPr lang="en-US" sz="2400" b="1" dirty="0"/>
          </a:p>
        </p:txBody>
      </p:sp>
      <p:cxnSp>
        <p:nvCxnSpPr>
          <p:cNvPr id="12" name="Straight Arrow Connector 11"/>
          <p:cNvCxnSpPr/>
          <p:nvPr/>
        </p:nvCxnSpPr>
        <p:spPr>
          <a:xfrm flipV="1">
            <a:off x="5605182" y="4800600"/>
            <a:ext cx="1062318" cy="625288"/>
          </a:xfrm>
          <a:prstGeom prst="straightConnector1">
            <a:avLst/>
          </a:prstGeom>
          <a:ln w="28575">
            <a:solidFill>
              <a:srgbClr val="39B5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276600" y="559438"/>
            <a:ext cx="611841" cy="168431"/>
          </a:xfrm>
          <a:prstGeom prst="straightConnector1">
            <a:avLst/>
          </a:prstGeom>
          <a:ln w="28575">
            <a:solidFill>
              <a:srgbClr val="39B5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57800" y="609600"/>
            <a:ext cx="685800" cy="236538"/>
          </a:xfrm>
          <a:prstGeom prst="straightConnector1">
            <a:avLst/>
          </a:prstGeom>
          <a:ln w="28575">
            <a:solidFill>
              <a:srgbClr val="39B5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393641" y="1327983"/>
            <a:ext cx="445994" cy="516675"/>
          </a:xfrm>
          <a:prstGeom prst="straightConnector1">
            <a:avLst/>
          </a:prstGeom>
          <a:ln w="28575">
            <a:solidFill>
              <a:srgbClr val="39B5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841876" y="2948875"/>
            <a:ext cx="387724" cy="788304"/>
          </a:xfrm>
          <a:prstGeom prst="straightConnector1">
            <a:avLst/>
          </a:prstGeom>
          <a:ln w="28575">
            <a:solidFill>
              <a:srgbClr val="39B5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52382" y="4800600"/>
            <a:ext cx="1104900" cy="457200"/>
          </a:xfrm>
          <a:prstGeom prst="straightConnector1">
            <a:avLst/>
          </a:prstGeom>
          <a:ln w="28575">
            <a:solidFill>
              <a:srgbClr val="39B5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1219200" y="2948875"/>
            <a:ext cx="78441" cy="706796"/>
          </a:xfrm>
          <a:prstGeom prst="straightConnector1">
            <a:avLst/>
          </a:prstGeom>
          <a:ln w="28575">
            <a:solidFill>
              <a:srgbClr val="39B5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423147" y="1327983"/>
            <a:ext cx="405653" cy="518916"/>
          </a:xfrm>
          <a:prstGeom prst="straightConnector1">
            <a:avLst/>
          </a:prstGeom>
          <a:ln w="28575">
            <a:solidFill>
              <a:srgbClr val="39B54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898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Large Group Discussion</a:t>
            </a:r>
            <a:endParaRPr lang="en-US" dirty="0"/>
          </a:p>
        </p:txBody>
      </p:sp>
      <p:sp>
        <p:nvSpPr>
          <p:cNvPr id="6" name="Title 2"/>
          <p:cNvSpPr txBox="1">
            <a:spLocks/>
          </p:cNvSpPr>
          <p:nvPr/>
        </p:nvSpPr>
        <p:spPr>
          <a:xfrm>
            <a:off x="760413" y="2362200"/>
            <a:ext cx="3925887" cy="2800816"/>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sz="4000" b="1" kern="1200" cap="none">
                <a:solidFill>
                  <a:srgbClr val="154578"/>
                </a:solidFill>
                <a:latin typeface="Century Gothic" panose="020B0502020202020204" pitchFamily="34" charset="0"/>
                <a:ea typeface="+mj-ea"/>
                <a:cs typeface="+mj-cs"/>
              </a:defRPr>
            </a:lvl1pPr>
          </a:lstStyle>
          <a:p>
            <a:r>
              <a:rPr lang="en-US" b="0" dirty="0" smtClean="0"/>
              <a:t>What are examples of benefits for  Part C and/or 619 to link/integrate data?</a:t>
            </a:r>
            <a:endParaRPr lang="en-US" b="0" dirty="0"/>
          </a:p>
        </p:txBody>
      </p:sp>
      <p:pic>
        <p:nvPicPr>
          <p:cNvPr id="7" name="Picture 6"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349" y="1828800"/>
            <a:ext cx="3067364" cy="4131662"/>
          </a:xfrm>
          <a:prstGeom prst="rect">
            <a:avLst/>
          </a:prstGeom>
        </p:spPr>
      </p:pic>
    </p:spTree>
    <p:extLst>
      <p:ext uri="{BB962C8B-B14F-4D97-AF65-F5344CB8AC3E}">
        <p14:creationId xmlns:p14="http://schemas.microsoft.com/office/powerpoint/2010/main" val="1197474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small" dirty="0" smtClean="0">
                <a:latin typeface="Gill Sans MT"/>
                <a:ea typeface="MS PGothic" charset="0"/>
                <a:cs typeface="Gill Sans MT"/>
              </a:rPr>
              <a:t>Impact of Selection of Integrated Data Model</a:t>
            </a:r>
            <a:endParaRPr lang="en-US" dirty="0"/>
          </a:p>
        </p:txBody>
      </p:sp>
      <p:sp>
        <p:nvSpPr>
          <p:cNvPr id="3" name="Text Placeholder 2"/>
          <p:cNvSpPr>
            <a:spLocks noGrp="1"/>
          </p:cNvSpPr>
          <p:nvPr>
            <p:ph type="body" idx="1"/>
          </p:nvPr>
        </p:nvSpPr>
        <p:spPr/>
        <p:txBody>
          <a:bodyPr/>
          <a:lstStyle/>
          <a:p>
            <a:r>
              <a:rPr lang="en-US" sz="3600" dirty="0" smtClean="0"/>
              <a:t>3 Potential Models</a:t>
            </a:r>
            <a:endParaRPr lang="en-US" sz="3600" dirty="0"/>
          </a:p>
        </p:txBody>
      </p:sp>
      <p:sp>
        <p:nvSpPr>
          <p:cNvPr id="43010" name="Content Placeholder 2"/>
          <p:cNvSpPr>
            <a:spLocks noGrp="1"/>
          </p:cNvSpPr>
          <p:nvPr>
            <p:ph sz="half" idx="2"/>
          </p:nvPr>
        </p:nvSpPr>
        <p:spPr/>
        <p:txBody>
          <a:bodyPr/>
          <a:lstStyle/>
          <a:p>
            <a:pPr marL="428625" indent="-428625">
              <a:buFont typeface="Arial" panose="020B0604020202020204" pitchFamily="34" charset="0"/>
              <a:buChar char="•"/>
            </a:pPr>
            <a:r>
              <a:rPr lang="en-US" altLang="en-US" sz="3600" b="0" dirty="0">
                <a:solidFill>
                  <a:srgbClr val="000000"/>
                </a:solidFill>
              </a:rPr>
              <a:t>Centralized</a:t>
            </a:r>
          </a:p>
          <a:p>
            <a:pPr marL="428625" indent="-428625">
              <a:buFont typeface="Arial" panose="020B0604020202020204" pitchFamily="34" charset="0"/>
              <a:buChar char="•"/>
            </a:pPr>
            <a:r>
              <a:rPr lang="en-US" altLang="en-US" sz="3600" b="0" dirty="0">
                <a:solidFill>
                  <a:srgbClr val="000000"/>
                </a:solidFill>
              </a:rPr>
              <a:t>Federated</a:t>
            </a:r>
          </a:p>
          <a:p>
            <a:pPr marL="428625" indent="-428625">
              <a:buFont typeface="Arial" panose="020B0604020202020204" pitchFamily="34" charset="0"/>
              <a:buChar char="•"/>
            </a:pPr>
            <a:r>
              <a:rPr lang="en-US" altLang="en-US" sz="3600" b="0" dirty="0">
                <a:solidFill>
                  <a:srgbClr val="000000"/>
                </a:solidFill>
              </a:rPr>
              <a:t>Hybrid</a:t>
            </a:r>
          </a:p>
        </p:txBody>
      </p:sp>
      <p:sp>
        <p:nvSpPr>
          <p:cNvPr id="43011" name="Slide Number Placeholder 1"/>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86A8F5E-7227-4D16-9525-A2D9960DF32F}" type="slidenum">
              <a:rPr lang="en-US" altLang="en-US" sz="900">
                <a:solidFill>
                  <a:srgbClr val="45496B"/>
                </a:solidFill>
              </a:rPr>
              <a:pPr>
                <a:spcBef>
                  <a:spcPct val="0"/>
                </a:spcBef>
                <a:buFontTx/>
                <a:buNone/>
              </a:pPr>
              <a:t>38</a:t>
            </a:fld>
            <a:endParaRPr lang="en-US" altLang="en-US" sz="900" dirty="0">
              <a:solidFill>
                <a:srgbClr val="45496B"/>
              </a:solidFill>
            </a:endParaRPr>
          </a:p>
        </p:txBody>
      </p:sp>
      <p:graphicFrame>
        <p:nvGraphicFramePr>
          <p:cNvPr id="6" name="Diagram 5"/>
          <p:cNvGraphicFramePr/>
          <p:nvPr>
            <p:extLst>
              <p:ext uri="{D42A27DB-BD31-4B8C-83A1-F6EECF244321}">
                <p14:modId xmlns:p14="http://schemas.microsoft.com/office/powerpoint/2010/main" val="4186347781"/>
              </p:ext>
            </p:extLst>
          </p:nvPr>
        </p:nvGraphicFramePr>
        <p:xfrm>
          <a:off x="2362200" y="279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8947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small" dirty="0">
                <a:latin typeface="Gill Sans MT"/>
                <a:ea typeface="MS PGothic" charset="0"/>
                <a:cs typeface="Gill Sans MT"/>
              </a:rPr>
              <a:t>Key Features of Centralized Models</a:t>
            </a:r>
            <a:br>
              <a:rPr lang="en-US" cap="small" dirty="0">
                <a:latin typeface="Gill Sans MT"/>
                <a:ea typeface="MS PGothic" charset="0"/>
                <a:cs typeface="Gill Sans MT"/>
              </a:rPr>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sz="3200" b="0" dirty="0" smtClean="0">
                <a:solidFill>
                  <a:srgbClr val="000000"/>
                </a:solidFill>
                <a:ea typeface="+mn-ea"/>
                <a:cs typeface="+mn-cs"/>
              </a:rPr>
              <a:t>Central database</a:t>
            </a:r>
            <a:endParaRPr lang="en-US" sz="3200" b="0" dirty="0">
              <a:solidFill>
                <a:srgbClr val="000000"/>
              </a:solidFill>
              <a:ea typeface="+mn-ea"/>
              <a:cs typeface="+mn-cs"/>
            </a:endParaRPr>
          </a:p>
          <a:p>
            <a:pPr>
              <a:buFont typeface="Arial" panose="020B0604020202020204" pitchFamily="34" charset="0"/>
              <a:buChar char="•"/>
              <a:defRPr/>
            </a:pPr>
            <a:r>
              <a:rPr lang="en-US" sz="3200" b="0" dirty="0">
                <a:solidFill>
                  <a:srgbClr val="000000"/>
                </a:solidFill>
                <a:ea typeface="+mn-ea"/>
                <a:cs typeface="+mn-cs"/>
              </a:rPr>
              <a:t>Match </a:t>
            </a:r>
            <a:r>
              <a:rPr lang="en-US" sz="3200" b="0" dirty="0" smtClean="0">
                <a:solidFill>
                  <a:srgbClr val="000000"/>
                </a:solidFill>
                <a:ea typeface="+mn-ea"/>
                <a:cs typeface="+mn-cs"/>
              </a:rPr>
              <a:t>data once</a:t>
            </a:r>
            <a:r>
              <a:rPr lang="en-US" sz="3200" b="0" dirty="0">
                <a:solidFill>
                  <a:srgbClr val="000000"/>
                </a:solidFill>
                <a:ea typeface="+mn-ea"/>
                <a:cs typeface="+mn-cs"/>
              </a:rPr>
              <a:t>, use many times</a:t>
            </a:r>
          </a:p>
          <a:p>
            <a:pPr>
              <a:buFont typeface="Arial" panose="020B0604020202020204" pitchFamily="34" charset="0"/>
              <a:buChar char="•"/>
              <a:defRPr/>
            </a:pPr>
            <a:r>
              <a:rPr lang="en-US" sz="3200" b="0" dirty="0">
                <a:solidFill>
                  <a:srgbClr val="000000"/>
                </a:solidFill>
                <a:ea typeface="+mn-ea"/>
                <a:cs typeface="+mn-cs"/>
              </a:rPr>
              <a:t>Ability to integrate data</a:t>
            </a:r>
          </a:p>
          <a:p>
            <a:pPr>
              <a:buFont typeface="Arial" panose="020B0604020202020204" pitchFamily="34" charset="0"/>
              <a:buChar char="•"/>
              <a:defRPr/>
            </a:pPr>
            <a:r>
              <a:rPr lang="en-US" sz="3200" b="0" dirty="0">
                <a:solidFill>
                  <a:srgbClr val="000000"/>
                </a:solidFill>
                <a:ea typeface="+mn-ea"/>
                <a:cs typeface="+mn-cs"/>
              </a:rPr>
              <a:t>Stability and </a:t>
            </a:r>
            <a:r>
              <a:rPr lang="en-US" sz="3200" b="0" dirty="0" smtClean="0">
                <a:solidFill>
                  <a:srgbClr val="000000"/>
                </a:solidFill>
                <a:ea typeface="+mn-ea"/>
                <a:cs typeface="+mn-cs"/>
              </a:rPr>
              <a:t>testability</a:t>
            </a:r>
          </a:p>
          <a:p>
            <a:pPr>
              <a:buFont typeface="Arial" panose="020B0604020202020204" pitchFamily="34" charset="0"/>
              <a:buChar char="•"/>
              <a:defRPr/>
            </a:pPr>
            <a:r>
              <a:rPr lang="en-US" sz="3200" b="0" dirty="0" smtClean="0">
                <a:solidFill>
                  <a:srgbClr val="000000"/>
                </a:solidFill>
                <a:ea typeface="+mn-ea"/>
                <a:cs typeface="+mn-cs"/>
              </a:rPr>
              <a:t>Data more readily available for use in reports, BI, dashboards, etc.</a:t>
            </a:r>
            <a:endParaRPr lang="en-US" sz="3200" b="0" dirty="0">
              <a:solidFill>
                <a:srgbClr val="000000"/>
              </a:solidFill>
              <a:ea typeface="+mn-ea"/>
              <a:cs typeface="+mn-cs"/>
            </a:endParaRPr>
          </a:p>
          <a:p>
            <a:pPr eaLnBrk="1" hangingPunct="1">
              <a:defRPr/>
            </a:pPr>
            <a:endParaRPr lang="en-US" dirty="0">
              <a:ea typeface="+mn-ea"/>
              <a:cs typeface="+mn-cs"/>
            </a:endParaRPr>
          </a:p>
        </p:txBody>
      </p:sp>
      <p:sp>
        <p:nvSpPr>
          <p:cNvPr id="44035" name="Slide Number Placeholder 1"/>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964E354-D586-4DED-B2D2-6630CB5269D8}" type="slidenum">
              <a:rPr lang="en-US" altLang="en-US" sz="900">
                <a:solidFill>
                  <a:srgbClr val="45496B"/>
                </a:solidFill>
              </a:rPr>
              <a:pPr>
                <a:spcBef>
                  <a:spcPct val="0"/>
                </a:spcBef>
                <a:buFontTx/>
                <a:buNone/>
              </a:pPr>
              <a:t>39</a:t>
            </a:fld>
            <a:endParaRPr lang="en-US" altLang="en-US" sz="900" dirty="0">
              <a:solidFill>
                <a:srgbClr val="45496B"/>
              </a:solidFill>
            </a:endParaRPr>
          </a:p>
        </p:txBody>
      </p:sp>
    </p:spTree>
    <p:extLst>
      <p:ext uri="{BB962C8B-B14F-4D97-AF65-F5344CB8AC3E}">
        <p14:creationId xmlns:p14="http://schemas.microsoft.com/office/powerpoint/2010/main" val="3023335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an image of the united states. North Dakota, Michigan, Colorado, Arkansas, Georgia, Florida, North Caroling, Delaware, New Jersey, Connecticut, Vermont, and Maine are all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4" y="-152400"/>
            <a:ext cx="9160624" cy="5791200"/>
          </a:xfrm>
          <a:prstGeom prst="rect">
            <a:avLst/>
          </a:prstGeom>
        </p:spPr>
      </p:pic>
    </p:spTree>
    <p:extLst>
      <p:ext uri="{BB962C8B-B14F-4D97-AF65-F5344CB8AC3E}">
        <p14:creationId xmlns:p14="http://schemas.microsoft.com/office/powerpoint/2010/main" val="12873864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4267201"/>
          </a:xfrm>
        </p:spPr>
        <p:txBody>
          <a:bodyPr/>
          <a:lstStyle/>
          <a:p>
            <a:r>
              <a:rPr lang="en-US" dirty="0" smtClean="0"/>
              <a:t>a </a:t>
            </a:r>
            <a:r>
              <a:rPr lang="en-US" dirty="0"/>
              <a:t>state Department of Education-supported online Individualized Education Program (IEP) </a:t>
            </a:r>
            <a:r>
              <a:rPr lang="en-US" dirty="0" smtClean="0"/>
              <a:t>system</a:t>
            </a:r>
          </a:p>
          <a:p>
            <a:r>
              <a:rPr lang="en-US" dirty="0"/>
              <a:t>a</a:t>
            </a:r>
            <a:r>
              <a:rPr lang="en-US" dirty="0" smtClean="0"/>
              <a:t>ll </a:t>
            </a:r>
            <a:r>
              <a:rPr lang="en-US" dirty="0"/>
              <a:t>local districts can access the system for data on their students, transfer students between districts, and perform transactional data collection functions associated with each </a:t>
            </a:r>
            <a:r>
              <a:rPr lang="en-US" dirty="0" smtClean="0"/>
              <a:t>student</a:t>
            </a:r>
          </a:p>
          <a:p>
            <a:r>
              <a:rPr lang="en-US" dirty="0" smtClean="0"/>
              <a:t>system </a:t>
            </a:r>
            <a:r>
              <a:rPr lang="en-US" dirty="0"/>
              <a:t>is hosted by the Department on a cloud </a:t>
            </a:r>
            <a:r>
              <a:rPr lang="en-US" dirty="0" smtClean="0"/>
              <a:t>server </a:t>
            </a:r>
            <a:r>
              <a:rPr lang="en-US" dirty="0"/>
              <a:t>rather than each local district hosting on individual </a:t>
            </a:r>
            <a:r>
              <a:rPr lang="en-US" dirty="0" smtClean="0"/>
              <a:t>servers</a:t>
            </a:r>
          </a:p>
          <a:p>
            <a:pPr marL="0" indent="0">
              <a:buNone/>
            </a:pPr>
            <a:endParaRPr lang="en-US" sz="1800" dirty="0" smtClean="0"/>
          </a:p>
          <a:p>
            <a:pPr marL="0" indent="0">
              <a:buNone/>
            </a:pPr>
            <a:endParaRPr lang="en-US" sz="1800" dirty="0" smtClean="0"/>
          </a:p>
          <a:p>
            <a:pPr marL="0" indent="0">
              <a:buNone/>
            </a:pPr>
            <a:r>
              <a:rPr lang="en-US" sz="1800" dirty="0" smtClean="0"/>
              <a:t>DaSy: Types of Data Systems </a:t>
            </a:r>
            <a:r>
              <a:rPr lang="en-US" sz="1800" dirty="0" smtClean="0">
                <a:hlinkClick r:id="rId3"/>
              </a:rPr>
              <a:t>http</a:t>
            </a:r>
            <a:r>
              <a:rPr lang="en-US" sz="1800" dirty="0">
                <a:hlinkClick r:id="rId3"/>
              </a:rPr>
              <a:t>://</a:t>
            </a:r>
            <a:r>
              <a:rPr lang="en-US" sz="1800" dirty="0" smtClean="0">
                <a:hlinkClick r:id="rId3"/>
              </a:rPr>
              <a:t>dasycenter.org/resources/papers/types_data_systems.html</a:t>
            </a:r>
            <a:r>
              <a:rPr lang="en-US" sz="1800" dirty="0" smtClean="0"/>
              <a:t> </a:t>
            </a:r>
            <a:endParaRPr lang="en-US" sz="1800" dirty="0"/>
          </a:p>
        </p:txBody>
      </p:sp>
      <p:sp>
        <p:nvSpPr>
          <p:cNvPr id="2" name="Title 1"/>
          <p:cNvSpPr>
            <a:spLocks noGrp="1"/>
          </p:cNvSpPr>
          <p:nvPr>
            <p:ph type="title"/>
          </p:nvPr>
        </p:nvSpPr>
        <p:spPr>
          <a:xfrm>
            <a:off x="457200" y="228600"/>
            <a:ext cx="8229600" cy="1143000"/>
          </a:xfrm>
        </p:spPr>
        <p:txBody>
          <a:bodyPr/>
          <a:lstStyle/>
          <a:p>
            <a:r>
              <a:rPr lang="en-US" dirty="0" smtClean="0"/>
              <a:t>Single Agency Example</a:t>
            </a:r>
            <a:endParaRPr lang="en-US" dirty="0"/>
          </a:p>
        </p:txBody>
      </p:sp>
    </p:spTree>
    <p:extLst>
      <p:ext uri="{BB962C8B-B14F-4D97-AF65-F5344CB8AC3E}">
        <p14:creationId xmlns:p14="http://schemas.microsoft.com/office/powerpoint/2010/main" val="3338714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iStock_000003952301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2344" y="1220391"/>
            <a:ext cx="172164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ight Arrow 4"/>
          <p:cNvSpPr/>
          <p:nvPr/>
        </p:nvSpPr>
        <p:spPr>
          <a:xfrm rot="16200000">
            <a:off x="4155282" y="2125267"/>
            <a:ext cx="411956" cy="288131"/>
          </a:xfrm>
          <a:prstGeom prst="rightArrow">
            <a:avLst/>
          </a:prstGeom>
          <a:solidFill>
            <a:schemeClr val="bg1"/>
          </a:solidFill>
          <a:ln w="12700">
            <a:solidFill>
              <a:schemeClr val="tx1">
                <a:lumMod val="65000"/>
                <a:lumOff val="35000"/>
              </a:schemeClr>
            </a:solid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200" dirty="0">
              <a:latin typeface="Century Gothic" pitchFamily="34" charset="0"/>
            </a:endParaRPr>
          </a:p>
        </p:txBody>
      </p:sp>
      <p:sp>
        <p:nvSpPr>
          <p:cNvPr id="6" name="Flowchart: Magnetic Disk 5"/>
          <p:cNvSpPr/>
          <p:nvPr/>
        </p:nvSpPr>
        <p:spPr>
          <a:xfrm>
            <a:off x="1588046" y="2460537"/>
            <a:ext cx="5543550" cy="800100"/>
          </a:xfrm>
          <a:prstGeom prst="flowChartMagneticDisk">
            <a:avLst/>
          </a:prstGeom>
          <a:gradFill>
            <a:gsLst>
              <a:gs pos="0">
                <a:schemeClr val="bg1"/>
              </a:gs>
              <a:gs pos="50000">
                <a:schemeClr val="bg1">
                  <a:lumMod val="95000"/>
                </a:schemeClr>
              </a:gs>
              <a:gs pos="100000">
                <a:schemeClr val="bg1">
                  <a:lumMod val="65000"/>
                </a:schemeClr>
              </a:gs>
            </a:gsLst>
            <a:path path="circle">
              <a:fillToRect l="50000" t="50000" r="50000" b="50000"/>
            </a:path>
          </a:gradFill>
          <a:ln>
            <a:solidFill>
              <a:schemeClr val="tx1">
                <a:lumMod val="50000"/>
                <a:lumOff val="50000"/>
              </a:schemeClr>
            </a:solidFill>
          </a:ln>
          <a:effectLst>
            <a:outerShdw blurRad="38100" dist="2032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dirty="0">
                <a:solidFill>
                  <a:schemeClr val="tx1">
                    <a:lumMod val="85000"/>
                    <a:lumOff val="15000"/>
                  </a:schemeClr>
                </a:solidFill>
                <a:latin typeface="Century Gothic" pitchFamily="34" charset="0"/>
              </a:rPr>
              <a:t>EC Data System</a:t>
            </a:r>
            <a:endParaRPr lang="en-US" sz="2400" dirty="0">
              <a:solidFill>
                <a:schemeClr val="tx1">
                  <a:lumMod val="85000"/>
                  <a:lumOff val="15000"/>
                </a:schemeClr>
              </a:solidFill>
              <a:latin typeface="Century Gothic" pitchFamily="34" charset="0"/>
            </a:endParaRPr>
          </a:p>
        </p:txBody>
      </p:sp>
      <p:sp>
        <p:nvSpPr>
          <p:cNvPr id="45063" name="TextBox 6"/>
          <p:cNvSpPr txBox="1">
            <a:spLocks noChangeArrowheads="1"/>
          </p:cNvSpPr>
          <p:nvPr/>
        </p:nvSpPr>
        <p:spPr bwMode="auto">
          <a:xfrm>
            <a:off x="1827415" y="5219701"/>
            <a:ext cx="51116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350" dirty="0"/>
              <a:t>K12</a:t>
            </a:r>
          </a:p>
          <a:p>
            <a:pPr algn="ctr">
              <a:spcBef>
                <a:spcPct val="0"/>
              </a:spcBef>
              <a:buFontTx/>
              <a:buNone/>
            </a:pPr>
            <a:r>
              <a:rPr lang="en-US" altLang="en-US" sz="1350" dirty="0"/>
              <a:t>Data</a:t>
            </a:r>
          </a:p>
        </p:txBody>
      </p:sp>
      <p:pic>
        <p:nvPicPr>
          <p:cNvPr id="45064" name="Picture 7" descr="SLDS logo_f.jpg"/>
          <p:cNvPicPr>
            <a:picLocks noChangeAspect="1"/>
          </p:cNvPicPr>
          <p:nvPr/>
        </p:nvPicPr>
        <p:blipFill>
          <a:blip r:embed="rId4" cstate="print">
            <a:clrChange>
              <a:clrFrom>
                <a:srgbClr val="FFFFFF"/>
              </a:clrFrom>
              <a:clrTo>
                <a:srgbClr val="FFFFFF">
                  <a:alpha val="0"/>
                </a:srgbClr>
              </a:clrTo>
            </a:clrChange>
            <a:lum bright="22000"/>
            <a:grayscl/>
            <a:extLst>
              <a:ext uri="{28A0092B-C50C-407E-A947-70E740481C1C}">
                <a14:useLocalDpi xmlns:a14="http://schemas.microsoft.com/office/drawing/2010/main" val="0"/>
              </a:ext>
            </a:extLst>
          </a:blip>
          <a:srcRect l="23334" b="27567"/>
          <a:stretch>
            <a:fillRect/>
          </a:stretch>
        </p:blipFill>
        <p:spPr bwMode="auto">
          <a:xfrm>
            <a:off x="2010966" y="2165748"/>
            <a:ext cx="1279922" cy="1034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 Same Side Corner Rectangle 8"/>
          <p:cNvSpPr/>
          <p:nvPr/>
        </p:nvSpPr>
        <p:spPr>
          <a:xfrm rot="5400000">
            <a:off x="5347373" y="3371632"/>
            <a:ext cx="4485132" cy="569214"/>
          </a:xfrm>
          <a:prstGeom prst="round2SameRect">
            <a:avLst>
              <a:gd name="adj1" fmla="val 50000"/>
              <a:gd name="adj2" fmla="val 0"/>
            </a:avLst>
          </a:prstGeom>
          <a:gradFill>
            <a:gsLst>
              <a:gs pos="0">
                <a:schemeClr val="bg1">
                  <a:lumMod val="95000"/>
                </a:schemeClr>
              </a:gs>
              <a:gs pos="50000">
                <a:schemeClr val="bg1">
                  <a:lumMod val="75000"/>
                </a:schemeClr>
              </a:gs>
              <a:gs pos="100000">
                <a:schemeClr val="tx1">
                  <a:lumMod val="75000"/>
                  <a:lumOff val="25000"/>
                </a:schemeClr>
              </a:gs>
            </a:gsLst>
            <a:path path="circle">
              <a:fillToRect l="50000" t="50000" r="50000" b="50000"/>
            </a:path>
          </a:gradFill>
          <a:ln>
            <a:noFill/>
          </a:ln>
          <a:effectLst>
            <a:outerShdw blurRad="40005" dist="2032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 name="TextBox 9"/>
          <p:cNvSpPr txBox="1"/>
          <p:nvPr/>
        </p:nvSpPr>
        <p:spPr>
          <a:xfrm>
            <a:off x="7387222" y="1455704"/>
            <a:ext cx="452047" cy="4413755"/>
          </a:xfrm>
          <a:prstGeom prst="rect">
            <a:avLst/>
          </a:prstGeom>
          <a:noFill/>
        </p:spPr>
        <p:txBody>
          <a:bodyPr vert="wordArtVert">
            <a:spAutoFit/>
          </a:bodyPr>
          <a:lstStyle/>
          <a:p>
            <a:pPr algn="ctr">
              <a:defRPr/>
            </a:pPr>
            <a:r>
              <a:rPr lang="en-US" sz="1500" dirty="0">
                <a:solidFill>
                  <a:schemeClr val="tx1">
                    <a:lumMod val="85000"/>
                    <a:lumOff val="15000"/>
                  </a:schemeClr>
                </a:solidFill>
                <a:latin typeface="Century Gothic" pitchFamily="34" charset="0"/>
                <a:cs typeface="Consolas" pitchFamily="49" charset="0"/>
              </a:rPr>
              <a:t>Metadata</a:t>
            </a:r>
          </a:p>
        </p:txBody>
      </p:sp>
      <p:sp>
        <p:nvSpPr>
          <p:cNvPr id="11" name="TextBox 10"/>
          <p:cNvSpPr txBox="1"/>
          <p:nvPr/>
        </p:nvSpPr>
        <p:spPr>
          <a:xfrm>
            <a:off x="1122760" y="857250"/>
            <a:ext cx="6858000" cy="369332"/>
          </a:xfrm>
          <a:custGeom>
            <a:avLst/>
            <a:gdLst>
              <a:gd name="connsiteX0" fmla="*/ 0 w 3221182"/>
              <a:gd name="connsiteY0" fmla="*/ 0 h 461665"/>
              <a:gd name="connsiteX1" fmla="*/ 3221182 w 3221182"/>
              <a:gd name="connsiteY1" fmla="*/ 0 h 461665"/>
              <a:gd name="connsiteX2" fmla="*/ 3221182 w 3221182"/>
              <a:gd name="connsiteY2" fmla="*/ 461665 h 461665"/>
              <a:gd name="connsiteX3" fmla="*/ 0 w 3221182"/>
              <a:gd name="connsiteY3" fmla="*/ 461665 h 461665"/>
              <a:gd name="connsiteX4" fmla="*/ 0 w 3221182"/>
              <a:gd name="connsiteY4" fmla="*/ 0 h 461665"/>
              <a:gd name="connsiteX0" fmla="*/ 0 w 3581400"/>
              <a:gd name="connsiteY0" fmla="*/ 0 h 461665"/>
              <a:gd name="connsiteX1" fmla="*/ 3581400 w 3581400"/>
              <a:gd name="connsiteY1" fmla="*/ 0 h 461665"/>
              <a:gd name="connsiteX2" fmla="*/ 3221182 w 3581400"/>
              <a:gd name="connsiteY2" fmla="*/ 461665 h 461665"/>
              <a:gd name="connsiteX3" fmla="*/ 0 w 3581400"/>
              <a:gd name="connsiteY3" fmla="*/ 461665 h 461665"/>
              <a:gd name="connsiteX4" fmla="*/ 0 w 3581400"/>
              <a:gd name="connsiteY4" fmla="*/ 0 h 461665"/>
              <a:gd name="connsiteX0" fmla="*/ 0 w 3985752"/>
              <a:gd name="connsiteY0" fmla="*/ 0 h 461665"/>
              <a:gd name="connsiteX1" fmla="*/ 3985752 w 3985752"/>
              <a:gd name="connsiteY1" fmla="*/ 0 h 461665"/>
              <a:gd name="connsiteX2" fmla="*/ 3625534 w 3985752"/>
              <a:gd name="connsiteY2" fmla="*/ 461665 h 461665"/>
              <a:gd name="connsiteX3" fmla="*/ 404352 w 3985752"/>
              <a:gd name="connsiteY3" fmla="*/ 461665 h 461665"/>
              <a:gd name="connsiteX4" fmla="*/ 0 w 3985752"/>
              <a:gd name="connsiteY4" fmla="*/ 0 h 461665"/>
              <a:gd name="connsiteX0" fmla="*/ 0 w 3985753"/>
              <a:gd name="connsiteY0" fmla="*/ 0 h 461665"/>
              <a:gd name="connsiteX1" fmla="*/ 3985752 w 3985753"/>
              <a:gd name="connsiteY1" fmla="*/ 0 h 461665"/>
              <a:gd name="connsiteX2" fmla="*/ 3985753 w 3985753"/>
              <a:gd name="connsiteY2" fmla="*/ 457200 h 461665"/>
              <a:gd name="connsiteX3" fmla="*/ 404352 w 3985753"/>
              <a:gd name="connsiteY3" fmla="*/ 461665 h 461665"/>
              <a:gd name="connsiteX4" fmla="*/ 0 w 3985753"/>
              <a:gd name="connsiteY4" fmla="*/ 0 h 461665"/>
              <a:gd name="connsiteX0" fmla="*/ 0 w 3985753"/>
              <a:gd name="connsiteY0" fmla="*/ 0 h 457200"/>
              <a:gd name="connsiteX1" fmla="*/ 3985752 w 3985753"/>
              <a:gd name="connsiteY1" fmla="*/ 0 h 457200"/>
              <a:gd name="connsiteX2" fmla="*/ 3985753 w 3985753"/>
              <a:gd name="connsiteY2" fmla="*/ 457200 h 457200"/>
              <a:gd name="connsiteX3" fmla="*/ 265717 w 3985753"/>
              <a:gd name="connsiteY3" fmla="*/ 457200 h 457200"/>
              <a:gd name="connsiteX4" fmla="*/ 0 w 3985753"/>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53" h="457200">
                <a:moveTo>
                  <a:pt x="0" y="0"/>
                </a:moveTo>
                <a:lnTo>
                  <a:pt x="3985752" y="0"/>
                </a:lnTo>
                <a:cubicBezTo>
                  <a:pt x="3985752" y="152400"/>
                  <a:pt x="3985753" y="304800"/>
                  <a:pt x="3985753" y="457200"/>
                </a:cubicBezTo>
                <a:lnTo>
                  <a:pt x="265717" y="457200"/>
                </a:lnTo>
                <a:lnTo>
                  <a:pt x="0" y="0"/>
                </a:lnTo>
                <a:close/>
              </a:path>
            </a:pathLst>
          </a:custGeom>
          <a:solidFill>
            <a:schemeClr val="tx1">
              <a:lumMod val="75000"/>
              <a:lumOff val="25000"/>
            </a:schemeClr>
          </a:solidFill>
        </p:spPr>
        <p:txBody>
          <a:bodyPr>
            <a:spAutoFit/>
          </a:bodyPr>
          <a:lstStyle/>
          <a:p>
            <a:pPr marL="379810" algn="ctr">
              <a:defRPr/>
            </a:pPr>
            <a:r>
              <a:rPr lang="en-US" dirty="0">
                <a:solidFill>
                  <a:schemeClr val="bg1"/>
                </a:solidFill>
                <a:latin typeface="Century Gothic" pitchFamily="34" charset="0"/>
              </a:rPr>
              <a:t>EC </a:t>
            </a:r>
            <a:r>
              <a:rPr lang="en-US" b="1" dirty="0">
                <a:solidFill>
                  <a:schemeClr val="bg1"/>
                </a:solidFill>
                <a:latin typeface="Century Gothic" pitchFamily="34" charset="0"/>
              </a:rPr>
              <a:t>Centralized</a:t>
            </a:r>
            <a:r>
              <a:rPr lang="en-US" dirty="0">
                <a:solidFill>
                  <a:schemeClr val="bg1"/>
                </a:solidFill>
                <a:latin typeface="Century Gothic" pitchFamily="34" charset="0"/>
              </a:rPr>
              <a:t> ECIDS</a:t>
            </a:r>
          </a:p>
        </p:txBody>
      </p:sp>
      <p:sp>
        <p:nvSpPr>
          <p:cNvPr id="12" name="Rectangle 11"/>
          <p:cNvSpPr/>
          <p:nvPr/>
        </p:nvSpPr>
        <p:spPr>
          <a:xfrm>
            <a:off x="1602954" y="3439341"/>
            <a:ext cx="1062990" cy="774954"/>
          </a:xfrm>
          <a:prstGeom prst="rect">
            <a:avLst/>
          </a:prstGeom>
          <a:gradFill>
            <a:gsLst>
              <a:gs pos="0">
                <a:schemeClr val="bg1">
                  <a:lumMod val="95000"/>
                </a:schemeClr>
              </a:gs>
              <a:gs pos="50000">
                <a:schemeClr val="bg1">
                  <a:lumMod val="75000"/>
                </a:schemeClr>
              </a:gs>
              <a:gs pos="100000">
                <a:schemeClr val="bg1">
                  <a:lumMod val="50000"/>
                </a:schemeClr>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Student Identities</a:t>
            </a:r>
          </a:p>
        </p:txBody>
      </p:sp>
      <p:pic>
        <p:nvPicPr>
          <p:cNvPr id="45073" name="Picture 12" descr="SLDS logo_f.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40427" r="78285" b="23061"/>
          <a:stretch>
            <a:fillRect/>
          </a:stretch>
        </p:blipFill>
        <p:spPr bwMode="auto">
          <a:xfrm>
            <a:off x="1660922" y="2727722"/>
            <a:ext cx="376238"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ounded Rectangle 13"/>
          <p:cNvSpPr/>
          <p:nvPr/>
        </p:nvSpPr>
        <p:spPr>
          <a:xfrm>
            <a:off x="3865960" y="1418035"/>
            <a:ext cx="3275409" cy="603647"/>
          </a:xfrm>
          <a:prstGeom prst="roundRect">
            <a:avLst>
              <a:gd name="adj" fmla="val 0"/>
            </a:avLst>
          </a:prstGeom>
          <a:gradFill flip="none" rotWithShape="1">
            <a:gsLst>
              <a:gs pos="0">
                <a:schemeClr val="bg1">
                  <a:alpha val="0"/>
                </a:schemeClr>
              </a:gs>
              <a:gs pos="50000">
                <a:schemeClr val="accent6">
                  <a:lumMod val="40000"/>
                  <a:lumOff val="60000"/>
                </a:schemeClr>
              </a:gs>
              <a:gs pos="100000">
                <a:schemeClr val="accent6">
                  <a:lumMod val="75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125" dirty="0">
                <a:solidFill>
                  <a:schemeClr val="tx1">
                    <a:lumMod val="85000"/>
                    <a:lumOff val="15000"/>
                  </a:schemeClr>
                </a:solidFill>
                <a:latin typeface="Century Gothic" pitchFamily="34" charset="0"/>
              </a:rPr>
              <a:t>Presentation Layer: </a:t>
            </a:r>
          </a:p>
          <a:p>
            <a:pPr algn="r">
              <a:defRPr/>
            </a:pPr>
            <a:r>
              <a:rPr lang="en-US" sz="1125" dirty="0">
                <a:solidFill>
                  <a:schemeClr val="tx1">
                    <a:lumMod val="85000"/>
                    <a:lumOff val="15000"/>
                  </a:schemeClr>
                </a:solidFill>
                <a:latin typeface="Century Gothic" pitchFamily="34" charset="0"/>
              </a:rPr>
              <a:t>Reports, Data Marts, Datasets</a:t>
            </a:r>
          </a:p>
        </p:txBody>
      </p:sp>
      <p:sp>
        <p:nvSpPr>
          <p:cNvPr id="15" name="Rectangle 14"/>
          <p:cNvSpPr/>
          <p:nvPr/>
        </p:nvSpPr>
        <p:spPr>
          <a:xfrm rot="1487912">
            <a:off x="1446610" y="3183731"/>
            <a:ext cx="310753"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45076" name="Picture 16" descr="SLDS logo_f.jpg"/>
          <p:cNvPicPr>
            <a:picLocks noChangeAspect="1"/>
          </p:cNvPicPr>
          <p:nvPr/>
        </p:nvPicPr>
        <p:blipFill>
          <a:blip r:embed="rId6">
            <a:clrChange>
              <a:clrFrom>
                <a:srgbClr val="FFFFFF"/>
              </a:clrFrom>
              <a:clrTo>
                <a:srgbClr val="FFFFFF">
                  <a:alpha val="0"/>
                </a:srgbClr>
              </a:clrTo>
            </a:clrChange>
            <a:lum bright="22000"/>
            <a:grayscl/>
            <a:extLst>
              <a:ext uri="{28A0092B-C50C-407E-A947-70E740481C1C}">
                <a14:useLocalDpi xmlns:a14="http://schemas.microsoft.com/office/drawing/2010/main" val="0"/>
              </a:ext>
            </a:extLst>
          </a:blip>
          <a:srcRect l="23334" t="70033" b="27567"/>
          <a:stretch>
            <a:fillRect/>
          </a:stretch>
        </p:blipFill>
        <p:spPr bwMode="auto">
          <a:xfrm>
            <a:off x="2013347" y="3200400"/>
            <a:ext cx="1279922" cy="65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Moon 17"/>
          <p:cNvSpPr/>
          <p:nvPr/>
        </p:nvSpPr>
        <p:spPr>
          <a:xfrm rot="16200000">
            <a:off x="4224933" y="501848"/>
            <a:ext cx="242888" cy="5559029"/>
          </a:xfrm>
          <a:prstGeom prst="moon">
            <a:avLst>
              <a:gd name="adj" fmla="val 509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9" name="Right Arrow 18"/>
          <p:cNvSpPr/>
          <p:nvPr/>
        </p:nvSpPr>
        <p:spPr>
          <a:xfrm rot="16200000">
            <a:off x="4152305" y="3010496"/>
            <a:ext cx="417909" cy="514350"/>
          </a:xfrm>
          <a:prstGeom prst="rightArrow">
            <a:avLst/>
          </a:prstGeom>
          <a:solidFill>
            <a:schemeClr val="bg1"/>
          </a:solidFill>
          <a:ln w="12700">
            <a:solidFill>
              <a:schemeClr val="tx1">
                <a:lumMod val="65000"/>
                <a:lumOff val="35000"/>
              </a:schemeClr>
            </a:solid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200" dirty="0">
              <a:latin typeface="Century Gothic" pitchFamily="34" charset="0"/>
            </a:endParaRPr>
          </a:p>
        </p:txBody>
      </p:sp>
      <p:sp>
        <p:nvSpPr>
          <p:cNvPr id="20" name="Rounded Rectangle 19"/>
          <p:cNvSpPr/>
          <p:nvPr/>
        </p:nvSpPr>
        <p:spPr>
          <a:xfrm>
            <a:off x="3056335" y="3467101"/>
            <a:ext cx="4075509" cy="1240631"/>
          </a:xfrm>
          <a:prstGeom prst="roundRect">
            <a:avLst>
              <a:gd name="adj" fmla="val 7944"/>
            </a:avLst>
          </a:prstGeom>
          <a:solidFill>
            <a:schemeClr val="bg1"/>
          </a:solidFill>
          <a:ln>
            <a:solidFill>
              <a:schemeClr val="bg1">
                <a:lumMod val="50000"/>
              </a:schemeClr>
            </a:solidFill>
            <a:prstDash val="lgDash"/>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lumMod val="85000"/>
                    <a:lumOff val="15000"/>
                  </a:schemeClr>
                </a:solidFill>
                <a:latin typeface="Century Gothic" pitchFamily="34" charset="0"/>
              </a:rPr>
              <a:t>INTEGRATION</a:t>
            </a:r>
          </a:p>
          <a:p>
            <a:pPr algn="ctr">
              <a:defRPr/>
            </a:pPr>
            <a:endParaRPr lang="en-US" sz="1200" dirty="0">
              <a:solidFill>
                <a:schemeClr val="tx1">
                  <a:lumMod val="85000"/>
                  <a:lumOff val="15000"/>
                </a:schemeClr>
              </a:solidFill>
              <a:latin typeface="Century Gothic" pitchFamily="34" charset="0"/>
            </a:endParaRPr>
          </a:p>
          <a:p>
            <a:pPr algn="ctr">
              <a:defRPr/>
            </a:pPr>
            <a:endParaRPr lang="en-US" sz="1200" dirty="0">
              <a:solidFill>
                <a:schemeClr val="tx1">
                  <a:lumMod val="85000"/>
                  <a:lumOff val="15000"/>
                </a:schemeClr>
              </a:solidFill>
              <a:latin typeface="Century Gothic" pitchFamily="34" charset="0"/>
            </a:endParaRPr>
          </a:p>
          <a:p>
            <a:pPr algn="ctr">
              <a:defRPr/>
            </a:pPr>
            <a:r>
              <a:rPr lang="en-US" sz="1200" dirty="0">
                <a:solidFill>
                  <a:schemeClr val="tx1">
                    <a:lumMod val="85000"/>
                    <a:lumOff val="15000"/>
                  </a:schemeClr>
                </a:solidFill>
                <a:latin typeface="Century Gothic" pitchFamily="34" charset="0"/>
              </a:rPr>
              <a:t>MATCHING</a:t>
            </a:r>
          </a:p>
          <a:p>
            <a:pPr algn="ctr">
              <a:defRPr/>
            </a:pPr>
            <a:endParaRPr lang="en-US" sz="1200" dirty="0">
              <a:solidFill>
                <a:schemeClr val="tx1">
                  <a:lumMod val="85000"/>
                  <a:lumOff val="15000"/>
                </a:schemeClr>
              </a:solidFill>
              <a:effectLst>
                <a:outerShdw blurRad="63500" sx="102000" sy="102000" algn="ctr" rotWithShape="0">
                  <a:prstClr val="black">
                    <a:alpha val="40000"/>
                  </a:prstClr>
                </a:outerShdw>
              </a:effectLst>
              <a:latin typeface="Century Gothic" pitchFamily="34" charset="0"/>
            </a:endParaRPr>
          </a:p>
        </p:txBody>
      </p:sp>
      <p:sp>
        <p:nvSpPr>
          <p:cNvPr id="21" name="Right Arrow 20"/>
          <p:cNvSpPr>
            <a:spLocks noChangeArrowheads="1"/>
          </p:cNvSpPr>
          <p:nvPr/>
        </p:nvSpPr>
        <p:spPr bwMode="auto">
          <a:xfrm>
            <a:off x="2637235" y="4302919"/>
            <a:ext cx="554831" cy="288131"/>
          </a:xfrm>
          <a:prstGeom prst="rightArrow">
            <a:avLst>
              <a:gd name="adj1" fmla="val 50000"/>
              <a:gd name="adj2" fmla="val 50004"/>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cxnSp>
        <p:nvCxnSpPr>
          <p:cNvPr id="22" name="Straight Connector 21"/>
          <p:cNvCxnSpPr/>
          <p:nvPr/>
        </p:nvCxnSpPr>
        <p:spPr>
          <a:xfrm flipH="1">
            <a:off x="3056335" y="3876675"/>
            <a:ext cx="4080272" cy="0"/>
          </a:xfrm>
          <a:prstGeom prst="line">
            <a:avLst/>
          </a:prstGeom>
          <a:ln w="952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 name="Right Arrow 22"/>
          <p:cNvSpPr>
            <a:spLocks noChangeArrowheads="1"/>
          </p:cNvSpPr>
          <p:nvPr/>
        </p:nvSpPr>
        <p:spPr bwMode="auto">
          <a:xfrm rot="-5400000">
            <a:off x="3024187" y="4702969"/>
            <a:ext cx="548879" cy="286941"/>
          </a:xfrm>
          <a:prstGeom prst="rightArrow">
            <a:avLst>
              <a:gd name="adj1" fmla="val 50000"/>
              <a:gd name="adj2" fmla="val 50000"/>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4" name="Right Arrow 23"/>
          <p:cNvSpPr>
            <a:spLocks noChangeArrowheads="1"/>
          </p:cNvSpPr>
          <p:nvPr/>
        </p:nvSpPr>
        <p:spPr bwMode="auto">
          <a:xfrm rot="-5400000">
            <a:off x="3711774" y="4694040"/>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5" name="Right Arrow 24"/>
          <p:cNvSpPr>
            <a:spLocks noChangeArrowheads="1"/>
          </p:cNvSpPr>
          <p:nvPr/>
        </p:nvSpPr>
        <p:spPr bwMode="auto">
          <a:xfrm rot="-5400000">
            <a:off x="5550099" y="4691659"/>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6" name="Right Arrow 25"/>
          <p:cNvSpPr>
            <a:spLocks noChangeArrowheads="1"/>
          </p:cNvSpPr>
          <p:nvPr/>
        </p:nvSpPr>
        <p:spPr bwMode="auto">
          <a:xfrm rot="-5400000">
            <a:off x="6385918" y="4691659"/>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7" name="Rectangle 26"/>
          <p:cNvSpPr/>
          <p:nvPr/>
        </p:nvSpPr>
        <p:spPr>
          <a:xfrm>
            <a:off x="6232332" y="5100504"/>
            <a:ext cx="82296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Other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Data</a:t>
            </a:r>
          </a:p>
        </p:txBody>
      </p:sp>
      <p:sp>
        <p:nvSpPr>
          <p:cNvPr id="28" name="Rectangle 27"/>
          <p:cNvSpPr/>
          <p:nvPr/>
        </p:nvSpPr>
        <p:spPr>
          <a:xfrm>
            <a:off x="3537219" y="5100426"/>
            <a:ext cx="89154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Early Intervention – Part B</a:t>
            </a:r>
          </a:p>
        </p:txBody>
      </p:sp>
      <p:sp>
        <p:nvSpPr>
          <p:cNvPr id="29" name="Right Arrow 28"/>
          <p:cNvSpPr>
            <a:spLocks noChangeArrowheads="1"/>
          </p:cNvSpPr>
          <p:nvPr/>
        </p:nvSpPr>
        <p:spPr bwMode="auto">
          <a:xfrm rot="-5400000">
            <a:off x="4647605" y="4702374"/>
            <a:ext cx="548879"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30" name="Rectangle 29"/>
          <p:cNvSpPr/>
          <p:nvPr/>
        </p:nvSpPr>
        <p:spPr>
          <a:xfrm>
            <a:off x="4487093" y="5100504"/>
            <a:ext cx="89154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Early Intervention – Part C</a:t>
            </a:r>
          </a:p>
        </p:txBody>
      </p:sp>
      <p:sp>
        <p:nvSpPr>
          <p:cNvPr id="31" name="Rectangle 30"/>
          <p:cNvSpPr/>
          <p:nvPr/>
        </p:nvSpPr>
        <p:spPr>
          <a:xfrm>
            <a:off x="5434994" y="5098174"/>
            <a:ext cx="754380" cy="774203"/>
          </a:xfrm>
          <a:prstGeom prst="rect">
            <a:avLst/>
          </a:prstGeom>
          <a:gradFill flip="none" rotWithShape="1">
            <a:gsLst>
              <a:gs pos="0">
                <a:srgbClr val="D9E4B6"/>
              </a:gs>
              <a:gs pos="50000">
                <a:srgbClr val="A7C153"/>
              </a:gs>
              <a:gs pos="100000">
                <a:srgbClr val="8AA33B"/>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Home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Visiting</a:t>
            </a:r>
          </a:p>
        </p:txBody>
      </p:sp>
      <p:sp>
        <p:nvSpPr>
          <p:cNvPr id="32" name="Up-Down Arrow 31"/>
          <p:cNvSpPr>
            <a:spLocks noChangeArrowheads="1"/>
          </p:cNvSpPr>
          <p:nvPr/>
        </p:nvSpPr>
        <p:spPr bwMode="auto">
          <a:xfrm rot="5400000">
            <a:off x="2700933" y="3693914"/>
            <a:ext cx="290513" cy="706041"/>
          </a:xfrm>
          <a:prstGeom prst="upDownArrow">
            <a:avLst>
              <a:gd name="adj1" fmla="val 50000"/>
              <a:gd name="adj2" fmla="val 50002"/>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33" name="Right Arrow 32"/>
          <p:cNvSpPr>
            <a:spLocks noChangeArrowheads="1"/>
          </p:cNvSpPr>
          <p:nvPr/>
        </p:nvSpPr>
        <p:spPr bwMode="auto">
          <a:xfrm rot="-2636237">
            <a:off x="2364582" y="4668442"/>
            <a:ext cx="1165622" cy="288131"/>
          </a:xfrm>
          <a:prstGeom prst="rightArrow">
            <a:avLst>
              <a:gd name="adj1" fmla="val 50000"/>
              <a:gd name="adj2" fmla="val 5000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34" name="Rectangle 33"/>
          <p:cNvSpPr/>
          <p:nvPr/>
        </p:nvSpPr>
        <p:spPr>
          <a:xfrm>
            <a:off x="2724822" y="5100426"/>
            <a:ext cx="75438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State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PreK</a:t>
            </a:r>
          </a:p>
        </p:txBody>
      </p:sp>
      <p:sp>
        <p:nvSpPr>
          <p:cNvPr id="35" name="Rectangle 34"/>
          <p:cNvSpPr/>
          <p:nvPr/>
        </p:nvSpPr>
        <p:spPr>
          <a:xfrm>
            <a:off x="1602954" y="4270248"/>
            <a:ext cx="1062990" cy="774203"/>
          </a:xfrm>
          <a:prstGeom prst="rect">
            <a:avLst/>
          </a:prstGeom>
          <a:gradFill flip="none" rotWithShape="1">
            <a:gsLst>
              <a:gs pos="0">
                <a:srgbClr val="D9E4B6"/>
              </a:gs>
              <a:gs pos="50000">
                <a:srgbClr val="A7C153"/>
              </a:gs>
              <a:gs pos="100000">
                <a:srgbClr val="8AA33B"/>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Child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Care</a:t>
            </a:r>
          </a:p>
        </p:txBody>
      </p:sp>
      <p:sp>
        <p:nvSpPr>
          <p:cNvPr id="36" name="Rectangle 35"/>
          <p:cNvSpPr/>
          <p:nvPr/>
        </p:nvSpPr>
        <p:spPr>
          <a:xfrm>
            <a:off x="1602954" y="5100426"/>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Head Start</a:t>
            </a:r>
          </a:p>
        </p:txBody>
      </p:sp>
    </p:spTree>
    <p:extLst>
      <p:ext uri="{BB962C8B-B14F-4D97-AF65-F5344CB8AC3E}">
        <p14:creationId xmlns:p14="http://schemas.microsoft.com/office/powerpoint/2010/main" val="4120447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SLDS Example</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6800"/>
            <a:ext cx="7467600" cy="4942803"/>
          </a:xfrm>
          <a:prstGeom prst="rect">
            <a:avLst/>
          </a:prstGeom>
        </p:spPr>
      </p:pic>
    </p:spTree>
    <p:extLst>
      <p:ext uri="{BB962C8B-B14F-4D97-AF65-F5344CB8AC3E}">
        <p14:creationId xmlns:p14="http://schemas.microsoft.com/office/powerpoint/2010/main" val="539548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small" dirty="0">
                <a:latin typeface="Gill Sans MT"/>
                <a:ea typeface="MS PGothic" charset="0"/>
                <a:cs typeface="Gill Sans MT"/>
              </a:rPr>
              <a:t>Key Features of Federated Models</a:t>
            </a:r>
            <a:br>
              <a:rPr lang="en-US" cap="small" dirty="0">
                <a:latin typeface="Gill Sans MT"/>
                <a:ea typeface="MS PGothic" charset="0"/>
                <a:cs typeface="Gill Sans MT"/>
              </a:rPr>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sz="3200" b="0" dirty="0">
                <a:solidFill>
                  <a:srgbClr val="000000"/>
                </a:solidFill>
                <a:ea typeface="+mn-ea"/>
                <a:cs typeface="+mn-cs"/>
              </a:rPr>
              <a:t>No central </a:t>
            </a:r>
            <a:r>
              <a:rPr lang="en-US" sz="3200" b="0" dirty="0" smtClean="0">
                <a:solidFill>
                  <a:srgbClr val="000000"/>
                </a:solidFill>
                <a:ea typeface="+mn-ea"/>
                <a:cs typeface="+mn-cs"/>
              </a:rPr>
              <a:t>database </a:t>
            </a:r>
            <a:r>
              <a:rPr lang="en-US" sz="3200" b="0" dirty="0">
                <a:solidFill>
                  <a:srgbClr val="000000"/>
                </a:solidFill>
                <a:ea typeface="+mn-ea"/>
                <a:cs typeface="+mn-cs"/>
              </a:rPr>
              <a:t>to support</a:t>
            </a:r>
          </a:p>
          <a:p>
            <a:pPr>
              <a:buFont typeface="Arial" panose="020B0604020202020204" pitchFamily="34" charset="0"/>
              <a:buChar char="•"/>
              <a:defRPr/>
            </a:pPr>
            <a:r>
              <a:rPr lang="en-US" sz="3200" b="0" dirty="0" smtClean="0">
                <a:solidFill>
                  <a:srgbClr val="000000"/>
                </a:solidFill>
                <a:ea typeface="+mn-ea"/>
                <a:cs typeface="+mn-cs"/>
              </a:rPr>
              <a:t>Accommodates </a:t>
            </a:r>
            <a:r>
              <a:rPr lang="en-US" sz="3200" b="0" dirty="0">
                <a:solidFill>
                  <a:srgbClr val="000000"/>
                </a:solidFill>
                <a:ea typeface="+mn-ea"/>
                <a:cs typeface="+mn-cs"/>
              </a:rPr>
              <a:t>a culture of data sharing sensitivity</a:t>
            </a:r>
          </a:p>
          <a:p>
            <a:pPr>
              <a:buFont typeface="Arial" panose="020B0604020202020204" pitchFamily="34" charset="0"/>
              <a:buChar char="•"/>
              <a:defRPr/>
            </a:pPr>
            <a:r>
              <a:rPr lang="en-US" sz="3200" b="0" dirty="0" smtClean="0">
                <a:solidFill>
                  <a:srgbClr val="000000"/>
                </a:solidFill>
                <a:ea typeface="+mn-ea"/>
                <a:cs typeface="+mn-cs"/>
              </a:rPr>
              <a:t>Can be implemented more quickly</a:t>
            </a:r>
            <a:endParaRPr lang="en-US" sz="3200" b="0" dirty="0">
              <a:solidFill>
                <a:srgbClr val="000000"/>
              </a:solidFill>
              <a:ea typeface="+mn-ea"/>
              <a:cs typeface="+mn-cs"/>
            </a:endParaRPr>
          </a:p>
          <a:p>
            <a:pPr>
              <a:buFont typeface="Arial" panose="020B0604020202020204" pitchFamily="34" charset="0"/>
              <a:buChar char="•"/>
              <a:defRPr/>
            </a:pPr>
            <a:r>
              <a:rPr lang="en-US" sz="3200" b="0" dirty="0">
                <a:solidFill>
                  <a:srgbClr val="000000"/>
                </a:solidFill>
                <a:ea typeface="+mn-ea"/>
                <a:cs typeface="+mn-cs"/>
              </a:rPr>
              <a:t>Matched dataset does not </a:t>
            </a:r>
            <a:r>
              <a:rPr lang="en-US" sz="3200" b="0" dirty="0" smtClean="0">
                <a:solidFill>
                  <a:srgbClr val="000000"/>
                </a:solidFill>
                <a:ea typeface="+mn-ea"/>
                <a:cs typeface="+mn-cs"/>
              </a:rPr>
              <a:t>persist</a:t>
            </a:r>
          </a:p>
          <a:p>
            <a:pPr>
              <a:buFont typeface="Arial" panose="020B0604020202020204" pitchFamily="34" charset="0"/>
              <a:buChar char="•"/>
              <a:defRPr/>
            </a:pPr>
            <a:r>
              <a:rPr lang="en-US" sz="3200" b="0" dirty="0" smtClean="0">
                <a:solidFill>
                  <a:srgbClr val="000000"/>
                </a:solidFill>
                <a:ea typeface="+mn-ea"/>
                <a:cs typeface="+mn-cs"/>
              </a:rPr>
              <a:t>Limited to producing datasets for research/analysis</a:t>
            </a:r>
            <a:endParaRPr lang="en-US" sz="3200" b="0" dirty="0">
              <a:solidFill>
                <a:srgbClr val="000000"/>
              </a:solidFill>
              <a:ea typeface="+mn-ea"/>
              <a:cs typeface="+mn-cs"/>
            </a:endParaRPr>
          </a:p>
          <a:p>
            <a:pPr eaLnBrk="1" hangingPunct="1">
              <a:defRPr/>
            </a:pPr>
            <a:endParaRPr lang="en-US" sz="3200" dirty="0">
              <a:ea typeface="+mn-ea"/>
              <a:cs typeface="+mn-cs"/>
            </a:endParaRPr>
          </a:p>
        </p:txBody>
      </p:sp>
    </p:spTree>
    <p:extLst>
      <p:ext uri="{BB962C8B-B14F-4D97-AF65-F5344CB8AC3E}">
        <p14:creationId xmlns:p14="http://schemas.microsoft.com/office/powerpoint/2010/main" val="2173218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rot="16200000">
            <a:off x="-717922" y="3370381"/>
            <a:ext cx="4485132" cy="569214"/>
          </a:xfrm>
          <a:prstGeom prst="round2SameRect">
            <a:avLst>
              <a:gd name="adj1" fmla="val 50000"/>
              <a:gd name="adj2" fmla="val 0"/>
            </a:avLst>
          </a:prstGeom>
          <a:gradFill>
            <a:gsLst>
              <a:gs pos="0">
                <a:schemeClr val="bg1">
                  <a:lumMod val="95000"/>
                </a:schemeClr>
              </a:gs>
              <a:gs pos="50000">
                <a:schemeClr val="bg1">
                  <a:lumMod val="75000"/>
                </a:schemeClr>
              </a:gs>
              <a:gs pos="100000">
                <a:schemeClr val="tx1">
                  <a:lumMod val="75000"/>
                  <a:lumOff val="25000"/>
                </a:schemeClr>
              </a:gs>
            </a:gsLst>
            <a:path path="circle">
              <a:fillToRect l="50000" t="50000" r="50000" b="50000"/>
            </a:path>
          </a:gradFill>
          <a:ln>
            <a:noFill/>
          </a:ln>
          <a:effectLst>
            <a:outerShdw blurRad="40005" dist="2032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 name="TextBox 4"/>
          <p:cNvSpPr txBox="1"/>
          <p:nvPr/>
        </p:nvSpPr>
        <p:spPr>
          <a:xfrm>
            <a:off x="1139429" y="857250"/>
            <a:ext cx="6858000" cy="369332"/>
          </a:xfrm>
          <a:custGeom>
            <a:avLst/>
            <a:gdLst>
              <a:gd name="connsiteX0" fmla="*/ 0 w 3221182"/>
              <a:gd name="connsiteY0" fmla="*/ 0 h 461665"/>
              <a:gd name="connsiteX1" fmla="*/ 3221182 w 3221182"/>
              <a:gd name="connsiteY1" fmla="*/ 0 h 461665"/>
              <a:gd name="connsiteX2" fmla="*/ 3221182 w 3221182"/>
              <a:gd name="connsiteY2" fmla="*/ 461665 h 461665"/>
              <a:gd name="connsiteX3" fmla="*/ 0 w 3221182"/>
              <a:gd name="connsiteY3" fmla="*/ 461665 h 461665"/>
              <a:gd name="connsiteX4" fmla="*/ 0 w 3221182"/>
              <a:gd name="connsiteY4" fmla="*/ 0 h 461665"/>
              <a:gd name="connsiteX0" fmla="*/ 0 w 3581400"/>
              <a:gd name="connsiteY0" fmla="*/ 0 h 461665"/>
              <a:gd name="connsiteX1" fmla="*/ 3581400 w 3581400"/>
              <a:gd name="connsiteY1" fmla="*/ 0 h 461665"/>
              <a:gd name="connsiteX2" fmla="*/ 3221182 w 3581400"/>
              <a:gd name="connsiteY2" fmla="*/ 461665 h 461665"/>
              <a:gd name="connsiteX3" fmla="*/ 0 w 3581400"/>
              <a:gd name="connsiteY3" fmla="*/ 461665 h 461665"/>
              <a:gd name="connsiteX4" fmla="*/ 0 w 3581400"/>
              <a:gd name="connsiteY4" fmla="*/ 0 h 461665"/>
              <a:gd name="connsiteX0" fmla="*/ 0 w 3581400"/>
              <a:gd name="connsiteY0" fmla="*/ 0 h 461665"/>
              <a:gd name="connsiteX1" fmla="*/ 3581400 w 3581400"/>
              <a:gd name="connsiteY1" fmla="*/ 0 h 461665"/>
              <a:gd name="connsiteX2" fmla="*/ 3342640 w 3581400"/>
              <a:gd name="connsiteY2" fmla="*/ 457200 h 461665"/>
              <a:gd name="connsiteX3" fmla="*/ 0 w 3581400"/>
              <a:gd name="connsiteY3" fmla="*/ 461665 h 461665"/>
              <a:gd name="connsiteX4" fmla="*/ 0 w 358140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461665">
                <a:moveTo>
                  <a:pt x="0" y="0"/>
                </a:moveTo>
                <a:lnTo>
                  <a:pt x="3581400" y="0"/>
                </a:lnTo>
                <a:lnTo>
                  <a:pt x="3342640" y="457200"/>
                </a:lnTo>
                <a:lnTo>
                  <a:pt x="0" y="461665"/>
                </a:lnTo>
                <a:lnTo>
                  <a:pt x="0" y="0"/>
                </a:lnTo>
                <a:close/>
              </a:path>
            </a:pathLst>
          </a:custGeom>
          <a:solidFill>
            <a:schemeClr val="tx1">
              <a:lumMod val="75000"/>
              <a:lumOff val="25000"/>
            </a:schemeClr>
          </a:solidFill>
        </p:spPr>
        <p:txBody>
          <a:bodyPr>
            <a:spAutoFit/>
          </a:bodyPr>
          <a:lstStyle/>
          <a:p>
            <a:pPr algn="ctr">
              <a:defRPr/>
            </a:pPr>
            <a:r>
              <a:rPr lang="en-US" dirty="0">
                <a:solidFill>
                  <a:schemeClr val="bg1"/>
                </a:solidFill>
                <a:latin typeface="Century Gothic" pitchFamily="34" charset="0"/>
              </a:rPr>
              <a:t>EC </a:t>
            </a:r>
            <a:r>
              <a:rPr lang="en-US" b="1" dirty="0">
                <a:solidFill>
                  <a:schemeClr val="bg1"/>
                </a:solidFill>
                <a:latin typeface="Century Gothic" pitchFamily="34" charset="0"/>
              </a:rPr>
              <a:t>Federated</a:t>
            </a:r>
            <a:r>
              <a:rPr lang="en-US" dirty="0">
                <a:solidFill>
                  <a:schemeClr val="bg1"/>
                </a:solidFill>
                <a:latin typeface="Century Gothic" pitchFamily="34" charset="0"/>
              </a:rPr>
              <a:t> ECIDS</a:t>
            </a:r>
          </a:p>
        </p:txBody>
      </p:sp>
      <p:sp>
        <p:nvSpPr>
          <p:cNvPr id="7" name="TextBox 6"/>
          <p:cNvSpPr txBox="1"/>
          <p:nvPr/>
        </p:nvSpPr>
        <p:spPr>
          <a:xfrm>
            <a:off x="1313320" y="1470781"/>
            <a:ext cx="452047" cy="4413755"/>
          </a:xfrm>
          <a:prstGeom prst="rect">
            <a:avLst/>
          </a:prstGeom>
          <a:noFill/>
        </p:spPr>
        <p:txBody>
          <a:bodyPr vert="wordArtVert">
            <a:spAutoFit/>
          </a:bodyPr>
          <a:lstStyle/>
          <a:p>
            <a:pPr algn="ctr">
              <a:defRPr/>
            </a:pPr>
            <a:r>
              <a:rPr lang="en-US" sz="1500" dirty="0">
                <a:solidFill>
                  <a:schemeClr val="tx1">
                    <a:lumMod val="85000"/>
                    <a:lumOff val="15000"/>
                  </a:schemeClr>
                </a:solidFill>
                <a:latin typeface="Century Gothic" pitchFamily="34" charset="0"/>
                <a:cs typeface="Consolas" pitchFamily="49" charset="0"/>
              </a:rPr>
              <a:t>Metadata</a:t>
            </a:r>
          </a:p>
        </p:txBody>
      </p:sp>
      <p:pic>
        <p:nvPicPr>
          <p:cNvPr id="47111" name="Picture 7" descr="iStock_000003952301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144" y="1200150"/>
            <a:ext cx="172283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p:cNvSpPr/>
          <p:nvPr/>
        </p:nvSpPr>
        <p:spPr>
          <a:xfrm flipH="1">
            <a:off x="1919288" y="1397794"/>
            <a:ext cx="3277791" cy="603647"/>
          </a:xfrm>
          <a:prstGeom prst="roundRect">
            <a:avLst>
              <a:gd name="adj" fmla="val 0"/>
            </a:avLst>
          </a:prstGeom>
          <a:gradFill flip="none" rotWithShape="1">
            <a:gsLst>
              <a:gs pos="0">
                <a:schemeClr val="bg1">
                  <a:alpha val="0"/>
                </a:schemeClr>
              </a:gs>
              <a:gs pos="50000">
                <a:schemeClr val="accent6">
                  <a:lumMod val="60000"/>
                  <a:lumOff val="40000"/>
                </a:schemeClr>
              </a:gs>
              <a:gs pos="100000">
                <a:schemeClr val="accent6">
                  <a:lumMod val="75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25" dirty="0">
                <a:solidFill>
                  <a:schemeClr val="tx1">
                    <a:lumMod val="85000"/>
                    <a:lumOff val="15000"/>
                  </a:schemeClr>
                </a:solidFill>
                <a:latin typeface="Century Gothic" pitchFamily="34" charset="0"/>
              </a:rPr>
              <a:t>Presentation Layer: </a:t>
            </a:r>
          </a:p>
          <a:p>
            <a:pPr>
              <a:defRPr/>
            </a:pPr>
            <a:r>
              <a:rPr lang="en-US" sz="1125" dirty="0">
                <a:solidFill>
                  <a:schemeClr val="tx1">
                    <a:lumMod val="85000"/>
                    <a:lumOff val="15000"/>
                  </a:schemeClr>
                </a:solidFill>
                <a:latin typeface="Century Gothic" pitchFamily="34" charset="0"/>
              </a:rPr>
              <a:t>Research Datasets</a:t>
            </a:r>
          </a:p>
        </p:txBody>
      </p:sp>
      <p:pic>
        <p:nvPicPr>
          <p:cNvPr id="47113" name="Picture 9" descr="SLDS logo_f.jpg"/>
          <p:cNvPicPr>
            <a:picLocks noChangeAspect="1"/>
          </p:cNvPicPr>
          <p:nvPr/>
        </p:nvPicPr>
        <p:blipFill>
          <a:blip r:embed="rId4" cstate="print">
            <a:clrChange>
              <a:clrFrom>
                <a:srgbClr val="FFFFFF"/>
              </a:clrFrom>
              <a:clrTo>
                <a:srgbClr val="FFFFFF">
                  <a:alpha val="0"/>
                </a:srgbClr>
              </a:clrTo>
            </a:clrChange>
            <a:lum bright="22000"/>
            <a:grayscl/>
            <a:extLst>
              <a:ext uri="{28A0092B-C50C-407E-A947-70E740481C1C}">
                <a14:useLocalDpi xmlns:a14="http://schemas.microsoft.com/office/drawing/2010/main" val="0"/>
              </a:ext>
            </a:extLst>
          </a:blip>
          <a:srcRect l="23334" b="27567"/>
          <a:stretch>
            <a:fillRect/>
          </a:stretch>
        </p:blipFill>
        <p:spPr bwMode="auto">
          <a:xfrm>
            <a:off x="3319463" y="2793206"/>
            <a:ext cx="1278731"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4" name="Picture 10" descr="SLDS logo_f.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40427" r="78285" b="27673"/>
          <a:stretch>
            <a:fillRect/>
          </a:stretch>
        </p:blipFill>
        <p:spPr bwMode="auto">
          <a:xfrm>
            <a:off x="2968229" y="3355182"/>
            <a:ext cx="377428" cy="47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ight Arrow 11"/>
          <p:cNvSpPr/>
          <p:nvPr/>
        </p:nvSpPr>
        <p:spPr>
          <a:xfrm rot="16200000">
            <a:off x="3776663" y="2793207"/>
            <a:ext cx="1783556" cy="288131"/>
          </a:xfrm>
          <a:prstGeom prst="rightArrow">
            <a:avLst/>
          </a:prstGeom>
          <a:solidFill>
            <a:schemeClr val="bg1"/>
          </a:solidFill>
          <a:ln w="12700">
            <a:solidFill>
              <a:schemeClr val="tx1">
                <a:lumMod val="65000"/>
                <a:lumOff val="35000"/>
              </a:schemeClr>
            </a:solid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200" dirty="0">
              <a:latin typeface="Century Gothic" pitchFamily="34" charset="0"/>
            </a:endParaRPr>
          </a:p>
        </p:txBody>
      </p:sp>
      <p:sp>
        <p:nvSpPr>
          <p:cNvPr id="13" name="Rounded Rectangle 12"/>
          <p:cNvSpPr/>
          <p:nvPr/>
        </p:nvSpPr>
        <p:spPr>
          <a:xfrm>
            <a:off x="1966913" y="3829050"/>
            <a:ext cx="4114800" cy="904875"/>
          </a:xfrm>
          <a:prstGeom prst="roundRect">
            <a:avLst>
              <a:gd name="adj" fmla="val 7944"/>
            </a:avLst>
          </a:prstGeom>
          <a:solidFill>
            <a:schemeClr val="bg1"/>
          </a:solidFill>
          <a:ln>
            <a:solidFill>
              <a:schemeClr val="bg1">
                <a:lumMod val="50000"/>
              </a:schemeClr>
            </a:solidFill>
            <a:prstDash val="lgDash"/>
          </a:ln>
          <a:effectLst/>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lumMod val="85000"/>
                    <a:lumOff val="15000"/>
                  </a:schemeClr>
                </a:solidFill>
                <a:latin typeface="Century Gothic" pitchFamily="34" charset="0"/>
              </a:rPr>
              <a:t>MATCHING</a:t>
            </a:r>
          </a:p>
        </p:txBody>
      </p:sp>
      <p:sp>
        <p:nvSpPr>
          <p:cNvPr id="14" name="Right Arrow 13"/>
          <p:cNvSpPr>
            <a:spLocks noChangeArrowheads="1"/>
          </p:cNvSpPr>
          <p:nvPr/>
        </p:nvSpPr>
        <p:spPr bwMode="auto">
          <a:xfrm rot="-5400000">
            <a:off x="2165747" y="4717257"/>
            <a:ext cx="547688" cy="288131"/>
          </a:xfrm>
          <a:prstGeom prst="rightArrow">
            <a:avLst>
              <a:gd name="adj1" fmla="val 50000"/>
              <a:gd name="adj2" fmla="val 50002"/>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15" name="Right Arrow 14"/>
          <p:cNvSpPr>
            <a:spLocks noChangeArrowheads="1"/>
          </p:cNvSpPr>
          <p:nvPr/>
        </p:nvSpPr>
        <p:spPr bwMode="auto">
          <a:xfrm rot="-5400000">
            <a:off x="3335537" y="4720234"/>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16" name="Right Arrow 15"/>
          <p:cNvSpPr>
            <a:spLocks noChangeArrowheads="1"/>
          </p:cNvSpPr>
          <p:nvPr/>
        </p:nvSpPr>
        <p:spPr bwMode="auto">
          <a:xfrm rot="-5400000">
            <a:off x="4478537" y="4717852"/>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17" name="Right Arrow 16"/>
          <p:cNvSpPr>
            <a:spLocks noChangeArrowheads="1"/>
          </p:cNvSpPr>
          <p:nvPr/>
        </p:nvSpPr>
        <p:spPr bwMode="auto">
          <a:xfrm rot="-5400000">
            <a:off x="5533431" y="4717852"/>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18" name="Rectangle 17"/>
          <p:cNvSpPr/>
          <p:nvPr/>
        </p:nvSpPr>
        <p:spPr>
          <a:xfrm>
            <a:off x="4210972" y="5128591"/>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Early Intervention – Part C</a:t>
            </a:r>
          </a:p>
        </p:txBody>
      </p:sp>
      <p:sp>
        <p:nvSpPr>
          <p:cNvPr id="19" name="Rectangle 18"/>
          <p:cNvSpPr/>
          <p:nvPr/>
        </p:nvSpPr>
        <p:spPr>
          <a:xfrm>
            <a:off x="3067972" y="5128591"/>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Early Intervention – Part B</a:t>
            </a:r>
          </a:p>
        </p:txBody>
      </p:sp>
      <p:sp>
        <p:nvSpPr>
          <p:cNvPr id="20" name="Rectangle 19"/>
          <p:cNvSpPr/>
          <p:nvPr/>
        </p:nvSpPr>
        <p:spPr>
          <a:xfrm>
            <a:off x="1910063" y="5131075"/>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Other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Data</a:t>
            </a:r>
          </a:p>
        </p:txBody>
      </p:sp>
      <p:sp>
        <p:nvSpPr>
          <p:cNvPr id="21" name="Right Arrow 20"/>
          <p:cNvSpPr>
            <a:spLocks noChangeArrowheads="1"/>
          </p:cNvSpPr>
          <p:nvPr/>
        </p:nvSpPr>
        <p:spPr bwMode="auto">
          <a:xfrm rot="10800000">
            <a:off x="5940028" y="3915967"/>
            <a:ext cx="556022" cy="288131"/>
          </a:xfrm>
          <a:prstGeom prst="rightArrow">
            <a:avLst>
              <a:gd name="adj1" fmla="val 50000"/>
              <a:gd name="adj2" fmla="val 50004"/>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2" name="Right Arrow 21"/>
          <p:cNvSpPr>
            <a:spLocks noChangeArrowheads="1"/>
          </p:cNvSpPr>
          <p:nvPr/>
        </p:nvSpPr>
        <p:spPr bwMode="auto">
          <a:xfrm rot="10800000">
            <a:off x="5943601" y="4330304"/>
            <a:ext cx="556022" cy="286940"/>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3" name="Rectangle 22"/>
          <p:cNvSpPr/>
          <p:nvPr/>
        </p:nvSpPr>
        <p:spPr>
          <a:xfrm>
            <a:off x="6489415" y="3473725"/>
            <a:ext cx="1062990" cy="774203"/>
          </a:xfrm>
          <a:prstGeom prst="rect">
            <a:avLst/>
          </a:prstGeom>
          <a:gradFill flip="none" rotWithShape="1">
            <a:gsLst>
              <a:gs pos="0">
                <a:srgbClr val="D9E4B6"/>
              </a:gs>
              <a:gs pos="50000">
                <a:srgbClr val="A7C153"/>
              </a:gs>
              <a:gs pos="100000">
                <a:srgbClr val="8AA33B"/>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Home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Visiting</a:t>
            </a:r>
          </a:p>
        </p:txBody>
      </p:sp>
      <p:sp>
        <p:nvSpPr>
          <p:cNvPr id="24" name="Right Arrow 23"/>
          <p:cNvSpPr>
            <a:spLocks noChangeArrowheads="1"/>
          </p:cNvSpPr>
          <p:nvPr/>
        </p:nvSpPr>
        <p:spPr bwMode="auto">
          <a:xfrm rot="-8046292">
            <a:off x="5590580" y="4732140"/>
            <a:ext cx="1237060" cy="26908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5" name="Rectangle 24"/>
          <p:cNvSpPr/>
          <p:nvPr/>
        </p:nvSpPr>
        <p:spPr>
          <a:xfrm>
            <a:off x="6482063" y="5132326"/>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Head Start</a:t>
            </a:r>
          </a:p>
        </p:txBody>
      </p:sp>
      <p:sp>
        <p:nvSpPr>
          <p:cNvPr id="26" name="Rectangle 25"/>
          <p:cNvSpPr/>
          <p:nvPr/>
        </p:nvSpPr>
        <p:spPr>
          <a:xfrm>
            <a:off x="6482063" y="4302148"/>
            <a:ext cx="1062990" cy="774203"/>
          </a:xfrm>
          <a:prstGeom prst="rect">
            <a:avLst/>
          </a:prstGeom>
          <a:gradFill flip="none" rotWithShape="1">
            <a:gsLst>
              <a:gs pos="0">
                <a:srgbClr val="D9E4B6"/>
              </a:gs>
              <a:gs pos="50000">
                <a:srgbClr val="A7C153"/>
              </a:gs>
              <a:gs pos="100000">
                <a:srgbClr val="8AA33B"/>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Child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Care</a:t>
            </a:r>
          </a:p>
        </p:txBody>
      </p:sp>
      <p:sp>
        <p:nvSpPr>
          <p:cNvPr id="27" name="Rectangle 26"/>
          <p:cNvSpPr/>
          <p:nvPr/>
        </p:nvSpPr>
        <p:spPr>
          <a:xfrm>
            <a:off x="5339063" y="5128591"/>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State PreK</a:t>
            </a:r>
          </a:p>
        </p:txBody>
      </p:sp>
      <p:sp>
        <p:nvSpPr>
          <p:cNvPr id="47145" name="TextBox 27"/>
          <p:cNvSpPr txBox="1">
            <a:spLocks noChangeArrowheads="1"/>
          </p:cNvSpPr>
          <p:nvPr/>
        </p:nvSpPr>
        <p:spPr bwMode="auto">
          <a:xfrm>
            <a:off x="4869657" y="2743200"/>
            <a:ext cx="2213372"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50" dirty="0">
                <a:latin typeface="Century Gothic" panose="020B0502020202020204" pitchFamily="34" charset="0"/>
              </a:rPr>
              <a:t>Matched dataset is cached, then removed once data are delivered to requester.</a:t>
            </a:r>
          </a:p>
        </p:txBody>
      </p:sp>
    </p:spTree>
    <p:extLst>
      <p:ext uri="{BB962C8B-B14F-4D97-AF65-F5344CB8AC3E}">
        <p14:creationId xmlns:p14="http://schemas.microsoft.com/office/powerpoint/2010/main" val="425397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74638"/>
            <a:ext cx="9213625" cy="5364162"/>
          </a:xfrm>
        </p:spPr>
      </p:pic>
    </p:spTree>
    <p:extLst>
      <p:ext uri="{BB962C8B-B14F-4D97-AF65-F5344CB8AC3E}">
        <p14:creationId xmlns:p14="http://schemas.microsoft.com/office/powerpoint/2010/main" val="41076304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latin typeface="Gill Sans MT"/>
                <a:ea typeface="MS PGothic" charset="0"/>
                <a:cs typeface="Gill Sans MT"/>
              </a:rPr>
              <a:t>Key Features of Hybrid </a:t>
            </a:r>
            <a:r>
              <a:rPr lang="en-US" cap="small" dirty="0" smtClean="0">
                <a:latin typeface="Gill Sans MT"/>
                <a:ea typeface="MS PGothic" charset="0"/>
                <a:cs typeface="Gill Sans MT"/>
              </a:rPr>
              <a:t>Models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sz="3200" b="0" dirty="0" smtClean="0">
                <a:solidFill>
                  <a:srgbClr val="000000"/>
                </a:solidFill>
                <a:ea typeface="+mn-ea"/>
                <a:cs typeface="+mn-cs"/>
              </a:rPr>
              <a:t>PII-matchable </a:t>
            </a:r>
            <a:r>
              <a:rPr lang="en-US" sz="3200" b="0" dirty="0">
                <a:solidFill>
                  <a:srgbClr val="000000"/>
                </a:solidFill>
                <a:ea typeface="+mn-ea"/>
                <a:cs typeface="+mn-cs"/>
              </a:rPr>
              <a:t>data linkages maintained</a:t>
            </a:r>
          </a:p>
          <a:p>
            <a:pPr lvl="2" eaLnBrk="1" hangingPunct="1">
              <a:defRPr/>
            </a:pPr>
            <a:r>
              <a:rPr lang="en-US" sz="2400" dirty="0">
                <a:solidFill>
                  <a:srgbClr val="000000"/>
                </a:solidFill>
              </a:rPr>
              <a:t>Biggest process bottleneck</a:t>
            </a:r>
          </a:p>
          <a:p>
            <a:pPr>
              <a:buFont typeface="Arial" panose="020B0604020202020204" pitchFamily="34" charset="0"/>
              <a:buChar char="•"/>
              <a:defRPr/>
            </a:pPr>
            <a:r>
              <a:rPr lang="en-US" sz="3200" b="0" dirty="0">
                <a:solidFill>
                  <a:srgbClr val="000000"/>
                </a:solidFill>
                <a:ea typeface="+mn-ea"/>
                <a:cs typeface="+mn-cs"/>
              </a:rPr>
              <a:t>Can produce results </a:t>
            </a:r>
            <a:r>
              <a:rPr lang="en-US" sz="3200" b="0" dirty="0" smtClean="0">
                <a:solidFill>
                  <a:srgbClr val="000000"/>
                </a:solidFill>
                <a:ea typeface="+mn-ea"/>
                <a:cs typeface="+mn-cs"/>
              </a:rPr>
              <a:t>more quickly </a:t>
            </a:r>
          </a:p>
          <a:p>
            <a:pPr>
              <a:buFont typeface="Arial" panose="020B0604020202020204" pitchFamily="34" charset="0"/>
              <a:buChar char="•"/>
              <a:defRPr/>
            </a:pPr>
            <a:r>
              <a:rPr lang="en-US" sz="3200" b="0" dirty="0" smtClean="0">
                <a:solidFill>
                  <a:srgbClr val="000000"/>
                </a:solidFill>
                <a:ea typeface="+mn-ea"/>
                <a:cs typeface="+mn-cs"/>
              </a:rPr>
              <a:t>Matched dataset does not persist</a:t>
            </a:r>
          </a:p>
          <a:p>
            <a:pPr>
              <a:buFont typeface="Arial" panose="020B0604020202020204" pitchFamily="34" charset="0"/>
              <a:buChar char="•"/>
              <a:defRPr/>
            </a:pPr>
            <a:r>
              <a:rPr lang="en-US" sz="3200" b="0" dirty="0" smtClean="0">
                <a:solidFill>
                  <a:srgbClr val="000000"/>
                </a:solidFill>
                <a:ea typeface="+mn-ea"/>
                <a:cs typeface="+mn-cs"/>
              </a:rPr>
              <a:t>Similar functionality as federated model</a:t>
            </a:r>
          </a:p>
          <a:p>
            <a:pPr eaLnBrk="1" hangingPunct="1">
              <a:defRPr/>
            </a:pPr>
            <a:endParaRPr lang="en-US" sz="3200" dirty="0">
              <a:ea typeface="+mn-ea"/>
              <a:cs typeface="+mn-cs"/>
            </a:endParaRPr>
          </a:p>
          <a:p>
            <a:pPr eaLnBrk="1" hangingPunct="1">
              <a:defRPr/>
            </a:pPr>
            <a:endParaRPr lang="en-US" dirty="0">
              <a:ea typeface="+mn-ea"/>
              <a:cs typeface="+mn-cs"/>
            </a:endParaRPr>
          </a:p>
        </p:txBody>
      </p:sp>
    </p:spTree>
    <p:extLst>
      <p:ext uri="{BB962C8B-B14F-4D97-AF65-F5344CB8AC3E}">
        <p14:creationId xmlns:p14="http://schemas.microsoft.com/office/powerpoint/2010/main" val="4217248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rot="16200000">
            <a:off x="-717922" y="3370381"/>
            <a:ext cx="4485132" cy="569214"/>
          </a:xfrm>
          <a:prstGeom prst="round2SameRect">
            <a:avLst>
              <a:gd name="adj1" fmla="val 50000"/>
              <a:gd name="adj2" fmla="val 0"/>
            </a:avLst>
          </a:prstGeom>
          <a:gradFill>
            <a:gsLst>
              <a:gs pos="0">
                <a:schemeClr val="bg1">
                  <a:lumMod val="95000"/>
                </a:schemeClr>
              </a:gs>
              <a:gs pos="50000">
                <a:schemeClr val="bg1">
                  <a:lumMod val="75000"/>
                </a:schemeClr>
              </a:gs>
              <a:gs pos="100000">
                <a:schemeClr val="tx1">
                  <a:lumMod val="75000"/>
                  <a:lumOff val="25000"/>
                </a:schemeClr>
              </a:gs>
            </a:gsLst>
            <a:path path="circle">
              <a:fillToRect l="50000" t="50000" r="50000" b="50000"/>
            </a:path>
          </a:gradFill>
          <a:ln>
            <a:noFill/>
          </a:ln>
          <a:effectLst>
            <a:outerShdw blurRad="40005" dist="2032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 name="TextBox 4"/>
          <p:cNvSpPr txBox="1"/>
          <p:nvPr/>
        </p:nvSpPr>
        <p:spPr>
          <a:xfrm>
            <a:off x="1139429" y="857250"/>
            <a:ext cx="6858000" cy="369332"/>
          </a:xfrm>
          <a:custGeom>
            <a:avLst/>
            <a:gdLst>
              <a:gd name="connsiteX0" fmla="*/ 0 w 3221182"/>
              <a:gd name="connsiteY0" fmla="*/ 0 h 461665"/>
              <a:gd name="connsiteX1" fmla="*/ 3221182 w 3221182"/>
              <a:gd name="connsiteY1" fmla="*/ 0 h 461665"/>
              <a:gd name="connsiteX2" fmla="*/ 3221182 w 3221182"/>
              <a:gd name="connsiteY2" fmla="*/ 461665 h 461665"/>
              <a:gd name="connsiteX3" fmla="*/ 0 w 3221182"/>
              <a:gd name="connsiteY3" fmla="*/ 461665 h 461665"/>
              <a:gd name="connsiteX4" fmla="*/ 0 w 3221182"/>
              <a:gd name="connsiteY4" fmla="*/ 0 h 461665"/>
              <a:gd name="connsiteX0" fmla="*/ 0 w 3581400"/>
              <a:gd name="connsiteY0" fmla="*/ 0 h 461665"/>
              <a:gd name="connsiteX1" fmla="*/ 3581400 w 3581400"/>
              <a:gd name="connsiteY1" fmla="*/ 0 h 461665"/>
              <a:gd name="connsiteX2" fmla="*/ 3221182 w 3581400"/>
              <a:gd name="connsiteY2" fmla="*/ 461665 h 461665"/>
              <a:gd name="connsiteX3" fmla="*/ 0 w 3581400"/>
              <a:gd name="connsiteY3" fmla="*/ 461665 h 461665"/>
              <a:gd name="connsiteX4" fmla="*/ 0 w 3581400"/>
              <a:gd name="connsiteY4" fmla="*/ 0 h 461665"/>
              <a:gd name="connsiteX0" fmla="*/ 0 w 3581400"/>
              <a:gd name="connsiteY0" fmla="*/ 0 h 461665"/>
              <a:gd name="connsiteX1" fmla="*/ 3581400 w 3581400"/>
              <a:gd name="connsiteY1" fmla="*/ 0 h 461665"/>
              <a:gd name="connsiteX2" fmla="*/ 3342640 w 3581400"/>
              <a:gd name="connsiteY2" fmla="*/ 457200 h 461665"/>
              <a:gd name="connsiteX3" fmla="*/ 0 w 3581400"/>
              <a:gd name="connsiteY3" fmla="*/ 461665 h 461665"/>
              <a:gd name="connsiteX4" fmla="*/ 0 w 358140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461665">
                <a:moveTo>
                  <a:pt x="0" y="0"/>
                </a:moveTo>
                <a:lnTo>
                  <a:pt x="3581400" y="0"/>
                </a:lnTo>
                <a:lnTo>
                  <a:pt x="3342640" y="457200"/>
                </a:lnTo>
                <a:lnTo>
                  <a:pt x="0" y="461665"/>
                </a:lnTo>
                <a:lnTo>
                  <a:pt x="0" y="0"/>
                </a:lnTo>
                <a:close/>
              </a:path>
            </a:pathLst>
          </a:custGeom>
          <a:solidFill>
            <a:schemeClr val="tx1">
              <a:lumMod val="75000"/>
              <a:lumOff val="25000"/>
            </a:schemeClr>
          </a:solidFill>
        </p:spPr>
        <p:txBody>
          <a:bodyPr>
            <a:spAutoFit/>
          </a:bodyPr>
          <a:lstStyle/>
          <a:p>
            <a:pPr algn="ctr">
              <a:defRPr/>
            </a:pPr>
            <a:r>
              <a:rPr lang="en-US" dirty="0">
                <a:solidFill>
                  <a:schemeClr val="bg1"/>
                </a:solidFill>
                <a:latin typeface="Century Gothic" pitchFamily="34" charset="0"/>
              </a:rPr>
              <a:t>EC </a:t>
            </a:r>
            <a:r>
              <a:rPr lang="en-US" b="1" dirty="0">
                <a:solidFill>
                  <a:schemeClr val="bg1"/>
                </a:solidFill>
                <a:latin typeface="Century Gothic" pitchFamily="34" charset="0"/>
              </a:rPr>
              <a:t>Hybrid</a:t>
            </a:r>
            <a:r>
              <a:rPr lang="en-US" dirty="0">
                <a:solidFill>
                  <a:schemeClr val="bg1"/>
                </a:solidFill>
                <a:latin typeface="Century Gothic" pitchFamily="34" charset="0"/>
              </a:rPr>
              <a:t> ECIDS</a:t>
            </a:r>
          </a:p>
        </p:txBody>
      </p:sp>
      <p:sp>
        <p:nvSpPr>
          <p:cNvPr id="7" name="TextBox 6"/>
          <p:cNvSpPr txBox="1"/>
          <p:nvPr/>
        </p:nvSpPr>
        <p:spPr>
          <a:xfrm>
            <a:off x="1313320" y="1470781"/>
            <a:ext cx="452047" cy="4413755"/>
          </a:xfrm>
          <a:prstGeom prst="rect">
            <a:avLst/>
          </a:prstGeom>
          <a:noFill/>
        </p:spPr>
        <p:txBody>
          <a:bodyPr vert="wordArtVert">
            <a:spAutoFit/>
          </a:bodyPr>
          <a:lstStyle/>
          <a:p>
            <a:pPr algn="ctr">
              <a:defRPr/>
            </a:pPr>
            <a:r>
              <a:rPr lang="en-US" sz="1500" dirty="0">
                <a:solidFill>
                  <a:schemeClr val="tx1">
                    <a:lumMod val="85000"/>
                    <a:lumOff val="15000"/>
                  </a:schemeClr>
                </a:solidFill>
                <a:latin typeface="Century Gothic" pitchFamily="34" charset="0"/>
                <a:cs typeface="Consolas" pitchFamily="49" charset="0"/>
              </a:rPr>
              <a:t>Metadata</a:t>
            </a:r>
          </a:p>
        </p:txBody>
      </p:sp>
      <p:pic>
        <p:nvPicPr>
          <p:cNvPr id="49159" name="Picture 7" descr="iStock_000003952301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144" y="1200150"/>
            <a:ext cx="172283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p:cNvSpPr/>
          <p:nvPr/>
        </p:nvSpPr>
        <p:spPr>
          <a:xfrm flipH="1">
            <a:off x="1919288" y="1397794"/>
            <a:ext cx="3277791" cy="603647"/>
          </a:xfrm>
          <a:prstGeom prst="roundRect">
            <a:avLst>
              <a:gd name="adj" fmla="val 0"/>
            </a:avLst>
          </a:prstGeom>
          <a:gradFill flip="none" rotWithShape="1">
            <a:gsLst>
              <a:gs pos="0">
                <a:schemeClr val="bg1">
                  <a:alpha val="0"/>
                </a:schemeClr>
              </a:gs>
              <a:gs pos="50000">
                <a:schemeClr val="accent6">
                  <a:lumMod val="60000"/>
                  <a:lumOff val="40000"/>
                </a:schemeClr>
              </a:gs>
              <a:gs pos="100000">
                <a:schemeClr val="accent6">
                  <a:lumMod val="75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25" dirty="0">
                <a:solidFill>
                  <a:schemeClr val="tx1">
                    <a:lumMod val="85000"/>
                    <a:lumOff val="15000"/>
                  </a:schemeClr>
                </a:solidFill>
                <a:latin typeface="Century Gothic" pitchFamily="34" charset="0"/>
              </a:rPr>
              <a:t>Presentation Layer: </a:t>
            </a:r>
          </a:p>
          <a:p>
            <a:pPr>
              <a:defRPr/>
            </a:pPr>
            <a:r>
              <a:rPr lang="en-US" sz="1125" dirty="0">
                <a:solidFill>
                  <a:schemeClr val="tx1">
                    <a:lumMod val="85000"/>
                    <a:lumOff val="15000"/>
                  </a:schemeClr>
                </a:solidFill>
                <a:latin typeface="Century Gothic" pitchFamily="34" charset="0"/>
              </a:rPr>
              <a:t>Research Datasets</a:t>
            </a:r>
          </a:p>
        </p:txBody>
      </p:sp>
      <p:pic>
        <p:nvPicPr>
          <p:cNvPr id="49161" name="Picture 9" descr="SLDS logo_f.jpg"/>
          <p:cNvPicPr>
            <a:picLocks noChangeAspect="1"/>
          </p:cNvPicPr>
          <p:nvPr/>
        </p:nvPicPr>
        <p:blipFill>
          <a:blip r:embed="rId4" cstate="print">
            <a:clrChange>
              <a:clrFrom>
                <a:srgbClr val="FFFFFF"/>
              </a:clrFrom>
              <a:clrTo>
                <a:srgbClr val="FFFFFF">
                  <a:alpha val="0"/>
                </a:srgbClr>
              </a:clrTo>
            </a:clrChange>
            <a:lum bright="22000"/>
            <a:grayscl/>
            <a:extLst>
              <a:ext uri="{28A0092B-C50C-407E-A947-70E740481C1C}">
                <a14:useLocalDpi xmlns:a14="http://schemas.microsoft.com/office/drawing/2010/main" val="0"/>
              </a:ext>
            </a:extLst>
          </a:blip>
          <a:srcRect l="23334" b="27567"/>
          <a:stretch>
            <a:fillRect/>
          </a:stretch>
        </p:blipFill>
        <p:spPr bwMode="auto">
          <a:xfrm>
            <a:off x="3319463" y="2793206"/>
            <a:ext cx="1278731" cy="103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2" name="Picture 10" descr="SLDS logo_f.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40427" r="78285" b="27673"/>
          <a:stretch>
            <a:fillRect/>
          </a:stretch>
        </p:blipFill>
        <p:spPr bwMode="auto">
          <a:xfrm>
            <a:off x="2968229" y="3355182"/>
            <a:ext cx="377428" cy="47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ight Arrow 11"/>
          <p:cNvSpPr/>
          <p:nvPr/>
        </p:nvSpPr>
        <p:spPr>
          <a:xfrm rot="16200000">
            <a:off x="3776663" y="2793207"/>
            <a:ext cx="1783556" cy="288131"/>
          </a:xfrm>
          <a:prstGeom prst="rightArrow">
            <a:avLst/>
          </a:prstGeom>
          <a:solidFill>
            <a:schemeClr val="bg1"/>
          </a:solidFill>
          <a:ln w="12700">
            <a:solidFill>
              <a:schemeClr val="tx1">
                <a:lumMod val="65000"/>
                <a:lumOff val="35000"/>
              </a:schemeClr>
            </a:solid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200" dirty="0">
              <a:latin typeface="Century Gothic" pitchFamily="34" charset="0"/>
            </a:endParaRPr>
          </a:p>
        </p:txBody>
      </p:sp>
      <p:sp>
        <p:nvSpPr>
          <p:cNvPr id="13" name="Rounded Rectangle 12"/>
          <p:cNvSpPr/>
          <p:nvPr/>
        </p:nvSpPr>
        <p:spPr>
          <a:xfrm>
            <a:off x="1966913" y="3829050"/>
            <a:ext cx="4114800" cy="904875"/>
          </a:xfrm>
          <a:prstGeom prst="roundRect">
            <a:avLst>
              <a:gd name="adj" fmla="val 7944"/>
            </a:avLst>
          </a:prstGeom>
          <a:solidFill>
            <a:schemeClr val="bg1"/>
          </a:solidFill>
          <a:ln>
            <a:solidFill>
              <a:schemeClr val="bg1">
                <a:lumMod val="50000"/>
              </a:schemeClr>
            </a:solidFill>
            <a:prstDash val="lgDash"/>
          </a:ln>
          <a:effectLst/>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1200" dirty="0">
                <a:solidFill>
                  <a:srgbClr val="262626"/>
                </a:solidFill>
                <a:latin typeface="Century Gothic" panose="020B0502020202020204" pitchFamily="34" charset="0"/>
              </a:rPr>
              <a:t>MATCHING – </a:t>
            </a:r>
            <a:r>
              <a:rPr lang="en-US" altLang="en-US" sz="1200" b="1" u="sng" dirty="0">
                <a:solidFill>
                  <a:srgbClr val="262626"/>
                </a:solidFill>
                <a:latin typeface="Century Gothic" panose="020B0502020202020204" pitchFamily="34" charset="0"/>
              </a:rPr>
              <a:t>Linkages Persist</a:t>
            </a:r>
          </a:p>
        </p:txBody>
      </p:sp>
      <p:sp>
        <p:nvSpPr>
          <p:cNvPr id="14" name="Right Arrow 13"/>
          <p:cNvSpPr>
            <a:spLocks noChangeArrowheads="1"/>
          </p:cNvSpPr>
          <p:nvPr/>
        </p:nvSpPr>
        <p:spPr bwMode="auto">
          <a:xfrm rot="-5400000">
            <a:off x="2165747" y="4717257"/>
            <a:ext cx="547688" cy="288131"/>
          </a:xfrm>
          <a:prstGeom prst="rightArrow">
            <a:avLst>
              <a:gd name="adj1" fmla="val 50000"/>
              <a:gd name="adj2" fmla="val 50002"/>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15" name="Right Arrow 14"/>
          <p:cNvSpPr>
            <a:spLocks noChangeArrowheads="1"/>
          </p:cNvSpPr>
          <p:nvPr/>
        </p:nvSpPr>
        <p:spPr bwMode="auto">
          <a:xfrm rot="-5400000">
            <a:off x="3335537" y="4720234"/>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16" name="Right Arrow 15"/>
          <p:cNvSpPr>
            <a:spLocks noChangeArrowheads="1"/>
          </p:cNvSpPr>
          <p:nvPr/>
        </p:nvSpPr>
        <p:spPr bwMode="auto">
          <a:xfrm rot="-5400000">
            <a:off x="4478537" y="4717852"/>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17" name="Right Arrow 16"/>
          <p:cNvSpPr>
            <a:spLocks noChangeArrowheads="1"/>
          </p:cNvSpPr>
          <p:nvPr/>
        </p:nvSpPr>
        <p:spPr bwMode="auto">
          <a:xfrm rot="-5400000">
            <a:off x="5533431" y="4717852"/>
            <a:ext cx="548878" cy="28813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18" name="Rectangle 17"/>
          <p:cNvSpPr/>
          <p:nvPr/>
        </p:nvSpPr>
        <p:spPr>
          <a:xfrm>
            <a:off x="4210972" y="5128591"/>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Early Intervention – Part C</a:t>
            </a:r>
          </a:p>
        </p:txBody>
      </p:sp>
      <p:sp>
        <p:nvSpPr>
          <p:cNvPr id="19" name="Rectangle 18"/>
          <p:cNvSpPr/>
          <p:nvPr/>
        </p:nvSpPr>
        <p:spPr>
          <a:xfrm>
            <a:off x="3067972" y="5128591"/>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Early Intervention – Part B</a:t>
            </a:r>
          </a:p>
        </p:txBody>
      </p:sp>
      <p:sp>
        <p:nvSpPr>
          <p:cNvPr id="20" name="Rectangle 19"/>
          <p:cNvSpPr/>
          <p:nvPr/>
        </p:nvSpPr>
        <p:spPr>
          <a:xfrm>
            <a:off x="1910063" y="5131075"/>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Other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Data</a:t>
            </a:r>
          </a:p>
        </p:txBody>
      </p:sp>
      <p:sp>
        <p:nvSpPr>
          <p:cNvPr id="21" name="Right Arrow 20"/>
          <p:cNvSpPr>
            <a:spLocks noChangeArrowheads="1"/>
          </p:cNvSpPr>
          <p:nvPr/>
        </p:nvSpPr>
        <p:spPr bwMode="auto">
          <a:xfrm rot="10800000">
            <a:off x="5940028" y="3915967"/>
            <a:ext cx="556022" cy="288131"/>
          </a:xfrm>
          <a:prstGeom prst="rightArrow">
            <a:avLst>
              <a:gd name="adj1" fmla="val 50000"/>
              <a:gd name="adj2" fmla="val 50004"/>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2" name="Right Arrow 21"/>
          <p:cNvSpPr>
            <a:spLocks noChangeArrowheads="1"/>
          </p:cNvSpPr>
          <p:nvPr/>
        </p:nvSpPr>
        <p:spPr bwMode="auto">
          <a:xfrm rot="10800000">
            <a:off x="5943601" y="4330304"/>
            <a:ext cx="556022" cy="286940"/>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3" name="Rectangle 22"/>
          <p:cNvSpPr/>
          <p:nvPr/>
        </p:nvSpPr>
        <p:spPr>
          <a:xfrm>
            <a:off x="6489415" y="3473725"/>
            <a:ext cx="1062990" cy="774203"/>
          </a:xfrm>
          <a:prstGeom prst="rect">
            <a:avLst/>
          </a:prstGeom>
          <a:gradFill flip="none" rotWithShape="1">
            <a:gsLst>
              <a:gs pos="0">
                <a:srgbClr val="D9E4B6"/>
              </a:gs>
              <a:gs pos="50000">
                <a:srgbClr val="A7C153"/>
              </a:gs>
              <a:gs pos="100000">
                <a:srgbClr val="8AA33B"/>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Home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Visiting</a:t>
            </a:r>
          </a:p>
        </p:txBody>
      </p:sp>
      <p:sp>
        <p:nvSpPr>
          <p:cNvPr id="24" name="Right Arrow 23"/>
          <p:cNvSpPr>
            <a:spLocks noChangeArrowheads="1"/>
          </p:cNvSpPr>
          <p:nvPr/>
        </p:nvSpPr>
        <p:spPr bwMode="auto">
          <a:xfrm rot="-8046292">
            <a:off x="5590580" y="4732140"/>
            <a:ext cx="1237060" cy="269081"/>
          </a:xfrm>
          <a:prstGeom prst="rightArrow">
            <a:avLst>
              <a:gd name="adj1" fmla="val 50000"/>
              <a:gd name="adj2" fmla="val 49996"/>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
        <p:nvSpPr>
          <p:cNvPr id="25" name="Rectangle 24"/>
          <p:cNvSpPr/>
          <p:nvPr/>
        </p:nvSpPr>
        <p:spPr>
          <a:xfrm>
            <a:off x="6482063" y="5132326"/>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Head Start</a:t>
            </a:r>
          </a:p>
        </p:txBody>
      </p:sp>
      <p:sp>
        <p:nvSpPr>
          <p:cNvPr id="26" name="Rectangle 25"/>
          <p:cNvSpPr/>
          <p:nvPr/>
        </p:nvSpPr>
        <p:spPr>
          <a:xfrm>
            <a:off x="6482063" y="4302148"/>
            <a:ext cx="1062990" cy="774203"/>
          </a:xfrm>
          <a:prstGeom prst="rect">
            <a:avLst/>
          </a:prstGeom>
          <a:gradFill flip="none" rotWithShape="1">
            <a:gsLst>
              <a:gs pos="0">
                <a:srgbClr val="D9E4B6"/>
              </a:gs>
              <a:gs pos="50000">
                <a:srgbClr val="A7C153"/>
              </a:gs>
              <a:gs pos="100000">
                <a:srgbClr val="8AA33B"/>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Child </a:t>
            </a:r>
          </a:p>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Care</a:t>
            </a:r>
          </a:p>
        </p:txBody>
      </p:sp>
      <p:sp>
        <p:nvSpPr>
          <p:cNvPr id="27" name="Rectangle 26"/>
          <p:cNvSpPr/>
          <p:nvPr/>
        </p:nvSpPr>
        <p:spPr>
          <a:xfrm>
            <a:off x="5339063" y="5128591"/>
            <a:ext cx="1062990" cy="774203"/>
          </a:xfrm>
          <a:prstGeom prst="rect">
            <a:avLst/>
          </a:prstGeom>
          <a:gradFill>
            <a:gsLst>
              <a:gs pos="0">
                <a:srgbClr val="D9E4B6"/>
              </a:gs>
              <a:gs pos="50000">
                <a:srgbClr val="A7C153"/>
              </a:gs>
              <a:gs pos="100000">
                <a:srgbClr val="8AA33B"/>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State PreK</a:t>
            </a:r>
          </a:p>
        </p:txBody>
      </p:sp>
      <p:sp>
        <p:nvSpPr>
          <p:cNvPr id="49193" name="TextBox 27"/>
          <p:cNvSpPr txBox="1">
            <a:spLocks noChangeArrowheads="1"/>
          </p:cNvSpPr>
          <p:nvPr/>
        </p:nvSpPr>
        <p:spPr bwMode="auto">
          <a:xfrm>
            <a:off x="4869657" y="2743200"/>
            <a:ext cx="1321594" cy="122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50" dirty="0">
                <a:latin typeface="Century Gothic" panose="020B0502020202020204" pitchFamily="34" charset="0"/>
              </a:rPr>
              <a:t>Matched dataset is cached, then removed once data are delivered to requester.</a:t>
            </a:r>
          </a:p>
        </p:txBody>
      </p:sp>
      <p:sp>
        <p:nvSpPr>
          <p:cNvPr id="29" name="Rectangle 28"/>
          <p:cNvSpPr/>
          <p:nvPr/>
        </p:nvSpPr>
        <p:spPr>
          <a:xfrm>
            <a:off x="6496551" y="2608322"/>
            <a:ext cx="1062990" cy="774954"/>
          </a:xfrm>
          <a:prstGeom prst="rect">
            <a:avLst/>
          </a:prstGeom>
          <a:gradFill>
            <a:gsLst>
              <a:gs pos="0">
                <a:schemeClr val="bg1">
                  <a:lumMod val="95000"/>
                </a:schemeClr>
              </a:gs>
              <a:gs pos="50000">
                <a:schemeClr val="bg1">
                  <a:lumMod val="75000"/>
                </a:schemeClr>
              </a:gs>
              <a:gs pos="100000">
                <a:schemeClr val="bg1">
                  <a:lumMod val="50000"/>
                </a:schemeClr>
              </a:gs>
            </a:gsLst>
            <a:path path="circle">
              <a:fillToRect l="50000" t="50000" r="50000" b="50000"/>
            </a:path>
          </a:gradFill>
          <a:ln>
            <a:noFill/>
          </a:ln>
        </p:spPr>
        <p:style>
          <a:lnRef idx="1">
            <a:schemeClr val="dk1"/>
          </a:lnRef>
          <a:fillRef idx="2">
            <a:schemeClr val="dk1"/>
          </a:fillRef>
          <a:effectRef idx="1">
            <a:schemeClr val="dk1"/>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975" dirty="0">
                <a:solidFill>
                  <a:srgbClr val="262626"/>
                </a:solidFill>
                <a:effectLst>
                  <a:outerShdw blurRad="38100" dist="38100" dir="2700000" algn="tl">
                    <a:srgbClr val="C0C0C0"/>
                  </a:outerShdw>
                </a:effectLst>
                <a:latin typeface="Century Gothic" panose="020B0502020202020204" pitchFamily="34" charset="0"/>
              </a:rPr>
              <a:t>Student Identities</a:t>
            </a:r>
          </a:p>
        </p:txBody>
      </p:sp>
      <p:sp>
        <p:nvSpPr>
          <p:cNvPr id="30" name="Up-Down Arrow 29"/>
          <p:cNvSpPr>
            <a:spLocks noChangeArrowheads="1"/>
          </p:cNvSpPr>
          <p:nvPr/>
        </p:nvSpPr>
        <p:spPr bwMode="auto">
          <a:xfrm rot="2381020">
            <a:off x="5934075" y="2902744"/>
            <a:ext cx="290513" cy="1293019"/>
          </a:xfrm>
          <a:prstGeom prst="upDownArrow">
            <a:avLst>
              <a:gd name="adj1" fmla="val 50000"/>
              <a:gd name="adj2" fmla="val 50010"/>
            </a:avLst>
          </a:prstGeom>
          <a:solidFill>
            <a:schemeClr val="bg1"/>
          </a:solidFill>
          <a:ln w="12700">
            <a:solidFill>
              <a:srgbClr val="595959"/>
            </a:solidFill>
            <a:miter lim="800000"/>
            <a:headEnd/>
            <a:tailEnd/>
          </a:ln>
          <a:effectLst>
            <a:outerShdw blurRad="25400" dist="25400" dir="5400000" algn="t" rotWithShape="0">
              <a:srgbClr val="808080">
                <a:alpha val="29999"/>
              </a:srgbClr>
            </a:outerShdw>
          </a:effectLst>
        </p:spPr>
        <p:txBody>
          <a:bodyPr anchor="ctr"/>
          <a:lstStyle/>
          <a:p>
            <a:pPr algn="ctr">
              <a:defRPr/>
            </a:pPr>
            <a:endParaRPr lang="en-US" sz="1200" dirty="0">
              <a:solidFill>
                <a:schemeClr val="lt1"/>
              </a:solidFill>
              <a:latin typeface="Century Gothic" pitchFamily="34" charset="0"/>
            </a:endParaRPr>
          </a:p>
        </p:txBody>
      </p:sp>
    </p:spTree>
    <p:extLst>
      <p:ext uri="{BB962C8B-B14F-4D97-AF65-F5344CB8AC3E}">
        <p14:creationId xmlns:p14="http://schemas.microsoft.com/office/powerpoint/2010/main" val="14061844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8" name="Picture Placeholder 7" descr="&quot; &quot;"/>
          <p:cNvPicPr>
            <a:picLocks noGrp="1" noChangeAspect="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a:xfrm>
            <a:off x="892175" y="0"/>
            <a:ext cx="7286625" cy="5464969"/>
          </a:xfrm>
        </p:spPr>
      </p:pic>
    </p:spTree>
    <p:extLst>
      <p:ext uri="{BB962C8B-B14F-4D97-AF65-F5344CB8AC3E}">
        <p14:creationId xmlns:p14="http://schemas.microsoft.com/office/powerpoint/2010/main" val="3776313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600201"/>
            <a:ext cx="8686800" cy="4038600"/>
          </a:xfrm>
        </p:spPr>
        <p:txBody>
          <a:bodyPr/>
          <a:lstStyle/>
          <a:p>
            <a:r>
              <a:rPr lang="en-US" dirty="0"/>
              <a:t>You lose control of your data</a:t>
            </a:r>
          </a:p>
          <a:p>
            <a:r>
              <a:rPr lang="en-US" dirty="0" smtClean="0"/>
              <a:t>Your data must be perfect before you can begin to integrate it with other data</a:t>
            </a:r>
          </a:p>
          <a:p>
            <a:r>
              <a:rPr lang="en-US" dirty="0" smtClean="0"/>
              <a:t>Integrating data allows you to go in and “play” in the data to see what you can find</a:t>
            </a:r>
          </a:p>
          <a:p>
            <a:r>
              <a:rPr lang="en-US" dirty="0" smtClean="0"/>
              <a:t>You </a:t>
            </a:r>
            <a:r>
              <a:rPr lang="en-US" dirty="0"/>
              <a:t>no longer have to analyze your own data </a:t>
            </a:r>
          </a:p>
          <a:p>
            <a:r>
              <a:rPr lang="en-US" dirty="0" smtClean="0"/>
              <a:t>If the lawyers review and approve your consents and MOUs, you are compliant with FERPA, HIPAA, and IDEA</a:t>
            </a:r>
          </a:p>
          <a:p>
            <a:r>
              <a:rPr lang="en-US" dirty="0" smtClean="0"/>
              <a:t>Others?</a:t>
            </a:r>
            <a:endParaRPr lang="en-US" dirty="0"/>
          </a:p>
        </p:txBody>
      </p:sp>
      <p:sp>
        <p:nvSpPr>
          <p:cNvPr id="5" name="Title 4"/>
          <p:cNvSpPr>
            <a:spLocks noGrp="1"/>
          </p:cNvSpPr>
          <p:nvPr>
            <p:ph type="title"/>
          </p:nvPr>
        </p:nvSpPr>
        <p:spPr>
          <a:xfrm>
            <a:off x="304800" y="274638"/>
            <a:ext cx="8686800" cy="1143000"/>
          </a:xfrm>
        </p:spPr>
        <p:txBody>
          <a:bodyPr/>
          <a:lstStyle/>
          <a:p>
            <a:r>
              <a:rPr lang="en-US" dirty="0" smtClean="0"/>
              <a:t>Common Misconceptions</a:t>
            </a:r>
            <a:endParaRPr lang="en-US" dirty="0"/>
          </a:p>
        </p:txBody>
      </p:sp>
    </p:spTree>
    <p:extLst>
      <p:ext uri="{BB962C8B-B14F-4D97-AF65-F5344CB8AC3E}">
        <p14:creationId xmlns:p14="http://schemas.microsoft.com/office/powerpoint/2010/main" val="926688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43600" y="5029200"/>
            <a:ext cx="28956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Who Is Participating Tomorrow?</a:t>
            </a:r>
            <a:endParaRPr lang="en-US" dirty="0"/>
          </a:p>
        </p:txBody>
      </p:sp>
      <p:sp>
        <p:nvSpPr>
          <p:cNvPr id="4" name="Slide Number Placeholder 3"/>
          <p:cNvSpPr>
            <a:spLocks noGrp="1"/>
          </p:cNvSpPr>
          <p:nvPr>
            <p:ph type="sldNum" sz="quarter" idx="4294967295"/>
          </p:nvPr>
        </p:nvSpPr>
        <p:spPr>
          <a:xfrm>
            <a:off x="7010400" y="6503988"/>
            <a:ext cx="2133600" cy="365125"/>
          </a:xfrm>
        </p:spPr>
        <p:txBody>
          <a:bodyPr/>
          <a:lstStyle/>
          <a:p>
            <a:fld id="{78085499-22F0-4E30-BA6A-ED84175C6FDF}" type="slidenum">
              <a:rPr lang="en-US" smtClean="0"/>
              <a:pPr/>
              <a:t>5</a:t>
            </a:fld>
            <a:endParaRPr lang="en-US" dirty="0"/>
          </a:p>
        </p:txBody>
      </p:sp>
      <p:sp>
        <p:nvSpPr>
          <p:cNvPr id="9" name="TextBox 8"/>
          <p:cNvSpPr txBox="1"/>
          <p:nvPr/>
        </p:nvSpPr>
        <p:spPr>
          <a:xfrm>
            <a:off x="7924800" y="3809762"/>
            <a:ext cx="1219200" cy="1600438"/>
          </a:xfrm>
          <a:prstGeom prst="rect">
            <a:avLst/>
          </a:prstGeom>
          <a:noFill/>
        </p:spPr>
        <p:txBody>
          <a:bodyPr wrap="square" rtlCol="0">
            <a:spAutoFit/>
          </a:bodyPr>
          <a:lstStyle/>
          <a:p>
            <a:r>
              <a:rPr lang="en-US" sz="1400" dirty="0" smtClean="0">
                <a:latin typeface="Gill Sans MT"/>
                <a:cs typeface="Gill Sans MT"/>
              </a:rPr>
              <a:t>ECIDS</a:t>
            </a:r>
          </a:p>
          <a:p>
            <a:endParaRPr lang="en-US" sz="1400" dirty="0">
              <a:latin typeface="Gill Sans MT"/>
              <a:cs typeface="Gill Sans MT"/>
            </a:endParaRPr>
          </a:p>
          <a:p>
            <a:r>
              <a:rPr lang="en-US" sz="1400" dirty="0" smtClean="0">
                <a:latin typeface="Gill Sans MT"/>
                <a:cs typeface="Gill Sans MT"/>
              </a:rPr>
              <a:t>IDEA Part C &amp; Part B/619</a:t>
            </a:r>
          </a:p>
          <a:p>
            <a:endParaRPr lang="en-US" sz="1400" dirty="0">
              <a:latin typeface="Gill Sans MT"/>
              <a:cs typeface="Gill Sans MT"/>
            </a:endParaRPr>
          </a:p>
          <a:p>
            <a:r>
              <a:rPr lang="en-US" sz="1400" dirty="0" smtClean="0">
                <a:latin typeface="Gill Sans MT"/>
                <a:cs typeface="Gill Sans MT"/>
              </a:rPr>
              <a:t>Both ECIDS and IDEA</a:t>
            </a:r>
            <a:endParaRPr lang="en-US" sz="1400" dirty="0">
              <a:latin typeface="Gill Sans MT"/>
              <a:cs typeface="Gill Sans MT"/>
            </a:endParaRPr>
          </a:p>
        </p:txBody>
      </p:sp>
      <p:sp>
        <p:nvSpPr>
          <p:cNvPr id="11" name="Rectangle 10"/>
          <p:cNvSpPr/>
          <p:nvPr/>
        </p:nvSpPr>
        <p:spPr>
          <a:xfrm>
            <a:off x="7696200" y="4953000"/>
            <a:ext cx="228600" cy="228600"/>
          </a:xfrm>
          <a:prstGeom prst="rect">
            <a:avLst/>
          </a:prstGeom>
          <a:solidFill>
            <a:srgbClr val="5029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96200" y="4419600"/>
            <a:ext cx="228600" cy="228600"/>
          </a:xfrm>
          <a:prstGeom prst="rect">
            <a:avLst/>
          </a:prstGeom>
          <a:solidFill>
            <a:srgbClr val="A400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696200" y="3886200"/>
            <a:ext cx="228600" cy="228600"/>
          </a:xfrm>
          <a:prstGeom prst="rect">
            <a:avLst/>
          </a:prstGeom>
          <a:solidFill>
            <a:srgbClr val="000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his image is a map of the united states. States are highlighted based on whether they are representing Early Childhood Integrated Data Systems, IDEA Part C and Part B, or Both Early Childhood Integrated Data Systems and IDE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00" y="152400"/>
            <a:ext cx="8283388" cy="6400800"/>
          </a:xfrm>
          <a:prstGeom prst="rect">
            <a:avLst/>
          </a:prstGeom>
        </p:spPr>
      </p:pic>
    </p:spTree>
    <p:extLst>
      <p:ext uri="{BB962C8B-B14F-4D97-AF65-F5344CB8AC3E}">
        <p14:creationId xmlns:p14="http://schemas.microsoft.com/office/powerpoint/2010/main" val="3572738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82" y="609600"/>
            <a:ext cx="2698554" cy="4836822"/>
          </a:xfrm>
        </p:spPr>
        <p:txBody>
          <a:bodyPr>
            <a:normAutofit/>
          </a:bodyPr>
          <a:lstStyle/>
          <a:p>
            <a:r>
              <a:rPr lang="en-US" dirty="0" smtClean="0"/>
              <a:t/>
            </a:r>
            <a:br>
              <a:rPr lang="en-US" dirty="0" smtClean="0"/>
            </a:br>
            <a:r>
              <a:rPr lang="en-US" dirty="0" smtClean="0"/>
              <a:t>Reflections</a:t>
            </a:r>
            <a:endParaRPr lang="en-US" dirty="0"/>
          </a:p>
        </p:txBody>
      </p:sp>
      <p:pic>
        <p:nvPicPr>
          <p:cNvPr id="5" name="Content Placeholder 8"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599623"/>
            <a:ext cx="3184192" cy="5039177"/>
          </a:xfrm>
          <a:prstGeom prst="rect">
            <a:avLst/>
          </a:prstGeom>
        </p:spPr>
      </p:pic>
    </p:spTree>
    <p:extLst>
      <p:ext uri="{BB962C8B-B14F-4D97-AF65-F5344CB8AC3E}">
        <p14:creationId xmlns:p14="http://schemas.microsoft.com/office/powerpoint/2010/main" val="1163606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8200" y="457200"/>
            <a:ext cx="3124200" cy="4724400"/>
          </a:xfrm>
        </p:spPr>
        <p:txBody>
          <a:bodyPr>
            <a:normAutofit/>
          </a:bodyPr>
          <a:lstStyle/>
          <a:p>
            <a:pPr algn="ctr"/>
            <a:r>
              <a:rPr lang="en-US" dirty="0" smtClean="0"/>
              <a:t>Break</a:t>
            </a:r>
            <a:br>
              <a:rPr lang="en-US" dirty="0" smtClean="0"/>
            </a:br>
            <a:r>
              <a:rPr lang="en-US" dirty="0"/>
              <a:t/>
            </a:r>
            <a:br>
              <a:rPr lang="en-US" dirty="0"/>
            </a:br>
            <a:r>
              <a:rPr lang="en-US" dirty="0" smtClean="0"/>
              <a:t>Please return by 10:45 </a:t>
            </a:r>
            <a:endParaRPr lang="en-US" dirty="0"/>
          </a:p>
        </p:txBody>
      </p:sp>
      <p:pic>
        <p:nvPicPr>
          <p:cNvPr id="7" name="Picture 6"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68188"/>
            <a:ext cx="4038600" cy="6059460"/>
          </a:xfrm>
          <a:prstGeom prst="rect">
            <a:avLst/>
          </a:prstGeom>
        </p:spPr>
      </p:pic>
    </p:spTree>
    <p:extLst>
      <p:ext uri="{BB962C8B-B14F-4D97-AF65-F5344CB8AC3E}">
        <p14:creationId xmlns:p14="http://schemas.microsoft.com/office/powerpoint/2010/main" val="308000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772400" cy="1362075"/>
          </a:xfrm>
        </p:spPr>
        <p:txBody>
          <a:bodyPr>
            <a:normAutofit fontScale="90000"/>
          </a:bodyPr>
          <a:lstStyle/>
          <a:p>
            <a:r>
              <a:rPr lang="en-US" dirty="0" smtClean="0"/>
              <a:t>Governance and Technical Considerations </a:t>
            </a:r>
            <a:r>
              <a:rPr lang="en-US" dirty="0"/>
              <a:t>for Part C and 619 Data Systems When Planning to Integrate Data </a:t>
            </a:r>
          </a:p>
        </p:txBody>
      </p:sp>
      <p:pic>
        <p:nvPicPr>
          <p:cNvPr id="4" name="Picture Placeholder 3" descr="&quot; &quot;"/>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2021" b="22021"/>
          <a:stretch>
            <a:fillRect/>
          </a:stretch>
        </p:blipFill>
        <p:spPr/>
      </p:pic>
    </p:spTree>
    <p:extLst>
      <p:ext uri="{BB962C8B-B14F-4D97-AF65-F5344CB8AC3E}">
        <p14:creationId xmlns:p14="http://schemas.microsoft.com/office/powerpoint/2010/main" val="4024447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267201"/>
          </a:xfrm>
        </p:spPr>
        <p:txBody>
          <a:bodyPr/>
          <a:lstStyle/>
          <a:p>
            <a:r>
              <a:rPr lang="en-US" sz="2400" dirty="0" smtClean="0"/>
              <a:t>Agency-wide approach to managing information, from collection through use</a:t>
            </a:r>
          </a:p>
          <a:p>
            <a:r>
              <a:rPr lang="en-US" sz="2400" b="1" u="sng" dirty="0" smtClean="0"/>
              <a:t>All</a:t>
            </a:r>
            <a:r>
              <a:rPr lang="en-US" sz="2400" dirty="0" smtClean="0"/>
              <a:t> programs that collect/use data are represented</a:t>
            </a:r>
          </a:p>
          <a:p>
            <a:r>
              <a:rPr lang="en-US" sz="2400" dirty="0" smtClean="0"/>
              <a:t>Program area ownership of information</a:t>
            </a:r>
          </a:p>
          <a:p>
            <a:pPr lvl="1"/>
            <a:r>
              <a:rPr lang="en-US" dirty="0" smtClean="0"/>
              <a:t>It’s NOT an IT initiative</a:t>
            </a:r>
          </a:p>
          <a:p>
            <a:r>
              <a:rPr lang="en-US" sz="2400" dirty="0" smtClean="0"/>
              <a:t>Clear, distinct roles for and relationships among program areas, IT, and leadership</a:t>
            </a:r>
          </a:p>
          <a:p>
            <a:r>
              <a:rPr lang="en-US" sz="2400" dirty="0" smtClean="0"/>
              <a:t>Each data element has </a:t>
            </a:r>
            <a:r>
              <a:rPr lang="en-US" sz="2400" b="1" u="sng" dirty="0" smtClean="0"/>
              <a:t>one</a:t>
            </a:r>
            <a:r>
              <a:rPr lang="en-US" sz="2400" dirty="0" smtClean="0"/>
              <a:t> owner</a:t>
            </a:r>
          </a:p>
          <a:p>
            <a:r>
              <a:rPr lang="en-US" sz="2400" dirty="0" smtClean="0"/>
              <a:t>Common processes, definitions, and business rules across programs</a:t>
            </a:r>
          </a:p>
          <a:p>
            <a:r>
              <a:rPr lang="en-US" sz="2400" dirty="0"/>
              <a:t>D</a:t>
            </a:r>
            <a:r>
              <a:rPr lang="en-US" sz="2400" dirty="0" smtClean="0"/>
              <a:t>ata </a:t>
            </a:r>
            <a:r>
              <a:rPr lang="en-US" sz="2400" dirty="0"/>
              <a:t>g</a:t>
            </a:r>
            <a:r>
              <a:rPr lang="en-US" sz="2400" dirty="0" smtClean="0"/>
              <a:t>overnance coordinator</a:t>
            </a:r>
            <a:endParaRPr lang="en-US" sz="2400" dirty="0"/>
          </a:p>
        </p:txBody>
      </p:sp>
      <p:sp>
        <p:nvSpPr>
          <p:cNvPr id="4" name="Title 3"/>
          <p:cNvSpPr>
            <a:spLocks noGrp="1"/>
          </p:cNvSpPr>
          <p:nvPr>
            <p:ph type="title"/>
          </p:nvPr>
        </p:nvSpPr>
        <p:spPr>
          <a:xfrm>
            <a:off x="457200" y="228600"/>
            <a:ext cx="8229600" cy="1143000"/>
          </a:xfrm>
        </p:spPr>
        <p:txBody>
          <a:bodyPr>
            <a:normAutofit fontScale="90000"/>
          </a:bodyPr>
          <a:lstStyle/>
          <a:p>
            <a:r>
              <a:rPr lang="en-US" dirty="0" smtClean="0"/>
              <a:t>Integrated Data Governance Principles</a:t>
            </a:r>
            <a:endParaRPr lang="en-US" dirty="0"/>
          </a:p>
        </p:txBody>
      </p:sp>
    </p:spTree>
    <p:extLst>
      <p:ext uri="{BB962C8B-B14F-4D97-AF65-F5344CB8AC3E}">
        <p14:creationId xmlns:p14="http://schemas.microsoft.com/office/powerpoint/2010/main" val="29468095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304800" y="1292226"/>
            <a:ext cx="4040188" cy="639762"/>
          </a:xfrm>
        </p:spPr>
        <p:txBody>
          <a:bodyPr/>
          <a:lstStyle/>
          <a:p>
            <a:r>
              <a:rPr lang="en-US" dirty="0" smtClean="0"/>
              <a:t>Quality Indicator DG2e</a:t>
            </a:r>
            <a:endParaRPr lang="en-US" dirty="0"/>
          </a:p>
        </p:txBody>
      </p:sp>
      <p:sp>
        <p:nvSpPr>
          <p:cNvPr id="2" name="Content Placeholder 1"/>
          <p:cNvSpPr>
            <a:spLocks noGrp="1"/>
          </p:cNvSpPr>
          <p:nvPr>
            <p:ph sz="half" idx="2"/>
          </p:nvPr>
        </p:nvSpPr>
        <p:spPr>
          <a:xfrm>
            <a:off x="304800" y="2174875"/>
            <a:ext cx="8534400" cy="1558925"/>
          </a:xfrm>
        </p:spPr>
        <p:txBody>
          <a:bodyPr/>
          <a:lstStyle/>
          <a:p>
            <a:r>
              <a:rPr lang="en-US" dirty="0"/>
              <a:t>Data governance policies address Part C/619 representation on other data governance structures and describe the extent of their decision-making authority as it relates to Part C/619 state data</a:t>
            </a:r>
            <a:r>
              <a:rPr lang="en-US" dirty="0" smtClean="0"/>
              <a:t>.</a:t>
            </a:r>
          </a:p>
          <a:p>
            <a:r>
              <a:rPr lang="en-US" dirty="0" smtClean="0"/>
              <a:t>This </a:t>
            </a:r>
            <a:r>
              <a:rPr lang="en-US" dirty="0"/>
              <a:t>slide </a:t>
            </a:r>
            <a:r>
              <a:rPr lang="en-US" dirty="0" smtClean="0"/>
              <a:t>contained state responses on their status for this element of quality.</a:t>
            </a:r>
            <a:endParaRPr lang="en-US" dirty="0"/>
          </a:p>
          <a:p>
            <a:pPr marL="0" indent="0">
              <a:buNone/>
            </a:pPr>
            <a:endParaRPr lang="en-US" dirty="0"/>
          </a:p>
        </p:txBody>
      </p:sp>
    </p:spTree>
    <p:extLst>
      <p:ext uri="{BB962C8B-B14F-4D97-AF65-F5344CB8AC3E}">
        <p14:creationId xmlns:p14="http://schemas.microsoft.com/office/powerpoint/2010/main" val="3343390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512762" y="1156494"/>
            <a:ext cx="4040188" cy="639762"/>
          </a:xfrm>
        </p:spPr>
        <p:txBody>
          <a:bodyPr/>
          <a:lstStyle/>
          <a:p>
            <a:r>
              <a:rPr lang="en-US" dirty="0" smtClean="0"/>
              <a:t>Quality Indicator DU2c</a:t>
            </a:r>
            <a:endParaRPr lang="en-US" dirty="0"/>
          </a:p>
        </p:txBody>
      </p:sp>
      <p:sp>
        <p:nvSpPr>
          <p:cNvPr id="2" name="Content Placeholder 1"/>
          <p:cNvSpPr>
            <a:spLocks noGrp="1"/>
          </p:cNvSpPr>
          <p:nvPr>
            <p:ph sz="half" idx="2"/>
          </p:nvPr>
        </p:nvSpPr>
        <p:spPr>
          <a:xfrm>
            <a:off x="438150" y="1885950"/>
            <a:ext cx="8229600" cy="2092325"/>
          </a:xfrm>
          <a:noFill/>
        </p:spPr>
        <p:txBody>
          <a:bodyPr/>
          <a:lstStyle/>
          <a:p>
            <a:r>
              <a:rPr lang="en-US" dirty="0"/>
              <a:t>Part C/619 state staff or representatives develop documentation of the specifications (e.g., data elements, restrictions related to data elements, querying parameters, report criteria) to answer specific questions, and is updated as needed</a:t>
            </a:r>
            <a:r>
              <a:rPr lang="en-US" dirty="0" smtClean="0"/>
              <a:t>.</a:t>
            </a:r>
          </a:p>
          <a:p>
            <a:r>
              <a:rPr lang="en-US" dirty="0"/>
              <a:t>This slide contained state responses on their status for this element of quality.</a:t>
            </a:r>
          </a:p>
          <a:p>
            <a:pPr marL="0" indent="0">
              <a:buNone/>
            </a:pPr>
            <a:endParaRPr lang="en-US" dirty="0"/>
          </a:p>
        </p:txBody>
      </p:sp>
    </p:spTree>
    <p:extLst>
      <p:ext uri="{BB962C8B-B14F-4D97-AF65-F5344CB8AC3E}">
        <p14:creationId xmlns:p14="http://schemas.microsoft.com/office/powerpoint/2010/main" val="1975992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Technical Considerations</a:t>
            </a:r>
            <a:endParaRPr lang="en-US" dirty="0"/>
          </a:p>
        </p:txBody>
      </p:sp>
      <p:pic>
        <p:nvPicPr>
          <p:cNvPr id="6" name="Content Placeholder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678688"/>
            <a:ext cx="2819400" cy="4224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42800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535113"/>
            <a:ext cx="7772400" cy="446087"/>
          </a:xfrm>
        </p:spPr>
        <p:txBody>
          <a:bodyPr/>
          <a:lstStyle/>
          <a:p>
            <a:r>
              <a:rPr lang="en-US" dirty="0" smtClean="0"/>
              <a:t>Quality Indicator DG4g</a:t>
            </a:r>
            <a:endParaRPr lang="en-US" dirty="0"/>
          </a:p>
        </p:txBody>
      </p:sp>
      <p:sp>
        <p:nvSpPr>
          <p:cNvPr id="2" name="Content Placeholder 1"/>
          <p:cNvSpPr>
            <a:spLocks noGrp="1"/>
          </p:cNvSpPr>
          <p:nvPr>
            <p:ph sz="half" idx="2"/>
          </p:nvPr>
        </p:nvSpPr>
        <p:spPr>
          <a:xfrm>
            <a:off x="457200" y="2174875"/>
            <a:ext cx="8229600" cy="1558925"/>
          </a:xfrm>
        </p:spPr>
        <p:txBody>
          <a:bodyPr/>
          <a:lstStyle/>
          <a:p>
            <a:r>
              <a:rPr lang="en-US" dirty="0"/>
              <a:t>Data governance policies require that any internal or external program or agency maintaining and/or using state Part C/619 data adhere to applicable data quality policies and procedures</a:t>
            </a:r>
            <a:r>
              <a:rPr lang="en-US" dirty="0" smtClean="0"/>
              <a:t>.</a:t>
            </a:r>
          </a:p>
          <a:p>
            <a:endParaRPr lang="en-US" dirty="0" smtClean="0"/>
          </a:p>
          <a:p>
            <a:r>
              <a:rPr lang="en-US" dirty="0"/>
              <a:t>This slide contained state responses on their status for this element of quality.</a:t>
            </a:r>
          </a:p>
          <a:p>
            <a:pPr marL="0" indent="0">
              <a:buNone/>
            </a:pPr>
            <a:endParaRPr lang="en-US" dirty="0"/>
          </a:p>
        </p:txBody>
      </p:sp>
    </p:spTree>
    <p:extLst>
      <p:ext uri="{BB962C8B-B14F-4D97-AF65-F5344CB8AC3E}">
        <p14:creationId xmlns:p14="http://schemas.microsoft.com/office/powerpoint/2010/main" val="12450728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215232"/>
            <a:ext cx="4040188" cy="639762"/>
          </a:xfrm>
        </p:spPr>
        <p:txBody>
          <a:bodyPr/>
          <a:lstStyle/>
          <a:p>
            <a:r>
              <a:rPr lang="en-US" dirty="0" smtClean="0"/>
              <a:t>Quality Indicator DG4h</a:t>
            </a:r>
            <a:endParaRPr lang="en-US" dirty="0"/>
          </a:p>
        </p:txBody>
      </p:sp>
      <p:sp>
        <p:nvSpPr>
          <p:cNvPr id="2" name="Content Placeholder 1"/>
          <p:cNvSpPr>
            <a:spLocks noGrp="1"/>
          </p:cNvSpPr>
          <p:nvPr>
            <p:ph sz="half" idx="2"/>
          </p:nvPr>
        </p:nvSpPr>
        <p:spPr>
          <a:xfrm>
            <a:off x="304800" y="1938734"/>
            <a:ext cx="8229600" cy="1787525"/>
          </a:xfrm>
        </p:spPr>
        <p:txBody>
          <a:bodyPr/>
          <a:lstStyle/>
          <a:p>
            <a:r>
              <a:rPr lang="en-US" dirty="0"/>
              <a:t>Data governance policies require that supporting documentation is available to ensure interoperability when transferring state Part C/619 data to other programs or agencies (e.g., data dictionaries, data validation checks</a:t>
            </a:r>
            <a:r>
              <a:rPr lang="en-US" dirty="0" smtClean="0"/>
              <a:t>).</a:t>
            </a:r>
          </a:p>
          <a:p>
            <a:r>
              <a:rPr lang="en-US" dirty="0"/>
              <a:t>This slide contained state responses on their status for this element of quality.</a:t>
            </a:r>
          </a:p>
          <a:p>
            <a:pPr marL="0" indent="0">
              <a:buNone/>
            </a:pPr>
            <a:endParaRPr lang="en-US" dirty="0" smtClean="0"/>
          </a:p>
          <a:p>
            <a:endParaRPr lang="en-US" dirty="0"/>
          </a:p>
        </p:txBody>
      </p:sp>
    </p:spTree>
    <p:extLst>
      <p:ext uri="{BB962C8B-B14F-4D97-AF65-F5344CB8AC3E}">
        <p14:creationId xmlns:p14="http://schemas.microsoft.com/office/powerpoint/2010/main" val="41840622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188245"/>
            <a:ext cx="4040188" cy="639762"/>
          </a:xfrm>
        </p:spPr>
        <p:txBody>
          <a:bodyPr/>
          <a:lstStyle/>
          <a:p>
            <a:r>
              <a:rPr lang="en-US" dirty="0" smtClean="0"/>
              <a:t>Quality Indicator DG6g</a:t>
            </a:r>
            <a:endParaRPr lang="en-US" dirty="0"/>
          </a:p>
        </p:txBody>
      </p:sp>
      <p:sp>
        <p:nvSpPr>
          <p:cNvPr id="2" name="Content Placeholder 1"/>
          <p:cNvSpPr>
            <a:spLocks noGrp="1"/>
          </p:cNvSpPr>
          <p:nvPr>
            <p:ph sz="half" idx="2"/>
          </p:nvPr>
        </p:nvSpPr>
        <p:spPr>
          <a:xfrm>
            <a:off x="457200" y="1858169"/>
            <a:ext cx="8229600" cy="1647031"/>
          </a:xfrm>
        </p:spPr>
        <p:txBody>
          <a:bodyPr/>
          <a:lstStyle/>
          <a:p>
            <a:r>
              <a:rPr lang="en-US" dirty="0"/>
              <a:t>Data governance security policies require that all internal or external entity or agency maintaining or using state Part C/619 data adhere to all applicable security policies and procedures</a:t>
            </a:r>
            <a:r>
              <a:rPr lang="en-US" dirty="0" smtClean="0"/>
              <a:t>.</a:t>
            </a:r>
          </a:p>
          <a:p>
            <a:r>
              <a:rPr lang="en-US" dirty="0"/>
              <a:t>This slide contained state responses on their status for this element of quality.</a:t>
            </a:r>
          </a:p>
          <a:p>
            <a:pPr marL="0" indent="0">
              <a:buNone/>
            </a:pPr>
            <a:endParaRPr lang="en-US" dirty="0"/>
          </a:p>
        </p:txBody>
      </p:sp>
    </p:spTree>
    <p:extLst>
      <p:ext uri="{BB962C8B-B14F-4D97-AF65-F5344CB8AC3E}">
        <p14:creationId xmlns:p14="http://schemas.microsoft.com/office/powerpoint/2010/main" val="2381253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2778"/>
            <a:ext cx="8763000" cy="1143000"/>
          </a:xfrm>
        </p:spPr>
        <p:txBody>
          <a:bodyPr>
            <a:normAutofit fontScale="90000"/>
          </a:bodyPr>
          <a:lstStyle/>
          <a:p>
            <a:r>
              <a:rPr lang="en-US" dirty="0" smtClean="0"/>
              <a:t>Review Today’s Agenda and Outcomes</a:t>
            </a:r>
            <a:endParaRPr lang="en-US" dirty="0"/>
          </a:p>
        </p:txBody>
      </p:sp>
      <p:sp>
        <p:nvSpPr>
          <p:cNvPr id="4" name="Slide Number Placeholder 3"/>
          <p:cNvSpPr>
            <a:spLocks noGrp="1"/>
          </p:cNvSpPr>
          <p:nvPr>
            <p:ph type="sldNum" sz="quarter" idx="4294967295"/>
          </p:nvPr>
        </p:nvSpPr>
        <p:spPr>
          <a:xfrm>
            <a:off x="457200" y="6327648"/>
            <a:ext cx="2133600" cy="365125"/>
          </a:xfrm>
        </p:spPr>
        <p:txBody>
          <a:bodyPr/>
          <a:lstStyle/>
          <a:p>
            <a:fld id="{B2897048-00E0-47FB-B07B-F36BBE8AF579}" type="slidenum">
              <a:rPr lang="en-US" smtClean="0"/>
              <a:pPr/>
              <a:t>6</a:t>
            </a:fld>
            <a:endParaRPr lang="en-US" dirty="0"/>
          </a:p>
        </p:txBody>
      </p:sp>
      <p:grpSp>
        <p:nvGrpSpPr>
          <p:cNvPr id="2" name="Group 1" descr="&quot; &quot;"/>
          <p:cNvGrpSpPr/>
          <p:nvPr/>
        </p:nvGrpSpPr>
        <p:grpSpPr>
          <a:xfrm>
            <a:off x="152400" y="1135342"/>
            <a:ext cx="8679523" cy="5722658"/>
            <a:chOff x="152400" y="1135342"/>
            <a:chExt cx="8679523" cy="572265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240" y="1255778"/>
              <a:ext cx="2748683" cy="39980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012094"/>
              <a:ext cx="2209800" cy="3315554"/>
            </a:xfrm>
            <a:prstGeom prst="rect">
              <a:avLst/>
            </a:prstGeom>
          </p:spPr>
        </p:pic>
        <p:pic>
          <p:nvPicPr>
            <p:cNvPr id="6" name="Picture 5" descr="&quot; &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22587">
              <a:off x="2675569" y="3488390"/>
              <a:ext cx="3221808" cy="1982651"/>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46260">
              <a:off x="2911266" y="1135342"/>
              <a:ext cx="2917967" cy="2016428"/>
            </a:xfrm>
            <a:prstGeom prst="rect">
              <a:avLst/>
            </a:prstGeom>
          </p:spPr>
        </p:pic>
        <p:pic>
          <p:nvPicPr>
            <p:cNvPr id="11" name="Content Placeholder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0010" y="4687943"/>
              <a:ext cx="1448411" cy="217005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24418">
              <a:off x="391385" y="1292441"/>
              <a:ext cx="2608835" cy="1972479"/>
            </a:xfrm>
            <a:prstGeom prst="rect">
              <a:avLst/>
            </a:prstGeom>
          </p:spPr>
        </p:pic>
      </p:grpSp>
    </p:spTree>
    <p:extLst>
      <p:ext uri="{BB962C8B-B14F-4D97-AF65-F5344CB8AC3E}">
        <p14:creationId xmlns:p14="http://schemas.microsoft.com/office/powerpoint/2010/main" val="36490976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0494"/>
            <a:ext cx="8229600" cy="1143000"/>
          </a:xfrm>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215232"/>
            <a:ext cx="4040188" cy="639762"/>
          </a:xfrm>
        </p:spPr>
        <p:txBody>
          <a:bodyPr/>
          <a:lstStyle/>
          <a:p>
            <a:r>
              <a:rPr lang="en-US" dirty="0" smtClean="0"/>
              <a:t>Quality Indicator SDD4q</a:t>
            </a:r>
            <a:endParaRPr lang="en-US" dirty="0"/>
          </a:p>
        </p:txBody>
      </p:sp>
      <p:sp>
        <p:nvSpPr>
          <p:cNvPr id="2" name="Content Placeholder 1"/>
          <p:cNvSpPr>
            <a:spLocks noGrp="1"/>
          </p:cNvSpPr>
          <p:nvPr>
            <p:ph sz="half" idx="2"/>
          </p:nvPr>
        </p:nvSpPr>
        <p:spPr>
          <a:xfrm>
            <a:off x="457200" y="1896269"/>
            <a:ext cx="8229600" cy="1608931"/>
          </a:xfrm>
        </p:spPr>
        <p:txBody>
          <a:bodyPr/>
          <a:lstStyle/>
          <a:p>
            <a:r>
              <a:rPr lang="en-US" dirty="0"/>
              <a:t>The Part C/619 state data system has interoperability that allows for linking Part C or 619 data to other statewide longitudinal and early childhood data systems</a:t>
            </a:r>
            <a:r>
              <a:rPr lang="en-US" dirty="0" smtClean="0"/>
              <a:t>.</a:t>
            </a:r>
          </a:p>
          <a:p>
            <a:r>
              <a:rPr lang="en-US" dirty="0"/>
              <a:t>This slide contained state responses on their status for this element of quality.</a:t>
            </a:r>
          </a:p>
          <a:p>
            <a:pPr marL="0" indent="0">
              <a:buNone/>
            </a:pPr>
            <a:endParaRPr lang="en-US" dirty="0"/>
          </a:p>
        </p:txBody>
      </p:sp>
    </p:spTree>
    <p:extLst>
      <p:ext uri="{BB962C8B-B14F-4D97-AF65-F5344CB8AC3E}">
        <p14:creationId xmlns:p14="http://schemas.microsoft.com/office/powerpoint/2010/main" val="23015902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200" b="1" dirty="0" smtClean="0"/>
              <a:t>Determine </a:t>
            </a:r>
            <a:r>
              <a:rPr lang="en-US" sz="3200" i="1" u="sng" dirty="0" smtClean="0"/>
              <a:t>what</a:t>
            </a:r>
            <a:r>
              <a:rPr lang="en-US" sz="3200" dirty="0" smtClean="0"/>
              <a:t> </a:t>
            </a:r>
            <a:r>
              <a:rPr lang="en-US" sz="3200" dirty="0"/>
              <a:t>must be delivered to provide </a:t>
            </a:r>
            <a:r>
              <a:rPr lang="en-US" sz="3200" dirty="0" smtClean="0"/>
              <a:t>added value</a:t>
            </a:r>
            <a:r>
              <a:rPr lang="en-US" sz="3200" dirty="0"/>
              <a:t>. </a:t>
            </a:r>
            <a:r>
              <a:rPr lang="en-US" sz="3200" dirty="0" smtClean="0"/>
              <a:t>These are your “requirements.”</a:t>
            </a:r>
          </a:p>
          <a:p>
            <a:pPr lvl="0"/>
            <a:r>
              <a:rPr lang="en-US" sz="3200" dirty="0" smtClean="0"/>
              <a:t>Products</a:t>
            </a:r>
            <a:r>
              <a:rPr lang="en-US" sz="3200" dirty="0"/>
              <a:t>, systems, software, and processes are the ways </a:t>
            </a:r>
            <a:r>
              <a:rPr lang="en-US" sz="3200" i="1" u="sng" dirty="0"/>
              <a:t>how</a:t>
            </a:r>
            <a:r>
              <a:rPr lang="en-US" sz="3200" dirty="0"/>
              <a:t> to deliver, satisfy, or meet </a:t>
            </a:r>
            <a:r>
              <a:rPr lang="en-US" sz="3200" dirty="0" smtClean="0"/>
              <a:t>the requirements </a:t>
            </a:r>
            <a:r>
              <a:rPr lang="en-US" sz="3200" i="1" u="sng" dirty="0"/>
              <a:t>whats</a:t>
            </a:r>
            <a:r>
              <a:rPr lang="en-US" sz="3200" dirty="0"/>
              <a:t>.</a:t>
            </a:r>
          </a:p>
        </p:txBody>
      </p:sp>
      <p:sp>
        <p:nvSpPr>
          <p:cNvPr id="3" name="Title 2" descr="&quot; &quot;"/>
          <p:cNvSpPr>
            <a:spLocks noGrp="1"/>
          </p:cNvSpPr>
          <p:nvPr>
            <p:ph type="title"/>
          </p:nvPr>
        </p:nvSpPr>
        <p:spPr/>
        <p:txBody>
          <a:bodyPr/>
          <a:lstStyle/>
          <a:p>
            <a:r>
              <a:rPr lang="en-US" dirty="0" smtClean="0"/>
              <a:t>Where do you start?</a:t>
            </a:r>
            <a:endParaRPr lang="en-US" dirty="0"/>
          </a:p>
        </p:txBody>
      </p:sp>
    </p:spTree>
    <p:extLst>
      <p:ext uri="{BB962C8B-B14F-4D97-AF65-F5344CB8AC3E}">
        <p14:creationId xmlns:p14="http://schemas.microsoft.com/office/powerpoint/2010/main" val="167687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Until we have a detailed understanding of the business processes and </a:t>
            </a:r>
            <a:r>
              <a:rPr lang="en-US" dirty="0" smtClean="0"/>
              <a:t>interfaces, </a:t>
            </a:r>
            <a:r>
              <a:rPr lang="en-US" dirty="0"/>
              <a:t>we will continue to be challenged in defining the right solutions. </a:t>
            </a:r>
            <a:endParaRPr lang="en-US" dirty="0" smtClean="0"/>
          </a:p>
          <a:p>
            <a:pPr lvl="0"/>
            <a:r>
              <a:rPr lang="en-US" dirty="0"/>
              <a:t>Without understanding the “why” and “</a:t>
            </a:r>
            <a:r>
              <a:rPr lang="en-US" dirty="0" smtClean="0"/>
              <a:t>what,” </a:t>
            </a:r>
            <a:r>
              <a:rPr lang="en-US" dirty="0"/>
              <a:t>sometimes we fix what’s not broken. </a:t>
            </a:r>
            <a:endParaRPr lang="en-US" dirty="0" smtClean="0"/>
          </a:p>
          <a:p>
            <a:pPr lvl="0"/>
            <a:r>
              <a:rPr lang="en-US" dirty="0" smtClean="0"/>
              <a:t>Other times </a:t>
            </a:r>
            <a:r>
              <a:rPr lang="en-US" dirty="0"/>
              <a:t>in solving one </a:t>
            </a:r>
            <a:r>
              <a:rPr lang="en-US" dirty="0" smtClean="0"/>
              <a:t>problem </a:t>
            </a:r>
            <a:r>
              <a:rPr lang="en-US" dirty="0"/>
              <a:t>others are created</a:t>
            </a:r>
            <a:r>
              <a:rPr lang="en-US" dirty="0" smtClean="0"/>
              <a:t>.</a:t>
            </a:r>
            <a:endParaRPr lang="en-US" dirty="0"/>
          </a:p>
        </p:txBody>
      </p:sp>
      <p:sp>
        <p:nvSpPr>
          <p:cNvPr id="3" name="Title 2" descr="&quot; &quot;"/>
          <p:cNvSpPr>
            <a:spLocks noGrp="1"/>
          </p:cNvSpPr>
          <p:nvPr>
            <p:ph type="title"/>
          </p:nvPr>
        </p:nvSpPr>
        <p:spPr/>
        <p:txBody>
          <a:bodyPr>
            <a:normAutofit/>
          </a:bodyPr>
          <a:lstStyle/>
          <a:p>
            <a:r>
              <a:rPr lang="en-US" dirty="0"/>
              <a:t>Why are </a:t>
            </a:r>
            <a:r>
              <a:rPr lang="en-US" dirty="0" smtClean="0"/>
              <a:t>requirements important</a:t>
            </a:r>
            <a:r>
              <a:rPr lang="en-US" dirty="0"/>
              <a:t>?</a:t>
            </a:r>
          </a:p>
        </p:txBody>
      </p:sp>
    </p:spTree>
    <p:extLst>
      <p:ext uri="{BB962C8B-B14F-4D97-AF65-F5344CB8AC3E}">
        <p14:creationId xmlns:p14="http://schemas.microsoft.com/office/powerpoint/2010/main" val="36066662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t>
            </a:r>
            <a:r>
              <a:rPr lang="en-US" dirty="0" smtClean="0"/>
              <a:t>functionality </a:t>
            </a:r>
            <a:r>
              <a:rPr lang="en-US" dirty="0"/>
              <a:t>is needed to conduct the types of data analysis you want to conduct for your program</a:t>
            </a:r>
            <a:r>
              <a:rPr lang="en-US" dirty="0" smtClean="0"/>
              <a:t>?</a:t>
            </a:r>
          </a:p>
          <a:p>
            <a:r>
              <a:rPr lang="en-US" dirty="0"/>
              <a:t>Data analytic functionality can range from simple on-screen predefined (or “canned”) reports to rich business intelligence </a:t>
            </a:r>
            <a:r>
              <a:rPr lang="en-US" dirty="0" smtClean="0"/>
              <a:t>capabilities.</a:t>
            </a:r>
          </a:p>
          <a:p>
            <a:r>
              <a:rPr lang="en-US" dirty="0" smtClean="0"/>
              <a:t>How will decisions for data element inclusions be determined?</a:t>
            </a:r>
          </a:p>
          <a:p>
            <a:endParaRPr lang="en-US" dirty="0"/>
          </a:p>
        </p:txBody>
      </p:sp>
      <p:sp>
        <p:nvSpPr>
          <p:cNvPr id="3" name="Title 2"/>
          <p:cNvSpPr>
            <a:spLocks noGrp="1"/>
          </p:cNvSpPr>
          <p:nvPr>
            <p:ph type="title"/>
          </p:nvPr>
        </p:nvSpPr>
        <p:spPr/>
        <p:txBody>
          <a:bodyPr>
            <a:normAutofit fontScale="90000"/>
          </a:bodyPr>
          <a:lstStyle/>
          <a:p>
            <a:r>
              <a:rPr lang="en-US" dirty="0" smtClean="0"/>
              <a:t>What functionality is needed for those requirements?</a:t>
            </a:r>
            <a:endParaRPr lang="en-US" dirty="0"/>
          </a:p>
        </p:txBody>
      </p:sp>
    </p:spTree>
    <p:extLst>
      <p:ext uri="{BB962C8B-B14F-4D97-AF65-F5344CB8AC3E}">
        <p14:creationId xmlns:p14="http://schemas.microsoft.com/office/powerpoint/2010/main" val="7891284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200" dirty="0" smtClean="0"/>
              <a:t>Early</a:t>
            </a:r>
          </a:p>
          <a:p>
            <a:pPr lvl="0"/>
            <a:r>
              <a:rPr lang="en-US" sz="3200" dirty="0" smtClean="0"/>
              <a:t>Review often</a:t>
            </a:r>
          </a:p>
          <a:p>
            <a:pPr lvl="0"/>
            <a:r>
              <a:rPr lang="en-US" sz="3200" dirty="0" smtClean="0"/>
              <a:t>As (not if) changes are suggested, be ready to discuss/negotiate impact of changes.</a:t>
            </a:r>
          </a:p>
          <a:p>
            <a:pPr lvl="0"/>
            <a:r>
              <a:rPr lang="en-US" sz="3200" dirty="0" smtClean="0"/>
              <a:t>Be realistic with both time and budget</a:t>
            </a:r>
          </a:p>
          <a:p>
            <a:pPr lvl="0"/>
            <a:endParaRPr lang="en-US" sz="3200" dirty="0" smtClean="0"/>
          </a:p>
          <a:p>
            <a:pPr marL="0" indent="0">
              <a:buNone/>
            </a:pPr>
            <a:endParaRPr lang="en-US" sz="3200" dirty="0"/>
          </a:p>
        </p:txBody>
      </p:sp>
      <p:sp>
        <p:nvSpPr>
          <p:cNvPr id="3" name="Title 2" descr="&quot; &quot;"/>
          <p:cNvSpPr>
            <a:spLocks noGrp="1"/>
          </p:cNvSpPr>
          <p:nvPr>
            <p:ph type="title"/>
          </p:nvPr>
        </p:nvSpPr>
        <p:spPr/>
        <p:txBody>
          <a:bodyPr>
            <a:normAutofit fontScale="90000"/>
          </a:bodyPr>
          <a:lstStyle/>
          <a:p>
            <a:r>
              <a:rPr lang="en-US" dirty="0" smtClean="0"/>
              <a:t>When are these considerations made?</a:t>
            </a:r>
            <a:endParaRPr lang="en-US" dirty="0"/>
          </a:p>
        </p:txBody>
      </p:sp>
    </p:spTree>
    <p:extLst>
      <p:ext uri="{BB962C8B-B14F-4D97-AF65-F5344CB8AC3E}">
        <p14:creationId xmlns:p14="http://schemas.microsoft.com/office/powerpoint/2010/main" val="3209427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Interviewing </a:t>
            </a:r>
            <a:r>
              <a:rPr lang="en-US" sz="2400" dirty="0"/>
              <a:t>subject matter experts and relating needs </a:t>
            </a:r>
          </a:p>
          <a:p>
            <a:r>
              <a:rPr lang="en-US" sz="2400" dirty="0" smtClean="0"/>
              <a:t>Organizing </a:t>
            </a:r>
            <a:r>
              <a:rPr lang="en-US" sz="2400" dirty="0"/>
              <a:t>complex information into understandable subject areas </a:t>
            </a:r>
          </a:p>
          <a:p>
            <a:r>
              <a:rPr lang="en-US" sz="2400" dirty="0" smtClean="0"/>
              <a:t>"</a:t>
            </a:r>
            <a:r>
              <a:rPr lang="en-US" sz="2400" dirty="0"/>
              <a:t>Translating" technical language into business language and vice versa </a:t>
            </a:r>
          </a:p>
          <a:p>
            <a:r>
              <a:rPr lang="en-US" sz="2400" dirty="0" smtClean="0"/>
              <a:t>Ensuring </a:t>
            </a:r>
            <a:r>
              <a:rPr lang="en-US" sz="2400" dirty="0"/>
              <a:t>stakeholder involvement at all levels of </a:t>
            </a:r>
            <a:r>
              <a:rPr lang="en-US" sz="2400" dirty="0" smtClean="0"/>
              <a:t>decision-making</a:t>
            </a:r>
            <a:endParaRPr lang="en-US" sz="2400" strike="sngStrike" dirty="0"/>
          </a:p>
          <a:p>
            <a:r>
              <a:rPr lang="en-US" sz="2400" dirty="0" smtClean="0"/>
              <a:t>Drafting </a:t>
            </a:r>
            <a:r>
              <a:rPr lang="en-US" sz="2400" dirty="0"/>
              <a:t>clear and concise written documentation for users and technicians </a:t>
            </a:r>
          </a:p>
          <a:p>
            <a:r>
              <a:rPr lang="en-US" sz="2400" dirty="0" smtClean="0"/>
              <a:t>Working </a:t>
            </a:r>
            <a:r>
              <a:rPr lang="en-US" sz="2400" dirty="0"/>
              <a:t>successfully with multidisciplinary </a:t>
            </a:r>
            <a:r>
              <a:rPr lang="en-US" sz="2400" dirty="0" smtClean="0"/>
              <a:t>teams</a:t>
            </a:r>
            <a:endParaRPr lang="en-US" sz="2400" dirty="0"/>
          </a:p>
        </p:txBody>
      </p:sp>
      <p:sp>
        <p:nvSpPr>
          <p:cNvPr id="3" name="Title 2"/>
          <p:cNvSpPr>
            <a:spLocks noGrp="1"/>
          </p:cNvSpPr>
          <p:nvPr>
            <p:ph type="title"/>
          </p:nvPr>
        </p:nvSpPr>
        <p:spPr/>
        <p:txBody>
          <a:bodyPr/>
          <a:lstStyle/>
          <a:p>
            <a:r>
              <a:rPr lang="en-US" dirty="0" smtClean="0"/>
              <a:t>How these decisions are made…</a:t>
            </a:r>
            <a:endParaRPr lang="en-US" dirty="0"/>
          </a:p>
        </p:txBody>
      </p:sp>
    </p:spTree>
    <p:extLst>
      <p:ext uri="{BB962C8B-B14F-4D97-AF65-F5344CB8AC3E}">
        <p14:creationId xmlns:p14="http://schemas.microsoft.com/office/powerpoint/2010/main" val="6393958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038600"/>
          </a:xfrm>
        </p:spPr>
        <p:txBody>
          <a:bodyPr/>
          <a:lstStyle/>
          <a:p>
            <a:r>
              <a:rPr lang="en-US" dirty="0" smtClean="0"/>
              <a:t>Begin </a:t>
            </a:r>
            <a:r>
              <a:rPr lang="en-US" dirty="0"/>
              <a:t>with end in mind.</a:t>
            </a:r>
          </a:p>
          <a:p>
            <a:r>
              <a:rPr lang="en-US" dirty="0" smtClean="0"/>
              <a:t>Describe </a:t>
            </a:r>
            <a:r>
              <a:rPr lang="en-US" dirty="0"/>
              <a:t>what you are trying to achieve by engaging stakeholders, including results and impacts.  </a:t>
            </a:r>
          </a:p>
          <a:p>
            <a:r>
              <a:rPr lang="en-US" dirty="0" smtClean="0"/>
              <a:t>Answer</a:t>
            </a:r>
            <a:r>
              <a:rPr lang="en-US" dirty="0"/>
              <a:t>, “What specifically are you trying </a:t>
            </a:r>
            <a:r>
              <a:rPr lang="en-US" dirty="0" smtClean="0"/>
              <a:t>to achieve</a:t>
            </a:r>
            <a:r>
              <a:rPr lang="en-US" dirty="0"/>
              <a:t>?”  </a:t>
            </a:r>
          </a:p>
          <a:p>
            <a:r>
              <a:rPr lang="en-US" dirty="0" smtClean="0"/>
              <a:t>Be </a:t>
            </a:r>
            <a:r>
              <a:rPr lang="en-US" dirty="0"/>
              <a:t>more specific than the “purpose,” and should be the initial step in the stakeholder engagement process.</a:t>
            </a:r>
          </a:p>
          <a:p>
            <a:r>
              <a:rPr lang="en-US" dirty="0" smtClean="0"/>
              <a:t>Keep </a:t>
            </a:r>
            <a:r>
              <a:rPr lang="en-US" dirty="0"/>
              <a:t>stakeholders focused on the outcome(s) throughout the engagement process</a:t>
            </a:r>
            <a:r>
              <a:rPr lang="en-US" dirty="0" smtClean="0"/>
              <a:t>.</a:t>
            </a:r>
            <a:endParaRPr lang="en-US" dirty="0"/>
          </a:p>
        </p:txBody>
      </p:sp>
      <p:sp>
        <p:nvSpPr>
          <p:cNvPr id="3" name="Title 2"/>
          <p:cNvSpPr>
            <a:spLocks noGrp="1"/>
          </p:cNvSpPr>
          <p:nvPr>
            <p:ph type="title"/>
          </p:nvPr>
        </p:nvSpPr>
        <p:spPr/>
        <p:txBody>
          <a:bodyPr/>
          <a:lstStyle/>
          <a:p>
            <a:r>
              <a:rPr lang="en-US" dirty="0"/>
              <a:t>Desired outcome(s) </a:t>
            </a:r>
            <a:r>
              <a:rPr lang="en-US" dirty="0" smtClean="0"/>
              <a:t>should…</a:t>
            </a:r>
            <a:endParaRPr lang="en-US" dirty="0"/>
          </a:p>
        </p:txBody>
      </p:sp>
    </p:spTree>
    <p:extLst>
      <p:ext uri="{BB962C8B-B14F-4D97-AF65-F5344CB8AC3E}">
        <p14:creationId xmlns:p14="http://schemas.microsoft.com/office/powerpoint/2010/main" val="30616234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Good requirements gathering provides a firm foundation from which to work. </a:t>
            </a:r>
            <a:endParaRPr lang="en-US" dirty="0" smtClean="0"/>
          </a:p>
          <a:p>
            <a:pPr lvl="0"/>
            <a:r>
              <a:rPr lang="en-US" dirty="0" smtClean="0"/>
              <a:t>Customers </a:t>
            </a:r>
            <a:r>
              <a:rPr lang="en-US" dirty="0"/>
              <a:t>need to know what is being developed and that it will satisfy their needs. </a:t>
            </a:r>
            <a:endParaRPr lang="en-US" dirty="0" smtClean="0"/>
          </a:p>
          <a:p>
            <a:pPr lvl="0"/>
            <a:r>
              <a:rPr lang="en-US" dirty="0" smtClean="0"/>
              <a:t>Developers </a:t>
            </a:r>
            <a:r>
              <a:rPr lang="en-US" dirty="0"/>
              <a:t>need to know what to develop and testers what to test. </a:t>
            </a:r>
            <a:endParaRPr lang="en-US" dirty="0" smtClean="0"/>
          </a:p>
          <a:p>
            <a:pPr lvl="0"/>
            <a:r>
              <a:rPr lang="en-US" dirty="0" smtClean="0"/>
              <a:t>A </a:t>
            </a:r>
            <a:r>
              <a:rPr lang="en-US" dirty="0"/>
              <a:t>quality requirements document can provide all of these things.</a:t>
            </a:r>
          </a:p>
        </p:txBody>
      </p:sp>
      <p:sp>
        <p:nvSpPr>
          <p:cNvPr id="3" name="Title 2" descr="&quot; &quot;"/>
          <p:cNvSpPr>
            <a:spLocks noGrp="1"/>
          </p:cNvSpPr>
          <p:nvPr>
            <p:ph type="title"/>
          </p:nvPr>
        </p:nvSpPr>
        <p:spPr/>
        <p:txBody>
          <a:bodyPr>
            <a:normAutofit/>
          </a:bodyPr>
          <a:lstStyle/>
          <a:p>
            <a:r>
              <a:rPr lang="en-US" dirty="0"/>
              <a:t>Benefits of </a:t>
            </a:r>
            <a:r>
              <a:rPr lang="en-US" dirty="0" smtClean="0"/>
              <a:t>good planning</a:t>
            </a:r>
            <a:endParaRPr lang="en-US" dirty="0"/>
          </a:p>
        </p:txBody>
      </p:sp>
    </p:spTree>
    <p:extLst>
      <p:ext uri="{BB962C8B-B14F-4D97-AF65-F5344CB8AC3E}">
        <p14:creationId xmlns:p14="http://schemas.microsoft.com/office/powerpoint/2010/main" val="1872006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ot; &qu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1676400"/>
            <a:ext cx="4381500" cy="4381500"/>
          </a:xfrm>
        </p:spPr>
      </p:pic>
      <p:sp>
        <p:nvSpPr>
          <p:cNvPr id="3" name="Title 2"/>
          <p:cNvSpPr>
            <a:spLocks noGrp="1"/>
          </p:cNvSpPr>
          <p:nvPr>
            <p:ph type="title"/>
          </p:nvPr>
        </p:nvSpPr>
        <p:spPr/>
        <p:txBody>
          <a:bodyPr/>
          <a:lstStyle/>
          <a:p>
            <a:pPr algn="ctr"/>
            <a:r>
              <a:rPr lang="en-US" dirty="0" smtClean="0"/>
              <a:t>Hitting the Target</a:t>
            </a:r>
            <a:endParaRPr lang="en-US" dirty="0"/>
          </a:p>
        </p:txBody>
      </p:sp>
    </p:spTree>
    <p:extLst>
      <p:ext uri="{BB962C8B-B14F-4D97-AF65-F5344CB8AC3E}">
        <p14:creationId xmlns:p14="http://schemas.microsoft.com/office/powerpoint/2010/main" val="224131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413000"/>
            <a:ext cx="4381500" cy="2921000"/>
          </a:xfrm>
          <a:prstGeom prst="rect">
            <a:avLst/>
          </a:prstGeom>
        </p:spPr>
      </p:pic>
      <p:sp>
        <p:nvSpPr>
          <p:cNvPr id="3" name="Title 2"/>
          <p:cNvSpPr>
            <a:spLocks noGrp="1"/>
          </p:cNvSpPr>
          <p:nvPr>
            <p:ph type="title"/>
          </p:nvPr>
        </p:nvSpPr>
        <p:spPr>
          <a:xfrm>
            <a:off x="476250" y="457200"/>
            <a:ext cx="3048000" cy="2925762"/>
          </a:xfrm>
        </p:spPr>
        <p:txBody>
          <a:bodyPr>
            <a:normAutofit/>
          </a:bodyPr>
          <a:lstStyle/>
          <a:p>
            <a:r>
              <a:rPr lang="en-US" dirty="0" smtClean="0"/>
              <a:t/>
            </a:r>
            <a:br>
              <a:rPr lang="en-US" dirty="0" smtClean="0"/>
            </a:br>
            <a:r>
              <a:rPr lang="en-US" dirty="0" smtClean="0"/>
              <a:t>Reflections</a:t>
            </a:r>
            <a:endParaRPr lang="en-US" dirty="0"/>
          </a:p>
        </p:txBody>
      </p:sp>
    </p:spTree>
    <p:extLst>
      <p:ext uri="{BB962C8B-B14F-4D97-AF65-F5344CB8AC3E}">
        <p14:creationId xmlns:p14="http://schemas.microsoft.com/office/powerpoint/2010/main" val="2052669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you told us…</a:t>
            </a:r>
            <a:br>
              <a:rPr lang="en-US" dirty="0" smtClean="0"/>
            </a:br>
            <a:r>
              <a:rPr lang="en-US" sz="3200" i="1" dirty="0" smtClean="0"/>
              <a:t>(n=18)</a:t>
            </a:r>
            <a:endParaRPr lang="en-US" sz="3200" i="1" dirty="0"/>
          </a:p>
        </p:txBody>
      </p:sp>
      <p:sp>
        <p:nvSpPr>
          <p:cNvPr id="5" name="Picture Placeholder 4"/>
          <p:cNvSpPr>
            <a:spLocks noGrp="1"/>
          </p:cNvSpPr>
          <p:nvPr>
            <p:ph type="pic" sz="quarter" idx="10"/>
          </p:nvPr>
        </p:nvSpPr>
        <p:spPr/>
      </p:sp>
      <p:pic>
        <p:nvPicPr>
          <p:cNvPr id="6" name="Picture 3" descr="&quot; &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14400"/>
            <a:ext cx="273685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176296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001000" cy="6202362"/>
          </a:xfrm>
        </p:spPr>
        <p:txBody>
          <a:bodyPr>
            <a:normAutofit/>
          </a:bodyPr>
          <a:lstStyle/>
          <a:p>
            <a:r>
              <a:rPr lang="en-US" sz="5400" dirty="0" smtClean="0"/>
              <a:t>Lunch!</a:t>
            </a:r>
            <a:br>
              <a:rPr lang="en-US" sz="5400" dirty="0" smtClean="0"/>
            </a:br>
            <a:r>
              <a:rPr lang="en-US" sz="5400" dirty="0"/>
              <a:t/>
            </a:r>
            <a:br>
              <a:rPr lang="en-US" sz="5400" dirty="0"/>
            </a:br>
            <a:r>
              <a:rPr lang="en-US" sz="5400" dirty="0" smtClean="0"/>
              <a:t/>
            </a:r>
            <a:br>
              <a:rPr lang="en-US" sz="5400" dirty="0" smtClean="0"/>
            </a:br>
            <a:r>
              <a:rPr lang="en-US" sz="5400" dirty="0"/>
              <a:t/>
            </a:r>
            <a:br>
              <a:rPr lang="en-US" sz="5400" dirty="0"/>
            </a:br>
            <a:r>
              <a:rPr lang="en-US" sz="4400" i="1" dirty="0" smtClean="0"/>
              <a:t>Please be back here no later than 1:15 pm.</a:t>
            </a:r>
            <a:endParaRPr lang="en-US" sz="4400" i="1" dirty="0"/>
          </a:p>
        </p:txBody>
      </p:sp>
      <p:pic>
        <p:nvPicPr>
          <p:cNvPr id="2" name="Picture 1"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33400"/>
            <a:ext cx="4978400" cy="3733800"/>
          </a:xfrm>
          <a:prstGeom prst="rect">
            <a:avLst/>
          </a:prstGeom>
        </p:spPr>
      </p:pic>
    </p:spTree>
    <p:extLst>
      <p:ext uri="{BB962C8B-B14F-4D97-AF65-F5344CB8AC3E}">
        <p14:creationId xmlns:p14="http://schemas.microsoft.com/office/powerpoint/2010/main" val="489453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762000"/>
            <a:ext cx="2782887" cy="2895600"/>
          </a:xfrm>
        </p:spPr>
        <p:txBody>
          <a:bodyPr>
            <a:normAutofit/>
          </a:bodyPr>
          <a:lstStyle/>
          <a:p>
            <a:r>
              <a:rPr lang="en-US" dirty="0" smtClean="0"/>
              <a:t>Critical Questions</a:t>
            </a:r>
            <a:endParaRPr lang="en-US" dirty="0"/>
          </a:p>
        </p:txBody>
      </p:sp>
      <p:pic>
        <p:nvPicPr>
          <p:cNvPr id="8" name="Picture 7"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Tree>
    <p:extLst>
      <p:ext uri="{BB962C8B-B14F-4D97-AF65-F5344CB8AC3E}">
        <p14:creationId xmlns:p14="http://schemas.microsoft.com/office/powerpoint/2010/main" val="13863382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215232"/>
            <a:ext cx="4040188" cy="639762"/>
          </a:xfrm>
        </p:spPr>
        <p:txBody>
          <a:bodyPr/>
          <a:lstStyle/>
          <a:p>
            <a:r>
              <a:rPr lang="en-US" dirty="0" smtClean="0"/>
              <a:t>Quality Indicator PV2c</a:t>
            </a:r>
            <a:endParaRPr lang="en-US" dirty="0"/>
          </a:p>
        </p:txBody>
      </p:sp>
      <p:sp>
        <p:nvSpPr>
          <p:cNvPr id="2" name="Content Placeholder 1"/>
          <p:cNvSpPr>
            <a:spLocks noGrp="1"/>
          </p:cNvSpPr>
          <p:nvPr>
            <p:ph sz="half" idx="2"/>
          </p:nvPr>
        </p:nvSpPr>
        <p:spPr>
          <a:xfrm>
            <a:off x="457200" y="2057400"/>
            <a:ext cx="8229600" cy="1676400"/>
          </a:xfrm>
        </p:spPr>
        <p:txBody>
          <a:bodyPr/>
          <a:lstStyle/>
          <a:p>
            <a:r>
              <a:rPr lang="en-US" dirty="0"/>
              <a:t>The purpose and vision of the data system address accountability, program improvement, and program operations, including the state’s key program and policy questions</a:t>
            </a:r>
            <a:r>
              <a:rPr lang="en-US" dirty="0" smtClean="0"/>
              <a:t>.</a:t>
            </a:r>
          </a:p>
          <a:p>
            <a:r>
              <a:rPr lang="en-US" dirty="0"/>
              <a:t>This slide contained state responses on their status for this element of quality.</a:t>
            </a:r>
          </a:p>
          <a:p>
            <a:pPr marL="0" indent="0">
              <a:buNone/>
            </a:pPr>
            <a:endParaRPr lang="en-US" dirty="0"/>
          </a:p>
        </p:txBody>
      </p:sp>
    </p:spTree>
    <p:extLst>
      <p:ext uri="{BB962C8B-B14F-4D97-AF65-F5344CB8AC3E}">
        <p14:creationId xmlns:p14="http://schemas.microsoft.com/office/powerpoint/2010/main" val="222792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215232"/>
            <a:ext cx="4040188" cy="639762"/>
          </a:xfrm>
        </p:spPr>
        <p:txBody>
          <a:bodyPr/>
          <a:lstStyle/>
          <a:p>
            <a:r>
              <a:rPr lang="en-US" dirty="0" smtClean="0"/>
              <a:t>Quality Indicator DU1c</a:t>
            </a:r>
            <a:endParaRPr lang="en-US" dirty="0"/>
          </a:p>
        </p:txBody>
      </p:sp>
      <p:sp>
        <p:nvSpPr>
          <p:cNvPr id="2" name="Content Placeholder 1"/>
          <p:cNvSpPr>
            <a:spLocks noGrp="1"/>
          </p:cNvSpPr>
          <p:nvPr>
            <p:ph sz="half" idx="2"/>
          </p:nvPr>
        </p:nvSpPr>
        <p:spPr>
          <a:xfrm>
            <a:off x="457200" y="1939131"/>
            <a:ext cx="8229600" cy="1566069"/>
          </a:xfrm>
        </p:spPr>
        <p:txBody>
          <a:bodyPr/>
          <a:lstStyle/>
          <a:p>
            <a:r>
              <a:rPr lang="en-US" dirty="0"/>
              <a:t>When planning documents, products, resources, and timelines, Part C/619 state staff consider accountability and program improvement questions that drive data analysis and use</a:t>
            </a:r>
            <a:r>
              <a:rPr lang="en-US" dirty="0" smtClean="0"/>
              <a:t>.</a:t>
            </a:r>
          </a:p>
          <a:p>
            <a:r>
              <a:rPr lang="en-US" dirty="0"/>
              <a:t>This slide contained state responses on their status for this element of quality.</a:t>
            </a:r>
          </a:p>
          <a:p>
            <a:pPr marL="0" indent="0">
              <a:buNone/>
            </a:pPr>
            <a:endParaRPr lang="en-US" dirty="0" smtClean="0"/>
          </a:p>
          <a:p>
            <a:endParaRPr lang="en-US" dirty="0"/>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73</a:t>
            </a:fld>
            <a:endParaRPr lang="en-US" dirty="0"/>
          </a:p>
        </p:txBody>
      </p:sp>
    </p:spTree>
    <p:extLst>
      <p:ext uri="{BB962C8B-B14F-4D97-AF65-F5344CB8AC3E}">
        <p14:creationId xmlns:p14="http://schemas.microsoft.com/office/powerpoint/2010/main" val="42862962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215232"/>
            <a:ext cx="4040188" cy="639762"/>
          </a:xfrm>
        </p:spPr>
        <p:txBody>
          <a:bodyPr/>
          <a:lstStyle/>
          <a:p>
            <a:r>
              <a:rPr lang="en-US" dirty="0" smtClean="0"/>
              <a:t>Quality Indicator DU2a</a:t>
            </a:r>
            <a:endParaRPr lang="en-US" dirty="0"/>
          </a:p>
        </p:txBody>
      </p:sp>
      <p:sp>
        <p:nvSpPr>
          <p:cNvPr id="2" name="Content Placeholder 1"/>
          <p:cNvSpPr>
            <a:spLocks noGrp="1"/>
          </p:cNvSpPr>
          <p:nvPr>
            <p:ph sz="half" idx="2"/>
          </p:nvPr>
        </p:nvSpPr>
        <p:spPr>
          <a:xfrm>
            <a:off x="457200" y="1877219"/>
            <a:ext cx="8229600" cy="1704181"/>
          </a:xfrm>
        </p:spPr>
        <p:txBody>
          <a:bodyPr/>
          <a:lstStyle/>
          <a:p>
            <a:r>
              <a:rPr lang="en-US" dirty="0"/>
              <a:t>Part C/619 state staff or representatives analyze data to address accountability and program improvement needs, including providing timely information for federal and state reporting requirements</a:t>
            </a:r>
            <a:r>
              <a:rPr lang="en-US" dirty="0" smtClean="0"/>
              <a:t>.</a:t>
            </a:r>
          </a:p>
          <a:p>
            <a:r>
              <a:rPr lang="en-US" dirty="0"/>
              <a:t>This slide contained state responses on their status for this element of quality.</a:t>
            </a:r>
          </a:p>
          <a:p>
            <a:pPr marL="0" indent="0">
              <a:buNone/>
            </a:pPr>
            <a:endParaRPr lang="en-US" dirty="0"/>
          </a:p>
        </p:txBody>
      </p:sp>
    </p:spTree>
    <p:extLst>
      <p:ext uri="{BB962C8B-B14F-4D97-AF65-F5344CB8AC3E}">
        <p14:creationId xmlns:p14="http://schemas.microsoft.com/office/powerpoint/2010/main" val="21731972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311276"/>
            <a:ext cx="4040188" cy="639762"/>
          </a:xfrm>
        </p:spPr>
        <p:txBody>
          <a:bodyPr/>
          <a:lstStyle/>
          <a:p>
            <a:r>
              <a:rPr lang="en-US" dirty="0" smtClean="0"/>
              <a:t>Quality Indicator DU2b</a:t>
            </a:r>
            <a:endParaRPr lang="en-US" dirty="0"/>
          </a:p>
        </p:txBody>
      </p:sp>
      <p:sp>
        <p:nvSpPr>
          <p:cNvPr id="2" name="Content Placeholder 1"/>
          <p:cNvSpPr>
            <a:spLocks noGrp="1"/>
          </p:cNvSpPr>
          <p:nvPr>
            <p:ph sz="half" idx="2"/>
          </p:nvPr>
        </p:nvSpPr>
        <p:spPr>
          <a:xfrm>
            <a:off x="457200" y="2174875"/>
            <a:ext cx="8229600" cy="1787525"/>
          </a:xfrm>
        </p:spPr>
        <p:txBody>
          <a:bodyPr/>
          <a:lstStyle/>
          <a:p>
            <a:r>
              <a:rPr lang="en-US" dirty="0"/>
              <a:t>Part C/619 state staff prioritize and respond to various types of data requests, including for data that are readily available and queried regularly, data that require additional staff time to query, and data exports for external users</a:t>
            </a:r>
            <a:r>
              <a:rPr lang="en-US" dirty="0" smtClean="0"/>
              <a:t>.</a:t>
            </a:r>
          </a:p>
          <a:p>
            <a:r>
              <a:rPr lang="en-US" dirty="0"/>
              <a:t>This slide contained state responses on their status for this element of quality.</a:t>
            </a:r>
          </a:p>
          <a:p>
            <a:pPr marL="0" indent="0">
              <a:buNone/>
            </a:pPr>
            <a:endParaRPr lang="en-US" dirty="0"/>
          </a:p>
        </p:txBody>
      </p:sp>
    </p:spTree>
    <p:extLst>
      <p:ext uri="{BB962C8B-B14F-4D97-AF65-F5344CB8AC3E}">
        <p14:creationId xmlns:p14="http://schemas.microsoft.com/office/powerpoint/2010/main" val="4846984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DaSy is developing a set of Critical Questions that can be considered by states. </a:t>
            </a:r>
          </a:p>
          <a:p>
            <a:r>
              <a:rPr lang="en-US" dirty="0" smtClean="0"/>
              <a:t>Will be available soon</a:t>
            </a:r>
          </a:p>
          <a:p>
            <a:r>
              <a:rPr lang="en-US" dirty="0" smtClean="0"/>
              <a:t>Document contains questions on:</a:t>
            </a:r>
          </a:p>
          <a:p>
            <a:pPr lvl="1"/>
            <a:r>
              <a:rPr lang="en-US" dirty="0" smtClean="0"/>
              <a:t>Child and Family Level </a:t>
            </a:r>
          </a:p>
          <a:p>
            <a:pPr lvl="1"/>
            <a:r>
              <a:rPr lang="en-US" dirty="0" smtClean="0"/>
              <a:t>Practitioner level </a:t>
            </a:r>
          </a:p>
          <a:p>
            <a:pPr lvl="1"/>
            <a:r>
              <a:rPr lang="en-US" dirty="0" smtClean="0"/>
              <a:t>Local EIS and LEA Program level </a:t>
            </a:r>
          </a:p>
          <a:p>
            <a:r>
              <a:rPr lang="en-US" dirty="0"/>
              <a:t>For </a:t>
            </a:r>
            <a:r>
              <a:rPr lang="en-US" dirty="0" smtClean="0"/>
              <a:t>today, </a:t>
            </a:r>
            <a:r>
              <a:rPr lang="en-US" dirty="0"/>
              <a:t>we have selected 10 of these questions that involve data linkages and </a:t>
            </a:r>
            <a:r>
              <a:rPr lang="en-US" dirty="0" smtClean="0"/>
              <a:t>integration.</a:t>
            </a:r>
            <a:endParaRPr lang="en-US" dirty="0"/>
          </a:p>
          <a:p>
            <a:pPr lvl="1"/>
            <a:endParaRPr lang="en-US" dirty="0"/>
          </a:p>
        </p:txBody>
      </p:sp>
      <p:sp>
        <p:nvSpPr>
          <p:cNvPr id="7" name="Title 6"/>
          <p:cNvSpPr>
            <a:spLocks noGrp="1"/>
          </p:cNvSpPr>
          <p:nvPr>
            <p:ph type="title"/>
          </p:nvPr>
        </p:nvSpPr>
        <p:spPr/>
        <p:txBody>
          <a:bodyPr/>
          <a:lstStyle/>
          <a:p>
            <a:r>
              <a:rPr lang="en-US" dirty="0" smtClean="0"/>
              <a:t>Let’s Think About Critical Questions</a:t>
            </a:r>
            <a:endParaRPr lang="en-US" dirty="0"/>
          </a:p>
        </p:txBody>
      </p:sp>
    </p:spTree>
    <p:extLst>
      <p:ext uri="{BB962C8B-B14F-4D97-AF65-F5344CB8AC3E}">
        <p14:creationId xmlns:p14="http://schemas.microsoft.com/office/powerpoint/2010/main" val="6404085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Large group discussion</a:t>
            </a:r>
          </a:p>
          <a:p>
            <a:pPr lvl="1"/>
            <a:r>
              <a:rPr lang="en-US" dirty="0" smtClean="0"/>
              <a:t>Review posted questions</a:t>
            </a:r>
          </a:p>
          <a:p>
            <a:pPr lvl="1"/>
            <a:r>
              <a:rPr lang="en-US" dirty="0" smtClean="0"/>
              <a:t>Add any critical questions that are missing (group consensus)</a:t>
            </a:r>
          </a:p>
          <a:p>
            <a:r>
              <a:rPr lang="en-US" dirty="0" smtClean="0"/>
              <a:t>Individual activity</a:t>
            </a:r>
          </a:p>
          <a:p>
            <a:pPr lvl="1"/>
            <a:r>
              <a:rPr lang="en-US" dirty="0" smtClean="0"/>
              <a:t>Using your stickers, select your highest priority questions</a:t>
            </a:r>
          </a:p>
          <a:p>
            <a:pPr lvl="1"/>
            <a:r>
              <a:rPr lang="en-US" dirty="0" smtClean="0"/>
              <a:t>You may use multiple stickers on a question</a:t>
            </a:r>
          </a:p>
          <a:p>
            <a:r>
              <a:rPr lang="en-US" dirty="0" smtClean="0"/>
              <a:t>Large group discussion</a:t>
            </a:r>
          </a:p>
          <a:p>
            <a:pPr lvl="1"/>
            <a:r>
              <a:rPr lang="en-US" dirty="0" smtClean="0"/>
              <a:t>Review trends</a:t>
            </a:r>
          </a:p>
          <a:p>
            <a:pPr lvl="1"/>
            <a:r>
              <a:rPr lang="en-US" dirty="0" smtClean="0"/>
              <a:t>Self select for additional work on priority question</a:t>
            </a:r>
            <a:endParaRPr lang="en-US" dirty="0"/>
          </a:p>
        </p:txBody>
      </p:sp>
      <p:sp>
        <p:nvSpPr>
          <p:cNvPr id="4" name="Title 3"/>
          <p:cNvSpPr>
            <a:spLocks noGrp="1"/>
          </p:cNvSpPr>
          <p:nvPr>
            <p:ph type="title"/>
          </p:nvPr>
        </p:nvSpPr>
        <p:spPr/>
        <p:txBody>
          <a:bodyPr>
            <a:normAutofit fontScale="90000"/>
          </a:bodyPr>
          <a:lstStyle/>
          <a:p>
            <a:r>
              <a:rPr lang="en-US" dirty="0" smtClean="0"/>
              <a:t>Stickers, Stickers, and More Stickers Activity</a:t>
            </a:r>
            <a:endParaRPr lang="en-US" dirty="0"/>
          </a:p>
        </p:txBody>
      </p:sp>
    </p:spTree>
    <p:extLst>
      <p:ext uri="{BB962C8B-B14F-4D97-AF65-F5344CB8AC3E}">
        <p14:creationId xmlns:p14="http://schemas.microsoft.com/office/powerpoint/2010/main" val="6373640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a:t>What percent of children enrolled in EI/ECSE are served in general early care and education </a:t>
            </a:r>
            <a:r>
              <a:rPr lang="en-US" dirty="0" smtClean="0"/>
              <a:t>programs </a:t>
            </a:r>
            <a:r>
              <a:rPr lang="en-US" dirty="0"/>
              <a:t>(e.g., Early Head Start, Head Start, home visiting, child care, state Pre-K)? (Indicator B6-A) How does this compare to the overall population of children birth-5 in the state?</a:t>
            </a:r>
          </a:p>
          <a:p>
            <a:pPr marL="514350" indent="-514350">
              <a:buFont typeface="+mj-lt"/>
              <a:buAutoNum type="arabicPeriod"/>
            </a:pPr>
            <a:r>
              <a:rPr lang="en-US" dirty="0" smtClean="0"/>
              <a:t>What </a:t>
            </a:r>
            <a:r>
              <a:rPr lang="en-US" dirty="0"/>
              <a:t>percent of children with IFSP/IEPs are spending time in high quality early care and education </a:t>
            </a:r>
            <a:r>
              <a:rPr lang="en-US" dirty="0" smtClean="0"/>
              <a:t>settings?</a:t>
            </a:r>
            <a:endParaRPr lang="en-US" dirty="0"/>
          </a:p>
        </p:txBody>
      </p:sp>
      <p:sp>
        <p:nvSpPr>
          <p:cNvPr id="3" name="Title 2"/>
          <p:cNvSpPr>
            <a:spLocks noGrp="1"/>
          </p:cNvSpPr>
          <p:nvPr>
            <p:ph type="title"/>
          </p:nvPr>
        </p:nvSpPr>
        <p:spPr/>
        <p:txBody>
          <a:bodyPr>
            <a:normAutofit fontScale="90000"/>
          </a:bodyPr>
          <a:lstStyle/>
          <a:p>
            <a:r>
              <a:rPr lang="en-US" dirty="0" smtClean="0"/>
              <a:t>10 Critical Questions Identified by DaSy</a:t>
            </a:r>
            <a:endParaRPr lang="en-US" dirty="0"/>
          </a:p>
        </p:txBody>
      </p:sp>
    </p:spTree>
    <p:extLst>
      <p:ext uri="{BB962C8B-B14F-4D97-AF65-F5344CB8AC3E}">
        <p14:creationId xmlns:p14="http://schemas.microsoft.com/office/powerpoint/2010/main" val="7079928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3"/>
            </a:pPr>
            <a:r>
              <a:rPr lang="en-US" dirty="0" smtClean="0"/>
              <a:t>What percent of children in EI/ECSE are enrolled in public insurance, such as Medicaid and/or CHIP?</a:t>
            </a:r>
          </a:p>
          <a:p>
            <a:pPr marL="514350" indent="-514350">
              <a:buFont typeface="+mj-lt"/>
              <a:buAutoNum type="arabicPeriod" startAt="3"/>
            </a:pPr>
            <a:r>
              <a:rPr lang="en-US" dirty="0" smtClean="0"/>
              <a:t>What </a:t>
            </a:r>
            <a:r>
              <a:rPr lang="en-US" dirty="0"/>
              <a:t>percent of children or families in EI/ECSE are receiving other public services (e.g., CAPTA, WIC, foster care, CSHCN, CPS, SSI</a:t>
            </a:r>
            <a:r>
              <a:rPr lang="en-US" dirty="0" smtClean="0"/>
              <a:t>)?</a:t>
            </a:r>
          </a:p>
          <a:p>
            <a:pPr marL="514350" indent="-514350">
              <a:buFont typeface="+mj-lt"/>
              <a:buAutoNum type="arabicPeriod" startAt="3"/>
            </a:pPr>
            <a:r>
              <a:rPr lang="en-US" dirty="0"/>
              <a:t>What percent of children who receive EI services continue on to ECSE? </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Critical Questions</a:t>
            </a:r>
            <a:endParaRPr lang="en-US" dirty="0"/>
          </a:p>
        </p:txBody>
      </p:sp>
    </p:spTree>
    <p:extLst>
      <p:ext uri="{BB962C8B-B14F-4D97-AF65-F5344CB8AC3E}">
        <p14:creationId xmlns:p14="http://schemas.microsoft.com/office/powerpoint/2010/main" val="181935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i="1" dirty="0" smtClean="0"/>
              <a:t>“I </a:t>
            </a:r>
            <a:r>
              <a:rPr lang="en-US" sz="2400" i="1" dirty="0"/>
              <a:t>understand and can articulate the advantages/value of linked and/or integrated data</a:t>
            </a:r>
            <a:r>
              <a:rPr lang="en-US" sz="2400" i="1" dirty="0" smtClean="0"/>
              <a:t>.”</a:t>
            </a:r>
            <a:endParaRPr lang="en-US" sz="2400" i="1" dirty="0"/>
          </a:p>
        </p:txBody>
      </p:sp>
      <p:sp>
        <p:nvSpPr>
          <p:cNvPr id="2" name="Content Placeholder 1"/>
          <p:cNvSpPr>
            <a:spLocks noGrp="1"/>
          </p:cNvSpPr>
          <p:nvPr>
            <p:ph idx="1"/>
          </p:nvPr>
        </p:nvSpPr>
        <p:spPr/>
        <p:txBody>
          <a:bodyPr/>
          <a:lstStyle/>
          <a:p>
            <a:r>
              <a:rPr lang="en-US" dirty="0"/>
              <a:t>As part of a pre-meeting questionnaire, state participants were asked their level of agreement with this statement. This slide contained the results.</a:t>
            </a:r>
          </a:p>
        </p:txBody>
      </p:sp>
    </p:spTree>
    <p:extLst>
      <p:ext uri="{BB962C8B-B14F-4D97-AF65-F5344CB8AC3E}">
        <p14:creationId xmlns:p14="http://schemas.microsoft.com/office/powerpoint/2010/main" val="12413666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6"/>
            </a:pPr>
            <a:r>
              <a:rPr lang="en-US" dirty="0"/>
              <a:t>What is the relationship between child outcomes and characteristics of the general early care and education settings in which children with IFSP/IEPs spend time (e.g., child to caregiver ratio, type/variety of settings, curricula, staff experience, and quality</a:t>
            </a:r>
            <a:r>
              <a:rPr lang="en-US" dirty="0" smtClean="0"/>
              <a:t>)?</a:t>
            </a:r>
          </a:p>
          <a:p>
            <a:pPr marL="514350" indent="-514350">
              <a:buFont typeface="+mj-lt"/>
              <a:buAutoNum type="arabicPeriod" startAt="6"/>
            </a:pPr>
            <a:r>
              <a:rPr lang="en-US" dirty="0"/>
              <a:t>What percent of children who exit EI/ECSE at age expectations do not have an IEP in K-12 (e.g., in kindergarten, in third grade, in grade 12, at graduation, ever)?</a:t>
            </a:r>
          </a:p>
        </p:txBody>
      </p:sp>
      <p:sp>
        <p:nvSpPr>
          <p:cNvPr id="3" name="Title 2"/>
          <p:cNvSpPr>
            <a:spLocks noGrp="1"/>
          </p:cNvSpPr>
          <p:nvPr>
            <p:ph type="title"/>
          </p:nvPr>
        </p:nvSpPr>
        <p:spPr/>
        <p:txBody>
          <a:bodyPr/>
          <a:lstStyle/>
          <a:p>
            <a:r>
              <a:rPr lang="en-US" dirty="0" smtClean="0"/>
              <a:t>Critical Questions</a:t>
            </a:r>
            <a:endParaRPr lang="en-US" dirty="0"/>
          </a:p>
        </p:txBody>
      </p:sp>
    </p:spTree>
    <p:extLst>
      <p:ext uri="{BB962C8B-B14F-4D97-AF65-F5344CB8AC3E}">
        <p14:creationId xmlns:p14="http://schemas.microsoft.com/office/powerpoint/2010/main" val="16428746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6526"/>
            <a:ext cx="8229600" cy="4038600"/>
          </a:xfrm>
        </p:spPr>
        <p:txBody>
          <a:bodyPr/>
          <a:lstStyle/>
          <a:p>
            <a:pPr marL="514350" indent="-514350">
              <a:buFont typeface="+mj-lt"/>
              <a:buAutoNum type="arabicPeriod" startAt="8"/>
            </a:pPr>
            <a:r>
              <a:rPr lang="en-US" sz="2600" dirty="0"/>
              <a:t>What are the characteristics of children who exit EI/ECSE at age expectations and without an IEP but who subsequently receive an IEP later in K-12?  How do they differ from EI/ECSE recipients who do not receive special education services later in K-12</a:t>
            </a:r>
            <a:r>
              <a:rPr lang="en-US" sz="2600" dirty="0" smtClean="0"/>
              <a:t>?</a:t>
            </a:r>
          </a:p>
          <a:p>
            <a:pPr marL="514350" indent="-514350">
              <a:buFont typeface="+mj-lt"/>
              <a:buAutoNum type="arabicPeriod" startAt="8"/>
            </a:pPr>
            <a:r>
              <a:rPr lang="en-US" sz="2600" dirty="0"/>
              <a:t>What percent of children who have received EI/ECSE are achieving at grade level later in K-12 (e.g., at grade 3; grade 6; etc.)?  </a:t>
            </a:r>
          </a:p>
          <a:p>
            <a:pPr marL="514350" indent="-514350">
              <a:buFont typeface="+mj-lt"/>
              <a:buAutoNum type="arabicPeriod" startAt="8"/>
            </a:pPr>
            <a:r>
              <a:rPr lang="en-US" sz="2600" dirty="0"/>
              <a:t>What percent of children who exit EI/ECSE at </a:t>
            </a:r>
            <a:r>
              <a:rPr lang="en-US" sz="2600" i="1" dirty="0"/>
              <a:t>age expectations</a:t>
            </a:r>
            <a:r>
              <a:rPr lang="en-US" sz="2600" dirty="0"/>
              <a:t> achieve at grade level later in K-12? What percent of their classmates are achieving at grade level?</a:t>
            </a:r>
          </a:p>
        </p:txBody>
      </p:sp>
      <p:sp>
        <p:nvSpPr>
          <p:cNvPr id="3" name="Title 2"/>
          <p:cNvSpPr>
            <a:spLocks noGrp="1"/>
          </p:cNvSpPr>
          <p:nvPr>
            <p:ph type="title"/>
          </p:nvPr>
        </p:nvSpPr>
        <p:spPr>
          <a:xfrm>
            <a:off x="457200" y="263526"/>
            <a:ext cx="8229600" cy="1143000"/>
          </a:xfrm>
        </p:spPr>
        <p:txBody>
          <a:bodyPr/>
          <a:lstStyle/>
          <a:p>
            <a:r>
              <a:rPr lang="en-US" dirty="0" smtClean="0"/>
              <a:t>Critical Questions</a:t>
            </a:r>
            <a:endParaRPr lang="en-US" dirty="0"/>
          </a:p>
        </p:txBody>
      </p:sp>
    </p:spTree>
    <p:extLst>
      <p:ext uri="{BB962C8B-B14F-4D97-AF65-F5344CB8AC3E}">
        <p14:creationId xmlns:p14="http://schemas.microsoft.com/office/powerpoint/2010/main" val="25070575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the worksheet in your packet</a:t>
            </a:r>
          </a:p>
          <a:p>
            <a:pPr lvl="1"/>
            <a:r>
              <a:rPr lang="en-US" dirty="0" smtClean="0"/>
              <a:t>Write the questions at the top of the worksheet</a:t>
            </a:r>
          </a:p>
          <a:p>
            <a:r>
              <a:rPr lang="en-US" dirty="0" smtClean="0"/>
              <a:t>Identify </a:t>
            </a:r>
          </a:p>
          <a:p>
            <a:pPr lvl="1"/>
            <a:r>
              <a:rPr lang="en-US" dirty="0" smtClean="0"/>
              <a:t>elements needed to answer the question</a:t>
            </a:r>
          </a:p>
          <a:p>
            <a:pPr lvl="1"/>
            <a:r>
              <a:rPr lang="en-US" dirty="0" smtClean="0"/>
              <a:t>if data are available</a:t>
            </a:r>
          </a:p>
          <a:p>
            <a:pPr lvl="1"/>
            <a:r>
              <a:rPr lang="en-US" dirty="0"/>
              <a:t>w</a:t>
            </a:r>
            <a:r>
              <a:rPr lang="en-US" dirty="0" smtClean="0"/>
              <a:t>hich agency has the data</a:t>
            </a:r>
          </a:p>
          <a:p>
            <a:pPr lvl="1"/>
            <a:r>
              <a:rPr lang="en-US" dirty="0"/>
              <a:t>w</a:t>
            </a:r>
            <a:r>
              <a:rPr lang="en-US" dirty="0" smtClean="0"/>
              <a:t>hether any conversations about data sharing have occurred</a:t>
            </a:r>
            <a:endParaRPr lang="en-US" dirty="0"/>
          </a:p>
        </p:txBody>
      </p:sp>
      <p:sp>
        <p:nvSpPr>
          <p:cNvPr id="3" name="Title 2"/>
          <p:cNvSpPr>
            <a:spLocks noGrp="1"/>
          </p:cNvSpPr>
          <p:nvPr>
            <p:ph type="title"/>
          </p:nvPr>
        </p:nvSpPr>
        <p:spPr/>
        <p:txBody>
          <a:bodyPr/>
          <a:lstStyle/>
          <a:p>
            <a:r>
              <a:rPr lang="en-US" dirty="0" smtClean="0"/>
              <a:t>Mapping the Elements</a:t>
            </a:r>
            <a:endParaRPr lang="en-US" dirty="0"/>
          </a:p>
        </p:txBody>
      </p:sp>
    </p:spTree>
    <p:extLst>
      <p:ext uri="{BB962C8B-B14F-4D97-AF65-F5344CB8AC3E}">
        <p14:creationId xmlns:p14="http://schemas.microsoft.com/office/powerpoint/2010/main" val="8627875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did you discover?</a:t>
            </a:r>
          </a:p>
          <a:p>
            <a:r>
              <a:rPr lang="en-US" dirty="0" smtClean="0"/>
              <a:t>Which state(s) can potentially answer this question?</a:t>
            </a:r>
          </a:p>
          <a:p>
            <a:pPr lvl="1"/>
            <a:r>
              <a:rPr lang="en-US" dirty="0" smtClean="0"/>
              <a:t>For those who cannot, what is the largest barrier?</a:t>
            </a:r>
            <a:endParaRPr lang="en-US" dirty="0"/>
          </a:p>
        </p:txBody>
      </p:sp>
      <p:sp>
        <p:nvSpPr>
          <p:cNvPr id="3" name="Title 2"/>
          <p:cNvSpPr>
            <a:spLocks noGrp="1"/>
          </p:cNvSpPr>
          <p:nvPr>
            <p:ph type="title"/>
          </p:nvPr>
        </p:nvSpPr>
        <p:spPr/>
        <p:txBody>
          <a:bodyPr/>
          <a:lstStyle/>
          <a:p>
            <a:r>
              <a:rPr lang="en-US" dirty="0" smtClean="0"/>
              <a:t>Report Out</a:t>
            </a:r>
            <a:endParaRPr lang="en-US" dirty="0"/>
          </a:p>
        </p:txBody>
      </p:sp>
    </p:spTree>
    <p:extLst>
      <p:ext uri="{BB962C8B-B14F-4D97-AF65-F5344CB8AC3E}">
        <p14:creationId xmlns:p14="http://schemas.microsoft.com/office/powerpoint/2010/main" val="3892928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04800"/>
            <a:ext cx="2916282" cy="4602162"/>
          </a:xfrm>
        </p:spPr>
        <p:txBody>
          <a:bodyPr>
            <a:normAutofit/>
          </a:bodyPr>
          <a:lstStyle/>
          <a:p>
            <a:r>
              <a:rPr lang="en-US" dirty="0" smtClean="0"/>
              <a:t/>
            </a:r>
            <a:br>
              <a:rPr lang="en-US" dirty="0" smtClean="0"/>
            </a:br>
            <a:r>
              <a:rPr lang="en-US" dirty="0" smtClean="0"/>
              <a:t>Reflections</a:t>
            </a:r>
            <a:endParaRPr lang="en-US" dirty="0"/>
          </a:p>
        </p:txBody>
      </p:sp>
      <p:pic>
        <p:nvPicPr>
          <p:cNvPr id="2" name="Picture 1"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92112"/>
            <a:ext cx="2997200" cy="4495800"/>
          </a:xfrm>
          <a:prstGeom prst="rect">
            <a:avLst/>
          </a:prstGeom>
        </p:spPr>
      </p:pic>
    </p:spTree>
    <p:extLst>
      <p:ext uri="{BB962C8B-B14F-4D97-AF65-F5344CB8AC3E}">
        <p14:creationId xmlns:p14="http://schemas.microsoft.com/office/powerpoint/2010/main" val="39828122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90600" y="3505200"/>
            <a:ext cx="5029200" cy="1216152"/>
          </a:xfrm>
        </p:spPr>
        <p:txBody>
          <a:bodyPr/>
          <a:lstStyle/>
          <a:p>
            <a:r>
              <a:rPr lang="en-US" dirty="0"/>
              <a:t>Why Does it Matter to Me?</a:t>
            </a:r>
          </a:p>
        </p:txBody>
      </p:sp>
      <p:sp>
        <p:nvSpPr>
          <p:cNvPr id="5" name="Text Placeholder 4"/>
          <p:cNvSpPr>
            <a:spLocks noGrp="1"/>
          </p:cNvSpPr>
          <p:nvPr>
            <p:ph type="body" sz="quarter" idx="10"/>
          </p:nvPr>
        </p:nvSpPr>
        <p:spPr/>
        <p:txBody>
          <a:bodyPr/>
          <a:lstStyle/>
          <a:p>
            <a:r>
              <a:rPr lang="en-US" dirty="0"/>
              <a:t>What is an ECIDS? </a:t>
            </a:r>
          </a:p>
        </p:txBody>
      </p:sp>
    </p:spTree>
    <p:extLst>
      <p:ext uri="{BB962C8B-B14F-4D97-AF65-F5344CB8AC3E}">
        <p14:creationId xmlns:p14="http://schemas.microsoft.com/office/powerpoint/2010/main" val="7735200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noFill/>
        </p:spPr>
        <p:txBody>
          <a:bodyPr/>
          <a:lstStyle/>
          <a:p>
            <a:pPr marL="0" indent="0"/>
            <a:r>
              <a:rPr lang="en-US" altLang="en-US" dirty="0" smtClean="0"/>
              <a:t> C</a:t>
            </a:r>
            <a:r>
              <a:rPr lang="en-US" altLang="en-US" b="0" dirty="0" smtClean="0"/>
              <a:t>ollects</a:t>
            </a:r>
            <a:r>
              <a:rPr lang="en-US" altLang="en-US" b="0" dirty="0"/>
              <a:t>, integrates, maintains, stores, and reports </a:t>
            </a:r>
            <a:r>
              <a:rPr lang="en-US" altLang="en-US" dirty="0"/>
              <a:t> </a:t>
            </a:r>
            <a:r>
              <a:rPr lang="en-US" altLang="en-US" dirty="0" smtClean="0"/>
              <a:t>    </a:t>
            </a:r>
          </a:p>
          <a:p>
            <a:pPr marL="0" indent="0">
              <a:buNone/>
            </a:pPr>
            <a:r>
              <a:rPr lang="en-US" altLang="en-US" dirty="0" smtClean="0"/>
              <a:t>     </a:t>
            </a:r>
            <a:r>
              <a:rPr lang="en-US" altLang="en-US" b="0" dirty="0" smtClean="0"/>
              <a:t>information</a:t>
            </a:r>
          </a:p>
          <a:p>
            <a:pPr marL="0" indent="0"/>
            <a:endParaRPr lang="en-US" altLang="en-US" b="0" dirty="0" smtClean="0"/>
          </a:p>
          <a:p>
            <a:pPr marL="0" indent="0"/>
            <a:r>
              <a:rPr lang="en-US" altLang="en-US" b="0" dirty="0" smtClean="0"/>
              <a:t>  Early </a:t>
            </a:r>
            <a:r>
              <a:rPr lang="en-US" altLang="en-US" b="0" dirty="0"/>
              <a:t>childhood programs across multiple agencies </a:t>
            </a:r>
            <a:r>
              <a:rPr lang="en-US" altLang="en-US" b="0" dirty="0" smtClean="0"/>
              <a:t>  </a:t>
            </a:r>
          </a:p>
          <a:p>
            <a:pPr marL="0" indent="0">
              <a:buNone/>
            </a:pPr>
            <a:r>
              <a:rPr lang="en-US" altLang="en-US" dirty="0"/>
              <a:t> </a:t>
            </a:r>
            <a:r>
              <a:rPr lang="en-US" altLang="en-US" dirty="0" smtClean="0"/>
              <a:t>    </a:t>
            </a:r>
            <a:r>
              <a:rPr lang="en-US" altLang="en-US" b="0" dirty="0" smtClean="0"/>
              <a:t>within </a:t>
            </a:r>
            <a:r>
              <a:rPr lang="en-US" altLang="en-US" b="0" dirty="0"/>
              <a:t>a state that serve children and families from </a:t>
            </a:r>
            <a:r>
              <a:rPr lang="en-US" altLang="en-US" b="0" dirty="0" smtClean="0"/>
              <a:t>  </a:t>
            </a:r>
          </a:p>
          <a:p>
            <a:pPr marL="0" indent="0">
              <a:buNone/>
            </a:pPr>
            <a:r>
              <a:rPr lang="en-US" altLang="en-US" dirty="0"/>
              <a:t> </a:t>
            </a:r>
            <a:r>
              <a:rPr lang="en-US" altLang="en-US" dirty="0" smtClean="0"/>
              <a:t>    </a:t>
            </a:r>
            <a:r>
              <a:rPr lang="en-US" altLang="en-US" b="0" dirty="0" smtClean="0"/>
              <a:t>birth </a:t>
            </a:r>
            <a:r>
              <a:rPr lang="en-US" altLang="en-US" b="0" dirty="0"/>
              <a:t>to age </a:t>
            </a:r>
            <a:r>
              <a:rPr lang="en-US" altLang="en-US" b="0" dirty="0" smtClean="0"/>
              <a:t>eight</a:t>
            </a:r>
          </a:p>
          <a:p>
            <a:pPr marL="0" indent="0">
              <a:buNone/>
            </a:pPr>
            <a:endParaRPr lang="en-US" altLang="en-US" sz="2400" dirty="0" smtClean="0">
              <a:solidFill>
                <a:schemeClr val="tx1"/>
              </a:solidFill>
            </a:endParaRPr>
          </a:p>
          <a:p>
            <a:pPr marL="0" indent="0"/>
            <a:endParaRPr lang="en-US" altLang="en-US" sz="2400" dirty="0">
              <a:solidFill>
                <a:schemeClr val="tx1"/>
              </a:solidFill>
            </a:endParaRPr>
          </a:p>
          <a:p>
            <a:pPr marL="0" indent="0">
              <a:buNone/>
            </a:pPr>
            <a:r>
              <a:rPr lang="en-US" altLang="en-US" sz="2400" i="1" dirty="0" smtClean="0"/>
              <a:t>From the SLDS brief: An Early Childhood Integrated Data System</a:t>
            </a:r>
          </a:p>
        </p:txBody>
      </p:sp>
      <p:sp>
        <p:nvSpPr>
          <p:cNvPr id="2" name="Title 1"/>
          <p:cNvSpPr>
            <a:spLocks noGrp="1"/>
          </p:cNvSpPr>
          <p:nvPr>
            <p:ph type="title"/>
          </p:nvPr>
        </p:nvSpPr>
        <p:spPr/>
        <p:txBody>
          <a:bodyPr>
            <a:normAutofit fontScale="90000"/>
          </a:bodyPr>
          <a:lstStyle/>
          <a:p>
            <a:r>
              <a:rPr lang="en-US" cap="small" dirty="0">
                <a:latin typeface="Gill Sans MT"/>
                <a:ea typeface="MS PGothic" charset="0"/>
                <a:cs typeface="Gill Sans MT"/>
              </a:rPr>
              <a:t>What Is an ECIDS?</a:t>
            </a:r>
            <a:br>
              <a:rPr lang="en-US" cap="small" dirty="0">
                <a:latin typeface="Gill Sans MT"/>
                <a:ea typeface="MS PGothic" charset="0"/>
                <a:cs typeface="Gill Sans MT"/>
              </a:rPr>
            </a:br>
            <a:endParaRPr lang="en-US" dirty="0"/>
          </a:p>
        </p:txBody>
      </p:sp>
    </p:spTree>
    <p:extLst>
      <p:ext uri="{BB962C8B-B14F-4D97-AF65-F5344CB8AC3E}">
        <p14:creationId xmlns:p14="http://schemas.microsoft.com/office/powerpoint/2010/main" val="28716320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676400" cy="1143000"/>
          </a:xfrm>
        </p:spPr>
        <p:txBody>
          <a:bodyPr>
            <a:normAutofit fontScale="90000"/>
          </a:bodyPr>
          <a:lstStyle/>
          <a:p>
            <a:r>
              <a:rPr lang="en-US" cap="small" dirty="0" smtClean="0">
                <a:latin typeface="Gill Sans MT"/>
                <a:ea typeface="MS PGothic" charset="0"/>
                <a:cs typeface="Gill Sans MT"/>
              </a:rPr>
              <a:t>ECIDS</a:t>
            </a:r>
            <a:r>
              <a:rPr lang="en-US" cap="small" dirty="0">
                <a:latin typeface="Gill Sans MT"/>
                <a:ea typeface="MS PGothic" charset="0"/>
                <a:cs typeface="Gill Sans MT"/>
              </a:rPr>
              <a:t/>
            </a:r>
            <a:br>
              <a:rPr lang="en-US" cap="small" dirty="0">
                <a:latin typeface="Gill Sans MT"/>
                <a:ea typeface="MS PGothic" charset="0"/>
                <a:cs typeface="Gill Sans MT"/>
              </a:rPr>
            </a:br>
            <a:endParaRPr lang="en-US" dirty="0"/>
          </a:p>
        </p:txBody>
      </p:sp>
      <p:pic>
        <p:nvPicPr>
          <p:cNvPr id="7" name="Picture 2" descr="C:\Users\lwise.AEM\AppData\Local\Microsoft\Windows\Temporary Internet Files\Content.Outlook\TOGHLXMK\ECIDS_integration_graphic.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181550"/>
            <a:ext cx="7010400" cy="54171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9050" y="5718557"/>
            <a:ext cx="7829550" cy="369332"/>
          </a:xfrm>
          <a:prstGeom prst="rect">
            <a:avLst/>
          </a:prstGeom>
        </p:spPr>
        <p:txBody>
          <a:bodyPr wrap="square">
            <a:spAutoFit/>
          </a:bodyPr>
          <a:lstStyle/>
          <a:p>
            <a:r>
              <a:rPr lang="en-US" altLang="en-US" i="1" dirty="0">
                <a:solidFill>
                  <a:srgbClr val="154578"/>
                </a:solidFill>
              </a:rPr>
              <a:t>From the SLDS brief: An Early Childhood Integrated Data System</a:t>
            </a:r>
          </a:p>
        </p:txBody>
      </p:sp>
    </p:spTree>
    <p:extLst>
      <p:ext uri="{BB962C8B-B14F-4D97-AF65-F5344CB8AC3E}">
        <p14:creationId xmlns:p14="http://schemas.microsoft.com/office/powerpoint/2010/main" val="32794137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r>
              <a:rPr lang="en-US" dirty="0" smtClean="0"/>
              <a:t>ECIDS efforts are still in planning and initial implementation stages in many states.</a:t>
            </a:r>
          </a:p>
          <a:p>
            <a:pPr lvl="1"/>
            <a:r>
              <a:rPr lang="en-US" dirty="0" smtClean="0"/>
              <a:t>Demonstrations tomorrow focused on how data are being used</a:t>
            </a:r>
          </a:p>
          <a:p>
            <a:r>
              <a:rPr lang="en-US" dirty="0" smtClean="0"/>
              <a:t>Discussion on multiple fronts about how to potentially include program-level and quality data in ECIDS</a:t>
            </a:r>
          </a:p>
          <a:p>
            <a:pPr lvl="1"/>
            <a:r>
              <a:rPr lang="en-US" dirty="0" smtClean="0"/>
              <a:t>QRIS</a:t>
            </a:r>
          </a:p>
          <a:p>
            <a:pPr lvl="1"/>
            <a:r>
              <a:rPr lang="en-US" dirty="0" smtClean="0"/>
              <a:t>Head Start</a:t>
            </a:r>
          </a:p>
          <a:p>
            <a:pPr lvl="1"/>
            <a:r>
              <a:rPr lang="en-US" dirty="0" smtClean="0"/>
              <a:t>Part C/619</a:t>
            </a:r>
            <a:endParaRPr lang="en-US" dirty="0"/>
          </a:p>
        </p:txBody>
      </p:sp>
      <p:sp>
        <p:nvSpPr>
          <p:cNvPr id="3" name="Title 2"/>
          <p:cNvSpPr>
            <a:spLocks noGrp="1"/>
          </p:cNvSpPr>
          <p:nvPr>
            <p:ph type="title"/>
          </p:nvPr>
        </p:nvSpPr>
        <p:spPr/>
        <p:txBody>
          <a:bodyPr/>
          <a:lstStyle/>
          <a:p>
            <a:r>
              <a:rPr lang="en-US" dirty="0" smtClean="0"/>
              <a:t>Exploring the Potential…</a:t>
            </a:r>
            <a:endParaRPr lang="en-US" dirty="0"/>
          </a:p>
        </p:txBody>
      </p:sp>
    </p:spTree>
    <p:extLst>
      <p:ext uri="{BB962C8B-B14F-4D97-AF65-F5344CB8AC3E}">
        <p14:creationId xmlns:p14="http://schemas.microsoft.com/office/powerpoint/2010/main" val="8341928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221163"/>
          </a:xfrm>
        </p:spPr>
        <p:txBody>
          <a:bodyPr/>
          <a:lstStyle/>
          <a:p>
            <a:pPr marL="0" indent="0">
              <a:buNone/>
            </a:pPr>
            <a:r>
              <a:rPr lang="en-US" sz="2600" dirty="0" smtClean="0"/>
              <a:t>Similar to Head Start, Part C and 619 will have to address…</a:t>
            </a:r>
          </a:p>
          <a:p>
            <a:r>
              <a:rPr lang="en-US" sz="2600" dirty="0" smtClean="0"/>
              <a:t>Record matching</a:t>
            </a:r>
          </a:p>
          <a:p>
            <a:r>
              <a:rPr lang="en-US" sz="2600" dirty="0" smtClean="0"/>
              <a:t>Formal data sharing agreements</a:t>
            </a:r>
          </a:p>
          <a:p>
            <a:r>
              <a:rPr lang="en-US" sz="2600" dirty="0" smtClean="0"/>
              <a:t>Developing tools for secure data linkages</a:t>
            </a:r>
          </a:p>
          <a:p>
            <a:r>
              <a:rPr lang="en-US" sz="2600" dirty="0" smtClean="0"/>
              <a:t>Inclusion in state governance bodies</a:t>
            </a:r>
          </a:p>
          <a:p>
            <a:r>
              <a:rPr lang="en-US" sz="2600" dirty="0" smtClean="0"/>
              <a:t>Addressing concerns about how data are used</a:t>
            </a:r>
          </a:p>
          <a:p>
            <a:r>
              <a:rPr lang="en-US" sz="2600" dirty="0" smtClean="0"/>
              <a:t>Transparency of privacy protection and security practices and policies</a:t>
            </a:r>
            <a:endParaRPr lang="en-US" sz="2600" dirty="0"/>
          </a:p>
        </p:txBody>
      </p:sp>
      <p:sp>
        <p:nvSpPr>
          <p:cNvPr id="3" name="Title 2"/>
          <p:cNvSpPr>
            <a:spLocks noGrp="1"/>
          </p:cNvSpPr>
          <p:nvPr>
            <p:ph type="title"/>
          </p:nvPr>
        </p:nvSpPr>
        <p:spPr/>
        <p:txBody>
          <a:bodyPr>
            <a:normAutofit fontScale="90000"/>
          </a:bodyPr>
          <a:lstStyle/>
          <a:p>
            <a:r>
              <a:rPr lang="en-US" dirty="0" smtClean="0"/>
              <a:t>Key Themes: Head Start Participation in ECIDS</a:t>
            </a:r>
            <a:endParaRPr lang="en-US" dirty="0"/>
          </a:p>
        </p:txBody>
      </p:sp>
      <p:sp>
        <p:nvSpPr>
          <p:cNvPr id="5" name="TextBox 4"/>
          <p:cNvSpPr txBox="1"/>
          <p:nvPr/>
        </p:nvSpPr>
        <p:spPr>
          <a:xfrm>
            <a:off x="304800" y="5177136"/>
            <a:ext cx="8362950" cy="923330"/>
          </a:xfrm>
          <a:prstGeom prst="rect">
            <a:avLst/>
          </a:prstGeom>
          <a:noFill/>
        </p:spPr>
        <p:txBody>
          <a:bodyPr wrap="square" rtlCol="0">
            <a:spAutoFit/>
          </a:bodyPr>
          <a:lstStyle/>
          <a:p>
            <a:r>
              <a:rPr lang="en-US" i="1" dirty="0" smtClean="0"/>
              <a:t>Early Childhood Data Collaborative- Linking Head Start Data with State Early Care and Education Coordinated Data Systems- March 2015</a:t>
            </a:r>
          </a:p>
          <a:p>
            <a:r>
              <a:rPr lang="en-US" i="1" dirty="0">
                <a:hlinkClick r:id="rId3"/>
              </a:rPr>
              <a:t>http://</a:t>
            </a:r>
            <a:r>
              <a:rPr lang="en-US" i="1" dirty="0" smtClean="0">
                <a:hlinkClick r:id="rId3"/>
              </a:rPr>
              <a:t>www.childtrends.org/wp-content/uploads/2015/03/ecdc-head-start-brief.pdf</a:t>
            </a:r>
            <a:r>
              <a:rPr lang="en-US" i="1" dirty="0" smtClean="0"/>
              <a:t> </a:t>
            </a:r>
            <a:endParaRPr lang="en-US" i="1" dirty="0"/>
          </a:p>
        </p:txBody>
      </p:sp>
    </p:spTree>
    <p:extLst>
      <p:ext uri="{BB962C8B-B14F-4D97-AF65-F5344CB8AC3E}">
        <p14:creationId xmlns:p14="http://schemas.microsoft.com/office/powerpoint/2010/main" val="3585886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011362"/>
          </a:xfrm>
        </p:spPr>
        <p:txBody>
          <a:bodyPr>
            <a:normAutofit fontScale="90000"/>
          </a:bodyPr>
          <a:lstStyle/>
          <a:p>
            <a:r>
              <a:rPr lang="en-US" sz="2700" i="1" dirty="0"/>
              <a:t>“I understand which linked and/or integrated data can be used </a:t>
            </a:r>
            <a:r>
              <a:rPr lang="en-US" sz="2700" i="1" strike="sngStrike" dirty="0"/>
              <a:t>(</a:t>
            </a:r>
            <a:r>
              <a:rPr lang="en-US" sz="2700" i="1" dirty="0"/>
              <a:t>from other programs/agencies) to answer critical questions related to C and 619, ultimately supporting SSIP and other program improvement </a:t>
            </a:r>
            <a:r>
              <a:rPr lang="en-US" sz="2700" i="1" dirty="0" smtClean="0"/>
              <a:t>efforts”.</a:t>
            </a:r>
            <a:endParaRPr lang="en-US" dirty="0"/>
          </a:p>
        </p:txBody>
      </p:sp>
      <p:sp>
        <p:nvSpPr>
          <p:cNvPr id="2" name="Content Placeholder 1"/>
          <p:cNvSpPr>
            <a:spLocks noGrp="1"/>
          </p:cNvSpPr>
          <p:nvPr>
            <p:ph idx="1"/>
          </p:nvPr>
        </p:nvSpPr>
        <p:spPr>
          <a:xfrm>
            <a:off x="431800" y="2438400"/>
            <a:ext cx="8229600" cy="4038600"/>
          </a:xfrm>
        </p:spPr>
        <p:txBody>
          <a:bodyPr/>
          <a:lstStyle/>
          <a:p>
            <a:r>
              <a:rPr lang="en-US" dirty="0"/>
              <a:t>As part of a pre-meeting questionnaire, state participants were asked their level of agreement with this statement. This slide contained the results.</a:t>
            </a:r>
          </a:p>
          <a:p>
            <a:pPr marL="0" indent="0">
              <a:buNone/>
            </a:pPr>
            <a:endParaRPr lang="en-US" dirty="0"/>
          </a:p>
        </p:txBody>
      </p:sp>
    </p:spTree>
    <p:extLst>
      <p:ext uri="{BB962C8B-B14F-4D97-AF65-F5344CB8AC3E}">
        <p14:creationId xmlns:p14="http://schemas.microsoft.com/office/powerpoint/2010/main" val="27658985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Centralized</a:t>
            </a:r>
          </a:p>
          <a:p>
            <a:r>
              <a:rPr lang="en-US" dirty="0" smtClean="0"/>
              <a:t>Federated </a:t>
            </a:r>
          </a:p>
          <a:p>
            <a:r>
              <a:rPr lang="en-US" dirty="0" smtClean="0"/>
              <a:t>Hybrid</a:t>
            </a:r>
            <a:endParaRPr lang="en-US" dirty="0"/>
          </a:p>
        </p:txBody>
      </p:sp>
      <p:sp>
        <p:nvSpPr>
          <p:cNvPr id="3" name="Title 2"/>
          <p:cNvSpPr>
            <a:spLocks noGrp="1"/>
          </p:cNvSpPr>
          <p:nvPr>
            <p:ph type="title"/>
          </p:nvPr>
        </p:nvSpPr>
        <p:spPr/>
        <p:txBody>
          <a:bodyPr/>
          <a:lstStyle/>
          <a:p>
            <a:r>
              <a:rPr lang="en-US" dirty="0" smtClean="0"/>
              <a:t>3 Approaches to ECIDS</a:t>
            </a:r>
            <a:endParaRPr lang="en-US" dirty="0"/>
          </a:p>
        </p:txBody>
      </p:sp>
    </p:spTree>
    <p:extLst>
      <p:ext uri="{BB962C8B-B14F-4D97-AF65-F5344CB8AC3E}">
        <p14:creationId xmlns:p14="http://schemas.microsoft.com/office/powerpoint/2010/main" val="22303394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133600"/>
            <a:ext cx="7772400" cy="2895600"/>
          </a:xfrm>
        </p:spPr>
        <p:txBody>
          <a:bodyPr>
            <a:normAutofit/>
          </a:bodyPr>
          <a:lstStyle/>
          <a:p>
            <a:r>
              <a:rPr lang="en-US" dirty="0" smtClean="0"/>
              <a:t>What model is being planned or implemented in your state ECIDS?</a:t>
            </a:r>
            <a:endParaRPr lang="en-US" dirty="0"/>
          </a:p>
        </p:txBody>
      </p:sp>
    </p:spTree>
    <p:extLst>
      <p:ext uri="{BB962C8B-B14F-4D97-AF65-F5344CB8AC3E}">
        <p14:creationId xmlns:p14="http://schemas.microsoft.com/office/powerpoint/2010/main" val="27639305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48146"/>
            <a:ext cx="3695700" cy="4082616"/>
          </a:xfrm>
        </p:spPr>
        <p:txBody>
          <a:bodyPr>
            <a:normAutofit/>
          </a:bodyPr>
          <a:lstStyle/>
          <a:p>
            <a:pPr algn="ctr"/>
            <a:r>
              <a:rPr lang="en-US" dirty="0" smtClean="0"/>
              <a:t>Break</a:t>
            </a:r>
            <a:br>
              <a:rPr lang="en-US" dirty="0" smtClean="0"/>
            </a:br>
            <a:r>
              <a:rPr lang="en-US" dirty="0" smtClean="0"/>
              <a:t/>
            </a:r>
            <a:br>
              <a:rPr lang="en-US" dirty="0" smtClean="0"/>
            </a:br>
            <a:r>
              <a:rPr lang="en-US" dirty="0" smtClean="0"/>
              <a:t>Please be back at 3:00 p.m.</a:t>
            </a:r>
            <a:endParaRPr lang="en-US" dirty="0"/>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748146"/>
            <a:ext cx="3282083" cy="4773938"/>
          </a:xfrm>
          <a:prstGeom prst="rect">
            <a:avLst/>
          </a:prstGeom>
        </p:spPr>
      </p:pic>
    </p:spTree>
    <p:extLst>
      <p:ext uri="{BB962C8B-B14F-4D97-AF65-F5344CB8AC3E}">
        <p14:creationId xmlns:p14="http://schemas.microsoft.com/office/powerpoint/2010/main" val="20868084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0"/>
          </p:nvPr>
        </p:nvSpPr>
        <p:spPr>
          <a:xfrm>
            <a:off x="685800" y="2743200"/>
            <a:ext cx="8153400" cy="2209800"/>
          </a:xfrm>
        </p:spPr>
        <p:txBody>
          <a:bodyPr/>
          <a:lstStyle/>
          <a:p>
            <a:r>
              <a:rPr lang="en-US" sz="3600" dirty="0" smtClean="0"/>
              <a:t>Maximizing Part C and Section 619 Participation in Integrated Data and ECIDS Efforts</a:t>
            </a:r>
          </a:p>
        </p:txBody>
      </p:sp>
    </p:spTree>
    <p:extLst>
      <p:ext uri="{BB962C8B-B14F-4D97-AF65-F5344CB8AC3E}">
        <p14:creationId xmlns:p14="http://schemas.microsoft.com/office/powerpoint/2010/main" val="38739226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p:txBody>
          <a:bodyPr/>
          <a:lstStyle/>
          <a:p>
            <a:r>
              <a:rPr lang="en-US" dirty="0" smtClean="0"/>
              <a:t>Quality Indicator SE4a</a:t>
            </a:r>
            <a:endParaRPr lang="en-US" dirty="0"/>
          </a:p>
        </p:txBody>
      </p:sp>
      <p:sp>
        <p:nvSpPr>
          <p:cNvPr id="2" name="Content Placeholder 1"/>
          <p:cNvSpPr>
            <a:spLocks noGrp="1"/>
          </p:cNvSpPr>
          <p:nvPr>
            <p:ph sz="half" idx="2"/>
          </p:nvPr>
        </p:nvSpPr>
        <p:spPr>
          <a:xfrm>
            <a:off x="457200" y="2174875"/>
            <a:ext cx="8229600" cy="949325"/>
          </a:xfrm>
        </p:spPr>
        <p:txBody>
          <a:bodyPr/>
          <a:lstStyle/>
          <a:p>
            <a:r>
              <a:rPr lang="en-US" dirty="0"/>
              <a:t>Part C/619 state staff understand their role as stakeholders in the integrated data system initiative</a:t>
            </a:r>
            <a:r>
              <a:rPr lang="en-US" dirty="0" smtClean="0"/>
              <a:t>.</a:t>
            </a:r>
          </a:p>
          <a:p>
            <a:r>
              <a:rPr lang="en-US" dirty="0"/>
              <a:t> This slide contained state responses on their status for this element of quality.</a:t>
            </a:r>
          </a:p>
          <a:p>
            <a:pPr marL="0" indent="0">
              <a:buNone/>
            </a:pPr>
            <a:endParaRPr lang="en-US" dirty="0" smtClean="0"/>
          </a:p>
        </p:txBody>
      </p:sp>
    </p:spTree>
    <p:extLst>
      <p:ext uri="{BB962C8B-B14F-4D97-AF65-F5344CB8AC3E}">
        <p14:creationId xmlns:p14="http://schemas.microsoft.com/office/powerpoint/2010/main" val="27629147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DaSy Framework &amp; Your Responses</a:t>
            </a:r>
            <a:endParaRPr lang="en-US" dirty="0"/>
          </a:p>
        </p:txBody>
      </p:sp>
      <p:sp>
        <p:nvSpPr>
          <p:cNvPr id="6" name="Text Placeholder 5"/>
          <p:cNvSpPr>
            <a:spLocks noGrp="1"/>
          </p:cNvSpPr>
          <p:nvPr>
            <p:ph type="body" idx="1"/>
          </p:nvPr>
        </p:nvSpPr>
        <p:spPr>
          <a:xfrm>
            <a:off x="457200" y="1156494"/>
            <a:ext cx="4040188" cy="639762"/>
          </a:xfrm>
        </p:spPr>
        <p:txBody>
          <a:bodyPr/>
          <a:lstStyle/>
          <a:p>
            <a:r>
              <a:rPr lang="en-US" dirty="0" smtClean="0"/>
              <a:t>Quality Indicator SE4b</a:t>
            </a:r>
            <a:endParaRPr lang="en-US" dirty="0"/>
          </a:p>
        </p:txBody>
      </p:sp>
      <p:sp>
        <p:nvSpPr>
          <p:cNvPr id="2" name="Content Placeholder 1"/>
          <p:cNvSpPr>
            <a:spLocks noGrp="1"/>
          </p:cNvSpPr>
          <p:nvPr>
            <p:ph sz="half" idx="2"/>
          </p:nvPr>
        </p:nvSpPr>
        <p:spPr>
          <a:xfrm>
            <a:off x="457200" y="1796256"/>
            <a:ext cx="8229600" cy="1406525"/>
          </a:xfrm>
        </p:spPr>
        <p:txBody>
          <a:bodyPr/>
          <a:lstStyle/>
          <a:p>
            <a:r>
              <a:rPr lang="en-US" dirty="0"/>
              <a:t>Part C/619 state staff participate as active stakeholders in the (integrated data system) initiative in a variety of </a:t>
            </a:r>
            <a:r>
              <a:rPr lang="en-US" dirty="0" smtClean="0"/>
              <a:t>ways.</a:t>
            </a:r>
          </a:p>
          <a:p>
            <a:r>
              <a:rPr lang="en-US" dirty="0"/>
              <a:t>This slide contained state responses on their status for this element of quality.</a:t>
            </a:r>
          </a:p>
          <a:p>
            <a:pPr marL="0" indent="0">
              <a:buNone/>
            </a:pPr>
            <a:endParaRPr lang="en-US" dirty="0"/>
          </a:p>
        </p:txBody>
      </p:sp>
    </p:spTree>
    <p:extLst>
      <p:ext uri="{BB962C8B-B14F-4D97-AF65-F5344CB8AC3E}">
        <p14:creationId xmlns:p14="http://schemas.microsoft.com/office/powerpoint/2010/main" val="1061830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Trying to get to the table?</a:t>
            </a:r>
          </a:p>
          <a:p>
            <a:r>
              <a:rPr lang="en-US" dirty="0" smtClean="0"/>
              <a:t>At the table but still figuring out your role?</a:t>
            </a:r>
          </a:p>
          <a:p>
            <a:r>
              <a:rPr lang="en-US" dirty="0" smtClean="0"/>
              <a:t>Actively participating it the table activities?</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Are you…</a:t>
            </a:r>
            <a:endParaRPr lang="en-US" dirty="0"/>
          </a:p>
        </p:txBody>
      </p:sp>
      <p:pic>
        <p:nvPicPr>
          <p:cNvPr id="1027" name="Picture 3"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00400"/>
            <a:ext cx="4105275" cy="2647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398027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lvl1pPr indent="233363" defTabSz="914400">
              <a:defRPr sz="36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600" b="1" dirty="0">
                <a:solidFill>
                  <a:srgbClr val="154578"/>
                </a:solidFill>
              </a:rPr>
              <a:t>Stakeholder Engagement Process</a:t>
            </a:r>
          </a:p>
        </p:txBody>
      </p:sp>
      <p:sp>
        <p:nvSpPr>
          <p:cNvPr id="241" name="Shape 241"/>
          <p:cNvSpPr/>
          <p:nvPr/>
        </p:nvSpPr>
        <p:spPr>
          <a:xfrm>
            <a:off x="709612" y="2543175"/>
            <a:ext cx="2468448" cy="16129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3FC529"/>
          </a:solidFill>
          <a:ln w="25400">
            <a:solidFill>
              <a:srgbClr val="FFFFFF"/>
            </a:solidFill>
            <a:round/>
          </a:ln>
        </p:spPr>
        <p:txBody>
          <a:bodyPr lIns="0" tIns="0" rIns="0" bIns="0" anchor="ctr"/>
          <a:lstStyle/>
          <a:p>
            <a:pPr lvl="0"/>
            <a:endParaRPr dirty="0"/>
          </a:p>
        </p:txBody>
      </p:sp>
      <p:sp>
        <p:nvSpPr>
          <p:cNvPr id="242" name="Shape 242"/>
          <p:cNvSpPr/>
          <p:nvPr/>
        </p:nvSpPr>
        <p:spPr>
          <a:xfrm>
            <a:off x="3351213" y="2543175"/>
            <a:ext cx="2468447" cy="16129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154578"/>
          </a:solidFill>
          <a:ln w="25400">
            <a:solidFill>
              <a:srgbClr val="FFFFFF"/>
            </a:solidFill>
            <a:round/>
          </a:ln>
        </p:spPr>
        <p:txBody>
          <a:bodyPr lIns="0" tIns="0" rIns="0" bIns="0" anchor="ctr"/>
          <a:lstStyle/>
          <a:p>
            <a:pPr lvl="0"/>
            <a:endParaRPr dirty="0"/>
          </a:p>
        </p:txBody>
      </p:sp>
      <p:sp>
        <p:nvSpPr>
          <p:cNvPr id="243" name="Shape 243"/>
          <p:cNvSpPr/>
          <p:nvPr/>
        </p:nvSpPr>
        <p:spPr>
          <a:xfrm>
            <a:off x="5994400" y="2543175"/>
            <a:ext cx="2468333" cy="16129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5" y="0"/>
                </a:lnTo>
                <a:cubicBezTo>
                  <a:pt x="20546" y="0"/>
                  <a:pt x="21600" y="1611"/>
                  <a:pt x="21600" y="3600"/>
                </a:cubicBezTo>
                <a:lnTo>
                  <a:pt x="21600" y="17999"/>
                </a:lnTo>
                <a:cubicBezTo>
                  <a:pt x="21600" y="19988"/>
                  <a:pt x="20546" y="21600"/>
                  <a:pt x="19245" y="21600"/>
                </a:cubicBezTo>
                <a:lnTo>
                  <a:pt x="2355" y="21600"/>
                </a:lnTo>
                <a:cubicBezTo>
                  <a:pt x="1054" y="21600"/>
                  <a:pt x="0" y="19988"/>
                  <a:pt x="0" y="17999"/>
                </a:cubicBezTo>
                <a:lnTo>
                  <a:pt x="0" y="3600"/>
                </a:lnTo>
                <a:close/>
              </a:path>
            </a:pathLst>
          </a:custGeom>
          <a:solidFill>
            <a:srgbClr val="ED3532"/>
          </a:solidFill>
          <a:ln w="25400">
            <a:solidFill>
              <a:srgbClr val="FFFFFF"/>
            </a:solidFill>
            <a:round/>
          </a:ln>
        </p:spPr>
        <p:txBody>
          <a:bodyPr lIns="0" tIns="0" rIns="0" bIns="0" anchor="ctr"/>
          <a:lstStyle/>
          <a:p>
            <a:pPr lvl="0"/>
            <a:endParaRPr dirty="0"/>
          </a:p>
        </p:txBody>
      </p:sp>
      <p:grpSp>
        <p:nvGrpSpPr>
          <p:cNvPr id="246" name="Group 246"/>
          <p:cNvGrpSpPr/>
          <p:nvPr/>
        </p:nvGrpSpPr>
        <p:grpSpPr>
          <a:xfrm>
            <a:off x="1098815" y="4572000"/>
            <a:ext cx="6878638" cy="1087438"/>
            <a:chOff x="0" y="0"/>
            <a:chExt cx="6878636" cy="1087438"/>
          </a:xfrm>
        </p:grpSpPr>
        <p:sp>
          <p:nvSpPr>
            <p:cNvPr id="244" name="Shape 244"/>
            <p:cNvSpPr/>
            <p:nvPr/>
          </p:nvSpPr>
          <p:spPr>
            <a:xfrm>
              <a:off x="0" y="0"/>
              <a:ext cx="6878637" cy="1087438"/>
            </a:xfrm>
            <a:prstGeom prst="rightArrow">
              <a:avLst>
                <a:gd name="adj1" fmla="val 50000"/>
                <a:gd name="adj2" fmla="val 50000"/>
              </a:avLst>
            </a:prstGeom>
            <a:solidFill>
              <a:srgbClr val="154578"/>
            </a:solidFill>
            <a:ln w="25400" cap="flat">
              <a:solidFill>
                <a:srgbClr val="3FC529"/>
              </a:solidFill>
              <a:prstDash val="solid"/>
              <a:round/>
            </a:ln>
            <a:effectLst>
              <a:outerShdw blurRad="38100" dist="23000" dir="5400000" rotWithShape="0">
                <a:srgbClr val="000000">
                  <a:alpha val="34999"/>
                </a:srgbClr>
              </a:outerShdw>
            </a:effectLst>
          </p:spPr>
          <p:txBody>
            <a:bodyPr wrap="square" lIns="0" tIns="0" rIns="0" bIns="0" numCol="1" anchor="ctr">
              <a:noAutofit/>
            </a:bodyPr>
            <a:lstStyle/>
            <a:p>
              <a:pPr lvl="0" algn="ctr"/>
              <a:endParaRPr dirty="0"/>
            </a:p>
          </p:txBody>
        </p:sp>
        <p:sp>
          <p:nvSpPr>
            <p:cNvPr id="245" name="Shape 245"/>
            <p:cNvSpPr/>
            <p:nvPr/>
          </p:nvSpPr>
          <p:spPr>
            <a:xfrm>
              <a:off x="0" y="199549"/>
              <a:ext cx="6606778" cy="688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457200" algn="ctr">
                <a:defRPr sz="4100" b="1">
                  <a:solidFill>
                    <a:srgbClr val="FFFFFF"/>
                  </a:solidFill>
                  <a:latin typeface="Calibri"/>
                  <a:ea typeface="Calibri"/>
                  <a:cs typeface="Calibri"/>
                  <a:sym typeface="Calibri"/>
                </a:defRPr>
              </a:lvl1pPr>
            </a:lstStyle>
            <a:p>
              <a:pPr lvl="0">
                <a:defRPr sz="1800" b="0">
                  <a:solidFill>
                    <a:srgbClr val="000000"/>
                  </a:solidFill>
                </a:defRPr>
              </a:pPr>
              <a:r>
                <a:rPr sz="4100" b="1" dirty="0">
                  <a:solidFill>
                    <a:srgbClr val="FFFFFF"/>
                  </a:solidFill>
                </a:rPr>
                <a:t>Reflect</a:t>
              </a:r>
            </a:p>
          </p:txBody>
        </p:sp>
      </p:grpSp>
      <p:sp>
        <p:nvSpPr>
          <p:cNvPr id="247" name="Shape 247"/>
          <p:cNvSpPr/>
          <p:nvPr/>
        </p:nvSpPr>
        <p:spPr>
          <a:xfrm>
            <a:off x="909219" y="2672553"/>
            <a:ext cx="2224824" cy="1285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sz="4100" b="1" dirty="0">
                <a:solidFill>
                  <a:srgbClr val="FFFFFF"/>
                </a:solidFill>
                <a:latin typeface="Calibri"/>
                <a:ea typeface="Calibri"/>
                <a:cs typeface="Calibri"/>
                <a:sym typeface="Calibri"/>
              </a:rPr>
              <a:t>Stage 1:</a:t>
            </a:r>
          </a:p>
          <a:p>
            <a:pPr lvl="0" algn="ctr"/>
            <a:r>
              <a:rPr sz="4100" b="1" dirty="0">
                <a:solidFill>
                  <a:srgbClr val="FFFFFF"/>
                </a:solidFill>
                <a:latin typeface="Calibri"/>
                <a:ea typeface="Calibri"/>
                <a:cs typeface="Calibri"/>
                <a:sym typeface="Calibri"/>
              </a:rPr>
              <a:t>Inform</a:t>
            </a:r>
          </a:p>
        </p:txBody>
      </p:sp>
      <p:sp>
        <p:nvSpPr>
          <p:cNvPr id="248" name="Shape 248"/>
          <p:cNvSpPr/>
          <p:nvPr/>
        </p:nvSpPr>
        <p:spPr>
          <a:xfrm>
            <a:off x="3592698" y="2672553"/>
            <a:ext cx="2224824" cy="1285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sz="4100" b="1" dirty="0">
                <a:solidFill>
                  <a:srgbClr val="FFFFFF"/>
                </a:solidFill>
                <a:latin typeface="Calibri"/>
                <a:ea typeface="Calibri"/>
                <a:cs typeface="Calibri"/>
                <a:sym typeface="Calibri"/>
              </a:rPr>
              <a:t>Stage 2:</a:t>
            </a:r>
          </a:p>
          <a:p>
            <a:pPr lvl="0" algn="ctr"/>
            <a:r>
              <a:rPr sz="4100" b="1" dirty="0">
                <a:solidFill>
                  <a:srgbClr val="FFFFFF"/>
                </a:solidFill>
                <a:latin typeface="Calibri"/>
                <a:ea typeface="Calibri"/>
                <a:cs typeface="Calibri"/>
                <a:sym typeface="Calibri"/>
              </a:rPr>
              <a:t>Prepare</a:t>
            </a:r>
          </a:p>
        </p:txBody>
      </p:sp>
      <p:sp>
        <p:nvSpPr>
          <p:cNvPr id="249" name="Shape 249"/>
          <p:cNvSpPr/>
          <p:nvPr/>
        </p:nvSpPr>
        <p:spPr>
          <a:xfrm>
            <a:off x="6251713" y="2672553"/>
            <a:ext cx="2224823" cy="1285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sz="4100" b="1" dirty="0">
                <a:solidFill>
                  <a:srgbClr val="FFFFFF"/>
                </a:solidFill>
                <a:latin typeface="Calibri"/>
                <a:ea typeface="Calibri"/>
                <a:cs typeface="Calibri"/>
                <a:sym typeface="Calibri"/>
              </a:rPr>
              <a:t>Stage 3:</a:t>
            </a:r>
          </a:p>
          <a:p>
            <a:pPr lvl="0" algn="ctr"/>
            <a:r>
              <a:rPr sz="4100" b="1" dirty="0">
                <a:solidFill>
                  <a:srgbClr val="FFFFFF"/>
                </a:solidFill>
                <a:latin typeface="Calibri"/>
                <a:ea typeface="Calibri"/>
                <a:cs typeface="Calibri"/>
                <a:sym typeface="Calibri"/>
              </a:rPr>
              <a:t>Act</a:t>
            </a:r>
          </a:p>
        </p:txBody>
      </p:sp>
    </p:spTree>
    <p:extLst>
      <p:ext uri="{BB962C8B-B14F-4D97-AF65-F5344CB8AC3E}">
        <p14:creationId xmlns:p14="http://schemas.microsoft.com/office/powerpoint/2010/main" val="19648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1"/>
                                        </p:tgtEl>
                                        <p:attrNameLst>
                                          <p:attrName>style.visibility</p:attrName>
                                        </p:attrNameLst>
                                      </p:cBhvr>
                                      <p:to>
                                        <p:strVal val="visible"/>
                                      </p:to>
                                    </p:set>
                                    <p:animEffect transition="in" filter="wipe(left)">
                                      <p:cBhvr>
                                        <p:cTn id="7" dur="1000"/>
                                        <p:tgtEl>
                                          <p:spTgt spid="241"/>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242"/>
                                        </p:tgtEl>
                                        <p:attrNameLst>
                                          <p:attrName>style.visibility</p:attrName>
                                        </p:attrNameLst>
                                      </p:cBhvr>
                                      <p:to>
                                        <p:strVal val="visible"/>
                                      </p:to>
                                    </p:set>
                                    <p:animEffect transition="in" filter="wipe(left)">
                                      <p:cBhvr>
                                        <p:cTn id="11" dur="1000"/>
                                        <p:tgtEl>
                                          <p:spTgt spid="242"/>
                                        </p:tgtEl>
                                      </p:cBhvr>
                                    </p:animEffect>
                                  </p:childTnLst>
                                </p:cTn>
                              </p:par>
                            </p:childTnLst>
                          </p:cTn>
                        </p:par>
                        <p:par>
                          <p:cTn id="12" fill="hold">
                            <p:stCondLst>
                              <p:cond delay="2000"/>
                            </p:stCondLst>
                            <p:childTnLst>
                              <p:par>
                                <p:cTn id="13" presetID="22" presetClass="entr" presetSubtype="8" fill="hold" grpId="0" nodeType="afterEffect">
                                  <p:stCondLst>
                                    <p:cond delay="0"/>
                                  </p:stCondLst>
                                  <p:iterate>
                                    <p:tmAbs val="0"/>
                                  </p:iterate>
                                  <p:childTnLst>
                                    <p:set>
                                      <p:cBhvr>
                                        <p:cTn id="14" fill="hold"/>
                                        <p:tgtEl>
                                          <p:spTgt spid="243"/>
                                        </p:tgtEl>
                                        <p:attrNameLst>
                                          <p:attrName>style.visibility</p:attrName>
                                        </p:attrNameLst>
                                      </p:cBhvr>
                                      <p:to>
                                        <p:strVal val="visible"/>
                                      </p:to>
                                    </p:set>
                                    <p:animEffect transition="in" filter="wipe(left)">
                                      <p:cBhvr>
                                        <p:cTn id="15" dur="1000"/>
                                        <p:tgtEl>
                                          <p:spTgt spid="243"/>
                                        </p:tgtEl>
                                      </p:cBhvr>
                                    </p:animEffect>
                                  </p:childTnLst>
                                </p:cTn>
                              </p:par>
                            </p:childTnLst>
                          </p:cTn>
                        </p:par>
                        <p:par>
                          <p:cTn id="16" fill="hold">
                            <p:stCondLst>
                              <p:cond delay="3000"/>
                            </p:stCondLst>
                            <p:childTnLst>
                              <p:par>
                                <p:cTn id="17" presetID="22" presetClass="entr" presetSubtype="8" fill="hold" grpId="0" nodeType="afterEffect">
                                  <p:stCondLst>
                                    <p:cond delay="0"/>
                                  </p:stCondLst>
                                  <p:iterate>
                                    <p:tmAbs val="0"/>
                                  </p:iterate>
                                  <p:childTnLst>
                                    <p:set>
                                      <p:cBhvr>
                                        <p:cTn id="18" fill="hold"/>
                                        <p:tgtEl>
                                          <p:spTgt spid="246"/>
                                        </p:tgtEl>
                                        <p:attrNameLst>
                                          <p:attrName>style.visibility</p:attrName>
                                        </p:attrNameLst>
                                      </p:cBhvr>
                                      <p:to>
                                        <p:strVal val="visible"/>
                                      </p:to>
                                    </p:set>
                                    <p:animEffect transition="in" filter="wipe(left)">
                                      <p:cBhvr>
                                        <p:cTn id="19"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advAuto="0"/>
      <p:bldP spid="242" grpId="0" animBg="1" advAuto="0"/>
      <p:bldP spid="243" grpId="0" animBg="1" advAuto="0"/>
      <p:bldP spid="246" grpId="0" animBg="1" advAuto="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xfrm>
            <a:off x="457200" y="273049"/>
            <a:ext cx="8229600" cy="1144589"/>
          </a:xfrm>
          <a:prstGeom prst="rect">
            <a:avLst/>
          </a:prstGeom>
          <a:solidFill>
            <a:srgbClr val="3FC529"/>
          </a:solidFill>
          <a:ln>
            <a:solidFill>
              <a:srgbClr val="39B54A"/>
            </a:solidFill>
            <a:miter lim="0"/>
          </a:ln>
        </p:spPr>
        <p:txBody>
          <a:bodyPr lIns="0" tIns="0" rIns="0" bIns="0" anchor="ctr">
            <a:normAutofit/>
          </a:bodyPr>
          <a:lstStyle/>
          <a:p>
            <a:pPr lvl="0" indent="233363" defTabSz="914400">
              <a:defRPr sz="1800"/>
            </a:pPr>
            <a:r>
              <a:rPr sz="3600" b="1" dirty="0">
                <a:solidFill>
                  <a:srgbClr val="FFFFFF"/>
                </a:solidFill>
                <a:latin typeface="Century Gothic"/>
                <a:ea typeface="Century Gothic"/>
                <a:cs typeface="Century Gothic"/>
                <a:sym typeface="Century Gothic"/>
              </a:rPr>
              <a:t>Stage 1: Inform</a:t>
            </a:r>
            <a:br>
              <a:rPr sz="3600" b="1" dirty="0">
                <a:solidFill>
                  <a:srgbClr val="FFFFFF"/>
                </a:solidFill>
                <a:latin typeface="Century Gothic"/>
                <a:ea typeface="Century Gothic"/>
                <a:cs typeface="Century Gothic"/>
                <a:sym typeface="Century Gothic"/>
              </a:rPr>
            </a:br>
            <a:r>
              <a:rPr sz="3600" b="1" i="1" dirty="0">
                <a:solidFill>
                  <a:srgbClr val="FFFFFF"/>
                </a:solidFill>
                <a:latin typeface="Century Gothic"/>
                <a:ea typeface="Century Gothic"/>
                <a:cs typeface="Century Gothic"/>
                <a:sym typeface="Century Gothic"/>
              </a:rPr>
              <a:t>Beginning Your Involvement</a:t>
            </a:r>
          </a:p>
        </p:txBody>
      </p:sp>
      <p:sp>
        <p:nvSpPr>
          <p:cNvPr id="254" name="Shape 254"/>
          <p:cNvSpPr/>
          <p:nvPr/>
        </p:nvSpPr>
        <p:spPr>
          <a:xfrm>
            <a:off x="662151" y="1736555"/>
            <a:ext cx="8087711" cy="32367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868362">
              <a:spcBef>
                <a:spcPts val="1200"/>
              </a:spcBef>
            </a:pPr>
            <a:r>
              <a:rPr sz="2400" b="1" dirty="0">
                <a:solidFill>
                  <a:srgbClr val="154578"/>
                </a:solidFill>
                <a:latin typeface="Calibri"/>
                <a:ea typeface="Calibri"/>
                <a:cs typeface="Calibri"/>
                <a:sym typeface="Calibri"/>
              </a:rPr>
              <a:t>In this stage, you need to:</a:t>
            </a:r>
            <a:endParaRPr sz="2400" dirty="0">
              <a:solidFill>
                <a:srgbClr val="154578"/>
              </a:solidFill>
              <a:latin typeface="Calibri"/>
              <a:ea typeface="Calibri"/>
              <a:cs typeface="Calibri"/>
              <a:sym typeface="Calibri"/>
            </a:endParaRPr>
          </a:p>
          <a:p>
            <a:pPr marL="1143000" lvl="2" indent="-685800" defTabSz="868362">
              <a:spcBef>
                <a:spcPts val="6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Find out who is involved in the work</a:t>
            </a:r>
            <a:endParaRPr sz="1200" dirty="0"/>
          </a:p>
          <a:p>
            <a:pPr marL="1143000" lvl="2" indent="-685800" defTabSz="868362">
              <a:spcBef>
                <a:spcPts val="6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Develop an understanding of what is </a:t>
            </a:r>
            <a:r>
              <a:rPr sz="2400" dirty="0" smtClean="0">
                <a:solidFill>
                  <a:srgbClr val="154578"/>
                </a:solidFill>
                <a:latin typeface="Calibri"/>
                <a:ea typeface="Calibri"/>
                <a:cs typeface="Calibri"/>
                <a:sym typeface="Calibri"/>
              </a:rPr>
              <a:t>to </a:t>
            </a:r>
            <a:r>
              <a:rPr sz="2400" dirty="0">
                <a:solidFill>
                  <a:srgbClr val="154578"/>
                </a:solidFill>
                <a:latin typeface="Calibri"/>
                <a:ea typeface="Calibri"/>
                <a:cs typeface="Calibri"/>
                <a:sym typeface="Calibri"/>
              </a:rPr>
              <a:t>be accomplished</a:t>
            </a:r>
            <a:endParaRPr sz="1200" dirty="0"/>
          </a:p>
          <a:p>
            <a:pPr marL="1143000" lvl="2" indent="-685800" defTabSz="868362">
              <a:spcBef>
                <a:spcPts val="5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Identify the benefits to children and families in your program </a:t>
            </a:r>
            <a:endParaRPr sz="1200" dirty="0"/>
          </a:p>
          <a:p>
            <a:pPr marL="1143000" lvl="2" indent="-685800" defTabSz="868362">
              <a:spcBef>
                <a:spcPts val="5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Gather and process introductory information </a:t>
            </a:r>
            <a:r>
              <a:rPr lang="en-US" sz="2400" dirty="0" smtClean="0">
                <a:solidFill>
                  <a:srgbClr val="154578"/>
                </a:solidFill>
                <a:latin typeface="Calibri"/>
                <a:ea typeface="Calibri"/>
                <a:cs typeface="Calibri"/>
                <a:sym typeface="Calibri"/>
              </a:rPr>
              <a:t>about</a:t>
            </a:r>
            <a:r>
              <a:rPr sz="2400" dirty="0" smtClean="0">
                <a:solidFill>
                  <a:srgbClr val="154578"/>
                </a:solidFill>
                <a:latin typeface="Calibri"/>
                <a:ea typeface="Calibri"/>
                <a:cs typeface="Calibri"/>
                <a:sym typeface="Calibri"/>
              </a:rPr>
              <a:t> </a:t>
            </a:r>
            <a:r>
              <a:rPr sz="2400" dirty="0">
                <a:solidFill>
                  <a:srgbClr val="154578"/>
                </a:solidFill>
                <a:latin typeface="Calibri"/>
                <a:ea typeface="Calibri"/>
                <a:cs typeface="Calibri"/>
                <a:sym typeface="Calibri"/>
              </a:rPr>
              <a:t>the initiative’s leadership</a:t>
            </a:r>
            <a:endParaRPr sz="1200" dirty="0"/>
          </a:p>
        </p:txBody>
      </p:sp>
      <p:pic>
        <p:nvPicPr>
          <p:cNvPr id="255" name="image9.png" descr="&quot; &quot;"/>
          <p:cNvPicPr/>
          <p:nvPr/>
        </p:nvPicPr>
        <p:blipFill>
          <a:blip r:embed="rId3" cstate="print">
            <a:extLst/>
          </a:blip>
          <a:stretch>
            <a:fillRect/>
          </a:stretch>
        </p:blipFill>
        <p:spPr>
          <a:xfrm>
            <a:off x="5286052" y="5219454"/>
            <a:ext cx="1686904" cy="1650097"/>
          </a:xfrm>
          <a:prstGeom prst="rect">
            <a:avLst/>
          </a:prstGeom>
          <a:ln w="12700">
            <a:miter lim="400000"/>
          </a:ln>
          <a:effectLst>
            <a:outerShdw blurRad="292100" dist="139700" dir="2700000" rotWithShape="0">
              <a:srgbClr val="333333">
                <a:alpha val="64999"/>
              </a:srgbClr>
            </a:outerShdw>
          </a:effectLst>
        </p:spPr>
      </p:pic>
      <p:grpSp>
        <p:nvGrpSpPr>
          <p:cNvPr id="2" name="Group 1"/>
          <p:cNvGrpSpPr/>
          <p:nvPr/>
        </p:nvGrpSpPr>
        <p:grpSpPr>
          <a:xfrm>
            <a:off x="181719" y="5219452"/>
            <a:ext cx="2538248" cy="1912410"/>
            <a:chOff x="181719" y="5219452"/>
            <a:chExt cx="2538248" cy="1912410"/>
          </a:xfrm>
        </p:grpSpPr>
        <p:sp>
          <p:nvSpPr>
            <p:cNvPr id="256" name="Shape 256"/>
            <p:cNvSpPr/>
            <p:nvPr/>
          </p:nvSpPr>
          <p:spPr>
            <a:xfrm>
              <a:off x="181719" y="5219452"/>
              <a:ext cx="2538248" cy="1912410"/>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25400">
              <a:solidFill>
                <a:srgbClr val="4F81BD"/>
              </a:solidFill>
              <a:round/>
            </a:ln>
            <a:effectLst>
              <a:outerShdw blurRad="38100" dist="23000" dir="5400000" rotWithShape="0">
                <a:srgbClr val="000000">
                  <a:alpha val="34999"/>
                </a:srgbClr>
              </a:outerShdw>
            </a:effectLst>
          </p:spPr>
          <p:txBody>
            <a:bodyPr lIns="0" tIns="0" rIns="0" bIns="0" anchor="ctr"/>
            <a:lstStyle/>
            <a:p>
              <a:pPr lvl="0"/>
              <a:endParaRPr dirty="0"/>
            </a:p>
          </p:txBody>
        </p:sp>
        <p:sp>
          <p:nvSpPr>
            <p:cNvPr id="257" name="Shape 257" descr="&quot; &quot;"/>
            <p:cNvSpPr/>
            <p:nvPr/>
          </p:nvSpPr>
          <p:spPr>
            <a:xfrm rot="20288478">
              <a:off x="612092" y="5582611"/>
              <a:ext cx="1647838" cy="929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lvl1pPr>
            </a:lstStyle>
            <a:p>
              <a:pPr lvl="0">
                <a:defRPr b="0"/>
              </a:pPr>
              <a:r>
                <a:rPr b="1" dirty="0"/>
                <a:t>Integrated Data System Initiatives</a:t>
              </a:r>
            </a:p>
          </p:txBody>
        </p:sp>
      </p:grpSp>
    </p:spTree>
    <p:extLst>
      <p:ext uri="{BB962C8B-B14F-4D97-AF65-F5344CB8AC3E}">
        <p14:creationId xmlns:p14="http://schemas.microsoft.com/office/powerpoint/2010/main" val="415030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254">
                                            <p:txEl>
                                              <p:pRg st="2" end="2"/>
                                            </p:txEl>
                                          </p:spTgt>
                                        </p:tgtEl>
                                        <p:attrNameLst>
                                          <p:attrName>style.visibility</p:attrName>
                                        </p:attrNameLst>
                                      </p:cBhvr>
                                      <p:to>
                                        <p:strVal val="visible"/>
                                      </p:to>
                                    </p:set>
                                    <p:animEffect transition="in" filter="fade">
                                      <p:cBhvr>
                                        <p:cTn id="7" dur="2000"/>
                                        <p:tgtEl>
                                          <p:spTgt spid="25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254">
                                            <p:txEl>
                                              <p:pRg st="3" end="3"/>
                                            </p:txEl>
                                          </p:spTgt>
                                        </p:tgtEl>
                                        <p:attrNameLst>
                                          <p:attrName>style.visibility</p:attrName>
                                        </p:attrNameLst>
                                      </p:cBhvr>
                                      <p:to>
                                        <p:strVal val="visible"/>
                                      </p:to>
                                    </p:set>
                                    <p:animEffect transition="in" filter="fade">
                                      <p:cBhvr>
                                        <p:cTn id="12" dur="2000"/>
                                        <p:tgtEl>
                                          <p:spTgt spid="25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254">
                                            <p:txEl>
                                              <p:pRg st="4" end="4"/>
                                            </p:txEl>
                                          </p:spTgt>
                                        </p:tgtEl>
                                        <p:attrNameLst>
                                          <p:attrName>style.visibility</p:attrName>
                                        </p:attrNameLst>
                                      </p:cBhvr>
                                      <p:to>
                                        <p:strVal val="visible"/>
                                      </p:to>
                                    </p:set>
                                    <p:animEffect transition="in" filter="fade">
                                      <p:cBhvr>
                                        <p:cTn id="17" dur="2000"/>
                                        <p:tgtEl>
                                          <p:spTgt spid="2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build="p" bldLvl="5" animBg="1" advAuto="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323850" y="273049"/>
            <a:ext cx="6833683" cy="1144589"/>
          </a:xfrm>
          <a:prstGeom prst="rect">
            <a:avLst/>
          </a:prstGeom>
          <a:ln>
            <a:solidFill>
              <a:srgbClr val="39B54A"/>
            </a:solidFill>
            <a:miter lim="0"/>
          </a:ln>
        </p:spPr>
        <p:txBody>
          <a:bodyPr lIns="0" tIns="0" rIns="0" bIns="0" anchor="ctr">
            <a:normAutofit/>
          </a:bodyPr>
          <a:lstStyle>
            <a:lvl1pPr indent="233363" algn="ctr" defTabSz="914400">
              <a:defRPr sz="28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2800" b="1" dirty="0">
                <a:solidFill>
                  <a:srgbClr val="154578"/>
                </a:solidFill>
              </a:rPr>
              <a:t>Benefits of a High-Quality Integrated Data System to Part C/619</a:t>
            </a:r>
          </a:p>
        </p:txBody>
      </p:sp>
      <p:grpSp>
        <p:nvGrpSpPr>
          <p:cNvPr id="264" name="Group 264"/>
          <p:cNvGrpSpPr/>
          <p:nvPr/>
        </p:nvGrpSpPr>
        <p:grpSpPr>
          <a:xfrm>
            <a:off x="7043312" y="178349"/>
            <a:ext cx="1927383" cy="1280160"/>
            <a:chOff x="0" y="0"/>
            <a:chExt cx="1927382" cy="1280160"/>
          </a:xfrm>
        </p:grpSpPr>
        <p:sp>
          <p:nvSpPr>
            <p:cNvPr id="262" name="Shape 262"/>
            <p:cNvSpPr/>
            <p:nvPr/>
          </p:nvSpPr>
          <p:spPr>
            <a:xfrm>
              <a:off x="0" y="0"/>
              <a:ext cx="1828715" cy="128016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3FC529"/>
            </a:solidFill>
            <a:ln w="25400" cap="flat">
              <a:solidFill>
                <a:srgbClr val="FFFFFF"/>
              </a:solidFill>
              <a:prstDash val="solid"/>
              <a:round/>
            </a:ln>
            <a:effectLst/>
          </p:spPr>
          <p:txBody>
            <a:bodyPr wrap="square" lIns="0" tIns="0" rIns="0" bIns="0" numCol="1" anchor="ctr">
              <a:noAutofit/>
            </a:bodyPr>
            <a:lstStyle/>
            <a:p>
              <a:pPr lvl="0"/>
              <a:endParaRPr dirty="0"/>
            </a:p>
          </p:txBody>
        </p:sp>
        <p:sp>
          <p:nvSpPr>
            <p:cNvPr id="263" name="Shape 263"/>
            <p:cNvSpPr/>
            <p:nvPr/>
          </p:nvSpPr>
          <p:spPr>
            <a:xfrm>
              <a:off x="168075" y="97847"/>
              <a:ext cx="1759308" cy="1031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sz="3200" b="1" dirty="0">
                  <a:solidFill>
                    <a:srgbClr val="FFFFFF"/>
                  </a:solidFill>
                  <a:latin typeface="Calibri"/>
                  <a:ea typeface="Calibri"/>
                  <a:cs typeface="Calibri"/>
                  <a:sym typeface="Calibri"/>
                </a:rPr>
                <a:t>Stage 1:</a:t>
              </a:r>
            </a:p>
            <a:p>
              <a:pPr lvl="0" algn="ctr"/>
              <a:r>
                <a:rPr sz="3200" b="1" dirty="0">
                  <a:solidFill>
                    <a:srgbClr val="FFFFFF"/>
                  </a:solidFill>
                  <a:latin typeface="Calibri"/>
                  <a:ea typeface="Calibri"/>
                  <a:cs typeface="Calibri"/>
                  <a:sym typeface="Calibri"/>
                </a:rPr>
                <a:t>Inform</a:t>
              </a:r>
            </a:p>
          </p:txBody>
        </p:sp>
      </p:grpSp>
      <p:sp>
        <p:nvSpPr>
          <p:cNvPr id="265" name="Shape 265"/>
          <p:cNvSpPr/>
          <p:nvPr/>
        </p:nvSpPr>
        <p:spPr>
          <a:xfrm>
            <a:off x="662151" y="1733550"/>
            <a:ext cx="8087711" cy="444737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868362">
              <a:spcBef>
                <a:spcPts val="600"/>
              </a:spcBef>
            </a:pPr>
            <a:r>
              <a:rPr sz="2400" b="1" dirty="0">
                <a:solidFill>
                  <a:srgbClr val="154578"/>
                </a:solidFill>
                <a:latin typeface="Calibri"/>
                <a:ea typeface="Calibri"/>
                <a:cs typeface="Calibri"/>
                <a:sym typeface="Calibri"/>
              </a:rPr>
              <a:t>An integrated data system will enable you to:</a:t>
            </a:r>
            <a:endParaRPr sz="2400" dirty="0">
              <a:solidFill>
                <a:srgbClr val="154578"/>
              </a:solidFill>
              <a:latin typeface="Calibri"/>
              <a:ea typeface="Calibri"/>
              <a:cs typeface="Calibri"/>
              <a:sym typeface="Calibri"/>
            </a:endParaRPr>
          </a:p>
          <a:p>
            <a:pPr marL="914400" lvl="3"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Analyze data and answer critical questions about child and family outcomes, such as:</a:t>
            </a:r>
          </a:p>
          <a:p>
            <a:pPr marL="1485900" lvl="5" indent="-571500" defTabSz="868362">
              <a:spcBef>
                <a:spcPts val="600"/>
              </a:spcBef>
              <a:buClr>
                <a:srgbClr val="ED3532"/>
              </a:buClr>
              <a:buSzPct val="100000"/>
              <a:buFont typeface="Wingdings" panose="05000000000000000000" pitchFamily="2" charset="2"/>
              <a:buChar char="ü"/>
            </a:pPr>
            <a:r>
              <a:rPr sz="2000" dirty="0">
                <a:solidFill>
                  <a:schemeClr val="tx2"/>
                </a:solidFill>
              </a:rPr>
              <a:t>How well do children enrolled in Part C/619 do when they enter kindergarten? Beyond kindergarten (e.g., 3</a:t>
            </a:r>
            <a:r>
              <a:rPr sz="2000" baseline="30000" dirty="0">
                <a:solidFill>
                  <a:schemeClr val="tx2"/>
                </a:solidFill>
              </a:rPr>
              <a:t>rd</a:t>
            </a:r>
            <a:r>
              <a:rPr sz="2000" dirty="0">
                <a:solidFill>
                  <a:schemeClr val="tx2"/>
                </a:solidFill>
              </a:rPr>
              <a:t> grade, 5</a:t>
            </a:r>
            <a:r>
              <a:rPr sz="2000" baseline="30000" dirty="0">
                <a:solidFill>
                  <a:schemeClr val="tx2"/>
                </a:solidFill>
              </a:rPr>
              <a:t>th</a:t>
            </a:r>
            <a:r>
              <a:rPr sz="2000" dirty="0">
                <a:solidFill>
                  <a:schemeClr val="tx2"/>
                </a:solidFill>
              </a:rPr>
              <a:t> grade, etc.)?</a:t>
            </a:r>
            <a:endParaRPr sz="1200" dirty="0">
              <a:solidFill>
                <a:schemeClr val="tx2"/>
              </a:solidFill>
            </a:endParaRPr>
          </a:p>
          <a:p>
            <a:pPr marL="1485900" lvl="5" indent="-571500" defTabSz="868362">
              <a:spcBef>
                <a:spcPts val="600"/>
              </a:spcBef>
              <a:buClr>
                <a:srgbClr val="ED3532"/>
              </a:buClr>
              <a:buSzPct val="100000"/>
              <a:buFont typeface="Wingdings" panose="05000000000000000000" pitchFamily="2" charset="2"/>
              <a:buChar char="ü"/>
            </a:pPr>
            <a:r>
              <a:rPr sz="2000" dirty="0">
                <a:solidFill>
                  <a:schemeClr val="tx2"/>
                </a:solidFill>
              </a:rPr>
              <a:t>Is later school performance related to the length of time children </a:t>
            </a:r>
            <a:r>
              <a:rPr lang="en-US" sz="2000" dirty="0" smtClean="0">
                <a:solidFill>
                  <a:schemeClr val="tx2"/>
                </a:solidFill>
              </a:rPr>
              <a:t>were</a:t>
            </a:r>
            <a:r>
              <a:rPr sz="2000" dirty="0" smtClean="0">
                <a:solidFill>
                  <a:schemeClr val="tx2"/>
                </a:solidFill>
              </a:rPr>
              <a:t> </a:t>
            </a:r>
            <a:r>
              <a:rPr sz="2000" dirty="0">
                <a:solidFill>
                  <a:schemeClr val="tx2"/>
                </a:solidFill>
              </a:rPr>
              <a:t>enrolled in the Part C/619 program or age of referral?</a:t>
            </a:r>
          </a:p>
          <a:p>
            <a:pPr marL="914400" lvl="3" indent="-685800" defTabSz="868362">
              <a:spcBef>
                <a:spcPts val="600"/>
              </a:spcBef>
              <a:buClr>
                <a:srgbClr val="ED3532"/>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Examine the long-term benefits of specific services provided</a:t>
            </a:r>
            <a:endParaRPr sz="1200" dirty="0"/>
          </a:p>
          <a:p>
            <a:pPr marL="914400" lvl="3"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Develop data-informed program improvement activities</a:t>
            </a:r>
            <a:endParaRPr sz="1200" dirty="0"/>
          </a:p>
        </p:txBody>
      </p:sp>
    </p:spTree>
    <p:extLst>
      <p:ext uri="{BB962C8B-B14F-4D97-AF65-F5344CB8AC3E}">
        <p14:creationId xmlns:p14="http://schemas.microsoft.com/office/powerpoint/2010/main" val="209650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265">
                                            <p:bg/>
                                          </p:spTgt>
                                        </p:tgtEl>
                                        <p:attrNameLst>
                                          <p:attrName>style.visibility</p:attrName>
                                        </p:attrNameLst>
                                      </p:cBhvr>
                                      <p:to>
                                        <p:strVal val="visible"/>
                                      </p:to>
                                    </p:set>
                                    <p:animEffect transition="in" filter="fade">
                                      <p:cBhvr>
                                        <p:cTn id="7" dur="2000"/>
                                        <p:tgtEl>
                                          <p:spTgt spid="265">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p:tmAbs val="0"/>
                                  </p:iterate>
                                  <p:childTnLst>
                                    <p:set>
                                      <p:cBhvr>
                                        <p:cTn id="10" fill="hold"/>
                                        <p:tgtEl>
                                          <p:spTgt spid="265">
                                            <p:txEl>
                                              <p:pRg st="0" end="0"/>
                                            </p:txEl>
                                          </p:spTgt>
                                        </p:tgtEl>
                                        <p:attrNameLst>
                                          <p:attrName>style.visibility</p:attrName>
                                        </p:attrNameLst>
                                      </p:cBhvr>
                                      <p:to>
                                        <p:strVal val="visible"/>
                                      </p:to>
                                    </p:set>
                                    <p:animEffect transition="in" filter="fade">
                                      <p:cBhvr>
                                        <p:cTn id="11" dur="2000"/>
                                        <p:tgtEl>
                                          <p:spTgt spid="265">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iterate>
                                    <p:tmAbs val="0"/>
                                  </p:iterate>
                                  <p:childTnLst>
                                    <p:set>
                                      <p:cBhvr>
                                        <p:cTn id="14" fill="hold"/>
                                        <p:tgtEl>
                                          <p:spTgt spid="265">
                                            <p:txEl>
                                              <p:pRg st="1" end="1"/>
                                            </p:txEl>
                                          </p:spTgt>
                                        </p:tgtEl>
                                        <p:attrNameLst>
                                          <p:attrName>style.visibility</p:attrName>
                                        </p:attrNameLst>
                                      </p:cBhvr>
                                      <p:to>
                                        <p:strVal val="visible"/>
                                      </p:to>
                                    </p:set>
                                    <p:animEffect transition="in" filter="fade">
                                      <p:cBhvr>
                                        <p:cTn id="15" dur="2000"/>
                                        <p:tgtEl>
                                          <p:spTgt spid="265">
                                            <p:txEl>
                                              <p:pRg st="1" end="1"/>
                                            </p:txEl>
                                          </p:spTgt>
                                        </p:tgtEl>
                                      </p:cBhvr>
                                    </p:animEffect>
                                  </p:childTnLst>
                                </p:cTn>
                              </p:par>
                              <p:par>
                                <p:cTn id="16" presetID="10" presetClass="entr" presetSubtype="0" fill="hold" grpId="0" nodeType="withEffect">
                                  <p:stCondLst>
                                    <p:cond delay="0"/>
                                  </p:stCondLst>
                                  <p:iterate>
                                    <p:tmAbs val="0"/>
                                  </p:iterate>
                                  <p:childTnLst>
                                    <p:set>
                                      <p:cBhvr>
                                        <p:cTn id="17" fill="hold"/>
                                        <p:tgtEl>
                                          <p:spTgt spid="265">
                                            <p:txEl>
                                              <p:pRg st="2" end="2"/>
                                            </p:txEl>
                                          </p:spTgt>
                                        </p:tgtEl>
                                        <p:attrNameLst>
                                          <p:attrName>style.visibility</p:attrName>
                                        </p:attrNameLst>
                                      </p:cBhvr>
                                      <p:to>
                                        <p:strVal val="visible"/>
                                      </p:to>
                                    </p:set>
                                    <p:animEffect transition="in" filter="fade">
                                      <p:cBhvr>
                                        <p:cTn id="18" dur="2000"/>
                                        <p:tgtEl>
                                          <p:spTgt spid="265">
                                            <p:txEl>
                                              <p:pRg st="2" end="2"/>
                                            </p:txEl>
                                          </p:spTgt>
                                        </p:tgtEl>
                                      </p:cBhvr>
                                    </p:animEffect>
                                  </p:childTnLst>
                                </p:cTn>
                              </p:par>
                              <p:par>
                                <p:cTn id="19" presetID="10" presetClass="entr" presetSubtype="0" fill="hold" grpId="0" nodeType="withEffect">
                                  <p:stCondLst>
                                    <p:cond delay="0"/>
                                  </p:stCondLst>
                                  <p:iterate>
                                    <p:tmAbs val="0"/>
                                  </p:iterate>
                                  <p:childTnLst>
                                    <p:set>
                                      <p:cBhvr>
                                        <p:cTn id="20" fill="hold"/>
                                        <p:tgtEl>
                                          <p:spTgt spid="265">
                                            <p:txEl>
                                              <p:pRg st="3" end="3"/>
                                            </p:txEl>
                                          </p:spTgt>
                                        </p:tgtEl>
                                        <p:attrNameLst>
                                          <p:attrName>style.visibility</p:attrName>
                                        </p:attrNameLst>
                                      </p:cBhvr>
                                      <p:to>
                                        <p:strVal val="visible"/>
                                      </p:to>
                                    </p:set>
                                    <p:animEffect transition="in" filter="fade">
                                      <p:cBhvr>
                                        <p:cTn id="21" dur="2000"/>
                                        <p:tgtEl>
                                          <p:spTgt spid="265">
                                            <p:txEl>
                                              <p:pRg st="3" end="3"/>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iterate>
                                    <p:tmAbs val="0"/>
                                  </p:iterate>
                                  <p:childTnLst>
                                    <p:set>
                                      <p:cBhvr>
                                        <p:cTn id="24" fill="hold"/>
                                        <p:tgtEl>
                                          <p:spTgt spid="265">
                                            <p:txEl>
                                              <p:pRg st="4" end="4"/>
                                            </p:txEl>
                                          </p:spTgt>
                                        </p:tgtEl>
                                        <p:attrNameLst>
                                          <p:attrName>style.visibility</p:attrName>
                                        </p:attrNameLst>
                                      </p:cBhvr>
                                      <p:to>
                                        <p:strVal val="visible"/>
                                      </p:to>
                                    </p:set>
                                    <p:animEffect transition="in" filter="fade">
                                      <p:cBhvr>
                                        <p:cTn id="25" dur="2000"/>
                                        <p:tgtEl>
                                          <p:spTgt spid="26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265">
                                            <p:txEl>
                                              <p:pRg st="5" end="5"/>
                                            </p:txEl>
                                          </p:spTgt>
                                        </p:tgtEl>
                                        <p:attrNameLst>
                                          <p:attrName>style.visibility</p:attrName>
                                        </p:attrNameLst>
                                      </p:cBhvr>
                                      <p:to>
                                        <p:strVal val="visible"/>
                                      </p:to>
                                    </p:set>
                                    <p:animEffect transition="in" filter="fade">
                                      <p:cBhvr>
                                        <p:cTn id="30" dur="2000"/>
                                        <p:tgtEl>
                                          <p:spTgt spid="2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build="p" bldLvl="5"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1904&quot;&gt;&lt;object type=&quot;3&quot; unique_id=&quot;11925&quot;&gt;&lt;property id=&quot;20148&quot; value=&quot;5&quot;/&gt;&lt;property id=&quot;20300&quot; value=&quot;Slide 114&quot;/&gt;&lt;property id=&quot;20307&quot; value=&quot;269&quot;/&gt;&lt;/object&gt;&lt;object type=&quot;3&quot; unique_id=&quot;27230&quot;&gt;&lt;property id=&quot;20148&quot; value=&quot;5&quot;/&gt;&lt;property id=&quot;20300&quot; value=&quot;Slide 1&quot;/&gt;&lt;property id=&quot;20307&quot; value=&quot;331&quot;/&gt;&lt;/object&gt;&lt;object type=&quot;3&quot; unique_id=&quot;27231&quot;&gt;&lt;property id=&quot;20148&quot; value=&quot;5&quot;/&gt;&lt;property id=&quot;20300&quot; value=&quot;Slide 2 - &amp;quot;Welcome, the DaSy team is happy to work with you today…&amp;quot;&quot;/&gt;&lt;property id=&quot;20307&quot; value=&quot;389&quot;/&gt;&lt;/object&gt;&lt;object type=&quot;3&quot; unique_id=&quot;27232&quot;&gt;&lt;property id=&quot;20148&quot; value=&quot;5&quot;/&gt;&lt;property id=&quot;20300&quot; value=&quot;Slide 3&quot;/&gt;&lt;property id=&quot;20307&quot; value=&quot;391&quot;/&gt;&lt;/object&gt;&lt;object type=&quot;3&quot; unique_id=&quot;27233&quot;&gt;&lt;property id=&quot;20148&quot; value=&quot;5&quot;/&gt;&lt;property id=&quot;20300&quot; value=&quot;Slide 5 - &amp;quot;What to expect…&amp;quot;&quot;/&gt;&lt;property id=&quot;20307&quot; value=&quot;390&quot;/&gt;&lt;/object&gt;&lt;object type=&quot;3&quot; unique_id=&quot;27234&quot;&gt;&lt;property id=&quot;20148&quot; value=&quot;5&quot;/&gt;&lt;property id=&quot;20300&quot; value=&quot;Slide 6 - &amp;quot;Review Today’s Agenda and Outcomes&amp;quot;&quot;/&gt;&lt;property id=&quot;20307&quot; value=&quot;339&quot;/&gt;&lt;/object&gt;&lt;object type=&quot;3&quot; unique_id=&quot;27235&quot;&gt;&lt;property id=&quot;20148&quot; value=&quot;5&quot;/&gt;&lt;property id=&quot;20300&quot; value=&quot;Slide 7 - &amp;quot;What you told us… (n=18)&amp;quot;&quot;/&gt;&lt;property id=&quot;20307&quot; value=&quot;407&quot;/&gt;&lt;/object&gt;&lt;object type=&quot;3&quot; unique_id=&quot;27236&quot;&gt;&lt;property id=&quot;20148&quot; value=&quot;5&quot;/&gt;&lt;property id=&quot;20300&quot; value=&quot;Slide 8 - &amp;quot;“I understand and can articulate the advantages/value of linked and/or integrated data.”&amp;quot;&quot;/&gt;&lt;property id=&quot;20307&quot; value=&quot;392&quot;/&gt;&lt;/object&gt;&lt;object type=&quot;3&quot; unique_id=&quot;27237&quot;&gt;&lt;property id=&quot;20148&quot; value=&quot;5&quot;/&gt;&lt;property id=&quot;20300&quot; value=&quot;Slide 10 - &amp;quot;“I understand the governance and technical considerations for Part C and 619 data systems when planning to link an&quot;/&gt;&lt;property id=&quot;20307&quot; value=&quot;394&quot;/&gt;&lt;/object&gt;&lt;object type=&quot;3&quot; unique_id=&quot;27238&quot;&gt;&lt;property id=&quot;20148&quot; value=&quot;5&quot;/&gt;&lt;property id=&quot;20300&quot; value=&quot;Slide 9 - &amp;quot;“I understand which linked and/or integrated data can be used (from other programs/agencies) to answer critical que&quot;/&gt;&lt;property id=&quot;20307&quot; value=&quot;393&quot;/&gt;&lt;/object&gt;&lt;object type=&quot;3&quot; unique_id=&quot;27239&quot;&gt;&lt;property id=&quot;20148&quot; value=&quot;5&quot;/&gt;&lt;property id=&quot;20300&quot; value=&quot;Slide 11 - &amp;quot;“Please rate your level of familiarity with Early Childhood Integrated Data Systems (ECIDS) efforts in your state.&quot;/&gt;&lt;property id=&quot;20307&quot; value=&quot;395&quot;/&gt;&lt;/object&gt;&lt;object type=&quot;3&quot; unique_id=&quot;27240&quot;&gt;&lt;property id=&quot;20148&quot; value=&quot;5&quot;/&gt;&lt;property id=&quot;20300&quot; value=&quot;Slide 12 - &amp;quot;Getting to know you…&amp;quot;&quot;/&gt;&lt;property id=&quot;20307&quot; value=&quot;365&quot;/&gt;&lt;/object&gt;&lt;object type=&quot;3&quot; unique_id=&quot;27241&quot;&gt;&lt;property id=&quot;20148&quot; value=&quot;5&quot;/&gt;&lt;property id=&quot;20300&quot; value=&quot;Slide 13 - &amp;quot;Terms, Resources, &amp;amp; Tools&amp;quot;&quot;/&gt;&lt;property id=&quot;20307&quot; value=&quot;397&quot;/&gt;&lt;/object&gt;&lt;object type=&quot;3&quot; unique_id=&quot;27242&quot;&gt;&lt;property id=&quot;20148&quot; value=&quot;5&quot;/&gt;&lt;property id=&quot;20300&quot; value=&quot;Slide 14 - &amp;quot;Key Terminology for the Next Two Days&amp;quot;&quot;/&gt;&lt;property id=&quot;20307&quot; value=&quot;388&quot;/&gt;&lt;/object&gt;&lt;object type=&quot;3&quot; unique_id=&quot;27243&quot;&gt;&lt;property id=&quot;20148&quot; value=&quot;5&quot;/&gt;&lt;property id=&quot;20300&quot; value=&quot;Slide 16 - &amp;quot;Broad Definition of “Data System”&amp;quot;&quot;/&gt;&lt;property id=&quot;20307&quot; value=&quot;401&quot;/&gt;&lt;/object&gt;&lt;object type=&quot;3&quot; unique_id=&quot;27244&quot;&gt;&lt;property id=&quot;20148&quot; value=&quot;5&quot;/&gt;&lt;property id=&quot;20300&quot; value=&quot;Slide 17 - &amp;quot;The DaSy Data System Framework:  What is it?&amp;quot;&quot;/&gt;&lt;property id=&quot;20307&quot; value=&quot;399&quot;/&gt;&lt;/object&gt;&lt;object type=&quot;3&quot; unique_id=&quot;27245&quot;&gt;&lt;property id=&quot;20148&quot; value=&quot;5&quot;/&gt;&lt;property id=&quot;20300&quot; value=&quot;Slide 18 - &amp;quot;Purpose of the DaSy Data System Framework&amp;quot;&quot;/&gt;&lt;property id=&quot;20307&quot; value=&quot;400&quot;/&gt;&lt;/object&gt;&lt;object type=&quot;3&quot; unique_id=&quot;27246&quot;&gt;&lt;property id=&quot;20148&quot; value=&quot;5&quot;/&gt;&lt;property id=&quot;20300&quot; value=&quot;Slide 19 - &amp;quot;The DaSy Framework Addresses Three Major Uses of Data &amp;quot;&quot;/&gt;&lt;property id=&quot;20307&quot; value=&quot;402&quot;/&gt;&lt;/object&gt;&lt;object type=&quot;3&quot; unique_id=&quot;27247&quot;&gt;&lt;property id=&quot;20148&quot; value=&quot;5&quot;/&gt;&lt;property id=&quot;20300&quot; value=&quot;Slide 20 - &amp;quot;Six Subcomponents of the DaSy Framework&amp;quot;&quot;/&gt;&lt;property id=&quot;20307&quot; value=&quot;403&quot;/&gt;&lt;/object&gt;&lt;object type=&quot;3&quot; unique_id=&quot;27248&quot;&gt;&lt;property id=&quot;20148&quot; value=&quot;5&quot;/&gt;&lt;property id=&quot;20300&quot; value=&quot;Slide 21&quot;/&gt;&lt;property id=&quot;20307&quot; value=&quot;405&quot;/&gt;&lt;/object&gt;&lt;object type=&quot;3&quot; unique_id=&quot;27249&quot;&gt;&lt;property id=&quot;20148&quot; value=&quot;5&quot;/&gt;&lt;property id=&quot;20300&quot; value=&quot;Slide 22 - &amp;quot;The ECIDS Toolkit&amp;quot;&quot;/&gt;&lt;property id=&quot;20307&quot; value=&quot;404&quot;/&gt;&lt;/object&gt;&lt;object type=&quot;3&quot; unique_id=&quot;27250&quot;&gt;&lt;property id=&quot;20148&quot; value=&quot;5&quot;/&gt;&lt;property id=&quot;20300&quot; value=&quot;Slide 25 - &amp;quot;Table Talk&amp;quot;&quot;/&gt;&lt;property id=&quot;20307&quot; value=&quot;406&quot;/&gt;&lt;/object&gt;&lt;object type=&quot;3&quot; unique_id=&quot;27251&quot;&gt;&lt;property id=&quot;20148&quot; value=&quot;5&quot;/&gt;&lt;property id=&quot;20300&quot; value=&quot;Slide 26 - &amp;quot;Exploring Linked and Integrated Data&amp;quot;&quot;/&gt;&lt;property id=&quot;20307&quot; value=&quot;353&quot;/&gt;&lt;/object&gt;&lt;object type=&quot;3&quot; unique_id=&quot;27253&quot;&gt;&lt;property id=&quot;20148&quot; value=&quot;5&quot;/&gt;&lt;property id=&quot;20300&quot; value=&quot;Slide 31 - &amp;quot;Data Linkage&amp;quot;&quot;/&gt;&lt;property id=&quot;20307&quot; value=&quot;386&quot;/&gt;&lt;/object&gt;&lt;object type=&quot;3&quot; unique_id=&quot;27254&quot;&gt;&lt;property id=&quot;20148&quot; value=&quot;5&quot;/&gt;&lt;property id=&quot;20300&quot; value=&quot;Slide 32 - &amp;quot;Data Integration&amp;quot;&quot;/&gt;&lt;property id=&quot;20307&quot; value=&quot;387&quot;/&gt;&lt;/object&gt;&lt;object type=&quot;3&quot; unique_id=&quot;27255&quot;&gt;&lt;property id=&quot;20148&quot; value=&quot;5&quot;/&gt;&lt;property id=&quot;20300&quot; value=&quot;Slide 35 - &amp;quot;Why integrate data?&amp;quot;&quot;/&gt;&lt;property id=&quot;20307&quot; value=&quot;361&quot;/&gt;&lt;/object&gt;&lt;object type=&quot;3&quot; unique_id=&quot;27256&quot;&gt;&lt;property id=&quot;20148&quot; value=&quot;5&quot;/&gt;&lt;property id=&quot;20300&quot; value=&quot;Slide 33 - &amp;quot;What does integrating data mean?&amp;quot;&quot;/&gt;&lt;property id=&quot;20307&quot; value=&quot;362&quot;/&gt;&lt;/object&gt;&lt;object type=&quot;3&quot; unique_id=&quot;27257&quot;&gt;&lt;property id=&quot;20148&quot; value=&quot;5&quot;/&gt;&lt;property id=&quot;20300&quot; value=&quot;Slide 37 - &amp;quot;Large Group Discussion&amp;quot;&quot;/&gt;&lt;property id=&quot;20307&quot; value=&quot;364&quot;/&gt;&lt;/object&gt;&lt;object type=&quot;3&quot; unique_id=&quot;27258&quot;&gt;&lt;property id=&quot;20148&quot; value=&quot;5&quot;/&gt;&lt;property id=&quot;20300&quot; value=&quot;Slide 38 - &amp;quot;Impact of Selection of Integrated Data Model&amp;quot;&quot;/&gt;&lt;property id=&quot;20307&quot; value=&quot;377&quot;/&gt;&lt;/object&gt;&lt;object type=&quot;3&quot; unique_id=&quot;27259&quot;&gt;&lt;property id=&quot;20148&quot; value=&quot;5&quot;/&gt;&lt;property id=&quot;20300&quot; value=&quot;Slide 39 - &amp;quot;Key Features of Centralized Models &amp;quot;&quot;/&gt;&lt;property id=&quot;20307&quot; value=&quot;378&quot;/&gt;&lt;/object&gt;&lt;object type=&quot;3&quot; unique_id=&quot;27260&quot;&gt;&lt;property id=&quot;20148&quot; value=&quot;5&quot;/&gt;&lt;property id=&quot;20300&quot; value=&quot;Slide 41&quot;/&gt;&lt;property id=&quot;20307&quot; value=&quot;379&quot;/&gt;&lt;/object&gt;&lt;object type=&quot;3&quot; unique_id=&quot;27261&quot;&gt;&lt;property id=&quot;20148&quot; value=&quot;5&quot;/&gt;&lt;property id=&quot;20300&quot; value=&quot;Slide 43 - &amp;quot;Key Features of Federated Models &amp;quot;&quot;/&gt;&lt;property id=&quot;20307&quot; value=&quot;380&quot;/&gt;&lt;/object&gt;&lt;object type=&quot;3&quot; unique_id=&quot;27262&quot;&gt;&lt;property id=&quot;20148&quot; value=&quot;5&quot;/&gt;&lt;property id=&quot;20300&quot; value=&quot;Slide 44&quot;/&gt;&lt;property id=&quot;20307&quot; value=&quot;381&quot;/&gt;&lt;/object&gt;&lt;object type=&quot;3&quot; unique_id=&quot;27263&quot;&gt;&lt;property id=&quot;20148&quot; value=&quot;5&quot;/&gt;&lt;property id=&quot;20300&quot; value=&quot;Slide 46 - &amp;quot;Key Features of Hybrid Models&amp;quot;&quot;/&gt;&lt;property id=&quot;20307&quot; value=&quot;382&quot;/&gt;&lt;/object&gt;&lt;object type=&quot;3&quot; unique_id=&quot;27264&quot;&gt;&lt;property id=&quot;20148&quot; value=&quot;5&quot;/&gt;&lt;property id=&quot;20300&quot; value=&quot;Slide 47&quot;/&gt;&lt;property id=&quot;20307&quot; value=&quot;383&quot;/&gt;&lt;/object&gt;&lt;object type=&quot;3&quot; unique_id=&quot;27265&quot;&gt;&lt;property id=&quot;20148&quot; value=&quot;5&quot;/&gt;&lt;property id=&quot;20300&quot; value=&quot;Slide 50 - &amp;quot; Reflections&amp;quot;&quot;/&gt;&lt;property id=&quot;20307&quot; value=&quot;409&quot;/&gt;&lt;/object&gt;&lt;object type=&quot;3&quot; unique_id=&quot;27266&quot;&gt;&lt;property id=&quot;20148&quot; value=&quot;5&quot;/&gt;&lt;property id=&quot;20300&quot; value=&quot;Slide 51 - &amp;quot;Break  Please return by 10:45 &amp;quot;&quot;/&gt;&lt;property id=&quot;20307&quot; value=&quot;408&quot;/&gt;&lt;/object&gt;&lt;object type=&quot;3&quot; unique_id=&quot;27267&quot;&gt;&lt;property id=&quot;20148&quot; value=&quot;5&quot;/&gt;&lt;property id=&quot;20300&quot; value=&quot;Slide 52 - &amp;quot;Governance and Technical Considerations for Part C and 619 Data Systems When Planning to Integrate Data &amp;quot;&quot;/&gt;&lt;property id=&quot;20307&quot; value=&quot;356&quot;/&gt;&lt;/object&gt;&lt;object type=&quot;3&quot; unique_id=&quot;27268&quot;&gt;&lt;property id=&quot;20148&quot; value=&quot;5&quot;/&gt;&lt;property id=&quot;20300&quot; value=&quot;Slide 53 - &amp;quot;Integrated Data Governance Principles&amp;quot;&quot;/&gt;&lt;property id=&quot;20307&quot; value=&quot;442&quot;/&gt;&lt;/object&gt;&lt;object type=&quot;3&quot; unique_id=&quot;27271&quot;&gt;&lt;property id=&quot;20148&quot; value=&quot;5&quot;/&gt;&lt;property id=&quot;20300&quot; value=&quot;Slide 56 - &amp;quot;Technical Considerations&amp;quot;&quot;/&gt;&lt;property id=&quot;20307&quot; value=&quot;443&quot;/&gt;&lt;/object&gt;&lt;object type=&quot;3&quot; unique_id=&quot;27275&quot;&gt;&lt;property id=&quot;20148&quot; value=&quot;5&quot;/&gt;&lt;property id=&quot;20300&quot; value=&quot;Slide 61 - &amp;quot;Where do you start?&amp;quot;&quot;/&gt;&lt;property id=&quot;20307&quot; value=&quot;430&quot;/&gt;&lt;/object&gt;&lt;object type=&quot;3&quot; unique_id=&quot;27276&quot;&gt;&lt;property id=&quot;20148&quot; value=&quot;5&quot;/&gt;&lt;property id=&quot;20300&quot; value=&quot;Slide 62 - &amp;quot;Why are requirements important?&amp;quot;&quot;/&gt;&lt;property id=&quot;20307&quot; value=&quot;431&quot;/&gt;&lt;/object&gt;&lt;object type=&quot;3&quot; unique_id=&quot;27277&quot;&gt;&lt;property id=&quot;20148&quot; value=&quot;5&quot;/&gt;&lt;property id=&quot;20300&quot; value=&quot;Slide 64 - &amp;quot;When are these considerations made?&amp;quot;&quot;/&gt;&lt;property id=&quot;20307&quot; value=&quot;432&quot;/&gt;&lt;/object&gt;&lt;object type=&quot;3&quot; unique_id=&quot;27278&quot;&gt;&lt;property id=&quot;20148&quot; value=&quot;5&quot;/&gt;&lt;property id=&quot;20300&quot; value=&quot;Slide 65 - &amp;quot;How these decisions are made…&amp;quot;&quot;/&gt;&lt;property id=&quot;20307&quot; value=&quot;433&quot;/&gt;&lt;/object&gt;&lt;object type=&quot;3&quot; unique_id=&quot;27279&quot;&gt;&lt;property id=&quot;20148&quot; value=&quot;5&quot;/&gt;&lt;property id=&quot;20300&quot; value=&quot;Slide 66 - &amp;quot;Desired outcome(s) should…&amp;quot;&quot;/&gt;&lt;property id=&quot;20307&quot; value=&quot;434&quot;/&gt;&lt;/object&gt;&lt;object type=&quot;3&quot; unique_id=&quot;27280&quot;&gt;&lt;property id=&quot;20148&quot; value=&quot;5&quot;/&gt;&lt;property id=&quot;20300&quot; value=&quot;Slide 67 - &amp;quot;Benefits of good planning&amp;quot;&quot;/&gt;&lt;property id=&quot;20307&quot; value=&quot;435&quot;/&gt;&lt;/object&gt;&lt;object type=&quot;3&quot; unique_id=&quot;27281&quot;&gt;&lt;property id=&quot;20148&quot; value=&quot;5&quot;/&gt;&lt;property id=&quot;20300&quot; value=&quot;Slide 68 - &amp;quot;Hitting the Target&amp;quot;&quot;/&gt;&lt;property id=&quot;20307&quot; value=&quot;436&quot;/&gt;&lt;/object&gt;&lt;object type=&quot;3&quot; unique_id=&quot;27282&quot;&gt;&lt;property id=&quot;20148&quot; value=&quot;5&quot;/&gt;&lt;property id=&quot;20300&quot; value=&quot;Slide 69 - &amp;quot; Reflections&amp;quot;&quot;/&gt;&lt;property id=&quot;20307&quot; value=&quot;411&quot;/&gt;&lt;/object&gt;&lt;object type=&quot;3&quot; unique_id=&quot;27283&quot;&gt;&lt;property id=&quot;20148&quot; value=&quot;5&quot;/&gt;&lt;property id=&quot;20300&quot; value=&quot;Slide 70 - &amp;quot;Lunch!    Please be back here no later than 1:15 pm.&amp;quot;&quot;/&gt;&lt;property id=&quot;20307&quot; value=&quot;357&quot;/&gt;&lt;/object&gt;&lt;object type=&quot;3&quot; unique_id=&quot;27284&quot;&gt;&lt;property id=&quot;20148&quot; value=&quot;5&quot;/&gt;&lt;property id=&quot;20300&quot; value=&quot;Slide 71 - &amp;quot;Critical Questions&amp;quot;&quot;/&gt;&lt;property id=&quot;20307&quot; value=&quot;355&quot;/&gt;&lt;/object&gt;&lt;object type=&quot;3&quot; unique_id=&quot;27286&quot;&gt;&lt;property id=&quot;20148&quot; value=&quot;5&quot;/&gt;&lt;property id=&quot;20300&quot; value=&quot;Slide 78 - &amp;quot;10 Critical Questions Identified by DaSy&amp;quot;&quot;/&gt;&lt;property id=&quot;20307&quot; value=&quot;371&quot;/&gt;&lt;/object&gt;&lt;object type=&quot;3&quot; unique_id=&quot;27287&quot;&gt;&lt;property id=&quot;20148&quot; value=&quot;5&quot;/&gt;&lt;property id=&quot;20300&quot; value=&quot;Slide 34 - &amp;quot;DaSy Framework &amp;amp; Your Responses&amp;quot;&quot;/&gt;&lt;property id=&quot;20307&quot; value=&quot;372&quot;/&gt;&lt;/object&gt;&lt;object type=&quot;3&quot; unique_id=&quot;27289&quot;&gt;&lt;property id=&quot;20148&quot; value=&quot;5&quot;/&gt;&lt;property id=&quot;20300&quot; value=&quot;Slide 82 - &amp;quot;Mapping the Elements&amp;quot;&quot;/&gt;&lt;property id=&quot;20307&quot; value=&quot;368&quot;/&gt;&lt;/object&gt;&lt;object type=&quot;3&quot; unique_id=&quot;27290&quot;&gt;&lt;property id=&quot;20148&quot; value=&quot;5&quot;/&gt;&lt;property id=&quot;20300&quot; value=&quot;Slide 83 - &amp;quot;Report Out&amp;quot;&quot;/&gt;&lt;property id=&quot;20307&quot; value=&quot;369&quot;/&gt;&lt;/object&gt;&lt;object type=&quot;3&quot; unique_id=&quot;27291&quot;&gt;&lt;property id=&quot;20148&quot; value=&quot;5&quot;/&gt;&lt;property id=&quot;20300&quot; value=&quot;Slide 84 - &amp;quot; Reflections&amp;quot;&quot;/&gt;&lt;property id=&quot;20307&quot; value=&quot;410&quot;/&gt;&lt;/object&gt;&lt;object type=&quot;3&quot; unique_id=&quot;27292&quot;&gt;&lt;property id=&quot;20148&quot; value=&quot;5&quot;/&gt;&lt;property id=&quot;20300&quot; value=&quot;Slide 85&quot;/&gt;&lt;property id=&quot;20307&quot; value=&quot;384&quot;/&gt;&lt;/object&gt;&lt;object type=&quot;3&quot; unique_id=&quot;27293&quot;&gt;&lt;property id=&quot;20148&quot; value=&quot;5&quot;/&gt;&lt;property id=&quot;20300&quot; value=&quot;Slide 86 - &amp;quot;What Is an ECIDS? &amp;quot;&quot;/&gt;&lt;property id=&quot;20307&quot; value=&quot;376&quot;/&gt;&lt;/object&gt;&lt;object type=&quot;3&quot; unique_id=&quot;27294&quot;&gt;&lt;property id=&quot;20148&quot; value=&quot;5&quot;/&gt;&lt;property id=&quot;20300&quot; value=&quot;Slide 93&quot;/&gt;&lt;property id=&quot;20307&quot; value=&quot;414&quot;/&gt;&lt;/object&gt;&lt;object type=&quot;3&quot; unique_id=&quot;27295&quot;&gt;&lt;property id=&quot;20148&quot; value=&quot;5&quot;/&gt;&lt;property id=&quot;20300&quot; value=&quot;Slide 96 - &amp;quot;Are you…&amp;quot;&quot;/&gt;&lt;property id=&quot;20307&quot; value=&quot;415&quot;/&gt;&lt;/object&gt;&lt;object type=&quot;3&quot; unique_id=&quot;27296&quot;&gt;&lt;property id=&quot;20148&quot; value=&quot;5&quot;/&gt;&lt;property id=&quot;20300&quot; value=&quot;Slide 97 - &amp;quot;Stakeholder Engagement Process&amp;quot;&quot;/&gt;&lt;property id=&quot;20307&quot; value=&quot;416&quot;/&gt;&lt;/object&gt;&lt;object type=&quot;3&quot; unique_id=&quot;27297&quot;&gt;&lt;property id=&quot;20148&quot; value=&quot;5&quot;/&gt;&lt;property id=&quot;20300&quot; value=&quot;Slide 98 - &amp;quot;Stage 1: Inform Beginning Your Involvement&amp;quot;&quot;/&gt;&lt;property id=&quot;20307&quot; value=&quot;417&quot;/&gt;&lt;/object&gt;&lt;object type=&quot;3&quot; unique_id=&quot;27298&quot;&gt;&lt;property id=&quot;20148&quot; value=&quot;5&quot;/&gt;&lt;property id=&quot;20300&quot; value=&quot;Slide 99 - &amp;quot;Benefits of a High-Quality Integrated Data System to Part C/619&amp;quot;&quot;/&gt;&lt;property id=&quot;20307&quot; value=&quot;418&quot;/&gt;&lt;/object&gt;&lt;object type=&quot;3&quot; unique_id=&quot;27299&quot;&gt;&lt;property id=&quot;20148&quot; value=&quot;5&quot;/&gt;&lt;property id=&quot;20300&quot; value=&quot;Slide 100 - &amp;quot;Exploring Your Program’s                  Needs and Interests&amp;quot;&quot;/&gt;&lt;property id=&quot;20307&quot; value=&quot;419&quot;/&gt;&lt;/object&gt;&lt;object type=&quot;3&quot; unique_id=&quot;27300&quot;&gt;&lt;property id=&quot;20148&quot; value=&quot;5&quot;/&gt;&lt;property id=&quot;20300&quot; value=&quot;Slide 101 - &amp;quot;Stage 2: Prepare&amp;quot;&quot;/&gt;&lt;property id=&quot;20307&quot; value=&quot;420&quot;/&gt;&lt;/object&gt;&lt;object type=&quot;3&quot; unique_id=&quot;27301&quot;&gt;&lt;property id=&quot;20148&quot; value=&quot;5&quot;/&gt;&lt;property id=&quot;20300&quot; value=&quot;Slide 102 - &amp;quot;Enhancing Your Engagement Purposeful Planning&amp;quot;&quot;/&gt;&lt;property id=&quot;20307&quot; value=&quot;421&quot;/&gt;&lt;/object&gt;&lt;object type=&quot;3&quot; unique_id=&quot;27302&quot;&gt;&lt;property id=&quot;20148&quot; value=&quot;5&quot;/&gt;&lt;property id=&quot;20300&quot; value=&quot;Slide 103 - &amp;quot;Create a Message Map&amp;quot;&quot;/&gt;&lt;property id=&quot;20307&quot; value=&quot;422&quot;/&gt;&lt;/object&gt;&lt;object type=&quot;3&quot; unique_id=&quot;27303&quot;&gt;&lt;property id=&quot;20148&quot; value=&quot;5&quot;/&gt;&lt;property id=&quot;20300&quot; value=&quot;Slide 105 - &amp;quot;Stage 3: Act&amp;quot;&quot;/&gt;&lt;property id=&quot;20307&quot; value=&quot;423&quot;/&gt;&lt;/object&gt;&lt;object type=&quot;3&quot; unique_id=&quot;27304&quot;&gt;&lt;property id=&quot;20148&quot; value=&quot;5&quot;/&gt;&lt;property id=&quot;20300&quot; value=&quot;Slide 106 - &amp;quot;Enhancing Your Engagement Information Gathering&amp;quot;&quot;/&gt;&lt;property id=&quot;20307&quot; value=&quot;424&quot;/&gt;&lt;/object&gt;&lt;object type=&quot;3&quot; unique_id=&quot;27305&quot;&gt;&lt;property id=&quot;20148&quot; value=&quot;5&quot;/&gt;&lt;property id=&quot;20300&quot; value=&quot;Slide 107 - &amp;quot;Reflect&amp;quot;&quot;/&gt;&lt;property id=&quot;20307&quot; value=&quot;425&quot;/&gt;&lt;/object&gt;&lt;object type=&quot;3&quot; unique_id=&quot;27306&quot;&gt;&lt;property id=&quot;20148&quot; value=&quot;5&quot;/&gt;&lt;property id=&quot;20300&quot; value=&quot;Slide 108 - &amp;quot;Putting it All Together&amp;quot;&quot;/&gt;&lt;property id=&quot;20307&quot; value=&quot;426&quot;/&gt;&lt;/object&gt;&lt;object type=&quot;3&quot; unique_id=&quot;27307&quot;&gt;&lt;property id=&quot;20148&quot; value=&quot;5&quot;/&gt;&lt;property id=&quot;20300&quot; value=&quot;Slide 109 - &amp;quot;Putting it All Together with the ECIDS Demonstrations&amp;quot;&quot;/&gt;&lt;property id=&quot;20307&quot; value=&quot;427&quot;/&gt;&lt;/object&gt;&lt;object type=&quot;3&quot; unique_id=&quot;27308&quot;&gt;&lt;property id=&quot;20148&quot; value=&quot;5&quot;/&gt;&lt;property id=&quot;20300&quot; value=&quot;Slide 110 - &amp;quot;http://www.dasycenter.org/resources/modules.html  &amp;quot;&quot;/&gt;&lt;property id=&quot;20307&quot; value=&quot;428&quot;/&gt;&lt;/object&gt;&lt;object type=&quot;3&quot; unique_id=&quot;27310&quot;&gt;&lt;property id=&quot;20148&quot; value=&quot;5&quot;/&gt;&lt;property id=&quot;20300&quot; value=&quot;Slide 111 - &amp;quot; Reflections&amp;quot;&quot;/&gt;&lt;property id=&quot;20307&quot; value=&quot;412&quot;/&gt;&lt;/object&gt;&lt;object type=&quot;3&quot; unique_id=&quot;27311&quot;&gt;&lt;property id=&quot;20148&quot; value=&quot;5&quot;/&gt;&lt;property id=&quot;20300&quot; value=&quot;Slide 112 - &amp;quot;Next Steps and TA Needs&amp;quot;&quot;/&gt;&lt;property id=&quot;20307&quot; value=&quot;385&quot;/&gt;&lt;/object&gt;&lt;object type=&quot;3&quot; unique_id=&quot;27312&quot;&gt;&lt;property id=&quot;20148&quot; value=&quot;5&quot;/&gt;&lt;property id=&quot;20300&quot; value=&quot;Slide 113 - &amp;quot;Today’s Evaluation &amp;amp; Tomorrow’s Meeting &amp;quot;&quot;/&gt;&lt;property id=&quot;20307&quot; value=&quot;375&quot;/&gt;&lt;/object&gt;&lt;object type=&quot;3&quot; unique_id=&quot;27314&quot;&gt;&lt;property id=&quot;20148&quot; value=&quot;5&quot;/&gt;&lt;property id=&quot;20300&quot; value=&quot;Slide 4 - &amp;quot;Who Is Participating Tomorrow?&amp;quot;&quot;/&gt;&lt;property id=&quot;20307&quot; value=&quot;487&quot;/&gt;&lt;/object&gt;&lt;object type=&quot;3&quot; unique_id=&quot;27315&quot;&gt;&lt;property id=&quot;20148&quot; value=&quot;5&quot;/&gt;&lt;property id=&quot;20300&quot; value=&quot;Slide 15 - &amp;quot;Resources/Tools: DaSy Framework and ECIDS Toolkit&amp;quot;&quot;/&gt;&lt;property id=&quot;20307&quot; value=&quot;445&quot;/&gt;&lt;/object&gt;&lt;object type=&quot;3&quot; unique_id=&quot;27316&quot;&gt;&lt;property id=&quot;20148&quot; value=&quot;5&quot;/&gt;&lt;property id=&quot;20300&quot; value=&quot;Slide 23 - &amp;quot;A Stakeholder Engagement Example&amp;quot;&quot;/&gt;&lt;property id=&quot;20307&quot; value=&quot;447&quot;/&gt;&lt;/object&gt;&lt;object type=&quot;3&quot; unique_id=&quot;27317&quot;&gt;&lt;property id=&quot;20148&quot; value=&quot;5&quot;/&gt;&lt;property id=&quot;20300&quot; value=&quot;Slide 24 - &amp;quot;A Systems Design Example&amp;quot;&quot;/&gt;&lt;property id=&quot;20307&quot; value=&quot;472&quot;/&gt;&lt;/object&gt;&lt;object type=&quot;3&quot; unique_id=&quot;27318&quot;&gt;&lt;property id=&quot;20148&quot; value=&quot;5&quot;/&gt;&lt;property id=&quot;20300&quot; value=&quot;Slide 27 - &amp;quot;Intro Reflection and Planning Tool&amp;quot;&quot;/&gt;&lt;property id=&quot;20307&quot; value=&quot;446&quot;/&gt;&lt;/object&gt;&lt;object type=&quot;3&quot; unique_id=&quot;27319&quot;&gt;&lt;property id=&quot;20148&quot; value=&quot;5&quot;/&gt;&lt;property id=&quot;20300&quot; value=&quot;Slide 28&quot;/&gt;&lt;property id=&quot;20307&quot; value=&quot;470&quot;/&gt;&lt;/object&gt;&lt;object type=&quot;3&quot; unique_id=&quot;27320&quot;&gt;&lt;property id=&quot;20148&quot; value=&quot;5&quot;/&gt;&lt;property id=&quot;20300&quot; value=&quot;Slide 29 - &amp;quot;Data/Information Sharing&amp;quot;&quot;/&gt;&lt;property id=&quot;20307&quot; value=&quot;469&quot;/&gt;&lt;/object&gt;&lt;object type=&quot;3&quot; unique_id=&quot;27321&quot;&gt;&lt;property id=&quot;20148&quot; value=&quot;5&quot;/&gt;&lt;property id=&quot;20300&quot; value=&quot;Slide 30&quot;/&gt;&lt;property id=&quot;20307&quot; value=&quot;476&quot;/&gt;&lt;/object&gt;&lt;object type=&quot;3&quot; unique_id=&quot;27322&quot;&gt;&lt;property id=&quot;20148&quot; value=&quot;5&quot;/&gt;&lt;property id=&quot;20300&quot; value=&quot;Slide 36&quot;/&gt;&lt;property id=&quot;20307&quot; value=&quot;466&quot;/&gt;&lt;/object&gt;&lt;object type=&quot;3&quot; unique_id=&quot;27323&quot;&gt;&lt;property id=&quot;20148&quot; value=&quot;5&quot;/&gt;&lt;property id=&quot;20300&quot; value=&quot;Slide 40 - &amp;quot;Single Agency Example&amp;quot;&quot;/&gt;&lt;property id=&quot;20307&quot; value=&quot;464&quot;/&gt;&lt;/object&gt;&lt;object type=&quot;3&quot; unique_id=&quot;27324&quot;&gt;&lt;property id=&quot;20148&quot; value=&quot;5&quot;/&gt;&lt;property id=&quot;20300&quot; value=&quot;Slide 42 - &amp;quot;An SLDS Example&amp;quot;&quot;/&gt;&lt;property id=&quot;20307&quot; value=&quot;465&quot;/&gt;&lt;/object&gt;&lt;object type=&quot;3&quot; unique_id=&quot;27325&quot;&gt;&lt;property id=&quot;20148&quot; value=&quot;5&quot;/&gt;&lt;property id=&quot;20300&quot; value=&quot;Slide 45&quot;/&gt;&lt;property id=&quot;20307&quot; value=&quot;462&quot;/&gt;&lt;/object&gt;&lt;object type=&quot;3&quot; unique_id=&quot;27326&quot;&gt;&lt;property id=&quot;20148&quot; value=&quot;5&quot;/&gt;&lt;property id=&quot;20300&quot; value=&quot;Slide 48&quot;/&gt;&lt;property id=&quot;20307&quot; value=&quot;467&quot;/&gt;&lt;/object&gt;&lt;object type=&quot;3&quot; unique_id=&quot;27327&quot;&gt;&lt;property id=&quot;20148&quot; value=&quot;5&quot;/&gt;&lt;property id=&quot;20300&quot; value=&quot;Slide 49 - &amp;quot;Common Misconceptions&amp;quot;&quot;/&gt;&lt;property id=&quot;20307&quot; value=&quot;468&quot;/&gt;&lt;/object&gt;&lt;object type=&quot;3&quot; unique_id=&quot;27328&quot;&gt;&lt;property id=&quot;20148&quot; value=&quot;5&quot;/&gt;&lt;property id=&quot;20300&quot; value=&quot;Slide 54 - &amp;quot;DaSy Framework &amp;amp; Your Responses&amp;quot;&quot;/&gt;&lt;property id=&quot;20307&quot; value=&quot;449&quot;/&gt;&lt;/object&gt;&lt;object type=&quot;3&quot; unique_id=&quot;27329&quot;&gt;&lt;property id=&quot;20148&quot; value=&quot;5&quot;/&gt;&lt;property id=&quot;20300&quot; value=&quot;Slide 55 - &amp;quot;DaSy Framework &amp;amp; Your Responses&amp;quot;&quot;/&gt;&lt;property id=&quot;20307&quot; value=&quot;460&quot;/&gt;&lt;/object&gt;&lt;object type=&quot;3&quot; unique_id=&quot;27330&quot;&gt;&lt;property id=&quot;20148&quot; value=&quot;5&quot;/&gt;&lt;property id=&quot;20300&quot; value=&quot;Slide 57 - &amp;quot;DaSy Framework &amp;amp; Your Responses&amp;quot;&quot;/&gt;&lt;property id=&quot;20307&quot; value=&quot;450&quot;/&gt;&lt;/object&gt;&lt;object type=&quot;3&quot; unique_id=&quot;27331&quot;&gt;&lt;property id=&quot;20148&quot; value=&quot;5&quot;/&gt;&lt;property id=&quot;20300&quot; value=&quot;Slide 58 - &amp;quot;DaSy Framework &amp;amp; Your Responses&amp;quot;&quot;/&gt;&lt;property id=&quot;20307&quot; value=&quot;451&quot;/&gt;&lt;/object&gt;&lt;object type=&quot;3&quot; unique_id=&quot;27332&quot;&gt;&lt;property id=&quot;20148&quot; value=&quot;5&quot;/&gt;&lt;property id=&quot;20300&quot; value=&quot;Slide 59 - &amp;quot;DaSy Framework &amp;amp; Your Responses&amp;quot;&quot;/&gt;&lt;property id=&quot;20307&quot; value=&quot;452&quot;/&gt;&lt;/object&gt;&lt;object type=&quot;3&quot; unique_id=&quot;27333&quot;&gt;&lt;property id=&quot;20148&quot; value=&quot;5&quot;/&gt;&lt;property id=&quot;20300&quot; value=&quot;Slide 60 - &amp;quot;DaSy Framework &amp;amp; Your Responses&amp;quot;&quot;/&gt;&lt;property id=&quot;20307&quot; value=&quot;453&quot;/&gt;&lt;/object&gt;&lt;object type=&quot;3&quot; unique_id=&quot;27334&quot;&gt;&lt;property id=&quot;20148&quot; value=&quot;5&quot;/&gt;&lt;property id=&quot;20300&quot; value=&quot;Slide 63 - &amp;quot;What functionality is needed for those requirements?&amp;quot;&quot;/&gt;&lt;property id=&quot;20307&quot; value=&quot;444&quot;/&gt;&lt;/object&gt;&lt;object type=&quot;3&quot; unique_id=&quot;27335&quot;&gt;&lt;property id=&quot;20148&quot; value=&quot;5&quot;/&gt;&lt;property id=&quot;20300&quot; value=&quot;Slide 72 - &amp;quot;DaSy Framework &amp;amp; Your Responses&amp;quot;&quot;/&gt;&lt;property id=&quot;20307&quot; value=&quot;448&quot;/&gt;&lt;/object&gt;&lt;object type=&quot;3&quot; unique_id=&quot;27336&quot;&gt;&lt;property id=&quot;20148&quot; value=&quot;5&quot;/&gt;&lt;property id=&quot;20300&quot; value=&quot;Slide 73 - &amp;quot;DaSy Framework &amp;amp; Your Responses&amp;quot;&quot;/&gt;&lt;property id=&quot;20307&quot; value=&quot;457&quot;/&gt;&lt;/object&gt;&lt;object type=&quot;3&quot; unique_id=&quot;27337&quot;&gt;&lt;property id=&quot;20148&quot; value=&quot;5&quot;/&gt;&lt;property id=&quot;20300&quot; value=&quot;Slide 74 - &amp;quot;DaSy Framework &amp;amp; Your Responses&amp;quot;&quot;/&gt;&lt;property id=&quot;20307&quot; value=&quot;458&quot;/&gt;&lt;/object&gt;&lt;object type=&quot;3&quot; unique_id=&quot;27338&quot;&gt;&lt;property id=&quot;20148&quot; value=&quot;5&quot;/&gt;&lt;property id=&quot;20300&quot; value=&quot;Slide 75 - &amp;quot;DaSy Framework &amp;amp; Your Responses&amp;quot;&quot;/&gt;&lt;property id=&quot;20307&quot; value=&quot;459&quot;/&gt;&lt;/object&gt;&lt;object type=&quot;3&quot; unique_id=&quot;27339&quot;&gt;&lt;property id=&quot;20148&quot; value=&quot;5&quot;/&gt;&lt;property id=&quot;20300&quot; value=&quot;Slide 76 - &amp;quot;Lets Think About Critical Questions&amp;quot;&quot;/&gt;&lt;property id=&quot;20307&quot; value=&quot;482&quot;/&gt;&lt;/object&gt;&lt;object type=&quot;3&quot; unique_id=&quot;27340&quot;&gt;&lt;property id=&quot;20148&quot; value=&quot;5&quot;/&gt;&lt;property id=&quot;20300&quot; value=&quot;Slide 77 - &amp;quot;Stickers, Stickers, and More Stickers Activity&amp;quot;&quot;/&gt;&lt;property id=&quot;20307&quot; value=&quot;486&quot;/&gt;&lt;/object&gt;&lt;object type=&quot;3&quot; unique_id=&quot;27341&quot;&gt;&lt;property id=&quot;20148&quot; value=&quot;5&quot;/&gt;&lt;property id=&quot;20300&quot; value=&quot;Slide 79 - &amp;quot;Critical Questions&amp;quot;&quot;/&gt;&lt;property id=&quot;20307&quot; value=&quot;483&quot;/&gt;&lt;/object&gt;&lt;object type=&quot;3&quot; unique_id=&quot;27342&quot;&gt;&lt;property id=&quot;20148&quot; value=&quot;5&quot;/&gt;&lt;property id=&quot;20300&quot; value=&quot;Slide 80 - &amp;quot;Critical Questions&amp;quot;&quot;/&gt;&lt;property id=&quot;20307&quot; value=&quot;484&quot;/&gt;&lt;/object&gt;&lt;object type=&quot;3&quot; unique_id=&quot;27343&quot;&gt;&lt;property id=&quot;20148&quot; value=&quot;5&quot;/&gt;&lt;property id=&quot;20300&quot; value=&quot;Slide 81 - &amp;quot;Critical Questions&amp;quot;&quot;/&gt;&lt;property id=&quot;20307&quot; value=&quot;485&quot;/&gt;&lt;/object&gt;&lt;object type=&quot;3&quot; unique_id=&quot;27344&quot;&gt;&lt;property id=&quot;20148&quot; value=&quot;5&quot;/&gt;&lt;property id=&quot;20300&quot; value=&quot;Slide 87 - &amp;quot;ECIDS &amp;quot;&quot;/&gt;&lt;property id=&quot;20307&quot; value=&quot;471&quot;/&gt;&lt;/object&gt;&lt;object type=&quot;3&quot; unique_id=&quot;27345&quot;&gt;&lt;property id=&quot;20148&quot; value=&quot;5&quot;/&gt;&lt;property id=&quot;20300&quot; value=&quot;Slide 88 - &amp;quot;Exploring the Potential…&amp;quot;&quot;/&gt;&lt;property id=&quot;20307&quot; value=&quot;474&quot;/&gt;&lt;/object&gt;&lt;object type=&quot;3&quot; unique_id=&quot;27346&quot;&gt;&lt;property id=&quot;20148&quot; value=&quot;5&quot;/&gt;&lt;property id=&quot;20300&quot; value=&quot;Slide 89 - &amp;quot;Key Themes: Head Start Participation in ECIDS&amp;quot;&quot;/&gt;&lt;property id=&quot;20307&quot; value=&quot;477&quot;/&gt;&lt;/object&gt;&lt;object type=&quot;3&quot; unique_id=&quot;27347&quot;&gt;&lt;property id=&quot;20148&quot; value=&quot;5&quot;/&gt;&lt;property id=&quot;20300&quot; value=&quot;Slide 90 - &amp;quot;3 Approaches to ECIDS&amp;quot;&quot;/&gt;&lt;property id=&quot;20307&quot; value=&quot;479&quot;/&gt;&lt;/object&gt;&lt;object type=&quot;3&quot; unique_id=&quot;27348&quot;&gt;&lt;property id=&quot;20148&quot; value=&quot;5&quot;/&gt;&lt;property id=&quot;20300&quot; value=&quot;Slide 91 - &amp;quot;What model is being planned or implemented in your state ECIDS?&amp;quot;&quot;/&gt;&lt;property id=&quot;20307&quot; value=&quot;473&quot;/&gt;&lt;/object&gt;&lt;object type=&quot;3&quot; unique_id=&quot;27349&quot;&gt;&lt;property id=&quot;20148&quot; value=&quot;5&quot;/&gt;&lt;property id=&quot;20300&quot; value=&quot;Slide 92 - &amp;quot;Break  Please be back at 3:00 p.m.&amp;quot;&quot;/&gt;&lt;property id=&quot;20307&quot; value=&quot;461&quot;/&gt;&lt;/object&gt;&lt;object type=&quot;3&quot; unique_id=&quot;27350&quot;&gt;&lt;property id=&quot;20148&quot; value=&quot;5&quot;/&gt;&lt;property id=&quot;20300&quot; value=&quot;Slide 94 - &amp;quot;DaSy Framework &amp;amp; Your Responses&amp;quot;&quot;/&gt;&lt;property id=&quot;20307&quot; value=&quot;454&quot;/&gt;&lt;/object&gt;&lt;object type=&quot;3&quot; unique_id=&quot;27351&quot;&gt;&lt;property id=&quot;20148&quot; value=&quot;5&quot;/&gt;&lt;property id=&quot;20300&quot; value=&quot;Slide 95 - &amp;quot;DaSy Framework &amp;amp; Your Responses&amp;quot;&quot;/&gt;&lt;property id=&quot;20307&quot; value=&quot;455&quot;/&gt;&lt;/object&gt;&lt;object type=&quot;3&quot; unique_id=&quot;28069&quot;&gt;&lt;property id=&quot;20148&quot; value=&quot;5&quot;/&gt;&lt;property id=&quot;20300&quot; value=&quot;Slide 104 - &amp;quot;Grouping for Message Map Activity&amp;quot;&quot;/&gt;&lt;property id=&quot;20307&quot; value=&quot;488&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20125</TotalTime>
  <Words>4961</Words>
  <Application>Microsoft Office PowerPoint</Application>
  <PresentationFormat>On-screen Show (4:3)</PresentationFormat>
  <Paragraphs>651</Paragraphs>
  <Slides>114</Slides>
  <Notes>106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114</vt:i4>
      </vt:variant>
    </vt:vector>
  </HeadingPairs>
  <TitlesOfParts>
    <vt:vector size="130" baseType="lpstr">
      <vt:lpstr>MS PGothic</vt:lpstr>
      <vt:lpstr>MS PGothic</vt:lpstr>
      <vt:lpstr>Arial</vt:lpstr>
      <vt:lpstr>Avenir Book</vt:lpstr>
      <vt:lpstr>Calibri</vt:lpstr>
      <vt:lpstr>Calisto MT</vt:lpstr>
      <vt:lpstr>Century Gothic</vt:lpstr>
      <vt:lpstr>Century Schoolbook</vt:lpstr>
      <vt:lpstr>Consolas</vt:lpstr>
      <vt:lpstr>Courier New</vt:lpstr>
      <vt:lpstr>Franklin Gothic Book</vt:lpstr>
      <vt:lpstr>Gill Sans MT</vt:lpstr>
      <vt:lpstr>Wingdings</vt:lpstr>
      <vt:lpstr>Office Theme</vt:lpstr>
      <vt:lpstr>3_Default Design</vt:lpstr>
      <vt:lpstr>8_Default Design-Third child</vt:lpstr>
      <vt:lpstr>PowerPoint Presentation</vt:lpstr>
      <vt:lpstr>Welcome, the DaSy team is happy to work with you today…</vt:lpstr>
      <vt:lpstr>What to expect…</vt:lpstr>
      <vt:lpstr>PowerPoint Presentation</vt:lpstr>
      <vt:lpstr>Who Is Participating Tomorrow?</vt:lpstr>
      <vt:lpstr>Review Today’s Agenda and Outcomes</vt:lpstr>
      <vt:lpstr>What you told us… (n=18)</vt:lpstr>
      <vt:lpstr>“I understand and can articulate the advantages/value of linked and/or integrated data.”</vt:lpstr>
      <vt:lpstr>“I understand which linked and/or integrated data can be used (from other programs/agencies) to answer critical questions related to C and 619, ultimately supporting SSIP and other program improvement efforts”.</vt:lpstr>
      <vt:lpstr>“I understand the governance and technical considerations for Part C and 619 data systems when planning to link and/or integrate data.” </vt:lpstr>
      <vt:lpstr>“Please rate your level of familiarity with Early Childhood Integrated Data Systems (ECIDS) efforts in your state.”</vt:lpstr>
      <vt:lpstr>Getting to know you…</vt:lpstr>
      <vt:lpstr>Terms, Resources, &amp; Tools</vt:lpstr>
      <vt:lpstr>Key Terminology for the Next Two Days</vt:lpstr>
      <vt:lpstr>Resources/Tools: DaSy Framework and ECIDS Toolkit</vt:lpstr>
      <vt:lpstr>Broad Definition of “Data System”</vt:lpstr>
      <vt:lpstr>The DaSy Data System Framework:  What is it?</vt:lpstr>
      <vt:lpstr>Purpose of the DaSy Data System Framework</vt:lpstr>
      <vt:lpstr>The DaSy Framework Addresses Three Major Uses of Data </vt:lpstr>
      <vt:lpstr>Six Subcomponents of the DaSy Framework</vt:lpstr>
      <vt:lpstr>PowerPoint Presentation</vt:lpstr>
      <vt:lpstr>The ECIDS Toolkit</vt:lpstr>
      <vt:lpstr>A Stakeholder Engagement Example</vt:lpstr>
      <vt:lpstr>A Purpose and Vision Example</vt:lpstr>
      <vt:lpstr>Table Talk</vt:lpstr>
      <vt:lpstr>Exploring Linked and Integrated Data</vt:lpstr>
      <vt:lpstr>Intro Reflection and Planning Tool</vt:lpstr>
      <vt:lpstr>PowerPoint Presentation</vt:lpstr>
      <vt:lpstr>Data/Information Sharing</vt:lpstr>
      <vt:lpstr>Data Linkage</vt:lpstr>
      <vt:lpstr>PowerPoint Presentation</vt:lpstr>
      <vt:lpstr>Data Integration</vt:lpstr>
      <vt:lpstr>What does integrating data mean?</vt:lpstr>
      <vt:lpstr>DaSy Framework &amp; Your Responses</vt:lpstr>
      <vt:lpstr>Why integrate data?</vt:lpstr>
      <vt:lpstr>PowerPoint Presentation</vt:lpstr>
      <vt:lpstr>Large Group Discussion</vt:lpstr>
      <vt:lpstr>Impact of Selection of Integrated Data Model</vt:lpstr>
      <vt:lpstr>Key Features of Centralized Models </vt:lpstr>
      <vt:lpstr>Single Agency Example</vt:lpstr>
      <vt:lpstr>PowerPoint Presentation</vt:lpstr>
      <vt:lpstr>An SLDS Example</vt:lpstr>
      <vt:lpstr>Key Features of Federated Models </vt:lpstr>
      <vt:lpstr>PowerPoint Presentation</vt:lpstr>
      <vt:lpstr>PowerPoint Presentation</vt:lpstr>
      <vt:lpstr>Key Features of Hybrid Models</vt:lpstr>
      <vt:lpstr>PowerPoint Presentation</vt:lpstr>
      <vt:lpstr>PowerPoint Presentation</vt:lpstr>
      <vt:lpstr>Common Misconceptions</vt:lpstr>
      <vt:lpstr> Reflections</vt:lpstr>
      <vt:lpstr>Break  Please return by 10:45 </vt:lpstr>
      <vt:lpstr>Governance and Technical Considerations for Part C and 619 Data Systems When Planning to Integrate Data </vt:lpstr>
      <vt:lpstr>Integrated Data Governance Principles</vt:lpstr>
      <vt:lpstr>DaSy Framework &amp; Your Responses</vt:lpstr>
      <vt:lpstr>DaSy Framework &amp; Your Responses</vt:lpstr>
      <vt:lpstr>Technical Considerations</vt:lpstr>
      <vt:lpstr>DaSy Framework &amp; Your Responses</vt:lpstr>
      <vt:lpstr>DaSy Framework &amp; Your Responses</vt:lpstr>
      <vt:lpstr>DaSy Framework &amp; Your Responses</vt:lpstr>
      <vt:lpstr>DaSy Framework &amp; Your Responses</vt:lpstr>
      <vt:lpstr>Where do you start?</vt:lpstr>
      <vt:lpstr>Why are requirements important?</vt:lpstr>
      <vt:lpstr>What functionality is needed for those requirements?</vt:lpstr>
      <vt:lpstr>When are these considerations made?</vt:lpstr>
      <vt:lpstr>How these decisions are made…</vt:lpstr>
      <vt:lpstr>Desired outcome(s) should…</vt:lpstr>
      <vt:lpstr>Benefits of good planning</vt:lpstr>
      <vt:lpstr>Hitting the Target</vt:lpstr>
      <vt:lpstr> Reflections</vt:lpstr>
      <vt:lpstr>Lunch!    Please be back here no later than 1:15 pm.</vt:lpstr>
      <vt:lpstr>Critical Questions</vt:lpstr>
      <vt:lpstr>DaSy Framework &amp; Your Responses</vt:lpstr>
      <vt:lpstr>DaSy Framework &amp; Your Responses</vt:lpstr>
      <vt:lpstr>DaSy Framework &amp; Your Responses</vt:lpstr>
      <vt:lpstr>DaSy Framework &amp; Your Responses</vt:lpstr>
      <vt:lpstr>Let’s Think About Critical Questions</vt:lpstr>
      <vt:lpstr>Stickers, Stickers, and More Stickers Activity</vt:lpstr>
      <vt:lpstr>10 Critical Questions Identified by DaSy</vt:lpstr>
      <vt:lpstr>Critical Questions</vt:lpstr>
      <vt:lpstr>Critical Questions</vt:lpstr>
      <vt:lpstr>Critical Questions</vt:lpstr>
      <vt:lpstr>Mapping the Elements</vt:lpstr>
      <vt:lpstr>Report Out</vt:lpstr>
      <vt:lpstr> Reflections</vt:lpstr>
      <vt:lpstr>PowerPoint Presentation</vt:lpstr>
      <vt:lpstr>What Is an ECIDS? </vt:lpstr>
      <vt:lpstr>ECIDS </vt:lpstr>
      <vt:lpstr>Exploring the Potential…</vt:lpstr>
      <vt:lpstr>Key Themes: Head Start Participation in ECIDS</vt:lpstr>
      <vt:lpstr>3 Approaches to ECIDS</vt:lpstr>
      <vt:lpstr>What model is being planned or implemented in your state ECIDS?</vt:lpstr>
      <vt:lpstr>Break  Please be back at 3:00 p.m.</vt:lpstr>
      <vt:lpstr>PowerPoint Presentation</vt:lpstr>
      <vt:lpstr>DaSy Framework &amp; Your Responses</vt:lpstr>
      <vt:lpstr>DaSy Framework &amp; Your Responses</vt:lpstr>
      <vt:lpstr>Are you…</vt:lpstr>
      <vt:lpstr>Stakeholder Engagement Process</vt:lpstr>
      <vt:lpstr>Stage 1: Inform Beginning Your Involvement</vt:lpstr>
      <vt:lpstr>Benefits of a High-Quality Integrated Data System to Part C/619</vt:lpstr>
      <vt:lpstr>Exploring Your Program’s                  Needs and Interests</vt:lpstr>
      <vt:lpstr>Stage 2: Prepare</vt:lpstr>
      <vt:lpstr>Enhancing Your Engagement Purposeful Planning</vt:lpstr>
      <vt:lpstr>Create a Message Map</vt:lpstr>
      <vt:lpstr>Grouping for Message Map Activity</vt:lpstr>
      <vt:lpstr>Stage 3: Act</vt:lpstr>
      <vt:lpstr>Enhancing Your Engagement Information Gathering</vt:lpstr>
      <vt:lpstr>Reflect</vt:lpstr>
      <vt:lpstr>Putting it All Together</vt:lpstr>
      <vt:lpstr>Putting it All Together with the ECIDS Demonstrations</vt:lpstr>
      <vt:lpstr>http://www.dasycenter.org/resources/modules.html  </vt:lpstr>
      <vt:lpstr> Reflections</vt:lpstr>
      <vt:lpstr>Next Steps and TA Needs</vt:lpstr>
      <vt:lpstr>Today’s Evaluation &amp; Tomorrow’s Meeting </vt:lpstr>
      <vt:lpstr>PowerPoint Presentation</vt:lpstr>
    </vt:vector>
  </TitlesOfParts>
  <Manager/>
  <Company>The DaSy Center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Role of Part C/619 Participation in Designing and Using Linked/Integrated EC Data</dc:title>
  <dc:subject/>
  <dc:creator>Missy Cochenour, Kathi Gillapsy, Grace Kelley, Denise Mauzy, Amy Nicholas, Jeff Sellers, Sharon Walsh</dc:creator>
  <cp:keywords>Early Childhood, Part C, 619, Linkage, ECIDS</cp:keywords>
  <dc:description/>
  <cp:lastModifiedBy>Kerry Belodoff</cp:lastModifiedBy>
  <cp:revision>445</cp:revision>
  <cp:lastPrinted>2015-03-10T01:32:17Z</cp:lastPrinted>
  <dcterms:created xsi:type="dcterms:W3CDTF">2013-02-06T21:54:43Z</dcterms:created>
  <dcterms:modified xsi:type="dcterms:W3CDTF">2015-04-17T13:48:07Z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