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  <p:sldMasterId id="2147483662" r:id="rId2"/>
    <p:sldMasterId id="2147483675" r:id="rId3"/>
  </p:sldMasterIdLst>
  <p:notesMasterIdLst>
    <p:notesMasterId r:id="rId23"/>
  </p:notesMasterIdLst>
  <p:handoutMasterIdLst>
    <p:handoutMasterId r:id="rId24"/>
  </p:handoutMasterIdLst>
  <p:sldIdLst>
    <p:sldId id="383" r:id="rId4"/>
    <p:sldId id="339" r:id="rId5"/>
    <p:sldId id="394" r:id="rId6"/>
    <p:sldId id="363" r:id="rId7"/>
    <p:sldId id="431" r:id="rId8"/>
    <p:sldId id="421" r:id="rId9"/>
    <p:sldId id="371" r:id="rId10"/>
    <p:sldId id="425" r:id="rId11"/>
    <p:sldId id="429" r:id="rId12"/>
    <p:sldId id="430" r:id="rId13"/>
    <p:sldId id="433" r:id="rId14"/>
    <p:sldId id="374" r:id="rId15"/>
    <p:sldId id="414" r:id="rId16"/>
    <p:sldId id="424" r:id="rId17"/>
    <p:sldId id="423" r:id="rId18"/>
    <p:sldId id="337" r:id="rId19"/>
    <p:sldId id="418" r:id="rId20"/>
    <p:sldId id="410" r:id="rId21"/>
    <p:sldId id="432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Hudson" initials="L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68A4"/>
    <a:srgbClr val="D77513"/>
    <a:srgbClr val="D98811"/>
    <a:srgbClr val="EC9514"/>
    <a:srgbClr val="ED3532"/>
    <a:srgbClr val="154578"/>
    <a:srgbClr val="39B54A"/>
    <a:srgbClr val="FF0000"/>
    <a:srgbClr val="868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90941" autoAdjust="0"/>
  </p:normalViewPr>
  <p:slideViewPr>
    <p:cSldViewPr snapToGrid="0">
      <p:cViewPr varScale="1">
        <p:scale>
          <a:sx n="109" d="100"/>
          <a:sy n="109" d="100"/>
        </p:scale>
        <p:origin x="-15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15T09:56:02.568" idx="1">
    <p:pos x="382" y="3178"/>
    <p:text>I think you could put number 1 on a slide all of it's own, just to drive home the point that everything we do is to better serve kids and families :)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6/30/2015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t>6/30/2015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10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69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50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20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69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69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20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4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29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36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9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43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56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6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00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55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95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95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4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597152" y="4717923"/>
            <a:ext cx="4270248" cy="6541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50" b="0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0" name="Group 9" descr="Logo for the Center for IDEA Early Childhood Data Systems"/>
          <p:cNvGrpSpPr/>
          <p:nvPr userDrawn="1"/>
        </p:nvGrpSpPr>
        <p:grpSpPr>
          <a:xfrm>
            <a:off x="762000" y="742336"/>
            <a:ext cx="5800724" cy="1084811"/>
            <a:chOff x="762000" y="742334"/>
            <a:chExt cx="5616632" cy="1084811"/>
          </a:xfrm>
        </p:grpSpPr>
        <p:pic>
          <p:nvPicPr>
            <p:cNvPr id="7" name="Picture 2" descr="Logo for the Center for IDEA Early Childhood Data Systems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0" y="742334"/>
              <a:ext cx="1530971" cy="1084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 descr="The Center for IDEA Early Childhood Data Systems"/>
            <p:cNvSpPr txBox="1"/>
            <p:nvPr userDrawn="1"/>
          </p:nvSpPr>
          <p:spPr>
            <a:xfrm>
              <a:off x="2219189" y="1152362"/>
              <a:ext cx="4159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39B54A"/>
                  </a:solidFill>
                  <a:latin typeface="Calibri" panose="020F0502020204030204" pitchFamily="34" charset="0"/>
                </a:rPr>
                <a:t>The</a:t>
              </a:r>
              <a:r>
                <a:rPr lang="en-US" sz="1600" b="1" baseline="0" dirty="0" smtClean="0">
                  <a:solidFill>
                    <a:srgbClr val="39B54A"/>
                  </a:solidFill>
                  <a:latin typeface="Calibri" panose="020F0502020204030204" pitchFamily="34" charset="0"/>
                </a:rPr>
                <a:t> Center for IDEA</a:t>
              </a:r>
            </a:p>
            <a:p>
              <a:r>
                <a:rPr lang="en-US" sz="1600" b="1" baseline="0" dirty="0" smtClean="0">
                  <a:solidFill>
                    <a:srgbClr val="39B54A"/>
                  </a:solidFill>
                  <a:latin typeface="Calibri" panose="020F0502020204030204" pitchFamily="34" charset="0"/>
                </a:rPr>
                <a:t>Early Childhood Data Systems</a:t>
              </a:r>
              <a:endParaRPr lang="en-US" sz="1600" b="1" dirty="0">
                <a:solidFill>
                  <a:srgbClr val="39B54A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2209800"/>
            <a:ext cx="6705600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50" b="0">
                <a:solidFill>
                  <a:srgbClr val="154578"/>
                </a:solidFill>
                <a:latin typeface="DIN Engschrift Std" panose="00000500000000000000" pitchFamily="50" charset="0"/>
              </a:defRPr>
            </a:lvl1pPr>
            <a:lvl2pPr marL="0" indent="0">
              <a:buNone/>
              <a:defRPr sz="3000" b="1">
                <a:solidFill>
                  <a:srgbClr val="154578"/>
                </a:solidFill>
                <a:latin typeface="Century Gothic" panose="020B0502020202020204" pitchFamily="34" charset="0"/>
              </a:defRPr>
            </a:lvl2pPr>
            <a:lvl3pPr marL="171450" indent="0">
              <a:buNone/>
              <a:defRPr sz="3000" b="1">
                <a:solidFill>
                  <a:srgbClr val="154578"/>
                </a:solidFill>
                <a:latin typeface="Century Gothic" panose="020B0502020202020204" pitchFamily="34" charset="0"/>
              </a:defRPr>
            </a:lvl3pPr>
            <a:lvl4pPr marL="85725" indent="0">
              <a:buNone/>
              <a:defRPr sz="2700" b="0">
                <a:solidFill>
                  <a:srgbClr val="154578"/>
                </a:solidFill>
                <a:latin typeface="Century Gothic" panose="020B0502020202020204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</p:txBody>
      </p:sp>
      <p:pic>
        <p:nvPicPr>
          <p:cNvPr id="8" name="Picture 4" descr="ectalogo-template-large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629625"/>
            <a:ext cx="3886200" cy="9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 marL="257175" indent="-257175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557213" indent="-214313">
              <a:buFont typeface="Calibri" panose="020F0502020204030204" pitchFamily="34" charset="0"/>
              <a:buChar char="–"/>
              <a:defRPr sz="21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8100" y="5792105"/>
            <a:ext cx="1487978" cy="106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58952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27650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z="1350" smtClean="0"/>
              <a:pPr/>
              <a:t>‹#›</a:t>
            </a:fld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6022" y="5793557"/>
            <a:ext cx="1487978" cy="106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58952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27650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z="1350" smtClean="0"/>
              <a:pPr/>
              <a:t>‹#›</a:t>
            </a:fld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>
            <a:lvl1pPr marL="257175" indent="-257175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557213" indent="-214313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5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457200" y="6327650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z="1350" smtClean="0"/>
              <a:pPr/>
              <a:t>‹#›</a:t>
            </a:fld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>
            <a:lvl1pPr marL="257175" indent="-257175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557213" indent="-214313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5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457200" y="6327650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z="1350" smtClean="0"/>
              <a:pPr/>
              <a:t>‹#›</a:t>
            </a:fld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 algn="ctr">
              <a:defRPr sz="2700" b="1">
                <a:solidFill>
                  <a:srgbClr val="224568"/>
                </a:solidFill>
                <a:latin typeface="Calisto M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224568"/>
                </a:solidFill>
                <a:latin typeface="Calisto MT" pitchFamily="18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78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4568"/>
                </a:solidFill>
                <a:latin typeface="Calisto MT" pitchFamily="18" charset="0"/>
              </a:defRPr>
            </a:lvl1pPr>
            <a:lvl2pPr>
              <a:defRPr>
                <a:solidFill>
                  <a:srgbClr val="224568"/>
                </a:solidFill>
                <a:latin typeface="Calisto MT" pitchFamily="18" charset="0"/>
              </a:defRPr>
            </a:lvl2pPr>
            <a:lvl3pPr>
              <a:defRPr>
                <a:solidFill>
                  <a:srgbClr val="224568"/>
                </a:solidFill>
                <a:latin typeface="Calisto MT" pitchFamily="18" charset="0"/>
              </a:defRPr>
            </a:lvl3pPr>
            <a:lvl4pPr>
              <a:defRPr>
                <a:solidFill>
                  <a:srgbClr val="224568"/>
                </a:solidFill>
                <a:latin typeface="Calisto MT" pitchFamily="18" charset="0"/>
              </a:defRPr>
            </a:lvl4pPr>
            <a:lvl5pPr>
              <a:defRPr>
                <a:solidFill>
                  <a:srgbClr val="224568"/>
                </a:solidFill>
                <a:latin typeface="Calisto MT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334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224568"/>
              </a:solidFill>
              <a:cs typeface="Arial" charset="0"/>
            </a:endParaRP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1BBCCA94-74D1-404D-95B4-7983C3079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11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334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224568"/>
              </a:solidFill>
              <a:cs typeface="Arial" charset="0"/>
            </a:endParaRP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7865-F2B4-42D9-8BA4-14CE13B20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52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00099"/>
                </a:solidFill>
              </a:defRPr>
            </a:lvl1pPr>
            <a:lvl2pPr>
              <a:defRPr sz="1800">
                <a:solidFill>
                  <a:srgbClr val="000099"/>
                </a:solidFill>
              </a:defRPr>
            </a:lvl2pPr>
            <a:lvl3pPr>
              <a:defRPr sz="1500">
                <a:solidFill>
                  <a:srgbClr val="000099"/>
                </a:solidFill>
              </a:defRPr>
            </a:lvl3pPr>
            <a:lvl4pPr>
              <a:defRPr sz="1350">
                <a:solidFill>
                  <a:srgbClr val="000099"/>
                </a:solidFill>
              </a:defRPr>
            </a:lvl4pPr>
            <a:lvl5pPr>
              <a:defRPr sz="1350">
                <a:solidFill>
                  <a:srgbClr val="00009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00099"/>
                </a:solidFill>
              </a:defRPr>
            </a:lvl1pPr>
            <a:lvl2pPr>
              <a:defRPr sz="1800">
                <a:solidFill>
                  <a:srgbClr val="000099"/>
                </a:solidFill>
              </a:defRPr>
            </a:lvl2pPr>
            <a:lvl3pPr>
              <a:defRPr sz="1500">
                <a:solidFill>
                  <a:srgbClr val="000099"/>
                </a:solidFill>
              </a:defRPr>
            </a:lvl3pPr>
            <a:lvl4pPr>
              <a:defRPr sz="1350">
                <a:solidFill>
                  <a:srgbClr val="000099"/>
                </a:solidFill>
              </a:defRPr>
            </a:lvl4pPr>
            <a:lvl5pPr>
              <a:defRPr sz="1350">
                <a:solidFill>
                  <a:srgbClr val="00009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334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224568"/>
              </a:solidFill>
              <a:cs typeface="Arial" charset="0"/>
            </a:endParaRP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C1F7-9750-4D4F-9BF4-C2DA637BB1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99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99"/>
                </a:solidFill>
              </a:defRPr>
            </a:lvl1pPr>
            <a:lvl2pPr>
              <a:defRPr sz="1500">
                <a:solidFill>
                  <a:srgbClr val="000099"/>
                </a:solidFill>
              </a:defRPr>
            </a:lvl2pPr>
            <a:lvl3pPr>
              <a:defRPr sz="1350">
                <a:solidFill>
                  <a:srgbClr val="000099"/>
                </a:solidFill>
              </a:defRPr>
            </a:lvl3pPr>
            <a:lvl4pPr>
              <a:defRPr sz="1200">
                <a:solidFill>
                  <a:srgbClr val="000099"/>
                </a:solidFill>
              </a:defRPr>
            </a:lvl4pPr>
            <a:lvl5pPr>
              <a:defRPr sz="1200">
                <a:solidFill>
                  <a:srgbClr val="000099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5000"/>
            <a:ext cx="4041775" cy="42211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99"/>
                </a:solidFill>
              </a:defRPr>
            </a:lvl1pPr>
            <a:lvl2pPr>
              <a:defRPr sz="1500">
                <a:solidFill>
                  <a:srgbClr val="000099"/>
                </a:solidFill>
              </a:defRPr>
            </a:lvl2pPr>
            <a:lvl3pPr>
              <a:defRPr sz="1350">
                <a:solidFill>
                  <a:srgbClr val="000099"/>
                </a:solidFill>
              </a:defRPr>
            </a:lvl3pPr>
            <a:lvl4pPr>
              <a:defRPr sz="1200">
                <a:solidFill>
                  <a:srgbClr val="000099"/>
                </a:solidFill>
              </a:defRPr>
            </a:lvl4pPr>
            <a:lvl5pPr>
              <a:defRPr sz="1200">
                <a:solidFill>
                  <a:srgbClr val="000099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334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224568"/>
              </a:solidFill>
              <a:cs typeface="Arial" charset="0"/>
            </a:endParaRP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2A2A-D1DF-4065-B578-07274F8E09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28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334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224568"/>
              </a:solidFill>
              <a:cs typeface="Arial" charset="0"/>
            </a:endParaRPr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FE4FF-7BEA-4250-B211-B69F258BE5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6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 marL="257175" indent="-257175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557213" indent="-214313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5338" y="5736249"/>
            <a:ext cx="1723868" cy="91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5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>
            <a:normAutofit/>
          </a:bodyPr>
          <a:lstStyle>
            <a:lvl1pPr>
              <a:defRPr sz="3200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993317" y="6128479"/>
            <a:ext cx="137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2897048-00E0-47FB-B07B-F36BBE8AF579}" type="slidenum">
              <a:rPr lang="en-US" sz="1400" smtClean="0">
                <a:latin typeface="Century Gothic" panose="020B0502020202020204" pitchFamily="34" charset="0"/>
              </a:rPr>
              <a:pPr/>
              <a:t>‹#›</a:t>
            </a:fld>
            <a:endParaRPr lang="en-US" sz="1400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https://pbs.twimg.com/profile_images/595980729252769792/rE8uUGnf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5660741"/>
            <a:ext cx="1219200" cy="114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334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224568"/>
              </a:solidFill>
              <a:cs typeface="Arial" charset="0"/>
            </a:endParaRPr>
          </a:p>
        </p:txBody>
      </p:sp>
      <p:sp>
        <p:nvSpPr>
          <p:cNvPr id="4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73902-F15F-47AB-9FA0-9B50E5E36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04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2"/>
            <a:ext cx="5111750" cy="414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1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500">
                <a:solidFill>
                  <a:srgbClr val="000099"/>
                </a:solidFill>
              </a:defRPr>
            </a:lvl4pPr>
            <a:lvl5pPr>
              <a:defRPr sz="1500">
                <a:solidFill>
                  <a:srgbClr val="000099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81202"/>
            <a:ext cx="3008313" cy="4144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rgbClr val="000099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334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224568"/>
              </a:solidFill>
              <a:cs typeface="Arial" charset="0"/>
            </a:endParaRP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B6A4-6F90-4E4E-984D-6C8F046B7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99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334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224568"/>
              </a:solidFill>
              <a:cs typeface="Arial" charset="0"/>
            </a:endParaRP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6183-2EAB-4236-9C2D-CD5E68925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4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0"/>
            <a:ext cx="3695700" cy="41148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057400"/>
            <a:ext cx="3695700" cy="41148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224568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B24D-7633-4EF9-8315-B30068EE4E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10795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2057400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224568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CE9FB-219D-49A8-A3D0-10B65224D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73619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224568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66B1B-3B64-49AD-B92B-EAD09078B29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98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2CFB-B8C6-417F-96D0-E0E6C3191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89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2"/>
            <a:ext cx="8229600" cy="3840163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C98F68AA-35BB-4185-9B0E-39E6B2692D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96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B1F2A-D66E-4B12-AC66-C0F2CF615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17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2"/>
            <a:ext cx="4038600" cy="3763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2"/>
            <a:ext cx="4038600" cy="3763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DBD1-66E3-4975-BD0A-51EF67E4C5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1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350">
                <a:latin typeface="Century Gothic" panose="020B0502020202020204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98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84016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86001"/>
            <a:ext cx="4041775" cy="384016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16222-0DF3-47AB-8165-B1CF8A554B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2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083E-7642-42A9-993E-FD2403C43C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39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E7065-F254-4126-95BB-5B4F1F08EB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54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2"/>
            <a:ext cx="5111750" cy="38401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286002"/>
            <a:ext cx="3008313" cy="38401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7AC55-A0B7-46E2-961D-539E9CEDD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52400" y="6356352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05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245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5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FFDC9-0AF2-4647-83CD-C440CD744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84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2057400"/>
            <a:ext cx="75438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314D6-3B54-4103-8729-25EF2AA4B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78481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257175" indent="-257175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557213" indent="-214313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5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3325" y="5793558"/>
            <a:ext cx="1590675" cy="89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3989980" y="6164239"/>
            <a:ext cx="1346295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z="1400" smtClean="0"/>
              <a:pPr/>
              <a:t>‹#›</a:t>
            </a:fld>
            <a:endParaRPr lang="en-US" sz="1400" dirty="0"/>
          </a:p>
        </p:txBody>
      </p:sp>
      <p:pic>
        <p:nvPicPr>
          <p:cNvPr id="7" name="Picture 2" descr="https://pbs.twimg.com/profile_images/595980729252769792/rE8uUGnf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5" y="5715000"/>
            <a:ext cx="1123949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53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7620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6022" y="5793557"/>
            <a:ext cx="1487978" cy="106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4072293" y="6229840"/>
            <a:ext cx="1277629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z="1400" smtClean="0"/>
              <a:pPr/>
              <a:t>‹#›</a:t>
            </a:fld>
            <a:endParaRPr lang="en-US" sz="140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733800" y="2438400"/>
            <a:ext cx="4495800" cy="335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pic>
        <p:nvPicPr>
          <p:cNvPr id="10" name="Picture 9" descr="https://pbs.twimg.com/profile_images/595980729252769792/rE8uUGnf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" y="5638801"/>
            <a:ext cx="1219199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2"/>
            <a:ext cx="4054839" cy="4193355"/>
          </a:xfrm>
          <a:prstGeom prst="rect">
            <a:avLst/>
          </a:prstGeom>
        </p:spPr>
        <p:txBody>
          <a:bodyPr/>
          <a:lstStyle>
            <a:lvl1pPr marL="257175" indent="-257175">
              <a:buFontTx/>
              <a:buBlip>
                <a:blip r:embed="rId2"/>
              </a:buBlip>
              <a:defRPr sz="2100">
                <a:solidFill>
                  <a:srgbClr val="154578"/>
                </a:solidFill>
              </a:defRPr>
            </a:lvl1pPr>
            <a:lvl2pPr marL="557213" indent="-214313">
              <a:buFont typeface="Calibri" panose="020F0502020204030204" pitchFamily="34" charset="0"/>
              <a:buChar char="–"/>
              <a:defRPr sz="1800">
                <a:solidFill>
                  <a:srgbClr val="154578"/>
                </a:solidFill>
              </a:defRPr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9435" y="1570222"/>
            <a:ext cx="4038600" cy="4223335"/>
          </a:xfrm>
          <a:prstGeom prst="rect">
            <a:avLst/>
          </a:prstGeom>
        </p:spPr>
        <p:txBody>
          <a:bodyPr/>
          <a:lstStyle>
            <a:lvl1pPr marL="257175" indent="-257175">
              <a:buFontTx/>
              <a:buBlip>
                <a:blip r:embed="rId2"/>
              </a:buBlip>
              <a:defRPr sz="2100">
                <a:solidFill>
                  <a:srgbClr val="154578"/>
                </a:solidFill>
              </a:defRPr>
            </a:lvl1pPr>
            <a:lvl2pPr marL="557213" indent="-214313">
              <a:buFont typeface="Calibri" panose="020F0502020204030204" pitchFamily="34" charset="0"/>
              <a:buChar char="–"/>
              <a:defRPr sz="1800">
                <a:solidFill>
                  <a:srgbClr val="154578"/>
                </a:solidFill>
              </a:defRPr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491" y="5793557"/>
            <a:ext cx="1487978" cy="106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669435" y="6308894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z="1600" smtClean="0"/>
              <a:pPr/>
              <a:t>‹#›</a:t>
            </a:fld>
            <a:endParaRPr lang="en-US" sz="1600" dirty="0"/>
          </a:p>
        </p:txBody>
      </p:sp>
      <p:pic>
        <p:nvPicPr>
          <p:cNvPr id="12" name="Picture 2" descr="https://pbs.twimg.com/profile_images/595980729252769792/rE8uUGnf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8" y="5772256"/>
            <a:ext cx="1073276" cy="107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4054839" cy="3618682"/>
          </a:xfrm>
          <a:prstGeom prst="rect">
            <a:avLst/>
          </a:prstGeom>
        </p:spPr>
        <p:txBody>
          <a:bodyPr/>
          <a:lstStyle>
            <a:lvl1pPr marL="257175" indent="-257175">
              <a:buFontTx/>
              <a:buBlip>
                <a:blip r:embed="rId2"/>
              </a:buBlip>
              <a:defRPr sz="1800">
                <a:solidFill>
                  <a:srgbClr val="154578"/>
                </a:solidFill>
              </a:defRPr>
            </a:lvl1pPr>
            <a:lvl2pPr marL="557213" indent="-214313">
              <a:buFont typeface="Calibri" panose="020F0502020204030204" pitchFamily="34" charset="0"/>
              <a:buChar char="–"/>
              <a:defRPr sz="1500">
                <a:solidFill>
                  <a:srgbClr val="154578"/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618682"/>
          </a:xfrm>
          <a:prstGeom prst="rect">
            <a:avLst/>
          </a:prstGeom>
        </p:spPr>
        <p:txBody>
          <a:bodyPr/>
          <a:lstStyle>
            <a:lvl1pPr marL="257175" indent="-257175">
              <a:buFontTx/>
              <a:buBlip>
                <a:blip r:embed="rId2"/>
              </a:buBlip>
              <a:defRPr sz="1800">
                <a:solidFill>
                  <a:srgbClr val="154578"/>
                </a:solidFill>
              </a:defRPr>
            </a:lvl1pPr>
            <a:lvl2pPr marL="557213" indent="-214313">
              <a:buFont typeface="Calibri" panose="020F0502020204030204" pitchFamily="34" charset="0"/>
              <a:buChar char="–"/>
              <a:defRPr sz="1500">
                <a:solidFill>
                  <a:srgbClr val="154578"/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0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2375" y="5793557"/>
            <a:ext cx="1571625" cy="95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4369632" y="6194538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z="1350" smtClean="0"/>
              <a:pPr/>
              <a:t>‹#›</a:t>
            </a:fld>
            <a:endParaRPr lang="en-US" sz="1350" dirty="0"/>
          </a:p>
        </p:txBody>
      </p:sp>
      <p:pic>
        <p:nvPicPr>
          <p:cNvPr id="15" name="Picture 2" descr="https://pbs.twimg.com/profile_images/595980729252769792/rE8uUGnf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5834465"/>
            <a:ext cx="1095374" cy="9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6022" y="5789815"/>
            <a:ext cx="1487978" cy="106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 descr="&quot; &quot;"/>
          <p:cNvCxnSpPr/>
          <p:nvPr userDrawn="1"/>
        </p:nvCxnSpPr>
        <p:spPr>
          <a:xfrm>
            <a:off x="0" y="6117336"/>
            <a:ext cx="758952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457200" y="6327650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z="1350" smtClean="0"/>
              <a:pPr/>
              <a:t>‹#›</a:t>
            </a:fld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6022" y="5793557"/>
            <a:ext cx="1487978" cy="106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 descr="&quot; &quot;"/>
          <p:cNvCxnSpPr/>
          <p:nvPr userDrawn="1"/>
        </p:nvCxnSpPr>
        <p:spPr>
          <a:xfrm>
            <a:off x="0" y="6117336"/>
            <a:ext cx="758952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457200" y="6327650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z="1350" smtClean="0"/>
              <a:pPr/>
              <a:t>‹#›</a:t>
            </a:fld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/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spcBef>
          <a:spcPct val="0"/>
        </a:spcBef>
        <a:buNone/>
        <a:defRPr sz="2800" b="1" i="0" u="none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/>
        </p:nvSpPr>
        <p:spPr bwMode="auto">
          <a:xfrm>
            <a:off x="381000" y="304800"/>
            <a:ext cx="8534400" cy="1219200"/>
          </a:xfrm>
          <a:prstGeom prst="rect">
            <a:avLst/>
          </a:prstGeom>
          <a:solidFill>
            <a:srgbClr val="4E2AB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224568"/>
              </a:solidFill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32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Box 9"/>
          <p:cNvSpPr txBox="1">
            <a:spLocks noChangeArrowheads="1"/>
          </p:cNvSpPr>
          <p:nvPr/>
        </p:nvSpPr>
        <p:spPr bwMode="auto">
          <a:xfrm>
            <a:off x="914400" y="1219201"/>
            <a:ext cx="17526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sz="135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Oval 11"/>
          <p:cNvSpPr>
            <a:spLocks noChangeArrowheads="1"/>
          </p:cNvSpPr>
          <p:nvPr/>
        </p:nvSpPr>
        <p:spPr bwMode="auto">
          <a:xfrm>
            <a:off x="457200" y="1143000"/>
            <a:ext cx="1600200" cy="1524000"/>
          </a:xfrm>
          <a:prstGeom prst="ellipse">
            <a:avLst/>
          </a:prstGeom>
          <a:noFill/>
          <a:ln w="9525" algn="ctr">
            <a:solidFill>
              <a:srgbClr val="339933">
                <a:alpha val="0"/>
              </a:srgbClr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0" name="Picture 12" descr="pink shirt gir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4800" y="3048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4" descr="blond_happy_bab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05600" y="304802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6" descr="girl_with_bal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86400" y="381000"/>
            <a:ext cx="8191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5" descr="girl_in_wheelchair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96000" y="685800"/>
            <a:ext cx="83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 descr="tie_dye_boy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15200" y="609602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7" descr="eco_round_logo_w_purple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4800" y="228602"/>
            <a:ext cx="19050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srgbClr val="000099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8C7F45-80E9-415E-B8B4-B65C50FF00D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224568"/>
          </a:solidFill>
          <a:latin typeface="Calisto MT" pitchFamily="18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224568"/>
          </a:solidFill>
          <a:latin typeface="Calisto MT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224568"/>
          </a:solidFill>
          <a:latin typeface="Calisto MT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224568"/>
          </a:solidFill>
          <a:latin typeface="Calisto MT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224568"/>
          </a:solidFill>
          <a:latin typeface="Calisto MT" pitchFamily="18" charset="0"/>
        </a:defRPr>
      </a:lvl5pPr>
      <a:lvl6pPr marL="342900" algn="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2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914400" y="1219201"/>
            <a:ext cx="17526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sz="135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5334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224568"/>
              </a:solidFill>
              <a:cs typeface="Arial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srgbClr val="224568"/>
                </a:solidFill>
                <a:latin typeface="Calisto MT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0B6690-C2B1-48B1-A1FA-1EDCB43BED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5127" name="Picture 14" descr="blond_happy_bab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41694" y="1051974"/>
            <a:ext cx="1294369" cy="127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196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224568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224568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224568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224568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83170" y="2293495"/>
            <a:ext cx="6705600" cy="1963712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Century Gothic" panose="020B0502020202020204" pitchFamily="34" charset="0"/>
              </a:rPr>
              <a:t>ECTA/DaSy System Framework Self-Assessment</a:t>
            </a:r>
            <a:endParaRPr lang="en-US" sz="4400" b="1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964" y="4523062"/>
            <a:ext cx="2481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  <a:t>June 18, </a:t>
            </a:r>
            <a:r>
              <a:rPr lang="en-US" sz="2400" b="1" dirty="0">
                <a:solidFill>
                  <a:srgbClr val="154578"/>
                </a:solidFill>
                <a:latin typeface="Century Gothic" panose="020B0502020202020204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2995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Quality Indicator Rating Scale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926435"/>
              </p:ext>
            </p:extLst>
          </p:nvPr>
        </p:nvGraphicFramePr>
        <p:xfrm>
          <a:off x="457200" y="1600200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775"/>
                <a:gridCol w="69818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QI Rating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</a:t>
                      </a:r>
                      <a:r>
                        <a:rPr lang="en-US" sz="2000" baseline="0" dirty="0" smtClean="0"/>
                        <a:t> of Rating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None of the elements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yet planned or in place.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 of the elements are not yet planned or in place.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elements are in place; a few may be fully implemented.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least half of the elements are in place; a few may be fully implemented.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least half of the elements are in place; some are fully implemented.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least half of the elements are fully implemented; the rest are partially implemented.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elements are fully implemented.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0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8" t="24257" r="30299" b="1079"/>
          <a:stretch/>
        </p:blipFill>
        <p:spPr bwMode="auto">
          <a:xfrm rot="1298042">
            <a:off x="4299857" y="886795"/>
            <a:ext cx="3363686" cy="445809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6687" y="957943"/>
            <a:ext cx="25799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Tip:  Download, print, and read the guidance document.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Flexibility </a:t>
            </a:r>
            <a:r>
              <a:rPr lang="en-US" dirty="0">
                <a:solidFill>
                  <a:schemeClr val="tx2"/>
                </a:solidFill>
              </a:rPr>
              <a:t>to complete one or many </a:t>
            </a:r>
            <a:r>
              <a:rPr lang="en-US" dirty="0" smtClean="0">
                <a:solidFill>
                  <a:schemeClr val="tx2"/>
                </a:solidFill>
              </a:rPr>
              <a:t>components (or data system subcomponents)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Suggested process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Identify and involve stakeholders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Discussion </a:t>
            </a:r>
            <a:r>
              <a:rPr lang="en-US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tx2"/>
                </a:solidFill>
              </a:rPr>
              <a:t>Rate elements and </a:t>
            </a:r>
            <a:r>
              <a:rPr lang="en-US" dirty="0" smtClean="0">
                <a:solidFill>
                  <a:schemeClr val="tx2"/>
                </a:solidFill>
                <a:sym typeface="Wingdings" panose="05000000000000000000" pitchFamily="2" charset="2"/>
              </a:rPr>
              <a:t>document the evidence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Review results and determine priorities for improvement planning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First step in action planning for system improvement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Detailed instructions in guidance and Excel document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Guidance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90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063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smtClean="0"/>
              <a:t>Provides </a:t>
            </a:r>
            <a:r>
              <a:rPr lang="en-US" dirty="0"/>
              <a:t>a mechanism for getting stakeholders involved in discussion of state system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9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Generate </a:t>
            </a:r>
            <a:r>
              <a:rPr lang="en-US" dirty="0"/>
              <a:t>rich discussion on aspects of system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8.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Rate </a:t>
            </a:r>
            <a:r>
              <a:rPr lang="en-US" dirty="0"/>
              <a:t>elements of quality for various system components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7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Get </a:t>
            </a:r>
            <a:r>
              <a:rPr lang="en-US" dirty="0"/>
              <a:t>automatically calculated QI </a:t>
            </a:r>
            <a:r>
              <a:rPr lang="en-US" dirty="0" smtClean="0"/>
              <a:t>ratings – no math!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6.  </a:t>
            </a:r>
            <a:r>
              <a:rPr lang="en-US" dirty="0" smtClean="0"/>
              <a:t>Handy-dandy place to document the rich discussion on specific strengths and areas needing improvement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Top Ten Reasons to Use the </a:t>
            </a:r>
            <a:br>
              <a:rPr lang="en-US" sz="3600" dirty="0" smtClean="0"/>
            </a:br>
            <a:r>
              <a:rPr lang="en-US" sz="3600" dirty="0" smtClean="0"/>
              <a:t>Self-Assessment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5480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063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5.  </a:t>
            </a:r>
            <a:r>
              <a:rPr lang="en-US" dirty="0" smtClean="0"/>
              <a:t>Get </a:t>
            </a:r>
            <a:r>
              <a:rPr lang="en-US" dirty="0"/>
              <a:t>cool graph of QI ratings across </a:t>
            </a:r>
            <a:r>
              <a:rPr lang="en-US" dirty="0" smtClean="0"/>
              <a:t>components (and data subcomponents)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4.  </a:t>
            </a:r>
            <a:r>
              <a:rPr lang="en-US" dirty="0" smtClean="0"/>
              <a:t>Get current snapshot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/>
              <a:t>Designate priorities for system improvement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2.  </a:t>
            </a:r>
            <a:r>
              <a:rPr lang="en-US" dirty="0" smtClean="0"/>
              <a:t>Measure progress in infrastructure development by looking at change over multiple points in time – SSIP!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1.  </a:t>
            </a:r>
            <a:r>
              <a:rPr lang="en-US" dirty="0" smtClean="0"/>
              <a:t>Better systems lead to improved outcomes for children and families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Top Ten Reasons to Use the </a:t>
            </a:r>
            <a:br>
              <a:rPr lang="en-US" sz="3600" dirty="0"/>
            </a:br>
            <a:r>
              <a:rPr lang="en-US" sz="3600" dirty="0"/>
              <a:t>Self-Assessment</a:t>
            </a:r>
          </a:p>
        </p:txBody>
      </p:sp>
    </p:spTree>
    <p:extLst>
      <p:ext uri="{BB962C8B-B14F-4D97-AF65-F5344CB8AC3E}">
        <p14:creationId xmlns:p14="http://schemas.microsoft.com/office/powerpoint/2010/main" val="169985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On to the Tool . . .</a:t>
            </a:r>
            <a:endParaRPr lang="en-US" sz="4000" dirty="0"/>
          </a:p>
        </p:txBody>
      </p:sp>
      <p:pic>
        <p:nvPicPr>
          <p:cNvPr id="1026" name="Picture 2" descr="C:\Users\Robin\AppData\Local\Microsoft\Windows\Temporary Internet Files\Content.IE5\EEJD8199\image-3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5240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Phone, email, on-site technical assistance on one </a:t>
            </a:r>
            <a:r>
              <a:rPr lang="en-US" dirty="0"/>
              <a:t>or more </a:t>
            </a:r>
            <a:r>
              <a:rPr lang="en-US" dirty="0" smtClean="0"/>
              <a:t>components/subcomponents</a:t>
            </a:r>
          </a:p>
          <a:p>
            <a:r>
              <a:rPr lang="en-US" dirty="0" smtClean="0"/>
              <a:t>Help with planning for the process or facilitating the use </a:t>
            </a:r>
            <a:r>
              <a:rPr lang="en-US" dirty="0"/>
              <a:t>of the </a:t>
            </a:r>
            <a:r>
              <a:rPr lang="en-US" dirty="0" smtClean="0"/>
              <a:t>self-assessment</a:t>
            </a:r>
          </a:p>
          <a:p>
            <a:r>
              <a:rPr lang="en-US" dirty="0" smtClean="0"/>
              <a:t>Identification of resources </a:t>
            </a:r>
          </a:p>
          <a:p>
            <a:r>
              <a:rPr lang="en-US" dirty="0" smtClean="0"/>
              <a:t>Support the development and/or implementation of an improvement plan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ED3532"/>
                </a:solidFill>
              </a:rPr>
              <a:t>Contact your </a:t>
            </a:r>
            <a:r>
              <a:rPr lang="en-US" sz="2400" b="1" dirty="0" smtClean="0">
                <a:solidFill>
                  <a:srgbClr val="ED3532"/>
                </a:solidFill>
              </a:rPr>
              <a:t>ECTA or DaSy </a:t>
            </a:r>
            <a:r>
              <a:rPr lang="en-US" sz="2400" b="1" dirty="0">
                <a:solidFill>
                  <a:srgbClr val="ED3532"/>
                </a:solidFill>
              </a:rPr>
              <a:t>state liaison or any of the </a:t>
            </a:r>
            <a:r>
              <a:rPr lang="en-US" sz="2400" b="1" dirty="0" smtClean="0">
                <a:solidFill>
                  <a:srgbClr val="ED3532"/>
                </a:solidFill>
              </a:rPr>
              <a:t>ECTA or DaSy </a:t>
            </a:r>
            <a:r>
              <a:rPr lang="en-US" sz="2400" b="1" dirty="0">
                <a:solidFill>
                  <a:srgbClr val="ED3532"/>
                </a:solidFill>
              </a:rPr>
              <a:t>staff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ECTA and DaSy can help ….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772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Partner States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ECTA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Delaware</a:t>
            </a:r>
          </a:p>
          <a:p>
            <a:r>
              <a:rPr lang="en-US" sz="2400" dirty="0" smtClean="0"/>
              <a:t>Idaho</a:t>
            </a:r>
          </a:p>
          <a:p>
            <a:r>
              <a:rPr lang="en-US" sz="2400" dirty="0" smtClean="0"/>
              <a:t>Minnesota</a:t>
            </a:r>
          </a:p>
          <a:p>
            <a:r>
              <a:rPr lang="en-US" sz="2400" dirty="0" smtClean="0"/>
              <a:t>New Jersey</a:t>
            </a:r>
          </a:p>
          <a:p>
            <a:r>
              <a:rPr lang="en-US" sz="2400" dirty="0" smtClean="0"/>
              <a:t>Pennsylvania</a:t>
            </a:r>
          </a:p>
          <a:p>
            <a:r>
              <a:rPr lang="en-US" sz="2400" dirty="0" smtClean="0"/>
              <a:t>West Virginia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smtClean="0"/>
              <a:t>DaSy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dirty="0" smtClean="0"/>
              <a:t>Alaska</a:t>
            </a:r>
          </a:p>
          <a:p>
            <a:r>
              <a:rPr lang="en-US" sz="2400" dirty="0" smtClean="0"/>
              <a:t>Arkansas</a:t>
            </a:r>
          </a:p>
          <a:p>
            <a:r>
              <a:rPr lang="en-US" sz="2400" dirty="0" smtClean="0"/>
              <a:t>Connecticut</a:t>
            </a:r>
          </a:p>
          <a:p>
            <a:r>
              <a:rPr lang="en-US" sz="2400" dirty="0" smtClean="0"/>
              <a:t>Georgia</a:t>
            </a:r>
          </a:p>
          <a:p>
            <a:r>
              <a:rPr lang="en-US" sz="2400" dirty="0" smtClean="0"/>
              <a:t>Idaho</a:t>
            </a:r>
          </a:p>
          <a:p>
            <a:r>
              <a:rPr lang="en-US" sz="2400" dirty="0" smtClean="0"/>
              <a:t>Massachusetts</a:t>
            </a:r>
          </a:p>
          <a:p>
            <a:r>
              <a:rPr lang="en-US" sz="2400" dirty="0" smtClean="0"/>
              <a:t>Pennsylvania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70" y="4238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1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9" b="11593"/>
          <a:stretch/>
        </p:blipFill>
        <p:spPr>
          <a:xfrm rot="216381">
            <a:off x="3048001" y="281354"/>
            <a:ext cx="5015040" cy="6205048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77193" y="2147458"/>
            <a:ext cx="4206878" cy="758339"/>
          </a:xfrm>
        </p:spPr>
        <p:txBody>
          <a:bodyPr>
            <a:noAutofit/>
          </a:bodyPr>
          <a:lstStyle/>
          <a:p>
            <a:r>
              <a:rPr lang="en-US" sz="4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6281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847726"/>
            <a:ext cx="8229600" cy="4467224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The contents of this tool and guidance were developed under grants from the U.S. Department of Education, #H326P120002 and #H373Z120002. However, those contents do not necessarily represent the policy of the U.S. Department of Education, and you should not assume endorsement by the Federal Government. </a:t>
            </a:r>
            <a:endParaRPr lang="en-US" sz="2800" dirty="0"/>
          </a:p>
          <a:p>
            <a:pPr marL="0" indent="0" algn="ctr">
              <a:buNone/>
            </a:pPr>
            <a:r>
              <a:rPr lang="en-US" i="1" dirty="0"/>
              <a:t>Project Officers:  Meredith Miceli, </a:t>
            </a:r>
            <a:r>
              <a:rPr lang="en-US" i="1" dirty="0" err="1"/>
              <a:t>Richelle</a:t>
            </a:r>
            <a:r>
              <a:rPr lang="en-US" i="1" dirty="0"/>
              <a:t> Davis, and Julia Martin </a:t>
            </a:r>
            <a:r>
              <a:rPr lang="en-US" i="1" dirty="0" err="1"/>
              <a:t>Eile</a:t>
            </a:r>
            <a:r>
              <a:rPr lang="en-US" i="1" dirty="0"/>
              <a:t>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3952875"/>
            <a:ext cx="14573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P</a:t>
            </a:r>
            <a:r>
              <a:rPr lang="en-US" sz="2800" dirty="0" smtClean="0"/>
              <a:t>articipants will…</a:t>
            </a:r>
            <a:endParaRPr lang="en-US" sz="2800" dirty="0"/>
          </a:p>
          <a:p>
            <a:r>
              <a:rPr lang="en-US" sz="2800" dirty="0"/>
              <a:t>Understand the potential uses of the Framework Self-Assessment  </a:t>
            </a:r>
          </a:p>
          <a:p>
            <a:r>
              <a:rPr lang="en-US" sz="2800" dirty="0"/>
              <a:t>Learn how to use the self-assessment to evaluate various components of their Part C or Section 619 state system</a:t>
            </a:r>
          </a:p>
          <a:p>
            <a:r>
              <a:rPr lang="en-US" sz="2800" dirty="0"/>
              <a:t>Learn how to use the self-assessment as the basis for improvement planning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Outcomes for this Webinar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90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Overview of the self-assessment  </a:t>
            </a:r>
          </a:p>
          <a:p>
            <a:r>
              <a:rPr lang="en-US" sz="3200" dirty="0" smtClean="0"/>
              <a:t>Guidance on use of the self-assessment</a:t>
            </a:r>
          </a:p>
          <a:p>
            <a:r>
              <a:rPr lang="en-US" sz="3200" dirty="0" smtClean="0"/>
              <a:t>Demonstration of the self assessment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we will cover today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67" y="4159107"/>
            <a:ext cx="2249090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6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62001"/>
            <a:ext cx="3582987" cy="1590673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Poll Questions</a:t>
            </a:r>
            <a:endParaRPr lang="en-US" sz="4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clrChange>
              <a:clrFrom>
                <a:srgbClr val="F2F0F3"/>
              </a:clrFrom>
              <a:clrTo>
                <a:srgbClr val="F2F0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3" t="38" b="74"/>
          <a:stretch/>
        </p:blipFill>
        <p:spPr>
          <a:xfrm>
            <a:off x="3833446" y="924879"/>
            <a:ext cx="4661267" cy="4905428"/>
          </a:xfrm>
        </p:spPr>
      </p:pic>
    </p:spTree>
    <p:extLst>
      <p:ext uri="{BB962C8B-B14F-4D97-AF65-F5344CB8AC3E}">
        <p14:creationId xmlns:p14="http://schemas.microsoft.com/office/powerpoint/2010/main" val="2078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ECTA/DaSy System Framework: </a:t>
            </a:r>
            <a:r>
              <a:rPr lang="en-US" sz="2800" i="1" dirty="0" smtClean="0"/>
              <a:t>What is it?</a:t>
            </a:r>
            <a:endParaRPr lang="en-US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120614" y="2787335"/>
            <a:ext cx="1819275" cy="1477328"/>
          </a:xfrm>
          <a:prstGeom prst="rect">
            <a:avLst/>
          </a:prstGeom>
          <a:solidFill>
            <a:srgbClr val="8368A4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Implementation of Effective Practices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05600" y="2530636"/>
            <a:ext cx="2000249" cy="19907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Good outcomes for children with disabilities and their families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419475" y="3300412"/>
            <a:ext cx="609601" cy="328613"/>
          </a:xfrm>
          <a:prstGeom prst="rightArrow">
            <a:avLst/>
          </a:prstGeom>
          <a:solidFill>
            <a:srgbClr val="D77513"/>
          </a:solidFill>
          <a:ln>
            <a:solidFill>
              <a:srgbClr val="D9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ight Arrow 10"/>
          <p:cNvSpPr/>
          <p:nvPr/>
        </p:nvSpPr>
        <p:spPr>
          <a:xfrm>
            <a:off x="6010275" y="3345511"/>
            <a:ext cx="622034" cy="36097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C:\Users\khebbeler\Documents\Projects\ECTA\Framework Development\Framework graphics\sysframe-v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1" y="2198913"/>
            <a:ext cx="3204023" cy="275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9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Framework Components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ECTA System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4054839" cy="2854325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 smtClean="0"/>
              <a:t>Governance – GV</a:t>
            </a:r>
          </a:p>
          <a:p>
            <a:r>
              <a:rPr lang="en-US" sz="2400" dirty="0" smtClean="0"/>
              <a:t>Finance – FN</a:t>
            </a:r>
          </a:p>
          <a:p>
            <a:r>
              <a:rPr lang="en-US" sz="2400" dirty="0" smtClean="0"/>
              <a:t>Personnel/Workforce – PN</a:t>
            </a:r>
          </a:p>
          <a:p>
            <a:r>
              <a:rPr lang="en-US" sz="2400" dirty="0" smtClean="0"/>
              <a:t>Account &amp; Qual. Imp. – AC </a:t>
            </a:r>
          </a:p>
          <a:p>
            <a:r>
              <a:rPr lang="en-US" sz="2400" dirty="0" smtClean="0"/>
              <a:t>Quality Standards – QS </a:t>
            </a:r>
          </a:p>
          <a:p>
            <a:r>
              <a:rPr lang="en-US" sz="2400" dirty="0" smtClean="0"/>
              <a:t>Data System – DS 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dirty="0" smtClean="0"/>
              <a:t>Data System Subcomponents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9801" y="2917825"/>
            <a:ext cx="3822700" cy="1978025"/>
          </a:xfr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 smtClean="0"/>
              <a:t>Purpose and Vision – PV </a:t>
            </a:r>
          </a:p>
          <a:p>
            <a:r>
              <a:rPr lang="en-US" sz="2000" dirty="0" smtClean="0"/>
              <a:t>Data Governance/Mgmt. – DG</a:t>
            </a:r>
          </a:p>
          <a:p>
            <a:r>
              <a:rPr lang="en-US" sz="2000" dirty="0" smtClean="0"/>
              <a:t>Stakeholder Engagement – SE   </a:t>
            </a:r>
          </a:p>
          <a:p>
            <a:r>
              <a:rPr lang="en-US" sz="2000" dirty="0" smtClean="0"/>
              <a:t>System Design/Develop. – SD</a:t>
            </a:r>
          </a:p>
          <a:p>
            <a:r>
              <a:rPr lang="en-US" sz="2000" dirty="0" smtClean="0"/>
              <a:t>Sustainability – SU 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/>
          <a:lstStyle/>
          <a:p>
            <a:fld id="{B2897048-00E0-47FB-B07B-F36BBE8AF57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3257550" y="4467224"/>
            <a:ext cx="1123950" cy="2571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 Provides a structure for </a:t>
            </a:r>
            <a:r>
              <a:rPr lang="en-US" sz="3200" dirty="0"/>
              <a:t>state Part C and Section 619 </a:t>
            </a:r>
            <a:r>
              <a:rPr lang="en-US" sz="3200" dirty="0" smtClean="0"/>
              <a:t>programs to evaluate their systems</a:t>
            </a:r>
          </a:p>
          <a:p>
            <a:pPr lvl="0"/>
            <a:r>
              <a:rPr lang="en-US" sz="3200" dirty="0" smtClean="0"/>
              <a:t> Identifies </a:t>
            </a:r>
            <a:r>
              <a:rPr lang="en-US" sz="3200" dirty="0" smtClean="0">
                <a:solidFill>
                  <a:schemeClr val="tx2"/>
                </a:solidFill>
              </a:rPr>
              <a:t>relative strengths and weaknesses in the system so state can identify and address </a:t>
            </a:r>
            <a:r>
              <a:rPr lang="en-US" sz="3200" dirty="0" smtClean="0"/>
              <a:t>areas for improvement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ECTA/DaSy Self-Assessment:  Purpose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38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Use for ECTA and DaSy System Frameworks</a:t>
            </a:r>
          </a:p>
          <a:p>
            <a:r>
              <a:rPr lang="en-US" dirty="0"/>
              <a:t>Provides </a:t>
            </a:r>
            <a:r>
              <a:rPr lang="en-US" dirty="0" smtClean="0"/>
              <a:t>a </a:t>
            </a:r>
            <a:r>
              <a:rPr lang="en-US" dirty="0"/>
              <a:t>current status ‘</a:t>
            </a:r>
            <a:r>
              <a:rPr lang="en-US" b="1" dirty="0"/>
              <a:t>snap shot</a:t>
            </a:r>
            <a:r>
              <a:rPr lang="en-US" dirty="0"/>
              <a:t>’ to help </a:t>
            </a:r>
            <a:r>
              <a:rPr lang="en-US" dirty="0" smtClean="0"/>
              <a:t>prioritize </a:t>
            </a:r>
            <a:r>
              <a:rPr lang="en-US" dirty="0"/>
              <a:t>improvement </a:t>
            </a:r>
            <a:r>
              <a:rPr lang="en-US" dirty="0" smtClean="0"/>
              <a:t>efforts</a:t>
            </a:r>
          </a:p>
          <a:p>
            <a:r>
              <a:rPr lang="en-US" dirty="0"/>
              <a:t>A</a:t>
            </a:r>
            <a:r>
              <a:rPr lang="en-US" dirty="0" smtClean="0"/>
              <a:t>bility </a:t>
            </a:r>
            <a:r>
              <a:rPr lang="en-US" dirty="0"/>
              <a:t>to </a:t>
            </a:r>
            <a:r>
              <a:rPr lang="en-US" b="1" dirty="0"/>
              <a:t>measure progress </a:t>
            </a:r>
            <a:r>
              <a:rPr lang="en-US" dirty="0"/>
              <a:t>over multiple points in time</a:t>
            </a:r>
            <a:endParaRPr lang="en-US" dirty="0" smtClean="0"/>
          </a:p>
          <a:p>
            <a:pPr lvl="0"/>
            <a:r>
              <a:rPr lang="en-US" dirty="0" smtClean="0"/>
              <a:t>Shared structure</a:t>
            </a:r>
          </a:p>
          <a:p>
            <a:pPr lvl="1"/>
            <a:r>
              <a:rPr lang="en-US" dirty="0" smtClean="0"/>
              <a:t>Same </a:t>
            </a:r>
            <a:r>
              <a:rPr lang="en-US" dirty="0"/>
              <a:t>scale for rating Elements of </a:t>
            </a:r>
            <a:r>
              <a:rPr lang="en-US" dirty="0" smtClean="0"/>
              <a:t>Quality, 1 to 4</a:t>
            </a:r>
            <a:endParaRPr lang="en-US" dirty="0"/>
          </a:p>
          <a:p>
            <a:pPr lvl="1"/>
            <a:r>
              <a:rPr lang="en-US" dirty="0"/>
              <a:t>Same scale for scoring Quality </a:t>
            </a:r>
            <a:r>
              <a:rPr lang="en-US" dirty="0" smtClean="0"/>
              <a:t>Indicators, 1 to 7</a:t>
            </a:r>
          </a:p>
          <a:p>
            <a:r>
              <a:rPr lang="en-US" dirty="0" smtClean="0"/>
              <a:t>Built in Excel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Features of Self-Assessment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621158"/>
              </p:ext>
            </p:extLst>
          </p:nvPr>
        </p:nvGraphicFramePr>
        <p:xfrm>
          <a:off x="676275" y="1600200"/>
          <a:ext cx="7362826" cy="3048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28725"/>
                <a:gridCol w="6134101"/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Element Rating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Implementation of Element</a:t>
                      </a:r>
                      <a:endParaRPr lang="en-US" sz="2000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effectLst/>
                        </a:rPr>
                        <a:t>No - element not in place </a:t>
                      </a:r>
                      <a:r>
                        <a:rPr lang="en-US" sz="2000" u="sng" kern="1200" dirty="0" smtClean="0">
                          <a:effectLst/>
                        </a:rPr>
                        <a:t>and</a:t>
                      </a:r>
                      <a:r>
                        <a:rPr lang="en-US" sz="2000" kern="1200" dirty="0" smtClean="0">
                          <a:effectLst/>
                        </a:rPr>
                        <a:t> not planning to work on it at this time</a:t>
                      </a:r>
                      <a:endParaRPr lang="en-US" sz="2000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effectLst/>
                        </a:rPr>
                        <a:t>No - element not in place </a:t>
                      </a:r>
                      <a:r>
                        <a:rPr lang="en-US" sz="2000" u="sng" kern="1200" dirty="0" smtClean="0">
                          <a:effectLst/>
                        </a:rPr>
                        <a:t>but </a:t>
                      </a:r>
                      <a:r>
                        <a:rPr lang="en-US" sz="2000" kern="1200" dirty="0" smtClean="0">
                          <a:effectLst/>
                        </a:rPr>
                        <a:t>planning to work on it or getting started</a:t>
                      </a:r>
                      <a:endParaRPr lang="en-US" sz="2000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effectLst/>
                        </a:rPr>
                        <a:t>Yes - element partially implemented</a:t>
                      </a:r>
                      <a:endParaRPr lang="en-US" sz="2000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effectLst/>
                        </a:rPr>
                        <a:t>Yes - element fully implemented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Element Rating Scale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47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9721&quot;&gt;&lt;property id=&quot;20148&quot; value=&quot;5&quot;/&gt;&lt;property id=&quot;20300&quot; value=&quot;Slide 7 - &amp;quot;Contributors to the DaSy Framework&amp;quot;&quot;/&gt;&lt;property id=&quot;20307&quot; value=&quot;299&quot;/&gt;&lt;/object&gt;&lt;object type=&quot;3&quot; unique_id=&quot;21919&quot;&gt;&lt;property id=&quot;20148&quot; value=&quot;5&quot;/&gt;&lt;property id=&quot;20300&quot; value=&quot;Slide 10 - &amp;quot;Broad Definition of “Data System”&amp;quot;&quot;/&gt;&lt;property id=&quot;20307&quot; value=&quot;321&quot;/&gt;&lt;/object&gt;&lt;object type=&quot;3&quot; unique_id=&quot;22142&quot;&gt;&lt;property id=&quot;20148&quot; value=&quot;5&quot;/&gt;&lt;property id=&quot;20300&quot; value=&quot;Slide 11 - &amp;quot;The DaSy Framework Addresses Three Major Uses of Data &amp;quot;&quot;/&gt;&lt;property id=&quot;20307&quot; value=&quot;322&quot;/&gt;&lt;/object&gt;&lt;object type=&quot;3&quot; unique_id=&quot;22143&quot;&gt;&lt;property id=&quot;20148&quot; value=&quot;5&quot;/&gt;&lt;property id=&quot;20300&quot; value=&quot;Slide 14&quot;/&gt;&lt;property id=&quot;20307&quot; value=&quot;323&quot;/&gt;&lt;/object&gt;&lt;object type=&quot;3&quot; unique_id=&quot;27231&quot;&gt;&lt;property id=&quot;20148&quot; value=&quot;5&quot;/&gt;&lt;property id=&quot;20300&quot; value=&quot;Slide 5 - &amp;quot;Outcomes for this Webinar&amp;quot;&quot;/&gt;&lt;property id=&quot;20307&quot; value=&quot;339&quot;/&gt;&lt;/object&gt;&lt;object type=&quot;3&quot; unique_id=&quot;27246&quot;&gt;&lt;property id=&quot;20148&quot; value=&quot;5&quot;/&gt;&lt;property id=&quot;20300&quot; value=&quot;Slide 27 - &amp;quot;DaSy can help….&amp;quot;&quot;/&gt;&lt;property id=&quot;20307&quot; value=&quot;337&quot;/&gt;&lt;/object&gt;&lt;object type=&quot;3&quot; unique_id=&quot;27681&quot;&gt;&lt;property id=&quot;20148&quot; value=&quot;5&quot;/&gt;&lt;property id=&quot;20300&quot; value=&quot;Slide 8 - &amp;quot;The DaSy Data System Framework: What is it?&amp;quot;&quot;/&gt;&lt;property id=&quot;20307&quot; value=&quot;354&quot;/&gt;&lt;/object&gt;&lt;object type=&quot;3&quot; unique_id=&quot;28268&quot;&gt;&lt;property id=&quot;20148&quot; value=&quot;5&quot;/&gt;&lt;property id=&quot;20300&quot; value=&quot;Slide 20 - &amp;quot;Now, let’s hear from our state partners!&amp;quot;&quot;/&gt;&lt;property id=&quot;20307&quot; value=&quot;358&quot;/&gt;&lt;/object&gt;&lt;object type=&quot;3&quot; unique_id=&quot;28785&quot;&gt;&lt;property id=&quot;20148&quot; value=&quot;5&quot;/&gt;&lt;property id=&quot;20300&quot; value=&quot;Slide 1&quot;/&gt;&lt;property id=&quot;20307&quot; value=&quot;383&quot;/&gt;&lt;/object&gt;&lt;object type=&quot;3&quot; unique_id=&quot;28786&quot;&gt;&lt;property id=&quot;20148&quot; value=&quot;5&quot;/&gt;&lt;property id=&quot;20300&quot; value=&quot;Slide 2 - &amp;quot;Participant Poll (from ECTA)&amp;quot;&quot;/&gt;&lt;property id=&quot;20307&quot; value=&quot;386&quot;/&gt;&lt;/object&gt;&lt;object type=&quot;3&quot; unique_id=&quot;28787&quot;&gt;&lt;property id=&quot;20148&quot; value=&quot;5&quot;/&gt;&lt;property id=&quot;20300&quot; value=&quot;Slide 4 - &amp;quot;Participant Poll (from ECTA)&amp;quot;&quot;/&gt;&lt;property id=&quot;20307&quot; value=&quot;390&quot;/&gt;&lt;/object&gt;&lt;object type=&quot;3&quot; unique_id=&quot;28788&quot;&gt;&lt;property id=&quot;20148&quot; value=&quot;5&quot;/&gt;&lt;property id=&quot;20300&quot; value=&quot;Slide 9 - &amp;quot;Purpose of the DaSy Data System Framework&amp;quot;&quot;/&gt;&lt;property id=&quot;20307&quot; value=&quot;379&quot;/&gt;&lt;/object&gt;&lt;object type=&quot;3&quot; unique_id=&quot;28789&quot;&gt;&lt;property id=&quot;20148&quot; value=&quot;5&quot;/&gt;&lt;property id=&quot;20300&quot; value=&quot;Slide 12 - &amp;quot;Six Subcomponents of the DaSy Framework&amp;quot;&quot;/&gt;&lt;property id=&quot;20307&quot; value=&quot;380&quot;/&gt;&lt;/object&gt;&lt;object type=&quot;3&quot; unique_id=&quot;28791&quot;&gt;&lt;property id=&quot;20148&quot; value=&quot;5&quot;/&gt;&lt;property id=&quot;20300&quot; value=&quot;Slide 26 - &amp;quot;Participant Poll&amp;quot;&quot;/&gt;&lt;property id=&quot;20307&quot; value=&quot;363&quot;/&gt;&lt;/object&gt;&lt;object type=&quot;3&quot; unique_id=&quot;28792&quot;&gt;&lt;property id=&quot;20148&quot; value=&quot;5&quot;/&gt;&lt;property id=&quot;20300&quot; value=&quot;Slide 21 - &amp;quot;STATE DISCUSSION HERE&amp;quot;&quot;/&gt;&lt;property id=&quot;20307&quot; value=&quot;391&quot;/&gt;&lt;/object&gt;&lt;object type=&quot;3&quot; unique_id=&quot;28793&quot;&gt;&lt;property id=&quot;20148&quot; value=&quot;5&quot;/&gt;&lt;property id=&quot;20300&quot; value=&quot;Slide 22 - &amp;quot;* Self Assessment&amp;#x0D;&amp;#x0A;* Resources&amp;quot;&quot;/&gt;&lt;property id=&quot;20307&quot; value=&quot;377&quot;/&gt;&lt;/object&gt;&lt;object type=&quot;3&quot; unique_id=&quot;28794&quot;&gt;&lt;property id=&quot;20148&quot; value=&quot;5&quot;/&gt;&lt;property id=&quot;20300&quot; value=&quot;Slide 23 - &amp;quot;Overall Features of Self-Assessment&amp;quot;&quot;/&gt;&lt;property id=&quot;20307&quot; value=&quot;371&quot;/&gt;&lt;/object&gt;&lt;object type=&quot;3&quot; unique_id=&quot;28795&quot;&gt;&lt;property id=&quot;20148&quot; value=&quot;5&quot;/&gt;&lt;property id=&quot;20300&quot; value=&quot;Slide 24 - &amp;quot;Assumptions for Use&amp;quot;&quot;/&gt;&lt;property id=&quot;20307&quot; value=&quot;374&quot;/&gt;&lt;/object&gt;&lt;object type=&quot;3&quot; unique_id=&quot;28796&quot;&gt;&lt;property id=&quot;20148&quot; value=&quot;5&quot;/&gt;&lt;property id=&quot;20300&quot; value=&quot;Slide 25 - &amp;quot;***Insert Slide about Resources to support FW***&amp;quot;&quot;/&gt;&lt;property id=&quot;20307&quot; value=&quot;384&quot;/&gt;&lt;/object&gt;&lt;object type=&quot;3&quot; unique_id=&quot;28797&quot;&gt;&lt;property id=&quot;20148&quot; value=&quot;5&quot;/&gt;&lt;property id=&quot;20300&quot; value=&quot;Slide 28 - &amp;quot;TRANSITION TO Q&amp;amp;A…&amp;quot;&quot;/&gt;&lt;property id=&quot;20307&quot; value=&quot;387&quot;/&gt;&lt;/object&gt;&lt;object type=&quot;3&quot; unique_id=&quot;29025&quot;&gt;&lt;property id=&quot;20148&quot; value=&quot;5&quot;/&gt;&lt;property id=&quot;20300&quot; value=&quot;Slide 3&quot;/&gt;&lt;property id=&quot;20307&quot; value=&quot;392&quot;/&gt;&lt;/object&gt;&lt;object type=&quot;3&quot; unique_id=&quot;29236&quot;&gt;&lt;property id=&quot;20148&quot; value=&quot;5&quot;/&gt;&lt;property id=&quot;20300&quot; value=&quot;Slide 6 - &amp;quot;What we will cover today&amp;quot;&quot;/&gt;&lt;property id=&quot;20307&quot; value=&quot;394&quot;/&gt;&lt;/object&gt;&lt;object type=&quot;3&quot; unique_id=&quot;29237&quot;&gt;&lt;property id=&quot;20148&quot; value=&quot;5&quot;/&gt;&lt;property id=&quot;20300&quot; value=&quot;Slide 29&quot;/&gt;&lt;property id=&quot;20307&quot; value=&quot;393&quot;/&gt;&lt;/object&gt;&lt;object type=&quot;3&quot; unique_id=&quot;29494&quot;&gt;&lt;property id=&quot;20148&quot; value=&quot;5&quot;/&gt;&lt;property id=&quot;20300&quot; value=&quot;Slide 15&quot;/&gt;&lt;property id=&quot;20307&quot; value=&quot;395&quot;/&gt;&lt;/object&gt;&lt;object type=&quot;3&quot; unique_id=&quot;29496&quot;&gt;&lt;property id=&quot;20148&quot; value=&quot;5&quot;/&gt;&lt;property id=&quot;20300&quot; value=&quot;Slide 16&quot;/&gt;&lt;property id=&quot;20307&quot; value=&quot;397&quot;/&gt;&lt;/object&gt;&lt;object type=&quot;3&quot; unique_id=&quot;29497&quot;&gt;&lt;property id=&quot;20148&quot; value=&quot;5&quot;/&gt;&lt;property id=&quot;20300&quot; value=&quot;Slide 17&quot;/&gt;&lt;property id=&quot;20307&quot; value=&quot;396&quot;/&gt;&lt;/object&gt;&lt;object type=&quot;3&quot; unique_id=&quot;29498&quot;&gt;&lt;property id=&quot;20148&quot; value=&quot;5&quot;/&gt;&lt;property id=&quot;20300&quot; value=&quot;Slide 18&quot;/&gt;&lt;property id=&quot;20307&quot; value=&quot;399&quot;/&gt;&lt;/object&gt;&lt;object type=&quot;3&quot; unique_id=&quot;29647&quot;&gt;&lt;property id=&quot;20148&quot; value=&quot;5&quot;/&gt;&lt;property id=&quot;20300&quot; value=&quot;Slide 19&quot;/&gt;&lt;property id=&quot;20307&quot; value=&quot;400&quot;/&gt;&lt;/object&gt;&lt;object type=&quot;3&quot; unique_id=&quot;29824&quot;&gt;&lt;property id=&quot;20148&quot; value=&quot;5&quot;/&gt;&lt;property id=&quot;20300&quot; value=&quot;Slide 13 - &amp;quot;Structure and vocabulary&amp;quot;&quot;/&gt;&lt;property id=&quot;20307&quot; value=&quot;401&quot;/&gt;&lt;/object&gt;&lt;/object&gt;&lt;object type=&quot;8&quot; unique_id=&quot;119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-Thir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8826</TotalTime>
  <Words>771</Words>
  <Application>Microsoft Office PowerPoint</Application>
  <PresentationFormat>On-screen Show (4:3)</PresentationFormat>
  <Paragraphs>144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3_Default Design</vt:lpstr>
      <vt:lpstr>8_Default Design-Third child</vt:lpstr>
      <vt:lpstr>PowerPoint Presentation</vt:lpstr>
      <vt:lpstr>Outcomes for this Webinar</vt:lpstr>
      <vt:lpstr>What we will cover today</vt:lpstr>
      <vt:lpstr> Poll Questions</vt:lpstr>
      <vt:lpstr>The ECTA/DaSy System Framework: What is it?</vt:lpstr>
      <vt:lpstr>Framework Components</vt:lpstr>
      <vt:lpstr>ECTA/DaSy Self-Assessment:  Purpose</vt:lpstr>
      <vt:lpstr>Features of Self-Assessment</vt:lpstr>
      <vt:lpstr>Element Rating Scale</vt:lpstr>
      <vt:lpstr>Quality Indicator Rating Scale</vt:lpstr>
      <vt:lpstr>PowerPoint Presentation</vt:lpstr>
      <vt:lpstr>Guidance</vt:lpstr>
      <vt:lpstr>Top Ten Reasons to Use the  Self-Assessment</vt:lpstr>
      <vt:lpstr>Top Ten Reasons to Use the  Self-Assessment</vt:lpstr>
      <vt:lpstr>On to the Tool . . .</vt:lpstr>
      <vt:lpstr>ECTA and DaSy can help ….</vt:lpstr>
      <vt:lpstr>Partner States</vt:lpstr>
      <vt:lpstr>Questions</vt:lpstr>
      <vt:lpstr>PowerPoint Presentation</vt:lpstr>
    </vt:vector>
  </TitlesOfParts>
  <Company>The DaSy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Roxanne Jones</dc:creator>
  <cp:lastModifiedBy>Roxanne Jones</cp:lastModifiedBy>
  <cp:revision>356</cp:revision>
  <dcterms:created xsi:type="dcterms:W3CDTF">2013-02-06T21:54:43Z</dcterms:created>
  <dcterms:modified xsi:type="dcterms:W3CDTF">2015-06-30T16:40:38Z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