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3662" r:id="rId2"/>
    <p:sldMasterId id="2147483675" r:id="rId3"/>
  </p:sldMasterIdLst>
  <p:notesMasterIdLst>
    <p:notesMasterId r:id="rId36"/>
  </p:notesMasterIdLst>
  <p:handoutMasterIdLst>
    <p:handoutMasterId r:id="rId37"/>
  </p:handoutMasterIdLst>
  <p:sldIdLst>
    <p:sldId id="383" r:id="rId4"/>
    <p:sldId id="339" r:id="rId5"/>
    <p:sldId id="394" r:id="rId6"/>
    <p:sldId id="299" r:id="rId7"/>
    <p:sldId id="354" r:id="rId8"/>
    <p:sldId id="379" r:id="rId9"/>
    <p:sldId id="321" r:id="rId10"/>
    <p:sldId id="322" r:id="rId11"/>
    <p:sldId id="380" r:id="rId12"/>
    <p:sldId id="401" r:id="rId13"/>
    <p:sldId id="323" r:id="rId14"/>
    <p:sldId id="395" r:id="rId15"/>
    <p:sldId id="397" r:id="rId16"/>
    <p:sldId id="396" r:id="rId17"/>
    <p:sldId id="399" r:id="rId18"/>
    <p:sldId id="400" r:id="rId19"/>
    <p:sldId id="358" r:id="rId20"/>
    <p:sldId id="406" r:id="rId21"/>
    <p:sldId id="407" r:id="rId22"/>
    <p:sldId id="408" r:id="rId23"/>
    <p:sldId id="409" r:id="rId24"/>
    <p:sldId id="377" r:id="rId25"/>
    <p:sldId id="371" r:id="rId26"/>
    <p:sldId id="374" r:id="rId27"/>
    <p:sldId id="402" r:id="rId28"/>
    <p:sldId id="403" r:id="rId29"/>
    <p:sldId id="404" r:id="rId30"/>
    <p:sldId id="405" r:id="rId31"/>
    <p:sldId id="363" r:id="rId32"/>
    <p:sldId id="337" r:id="rId33"/>
    <p:sldId id="410" r:id="rId34"/>
    <p:sldId id="393"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532"/>
    <a:srgbClr val="154578"/>
    <a:srgbClr val="39B54A"/>
    <a:srgbClr val="FF0000"/>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57" autoAdjust="0"/>
    <p:restoredTop sz="86411" autoAdjust="0"/>
  </p:normalViewPr>
  <p:slideViewPr>
    <p:cSldViewPr snapToGrid="0">
      <p:cViewPr varScale="1">
        <p:scale>
          <a:sx n="74" d="100"/>
          <a:sy n="74" d="100"/>
        </p:scale>
        <p:origin x="1085" y="58"/>
      </p:cViewPr>
      <p:guideLst>
        <p:guide orient="horz" pos="2160"/>
        <p:guide pos="2880"/>
      </p:guideLst>
    </p:cSldViewPr>
  </p:slideViewPr>
  <p:outlineViewPr>
    <p:cViewPr>
      <p:scale>
        <a:sx n="33" d="100"/>
        <a:sy n="33" d="100"/>
      </p:scale>
      <p:origin x="48" y="9642"/>
    </p:cViewPr>
  </p:outlineViewPr>
  <p:notesTextViewPr>
    <p:cViewPr>
      <p:scale>
        <a:sx n="1" d="1"/>
        <a:sy n="1" d="1"/>
      </p:scale>
      <p:origin x="0" y="0"/>
    </p:cViewPr>
  </p:notesTextViewPr>
  <p:sorterViewPr>
    <p:cViewPr>
      <p:scale>
        <a:sx n="90" d="100"/>
        <a:sy n="90" d="100"/>
      </p:scale>
      <p:origin x="0" y="6252"/>
    </p:cViewPr>
  </p:sorterViewPr>
  <p:notesViewPr>
    <p:cSldViewPr snapToGrid="0">
      <p:cViewPr varScale="1">
        <p:scale>
          <a:sx n="65" d="100"/>
          <a:sy n="65" d="100"/>
        </p:scale>
        <p:origin x="3082"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2/27/2015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2/27/2015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177431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993939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You can go to the DaSy web site and interact</a:t>
            </a:r>
            <a:r>
              <a:rPr lang="en-US" baseline="0" dirty="0" smtClean="0"/>
              <a:t> with the contents of the framework in all sorts of interesting ways.  Click on any of those petals and you will be taken to a page on that sub-component.  Hopefully, some of you still have the bound copies we distributed at the conference in New Orleans.  If you didn’t get one or you would like more printed copies of the framework, send us an email.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3993939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 let’s take a look inside the print version of the framework.  We are going</a:t>
            </a:r>
            <a:r>
              <a:rPr lang="en-US" baseline="0" dirty="0" smtClean="0"/>
              <a:t> to look inside.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1120710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You will find a table of contents</a:t>
            </a:r>
            <a:r>
              <a:rPr lang="en-US" baseline="0" dirty="0" smtClean="0"/>
              <a:t> that lists all of the quality indicators in each of the 6 sub-components.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1400584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Let’s look at one quality indicators.  This one is the 3</a:t>
            </a:r>
            <a:r>
              <a:rPr lang="en-US" baseline="30000" dirty="0" smtClean="0"/>
              <a:t>rd</a:t>
            </a:r>
            <a:r>
              <a:rPr lang="en-US" baseline="0" dirty="0" smtClean="0"/>
              <a:t> quality indicator in Data Use – that’s DU for short.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398993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 you</a:t>
            </a:r>
            <a:r>
              <a:rPr lang="en-US" baseline="0" dirty="0" smtClean="0"/>
              <a:t> are saying to yourself exactly what does it mean for Part C/619 state and local staff or representatives to prepare data products to promote understanding of data and to inform decision-making.  Well, we are glad you asked that question.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1647120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Because the answer is back in</a:t>
            </a:r>
            <a:r>
              <a:rPr lang="en-US" baseline="0" dirty="0" smtClean="0"/>
              <a:t> the Data Use section of the document.  </a:t>
            </a:r>
            <a:r>
              <a:rPr lang="en-US" dirty="0" smtClean="0"/>
              <a:t>When you turn to the</a:t>
            </a:r>
            <a:r>
              <a:rPr lang="en-US" baseline="0" dirty="0" smtClean="0"/>
              <a:t> Data Use section of the framework, you will find DU3 along with its elements of quality.  Elements like DU3a. and DU3c and DU3d.  </a:t>
            </a:r>
            <a:r>
              <a:rPr lang="en-US" dirty="0" smtClean="0"/>
              <a:t>So</a:t>
            </a:r>
            <a:r>
              <a:rPr lang="en-US" baseline="0" dirty="0" smtClean="0"/>
              <a:t> do you want to take a look at how your state is doing with data use?  So that is what it means to do a quality job of preparing data products.  Do you want to know more about data use?  Look at all of the DU quality indicators.  Look at the elements.  Browse through the framework and see what a quality data system looks like.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817540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“interview</a:t>
            </a:r>
            <a:r>
              <a:rPr lang="en-US" dirty="0"/>
              <a:t>” portion of the </a:t>
            </a:r>
            <a:r>
              <a:rPr lang="en-US" dirty="0" smtClean="0"/>
              <a:t>webinar: </a:t>
            </a:r>
            <a:r>
              <a:rPr lang="en-US" baseline="0" dirty="0" smtClean="0"/>
              <a:t>Jan and Lisa displayed through their webcams in a pod with the presentation slides. </a:t>
            </a:r>
            <a:r>
              <a:rPr lang="en-US" dirty="0" smtClean="0"/>
              <a:t>Kathy</a:t>
            </a:r>
            <a:r>
              <a:rPr lang="en-US" baseline="0" dirty="0" smtClean="0"/>
              <a:t> facilitates questions—presenting one question, having both Jan and Lisa answer, and then moving to the next question.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381578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65790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8144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3764243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1412E171-8448-4D62-8073-2A879F7A2ABE}" type="slidenum">
              <a:rPr lang="en-US" smtClean="0"/>
              <a:t>20</a:t>
            </a:fld>
            <a:endParaRPr lang="en-US"/>
          </a:p>
        </p:txBody>
      </p:sp>
    </p:spTree>
    <p:extLst>
      <p:ext uri="{BB962C8B-B14F-4D97-AF65-F5344CB8AC3E}">
        <p14:creationId xmlns:p14="http://schemas.microsoft.com/office/powerpoint/2010/main" val="4279200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957719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2315516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1"/>
            <a:r>
              <a:rPr lang="en-US" dirty="0" smtClean="0"/>
              <a:t>Shared structure:</a:t>
            </a:r>
            <a:r>
              <a:rPr lang="en-US" baseline="0" dirty="0" smtClean="0"/>
              <a:t>  </a:t>
            </a:r>
            <a:r>
              <a:rPr lang="en-US" dirty="0" smtClean="0"/>
              <a:t>Components, sub-components, elements, indicators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lvl="0" indent="0">
              <a:buNone/>
            </a:pPr>
            <a:r>
              <a:rPr lang="en-US" dirty="0" smtClean="0"/>
              <a:t>Rating Elements of Quality</a:t>
            </a:r>
          </a:p>
          <a:p>
            <a:pPr lvl="0"/>
            <a:r>
              <a:rPr lang="en-US" dirty="0" smtClean="0"/>
              <a:t>4-point rating scale to reflect the extent to which each element is fully in place or implemented</a:t>
            </a:r>
          </a:p>
          <a:p>
            <a:pPr lvl="1"/>
            <a:r>
              <a:rPr lang="en-US" dirty="0" smtClean="0"/>
              <a:t>1 = No, element not in place and not planning to work on it at this time</a:t>
            </a:r>
          </a:p>
          <a:p>
            <a:pPr lvl="1"/>
            <a:r>
              <a:rPr lang="en-US" dirty="0" smtClean="0"/>
              <a:t>2 = No, element not in place but planning to work on it or getting started</a:t>
            </a:r>
          </a:p>
          <a:p>
            <a:pPr lvl="1"/>
            <a:r>
              <a:rPr lang="en-US" dirty="0" smtClean="0"/>
              <a:t>3= Yes, element partially implemented</a:t>
            </a:r>
          </a:p>
          <a:p>
            <a:pPr lvl="1"/>
            <a:r>
              <a:rPr lang="en-US" dirty="0" smtClean="0"/>
              <a:t>4 = Yes, element fully implemented</a:t>
            </a:r>
          </a:p>
          <a:p>
            <a:pPr lvl="1"/>
            <a:endParaRPr lang="en-US" dirty="0" smtClean="0"/>
          </a:p>
          <a:p>
            <a:pPr marL="0" lvl="0" indent="0">
              <a:buNone/>
            </a:pPr>
            <a:r>
              <a:rPr lang="en-US" dirty="0" smtClean="0"/>
              <a:t>“Rating” Quality Indicators</a:t>
            </a:r>
            <a:endParaRPr lang="en-US" altLang="en-US" dirty="0" smtClean="0"/>
          </a:p>
          <a:p>
            <a:pPr lvl="0"/>
            <a:r>
              <a:rPr lang="en-US" altLang="en-US" dirty="0" smtClean="0"/>
              <a:t>7-point Rating for Quality Indicators:  To reflect the extent to which the quality indicator is fully in place/ implemented</a:t>
            </a:r>
          </a:p>
          <a:p>
            <a:pPr lvl="1"/>
            <a:r>
              <a:rPr lang="en-US" dirty="0" smtClean="0"/>
              <a:t>1 = None of the elements are yet in process</a:t>
            </a:r>
          </a:p>
          <a:p>
            <a:pPr lvl="1"/>
            <a:r>
              <a:rPr lang="en-US" dirty="0" smtClean="0"/>
              <a:t>2 = A few of the elements are in process . . . </a:t>
            </a:r>
          </a:p>
          <a:p>
            <a:pPr lvl="1"/>
            <a:r>
              <a:rPr lang="en-US" dirty="0" smtClean="0"/>
              <a:t>3                      4                          5</a:t>
            </a:r>
          </a:p>
          <a:p>
            <a:pPr lvl="1"/>
            <a:r>
              <a:rPr lang="en-US" dirty="0" smtClean="0"/>
              <a:t>6 = Most of the elements are fully implemented, the rest are in process</a:t>
            </a:r>
          </a:p>
          <a:p>
            <a:pPr lvl="1"/>
            <a:r>
              <a:rPr lang="en-US" dirty="0" smtClean="0"/>
              <a:t>7 = All elements are fully implemented</a:t>
            </a:r>
          </a:p>
          <a:p>
            <a:pPr lvl="1"/>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2392095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Rating</a:t>
            </a:r>
            <a:r>
              <a:rPr lang="en-US" baseline="0" dirty="0" smtClean="0"/>
              <a:t> the elements of quality and documenting the evidence </a:t>
            </a:r>
            <a:r>
              <a:rPr lang="en-US" baseline="0" dirty="0" smtClean="0">
                <a:sym typeface="Wingdings" panose="05000000000000000000" pitchFamily="2" charset="2"/>
              </a:rPr>
              <a:t> </a:t>
            </a:r>
            <a:r>
              <a:rPr lang="en-US" dirty="0" smtClean="0"/>
              <a:t>Encourages participants to engage in </a:t>
            </a:r>
            <a:r>
              <a:rPr lang="en-US" b="1" dirty="0" smtClean="0"/>
              <a:t>rich conversations </a:t>
            </a:r>
            <a:r>
              <a:rPr lang="en-US" dirty="0" smtClean="0"/>
              <a:t>about the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dirty="0"/>
          </a:p>
        </p:txBody>
      </p:sp>
    </p:spTree>
    <p:extLst>
      <p:ext uri="{BB962C8B-B14F-4D97-AF65-F5344CB8AC3E}">
        <p14:creationId xmlns:p14="http://schemas.microsoft.com/office/powerpoint/2010/main" val="3469320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Each resource collection can</a:t>
            </a:r>
            <a:r>
              <a:rPr lang="en-US" baseline="0" dirty="0" smtClean="0"/>
              <a:t> be accessed from the resource subcomponent page or from the larger Framework Related Resources page. These are still in development; the screens shown here are preliminary views of the collection results for the Data Use subcomponent.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422609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There will be separate resource</a:t>
            </a:r>
            <a:r>
              <a:rPr lang="en-US" baseline="0" dirty="0" smtClean="0"/>
              <a:t> pages for each Framework subcomponent (Purpose &amp; Vision, Data Governance &amp; Management, System Design &amp; Development, Data Use, Stakeholder Engagement, and Sustainability). On each subcomponent resource page, g</a:t>
            </a:r>
            <a:r>
              <a:rPr lang="en-US" dirty="0" smtClean="0"/>
              <a:t>reen “hot links” are included for each Quality Indicator</a:t>
            </a:r>
            <a:r>
              <a:rPr lang="en-US" baseline="0" dirty="0" smtClean="0"/>
              <a:t> and Element of Quality.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3831031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collection display page will show an image related</a:t>
            </a:r>
            <a:r>
              <a:rPr lang="en-US" baseline="0" dirty="0" smtClean="0"/>
              <a:t> to the resource and </a:t>
            </a:r>
            <a:r>
              <a:rPr lang="en-US" dirty="0" smtClean="0"/>
              <a:t>an abbreviated description</a:t>
            </a:r>
            <a:r>
              <a:rPr lang="en-US" baseline="0" dirty="0" smtClean="0"/>
              <a:t> of its content.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2512268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resource itself is linked at the bottom of</a:t>
            </a:r>
            <a:r>
              <a:rPr lang="en-US" baseline="0" dirty="0" smtClean="0"/>
              <a:t> the item (Document). Clicking the link will open the resource in a new tab, and the item will stay open in </a:t>
            </a:r>
            <a:r>
              <a:rPr lang="en-US" baseline="0" smtClean="0"/>
              <a:t>the original tab </a:t>
            </a:r>
            <a:r>
              <a:rPr lang="en-US" baseline="0" dirty="0" smtClean="0"/>
              <a:t>so the user can reference the page numbers to navigate to relevant content. </a:t>
            </a:r>
          </a:p>
          <a:p>
            <a:endParaRPr lang="en-US" baseline="0" dirty="0" smtClean="0"/>
          </a:p>
          <a:p>
            <a:r>
              <a:rPr lang="en-US" dirty="0" smtClean="0"/>
              <a:t>Note that additional green links embedded in the list and in individual resources will allow you to navigate to additional related resource collections for other quality indicators and elements of quality.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2192158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You are caught up on everything.  What aspect of your data system would you like to start working on improving tomorrow? </a:t>
            </a:r>
          </a:p>
          <a:p>
            <a:pPr>
              <a:buFont typeface="Arial" panose="020B0604020202020204" pitchFamily="34" charset="0"/>
              <a:buChar char="•"/>
            </a:pPr>
            <a:endParaRPr lang="en-US" dirty="0" smtClean="0"/>
          </a:p>
          <a:p>
            <a:pPr marL="514350" indent="-514350">
              <a:buFont typeface="+mj-lt"/>
              <a:buAutoNum type="alphaLcPeriod"/>
            </a:pPr>
            <a:r>
              <a:rPr lang="en-US" sz="1200" dirty="0" smtClean="0"/>
              <a:t>Purpose and vision (articulated mission, usage, and goals of data system)</a:t>
            </a:r>
          </a:p>
          <a:p>
            <a:pPr marL="514350" indent="-514350">
              <a:buFont typeface="+mj-lt"/>
              <a:buAutoNum type="alphaLcPeriod"/>
            </a:pPr>
            <a:r>
              <a:rPr lang="en-US" sz="1200" dirty="0" smtClean="0"/>
              <a:t>Data governance and management (establish responsibility for data, data quality, data integrity; oversee operations)</a:t>
            </a:r>
          </a:p>
          <a:p>
            <a:pPr marL="514350" indent="-514350">
              <a:buFont typeface="+mj-lt"/>
              <a:buAutoNum type="alphaLcPeriod"/>
            </a:pPr>
            <a:r>
              <a:rPr lang="en-US" sz="1200" dirty="0" smtClean="0"/>
              <a:t>Stakeholder engagement (gather input from stakeholders at every level)</a:t>
            </a:r>
          </a:p>
          <a:p>
            <a:pPr marL="514350" indent="-514350">
              <a:buFont typeface="+mj-lt"/>
              <a:buAutoNum type="alphaLcPeriod"/>
            </a:pPr>
            <a:r>
              <a:rPr lang="en-US" sz="1200" dirty="0" smtClean="0"/>
              <a:t>System design and development (functional and technical requirements; development/enhancement of data system)</a:t>
            </a:r>
          </a:p>
          <a:p>
            <a:pPr marL="514350" indent="-514350">
              <a:buFont typeface="+mj-lt"/>
              <a:buAutoNum type="alphaLcPeriod"/>
            </a:pPr>
            <a:r>
              <a:rPr lang="en-US" sz="1200" dirty="0" smtClean="0"/>
              <a:t>Data use (ongoing use of data for accountability, program improvement, program operations)</a:t>
            </a:r>
          </a:p>
          <a:p>
            <a:pPr marL="514350" indent="-514350">
              <a:buFont typeface="+mj-lt"/>
              <a:buAutoNum type="alphaLcPeriod"/>
            </a:pPr>
            <a:r>
              <a:rPr lang="en-US" sz="1200" dirty="0" smtClean="0"/>
              <a:t>Sustainability (capacity to support data system over time)</a:t>
            </a: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2933969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132552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KATHY</a:t>
            </a:r>
            <a:r>
              <a:rPr lang="en-US" baseline="0" dirty="0" smtClean="0"/>
              <a:t>: (</a:t>
            </a:r>
            <a:r>
              <a:rPr lang="en-US" dirty="0" smtClean="0"/>
              <a:t>notes;</a:t>
            </a:r>
            <a:r>
              <a:rPr lang="en-US" baseline="0" dirty="0" smtClean="0"/>
              <a:t> 5 minutes)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334154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0" dirty="0" smtClean="0"/>
              <a:t> </a:t>
            </a:r>
            <a:r>
              <a:rPr lang="en-US" dirty="0" smtClean="0"/>
              <a:t>minutes)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120136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60381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a:t>
            </a:r>
            <a:r>
              <a:rPr lang="en-US" baseline="0" dirty="0" smtClean="0"/>
              <a:t> framework was developed through a year long process that included lots of input from seven partner states and reviews by external reviewers.  We want to thank each of them for their input.  The final product is so much better because of their contribution.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1512984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90300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4872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KATHY:</a:t>
            </a:r>
            <a:r>
              <a:rPr lang="en-US" baseline="0" dirty="0" smtClean="0"/>
              <a:t> </a:t>
            </a:r>
            <a:r>
              <a:rPr lang="en-US" i="1" dirty="0" smtClean="0"/>
              <a:t>Data system</a:t>
            </a:r>
            <a:r>
              <a:rPr lang="en-US" dirty="0" smtClean="0"/>
              <a:t> is conceptualized broadly in the DaSy framework. It refers to the hardware, software, and other applications that enable Part C and Section 619 programs to collect data about children, families, workforce, and/or program characteristics (e.g., program quality), as well as the analysis, reporting, and data use practices associated with those data.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389051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KATHY: Data system can</a:t>
            </a:r>
            <a:r>
              <a:rPr lang="en-US" baseline="0" dirty="0" smtClean="0"/>
              <a:t> and should be doing all of these things for you.</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program operations/functions such as billing, timeline tracking, web-based IFSPs and IEPs</a:t>
            </a:r>
          </a:p>
          <a:p>
            <a:r>
              <a:rPr lang="en-US" dirty="0" smtClean="0"/>
              <a:t>Management</a:t>
            </a:r>
            <a:r>
              <a:rPr lang="en-US" baseline="0" dirty="0" smtClean="0"/>
              <a:t> of the state program as well as local programs/districts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298571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data</a:t>
            </a:r>
            <a:r>
              <a:rPr lang="en-US" baseline="0" dirty="0" smtClean="0"/>
              <a:t> system framework consists of 6 sub-components.  I want to give you a few minutes to study them.  There will be a quiz coming later. </a:t>
            </a: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0856692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2250" b="0">
                <a:solidFill>
                  <a:srgbClr val="154578"/>
                </a:solidFill>
                <a:latin typeface="Century Gothic" panose="020B0502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6"/>
            <a:ext cx="5616633" cy="1084811"/>
            <a:chOff x="762000" y="742334"/>
            <a:chExt cx="5616633" cy="1084811"/>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62000" y="742334"/>
              <a:ext cx="1197033" cy="10848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1959033" y="1152362"/>
              <a:ext cx="4419600" cy="584775"/>
            </a:xfrm>
            <a:prstGeom prst="rect">
              <a:avLst/>
            </a:prstGeom>
            <a:noFill/>
          </p:spPr>
          <p:txBody>
            <a:bodyPr wrap="square" rtlCol="0">
              <a:spAutoFit/>
            </a:bodyPr>
            <a:lstStyle/>
            <a:p>
              <a:r>
                <a:rPr lang="en-US" sz="1600" b="1" dirty="0" smtClean="0">
                  <a:solidFill>
                    <a:srgbClr val="39B54A"/>
                  </a:solidFill>
                  <a:latin typeface="Calibri" panose="020F0502020204030204" pitchFamily="34" charset="0"/>
                </a:rPr>
                <a:t>The</a:t>
              </a:r>
              <a:r>
                <a:rPr lang="en-US" sz="1600" b="1" baseline="0" dirty="0" smtClean="0">
                  <a:solidFill>
                    <a:srgbClr val="39B54A"/>
                  </a:solidFill>
                  <a:latin typeface="Calibri" panose="020F0502020204030204" pitchFamily="34" charset="0"/>
                </a:rPr>
                <a:t> Center for IDEA</a:t>
              </a:r>
            </a:p>
            <a:p>
              <a:r>
                <a:rPr lang="en-US" sz="1600" b="1" baseline="0" dirty="0" smtClean="0">
                  <a:solidFill>
                    <a:srgbClr val="39B54A"/>
                  </a:solidFill>
                  <a:latin typeface="Calibri" panose="020F0502020204030204" pitchFamily="34" charset="0"/>
                </a:rPr>
                <a:t>Early Childhood Data Systems</a:t>
              </a:r>
              <a:endParaRPr lang="en-US" sz="1600" b="1" dirty="0">
                <a:solidFill>
                  <a:srgbClr val="39B54A"/>
                </a:solidFill>
                <a:latin typeface="Calibri" panose="020F0502020204030204" pitchFamily="34" charset="0"/>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4050" b="0">
                <a:solidFill>
                  <a:srgbClr val="154578"/>
                </a:solidFill>
                <a:latin typeface="DIN Engschrift Std" panose="00000500000000000000" pitchFamily="50" charset="0"/>
              </a:defRPr>
            </a:lvl1pPr>
            <a:lvl2pPr marL="0" indent="0">
              <a:buNone/>
              <a:defRPr sz="3000" b="1">
                <a:solidFill>
                  <a:srgbClr val="154578"/>
                </a:solidFill>
                <a:latin typeface="Century Gothic" panose="020B0502020202020204" pitchFamily="34" charset="0"/>
              </a:defRPr>
            </a:lvl2pPr>
            <a:lvl3pPr marL="171450" indent="0">
              <a:buNone/>
              <a:defRPr sz="3000" b="1">
                <a:solidFill>
                  <a:srgbClr val="154578"/>
                </a:solidFill>
                <a:latin typeface="Century Gothic" panose="020B0502020202020204" pitchFamily="34" charset="0"/>
              </a:defRPr>
            </a:lvl3pPr>
            <a:lvl4pPr marL="85725" indent="0">
              <a:buNone/>
              <a:defRPr sz="2700" b="0">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a:prstGeom prst="rect">
            <a:avLst/>
          </a:prstGeom>
        </p:spPr>
        <p:txBody>
          <a:bodyPr/>
          <a:lstStyle>
            <a:lvl1pPr marL="257175" indent="-257175">
              <a:buFontTx/>
              <a:buBlip>
                <a:blip r:embed="rId2"/>
              </a:buBlip>
              <a:defRPr sz="2400">
                <a:solidFill>
                  <a:srgbClr val="154578"/>
                </a:solidFill>
              </a:defRPr>
            </a:lvl1pPr>
            <a:lvl2pPr marL="557213" indent="-214313">
              <a:buFont typeface="Calibri" panose="020F0502020204030204" pitchFamily="34" charset="0"/>
              <a:buChar char="–"/>
              <a:defRPr sz="2100">
                <a:solidFill>
                  <a:srgbClr val="154578"/>
                </a:solidFill>
              </a:defRPr>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58100" y="5792105"/>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3253279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56022"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31290705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257175" indent="-257175">
              <a:buFontTx/>
              <a:buBlip>
                <a:blip r:embed="rId2"/>
              </a:buBlip>
              <a:defRPr>
                <a:solidFill>
                  <a:srgbClr val="154578"/>
                </a:solidFill>
              </a:defRPr>
            </a:lvl1pPr>
            <a:lvl2pPr marL="557213" indent="-214313">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5"/>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21949390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lvl1pPr marL="257175" indent="-257175">
              <a:buFontTx/>
              <a:buBlip>
                <a:blip r:embed="rId2"/>
              </a:buBlip>
              <a:defRPr>
                <a:solidFill>
                  <a:srgbClr val="154578"/>
                </a:solidFill>
              </a:defRPr>
            </a:lvl1pPr>
            <a:lvl2pPr marL="557213" indent="-214313">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5"/>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ctr">
              <a:defRPr sz="2700" b="1">
                <a:solidFill>
                  <a:srgbClr val="224568"/>
                </a:solidFill>
                <a:latin typeface="Calisto M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1800">
                <a:solidFill>
                  <a:srgbClr val="224568"/>
                </a:solidFill>
                <a:latin typeface="Calisto MT" pitchFamily="18"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748787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BBCCA94-74D1-404D-95B4-7983C3079C44}" type="slidenum">
              <a:rPr lang="en-US"/>
              <a:pPr>
                <a:defRPr/>
              </a:pPr>
              <a:t>‹#›</a:t>
            </a:fld>
            <a:endParaRPr lang="en-US" dirty="0"/>
          </a:p>
        </p:txBody>
      </p:sp>
    </p:spTree>
    <p:extLst>
      <p:ext uri="{BB962C8B-B14F-4D97-AF65-F5344CB8AC3E}">
        <p14:creationId xmlns:p14="http://schemas.microsoft.com/office/powerpoint/2010/main" val="2744911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5"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dirty="0">
                <a:solidFill>
                  <a:srgbClr val="224568"/>
                </a:solidFill>
                <a:cs typeface="Arial" charset="0"/>
              </a:rPr>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73797865-F2B4-42D9-8BA4-14CE13B20B85}" type="slidenum">
              <a:rPr lang="en-US"/>
              <a:pPr>
                <a:defRPr/>
              </a:pPr>
              <a:t>‹#›</a:t>
            </a:fld>
            <a:endParaRPr lang="en-US" dirty="0"/>
          </a:p>
        </p:txBody>
      </p:sp>
    </p:spTree>
    <p:extLst>
      <p:ext uri="{BB962C8B-B14F-4D97-AF65-F5344CB8AC3E}">
        <p14:creationId xmlns:p14="http://schemas.microsoft.com/office/powerpoint/2010/main" val="1332252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100">
                <a:solidFill>
                  <a:srgbClr val="000099"/>
                </a:solidFill>
              </a:defRPr>
            </a:lvl1pPr>
            <a:lvl2pPr>
              <a:defRPr sz="1800">
                <a:solidFill>
                  <a:srgbClr val="000099"/>
                </a:solidFill>
              </a:defRPr>
            </a:lvl2pPr>
            <a:lvl3pPr>
              <a:defRPr sz="1500">
                <a:solidFill>
                  <a:srgbClr val="000099"/>
                </a:solidFill>
              </a:defRPr>
            </a:lvl3pPr>
            <a:lvl4pPr>
              <a:defRPr sz="1350">
                <a:solidFill>
                  <a:srgbClr val="000099"/>
                </a:solidFill>
              </a:defRPr>
            </a:lvl4pPr>
            <a:lvl5pPr>
              <a:defRPr sz="1350">
                <a:solidFill>
                  <a:srgbClr val="000099"/>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100">
                <a:solidFill>
                  <a:srgbClr val="000099"/>
                </a:solidFill>
              </a:defRPr>
            </a:lvl1pPr>
            <a:lvl2pPr>
              <a:defRPr sz="1800">
                <a:solidFill>
                  <a:srgbClr val="000099"/>
                </a:solidFill>
              </a:defRPr>
            </a:lvl2pPr>
            <a:lvl3pPr>
              <a:defRPr sz="1500">
                <a:solidFill>
                  <a:srgbClr val="000099"/>
                </a:solidFill>
              </a:defRPr>
            </a:lvl3pPr>
            <a:lvl4pPr>
              <a:defRPr sz="1350">
                <a:solidFill>
                  <a:srgbClr val="000099"/>
                </a:solidFill>
              </a:defRPr>
            </a:lvl4pPr>
            <a:lvl5pPr>
              <a:defRPr sz="1350">
                <a:solidFill>
                  <a:srgbClr val="000099"/>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71EBC1F7-9750-4D4F-9BF4-C2DA637BB161}" type="slidenum">
              <a:rPr lang="en-US"/>
              <a:pPr>
                <a:defRPr/>
              </a:pPr>
              <a:t>‹#›</a:t>
            </a:fld>
            <a:endParaRPr lang="en-US" dirty="0"/>
          </a:p>
        </p:txBody>
      </p:sp>
    </p:spTree>
    <p:extLst>
      <p:ext uri="{BB962C8B-B14F-4D97-AF65-F5344CB8AC3E}">
        <p14:creationId xmlns:p14="http://schemas.microsoft.com/office/powerpoint/2010/main" val="2223099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1800">
                <a:solidFill>
                  <a:srgbClr val="000099"/>
                </a:solidFill>
              </a:defRPr>
            </a:lvl1pPr>
            <a:lvl2pPr>
              <a:defRPr sz="1500">
                <a:solidFill>
                  <a:srgbClr val="000099"/>
                </a:solidFill>
              </a:defRPr>
            </a:lvl2pPr>
            <a:lvl3pPr>
              <a:defRPr sz="1350">
                <a:solidFill>
                  <a:srgbClr val="000099"/>
                </a:solidFill>
              </a:defRPr>
            </a:lvl3pPr>
            <a:lvl4pPr>
              <a:defRPr sz="1200">
                <a:solidFill>
                  <a:srgbClr val="000099"/>
                </a:solidFill>
              </a:defRPr>
            </a:lvl4pPr>
            <a:lvl5pPr>
              <a:defRPr sz="1200">
                <a:solidFill>
                  <a:srgbClr val="000099"/>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6" y="1905000"/>
            <a:ext cx="4041775" cy="4221163"/>
          </a:xfrm>
          <a:prstGeom prst="rect">
            <a:avLst/>
          </a:prstGeom>
        </p:spPr>
        <p:txBody>
          <a:bodyPr/>
          <a:lstStyle>
            <a:lvl1pPr>
              <a:defRPr sz="1800">
                <a:solidFill>
                  <a:srgbClr val="000099"/>
                </a:solidFill>
              </a:defRPr>
            </a:lvl1pPr>
            <a:lvl2pPr>
              <a:defRPr sz="1500">
                <a:solidFill>
                  <a:srgbClr val="000099"/>
                </a:solidFill>
              </a:defRPr>
            </a:lvl2pPr>
            <a:lvl3pPr>
              <a:defRPr sz="1350">
                <a:solidFill>
                  <a:srgbClr val="000099"/>
                </a:solidFill>
              </a:defRPr>
            </a:lvl3pPr>
            <a:lvl4pPr>
              <a:defRPr sz="1200">
                <a:solidFill>
                  <a:srgbClr val="000099"/>
                </a:solidFill>
              </a:defRPr>
            </a:lvl4pPr>
            <a:lvl5pPr>
              <a:defRPr sz="1200">
                <a:solidFill>
                  <a:srgbClr val="000099"/>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9BA12A2A-D1DF-4065-B578-07274F8E0921}" type="slidenum">
              <a:rPr lang="en-US"/>
              <a:pPr>
                <a:defRPr/>
              </a:pPr>
              <a:t>‹#›</a:t>
            </a:fld>
            <a:endParaRPr lang="en-US" dirty="0"/>
          </a:p>
        </p:txBody>
      </p:sp>
    </p:spTree>
    <p:extLst>
      <p:ext uri="{BB962C8B-B14F-4D97-AF65-F5344CB8AC3E}">
        <p14:creationId xmlns:p14="http://schemas.microsoft.com/office/powerpoint/2010/main" val="3588928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E7DFE4FF-7BEA-4250-B211-B69F258BE516}" type="slidenum">
              <a:rPr lang="en-US"/>
              <a:pPr>
                <a:defRPr/>
              </a:pPr>
              <a:t>‹#›</a:t>
            </a:fld>
            <a:endParaRPr lang="en-US" dirty="0"/>
          </a:p>
        </p:txBody>
      </p:sp>
    </p:spTree>
    <p:extLst>
      <p:ext uri="{BB962C8B-B14F-4D97-AF65-F5344CB8AC3E}">
        <p14:creationId xmlns:p14="http://schemas.microsoft.com/office/powerpoint/2010/main" val="298866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257175" indent="-257175">
              <a:buFontTx/>
              <a:buBlip>
                <a:blip r:embed="rId2"/>
              </a:buBlip>
              <a:defRPr sz="2400">
                <a:solidFill>
                  <a:srgbClr val="154578"/>
                </a:solidFill>
              </a:defRPr>
            </a:lvl1pPr>
            <a:lvl2pPr marL="557213" indent="-214313">
              <a:buFont typeface="Calibri" panose="020F0502020204030204" pitchFamily="34" charset="0"/>
              <a:buChar char="–"/>
              <a:defRPr sz="2000">
                <a:solidFill>
                  <a:srgbClr val="154578"/>
                </a:solidFill>
              </a:defRPr>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56022" y="5789815"/>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normAutofit/>
          </a:bodyPr>
          <a:lstStyle>
            <a:lvl1pPr>
              <a:defRPr sz="3200">
                <a:latin typeface="Century Gothic" pitchFamily="34" charset="0"/>
              </a:defRPr>
            </a:lvl1pPr>
          </a:lstStyle>
          <a:p>
            <a:r>
              <a:rPr lang="en-US" dirty="0" smtClean="0"/>
              <a:t>Click to edit Master title style</a:t>
            </a:r>
            <a:endParaRPr lang="en-US" dirty="0"/>
          </a:p>
        </p:txBody>
      </p:sp>
      <p:sp>
        <p:nvSpPr>
          <p:cNvPr id="2" name="Rectangle 1"/>
          <p:cNvSpPr/>
          <p:nvPr userDrawn="1"/>
        </p:nvSpPr>
        <p:spPr>
          <a:xfrm>
            <a:off x="457200" y="6324600"/>
            <a:ext cx="1371600" cy="300082"/>
          </a:xfrm>
          <a:prstGeom prst="rect">
            <a:avLst/>
          </a:prstGeom>
        </p:spPr>
        <p:txBody>
          <a:bodyPr wrap="square">
            <a:spAutoFit/>
          </a:bodyPr>
          <a:lstStyle/>
          <a:p>
            <a:fld id="{B2897048-00E0-47FB-B07B-F36BBE8AF579}" type="slidenum">
              <a:rPr lang="en-US" sz="1350" smtClean="0">
                <a:latin typeface="Century Gothic" panose="020B0502020202020204" pitchFamily="34" charset="0"/>
              </a:rPr>
              <a:pPr/>
              <a:t>‹#›</a:t>
            </a:fld>
            <a:endParaRPr lang="en-US" sz="1350" dirty="0">
              <a:latin typeface="Century Gothic" panose="020B0502020202020204" pitchFamily="34" charset="0"/>
            </a:endParaRPr>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78A73902-F15F-47AB-9FA0-9B50E5E36A15}" type="slidenum">
              <a:rPr lang="en-US"/>
              <a:pPr>
                <a:defRPr/>
              </a:pPr>
              <a:t>‹#›</a:t>
            </a:fld>
            <a:endParaRPr lang="en-US" dirty="0"/>
          </a:p>
        </p:txBody>
      </p:sp>
    </p:spTree>
    <p:extLst>
      <p:ext uri="{BB962C8B-B14F-4D97-AF65-F5344CB8AC3E}">
        <p14:creationId xmlns:p14="http://schemas.microsoft.com/office/powerpoint/2010/main" val="2116104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2"/>
            <a:ext cx="5111750" cy="4144963"/>
          </a:xfrm>
          <a:prstGeom prst="rect">
            <a:avLst/>
          </a:prstGeom>
        </p:spPr>
        <p:txBody>
          <a:bodyPr/>
          <a:lstStyle>
            <a:lvl1pPr>
              <a:defRPr sz="2400">
                <a:solidFill>
                  <a:srgbClr val="000099"/>
                </a:solidFill>
              </a:defRPr>
            </a:lvl1pPr>
            <a:lvl2pPr>
              <a:defRPr sz="2100">
                <a:solidFill>
                  <a:srgbClr val="000099"/>
                </a:solidFill>
              </a:defRPr>
            </a:lvl2pPr>
            <a:lvl3pPr>
              <a:defRPr sz="1800">
                <a:solidFill>
                  <a:srgbClr val="000099"/>
                </a:solidFill>
              </a:defRPr>
            </a:lvl3pPr>
            <a:lvl4pPr>
              <a:defRPr sz="1500">
                <a:solidFill>
                  <a:srgbClr val="000099"/>
                </a:solidFill>
              </a:defRPr>
            </a:lvl4pPr>
            <a:lvl5pPr>
              <a:defRPr sz="1500">
                <a:solidFill>
                  <a:srgbClr val="000099"/>
                </a:solidFil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981202"/>
            <a:ext cx="3008313" cy="4144963"/>
          </a:xfrm>
          <a:prstGeom prst="rect">
            <a:avLst/>
          </a:prstGeom>
        </p:spPr>
        <p:txBody>
          <a:bodyPr/>
          <a:lstStyle>
            <a:lvl1pPr marL="0" indent="0">
              <a:buNone/>
              <a:defRPr sz="1050">
                <a:solidFill>
                  <a:srgbClr val="00009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6"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A41EB6A4-6F90-4E4E-984D-6C8F046B7AB7}" type="slidenum">
              <a:rPr lang="en-US"/>
              <a:pPr>
                <a:defRPr/>
              </a:pPr>
              <a:t>‹#›</a:t>
            </a:fld>
            <a:endParaRPr lang="en-US" dirty="0"/>
          </a:p>
        </p:txBody>
      </p:sp>
    </p:spTree>
    <p:extLst>
      <p:ext uri="{BB962C8B-B14F-4D97-AF65-F5344CB8AC3E}">
        <p14:creationId xmlns:p14="http://schemas.microsoft.com/office/powerpoint/2010/main" val="1076799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16576183-2EAB-4236-9C2D-CD5E68925DA5}" type="slidenum">
              <a:rPr lang="en-US"/>
              <a:pPr>
                <a:defRPr/>
              </a:pPr>
              <a:t>‹#›</a:t>
            </a:fld>
            <a:endParaRPr lang="en-US" dirty="0"/>
          </a:p>
        </p:txBody>
      </p:sp>
    </p:spTree>
    <p:extLst>
      <p:ext uri="{BB962C8B-B14F-4D97-AF65-F5344CB8AC3E}">
        <p14:creationId xmlns:p14="http://schemas.microsoft.com/office/powerpoint/2010/main" val="131214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695700" cy="411480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695700" cy="411480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7" name="Slide Number Placeholder 6"/>
          <p:cNvSpPr>
            <a:spLocks noGrp="1"/>
          </p:cNvSpPr>
          <p:nvPr>
            <p:ph type="sldNum" sz="quarter" idx="12"/>
          </p:nvPr>
        </p:nvSpPr>
        <p:spPr/>
        <p:txBody>
          <a:bodyPr/>
          <a:lstStyle>
            <a:lvl1pPr>
              <a:defRPr/>
            </a:lvl1pPr>
          </a:lstStyle>
          <a:p>
            <a:pPr>
              <a:defRPr/>
            </a:pPr>
            <a:fld id="{0F25B24D-7633-4EF9-8315-B30068EE4EFC}" type="slidenum">
              <a:rPr lang="en-US"/>
              <a:pPr>
                <a:defRPr/>
              </a:pPr>
              <a:t>‹#›</a:t>
            </a:fld>
            <a:endParaRPr lang="en-US" dirty="0"/>
          </a:p>
        </p:txBody>
      </p:sp>
    </p:spTree>
    <p:extLst>
      <p:ext uri="{BB962C8B-B14F-4D97-AF65-F5344CB8AC3E}">
        <p14:creationId xmlns:p14="http://schemas.microsoft.com/office/powerpoint/2010/main" val="631210795"/>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a:prstGeom prst="rect">
            <a:avLst/>
          </a:prstGeom>
        </p:spPr>
        <p:txBody>
          <a:bodyPr/>
          <a:lstStyle/>
          <a:p>
            <a:pPr lvl="0"/>
            <a:endParaRPr lang="en-US" noProof="0" dirty="0" smtClean="0"/>
          </a:p>
        </p:txBody>
      </p:sp>
      <p:sp>
        <p:nvSpPr>
          <p:cNvPr id="5" name="Footer Placeholder 4"/>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6" name="Slide Number Placeholder 5"/>
          <p:cNvSpPr>
            <a:spLocks noGrp="1"/>
          </p:cNvSpPr>
          <p:nvPr>
            <p:ph type="sldNum" sz="quarter" idx="12"/>
          </p:nvPr>
        </p:nvSpPr>
        <p:spPr/>
        <p:txBody>
          <a:bodyPr/>
          <a:lstStyle>
            <a:lvl1pPr>
              <a:defRPr/>
            </a:lvl1pPr>
          </a:lstStyle>
          <a:p>
            <a:pPr>
              <a:defRPr/>
            </a:pPr>
            <a:fld id="{4A3CE9FB-219D-49A8-A3D0-10B65224DF4B}" type="slidenum">
              <a:rPr lang="en-US"/>
              <a:pPr>
                <a:defRPr/>
              </a:pPr>
              <a:t>‹#›</a:t>
            </a:fld>
            <a:endParaRPr lang="en-US" dirty="0"/>
          </a:p>
        </p:txBody>
      </p:sp>
    </p:spTree>
    <p:extLst>
      <p:ext uri="{BB962C8B-B14F-4D97-AF65-F5344CB8AC3E}">
        <p14:creationId xmlns:p14="http://schemas.microsoft.com/office/powerpoint/2010/main" val="3720573619"/>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105400" y="6248400"/>
            <a:ext cx="1905000" cy="457200"/>
          </a:xfrm>
          <a:prstGeom prst="rect">
            <a:avLst/>
          </a:prstGeom>
        </p:spPr>
        <p:txBody>
          <a:bodyPr/>
          <a:lstStyle>
            <a:lvl1pPr>
              <a:defRPr smtClean="0"/>
            </a:lvl1pPr>
          </a:lstStyle>
          <a:p>
            <a:pPr fontAlgn="base">
              <a:spcBef>
                <a:spcPct val="0"/>
              </a:spcBef>
              <a:spcAft>
                <a:spcPct val="0"/>
              </a:spcAft>
              <a:defRPr/>
            </a:pPr>
            <a:endParaRPr lang="en-US" sz="2400">
              <a:solidFill>
                <a:srgbClr val="224568"/>
              </a:solidFill>
              <a:cs typeface="Arial" charset="0"/>
            </a:endParaRPr>
          </a:p>
        </p:txBody>
      </p:sp>
      <p:sp>
        <p:nvSpPr>
          <p:cNvPr id="6" name="Footer Placeholder 5"/>
          <p:cNvSpPr>
            <a:spLocks noGrp="1"/>
          </p:cNvSpPr>
          <p:nvPr>
            <p:ph type="ftr" sz="quarter" idx="11"/>
          </p:nvPr>
        </p:nvSpPr>
        <p:spPr>
          <a:xfrm>
            <a:off x="533400" y="6356352"/>
            <a:ext cx="2895600" cy="365125"/>
          </a:xfrm>
          <a:prstGeom prst="rect">
            <a:avLst/>
          </a:prstGeom>
        </p:spPr>
        <p:txBody>
          <a:bodyPr/>
          <a:lstStyle>
            <a:lvl1pPr>
              <a:defRPr smtClean="0"/>
            </a:lvl1pPr>
          </a:lstStyle>
          <a:p>
            <a:pPr fontAlgn="base">
              <a:spcBef>
                <a:spcPct val="0"/>
              </a:spcBef>
              <a:spcAft>
                <a:spcPct val="0"/>
              </a:spcAft>
              <a:defRPr/>
            </a:pPr>
            <a:r>
              <a:rPr lang="en-US" sz="2400">
                <a:solidFill>
                  <a:srgbClr val="224568"/>
                </a:solidFill>
                <a:cs typeface="Arial" charset="0"/>
              </a:rPr>
              <a:t>Early Childhood Outcomes Center</a:t>
            </a:r>
            <a:endParaRPr lang="en-US" sz="2400">
              <a:solidFill>
                <a:srgbClr val="000000"/>
              </a:solidFill>
              <a:effectLst>
                <a:outerShdw blurRad="38100" dist="38100" dir="2700000" algn="tl">
                  <a:srgbClr val="FFFFFF"/>
                </a:outerShdw>
              </a:effectLst>
              <a:cs typeface="Arial" charset="0"/>
            </a:endParaRPr>
          </a:p>
        </p:txBody>
      </p:sp>
      <p:sp>
        <p:nvSpPr>
          <p:cNvPr id="7" name="Slide Number Placeholder 6"/>
          <p:cNvSpPr>
            <a:spLocks noGrp="1"/>
          </p:cNvSpPr>
          <p:nvPr>
            <p:ph type="sldNum" sz="quarter" idx="12"/>
          </p:nvPr>
        </p:nvSpPr>
        <p:spPr/>
        <p:txBody>
          <a:bodyPr/>
          <a:lstStyle>
            <a:lvl1pPr>
              <a:defRPr/>
            </a:lvl1pPr>
          </a:lstStyle>
          <a:p>
            <a:fld id="{94866B1B-3B64-49AD-B92B-EAD09078B299}" type="slidenum">
              <a:rPr lang="en-US"/>
              <a:pPr/>
              <a:t>‹#›</a:t>
            </a:fld>
            <a:endParaRPr lang="en-US"/>
          </a:p>
        </p:txBody>
      </p:sp>
    </p:spTree>
    <p:extLst>
      <p:ext uri="{BB962C8B-B14F-4D97-AF65-F5344CB8AC3E}">
        <p14:creationId xmlns:p14="http://schemas.microsoft.com/office/powerpoint/2010/main" val="906298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a:lvl1pPr>
          </a:lstStyle>
          <a:p>
            <a:pPr>
              <a:defRPr/>
            </a:pPr>
            <a:fld id="{E76A2CFB-B8C6-417F-96D0-E0E6C3191850}" type="slidenum">
              <a:rPr lang="en-US"/>
              <a:pPr>
                <a:defRPr/>
              </a:pPr>
              <a:t>‹#›</a:t>
            </a:fld>
            <a:endParaRPr lang="en-US" dirty="0"/>
          </a:p>
        </p:txBody>
      </p:sp>
    </p:spTree>
    <p:extLst>
      <p:ext uri="{BB962C8B-B14F-4D97-AF65-F5344CB8AC3E}">
        <p14:creationId xmlns:p14="http://schemas.microsoft.com/office/powerpoint/2010/main" val="2529289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2"/>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C98F68AA-35BB-4185-9B0E-39E6B2692DDD}" type="slidenum">
              <a:rPr lang="en-US"/>
              <a:pPr>
                <a:defRPr/>
              </a:pPr>
              <a:t>‹#›</a:t>
            </a:fld>
            <a:endParaRPr lang="en-US" dirty="0"/>
          </a:p>
        </p:txBody>
      </p:sp>
    </p:spTree>
    <p:extLst>
      <p:ext uri="{BB962C8B-B14F-4D97-AF65-F5344CB8AC3E}">
        <p14:creationId xmlns:p14="http://schemas.microsoft.com/office/powerpoint/2010/main" val="180829667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CCBB1F2A-D66E-4B12-AC66-C0F2CF6155A4}" type="slidenum">
              <a:rPr lang="en-US"/>
              <a:pPr>
                <a:defRPr/>
              </a:pPr>
              <a:t>‹#›</a:t>
            </a:fld>
            <a:endParaRPr lang="en-US" dirty="0"/>
          </a:p>
        </p:txBody>
      </p:sp>
    </p:spTree>
    <p:extLst>
      <p:ext uri="{BB962C8B-B14F-4D97-AF65-F5344CB8AC3E}">
        <p14:creationId xmlns:p14="http://schemas.microsoft.com/office/powerpoint/2010/main" val="1040817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2"/>
            <a:ext cx="4038600" cy="3763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2"/>
            <a:ext cx="4038600" cy="3763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819EDBD1-66E3-4975-BD0A-51EF67E4C582}" type="slidenum">
              <a:rPr lang="en-US"/>
              <a:pPr>
                <a:defRPr/>
              </a:pPr>
              <a:t>‹#›</a:t>
            </a:fld>
            <a:endParaRPr lang="en-US" dirty="0"/>
          </a:p>
        </p:txBody>
      </p:sp>
    </p:spTree>
    <p:extLst>
      <p:ext uri="{BB962C8B-B14F-4D97-AF65-F5344CB8AC3E}">
        <p14:creationId xmlns:p14="http://schemas.microsoft.com/office/powerpoint/2010/main" val="384711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35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6" y="2286001"/>
            <a:ext cx="4041775" cy="384016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09B16222-0DF3-47AB-8165-B1CF8A554BB9}" type="slidenum">
              <a:rPr lang="en-US"/>
              <a:pPr>
                <a:defRPr/>
              </a:pPr>
              <a:t>‹#›</a:t>
            </a:fld>
            <a:endParaRPr lang="en-US" dirty="0"/>
          </a:p>
        </p:txBody>
      </p:sp>
    </p:spTree>
    <p:extLst>
      <p:ext uri="{BB962C8B-B14F-4D97-AF65-F5344CB8AC3E}">
        <p14:creationId xmlns:p14="http://schemas.microsoft.com/office/powerpoint/2010/main" val="229312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p:txBody>
          <a:bodyPr/>
          <a:lstStyle>
            <a:lvl1pPr>
              <a:defRPr/>
            </a:lvl1pPr>
          </a:lstStyle>
          <a:p>
            <a:pPr>
              <a:defRPr/>
            </a:pPr>
            <a:fld id="{74F6083E-7642-42A9-993E-FD2403C43C17}" type="slidenum">
              <a:rPr lang="en-US"/>
              <a:pPr>
                <a:defRPr/>
              </a:pPr>
              <a:t>‹#›</a:t>
            </a:fld>
            <a:endParaRPr lang="en-US" dirty="0"/>
          </a:p>
        </p:txBody>
      </p:sp>
    </p:spTree>
    <p:extLst>
      <p:ext uri="{BB962C8B-B14F-4D97-AF65-F5344CB8AC3E}">
        <p14:creationId xmlns:p14="http://schemas.microsoft.com/office/powerpoint/2010/main" val="275423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787E7065-F254-4126-95BB-5B4F1F08EB6A}" type="slidenum">
              <a:rPr lang="en-US"/>
              <a:pPr>
                <a:defRPr/>
              </a:pPr>
              <a:t>‹#›</a:t>
            </a:fld>
            <a:endParaRPr lang="en-US" dirty="0"/>
          </a:p>
        </p:txBody>
      </p:sp>
    </p:spTree>
    <p:extLst>
      <p:ext uri="{BB962C8B-B14F-4D97-AF65-F5344CB8AC3E}">
        <p14:creationId xmlns:p14="http://schemas.microsoft.com/office/powerpoint/2010/main" val="1221854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2"/>
            <a:ext cx="5111750" cy="38401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286002"/>
            <a:ext cx="3008313" cy="38401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3287AC55-A0B7-46E2-961D-539E9CEDD753}" type="slidenum">
              <a:rPr lang="en-US"/>
              <a:pPr>
                <a:defRPr/>
              </a:pPr>
              <a:t>‹#›</a:t>
            </a:fld>
            <a:endParaRPr lang="en-US" dirty="0"/>
          </a:p>
        </p:txBody>
      </p:sp>
      <p:sp>
        <p:nvSpPr>
          <p:cNvPr id="7" name="Footer Placeholder 8"/>
          <p:cNvSpPr>
            <a:spLocks noGrp="1"/>
          </p:cNvSpPr>
          <p:nvPr>
            <p:ph type="ftr" sz="quarter" idx="12"/>
          </p:nvPr>
        </p:nvSpPr>
        <p:spPr>
          <a:xfrm>
            <a:off x="152400" y="6356352"/>
            <a:ext cx="2895600" cy="365125"/>
          </a:xfrm>
          <a:prstGeom prst="rect">
            <a:avLst/>
          </a:prstGeom>
        </p:spPr>
        <p:txBody>
          <a:bodyPr/>
          <a:lstStyle>
            <a:lvl1pPr algn="ctr" eaLnBrk="0" hangingPunct="0">
              <a:defRPr sz="1050">
                <a:cs typeface="+mn-cs"/>
              </a:defRPr>
            </a:lvl1pPr>
          </a:lstStyle>
          <a:p>
            <a:pPr fontAlgn="base">
              <a:spcBef>
                <a:spcPct val="0"/>
              </a:spcBef>
              <a:spcAft>
                <a:spcPct val="0"/>
              </a:spcAft>
              <a:defRPr/>
            </a:pPr>
            <a:r>
              <a:rPr lang="en-US" smtClean="0">
                <a:solidFill>
                  <a:srgbClr val="224568"/>
                </a:solidFill>
              </a:rPr>
              <a:t>Early Childhood Outcomes Center</a:t>
            </a:r>
            <a:endParaRPr lang="en-US">
              <a:solidFill>
                <a:srgbClr val="224568"/>
              </a:solidFill>
            </a:endParaRPr>
          </a:p>
        </p:txBody>
      </p:sp>
    </p:spTree>
    <p:extLst>
      <p:ext uri="{BB962C8B-B14F-4D97-AF65-F5344CB8AC3E}">
        <p14:creationId xmlns:p14="http://schemas.microsoft.com/office/powerpoint/2010/main" val="2530350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3F5FFDC9-0AF2-4647-83CD-C440CD744487}" type="slidenum">
              <a:rPr lang="en-US"/>
              <a:pPr>
                <a:defRPr/>
              </a:pPr>
              <a:t>‹#›</a:t>
            </a:fld>
            <a:endParaRPr lang="en-US" dirty="0"/>
          </a:p>
        </p:txBody>
      </p:sp>
    </p:spTree>
    <p:extLst>
      <p:ext uri="{BB962C8B-B14F-4D97-AF65-F5344CB8AC3E}">
        <p14:creationId xmlns:p14="http://schemas.microsoft.com/office/powerpoint/2010/main" val="2466384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4" name="Slide Number Placeholder 5"/>
          <p:cNvSpPr>
            <a:spLocks noGrp="1"/>
          </p:cNvSpPr>
          <p:nvPr>
            <p:ph type="sldNum" sz="quarter" idx="10"/>
          </p:nvPr>
        </p:nvSpPr>
        <p:spPr/>
        <p:txBody>
          <a:bodyPr/>
          <a:lstStyle>
            <a:lvl1pPr>
              <a:defRPr/>
            </a:lvl1pPr>
          </a:lstStyle>
          <a:p>
            <a:pPr>
              <a:defRPr/>
            </a:pPr>
            <a:fld id="{413314D6-3B54-4103-8729-25EF2AA4BED8}" type="slidenum">
              <a:rPr lang="en-US"/>
              <a:pPr>
                <a:defRPr/>
              </a:pPr>
              <a:t>‹#›</a:t>
            </a:fld>
            <a:endParaRPr lang="en-US" dirty="0"/>
          </a:p>
        </p:txBody>
      </p:sp>
    </p:spTree>
    <p:extLst>
      <p:ext uri="{BB962C8B-B14F-4D97-AF65-F5344CB8AC3E}">
        <p14:creationId xmlns:p14="http://schemas.microsoft.com/office/powerpoint/2010/main" val="937878481"/>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257175" indent="-257175">
              <a:buFontTx/>
              <a:buBlip>
                <a:blip r:embed="rId2"/>
              </a:buBlip>
              <a:defRPr>
                <a:solidFill>
                  <a:srgbClr val="154578"/>
                </a:solidFill>
              </a:defRPr>
            </a:lvl1pPr>
            <a:lvl2pPr marL="557213" indent="-214313">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56022"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4144539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2"/>
            <a:ext cx="7772400" cy="1362075"/>
          </a:xfrm>
          <a:prstGeom prst="rect">
            <a:avLst/>
          </a:prstGeom>
        </p:spPr>
        <p:txBody>
          <a:bodyPr anchor="t"/>
          <a:lstStyle>
            <a:lvl1pPr algn="l">
              <a:defRPr sz="3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56022"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marL="257175" indent="-257175">
              <a:buFontTx/>
              <a:buBlip>
                <a:blip r:embed="rId2"/>
              </a:buBlip>
              <a:defRPr sz="2100">
                <a:solidFill>
                  <a:srgbClr val="154578"/>
                </a:solidFill>
              </a:defRPr>
            </a:lvl1pPr>
            <a:lvl2pPr marL="557213" indent="-214313">
              <a:buFont typeface="Calibri" panose="020F0502020204030204" pitchFamily="34" charset="0"/>
              <a:buChar char="–"/>
              <a:defRPr sz="1800">
                <a:solidFill>
                  <a:srgbClr val="154578"/>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marL="257175" indent="-257175">
              <a:buFontTx/>
              <a:buBlip>
                <a:blip r:embed="rId2"/>
              </a:buBlip>
              <a:defRPr sz="2100">
                <a:solidFill>
                  <a:srgbClr val="154578"/>
                </a:solidFill>
              </a:defRPr>
            </a:lvl1pPr>
            <a:lvl2pPr marL="557213" indent="-214313">
              <a:buFont typeface="Calibri" panose="020F0502020204030204" pitchFamily="34" charset="0"/>
              <a:buChar char="–"/>
              <a:defRPr sz="1800">
                <a:solidFill>
                  <a:srgbClr val="154578"/>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68491"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2583906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257175" indent="-257175">
              <a:buFontTx/>
              <a:buBlip>
                <a:blip r:embed="rId2"/>
              </a:buBlip>
              <a:defRPr sz="1800">
                <a:solidFill>
                  <a:srgbClr val="154578"/>
                </a:solidFill>
              </a:defRPr>
            </a:lvl1pPr>
            <a:lvl2pPr marL="557213" indent="-214313">
              <a:buFont typeface="Calibri" panose="020F0502020204030204" pitchFamily="34" charset="0"/>
              <a:buChar char="–"/>
              <a:defRPr sz="1500">
                <a:solidFill>
                  <a:srgbClr val="154578"/>
                </a:solidFill>
              </a:defRPr>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marL="257175" indent="-257175">
              <a:buFontTx/>
              <a:buBlip>
                <a:blip r:embed="rId2"/>
              </a:buBlip>
              <a:defRPr sz="1800">
                <a:solidFill>
                  <a:srgbClr val="154578"/>
                </a:solidFill>
              </a:defRPr>
            </a:lvl1pPr>
            <a:lvl2pPr marL="557213" indent="-214313">
              <a:buFont typeface="Calibri" panose="020F0502020204030204" pitchFamily="34" charset="0"/>
              <a:buChar char="–"/>
              <a:defRPr sz="1500">
                <a:solidFill>
                  <a:srgbClr val="154578"/>
                </a:solidFill>
              </a:defRPr>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56022"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12050147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56022" y="5789815"/>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24499496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56022"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18561002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image" Target="../media/image9.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8.png"/><Relationship Id="rId2" Type="http://schemas.openxmlformats.org/officeDocument/2006/relationships/slideLayout" Target="../slideLayouts/slideLayout15.xml"/><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png"/><Relationship Id="rId10" Type="http://schemas.openxmlformats.org/officeDocument/2006/relationships/slideLayout" Target="../slideLayouts/slideLayout23.xml"/><Relationship Id="rId19" Type="http://schemas.openxmlformats.org/officeDocument/2006/relationships/image" Target="../media/image10.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6.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50"/>
            <a:ext cx="2133600" cy="365125"/>
          </a:xfrm>
          <a:prstGeom prst="rect">
            <a:avLst/>
          </a:prstGeom>
        </p:spPr>
        <p:txBody>
          <a:bodyPr vert="horz" lIns="91440" tIns="45720" rIns="91440" bIns="45720" rtlCol="0" anchor="ctr"/>
          <a:lstStyle>
            <a:lvl1pPr algn="l">
              <a:defRPr sz="135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685800" rtl="0" eaLnBrk="1" latinLnBrk="0" hangingPunct="1">
        <a:spcBef>
          <a:spcPct val="0"/>
        </a:spcBef>
        <a:buNone/>
        <a:defRPr sz="2800" b="1" i="0" u="none" kern="1200">
          <a:solidFill>
            <a:srgbClr val="154578"/>
          </a:solidFill>
          <a:latin typeface="+mj-lt"/>
          <a:ea typeface="+mj-ea"/>
          <a:cs typeface="+mj-cs"/>
        </a:defRPr>
      </a:lvl1pPr>
    </p:titleStyle>
    <p:bodyStyle>
      <a:lvl1pPr marL="257175" indent="-257175" algn="l" defTabSz="685800" rtl="0" eaLnBrk="1" latinLnBrk="0" hangingPunct="1">
        <a:spcBef>
          <a:spcPct val="20000"/>
        </a:spcBef>
        <a:buClr>
          <a:srgbClr val="ED3532"/>
        </a:buClr>
        <a:buFont typeface="Arial" pitchFamily="34" charset="0"/>
        <a:buChar char="•"/>
        <a:defRPr sz="2100" kern="1200">
          <a:solidFill>
            <a:schemeClr val="tx1">
              <a:lumMod val="75000"/>
              <a:lumOff val="25000"/>
            </a:schemeClr>
          </a:solidFill>
          <a:latin typeface="+mn-lt"/>
          <a:ea typeface="+mn-ea"/>
          <a:cs typeface="+mn-cs"/>
        </a:defRPr>
      </a:lvl1pPr>
      <a:lvl2pPr marL="557213" indent="-214313" algn="l" defTabSz="6858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2pPr>
      <a:lvl3pPr marL="857250" indent="-171450" algn="l" defTabSz="685800" rtl="0" eaLnBrk="1" latinLnBrk="0" hangingPunct="1">
        <a:spcBef>
          <a:spcPct val="20000"/>
        </a:spcBef>
        <a:buClr>
          <a:srgbClr val="ED3532"/>
        </a:buClr>
        <a:buFont typeface="Arial" pitchFamily="34" charset="0"/>
        <a:buChar char="•"/>
        <a:defRPr sz="1500" kern="1200">
          <a:solidFill>
            <a:schemeClr val="tx1">
              <a:lumMod val="75000"/>
              <a:lumOff val="25000"/>
            </a:schemeClr>
          </a:solidFill>
          <a:latin typeface="+mn-lt"/>
          <a:ea typeface="+mn-ea"/>
          <a:cs typeface="+mn-cs"/>
        </a:defRPr>
      </a:lvl3pPr>
      <a:lvl4pPr marL="1200150" indent="-171450" algn="l" defTabSz="685800" rtl="0" eaLnBrk="1" latinLnBrk="0" hangingPunct="1">
        <a:spcBef>
          <a:spcPct val="20000"/>
        </a:spcBef>
        <a:buClr>
          <a:srgbClr val="ED3532"/>
        </a:buClr>
        <a:buFont typeface="Arial" pitchFamily="34" charset="0"/>
        <a:buChar char="•"/>
        <a:defRPr sz="1350" kern="1200">
          <a:solidFill>
            <a:schemeClr val="tx1">
              <a:lumMod val="75000"/>
              <a:lumOff val="25000"/>
            </a:schemeClr>
          </a:solidFill>
          <a:latin typeface="+mn-lt"/>
          <a:ea typeface="+mn-ea"/>
          <a:cs typeface="+mn-cs"/>
        </a:defRPr>
      </a:lvl4pPr>
      <a:lvl5pPr marL="1543050" indent="-171450" algn="l" defTabSz="685800" rtl="0" eaLnBrk="1" latinLnBrk="0" hangingPunct="1">
        <a:spcBef>
          <a:spcPct val="20000"/>
        </a:spcBef>
        <a:buClr>
          <a:srgbClr val="ED3532"/>
        </a:buClr>
        <a:buFont typeface="Arial" pitchFamily="34" charset="0"/>
        <a:buChar char="•"/>
        <a:defRPr sz="1350" kern="1200">
          <a:solidFill>
            <a:schemeClr val="tx1">
              <a:lumMod val="75000"/>
              <a:lumOff val="2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p:spPr>
        <p:txBody>
          <a:bodyPr wrap="none" anchor="ctr"/>
          <a:lstStyle/>
          <a:p>
            <a:pPr algn="ctr" eaLnBrk="0" fontAlgn="base" hangingPunct="0">
              <a:spcBef>
                <a:spcPct val="0"/>
              </a:spcBef>
              <a:spcAft>
                <a:spcPct val="0"/>
              </a:spcAft>
            </a:pPr>
            <a:endParaRPr lang="en-US" sz="2400">
              <a:solidFill>
                <a:srgbClr val="224568"/>
              </a:solidFill>
              <a:cs typeface="Arial" charset="0"/>
            </a:endParaRPr>
          </a:p>
        </p:txBody>
      </p:sp>
      <p:sp>
        <p:nvSpPr>
          <p:cNvPr id="102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Box 9"/>
          <p:cNvSpPr txBox="1">
            <a:spLocks noChangeArrowheads="1"/>
          </p:cNvSpPr>
          <p:nvPr/>
        </p:nvSpPr>
        <p:spPr bwMode="auto">
          <a:xfrm>
            <a:off x="914400" y="1219201"/>
            <a:ext cx="17526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350" smtClean="0">
              <a:solidFill>
                <a:srgbClr val="000000"/>
              </a:solidFill>
              <a:cs typeface="Arial" charset="0"/>
            </a:endParaRPr>
          </a:p>
        </p:txBody>
      </p:sp>
      <p:sp>
        <p:nvSpPr>
          <p:cNvPr id="1029" name="Oval 11"/>
          <p:cNvSpPr>
            <a:spLocks noChangeArrowheads="1"/>
          </p:cNvSpPr>
          <p:nvPr/>
        </p:nvSpPr>
        <p:spPr bwMode="auto">
          <a:xfrm>
            <a:off x="457200" y="1143000"/>
            <a:ext cx="1600200" cy="1524000"/>
          </a:xfrm>
          <a:prstGeom prst="ellipse">
            <a:avLst/>
          </a:prstGeom>
          <a:noFill/>
          <a:ln w="9525" algn="ctr">
            <a:solidFill>
              <a:srgbClr val="339933">
                <a:alpha val="0"/>
              </a:srgbClr>
            </a:solidFill>
            <a:round/>
            <a:headEnd/>
            <a:tailEnd/>
          </a:ln>
        </p:spPr>
        <p:txBody>
          <a:bodyPr/>
          <a:lstStyle/>
          <a:p>
            <a:pPr algn="r" fontAlgn="base">
              <a:spcBef>
                <a:spcPct val="0"/>
              </a:spcBef>
              <a:spcAft>
                <a:spcPct val="0"/>
              </a:spcAft>
            </a:pPr>
            <a:endParaRPr lang="en-US" sz="1350">
              <a:solidFill>
                <a:srgbClr val="000000"/>
              </a:solidFill>
              <a:cs typeface="Arial" charset="0"/>
            </a:endParaRPr>
          </a:p>
        </p:txBody>
      </p:sp>
      <p:pic>
        <p:nvPicPr>
          <p:cNvPr id="1030" name="Picture 12" descr="pink shirt girl"/>
          <p:cNvPicPr>
            <a:picLocks noChangeAspect="1" noChangeArrowheads="1"/>
          </p:cNvPicPr>
          <p:nvPr/>
        </p:nvPicPr>
        <p:blipFill>
          <a:blip r:embed="rId14" cstate="print"/>
          <a:srcRect/>
          <a:stretch>
            <a:fillRect/>
          </a:stretch>
        </p:blipFill>
        <p:spPr bwMode="auto">
          <a:xfrm>
            <a:off x="7924800" y="304800"/>
            <a:ext cx="876300" cy="876300"/>
          </a:xfrm>
          <a:prstGeom prst="rect">
            <a:avLst/>
          </a:prstGeom>
          <a:noFill/>
          <a:ln w="9525">
            <a:noFill/>
            <a:miter lim="800000"/>
            <a:headEnd/>
            <a:tailEnd/>
          </a:ln>
        </p:spPr>
      </p:pic>
      <p:pic>
        <p:nvPicPr>
          <p:cNvPr id="1031" name="Picture 14" descr="blond_happy_baby"/>
          <p:cNvPicPr>
            <a:picLocks noChangeAspect="1" noChangeArrowheads="1"/>
          </p:cNvPicPr>
          <p:nvPr/>
        </p:nvPicPr>
        <p:blipFill>
          <a:blip r:embed="rId15" cstate="print"/>
          <a:srcRect/>
          <a:stretch>
            <a:fillRect/>
          </a:stretch>
        </p:blipFill>
        <p:spPr bwMode="auto">
          <a:xfrm>
            <a:off x="6705600" y="304802"/>
            <a:ext cx="895350" cy="881063"/>
          </a:xfrm>
          <a:prstGeom prst="rect">
            <a:avLst/>
          </a:prstGeom>
          <a:noFill/>
          <a:ln w="9525">
            <a:noFill/>
            <a:miter lim="800000"/>
            <a:headEnd/>
            <a:tailEnd/>
          </a:ln>
        </p:spPr>
      </p:pic>
      <p:pic>
        <p:nvPicPr>
          <p:cNvPr id="1032" name="Picture 16" descr="girl_with_ball"/>
          <p:cNvPicPr>
            <a:picLocks noChangeAspect="1" noChangeArrowheads="1"/>
          </p:cNvPicPr>
          <p:nvPr/>
        </p:nvPicPr>
        <p:blipFill>
          <a:blip r:embed="rId16" cstate="print"/>
          <a:srcRect/>
          <a:stretch>
            <a:fillRect/>
          </a:stretch>
        </p:blipFill>
        <p:spPr bwMode="auto">
          <a:xfrm>
            <a:off x="5486400" y="381000"/>
            <a:ext cx="819150" cy="806450"/>
          </a:xfrm>
          <a:prstGeom prst="rect">
            <a:avLst/>
          </a:prstGeom>
          <a:noFill/>
          <a:ln w="9525">
            <a:noFill/>
            <a:miter lim="800000"/>
            <a:headEnd/>
            <a:tailEnd/>
          </a:ln>
        </p:spPr>
      </p:pic>
      <p:pic>
        <p:nvPicPr>
          <p:cNvPr id="1033" name="Picture 15" descr="girl_in_wheelchair"/>
          <p:cNvPicPr>
            <a:picLocks noChangeAspect="1" noChangeArrowheads="1"/>
          </p:cNvPicPr>
          <p:nvPr/>
        </p:nvPicPr>
        <p:blipFill>
          <a:blip r:embed="rId17" cstate="print"/>
          <a:srcRect/>
          <a:stretch>
            <a:fillRect/>
          </a:stretch>
        </p:blipFill>
        <p:spPr bwMode="auto">
          <a:xfrm>
            <a:off x="6096000" y="685800"/>
            <a:ext cx="838200" cy="825500"/>
          </a:xfrm>
          <a:prstGeom prst="rect">
            <a:avLst/>
          </a:prstGeom>
          <a:noFill/>
          <a:ln w="9525">
            <a:noFill/>
            <a:miter lim="800000"/>
            <a:headEnd/>
            <a:tailEnd/>
          </a:ln>
        </p:spPr>
      </p:pic>
      <p:pic>
        <p:nvPicPr>
          <p:cNvPr id="1034" name="Picture 13" descr="tie_dye_boy"/>
          <p:cNvPicPr>
            <a:picLocks noChangeAspect="1" noChangeArrowheads="1"/>
          </p:cNvPicPr>
          <p:nvPr/>
        </p:nvPicPr>
        <p:blipFill>
          <a:blip r:embed="rId18" cstate="print"/>
          <a:srcRect/>
          <a:stretch>
            <a:fillRect/>
          </a:stretch>
        </p:blipFill>
        <p:spPr bwMode="auto">
          <a:xfrm>
            <a:off x="7315200" y="609602"/>
            <a:ext cx="895350" cy="881063"/>
          </a:xfrm>
          <a:prstGeom prst="rect">
            <a:avLst/>
          </a:prstGeom>
          <a:noFill/>
          <a:ln w="9525">
            <a:noFill/>
            <a:miter lim="800000"/>
            <a:headEnd/>
            <a:tailEnd/>
          </a:ln>
        </p:spPr>
      </p:pic>
      <p:pic>
        <p:nvPicPr>
          <p:cNvPr id="1035" name="Picture 17" descr="eco_round_logo_w_purple"/>
          <p:cNvPicPr>
            <a:picLocks noChangeAspect="1" noChangeArrowheads="1"/>
          </p:cNvPicPr>
          <p:nvPr/>
        </p:nvPicPr>
        <p:blipFill>
          <a:blip r:embed="rId19" cstate="print"/>
          <a:srcRect/>
          <a:stretch>
            <a:fillRect/>
          </a:stretch>
        </p:blipFill>
        <p:spPr bwMode="auto">
          <a:xfrm>
            <a:off x="304800" y="228602"/>
            <a:ext cx="1905000" cy="1700213"/>
          </a:xfrm>
          <a:prstGeom prst="rect">
            <a:avLst/>
          </a:prstGeom>
          <a:noFill/>
          <a:ln w="9525">
            <a:noFill/>
            <a:miter lim="800000"/>
            <a:headEnd/>
            <a:tailEnd/>
          </a:ln>
        </p:spPr>
      </p:pic>
      <p:sp>
        <p:nvSpPr>
          <p:cNvPr id="19" name="Slide Number Placeholder 18"/>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eaLnBrk="0" hangingPunct="0">
              <a:defRPr sz="900">
                <a:solidFill>
                  <a:srgbClr val="000099"/>
                </a:solidFill>
                <a:latin typeface="Arial" charset="0"/>
                <a:cs typeface="+mn-cs"/>
              </a:defRPr>
            </a:lvl1pPr>
          </a:lstStyle>
          <a:p>
            <a:pPr fontAlgn="base">
              <a:spcBef>
                <a:spcPct val="0"/>
              </a:spcBef>
              <a:spcAft>
                <a:spcPct val="0"/>
              </a:spcAft>
              <a:defRPr/>
            </a:pPr>
            <a:fld id="{CA8C7F45-80E9-415E-B8B4-B65C50FF00D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399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r" rtl="0" eaLnBrk="0" fontAlgn="base" hangingPunct="0">
        <a:spcBef>
          <a:spcPct val="0"/>
        </a:spcBef>
        <a:spcAft>
          <a:spcPct val="0"/>
        </a:spcAft>
        <a:defRPr sz="2700" b="1">
          <a:solidFill>
            <a:srgbClr val="224568"/>
          </a:solidFill>
          <a:latin typeface="Calisto MT" pitchFamily="18" charset="0"/>
          <a:ea typeface="+mj-ea"/>
          <a:cs typeface="+mj-cs"/>
        </a:defRPr>
      </a:lvl1pPr>
      <a:lvl2pPr algn="r" rtl="0" eaLnBrk="0" fontAlgn="base" hangingPunct="0">
        <a:spcBef>
          <a:spcPct val="0"/>
        </a:spcBef>
        <a:spcAft>
          <a:spcPct val="0"/>
        </a:spcAft>
        <a:defRPr sz="2700" b="1">
          <a:solidFill>
            <a:srgbClr val="224568"/>
          </a:solidFill>
          <a:latin typeface="Calisto MT" pitchFamily="18" charset="0"/>
        </a:defRPr>
      </a:lvl2pPr>
      <a:lvl3pPr algn="r" rtl="0" eaLnBrk="0" fontAlgn="base" hangingPunct="0">
        <a:spcBef>
          <a:spcPct val="0"/>
        </a:spcBef>
        <a:spcAft>
          <a:spcPct val="0"/>
        </a:spcAft>
        <a:defRPr sz="2700" b="1">
          <a:solidFill>
            <a:srgbClr val="224568"/>
          </a:solidFill>
          <a:latin typeface="Calisto MT" pitchFamily="18" charset="0"/>
        </a:defRPr>
      </a:lvl3pPr>
      <a:lvl4pPr algn="r" rtl="0" eaLnBrk="0" fontAlgn="base" hangingPunct="0">
        <a:spcBef>
          <a:spcPct val="0"/>
        </a:spcBef>
        <a:spcAft>
          <a:spcPct val="0"/>
        </a:spcAft>
        <a:defRPr sz="2700" b="1">
          <a:solidFill>
            <a:srgbClr val="224568"/>
          </a:solidFill>
          <a:latin typeface="Calisto MT" pitchFamily="18" charset="0"/>
        </a:defRPr>
      </a:lvl4pPr>
      <a:lvl5pPr algn="r" rtl="0" eaLnBrk="0" fontAlgn="base" hangingPunct="0">
        <a:spcBef>
          <a:spcPct val="0"/>
        </a:spcBef>
        <a:spcAft>
          <a:spcPct val="0"/>
        </a:spcAft>
        <a:defRPr sz="2700" b="1">
          <a:solidFill>
            <a:srgbClr val="224568"/>
          </a:solidFill>
          <a:latin typeface="Calisto MT" pitchFamily="18" charset="0"/>
        </a:defRPr>
      </a:lvl5pPr>
      <a:lvl6pPr marL="342900" algn="r" rtl="0" fontAlgn="base">
        <a:spcBef>
          <a:spcPct val="0"/>
        </a:spcBef>
        <a:spcAft>
          <a:spcPct val="0"/>
        </a:spcAft>
        <a:defRPr sz="3300">
          <a:solidFill>
            <a:schemeClr val="tx1"/>
          </a:solidFill>
          <a:latin typeface="Arial" charset="0"/>
        </a:defRPr>
      </a:lvl6pPr>
      <a:lvl7pPr marL="685800" algn="r" rtl="0" fontAlgn="base">
        <a:spcBef>
          <a:spcPct val="0"/>
        </a:spcBef>
        <a:spcAft>
          <a:spcPct val="0"/>
        </a:spcAft>
        <a:defRPr sz="3300">
          <a:solidFill>
            <a:schemeClr val="tx1"/>
          </a:solidFill>
          <a:latin typeface="Arial" charset="0"/>
        </a:defRPr>
      </a:lvl7pPr>
      <a:lvl8pPr marL="1028700" algn="r" rtl="0" fontAlgn="base">
        <a:spcBef>
          <a:spcPct val="0"/>
        </a:spcBef>
        <a:spcAft>
          <a:spcPct val="0"/>
        </a:spcAft>
        <a:defRPr sz="3300">
          <a:solidFill>
            <a:schemeClr val="tx1"/>
          </a:solidFill>
          <a:latin typeface="Arial" charset="0"/>
        </a:defRPr>
      </a:lvl8pPr>
      <a:lvl9pPr marL="1371600" algn="r" rtl="0" fontAlgn="base">
        <a:spcBef>
          <a:spcPct val="0"/>
        </a:spcBef>
        <a:spcAft>
          <a:spcPct val="0"/>
        </a:spcAft>
        <a:defRPr sz="3300">
          <a:solidFill>
            <a:schemeClr val="tx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2667002"/>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Text Box 9"/>
          <p:cNvSpPr txBox="1">
            <a:spLocks noChangeArrowheads="1"/>
          </p:cNvSpPr>
          <p:nvPr/>
        </p:nvSpPr>
        <p:spPr bwMode="auto">
          <a:xfrm>
            <a:off x="914400" y="1219201"/>
            <a:ext cx="17526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350" smtClean="0">
              <a:solidFill>
                <a:srgbClr val="000000"/>
              </a:solidFill>
              <a:cs typeface="Arial" charset="0"/>
            </a:endParaRPr>
          </a:p>
        </p:txBody>
      </p:sp>
      <p:sp>
        <p:nvSpPr>
          <p:cNvPr id="5125" name="Rectangle 11"/>
          <p:cNvSpPr>
            <a:spLocks noChangeArrowheads="1"/>
          </p:cNvSpPr>
          <p:nvPr/>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fontAlgn="base" hangingPunct="0">
              <a:spcBef>
                <a:spcPct val="0"/>
              </a:spcBef>
              <a:spcAft>
                <a:spcPct val="0"/>
              </a:spcAft>
            </a:pPr>
            <a:endParaRPr lang="en-US" sz="2400">
              <a:solidFill>
                <a:srgbClr val="224568"/>
              </a:solidFill>
              <a:cs typeface="Arial" charset="0"/>
            </a:endParaRPr>
          </a:p>
        </p:txBody>
      </p:sp>
      <p:sp>
        <p:nvSpPr>
          <p:cNvPr id="12" name="Slide Number Placeholder 11"/>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eaLnBrk="0" hangingPunct="0">
              <a:defRPr sz="900">
                <a:solidFill>
                  <a:srgbClr val="224568"/>
                </a:solidFill>
                <a:latin typeface="Calisto MT" pitchFamily="18" charset="0"/>
                <a:cs typeface="+mn-cs"/>
              </a:defRPr>
            </a:lvl1pPr>
          </a:lstStyle>
          <a:p>
            <a:pPr fontAlgn="base">
              <a:spcBef>
                <a:spcPct val="0"/>
              </a:spcBef>
              <a:spcAft>
                <a:spcPct val="0"/>
              </a:spcAft>
              <a:defRPr/>
            </a:pPr>
            <a:fld id="{440B6690-C2B1-48B1-A1FA-1EDCB43BED59}" type="slidenum">
              <a:rPr lang="en-US"/>
              <a:pPr fontAlgn="base">
                <a:spcBef>
                  <a:spcPct val="0"/>
                </a:spcBef>
                <a:spcAft>
                  <a:spcPct val="0"/>
                </a:spcAft>
                <a:defRPr/>
              </a:pPr>
              <a:t>‹#›</a:t>
            </a:fld>
            <a:endParaRPr lang="en-US" dirty="0"/>
          </a:p>
        </p:txBody>
      </p:sp>
      <p:pic>
        <p:nvPicPr>
          <p:cNvPr id="5127" name="Picture 14" descr="blond_happy_baby"/>
          <p:cNvPicPr>
            <a:picLocks noChangeAspect="1" noChangeArrowheads="1"/>
          </p:cNvPicPr>
          <p:nvPr/>
        </p:nvPicPr>
        <p:blipFill>
          <a:blip r:embed="rId12" cstate="print"/>
          <a:srcRect/>
          <a:stretch>
            <a:fillRect/>
          </a:stretch>
        </p:blipFill>
        <p:spPr bwMode="auto">
          <a:xfrm>
            <a:off x="7241694" y="1051974"/>
            <a:ext cx="1294369" cy="1273716"/>
          </a:xfrm>
          <a:prstGeom prst="rect">
            <a:avLst/>
          </a:prstGeom>
          <a:noFill/>
          <a:ln w="9525">
            <a:noFill/>
            <a:miter lim="800000"/>
            <a:headEnd/>
            <a:tailEnd/>
          </a:ln>
        </p:spPr>
      </p:pic>
    </p:spTree>
    <p:extLst>
      <p:ext uri="{BB962C8B-B14F-4D97-AF65-F5344CB8AC3E}">
        <p14:creationId xmlns:p14="http://schemas.microsoft.com/office/powerpoint/2010/main" val="8219687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dt="0"/>
  <p:txStyles>
    <p:titleStyle>
      <a:lvl1pPr algn="ctr" rtl="0" eaLnBrk="0" fontAlgn="base" hangingPunct="0">
        <a:spcBef>
          <a:spcPct val="0"/>
        </a:spcBef>
        <a:spcAft>
          <a:spcPct val="0"/>
        </a:spcAft>
        <a:defRPr sz="2700" b="1">
          <a:solidFill>
            <a:srgbClr val="224568"/>
          </a:solidFill>
          <a:latin typeface="+mj-lt"/>
          <a:ea typeface="+mj-ea"/>
          <a:cs typeface="+mj-cs"/>
        </a:defRPr>
      </a:lvl1pPr>
      <a:lvl2pPr algn="ctr" rtl="0" eaLnBrk="0" fontAlgn="base" hangingPunct="0">
        <a:spcBef>
          <a:spcPct val="0"/>
        </a:spcBef>
        <a:spcAft>
          <a:spcPct val="0"/>
        </a:spcAft>
        <a:defRPr sz="27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7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7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700" b="1">
          <a:solidFill>
            <a:srgbClr val="224568"/>
          </a:solidFill>
          <a:effectLst>
            <a:outerShdw blurRad="38100" dist="38100" dir="2700000" algn="tl">
              <a:srgbClr val="000000"/>
            </a:outerShdw>
          </a:effectLst>
          <a:latin typeface="Arial" charset="0"/>
        </a:defRPr>
      </a:lvl5pPr>
      <a:lvl6pPr marL="342900" algn="ctr" rtl="0" fontAlgn="base">
        <a:spcBef>
          <a:spcPct val="0"/>
        </a:spcBef>
        <a:spcAft>
          <a:spcPct val="0"/>
        </a:spcAft>
        <a:defRPr sz="3300">
          <a:solidFill>
            <a:schemeClr val="tx1"/>
          </a:solidFill>
          <a:latin typeface="Arial" charset="0"/>
        </a:defRPr>
      </a:lvl6pPr>
      <a:lvl7pPr marL="685800" algn="ctr" rtl="0" fontAlgn="base">
        <a:spcBef>
          <a:spcPct val="0"/>
        </a:spcBef>
        <a:spcAft>
          <a:spcPct val="0"/>
        </a:spcAft>
        <a:defRPr sz="3300">
          <a:solidFill>
            <a:schemeClr val="tx1"/>
          </a:solidFill>
          <a:latin typeface="Arial" charset="0"/>
        </a:defRPr>
      </a:lvl7pPr>
      <a:lvl8pPr marL="1028700" algn="ctr" rtl="0" fontAlgn="base">
        <a:spcBef>
          <a:spcPct val="0"/>
        </a:spcBef>
        <a:spcAft>
          <a:spcPct val="0"/>
        </a:spcAft>
        <a:defRPr sz="3300">
          <a:solidFill>
            <a:schemeClr val="tx1"/>
          </a:solidFill>
          <a:latin typeface="Arial" charset="0"/>
        </a:defRPr>
      </a:lvl8pPr>
      <a:lvl9pPr marL="1371600" algn="ctr" rtl="0" fontAlgn="base">
        <a:spcBef>
          <a:spcPct val="0"/>
        </a:spcBef>
        <a:spcAft>
          <a:spcPct val="0"/>
        </a:spcAft>
        <a:defRPr sz="3300">
          <a:solidFill>
            <a:schemeClr val="tx1"/>
          </a:solidFill>
          <a:latin typeface="Arial" charset="0"/>
        </a:defRPr>
      </a:lvl9pPr>
    </p:titleStyle>
    <p:bodyStyle>
      <a:lvl1pPr marL="257175" indent="-257175" algn="l" rtl="0" eaLnBrk="0" fontAlgn="base" hangingPunct="0">
        <a:spcBef>
          <a:spcPct val="20000"/>
        </a:spcBef>
        <a:spcAft>
          <a:spcPct val="0"/>
        </a:spcAft>
        <a:buChar char="•"/>
        <a:defRPr sz="2400">
          <a:solidFill>
            <a:srgbClr val="224568"/>
          </a:solidFill>
          <a:latin typeface="+mn-lt"/>
          <a:ea typeface="+mn-ea"/>
          <a:cs typeface="+mn-cs"/>
        </a:defRPr>
      </a:lvl1pPr>
      <a:lvl2pPr marL="557213" indent="-214313" algn="l" rtl="0" eaLnBrk="0" fontAlgn="base" hangingPunct="0">
        <a:spcBef>
          <a:spcPct val="20000"/>
        </a:spcBef>
        <a:spcAft>
          <a:spcPct val="0"/>
        </a:spcAft>
        <a:buChar char="–"/>
        <a:defRPr sz="2100">
          <a:solidFill>
            <a:srgbClr val="224568"/>
          </a:solidFill>
          <a:latin typeface="+mn-lt"/>
        </a:defRPr>
      </a:lvl2pPr>
      <a:lvl3pPr marL="857250" indent="-171450" algn="l" rtl="0" eaLnBrk="0" fontAlgn="base" hangingPunct="0">
        <a:spcBef>
          <a:spcPct val="20000"/>
        </a:spcBef>
        <a:spcAft>
          <a:spcPct val="0"/>
        </a:spcAft>
        <a:buChar char="•"/>
        <a:defRPr sz="1800">
          <a:solidFill>
            <a:srgbClr val="224568"/>
          </a:solidFill>
          <a:latin typeface="+mn-lt"/>
        </a:defRPr>
      </a:lvl3pPr>
      <a:lvl4pPr marL="1200150" indent="-171450" algn="l" rtl="0" eaLnBrk="0" fontAlgn="base" hangingPunct="0">
        <a:spcBef>
          <a:spcPct val="20000"/>
        </a:spcBef>
        <a:spcAft>
          <a:spcPct val="0"/>
        </a:spcAft>
        <a:buChar char="–"/>
        <a:defRPr sz="1500">
          <a:solidFill>
            <a:srgbClr val="224568"/>
          </a:solidFill>
          <a:latin typeface="+mn-lt"/>
        </a:defRPr>
      </a:lvl4pPr>
      <a:lvl5pPr marL="1543050" indent="-171450" algn="l" rtl="0" eaLnBrk="0" fontAlgn="base" hangingPunct="0">
        <a:spcBef>
          <a:spcPct val="20000"/>
        </a:spcBef>
        <a:spcAft>
          <a:spcPct val="0"/>
        </a:spcAft>
        <a:buChar char="»"/>
        <a:defRPr sz="1500">
          <a:solidFill>
            <a:srgbClr val="224568"/>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mailto:dasycenter@sri.com" TargetMode="External"/><Relationship Id="rId4" Type="http://schemas.openxmlformats.org/officeDocument/2006/relationships/hyperlink" Target="http://dasycenter.org/framework/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ctacenter.org/sysfra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38200" y="2045678"/>
            <a:ext cx="6705600" cy="2209800"/>
          </a:xfrm>
        </p:spPr>
        <p:txBody>
          <a:bodyPr>
            <a:noAutofit/>
          </a:bodyPr>
          <a:lstStyle/>
          <a:p>
            <a:r>
              <a:rPr lang="en-US" sz="2800" b="1" dirty="0">
                <a:latin typeface="Century Gothic" panose="020B0502020202020204" pitchFamily="34" charset="0"/>
              </a:rPr>
              <a:t>DaSy Data System Framework: A Tool for Building High-Quality State Part C and Section 619 Data Systems</a:t>
            </a: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1600" dirty="0">
              <a:latin typeface="Century Gothic" panose="020B0502020202020204" pitchFamily="34" charset="0"/>
            </a:endParaRPr>
          </a:p>
        </p:txBody>
      </p:sp>
      <p:sp>
        <p:nvSpPr>
          <p:cNvPr id="6" name="TextBox 5"/>
          <p:cNvSpPr txBox="1"/>
          <p:nvPr/>
        </p:nvSpPr>
        <p:spPr>
          <a:xfrm>
            <a:off x="983125" y="3528748"/>
            <a:ext cx="5372100" cy="2031325"/>
          </a:xfrm>
          <a:prstGeom prst="rect">
            <a:avLst/>
          </a:prstGeom>
          <a:noFill/>
        </p:spPr>
        <p:txBody>
          <a:bodyPr wrap="square" rtlCol="0">
            <a:spAutoFit/>
          </a:bodyPr>
          <a:lstStyle/>
          <a:p>
            <a:r>
              <a:rPr lang="en-US" sz="2100" dirty="0">
                <a:solidFill>
                  <a:srgbClr val="154578"/>
                </a:solidFill>
                <a:latin typeface="Century Gothic" panose="020B0502020202020204" pitchFamily="34" charset="0"/>
              </a:rPr>
              <a:t>Kellen Reid (DaSy) </a:t>
            </a:r>
          </a:p>
          <a:p>
            <a:r>
              <a:rPr lang="en-US" sz="2100" dirty="0">
                <a:solidFill>
                  <a:srgbClr val="154578"/>
                </a:solidFill>
                <a:latin typeface="Century Gothic" panose="020B0502020202020204" pitchFamily="34" charset="0"/>
              </a:rPr>
              <a:t>Kathy Hebbeler (DaSy) </a:t>
            </a:r>
          </a:p>
          <a:p>
            <a:r>
              <a:rPr lang="en-US" sz="2100" dirty="0">
                <a:solidFill>
                  <a:srgbClr val="154578"/>
                </a:solidFill>
                <a:latin typeface="Century Gothic" panose="020B0502020202020204" pitchFamily="34" charset="0"/>
              </a:rPr>
              <a:t>Lisa </a:t>
            </a:r>
            <a:r>
              <a:rPr lang="en-US" sz="2100" dirty="0" err="1">
                <a:solidFill>
                  <a:srgbClr val="154578"/>
                </a:solidFill>
                <a:latin typeface="Century Gothic" panose="020B0502020202020204" pitchFamily="34" charset="0"/>
              </a:rPr>
              <a:t>Balivet</a:t>
            </a:r>
            <a:r>
              <a:rPr lang="en-US" sz="2100" dirty="0">
                <a:solidFill>
                  <a:srgbClr val="154578"/>
                </a:solidFill>
                <a:latin typeface="Century Gothic" panose="020B0502020202020204" pitchFamily="34" charset="0"/>
              </a:rPr>
              <a:t> (AK Part C Data Manager)</a:t>
            </a:r>
          </a:p>
          <a:p>
            <a:r>
              <a:rPr lang="en-US" sz="2100" dirty="0">
                <a:solidFill>
                  <a:srgbClr val="154578"/>
                </a:solidFill>
                <a:latin typeface="Century Gothic" panose="020B0502020202020204" pitchFamily="34" charset="0"/>
              </a:rPr>
              <a:t>Jan Stevenson (GA 619 Coordinator)</a:t>
            </a:r>
          </a:p>
          <a:p>
            <a:r>
              <a:rPr lang="en-US" sz="2100" dirty="0">
                <a:solidFill>
                  <a:srgbClr val="154578"/>
                </a:solidFill>
                <a:latin typeface="Century Gothic" panose="020B0502020202020204" pitchFamily="34" charset="0"/>
              </a:rPr>
              <a:t>Robin Nelson (DaSy)</a:t>
            </a:r>
          </a:p>
          <a:p>
            <a:r>
              <a:rPr lang="en-US" sz="2100" dirty="0">
                <a:solidFill>
                  <a:srgbClr val="154578"/>
                </a:solidFill>
                <a:latin typeface="Century Gothic" panose="020B0502020202020204" pitchFamily="34" charset="0"/>
              </a:rPr>
              <a:t>Elaine Mulligan (DaSy</a:t>
            </a:r>
            <a:r>
              <a:rPr lang="en-US" sz="2100" dirty="0" smtClean="0">
                <a:solidFill>
                  <a:srgbClr val="154578"/>
                </a:solidFill>
                <a:latin typeface="Century Gothic" panose="020B0502020202020204" pitchFamily="34" charset="0"/>
              </a:rPr>
              <a:t>)</a:t>
            </a:r>
            <a:endParaRPr lang="en-US" sz="2100" dirty="0">
              <a:solidFill>
                <a:srgbClr val="154578"/>
              </a:solidFill>
              <a:latin typeface="Century Gothic" panose="020B0502020202020204" pitchFamily="34" charset="0"/>
            </a:endParaRPr>
          </a:p>
        </p:txBody>
      </p:sp>
      <p:sp>
        <p:nvSpPr>
          <p:cNvPr id="9" name="TextBox 8"/>
          <p:cNvSpPr txBox="1"/>
          <p:nvPr/>
        </p:nvSpPr>
        <p:spPr>
          <a:xfrm>
            <a:off x="5703426" y="5662315"/>
            <a:ext cx="3143250" cy="461665"/>
          </a:xfrm>
          <a:prstGeom prst="rect">
            <a:avLst/>
          </a:prstGeom>
          <a:noFill/>
        </p:spPr>
        <p:txBody>
          <a:bodyPr wrap="square" rtlCol="0">
            <a:spAutoFit/>
          </a:bodyPr>
          <a:lstStyle/>
          <a:p>
            <a:r>
              <a:rPr lang="en-US" sz="2400" b="1" dirty="0">
                <a:solidFill>
                  <a:srgbClr val="154578"/>
                </a:solidFill>
                <a:latin typeface="Century Gothic" panose="020B0502020202020204" pitchFamily="34" charset="0"/>
              </a:rPr>
              <a:t>February 19, 2015</a:t>
            </a:r>
          </a:p>
        </p:txBody>
      </p:sp>
    </p:spTree>
    <p:extLst>
      <p:ext uri="{BB962C8B-B14F-4D97-AF65-F5344CB8AC3E}">
        <p14:creationId xmlns:p14="http://schemas.microsoft.com/office/powerpoint/2010/main" val="3299592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Structure and vocabulary</a:t>
            </a:r>
          </a:p>
        </p:txBody>
      </p:sp>
      <p:sp>
        <p:nvSpPr>
          <p:cNvPr id="7" name="Content Placeholder 2"/>
          <p:cNvSpPr>
            <a:spLocks noGrp="1"/>
          </p:cNvSpPr>
          <p:nvPr>
            <p:ph idx="1"/>
          </p:nvPr>
        </p:nvSpPr>
        <p:spPr/>
        <p:txBody>
          <a:bodyPr/>
          <a:lstStyle/>
          <a:p>
            <a:r>
              <a:rPr lang="en-US" sz="3200" dirty="0"/>
              <a:t>Sub-component (6)</a:t>
            </a:r>
          </a:p>
          <a:p>
            <a:pPr lvl="1"/>
            <a:r>
              <a:rPr lang="en-US" sz="3200" dirty="0"/>
              <a:t>Section</a:t>
            </a:r>
          </a:p>
          <a:p>
            <a:pPr lvl="2"/>
            <a:r>
              <a:rPr lang="en-US" sz="2800" dirty="0"/>
              <a:t>Quality Indicator</a:t>
            </a:r>
          </a:p>
          <a:p>
            <a:pPr lvl="3"/>
            <a:r>
              <a:rPr lang="en-US" sz="2400" dirty="0"/>
              <a:t>Elements of quality</a:t>
            </a:r>
          </a:p>
        </p:txBody>
      </p:sp>
      <p:pic>
        <p:nvPicPr>
          <p:cNvPr id="614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994" y="2572198"/>
            <a:ext cx="3662354" cy="243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492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A screenshot of the online version of DaSy Framework which is availalbe online at http://dasycenter.org/framework/index.html"/>
          <p:cNvGrpSpPr>
            <a:grpSpLocks noChangeAspect="1"/>
          </p:cNvGrpSpPr>
          <p:nvPr/>
        </p:nvGrpSpPr>
        <p:grpSpPr>
          <a:xfrm>
            <a:off x="81315" y="271770"/>
            <a:ext cx="5751203" cy="6053328"/>
            <a:chOff x="127613" y="1105147"/>
            <a:chExt cx="4311004" cy="4537472"/>
          </a:xfrm>
        </p:grpSpPr>
        <p:pic>
          <p:nvPicPr>
            <p:cNvPr id="6" name="Picture 5" descr="&quot; &quot;"/>
            <p:cNvPicPr>
              <a:picLocks noChangeAspect="1"/>
            </p:cNvPicPr>
            <p:nvPr/>
          </p:nvPicPr>
          <p:blipFill rotWithShape="1">
            <a:blip r:embed="rId3"/>
            <a:srcRect l="3846" t="911" r="2748"/>
            <a:stretch/>
          </p:blipFill>
          <p:spPr>
            <a:xfrm>
              <a:off x="1453150" y="1105147"/>
              <a:ext cx="2985467" cy="4537472"/>
            </a:xfrm>
            <a:prstGeom prst="rect">
              <a:avLst/>
            </a:prstGeom>
            <a:ln>
              <a:solidFill>
                <a:schemeClr val="accent1"/>
              </a:solidFill>
            </a:ln>
            <a:effectLst>
              <a:outerShdw blurRad="292100" dist="139700" dir="2700000" algn="tl" rotWithShape="0">
                <a:srgbClr val="333333">
                  <a:alpha val="65000"/>
                </a:srgbClr>
              </a:outerShdw>
            </a:effectLst>
          </p:spPr>
        </p:pic>
        <p:sp>
          <p:nvSpPr>
            <p:cNvPr id="3" name="Rectangle 2" descr="This image is a snapshot of the Dasy data system framework webpage on the dasy center website. TheURL is dasycenter.org/framework/index.html"/>
            <p:cNvSpPr/>
            <p:nvPr/>
          </p:nvSpPr>
          <p:spPr>
            <a:xfrm rot="20775258">
              <a:off x="127613" y="2829267"/>
              <a:ext cx="3688126" cy="323165"/>
            </a:xfrm>
            <a:prstGeom prst="rect">
              <a:avLst/>
            </a:prstGeom>
            <a:solidFill>
              <a:schemeClr val="bg1"/>
            </a:solidFill>
            <a:ln>
              <a:solidFill>
                <a:schemeClr val="accent1"/>
              </a:solidFill>
            </a:ln>
          </p:spPr>
          <p:txBody>
            <a:bodyPr wrap="none">
              <a:spAutoFit/>
            </a:bodyPr>
            <a:lstStyle/>
            <a:p>
              <a:r>
                <a:rPr lang="en-US" sz="1500" dirty="0">
                  <a:hlinkClick r:id="rId4"/>
                </a:rPr>
                <a:t>http://dasycenter.org/framework/index.html</a:t>
              </a:r>
              <a:endParaRPr lang="en-US" sz="1500" dirty="0"/>
            </a:p>
          </p:txBody>
        </p:sp>
      </p:grpSp>
      <p:sp>
        <p:nvSpPr>
          <p:cNvPr id="8" name="Rectangle 7"/>
          <p:cNvSpPr/>
          <p:nvPr/>
        </p:nvSpPr>
        <p:spPr>
          <a:xfrm>
            <a:off x="6180880" y="2670255"/>
            <a:ext cx="2449093" cy="1015663"/>
          </a:xfrm>
          <a:prstGeom prst="rect">
            <a:avLst/>
          </a:prstGeom>
          <a:ln>
            <a:solidFill>
              <a:schemeClr val="accent1"/>
            </a:solidFill>
          </a:ln>
        </p:spPr>
        <p:txBody>
          <a:bodyPr wrap="square">
            <a:spAutoFit/>
          </a:bodyPr>
          <a:lstStyle/>
          <a:p>
            <a:pPr algn="ctr"/>
            <a:r>
              <a:rPr lang="en-US" sz="1500" dirty="0"/>
              <a:t>For bound printed copies, send an email to:</a:t>
            </a:r>
          </a:p>
          <a:p>
            <a:pPr algn="ctr"/>
            <a:endParaRPr lang="en-US" sz="1500" dirty="0"/>
          </a:p>
          <a:p>
            <a:pPr algn="ctr"/>
            <a:r>
              <a:rPr lang="en-US" sz="1500" dirty="0">
                <a:hlinkClick r:id="rId5"/>
              </a:rPr>
              <a:t>dasycenter@sri.com</a:t>
            </a:r>
            <a:endParaRPr lang="en-US" sz="1500" dirty="0"/>
          </a:p>
        </p:txBody>
      </p:sp>
    </p:spTree>
    <p:extLst>
      <p:ext uri="{BB962C8B-B14F-4D97-AF65-F5344CB8AC3E}">
        <p14:creationId xmlns:p14="http://schemas.microsoft.com/office/powerpoint/2010/main" val="3193525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quot; &quo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435615">
            <a:off x="2587429" y="1085706"/>
            <a:ext cx="3621900" cy="4663440"/>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2" name="Group 1" descr="&quot; &quot;"/>
          <p:cNvGrpSpPr>
            <a:grpSpLocks noChangeAspect="1"/>
          </p:cNvGrpSpPr>
          <p:nvPr/>
        </p:nvGrpSpPr>
        <p:grpSpPr>
          <a:xfrm>
            <a:off x="4961198" y="609119"/>
            <a:ext cx="2853596" cy="1172871"/>
            <a:chOff x="4000500" y="1257301"/>
            <a:chExt cx="2133600" cy="876942"/>
          </a:xfrm>
        </p:grpSpPr>
        <p:sp>
          <p:nvSpPr>
            <p:cNvPr id="6" name="TextBox 5"/>
            <p:cNvSpPr txBox="1">
              <a:spLocks noChangeAspect="1"/>
            </p:cNvSpPr>
            <p:nvPr/>
          </p:nvSpPr>
          <p:spPr>
            <a:xfrm>
              <a:off x="4000500" y="1257301"/>
              <a:ext cx="2133600" cy="507831"/>
            </a:xfrm>
            <a:prstGeom prst="rect">
              <a:avLst/>
            </a:prstGeom>
            <a:noFill/>
          </p:spPr>
          <p:txBody>
            <a:bodyPr wrap="square" rtlCol="0">
              <a:spAutoFit/>
            </a:bodyPr>
            <a:lstStyle/>
            <a:p>
              <a:r>
                <a:rPr lang="en-US" sz="2700" b="1" dirty="0">
                  <a:solidFill>
                    <a:schemeClr val="accent6">
                      <a:lumMod val="75000"/>
                    </a:schemeClr>
                  </a:solidFill>
                  <a:effectLst>
                    <a:outerShdw blurRad="38100" dist="38100" dir="2700000" algn="tl">
                      <a:srgbClr val="000000">
                        <a:alpha val="43137"/>
                      </a:srgbClr>
                    </a:outerShdw>
                  </a:effectLst>
                </a:rPr>
                <a:t>Look</a:t>
              </a:r>
              <a:r>
                <a:rPr lang="en-US" sz="2700" b="1" dirty="0">
                  <a:effectLst>
                    <a:outerShdw blurRad="38100" dist="38100" dir="2700000" algn="tl">
                      <a:srgbClr val="000000">
                        <a:alpha val="43137"/>
                      </a:srgbClr>
                    </a:outerShdw>
                  </a:effectLst>
                </a:rPr>
                <a:t> </a:t>
              </a:r>
              <a:r>
                <a:rPr lang="en-US" sz="2700" b="1" dirty="0">
                  <a:solidFill>
                    <a:schemeClr val="accent5">
                      <a:lumMod val="75000"/>
                    </a:schemeClr>
                  </a:solidFill>
                  <a:effectLst>
                    <a:outerShdw blurRad="38100" dist="38100" dir="2700000" algn="tl">
                      <a:srgbClr val="000000">
                        <a:alpha val="43137"/>
                      </a:srgbClr>
                    </a:outerShdw>
                  </a:effectLst>
                </a:rPr>
                <a:t>inside</a:t>
              </a:r>
            </a:p>
          </p:txBody>
        </p:sp>
        <p:sp>
          <p:nvSpPr>
            <p:cNvPr id="11" name="Circular Arrow 10"/>
            <p:cNvSpPr>
              <a:spLocks noChangeAspect="1"/>
            </p:cNvSpPr>
            <p:nvPr/>
          </p:nvSpPr>
          <p:spPr>
            <a:xfrm rot="6342194">
              <a:off x="4962626" y="1393657"/>
              <a:ext cx="738222" cy="742950"/>
            </a:xfrm>
            <a:prstGeom prst="circularArrow">
              <a:avLst>
                <a:gd name="adj1" fmla="val 12500"/>
                <a:gd name="adj2" fmla="val 1142319"/>
                <a:gd name="adj3" fmla="val 20457681"/>
                <a:gd name="adj4" fmla="val 10356333"/>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2860984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image is a snapshot of the table of contents in the framework. it lists all of the quality indicators in each of the six sub components. "/>
          <p:cNvPicPr>
            <a:picLocks noGrp="1" noChangeAspect="1"/>
          </p:cNvPicPr>
          <p:nvPr>
            <p:ph idx="1"/>
          </p:nvPr>
        </p:nvPicPr>
        <p:blipFill rotWithShape="1">
          <a:blip r:embed="rId3"/>
          <a:srcRect l="12186" t="24861" r="64617" b="1658"/>
          <a:stretch/>
        </p:blipFill>
        <p:spPr bwMode="auto">
          <a:xfrm>
            <a:off x="1788356" y="457200"/>
            <a:ext cx="5073805" cy="5943600"/>
          </a:xfrm>
          <a:prstGeom prst="rect">
            <a:avLst/>
          </a:prstGeom>
          <a:ln>
            <a:solidFill>
              <a:schemeClr val="tx1"/>
            </a:solidFill>
          </a:ln>
          <a:extLst>
            <a:ext uri="{53640926-AAD7-44D8-BBD7-CCE9431645EC}">
              <a14:shadowObscured xmlns:a14="http://schemas.microsoft.com/office/drawing/2010/main"/>
            </a:ext>
          </a:extLst>
        </p:spPr>
      </p:pic>
      <p:sp>
        <p:nvSpPr>
          <p:cNvPr id="5" name="Right Arrow 4" descr="&quot; &quot;"/>
          <p:cNvSpPr/>
          <p:nvPr/>
        </p:nvSpPr>
        <p:spPr>
          <a:xfrm>
            <a:off x="1669143" y="2414361"/>
            <a:ext cx="959757"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ight Arrow 1" descr="&quot; &quot;"/>
          <p:cNvSpPr/>
          <p:nvPr/>
        </p:nvSpPr>
        <p:spPr>
          <a:xfrm>
            <a:off x="1378858" y="1257527"/>
            <a:ext cx="96012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75816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of a page from the DaSy framework"/>
          <p:cNvPicPr>
            <a:picLocks noGrp="1" noChangeAspect="1"/>
          </p:cNvPicPr>
          <p:nvPr>
            <p:ph idx="1"/>
          </p:nvPr>
        </p:nvPicPr>
        <p:blipFill rotWithShape="1">
          <a:blip r:embed="rId3"/>
          <a:srcRect l="12186" t="24861" r="64617" b="1658"/>
          <a:stretch/>
        </p:blipFill>
        <p:spPr bwMode="auto">
          <a:xfrm>
            <a:off x="782851" y="498764"/>
            <a:ext cx="4340918" cy="5330952"/>
          </a:xfrm>
          <a:prstGeom prst="rect">
            <a:avLst/>
          </a:prstGeom>
          <a:ln>
            <a:solidFill>
              <a:schemeClr val="tx1"/>
            </a:solidFill>
          </a:ln>
          <a:extLst>
            <a:ext uri="{53640926-AAD7-44D8-BBD7-CCE9431645EC}">
              <a14:shadowObscured xmlns:a14="http://schemas.microsoft.com/office/drawing/2010/main"/>
            </a:ext>
          </a:extLst>
        </p:spPr>
      </p:pic>
      <p:sp>
        <p:nvSpPr>
          <p:cNvPr id="8" name="TextBox 7" descr="This image is a magnified snapshot of one of the quality indicators on the table of contents. "/>
          <p:cNvSpPr txBox="1"/>
          <p:nvPr/>
        </p:nvSpPr>
        <p:spPr>
          <a:xfrm>
            <a:off x="2192103" y="2794908"/>
            <a:ext cx="6734175" cy="738664"/>
          </a:xfrm>
          <a:prstGeom prst="rect">
            <a:avLst/>
          </a:prstGeom>
          <a:solidFill>
            <a:schemeClr val="bg1"/>
          </a:solidFill>
          <a:ln>
            <a:solidFill>
              <a:schemeClr val="accent1"/>
            </a:solidFill>
          </a:ln>
        </p:spPr>
        <p:txBody>
          <a:bodyPr wrap="square" rtlCol="0">
            <a:spAutoFit/>
          </a:bodyPr>
          <a:lstStyle/>
          <a:p>
            <a:endParaRPr lang="en-US" sz="750" b="1" dirty="0">
              <a:latin typeface="Arial" panose="020B0604020202020204" pitchFamily="34" charset="0"/>
              <a:cs typeface="Arial" panose="020B0604020202020204" pitchFamily="34" charset="0"/>
            </a:endParaRPr>
          </a:p>
          <a:p>
            <a:r>
              <a:rPr lang="en-US" sz="1350" b="1" dirty="0">
                <a:latin typeface="Arial" panose="020B0604020202020204" pitchFamily="34" charset="0"/>
                <a:cs typeface="Arial" panose="020B0604020202020204" pitchFamily="34" charset="0"/>
              </a:rPr>
              <a:t>Quality Indicator DU3: </a:t>
            </a:r>
            <a:r>
              <a:rPr lang="en-US" sz="1350" dirty="0">
                <a:latin typeface="Arial" panose="020B0604020202020204" pitchFamily="34" charset="0"/>
                <a:cs typeface="Arial" panose="020B0604020202020204" pitchFamily="34" charset="0"/>
              </a:rPr>
              <a:t>Part C/619 state and local staff or representatives prepare data products to promote understanding of the data and inform decision-making….37</a:t>
            </a:r>
          </a:p>
          <a:p>
            <a:endParaRPr lang="en-US" sz="750" dirty="0"/>
          </a:p>
        </p:txBody>
      </p:sp>
    </p:spTree>
    <p:extLst>
      <p:ext uri="{BB962C8B-B14F-4D97-AF65-F5344CB8AC3E}">
        <p14:creationId xmlns:p14="http://schemas.microsoft.com/office/powerpoint/2010/main" val="2406652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1700" y="855161"/>
            <a:ext cx="7600950" cy="1815882"/>
          </a:xfrm>
          <a:prstGeom prst="rect">
            <a:avLst/>
          </a:prstGeom>
        </p:spPr>
        <p:txBody>
          <a:bodyPr wrap="square">
            <a:spAutoFit/>
          </a:bodyPr>
          <a:lstStyle/>
          <a:p>
            <a:r>
              <a:rPr lang="en-US" sz="2800" dirty="0"/>
              <a:t>Quality Indicator DU3: Part C/619 state and local staff or representatives prepare data products to promote understanding of the data and inform decision-making.</a:t>
            </a:r>
          </a:p>
        </p:txBody>
      </p:sp>
      <p:pic>
        <p:nvPicPr>
          <p:cNvPr id="102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01525">
            <a:off x="4805720" y="2537384"/>
            <a:ext cx="3250498" cy="323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076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his image is a snapshot of the elements of quality for the data use quality indicator 3. the answer is back in the Data Use section of the document.  When you turn to the Data Use section of the framework, you will find DU3 along with its elements of quality.  Elements like DU3a. and DU3c and DU3d.  So do you want to take a look at how your state is doing with data use?  So that is what it means to do a quality job of preparing data products.  Do you want to know more about data use?  Look at all of the DU quality indicators.  Look at the elements.  Browse through the framework and see what a quality data system looks like."/>
          <p:cNvPicPr>
            <a:picLocks noChangeAspect="1" noChangeArrowheads="1"/>
          </p:cNvPicPr>
          <p:nvPr/>
        </p:nvPicPr>
        <p:blipFill rotWithShape="1">
          <a:blip r:embed="rId3">
            <a:extLst>
              <a:ext uri="{28A0092B-C50C-407E-A947-70E740481C1C}">
                <a14:useLocalDpi xmlns:a14="http://schemas.microsoft.com/office/drawing/2010/main" val="0"/>
              </a:ext>
            </a:extLst>
          </a:blip>
          <a:srcRect l="54819" t="16797" r="7172" b="30922"/>
          <a:stretch/>
        </p:blipFill>
        <p:spPr bwMode="auto">
          <a:xfrm>
            <a:off x="94132" y="623106"/>
            <a:ext cx="8955737" cy="48280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ight Arrow 13" descr="&quot; &quot;"/>
          <p:cNvSpPr/>
          <p:nvPr/>
        </p:nvSpPr>
        <p:spPr>
          <a:xfrm rot="9267486">
            <a:off x="5349942" y="1784029"/>
            <a:ext cx="437153" cy="357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30738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Now, let’s </a:t>
            </a:r>
            <a:r>
              <a:rPr lang="en-US" dirty="0"/>
              <a:t>h</a:t>
            </a:r>
            <a:r>
              <a:rPr lang="en-US" dirty="0" smtClean="0"/>
              <a:t>ear from </a:t>
            </a:r>
            <a:r>
              <a:rPr lang="en-US" dirty="0"/>
              <a:t>o</a:t>
            </a:r>
            <a:r>
              <a:rPr lang="en-US" dirty="0" smtClean="0"/>
              <a:t>ur </a:t>
            </a:r>
            <a:r>
              <a:rPr lang="en-US" dirty="0"/>
              <a:t>s</a:t>
            </a:r>
            <a:r>
              <a:rPr lang="en-US" dirty="0" smtClean="0"/>
              <a:t>tate </a:t>
            </a:r>
            <a:r>
              <a:rPr lang="en-US" dirty="0"/>
              <a:t>p</a:t>
            </a:r>
            <a:r>
              <a:rPr lang="en-US" dirty="0" smtClean="0"/>
              <a:t>artners!</a:t>
            </a:r>
            <a:endParaRPr lang="en-US" dirty="0"/>
          </a:p>
        </p:txBody>
      </p:sp>
      <p:sp>
        <p:nvSpPr>
          <p:cNvPr id="4" name="Rectangle 3"/>
          <p:cNvSpPr/>
          <p:nvPr/>
        </p:nvSpPr>
        <p:spPr>
          <a:xfrm>
            <a:off x="753636" y="2070063"/>
            <a:ext cx="2395981" cy="1384995"/>
          </a:xfrm>
          <a:prstGeom prst="rect">
            <a:avLst/>
          </a:prstGeom>
        </p:spPr>
        <p:txBody>
          <a:bodyPr wrap="square">
            <a:spAutoFit/>
          </a:bodyPr>
          <a:lstStyle/>
          <a:p>
            <a:r>
              <a:rPr lang="sv-SE" sz="2800" b="1" dirty="0"/>
              <a:t>Lisa Balivet</a:t>
            </a:r>
            <a:r>
              <a:rPr lang="sv-SE" sz="2800" dirty="0"/>
              <a:t>   Alaska’s Part C Data Manager</a:t>
            </a:r>
          </a:p>
        </p:txBody>
      </p:sp>
      <p:sp>
        <p:nvSpPr>
          <p:cNvPr id="8" name="TextBox 7"/>
          <p:cNvSpPr txBox="1"/>
          <p:nvPr/>
        </p:nvSpPr>
        <p:spPr>
          <a:xfrm>
            <a:off x="722313" y="3566205"/>
            <a:ext cx="2745182" cy="1384995"/>
          </a:xfrm>
          <a:prstGeom prst="rect">
            <a:avLst/>
          </a:prstGeom>
          <a:noFill/>
        </p:spPr>
        <p:txBody>
          <a:bodyPr wrap="square" rtlCol="0">
            <a:spAutoFit/>
          </a:bodyPr>
          <a:lstStyle/>
          <a:p>
            <a:r>
              <a:rPr lang="en-US" sz="2800" b="1" dirty="0"/>
              <a:t>Jan Stevenson</a:t>
            </a:r>
            <a:r>
              <a:rPr lang="en-US" sz="2800" dirty="0"/>
              <a:t> Georgia’s Part B 619 Coordinator</a:t>
            </a:r>
          </a:p>
        </p:txBody>
      </p:sp>
      <p:grpSp>
        <p:nvGrpSpPr>
          <p:cNvPr id="2" name="Group 1" descr="&quot; &quot;"/>
          <p:cNvGrpSpPr>
            <a:grpSpLocks noChangeAspect="1"/>
          </p:cNvGrpSpPr>
          <p:nvPr/>
        </p:nvGrpSpPr>
        <p:grpSpPr>
          <a:xfrm>
            <a:off x="3430071" y="1578345"/>
            <a:ext cx="5064642" cy="3657600"/>
            <a:chOff x="3450504" y="2171836"/>
            <a:chExt cx="3813055" cy="2753725"/>
          </a:xfrm>
        </p:grpSpPr>
        <p:pic>
          <p:nvPicPr>
            <p:cNvPr id="1034" name="Picture 10" descr="&quot; &quot;"/>
            <p:cNvPicPr>
              <a:picLocks noChangeAspect="1" noChangeArrowheads="1"/>
            </p:cNvPicPr>
            <p:nvPr/>
          </p:nvPicPr>
          <p:blipFill rotWithShape="1">
            <a:blip r:embed="rId3">
              <a:extLst>
                <a:ext uri="{28A0092B-C50C-407E-A947-70E740481C1C}">
                  <a14:useLocalDpi xmlns:a14="http://schemas.microsoft.com/office/drawing/2010/main" val="0"/>
                </a:ext>
              </a:extLst>
            </a:blip>
            <a:srcRect b="1100"/>
            <a:stretch/>
          </p:blipFill>
          <p:spPr bwMode="auto">
            <a:xfrm rot="21003777">
              <a:off x="4089919" y="3063162"/>
              <a:ext cx="1883117" cy="18623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1341" y="3239981"/>
              <a:ext cx="1302218" cy="1508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quot; &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0504" y="2171836"/>
              <a:ext cx="1915999" cy="137160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986818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857250"/>
            <a:ext cx="6858000" cy="2743200"/>
          </a:xfrm>
        </p:spPr>
        <p:txBody>
          <a:bodyPr vert="horz" lIns="68580" tIns="34290" rIns="68580" bIns="34290" rtlCol="0" anchor="b" anchorCtr="0">
            <a:noAutofit/>
          </a:bodyPr>
          <a:lstStyle/>
          <a:p>
            <a:pPr algn="ctr"/>
            <a:r>
              <a:rPr lang="en-US" sz="3300" i="1" dirty="0"/>
              <a:t>1. Why did you apply to support the development of the DaSy Data System Framework?</a:t>
            </a:r>
          </a:p>
        </p:txBody>
      </p:sp>
    </p:spTree>
    <p:extLst>
      <p:ext uri="{BB962C8B-B14F-4D97-AF65-F5344CB8AC3E}">
        <p14:creationId xmlns:p14="http://schemas.microsoft.com/office/powerpoint/2010/main" val="2168659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912495" y="857250"/>
            <a:ext cx="7319010" cy="2743200"/>
          </a:xfrm>
          <a:prstGeom prst="rect">
            <a:avLst/>
          </a:prstGeom>
        </p:spPr>
        <p:txBody>
          <a:bodyPr vert="horz" lIns="68580" tIns="34290" rIns="68580" bIns="34290" rtlCol="0" anchor="b" anchorCtr="0">
            <a:noAutofit/>
          </a:bodyPr>
          <a:lstStyle>
            <a:defPPr>
              <a:defRPr lang="en-US"/>
            </a:defPPr>
            <a:lvl1pPr algn="ctr">
              <a:spcBef>
                <a:spcPct val="0"/>
              </a:spcBef>
              <a:buNone/>
              <a:defRPr sz="4400" b="1" i="1" u="none">
                <a:solidFill>
                  <a:srgbClr val="154578"/>
                </a:solidFill>
                <a:latin typeface="Century Gothic" panose="020B0502020202020204" pitchFamily="34" charset="0"/>
                <a:ea typeface="+mj-ea"/>
                <a:cs typeface="+mj-cs"/>
              </a:defRPr>
            </a:lvl1pPr>
          </a:lstStyle>
          <a:p>
            <a:r>
              <a:rPr lang="en-US" sz="3300" dirty="0"/>
              <a:t>2. What do you see as the potential or actual benefits of the Framework and how do you see it being used?</a:t>
            </a:r>
          </a:p>
        </p:txBody>
      </p:sp>
    </p:spTree>
    <p:extLst>
      <p:ext uri="{BB962C8B-B14F-4D97-AF65-F5344CB8AC3E}">
        <p14:creationId xmlns:p14="http://schemas.microsoft.com/office/powerpoint/2010/main" val="3592742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Outcomes for this Webinar</a:t>
            </a:r>
            <a:endParaRPr lang="en-US" dirty="0"/>
          </a:p>
        </p:txBody>
      </p:sp>
      <p:sp>
        <p:nvSpPr>
          <p:cNvPr id="2" name="Content Placeholder 1"/>
          <p:cNvSpPr>
            <a:spLocks noGrp="1"/>
          </p:cNvSpPr>
          <p:nvPr>
            <p:ph idx="1"/>
          </p:nvPr>
        </p:nvSpPr>
        <p:spPr/>
        <p:txBody>
          <a:bodyPr/>
          <a:lstStyle/>
          <a:p>
            <a:pPr marL="0" indent="0">
              <a:buNone/>
            </a:pPr>
            <a:r>
              <a:rPr lang="en-US" dirty="0"/>
              <a:t>P</a:t>
            </a:r>
            <a:r>
              <a:rPr lang="en-US" dirty="0" smtClean="0"/>
              <a:t>articipants will…</a:t>
            </a:r>
          </a:p>
          <a:p>
            <a:pPr lvl="0"/>
            <a:r>
              <a:rPr lang="en-US" dirty="0" smtClean="0"/>
              <a:t>Be able to identify </a:t>
            </a:r>
            <a:r>
              <a:rPr lang="en-US" dirty="0"/>
              <a:t>the key components of a high-quality Part C and Section 619 data system.</a:t>
            </a:r>
          </a:p>
          <a:p>
            <a:pPr lvl="0"/>
            <a:r>
              <a:rPr lang="en-US" dirty="0" smtClean="0"/>
              <a:t>Understand some of the potential </a:t>
            </a:r>
            <a:r>
              <a:rPr lang="en-US" dirty="0"/>
              <a:t>uses of the framework to improve their Part C and/or 619 data systems and </a:t>
            </a:r>
            <a:r>
              <a:rPr lang="en-US" dirty="0" smtClean="0"/>
              <a:t>improve </a:t>
            </a:r>
            <a:r>
              <a:rPr lang="en-US" dirty="0"/>
              <a:t>the quality and use of their IDEA data.</a:t>
            </a:r>
          </a:p>
          <a:p>
            <a:pPr lvl="0"/>
            <a:r>
              <a:rPr lang="en-US" dirty="0"/>
              <a:t>Gain </a:t>
            </a:r>
            <a:r>
              <a:rPr lang="en-US" dirty="0" smtClean="0"/>
              <a:t>an initial </a:t>
            </a:r>
            <a:r>
              <a:rPr lang="en-US" dirty="0"/>
              <a:t>understanding of the Framework self-assessment tool and other resources developed by DaSy to support states’ use of the tool.</a:t>
            </a:r>
          </a:p>
          <a:p>
            <a:pPr marL="0" indent="0">
              <a:buNone/>
            </a:pPr>
            <a:endParaRPr lang="en-US" dirty="0"/>
          </a:p>
        </p:txBody>
      </p:sp>
    </p:spTree>
    <p:extLst>
      <p:ext uri="{BB962C8B-B14F-4D97-AF65-F5344CB8AC3E}">
        <p14:creationId xmlns:p14="http://schemas.microsoft.com/office/powerpoint/2010/main" val="3649097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213360" y="857250"/>
            <a:ext cx="8717280" cy="2743200"/>
          </a:xfrm>
          <a:prstGeom prst="rect">
            <a:avLst/>
          </a:prstGeom>
        </p:spPr>
        <p:txBody>
          <a:bodyPr vert="horz" lIns="68580" tIns="34290" rIns="68580" bIns="34290" rtlCol="0" anchor="b" anchorCtr="0">
            <a:noAutofit/>
          </a:bodyPr>
          <a:lstStyle>
            <a:lvl1pPr algn="l" defTabSz="914400" rtl="0" eaLnBrk="1" latinLnBrk="0" hangingPunct="1">
              <a:spcBef>
                <a:spcPct val="0"/>
              </a:spcBef>
              <a:buNone/>
              <a:defRPr sz="3600" b="1" i="0" u="none" kern="1200">
                <a:solidFill>
                  <a:srgbClr val="154578"/>
                </a:solidFill>
                <a:latin typeface="Century Gothic" panose="020B0502020202020204" pitchFamily="34" charset="0"/>
                <a:ea typeface="+mj-ea"/>
                <a:cs typeface="+mj-cs"/>
              </a:defRPr>
            </a:lvl1pPr>
          </a:lstStyle>
          <a:p>
            <a:pPr algn="ctr"/>
            <a:r>
              <a:rPr lang="en-US" sz="3300" i="1" dirty="0"/>
              <a:t>3. How has participating in the Framework development process helped you think about your program’s involvement in cross-agency data system initiatives?</a:t>
            </a:r>
          </a:p>
        </p:txBody>
      </p:sp>
    </p:spTree>
    <p:extLst>
      <p:ext uri="{BB962C8B-B14F-4D97-AF65-F5344CB8AC3E}">
        <p14:creationId xmlns:p14="http://schemas.microsoft.com/office/powerpoint/2010/main" val="1755218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1143000" y="857250"/>
            <a:ext cx="6858000" cy="2743200"/>
          </a:xfrm>
          <a:prstGeom prst="rect">
            <a:avLst/>
          </a:prstGeom>
        </p:spPr>
        <p:txBody>
          <a:bodyPr vert="horz" lIns="68580" tIns="34290" rIns="68580" bIns="34290" rtlCol="0" anchor="b" anchorCtr="0">
            <a:noAutofit/>
          </a:bodyPr>
          <a:lstStyle>
            <a:lvl1pPr algn="l" defTabSz="914400" rtl="0" eaLnBrk="1" latinLnBrk="0" hangingPunct="1">
              <a:spcBef>
                <a:spcPct val="0"/>
              </a:spcBef>
              <a:buNone/>
              <a:defRPr sz="3600" b="1" i="0" u="none" kern="1200">
                <a:solidFill>
                  <a:srgbClr val="154578"/>
                </a:solidFill>
                <a:latin typeface="Century Gothic" panose="020B0502020202020204" pitchFamily="34" charset="0"/>
                <a:ea typeface="+mj-ea"/>
                <a:cs typeface="+mj-cs"/>
              </a:defRPr>
            </a:lvl1pPr>
          </a:lstStyle>
          <a:p>
            <a:pPr algn="ctr"/>
            <a:r>
              <a:rPr lang="en-US" sz="3300" i="1" dirty="0"/>
              <a:t>4. How would you envision DaSy being able to help support your data system improvement?</a:t>
            </a:r>
          </a:p>
        </p:txBody>
      </p:sp>
    </p:spTree>
    <p:extLst>
      <p:ext uri="{BB962C8B-B14F-4D97-AF65-F5344CB8AC3E}">
        <p14:creationId xmlns:p14="http://schemas.microsoft.com/office/powerpoint/2010/main" val="3524211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216" y="4272642"/>
            <a:ext cx="4114800" cy="1191986"/>
          </a:xfrm>
        </p:spPr>
        <p:txBody>
          <a:bodyPr>
            <a:noAutofit/>
          </a:bodyPr>
          <a:lstStyle/>
          <a:p>
            <a:r>
              <a:rPr lang="en-US" sz="3600" dirty="0">
                <a:solidFill>
                  <a:srgbClr val="FF0000"/>
                </a:solidFill>
                <a:latin typeface="+mn-lt"/>
              </a:rPr>
              <a:t>* </a:t>
            </a:r>
            <a:r>
              <a:rPr lang="en-US" sz="3600" dirty="0">
                <a:latin typeface="+mn-lt"/>
              </a:rPr>
              <a:t>Self Assessment</a:t>
            </a:r>
            <a:br>
              <a:rPr lang="en-US" sz="3600" dirty="0">
                <a:latin typeface="+mn-lt"/>
              </a:rPr>
            </a:br>
            <a:r>
              <a:rPr lang="en-US" sz="3600" dirty="0">
                <a:solidFill>
                  <a:srgbClr val="FF0000"/>
                </a:solidFill>
                <a:latin typeface="+mn-lt"/>
              </a:rPr>
              <a:t>* </a:t>
            </a:r>
            <a:r>
              <a:rPr lang="en-US" sz="3600" dirty="0">
                <a:latin typeface="+mn-lt"/>
              </a:rPr>
              <a:t>Resources</a:t>
            </a:r>
          </a:p>
        </p:txBody>
      </p:sp>
      <p:pic>
        <p:nvPicPr>
          <p:cNvPr id="3074" name="Picture 2" descr="This image indicates that a self assessment and resources will be coming soo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26268" y="174171"/>
            <a:ext cx="5036695"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499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lstStyle/>
          <a:p>
            <a:r>
              <a:rPr lang="en-US" dirty="0" smtClean="0"/>
              <a:t>Overall Features of Self-Assessment</a:t>
            </a:r>
            <a:endParaRPr lang="en-US" dirty="0"/>
          </a:p>
        </p:txBody>
      </p:sp>
      <p:sp>
        <p:nvSpPr>
          <p:cNvPr id="2" name="Content Placeholder 1"/>
          <p:cNvSpPr>
            <a:spLocks noGrp="1"/>
          </p:cNvSpPr>
          <p:nvPr>
            <p:ph idx="1"/>
          </p:nvPr>
        </p:nvSpPr>
        <p:spPr/>
        <p:txBody>
          <a:bodyPr/>
          <a:lstStyle/>
          <a:p>
            <a:pPr lvl="0"/>
            <a:r>
              <a:rPr lang="en-US" dirty="0" smtClean="0"/>
              <a:t>Includes ECTA System Framework &amp; </a:t>
            </a:r>
            <a:r>
              <a:rPr lang="en-US" dirty="0" err="1" smtClean="0"/>
              <a:t>DaSy</a:t>
            </a:r>
            <a:r>
              <a:rPr lang="en-US" dirty="0" smtClean="0"/>
              <a:t> Framework</a:t>
            </a:r>
          </a:p>
          <a:p>
            <a:r>
              <a:rPr lang="en-US" dirty="0"/>
              <a:t>Provides states a current status ‘</a:t>
            </a:r>
            <a:r>
              <a:rPr lang="en-US" b="1" dirty="0"/>
              <a:t>snap shot</a:t>
            </a:r>
            <a:r>
              <a:rPr lang="en-US" dirty="0"/>
              <a:t>’ to help </a:t>
            </a:r>
            <a:r>
              <a:rPr lang="en-US" dirty="0" smtClean="0"/>
              <a:t>prioritize </a:t>
            </a:r>
            <a:r>
              <a:rPr lang="en-US" dirty="0"/>
              <a:t>improvement </a:t>
            </a:r>
            <a:r>
              <a:rPr lang="en-US" dirty="0" smtClean="0"/>
              <a:t>efforts</a:t>
            </a:r>
          </a:p>
          <a:p>
            <a:pPr lvl="0"/>
            <a:r>
              <a:rPr lang="en-US" dirty="0" smtClean="0"/>
              <a:t>Shared structure</a:t>
            </a:r>
          </a:p>
          <a:p>
            <a:pPr lvl="1"/>
            <a:r>
              <a:rPr lang="en-US" dirty="0" smtClean="0"/>
              <a:t>Same </a:t>
            </a:r>
            <a:r>
              <a:rPr lang="en-US" dirty="0"/>
              <a:t>scale for rating Elements of </a:t>
            </a:r>
            <a:r>
              <a:rPr lang="en-US" dirty="0" smtClean="0"/>
              <a:t>Quality, 1 to 4</a:t>
            </a:r>
            <a:endParaRPr lang="en-US" dirty="0"/>
          </a:p>
          <a:p>
            <a:pPr lvl="1"/>
            <a:r>
              <a:rPr lang="en-US" dirty="0"/>
              <a:t>Same scale for scoring Quality </a:t>
            </a:r>
            <a:r>
              <a:rPr lang="en-US" dirty="0" smtClean="0"/>
              <a:t>Indicators, 1 to 7</a:t>
            </a:r>
          </a:p>
          <a:p>
            <a:pPr lvl="1"/>
            <a:r>
              <a:rPr lang="en-US" dirty="0" smtClean="0"/>
              <a:t>Document the evidence</a:t>
            </a:r>
          </a:p>
          <a:p>
            <a:r>
              <a:rPr lang="en-US" dirty="0" smtClean="0"/>
              <a:t>Built in Excel</a:t>
            </a:r>
          </a:p>
          <a:p>
            <a:pPr marL="0" indent="0">
              <a:buNone/>
            </a:pPr>
            <a:endParaRPr lang="en-US" dirty="0"/>
          </a:p>
        </p:txBody>
      </p:sp>
    </p:spTree>
    <p:extLst>
      <p:ext uri="{BB962C8B-B14F-4D97-AF65-F5344CB8AC3E}">
        <p14:creationId xmlns:p14="http://schemas.microsoft.com/office/powerpoint/2010/main" val="3303888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Assumptions for Use</a:t>
            </a:r>
            <a:endParaRPr lang="en-US" dirty="0"/>
          </a:p>
        </p:txBody>
      </p:sp>
      <p:sp>
        <p:nvSpPr>
          <p:cNvPr id="2" name="Content Placeholder 1"/>
          <p:cNvSpPr>
            <a:spLocks noGrp="1"/>
          </p:cNvSpPr>
          <p:nvPr>
            <p:ph idx="1"/>
          </p:nvPr>
        </p:nvSpPr>
        <p:spPr/>
        <p:txBody>
          <a:bodyPr/>
          <a:lstStyle/>
          <a:p>
            <a:pPr lvl="0"/>
            <a:r>
              <a:rPr lang="en-US" dirty="0" smtClean="0"/>
              <a:t>Emphasis on “self”</a:t>
            </a:r>
          </a:p>
          <a:p>
            <a:r>
              <a:rPr lang="en-US" dirty="0"/>
              <a:t>Flexibility to complete one or many </a:t>
            </a:r>
            <a:r>
              <a:rPr lang="en-US" dirty="0" smtClean="0"/>
              <a:t>components</a:t>
            </a:r>
          </a:p>
          <a:p>
            <a:r>
              <a:rPr lang="en-US" dirty="0" smtClean="0"/>
              <a:t>Involvement of stakeholders</a:t>
            </a:r>
          </a:p>
          <a:p>
            <a:r>
              <a:rPr lang="en-US" dirty="0" smtClean="0"/>
              <a:t>Encourages rich conversations about the system</a:t>
            </a:r>
          </a:p>
          <a:p>
            <a:r>
              <a:rPr lang="en-US" dirty="0" smtClean="0"/>
              <a:t>First step in action planning for system improvement</a:t>
            </a:r>
          </a:p>
          <a:p>
            <a:r>
              <a:rPr lang="en-US" dirty="0" smtClean="0"/>
              <a:t>Strongly recommend use of Excel tool</a:t>
            </a:r>
          </a:p>
          <a:p>
            <a:pPr marL="0" indent="0">
              <a:buNone/>
            </a:pPr>
            <a:endParaRPr lang="en-US" dirty="0" smtClean="0"/>
          </a:p>
        </p:txBody>
      </p:sp>
    </p:spTree>
    <p:extLst>
      <p:ext uri="{BB962C8B-B14F-4D97-AF65-F5344CB8AC3E}">
        <p14:creationId xmlns:p14="http://schemas.microsoft.com/office/powerpoint/2010/main" val="2709064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Collections to support Framework use</a:t>
            </a:r>
            <a:endParaRPr lang="en-US" dirty="0"/>
          </a:p>
        </p:txBody>
      </p:sp>
      <p:sp>
        <p:nvSpPr>
          <p:cNvPr id="3" name="Content Placeholder 2"/>
          <p:cNvSpPr>
            <a:spLocks noGrp="1"/>
          </p:cNvSpPr>
          <p:nvPr>
            <p:ph idx="1"/>
          </p:nvPr>
        </p:nvSpPr>
        <p:spPr>
          <a:xfrm>
            <a:off x="457200" y="2057401"/>
            <a:ext cx="2114550" cy="3028950"/>
          </a:xfrm>
        </p:spPr>
        <p:txBody>
          <a:bodyPr/>
          <a:lstStyle/>
          <a:p>
            <a:pPr marL="0" indent="0">
              <a:buNone/>
            </a:pPr>
            <a:r>
              <a:rPr lang="en-US" dirty="0" smtClean="0"/>
              <a:t>New </a:t>
            </a:r>
            <a:r>
              <a:rPr lang="en-US" dirty="0"/>
              <a:t>pages </a:t>
            </a:r>
            <a:r>
              <a:rPr lang="en-US" dirty="0" smtClean="0"/>
              <a:t>will offer </a:t>
            </a:r>
            <a:r>
              <a:rPr lang="en-US" dirty="0"/>
              <a:t>resources </a:t>
            </a:r>
            <a:r>
              <a:rPr lang="en-US" dirty="0" smtClean="0"/>
              <a:t>specifically </a:t>
            </a:r>
            <a:r>
              <a:rPr lang="en-US" dirty="0"/>
              <a:t>applicable to the </a:t>
            </a:r>
            <a:r>
              <a:rPr lang="en-US" dirty="0" smtClean="0"/>
              <a:t>QIs and </a:t>
            </a:r>
            <a:r>
              <a:rPr lang="en-US" dirty="0"/>
              <a:t>Elements of Quality </a:t>
            </a:r>
            <a:r>
              <a:rPr lang="en-US" dirty="0" smtClean="0"/>
              <a:t>of </a:t>
            </a:r>
            <a:r>
              <a:rPr lang="en-US" dirty="0"/>
              <a:t>the DaSy </a:t>
            </a:r>
            <a:r>
              <a:rPr lang="en-US" dirty="0" smtClean="0"/>
              <a:t>Framework</a:t>
            </a:r>
            <a:r>
              <a:rPr lang="en-US" dirty="0"/>
              <a:t>. </a:t>
            </a:r>
          </a:p>
        </p:txBody>
      </p:sp>
      <p:pic>
        <p:nvPicPr>
          <p:cNvPr id="5" name="Picture 4" descr="This image is a snapshot of the dasy web page that shows resources related to specific dasy framework subcomponent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488" y="2038351"/>
            <a:ext cx="6201313" cy="3354996"/>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777842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Collections to support Framework use</a:t>
            </a:r>
            <a:endParaRPr lang="en-US" dirty="0"/>
          </a:p>
        </p:txBody>
      </p:sp>
      <p:sp>
        <p:nvSpPr>
          <p:cNvPr id="3" name="Content Placeholder 2"/>
          <p:cNvSpPr>
            <a:spLocks noGrp="1"/>
          </p:cNvSpPr>
          <p:nvPr>
            <p:ph idx="1"/>
          </p:nvPr>
        </p:nvSpPr>
        <p:spPr>
          <a:xfrm>
            <a:off x="457200" y="2057401"/>
            <a:ext cx="2114550" cy="3028950"/>
          </a:xfrm>
        </p:spPr>
        <p:txBody>
          <a:bodyPr/>
          <a:lstStyle/>
          <a:p>
            <a:pPr marL="0" indent="0">
              <a:buNone/>
            </a:pPr>
            <a:r>
              <a:rPr lang="en-US" dirty="0"/>
              <a:t>Simply click on the green links to access lists of resources for each quality indicator and element of quality. </a:t>
            </a:r>
          </a:p>
        </p:txBody>
      </p:sp>
      <p:pic>
        <p:nvPicPr>
          <p:cNvPr id="6" name="Picture 5" descr="This image is a snapshot of the dasy webpage that houses data use resources. There are green links that lead to lists of resources for each quality indicat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5292" y="1796920"/>
            <a:ext cx="6151507" cy="412323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3974325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Collections to support Framework use</a:t>
            </a:r>
            <a:endParaRPr lang="en-US" dirty="0"/>
          </a:p>
        </p:txBody>
      </p:sp>
      <p:sp>
        <p:nvSpPr>
          <p:cNvPr id="3" name="Content Placeholder 2"/>
          <p:cNvSpPr>
            <a:spLocks noGrp="1"/>
          </p:cNvSpPr>
          <p:nvPr>
            <p:ph idx="1"/>
          </p:nvPr>
        </p:nvSpPr>
        <p:spPr>
          <a:xfrm>
            <a:off x="457200" y="2057401"/>
            <a:ext cx="1910862" cy="3028950"/>
          </a:xfrm>
        </p:spPr>
        <p:txBody>
          <a:bodyPr/>
          <a:lstStyle/>
          <a:p>
            <a:pPr marL="0" indent="0">
              <a:buNone/>
            </a:pPr>
            <a:r>
              <a:rPr lang="en-US" dirty="0" smtClean="0"/>
              <a:t>Then</a:t>
            </a:r>
            <a:r>
              <a:rPr lang="en-US" dirty="0"/>
              <a:t>, select the title of a resource to see a detailed description, including relevant page numbers</a:t>
            </a:r>
            <a:r>
              <a:rPr lang="en-US" dirty="0" smtClean="0"/>
              <a:t>.</a:t>
            </a:r>
            <a:r>
              <a:rPr lang="en-US" dirty="0"/>
              <a:t> </a:t>
            </a:r>
          </a:p>
        </p:txBody>
      </p:sp>
      <p:pic>
        <p:nvPicPr>
          <p:cNvPr id="5" name="Picture 4" descr="This image is a snapshot of a dasy webpage that is showing a detalied description of a resour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33" y="1674135"/>
            <a:ext cx="6194767" cy="48790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546816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Collections to support Framework use</a:t>
            </a:r>
            <a:endParaRPr lang="en-US" dirty="0"/>
          </a:p>
        </p:txBody>
      </p:sp>
      <p:sp>
        <p:nvSpPr>
          <p:cNvPr id="3" name="Content Placeholder 2"/>
          <p:cNvSpPr>
            <a:spLocks noGrp="1"/>
          </p:cNvSpPr>
          <p:nvPr>
            <p:ph idx="1"/>
          </p:nvPr>
        </p:nvSpPr>
        <p:spPr>
          <a:xfrm>
            <a:off x="457200" y="2045678"/>
            <a:ext cx="2286000" cy="3028950"/>
          </a:xfrm>
        </p:spPr>
        <p:txBody>
          <a:bodyPr/>
          <a:lstStyle/>
          <a:p>
            <a:pPr marL="0" indent="0">
              <a:buNone/>
            </a:pPr>
            <a:r>
              <a:rPr lang="en-US" dirty="0"/>
              <a:t>Each resource’s </a:t>
            </a:r>
            <a:r>
              <a:rPr lang="en-US" dirty="0" smtClean="0"/>
              <a:t>full description </a:t>
            </a:r>
            <a:r>
              <a:rPr lang="en-US" dirty="0"/>
              <a:t>will include </a:t>
            </a:r>
            <a:r>
              <a:rPr lang="en-US" dirty="0" smtClean="0"/>
              <a:t>which QIs &amp; </a:t>
            </a:r>
            <a:r>
              <a:rPr lang="en-US" dirty="0"/>
              <a:t>Elements of Quality are addressed, as well as the locations of the most helpful information. </a:t>
            </a:r>
          </a:p>
        </p:txBody>
      </p:sp>
      <p:pic>
        <p:nvPicPr>
          <p:cNvPr id="7" name="Picture 6" descr="This image is a snapshot of a dasy webpage showing a resource's full descrip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568792"/>
            <a:ext cx="5947448" cy="5136807"/>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1573531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Participant Poll</a:t>
            </a:r>
            <a:endParaRPr lang="en-US" dirty="0"/>
          </a:p>
        </p:txBody>
      </p:sp>
      <p:pic>
        <p:nvPicPr>
          <p:cNvPr id="5" name="Picture Placeholder 4" descr="&quot; &quot;"/>
          <p:cNvPicPr>
            <a:picLocks noGrp="1" noChangeAspect="1"/>
          </p:cNvPicPr>
          <p:nvPr>
            <p:ph type="pic" sz="quarter" idx="10"/>
          </p:nvPr>
        </p:nvPicPr>
        <p:blipFill rotWithShape="1">
          <a:blip r:embed="rId3">
            <a:clrChange>
              <a:clrFrom>
                <a:srgbClr val="F2F0F3"/>
              </a:clrFrom>
              <a:clrTo>
                <a:srgbClr val="F2F0F3">
                  <a:alpha val="0"/>
                </a:srgbClr>
              </a:clrTo>
            </a:clrChange>
            <a:extLst>
              <a:ext uri="{28A0092B-C50C-407E-A947-70E740481C1C}">
                <a14:useLocalDpi xmlns:a14="http://schemas.microsoft.com/office/drawing/2010/main" val="0"/>
              </a:ext>
            </a:extLst>
          </a:blip>
          <a:srcRect l="28813" t="38" b="74"/>
          <a:stretch/>
        </p:blipFill>
        <p:spPr>
          <a:xfrm>
            <a:off x="3833446" y="924879"/>
            <a:ext cx="4661267" cy="4905428"/>
          </a:xfrm>
        </p:spPr>
      </p:pic>
    </p:spTree>
    <p:extLst>
      <p:ext uri="{BB962C8B-B14F-4D97-AF65-F5344CB8AC3E}">
        <p14:creationId xmlns:p14="http://schemas.microsoft.com/office/powerpoint/2010/main" val="207815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we will cover today</a:t>
            </a:r>
            <a:endParaRPr lang="en-US" dirty="0"/>
          </a:p>
        </p:txBody>
      </p:sp>
      <p:sp>
        <p:nvSpPr>
          <p:cNvPr id="2" name="Content Placeholder 1"/>
          <p:cNvSpPr>
            <a:spLocks noGrp="1"/>
          </p:cNvSpPr>
          <p:nvPr>
            <p:ph idx="1"/>
          </p:nvPr>
        </p:nvSpPr>
        <p:spPr/>
        <p:txBody>
          <a:bodyPr/>
          <a:lstStyle/>
          <a:p>
            <a:r>
              <a:rPr lang="en-US" dirty="0" smtClean="0"/>
              <a:t>Overview of the framework   (Kathy Hebbeler)</a:t>
            </a:r>
          </a:p>
          <a:p>
            <a:r>
              <a:rPr lang="en-US" dirty="0" smtClean="0"/>
              <a:t>Uses of the framework (</a:t>
            </a:r>
            <a:r>
              <a:rPr lang="en-US" dirty="0"/>
              <a:t>Lisa </a:t>
            </a:r>
            <a:r>
              <a:rPr lang="en-US" dirty="0" err="1" smtClean="0"/>
              <a:t>Balivet</a:t>
            </a:r>
            <a:r>
              <a:rPr lang="en-US" dirty="0" smtClean="0"/>
              <a:t>, Jan Stevenson)</a:t>
            </a:r>
          </a:p>
          <a:p>
            <a:r>
              <a:rPr lang="en-US" dirty="0" smtClean="0"/>
              <a:t>Introduction to the self assessment (Robin Nelson)</a:t>
            </a:r>
          </a:p>
          <a:p>
            <a:r>
              <a:rPr lang="en-US" dirty="0" smtClean="0"/>
              <a:t>Resources to support the framework (Elaine Mulligan)</a:t>
            </a:r>
            <a:endParaRPr lang="en-US" dirty="0"/>
          </a:p>
        </p:txBody>
      </p:sp>
      <p:pic>
        <p:nvPicPr>
          <p:cNvPr id="3074"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460" y="3874294"/>
            <a:ext cx="2249090" cy="1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656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DaSy can help….</a:t>
            </a:r>
            <a:endParaRPr lang="en-US" dirty="0"/>
          </a:p>
        </p:txBody>
      </p:sp>
      <p:sp>
        <p:nvSpPr>
          <p:cNvPr id="3" name="Content Placeholder 2"/>
          <p:cNvSpPr>
            <a:spLocks noGrp="1"/>
          </p:cNvSpPr>
          <p:nvPr>
            <p:ph idx="1"/>
          </p:nvPr>
        </p:nvSpPr>
        <p:spPr/>
        <p:txBody>
          <a:bodyPr/>
          <a:lstStyle/>
          <a:p>
            <a:r>
              <a:rPr lang="en-US" dirty="0" smtClean="0"/>
              <a:t>Facilitate use of the self assessment for 1 or more sub-components</a:t>
            </a:r>
          </a:p>
          <a:p>
            <a:r>
              <a:rPr lang="en-US" dirty="0" smtClean="0"/>
              <a:t>Phone, email, on site technical assistance on 1 </a:t>
            </a:r>
            <a:r>
              <a:rPr lang="en-US" dirty="0"/>
              <a:t>or more </a:t>
            </a:r>
            <a:r>
              <a:rPr lang="en-US" dirty="0" smtClean="0"/>
              <a:t>sub-components</a:t>
            </a:r>
          </a:p>
          <a:p>
            <a:r>
              <a:rPr lang="en-US" dirty="0" smtClean="0"/>
              <a:t>Identification of resources </a:t>
            </a:r>
          </a:p>
          <a:p>
            <a:r>
              <a:rPr lang="en-US" dirty="0" smtClean="0"/>
              <a:t>Supporting the development and implementation of an action plan to address issues identified through the self-assessment</a:t>
            </a:r>
          </a:p>
          <a:p>
            <a:pPr marL="0" indent="0">
              <a:buNone/>
            </a:pPr>
            <a:endParaRPr lang="en-US" dirty="0" smtClean="0"/>
          </a:p>
          <a:p>
            <a:pPr marL="0" indent="0" algn="ctr">
              <a:spcBef>
                <a:spcPts val="0"/>
              </a:spcBef>
              <a:buNone/>
            </a:pPr>
            <a:r>
              <a:rPr lang="en-US" sz="2400" b="1" dirty="0">
                <a:solidFill>
                  <a:srgbClr val="ED3532"/>
                </a:solidFill>
              </a:rPr>
              <a:t>Contact your DaSy state liaison or any of the DaSy staff </a:t>
            </a:r>
          </a:p>
          <a:p>
            <a:pPr marL="0" indent="0" algn="ctr">
              <a:spcBef>
                <a:spcPts val="0"/>
              </a:spcBef>
              <a:buNone/>
            </a:pPr>
            <a:r>
              <a:rPr lang="en-US" sz="2400" b="1" dirty="0">
                <a:solidFill>
                  <a:srgbClr val="ED3532"/>
                </a:solidFill>
              </a:rPr>
              <a:t>listed on our web site.</a:t>
            </a:r>
          </a:p>
        </p:txBody>
      </p:sp>
    </p:spTree>
    <p:extLst>
      <p:ext uri="{BB962C8B-B14F-4D97-AF65-F5344CB8AC3E}">
        <p14:creationId xmlns:p14="http://schemas.microsoft.com/office/powerpoint/2010/main" val="837723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348643" y="3004708"/>
            <a:ext cx="4206878" cy="758339"/>
          </a:xfrm>
        </p:spPr>
        <p:txBody>
          <a:bodyPr>
            <a:noAutofit/>
          </a:bodyPr>
          <a:lstStyle/>
          <a:p>
            <a:r>
              <a:rPr lang="en-US" sz="4400" dirty="0"/>
              <a:t>Questions</a:t>
            </a:r>
          </a:p>
        </p:txBody>
      </p:sp>
      <p:pic>
        <p:nvPicPr>
          <p:cNvPr id="2" name="Picture Placeholder 1" descr="&quot; &quot;"/>
          <p:cNvPicPr>
            <a:picLocks noGrp="1" noChangeAspect="1"/>
          </p:cNvPicPr>
          <p:nvPr>
            <p:ph type="pic" sz="quarter" idx="10"/>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919" b="11593"/>
          <a:stretch/>
        </p:blipFill>
        <p:spPr>
          <a:xfrm rot="216381">
            <a:off x="3048001" y="281354"/>
            <a:ext cx="5015040" cy="6205048"/>
          </a:xfrm>
        </p:spPr>
      </p:pic>
    </p:spTree>
    <p:extLst>
      <p:ext uri="{BB962C8B-B14F-4D97-AF65-F5344CB8AC3E}">
        <p14:creationId xmlns:p14="http://schemas.microsoft.com/office/powerpoint/2010/main" val="3628173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7350" y="2362201"/>
            <a:ext cx="5829300" cy="1123949"/>
          </a:xfrm>
        </p:spPr>
        <p:txBody>
          <a:bodyPr/>
          <a:lstStyle/>
          <a:p>
            <a:pPr marL="0" indent="0">
              <a:buNone/>
            </a:pPr>
            <a:r>
              <a:rPr lang="en-US" sz="1500" dirty="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500" dirty="0" err="1"/>
              <a:t>Miceli</a:t>
            </a:r>
            <a:r>
              <a:rPr lang="en-US" sz="1500" dirty="0"/>
              <a:t> and </a:t>
            </a:r>
            <a:r>
              <a:rPr lang="en-US" sz="1500" dirty="0" err="1"/>
              <a:t>Richelle</a:t>
            </a:r>
            <a:r>
              <a:rPr lang="en-US" sz="1500" dirty="0"/>
              <a:t> Davis.</a:t>
            </a:r>
          </a:p>
        </p:txBody>
      </p:sp>
      <p:grpSp>
        <p:nvGrpSpPr>
          <p:cNvPr id="4" name="Group 3" descr="&quot; &quot;"/>
          <p:cNvGrpSpPr/>
          <p:nvPr/>
        </p:nvGrpSpPr>
        <p:grpSpPr>
          <a:xfrm>
            <a:off x="2738438" y="4152901"/>
            <a:ext cx="3667125" cy="865727"/>
            <a:chOff x="2590800" y="4960238"/>
            <a:chExt cx="4110037"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960238"/>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5174741"/>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5012626"/>
              <a:ext cx="1062037" cy="885825"/>
            </a:xfrm>
            <a:prstGeom prst="rect">
              <a:avLst/>
            </a:prstGeom>
          </p:spPr>
        </p:pic>
      </p:grpSp>
    </p:spTree>
    <p:extLst>
      <p:ext uri="{BB962C8B-B14F-4D97-AF65-F5344CB8AC3E}">
        <p14:creationId xmlns:p14="http://schemas.microsoft.com/office/powerpoint/2010/main" val="4062471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Contributors to the DaSy Framework</a:t>
            </a:r>
            <a:endParaRPr lang="en-US" dirty="0"/>
          </a:p>
        </p:txBody>
      </p:sp>
      <p:pic>
        <p:nvPicPr>
          <p:cNvPr id="7171" name="Picture 3" descr="A list of all of the contrbutors to the DaSy Frame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38" y="1417638"/>
            <a:ext cx="5375692" cy="45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quot; &quot;"/>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rot="407104">
            <a:off x="5967077" y="1943141"/>
            <a:ext cx="2436634" cy="3137335"/>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8093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The DaSy Data System Framework: </a:t>
            </a:r>
            <a:r>
              <a:rPr lang="en-US" sz="2800" i="1" dirty="0" smtClean="0"/>
              <a:t>What is it?</a:t>
            </a:r>
            <a:endParaRPr lang="en-US" sz="2800" i="1" dirty="0"/>
          </a:p>
        </p:txBody>
      </p:sp>
      <p:grpSp>
        <p:nvGrpSpPr>
          <p:cNvPr id="2" name="Group 1" descr="This graphic illustrates that the DaSy Data System is the Data System component of the larger ECTA System Framework for Part C and SEction 619. The other components are governance, finance, personnel workforce, accountability and quality improvement, and quality standards"/>
          <p:cNvGrpSpPr>
            <a:grpSpLocks noChangeAspect="1"/>
          </p:cNvGrpSpPr>
          <p:nvPr/>
        </p:nvGrpSpPr>
        <p:grpSpPr>
          <a:xfrm>
            <a:off x="457200" y="1608936"/>
            <a:ext cx="5526911" cy="4309574"/>
            <a:chOff x="1143000" y="1943100"/>
            <a:chExt cx="4324305" cy="3371850"/>
          </a:xfrm>
        </p:grpSpPr>
        <p:pic>
          <p:nvPicPr>
            <p:cNvPr id="1026" name="Picture 2" descr="This graphic illustrates that the DaSy Data System is the Data System component of the larger ECTA System Framework for Part C and SEction 619. The other components are governance, finance, personnel workforce, accountability and quality improvement, and quality stand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43100"/>
              <a:ext cx="432430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300287" y="4386262"/>
              <a:ext cx="1757363" cy="928688"/>
            </a:xfrm>
            <a:prstGeom prst="ellipse">
              <a:avLst/>
            </a:prstGeom>
            <a:noFill/>
            <a:ln w="28575">
              <a:solidFill>
                <a:srgbClr val="39B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noFill/>
              </a:endParaRPr>
            </a:p>
          </p:txBody>
        </p:sp>
      </p:grpSp>
      <p:sp>
        <p:nvSpPr>
          <p:cNvPr id="6" name="Content Placeholder 5"/>
          <p:cNvSpPr>
            <a:spLocks noGrp="1"/>
          </p:cNvSpPr>
          <p:nvPr>
            <p:ph idx="1"/>
          </p:nvPr>
        </p:nvSpPr>
        <p:spPr>
          <a:xfrm>
            <a:off x="5272629" y="2437147"/>
            <a:ext cx="3379446" cy="1943100"/>
          </a:xfrm>
        </p:spPr>
        <p:txBody>
          <a:bodyPr/>
          <a:lstStyle/>
          <a:p>
            <a:pPr marL="0" indent="0" algn="ctr">
              <a:buNone/>
            </a:pPr>
            <a:r>
              <a:rPr lang="en-US" sz="2800" dirty="0" smtClean="0"/>
              <a:t>It is the </a:t>
            </a:r>
            <a:r>
              <a:rPr lang="en-US" sz="2800" dirty="0"/>
              <a:t>Data </a:t>
            </a:r>
            <a:r>
              <a:rPr lang="en-US" sz="2800" dirty="0" smtClean="0"/>
              <a:t>System component </a:t>
            </a:r>
            <a:r>
              <a:rPr lang="en-US" sz="2800" dirty="0"/>
              <a:t>of the </a:t>
            </a:r>
            <a:r>
              <a:rPr lang="en-US" sz="2800" dirty="0" smtClean="0"/>
              <a:t>larger </a:t>
            </a:r>
            <a:r>
              <a:rPr lang="en-US" sz="2800" b="1" dirty="0" smtClean="0"/>
              <a:t>ECTA System Framework for Part C &amp; Section 619</a:t>
            </a:r>
            <a:r>
              <a:rPr lang="en-US" sz="2800" dirty="0" smtClean="0"/>
              <a:t>.</a:t>
            </a:r>
            <a:endParaRPr lang="en-US" sz="2800" dirty="0"/>
          </a:p>
        </p:txBody>
      </p:sp>
      <p:sp>
        <p:nvSpPr>
          <p:cNvPr id="7" name="TextBox 6"/>
          <p:cNvSpPr txBox="1"/>
          <p:nvPr/>
        </p:nvSpPr>
        <p:spPr>
          <a:xfrm>
            <a:off x="764653" y="6329036"/>
            <a:ext cx="7090577" cy="300082"/>
          </a:xfrm>
          <a:prstGeom prst="rect">
            <a:avLst/>
          </a:prstGeom>
          <a:noFill/>
        </p:spPr>
        <p:txBody>
          <a:bodyPr wrap="square" rtlCol="0">
            <a:spAutoFit/>
          </a:bodyPr>
          <a:lstStyle/>
          <a:p>
            <a:r>
              <a:rPr lang="en-US" sz="1350" dirty="0"/>
              <a:t>For more information about the ECTA System Framework, visit: </a:t>
            </a:r>
            <a:r>
              <a:rPr lang="en-US" sz="1350" dirty="0">
                <a:hlinkClick r:id="rId4"/>
              </a:rPr>
              <a:t>http://ectacenter.org/sysframe/</a:t>
            </a:r>
            <a:r>
              <a:rPr lang="en-US" sz="1350" dirty="0"/>
              <a:t> </a:t>
            </a:r>
          </a:p>
        </p:txBody>
      </p:sp>
    </p:spTree>
    <p:extLst>
      <p:ext uri="{BB962C8B-B14F-4D97-AF65-F5344CB8AC3E}">
        <p14:creationId xmlns:p14="http://schemas.microsoft.com/office/powerpoint/2010/main" val="1214736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 of the DaSy Data System Framework</a:t>
            </a:r>
            <a:endParaRPr lang="en-US" dirty="0"/>
          </a:p>
        </p:txBody>
      </p:sp>
      <p:sp>
        <p:nvSpPr>
          <p:cNvPr id="3" name="Content Placeholder 2"/>
          <p:cNvSpPr>
            <a:spLocks noGrp="1"/>
          </p:cNvSpPr>
          <p:nvPr>
            <p:ph idx="1"/>
          </p:nvPr>
        </p:nvSpPr>
        <p:spPr/>
        <p:txBody>
          <a:bodyPr/>
          <a:lstStyle/>
          <a:p>
            <a:pPr marL="0" indent="0">
              <a:buNone/>
            </a:pPr>
            <a:endParaRPr lang="en-US" sz="2800" dirty="0" smtClean="0"/>
          </a:p>
          <a:p>
            <a:r>
              <a:rPr lang="en-US" sz="2800" dirty="0" smtClean="0"/>
              <a:t>Assist </a:t>
            </a:r>
            <a:r>
              <a:rPr lang="en-US" sz="2800" dirty="0"/>
              <a:t>Part C and Section 619 </a:t>
            </a:r>
            <a:r>
              <a:rPr lang="en-US" sz="2800" dirty="0" smtClean="0"/>
              <a:t>state staff </a:t>
            </a:r>
            <a:r>
              <a:rPr lang="en-US" sz="2800" dirty="0"/>
              <a:t>in developing and enhancing high-quality state data systems and in improving the quality of their IDEA data. </a:t>
            </a:r>
          </a:p>
        </p:txBody>
      </p:sp>
      <p:pic>
        <p:nvPicPr>
          <p:cNvPr id="4099" name="Picture 3" descr="&quot; &qu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401430">
            <a:off x="4552349" y="3918329"/>
            <a:ext cx="3379216" cy="1235412"/>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9568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Definition of “Data System”</a:t>
            </a:r>
            <a:endParaRPr lang="en-US" dirty="0"/>
          </a:p>
        </p:txBody>
      </p:sp>
      <p:sp>
        <p:nvSpPr>
          <p:cNvPr id="3" name="Content Placeholder 2"/>
          <p:cNvSpPr>
            <a:spLocks noGrp="1"/>
          </p:cNvSpPr>
          <p:nvPr>
            <p:ph idx="1"/>
          </p:nvPr>
        </p:nvSpPr>
        <p:spPr/>
        <p:txBody>
          <a:bodyPr/>
          <a:lstStyle/>
          <a:p>
            <a:r>
              <a:rPr lang="en-US" sz="2800" dirty="0" smtClean="0"/>
              <a:t>Data System refers to the </a:t>
            </a:r>
            <a:r>
              <a:rPr lang="en-US" sz="3200" dirty="0">
                <a:solidFill>
                  <a:srgbClr val="FF0000"/>
                </a:solidFill>
              </a:rPr>
              <a:t>hardware</a:t>
            </a:r>
            <a:r>
              <a:rPr lang="en-US" sz="2800" dirty="0" smtClean="0"/>
              <a:t>, </a:t>
            </a:r>
            <a:r>
              <a:rPr lang="en-US" sz="3200" dirty="0">
                <a:solidFill>
                  <a:srgbClr val="FF0000"/>
                </a:solidFill>
              </a:rPr>
              <a:t>software</a:t>
            </a:r>
            <a:r>
              <a:rPr lang="en-US" sz="2800" dirty="0" smtClean="0"/>
              <a:t>, and </a:t>
            </a:r>
            <a:r>
              <a:rPr lang="en-US" sz="3200" dirty="0">
                <a:solidFill>
                  <a:srgbClr val="FF0000"/>
                </a:solidFill>
              </a:rPr>
              <a:t>other applications</a:t>
            </a:r>
            <a:r>
              <a:rPr lang="en-US" sz="2800" dirty="0" smtClean="0"/>
              <a:t> that enable Part C and Section 619 programs to collect data about children, families, workforce, and/or program characteristics (e.g., program quality), as well as the </a:t>
            </a:r>
            <a:r>
              <a:rPr lang="en-US" sz="3200" dirty="0">
                <a:solidFill>
                  <a:srgbClr val="FF0000"/>
                </a:solidFill>
              </a:rPr>
              <a:t>analysis</a:t>
            </a:r>
            <a:r>
              <a:rPr lang="en-US" sz="2800" dirty="0" smtClean="0"/>
              <a:t>, </a:t>
            </a:r>
            <a:r>
              <a:rPr lang="en-US" sz="3200" dirty="0">
                <a:solidFill>
                  <a:srgbClr val="FF0000"/>
                </a:solidFill>
              </a:rPr>
              <a:t>reporting</a:t>
            </a:r>
            <a:r>
              <a:rPr lang="en-US" sz="2800" dirty="0" smtClean="0"/>
              <a:t>, and </a:t>
            </a:r>
            <a:r>
              <a:rPr lang="en-US" sz="3200" dirty="0">
                <a:solidFill>
                  <a:srgbClr val="FF0000"/>
                </a:solidFill>
              </a:rPr>
              <a:t>data use</a:t>
            </a:r>
            <a:r>
              <a:rPr lang="en-US" sz="2800" dirty="0" smtClean="0"/>
              <a:t> practices associated with those data.</a:t>
            </a:r>
            <a:endParaRPr lang="en-US" sz="2800" dirty="0"/>
          </a:p>
        </p:txBody>
      </p:sp>
    </p:spTree>
    <p:extLst>
      <p:ext uri="{BB962C8B-B14F-4D97-AF65-F5344CB8AC3E}">
        <p14:creationId xmlns:p14="http://schemas.microsoft.com/office/powerpoint/2010/main" val="173869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DaSy Framework Addresses Three Major Uses of Data </a:t>
            </a:r>
          </a:p>
        </p:txBody>
      </p:sp>
      <p:sp>
        <p:nvSpPr>
          <p:cNvPr id="5" name="Content Placeholder 4"/>
          <p:cNvSpPr>
            <a:spLocks noGrp="1"/>
          </p:cNvSpPr>
          <p:nvPr>
            <p:ph idx="1"/>
          </p:nvPr>
        </p:nvSpPr>
        <p:spPr/>
        <p:txBody>
          <a:bodyPr/>
          <a:lstStyle/>
          <a:p>
            <a:r>
              <a:rPr lang="en-US" sz="2800" dirty="0"/>
              <a:t>Accountability</a:t>
            </a:r>
          </a:p>
          <a:p>
            <a:pPr lvl="1"/>
            <a:r>
              <a:rPr lang="en-US" sz="2400" dirty="0"/>
              <a:t>Federal and state reporting</a:t>
            </a:r>
          </a:p>
          <a:p>
            <a:r>
              <a:rPr lang="en-US" sz="2800" dirty="0"/>
              <a:t>Program Improvement</a:t>
            </a:r>
          </a:p>
          <a:p>
            <a:pPr lvl="1"/>
            <a:r>
              <a:rPr lang="en-US" sz="2400" dirty="0"/>
              <a:t>Identifying strengths and weaknesses, improving results</a:t>
            </a:r>
          </a:p>
          <a:p>
            <a:r>
              <a:rPr lang="en-US" sz="2800" dirty="0"/>
              <a:t>Program Operations</a:t>
            </a:r>
          </a:p>
          <a:p>
            <a:pPr lvl="1"/>
            <a:r>
              <a:rPr lang="en-US" sz="2400" dirty="0"/>
              <a:t>Day-to-day management and operation of program activities</a:t>
            </a:r>
          </a:p>
          <a:p>
            <a:pPr lvl="1"/>
            <a:endParaRPr lang="en-US" sz="2000" dirty="0"/>
          </a:p>
        </p:txBody>
      </p:sp>
    </p:spTree>
    <p:extLst>
      <p:ext uri="{BB962C8B-B14F-4D97-AF65-F5344CB8AC3E}">
        <p14:creationId xmlns:p14="http://schemas.microsoft.com/office/powerpoint/2010/main" val="3930831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Six Subcomponents of the DaSy Framework</a:t>
            </a:r>
            <a:endParaRPr lang="en-US" dirty="0"/>
          </a:p>
        </p:txBody>
      </p:sp>
      <p:pic>
        <p:nvPicPr>
          <p:cNvPr id="6" name="Picture 2" descr="this graphic illustrates the data system framework as a daisy flower. The 6 petals represent the six subcomponents of the dasy framework which are system design and development, data use, data governance and management, sustainability, purpose and vision, and stakeholder engagement."/>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06593" y="1542963"/>
            <a:ext cx="4930814" cy="447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7523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9721&quot;&gt;&lt;property id=&quot;20148&quot; value=&quot;5&quot;/&gt;&lt;property id=&quot;20300&quot; value=&quot;Slide 7 - &amp;quot;Contributors to the DaSy Framework&amp;quot;&quot;/&gt;&lt;property id=&quot;20307&quot; value=&quot;299&quot;/&gt;&lt;/object&gt;&lt;object type=&quot;3&quot; unique_id=&quot;21919&quot;&gt;&lt;property id=&quot;20148&quot; value=&quot;5&quot;/&gt;&lt;property id=&quot;20300&quot; value=&quot;Slide 10 - &amp;quot;Broad Definition of “Data System”&amp;quot;&quot;/&gt;&lt;property id=&quot;20307&quot; value=&quot;321&quot;/&gt;&lt;/object&gt;&lt;object type=&quot;3&quot; unique_id=&quot;22142&quot;&gt;&lt;property id=&quot;20148&quot; value=&quot;5&quot;/&gt;&lt;property id=&quot;20300&quot; value=&quot;Slide 11 - &amp;quot;The DaSy Framework Addresses Three Major Uses of Data &amp;quot;&quot;/&gt;&lt;property id=&quot;20307&quot; value=&quot;322&quot;/&gt;&lt;/object&gt;&lt;object type=&quot;3&quot; unique_id=&quot;22143&quot;&gt;&lt;property id=&quot;20148&quot; value=&quot;5&quot;/&gt;&lt;property id=&quot;20300&quot; value=&quot;Slide 14&quot;/&gt;&lt;property id=&quot;20307&quot; value=&quot;323&quot;/&gt;&lt;/object&gt;&lt;object type=&quot;3&quot; unique_id=&quot;27231&quot;&gt;&lt;property id=&quot;20148&quot; value=&quot;5&quot;/&gt;&lt;property id=&quot;20300&quot; value=&quot;Slide 5 - &amp;quot;Outcomes for this Webinar&amp;quot;&quot;/&gt;&lt;property id=&quot;20307&quot; value=&quot;339&quot;/&gt;&lt;/object&gt;&lt;object type=&quot;3&quot; unique_id=&quot;27246&quot;&gt;&lt;property id=&quot;20148&quot; value=&quot;5&quot;/&gt;&lt;property id=&quot;20300&quot; value=&quot;Slide 27 - &amp;quot;DaSy can help….&amp;quot;&quot;/&gt;&lt;property id=&quot;20307&quot; value=&quot;337&quot;/&gt;&lt;/object&gt;&lt;object type=&quot;3&quot; unique_id=&quot;27681&quot;&gt;&lt;property id=&quot;20148&quot; value=&quot;5&quot;/&gt;&lt;property id=&quot;20300&quot; value=&quot;Slide 8 - &amp;quot;The DaSy Data System Framework: What is it?&amp;quot;&quot;/&gt;&lt;property id=&quot;20307&quot; value=&quot;354&quot;/&gt;&lt;/object&gt;&lt;object type=&quot;3&quot; unique_id=&quot;28268&quot;&gt;&lt;property id=&quot;20148&quot; value=&quot;5&quot;/&gt;&lt;property id=&quot;20300&quot; value=&quot;Slide 20 - &amp;quot;Now, let’s hear from our state partners!&amp;quot;&quot;/&gt;&lt;property id=&quot;20307&quot; value=&quot;358&quot;/&gt;&lt;/object&gt;&lt;object type=&quot;3&quot; unique_id=&quot;28785&quot;&gt;&lt;property id=&quot;20148&quot; value=&quot;5&quot;/&gt;&lt;property id=&quot;20300&quot; value=&quot;Slide 1&quot;/&gt;&lt;property id=&quot;20307&quot; value=&quot;383&quot;/&gt;&lt;/object&gt;&lt;object type=&quot;3&quot; unique_id=&quot;28786&quot;&gt;&lt;property id=&quot;20148&quot; value=&quot;5&quot;/&gt;&lt;property id=&quot;20300&quot; value=&quot;Slide 2 - &amp;quot;Participant Poll (from ECTA)&amp;quot;&quot;/&gt;&lt;property id=&quot;20307&quot; value=&quot;386&quot;/&gt;&lt;/object&gt;&lt;object type=&quot;3&quot; unique_id=&quot;28787&quot;&gt;&lt;property id=&quot;20148&quot; value=&quot;5&quot;/&gt;&lt;property id=&quot;20300&quot; value=&quot;Slide 4 - &amp;quot;Participant Poll (from ECTA)&amp;quot;&quot;/&gt;&lt;property id=&quot;20307&quot; value=&quot;390&quot;/&gt;&lt;/object&gt;&lt;object type=&quot;3&quot; unique_id=&quot;28788&quot;&gt;&lt;property id=&quot;20148&quot; value=&quot;5&quot;/&gt;&lt;property id=&quot;20300&quot; value=&quot;Slide 9 - &amp;quot;Purpose of the DaSy Data System Framework&amp;quot;&quot;/&gt;&lt;property id=&quot;20307&quot; value=&quot;379&quot;/&gt;&lt;/object&gt;&lt;object type=&quot;3&quot; unique_id=&quot;28789&quot;&gt;&lt;property id=&quot;20148&quot; value=&quot;5&quot;/&gt;&lt;property id=&quot;20300&quot; value=&quot;Slide 12 - &amp;quot;Six Subcomponents of the DaSy Framework&amp;quot;&quot;/&gt;&lt;property id=&quot;20307&quot; value=&quot;380&quot;/&gt;&lt;/object&gt;&lt;object type=&quot;3&quot; unique_id=&quot;28791&quot;&gt;&lt;property id=&quot;20148&quot; value=&quot;5&quot;/&gt;&lt;property id=&quot;20300&quot; value=&quot;Slide 26 - &amp;quot;Participant Poll&amp;quot;&quot;/&gt;&lt;property id=&quot;20307&quot; value=&quot;363&quot;/&gt;&lt;/object&gt;&lt;object type=&quot;3&quot; unique_id=&quot;28792&quot;&gt;&lt;property id=&quot;20148&quot; value=&quot;5&quot;/&gt;&lt;property id=&quot;20300&quot; value=&quot;Slide 21 - &amp;quot;STATE DISCUSSION HERE&amp;quot;&quot;/&gt;&lt;property id=&quot;20307&quot; value=&quot;391&quot;/&gt;&lt;/object&gt;&lt;object type=&quot;3&quot; unique_id=&quot;28793&quot;&gt;&lt;property id=&quot;20148&quot; value=&quot;5&quot;/&gt;&lt;property id=&quot;20300&quot; value=&quot;Slide 22 - &amp;quot;* Self Assessment&amp;#x0D;&amp;#x0A;* Resources&amp;quot;&quot;/&gt;&lt;property id=&quot;20307&quot; value=&quot;377&quot;/&gt;&lt;/object&gt;&lt;object type=&quot;3&quot; unique_id=&quot;28794&quot;&gt;&lt;property id=&quot;20148&quot; value=&quot;5&quot;/&gt;&lt;property id=&quot;20300&quot; value=&quot;Slide 23 - &amp;quot;Overall Features of Self-Assessment&amp;quot;&quot;/&gt;&lt;property id=&quot;20307&quot; value=&quot;371&quot;/&gt;&lt;/object&gt;&lt;object type=&quot;3&quot; unique_id=&quot;28795&quot;&gt;&lt;property id=&quot;20148&quot; value=&quot;5&quot;/&gt;&lt;property id=&quot;20300&quot; value=&quot;Slide 24 - &amp;quot;Assumptions for Use&amp;quot;&quot;/&gt;&lt;property id=&quot;20307&quot; value=&quot;374&quot;/&gt;&lt;/object&gt;&lt;object type=&quot;3&quot; unique_id=&quot;28796&quot;&gt;&lt;property id=&quot;20148&quot; value=&quot;5&quot;/&gt;&lt;property id=&quot;20300&quot; value=&quot;Slide 25 - &amp;quot;***Insert Slide about Resources to support FW***&amp;quot;&quot;/&gt;&lt;property id=&quot;20307&quot; value=&quot;384&quot;/&gt;&lt;/object&gt;&lt;object type=&quot;3&quot; unique_id=&quot;28797&quot;&gt;&lt;property id=&quot;20148&quot; value=&quot;5&quot;/&gt;&lt;property id=&quot;20300&quot; value=&quot;Slide 28 - &amp;quot;TRANSITION TO Q&amp;amp;A…&amp;quot;&quot;/&gt;&lt;property id=&quot;20307&quot; value=&quot;387&quot;/&gt;&lt;/object&gt;&lt;object type=&quot;3&quot; unique_id=&quot;29025&quot;&gt;&lt;property id=&quot;20148&quot; value=&quot;5&quot;/&gt;&lt;property id=&quot;20300&quot; value=&quot;Slide 3&quot;/&gt;&lt;property id=&quot;20307&quot; value=&quot;392&quot;/&gt;&lt;/object&gt;&lt;object type=&quot;3&quot; unique_id=&quot;29236&quot;&gt;&lt;property id=&quot;20148&quot; value=&quot;5&quot;/&gt;&lt;property id=&quot;20300&quot; value=&quot;Slide 6 - &amp;quot;What we will cover today&amp;quot;&quot;/&gt;&lt;property id=&quot;20307&quot; value=&quot;394&quot;/&gt;&lt;/object&gt;&lt;object type=&quot;3&quot; unique_id=&quot;29237&quot;&gt;&lt;property id=&quot;20148&quot; value=&quot;5&quot;/&gt;&lt;property id=&quot;20300&quot; value=&quot;Slide 29&quot;/&gt;&lt;property id=&quot;20307&quot; value=&quot;393&quot;/&gt;&lt;/object&gt;&lt;object type=&quot;3&quot; unique_id=&quot;29494&quot;&gt;&lt;property id=&quot;20148&quot; value=&quot;5&quot;/&gt;&lt;property id=&quot;20300&quot; value=&quot;Slide 15&quot;/&gt;&lt;property id=&quot;20307&quot; value=&quot;395&quot;/&gt;&lt;/object&gt;&lt;object type=&quot;3&quot; unique_id=&quot;29496&quot;&gt;&lt;property id=&quot;20148&quot; value=&quot;5&quot;/&gt;&lt;property id=&quot;20300&quot; value=&quot;Slide 16&quot;/&gt;&lt;property id=&quot;20307&quot; value=&quot;397&quot;/&gt;&lt;/object&gt;&lt;object type=&quot;3&quot; unique_id=&quot;29497&quot;&gt;&lt;property id=&quot;20148&quot; value=&quot;5&quot;/&gt;&lt;property id=&quot;20300&quot; value=&quot;Slide 17&quot;/&gt;&lt;property id=&quot;20307&quot; value=&quot;396&quot;/&gt;&lt;/object&gt;&lt;object type=&quot;3&quot; unique_id=&quot;29498&quot;&gt;&lt;property id=&quot;20148&quot; value=&quot;5&quot;/&gt;&lt;property id=&quot;20300&quot; value=&quot;Slide 18&quot;/&gt;&lt;property id=&quot;20307&quot; value=&quot;399&quot;/&gt;&lt;/object&gt;&lt;object type=&quot;3&quot; unique_id=&quot;29647&quot;&gt;&lt;property id=&quot;20148&quot; value=&quot;5&quot;/&gt;&lt;property id=&quot;20300&quot; value=&quot;Slide 19&quot;/&gt;&lt;property id=&quot;20307&quot; value=&quot;400&quot;/&gt;&lt;/object&gt;&lt;object type=&quot;3&quot; unique_id=&quot;29824&quot;&gt;&lt;property id=&quot;20148&quot; value=&quot;5&quot;/&gt;&lt;property id=&quot;20300&quot; value=&quot;Slide 13 - &amp;quot;Structure and vocabulary&amp;quot;&quot;/&gt;&lt;property id=&quot;20307&quot; value=&quot;401&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8272</TotalTime>
  <Words>1937</Words>
  <Application>Microsoft Office PowerPoint</Application>
  <PresentationFormat>On-screen Show (4:3)</PresentationFormat>
  <Paragraphs>174</Paragraphs>
  <Slides>32</Slides>
  <Notes>32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Arial</vt:lpstr>
      <vt:lpstr>Calibri</vt:lpstr>
      <vt:lpstr>Calisto MT</vt:lpstr>
      <vt:lpstr>Century Gothic</vt:lpstr>
      <vt:lpstr>Century Schoolbook</vt:lpstr>
      <vt:lpstr>DIN Engschrift Std</vt:lpstr>
      <vt:lpstr>Wingdings</vt:lpstr>
      <vt:lpstr>Office Theme</vt:lpstr>
      <vt:lpstr>3_Default Design</vt:lpstr>
      <vt:lpstr>8_Default Design-Third child</vt:lpstr>
      <vt:lpstr>PowerPoint Presentation</vt:lpstr>
      <vt:lpstr>Outcomes for this Webinar</vt:lpstr>
      <vt:lpstr>What we will cover today</vt:lpstr>
      <vt:lpstr>Contributors to the DaSy Framework</vt:lpstr>
      <vt:lpstr>The DaSy Data System Framework: What is it?</vt:lpstr>
      <vt:lpstr>Purpose of the DaSy Data System Framework</vt:lpstr>
      <vt:lpstr>Broad Definition of “Data System”</vt:lpstr>
      <vt:lpstr>The DaSy Framework Addresses Three Major Uses of Data </vt:lpstr>
      <vt:lpstr>Six Subcomponents of the DaSy Framework</vt:lpstr>
      <vt:lpstr>Structure and vocabulary</vt:lpstr>
      <vt:lpstr>PowerPoint Presentation</vt:lpstr>
      <vt:lpstr>PowerPoint Presentation</vt:lpstr>
      <vt:lpstr>PowerPoint Presentation</vt:lpstr>
      <vt:lpstr>PowerPoint Presentation</vt:lpstr>
      <vt:lpstr>PowerPoint Presentation</vt:lpstr>
      <vt:lpstr>PowerPoint Presentation</vt:lpstr>
      <vt:lpstr>Now, let’s hear from our state partners!</vt:lpstr>
      <vt:lpstr>1. Why did you apply to support the development of the DaSy Data System Framework?</vt:lpstr>
      <vt:lpstr>PowerPoint Presentation</vt:lpstr>
      <vt:lpstr>PowerPoint Presentation</vt:lpstr>
      <vt:lpstr>PowerPoint Presentation</vt:lpstr>
      <vt:lpstr>* Self Assessment * Resources</vt:lpstr>
      <vt:lpstr>Overall Features of Self-Assessment</vt:lpstr>
      <vt:lpstr>Assumptions for Use</vt:lpstr>
      <vt:lpstr>Resource Collections to support Framework use</vt:lpstr>
      <vt:lpstr>Resource Collections to support Framework use</vt:lpstr>
      <vt:lpstr>Resource Collections to support Framework use</vt:lpstr>
      <vt:lpstr>Resource Collections to support Framework use</vt:lpstr>
      <vt:lpstr>Participant Poll</vt:lpstr>
      <vt:lpstr>DaSy can help….</vt:lpstr>
      <vt:lpstr>Questions</vt:lpstr>
      <vt:lpstr>PowerPoint Presentation</vt:lpstr>
    </vt:vector>
  </TitlesOfParts>
  <Company>The DaSy Center</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DaSy Data System Framework: A Tool for Building High-Quality State Part C and SEction 619 Data Systems</dc:title>
  <dc:subject>Framework</dc:subject>
  <dc:creator>Kellen Reid, Kathy Hebbeler, Lisa Balivet, Jan Stevenson, Robin Nelson, Elaine Mulligan</dc:creator>
  <cp:keywords>Framework, Data Systems, Part C, Part B</cp:keywords>
  <cp:lastModifiedBy>Elaine Mulligan</cp:lastModifiedBy>
  <cp:revision>314</cp:revision>
  <dcterms:created xsi:type="dcterms:W3CDTF">2013-02-06T21:54:43Z</dcterms:created>
  <dcterms:modified xsi:type="dcterms:W3CDTF">2015-02-27T15:52:21Z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