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charts/chart18.xml" ContentType="application/vnd.openxmlformats-officedocument.drawingml.chart+xml"/>
  <Override PartName="/ppt/theme/themeOverride2.xml" ContentType="application/vnd.openxmlformats-officedocument.themeOverride+xml"/>
  <Override PartName="/ppt/embeddings/oleObject4.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Lst>
  <p:notesMasterIdLst>
    <p:notesMasterId r:id="rId61"/>
  </p:notesMasterIdLst>
  <p:handoutMasterIdLst>
    <p:handoutMasterId r:id="rId62"/>
  </p:handoutMasterIdLst>
  <p:sldIdLst>
    <p:sldId id="257" r:id="rId2"/>
    <p:sldId id="261" r:id="rId3"/>
    <p:sldId id="344" r:id="rId4"/>
    <p:sldId id="345" r:id="rId5"/>
    <p:sldId id="346" r:id="rId6"/>
    <p:sldId id="347" r:id="rId7"/>
    <p:sldId id="348" r:id="rId8"/>
    <p:sldId id="349" r:id="rId9"/>
    <p:sldId id="350" r:id="rId10"/>
    <p:sldId id="351" r:id="rId11"/>
    <p:sldId id="335" r:id="rId12"/>
    <p:sldId id="262" r:id="rId13"/>
    <p:sldId id="312" r:id="rId14"/>
    <p:sldId id="313" r:id="rId15"/>
    <p:sldId id="264" r:id="rId16"/>
    <p:sldId id="314" r:id="rId17"/>
    <p:sldId id="334" r:id="rId18"/>
    <p:sldId id="317" r:id="rId19"/>
    <p:sldId id="318" r:id="rId20"/>
    <p:sldId id="319" r:id="rId21"/>
    <p:sldId id="320" r:id="rId22"/>
    <p:sldId id="333" r:id="rId23"/>
    <p:sldId id="272" r:id="rId24"/>
    <p:sldId id="342" r:id="rId25"/>
    <p:sldId id="274" r:id="rId26"/>
    <p:sldId id="275" r:id="rId27"/>
    <p:sldId id="276" r:id="rId28"/>
    <p:sldId id="322" r:id="rId29"/>
    <p:sldId id="323" r:id="rId30"/>
    <p:sldId id="282" r:id="rId31"/>
    <p:sldId id="283" r:id="rId32"/>
    <p:sldId id="284" r:id="rId33"/>
    <p:sldId id="285" r:id="rId34"/>
    <p:sldId id="292" r:id="rId35"/>
    <p:sldId id="293" r:id="rId36"/>
    <p:sldId id="325" r:id="rId37"/>
    <p:sldId id="326" r:id="rId38"/>
    <p:sldId id="294" r:id="rId39"/>
    <p:sldId id="295" r:id="rId40"/>
    <p:sldId id="343" r:id="rId41"/>
    <p:sldId id="353" r:id="rId42"/>
    <p:sldId id="354" r:id="rId43"/>
    <p:sldId id="355" r:id="rId44"/>
    <p:sldId id="356" r:id="rId45"/>
    <p:sldId id="357" r:id="rId46"/>
    <p:sldId id="358" r:id="rId47"/>
    <p:sldId id="359" r:id="rId48"/>
    <p:sldId id="336" r:id="rId49"/>
    <p:sldId id="337" r:id="rId50"/>
    <p:sldId id="338" r:id="rId51"/>
    <p:sldId id="339" r:id="rId52"/>
    <p:sldId id="340" r:id="rId53"/>
    <p:sldId id="361" r:id="rId54"/>
    <p:sldId id="273" r:id="rId55"/>
    <p:sldId id="296" r:id="rId56"/>
    <p:sldId id="362" r:id="rId57"/>
    <p:sldId id="304" r:id="rId58"/>
    <p:sldId id="352" r:id="rId59"/>
    <p:sldId id="327" r:id="rId60"/>
  </p:sldIdLst>
  <p:sldSz cx="9144000" cy="6858000" type="screen4x3"/>
  <p:notesSz cx="7010400" cy="9296400"/>
  <p:custDataLst>
    <p:tags r:id="rId6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0154" autoAdjust="0"/>
  </p:normalViewPr>
  <p:slideViewPr>
    <p:cSldViewPr>
      <p:cViewPr>
        <p:scale>
          <a:sx n="50" d="100"/>
          <a:sy n="50" d="100"/>
        </p:scale>
        <p:origin x="-2512" y="-9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tags" Target="tags/tag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taylor\Desktop\Copy%20of%20National%20Data%20Charts%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taylor\Desktop\Copy%20of%20National%20Data%20Charts%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 Id="rId2"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winer\Box%20Sync\SRI\ECO-ECTA\National%20Analysis\Longitudinal_PartC_2013-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winer\Box%20Sync\SRI\ECO-ECTA\National%20Analysis\Longitudinal_PartB619_2013-14.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ad.unc.edu\fpg\Projects\Kasprzak\EVALUNIT\ECTA%20eval%202012-2017\Special%20Requests\SSIP%20report%20for%20OSEP\Copy%20of%20rev%20SSIP%20comp%203%20workbook%20(Repaired).xls"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1" Type="http://schemas.openxmlformats.org/officeDocument/2006/relationships/oleObject" Target="file:///C:\Users\Cornelia%20Taylor\Desktop\National%20Data%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ornelia%20Taylor\Desktop\National%20Data%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taylor\Desktop\Copy%20of%20National%20Data%20Charts%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taylor\Desktop\Copy%20of%20National%20Data%20Charts%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winer\Box%20Sync\SRI\ECO-ECTA\National%20Analysis\National%20Webinar\National%20Call%20Additional%20Graphs_9-15-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rnelia%20Taylor\Desktop\National%20Data%20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taylor\Desktop\Copy%20of%20National%20Data%20Chart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0">
                <a:latin typeface="+mj-lt"/>
              </a:defRPr>
            </a:pPr>
            <a:r>
              <a:rPr lang="en-US" sz="2800" b="0" dirty="0">
                <a:latin typeface="+mj-lt"/>
              </a:rPr>
              <a:t>Number of States that Met Criteria for Inclusion in the National </a:t>
            </a:r>
            <a:r>
              <a:rPr lang="en-US" sz="2800" b="0">
                <a:latin typeface="+mj-lt"/>
              </a:rPr>
              <a:t>Analysis </a:t>
            </a:r>
            <a:r>
              <a:rPr lang="en-US" sz="2800" b="0" smtClean="0">
                <a:latin typeface="+mj-lt"/>
              </a:rPr>
              <a:t>(N=51</a:t>
            </a:r>
            <a:r>
              <a:rPr lang="en-US" sz="2800" b="0" dirty="0">
                <a:latin typeface="+mj-lt"/>
              </a:rPr>
              <a:t>)</a:t>
            </a:r>
          </a:p>
        </c:rich>
      </c:tx>
      <c:layout>
        <c:manualLayout>
          <c:xMode val="edge"/>
          <c:yMode val="edge"/>
          <c:x val="0.149626099369158"/>
          <c:y val="0.012037671761618"/>
        </c:manualLayout>
      </c:layout>
      <c:overlay val="0"/>
    </c:title>
    <c:autoTitleDeleted val="0"/>
    <c:plotArea>
      <c:layout>
        <c:manualLayout>
          <c:layoutTarget val="inner"/>
          <c:xMode val="edge"/>
          <c:yMode val="edge"/>
          <c:x val="0.283312151770502"/>
          <c:y val="0.177533829104695"/>
          <c:w val="0.694511788000184"/>
          <c:h val="0.61560542432196"/>
        </c:manualLayout>
      </c:layout>
      <c:lineChart>
        <c:grouping val="standard"/>
        <c:varyColors val="0"/>
        <c:ser>
          <c:idx val="0"/>
          <c:order val="0"/>
          <c:tx>
            <c:strRef>
              <c:f>'number of states included'!$C$7</c:f>
              <c:strCache>
                <c:ptCount val="1"/>
                <c:pt idx="0">
                  <c:v>Part C</c:v>
                </c:pt>
              </c:strCache>
            </c:strRef>
          </c:tx>
          <c:spPr>
            <a:ln w="38100" cmpd="sng">
              <a:solidFill>
                <a:schemeClr val="accent2"/>
              </a:solidFill>
            </a:ln>
          </c:spPr>
          <c:marker>
            <c:symbol val="none"/>
          </c:marker>
          <c:cat>
            <c:strRef>
              <c:f>'number of states included'!$D$6:$I$6</c:f>
              <c:strCache>
                <c:ptCount val="6"/>
                <c:pt idx="0">
                  <c:v>08-09</c:v>
                </c:pt>
                <c:pt idx="1">
                  <c:v>09-10</c:v>
                </c:pt>
                <c:pt idx="2">
                  <c:v>10-11</c:v>
                </c:pt>
                <c:pt idx="3">
                  <c:v>11-12</c:v>
                </c:pt>
                <c:pt idx="4">
                  <c:v>12-13</c:v>
                </c:pt>
                <c:pt idx="5">
                  <c:v>13-14</c:v>
                </c:pt>
              </c:strCache>
            </c:strRef>
          </c:cat>
          <c:val>
            <c:numRef>
              <c:f>'number of states included'!$D$7:$I$7</c:f>
              <c:numCache>
                <c:formatCode>General</c:formatCode>
                <c:ptCount val="6"/>
                <c:pt idx="0">
                  <c:v>19.0</c:v>
                </c:pt>
                <c:pt idx="1">
                  <c:v>29.0</c:v>
                </c:pt>
                <c:pt idx="2">
                  <c:v>39.0</c:v>
                </c:pt>
                <c:pt idx="3">
                  <c:v>33.0</c:v>
                </c:pt>
                <c:pt idx="4">
                  <c:v>41.0</c:v>
                </c:pt>
                <c:pt idx="5">
                  <c:v>47.0</c:v>
                </c:pt>
              </c:numCache>
            </c:numRef>
          </c:val>
          <c:smooth val="0"/>
        </c:ser>
        <c:ser>
          <c:idx val="1"/>
          <c:order val="1"/>
          <c:tx>
            <c:strRef>
              <c:f>'number of states included'!$C$8</c:f>
              <c:strCache>
                <c:ptCount val="1"/>
                <c:pt idx="0">
                  <c:v>Part B Preschool</c:v>
                </c:pt>
              </c:strCache>
            </c:strRef>
          </c:tx>
          <c:spPr>
            <a:ln w="38100" cmpd="sng">
              <a:solidFill>
                <a:srgbClr val="0070C0"/>
              </a:solidFill>
            </a:ln>
          </c:spPr>
          <c:marker>
            <c:symbol val="none"/>
          </c:marker>
          <c:cat>
            <c:strRef>
              <c:f>'number of states included'!$D$6:$I$6</c:f>
              <c:strCache>
                <c:ptCount val="6"/>
                <c:pt idx="0">
                  <c:v>08-09</c:v>
                </c:pt>
                <c:pt idx="1">
                  <c:v>09-10</c:v>
                </c:pt>
                <c:pt idx="2">
                  <c:v>10-11</c:v>
                </c:pt>
                <c:pt idx="3">
                  <c:v>11-12</c:v>
                </c:pt>
                <c:pt idx="4">
                  <c:v>12-13</c:v>
                </c:pt>
                <c:pt idx="5">
                  <c:v>13-14</c:v>
                </c:pt>
              </c:strCache>
            </c:strRef>
          </c:cat>
          <c:val>
            <c:numRef>
              <c:f>'number of states included'!$D$8:$I$8</c:f>
              <c:numCache>
                <c:formatCode>General</c:formatCode>
                <c:ptCount val="6"/>
                <c:pt idx="0">
                  <c:v>15.0</c:v>
                </c:pt>
                <c:pt idx="1">
                  <c:v>33.0</c:v>
                </c:pt>
                <c:pt idx="2">
                  <c:v>36.0</c:v>
                </c:pt>
                <c:pt idx="3">
                  <c:v>39.0</c:v>
                </c:pt>
                <c:pt idx="4">
                  <c:v>41.0</c:v>
                </c:pt>
                <c:pt idx="5">
                  <c:v>43.0</c:v>
                </c:pt>
              </c:numCache>
            </c:numRef>
          </c:val>
          <c:smooth val="0"/>
        </c:ser>
        <c:dLbls>
          <c:showLegendKey val="0"/>
          <c:showVal val="0"/>
          <c:showCatName val="0"/>
          <c:showSerName val="0"/>
          <c:showPercent val="0"/>
          <c:showBubbleSize val="0"/>
        </c:dLbls>
        <c:marker val="1"/>
        <c:smooth val="0"/>
        <c:axId val="-2136706456"/>
        <c:axId val="-2136709160"/>
      </c:lineChart>
      <c:catAx>
        <c:axId val="-2136706456"/>
        <c:scaling>
          <c:orientation val="minMax"/>
        </c:scaling>
        <c:delete val="0"/>
        <c:axPos val="b"/>
        <c:numFmt formatCode="General" sourceLinked="0"/>
        <c:majorTickMark val="none"/>
        <c:minorTickMark val="none"/>
        <c:tickLblPos val="nextTo"/>
        <c:crossAx val="-2136709160"/>
        <c:crosses val="autoZero"/>
        <c:auto val="1"/>
        <c:lblAlgn val="ctr"/>
        <c:lblOffset val="100"/>
        <c:noMultiLvlLbl val="0"/>
      </c:catAx>
      <c:valAx>
        <c:axId val="-2136709160"/>
        <c:scaling>
          <c:orientation val="minMax"/>
          <c:max val="51.0"/>
          <c:min val="0.0"/>
        </c:scaling>
        <c:delete val="0"/>
        <c:axPos val="l"/>
        <c:numFmt formatCode="General" sourceLinked="1"/>
        <c:majorTickMark val="none"/>
        <c:minorTickMark val="none"/>
        <c:tickLblPos val="nextTo"/>
        <c:crossAx val="-2136706456"/>
        <c:crosses val="autoZero"/>
        <c:crossBetween val="between"/>
      </c:valAx>
      <c:dTable>
        <c:showHorzBorder val="1"/>
        <c:showVertBorder val="1"/>
        <c:showOutline val="1"/>
        <c:showKeys val="1"/>
      </c:dTable>
      <c:spPr>
        <a:solidFill>
          <a:schemeClr val="bg1"/>
        </a:solidFill>
      </c:spPr>
    </c:plotArea>
    <c:plotVisOnly val="1"/>
    <c:dispBlanksAs val="gap"/>
    <c:showDLblsOverMax val="0"/>
  </c:chart>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 B 619 state variation'!$AO$1</c:f>
              <c:strCache>
                <c:ptCount val="1"/>
                <c:pt idx="0">
                  <c:v>OC2_SS2</c:v>
                </c:pt>
              </c:strCache>
            </c:strRef>
          </c:tx>
          <c:spPr>
            <a:solidFill>
              <a:srgbClr val="0070C0"/>
            </a:solidFill>
          </c:spPr>
          <c:invertIfNegative val="0"/>
          <c:dLbls>
            <c:dLbl>
              <c:idx val="0"/>
              <c:layout>
                <c:manualLayout>
                  <c:x val="0.023598820058997"/>
                  <c:y val="-0.248538011695906"/>
                </c:manualLayout>
              </c:layout>
              <c:spPr>
                <a:solidFill>
                  <a:schemeClr val="bg2">
                    <a:lumMod val="75000"/>
                  </a:schemeClr>
                </a:solidFill>
              </c:spPr>
              <c:txPr>
                <a:bodyPr/>
                <a:lstStyle/>
                <a:p>
                  <a:pPr>
                    <a:defRPr sz="1800"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9"/>
              <c:layout/>
              <c:spPr>
                <a:solidFill>
                  <a:schemeClr val="bg2">
                    <a:lumMod val="75000"/>
                  </a:schemeClr>
                </a:solidFill>
              </c:spPr>
              <c:txPr>
                <a:bodyPr/>
                <a:lstStyle/>
                <a:p>
                  <a:pPr>
                    <a:defRPr sz="1800" b="1"/>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solidFill>
                <a:schemeClr val="bg2">
                  <a:lumMod val="75000"/>
                </a:schemeClr>
              </a:solidFill>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'Part B 619 state variation'!$AO$2:$AO$51</c:f>
              <c:numCache>
                <c:formatCode>0%</c:formatCode>
                <c:ptCount val="50"/>
                <c:pt idx="0">
                  <c:v>0.1027</c:v>
                </c:pt>
                <c:pt idx="1">
                  <c:v>0.241</c:v>
                </c:pt>
                <c:pt idx="2">
                  <c:v>0.2446</c:v>
                </c:pt>
                <c:pt idx="3">
                  <c:v>0.2737</c:v>
                </c:pt>
                <c:pt idx="4">
                  <c:v>0.3265</c:v>
                </c:pt>
                <c:pt idx="5">
                  <c:v>0.3424</c:v>
                </c:pt>
                <c:pt idx="6">
                  <c:v>0.367</c:v>
                </c:pt>
                <c:pt idx="7">
                  <c:v>0.3679</c:v>
                </c:pt>
                <c:pt idx="8">
                  <c:v>0.3985</c:v>
                </c:pt>
                <c:pt idx="9">
                  <c:v>0.4051</c:v>
                </c:pt>
                <c:pt idx="10">
                  <c:v>0.44</c:v>
                </c:pt>
                <c:pt idx="11">
                  <c:v>0.4428</c:v>
                </c:pt>
                <c:pt idx="12">
                  <c:v>0.4479</c:v>
                </c:pt>
                <c:pt idx="13">
                  <c:v>0.4539</c:v>
                </c:pt>
                <c:pt idx="14">
                  <c:v>0.4565</c:v>
                </c:pt>
                <c:pt idx="15">
                  <c:v>0.4761</c:v>
                </c:pt>
                <c:pt idx="16">
                  <c:v>0.483</c:v>
                </c:pt>
                <c:pt idx="17">
                  <c:v>0.484</c:v>
                </c:pt>
                <c:pt idx="18">
                  <c:v>0.49</c:v>
                </c:pt>
                <c:pt idx="19">
                  <c:v>0.493</c:v>
                </c:pt>
                <c:pt idx="20">
                  <c:v>0.5069</c:v>
                </c:pt>
                <c:pt idx="21">
                  <c:v>0.5335</c:v>
                </c:pt>
                <c:pt idx="22">
                  <c:v>0.537</c:v>
                </c:pt>
                <c:pt idx="23">
                  <c:v>0.5372</c:v>
                </c:pt>
                <c:pt idx="24">
                  <c:v>0.5414</c:v>
                </c:pt>
                <c:pt idx="25">
                  <c:v>0.5449</c:v>
                </c:pt>
                <c:pt idx="26">
                  <c:v>0.545</c:v>
                </c:pt>
                <c:pt idx="27">
                  <c:v>0.5465</c:v>
                </c:pt>
                <c:pt idx="28">
                  <c:v>0.5476</c:v>
                </c:pt>
                <c:pt idx="29">
                  <c:v>0.5506</c:v>
                </c:pt>
                <c:pt idx="30">
                  <c:v>0.556</c:v>
                </c:pt>
                <c:pt idx="31">
                  <c:v>0.56</c:v>
                </c:pt>
                <c:pt idx="32">
                  <c:v>0.57</c:v>
                </c:pt>
                <c:pt idx="33">
                  <c:v>0.5759</c:v>
                </c:pt>
                <c:pt idx="34">
                  <c:v>0.58</c:v>
                </c:pt>
                <c:pt idx="35">
                  <c:v>0.5845</c:v>
                </c:pt>
                <c:pt idx="36">
                  <c:v>0.6027</c:v>
                </c:pt>
                <c:pt idx="37">
                  <c:v>0.6053</c:v>
                </c:pt>
                <c:pt idx="38">
                  <c:v>0.61</c:v>
                </c:pt>
                <c:pt idx="39">
                  <c:v>0.617</c:v>
                </c:pt>
                <c:pt idx="40">
                  <c:v>0.6325</c:v>
                </c:pt>
                <c:pt idx="41">
                  <c:v>0.6338</c:v>
                </c:pt>
                <c:pt idx="42">
                  <c:v>0.635</c:v>
                </c:pt>
                <c:pt idx="43">
                  <c:v>0.6421</c:v>
                </c:pt>
                <c:pt idx="44">
                  <c:v>0.6459</c:v>
                </c:pt>
                <c:pt idx="45">
                  <c:v>0.665</c:v>
                </c:pt>
                <c:pt idx="46">
                  <c:v>0.6784</c:v>
                </c:pt>
                <c:pt idx="47">
                  <c:v>0.6934</c:v>
                </c:pt>
                <c:pt idx="48">
                  <c:v>0.73</c:v>
                </c:pt>
                <c:pt idx="49">
                  <c:v>0.74</c:v>
                </c:pt>
              </c:numCache>
            </c:numRef>
          </c:val>
        </c:ser>
        <c:dLbls>
          <c:showLegendKey val="0"/>
          <c:showVal val="0"/>
          <c:showCatName val="0"/>
          <c:showSerName val="0"/>
          <c:showPercent val="0"/>
          <c:showBubbleSize val="0"/>
        </c:dLbls>
        <c:gapWidth val="150"/>
        <c:axId val="-2137171848"/>
        <c:axId val="-2137168872"/>
      </c:barChart>
      <c:catAx>
        <c:axId val="-2137171848"/>
        <c:scaling>
          <c:orientation val="minMax"/>
        </c:scaling>
        <c:delete val="1"/>
        <c:axPos val="b"/>
        <c:majorTickMark val="out"/>
        <c:minorTickMark val="none"/>
        <c:tickLblPos val="nextTo"/>
        <c:crossAx val="-2137168872"/>
        <c:crosses val="autoZero"/>
        <c:auto val="1"/>
        <c:lblAlgn val="ctr"/>
        <c:lblOffset val="100"/>
        <c:noMultiLvlLbl val="0"/>
      </c:catAx>
      <c:valAx>
        <c:axId val="-2137168872"/>
        <c:scaling>
          <c:orientation val="minMax"/>
          <c:max val="1.0"/>
        </c:scaling>
        <c:delete val="0"/>
        <c:axPos val="l"/>
        <c:numFmt formatCode="0%" sourceLinked="1"/>
        <c:majorTickMark val="out"/>
        <c:minorTickMark val="none"/>
        <c:tickLblPos val="nextTo"/>
        <c:crossAx val="-213717184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054092441854"/>
          <c:y val="0.0442103921317165"/>
          <c:w val="0.834259160465579"/>
          <c:h val="0.669925718496897"/>
        </c:manualLayout>
      </c:layout>
      <c:barChart>
        <c:barDir val="col"/>
        <c:grouping val="clustered"/>
        <c:varyColors val="0"/>
        <c:ser>
          <c:idx val="0"/>
          <c:order val="0"/>
          <c:tx>
            <c:strRef>
              <c:f>'C average by % NOTeligibleforB'!$L$42</c:f>
              <c:strCache>
                <c:ptCount val="1"/>
                <c:pt idx="0">
                  <c:v>&lt;20% (N=14)</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average by % NOTeligibleforB'!$M$41:$O$41</c:f>
              <c:strCache>
                <c:ptCount val="3"/>
                <c:pt idx="0">
                  <c:v>Social Relationships</c:v>
                </c:pt>
                <c:pt idx="1">
                  <c:v>Knowledge and Skills</c:v>
                </c:pt>
                <c:pt idx="2">
                  <c:v>Actions to Meet Needs</c:v>
                </c:pt>
              </c:strCache>
            </c:strRef>
          </c:cat>
          <c:val>
            <c:numRef>
              <c:f>'C average by % NOTeligibleforB'!$M$42:$O$42</c:f>
              <c:numCache>
                <c:formatCode>0%</c:formatCode>
                <c:ptCount val="3"/>
                <c:pt idx="0">
                  <c:v>0.53</c:v>
                </c:pt>
                <c:pt idx="1">
                  <c:v>0.45</c:v>
                </c:pt>
                <c:pt idx="2">
                  <c:v>0.5</c:v>
                </c:pt>
              </c:numCache>
            </c:numRef>
          </c:val>
        </c:ser>
        <c:ser>
          <c:idx val="1"/>
          <c:order val="1"/>
          <c:tx>
            <c:strRef>
              <c:f>'C average by % NOTeligibleforB'!$L$43</c:f>
              <c:strCache>
                <c:ptCount val="1"/>
                <c:pt idx="0">
                  <c:v>20% to &lt;30% (N=27)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average by % NOTeligibleforB'!$M$41:$O$41</c:f>
              <c:strCache>
                <c:ptCount val="3"/>
                <c:pt idx="0">
                  <c:v>Social Relationships</c:v>
                </c:pt>
                <c:pt idx="1">
                  <c:v>Knowledge and Skills</c:v>
                </c:pt>
                <c:pt idx="2">
                  <c:v>Actions to Meet Needs</c:v>
                </c:pt>
              </c:strCache>
            </c:strRef>
          </c:cat>
          <c:val>
            <c:numRef>
              <c:f>'C average by % NOTeligibleforB'!$M$43:$O$43</c:f>
              <c:numCache>
                <c:formatCode>0%</c:formatCode>
                <c:ptCount val="3"/>
                <c:pt idx="0">
                  <c:v>0.6</c:v>
                </c:pt>
                <c:pt idx="1">
                  <c:v>0.51</c:v>
                </c:pt>
                <c:pt idx="2">
                  <c:v>0.61</c:v>
                </c:pt>
              </c:numCache>
            </c:numRef>
          </c:val>
        </c:ser>
        <c:ser>
          <c:idx val="2"/>
          <c:order val="2"/>
          <c:tx>
            <c:strRef>
              <c:f>'C average by % NOTeligibleforB'!$L$44</c:f>
              <c:strCache>
                <c:ptCount val="1"/>
                <c:pt idx="0">
                  <c:v>30% or greater (N=10)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average by % NOTeligibleforB'!$M$41:$O$41</c:f>
              <c:strCache>
                <c:ptCount val="3"/>
                <c:pt idx="0">
                  <c:v>Social Relationships</c:v>
                </c:pt>
                <c:pt idx="1">
                  <c:v>Knowledge and Skills</c:v>
                </c:pt>
                <c:pt idx="2">
                  <c:v>Actions to Meet Needs</c:v>
                </c:pt>
              </c:strCache>
            </c:strRef>
          </c:cat>
          <c:val>
            <c:numRef>
              <c:f>'C average by % NOTeligibleforB'!$M$44:$O$44</c:f>
              <c:numCache>
                <c:formatCode>0%</c:formatCode>
                <c:ptCount val="3"/>
                <c:pt idx="0">
                  <c:v>0.6</c:v>
                </c:pt>
                <c:pt idx="1">
                  <c:v>0.54</c:v>
                </c:pt>
                <c:pt idx="2">
                  <c:v>0.6</c:v>
                </c:pt>
              </c:numCache>
            </c:numRef>
          </c:val>
        </c:ser>
        <c:dLbls>
          <c:showLegendKey val="0"/>
          <c:showVal val="0"/>
          <c:showCatName val="0"/>
          <c:showSerName val="0"/>
          <c:showPercent val="0"/>
          <c:showBubbleSize val="0"/>
        </c:dLbls>
        <c:gapWidth val="150"/>
        <c:axId val="-2133444248"/>
        <c:axId val="-2133441128"/>
      </c:barChart>
      <c:catAx>
        <c:axId val="-2133444248"/>
        <c:scaling>
          <c:orientation val="minMax"/>
        </c:scaling>
        <c:delete val="0"/>
        <c:axPos val="b"/>
        <c:numFmt formatCode="General" sourceLinked="0"/>
        <c:majorTickMark val="out"/>
        <c:minorTickMark val="none"/>
        <c:tickLblPos val="nextTo"/>
        <c:crossAx val="-2133441128"/>
        <c:crosses val="autoZero"/>
        <c:auto val="1"/>
        <c:lblAlgn val="ctr"/>
        <c:lblOffset val="100"/>
        <c:noMultiLvlLbl val="0"/>
      </c:catAx>
      <c:valAx>
        <c:axId val="-2133441128"/>
        <c:scaling>
          <c:orientation val="minMax"/>
          <c:max val="1.0"/>
        </c:scaling>
        <c:delete val="0"/>
        <c:axPos val="l"/>
        <c:title>
          <c:tx>
            <c:rich>
              <a:bodyPr rot="-5400000" vert="horz"/>
              <a:lstStyle/>
              <a:p>
                <a:pPr>
                  <a:defRPr/>
                </a:pPr>
                <a:r>
                  <a:rPr lang="en-US"/>
                  <a:t>Average Percent of Children</a:t>
                </a:r>
              </a:p>
            </c:rich>
          </c:tx>
          <c:layout/>
          <c:overlay val="0"/>
        </c:title>
        <c:numFmt formatCode="0%" sourceLinked="1"/>
        <c:majorTickMark val="out"/>
        <c:minorTickMark val="none"/>
        <c:tickLblPos val="nextTo"/>
        <c:crossAx val="-2133444248"/>
        <c:crosses val="autoZero"/>
        <c:crossBetween val="between"/>
      </c:valAx>
      <c:spPr>
        <a:solidFill>
          <a:schemeClr val="bg1"/>
        </a:solidFill>
      </c:spPr>
    </c:plotArea>
    <c:legend>
      <c:legendPos val="b"/>
      <c:layout>
        <c:manualLayout>
          <c:xMode val="edge"/>
          <c:yMode val="edge"/>
          <c:x val="0.183568740279999"/>
          <c:y val="0.808094666065915"/>
          <c:w val="0.724987373913676"/>
          <c:h val="0.0676075999349639"/>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 SS2 by % served_3 groups'!$L$23</c:f>
              <c:strCache>
                <c:ptCount val="1"/>
                <c:pt idx="0">
                  <c:v>&lt;2.5% (N=24)</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by % served_3 groups'!$K$24:$K$26</c:f>
              <c:strCache>
                <c:ptCount val="3"/>
                <c:pt idx="0">
                  <c:v>Social Relationships</c:v>
                </c:pt>
                <c:pt idx="1">
                  <c:v>Knowledge and Skills</c:v>
                </c:pt>
                <c:pt idx="2">
                  <c:v>Action to Meet Needs</c:v>
                </c:pt>
              </c:strCache>
            </c:strRef>
          </c:cat>
          <c:val>
            <c:numRef>
              <c:f>'C SS2 by % served_3 groups'!$L$24:$L$26</c:f>
              <c:numCache>
                <c:formatCode>0%</c:formatCode>
                <c:ptCount val="3"/>
                <c:pt idx="0">
                  <c:v>0.54</c:v>
                </c:pt>
                <c:pt idx="1">
                  <c:v>0.45</c:v>
                </c:pt>
                <c:pt idx="2">
                  <c:v>0.52</c:v>
                </c:pt>
              </c:numCache>
            </c:numRef>
          </c:val>
        </c:ser>
        <c:ser>
          <c:idx val="1"/>
          <c:order val="1"/>
          <c:tx>
            <c:strRef>
              <c:f>'C SS2 by % served_3 groups'!$M$23</c:f>
              <c:strCache>
                <c:ptCount val="1"/>
                <c:pt idx="0">
                  <c:v>2.5% to &lt;3.9% (N=16)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by % served_3 groups'!$K$24:$K$26</c:f>
              <c:strCache>
                <c:ptCount val="3"/>
                <c:pt idx="0">
                  <c:v>Social Relationships</c:v>
                </c:pt>
                <c:pt idx="1">
                  <c:v>Knowledge and Skills</c:v>
                </c:pt>
                <c:pt idx="2">
                  <c:v>Action to Meet Needs</c:v>
                </c:pt>
              </c:strCache>
            </c:strRef>
          </c:cat>
          <c:val>
            <c:numRef>
              <c:f>'C SS2 by % served_3 groups'!$M$24:$M$26</c:f>
              <c:numCache>
                <c:formatCode>0%</c:formatCode>
                <c:ptCount val="3"/>
                <c:pt idx="0">
                  <c:v>0.64</c:v>
                </c:pt>
                <c:pt idx="1">
                  <c:v>0.55</c:v>
                </c:pt>
                <c:pt idx="2">
                  <c:v>0.64</c:v>
                </c:pt>
              </c:numCache>
            </c:numRef>
          </c:val>
        </c:ser>
        <c:ser>
          <c:idx val="2"/>
          <c:order val="2"/>
          <c:tx>
            <c:strRef>
              <c:f>'C SS2 by % served_3 groups'!$N$23</c:f>
              <c:strCache>
                <c:ptCount val="1"/>
                <c:pt idx="0">
                  <c:v>3.9%+(N=11)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by % served_3 groups'!$K$24:$K$26</c:f>
              <c:strCache>
                <c:ptCount val="3"/>
                <c:pt idx="0">
                  <c:v>Social Relationships</c:v>
                </c:pt>
                <c:pt idx="1">
                  <c:v>Knowledge and Skills</c:v>
                </c:pt>
                <c:pt idx="2">
                  <c:v>Action to Meet Needs</c:v>
                </c:pt>
              </c:strCache>
            </c:strRef>
          </c:cat>
          <c:val>
            <c:numRef>
              <c:f>'C SS2 by % served_3 groups'!$N$24:$N$26</c:f>
              <c:numCache>
                <c:formatCode>0%</c:formatCode>
                <c:ptCount val="3"/>
                <c:pt idx="0">
                  <c:v>0.61</c:v>
                </c:pt>
                <c:pt idx="1">
                  <c:v>0.53</c:v>
                </c:pt>
                <c:pt idx="2">
                  <c:v>0.61</c:v>
                </c:pt>
              </c:numCache>
            </c:numRef>
          </c:val>
        </c:ser>
        <c:dLbls>
          <c:showLegendKey val="0"/>
          <c:showVal val="0"/>
          <c:showCatName val="0"/>
          <c:showSerName val="0"/>
          <c:showPercent val="0"/>
          <c:showBubbleSize val="0"/>
        </c:dLbls>
        <c:gapWidth val="150"/>
        <c:axId val="-2137126344"/>
        <c:axId val="-2137123224"/>
      </c:barChart>
      <c:catAx>
        <c:axId val="-2137126344"/>
        <c:scaling>
          <c:orientation val="minMax"/>
        </c:scaling>
        <c:delete val="0"/>
        <c:axPos val="b"/>
        <c:numFmt formatCode="General" sourceLinked="0"/>
        <c:majorTickMark val="out"/>
        <c:minorTickMark val="none"/>
        <c:tickLblPos val="nextTo"/>
        <c:crossAx val="-2137123224"/>
        <c:crosses val="autoZero"/>
        <c:auto val="1"/>
        <c:lblAlgn val="ctr"/>
        <c:lblOffset val="100"/>
        <c:noMultiLvlLbl val="0"/>
      </c:catAx>
      <c:valAx>
        <c:axId val="-2137123224"/>
        <c:scaling>
          <c:orientation val="minMax"/>
          <c:max val="1.0"/>
        </c:scaling>
        <c:delete val="0"/>
        <c:axPos val="l"/>
        <c:title>
          <c:tx>
            <c:rich>
              <a:bodyPr rot="-5400000" vert="horz"/>
              <a:lstStyle/>
              <a:p>
                <a:pPr>
                  <a:defRPr/>
                </a:pPr>
                <a:r>
                  <a:rPr lang="en-US"/>
                  <a:t>Average Percent of Children</a:t>
                </a:r>
              </a:p>
            </c:rich>
          </c:tx>
          <c:layout/>
          <c:overlay val="0"/>
        </c:title>
        <c:numFmt formatCode="0%" sourceLinked="1"/>
        <c:majorTickMark val="out"/>
        <c:minorTickMark val="none"/>
        <c:tickLblPos val="nextTo"/>
        <c:crossAx val="-2137126344"/>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 SS2 avg by ITCA'!$R$27</c:f>
              <c:strCache>
                <c:ptCount val="1"/>
                <c:pt idx="0">
                  <c:v>C - Restrictive (N=19)</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avg by ITCA'!$Q$28:$Q$30</c:f>
              <c:strCache>
                <c:ptCount val="3"/>
                <c:pt idx="0">
                  <c:v>Social Relationships</c:v>
                </c:pt>
                <c:pt idx="1">
                  <c:v>Knowledge and Skills</c:v>
                </c:pt>
                <c:pt idx="2">
                  <c:v>Action to Meet Needs</c:v>
                </c:pt>
              </c:strCache>
            </c:strRef>
          </c:cat>
          <c:val>
            <c:numRef>
              <c:f>'C SS2 avg by ITCA'!$R$28:$R$30</c:f>
              <c:numCache>
                <c:formatCode>0%</c:formatCode>
                <c:ptCount val="3"/>
                <c:pt idx="0">
                  <c:v>0.59</c:v>
                </c:pt>
                <c:pt idx="1">
                  <c:v>0.47</c:v>
                </c:pt>
                <c:pt idx="2">
                  <c:v>0.56</c:v>
                </c:pt>
              </c:numCache>
            </c:numRef>
          </c:val>
        </c:ser>
        <c:ser>
          <c:idx val="1"/>
          <c:order val="1"/>
          <c:tx>
            <c:strRef>
              <c:f>'C SS2 avg by ITCA'!$S$27</c:f>
              <c:strCache>
                <c:ptCount val="1"/>
                <c:pt idx="0">
                  <c:v>B - Medium (N=17)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avg by ITCA'!$Q$28:$Q$30</c:f>
              <c:strCache>
                <c:ptCount val="3"/>
                <c:pt idx="0">
                  <c:v>Social Relationships</c:v>
                </c:pt>
                <c:pt idx="1">
                  <c:v>Knowledge and Skills</c:v>
                </c:pt>
                <c:pt idx="2">
                  <c:v>Action to Meet Needs</c:v>
                </c:pt>
              </c:strCache>
            </c:strRef>
          </c:cat>
          <c:val>
            <c:numRef>
              <c:f>'C SS2 avg by ITCA'!$S$28:$S$30</c:f>
              <c:numCache>
                <c:formatCode>0%</c:formatCode>
                <c:ptCount val="3"/>
                <c:pt idx="0">
                  <c:v>0.54</c:v>
                </c:pt>
                <c:pt idx="1">
                  <c:v>0.5</c:v>
                </c:pt>
                <c:pt idx="2">
                  <c:v>0.57</c:v>
                </c:pt>
              </c:numCache>
            </c:numRef>
          </c:val>
        </c:ser>
        <c:ser>
          <c:idx val="2"/>
          <c:order val="2"/>
          <c:tx>
            <c:strRef>
              <c:f>'C SS2 avg by ITCA'!$T$27</c:f>
              <c:strCache>
                <c:ptCount val="1"/>
                <c:pt idx="0">
                  <c:v>A - Broad (N=15)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SS2 avg by ITCA'!$Q$28:$Q$30</c:f>
              <c:strCache>
                <c:ptCount val="3"/>
                <c:pt idx="0">
                  <c:v>Social Relationships</c:v>
                </c:pt>
                <c:pt idx="1">
                  <c:v>Knowledge and Skills</c:v>
                </c:pt>
                <c:pt idx="2">
                  <c:v>Action to Meet Needs</c:v>
                </c:pt>
              </c:strCache>
            </c:strRef>
          </c:cat>
          <c:val>
            <c:numRef>
              <c:f>'C SS2 avg by ITCA'!$T$28:$T$30</c:f>
              <c:numCache>
                <c:formatCode>0%</c:formatCode>
                <c:ptCount val="3"/>
                <c:pt idx="0">
                  <c:v>0.63</c:v>
                </c:pt>
                <c:pt idx="1">
                  <c:v>0.54</c:v>
                </c:pt>
                <c:pt idx="2">
                  <c:v>0.62</c:v>
                </c:pt>
              </c:numCache>
            </c:numRef>
          </c:val>
        </c:ser>
        <c:dLbls>
          <c:showLegendKey val="0"/>
          <c:showVal val="0"/>
          <c:showCatName val="0"/>
          <c:showSerName val="0"/>
          <c:showPercent val="0"/>
          <c:showBubbleSize val="0"/>
        </c:dLbls>
        <c:gapWidth val="150"/>
        <c:axId val="-2137041880"/>
        <c:axId val="-2137038760"/>
      </c:barChart>
      <c:catAx>
        <c:axId val="-2137041880"/>
        <c:scaling>
          <c:orientation val="minMax"/>
        </c:scaling>
        <c:delete val="0"/>
        <c:axPos val="b"/>
        <c:numFmt formatCode="General" sourceLinked="0"/>
        <c:majorTickMark val="out"/>
        <c:minorTickMark val="none"/>
        <c:tickLblPos val="nextTo"/>
        <c:crossAx val="-2137038760"/>
        <c:crosses val="autoZero"/>
        <c:auto val="1"/>
        <c:lblAlgn val="ctr"/>
        <c:lblOffset val="100"/>
        <c:noMultiLvlLbl val="0"/>
      </c:catAx>
      <c:valAx>
        <c:axId val="-2137038760"/>
        <c:scaling>
          <c:orientation val="minMax"/>
          <c:max val="1.0"/>
        </c:scaling>
        <c:delete val="0"/>
        <c:axPos val="l"/>
        <c:title>
          <c:tx>
            <c:rich>
              <a:bodyPr rot="-5400000" vert="horz"/>
              <a:lstStyle/>
              <a:p>
                <a:pPr>
                  <a:defRPr/>
                </a:pPr>
                <a:r>
                  <a:rPr lang="en-US"/>
                  <a:t>Average Percent of Children</a:t>
                </a:r>
              </a:p>
            </c:rich>
          </c:tx>
          <c:layout/>
          <c:overlay val="0"/>
        </c:title>
        <c:numFmt formatCode="0%" sourceLinked="1"/>
        <c:majorTickMark val="out"/>
        <c:minorTickMark val="none"/>
        <c:tickLblPos val="nextTo"/>
        <c:crossAx val="-2137041880"/>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 percent served 3 groups'!$K$24</c:f>
              <c:strCache>
                <c:ptCount val="1"/>
                <c:pt idx="0">
                  <c:v>&lt;5.7% (N=21)</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served 3 groups'!$J$25:$J$27</c:f>
              <c:strCache>
                <c:ptCount val="3"/>
                <c:pt idx="0">
                  <c:v>Social Relationships</c:v>
                </c:pt>
                <c:pt idx="1">
                  <c:v>Knowledge and Skills</c:v>
                </c:pt>
                <c:pt idx="2">
                  <c:v>Action to Meet Needs</c:v>
                </c:pt>
              </c:strCache>
            </c:strRef>
          </c:cat>
          <c:val>
            <c:numRef>
              <c:f>'B percent served 3 groups'!$K$25:$K$27</c:f>
              <c:numCache>
                <c:formatCode>0%</c:formatCode>
                <c:ptCount val="3"/>
                <c:pt idx="0">
                  <c:v>0.58</c:v>
                </c:pt>
                <c:pt idx="1">
                  <c:v>0.5</c:v>
                </c:pt>
                <c:pt idx="2">
                  <c:v>0.66</c:v>
                </c:pt>
              </c:numCache>
            </c:numRef>
          </c:val>
        </c:ser>
        <c:ser>
          <c:idx val="1"/>
          <c:order val="1"/>
          <c:tx>
            <c:strRef>
              <c:f>'B percent served 3 groups'!$L$24</c:f>
              <c:strCache>
                <c:ptCount val="1"/>
                <c:pt idx="0">
                  <c:v>5.7% to &lt;7.5% (N=16)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served 3 groups'!$J$25:$J$27</c:f>
              <c:strCache>
                <c:ptCount val="3"/>
                <c:pt idx="0">
                  <c:v>Social Relationships</c:v>
                </c:pt>
                <c:pt idx="1">
                  <c:v>Knowledge and Skills</c:v>
                </c:pt>
                <c:pt idx="2">
                  <c:v>Action to Meet Needs</c:v>
                </c:pt>
              </c:strCache>
            </c:strRef>
          </c:cat>
          <c:val>
            <c:numRef>
              <c:f>'B percent served 3 groups'!$L$25:$L$27</c:f>
              <c:numCache>
                <c:formatCode>0%</c:formatCode>
                <c:ptCount val="3"/>
                <c:pt idx="0">
                  <c:v>0.58</c:v>
                </c:pt>
                <c:pt idx="1">
                  <c:v>0.52</c:v>
                </c:pt>
                <c:pt idx="2">
                  <c:v>0.59</c:v>
                </c:pt>
              </c:numCache>
            </c:numRef>
          </c:val>
        </c:ser>
        <c:ser>
          <c:idx val="2"/>
          <c:order val="2"/>
          <c:tx>
            <c:strRef>
              <c:f>'B percent served 3 groups'!$M$24</c:f>
              <c:strCache>
                <c:ptCount val="1"/>
                <c:pt idx="0">
                  <c:v>7.5%+(N=13)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served 3 groups'!$J$25:$J$27</c:f>
              <c:strCache>
                <c:ptCount val="3"/>
                <c:pt idx="0">
                  <c:v>Social Relationships</c:v>
                </c:pt>
                <c:pt idx="1">
                  <c:v>Knowledge and Skills</c:v>
                </c:pt>
                <c:pt idx="2">
                  <c:v>Action to Meet Needs</c:v>
                </c:pt>
              </c:strCache>
            </c:strRef>
          </c:cat>
          <c:val>
            <c:numRef>
              <c:f>'B percent served 3 groups'!$M$25:$M$27</c:f>
              <c:numCache>
                <c:formatCode>0%</c:formatCode>
                <c:ptCount val="3"/>
                <c:pt idx="0">
                  <c:v>0.58</c:v>
                </c:pt>
                <c:pt idx="1">
                  <c:v>0.54</c:v>
                </c:pt>
                <c:pt idx="2">
                  <c:v>0.64</c:v>
                </c:pt>
              </c:numCache>
            </c:numRef>
          </c:val>
        </c:ser>
        <c:dLbls>
          <c:showLegendKey val="0"/>
          <c:showVal val="0"/>
          <c:showCatName val="0"/>
          <c:showSerName val="0"/>
          <c:showPercent val="0"/>
          <c:showBubbleSize val="0"/>
        </c:dLbls>
        <c:gapWidth val="150"/>
        <c:axId val="-2139003576"/>
        <c:axId val="-2139006712"/>
      </c:barChart>
      <c:catAx>
        <c:axId val="-2139003576"/>
        <c:scaling>
          <c:orientation val="minMax"/>
        </c:scaling>
        <c:delete val="0"/>
        <c:axPos val="b"/>
        <c:numFmt formatCode="General" sourceLinked="0"/>
        <c:majorTickMark val="out"/>
        <c:minorTickMark val="none"/>
        <c:tickLblPos val="nextTo"/>
        <c:crossAx val="-2139006712"/>
        <c:crosses val="autoZero"/>
        <c:auto val="1"/>
        <c:lblAlgn val="ctr"/>
        <c:lblOffset val="100"/>
        <c:noMultiLvlLbl val="0"/>
      </c:catAx>
      <c:valAx>
        <c:axId val="-2139006712"/>
        <c:scaling>
          <c:orientation val="minMax"/>
          <c:max val="1.0"/>
        </c:scaling>
        <c:delete val="0"/>
        <c:axPos val="l"/>
        <c:title>
          <c:tx>
            <c:rich>
              <a:bodyPr rot="-5400000" vert="horz"/>
              <a:lstStyle/>
              <a:p>
                <a:pPr>
                  <a:defRPr/>
                </a:pPr>
                <a:r>
                  <a:rPr lang="en-US"/>
                  <a:t>Average Percent of Children</a:t>
                </a:r>
              </a:p>
            </c:rich>
          </c:tx>
          <c:layout/>
          <c:overlay val="0"/>
        </c:title>
        <c:numFmt formatCode="0%" sourceLinked="1"/>
        <c:majorTickMark val="out"/>
        <c:minorTickMark val="none"/>
        <c:tickLblPos val="nextTo"/>
        <c:crossAx val="-2139003576"/>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925836193553"/>
          <c:y val="0.0459410353878179"/>
          <c:w val="0.881269488749804"/>
          <c:h val="0.79924088152774"/>
        </c:manualLayout>
      </c:layout>
      <c:lineChart>
        <c:grouping val="standard"/>
        <c:varyColors val="0"/>
        <c:ser>
          <c:idx val="0"/>
          <c:order val="0"/>
          <c:tx>
            <c:strRef>
              <c:f>Sheet1!$O$3</c:f>
              <c:strCache>
                <c:ptCount val="1"/>
                <c:pt idx="0">
                  <c:v>AK</c:v>
                </c:pt>
              </c:strCache>
            </c:strRef>
          </c:tx>
          <c:marker>
            <c:symbol val="none"/>
          </c:marker>
          <c:cat>
            <c:strRef>
              <c:f>Sheet1!$R$2:$U$2</c:f>
              <c:strCache>
                <c:ptCount val="4"/>
                <c:pt idx="0">
                  <c:v>2010-11</c:v>
                </c:pt>
                <c:pt idx="1">
                  <c:v>2011-12</c:v>
                </c:pt>
                <c:pt idx="2">
                  <c:v>2012-13</c:v>
                </c:pt>
                <c:pt idx="3">
                  <c:v>2013-14</c:v>
                </c:pt>
              </c:strCache>
            </c:strRef>
          </c:cat>
          <c:val>
            <c:numRef>
              <c:f>Sheet1!$R$3:$U$3</c:f>
              <c:numCache>
                <c:formatCode>General</c:formatCode>
                <c:ptCount val="4"/>
                <c:pt idx="0">
                  <c:v>69.2568</c:v>
                </c:pt>
                <c:pt idx="1">
                  <c:v>64.11</c:v>
                </c:pt>
                <c:pt idx="2">
                  <c:v>65.0</c:v>
                </c:pt>
                <c:pt idx="3">
                  <c:v>65.2</c:v>
                </c:pt>
              </c:numCache>
            </c:numRef>
          </c:val>
          <c:smooth val="0"/>
        </c:ser>
        <c:ser>
          <c:idx val="1"/>
          <c:order val="1"/>
          <c:tx>
            <c:strRef>
              <c:f>Sheet1!$O$4</c:f>
              <c:strCache>
                <c:ptCount val="1"/>
                <c:pt idx="0">
                  <c:v>AL</c:v>
                </c:pt>
              </c:strCache>
            </c:strRef>
          </c:tx>
          <c:marker>
            <c:symbol val="none"/>
          </c:marker>
          <c:cat>
            <c:strRef>
              <c:f>Sheet1!$R$2:$U$2</c:f>
              <c:strCache>
                <c:ptCount val="4"/>
                <c:pt idx="0">
                  <c:v>2010-11</c:v>
                </c:pt>
                <c:pt idx="1">
                  <c:v>2011-12</c:v>
                </c:pt>
                <c:pt idx="2">
                  <c:v>2012-13</c:v>
                </c:pt>
                <c:pt idx="3">
                  <c:v>2013-14</c:v>
                </c:pt>
              </c:strCache>
            </c:strRef>
          </c:cat>
          <c:val>
            <c:numRef>
              <c:f>Sheet1!$R$4:$U$4</c:f>
              <c:numCache>
                <c:formatCode>General</c:formatCode>
                <c:ptCount val="4"/>
                <c:pt idx="0">
                  <c:v>75.7829</c:v>
                </c:pt>
                <c:pt idx="1">
                  <c:v>75.63</c:v>
                </c:pt>
                <c:pt idx="2">
                  <c:v>79.0</c:v>
                </c:pt>
                <c:pt idx="3">
                  <c:v>76.1</c:v>
                </c:pt>
              </c:numCache>
            </c:numRef>
          </c:val>
          <c:smooth val="0"/>
        </c:ser>
        <c:ser>
          <c:idx val="2"/>
          <c:order val="2"/>
          <c:tx>
            <c:strRef>
              <c:f>Sheet1!$O$5</c:f>
              <c:strCache>
                <c:ptCount val="1"/>
                <c:pt idx="0">
                  <c:v>AR</c:v>
                </c:pt>
              </c:strCache>
            </c:strRef>
          </c:tx>
          <c:marker>
            <c:symbol val="none"/>
          </c:marker>
          <c:cat>
            <c:strRef>
              <c:f>Sheet1!$R$2:$U$2</c:f>
              <c:strCache>
                <c:ptCount val="4"/>
                <c:pt idx="0">
                  <c:v>2010-11</c:v>
                </c:pt>
                <c:pt idx="1">
                  <c:v>2011-12</c:v>
                </c:pt>
                <c:pt idx="2">
                  <c:v>2012-13</c:v>
                </c:pt>
                <c:pt idx="3">
                  <c:v>2013-14</c:v>
                </c:pt>
              </c:strCache>
            </c:strRef>
          </c:cat>
          <c:val>
            <c:numRef>
              <c:f>Sheet1!$R$5:$U$5</c:f>
              <c:numCache>
                <c:formatCode>General</c:formatCode>
                <c:ptCount val="4"/>
                <c:pt idx="0">
                  <c:v>65.70370000000001</c:v>
                </c:pt>
                <c:pt idx="1">
                  <c:v>69.82</c:v>
                </c:pt>
                <c:pt idx="2">
                  <c:v>59.0</c:v>
                </c:pt>
                <c:pt idx="3">
                  <c:v>68.1</c:v>
                </c:pt>
              </c:numCache>
            </c:numRef>
          </c:val>
          <c:smooth val="0"/>
        </c:ser>
        <c:ser>
          <c:idx val="3"/>
          <c:order val="3"/>
          <c:tx>
            <c:strRef>
              <c:f>Sheet1!$O$6</c:f>
              <c:strCache>
                <c:ptCount val="1"/>
                <c:pt idx="0">
                  <c:v>AS</c:v>
                </c:pt>
              </c:strCache>
            </c:strRef>
          </c:tx>
          <c:marker>
            <c:symbol val="none"/>
          </c:marker>
          <c:cat>
            <c:strRef>
              <c:f>Sheet1!$R$2:$U$2</c:f>
              <c:strCache>
                <c:ptCount val="4"/>
                <c:pt idx="0">
                  <c:v>2010-11</c:v>
                </c:pt>
                <c:pt idx="1">
                  <c:v>2011-12</c:v>
                </c:pt>
                <c:pt idx="2">
                  <c:v>2012-13</c:v>
                </c:pt>
                <c:pt idx="3">
                  <c:v>2013-14</c:v>
                </c:pt>
              </c:strCache>
            </c:strRef>
          </c:cat>
          <c:val>
            <c:numRef>
              <c:f>Sheet1!$R$6:$U$6</c:f>
              <c:numCache>
                <c:formatCode>General</c:formatCode>
                <c:ptCount val="4"/>
                <c:pt idx="0">
                  <c:v>100.0</c:v>
                </c:pt>
                <c:pt idx="1">
                  <c:v>100.0</c:v>
                </c:pt>
                <c:pt idx="2">
                  <c:v>100.0</c:v>
                </c:pt>
                <c:pt idx="3">
                  <c:v>100.0</c:v>
                </c:pt>
              </c:numCache>
            </c:numRef>
          </c:val>
          <c:smooth val="0"/>
        </c:ser>
        <c:ser>
          <c:idx val="4"/>
          <c:order val="4"/>
          <c:tx>
            <c:strRef>
              <c:f>Sheet1!$O$7</c:f>
              <c:strCache>
                <c:ptCount val="1"/>
                <c:pt idx="0">
                  <c:v>AZ</c:v>
                </c:pt>
              </c:strCache>
            </c:strRef>
          </c:tx>
          <c:marker>
            <c:symbol val="none"/>
          </c:marker>
          <c:cat>
            <c:strRef>
              <c:f>Sheet1!$R$2:$U$2</c:f>
              <c:strCache>
                <c:ptCount val="4"/>
                <c:pt idx="0">
                  <c:v>2010-11</c:v>
                </c:pt>
                <c:pt idx="1">
                  <c:v>2011-12</c:v>
                </c:pt>
                <c:pt idx="2">
                  <c:v>2012-13</c:v>
                </c:pt>
                <c:pt idx="3">
                  <c:v>2013-14</c:v>
                </c:pt>
              </c:strCache>
            </c:strRef>
          </c:cat>
          <c:val>
            <c:numRef>
              <c:f>Sheet1!$R$7:$U$7</c:f>
              <c:numCache>
                <c:formatCode>General</c:formatCode>
                <c:ptCount val="4"/>
                <c:pt idx="0">
                  <c:v>61.36360000000001</c:v>
                </c:pt>
                <c:pt idx="1">
                  <c:v>71.58</c:v>
                </c:pt>
                <c:pt idx="2">
                  <c:v>68.0</c:v>
                </c:pt>
                <c:pt idx="3">
                  <c:v>71.7</c:v>
                </c:pt>
              </c:numCache>
            </c:numRef>
          </c:val>
          <c:smooth val="0"/>
        </c:ser>
        <c:ser>
          <c:idx val="5"/>
          <c:order val="5"/>
          <c:tx>
            <c:strRef>
              <c:f>Sheet1!$O$8</c:f>
              <c:strCache>
                <c:ptCount val="1"/>
                <c:pt idx="0">
                  <c:v>CA</c:v>
                </c:pt>
              </c:strCache>
            </c:strRef>
          </c:tx>
          <c:marker>
            <c:symbol val="none"/>
          </c:marker>
          <c:cat>
            <c:strRef>
              <c:f>Sheet1!$R$2:$U$2</c:f>
              <c:strCache>
                <c:ptCount val="4"/>
                <c:pt idx="0">
                  <c:v>2010-11</c:v>
                </c:pt>
                <c:pt idx="1">
                  <c:v>2011-12</c:v>
                </c:pt>
                <c:pt idx="2">
                  <c:v>2012-13</c:v>
                </c:pt>
                <c:pt idx="3">
                  <c:v>2013-14</c:v>
                </c:pt>
              </c:strCache>
            </c:strRef>
          </c:cat>
          <c:val>
            <c:numRef>
              <c:f>Sheet1!$R$8:$U$8</c:f>
              <c:numCache>
                <c:formatCode>General</c:formatCode>
                <c:ptCount val="4"/>
                <c:pt idx="0">
                  <c:v>42.1892</c:v>
                </c:pt>
                <c:pt idx="1">
                  <c:v>45.4</c:v>
                </c:pt>
                <c:pt idx="2">
                  <c:v>43.0</c:v>
                </c:pt>
                <c:pt idx="3">
                  <c:v>44.43</c:v>
                </c:pt>
              </c:numCache>
            </c:numRef>
          </c:val>
          <c:smooth val="0"/>
        </c:ser>
        <c:ser>
          <c:idx val="6"/>
          <c:order val="6"/>
          <c:tx>
            <c:strRef>
              <c:f>Sheet1!$O$9</c:f>
              <c:strCache>
                <c:ptCount val="1"/>
                <c:pt idx="0">
                  <c:v>CO</c:v>
                </c:pt>
              </c:strCache>
            </c:strRef>
          </c:tx>
          <c:marker>
            <c:symbol val="none"/>
          </c:marker>
          <c:cat>
            <c:strRef>
              <c:f>Sheet1!$R$2:$U$2</c:f>
              <c:strCache>
                <c:ptCount val="4"/>
                <c:pt idx="0">
                  <c:v>2010-11</c:v>
                </c:pt>
                <c:pt idx="1">
                  <c:v>2011-12</c:v>
                </c:pt>
                <c:pt idx="2">
                  <c:v>2012-13</c:v>
                </c:pt>
                <c:pt idx="3">
                  <c:v>2013-14</c:v>
                </c:pt>
              </c:strCache>
            </c:strRef>
          </c:cat>
          <c:val>
            <c:numRef>
              <c:f>Sheet1!$R$9:$U$9</c:f>
              <c:numCache>
                <c:formatCode>General</c:formatCode>
                <c:ptCount val="4"/>
                <c:pt idx="0">
                  <c:v>74.3649</c:v>
                </c:pt>
                <c:pt idx="1">
                  <c:v>69.63000000000001</c:v>
                </c:pt>
                <c:pt idx="2">
                  <c:v>72.0</c:v>
                </c:pt>
                <c:pt idx="3">
                  <c:v>70.6</c:v>
                </c:pt>
              </c:numCache>
            </c:numRef>
          </c:val>
          <c:smooth val="0"/>
        </c:ser>
        <c:ser>
          <c:idx val="7"/>
          <c:order val="7"/>
          <c:tx>
            <c:strRef>
              <c:f>Sheet1!$O$10</c:f>
              <c:strCache>
                <c:ptCount val="1"/>
                <c:pt idx="0">
                  <c:v>CT</c:v>
                </c:pt>
              </c:strCache>
            </c:strRef>
          </c:tx>
          <c:marker>
            <c:symbol val="none"/>
          </c:marker>
          <c:cat>
            <c:strRef>
              <c:f>Sheet1!$R$2:$U$2</c:f>
              <c:strCache>
                <c:ptCount val="4"/>
                <c:pt idx="0">
                  <c:v>2010-11</c:v>
                </c:pt>
                <c:pt idx="1">
                  <c:v>2011-12</c:v>
                </c:pt>
                <c:pt idx="2">
                  <c:v>2012-13</c:v>
                </c:pt>
                <c:pt idx="3">
                  <c:v>2013-14</c:v>
                </c:pt>
              </c:strCache>
            </c:strRef>
          </c:cat>
          <c:val>
            <c:numRef>
              <c:f>Sheet1!$R$10:$U$10</c:f>
              <c:numCache>
                <c:formatCode>General</c:formatCode>
                <c:ptCount val="4"/>
                <c:pt idx="0">
                  <c:v>83.1179</c:v>
                </c:pt>
                <c:pt idx="1">
                  <c:v>77.61</c:v>
                </c:pt>
                <c:pt idx="2">
                  <c:v>76.0</c:v>
                </c:pt>
                <c:pt idx="3">
                  <c:v>72.8</c:v>
                </c:pt>
              </c:numCache>
            </c:numRef>
          </c:val>
          <c:smooth val="0"/>
        </c:ser>
        <c:ser>
          <c:idx val="8"/>
          <c:order val="8"/>
          <c:tx>
            <c:strRef>
              <c:f>Sheet1!$O$11</c:f>
              <c:strCache>
                <c:ptCount val="1"/>
                <c:pt idx="0">
                  <c:v>DC</c:v>
                </c:pt>
              </c:strCache>
            </c:strRef>
          </c:tx>
          <c:marker>
            <c:symbol val="none"/>
          </c:marker>
          <c:cat>
            <c:strRef>
              <c:f>Sheet1!$R$2:$U$2</c:f>
              <c:strCache>
                <c:ptCount val="4"/>
                <c:pt idx="0">
                  <c:v>2010-11</c:v>
                </c:pt>
                <c:pt idx="1">
                  <c:v>2011-12</c:v>
                </c:pt>
                <c:pt idx="2">
                  <c:v>2012-13</c:v>
                </c:pt>
                <c:pt idx="3">
                  <c:v>2013-14</c:v>
                </c:pt>
              </c:strCache>
            </c:strRef>
          </c:cat>
          <c:val>
            <c:numRef>
              <c:f>Sheet1!$R$11:$U$11</c:f>
              <c:numCache>
                <c:formatCode>General</c:formatCode>
                <c:ptCount val="4"/>
                <c:pt idx="0">
                  <c:v>95.4545</c:v>
                </c:pt>
                <c:pt idx="1">
                  <c:v>74.84</c:v>
                </c:pt>
                <c:pt idx="2">
                  <c:v>58.0</c:v>
                </c:pt>
                <c:pt idx="3">
                  <c:v>64.3</c:v>
                </c:pt>
              </c:numCache>
            </c:numRef>
          </c:val>
          <c:smooth val="0"/>
        </c:ser>
        <c:ser>
          <c:idx val="9"/>
          <c:order val="9"/>
          <c:tx>
            <c:strRef>
              <c:f>Sheet1!$O$12</c:f>
              <c:strCache>
                <c:ptCount val="1"/>
                <c:pt idx="0">
                  <c:v>DE</c:v>
                </c:pt>
              </c:strCache>
            </c:strRef>
          </c:tx>
          <c:marker>
            <c:symbol val="none"/>
          </c:marker>
          <c:cat>
            <c:strRef>
              <c:f>Sheet1!$R$2:$U$2</c:f>
              <c:strCache>
                <c:ptCount val="4"/>
                <c:pt idx="0">
                  <c:v>2010-11</c:v>
                </c:pt>
                <c:pt idx="1">
                  <c:v>2011-12</c:v>
                </c:pt>
                <c:pt idx="2">
                  <c:v>2012-13</c:v>
                </c:pt>
                <c:pt idx="3">
                  <c:v>2013-14</c:v>
                </c:pt>
              </c:strCache>
            </c:strRef>
          </c:cat>
          <c:val>
            <c:numRef>
              <c:f>Sheet1!$R$12:$U$12</c:f>
              <c:numCache>
                <c:formatCode>General</c:formatCode>
                <c:ptCount val="4"/>
                <c:pt idx="0">
                  <c:v>48.3412</c:v>
                </c:pt>
                <c:pt idx="1">
                  <c:v>52.02</c:v>
                </c:pt>
                <c:pt idx="2">
                  <c:v>40.0</c:v>
                </c:pt>
                <c:pt idx="3">
                  <c:v>52.5</c:v>
                </c:pt>
              </c:numCache>
            </c:numRef>
          </c:val>
          <c:smooth val="0"/>
        </c:ser>
        <c:ser>
          <c:idx val="10"/>
          <c:order val="10"/>
          <c:tx>
            <c:strRef>
              <c:f>Sheet1!$O$13</c:f>
              <c:strCache>
                <c:ptCount val="1"/>
                <c:pt idx="0">
                  <c:v>FL</c:v>
                </c:pt>
              </c:strCache>
            </c:strRef>
          </c:tx>
          <c:marker>
            <c:symbol val="none"/>
          </c:marker>
          <c:cat>
            <c:strRef>
              <c:f>Sheet1!$R$2:$U$2</c:f>
              <c:strCache>
                <c:ptCount val="4"/>
                <c:pt idx="0">
                  <c:v>2010-11</c:v>
                </c:pt>
                <c:pt idx="1">
                  <c:v>2011-12</c:v>
                </c:pt>
                <c:pt idx="2">
                  <c:v>2012-13</c:v>
                </c:pt>
                <c:pt idx="3">
                  <c:v>2013-14</c:v>
                </c:pt>
              </c:strCache>
            </c:strRef>
          </c:cat>
          <c:val>
            <c:numRef>
              <c:f>Sheet1!$R$13:$U$13</c:f>
              <c:numCache>
                <c:formatCode>General</c:formatCode>
                <c:ptCount val="4"/>
                <c:pt idx="0">
                  <c:v>35.0394</c:v>
                </c:pt>
                <c:pt idx="1">
                  <c:v>32.86</c:v>
                </c:pt>
                <c:pt idx="2">
                  <c:v>32.0</c:v>
                </c:pt>
                <c:pt idx="3">
                  <c:v>32.6</c:v>
                </c:pt>
              </c:numCache>
            </c:numRef>
          </c:val>
          <c:smooth val="0"/>
        </c:ser>
        <c:ser>
          <c:idx val="11"/>
          <c:order val="11"/>
          <c:tx>
            <c:strRef>
              <c:f>Sheet1!$O$14</c:f>
              <c:strCache>
                <c:ptCount val="1"/>
                <c:pt idx="0">
                  <c:v>GA</c:v>
                </c:pt>
              </c:strCache>
            </c:strRef>
          </c:tx>
          <c:marker>
            <c:symbol val="none"/>
          </c:marker>
          <c:cat>
            <c:strRef>
              <c:f>Sheet1!$R$2:$U$2</c:f>
              <c:strCache>
                <c:ptCount val="4"/>
                <c:pt idx="0">
                  <c:v>2010-11</c:v>
                </c:pt>
                <c:pt idx="1">
                  <c:v>2011-12</c:v>
                </c:pt>
                <c:pt idx="2">
                  <c:v>2012-13</c:v>
                </c:pt>
                <c:pt idx="3">
                  <c:v>2013-14</c:v>
                </c:pt>
              </c:strCache>
            </c:strRef>
          </c:cat>
          <c:val>
            <c:numRef>
              <c:f>Sheet1!$R$14:$U$14</c:f>
              <c:numCache>
                <c:formatCode>General</c:formatCode>
                <c:ptCount val="4"/>
                <c:pt idx="0">
                  <c:v>89.8943</c:v>
                </c:pt>
                <c:pt idx="1">
                  <c:v>89.66</c:v>
                </c:pt>
                <c:pt idx="2">
                  <c:v>91.0</c:v>
                </c:pt>
                <c:pt idx="3">
                  <c:v>90.2</c:v>
                </c:pt>
              </c:numCache>
            </c:numRef>
          </c:val>
          <c:smooth val="0"/>
        </c:ser>
        <c:ser>
          <c:idx val="12"/>
          <c:order val="12"/>
          <c:tx>
            <c:strRef>
              <c:f>Sheet1!$O$15</c:f>
              <c:strCache>
                <c:ptCount val="1"/>
                <c:pt idx="0">
                  <c:v>GU</c:v>
                </c:pt>
              </c:strCache>
            </c:strRef>
          </c:tx>
          <c:marker>
            <c:symbol val="none"/>
          </c:marker>
          <c:cat>
            <c:strRef>
              <c:f>Sheet1!$R$2:$U$2</c:f>
              <c:strCache>
                <c:ptCount val="4"/>
                <c:pt idx="0">
                  <c:v>2010-11</c:v>
                </c:pt>
                <c:pt idx="1">
                  <c:v>2011-12</c:v>
                </c:pt>
                <c:pt idx="2">
                  <c:v>2012-13</c:v>
                </c:pt>
                <c:pt idx="3">
                  <c:v>2013-14</c:v>
                </c:pt>
              </c:strCache>
            </c:strRef>
          </c:cat>
          <c:val>
            <c:numRef>
              <c:f>Sheet1!$R$15:$U$15</c:f>
              <c:numCache>
                <c:formatCode>General</c:formatCode>
                <c:ptCount val="4"/>
                <c:pt idx="0">
                  <c:v>66.6667</c:v>
                </c:pt>
                <c:pt idx="1">
                  <c:v>62.16000000000001</c:v>
                </c:pt>
                <c:pt idx="2">
                  <c:v>75.0</c:v>
                </c:pt>
                <c:pt idx="3">
                  <c:v>58.8</c:v>
                </c:pt>
              </c:numCache>
            </c:numRef>
          </c:val>
          <c:smooth val="0"/>
        </c:ser>
        <c:ser>
          <c:idx val="13"/>
          <c:order val="13"/>
          <c:tx>
            <c:strRef>
              <c:f>Sheet1!$O$16</c:f>
              <c:strCache>
                <c:ptCount val="1"/>
                <c:pt idx="0">
                  <c:v>HI</c:v>
                </c:pt>
              </c:strCache>
            </c:strRef>
          </c:tx>
          <c:marker>
            <c:symbol val="none"/>
          </c:marker>
          <c:cat>
            <c:strRef>
              <c:f>Sheet1!$R$2:$U$2</c:f>
              <c:strCache>
                <c:ptCount val="4"/>
                <c:pt idx="0">
                  <c:v>2010-11</c:v>
                </c:pt>
                <c:pt idx="1">
                  <c:v>2011-12</c:v>
                </c:pt>
                <c:pt idx="2">
                  <c:v>2012-13</c:v>
                </c:pt>
                <c:pt idx="3">
                  <c:v>2013-14</c:v>
                </c:pt>
              </c:strCache>
            </c:strRef>
          </c:cat>
          <c:val>
            <c:numRef>
              <c:f>Sheet1!$R$16:$U$16</c:f>
              <c:numCache>
                <c:formatCode>General</c:formatCode>
                <c:ptCount val="4"/>
                <c:pt idx="0">
                  <c:v>61.59840000000001</c:v>
                </c:pt>
                <c:pt idx="1">
                  <c:v>59.54000000000001</c:v>
                </c:pt>
                <c:pt idx="2">
                  <c:v>56.0</c:v>
                </c:pt>
                <c:pt idx="3">
                  <c:v>53.1</c:v>
                </c:pt>
              </c:numCache>
            </c:numRef>
          </c:val>
          <c:smooth val="0"/>
        </c:ser>
        <c:ser>
          <c:idx val="14"/>
          <c:order val="14"/>
          <c:tx>
            <c:strRef>
              <c:f>Sheet1!$O$17</c:f>
              <c:strCache>
                <c:ptCount val="1"/>
                <c:pt idx="0">
                  <c:v>IA</c:v>
                </c:pt>
              </c:strCache>
            </c:strRef>
          </c:tx>
          <c:marker>
            <c:symbol val="none"/>
          </c:marker>
          <c:cat>
            <c:strRef>
              <c:f>Sheet1!$R$2:$U$2</c:f>
              <c:strCache>
                <c:ptCount val="4"/>
                <c:pt idx="0">
                  <c:v>2010-11</c:v>
                </c:pt>
                <c:pt idx="1">
                  <c:v>2011-12</c:v>
                </c:pt>
                <c:pt idx="2">
                  <c:v>2012-13</c:v>
                </c:pt>
                <c:pt idx="3">
                  <c:v>2013-14</c:v>
                </c:pt>
              </c:strCache>
            </c:strRef>
          </c:cat>
          <c:val>
            <c:numRef>
              <c:f>Sheet1!$R$17:$U$17</c:f>
              <c:numCache>
                <c:formatCode>General</c:formatCode>
                <c:ptCount val="4"/>
                <c:pt idx="0">
                  <c:v>40.1388</c:v>
                </c:pt>
                <c:pt idx="1">
                  <c:v>43.36</c:v>
                </c:pt>
                <c:pt idx="2">
                  <c:v>43.0</c:v>
                </c:pt>
                <c:pt idx="3">
                  <c:v>46.5</c:v>
                </c:pt>
              </c:numCache>
            </c:numRef>
          </c:val>
          <c:smooth val="0"/>
        </c:ser>
        <c:ser>
          <c:idx val="15"/>
          <c:order val="15"/>
          <c:tx>
            <c:strRef>
              <c:f>Sheet1!$O$18</c:f>
              <c:strCache>
                <c:ptCount val="1"/>
                <c:pt idx="0">
                  <c:v>ID</c:v>
                </c:pt>
              </c:strCache>
            </c:strRef>
          </c:tx>
          <c:marker>
            <c:symbol val="none"/>
          </c:marker>
          <c:cat>
            <c:strRef>
              <c:f>Sheet1!$R$2:$U$2</c:f>
              <c:strCache>
                <c:ptCount val="4"/>
                <c:pt idx="0">
                  <c:v>2010-11</c:v>
                </c:pt>
                <c:pt idx="1">
                  <c:v>2011-12</c:v>
                </c:pt>
                <c:pt idx="2">
                  <c:v>2012-13</c:v>
                </c:pt>
                <c:pt idx="3">
                  <c:v>2013-14</c:v>
                </c:pt>
              </c:strCache>
            </c:strRef>
          </c:cat>
          <c:val>
            <c:numRef>
              <c:f>Sheet1!$R$18:$U$18</c:f>
              <c:numCache>
                <c:formatCode>General</c:formatCode>
                <c:ptCount val="4"/>
                <c:pt idx="0">
                  <c:v>61.3739</c:v>
                </c:pt>
                <c:pt idx="1">
                  <c:v>60.29</c:v>
                </c:pt>
                <c:pt idx="2">
                  <c:v>60.0</c:v>
                </c:pt>
                <c:pt idx="3">
                  <c:v>57.5</c:v>
                </c:pt>
              </c:numCache>
            </c:numRef>
          </c:val>
          <c:smooth val="0"/>
        </c:ser>
        <c:ser>
          <c:idx val="16"/>
          <c:order val="16"/>
          <c:tx>
            <c:strRef>
              <c:f>Sheet1!$O$19</c:f>
              <c:strCache>
                <c:ptCount val="1"/>
                <c:pt idx="0">
                  <c:v>IL</c:v>
                </c:pt>
              </c:strCache>
            </c:strRef>
          </c:tx>
          <c:marker>
            <c:symbol val="none"/>
          </c:marker>
          <c:cat>
            <c:strRef>
              <c:f>Sheet1!$R$2:$U$2</c:f>
              <c:strCache>
                <c:ptCount val="4"/>
                <c:pt idx="0">
                  <c:v>2010-11</c:v>
                </c:pt>
                <c:pt idx="1">
                  <c:v>2011-12</c:v>
                </c:pt>
                <c:pt idx="2">
                  <c:v>2012-13</c:v>
                </c:pt>
                <c:pt idx="3">
                  <c:v>2013-14</c:v>
                </c:pt>
              </c:strCache>
            </c:strRef>
          </c:cat>
          <c:val>
            <c:numRef>
              <c:f>Sheet1!$R$19:$U$19</c:f>
              <c:numCache>
                <c:formatCode>General</c:formatCode>
                <c:ptCount val="4"/>
                <c:pt idx="0">
                  <c:v>66.3697</c:v>
                </c:pt>
                <c:pt idx="1">
                  <c:v>68.22</c:v>
                </c:pt>
                <c:pt idx="2">
                  <c:v>70.0</c:v>
                </c:pt>
                <c:pt idx="3">
                  <c:v>70.6</c:v>
                </c:pt>
              </c:numCache>
            </c:numRef>
          </c:val>
          <c:smooth val="0"/>
        </c:ser>
        <c:ser>
          <c:idx val="17"/>
          <c:order val="17"/>
          <c:tx>
            <c:strRef>
              <c:f>Sheet1!$O$20</c:f>
              <c:strCache>
                <c:ptCount val="1"/>
                <c:pt idx="0">
                  <c:v>IN</c:v>
                </c:pt>
              </c:strCache>
            </c:strRef>
          </c:tx>
          <c:marker>
            <c:symbol val="none"/>
          </c:marker>
          <c:cat>
            <c:strRef>
              <c:f>Sheet1!$R$2:$U$2</c:f>
              <c:strCache>
                <c:ptCount val="4"/>
                <c:pt idx="0">
                  <c:v>2010-11</c:v>
                </c:pt>
                <c:pt idx="1">
                  <c:v>2011-12</c:v>
                </c:pt>
                <c:pt idx="2">
                  <c:v>2012-13</c:v>
                </c:pt>
                <c:pt idx="3">
                  <c:v>2013-14</c:v>
                </c:pt>
              </c:strCache>
            </c:strRef>
          </c:cat>
          <c:val>
            <c:numRef>
              <c:f>Sheet1!$R$20:$U$20</c:f>
              <c:numCache>
                <c:formatCode>General</c:formatCode>
                <c:ptCount val="4"/>
                <c:pt idx="0">
                  <c:v>49.36332</c:v>
                </c:pt>
                <c:pt idx="1">
                  <c:v>49.64</c:v>
                </c:pt>
                <c:pt idx="2">
                  <c:v>52.0</c:v>
                </c:pt>
                <c:pt idx="3">
                  <c:v>53.9</c:v>
                </c:pt>
              </c:numCache>
            </c:numRef>
          </c:val>
          <c:smooth val="0"/>
        </c:ser>
        <c:ser>
          <c:idx val="18"/>
          <c:order val="18"/>
          <c:tx>
            <c:strRef>
              <c:f>Sheet1!$O$21</c:f>
              <c:strCache>
                <c:ptCount val="1"/>
                <c:pt idx="0">
                  <c:v>KS</c:v>
                </c:pt>
              </c:strCache>
            </c:strRef>
          </c:tx>
          <c:marker>
            <c:symbol val="none"/>
          </c:marker>
          <c:cat>
            <c:strRef>
              <c:f>Sheet1!$R$2:$U$2</c:f>
              <c:strCache>
                <c:ptCount val="4"/>
                <c:pt idx="0">
                  <c:v>2010-11</c:v>
                </c:pt>
                <c:pt idx="1">
                  <c:v>2011-12</c:v>
                </c:pt>
                <c:pt idx="2">
                  <c:v>2012-13</c:v>
                </c:pt>
                <c:pt idx="3">
                  <c:v>2013-14</c:v>
                </c:pt>
              </c:strCache>
            </c:strRef>
          </c:cat>
          <c:val>
            <c:numRef>
              <c:f>Sheet1!$R$21:$U$21</c:f>
              <c:numCache>
                <c:formatCode>General</c:formatCode>
                <c:ptCount val="4"/>
                <c:pt idx="0">
                  <c:v>58.76660000000001</c:v>
                </c:pt>
                <c:pt idx="1">
                  <c:v>65.44</c:v>
                </c:pt>
                <c:pt idx="2">
                  <c:v>69.0</c:v>
                </c:pt>
                <c:pt idx="3">
                  <c:v>69.5</c:v>
                </c:pt>
              </c:numCache>
            </c:numRef>
          </c:val>
          <c:smooth val="0"/>
        </c:ser>
        <c:ser>
          <c:idx val="19"/>
          <c:order val="19"/>
          <c:tx>
            <c:strRef>
              <c:f>Sheet1!$O$22</c:f>
              <c:strCache>
                <c:ptCount val="1"/>
                <c:pt idx="0">
                  <c:v>KY</c:v>
                </c:pt>
              </c:strCache>
            </c:strRef>
          </c:tx>
          <c:marker>
            <c:symbol val="none"/>
          </c:marker>
          <c:cat>
            <c:strRef>
              <c:f>Sheet1!$R$2:$U$2</c:f>
              <c:strCache>
                <c:ptCount val="4"/>
                <c:pt idx="0">
                  <c:v>2010-11</c:v>
                </c:pt>
                <c:pt idx="1">
                  <c:v>2011-12</c:v>
                </c:pt>
                <c:pt idx="2">
                  <c:v>2012-13</c:v>
                </c:pt>
                <c:pt idx="3">
                  <c:v>2013-14</c:v>
                </c:pt>
              </c:strCache>
            </c:strRef>
          </c:cat>
          <c:val>
            <c:numRef>
              <c:f>Sheet1!$R$22:$U$22</c:f>
              <c:numCache>
                <c:formatCode>General</c:formatCode>
                <c:ptCount val="4"/>
                <c:pt idx="0">
                  <c:v>91.87819999999998</c:v>
                </c:pt>
                <c:pt idx="1">
                  <c:v>91.26</c:v>
                </c:pt>
                <c:pt idx="2">
                  <c:v>90.0</c:v>
                </c:pt>
                <c:pt idx="3">
                  <c:v>86.4</c:v>
                </c:pt>
              </c:numCache>
            </c:numRef>
          </c:val>
          <c:smooth val="0"/>
        </c:ser>
        <c:ser>
          <c:idx val="20"/>
          <c:order val="20"/>
          <c:tx>
            <c:strRef>
              <c:f>Sheet1!$O$23</c:f>
              <c:strCache>
                <c:ptCount val="1"/>
                <c:pt idx="0">
                  <c:v>LA</c:v>
                </c:pt>
              </c:strCache>
            </c:strRef>
          </c:tx>
          <c:marker>
            <c:symbol val="none"/>
          </c:marker>
          <c:cat>
            <c:strRef>
              <c:f>Sheet1!$R$2:$U$2</c:f>
              <c:strCache>
                <c:ptCount val="4"/>
                <c:pt idx="0">
                  <c:v>2010-11</c:v>
                </c:pt>
                <c:pt idx="1">
                  <c:v>2011-12</c:v>
                </c:pt>
                <c:pt idx="2">
                  <c:v>2012-13</c:v>
                </c:pt>
                <c:pt idx="3">
                  <c:v>2013-14</c:v>
                </c:pt>
              </c:strCache>
            </c:strRef>
          </c:cat>
          <c:val>
            <c:numRef>
              <c:f>Sheet1!$R$23:$U$23</c:f>
              <c:numCache>
                <c:formatCode>General</c:formatCode>
                <c:ptCount val="4"/>
                <c:pt idx="0">
                  <c:v>16.9935</c:v>
                </c:pt>
                <c:pt idx="1">
                  <c:v>19.96</c:v>
                </c:pt>
                <c:pt idx="2">
                  <c:v>25.0</c:v>
                </c:pt>
                <c:pt idx="3">
                  <c:v>34.0</c:v>
                </c:pt>
              </c:numCache>
            </c:numRef>
          </c:val>
          <c:smooth val="0"/>
        </c:ser>
        <c:ser>
          <c:idx val="21"/>
          <c:order val="21"/>
          <c:tx>
            <c:strRef>
              <c:f>Sheet1!$O$24</c:f>
              <c:strCache>
                <c:ptCount val="1"/>
                <c:pt idx="0">
                  <c:v>MA</c:v>
                </c:pt>
              </c:strCache>
            </c:strRef>
          </c:tx>
          <c:marker>
            <c:symbol val="none"/>
          </c:marker>
          <c:cat>
            <c:strRef>
              <c:f>Sheet1!$R$2:$U$2</c:f>
              <c:strCache>
                <c:ptCount val="4"/>
                <c:pt idx="0">
                  <c:v>2010-11</c:v>
                </c:pt>
                <c:pt idx="1">
                  <c:v>2011-12</c:v>
                </c:pt>
                <c:pt idx="2">
                  <c:v>2012-13</c:v>
                </c:pt>
                <c:pt idx="3">
                  <c:v>2013-14</c:v>
                </c:pt>
              </c:strCache>
            </c:strRef>
          </c:cat>
          <c:val>
            <c:numRef>
              <c:f>Sheet1!$R$24:$U$24</c:f>
              <c:numCache>
                <c:formatCode>General</c:formatCode>
                <c:ptCount val="4"/>
                <c:pt idx="0">
                  <c:v>88.0591</c:v>
                </c:pt>
                <c:pt idx="1">
                  <c:v>60.70000000000001</c:v>
                </c:pt>
                <c:pt idx="2">
                  <c:v>57.0</c:v>
                </c:pt>
                <c:pt idx="3">
                  <c:v>56.7</c:v>
                </c:pt>
              </c:numCache>
            </c:numRef>
          </c:val>
          <c:smooth val="0"/>
        </c:ser>
        <c:ser>
          <c:idx val="22"/>
          <c:order val="22"/>
          <c:tx>
            <c:strRef>
              <c:f>Sheet1!$O$25</c:f>
              <c:strCache>
                <c:ptCount val="1"/>
                <c:pt idx="0">
                  <c:v>MD</c:v>
                </c:pt>
              </c:strCache>
            </c:strRef>
          </c:tx>
          <c:marker>
            <c:symbol val="none"/>
          </c:marker>
          <c:cat>
            <c:strRef>
              <c:f>Sheet1!$R$2:$U$2</c:f>
              <c:strCache>
                <c:ptCount val="4"/>
                <c:pt idx="0">
                  <c:v>2010-11</c:v>
                </c:pt>
                <c:pt idx="1">
                  <c:v>2011-12</c:v>
                </c:pt>
                <c:pt idx="2">
                  <c:v>2012-13</c:v>
                </c:pt>
                <c:pt idx="3">
                  <c:v>2013-14</c:v>
                </c:pt>
              </c:strCache>
            </c:strRef>
          </c:cat>
          <c:val>
            <c:numRef>
              <c:f>Sheet1!$R$25:$U$25</c:f>
              <c:numCache>
                <c:formatCode>General</c:formatCode>
                <c:ptCount val="4"/>
                <c:pt idx="0">
                  <c:v>75.994</c:v>
                </c:pt>
                <c:pt idx="1">
                  <c:v>70.25</c:v>
                </c:pt>
                <c:pt idx="2">
                  <c:v>69.0</c:v>
                </c:pt>
                <c:pt idx="3">
                  <c:v>66.0</c:v>
                </c:pt>
              </c:numCache>
            </c:numRef>
          </c:val>
          <c:smooth val="0"/>
        </c:ser>
        <c:ser>
          <c:idx val="23"/>
          <c:order val="23"/>
          <c:tx>
            <c:strRef>
              <c:f>Sheet1!$O$26</c:f>
              <c:strCache>
                <c:ptCount val="1"/>
                <c:pt idx="0">
                  <c:v>ME</c:v>
                </c:pt>
              </c:strCache>
            </c:strRef>
          </c:tx>
          <c:marker>
            <c:symbol val="none"/>
          </c:marker>
          <c:cat>
            <c:strRef>
              <c:f>Sheet1!$R$2:$U$2</c:f>
              <c:strCache>
                <c:ptCount val="4"/>
                <c:pt idx="0">
                  <c:v>2010-11</c:v>
                </c:pt>
                <c:pt idx="1">
                  <c:v>2011-12</c:v>
                </c:pt>
                <c:pt idx="2">
                  <c:v>2012-13</c:v>
                </c:pt>
                <c:pt idx="3">
                  <c:v>2013-14</c:v>
                </c:pt>
              </c:strCache>
            </c:strRef>
          </c:cat>
          <c:val>
            <c:numRef>
              <c:f>Sheet1!$R$26:$U$26</c:f>
              <c:numCache>
                <c:formatCode>General</c:formatCode>
                <c:ptCount val="4"/>
                <c:pt idx="0">
                  <c:v>41.5301</c:v>
                </c:pt>
                <c:pt idx="1">
                  <c:v>40.24000000000001</c:v>
                </c:pt>
                <c:pt idx="2">
                  <c:v>24.0</c:v>
                </c:pt>
                <c:pt idx="3">
                  <c:v>44.7</c:v>
                </c:pt>
              </c:numCache>
            </c:numRef>
          </c:val>
          <c:smooth val="0"/>
        </c:ser>
        <c:ser>
          <c:idx val="24"/>
          <c:order val="24"/>
          <c:tx>
            <c:strRef>
              <c:f>Sheet1!$O$27</c:f>
              <c:strCache>
                <c:ptCount val="1"/>
                <c:pt idx="0">
                  <c:v>MI</c:v>
                </c:pt>
              </c:strCache>
            </c:strRef>
          </c:tx>
          <c:marker>
            <c:symbol val="none"/>
          </c:marker>
          <c:cat>
            <c:strRef>
              <c:f>Sheet1!$R$2:$U$2</c:f>
              <c:strCache>
                <c:ptCount val="4"/>
                <c:pt idx="0">
                  <c:v>2010-11</c:v>
                </c:pt>
                <c:pt idx="1">
                  <c:v>2011-12</c:v>
                </c:pt>
                <c:pt idx="2">
                  <c:v>2012-13</c:v>
                </c:pt>
                <c:pt idx="3">
                  <c:v>2013-14</c:v>
                </c:pt>
              </c:strCache>
            </c:strRef>
          </c:cat>
          <c:val>
            <c:numRef>
              <c:f>Sheet1!$R$27:$U$27</c:f>
              <c:numCache>
                <c:formatCode>General</c:formatCode>
                <c:ptCount val="4"/>
                <c:pt idx="0">
                  <c:v>75.1136</c:v>
                </c:pt>
                <c:pt idx="1">
                  <c:v>74.94</c:v>
                </c:pt>
                <c:pt idx="2">
                  <c:v>76.0</c:v>
                </c:pt>
                <c:pt idx="3">
                  <c:v>78.2</c:v>
                </c:pt>
              </c:numCache>
            </c:numRef>
          </c:val>
          <c:smooth val="0"/>
        </c:ser>
        <c:ser>
          <c:idx val="25"/>
          <c:order val="25"/>
          <c:tx>
            <c:strRef>
              <c:f>Sheet1!$O$28</c:f>
              <c:strCache>
                <c:ptCount val="1"/>
                <c:pt idx="0">
                  <c:v>MN</c:v>
                </c:pt>
              </c:strCache>
            </c:strRef>
          </c:tx>
          <c:marker>
            <c:symbol val="none"/>
          </c:marker>
          <c:cat>
            <c:strRef>
              <c:f>Sheet1!$R$2:$U$2</c:f>
              <c:strCache>
                <c:ptCount val="4"/>
                <c:pt idx="0">
                  <c:v>2010-11</c:v>
                </c:pt>
                <c:pt idx="1">
                  <c:v>2011-12</c:v>
                </c:pt>
                <c:pt idx="2">
                  <c:v>2012-13</c:v>
                </c:pt>
                <c:pt idx="3">
                  <c:v>2013-14</c:v>
                </c:pt>
              </c:strCache>
            </c:strRef>
          </c:cat>
          <c:val>
            <c:numRef>
              <c:f>Sheet1!$R$28:$U$28</c:f>
              <c:numCache>
                <c:formatCode>General</c:formatCode>
                <c:ptCount val="4"/>
                <c:pt idx="0">
                  <c:v>62.9996</c:v>
                </c:pt>
                <c:pt idx="1">
                  <c:v>58.8</c:v>
                </c:pt>
                <c:pt idx="2">
                  <c:v>58.0</c:v>
                </c:pt>
                <c:pt idx="3">
                  <c:v>54.1</c:v>
                </c:pt>
              </c:numCache>
            </c:numRef>
          </c:val>
          <c:smooth val="0"/>
        </c:ser>
        <c:ser>
          <c:idx val="26"/>
          <c:order val="26"/>
          <c:tx>
            <c:strRef>
              <c:f>Sheet1!$O$29</c:f>
              <c:strCache>
                <c:ptCount val="1"/>
                <c:pt idx="0">
                  <c:v>MO</c:v>
                </c:pt>
              </c:strCache>
            </c:strRef>
          </c:tx>
          <c:marker>
            <c:symbol val="none"/>
          </c:marker>
          <c:cat>
            <c:strRef>
              <c:f>Sheet1!$R$2:$U$2</c:f>
              <c:strCache>
                <c:ptCount val="4"/>
                <c:pt idx="0">
                  <c:v>2010-11</c:v>
                </c:pt>
                <c:pt idx="1">
                  <c:v>2011-12</c:v>
                </c:pt>
                <c:pt idx="2">
                  <c:v>2012-13</c:v>
                </c:pt>
                <c:pt idx="3">
                  <c:v>2013-14</c:v>
                </c:pt>
              </c:strCache>
            </c:strRef>
          </c:cat>
          <c:val>
            <c:numRef>
              <c:f>Sheet1!$R$29:$U$29</c:f>
              <c:numCache>
                <c:formatCode>General</c:formatCode>
                <c:ptCount val="4"/>
                <c:pt idx="0">
                  <c:v>61.7155</c:v>
                </c:pt>
                <c:pt idx="1">
                  <c:v>74.65</c:v>
                </c:pt>
                <c:pt idx="2">
                  <c:v>79.0</c:v>
                </c:pt>
                <c:pt idx="3">
                  <c:v>79.9</c:v>
                </c:pt>
              </c:numCache>
            </c:numRef>
          </c:val>
          <c:smooth val="0"/>
        </c:ser>
        <c:ser>
          <c:idx val="27"/>
          <c:order val="27"/>
          <c:tx>
            <c:strRef>
              <c:f>Sheet1!$O$30</c:f>
              <c:strCache>
                <c:ptCount val="1"/>
                <c:pt idx="0">
                  <c:v>MP</c:v>
                </c:pt>
              </c:strCache>
            </c:strRef>
          </c:tx>
          <c:marker>
            <c:symbol val="none"/>
          </c:marker>
          <c:cat>
            <c:strRef>
              <c:f>Sheet1!$R$2:$U$2</c:f>
              <c:strCache>
                <c:ptCount val="4"/>
                <c:pt idx="0">
                  <c:v>2010-11</c:v>
                </c:pt>
                <c:pt idx="1">
                  <c:v>2011-12</c:v>
                </c:pt>
                <c:pt idx="2">
                  <c:v>2012-13</c:v>
                </c:pt>
                <c:pt idx="3">
                  <c:v>2013-14</c:v>
                </c:pt>
              </c:strCache>
            </c:strRef>
          </c:cat>
          <c:val>
            <c:numRef>
              <c:f>Sheet1!$R$30:$U$30</c:f>
              <c:numCache>
                <c:formatCode>General</c:formatCode>
                <c:ptCount val="4"/>
                <c:pt idx="0">
                  <c:v>58.3333</c:v>
                </c:pt>
                <c:pt idx="1">
                  <c:v>58.82</c:v>
                </c:pt>
                <c:pt idx="2">
                  <c:v>81.0</c:v>
                </c:pt>
                <c:pt idx="3">
                  <c:v>50.0</c:v>
                </c:pt>
              </c:numCache>
            </c:numRef>
          </c:val>
          <c:smooth val="0"/>
        </c:ser>
        <c:ser>
          <c:idx val="28"/>
          <c:order val="28"/>
          <c:tx>
            <c:strRef>
              <c:f>Sheet1!$O$31</c:f>
              <c:strCache>
                <c:ptCount val="1"/>
                <c:pt idx="0">
                  <c:v>MS</c:v>
                </c:pt>
              </c:strCache>
            </c:strRef>
          </c:tx>
          <c:marker>
            <c:symbol val="none"/>
          </c:marker>
          <c:cat>
            <c:strRef>
              <c:f>Sheet1!$R$2:$U$2</c:f>
              <c:strCache>
                <c:ptCount val="4"/>
                <c:pt idx="0">
                  <c:v>2010-11</c:v>
                </c:pt>
                <c:pt idx="1">
                  <c:v>2011-12</c:v>
                </c:pt>
                <c:pt idx="2">
                  <c:v>2012-13</c:v>
                </c:pt>
                <c:pt idx="3">
                  <c:v>2013-14</c:v>
                </c:pt>
              </c:strCache>
            </c:strRef>
          </c:cat>
          <c:val>
            <c:numRef>
              <c:f>Sheet1!$R$31:$U$31</c:f>
              <c:numCache>
                <c:formatCode>General</c:formatCode>
                <c:ptCount val="4"/>
                <c:pt idx="0">
                  <c:v>89.4737</c:v>
                </c:pt>
                <c:pt idx="1">
                  <c:v>82.72</c:v>
                </c:pt>
                <c:pt idx="2">
                  <c:v>88.0</c:v>
                </c:pt>
                <c:pt idx="3">
                  <c:v>84.7</c:v>
                </c:pt>
              </c:numCache>
            </c:numRef>
          </c:val>
          <c:smooth val="0"/>
        </c:ser>
        <c:ser>
          <c:idx val="29"/>
          <c:order val="29"/>
          <c:tx>
            <c:strRef>
              <c:f>Sheet1!$O$32</c:f>
              <c:strCache>
                <c:ptCount val="1"/>
                <c:pt idx="0">
                  <c:v>MT</c:v>
                </c:pt>
              </c:strCache>
            </c:strRef>
          </c:tx>
          <c:marker>
            <c:symbol val="none"/>
          </c:marker>
          <c:cat>
            <c:strRef>
              <c:f>Sheet1!$R$2:$U$2</c:f>
              <c:strCache>
                <c:ptCount val="4"/>
                <c:pt idx="0">
                  <c:v>2010-11</c:v>
                </c:pt>
                <c:pt idx="1">
                  <c:v>2011-12</c:v>
                </c:pt>
                <c:pt idx="2">
                  <c:v>2012-13</c:v>
                </c:pt>
                <c:pt idx="3">
                  <c:v>2013-14</c:v>
                </c:pt>
              </c:strCache>
            </c:strRef>
          </c:cat>
          <c:val>
            <c:numRef>
              <c:f>Sheet1!$R$32:$U$32</c:f>
              <c:numCache>
                <c:formatCode>General</c:formatCode>
                <c:ptCount val="4"/>
                <c:pt idx="0">
                  <c:v>64.0678</c:v>
                </c:pt>
                <c:pt idx="1">
                  <c:v>61.61</c:v>
                </c:pt>
                <c:pt idx="2">
                  <c:v>63.0</c:v>
                </c:pt>
                <c:pt idx="3">
                  <c:v>71.9</c:v>
                </c:pt>
              </c:numCache>
            </c:numRef>
          </c:val>
          <c:smooth val="0"/>
        </c:ser>
        <c:ser>
          <c:idx val="30"/>
          <c:order val="30"/>
          <c:tx>
            <c:strRef>
              <c:f>Sheet1!$O$33</c:f>
              <c:strCache>
                <c:ptCount val="1"/>
                <c:pt idx="0">
                  <c:v>NC</c:v>
                </c:pt>
              </c:strCache>
            </c:strRef>
          </c:tx>
          <c:marker>
            <c:symbol val="none"/>
          </c:marker>
          <c:cat>
            <c:strRef>
              <c:f>Sheet1!$R$2:$U$2</c:f>
              <c:strCache>
                <c:ptCount val="4"/>
                <c:pt idx="0">
                  <c:v>2010-11</c:v>
                </c:pt>
                <c:pt idx="1">
                  <c:v>2011-12</c:v>
                </c:pt>
                <c:pt idx="2">
                  <c:v>2012-13</c:v>
                </c:pt>
                <c:pt idx="3">
                  <c:v>2013-14</c:v>
                </c:pt>
              </c:strCache>
            </c:strRef>
          </c:cat>
          <c:val>
            <c:numRef>
              <c:f>Sheet1!$R$33:$U$33</c:f>
              <c:numCache>
                <c:formatCode>General</c:formatCode>
                <c:ptCount val="4"/>
                <c:pt idx="0">
                  <c:v>70.631</c:v>
                </c:pt>
                <c:pt idx="1">
                  <c:v>69.17999999999998</c:v>
                </c:pt>
                <c:pt idx="2">
                  <c:v>72.0</c:v>
                </c:pt>
                <c:pt idx="3">
                  <c:v>73.1</c:v>
                </c:pt>
              </c:numCache>
            </c:numRef>
          </c:val>
          <c:smooth val="0"/>
        </c:ser>
        <c:ser>
          <c:idx val="31"/>
          <c:order val="31"/>
          <c:tx>
            <c:strRef>
              <c:f>Sheet1!$O$34</c:f>
              <c:strCache>
                <c:ptCount val="1"/>
                <c:pt idx="0">
                  <c:v>ND</c:v>
                </c:pt>
              </c:strCache>
            </c:strRef>
          </c:tx>
          <c:marker>
            <c:symbol val="none"/>
          </c:marker>
          <c:cat>
            <c:strRef>
              <c:f>Sheet1!$R$2:$U$2</c:f>
              <c:strCache>
                <c:ptCount val="4"/>
                <c:pt idx="0">
                  <c:v>2010-11</c:v>
                </c:pt>
                <c:pt idx="1">
                  <c:v>2011-12</c:v>
                </c:pt>
                <c:pt idx="2">
                  <c:v>2012-13</c:v>
                </c:pt>
                <c:pt idx="3">
                  <c:v>2013-14</c:v>
                </c:pt>
              </c:strCache>
            </c:strRef>
          </c:cat>
          <c:val>
            <c:numRef>
              <c:f>Sheet1!$R$34:$U$34</c:f>
              <c:numCache>
                <c:formatCode>General</c:formatCode>
                <c:ptCount val="4"/>
                <c:pt idx="0">
                  <c:v>31.2195</c:v>
                </c:pt>
                <c:pt idx="1">
                  <c:v>35.82</c:v>
                </c:pt>
                <c:pt idx="2">
                  <c:v>38.0</c:v>
                </c:pt>
                <c:pt idx="3">
                  <c:v>38.1</c:v>
                </c:pt>
              </c:numCache>
            </c:numRef>
          </c:val>
          <c:smooth val="0"/>
        </c:ser>
        <c:ser>
          <c:idx val="32"/>
          <c:order val="32"/>
          <c:tx>
            <c:strRef>
              <c:f>Sheet1!$O$35</c:f>
              <c:strCache>
                <c:ptCount val="1"/>
                <c:pt idx="0">
                  <c:v>NE</c:v>
                </c:pt>
              </c:strCache>
            </c:strRef>
          </c:tx>
          <c:marker>
            <c:symbol val="none"/>
          </c:marker>
          <c:cat>
            <c:strRef>
              <c:f>Sheet1!$R$2:$U$2</c:f>
              <c:strCache>
                <c:ptCount val="4"/>
                <c:pt idx="0">
                  <c:v>2010-11</c:v>
                </c:pt>
                <c:pt idx="1">
                  <c:v>2011-12</c:v>
                </c:pt>
                <c:pt idx="2">
                  <c:v>2012-13</c:v>
                </c:pt>
                <c:pt idx="3">
                  <c:v>2013-14</c:v>
                </c:pt>
              </c:strCache>
            </c:strRef>
          </c:cat>
          <c:val>
            <c:numRef>
              <c:f>Sheet1!$R$35:$U$35</c:f>
              <c:numCache>
                <c:formatCode>General</c:formatCode>
                <c:ptCount val="4"/>
                <c:pt idx="0">
                  <c:v>73.9938</c:v>
                </c:pt>
                <c:pt idx="1">
                  <c:v>77.97</c:v>
                </c:pt>
                <c:pt idx="2">
                  <c:v>66.0</c:v>
                </c:pt>
                <c:pt idx="3">
                  <c:v>59.5</c:v>
                </c:pt>
              </c:numCache>
            </c:numRef>
          </c:val>
          <c:smooth val="0"/>
        </c:ser>
        <c:ser>
          <c:idx val="33"/>
          <c:order val="33"/>
          <c:tx>
            <c:strRef>
              <c:f>Sheet1!$O$36</c:f>
              <c:strCache>
                <c:ptCount val="1"/>
                <c:pt idx="0">
                  <c:v>NH</c:v>
                </c:pt>
              </c:strCache>
            </c:strRef>
          </c:tx>
          <c:marker>
            <c:symbol val="none"/>
          </c:marker>
          <c:cat>
            <c:strRef>
              <c:f>Sheet1!$R$2:$U$2</c:f>
              <c:strCache>
                <c:ptCount val="4"/>
                <c:pt idx="0">
                  <c:v>2010-11</c:v>
                </c:pt>
                <c:pt idx="1">
                  <c:v>2011-12</c:v>
                </c:pt>
                <c:pt idx="2">
                  <c:v>2012-13</c:v>
                </c:pt>
                <c:pt idx="3">
                  <c:v>2013-14</c:v>
                </c:pt>
              </c:strCache>
            </c:strRef>
          </c:cat>
          <c:val>
            <c:numRef>
              <c:f>Sheet1!$R$36:$U$36</c:f>
              <c:numCache>
                <c:formatCode>General</c:formatCode>
                <c:ptCount val="4"/>
                <c:pt idx="0">
                  <c:v>80.68829999999998</c:v>
                </c:pt>
                <c:pt idx="1">
                  <c:v>79.11</c:v>
                </c:pt>
                <c:pt idx="2">
                  <c:v>80.0</c:v>
                </c:pt>
                <c:pt idx="3">
                  <c:v>82.7</c:v>
                </c:pt>
              </c:numCache>
            </c:numRef>
          </c:val>
          <c:smooth val="0"/>
        </c:ser>
        <c:ser>
          <c:idx val="34"/>
          <c:order val="34"/>
          <c:tx>
            <c:strRef>
              <c:f>Sheet1!$O$37</c:f>
              <c:strCache>
                <c:ptCount val="1"/>
                <c:pt idx="0">
                  <c:v>NJ</c:v>
                </c:pt>
              </c:strCache>
            </c:strRef>
          </c:tx>
          <c:marker>
            <c:symbol val="none"/>
          </c:marker>
          <c:cat>
            <c:strRef>
              <c:f>Sheet1!$R$2:$U$2</c:f>
              <c:strCache>
                <c:ptCount val="4"/>
                <c:pt idx="0">
                  <c:v>2010-11</c:v>
                </c:pt>
                <c:pt idx="1">
                  <c:v>2011-12</c:v>
                </c:pt>
                <c:pt idx="2">
                  <c:v>2012-13</c:v>
                </c:pt>
                <c:pt idx="3">
                  <c:v>2013-14</c:v>
                </c:pt>
              </c:strCache>
            </c:strRef>
          </c:cat>
          <c:val>
            <c:numRef>
              <c:f>Sheet1!$R$37:$U$37</c:f>
              <c:numCache>
                <c:formatCode>General</c:formatCode>
                <c:ptCount val="4"/>
                <c:pt idx="0">
                  <c:v>40.2985</c:v>
                </c:pt>
                <c:pt idx="1">
                  <c:v>42.61</c:v>
                </c:pt>
                <c:pt idx="2">
                  <c:v>39.0</c:v>
                </c:pt>
                <c:pt idx="3">
                  <c:v>38.1</c:v>
                </c:pt>
              </c:numCache>
            </c:numRef>
          </c:val>
          <c:smooth val="0"/>
        </c:ser>
        <c:ser>
          <c:idx val="35"/>
          <c:order val="35"/>
          <c:tx>
            <c:strRef>
              <c:f>Sheet1!$O$38</c:f>
              <c:strCache>
                <c:ptCount val="1"/>
                <c:pt idx="0">
                  <c:v>NM</c:v>
                </c:pt>
              </c:strCache>
            </c:strRef>
          </c:tx>
          <c:marker>
            <c:symbol val="none"/>
          </c:marker>
          <c:cat>
            <c:strRef>
              <c:f>Sheet1!$R$2:$U$2</c:f>
              <c:strCache>
                <c:ptCount val="4"/>
                <c:pt idx="0">
                  <c:v>2010-11</c:v>
                </c:pt>
                <c:pt idx="1">
                  <c:v>2011-12</c:v>
                </c:pt>
                <c:pt idx="2">
                  <c:v>2012-13</c:v>
                </c:pt>
                <c:pt idx="3">
                  <c:v>2013-14</c:v>
                </c:pt>
              </c:strCache>
            </c:strRef>
          </c:cat>
          <c:val>
            <c:numRef>
              <c:f>Sheet1!$R$38:$U$38</c:f>
              <c:numCache>
                <c:formatCode>General</c:formatCode>
                <c:ptCount val="4"/>
                <c:pt idx="0">
                  <c:v>71.0191</c:v>
                </c:pt>
                <c:pt idx="1">
                  <c:v>72.47</c:v>
                </c:pt>
                <c:pt idx="2">
                  <c:v>71.0</c:v>
                </c:pt>
                <c:pt idx="3">
                  <c:v>68.5</c:v>
                </c:pt>
              </c:numCache>
            </c:numRef>
          </c:val>
          <c:smooth val="0"/>
        </c:ser>
        <c:ser>
          <c:idx val="36"/>
          <c:order val="36"/>
          <c:tx>
            <c:strRef>
              <c:f>Sheet1!$O$39</c:f>
              <c:strCache>
                <c:ptCount val="1"/>
                <c:pt idx="0">
                  <c:v>NV</c:v>
                </c:pt>
              </c:strCache>
            </c:strRef>
          </c:tx>
          <c:marker>
            <c:symbol val="none"/>
          </c:marker>
          <c:cat>
            <c:strRef>
              <c:f>Sheet1!$R$2:$U$2</c:f>
              <c:strCache>
                <c:ptCount val="4"/>
                <c:pt idx="0">
                  <c:v>2010-11</c:v>
                </c:pt>
                <c:pt idx="1">
                  <c:v>2011-12</c:v>
                </c:pt>
                <c:pt idx="2">
                  <c:v>2012-13</c:v>
                </c:pt>
                <c:pt idx="3">
                  <c:v>2013-14</c:v>
                </c:pt>
              </c:strCache>
            </c:strRef>
          </c:cat>
          <c:val>
            <c:numRef>
              <c:f>Sheet1!$R$39:$U$39</c:f>
              <c:numCache>
                <c:formatCode>General</c:formatCode>
                <c:ptCount val="4"/>
                <c:pt idx="0">
                  <c:v>65.8036</c:v>
                </c:pt>
                <c:pt idx="1">
                  <c:v>67.52</c:v>
                </c:pt>
                <c:pt idx="2">
                  <c:v>66.0</c:v>
                </c:pt>
                <c:pt idx="3">
                  <c:v>65.3</c:v>
                </c:pt>
              </c:numCache>
            </c:numRef>
          </c:val>
          <c:smooth val="0"/>
        </c:ser>
        <c:ser>
          <c:idx val="37"/>
          <c:order val="37"/>
          <c:tx>
            <c:strRef>
              <c:f>Sheet1!$O$40</c:f>
              <c:strCache>
                <c:ptCount val="1"/>
                <c:pt idx="0">
                  <c:v>NY</c:v>
                </c:pt>
              </c:strCache>
            </c:strRef>
          </c:tx>
          <c:marker>
            <c:symbol val="none"/>
          </c:marker>
          <c:cat>
            <c:strRef>
              <c:f>Sheet1!$R$2:$U$2</c:f>
              <c:strCache>
                <c:ptCount val="4"/>
                <c:pt idx="0">
                  <c:v>2010-11</c:v>
                </c:pt>
                <c:pt idx="1">
                  <c:v>2011-12</c:v>
                </c:pt>
                <c:pt idx="2">
                  <c:v>2012-13</c:v>
                </c:pt>
                <c:pt idx="3">
                  <c:v>2013-14</c:v>
                </c:pt>
              </c:strCache>
            </c:strRef>
          </c:cat>
          <c:val>
            <c:numRef>
              <c:f>Sheet1!$R$40:$U$40</c:f>
              <c:numCache>
                <c:formatCode>General</c:formatCode>
                <c:ptCount val="4"/>
                <c:pt idx="0">
                  <c:v>63.8511</c:v>
                </c:pt>
                <c:pt idx="1">
                  <c:v>65.06</c:v>
                </c:pt>
                <c:pt idx="2">
                  <c:v>64.0</c:v>
                </c:pt>
                <c:pt idx="3">
                  <c:v>58.2</c:v>
                </c:pt>
              </c:numCache>
            </c:numRef>
          </c:val>
          <c:smooth val="0"/>
        </c:ser>
        <c:ser>
          <c:idx val="38"/>
          <c:order val="38"/>
          <c:tx>
            <c:strRef>
              <c:f>Sheet1!$O$41</c:f>
              <c:strCache>
                <c:ptCount val="1"/>
                <c:pt idx="0">
                  <c:v>OH</c:v>
                </c:pt>
              </c:strCache>
            </c:strRef>
          </c:tx>
          <c:marker>
            <c:symbol val="none"/>
          </c:marker>
          <c:cat>
            <c:strRef>
              <c:f>Sheet1!$R$2:$U$2</c:f>
              <c:strCache>
                <c:ptCount val="4"/>
                <c:pt idx="0">
                  <c:v>2010-11</c:v>
                </c:pt>
                <c:pt idx="1">
                  <c:v>2011-12</c:v>
                </c:pt>
                <c:pt idx="2">
                  <c:v>2012-13</c:v>
                </c:pt>
                <c:pt idx="3">
                  <c:v>2013-14</c:v>
                </c:pt>
              </c:strCache>
            </c:strRef>
          </c:cat>
          <c:val>
            <c:numRef>
              <c:f>Sheet1!$R$41:$U$41</c:f>
              <c:numCache>
                <c:formatCode>General</c:formatCode>
                <c:ptCount val="4"/>
                <c:pt idx="0">
                  <c:v>59.0694</c:v>
                </c:pt>
                <c:pt idx="1">
                  <c:v>55.33</c:v>
                </c:pt>
                <c:pt idx="2">
                  <c:v>58.0</c:v>
                </c:pt>
                <c:pt idx="3">
                  <c:v>58.1</c:v>
                </c:pt>
              </c:numCache>
            </c:numRef>
          </c:val>
          <c:smooth val="0"/>
        </c:ser>
        <c:ser>
          <c:idx val="39"/>
          <c:order val="39"/>
          <c:tx>
            <c:strRef>
              <c:f>Sheet1!$O$42</c:f>
              <c:strCache>
                <c:ptCount val="1"/>
                <c:pt idx="0">
                  <c:v>OK</c:v>
                </c:pt>
              </c:strCache>
            </c:strRef>
          </c:tx>
          <c:marker>
            <c:symbol val="none"/>
          </c:marker>
          <c:cat>
            <c:strRef>
              <c:f>Sheet1!$R$2:$U$2</c:f>
              <c:strCache>
                <c:ptCount val="4"/>
                <c:pt idx="0">
                  <c:v>2010-11</c:v>
                </c:pt>
                <c:pt idx="1">
                  <c:v>2011-12</c:v>
                </c:pt>
                <c:pt idx="2">
                  <c:v>2012-13</c:v>
                </c:pt>
                <c:pt idx="3">
                  <c:v>2013-14</c:v>
                </c:pt>
              </c:strCache>
            </c:strRef>
          </c:cat>
          <c:val>
            <c:numRef>
              <c:f>Sheet1!$R$42:$U$42</c:f>
              <c:numCache>
                <c:formatCode>General</c:formatCode>
                <c:ptCount val="4"/>
                <c:pt idx="0">
                  <c:v>77.6046</c:v>
                </c:pt>
                <c:pt idx="1">
                  <c:v>81.42</c:v>
                </c:pt>
                <c:pt idx="2">
                  <c:v>81.0</c:v>
                </c:pt>
                <c:pt idx="3">
                  <c:v>78.2</c:v>
                </c:pt>
              </c:numCache>
            </c:numRef>
          </c:val>
          <c:smooth val="0"/>
        </c:ser>
        <c:ser>
          <c:idx val="40"/>
          <c:order val="40"/>
          <c:tx>
            <c:strRef>
              <c:f>Sheet1!$O$43</c:f>
              <c:strCache>
                <c:ptCount val="1"/>
                <c:pt idx="0">
                  <c:v>OR</c:v>
                </c:pt>
              </c:strCache>
            </c:strRef>
          </c:tx>
          <c:marker>
            <c:symbol val="none"/>
          </c:marker>
          <c:cat>
            <c:strRef>
              <c:f>Sheet1!$R$2:$U$2</c:f>
              <c:strCache>
                <c:ptCount val="4"/>
                <c:pt idx="0">
                  <c:v>2010-11</c:v>
                </c:pt>
                <c:pt idx="1">
                  <c:v>2011-12</c:v>
                </c:pt>
                <c:pt idx="2">
                  <c:v>2012-13</c:v>
                </c:pt>
                <c:pt idx="3">
                  <c:v>2013-14</c:v>
                </c:pt>
              </c:strCache>
            </c:strRef>
          </c:cat>
          <c:val>
            <c:numRef>
              <c:f>Sheet1!$R$43:$U$43</c:f>
              <c:numCache>
                <c:formatCode>General</c:formatCode>
                <c:ptCount val="4"/>
                <c:pt idx="0">
                  <c:v>81.69130000000001</c:v>
                </c:pt>
                <c:pt idx="1">
                  <c:v>83.64</c:v>
                </c:pt>
                <c:pt idx="2">
                  <c:v>83.0</c:v>
                </c:pt>
                <c:pt idx="3">
                  <c:v>82.7</c:v>
                </c:pt>
              </c:numCache>
            </c:numRef>
          </c:val>
          <c:smooth val="0"/>
        </c:ser>
        <c:ser>
          <c:idx val="41"/>
          <c:order val="41"/>
          <c:tx>
            <c:strRef>
              <c:f>Sheet1!$O$44</c:f>
              <c:strCache>
                <c:ptCount val="1"/>
                <c:pt idx="0">
                  <c:v>PA</c:v>
                </c:pt>
              </c:strCache>
            </c:strRef>
          </c:tx>
          <c:marker>
            <c:symbol val="none"/>
          </c:marker>
          <c:cat>
            <c:strRef>
              <c:f>Sheet1!$R$2:$U$2</c:f>
              <c:strCache>
                <c:ptCount val="4"/>
                <c:pt idx="0">
                  <c:v>2010-11</c:v>
                </c:pt>
                <c:pt idx="1">
                  <c:v>2011-12</c:v>
                </c:pt>
                <c:pt idx="2">
                  <c:v>2012-13</c:v>
                </c:pt>
                <c:pt idx="3">
                  <c:v>2013-14</c:v>
                </c:pt>
              </c:strCache>
            </c:strRef>
          </c:cat>
          <c:val>
            <c:numRef>
              <c:f>Sheet1!$R$44:$U$44</c:f>
              <c:numCache>
                <c:formatCode>General</c:formatCode>
                <c:ptCount val="4"/>
                <c:pt idx="0">
                  <c:v>53.0906</c:v>
                </c:pt>
                <c:pt idx="1">
                  <c:v>67.95</c:v>
                </c:pt>
                <c:pt idx="2">
                  <c:v>73.0</c:v>
                </c:pt>
                <c:pt idx="3">
                  <c:v>73.1</c:v>
                </c:pt>
              </c:numCache>
            </c:numRef>
          </c:val>
          <c:smooth val="0"/>
        </c:ser>
        <c:ser>
          <c:idx val="42"/>
          <c:order val="42"/>
          <c:tx>
            <c:strRef>
              <c:f>Sheet1!$O$45</c:f>
              <c:strCache>
                <c:ptCount val="1"/>
                <c:pt idx="0">
                  <c:v>PR</c:v>
                </c:pt>
              </c:strCache>
            </c:strRef>
          </c:tx>
          <c:marker>
            <c:symbol val="none"/>
          </c:marker>
          <c:cat>
            <c:strRef>
              <c:f>Sheet1!$R$2:$U$2</c:f>
              <c:strCache>
                <c:ptCount val="4"/>
                <c:pt idx="0">
                  <c:v>2010-11</c:v>
                </c:pt>
                <c:pt idx="1">
                  <c:v>2011-12</c:v>
                </c:pt>
                <c:pt idx="2">
                  <c:v>2012-13</c:v>
                </c:pt>
                <c:pt idx="3">
                  <c:v>2013-14</c:v>
                </c:pt>
              </c:strCache>
            </c:strRef>
          </c:cat>
          <c:val>
            <c:numRef>
              <c:f>Sheet1!$R$45:$U$45</c:f>
              <c:numCache>
                <c:formatCode>General</c:formatCode>
                <c:ptCount val="4"/>
                <c:pt idx="0">
                  <c:v>33.3333</c:v>
                </c:pt>
                <c:pt idx="1">
                  <c:v>39.42</c:v>
                </c:pt>
                <c:pt idx="2">
                  <c:v>39.0</c:v>
                </c:pt>
                <c:pt idx="3">
                  <c:v>43.8</c:v>
                </c:pt>
              </c:numCache>
            </c:numRef>
          </c:val>
          <c:smooth val="0"/>
        </c:ser>
        <c:ser>
          <c:idx val="43"/>
          <c:order val="43"/>
          <c:tx>
            <c:strRef>
              <c:f>Sheet1!$O$46</c:f>
              <c:strCache>
                <c:ptCount val="1"/>
                <c:pt idx="0">
                  <c:v>RI</c:v>
                </c:pt>
              </c:strCache>
            </c:strRef>
          </c:tx>
          <c:marker>
            <c:symbol val="none"/>
          </c:marker>
          <c:cat>
            <c:strRef>
              <c:f>Sheet1!$R$2:$U$2</c:f>
              <c:strCache>
                <c:ptCount val="4"/>
                <c:pt idx="0">
                  <c:v>2010-11</c:v>
                </c:pt>
                <c:pt idx="1">
                  <c:v>2011-12</c:v>
                </c:pt>
                <c:pt idx="2">
                  <c:v>2012-13</c:v>
                </c:pt>
                <c:pt idx="3">
                  <c:v>2013-14</c:v>
                </c:pt>
              </c:strCache>
            </c:strRef>
          </c:cat>
          <c:val>
            <c:numRef>
              <c:f>Sheet1!$R$46:$U$46</c:f>
              <c:numCache>
                <c:formatCode>General</c:formatCode>
                <c:ptCount val="4"/>
                <c:pt idx="0">
                  <c:v>62.68660000000001</c:v>
                </c:pt>
                <c:pt idx="1">
                  <c:v>67.97999999999997</c:v>
                </c:pt>
                <c:pt idx="2">
                  <c:v>68.0</c:v>
                </c:pt>
                <c:pt idx="3">
                  <c:v>67.9</c:v>
                </c:pt>
              </c:numCache>
            </c:numRef>
          </c:val>
          <c:smooth val="0"/>
        </c:ser>
        <c:ser>
          <c:idx val="44"/>
          <c:order val="44"/>
          <c:tx>
            <c:strRef>
              <c:f>Sheet1!$O$47</c:f>
              <c:strCache>
                <c:ptCount val="1"/>
                <c:pt idx="0">
                  <c:v>SC</c:v>
                </c:pt>
              </c:strCache>
            </c:strRef>
          </c:tx>
          <c:marker>
            <c:symbol val="none"/>
          </c:marker>
          <c:cat>
            <c:strRef>
              <c:f>Sheet1!$R$2:$U$2</c:f>
              <c:strCache>
                <c:ptCount val="4"/>
                <c:pt idx="0">
                  <c:v>2010-11</c:v>
                </c:pt>
                <c:pt idx="1">
                  <c:v>2011-12</c:v>
                </c:pt>
                <c:pt idx="2">
                  <c:v>2012-13</c:v>
                </c:pt>
                <c:pt idx="3">
                  <c:v>2013-14</c:v>
                </c:pt>
              </c:strCache>
            </c:strRef>
          </c:cat>
          <c:val>
            <c:numRef>
              <c:f>Sheet1!$R$47:$U$47</c:f>
              <c:numCache>
                <c:formatCode>General</c:formatCode>
                <c:ptCount val="4"/>
                <c:pt idx="0">
                  <c:v>84.9948</c:v>
                </c:pt>
                <c:pt idx="1">
                  <c:v>81.3</c:v>
                </c:pt>
                <c:pt idx="2">
                  <c:v>82.0</c:v>
                </c:pt>
                <c:pt idx="3">
                  <c:v>79.6</c:v>
                </c:pt>
              </c:numCache>
            </c:numRef>
          </c:val>
          <c:smooth val="0"/>
        </c:ser>
        <c:ser>
          <c:idx val="45"/>
          <c:order val="45"/>
          <c:tx>
            <c:strRef>
              <c:f>Sheet1!$O$48</c:f>
              <c:strCache>
                <c:ptCount val="1"/>
                <c:pt idx="0">
                  <c:v>SD</c:v>
                </c:pt>
              </c:strCache>
            </c:strRef>
          </c:tx>
          <c:marker>
            <c:symbol val="none"/>
          </c:marker>
          <c:cat>
            <c:strRef>
              <c:f>Sheet1!$R$2:$U$2</c:f>
              <c:strCache>
                <c:ptCount val="4"/>
                <c:pt idx="0">
                  <c:v>2010-11</c:v>
                </c:pt>
                <c:pt idx="1">
                  <c:v>2011-12</c:v>
                </c:pt>
                <c:pt idx="2">
                  <c:v>2012-13</c:v>
                </c:pt>
                <c:pt idx="3">
                  <c:v>2013-14</c:v>
                </c:pt>
              </c:strCache>
            </c:strRef>
          </c:cat>
          <c:val>
            <c:numRef>
              <c:f>Sheet1!$R$48:$U$48</c:f>
              <c:numCache>
                <c:formatCode>General</c:formatCode>
                <c:ptCount val="4"/>
                <c:pt idx="0">
                  <c:v>38.3562</c:v>
                </c:pt>
                <c:pt idx="1">
                  <c:v>48.92</c:v>
                </c:pt>
                <c:pt idx="2">
                  <c:v>53.0</c:v>
                </c:pt>
                <c:pt idx="3">
                  <c:v>50.5</c:v>
                </c:pt>
              </c:numCache>
            </c:numRef>
          </c:val>
          <c:smooth val="0"/>
        </c:ser>
        <c:ser>
          <c:idx val="46"/>
          <c:order val="46"/>
          <c:tx>
            <c:strRef>
              <c:f>Sheet1!$O$49</c:f>
              <c:strCache>
                <c:ptCount val="1"/>
                <c:pt idx="0">
                  <c:v>TN</c:v>
                </c:pt>
              </c:strCache>
            </c:strRef>
          </c:tx>
          <c:marker>
            <c:symbol val="none"/>
          </c:marker>
          <c:cat>
            <c:strRef>
              <c:f>Sheet1!$R$2:$U$2</c:f>
              <c:strCache>
                <c:ptCount val="4"/>
                <c:pt idx="0">
                  <c:v>2010-11</c:v>
                </c:pt>
                <c:pt idx="1">
                  <c:v>2011-12</c:v>
                </c:pt>
                <c:pt idx="2">
                  <c:v>2012-13</c:v>
                </c:pt>
                <c:pt idx="3">
                  <c:v>2013-14</c:v>
                </c:pt>
              </c:strCache>
            </c:strRef>
          </c:cat>
          <c:val>
            <c:numRef>
              <c:f>Sheet1!$R$49:$U$49</c:f>
              <c:numCache>
                <c:formatCode>General</c:formatCode>
                <c:ptCount val="4"/>
                <c:pt idx="0">
                  <c:v>75.0605</c:v>
                </c:pt>
                <c:pt idx="1">
                  <c:v>84.84</c:v>
                </c:pt>
                <c:pt idx="2">
                  <c:v>71.0</c:v>
                </c:pt>
                <c:pt idx="3">
                  <c:v>74.6</c:v>
                </c:pt>
              </c:numCache>
            </c:numRef>
          </c:val>
          <c:smooth val="0"/>
        </c:ser>
        <c:ser>
          <c:idx val="47"/>
          <c:order val="47"/>
          <c:tx>
            <c:strRef>
              <c:f>Sheet1!$O$50</c:f>
              <c:strCache>
                <c:ptCount val="1"/>
                <c:pt idx="0">
                  <c:v>TX</c:v>
                </c:pt>
              </c:strCache>
            </c:strRef>
          </c:tx>
          <c:marker>
            <c:symbol val="none"/>
          </c:marker>
          <c:cat>
            <c:strRef>
              <c:f>Sheet1!$R$2:$U$2</c:f>
              <c:strCache>
                <c:ptCount val="4"/>
                <c:pt idx="0">
                  <c:v>2010-11</c:v>
                </c:pt>
                <c:pt idx="1">
                  <c:v>2011-12</c:v>
                </c:pt>
                <c:pt idx="2">
                  <c:v>2012-13</c:v>
                </c:pt>
                <c:pt idx="3">
                  <c:v>2013-14</c:v>
                </c:pt>
              </c:strCache>
            </c:strRef>
          </c:cat>
          <c:val>
            <c:numRef>
              <c:f>Sheet1!$R$50:$U$50</c:f>
              <c:numCache>
                <c:formatCode>General</c:formatCode>
                <c:ptCount val="4"/>
                <c:pt idx="0">
                  <c:v>71.32</c:v>
                </c:pt>
                <c:pt idx="1">
                  <c:v>70.34</c:v>
                </c:pt>
                <c:pt idx="2">
                  <c:v>70.0</c:v>
                </c:pt>
                <c:pt idx="3">
                  <c:v>71.3</c:v>
                </c:pt>
              </c:numCache>
            </c:numRef>
          </c:val>
          <c:smooth val="0"/>
        </c:ser>
        <c:ser>
          <c:idx val="48"/>
          <c:order val="48"/>
          <c:tx>
            <c:strRef>
              <c:f>Sheet1!$O$51</c:f>
              <c:strCache>
                <c:ptCount val="1"/>
                <c:pt idx="0">
                  <c:v>UT</c:v>
                </c:pt>
              </c:strCache>
            </c:strRef>
          </c:tx>
          <c:marker>
            <c:symbol val="none"/>
          </c:marker>
          <c:cat>
            <c:strRef>
              <c:f>Sheet1!$R$2:$U$2</c:f>
              <c:strCache>
                <c:ptCount val="4"/>
                <c:pt idx="0">
                  <c:v>2010-11</c:v>
                </c:pt>
                <c:pt idx="1">
                  <c:v>2011-12</c:v>
                </c:pt>
                <c:pt idx="2">
                  <c:v>2012-13</c:v>
                </c:pt>
                <c:pt idx="3">
                  <c:v>2013-14</c:v>
                </c:pt>
              </c:strCache>
            </c:strRef>
          </c:cat>
          <c:val>
            <c:numRef>
              <c:f>Sheet1!$R$51:$U$51</c:f>
              <c:numCache>
                <c:formatCode>General</c:formatCode>
                <c:ptCount val="4"/>
                <c:pt idx="0">
                  <c:v>71.3693</c:v>
                </c:pt>
                <c:pt idx="1">
                  <c:v>69.17999999999998</c:v>
                </c:pt>
                <c:pt idx="2">
                  <c:v>69.0</c:v>
                </c:pt>
                <c:pt idx="3">
                  <c:v>68.2</c:v>
                </c:pt>
              </c:numCache>
            </c:numRef>
          </c:val>
          <c:smooth val="0"/>
        </c:ser>
        <c:ser>
          <c:idx val="49"/>
          <c:order val="49"/>
          <c:tx>
            <c:strRef>
              <c:f>Sheet1!$O$52</c:f>
              <c:strCache>
                <c:ptCount val="1"/>
                <c:pt idx="0">
                  <c:v>VA</c:v>
                </c:pt>
              </c:strCache>
            </c:strRef>
          </c:tx>
          <c:marker>
            <c:symbol val="none"/>
          </c:marker>
          <c:cat>
            <c:strRef>
              <c:f>Sheet1!$R$2:$U$2</c:f>
              <c:strCache>
                <c:ptCount val="4"/>
                <c:pt idx="0">
                  <c:v>2010-11</c:v>
                </c:pt>
                <c:pt idx="1">
                  <c:v>2011-12</c:v>
                </c:pt>
                <c:pt idx="2">
                  <c:v>2012-13</c:v>
                </c:pt>
                <c:pt idx="3">
                  <c:v>2013-14</c:v>
                </c:pt>
              </c:strCache>
            </c:strRef>
          </c:cat>
          <c:val>
            <c:numRef>
              <c:f>Sheet1!$R$52:$U$52</c:f>
              <c:numCache>
                <c:formatCode>General</c:formatCode>
                <c:ptCount val="4"/>
                <c:pt idx="0">
                  <c:v>72.2408</c:v>
                </c:pt>
                <c:pt idx="1">
                  <c:v>70.71</c:v>
                </c:pt>
                <c:pt idx="2">
                  <c:v>73.0</c:v>
                </c:pt>
                <c:pt idx="3">
                  <c:v>69.5</c:v>
                </c:pt>
              </c:numCache>
            </c:numRef>
          </c:val>
          <c:smooth val="0"/>
        </c:ser>
        <c:ser>
          <c:idx val="50"/>
          <c:order val="50"/>
          <c:tx>
            <c:strRef>
              <c:f>Sheet1!$O$53</c:f>
              <c:strCache>
                <c:ptCount val="1"/>
                <c:pt idx="0">
                  <c:v>VI</c:v>
                </c:pt>
              </c:strCache>
            </c:strRef>
          </c:tx>
          <c:marker>
            <c:symbol val="none"/>
          </c:marker>
          <c:cat>
            <c:strRef>
              <c:f>Sheet1!$R$2:$U$2</c:f>
              <c:strCache>
                <c:ptCount val="4"/>
                <c:pt idx="0">
                  <c:v>2010-11</c:v>
                </c:pt>
                <c:pt idx="1">
                  <c:v>2011-12</c:v>
                </c:pt>
                <c:pt idx="2">
                  <c:v>2012-13</c:v>
                </c:pt>
                <c:pt idx="3">
                  <c:v>2013-14</c:v>
                </c:pt>
              </c:strCache>
            </c:strRef>
          </c:cat>
          <c:val>
            <c:numRef>
              <c:f>Sheet1!$R$53:$U$53</c:f>
              <c:numCache>
                <c:formatCode>General</c:formatCode>
                <c:ptCount val="4"/>
                <c:pt idx="0">
                  <c:v>92.3077</c:v>
                </c:pt>
                <c:pt idx="1">
                  <c:v>84.13000000000001</c:v>
                </c:pt>
                <c:pt idx="2">
                  <c:v>91.0</c:v>
                </c:pt>
                <c:pt idx="3">
                  <c:v>87.1</c:v>
                </c:pt>
              </c:numCache>
            </c:numRef>
          </c:val>
          <c:smooth val="0"/>
        </c:ser>
        <c:ser>
          <c:idx val="51"/>
          <c:order val="51"/>
          <c:tx>
            <c:strRef>
              <c:f>Sheet1!$O$54</c:f>
              <c:strCache>
                <c:ptCount val="1"/>
                <c:pt idx="0">
                  <c:v>VT</c:v>
                </c:pt>
              </c:strCache>
            </c:strRef>
          </c:tx>
          <c:marker>
            <c:symbol val="none"/>
          </c:marker>
          <c:cat>
            <c:strRef>
              <c:f>Sheet1!$R$2:$U$2</c:f>
              <c:strCache>
                <c:ptCount val="4"/>
                <c:pt idx="0">
                  <c:v>2010-11</c:v>
                </c:pt>
                <c:pt idx="1">
                  <c:v>2011-12</c:v>
                </c:pt>
                <c:pt idx="2">
                  <c:v>2012-13</c:v>
                </c:pt>
                <c:pt idx="3">
                  <c:v>2013-14</c:v>
                </c:pt>
              </c:strCache>
            </c:strRef>
          </c:cat>
          <c:val>
            <c:numRef>
              <c:f>Sheet1!$R$54:$U$54</c:f>
              <c:numCache>
                <c:formatCode>General</c:formatCode>
                <c:ptCount val="4"/>
                <c:pt idx="0">
                  <c:v>61.4706</c:v>
                </c:pt>
                <c:pt idx="1">
                  <c:v>64.23</c:v>
                </c:pt>
                <c:pt idx="2">
                  <c:v>67.0</c:v>
                </c:pt>
                <c:pt idx="3">
                  <c:v>66.7</c:v>
                </c:pt>
              </c:numCache>
            </c:numRef>
          </c:val>
          <c:smooth val="0"/>
        </c:ser>
        <c:ser>
          <c:idx val="52"/>
          <c:order val="52"/>
          <c:tx>
            <c:strRef>
              <c:f>Sheet1!$O$55</c:f>
              <c:strCache>
                <c:ptCount val="1"/>
                <c:pt idx="0">
                  <c:v>WA</c:v>
                </c:pt>
              </c:strCache>
            </c:strRef>
          </c:tx>
          <c:marker>
            <c:symbol val="none"/>
          </c:marker>
          <c:cat>
            <c:strRef>
              <c:f>Sheet1!$R$2:$U$2</c:f>
              <c:strCache>
                <c:ptCount val="4"/>
                <c:pt idx="0">
                  <c:v>2010-11</c:v>
                </c:pt>
                <c:pt idx="1">
                  <c:v>2011-12</c:v>
                </c:pt>
                <c:pt idx="2">
                  <c:v>2012-13</c:v>
                </c:pt>
                <c:pt idx="3">
                  <c:v>2013-14</c:v>
                </c:pt>
              </c:strCache>
            </c:strRef>
          </c:cat>
          <c:val>
            <c:numRef>
              <c:f>Sheet1!$R$55:$U$55</c:f>
              <c:numCache>
                <c:formatCode>General</c:formatCode>
                <c:ptCount val="4"/>
                <c:pt idx="0">
                  <c:v>65.7846</c:v>
                </c:pt>
                <c:pt idx="1">
                  <c:v>64.62</c:v>
                </c:pt>
                <c:pt idx="2">
                  <c:v>58.0</c:v>
                </c:pt>
                <c:pt idx="3">
                  <c:v>65.1</c:v>
                </c:pt>
              </c:numCache>
            </c:numRef>
          </c:val>
          <c:smooth val="0"/>
        </c:ser>
        <c:ser>
          <c:idx val="53"/>
          <c:order val="53"/>
          <c:tx>
            <c:strRef>
              <c:f>Sheet1!$O$56</c:f>
              <c:strCache>
                <c:ptCount val="1"/>
                <c:pt idx="0">
                  <c:v>WI</c:v>
                </c:pt>
              </c:strCache>
            </c:strRef>
          </c:tx>
          <c:marker>
            <c:symbol val="none"/>
          </c:marker>
          <c:cat>
            <c:strRef>
              <c:f>Sheet1!$R$2:$U$2</c:f>
              <c:strCache>
                <c:ptCount val="4"/>
                <c:pt idx="0">
                  <c:v>2010-11</c:v>
                </c:pt>
                <c:pt idx="1">
                  <c:v>2011-12</c:v>
                </c:pt>
                <c:pt idx="2">
                  <c:v>2012-13</c:v>
                </c:pt>
                <c:pt idx="3">
                  <c:v>2013-14</c:v>
                </c:pt>
              </c:strCache>
            </c:strRef>
          </c:cat>
          <c:val>
            <c:numRef>
              <c:f>Sheet1!$R$56:$U$56</c:f>
              <c:numCache>
                <c:formatCode>General</c:formatCode>
                <c:ptCount val="4"/>
                <c:pt idx="0">
                  <c:v>61.7995</c:v>
                </c:pt>
                <c:pt idx="1">
                  <c:v>58.99</c:v>
                </c:pt>
                <c:pt idx="2">
                  <c:v>56.0</c:v>
                </c:pt>
                <c:pt idx="3">
                  <c:v>54.9</c:v>
                </c:pt>
              </c:numCache>
            </c:numRef>
          </c:val>
          <c:smooth val="0"/>
        </c:ser>
        <c:ser>
          <c:idx val="54"/>
          <c:order val="54"/>
          <c:tx>
            <c:strRef>
              <c:f>Sheet1!$O$57</c:f>
              <c:strCache>
                <c:ptCount val="1"/>
                <c:pt idx="0">
                  <c:v>WV</c:v>
                </c:pt>
              </c:strCache>
            </c:strRef>
          </c:tx>
          <c:marker>
            <c:symbol val="none"/>
          </c:marker>
          <c:cat>
            <c:strRef>
              <c:f>Sheet1!$R$2:$U$2</c:f>
              <c:strCache>
                <c:ptCount val="4"/>
                <c:pt idx="0">
                  <c:v>2010-11</c:v>
                </c:pt>
                <c:pt idx="1">
                  <c:v>2011-12</c:v>
                </c:pt>
                <c:pt idx="2">
                  <c:v>2012-13</c:v>
                </c:pt>
                <c:pt idx="3">
                  <c:v>2013-14</c:v>
                </c:pt>
              </c:strCache>
            </c:strRef>
          </c:cat>
          <c:val>
            <c:numRef>
              <c:f>Sheet1!$R$57:$U$57</c:f>
              <c:numCache>
                <c:formatCode>General</c:formatCode>
                <c:ptCount val="4"/>
                <c:pt idx="0">
                  <c:v>59.2145</c:v>
                </c:pt>
                <c:pt idx="1">
                  <c:v>54.84</c:v>
                </c:pt>
                <c:pt idx="2">
                  <c:v>62.0</c:v>
                </c:pt>
                <c:pt idx="3">
                  <c:v>63.5</c:v>
                </c:pt>
              </c:numCache>
            </c:numRef>
          </c:val>
          <c:smooth val="0"/>
        </c:ser>
        <c:ser>
          <c:idx val="55"/>
          <c:order val="55"/>
          <c:tx>
            <c:strRef>
              <c:f>Sheet1!$O$58</c:f>
              <c:strCache>
                <c:ptCount val="1"/>
                <c:pt idx="0">
                  <c:v>WY</c:v>
                </c:pt>
              </c:strCache>
            </c:strRef>
          </c:tx>
          <c:marker>
            <c:symbol val="none"/>
          </c:marker>
          <c:cat>
            <c:strRef>
              <c:f>Sheet1!$R$2:$U$2</c:f>
              <c:strCache>
                <c:ptCount val="4"/>
                <c:pt idx="0">
                  <c:v>2010-11</c:v>
                </c:pt>
                <c:pt idx="1">
                  <c:v>2011-12</c:v>
                </c:pt>
                <c:pt idx="2">
                  <c:v>2012-13</c:v>
                </c:pt>
                <c:pt idx="3">
                  <c:v>2013-14</c:v>
                </c:pt>
              </c:strCache>
            </c:strRef>
          </c:cat>
          <c:val>
            <c:numRef>
              <c:f>Sheet1!$R$58:$U$58</c:f>
              <c:numCache>
                <c:formatCode>General</c:formatCode>
                <c:ptCount val="4"/>
                <c:pt idx="0">
                  <c:v>42.3611</c:v>
                </c:pt>
                <c:pt idx="1">
                  <c:v>50.0</c:v>
                </c:pt>
                <c:pt idx="2">
                  <c:v>68.0</c:v>
                </c:pt>
                <c:pt idx="3">
                  <c:v>80.8</c:v>
                </c:pt>
              </c:numCache>
            </c:numRef>
          </c:val>
          <c:smooth val="0"/>
        </c:ser>
        <c:dLbls>
          <c:showLegendKey val="0"/>
          <c:showVal val="0"/>
          <c:showCatName val="0"/>
          <c:showSerName val="0"/>
          <c:showPercent val="0"/>
          <c:showBubbleSize val="0"/>
        </c:dLbls>
        <c:marker val="1"/>
        <c:smooth val="0"/>
        <c:axId val="-2134078792"/>
        <c:axId val="-2134073576"/>
      </c:lineChart>
      <c:catAx>
        <c:axId val="-2134078792"/>
        <c:scaling>
          <c:orientation val="minMax"/>
        </c:scaling>
        <c:delete val="0"/>
        <c:axPos val="b"/>
        <c:title>
          <c:tx>
            <c:rich>
              <a:bodyPr/>
              <a:lstStyle/>
              <a:p>
                <a:pPr>
                  <a:defRPr/>
                </a:pPr>
                <a:r>
                  <a:rPr lang="en-US"/>
                  <a:t>Year</a:t>
                </a:r>
              </a:p>
            </c:rich>
          </c:tx>
          <c:layout/>
          <c:overlay val="0"/>
        </c:title>
        <c:numFmt formatCode="General" sourceLinked="0"/>
        <c:majorTickMark val="out"/>
        <c:minorTickMark val="none"/>
        <c:tickLblPos val="nextTo"/>
        <c:crossAx val="-2134073576"/>
        <c:crosses val="autoZero"/>
        <c:auto val="1"/>
        <c:lblAlgn val="ctr"/>
        <c:lblOffset val="100"/>
        <c:noMultiLvlLbl val="0"/>
      </c:catAx>
      <c:valAx>
        <c:axId val="-2134073576"/>
        <c:scaling>
          <c:orientation val="minMax"/>
          <c:max val="100.0"/>
        </c:scaling>
        <c:delete val="0"/>
        <c:axPos val="l"/>
        <c:title>
          <c:tx>
            <c:rich>
              <a:bodyPr rot="-5400000" vert="horz"/>
              <a:lstStyle/>
              <a:p>
                <a:pPr>
                  <a:defRPr/>
                </a:pPr>
                <a:r>
                  <a:rPr lang="en-US" dirty="0"/>
                  <a:t>Percent of </a:t>
                </a:r>
                <a:r>
                  <a:rPr lang="en-US" dirty="0" smtClean="0"/>
                  <a:t>Children</a:t>
                </a:r>
                <a:endParaRPr lang="en-US" dirty="0"/>
              </a:p>
            </c:rich>
          </c:tx>
          <c:layout>
            <c:manualLayout>
              <c:xMode val="edge"/>
              <c:yMode val="edge"/>
              <c:x val="0.0123974246808892"/>
              <c:y val="0.220080097746402"/>
            </c:manualLayout>
          </c:layout>
          <c:overlay val="0"/>
        </c:title>
        <c:numFmt formatCode="General" sourceLinked="1"/>
        <c:majorTickMark val="out"/>
        <c:minorTickMark val="none"/>
        <c:tickLblPos val="nextTo"/>
        <c:crossAx val="-2134078792"/>
        <c:crosses val="autoZero"/>
        <c:crossBetween val="between"/>
      </c:valAx>
      <c:spPr>
        <a:solidFill>
          <a:schemeClr val="bg1"/>
        </a:solidFill>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71492710671529"/>
          <c:y val="0.0212041895743594"/>
          <c:w val="0.899309063376881"/>
          <c:h val="0.826394021642929"/>
        </c:manualLayout>
      </c:layout>
      <c:lineChart>
        <c:grouping val="standard"/>
        <c:varyColors val="0"/>
        <c:ser>
          <c:idx val="0"/>
          <c:order val="0"/>
          <c:tx>
            <c:strRef>
              <c:f>Sheet1!$M$3</c:f>
              <c:strCache>
                <c:ptCount val="1"/>
                <c:pt idx="0">
                  <c:v>AL</c:v>
                </c:pt>
              </c:strCache>
            </c:strRef>
          </c:tx>
          <c:marker>
            <c:symbol val="none"/>
          </c:marker>
          <c:cat>
            <c:strRef>
              <c:f>Sheet1!$P$2:$S$2</c:f>
              <c:strCache>
                <c:ptCount val="4"/>
                <c:pt idx="0">
                  <c:v>2010-11</c:v>
                </c:pt>
                <c:pt idx="1">
                  <c:v>2011-12</c:v>
                </c:pt>
                <c:pt idx="2">
                  <c:v>2012-13</c:v>
                </c:pt>
                <c:pt idx="3">
                  <c:v>2013-14</c:v>
                </c:pt>
              </c:strCache>
            </c:strRef>
          </c:cat>
          <c:val>
            <c:numRef>
              <c:f>Sheet1!$P$3:$S$3</c:f>
              <c:numCache>
                <c:formatCode>General</c:formatCode>
                <c:ptCount val="4"/>
                <c:pt idx="0">
                  <c:v>88.05</c:v>
                </c:pt>
                <c:pt idx="1">
                  <c:v>90.8477842</c:v>
                </c:pt>
                <c:pt idx="2">
                  <c:v>91.66999999999997</c:v>
                </c:pt>
                <c:pt idx="3" formatCode="0.00">
                  <c:v>90.31</c:v>
                </c:pt>
              </c:numCache>
            </c:numRef>
          </c:val>
          <c:smooth val="0"/>
        </c:ser>
        <c:ser>
          <c:idx val="1"/>
          <c:order val="1"/>
          <c:tx>
            <c:strRef>
              <c:f>Sheet1!$M$4</c:f>
              <c:strCache>
                <c:ptCount val="1"/>
                <c:pt idx="0">
                  <c:v>AK</c:v>
                </c:pt>
              </c:strCache>
            </c:strRef>
          </c:tx>
          <c:marker>
            <c:symbol val="none"/>
          </c:marker>
          <c:cat>
            <c:strRef>
              <c:f>Sheet1!$P$2:$S$2</c:f>
              <c:strCache>
                <c:ptCount val="4"/>
                <c:pt idx="0">
                  <c:v>2010-11</c:v>
                </c:pt>
                <c:pt idx="1">
                  <c:v>2011-12</c:v>
                </c:pt>
                <c:pt idx="2">
                  <c:v>2012-13</c:v>
                </c:pt>
                <c:pt idx="3">
                  <c:v>2013-14</c:v>
                </c:pt>
              </c:strCache>
            </c:strRef>
          </c:cat>
          <c:val>
            <c:numRef>
              <c:f>Sheet1!$P$4:$S$4</c:f>
              <c:numCache>
                <c:formatCode>General</c:formatCode>
                <c:ptCount val="4"/>
                <c:pt idx="0">
                  <c:v>68.75</c:v>
                </c:pt>
                <c:pt idx="1">
                  <c:v>74.28571430000001</c:v>
                </c:pt>
                <c:pt idx="2">
                  <c:v>78.35</c:v>
                </c:pt>
                <c:pt idx="3" formatCode="0.00">
                  <c:v>81.67999999999998</c:v>
                </c:pt>
              </c:numCache>
            </c:numRef>
          </c:val>
          <c:smooth val="0"/>
        </c:ser>
        <c:ser>
          <c:idx val="2"/>
          <c:order val="2"/>
          <c:tx>
            <c:strRef>
              <c:f>Sheet1!$M$5</c:f>
              <c:strCache>
                <c:ptCount val="1"/>
                <c:pt idx="0">
                  <c:v>AS</c:v>
                </c:pt>
              </c:strCache>
            </c:strRef>
          </c:tx>
          <c:marker>
            <c:symbol val="none"/>
          </c:marker>
          <c:cat>
            <c:strRef>
              <c:f>Sheet1!$P$2:$S$2</c:f>
              <c:strCache>
                <c:ptCount val="4"/>
                <c:pt idx="0">
                  <c:v>2010-11</c:v>
                </c:pt>
                <c:pt idx="1">
                  <c:v>2011-12</c:v>
                </c:pt>
                <c:pt idx="2">
                  <c:v>2012-13</c:v>
                </c:pt>
                <c:pt idx="3">
                  <c:v>2013-14</c:v>
                </c:pt>
              </c:strCache>
            </c:strRef>
          </c:cat>
          <c:val>
            <c:numRef>
              <c:f>Sheet1!$P$5:$S$5</c:f>
              <c:numCache>
                <c:formatCode>General</c:formatCode>
                <c:ptCount val="4"/>
                <c:pt idx="0">
                  <c:v>74.07</c:v>
                </c:pt>
                <c:pt idx="1">
                  <c:v>90.90909089999998</c:v>
                </c:pt>
                <c:pt idx="2">
                  <c:v>94.74</c:v>
                </c:pt>
                <c:pt idx="3" formatCode="0.00">
                  <c:v>91.66999999999997</c:v>
                </c:pt>
              </c:numCache>
            </c:numRef>
          </c:val>
          <c:smooth val="0"/>
        </c:ser>
        <c:ser>
          <c:idx val="3"/>
          <c:order val="3"/>
          <c:tx>
            <c:strRef>
              <c:f>Sheet1!$M$6</c:f>
              <c:strCache>
                <c:ptCount val="1"/>
                <c:pt idx="0">
                  <c:v>AZ</c:v>
                </c:pt>
              </c:strCache>
            </c:strRef>
          </c:tx>
          <c:marker>
            <c:symbol val="none"/>
          </c:marker>
          <c:cat>
            <c:strRef>
              <c:f>Sheet1!$P$2:$S$2</c:f>
              <c:strCache>
                <c:ptCount val="4"/>
                <c:pt idx="0">
                  <c:v>2010-11</c:v>
                </c:pt>
                <c:pt idx="1">
                  <c:v>2011-12</c:v>
                </c:pt>
                <c:pt idx="2">
                  <c:v>2012-13</c:v>
                </c:pt>
                <c:pt idx="3">
                  <c:v>2013-14</c:v>
                </c:pt>
              </c:strCache>
            </c:strRef>
          </c:cat>
          <c:val>
            <c:numRef>
              <c:f>Sheet1!$P$6:$S$6</c:f>
              <c:numCache>
                <c:formatCode>General</c:formatCode>
                <c:ptCount val="4"/>
                <c:pt idx="0">
                  <c:v>79.76</c:v>
                </c:pt>
                <c:pt idx="1">
                  <c:v>71.720679</c:v>
                </c:pt>
                <c:pt idx="2">
                  <c:v>79.9</c:v>
                </c:pt>
                <c:pt idx="3" formatCode="0.00">
                  <c:v>78.85</c:v>
                </c:pt>
              </c:numCache>
            </c:numRef>
          </c:val>
          <c:smooth val="0"/>
        </c:ser>
        <c:ser>
          <c:idx val="4"/>
          <c:order val="4"/>
          <c:tx>
            <c:strRef>
              <c:f>Sheet1!$M$7</c:f>
              <c:strCache>
                <c:ptCount val="1"/>
                <c:pt idx="0">
                  <c:v>AR</c:v>
                </c:pt>
              </c:strCache>
            </c:strRef>
          </c:tx>
          <c:marker>
            <c:symbol val="none"/>
          </c:marker>
          <c:cat>
            <c:strRef>
              <c:f>Sheet1!$P$2:$S$2</c:f>
              <c:strCache>
                <c:ptCount val="4"/>
                <c:pt idx="0">
                  <c:v>2010-11</c:v>
                </c:pt>
                <c:pt idx="1">
                  <c:v>2011-12</c:v>
                </c:pt>
                <c:pt idx="2">
                  <c:v>2012-13</c:v>
                </c:pt>
                <c:pt idx="3">
                  <c:v>2013-14</c:v>
                </c:pt>
              </c:strCache>
            </c:strRef>
          </c:cat>
          <c:val>
            <c:numRef>
              <c:f>Sheet1!$P$7:$S$7</c:f>
              <c:numCache>
                <c:formatCode>General</c:formatCode>
                <c:ptCount val="4"/>
                <c:pt idx="0">
                  <c:v>89.61</c:v>
                </c:pt>
                <c:pt idx="1">
                  <c:v>89.2003086</c:v>
                </c:pt>
                <c:pt idx="2">
                  <c:v>90.16999999999997</c:v>
                </c:pt>
                <c:pt idx="3" formatCode="0.00">
                  <c:v>86.76</c:v>
                </c:pt>
              </c:numCache>
            </c:numRef>
          </c:val>
          <c:smooth val="0"/>
        </c:ser>
        <c:ser>
          <c:idx val="5"/>
          <c:order val="5"/>
          <c:tx>
            <c:strRef>
              <c:f>Sheet1!$M$8</c:f>
              <c:strCache>
                <c:ptCount val="1"/>
                <c:pt idx="0">
                  <c:v>CA</c:v>
                </c:pt>
              </c:strCache>
            </c:strRef>
          </c:tx>
          <c:marker>
            <c:symbol val="none"/>
          </c:marker>
          <c:cat>
            <c:strRef>
              <c:f>Sheet1!$P$2:$S$2</c:f>
              <c:strCache>
                <c:ptCount val="4"/>
                <c:pt idx="0">
                  <c:v>2010-11</c:v>
                </c:pt>
                <c:pt idx="1">
                  <c:v>2011-12</c:v>
                </c:pt>
                <c:pt idx="2">
                  <c:v>2012-13</c:v>
                </c:pt>
                <c:pt idx="3">
                  <c:v>2013-14</c:v>
                </c:pt>
              </c:strCache>
            </c:strRef>
          </c:cat>
          <c:val>
            <c:numRef>
              <c:f>Sheet1!$P$8:$S$8</c:f>
              <c:numCache>
                <c:formatCode>General</c:formatCode>
                <c:ptCount val="4"/>
                <c:pt idx="0">
                  <c:v>67.16</c:v>
                </c:pt>
                <c:pt idx="1">
                  <c:v>71.19565219999987</c:v>
                </c:pt>
                <c:pt idx="2">
                  <c:v>61.27</c:v>
                </c:pt>
                <c:pt idx="3" formatCode="0.00">
                  <c:v>59.45</c:v>
                </c:pt>
              </c:numCache>
            </c:numRef>
          </c:val>
          <c:smooth val="0"/>
        </c:ser>
        <c:ser>
          <c:idx val="6"/>
          <c:order val="6"/>
          <c:tx>
            <c:strRef>
              <c:f>Sheet1!$M$9</c:f>
              <c:strCache>
                <c:ptCount val="1"/>
                <c:pt idx="0">
                  <c:v>CO</c:v>
                </c:pt>
              </c:strCache>
            </c:strRef>
          </c:tx>
          <c:marker>
            <c:symbol val="none"/>
          </c:marker>
          <c:cat>
            <c:strRef>
              <c:f>Sheet1!$P$2:$S$2</c:f>
              <c:strCache>
                <c:ptCount val="4"/>
                <c:pt idx="0">
                  <c:v>2010-11</c:v>
                </c:pt>
                <c:pt idx="1">
                  <c:v>2011-12</c:v>
                </c:pt>
                <c:pt idx="2">
                  <c:v>2012-13</c:v>
                </c:pt>
                <c:pt idx="3">
                  <c:v>2013-14</c:v>
                </c:pt>
              </c:strCache>
            </c:strRef>
          </c:cat>
          <c:val>
            <c:numRef>
              <c:f>Sheet1!$P$9:$S$9</c:f>
              <c:numCache>
                <c:formatCode>General</c:formatCode>
                <c:ptCount val="4"/>
                <c:pt idx="0">
                  <c:v>81.92</c:v>
                </c:pt>
                <c:pt idx="1">
                  <c:v>82.4345757</c:v>
                </c:pt>
                <c:pt idx="2">
                  <c:v>82.81</c:v>
                </c:pt>
                <c:pt idx="3" formatCode="0.00">
                  <c:v>81.09</c:v>
                </c:pt>
              </c:numCache>
            </c:numRef>
          </c:val>
          <c:smooth val="0"/>
        </c:ser>
        <c:ser>
          <c:idx val="7"/>
          <c:order val="7"/>
          <c:tx>
            <c:strRef>
              <c:f>Sheet1!$M$10</c:f>
              <c:strCache>
                <c:ptCount val="1"/>
                <c:pt idx="0">
                  <c:v>CT</c:v>
                </c:pt>
              </c:strCache>
            </c:strRef>
          </c:tx>
          <c:marker>
            <c:symbol val="none"/>
          </c:marker>
          <c:cat>
            <c:strRef>
              <c:f>Sheet1!$P$2:$S$2</c:f>
              <c:strCache>
                <c:ptCount val="4"/>
                <c:pt idx="0">
                  <c:v>2010-11</c:v>
                </c:pt>
                <c:pt idx="1">
                  <c:v>2011-12</c:v>
                </c:pt>
                <c:pt idx="2">
                  <c:v>2012-13</c:v>
                </c:pt>
                <c:pt idx="3">
                  <c:v>2013-14</c:v>
                </c:pt>
              </c:strCache>
            </c:strRef>
          </c:cat>
          <c:val>
            <c:numRef>
              <c:f>Sheet1!$P$10:$S$10</c:f>
              <c:numCache>
                <c:formatCode>General</c:formatCode>
                <c:ptCount val="4"/>
                <c:pt idx="0">
                  <c:v>54.66</c:v>
                </c:pt>
                <c:pt idx="1">
                  <c:v>54.168908</c:v>
                </c:pt>
                <c:pt idx="2">
                  <c:v>57.32</c:v>
                </c:pt>
                <c:pt idx="3" formatCode="0.00">
                  <c:v>55.97</c:v>
                </c:pt>
              </c:numCache>
            </c:numRef>
          </c:val>
          <c:smooth val="0"/>
        </c:ser>
        <c:ser>
          <c:idx val="8"/>
          <c:order val="8"/>
          <c:tx>
            <c:strRef>
              <c:f>Sheet1!$M$11</c:f>
              <c:strCache>
                <c:ptCount val="1"/>
                <c:pt idx="0">
                  <c:v>DE</c:v>
                </c:pt>
              </c:strCache>
            </c:strRef>
          </c:tx>
          <c:marker>
            <c:symbol val="none"/>
          </c:marker>
          <c:cat>
            <c:strRef>
              <c:f>Sheet1!$P$2:$S$2</c:f>
              <c:strCache>
                <c:ptCount val="4"/>
                <c:pt idx="0">
                  <c:v>2010-11</c:v>
                </c:pt>
                <c:pt idx="1">
                  <c:v>2011-12</c:v>
                </c:pt>
                <c:pt idx="2">
                  <c:v>2012-13</c:v>
                </c:pt>
                <c:pt idx="3">
                  <c:v>2013-14</c:v>
                </c:pt>
              </c:strCache>
            </c:strRef>
          </c:cat>
          <c:val>
            <c:numRef>
              <c:f>Sheet1!$P$11:$S$11</c:f>
              <c:numCache>
                <c:formatCode>General</c:formatCode>
                <c:ptCount val="4"/>
                <c:pt idx="0">
                  <c:v>90.93</c:v>
                </c:pt>
                <c:pt idx="1">
                  <c:v>84.2715232</c:v>
                </c:pt>
                <c:pt idx="2">
                  <c:v>84.98</c:v>
                </c:pt>
                <c:pt idx="3" formatCode="0.00">
                  <c:v>86.14</c:v>
                </c:pt>
              </c:numCache>
            </c:numRef>
          </c:val>
          <c:smooth val="0"/>
        </c:ser>
        <c:ser>
          <c:idx val="9"/>
          <c:order val="9"/>
          <c:tx>
            <c:strRef>
              <c:f>Sheet1!$M$12</c:f>
              <c:strCache>
                <c:ptCount val="1"/>
                <c:pt idx="0">
                  <c:v>DC</c:v>
                </c:pt>
              </c:strCache>
            </c:strRef>
          </c:tx>
          <c:marker>
            <c:symbol val="none"/>
          </c:marker>
          <c:cat>
            <c:strRef>
              <c:f>Sheet1!$P$2:$S$2</c:f>
              <c:strCache>
                <c:ptCount val="4"/>
                <c:pt idx="0">
                  <c:v>2010-11</c:v>
                </c:pt>
                <c:pt idx="1">
                  <c:v>2011-12</c:v>
                </c:pt>
                <c:pt idx="2">
                  <c:v>2012-13</c:v>
                </c:pt>
                <c:pt idx="3">
                  <c:v>2013-14</c:v>
                </c:pt>
              </c:strCache>
            </c:strRef>
          </c:cat>
          <c:val>
            <c:numRef>
              <c:f>Sheet1!$P$12:$S$12</c:f>
              <c:numCache>
                <c:formatCode>General</c:formatCode>
                <c:ptCount val="4"/>
                <c:pt idx="0">
                  <c:v>50.0</c:v>
                </c:pt>
                <c:pt idx="1">
                  <c:v>64.10256410000001</c:v>
                </c:pt>
                <c:pt idx="2">
                  <c:v>76.42</c:v>
                </c:pt>
                <c:pt idx="3" formatCode="0.00">
                  <c:v>82.05</c:v>
                </c:pt>
              </c:numCache>
            </c:numRef>
          </c:val>
          <c:smooth val="0"/>
        </c:ser>
        <c:ser>
          <c:idx val="10"/>
          <c:order val="10"/>
          <c:tx>
            <c:strRef>
              <c:f>Sheet1!$M$13</c:f>
              <c:strCache>
                <c:ptCount val="1"/>
                <c:pt idx="0">
                  <c:v>FL</c:v>
                </c:pt>
              </c:strCache>
            </c:strRef>
          </c:tx>
          <c:marker>
            <c:symbol val="none"/>
          </c:marker>
          <c:cat>
            <c:strRef>
              <c:f>Sheet1!$P$2:$S$2</c:f>
              <c:strCache>
                <c:ptCount val="4"/>
                <c:pt idx="0">
                  <c:v>2010-11</c:v>
                </c:pt>
                <c:pt idx="1">
                  <c:v>2011-12</c:v>
                </c:pt>
                <c:pt idx="2">
                  <c:v>2012-13</c:v>
                </c:pt>
                <c:pt idx="3">
                  <c:v>2013-14</c:v>
                </c:pt>
              </c:strCache>
            </c:strRef>
          </c:cat>
          <c:val>
            <c:numRef>
              <c:f>Sheet1!$P$13:$S$13</c:f>
              <c:numCache>
                <c:formatCode>General</c:formatCode>
                <c:ptCount val="4"/>
                <c:pt idx="0">
                  <c:v>89.39</c:v>
                </c:pt>
                <c:pt idx="1">
                  <c:v>87.8048779999999</c:v>
                </c:pt>
                <c:pt idx="2">
                  <c:v>63.07</c:v>
                </c:pt>
                <c:pt idx="3" formatCode="0.00">
                  <c:v>64.19</c:v>
                </c:pt>
              </c:numCache>
            </c:numRef>
          </c:val>
          <c:smooth val="0"/>
        </c:ser>
        <c:ser>
          <c:idx val="11"/>
          <c:order val="11"/>
          <c:tx>
            <c:strRef>
              <c:f>Sheet1!$M$14</c:f>
              <c:strCache>
                <c:ptCount val="1"/>
                <c:pt idx="0">
                  <c:v>GA</c:v>
                </c:pt>
              </c:strCache>
            </c:strRef>
          </c:tx>
          <c:marker>
            <c:symbol val="none"/>
          </c:marker>
          <c:cat>
            <c:strRef>
              <c:f>Sheet1!$P$2:$S$2</c:f>
              <c:strCache>
                <c:ptCount val="4"/>
                <c:pt idx="0">
                  <c:v>2010-11</c:v>
                </c:pt>
                <c:pt idx="1">
                  <c:v>2011-12</c:v>
                </c:pt>
                <c:pt idx="2">
                  <c:v>2012-13</c:v>
                </c:pt>
                <c:pt idx="3">
                  <c:v>2013-14</c:v>
                </c:pt>
              </c:strCache>
            </c:strRef>
          </c:cat>
          <c:val>
            <c:numRef>
              <c:f>Sheet1!$P$14:$S$14</c:f>
              <c:numCache>
                <c:formatCode>General</c:formatCode>
                <c:ptCount val="4"/>
                <c:pt idx="0">
                  <c:v>67.09</c:v>
                </c:pt>
                <c:pt idx="1">
                  <c:v>63.26335880000006</c:v>
                </c:pt>
                <c:pt idx="2">
                  <c:v>76.22</c:v>
                </c:pt>
                <c:pt idx="3" formatCode="0.00">
                  <c:v>78.36</c:v>
                </c:pt>
              </c:numCache>
            </c:numRef>
          </c:val>
          <c:smooth val="0"/>
        </c:ser>
        <c:ser>
          <c:idx val="12"/>
          <c:order val="12"/>
          <c:tx>
            <c:strRef>
              <c:f>Sheet1!$M$15</c:f>
              <c:strCache>
                <c:ptCount val="1"/>
                <c:pt idx="0">
                  <c:v>GU</c:v>
                </c:pt>
              </c:strCache>
            </c:strRef>
          </c:tx>
          <c:marker>
            <c:symbol val="none"/>
          </c:marker>
          <c:cat>
            <c:strRef>
              <c:f>Sheet1!$P$2:$S$2</c:f>
              <c:strCache>
                <c:ptCount val="4"/>
                <c:pt idx="0">
                  <c:v>2010-11</c:v>
                </c:pt>
                <c:pt idx="1">
                  <c:v>2011-12</c:v>
                </c:pt>
                <c:pt idx="2">
                  <c:v>2012-13</c:v>
                </c:pt>
                <c:pt idx="3">
                  <c:v>2013-14</c:v>
                </c:pt>
              </c:strCache>
            </c:strRef>
          </c:cat>
          <c:val>
            <c:numRef>
              <c:f>Sheet1!$P$15:$S$15</c:f>
              <c:numCache>
                <c:formatCode>General</c:formatCode>
                <c:ptCount val="4"/>
                <c:pt idx="0">
                  <c:v>78.79</c:v>
                </c:pt>
                <c:pt idx="1">
                  <c:v>76.28032350000002</c:v>
                </c:pt>
                <c:pt idx="2">
                  <c:v>75.41</c:v>
                </c:pt>
                <c:pt idx="3" formatCode="0.00">
                  <c:v>84.78</c:v>
                </c:pt>
              </c:numCache>
            </c:numRef>
          </c:val>
          <c:smooth val="0"/>
        </c:ser>
        <c:ser>
          <c:idx val="13"/>
          <c:order val="13"/>
          <c:tx>
            <c:strRef>
              <c:f>Sheet1!$M$16</c:f>
              <c:strCache>
                <c:ptCount val="1"/>
                <c:pt idx="0">
                  <c:v>HI</c:v>
                </c:pt>
              </c:strCache>
            </c:strRef>
          </c:tx>
          <c:marker>
            <c:symbol val="none"/>
          </c:marker>
          <c:cat>
            <c:strRef>
              <c:f>Sheet1!$P$2:$S$2</c:f>
              <c:strCache>
                <c:ptCount val="4"/>
                <c:pt idx="0">
                  <c:v>2010-11</c:v>
                </c:pt>
                <c:pt idx="1">
                  <c:v>2011-12</c:v>
                </c:pt>
                <c:pt idx="2">
                  <c:v>2012-13</c:v>
                </c:pt>
                <c:pt idx="3">
                  <c:v>2013-14</c:v>
                </c:pt>
              </c:strCache>
            </c:strRef>
          </c:cat>
          <c:val>
            <c:numRef>
              <c:f>Sheet1!$P$16:$S$16</c:f>
              <c:numCache>
                <c:formatCode>General</c:formatCode>
                <c:ptCount val="4"/>
                <c:pt idx="0">
                  <c:v>73.9</c:v>
                </c:pt>
                <c:pt idx="1">
                  <c:v>81.39534879999979</c:v>
                </c:pt>
                <c:pt idx="2">
                  <c:v>96.48</c:v>
                </c:pt>
                <c:pt idx="3" formatCode="0.00">
                  <c:v>94.43</c:v>
                </c:pt>
              </c:numCache>
            </c:numRef>
          </c:val>
          <c:smooth val="0"/>
        </c:ser>
        <c:ser>
          <c:idx val="14"/>
          <c:order val="14"/>
          <c:tx>
            <c:strRef>
              <c:f>Sheet1!$M$17</c:f>
              <c:strCache>
                <c:ptCount val="1"/>
                <c:pt idx="0">
                  <c:v>ID</c:v>
                </c:pt>
              </c:strCache>
            </c:strRef>
          </c:tx>
          <c:marker>
            <c:symbol val="none"/>
          </c:marker>
          <c:cat>
            <c:strRef>
              <c:f>Sheet1!$P$2:$S$2</c:f>
              <c:strCache>
                <c:ptCount val="4"/>
                <c:pt idx="0">
                  <c:v>2010-11</c:v>
                </c:pt>
                <c:pt idx="1">
                  <c:v>2011-12</c:v>
                </c:pt>
                <c:pt idx="2">
                  <c:v>2012-13</c:v>
                </c:pt>
                <c:pt idx="3">
                  <c:v>2013-14</c:v>
                </c:pt>
              </c:strCache>
            </c:strRef>
          </c:cat>
          <c:val>
            <c:numRef>
              <c:f>Sheet1!$P$17:$S$17</c:f>
              <c:numCache>
                <c:formatCode>General</c:formatCode>
                <c:ptCount val="4"/>
                <c:pt idx="0">
                  <c:v>94.94</c:v>
                </c:pt>
                <c:pt idx="1">
                  <c:v>94.06919279999998</c:v>
                </c:pt>
                <c:pt idx="2">
                  <c:v>89.44</c:v>
                </c:pt>
                <c:pt idx="3" formatCode="0.00">
                  <c:v>84.7</c:v>
                </c:pt>
              </c:numCache>
            </c:numRef>
          </c:val>
          <c:smooth val="0"/>
        </c:ser>
        <c:ser>
          <c:idx val="15"/>
          <c:order val="15"/>
          <c:tx>
            <c:strRef>
              <c:f>Sheet1!$M$18</c:f>
              <c:strCache>
                <c:ptCount val="1"/>
                <c:pt idx="0">
                  <c:v>IL</c:v>
                </c:pt>
              </c:strCache>
            </c:strRef>
          </c:tx>
          <c:marker>
            <c:symbol val="none"/>
          </c:marker>
          <c:cat>
            <c:strRef>
              <c:f>Sheet1!$P$2:$S$2</c:f>
              <c:strCache>
                <c:ptCount val="4"/>
                <c:pt idx="0">
                  <c:v>2010-11</c:v>
                </c:pt>
                <c:pt idx="1">
                  <c:v>2011-12</c:v>
                </c:pt>
                <c:pt idx="2">
                  <c:v>2012-13</c:v>
                </c:pt>
                <c:pt idx="3">
                  <c:v>2013-14</c:v>
                </c:pt>
              </c:strCache>
            </c:strRef>
          </c:cat>
          <c:val>
            <c:numRef>
              <c:f>Sheet1!$P$18:$S$18</c:f>
              <c:numCache>
                <c:formatCode>General</c:formatCode>
                <c:ptCount val="4"/>
                <c:pt idx="0">
                  <c:v>92.83</c:v>
                </c:pt>
                <c:pt idx="1">
                  <c:v>90.77669900000002</c:v>
                </c:pt>
                <c:pt idx="2">
                  <c:v>85.92</c:v>
                </c:pt>
                <c:pt idx="3" formatCode="0.00">
                  <c:v>67.25</c:v>
                </c:pt>
              </c:numCache>
            </c:numRef>
          </c:val>
          <c:smooth val="0"/>
        </c:ser>
        <c:ser>
          <c:idx val="16"/>
          <c:order val="16"/>
          <c:tx>
            <c:strRef>
              <c:f>Sheet1!$M$19</c:f>
              <c:strCache>
                <c:ptCount val="1"/>
                <c:pt idx="0">
                  <c:v>IN</c:v>
                </c:pt>
              </c:strCache>
            </c:strRef>
          </c:tx>
          <c:marker>
            <c:symbol val="none"/>
          </c:marker>
          <c:cat>
            <c:strRef>
              <c:f>Sheet1!$P$2:$S$2</c:f>
              <c:strCache>
                <c:ptCount val="4"/>
                <c:pt idx="0">
                  <c:v>2010-11</c:v>
                </c:pt>
                <c:pt idx="1">
                  <c:v>2011-12</c:v>
                </c:pt>
                <c:pt idx="2">
                  <c:v>2012-13</c:v>
                </c:pt>
                <c:pt idx="3">
                  <c:v>2013-14</c:v>
                </c:pt>
              </c:strCache>
            </c:strRef>
          </c:cat>
          <c:val>
            <c:numRef>
              <c:f>Sheet1!$P$19:$S$19</c:f>
              <c:numCache>
                <c:formatCode>General</c:formatCode>
                <c:ptCount val="4"/>
                <c:pt idx="0">
                  <c:v>85.72999999999997</c:v>
                </c:pt>
                <c:pt idx="1">
                  <c:v>86.4965653</c:v>
                </c:pt>
                <c:pt idx="2">
                  <c:v>73.72</c:v>
                </c:pt>
                <c:pt idx="3" formatCode="0.00">
                  <c:v>72.27</c:v>
                </c:pt>
              </c:numCache>
            </c:numRef>
          </c:val>
          <c:smooth val="0"/>
        </c:ser>
        <c:ser>
          <c:idx val="17"/>
          <c:order val="17"/>
          <c:tx>
            <c:strRef>
              <c:f>Sheet1!$M$20</c:f>
              <c:strCache>
                <c:ptCount val="1"/>
                <c:pt idx="0">
                  <c:v>IA</c:v>
                </c:pt>
              </c:strCache>
            </c:strRef>
          </c:tx>
          <c:marker>
            <c:symbol val="none"/>
          </c:marker>
          <c:cat>
            <c:strRef>
              <c:f>Sheet1!$P$2:$S$2</c:f>
              <c:strCache>
                <c:ptCount val="4"/>
                <c:pt idx="0">
                  <c:v>2010-11</c:v>
                </c:pt>
                <c:pt idx="1">
                  <c:v>2011-12</c:v>
                </c:pt>
                <c:pt idx="2">
                  <c:v>2012-13</c:v>
                </c:pt>
                <c:pt idx="3">
                  <c:v>2013-14</c:v>
                </c:pt>
              </c:strCache>
            </c:strRef>
          </c:cat>
          <c:val>
            <c:numRef>
              <c:f>Sheet1!$P$20:$S$20</c:f>
              <c:numCache>
                <c:formatCode>General</c:formatCode>
                <c:ptCount val="4"/>
                <c:pt idx="0">
                  <c:v>64.21</c:v>
                </c:pt>
                <c:pt idx="1">
                  <c:v>78.29896910000002</c:v>
                </c:pt>
                <c:pt idx="2">
                  <c:v>60.4</c:v>
                </c:pt>
                <c:pt idx="3" formatCode="0.00">
                  <c:v>54.02</c:v>
                </c:pt>
              </c:numCache>
            </c:numRef>
          </c:val>
          <c:smooth val="0"/>
        </c:ser>
        <c:ser>
          <c:idx val="18"/>
          <c:order val="18"/>
          <c:tx>
            <c:strRef>
              <c:f>Sheet1!$M$21</c:f>
              <c:strCache>
                <c:ptCount val="1"/>
                <c:pt idx="0">
                  <c:v>KS</c:v>
                </c:pt>
              </c:strCache>
            </c:strRef>
          </c:tx>
          <c:marker>
            <c:symbol val="none"/>
          </c:marker>
          <c:cat>
            <c:strRef>
              <c:f>Sheet1!$P$2:$S$2</c:f>
              <c:strCache>
                <c:ptCount val="4"/>
                <c:pt idx="0">
                  <c:v>2010-11</c:v>
                </c:pt>
                <c:pt idx="1">
                  <c:v>2011-12</c:v>
                </c:pt>
                <c:pt idx="2">
                  <c:v>2012-13</c:v>
                </c:pt>
                <c:pt idx="3">
                  <c:v>2013-14</c:v>
                </c:pt>
              </c:strCache>
            </c:strRef>
          </c:cat>
          <c:val>
            <c:numRef>
              <c:f>Sheet1!$P$21:$S$21</c:f>
              <c:numCache>
                <c:formatCode>General</c:formatCode>
                <c:ptCount val="4"/>
                <c:pt idx="0">
                  <c:v>66.26</c:v>
                </c:pt>
                <c:pt idx="1">
                  <c:v>62.1026895</c:v>
                </c:pt>
                <c:pt idx="2">
                  <c:v>87.74</c:v>
                </c:pt>
                <c:pt idx="3" formatCode="0.00">
                  <c:v>88.06</c:v>
                </c:pt>
              </c:numCache>
            </c:numRef>
          </c:val>
          <c:smooth val="0"/>
        </c:ser>
        <c:ser>
          <c:idx val="19"/>
          <c:order val="19"/>
          <c:tx>
            <c:strRef>
              <c:f>Sheet1!$M$22</c:f>
              <c:strCache>
                <c:ptCount val="1"/>
                <c:pt idx="0">
                  <c:v>KY</c:v>
                </c:pt>
              </c:strCache>
            </c:strRef>
          </c:tx>
          <c:marker>
            <c:symbol val="none"/>
          </c:marker>
          <c:cat>
            <c:strRef>
              <c:f>Sheet1!$P$2:$S$2</c:f>
              <c:strCache>
                <c:ptCount val="4"/>
                <c:pt idx="0">
                  <c:v>2010-11</c:v>
                </c:pt>
                <c:pt idx="1">
                  <c:v>2011-12</c:v>
                </c:pt>
                <c:pt idx="2">
                  <c:v>2012-13</c:v>
                </c:pt>
                <c:pt idx="3">
                  <c:v>2013-14</c:v>
                </c:pt>
              </c:strCache>
            </c:strRef>
          </c:cat>
          <c:val>
            <c:numRef>
              <c:f>Sheet1!$P$22:$S$22</c:f>
              <c:numCache>
                <c:formatCode>General</c:formatCode>
                <c:ptCount val="4"/>
                <c:pt idx="0">
                  <c:v>86.82</c:v>
                </c:pt>
                <c:pt idx="1">
                  <c:v>87.37392599999998</c:v>
                </c:pt>
                <c:pt idx="2">
                  <c:v>87.44</c:v>
                </c:pt>
                <c:pt idx="3" formatCode="0.00">
                  <c:v>49.29</c:v>
                </c:pt>
              </c:numCache>
            </c:numRef>
          </c:val>
          <c:smooth val="0"/>
        </c:ser>
        <c:ser>
          <c:idx val="20"/>
          <c:order val="20"/>
          <c:tx>
            <c:strRef>
              <c:f>Sheet1!$M$23</c:f>
              <c:strCache>
                <c:ptCount val="1"/>
                <c:pt idx="0">
                  <c:v>LA</c:v>
                </c:pt>
              </c:strCache>
            </c:strRef>
          </c:tx>
          <c:marker>
            <c:symbol val="none"/>
          </c:marker>
          <c:cat>
            <c:strRef>
              <c:f>Sheet1!$P$2:$S$2</c:f>
              <c:strCache>
                <c:ptCount val="4"/>
                <c:pt idx="0">
                  <c:v>2010-11</c:v>
                </c:pt>
                <c:pt idx="1">
                  <c:v>2011-12</c:v>
                </c:pt>
                <c:pt idx="2">
                  <c:v>2012-13</c:v>
                </c:pt>
                <c:pt idx="3">
                  <c:v>2013-14</c:v>
                </c:pt>
              </c:strCache>
            </c:strRef>
          </c:cat>
          <c:val>
            <c:numRef>
              <c:f>Sheet1!$P$23:$S$23</c:f>
              <c:numCache>
                <c:formatCode>General</c:formatCode>
                <c:ptCount val="4"/>
                <c:pt idx="0">
                  <c:v>83.52000000000001</c:v>
                </c:pt>
                <c:pt idx="1">
                  <c:v>84.0</c:v>
                </c:pt>
                <c:pt idx="2">
                  <c:v>73.06</c:v>
                </c:pt>
                <c:pt idx="3" formatCode="0.00">
                  <c:v>71.53</c:v>
                </c:pt>
              </c:numCache>
            </c:numRef>
          </c:val>
          <c:smooth val="0"/>
        </c:ser>
        <c:ser>
          <c:idx val="21"/>
          <c:order val="21"/>
          <c:tx>
            <c:strRef>
              <c:f>Sheet1!$M$24</c:f>
              <c:strCache>
                <c:ptCount val="1"/>
                <c:pt idx="0">
                  <c:v>ME</c:v>
                </c:pt>
              </c:strCache>
            </c:strRef>
          </c:tx>
          <c:marker>
            <c:symbol val="none"/>
          </c:marker>
          <c:cat>
            <c:strRef>
              <c:f>Sheet1!$P$2:$S$2</c:f>
              <c:strCache>
                <c:ptCount val="4"/>
                <c:pt idx="0">
                  <c:v>2010-11</c:v>
                </c:pt>
                <c:pt idx="1">
                  <c:v>2011-12</c:v>
                </c:pt>
                <c:pt idx="2">
                  <c:v>2012-13</c:v>
                </c:pt>
                <c:pt idx="3">
                  <c:v>2013-14</c:v>
                </c:pt>
              </c:strCache>
            </c:strRef>
          </c:cat>
          <c:val>
            <c:numRef>
              <c:f>Sheet1!$P$24:$S$24</c:f>
              <c:numCache>
                <c:formatCode>General</c:formatCode>
                <c:ptCount val="4"/>
                <c:pt idx="0">
                  <c:v>69.61</c:v>
                </c:pt>
                <c:pt idx="1">
                  <c:v>70.5146036</c:v>
                </c:pt>
                <c:pt idx="2">
                  <c:v>46.44</c:v>
                </c:pt>
                <c:pt idx="3" formatCode="0.00">
                  <c:v>60.04000000000001</c:v>
                </c:pt>
              </c:numCache>
            </c:numRef>
          </c:val>
          <c:smooth val="0"/>
        </c:ser>
        <c:ser>
          <c:idx val="22"/>
          <c:order val="22"/>
          <c:tx>
            <c:strRef>
              <c:f>Sheet1!$M$25</c:f>
              <c:strCache>
                <c:ptCount val="1"/>
                <c:pt idx="0">
                  <c:v>MH</c:v>
                </c:pt>
              </c:strCache>
            </c:strRef>
          </c:tx>
          <c:marker>
            <c:symbol val="none"/>
          </c:marker>
          <c:cat>
            <c:strRef>
              <c:f>Sheet1!$P$2:$S$2</c:f>
              <c:strCache>
                <c:ptCount val="4"/>
                <c:pt idx="0">
                  <c:v>2010-11</c:v>
                </c:pt>
                <c:pt idx="1">
                  <c:v>2011-12</c:v>
                </c:pt>
                <c:pt idx="2">
                  <c:v>2012-13</c:v>
                </c:pt>
                <c:pt idx="3">
                  <c:v>2013-14</c:v>
                </c:pt>
              </c:strCache>
            </c:strRef>
          </c:cat>
          <c:val>
            <c:numRef>
              <c:f>Sheet1!$P$25:$S$25</c:f>
              <c:numCache>
                <c:formatCode>General</c:formatCode>
                <c:ptCount val="4"/>
                <c:pt idx="0">
                  <c:v>54.17000000000001</c:v>
                </c:pt>
                <c:pt idx="1">
                  <c:v>50.5636071</c:v>
                </c:pt>
                <c:pt idx="2">
                  <c:v>100.0</c:v>
                </c:pt>
                <c:pt idx="3" formatCode="0.00">
                  <c:v>94.12</c:v>
                </c:pt>
              </c:numCache>
            </c:numRef>
          </c:val>
          <c:smooth val="0"/>
        </c:ser>
        <c:ser>
          <c:idx val="23"/>
          <c:order val="23"/>
          <c:tx>
            <c:strRef>
              <c:f>Sheet1!$M$26</c:f>
              <c:strCache>
                <c:ptCount val="1"/>
                <c:pt idx="0">
                  <c:v>MD</c:v>
                </c:pt>
              </c:strCache>
            </c:strRef>
          </c:tx>
          <c:marker>
            <c:symbol val="none"/>
          </c:marker>
          <c:cat>
            <c:strRef>
              <c:f>Sheet1!$P$2:$S$2</c:f>
              <c:strCache>
                <c:ptCount val="4"/>
                <c:pt idx="0">
                  <c:v>2010-11</c:v>
                </c:pt>
                <c:pt idx="1">
                  <c:v>2011-12</c:v>
                </c:pt>
                <c:pt idx="2">
                  <c:v>2012-13</c:v>
                </c:pt>
                <c:pt idx="3">
                  <c:v>2013-14</c:v>
                </c:pt>
              </c:strCache>
            </c:strRef>
          </c:cat>
          <c:val>
            <c:numRef>
              <c:f>Sheet1!$P$26:$S$26</c:f>
              <c:numCache>
                <c:formatCode>General</c:formatCode>
                <c:ptCount val="4"/>
                <c:pt idx="0">
                  <c:v>100.0</c:v>
                </c:pt>
                <c:pt idx="1">
                  <c:v>55.00000000000001</c:v>
                </c:pt>
                <c:pt idx="2">
                  <c:v>67.26</c:v>
                </c:pt>
                <c:pt idx="3" formatCode="0.00">
                  <c:v>65.23</c:v>
                </c:pt>
              </c:numCache>
            </c:numRef>
          </c:val>
          <c:smooth val="0"/>
        </c:ser>
        <c:ser>
          <c:idx val="24"/>
          <c:order val="24"/>
          <c:tx>
            <c:strRef>
              <c:f>Sheet1!$M$27</c:f>
              <c:strCache>
                <c:ptCount val="1"/>
                <c:pt idx="0">
                  <c:v>MA</c:v>
                </c:pt>
              </c:strCache>
            </c:strRef>
          </c:tx>
          <c:marker>
            <c:symbol val="none"/>
          </c:marker>
          <c:cat>
            <c:strRef>
              <c:f>Sheet1!$P$2:$S$2</c:f>
              <c:strCache>
                <c:ptCount val="4"/>
                <c:pt idx="0">
                  <c:v>2010-11</c:v>
                </c:pt>
                <c:pt idx="1">
                  <c:v>2011-12</c:v>
                </c:pt>
                <c:pt idx="2">
                  <c:v>2012-13</c:v>
                </c:pt>
                <c:pt idx="3">
                  <c:v>2013-14</c:v>
                </c:pt>
              </c:strCache>
            </c:strRef>
          </c:cat>
          <c:val>
            <c:numRef>
              <c:f>Sheet1!$P$27:$S$27</c:f>
              <c:numCache>
                <c:formatCode>General</c:formatCode>
                <c:ptCount val="4"/>
                <c:pt idx="0">
                  <c:v>68.92</c:v>
                </c:pt>
                <c:pt idx="1">
                  <c:v>69.0246965</c:v>
                </c:pt>
                <c:pt idx="2">
                  <c:v>84.34</c:v>
                </c:pt>
                <c:pt idx="3" formatCode="0.00">
                  <c:v>85.44</c:v>
                </c:pt>
              </c:numCache>
            </c:numRef>
          </c:val>
          <c:smooth val="0"/>
        </c:ser>
        <c:ser>
          <c:idx val="25"/>
          <c:order val="25"/>
          <c:tx>
            <c:strRef>
              <c:f>Sheet1!$M$28</c:f>
              <c:strCache>
                <c:ptCount val="1"/>
                <c:pt idx="0">
                  <c:v>MI</c:v>
                </c:pt>
              </c:strCache>
            </c:strRef>
          </c:tx>
          <c:marker>
            <c:symbol val="none"/>
          </c:marker>
          <c:cat>
            <c:strRef>
              <c:f>Sheet1!$P$2:$S$2</c:f>
              <c:strCache>
                <c:ptCount val="4"/>
                <c:pt idx="0">
                  <c:v>2010-11</c:v>
                </c:pt>
                <c:pt idx="1">
                  <c:v>2011-12</c:v>
                </c:pt>
                <c:pt idx="2">
                  <c:v>2012-13</c:v>
                </c:pt>
                <c:pt idx="3">
                  <c:v>2013-14</c:v>
                </c:pt>
              </c:strCache>
            </c:strRef>
          </c:cat>
          <c:val>
            <c:numRef>
              <c:f>Sheet1!$P$28:$S$28</c:f>
              <c:numCache>
                <c:formatCode>General</c:formatCode>
                <c:ptCount val="4"/>
                <c:pt idx="0">
                  <c:v>76.9</c:v>
                </c:pt>
                <c:pt idx="1">
                  <c:v>83.11827959999998</c:v>
                </c:pt>
                <c:pt idx="2">
                  <c:v>84.55</c:v>
                </c:pt>
                <c:pt idx="3" formatCode="0.00">
                  <c:v>85.16</c:v>
                </c:pt>
              </c:numCache>
            </c:numRef>
          </c:val>
          <c:smooth val="0"/>
        </c:ser>
        <c:ser>
          <c:idx val="26"/>
          <c:order val="26"/>
          <c:tx>
            <c:strRef>
              <c:f>Sheet1!$M$29</c:f>
              <c:strCache>
                <c:ptCount val="1"/>
                <c:pt idx="0">
                  <c:v>FM</c:v>
                </c:pt>
              </c:strCache>
            </c:strRef>
          </c:tx>
          <c:marker>
            <c:symbol val="none"/>
          </c:marker>
          <c:cat>
            <c:strRef>
              <c:f>Sheet1!$P$2:$S$2</c:f>
              <c:strCache>
                <c:ptCount val="4"/>
                <c:pt idx="0">
                  <c:v>2010-11</c:v>
                </c:pt>
                <c:pt idx="1">
                  <c:v>2011-12</c:v>
                </c:pt>
                <c:pt idx="2">
                  <c:v>2012-13</c:v>
                </c:pt>
                <c:pt idx="3">
                  <c:v>2013-14</c:v>
                </c:pt>
              </c:strCache>
            </c:strRef>
          </c:cat>
          <c:val>
            <c:numRef>
              <c:f>Sheet1!$P$29:$S$29</c:f>
              <c:numCache>
                <c:formatCode>General</c:formatCode>
                <c:ptCount val="4"/>
                <c:pt idx="0">
                  <c:v>81.08</c:v>
                </c:pt>
                <c:pt idx="1">
                  <c:v>81.1093501999998</c:v>
                </c:pt>
                <c:pt idx="2">
                  <c:v>90.16</c:v>
                </c:pt>
                <c:pt idx="3" formatCode="0.00">
                  <c:v>83.82</c:v>
                </c:pt>
              </c:numCache>
            </c:numRef>
          </c:val>
          <c:smooth val="0"/>
        </c:ser>
        <c:ser>
          <c:idx val="27"/>
          <c:order val="27"/>
          <c:tx>
            <c:strRef>
              <c:f>Sheet1!$M$30</c:f>
              <c:strCache>
                <c:ptCount val="1"/>
                <c:pt idx="0">
                  <c:v>MN</c:v>
                </c:pt>
              </c:strCache>
            </c:strRef>
          </c:tx>
          <c:marker>
            <c:symbol val="none"/>
          </c:marker>
          <c:cat>
            <c:strRef>
              <c:f>Sheet1!$P$2:$S$2</c:f>
              <c:strCache>
                <c:ptCount val="4"/>
                <c:pt idx="0">
                  <c:v>2010-11</c:v>
                </c:pt>
                <c:pt idx="1">
                  <c:v>2011-12</c:v>
                </c:pt>
                <c:pt idx="2">
                  <c:v>2012-13</c:v>
                </c:pt>
                <c:pt idx="3">
                  <c:v>2013-14</c:v>
                </c:pt>
              </c:strCache>
            </c:strRef>
          </c:cat>
          <c:val>
            <c:numRef>
              <c:f>Sheet1!$P$30:$S$30</c:f>
              <c:numCache>
                <c:formatCode>General</c:formatCode>
                <c:ptCount val="4"/>
                <c:pt idx="0">
                  <c:v>75.78</c:v>
                </c:pt>
                <c:pt idx="1">
                  <c:v>75.5035026</c:v>
                </c:pt>
                <c:pt idx="2">
                  <c:v>71.91</c:v>
                </c:pt>
                <c:pt idx="3" formatCode="0.00">
                  <c:v>71.35000000000001</c:v>
                </c:pt>
              </c:numCache>
            </c:numRef>
          </c:val>
          <c:smooth val="0"/>
        </c:ser>
        <c:ser>
          <c:idx val="28"/>
          <c:order val="28"/>
          <c:tx>
            <c:strRef>
              <c:f>Sheet1!$M$31</c:f>
              <c:strCache>
                <c:ptCount val="1"/>
                <c:pt idx="0">
                  <c:v>MS</c:v>
                </c:pt>
              </c:strCache>
            </c:strRef>
          </c:tx>
          <c:marker>
            <c:symbol val="none"/>
          </c:marker>
          <c:cat>
            <c:strRef>
              <c:f>Sheet1!$P$2:$S$2</c:f>
              <c:strCache>
                <c:ptCount val="4"/>
                <c:pt idx="0">
                  <c:v>2010-11</c:v>
                </c:pt>
                <c:pt idx="1">
                  <c:v>2011-12</c:v>
                </c:pt>
                <c:pt idx="2">
                  <c:v>2012-13</c:v>
                </c:pt>
                <c:pt idx="3">
                  <c:v>2013-14</c:v>
                </c:pt>
              </c:strCache>
            </c:strRef>
          </c:cat>
          <c:val>
            <c:numRef>
              <c:f>Sheet1!$P$31:$S$31</c:f>
              <c:numCache>
                <c:formatCode>General</c:formatCode>
                <c:ptCount val="4"/>
                <c:pt idx="0">
                  <c:v>46.55</c:v>
                </c:pt>
                <c:pt idx="1">
                  <c:v>47.5301866</c:v>
                </c:pt>
                <c:pt idx="2">
                  <c:v>43.33</c:v>
                </c:pt>
                <c:pt idx="3" formatCode="0.00">
                  <c:v>56.99</c:v>
                </c:pt>
              </c:numCache>
            </c:numRef>
          </c:val>
          <c:smooth val="0"/>
        </c:ser>
        <c:ser>
          <c:idx val="29"/>
          <c:order val="29"/>
          <c:tx>
            <c:strRef>
              <c:f>Sheet1!$M$32</c:f>
              <c:strCache>
                <c:ptCount val="1"/>
                <c:pt idx="0">
                  <c:v>MO</c:v>
                </c:pt>
              </c:strCache>
            </c:strRef>
          </c:tx>
          <c:marker>
            <c:symbol val="none"/>
          </c:marker>
          <c:cat>
            <c:strRef>
              <c:f>Sheet1!$P$2:$S$2</c:f>
              <c:strCache>
                <c:ptCount val="4"/>
                <c:pt idx="0">
                  <c:v>2010-11</c:v>
                </c:pt>
                <c:pt idx="1">
                  <c:v>2011-12</c:v>
                </c:pt>
                <c:pt idx="2">
                  <c:v>2012-13</c:v>
                </c:pt>
                <c:pt idx="3">
                  <c:v>2013-14</c:v>
                </c:pt>
              </c:strCache>
            </c:strRef>
          </c:cat>
          <c:val>
            <c:numRef>
              <c:f>Sheet1!$P$32:$S$32</c:f>
              <c:numCache>
                <c:formatCode>General</c:formatCode>
                <c:ptCount val="4"/>
                <c:pt idx="0">
                  <c:v>93.91000000000002</c:v>
                </c:pt>
                <c:pt idx="1">
                  <c:v>93.4080598</c:v>
                </c:pt>
                <c:pt idx="2">
                  <c:v>94.11</c:v>
                </c:pt>
                <c:pt idx="3" formatCode="0.00">
                  <c:v>93.83</c:v>
                </c:pt>
              </c:numCache>
            </c:numRef>
          </c:val>
          <c:smooth val="0"/>
        </c:ser>
        <c:ser>
          <c:idx val="30"/>
          <c:order val="30"/>
          <c:tx>
            <c:strRef>
              <c:f>Sheet1!$M$33</c:f>
              <c:strCache>
                <c:ptCount val="1"/>
                <c:pt idx="0">
                  <c:v>MT</c:v>
                </c:pt>
              </c:strCache>
            </c:strRef>
          </c:tx>
          <c:marker>
            <c:symbol val="none"/>
          </c:marker>
          <c:cat>
            <c:strRef>
              <c:f>Sheet1!$P$2:$S$2</c:f>
              <c:strCache>
                <c:ptCount val="4"/>
                <c:pt idx="0">
                  <c:v>2010-11</c:v>
                </c:pt>
                <c:pt idx="1">
                  <c:v>2011-12</c:v>
                </c:pt>
                <c:pt idx="2">
                  <c:v>2012-13</c:v>
                </c:pt>
                <c:pt idx="3">
                  <c:v>2013-14</c:v>
                </c:pt>
              </c:strCache>
            </c:strRef>
          </c:cat>
          <c:val>
            <c:numRef>
              <c:f>Sheet1!$P$33:$S$33</c:f>
              <c:numCache>
                <c:formatCode>General</c:formatCode>
                <c:ptCount val="4"/>
                <c:pt idx="0">
                  <c:v>76.8</c:v>
                </c:pt>
                <c:pt idx="1">
                  <c:v>77.60000000000001</c:v>
                </c:pt>
                <c:pt idx="2">
                  <c:v>76.37</c:v>
                </c:pt>
                <c:pt idx="3" formatCode="0.00">
                  <c:v>73.56</c:v>
                </c:pt>
              </c:numCache>
            </c:numRef>
          </c:val>
          <c:smooth val="0"/>
        </c:ser>
        <c:ser>
          <c:idx val="31"/>
          <c:order val="31"/>
          <c:tx>
            <c:strRef>
              <c:f>Sheet1!$M$34</c:f>
              <c:strCache>
                <c:ptCount val="1"/>
                <c:pt idx="0">
                  <c:v>NE</c:v>
                </c:pt>
              </c:strCache>
            </c:strRef>
          </c:tx>
          <c:marker>
            <c:symbol val="none"/>
          </c:marker>
          <c:cat>
            <c:strRef>
              <c:f>Sheet1!$P$2:$S$2</c:f>
              <c:strCache>
                <c:ptCount val="4"/>
                <c:pt idx="0">
                  <c:v>2010-11</c:v>
                </c:pt>
                <c:pt idx="1">
                  <c:v>2011-12</c:v>
                </c:pt>
                <c:pt idx="2">
                  <c:v>2012-13</c:v>
                </c:pt>
                <c:pt idx="3">
                  <c:v>2013-14</c:v>
                </c:pt>
              </c:strCache>
            </c:strRef>
          </c:cat>
          <c:val>
            <c:numRef>
              <c:f>Sheet1!$P$34:$S$34</c:f>
              <c:numCache>
                <c:formatCode>General</c:formatCode>
                <c:ptCount val="4"/>
                <c:pt idx="0">
                  <c:v>76.25</c:v>
                </c:pt>
                <c:pt idx="1">
                  <c:v>75.57251910000001</c:v>
                </c:pt>
                <c:pt idx="2">
                  <c:v>80.93</c:v>
                </c:pt>
                <c:pt idx="3" formatCode="0.00">
                  <c:v>80.13</c:v>
                </c:pt>
              </c:numCache>
            </c:numRef>
          </c:val>
          <c:smooth val="0"/>
        </c:ser>
        <c:ser>
          <c:idx val="32"/>
          <c:order val="32"/>
          <c:tx>
            <c:strRef>
              <c:f>Sheet1!$M$35</c:f>
              <c:strCache>
                <c:ptCount val="1"/>
                <c:pt idx="0">
                  <c:v>NV</c:v>
                </c:pt>
              </c:strCache>
            </c:strRef>
          </c:tx>
          <c:marker>
            <c:symbol val="none"/>
          </c:marker>
          <c:cat>
            <c:strRef>
              <c:f>Sheet1!$P$2:$S$2</c:f>
              <c:strCache>
                <c:ptCount val="4"/>
                <c:pt idx="0">
                  <c:v>2010-11</c:v>
                </c:pt>
                <c:pt idx="1">
                  <c:v>2011-12</c:v>
                </c:pt>
                <c:pt idx="2">
                  <c:v>2012-13</c:v>
                </c:pt>
                <c:pt idx="3">
                  <c:v>2013-14</c:v>
                </c:pt>
              </c:strCache>
            </c:strRef>
          </c:cat>
          <c:val>
            <c:numRef>
              <c:f>Sheet1!$P$35:$S$35</c:f>
              <c:numCache>
                <c:formatCode>General</c:formatCode>
                <c:ptCount val="4"/>
                <c:pt idx="0">
                  <c:v>80.62</c:v>
                </c:pt>
                <c:pt idx="1">
                  <c:v>76.70235549999998</c:v>
                </c:pt>
                <c:pt idx="2">
                  <c:v>81.12</c:v>
                </c:pt>
                <c:pt idx="3" formatCode="0.00">
                  <c:v>78.55</c:v>
                </c:pt>
              </c:numCache>
            </c:numRef>
          </c:val>
          <c:smooth val="0"/>
        </c:ser>
        <c:ser>
          <c:idx val="33"/>
          <c:order val="33"/>
          <c:tx>
            <c:strRef>
              <c:f>Sheet1!$M$36</c:f>
              <c:strCache>
                <c:ptCount val="1"/>
                <c:pt idx="0">
                  <c:v>NH</c:v>
                </c:pt>
              </c:strCache>
            </c:strRef>
          </c:tx>
          <c:marker>
            <c:symbol val="none"/>
          </c:marker>
          <c:cat>
            <c:strRef>
              <c:f>Sheet1!$P$2:$S$2</c:f>
              <c:strCache>
                <c:ptCount val="4"/>
                <c:pt idx="0">
                  <c:v>2010-11</c:v>
                </c:pt>
                <c:pt idx="1">
                  <c:v>2011-12</c:v>
                </c:pt>
                <c:pt idx="2">
                  <c:v>2012-13</c:v>
                </c:pt>
                <c:pt idx="3">
                  <c:v>2013-14</c:v>
                </c:pt>
              </c:strCache>
            </c:strRef>
          </c:cat>
          <c:val>
            <c:numRef>
              <c:f>Sheet1!$P$36:$S$36</c:f>
              <c:numCache>
                <c:formatCode>General</c:formatCode>
                <c:ptCount val="4"/>
                <c:pt idx="0">
                  <c:v>69.62</c:v>
                </c:pt>
                <c:pt idx="1">
                  <c:v>69.98557</c:v>
                </c:pt>
                <c:pt idx="2">
                  <c:v>79.52</c:v>
                </c:pt>
                <c:pt idx="3" formatCode="0.00">
                  <c:v>80.94</c:v>
                </c:pt>
              </c:numCache>
            </c:numRef>
          </c:val>
          <c:smooth val="0"/>
        </c:ser>
        <c:ser>
          <c:idx val="34"/>
          <c:order val="34"/>
          <c:tx>
            <c:strRef>
              <c:f>Sheet1!$M$37</c:f>
              <c:strCache>
                <c:ptCount val="1"/>
                <c:pt idx="0">
                  <c:v>NJ</c:v>
                </c:pt>
              </c:strCache>
            </c:strRef>
          </c:tx>
          <c:marker>
            <c:symbol val="none"/>
          </c:marker>
          <c:cat>
            <c:strRef>
              <c:f>Sheet1!$P$2:$S$2</c:f>
              <c:strCache>
                <c:ptCount val="4"/>
                <c:pt idx="0">
                  <c:v>2010-11</c:v>
                </c:pt>
                <c:pt idx="1">
                  <c:v>2011-12</c:v>
                </c:pt>
                <c:pt idx="2">
                  <c:v>2012-13</c:v>
                </c:pt>
                <c:pt idx="3">
                  <c:v>2013-14</c:v>
                </c:pt>
              </c:strCache>
            </c:strRef>
          </c:cat>
          <c:val>
            <c:numRef>
              <c:f>Sheet1!$P$37:$S$37</c:f>
              <c:numCache>
                <c:formatCode>General</c:formatCode>
                <c:ptCount val="4"/>
                <c:pt idx="0">
                  <c:v>69.07</c:v>
                </c:pt>
                <c:pt idx="1">
                  <c:v>73.62637359999979</c:v>
                </c:pt>
                <c:pt idx="2">
                  <c:v>65.22</c:v>
                </c:pt>
                <c:pt idx="3" formatCode="0.00">
                  <c:v>72.6</c:v>
                </c:pt>
              </c:numCache>
            </c:numRef>
          </c:val>
          <c:smooth val="0"/>
        </c:ser>
        <c:ser>
          <c:idx val="35"/>
          <c:order val="35"/>
          <c:tx>
            <c:strRef>
              <c:f>Sheet1!$M$38</c:f>
              <c:strCache>
                <c:ptCount val="1"/>
                <c:pt idx="0">
                  <c:v>NM</c:v>
                </c:pt>
              </c:strCache>
            </c:strRef>
          </c:tx>
          <c:marker>
            <c:symbol val="none"/>
          </c:marker>
          <c:cat>
            <c:strRef>
              <c:f>Sheet1!$P$2:$S$2</c:f>
              <c:strCache>
                <c:ptCount val="4"/>
                <c:pt idx="0">
                  <c:v>2010-11</c:v>
                </c:pt>
                <c:pt idx="1">
                  <c:v>2011-12</c:v>
                </c:pt>
                <c:pt idx="2">
                  <c:v>2012-13</c:v>
                </c:pt>
                <c:pt idx="3">
                  <c:v>2013-14</c:v>
                </c:pt>
              </c:strCache>
            </c:strRef>
          </c:cat>
          <c:val>
            <c:numRef>
              <c:f>Sheet1!$P$38:$S$38</c:f>
              <c:numCache>
                <c:formatCode>General</c:formatCode>
                <c:ptCount val="4"/>
                <c:pt idx="0">
                  <c:v>78.28</c:v>
                </c:pt>
                <c:pt idx="1">
                  <c:v>76.52091250000001</c:v>
                </c:pt>
                <c:pt idx="2">
                  <c:v>76.04</c:v>
                </c:pt>
                <c:pt idx="3" formatCode="0.00">
                  <c:v>72.58</c:v>
                </c:pt>
              </c:numCache>
            </c:numRef>
          </c:val>
          <c:smooth val="0"/>
        </c:ser>
        <c:ser>
          <c:idx val="36"/>
          <c:order val="36"/>
          <c:tx>
            <c:strRef>
              <c:f>Sheet1!$M$39</c:f>
              <c:strCache>
                <c:ptCount val="1"/>
                <c:pt idx="0">
                  <c:v>NY</c:v>
                </c:pt>
              </c:strCache>
            </c:strRef>
          </c:tx>
          <c:marker>
            <c:symbol val="none"/>
          </c:marker>
          <c:cat>
            <c:strRef>
              <c:f>Sheet1!$P$2:$S$2</c:f>
              <c:strCache>
                <c:ptCount val="4"/>
                <c:pt idx="0">
                  <c:v>2010-11</c:v>
                </c:pt>
                <c:pt idx="1">
                  <c:v>2011-12</c:v>
                </c:pt>
                <c:pt idx="2">
                  <c:v>2012-13</c:v>
                </c:pt>
                <c:pt idx="3">
                  <c:v>2013-14</c:v>
                </c:pt>
              </c:strCache>
            </c:strRef>
          </c:cat>
          <c:val>
            <c:numRef>
              <c:f>Sheet1!$P$39:$S$39</c:f>
              <c:numCache>
                <c:formatCode>General</c:formatCode>
                <c:ptCount val="4"/>
                <c:pt idx="0">
                  <c:v>87.45</c:v>
                </c:pt>
                <c:pt idx="1">
                  <c:v>88.53536679999995</c:v>
                </c:pt>
                <c:pt idx="2">
                  <c:v>90.87</c:v>
                </c:pt>
                <c:pt idx="3" formatCode="0.00">
                  <c:v>92.31</c:v>
                </c:pt>
              </c:numCache>
            </c:numRef>
          </c:val>
          <c:smooth val="0"/>
        </c:ser>
        <c:ser>
          <c:idx val="37"/>
          <c:order val="37"/>
          <c:tx>
            <c:strRef>
              <c:f>Sheet1!$M$40</c:f>
              <c:strCache>
                <c:ptCount val="1"/>
                <c:pt idx="0">
                  <c:v>NC</c:v>
                </c:pt>
              </c:strCache>
            </c:strRef>
          </c:tx>
          <c:marker>
            <c:symbol val="none"/>
          </c:marker>
          <c:cat>
            <c:strRef>
              <c:f>Sheet1!$P$2:$S$2</c:f>
              <c:strCache>
                <c:ptCount val="4"/>
                <c:pt idx="0">
                  <c:v>2010-11</c:v>
                </c:pt>
                <c:pt idx="1">
                  <c:v>2011-12</c:v>
                </c:pt>
                <c:pt idx="2">
                  <c:v>2012-13</c:v>
                </c:pt>
                <c:pt idx="3">
                  <c:v>2013-14</c:v>
                </c:pt>
              </c:strCache>
            </c:strRef>
          </c:cat>
          <c:val>
            <c:numRef>
              <c:f>Sheet1!$P$40:$S$40</c:f>
              <c:numCache>
                <c:formatCode>General</c:formatCode>
                <c:ptCount val="4"/>
                <c:pt idx="0">
                  <c:v>79.23</c:v>
                </c:pt>
                <c:pt idx="1">
                  <c:v>79.2572464</c:v>
                </c:pt>
                <c:pt idx="2">
                  <c:v>82.31</c:v>
                </c:pt>
                <c:pt idx="3" formatCode="0.00">
                  <c:v>82.34</c:v>
                </c:pt>
              </c:numCache>
            </c:numRef>
          </c:val>
          <c:smooth val="0"/>
        </c:ser>
        <c:ser>
          <c:idx val="38"/>
          <c:order val="38"/>
          <c:tx>
            <c:strRef>
              <c:f>Sheet1!$M$41</c:f>
              <c:strCache>
                <c:ptCount val="1"/>
                <c:pt idx="0">
                  <c:v>ND</c:v>
                </c:pt>
              </c:strCache>
            </c:strRef>
          </c:tx>
          <c:marker>
            <c:symbol val="none"/>
          </c:marker>
          <c:cat>
            <c:strRef>
              <c:f>Sheet1!$P$2:$S$2</c:f>
              <c:strCache>
                <c:ptCount val="4"/>
                <c:pt idx="0">
                  <c:v>2010-11</c:v>
                </c:pt>
                <c:pt idx="1">
                  <c:v>2011-12</c:v>
                </c:pt>
                <c:pt idx="2">
                  <c:v>2012-13</c:v>
                </c:pt>
                <c:pt idx="3">
                  <c:v>2013-14</c:v>
                </c:pt>
              </c:strCache>
            </c:strRef>
          </c:cat>
          <c:val>
            <c:numRef>
              <c:f>Sheet1!$P$41:$S$41</c:f>
              <c:numCache>
                <c:formatCode>General</c:formatCode>
                <c:ptCount val="4"/>
                <c:pt idx="0">
                  <c:v>86.21</c:v>
                </c:pt>
                <c:pt idx="1">
                  <c:v>90.8289242</c:v>
                </c:pt>
                <c:pt idx="2">
                  <c:v>90.15</c:v>
                </c:pt>
                <c:pt idx="3" formatCode="0.00">
                  <c:v>84.5</c:v>
                </c:pt>
              </c:numCache>
            </c:numRef>
          </c:val>
          <c:smooth val="0"/>
        </c:ser>
        <c:ser>
          <c:idx val="39"/>
          <c:order val="39"/>
          <c:tx>
            <c:strRef>
              <c:f>Sheet1!$M$42</c:f>
              <c:strCache>
                <c:ptCount val="1"/>
                <c:pt idx="0">
                  <c:v>MP</c:v>
                </c:pt>
              </c:strCache>
            </c:strRef>
          </c:tx>
          <c:marker>
            <c:symbol val="none"/>
          </c:marker>
          <c:cat>
            <c:strRef>
              <c:f>Sheet1!$P$2:$S$2</c:f>
              <c:strCache>
                <c:ptCount val="4"/>
                <c:pt idx="0">
                  <c:v>2010-11</c:v>
                </c:pt>
                <c:pt idx="1">
                  <c:v>2011-12</c:v>
                </c:pt>
                <c:pt idx="2">
                  <c:v>2012-13</c:v>
                </c:pt>
                <c:pt idx="3">
                  <c:v>2013-14</c:v>
                </c:pt>
              </c:strCache>
            </c:strRef>
          </c:cat>
          <c:val>
            <c:numRef>
              <c:f>Sheet1!$P$42:$S$42</c:f>
              <c:numCache>
                <c:formatCode>General</c:formatCode>
                <c:ptCount val="4"/>
                <c:pt idx="0">
                  <c:v>82.86</c:v>
                </c:pt>
                <c:pt idx="1">
                  <c:v>95.0</c:v>
                </c:pt>
                <c:pt idx="2">
                  <c:v>85.71</c:v>
                </c:pt>
                <c:pt idx="3" formatCode="0.00">
                  <c:v>90.48</c:v>
                </c:pt>
              </c:numCache>
            </c:numRef>
          </c:val>
          <c:smooth val="0"/>
        </c:ser>
        <c:ser>
          <c:idx val="40"/>
          <c:order val="40"/>
          <c:tx>
            <c:strRef>
              <c:f>Sheet1!$M$43</c:f>
              <c:strCache>
                <c:ptCount val="1"/>
                <c:pt idx="0">
                  <c:v>OH</c:v>
                </c:pt>
              </c:strCache>
            </c:strRef>
          </c:tx>
          <c:marker>
            <c:symbol val="none"/>
          </c:marker>
          <c:cat>
            <c:strRef>
              <c:f>Sheet1!$P$2:$S$2</c:f>
              <c:strCache>
                <c:ptCount val="4"/>
                <c:pt idx="0">
                  <c:v>2010-11</c:v>
                </c:pt>
                <c:pt idx="1">
                  <c:v>2011-12</c:v>
                </c:pt>
                <c:pt idx="2">
                  <c:v>2012-13</c:v>
                </c:pt>
                <c:pt idx="3">
                  <c:v>2013-14</c:v>
                </c:pt>
              </c:strCache>
            </c:strRef>
          </c:cat>
          <c:val>
            <c:numRef>
              <c:f>Sheet1!$P$43:$S$43</c:f>
              <c:numCache>
                <c:formatCode>General</c:formatCode>
                <c:ptCount val="4"/>
                <c:pt idx="0">
                  <c:v>84.26</c:v>
                </c:pt>
                <c:pt idx="1">
                  <c:v>83.0473001</c:v>
                </c:pt>
                <c:pt idx="2">
                  <c:v>78.64</c:v>
                </c:pt>
                <c:pt idx="3" formatCode="0.00">
                  <c:v>81.56</c:v>
                </c:pt>
              </c:numCache>
            </c:numRef>
          </c:val>
          <c:smooth val="0"/>
        </c:ser>
        <c:ser>
          <c:idx val="41"/>
          <c:order val="41"/>
          <c:tx>
            <c:strRef>
              <c:f>Sheet1!$M$44</c:f>
              <c:strCache>
                <c:ptCount val="1"/>
                <c:pt idx="0">
                  <c:v>OK</c:v>
                </c:pt>
              </c:strCache>
            </c:strRef>
          </c:tx>
          <c:marker>
            <c:symbol val="none"/>
          </c:marker>
          <c:cat>
            <c:strRef>
              <c:f>Sheet1!$P$2:$S$2</c:f>
              <c:strCache>
                <c:ptCount val="4"/>
                <c:pt idx="0">
                  <c:v>2010-11</c:v>
                </c:pt>
                <c:pt idx="1">
                  <c:v>2011-12</c:v>
                </c:pt>
                <c:pt idx="2">
                  <c:v>2012-13</c:v>
                </c:pt>
                <c:pt idx="3">
                  <c:v>2013-14</c:v>
                </c:pt>
              </c:strCache>
            </c:strRef>
          </c:cat>
          <c:val>
            <c:numRef>
              <c:f>Sheet1!$P$44:$S$44</c:f>
              <c:numCache>
                <c:formatCode>General</c:formatCode>
                <c:ptCount val="4"/>
                <c:pt idx="0">
                  <c:v>89.03</c:v>
                </c:pt>
                <c:pt idx="1">
                  <c:v>91.1705235</c:v>
                </c:pt>
                <c:pt idx="2">
                  <c:v>89.34</c:v>
                </c:pt>
                <c:pt idx="3" formatCode="0.00">
                  <c:v>92.63</c:v>
                </c:pt>
              </c:numCache>
            </c:numRef>
          </c:val>
          <c:smooth val="0"/>
        </c:ser>
        <c:ser>
          <c:idx val="42"/>
          <c:order val="42"/>
          <c:tx>
            <c:strRef>
              <c:f>Sheet1!$M$45</c:f>
              <c:strCache>
                <c:ptCount val="1"/>
                <c:pt idx="0">
                  <c:v>OR</c:v>
                </c:pt>
              </c:strCache>
            </c:strRef>
          </c:tx>
          <c:marker>
            <c:symbol val="none"/>
          </c:marker>
          <c:cat>
            <c:strRef>
              <c:f>Sheet1!$P$2:$S$2</c:f>
              <c:strCache>
                <c:ptCount val="4"/>
                <c:pt idx="0">
                  <c:v>2010-11</c:v>
                </c:pt>
                <c:pt idx="1">
                  <c:v>2011-12</c:v>
                </c:pt>
                <c:pt idx="2">
                  <c:v>2012-13</c:v>
                </c:pt>
                <c:pt idx="3">
                  <c:v>2013-14</c:v>
                </c:pt>
              </c:strCache>
            </c:strRef>
          </c:cat>
          <c:val>
            <c:numRef>
              <c:f>Sheet1!$P$45:$S$45</c:f>
              <c:numCache>
                <c:formatCode>General</c:formatCode>
                <c:ptCount val="4"/>
                <c:pt idx="0">
                  <c:v>80.24</c:v>
                </c:pt>
                <c:pt idx="1">
                  <c:v>81.2070658</c:v>
                </c:pt>
                <c:pt idx="2">
                  <c:v>78.82</c:v>
                </c:pt>
                <c:pt idx="3" formatCode="0.00">
                  <c:v>75.06</c:v>
                </c:pt>
              </c:numCache>
            </c:numRef>
          </c:val>
          <c:smooth val="0"/>
        </c:ser>
        <c:ser>
          <c:idx val="43"/>
          <c:order val="43"/>
          <c:tx>
            <c:strRef>
              <c:f>Sheet1!$M$46</c:f>
              <c:strCache>
                <c:ptCount val="1"/>
                <c:pt idx="0">
                  <c:v>PW</c:v>
                </c:pt>
              </c:strCache>
            </c:strRef>
          </c:tx>
          <c:marker>
            <c:symbol val="none"/>
          </c:marker>
          <c:cat>
            <c:strRef>
              <c:f>Sheet1!$P$2:$S$2</c:f>
              <c:strCache>
                <c:ptCount val="4"/>
                <c:pt idx="0">
                  <c:v>2010-11</c:v>
                </c:pt>
                <c:pt idx="1">
                  <c:v>2011-12</c:v>
                </c:pt>
                <c:pt idx="2">
                  <c:v>2012-13</c:v>
                </c:pt>
                <c:pt idx="3">
                  <c:v>2013-14</c:v>
                </c:pt>
              </c:strCache>
            </c:strRef>
          </c:cat>
          <c:val>
            <c:numRef>
              <c:f>Sheet1!$P$46:$S$46</c:f>
              <c:numCache>
                <c:formatCode>General</c:formatCode>
                <c:ptCount val="4"/>
                <c:pt idx="0">
                  <c:v>100.0</c:v>
                </c:pt>
                <c:pt idx="1">
                  <c:v>100.0</c:v>
                </c:pt>
                <c:pt idx="2">
                  <c:v>100.0</c:v>
                </c:pt>
                <c:pt idx="3" formatCode="0.00">
                  <c:v>100.0</c:v>
                </c:pt>
              </c:numCache>
            </c:numRef>
          </c:val>
          <c:smooth val="0"/>
        </c:ser>
        <c:ser>
          <c:idx val="44"/>
          <c:order val="44"/>
          <c:tx>
            <c:strRef>
              <c:f>Sheet1!$M$47</c:f>
              <c:strCache>
                <c:ptCount val="1"/>
                <c:pt idx="0">
                  <c:v>PA</c:v>
                </c:pt>
              </c:strCache>
            </c:strRef>
          </c:tx>
          <c:marker>
            <c:symbol val="none"/>
          </c:marker>
          <c:cat>
            <c:strRef>
              <c:f>Sheet1!$P$2:$S$2</c:f>
              <c:strCache>
                <c:ptCount val="4"/>
                <c:pt idx="0">
                  <c:v>2010-11</c:v>
                </c:pt>
                <c:pt idx="1">
                  <c:v>2011-12</c:v>
                </c:pt>
                <c:pt idx="2">
                  <c:v>2012-13</c:v>
                </c:pt>
                <c:pt idx="3">
                  <c:v>2013-14</c:v>
                </c:pt>
              </c:strCache>
            </c:strRef>
          </c:cat>
          <c:val>
            <c:numRef>
              <c:f>Sheet1!$P$47:$S$47</c:f>
              <c:numCache>
                <c:formatCode>General</c:formatCode>
                <c:ptCount val="4"/>
                <c:pt idx="0">
                  <c:v>77.9</c:v>
                </c:pt>
                <c:pt idx="1">
                  <c:v>76.57847259999973</c:v>
                </c:pt>
                <c:pt idx="2">
                  <c:v>88.77</c:v>
                </c:pt>
                <c:pt idx="3" formatCode="0.00">
                  <c:v>89.84</c:v>
                </c:pt>
              </c:numCache>
            </c:numRef>
          </c:val>
          <c:smooth val="0"/>
        </c:ser>
        <c:ser>
          <c:idx val="45"/>
          <c:order val="45"/>
          <c:tx>
            <c:strRef>
              <c:f>Sheet1!$M$48</c:f>
              <c:strCache>
                <c:ptCount val="1"/>
                <c:pt idx="0">
                  <c:v>PR</c:v>
                </c:pt>
              </c:strCache>
            </c:strRef>
          </c:tx>
          <c:marker>
            <c:symbol val="none"/>
          </c:marker>
          <c:cat>
            <c:strRef>
              <c:f>Sheet1!$P$2:$S$2</c:f>
              <c:strCache>
                <c:ptCount val="4"/>
                <c:pt idx="0">
                  <c:v>2010-11</c:v>
                </c:pt>
                <c:pt idx="1">
                  <c:v>2011-12</c:v>
                </c:pt>
                <c:pt idx="2">
                  <c:v>2012-13</c:v>
                </c:pt>
                <c:pt idx="3">
                  <c:v>2013-14</c:v>
                </c:pt>
              </c:strCache>
            </c:strRef>
          </c:cat>
          <c:val>
            <c:numRef>
              <c:f>Sheet1!$P$48:$S$48</c:f>
              <c:numCache>
                <c:formatCode>General</c:formatCode>
                <c:ptCount val="4"/>
                <c:pt idx="0">
                  <c:v>90.5</c:v>
                </c:pt>
                <c:pt idx="1">
                  <c:v>87.6372039</c:v>
                </c:pt>
                <c:pt idx="2">
                  <c:v>85.99</c:v>
                </c:pt>
                <c:pt idx="3" formatCode="0.00">
                  <c:v>92.31</c:v>
                </c:pt>
              </c:numCache>
            </c:numRef>
          </c:val>
          <c:smooth val="0"/>
        </c:ser>
        <c:ser>
          <c:idx val="46"/>
          <c:order val="46"/>
          <c:tx>
            <c:strRef>
              <c:f>Sheet1!$M$49</c:f>
              <c:strCache>
                <c:ptCount val="1"/>
                <c:pt idx="0">
                  <c:v>RI</c:v>
                </c:pt>
              </c:strCache>
            </c:strRef>
          </c:tx>
          <c:marker>
            <c:symbol val="none"/>
          </c:marker>
          <c:cat>
            <c:strRef>
              <c:f>Sheet1!$P$2:$S$2</c:f>
              <c:strCache>
                <c:ptCount val="4"/>
                <c:pt idx="0">
                  <c:v>2010-11</c:v>
                </c:pt>
                <c:pt idx="1">
                  <c:v>2011-12</c:v>
                </c:pt>
                <c:pt idx="2">
                  <c:v>2012-13</c:v>
                </c:pt>
                <c:pt idx="3">
                  <c:v>2013-14</c:v>
                </c:pt>
              </c:strCache>
            </c:strRef>
          </c:cat>
          <c:val>
            <c:numRef>
              <c:f>Sheet1!$P$49:$S$49</c:f>
              <c:numCache>
                <c:formatCode>General</c:formatCode>
                <c:ptCount val="4"/>
                <c:pt idx="0">
                  <c:v>69.0</c:v>
                </c:pt>
                <c:pt idx="1">
                  <c:v>76.7100977</c:v>
                </c:pt>
                <c:pt idx="2">
                  <c:v>73.81</c:v>
                </c:pt>
                <c:pt idx="3" formatCode="0.00">
                  <c:v>75.65</c:v>
                </c:pt>
              </c:numCache>
            </c:numRef>
          </c:val>
          <c:smooth val="0"/>
        </c:ser>
        <c:ser>
          <c:idx val="47"/>
          <c:order val="47"/>
          <c:tx>
            <c:strRef>
              <c:f>Sheet1!$M$50</c:f>
              <c:strCache>
                <c:ptCount val="1"/>
                <c:pt idx="0">
                  <c:v>SC</c:v>
                </c:pt>
              </c:strCache>
            </c:strRef>
          </c:tx>
          <c:marker>
            <c:symbol val="none"/>
          </c:marker>
          <c:cat>
            <c:strRef>
              <c:f>Sheet1!$P$2:$S$2</c:f>
              <c:strCache>
                <c:ptCount val="4"/>
                <c:pt idx="0">
                  <c:v>2010-11</c:v>
                </c:pt>
                <c:pt idx="1">
                  <c:v>2011-12</c:v>
                </c:pt>
                <c:pt idx="2">
                  <c:v>2012-13</c:v>
                </c:pt>
                <c:pt idx="3">
                  <c:v>2013-14</c:v>
                </c:pt>
              </c:strCache>
            </c:strRef>
          </c:cat>
          <c:val>
            <c:numRef>
              <c:f>Sheet1!$P$50:$S$50</c:f>
              <c:numCache>
                <c:formatCode>General</c:formatCode>
                <c:ptCount val="4"/>
                <c:pt idx="0">
                  <c:v>86.5</c:v>
                </c:pt>
                <c:pt idx="1">
                  <c:v>86.9648318</c:v>
                </c:pt>
                <c:pt idx="2">
                  <c:v>86.23</c:v>
                </c:pt>
                <c:pt idx="3" formatCode="0.00">
                  <c:v>88.45000000000001</c:v>
                </c:pt>
              </c:numCache>
            </c:numRef>
          </c:val>
          <c:smooth val="0"/>
        </c:ser>
        <c:ser>
          <c:idx val="48"/>
          <c:order val="48"/>
          <c:tx>
            <c:strRef>
              <c:f>Sheet1!$M$51</c:f>
              <c:strCache>
                <c:ptCount val="1"/>
                <c:pt idx="0">
                  <c:v>SD</c:v>
                </c:pt>
              </c:strCache>
            </c:strRef>
          </c:tx>
          <c:marker>
            <c:symbol val="none"/>
          </c:marker>
          <c:cat>
            <c:strRef>
              <c:f>Sheet1!$P$2:$S$2</c:f>
              <c:strCache>
                <c:ptCount val="4"/>
                <c:pt idx="0">
                  <c:v>2010-11</c:v>
                </c:pt>
                <c:pt idx="1">
                  <c:v>2011-12</c:v>
                </c:pt>
                <c:pt idx="2">
                  <c:v>2012-13</c:v>
                </c:pt>
                <c:pt idx="3">
                  <c:v>2013-14</c:v>
                </c:pt>
              </c:strCache>
            </c:strRef>
          </c:cat>
          <c:val>
            <c:numRef>
              <c:f>Sheet1!$P$51:$S$51</c:f>
              <c:numCache>
                <c:formatCode>General</c:formatCode>
                <c:ptCount val="4"/>
                <c:pt idx="0">
                  <c:v>73.65</c:v>
                </c:pt>
                <c:pt idx="1">
                  <c:v>71.42857139999984</c:v>
                </c:pt>
                <c:pt idx="2">
                  <c:v>81.04</c:v>
                </c:pt>
                <c:pt idx="3" formatCode="0.00">
                  <c:v>74.66999999999997</c:v>
                </c:pt>
              </c:numCache>
            </c:numRef>
          </c:val>
          <c:smooth val="0"/>
        </c:ser>
        <c:ser>
          <c:idx val="49"/>
          <c:order val="49"/>
          <c:tx>
            <c:strRef>
              <c:f>Sheet1!$M$52</c:f>
              <c:strCache>
                <c:ptCount val="1"/>
                <c:pt idx="0">
                  <c:v>TN</c:v>
                </c:pt>
              </c:strCache>
            </c:strRef>
          </c:tx>
          <c:marker>
            <c:symbol val="none"/>
          </c:marker>
          <c:cat>
            <c:strRef>
              <c:f>Sheet1!$P$2:$S$2</c:f>
              <c:strCache>
                <c:ptCount val="4"/>
                <c:pt idx="0">
                  <c:v>2010-11</c:v>
                </c:pt>
                <c:pt idx="1">
                  <c:v>2011-12</c:v>
                </c:pt>
                <c:pt idx="2">
                  <c:v>2012-13</c:v>
                </c:pt>
                <c:pt idx="3">
                  <c:v>2013-14</c:v>
                </c:pt>
              </c:strCache>
            </c:strRef>
          </c:cat>
          <c:val>
            <c:numRef>
              <c:f>Sheet1!$P$52:$S$52</c:f>
              <c:numCache>
                <c:formatCode>General</c:formatCode>
                <c:ptCount val="4"/>
                <c:pt idx="0">
                  <c:v>90.76</c:v>
                </c:pt>
                <c:pt idx="1">
                  <c:v>90.027281</c:v>
                </c:pt>
                <c:pt idx="2">
                  <c:v>88.0</c:v>
                </c:pt>
                <c:pt idx="3" formatCode="0.00">
                  <c:v>90.16999999999997</c:v>
                </c:pt>
              </c:numCache>
            </c:numRef>
          </c:val>
          <c:smooth val="0"/>
        </c:ser>
        <c:ser>
          <c:idx val="50"/>
          <c:order val="50"/>
          <c:tx>
            <c:strRef>
              <c:f>Sheet1!$M$53</c:f>
              <c:strCache>
                <c:ptCount val="1"/>
                <c:pt idx="0">
                  <c:v>TX</c:v>
                </c:pt>
              </c:strCache>
            </c:strRef>
          </c:tx>
          <c:marker>
            <c:symbol val="none"/>
          </c:marker>
          <c:cat>
            <c:strRef>
              <c:f>Sheet1!$P$2:$S$2</c:f>
              <c:strCache>
                <c:ptCount val="4"/>
                <c:pt idx="0">
                  <c:v>2010-11</c:v>
                </c:pt>
                <c:pt idx="1">
                  <c:v>2011-12</c:v>
                </c:pt>
                <c:pt idx="2">
                  <c:v>2012-13</c:v>
                </c:pt>
                <c:pt idx="3">
                  <c:v>2013-14</c:v>
                </c:pt>
              </c:strCache>
            </c:strRef>
          </c:cat>
          <c:val>
            <c:numRef>
              <c:f>Sheet1!$P$53:$S$53</c:f>
              <c:numCache>
                <c:formatCode>General</c:formatCode>
                <c:ptCount val="4"/>
                <c:pt idx="0">
                  <c:v>78.65</c:v>
                </c:pt>
                <c:pt idx="1">
                  <c:v>81.24218419999998</c:v>
                </c:pt>
                <c:pt idx="2">
                  <c:v>81.73</c:v>
                </c:pt>
                <c:pt idx="3" formatCode="0.00">
                  <c:v>82.64</c:v>
                </c:pt>
              </c:numCache>
            </c:numRef>
          </c:val>
          <c:smooth val="0"/>
        </c:ser>
        <c:ser>
          <c:idx val="51"/>
          <c:order val="51"/>
          <c:tx>
            <c:strRef>
              <c:f>Sheet1!$M$54</c:f>
              <c:strCache>
                <c:ptCount val="1"/>
                <c:pt idx="0">
                  <c:v>UT</c:v>
                </c:pt>
              </c:strCache>
            </c:strRef>
          </c:tx>
          <c:marker>
            <c:symbol val="none"/>
          </c:marker>
          <c:cat>
            <c:strRef>
              <c:f>Sheet1!$P$2:$S$2</c:f>
              <c:strCache>
                <c:ptCount val="4"/>
                <c:pt idx="0">
                  <c:v>2010-11</c:v>
                </c:pt>
                <c:pt idx="1">
                  <c:v>2011-12</c:v>
                </c:pt>
                <c:pt idx="2">
                  <c:v>2012-13</c:v>
                </c:pt>
                <c:pt idx="3">
                  <c:v>2013-14</c:v>
                </c:pt>
              </c:strCache>
            </c:strRef>
          </c:cat>
          <c:val>
            <c:numRef>
              <c:f>Sheet1!$P$54:$S$54</c:f>
              <c:numCache>
                <c:formatCode>General</c:formatCode>
                <c:ptCount val="4"/>
                <c:pt idx="0">
                  <c:v>94.83</c:v>
                </c:pt>
                <c:pt idx="1">
                  <c:v>88.22878229999976</c:v>
                </c:pt>
                <c:pt idx="2">
                  <c:v>88.51</c:v>
                </c:pt>
                <c:pt idx="3" formatCode="0.00">
                  <c:v>90.52</c:v>
                </c:pt>
              </c:numCache>
            </c:numRef>
          </c:val>
          <c:smooth val="0"/>
        </c:ser>
        <c:ser>
          <c:idx val="52"/>
          <c:order val="52"/>
          <c:tx>
            <c:strRef>
              <c:f>Sheet1!$M$55</c:f>
              <c:strCache>
                <c:ptCount val="1"/>
                <c:pt idx="0">
                  <c:v>VT</c:v>
                </c:pt>
              </c:strCache>
            </c:strRef>
          </c:tx>
          <c:marker>
            <c:symbol val="none"/>
          </c:marker>
          <c:cat>
            <c:strRef>
              <c:f>Sheet1!$P$2:$S$2</c:f>
              <c:strCache>
                <c:ptCount val="4"/>
                <c:pt idx="0">
                  <c:v>2010-11</c:v>
                </c:pt>
                <c:pt idx="1">
                  <c:v>2011-12</c:v>
                </c:pt>
                <c:pt idx="2">
                  <c:v>2012-13</c:v>
                </c:pt>
                <c:pt idx="3">
                  <c:v>2013-14</c:v>
                </c:pt>
              </c:strCache>
            </c:strRef>
          </c:cat>
          <c:val>
            <c:numRef>
              <c:f>Sheet1!$P$55:$S$55</c:f>
              <c:numCache>
                <c:formatCode>General</c:formatCode>
                <c:ptCount val="4"/>
                <c:pt idx="0">
                  <c:v>89.77000000000001</c:v>
                </c:pt>
                <c:pt idx="1">
                  <c:v>91.1413969</c:v>
                </c:pt>
                <c:pt idx="2">
                  <c:v>87.52</c:v>
                </c:pt>
                <c:pt idx="3" formatCode="0.00">
                  <c:v>89.13</c:v>
                </c:pt>
              </c:numCache>
            </c:numRef>
          </c:val>
          <c:smooth val="0"/>
        </c:ser>
        <c:ser>
          <c:idx val="53"/>
          <c:order val="53"/>
          <c:tx>
            <c:strRef>
              <c:f>Sheet1!$M$56</c:f>
              <c:strCache>
                <c:ptCount val="1"/>
                <c:pt idx="0">
                  <c:v>VI</c:v>
                </c:pt>
              </c:strCache>
            </c:strRef>
          </c:tx>
          <c:marker>
            <c:symbol val="none"/>
          </c:marker>
          <c:cat>
            <c:strRef>
              <c:f>Sheet1!$P$2:$S$2</c:f>
              <c:strCache>
                <c:ptCount val="4"/>
                <c:pt idx="0">
                  <c:v>2010-11</c:v>
                </c:pt>
                <c:pt idx="1">
                  <c:v>2011-12</c:v>
                </c:pt>
                <c:pt idx="2">
                  <c:v>2012-13</c:v>
                </c:pt>
                <c:pt idx="3">
                  <c:v>2013-14</c:v>
                </c:pt>
              </c:strCache>
            </c:strRef>
          </c:cat>
          <c:val>
            <c:numRef>
              <c:f>Sheet1!$P$56:$S$56</c:f>
              <c:numCache>
                <c:formatCode>General</c:formatCode>
                <c:ptCount val="4"/>
                <c:pt idx="0">
                  <c:v>79.3</c:v>
                </c:pt>
                <c:pt idx="1">
                  <c:v>77.77777779999987</c:v>
                </c:pt>
                <c:pt idx="2">
                  <c:v>77.78</c:v>
                </c:pt>
                <c:pt idx="3" formatCode="0.00">
                  <c:v>86.0</c:v>
                </c:pt>
              </c:numCache>
            </c:numRef>
          </c:val>
          <c:smooth val="0"/>
        </c:ser>
        <c:ser>
          <c:idx val="54"/>
          <c:order val="54"/>
          <c:tx>
            <c:strRef>
              <c:f>Sheet1!$M$57</c:f>
              <c:strCache>
                <c:ptCount val="1"/>
                <c:pt idx="0">
                  <c:v>VA</c:v>
                </c:pt>
              </c:strCache>
            </c:strRef>
          </c:tx>
          <c:marker>
            <c:symbol val="none"/>
          </c:marker>
          <c:cat>
            <c:strRef>
              <c:f>Sheet1!$P$2:$S$2</c:f>
              <c:strCache>
                <c:ptCount val="4"/>
                <c:pt idx="0">
                  <c:v>2010-11</c:v>
                </c:pt>
                <c:pt idx="1">
                  <c:v>2011-12</c:v>
                </c:pt>
                <c:pt idx="2">
                  <c:v>2012-13</c:v>
                </c:pt>
                <c:pt idx="3">
                  <c:v>2013-14</c:v>
                </c:pt>
              </c:strCache>
            </c:strRef>
          </c:cat>
          <c:val>
            <c:numRef>
              <c:f>Sheet1!$P$57:$S$57</c:f>
              <c:numCache>
                <c:formatCode>General</c:formatCode>
                <c:ptCount val="4"/>
                <c:pt idx="0">
                  <c:v>85.79</c:v>
                </c:pt>
                <c:pt idx="1">
                  <c:v>88.1064942</c:v>
                </c:pt>
                <c:pt idx="2">
                  <c:v>89.81</c:v>
                </c:pt>
                <c:pt idx="3" formatCode="0.00">
                  <c:v>89.65</c:v>
                </c:pt>
              </c:numCache>
            </c:numRef>
          </c:val>
          <c:smooth val="0"/>
        </c:ser>
        <c:ser>
          <c:idx val="55"/>
          <c:order val="55"/>
          <c:tx>
            <c:strRef>
              <c:f>Sheet1!$M$58</c:f>
              <c:strCache>
                <c:ptCount val="1"/>
                <c:pt idx="0">
                  <c:v>WA</c:v>
                </c:pt>
              </c:strCache>
            </c:strRef>
          </c:tx>
          <c:marker>
            <c:symbol val="none"/>
          </c:marker>
          <c:cat>
            <c:strRef>
              <c:f>Sheet1!$P$2:$S$2</c:f>
              <c:strCache>
                <c:ptCount val="4"/>
                <c:pt idx="0">
                  <c:v>2010-11</c:v>
                </c:pt>
                <c:pt idx="1">
                  <c:v>2011-12</c:v>
                </c:pt>
                <c:pt idx="2">
                  <c:v>2012-13</c:v>
                </c:pt>
                <c:pt idx="3">
                  <c:v>2013-14</c:v>
                </c:pt>
              </c:strCache>
            </c:strRef>
          </c:cat>
          <c:val>
            <c:numRef>
              <c:f>Sheet1!$P$58:$S$58</c:f>
              <c:numCache>
                <c:formatCode>General</c:formatCode>
                <c:ptCount val="4"/>
                <c:pt idx="0">
                  <c:v>88.98</c:v>
                </c:pt>
                <c:pt idx="1">
                  <c:v>87.5705152</c:v>
                </c:pt>
                <c:pt idx="2">
                  <c:v>89.38</c:v>
                </c:pt>
                <c:pt idx="3" formatCode="0.00">
                  <c:v>89.85</c:v>
                </c:pt>
              </c:numCache>
            </c:numRef>
          </c:val>
          <c:smooth val="0"/>
        </c:ser>
        <c:ser>
          <c:idx val="56"/>
          <c:order val="56"/>
          <c:tx>
            <c:strRef>
              <c:f>Sheet1!$M$59</c:f>
              <c:strCache>
                <c:ptCount val="1"/>
                <c:pt idx="0">
                  <c:v>WV</c:v>
                </c:pt>
              </c:strCache>
            </c:strRef>
          </c:tx>
          <c:marker>
            <c:symbol val="none"/>
          </c:marker>
          <c:cat>
            <c:strRef>
              <c:f>Sheet1!$P$2:$S$2</c:f>
              <c:strCache>
                <c:ptCount val="4"/>
                <c:pt idx="0">
                  <c:v>2010-11</c:v>
                </c:pt>
                <c:pt idx="1">
                  <c:v>2011-12</c:v>
                </c:pt>
                <c:pt idx="2">
                  <c:v>2012-13</c:v>
                </c:pt>
                <c:pt idx="3">
                  <c:v>2013-14</c:v>
                </c:pt>
              </c:strCache>
            </c:strRef>
          </c:cat>
          <c:val>
            <c:numRef>
              <c:f>Sheet1!$P$59:$S$59</c:f>
              <c:numCache>
                <c:formatCode>General</c:formatCode>
                <c:ptCount val="4"/>
                <c:pt idx="0">
                  <c:v>77.31</c:v>
                </c:pt>
                <c:pt idx="1">
                  <c:v>72.23042840000002</c:v>
                </c:pt>
                <c:pt idx="2">
                  <c:v>78.55</c:v>
                </c:pt>
                <c:pt idx="3" formatCode="0.00">
                  <c:v>81.67999999999998</c:v>
                </c:pt>
              </c:numCache>
            </c:numRef>
          </c:val>
          <c:smooth val="0"/>
        </c:ser>
        <c:ser>
          <c:idx val="57"/>
          <c:order val="57"/>
          <c:tx>
            <c:strRef>
              <c:f>Sheet1!$M$60</c:f>
              <c:strCache>
                <c:ptCount val="1"/>
                <c:pt idx="0">
                  <c:v>WI</c:v>
                </c:pt>
              </c:strCache>
            </c:strRef>
          </c:tx>
          <c:marker>
            <c:symbol val="none"/>
          </c:marker>
          <c:cat>
            <c:strRef>
              <c:f>Sheet1!$P$2:$S$2</c:f>
              <c:strCache>
                <c:ptCount val="4"/>
                <c:pt idx="0">
                  <c:v>2010-11</c:v>
                </c:pt>
                <c:pt idx="1">
                  <c:v>2011-12</c:v>
                </c:pt>
                <c:pt idx="2">
                  <c:v>2012-13</c:v>
                </c:pt>
                <c:pt idx="3">
                  <c:v>2013-14</c:v>
                </c:pt>
              </c:strCache>
            </c:strRef>
          </c:cat>
          <c:val>
            <c:numRef>
              <c:f>Sheet1!$P$60:$S$60</c:f>
              <c:numCache>
                <c:formatCode>General</c:formatCode>
                <c:ptCount val="4"/>
                <c:pt idx="0">
                  <c:v>79.26</c:v>
                </c:pt>
                <c:pt idx="1">
                  <c:v>80.51787919999998</c:v>
                </c:pt>
                <c:pt idx="2">
                  <c:v>78.16</c:v>
                </c:pt>
                <c:pt idx="3" formatCode="0.00">
                  <c:v>79.25</c:v>
                </c:pt>
              </c:numCache>
            </c:numRef>
          </c:val>
          <c:smooth val="0"/>
        </c:ser>
        <c:ser>
          <c:idx val="58"/>
          <c:order val="58"/>
          <c:tx>
            <c:strRef>
              <c:f>Sheet1!$M$61</c:f>
              <c:strCache>
                <c:ptCount val="1"/>
                <c:pt idx="0">
                  <c:v>WY</c:v>
                </c:pt>
              </c:strCache>
            </c:strRef>
          </c:tx>
          <c:marker>
            <c:symbol val="none"/>
          </c:marker>
          <c:cat>
            <c:strRef>
              <c:f>Sheet1!$P$2:$S$2</c:f>
              <c:strCache>
                <c:ptCount val="4"/>
                <c:pt idx="0">
                  <c:v>2010-11</c:v>
                </c:pt>
                <c:pt idx="1">
                  <c:v>2011-12</c:v>
                </c:pt>
                <c:pt idx="2">
                  <c:v>2012-13</c:v>
                </c:pt>
                <c:pt idx="3">
                  <c:v>2013-14</c:v>
                </c:pt>
              </c:strCache>
            </c:strRef>
          </c:cat>
          <c:val>
            <c:numRef>
              <c:f>Sheet1!$P$61:$S$61</c:f>
              <c:numCache>
                <c:formatCode>General</c:formatCode>
                <c:ptCount val="4"/>
                <c:pt idx="0">
                  <c:v>69.9</c:v>
                </c:pt>
                <c:pt idx="1">
                  <c:v>76.47521640000002</c:v>
                </c:pt>
                <c:pt idx="2">
                  <c:v>85.37</c:v>
                </c:pt>
                <c:pt idx="3" formatCode="0.00">
                  <c:v>87.5</c:v>
                </c:pt>
              </c:numCache>
            </c:numRef>
          </c:val>
          <c:smooth val="0"/>
        </c:ser>
        <c:dLbls>
          <c:showLegendKey val="0"/>
          <c:showVal val="0"/>
          <c:showCatName val="0"/>
          <c:showSerName val="0"/>
          <c:showPercent val="0"/>
          <c:showBubbleSize val="0"/>
        </c:dLbls>
        <c:marker val="1"/>
        <c:smooth val="0"/>
        <c:axId val="-2134581448"/>
        <c:axId val="-2134586600"/>
      </c:lineChart>
      <c:catAx>
        <c:axId val="-2134581448"/>
        <c:scaling>
          <c:orientation val="minMax"/>
        </c:scaling>
        <c:delete val="0"/>
        <c:axPos val="b"/>
        <c:title>
          <c:tx>
            <c:rich>
              <a:bodyPr/>
              <a:lstStyle/>
              <a:p>
                <a:pPr>
                  <a:defRPr/>
                </a:pPr>
                <a:r>
                  <a:rPr lang="en-US"/>
                  <a:t>Year</a:t>
                </a:r>
              </a:p>
            </c:rich>
          </c:tx>
          <c:layout/>
          <c:overlay val="0"/>
        </c:title>
        <c:numFmt formatCode="General" sourceLinked="0"/>
        <c:majorTickMark val="out"/>
        <c:minorTickMark val="none"/>
        <c:tickLblPos val="nextTo"/>
        <c:crossAx val="-2134586600"/>
        <c:crosses val="autoZero"/>
        <c:auto val="1"/>
        <c:lblAlgn val="ctr"/>
        <c:lblOffset val="100"/>
        <c:noMultiLvlLbl val="0"/>
      </c:catAx>
      <c:valAx>
        <c:axId val="-2134586600"/>
        <c:scaling>
          <c:orientation val="minMax"/>
          <c:max val="100.0"/>
        </c:scaling>
        <c:delete val="0"/>
        <c:axPos val="l"/>
        <c:title>
          <c:tx>
            <c:rich>
              <a:bodyPr rot="-5400000" vert="horz"/>
              <a:lstStyle/>
              <a:p>
                <a:pPr>
                  <a:defRPr/>
                </a:pPr>
                <a:r>
                  <a:rPr lang="en-US"/>
                  <a:t>Percent of Children</a:t>
                </a:r>
              </a:p>
            </c:rich>
          </c:tx>
          <c:layout/>
          <c:overlay val="0"/>
        </c:title>
        <c:numFmt formatCode="General" sourceLinked="1"/>
        <c:majorTickMark val="out"/>
        <c:minorTickMark val="none"/>
        <c:tickLblPos val="nextTo"/>
        <c:crossAx val="-2134581448"/>
        <c:crosses val="autoZero"/>
        <c:crossBetween val="between"/>
      </c:valAx>
      <c:spPr>
        <a:solidFill>
          <a:schemeClr val="bg1"/>
        </a:solid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226815398075"/>
          <c:y val="0.147170942341885"/>
          <c:w val="0.590181746762174"/>
          <c:h val="0.673975785284904"/>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'Q3'!$A$6:$A$11</c:f>
              <c:strCache>
                <c:ptCount val="6"/>
                <c:pt idx="0">
                  <c:v>C4B - Effectively Communicate Needs</c:v>
                </c:pt>
                <c:pt idx="1">
                  <c:v>C4C - Help their Child Develop and Learn</c:v>
                </c:pt>
                <c:pt idx="2">
                  <c:v>Other</c:v>
                </c:pt>
                <c:pt idx="3">
                  <c:v>C3C SS1 - Action to Meet Needs</c:v>
                </c:pt>
                <c:pt idx="4">
                  <c:v>C3B SS1 - Knowledge and Skills</c:v>
                </c:pt>
                <c:pt idx="5">
                  <c:v>C3A SS1 - Social Relationships</c:v>
                </c:pt>
              </c:strCache>
            </c:strRef>
          </c:cat>
          <c:val>
            <c:numRef>
              <c:f>'Q3'!$D$6:$D$11</c:f>
              <c:numCache>
                <c:formatCode>0%</c:formatCode>
                <c:ptCount val="6"/>
                <c:pt idx="0">
                  <c:v>0.0178571428571429</c:v>
                </c:pt>
                <c:pt idx="1">
                  <c:v>0.0535714285714286</c:v>
                </c:pt>
                <c:pt idx="2">
                  <c:v>0.0714285714285714</c:v>
                </c:pt>
                <c:pt idx="3">
                  <c:v>0.0892857142857143</c:v>
                </c:pt>
                <c:pt idx="4">
                  <c:v>0.339285714285714</c:v>
                </c:pt>
                <c:pt idx="5">
                  <c:v>0.571428571428572</c:v>
                </c:pt>
              </c:numCache>
            </c:numRef>
          </c:val>
        </c:ser>
        <c:dLbls>
          <c:showLegendKey val="0"/>
          <c:showVal val="0"/>
          <c:showCatName val="0"/>
          <c:showSerName val="0"/>
          <c:showPercent val="0"/>
          <c:showBubbleSize val="0"/>
        </c:dLbls>
        <c:gapWidth val="150"/>
        <c:axId val="-2134380744"/>
        <c:axId val="-2134386312"/>
      </c:barChart>
      <c:catAx>
        <c:axId val="-2134380744"/>
        <c:scaling>
          <c:orientation val="minMax"/>
        </c:scaling>
        <c:delete val="0"/>
        <c:axPos val="l"/>
        <c:numFmt formatCode="General" sourceLinked="1"/>
        <c:majorTickMark val="out"/>
        <c:minorTickMark val="none"/>
        <c:tickLblPos val="nextTo"/>
        <c:crossAx val="-2134386312"/>
        <c:crosses val="autoZero"/>
        <c:auto val="1"/>
        <c:lblAlgn val="ctr"/>
        <c:lblOffset val="100"/>
        <c:noMultiLvlLbl val="0"/>
      </c:catAx>
      <c:valAx>
        <c:axId val="-2134386312"/>
        <c:scaling>
          <c:orientation val="minMax"/>
          <c:max val="1.0"/>
          <c:min val="0.0"/>
        </c:scaling>
        <c:delete val="0"/>
        <c:axPos val="b"/>
        <c:numFmt formatCode="0%" sourceLinked="1"/>
        <c:majorTickMark val="out"/>
        <c:minorTickMark val="none"/>
        <c:tickLblPos val="nextTo"/>
        <c:crossAx val="-2134380744"/>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1818071352192"/>
          <c:y val="0.0524959948188295"/>
          <c:w val="0.583245722756878"/>
          <c:h val="0.85467208644374"/>
        </c:manualLayout>
      </c:layout>
      <c:barChart>
        <c:barDir val="bar"/>
        <c:grouping val="clustered"/>
        <c:varyColors val="0"/>
        <c:ser>
          <c:idx val="0"/>
          <c:order val="0"/>
          <c:tx>
            <c:strRef>
              <c:f>'c4Q9'!$D$5:$D$6</c:f>
              <c:strCache>
                <c:ptCount val="1"/>
                <c:pt idx="0">
                  <c:v>% of states</c:v>
                </c:pt>
              </c:strCache>
            </c:strRef>
          </c:tx>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'c4Q9'!$A$7:$A$19</c:f>
              <c:strCache>
                <c:ptCount val="13"/>
                <c:pt idx="0">
                  <c:v>Transition</c:v>
                </c:pt>
                <c:pt idx="1">
                  <c:v>Eligibility</c:v>
                </c:pt>
                <c:pt idx="2">
                  <c:v>Service models</c:v>
                </c:pt>
                <c:pt idx="3">
                  <c:v>Referral, Child find</c:v>
                </c:pt>
                <c:pt idx="4">
                  <c:v>Natural environments</c:v>
                </c:pt>
                <c:pt idx="5">
                  <c:v>Teaming</c:v>
                </c:pt>
                <c:pt idx="6">
                  <c:v>Other</c:v>
                </c:pt>
                <c:pt idx="7">
                  <c:v>Intervention strategies</c:v>
                </c:pt>
                <c:pt idx="8">
                  <c:v>IFSP development, quality</c:v>
                </c:pt>
                <c:pt idx="9">
                  <c:v>Functional outcomes</c:v>
                </c:pt>
                <c:pt idx="10">
                  <c:v>Outcome measurement</c:v>
                </c:pt>
                <c:pt idx="11">
                  <c:v>Family-centered services</c:v>
                </c:pt>
                <c:pt idx="12">
                  <c:v>Evaluation and assessment</c:v>
                </c:pt>
              </c:strCache>
            </c:strRef>
          </c:cat>
          <c:val>
            <c:numRef>
              <c:f>'c4Q9'!$D$7:$D$19</c:f>
              <c:numCache>
                <c:formatCode>0%</c:formatCode>
                <c:ptCount val="13"/>
                <c:pt idx="0">
                  <c:v>0.0363636363636364</c:v>
                </c:pt>
                <c:pt idx="1">
                  <c:v>0.109090909090909</c:v>
                </c:pt>
                <c:pt idx="2">
                  <c:v>0.145454545454545</c:v>
                </c:pt>
                <c:pt idx="3">
                  <c:v>0.2</c:v>
                </c:pt>
                <c:pt idx="4">
                  <c:v>0.2</c:v>
                </c:pt>
                <c:pt idx="5">
                  <c:v>0.309090909090909</c:v>
                </c:pt>
                <c:pt idx="6">
                  <c:v>0.381818181818182</c:v>
                </c:pt>
                <c:pt idx="7">
                  <c:v>0.4</c:v>
                </c:pt>
                <c:pt idx="8">
                  <c:v>0.454545454545454</c:v>
                </c:pt>
                <c:pt idx="9">
                  <c:v>0.472727272727273</c:v>
                </c:pt>
                <c:pt idx="10">
                  <c:v>0.472727272727273</c:v>
                </c:pt>
                <c:pt idx="11">
                  <c:v>0.527272727272727</c:v>
                </c:pt>
                <c:pt idx="12">
                  <c:v>0.636363636363636</c:v>
                </c:pt>
              </c:numCache>
            </c:numRef>
          </c:val>
        </c:ser>
        <c:dLbls>
          <c:showLegendKey val="0"/>
          <c:showVal val="0"/>
          <c:showCatName val="0"/>
          <c:showSerName val="0"/>
          <c:showPercent val="0"/>
          <c:showBubbleSize val="0"/>
        </c:dLbls>
        <c:gapWidth val="150"/>
        <c:axId val="-2134437256"/>
        <c:axId val="-2134434184"/>
      </c:barChart>
      <c:catAx>
        <c:axId val="-2134437256"/>
        <c:scaling>
          <c:orientation val="minMax"/>
        </c:scaling>
        <c:delete val="0"/>
        <c:axPos val="l"/>
        <c:numFmt formatCode="General" sourceLinked="0"/>
        <c:majorTickMark val="out"/>
        <c:minorTickMark val="none"/>
        <c:tickLblPos val="nextTo"/>
        <c:txPr>
          <a:bodyPr/>
          <a:lstStyle/>
          <a:p>
            <a:pPr>
              <a:defRPr sz="1800" baseline="0"/>
            </a:pPr>
            <a:endParaRPr lang="en-US"/>
          </a:p>
        </c:txPr>
        <c:crossAx val="-2134434184"/>
        <c:crosses val="autoZero"/>
        <c:auto val="1"/>
        <c:lblAlgn val="ctr"/>
        <c:lblOffset val="100"/>
        <c:noMultiLvlLbl val="0"/>
      </c:catAx>
      <c:valAx>
        <c:axId val="-2134434184"/>
        <c:scaling>
          <c:orientation val="minMax"/>
          <c:max val="1.0"/>
          <c:min val="0.0"/>
        </c:scaling>
        <c:delete val="0"/>
        <c:axPos val="b"/>
        <c:majorGridlines>
          <c:spPr>
            <a:ln>
              <a:noFill/>
            </a:ln>
          </c:spPr>
        </c:majorGridlines>
        <c:numFmt formatCode="0%" sourceLinked="1"/>
        <c:majorTickMark val="out"/>
        <c:minorTickMark val="none"/>
        <c:tickLblPos val="nextTo"/>
        <c:txPr>
          <a:bodyPr/>
          <a:lstStyle/>
          <a:p>
            <a:pPr>
              <a:defRPr sz="1400"/>
            </a:pPr>
            <a:endParaRPr lang="en-US"/>
          </a:p>
        </c:txPr>
        <c:crossAx val="-2134437256"/>
        <c:crosses val="autoZero"/>
        <c:crossBetween val="between"/>
        <c:majorUnit val="0.2"/>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b="0" dirty="0">
                <a:latin typeface="Century Gothic" panose="020B0502020202020204" pitchFamily="34" charset="0"/>
              </a:rPr>
              <a:t>Part C: Greater </a:t>
            </a:r>
            <a:r>
              <a:rPr lang="en-US" sz="2800" b="0" dirty="0" smtClean="0">
                <a:latin typeface="Century Gothic" panose="020B0502020202020204" pitchFamily="34" charset="0"/>
              </a:rPr>
              <a:t>than </a:t>
            </a:r>
            <a:r>
              <a:rPr lang="en-US" sz="2800" b="0" dirty="0">
                <a:latin typeface="Century Gothic" panose="020B0502020202020204" pitchFamily="34" charset="0"/>
              </a:rPr>
              <a:t>Expected Growth</a:t>
            </a:r>
          </a:p>
        </c:rich>
      </c:tx>
      <c:layout/>
      <c:overlay val="0"/>
    </c:title>
    <c:autoTitleDeleted val="0"/>
    <c:plotArea>
      <c:layout>
        <c:manualLayout>
          <c:layoutTarget val="inner"/>
          <c:xMode val="edge"/>
          <c:yMode val="edge"/>
          <c:x val="0.0663994969378828"/>
          <c:y val="0.107152814231554"/>
          <c:w val="0.918322725284339"/>
          <c:h val="0.693058326042578"/>
        </c:manualLayout>
      </c:layout>
      <c:barChart>
        <c:barDir val="col"/>
        <c:grouping val="clustered"/>
        <c:varyColors val="0"/>
        <c:ser>
          <c:idx val="0"/>
          <c:order val="0"/>
          <c:tx>
            <c:strRef>
              <c:f>'Growth across time C'!$B$4</c:f>
              <c:strCache>
                <c:ptCount val="1"/>
                <c:pt idx="0">
                  <c:v>2008-9 (19 states)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C'!$C$4:$E$4</c:f>
              <c:numCache>
                <c:formatCode>General</c:formatCode>
                <c:ptCount val="3"/>
                <c:pt idx="0">
                  <c:v>70.0</c:v>
                </c:pt>
                <c:pt idx="1">
                  <c:v>77.0</c:v>
                </c:pt>
                <c:pt idx="2">
                  <c:v>76.0</c:v>
                </c:pt>
              </c:numCache>
            </c:numRef>
          </c:val>
        </c:ser>
        <c:ser>
          <c:idx val="1"/>
          <c:order val="1"/>
          <c:tx>
            <c:strRef>
              <c:f>'Growth across time C'!$B$5</c:f>
              <c:strCache>
                <c:ptCount val="1"/>
                <c:pt idx="0">
                  <c:v>2009-10 (29 states)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C'!$C$5:$E$5</c:f>
              <c:numCache>
                <c:formatCode>General</c:formatCode>
                <c:ptCount val="3"/>
                <c:pt idx="0">
                  <c:v>71.0</c:v>
                </c:pt>
                <c:pt idx="1">
                  <c:v>74.0</c:v>
                </c:pt>
                <c:pt idx="2">
                  <c:v>76.0</c:v>
                </c:pt>
              </c:numCache>
            </c:numRef>
          </c:val>
        </c:ser>
        <c:ser>
          <c:idx val="2"/>
          <c:order val="2"/>
          <c:tx>
            <c:strRef>
              <c:f>'Growth across time C'!$B$6</c:f>
              <c:strCache>
                <c:ptCount val="1"/>
                <c:pt idx="0">
                  <c:v>2010-11 (39 states)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C'!$C$6:$E$6</c:f>
              <c:numCache>
                <c:formatCode>General</c:formatCode>
                <c:ptCount val="3"/>
                <c:pt idx="0">
                  <c:v>68.0</c:v>
                </c:pt>
                <c:pt idx="1">
                  <c:v>73.0</c:v>
                </c:pt>
                <c:pt idx="2">
                  <c:v>73.0</c:v>
                </c:pt>
              </c:numCache>
            </c:numRef>
          </c:val>
        </c:ser>
        <c:ser>
          <c:idx val="3"/>
          <c:order val="3"/>
          <c:tx>
            <c:strRef>
              <c:f>'Growth across time C'!$B$7</c:f>
              <c:strCache>
                <c:ptCount val="1"/>
                <c:pt idx="0">
                  <c:v>2011 - 12 (33 states)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C'!$C$7:$E$7</c:f>
              <c:numCache>
                <c:formatCode>General</c:formatCode>
                <c:ptCount val="3"/>
                <c:pt idx="0">
                  <c:v>66.0</c:v>
                </c:pt>
                <c:pt idx="1">
                  <c:v>72.0</c:v>
                </c:pt>
                <c:pt idx="2">
                  <c:v>73.0</c:v>
                </c:pt>
              </c:numCache>
            </c:numRef>
          </c:val>
        </c:ser>
        <c:ser>
          <c:idx val="4"/>
          <c:order val="4"/>
          <c:tx>
            <c:strRef>
              <c:f>'Growth across time C'!$B$8</c:f>
              <c:strCache>
                <c:ptCount val="1"/>
                <c:pt idx="0">
                  <c:v>2012-13 (41 states)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C'!$C$8:$E$8</c:f>
              <c:numCache>
                <c:formatCode>General</c:formatCode>
                <c:ptCount val="3"/>
                <c:pt idx="0">
                  <c:v>66.0</c:v>
                </c:pt>
                <c:pt idx="1">
                  <c:v>71.0</c:v>
                </c:pt>
                <c:pt idx="2">
                  <c:v>71.0</c:v>
                </c:pt>
              </c:numCache>
            </c:numRef>
          </c:val>
        </c:ser>
        <c:ser>
          <c:idx val="5"/>
          <c:order val="5"/>
          <c:tx>
            <c:strRef>
              <c:f>'Growth across time C'!$B$9</c:f>
              <c:strCache>
                <c:ptCount val="1"/>
                <c:pt idx="0">
                  <c:v>2013 - 14 (47 states)</c:v>
                </c:pt>
              </c:strCache>
            </c:strRef>
          </c:tx>
          <c:spPr>
            <a:solidFill>
              <a:srgbClr val="0070C0"/>
            </a:solidFill>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C'!$C$3:$E$3</c:f>
              <c:strCache>
                <c:ptCount val="3"/>
                <c:pt idx="0">
                  <c:v>Social Relationships</c:v>
                </c:pt>
                <c:pt idx="1">
                  <c:v>Knowledge and Skills</c:v>
                </c:pt>
                <c:pt idx="2">
                  <c:v>Action to Meet Needs</c:v>
                </c:pt>
              </c:strCache>
            </c:strRef>
          </c:cat>
          <c:val>
            <c:numRef>
              <c:f>'Growth across time C'!$C$9:$E$9</c:f>
              <c:numCache>
                <c:formatCode>General</c:formatCode>
                <c:ptCount val="3"/>
                <c:pt idx="0">
                  <c:v>66.0</c:v>
                </c:pt>
                <c:pt idx="1">
                  <c:v>72.0</c:v>
                </c:pt>
                <c:pt idx="2">
                  <c:v>73.0</c:v>
                </c:pt>
              </c:numCache>
            </c:numRef>
          </c:val>
        </c:ser>
        <c:dLbls>
          <c:dLblPos val="outEnd"/>
          <c:showLegendKey val="0"/>
          <c:showVal val="1"/>
          <c:showCatName val="0"/>
          <c:showSerName val="0"/>
          <c:showPercent val="0"/>
          <c:showBubbleSize val="0"/>
        </c:dLbls>
        <c:gapWidth val="150"/>
        <c:axId val="-2136060248"/>
        <c:axId val="-2136057432"/>
      </c:barChart>
      <c:catAx>
        <c:axId val="-2136060248"/>
        <c:scaling>
          <c:orientation val="minMax"/>
        </c:scaling>
        <c:delete val="0"/>
        <c:axPos val="b"/>
        <c:numFmt formatCode="General" sourceLinked="0"/>
        <c:majorTickMark val="out"/>
        <c:minorTickMark val="none"/>
        <c:tickLblPos val="nextTo"/>
        <c:txPr>
          <a:bodyPr/>
          <a:lstStyle/>
          <a:p>
            <a:pPr>
              <a:defRPr sz="1600"/>
            </a:pPr>
            <a:endParaRPr lang="en-US"/>
          </a:p>
        </c:txPr>
        <c:crossAx val="-2136057432"/>
        <c:crosses val="autoZero"/>
        <c:auto val="1"/>
        <c:lblAlgn val="ctr"/>
        <c:lblOffset val="100"/>
        <c:noMultiLvlLbl val="0"/>
      </c:catAx>
      <c:valAx>
        <c:axId val="-2136057432"/>
        <c:scaling>
          <c:orientation val="minMax"/>
          <c:max val="100.0"/>
        </c:scaling>
        <c:delete val="0"/>
        <c:axPos val="l"/>
        <c:numFmt formatCode="General" sourceLinked="1"/>
        <c:majorTickMark val="out"/>
        <c:minorTickMark val="none"/>
        <c:tickLblPos val="nextTo"/>
        <c:txPr>
          <a:bodyPr/>
          <a:lstStyle/>
          <a:p>
            <a:pPr>
              <a:defRPr sz="1600"/>
            </a:pPr>
            <a:endParaRPr lang="en-US"/>
          </a:p>
        </c:txPr>
        <c:crossAx val="-2136060248"/>
        <c:crosses val="autoZero"/>
        <c:crossBetween val="between"/>
      </c:valAx>
      <c:spPr>
        <a:solidFill>
          <a:schemeClr val="bg1"/>
        </a:solidFill>
      </c:spPr>
    </c:plotArea>
    <c:legend>
      <c:legendPos val="b"/>
      <c:layout>
        <c:manualLayout>
          <c:xMode val="edge"/>
          <c:yMode val="edge"/>
          <c:x val="0.00747069104105227"/>
          <c:y val="0.873018682964933"/>
          <c:w val="0.963407593208897"/>
          <c:h val="0.10824598167625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b="0" dirty="0">
                <a:latin typeface="Century Gothic" panose="020B0502020202020204" pitchFamily="34" charset="0"/>
              </a:rPr>
              <a:t>Part C: Exited within Age Expectations</a:t>
            </a:r>
          </a:p>
        </c:rich>
      </c:tx>
      <c:layout/>
      <c:overlay val="0"/>
    </c:title>
    <c:autoTitleDeleted val="0"/>
    <c:plotArea>
      <c:layout>
        <c:manualLayout>
          <c:layoutTarget val="inner"/>
          <c:xMode val="edge"/>
          <c:yMode val="edge"/>
          <c:x val="0.0754618973910313"/>
          <c:y val="0.113127432346819"/>
          <c:w val="0.908868586939453"/>
          <c:h val="0.66932618336501"/>
        </c:manualLayout>
      </c:layout>
      <c:barChart>
        <c:barDir val="col"/>
        <c:grouping val="clustered"/>
        <c:varyColors val="0"/>
        <c:ser>
          <c:idx val="0"/>
          <c:order val="0"/>
          <c:tx>
            <c:strRef>
              <c:f>'Growth across time C'!$B$18</c:f>
              <c:strCache>
                <c:ptCount val="1"/>
                <c:pt idx="0">
                  <c:v>2008-9 (19 states)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C'!$C$18:$E$18</c:f>
              <c:numCache>
                <c:formatCode>General</c:formatCode>
                <c:ptCount val="3"/>
                <c:pt idx="0">
                  <c:v>61.0</c:v>
                </c:pt>
                <c:pt idx="1">
                  <c:v>54.0</c:v>
                </c:pt>
                <c:pt idx="2">
                  <c:v>61.0</c:v>
                </c:pt>
              </c:numCache>
            </c:numRef>
          </c:val>
        </c:ser>
        <c:ser>
          <c:idx val="1"/>
          <c:order val="1"/>
          <c:tx>
            <c:strRef>
              <c:f>'Growth across time C'!$B$19</c:f>
              <c:strCache>
                <c:ptCount val="1"/>
                <c:pt idx="0">
                  <c:v>2009-10 (29 states)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C'!$C$19:$E$19</c:f>
              <c:numCache>
                <c:formatCode>General</c:formatCode>
                <c:ptCount val="3"/>
                <c:pt idx="0">
                  <c:v>62.0</c:v>
                </c:pt>
                <c:pt idx="1">
                  <c:v>54.0</c:v>
                </c:pt>
                <c:pt idx="2">
                  <c:v>60.0</c:v>
                </c:pt>
              </c:numCache>
            </c:numRef>
          </c:val>
        </c:ser>
        <c:ser>
          <c:idx val="2"/>
          <c:order val="2"/>
          <c:tx>
            <c:strRef>
              <c:f>'Growth across time C'!$B$20</c:f>
              <c:strCache>
                <c:ptCount val="1"/>
                <c:pt idx="0">
                  <c:v>2010-11 (39 states)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C'!$C$20:$E$20</c:f>
              <c:numCache>
                <c:formatCode>General</c:formatCode>
                <c:ptCount val="3"/>
                <c:pt idx="0">
                  <c:v>61.0</c:v>
                </c:pt>
                <c:pt idx="1">
                  <c:v>55.0</c:v>
                </c:pt>
                <c:pt idx="2">
                  <c:v>59.0</c:v>
                </c:pt>
              </c:numCache>
            </c:numRef>
          </c:val>
        </c:ser>
        <c:ser>
          <c:idx val="3"/>
          <c:order val="3"/>
          <c:tx>
            <c:strRef>
              <c:f>'Growth across time C'!$B$21</c:f>
              <c:strCache>
                <c:ptCount val="1"/>
                <c:pt idx="0">
                  <c:v>2011 - 12 (33 states)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C'!$C$21:$E$21</c:f>
              <c:numCache>
                <c:formatCode>General</c:formatCode>
                <c:ptCount val="3"/>
                <c:pt idx="0">
                  <c:v>60.0</c:v>
                </c:pt>
                <c:pt idx="1">
                  <c:v>52.0</c:v>
                </c:pt>
                <c:pt idx="2">
                  <c:v>59.0</c:v>
                </c:pt>
              </c:numCache>
            </c:numRef>
          </c:val>
        </c:ser>
        <c:ser>
          <c:idx val="4"/>
          <c:order val="4"/>
          <c:tx>
            <c:strRef>
              <c:f>'Growth across time C'!$B$22</c:f>
              <c:strCache>
                <c:ptCount val="1"/>
                <c:pt idx="0">
                  <c:v>2012-13 (41 states)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C'!$C$22:$E$22</c:f>
              <c:numCache>
                <c:formatCode>General</c:formatCode>
                <c:ptCount val="3"/>
                <c:pt idx="0">
                  <c:v>61.0</c:v>
                </c:pt>
                <c:pt idx="1">
                  <c:v>52.0</c:v>
                </c:pt>
                <c:pt idx="2">
                  <c:v>59.0</c:v>
                </c:pt>
              </c:numCache>
            </c:numRef>
          </c:val>
        </c:ser>
        <c:ser>
          <c:idx val="5"/>
          <c:order val="5"/>
          <c:tx>
            <c:strRef>
              <c:f>'Growth across time C'!$B$23</c:f>
              <c:strCache>
                <c:ptCount val="1"/>
                <c:pt idx="0">
                  <c:v>2013 - 14 (47 states)</c:v>
                </c:pt>
              </c:strCache>
            </c:strRef>
          </c:tx>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C'!$C$17:$E$17</c:f>
              <c:strCache>
                <c:ptCount val="3"/>
                <c:pt idx="0">
                  <c:v>Social Relationships</c:v>
                </c:pt>
                <c:pt idx="1">
                  <c:v>Knowledge and Skills</c:v>
                </c:pt>
                <c:pt idx="2">
                  <c:v>Action to Meet Needs</c:v>
                </c:pt>
              </c:strCache>
            </c:strRef>
          </c:cat>
          <c:val>
            <c:numRef>
              <c:f>'Growth across time C'!$C$23:$E$23</c:f>
              <c:numCache>
                <c:formatCode>General</c:formatCode>
                <c:ptCount val="3"/>
                <c:pt idx="0">
                  <c:v>61.0</c:v>
                </c:pt>
                <c:pt idx="1">
                  <c:v>52.0</c:v>
                </c:pt>
                <c:pt idx="2">
                  <c:v>59.0</c:v>
                </c:pt>
              </c:numCache>
            </c:numRef>
          </c:val>
        </c:ser>
        <c:dLbls>
          <c:dLblPos val="outEnd"/>
          <c:showLegendKey val="0"/>
          <c:showVal val="1"/>
          <c:showCatName val="0"/>
          <c:showSerName val="0"/>
          <c:showPercent val="0"/>
          <c:showBubbleSize val="0"/>
        </c:dLbls>
        <c:gapWidth val="150"/>
        <c:axId val="-2137262104"/>
        <c:axId val="-2137259128"/>
      </c:barChart>
      <c:catAx>
        <c:axId val="-2137262104"/>
        <c:scaling>
          <c:orientation val="minMax"/>
        </c:scaling>
        <c:delete val="0"/>
        <c:axPos val="b"/>
        <c:numFmt formatCode="General" sourceLinked="0"/>
        <c:majorTickMark val="out"/>
        <c:minorTickMark val="none"/>
        <c:tickLblPos val="nextTo"/>
        <c:crossAx val="-2137259128"/>
        <c:crosses val="autoZero"/>
        <c:auto val="1"/>
        <c:lblAlgn val="ctr"/>
        <c:lblOffset val="100"/>
        <c:noMultiLvlLbl val="0"/>
      </c:catAx>
      <c:valAx>
        <c:axId val="-2137259128"/>
        <c:scaling>
          <c:orientation val="minMax"/>
          <c:max val="100.0"/>
        </c:scaling>
        <c:delete val="0"/>
        <c:axPos val="l"/>
        <c:numFmt formatCode="General" sourceLinked="1"/>
        <c:majorTickMark val="out"/>
        <c:minorTickMark val="none"/>
        <c:tickLblPos val="nextTo"/>
        <c:crossAx val="-2137262104"/>
        <c:crosses val="autoZero"/>
        <c:crossBetween val="between"/>
      </c:valAx>
      <c:spPr>
        <a:solidFill>
          <a:schemeClr val="bg1"/>
        </a:solidFill>
        <a:ln w="25400">
          <a:noFill/>
        </a:ln>
      </c:spPr>
    </c:plotArea>
    <c:legend>
      <c:legendPos val="b"/>
      <c:layout>
        <c:manualLayout>
          <c:xMode val="edge"/>
          <c:yMode val="edge"/>
          <c:x val="0.0351294077370763"/>
          <c:y val="0.841809882460345"/>
          <c:w val="0.936987447221271"/>
          <c:h val="0.1388664460420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b="0" dirty="0">
                <a:latin typeface="Century Gothic" panose="020B0502020202020204" pitchFamily="34" charset="0"/>
              </a:rPr>
              <a:t>Part B Preschool: Greater</a:t>
            </a:r>
            <a:r>
              <a:rPr lang="en-US" sz="2800" b="0" baseline="0" dirty="0">
                <a:latin typeface="Century Gothic" panose="020B0502020202020204" pitchFamily="34" charset="0"/>
              </a:rPr>
              <a:t> than Expected Growth</a:t>
            </a:r>
            <a:endParaRPr lang="en-US" sz="2800" b="0" dirty="0">
              <a:latin typeface="Century Gothic" panose="020B0502020202020204" pitchFamily="34" charset="0"/>
            </a:endParaRPr>
          </a:p>
        </c:rich>
      </c:tx>
      <c:layout/>
      <c:overlay val="0"/>
    </c:title>
    <c:autoTitleDeleted val="0"/>
    <c:plotArea>
      <c:layout/>
      <c:barChart>
        <c:barDir val="col"/>
        <c:grouping val="clustered"/>
        <c:varyColors val="0"/>
        <c:ser>
          <c:idx val="0"/>
          <c:order val="0"/>
          <c:tx>
            <c:strRef>
              <c:f>'Growth across time 619'!$B$3</c:f>
              <c:strCache>
                <c:ptCount val="1"/>
                <c:pt idx="0">
                  <c:v>2008-9 (15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619'!$C$3:$E$3</c:f>
              <c:numCache>
                <c:formatCode>General</c:formatCode>
                <c:ptCount val="3"/>
                <c:pt idx="0">
                  <c:v>83.0</c:v>
                </c:pt>
                <c:pt idx="1">
                  <c:v>83.0</c:v>
                </c:pt>
                <c:pt idx="2">
                  <c:v>82.0</c:v>
                </c:pt>
              </c:numCache>
            </c:numRef>
          </c:val>
        </c:ser>
        <c:ser>
          <c:idx val="1"/>
          <c:order val="1"/>
          <c:tx>
            <c:strRef>
              <c:f>'Growth across time 619'!$B$4</c:f>
              <c:strCache>
                <c:ptCount val="1"/>
                <c:pt idx="0">
                  <c:v>2009-10 (33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619'!$C$4:$E$4</c:f>
              <c:numCache>
                <c:formatCode>General</c:formatCode>
                <c:ptCount val="3"/>
                <c:pt idx="0">
                  <c:v>83.0</c:v>
                </c:pt>
                <c:pt idx="1">
                  <c:v>82.0</c:v>
                </c:pt>
                <c:pt idx="2">
                  <c:v>82.0</c:v>
                </c:pt>
              </c:numCache>
            </c:numRef>
          </c:val>
        </c:ser>
        <c:ser>
          <c:idx val="2"/>
          <c:order val="2"/>
          <c:tx>
            <c:strRef>
              <c:f>'Growth across time 619'!$B$5</c:f>
              <c:strCache>
                <c:ptCount val="1"/>
                <c:pt idx="0">
                  <c:v>2010-11 (36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619'!$C$5:$E$5</c:f>
              <c:numCache>
                <c:formatCode>General</c:formatCode>
                <c:ptCount val="3"/>
                <c:pt idx="0">
                  <c:v>81.0</c:v>
                </c:pt>
                <c:pt idx="1">
                  <c:v>81.0</c:v>
                </c:pt>
                <c:pt idx="2">
                  <c:v>81.0</c:v>
                </c:pt>
              </c:numCache>
            </c:numRef>
          </c:val>
        </c:ser>
        <c:ser>
          <c:idx val="3"/>
          <c:order val="3"/>
          <c:tx>
            <c:strRef>
              <c:f>'Growth across time 619'!$B$6</c:f>
              <c:strCache>
                <c:ptCount val="1"/>
                <c:pt idx="0">
                  <c:v>2011 - 12 (39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619'!$C$6:$E$6</c:f>
              <c:numCache>
                <c:formatCode>General</c:formatCode>
                <c:ptCount val="3"/>
                <c:pt idx="0">
                  <c:v>81.0</c:v>
                </c:pt>
                <c:pt idx="1">
                  <c:v>81.0</c:v>
                </c:pt>
                <c:pt idx="2">
                  <c:v>80.0</c:v>
                </c:pt>
              </c:numCache>
            </c:numRef>
          </c:val>
        </c:ser>
        <c:ser>
          <c:idx val="4"/>
          <c:order val="4"/>
          <c:tx>
            <c:strRef>
              <c:f>'Growth across time 619'!$B$7</c:f>
              <c:strCache>
                <c:ptCount val="1"/>
                <c:pt idx="0">
                  <c:v>2012-13 (41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619'!$C$7:$E$7</c:f>
              <c:numCache>
                <c:formatCode>General</c:formatCode>
                <c:ptCount val="3"/>
                <c:pt idx="0">
                  <c:v>80.0</c:v>
                </c:pt>
                <c:pt idx="1">
                  <c:v>80.0</c:v>
                </c:pt>
                <c:pt idx="2">
                  <c:v>80.0</c:v>
                </c:pt>
              </c:numCache>
            </c:numRef>
          </c:val>
        </c:ser>
        <c:ser>
          <c:idx val="5"/>
          <c:order val="5"/>
          <c:tx>
            <c:strRef>
              <c:f>'Growth across time 619'!$B$8</c:f>
              <c:strCache>
                <c:ptCount val="1"/>
                <c:pt idx="0">
                  <c:v>2013 - 14 (43 states)</c:v>
                </c:pt>
              </c:strCache>
            </c:strRef>
          </c:tx>
          <c:spPr>
            <a:solidFill>
              <a:srgbClr val="0070C0"/>
            </a:solidFill>
          </c:spPr>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619'!$C$2:$E$2</c:f>
              <c:strCache>
                <c:ptCount val="3"/>
                <c:pt idx="0">
                  <c:v>Social Relationships</c:v>
                </c:pt>
                <c:pt idx="1">
                  <c:v>Knowledge and Skills</c:v>
                </c:pt>
                <c:pt idx="2">
                  <c:v>Action to Meet Needs</c:v>
                </c:pt>
              </c:strCache>
            </c:strRef>
          </c:cat>
          <c:val>
            <c:numRef>
              <c:f>'Growth across time 619'!$C$8:$E$8</c:f>
              <c:numCache>
                <c:formatCode>General</c:formatCode>
                <c:ptCount val="3"/>
                <c:pt idx="0">
                  <c:v>77.0</c:v>
                </c:pt>
                <c:pt idx="1">
                  <c:v>79.0</c:v>
                </c:pt>
                <c:pt idx="2">
                  <c:v>77.0</c:v>
                </c:pt>
              </c:numCache>
            </c:numRef>
          </c:val>
        </c:ser>
        <c:dLbls>
          <c:dLblPos val="outEnd"/>
          <c:showLegendKey val="0"/>
          <c:showVal val="1"/>
          <c:showCatName val="0"/>
          <c:showSerName val="0"/>
          <c:showPercent val="0"/>
          <c:showBubbleSize val="0"/>
        </c:dLbls>
        <c:gapWidth val="150"/>
        <c:axId val="-2136241720"/>
        <c:axId val="-2136102184"/>
      </c:barChart>
      <c:catAx>
        <c:axId val="-2136241720"/>
        <c:scaling>
          <c:orientation val="minMax"/>
        </c:scaling>
        <c:delete val="0"/>
        <c:axPos val="b"/>
        <c:numFmt formatCode="General" sourceLinked="0"/>
        <c:majorTickMark val="out"/>
        <c:minorTickMark val="none"/>
        <c:tickLblPos val="nextTo"/>
        <c:txPr>
          <a:bodyPr/>
          <a:lstStyle/>
          <a:p>
            <a:pPr>
              <a:defRPr sz="1800"/>
            </a:pPr>
            <a:endParaRPr lang="en-US"/>
          </a:p>
        </c:txPr>
        <c:crossAx val="-2136102184"/>
        <c:crosses val="autoZero"/>
        <c:auto val="1"/>
        <c:lblAlgn val="ctr"/>
        <c:lblOffset val="100"/>
        <c:noMultiLvlLbl val="0"/>
      </c:catAx>
      <c:valAx>
        <c:axId val="-2136102184"/>
        <c:scaling>
          <c:orientation val="minMax"/>
          <c:max val="100.0"/>
          <c:min val="0.0"/>
        </c:scaling>
        <c:delete val="0"/>
        <c:axPos val="l"/>
        <c:numFmt formatCode="General" sourceLinked="1"/>
        <c:majorTickMark val="out"/>
        <c:minorTickMark val="none"/>
        <c:tickLblPos val="nextTo"/>
        <c:txPr>
          <a:bodyPr/>
          <a:lstStyle/>
          <a:p>
            <a:pPr>
              <a:defRPr sz="1800"/>
            </a:pPr>
            <a:endParaRPr lang="en-US"/>
          </a:p>
        </c:txPr>
        <c:crossAx val="-2136241720"/>
        <c:crosses val="autoZero"/>
        <c:crossBetween val="between"/>
      </c:valAx>
      <c:spPr>
        <a:solidFill>
          <a:schemeClr val="bg1"/>
        </a:solidFill>
      </c:spPr>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0">
                <a:latin typeface="Century Gothic" panose="020B0502020202020204" pitchFamily="34" charset="0"/>
              </a:defRPr>
            </a:pPr>
            <a:r>
              <a:rPr lang="en-US" sz="2800" b="0" dirty="0">
                <a:latin typeface="Century Gothic" panose="020B0502020202020204" pitchFamily="34" charset="0"/>
              </a:rPr>
              <a:t>Part B Preschool: Exited</a:t>
            </a:r>
            <a:r>
              <a:rPr lang="en-US" sz="2800" b="0" baseline="0" dirty="0">
                <a:latin typeface="Century Gothic" panose="020B0502020202020204" pitchFamily="34" charset="0"/>
              </a:rPr>
              <a:t> Within Age Expectations</a:t>
            </a:r>
            <a:endParaRPr lang="en-US" sz="2800" b="0" dirty="0">
              <a:latin typeface="Century Gothic" panose="020B0502020202020204" pitchFamily="34" charset="0"/>
            </a:endParaRPr>
          </a:p>
        </c:rich>
      </c:tx>
      <c:layout/>
      <c:overlay val="0"/>
    </c:title>
    <c:autoTitleDeleted val="0"/>
    <c:plotArea>
      <c:layout/>
      <c:barChart>
        <c:barDir val="col"/>
        <c:grouping val="clustered"/>
        <c:varyColors val="0"/>
        <c:ser>
          <c:idx val="0"/>
          <c:order val="0"/>
          <c:tx>
            <c:strRef>
              <c:f>'Growth across time 619'!$B$16</c:f>
              <c:strCache>
                <c:ptCount val="1"/>
                <c:pt idx="0">
                  <c:v>2008-9 (15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619'!$C$16:$E$16</c:f>
              <c:numCache>
                <c:formatCode>General</c:formatCode>
                <c:ptCount val="3"/>
                <c:pt idx="0">
                  <c:v>59.0</c:v>
                </c:pt>
                <c:pt idx="1">
                  <c:v>51.0</c:v>
                </c:pt>
                <c:pt idx="2">
                  <c:v>67.0</c:v>
                </c:pt>
              </c:numCache>
            </c:numRef>
          </c:val>
        </c:ser>
        <c:ser>
          <c:idx val="1"/>
          <c:order val="1"/>
          <c:tx>
            <c:strRef>
              <c:f>'Growth across time 619'!$B$17</c:f>
              <c:strCache>
                <c:ptCount val="1"/>
                <c:pt idx="0">
                  <c:v>2009-10 (33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619'!$C$17:$E$17</c:f>
              <c:numCache>
                <c:formatCode>General</c:formatCode>
                <c:ptCount val="3"/>
                <c:pt idx="0">
                  <c:v>59.0</c:v>
                </c:pt>
                <c:pt idx="1">
                  <c:v>52.0</c:v>
                </c:pt>
                <c:pt idx="2">
                  <c:v>67.0</c:v>
                </c:pt>
              </c:numCache>
            </c:numRef>
          </c:val>
        </c:ser>
        <c:ser>
          <c:idx val="2"/>
          <c:order val="2"/>
          <c:tx>
            <c:strRef>
              <c:f>'Growth across time 619'!$B$18</c:f>
              <c:strCache>
                <c:ptCount val="1"/>
                <c:pt idx="0">
                  <c:v>2010-11 (36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619'!$C$18:$E$18</c:f>
              <c:numCache>
                <c:formatCode>General</c:formatCode>
                <c:ptCount val="3"/>
                <c:pt idx="0">
                  <c:v>60.0</c:v>
                </c:pt>
                <c:pt idx="1">
                  <c:v>53.0</c:v>
                </c:pt>
                <c:pt idx="2">
                  <c:v>66.0</c:v>
                </c:pt>
              </c:numCache>
            </c:numRef>
          </c:val>
        </c:ser>
        <c:ser>
          <c:idx val="3"/>
          <c:order val="3"/>
          <c:tx>
            <c:strRef>
              <c:f>'Growth across time 619'!$B$19</c:f>
              <c:strCache>
                <c:ptCount val="1"/>
                <c:pt idx="0">
                  <c:v>2011 - 12 (39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619'!$C$19:$E$19</c:f>
              <c:numCache>
                <c:formatCode>General</c:formatCode>
                <c:ptCount val="3"/>
                <c:pt idx="0">
                  <c:v>59.0</c:v>
                </c:pt>
                <c:pt idx="1">
                  <c:v>53.0</c:v>
                </c:pt>
                <c:pt idx="2">
                  <c:v>66.0</c:v>
                </c:pt>
              </c:numCache>
            </c:numRef>
          </c:val>
        </c:ser>
        <c:ser>
          <c:idx val="4"/>
          <c:order val="4"/>
          <c:tx>
            <c:strRef>
              <c:f>'Growth across time 619'!$B$20</c:f>
              <c:strCache>
                <c:ptCount val="1"/>
                <c:pt idx="0">
                  <c:v>2012-13 (41 states)</c:v>
                </c:pt>
              </c:strCache>
            </c:strRef>
          </c:tx>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619'!$C$20:$E$20</c:f>
              <c:numCache>
                <c:formatCode>General</c:formatCode>
                <c:ptCount val="3"/>
                <c:pt idx="0">
                  <c:v>59.0</c:v>
                </c:pt>
                <c:pt idx="1">
                  <c:v>53.0</c:v>
                </c:pt>
                <c:pt idx="2">
                  <c:v>65.0</c:v>
                </c:pt>
              </c:numCache>
            </c:numRef>
          </c:val>
        </c:ser>
        <c:ser>
          <c:idx val="5"/>
          <c:order val="5"/>
          <c:tx>
            <c:strRef>
              <c:f>'Growth across time 619'!$B$21</c:f>
              <c:strCache>
                <c:ptCount val="1"/>
                <c:pt idx="0">
                  <c:v>2013 - 14 (42 states)</c:v>
                </c:pt>
              </c:strCache>
            </c:strRef>
          </c:tx>
          <c:spPr>
            <a:solidFill>
              <a:srgbClr val="0070C0"/>
            </a:solidFill>
          </c:spPr>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across time 619'!$C$15:$E$15</c:f>
              <c:strCache>
                <c:ptCount val="3"/>
                <c:pt idx="0">
                  <c:v>Social Relationships</c:v>
                </c:pt>
                <c:pt idx="1">
                  <c:v>Knowledge and Skills</c:v>
                </c:pt>
                <c:pt idx="2">
                  <c:v>Action to Meet Needs</c:v>
                </c:pt>
              </c:strCache>
            </c:strRef>
          </c:cat>
          <c:val>
            <c:numRef>
              <c:f>'Growth across time 619'!$C$21:$E$21</c:f>
              <c:numCache>
                <c:formatCode>General</c:formatCode>
                <c:ptCount val="3"/>
                <c:pt idx="0">
                  <c:v>57.0</c:v>
                </c:pt>
                <c:pt idx="1">
                  <c:v>52.0</c:v>
                </c:pt>
                <c:pt idx="2">
                  <c:v>63.0</c:v>
                </c:pt>
              </c:numCache>
            </c:numRef>
          </c:val>
        </c:ser>
        <c:dLbls>
          <c:dLblPos val="outEnd"/>
          <c:showLegendKey val="0"/>
          <c:showVal val="1"/>
          <c:showCatName val="0"/>
          <c:showSerName val="0"/>
          <c:showPercent val="0"/>
          <c:showBubbleSize val="0"/>
        </c:dLbls>
        <c:gapWidth val="150"/>
        <c:axId val="-2135832104"/>
        <c:axId val="-2135835128"/>
      </c:barChart>
      <c:catAx>
        <c:axId val="-2135832104"/>
        <c:scaling>
          <c:orientation val="minMax"/>
        </c:scaling>
        <c:delete val="0"/>
        <c:axPos val="b"/>
        <c:numFmt formatCode="General" sourceLinked="0"/>
        <c:majorTickMark val="out"/>
        <c:minorTickMark val="none"/>
        <c:tickLblPos val="nextTo"/>
        <c:txPr>
          <a:bodyPr/>
          <a:lstStyle/>
          <a:p>
            <a:pPr>
              <a:defRPr sz="1800"/>
            </a:pPr>
            <a:endParaRPr lang="en-US"/>
          </a:p>
        </c:txPr>
        <c:crossAx val="-2135835128"/>
        <c:crosses val="autoZero"/>
        <c:auto val="1"/>
        <c:lblAlgn val="ctr"/>
        <c:lblOffset val="100"/>
        <c:noMultiLvlLbl val="0"/>
      </c:catAx>
      <c:valAx>
        <c:axId val="-2135835128"/>
        <c:scaling>
          <c:orientation val="minMax"/>
          <c:max val="100.0"/>
          <c:min val="0.0"/>
        </c:scaling>
        <c:delete val="0"/>
        <c:axPos val="l"/>
        <c:numFmt formatCode="General" sourceLinked="1"/>
        <c:majorTickMark val="out"/>
        <c:minorTickMark val="none"/>
        <c:tickLblPos val="nextTo"/>
        <c:txPr>
          <a:bodyPr/>
          <a:lstStyle/>
          <a:p>
            <a:pPr>
              <a:defRPr sz="1800"/>
            </a:pPr>
            <a:endParaRPr lang="en-US"/>
          </a:p>
        </c:txPr>
        <c:crossAx val="-2135832104"/>
        <c:crosses val="autoZero"/>
        <c:crossBetween val="between"/>
      </c:valAx>
      <c:spPr>
        <a:solidFill>
          <a:schemeClr val="bg1"/>
        </a:solidFill>
      </c:spPr>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'Part C percent of exiters'!$N$11</c:f>
              <c:strCache>
                <c:ptCount val="1"/>
                <c:pt idx="0">
                  <c:v>&lt; 34%</c:v>
                </c:pt>
              </c:strCache>
            </c:strRef>
          </c:tx>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 C percent of exiters'!$M$12:$M$16</c:f>
              <c:strCache>
                <c:ptCount val="5"/>
                <c:pt idx="0">
                  <c:v>2009-10 (N=49)</c:v>
                </c:pt>
                <c:pt idx="1">
                  <c:v>2010-11 (N=51)</c:v>
                </c:pt>
                <c:pt idx="2">
                  <c:v>2011-12 (N=51)</c:v>
                </c:pt>
                <c:pt idx="3">
                  <c:v>2012-13 (N=51)</c:v>
                </c:pt>
                <c:pt idx="4">
                  <c:v>2013-14 (N=51)</c:v>
                </c:pt>
              </c:strCache>
            </c:strRef>
          </c:cat>
          <c:val>
            <c:numRef>
              <c:f>'Part C percent of exiters'!$N$12:$N$16</c:f>
              <c:numCache>
                <c:formatCode>0</c:formatCode>
                <c:ptCount val="5"/>
                <c:pt idx="0">
                  <c:v>32.6530612244898</c:v>
                </c:pt>
                <c:pt idx="1">
                  <c:v>19.60784313725491</c:v>
                </c:pt>
                <c:pt idx="2">
                  <c:v>23.52941176470588</c:v>
                </c:pt>
                <c:pt idx="3">
                  <c:v>19.60784313725491</c:v>
                </c:pt>
                <c:pt idx="4" formatCode="General">
                  <c:v>14.0</c:v>
                </c:pt>
              </c:numCache>
            </c:numRef>
          </c:val>
        </c:ser>
        <c:ser>
          <c:idx val="1"/>
          <c:order val="1"/>
          <c:tx>
            <c:strRef>
              <c:f>'Part C percent of exiters'!$O$11</c:f>
              <c:strCache>
                <c:ptCount val="1"/>
                <c:pt idx="0">
                  <c:v>34% - &lt;70%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 C percent of exiters'!$M$12:$M$16</c:f>
              <c:strCache>
                <c:ptCount val="5"/>
                <c:pt idx="0">
                  <c:v>2009-10 (N=49)</c:v>
                </c:pt>
                <c:pt idx="1">
                  <c:v>2010-11 (N=51)</c:v>
                </c:pt>
                <c:pt idx="2">
                  <c:v>2011-12 (N=51)</c:v>
                </c:pt>
                <c:pt idx="3">
                  <c:v>2012-13 (N=51)</c:v>
                </c:pt>
                <c:pt idx="4">
                  <c:v>2013-14 (N=51)</c:v>
                </c:pt>
              </c:strCache>
            </c:strRef>
          </c:cat>
          <c:val>
            <c:numRef>
              <c:f>'Part C percent of exiters'!$O$12:$O$16</c:f>
              <c:numCache>
                <c:formatCode>0</c:formatCode>
                <c:ptCount val="5"/>
                <c:pt idx="0">
                  <c:v>55.10204081632652</c:v>
                </c:pt>
                <c:pt idx="1">
                  <c:v>64.7058823529411</c:v>
                </c:pt>
                <c:pt idx="2">
                  <c:v>62.74509803921568</c:v>
                </c:pt>
                <c:pt idx="3">
                  <c:v>58.8235294117647</c:v>
                </c:pt>
                <c:pt idx="4" formatCode="General">
                  <c:v>65.0</c:v>
                </c:pt>
              </c:numCache>
            </c:numRef>
          </c:val>
        </c:ser>
        <c:ser>
          <c:idx val="2"/>
          <c:order val="2"/>
          <c:tx>
            <c:strRef>
              <c:f>'Part C percent of exiters'!$P$11</c:f>
              <c:strCache>
                <c:ptCount val="1"/>
                <c:pt idx="0">
                  <c:v>70% or more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 C percent of exiters'!$M$12:$M$16</c:f>
              <c:strCache>
                <c:ptCount val="5"/>
                <c:pt idx="0">
                  <c:v>2009-10 (N=49)</c:v>
                </c:pt>
                <c:pt idx="1">
                  <c:v>2010-11 (N=51)</c:v>
                </c:pt>
                <c:pt idx="2">
                  <c:v>2011-12 (N=51)</c:v>
                </c:pt>
                <c:pt idx="3">
                  <c:v>2012-13 (N=51)</c:v>
                </c:pt>
                <c:pt idx="4">
                  <c:v>2013-14 (N=51)</c:v>
                </c:pt>
              </c:strCache>
            </c:strRef>
          </c:cat>
          <c:val>
            <c:numRef>
              <c:f>'Part C percent of exiters'!$P$12:$P$16</c:f>
              <c:numCache>
                <c:formatCode>0</c:formatCode>
                <c:ptCount val="5"/>
                <c:pt idx="0">
                  <c:v>12.24489795918367</c:v>
                </c:pt>
                <c:pt idx="1">
                  <c:v>15.68627450980392</c:v>
                </c:pt>
                <c:pt idx="2">
                  <c:v>13.72549019607843</c:v>
                </c:pt>
                <c:pt idx="3">
                  <c:v>21.56862745098038</c:v>
                </c:pt>
                <c:pt idx="4" formatCode="General">
                  <c:v>22.0</c:v>
                </c:pt>
              </c:numCache>
            </c:numRef>
          </c:val>
        </c:ser>
        <c:dLbls>
          <c:dLblPos val="outEnd"/>
          <c:showLegendKey val="0"/>
          <c:showVal val="1"/>
          <c:showCatName val="0"/>
          <c:showSerName val="0"/>
          <c:showPercent val="0"/>
          <c:showBubbleSize val="0"/>
        </c:dLbls>
        <c:gapWidth val="150"/>
        <c:axId val="-2135938504"/>
        <c:axId val="-2135935448"/>
      </c:barChart>
      <c:catAx>
        <c:axId val="-2135938504"/>
        <c:scaling>
          <c:orientation val="minMax"/>
        </c:scaling>
        <c:delete val="0"/>
        <c:axPos val="b"/>
        <c:numFmt formatCode="General" sourceLinked="0"/>
        <c:majorTickMark val="out"/>
        <c:minorTickMark val="none"/>
        <c:tickLblPos val="nextTo"/>
        <c:crossAx val="-2135935448"/>
        <c:crosses val="autoZero"/>
        <c:auto val="1"/>
        <c:lblAlgn val="ctr"/>
        <c:lblOffset val="100"/>
        <c:noMultiLvlLbl val="0"/>
      </c:catAx>
      <c:valAx>
        <c:axId val="-2135935448"/>
        <c:scaling>
          <c:orientation val="minMax"/>
          <c:max val="100.0"/>
        </c:scaling>
        <c:delete val="0"/>
        <c:axPos val="l"/>
        <c:numFmt formatCode="0" sourceLinked="1"/>
        <c:majorTickMark val="out"/>
        <c:minorTickMark val="none"/>
        <c:tickLblPos val="nextTo"/>
        <c:crossAx val="-2135938504"/>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 percent of child count'!$K$17</c:f>
              <c:strCache>
                <c:ptCount val="1"/>
                <c:pt idx="0">
                  <c:v>&lt;12%</c:v>
                </c:pt>
              </c:strCache>
            </c:strRef>
          </c:tx>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of child count'!$L$16:$P$16</c:f>
              <c:strCache>
                <c:ptCount val="5"/>
                <c:pt idx="0">
                  <c:v>09-10 (N=49)</c:v>
                </c:pt>
                <c:pt idx="1">
                  <c:v>10-11 (N=51)</c:v>
                </c:pt>
                <c:pt idx="2">
                  <c:v>11-12 (N=49)</c:v>
                </c:pt>
                <c:pt idx="3">
                  <c:v>12-13 (N=49)</c:v>
                </c:pt>
                <c:pt idx="4">
                  <c:v>13-14(N=50)</c:v>
                </c:pt>
              </c:strCache>
            </c:strRef>
          </c:cat>
          <c:val>
            <c:numRef>
              <c:f>'B percent of child count'!$L$17:$P$17</c:f>
              <c:numCache>
                <c:formatCode>0</c:formatCode>
                <c:ptCount val="5"/>
                <c:pt idx="0">
                  <c:v>20.40816326530611</c:v>
                </c:pt>
                <c:pt idx="1">
                  <c:v>11.76470588235294</c:v>
                </c:pt>
                <c:pt idx="2">
                  <c:v>14.2857142857143</c:v>
                </c:pt>
                <c:pt idx="3">
                  <c:v>7.8</c:v>
                </c:pt>
                <c:pt idx="4" formatCode="General">
                  <c:v>10.0</c:v>
                </c:pt>
              </c:numCache>
            </c:numRef>
          </c:val>
        </c:ser>
        <c:ser>
          <c:idx val="1"/>
          <c:order val="1"/>
          <c:tx>
            <c:strRef>
              <c:f>'B percent of child count'!$K$18</c:f>
              <c:strCache>
                <c:ptCount val="1"/>
                <c:pt idx="0">
                  <c:v>12 - &lt;33%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of child count'!$L$16:$P$16</c:f>
              <c:strCache>
                <c:ptCount val="5"/>
                <c:pt idx="0">
                  <c:v>09-10 (N=49)</c:v>
                </c:pt>
                <c:pt idx="1">
                  <c:v>10-11 (N=51)</c:v>
                </c:pt>
                <c:pt idx="2">
                  <c:v>11-12 (N=49)</c:v>
                </c:pt>
                <c:pt idx="3">
                  <c:v>12-13 (N=49)</c:v>
                </c:pt>
                <c:pt idx="4">
                  <c:v>13-14(N=50)</c:v>
                </c:pt>
              </c:strCache>
            </c:strRef>
          </c:cat>
          <c:val>
            <c:numRef>
              <c:f>'B percent of child count'!$L$18:$P$18</c:f>
              <c:numCache>
                <c:formatCode>0</c:formatCode>
                <c:ptCount val="5"/>
                <c:pt idx="0">
                  <c:v>53.06122448979588</c:v>
                </c:pt>
                <c:pt idx="1">
                  <c:v>49.01960784313723</c:v>
                </c:pt>
                <c:pt idx="2">
                  <c:v>44.89795918367344</c:v>
                </c:pt>
                <c:pt idx="3">
                  <c:v>49.0</c:v>
                </c:pt>
                <c:pt idx="4" formatCode="General">
                  <c:v>49.0</c:v>
                </c:pt>
              </c:numCache>
            </c:numRef>
          </c:val>
        </c:ser>
        <c:ser>
          <c:idx val="2"/>
          <c:order val="2"/>
          <c:tx>
            <c:strRef>
              <c:f>'B percent of child count'!$K$19</c:f>
              <c:strCache>
                <c:ptCount val="1"/>
                <c:pt idx="0">
                  <c:v>&gt;33%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 percent of child count'!$L$16:$P$16</c:f>
              <c:strCache>
                <c:ptCount val="5"/>
                <c:pt idx="0">
                  <c:v>09-10 (N=49)</c:v>
                </c:pt>
                <c:pt idx="1">
                  <c:v>10-11 (N=51)</c:v>
                </c:pt>
                <c:pt idx="2">
                  <c:v>11-12 (N=49)</c:v>
                </c:pt>
                <c:pt idx="3">
                  <c:v>12-13 (N=49)</c:v>
                </c:pt>
                <c:pt idx="4">
                  <c:v>13-14(N=50)</c:v>
                </c:pt>
              </c:strCache>
            </c:strRef>
          </c:cat>
          <c:val>
            <c:numRef>
              <c:f>'B percent of child count'!$L$19:$P$19</c:f>
              <c:numCache>
                <c:formatCode>0</c:formatCode>
                <c:ptCount val="5"/>
                <c:pt idx="0">
                  <c:v>26.53061224489796</c:v>
                </c:pt>
                <c:pt idx="1">
                  <c:v>39.21568627450981</c:v>
                </c:pt>
                <c:pt idx="2">
                  <c:v>40.81632653061222</c:v>
                </c:pt>
                <c:pt idx="3">
                  <c:v>43.0</c:v>
                </c:pt>
                <c:pt idx="4" formatCode="General">
                  <c:v>39.0</c:v>
                </c:pt>
              </c:numCache>
            </c:numRef>
          </c:val>
        </c:ser>
        <c:dLbls>
          <c:dLblPos val="outEnd"/>
          <c:showLegendKey val="0"/>
          <c:showVal val="1"/>
          <c:showCatName val="0"/>
          <c:showSerName val="0"/>
          <c:showPercent val="0"/>
          <c:showBubbleSize val="0"/>
        </c:dLbls>
        <c:gapWidth val="150"/>
        <c:axId val="-2138923352"/>
        <c:axId val="-2138926424"/>
      </c:barChart>
      <c:catAx>
        <c:axId val="-2138923352"/>
        <c:scaling>
          <c:orientation val="minMax"/>
        </c:scaling>
        <c:delete val="0"/>
        <c:axPos val="b"/>
        <c:numFmt formatCode="General" sourceLinked="0"/>
        <c:majorTickMark val="out"/>
        <c:minorTickMark val="none"/>
        <c:tickLblPos val="nextTo"/>
        <c:crossAx val="-2138926424"/>
        <c:crosses val="autoZero"/>
        <c:auto val="1"/>
        <c:lblAlgn val="ctr"/>
        <c:lblOffset val="100"/>
        <c:noMultiLvlLbl val="0"/>
      </c:catAx>
      <c:valAx>
        <c:axId val="-2138926424"/>
        <c:scaling>
          <c:orientation val="minMax"/>
          <c:max val="100.0"/>
        </c:scaling>
        <c:delete val="0"/>
        <c:axPos val="l"/>
        <c:numFmt formatCode="0" sourceLinked="1"/>
        <c:majorTickMark val="out"/>
        <c:minorTickMark val="none"/>
        <c:tickLblPos val="nextTo"/>
        <c:crossAx val="-2138923352"/>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tx1"/>
                </a:solidFill>
                <a:latin typeface="Century Gothic"/>
                <a:cs typeface="Century Gothic"/>
              </a:defRPr>
            </a:pPr>
            <a:r>
              <a:rPr lang="en-US" sz="2400" b="0" i="0" u="none" strike="noStrike" baseline="0" dirty="0">
                <a:solidFill>
                  <a:schemeClr val="tx1"/>
                </a:solidFill>
                <a:effectLst/>
                <a:latin typeface="Century Gothic"/>
                <a:cs typeface="Century Gothic"/>
              </a:rPr>
              <a:t>Part C: State Variation: Exited within Age Expectations – Knowledge and Skills, 2013-2014, </a:t>
            </a:r>
            <a:r>
              <a:rPr lang="en-US" sz="2400" b="0" i="0" u="sng" strike="noStrike" baseline="0" dirty="0">
                <a:solidFill>
                  <a:schemeClr val="tx1"/>
                </a:solidFill>
                <a:effectLst/>
                <a:latin typeface="Century Gothic"/>
                <a:cs typeface="Century Gothic"/>
              </a:rPr>
              <a:t>All States</a:t>
            </a:r>
            <a:endParaRPr lang="en-US" sz="2400" dirty="0">
              <a:solidFill>
                <a:schemeClr val="tx1"/>
              </a:solidFill>
              <a:latin typeface="Century Gothic"/>
              <a:cs typeface="Century Gothic"/>
            </a:endParaRPr>
          </a:p>
        </c:rich>
      </c:tx>
      <c:layout/>
      <c:overlay val="0"/>
    </c:title>
    <c:autoTitleDeleted val="0"/>
    <c:plotArea>
      <c:layout/>
      <c:barChart>
        <c:barDir val="col"/>
        <c:grouping val="clustered"/>
        <c:varyColors val="0"/>
        <c:ser>
          <c:idx val="0"/>
          <c:order val="0"/>
          <c:tx>
            <c:strRef>
              <c:f>'Part C state variation'!$Z$1</c:f>
              <c:strCache>
                <c:ptCount val="1"/>
                <c:pt idx="0">
                  <c:v>OC2_SS2</c:v>
                </c:pt>
              </c:strCache>
            </c:strRef>
          </c:tx>
          <c:invertIfNegative val="0"/>
          <c:dLbls>
            <c:dLbl>
              <c:idx val="0"/>
              <c:layout>
                <c:manualLayout>
                  <c:x val="0.0162241906747719"/>
                  <c:y val="-0.214285714285714"/>
                </c:manualLayout>
              </c:layout>
              <c:showLegendKey val="0"/>
              <c:showVal val="1"/>
              <c:showCatName val="0"/>
              <c:showSerName val="0"/>
              <c:showPercent val="0"/>
              <c:showBubbleSize val="0"/>
              <c:extLst>
                <c:ext xmlns:c15="http://schemas.microsoft.com/office/drawing/2012/chart" uri="{CE6537A1-D6FC-4f65-9D91-7224C49458BB}"/>
              </c:extLst>
            </c:dLbl>
            <c:dLbl>
              <c:idx val="50"/>
              <c:layout/>
              <c:showLegendKey val="0"/>
              <c:showVal val="1"/>
              <c:showCatName val="0"/>
              <c:showSerName val="0"/>
              <c:showPercent val="0"/>
              <c:showBubbleSize val="0"/>
              <c:extLst>
                <c:ext xmlns:c15="http://schemas.microsoft.com/office/drawing/2012/chart" uri="{CE6537A1-D6FC-4f65-9D91-7224C49458BB}"/>
              </c:extLst>
            </c:dLbl>
            <c:spPr>
              <a:solidFill>
                <a:schemeClr val="bg2">
                  <a:lumMod val="75000"/>
                </a:schemeClr>
              </a:solidFill>
            </c:spPr>
            <c:txPr>
              <a:bodyPr/>
              <a:lstStyle/>
              <a:p>
                <a:pPr>
                  <a:defRPr sz="18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'Part C state variation'!$Z$2:$Z$57</c:f>
              <c:numCache>
                <c:formatCode>0%</c:formatCode>
                <c:ptCount val="51"/>
                <c:pt idx="0">
                  <c:v>0.092</c:v>
                </c:pt>
                <c:pt idx="1">
                  <c:v>0.293</c:v>
                </c:pt>
                <c:pt idx="2">
                  <c:v>0.333</c:v>
                </c:pt>
                <c:pt idx="3">
                  <c:v>0.337</c:v>
                </c:pt>
                <c:pt idx="4">
                  <c:v>0.343</c:v>
                </c:pt>
                <c:pt idx="5">
                  <c:v>0.364</c:v>
                </c:pt>
                <c:pt idx="6">
                  <c:v>0.382</c:v>
                </c:pt>
                <c:pt idx="7">
                  <c:v>0.387</c:v>
                </c:pt>
                <c:pt idx="8">
                  <c:v>0.398</c:v>
                </c:pt>
                <c:pt idx="9">
                  <c:v>0.418</c:v>
                </c:pt>
                <c:pt idx="10">
                  <c:v>0.435</c:v>
                </c:pt>
                <c:pt idx="11">
                  <c:v>0.439</c:v>
                </c:pt>
                <c:pt idx="12">
                  <c:v>0.441</c:v>
                </c:pt>
                <c:pt idx="13">
                  <c:v>0.442</c:v>
                </c:pt>
                <c:pt idx="14">
                  <c:v>0.45</c:v>
                </c:pt>
                <c:pt idx="15">
                  <c:v>0.459</c:v>
                </c:pt>
                <c:pt idx="16">
                  <c:v>0.465</c:v>
                </c:pt>
                <c:pt idx="17">
                  <c:v>0.466</c:v>
                </c:pt>
                <c:pt idx="18">
                  <c:v>0.472</c:v>
                </c:pt>
                <c:pt idx="19">
                  <c:v>0.483</c:v>
                </c:pt>
                <c:pt idx="20">
                  <c:v>0.486</c:v>
                </c:pt>
                <c:pt idx="21">
                  <c:v>0.489</c:v>
                </c:pt>
                <c:pt idx="22">
                  <c:v>0.493</c:v>
                </c:pt>
                <c:pt idx="23">
                  <c:v>0.502</c:v>
                </c:pt>
                <c:pt idx="24">
                  <c:v>0.509</c:v>
                </c:pt>
                <c:pt idx="25">
                  <c:v>0.509</c:v>
                </c:pt>
                <c:pt idx="26">
                  <c:v>0.516</c:v>
                </c:pt>
                <c:pt idx="27">
                  <c:v>0.521</c:v>
                </c:pt>
                <c:pt idx="28">
                  <c:v>0.521</c:v>
                </c:pt>
                <c:pt idx="29">
                  <c:v>0.522</c:v>
                </c:pt>
                <c:pt idx="30">
                  <c:v>0.529</c:v>
                </c:pt>
                <c:pt idx="31">
                  <c:v>0.53</c:v>
                </c:pt>
                <c:pt idx="32">
                  <c:v>0.537</c:v>
                </c:pt>
                <c:pt idx="33">
                  <c:v>0.537</c:v>
                </c:pt>
                <c:pt idx="34">
                  <c:v>0.538</c:v>
                </c:pt>
                <c:pt idx="35">
                  <c:v>0.54</c:v>
                </c:pt>
                <c:pt idx="36">
                  <c:v>0.544</c:v>
                </c:pt>
                <c:pt idx="37">
                  <c:v>0.545</c:v>
                </c:pt>
                <c:pt idx="38">
                  <c:v>0.547</c:v>
                </c:pt>
                <c:pt idx="39">
                  <c:v>0.553</c:v>
                </c:pt>
                <c:pt idx="40">
                  <c:v>0.557</c:v>
                </c:pt>
                <c:pt idx="41">
                  <c:v>0.568</c:v>
                </c:pt>
                <c:pt idx="42">
                  <c:v>0.576</c:v>
                </c:pt>
                <c:pt idx="43">
                  <c:v>0.613</c:v>
                </c:pt>
                <c:pt idx="44">
                  <c:v>0.627</c:v>
                </c:pt>
                <c:pt idx="45">
                  <c:v>0.652</c:v>
                </c:pt>
                <c:pt idx="46">
                  <c:v>0.662</c:v>
                </c:pt>
                <c:pt idx="47">
                  <c:v>0.669</c:v>
                </c:pt>
                <c:pt idx="48">
                  <c:v>0.695</c:v>
                </c:pt>
                <c:pt idx="49">
                  <c:v>0.715</c:v>
                </c:pt>
                <c:pt idx="50">
                  <c:v>0.719</c:v>
                </c:pt>
              </c:numCache>
            </c:numRef>
          </c:val>
        </c:ser>
        <c:dLbls>
          <c:showLegendKey val="0"/>
          <c:showVal val="0"/>
          <c:showCatName val="0"/>
          <c:showSerName val="0"/>
          <c:showPercent val="0"/>
          <c:showBubbleSize val="0"/>
        </c:dLbls>
        <c:gapWidth val="150"/>
        <c:axId val="-2136821096"/>
        <c:axId val="-2136824088"/>
      </c:barChart>
      <c:catAx>
        <c:axId val="-2136821096"/>
        <c:scaling>
          <c:orientation val="minMax"/>
        </c:scaling>
        <c:delete val="1"/>
        <c:axPos val="b"/>
        <c:majorTickMark val="out"/>
        <c:minorTickMark val="none"/>
        <c:tickLblPos val="nextTo"/>
        <c:crossAx val="-2136824088"/>
        <c:crosses val="autoZero"/>
        <c:auto val="1"/>
        <c:lblAlgn val="ctr"/>
        <c:lblOffset val="100"/>
        <c:noMultiLvlLbl val="0"/>
      </c:catAx>
      <c:valAx>
        <c:axId val="-2136824088"/>
        <c:scaling>
          <c:orientation val="minMax"/>
          <c:max val="1.0"/>
        </c:scaling>
        <c:delete val="0"/>
        <c:axPos val="l"/>
        <c:numFmt formatCode="0%" sourceLinked="1"/>
        <c:majorTickMark val="out"/>
        <c:minorTickMark val="none"/>
        <c:tickLblPos val="nextTo"/>
        <c:txPr>
          <a:bodyPr/>
          <a:lstStyle/>
          <a:p>
            <a:pPr>
              <a:defRPr sz="1200"/>
            </a:pPr>
            <a:endParaRPr lang="en-US"/>
          </a:p>
        </c:txPr>
        <c:crossAx val="-213682109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2137211208"/>
        <c:axId val="-2137208072"/>
      </c:barChart>
      <c:catAx>
        <c:axId val="-2137211208"/>
        <c:scaling>
          <c:orientation val="minMax"/>
        </c:scaling>
        <c:delete val="1"/>
        <c:axPos val="b"/>
        <c:majorTickMark val="out"/>
        <c:minorTickMark val="none"/>
        <c:tickLblPos val="nextTo"/>
        <c:crossAx val="-2137208072"/>
        <c:crosses val="autoZero"/>
        <c:auto val="1"/>
        <c:lblAlgn val="ctr"/>
        <c:lblOffset val="100"/>
        <c:noMultiLvlLbl val="0"/>
      </c:catAx>
      <c:valAx>
        <c:axId val="-2137208072"/>
        <c:scaling>
          <c:orientation val="minMax"/>
          <c:max val="1.0"/>
        </c:scaling>
        <c:delete val="0"/>
        <c:axPos val="l"/>
        <c:numFmt formatCode="0%" sourceLinked="1"/>
        <c:majorTickMark val="out"/>
        <c:minorTickMark val="none"/>
        <c:tickLblPos val="nextTo"/>
        <c:crossAx val="-213721120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0.00135</cdr:x>
      <cdr:y>0.88978</cdr:y>
    </cdr:from>
    <cdr:to>
      <cdr:x>1</cdr:x>
      <cdr:y>1</cdr:y>
    </cdr:to>
    <cdr:sp macro="" textlink="">
      <cdr:nvSpPr>
        <cdr:cNvPr id="2" name="TextBox 1"/>
        <cdr:cNvSpPr txBox="1"/>
      </cdr:nvSpPr>
      <cdr:spPr>
        <a:xfrm xmlns:a="http://schemas.openxmlformats.org/drawingml/2006/main">
          <a:off x="10271" y="3690939"/>
          <a:ext cx="759068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 Not eligible for Part B defined as the sum of the percent of children exiting as No longer eligible for Part C prior to reaching age three,  Not eligible for Part B, exit with referrals to other programs,</a:t>
          </a:r>
          <a:r>
            <a:rPr lang="en-US" sz="1100" baseline="0" dirty="0"/>
            <a:t> and </a:t>
          </a:r>
          <a:r>
            <a:rPr lang="en-US" sz="1100" dirty="0"/>
            <a:t>Not eligible for Part B, exit with no referrals.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E1B58C3-851F-5B45-8883-EA141B9BE990}" type="datetimeFigureOut">
              <a:rPr lang="en-US"/>
              <a:pPr>
                <a:defRPr/>
              </a:pPr>
              <a:t>10/27/15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10/27/15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lumMod val="50000"/>
                </a:schemeClr>
              </a:solidFill>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42021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14</a:t>
            </a:fld>
            <a:endParaRPr lang="en-US"/>
          </a:p>
        </p:txBody>
      </p:sp>
    </p:spTree>
    <p:extLst>
      <p:ext uri="{BB962C8B-B14F-4D97-AF65-F5344CB8AC3E}">
        <p14:creationId xmlns:p14="http://schemas.microsoft.com/office/powerpoint/2010/main" val="300303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16</a:t>
            </a:fld>
            <a:endParaRPr lang="en-US"/>
          </a:p>
        </p:txBody>
      </p:sp>
    </p:spTree>
    <p:extLst>
      <p:ext uri="{BB962C8B-B14F-4D97-AF65-F5344CB8AC3E}">
        <p14:creationId xmlns:p14="http://schemas.microsoft.com/office/powerpoint/2010/main" val="214866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18</a:t>
            </a:fld>
            <a:endParaRPr lang="en-US"/>
          </a:p>
        </p:txBody>
      </p:sp>
    </p:spTree>
    <p:extLst>
      <p:ext uri="{BB962C8B-B14F-4D97-AF65-F5344CB8AC3E}">
        <p14:creationId xmlns:p14="http://schemas.microsoft.com/office/powerpoint/2010/main" val="90546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19</a:t>
            </a:fld>
            <a:endParaRPr lang="en-US"/>
          </a:p>
        </p:txBody>
      </p:sp>
    </p:spTree>
    <p:extLst>
      <p:ext uri="{BB962C8B-B14F-4D97-AF65-F5344CB8AC3E}">
        <p14:creationId xmlns:p14="http://schemas.microsoft.com/office/powerpoint/2010/main" val="66389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20</a:t>
            </a:fld>
            <a:endParaRPr lang="en-US"/>
          </a:p>
        </p:txBody>
      </p:sp>
    </p:spTree>
    <p:extLst>
      <p:ext uri="{BB962C8B-B14F-4D97-AF65-F5344CB8AC3E}">
        <p14:creationId xmlns:p14="http://schemas.microsoft.com/office/powerpoint/2010/main" val="383962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21</a:t>
            </a:fld>
            <a:endParaRPr lang="en-US"/>
          </a:p>
        </p:txBody>
      </p:sp>
    </p:spTree>
    <p:extLst>
      <p:ext uri="{BB962C8B-B14F-4D97-AF65-F5344CB8AC3E}">
        <p14:creationId xmlns:p14="http://schemas.microsoft.com/office/powerpoint/2010/main" val="321945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4201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25</a:t>
            </a:fld>
            <a:endParaRPr lang="en-US" dirty="0"/>
          </a:p>
        </p:txBody>
      </p:sp>
    </p:spTree>
    <p:extLst>
      <p:ext uri="{BB962C8B-B14F-4D97-AF65-F5344CB8AC3E}">
        <p14:creationId xmlns:p14="http://schemas.microsoft.com/office/powerpoint/2010/main" val="2682973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31244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75618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28</a:t>
            </a:fld>
            <a:endParaRPr lang="en-US"/>
          </a:p>
        </p:txBody>
      </p:sp>
    </p:spTree>
    <p:extLst>
      <p:ext uri="{BB962C8B-B14F-4D97-AF65-F5344CB8AC3E}">
        <p14:creationId xmlns:p14="http://schemas.microsoft.com/office/powerpoint/2010/main" val="3976966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29</a:t>
            </a:fld>
            <a:endParaRPr lang="en-US"/>
          </a:p>
        </p:txBody>
      </p:sp>
    </p:spTree>
    <p:extLst>
      <p:ext uri="{BB962C8B-B14F-4D97-AF65-F5344CB8AC3E}">
        <p14:creationId xmlns:p14="http://schemas.microsoft.com/office/powerpoint/2010/main" val="291084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30</a:t>
            </a:fld>
            <a:endParaRPr lang="en-US"/>
          </a:p>
        </p:txBody>
      </p:sp>
    </p:spTree>
    <p:extLst>
      <p:ext uri="{BB962C8B-B14F-4D97-AF65-F5344CB8AC3E}">
        <p14:creationId xmlns:p14="http://schemas.microsoft.com/office/powerpoint/2010/main" val="265090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31</a:t>
            </a:fld>
            <a:endParaRPr lang="en-US" dirty="0"/>
          </a:p>
        </p:txBody>
      </p:sp>
    </p:spTree>
    <p:extLst>
      <p:ext uri="{BB962C8B-B14F-4D97-AF65-F5344CB8AC3E}">
        <p14:creationId xmlns:p14="http://schemas.microsoft.com/office/powerpoint/2010/main" val="209626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32</a:t>
            </a:fld>
            <a:endParaRPr lang="en-US"/>
          </a:p>
        </p:txBody>
      </p:sp>
    </p:spTree>
    <p:extLst>
      <p:ext uri="{BB962C8B-B14F-4D97-AF65-F5344CB8AC3E}">
        <p14:creationId xmlns:p14="http://schemas.microsoft.com/office/powerpoint/2010/main" val="2057786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33</a:t>
            </a:fld>
            <a:endParaRPr lang="en-US" dirty="0"/>
          </a:p>
        </p:txBody>
      </p:sp>
    </p:spTree>
    <p:extLst>
      <p:ext uri="{BB962C8B-B14F-4D97-AF65-F5344CB8AC3E}">
        <p14:creationId xmlns:p14="http://schemas.microsoft.com/office/powerpoint/2010/main" val="209626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smtClean="0">
              <a:solidFill>
                <a:schemeClr val="tx1"/>
              </a:solidFill>
              <a:effectLst/>
              <a:latin typeface="+mn-lt"/>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34</a:t>
            </a:fld>
            <a:endParaRPr lang="en-US"/>
          </a:p>
        </p:txBody>
      </p:sp>
    </p:spTree>
    <p:extLst>
      <p:ext uri="{BB962C8B-B14F-4D97-AF65-F5344CB8AC3E}">
        <p14:creationId xmlns:p14="http://schemas.microsoft.com/office/powerpoint/2010/main" val="348974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35</a:t>
            </a:fld>
            <a:endParaRPr lang="en-US"/>
          </a:p>
        </p:txBody>
      </p:sp>
    </p:spTree>
    <p:extLst>
      <p:ext uri="{BB962C8B-B14F-4D97-AF65-F5344CB8AC3E}">
        <p14:creationId xmlns:p14="http://schemas.microsoft.com/office/powerpoint/2010/main" val="427315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ea typeface="+mn-ea"/>
              <a:cs typeface="+mn-cs"/>
            </a:endParaRPr>
          </a:p>
        </p:txBody>
      </p:sp>
      <p:sp>
        <p:nvSpPr>
          <p:cNvPr id="4" name="Slide Number Placeholder 3"/>
          <p:cNvSpPr>
            <a:spLocks noGrp="1"/>
          </p:cNvSpPr>
          <p:nvPr>
            <p:ph type="sldNum" sz="quarter" idx="10"/>
          </p:nvPr>
        </p:nvSpPr>
        <p:spPr/>
        <p:txBody>
          <a:bodyPr/>
          <a:lstStyle/>
          <a:p>
            <a:fld id="{EB37E1BD-9871-4F1A-9586-93E06F5982C0}" type="slidenum">
              <a:rPr lang="en-US" smtClean="0"/>
              <a:t>36</a:t>
            </a:fld>
            <a:endParaRPr lang="en-US"/>
          </a:p>
        </p:txBody>
      </p:sp>
    </p:spTree>
    <p:extLst>
      <p:ext uri="{BB962C8B-B14F-4D97-AF65-F5344CB8AC3E}">
        <p14:creationId xmlns:p14="http://schemas.microsoft.com/office/powerpoint/2010/main" val="4739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Outcomes</a:t>
            </a:r>
            <a:r>
              <a:rPr lang="en-US" baseline="0" dirty="0" smtClean="0"/>
              <a:t> aren’t just about accountability…</a:t>
            </a:r>
          </a:p>
          <a:p>
            <a:r>
              <a:rPr lang="en-US" baseline="0" dirty="0" smtClean="0"/>
              <a:t>This is where we want our children (EI and ECSE children) to accomplish and so we want to be accountable for helping children/families achieve this goal…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37</a:t>
            </a:fld>
            <a:endParaRPr lang="en-US"/>
          </a:p>
        </p:txBody>
      </p:sp>
    </p:spTree>
    <p:extLst>
      <p:ext uri="{BB962C8B-B14F-4D97-AF65-F5344CB8AC3E}">
        <p14:creationId xmlns:p14="http://schemas.microsoft.com/office/powerpoint/2010/main" val="2194178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38</a:t>
            </a:fld>
            <a:endParaRPr lang="en-US"/>
          </a:p>
        </p:txBody>
      </p:sp>
    </p:spTree>
    <p:extLst>
      <p:ext uri="{BB962C8B-B14F-4D97-AF65-F5344CB8AC3E}">
        <p14:creationId xmlns:p14="http://schemas.microsoft.com/office/powerpoint/2010/main" val="3691432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39</a:t>
            </a:fld>
            <a:endParaRPr lang="en-US"/>
          </a:p>
        </p:txBody>
      </p:sp>
    </p:spTree>
    <p:extLst>
      <p:ext uri="{BB962C8B-B14F-4D97-AF65-F5344CB8AC3E}">
        <p14:creationId xmlns:p14="http://schemas.microsoft.com/office/powerpoint/2010/main" val="1668436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42</a:t>
            </a:fld>
            <a:endParaRPr lang="en-US"/>
          </a:p>
        </p:txBody>
      </p:sp>
    </p:spTree>
    <p:extLst>
      <p:ext uri="{BB962C8B-B14F-4D97-AF65-F5344CB8AC3E}">
        <p14:creationId xmlns:p14="http://schemas.microsoft.com/office/powerpoint/2010/main" val="562560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what is the State Systemic Improvement Plan or SSIP? The SSIP is a comprehensive, ambitious, yet achievable  multiyear plan for improving results for children with disabilities.  The SSIP is to be developed in Phase I and Phase II and then implemented in Phase III.  Through a detailed data and infrastructure analysis, States must assess the capacity of their current infrastructure systems and their ability to enhance this infrastructure to increase the capacity of Local Education Agencies (LEAs) and Early Intervention Service (EIS) programs to implement, scale up, and sustain, evidence-based practices that will result in improved outcomes for infants, toddlers and preschoolers with disabilities. Throughout this webinar, we will provide an overview of the SSIP process.</a:t>
            </a:r>
            <a:endParaRPr lang="en-US" altLang="en-US" smtClean="0">
              <a:solidFill>
                <a:srgbClr val="FF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4AEC2-98EA-43F0-9BD1-5CAFC8D0C6E5}" type="slidenum">
              <a:rPr lang="en-US" altLang="en-US"/>
              <a:pPr fontAlgn="base">
                <a:spcBef>
                  <a:spcPct val="0"/>
                </a:spcBef>
                <a:spcAft>
                  <a:spcPct val="0"/>
                </a:spcAft>
              </a:pPr>
              <a:t>48</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5">
              <a:defRPr/>
            </a:pPr>
            <a:r>
              <a:rPr lang="en-US" dirty="0"/>
              <a:t>The proposed SSIP is to be developed in 2 phases and then implemented in a third phase that occur over the new APR reporting period of 2015-2020</a:t>
            </a:r>
          </a:p>
          <a:p>
            <a:pPr lvl="1">
              <a:defRPr/>
            </a:pPr>
            <a:endParaRPr lang="en-US" dirty="0" smtClean="0"/>
          </a:p>
          <a:p>
            <a:pPr lvl="1">
              <a:buFont typeface="Arial" pitchFamily="34" charset="0"/>
              <a:buChar char="•"/>
              <a:defRPr/>
            </a:pPr>
            <a:r>
              <a:rPr lang="en-US" dirty="0" smtClean="0"/>
              <a:t>Phase 1—April, 2015</a:t>
            </a:r>
          </a:p>
          <a:p>
            <a:pPr lvl="1">
              <a:buFont typeface="Arial" pitchFamily="34" charset="0"/>
              <a:buChar char="•"/>
              <a:defRPr/>
            </a:pPr>
            <a:r>
              <a:rPr lang="en-US" dirty="0" smtClean="0"/>
              <a:t>Phase 2—February, 2016</a:t>
            </a:r>
          </a:p>
          <a:p>
            <a:pPr lvl="1">
              <a:buFont typeface="Arial" pitchFamily="34" charset="0"/>
              <a:buChar char="•"/>
              <a:defRPr/>
            </a:pPr>
            <a:r>
              <a:rPr lang="en-US" dirty="0" smtClean="0"/>
              <a:t>Phase 3—February, 2017 through February, 2020</a:t>
            </a:r>
          </a:p>
          <a:p>
            <a:pPr lvl="1">
              <a:buFont typeface="Arial" pitchFamily="34" charset="0"/>
              <a:buChar char="•"/>
              <a:defRPr/>
            </a:pPr>
            <a:endParaRPr lang="en-US" dirty="0" smtClean="0"/>
          </a:p>
          <a:p>
            <a:pPr defTabSz="931675">
              <a:defRPr/>
            </a:pPr>
            <a:r>
              <a:rPr lang="en-US" dirty="0"/>
              <a:t>Data Analyses: In order to improve results, States must assess the capacity of their current infrastructure systems and their ability to enhance this infrastructure to increase the capacity of EIS programs and providers to implement, scale up, and sustain evidence-based practices that will result in improved outcomes for infants and toddlers with disabilities and their families.  The data and infrastructure analysis should use multiple data sources, including SPP/APR indicators and 618 State-reported data, to identify systemic approaches that will lead to improved results for infants and toddlers with disabilities and their families across key measures:  early childhood outcomes and family involvement.</a:t>
            </a:r>
            <a:endParaRPr lang="en-US" dirty="0" smtClean="0"/>
          </a:p>
          <a:p>
            <a:pPr>
              <a:defRPr/>
            </a:pPr>
            <a:endParaRPr lang="en-US" dirty="0" smtClean="0"/>
          </a:p>
          <a:p>
            <a:pPr marL="0" lvl="1" defTabSz="931675">
              <a:defRPr/>
            </a:pPr>
            <a:r>
              <a:rPr lang="en-US" dirty="0"/>
              <a:t>Identification of the Focus for Improvement:   A description of improvement strategies on which the State will focus that will lead to a measurable child-based result.  The State must include in the description how the data analysis led to the identification of the area on which the State will focus.  The State must demonstrate how addressing this area of focus for improvement will build the capacity of EIS programs and providers and supports to improve the identified result for infants and toddlers and their families with disabilities.  (For example, the State might be working to improve the validity and representativeness of their data on early childhood outcomes and family involvement.) </a:t>
            </a:r>
          </a:p>
          <a:p>
            <a:endParaRPr lang="en-US" dirty="0" smtClean="0"/>
          </a:p>
          <a:p>
            <a:pPr lvl="0" eaLnBrk="1" hangingPunct="1"/>
            <a:r>
              <a:rPr lang="en-US" dirty="0"/>
              <a:t>Infrastructure to Support Improvement and Build Capacity:  A description of how the State analyzed the capacity of its current system to support improvement and build capacity in EIS programs and providers to implement, scale up, and sustain evidence-based practices to improve results for infants and toddlers with disabilities and their families, and the results of this analysis.  State system components include:  governance, fiscal, quality standards, professional development, data, technical assistance, and accountability.</a:t>
            </a:r>
            <a:endParaRPr lang="en-US" dirty="0" smtClean="0"/>
          </a:p>
          <a:p>
            <a:pPr lvl="0" eaLnBrk="1" hangingPunct="1"/>
            <a:endParaRPr lang="en-US" dirty="0" smtClean="0"/>
          </a:p>
          <a:p>
            <a:pPr lvl="0" eaLnBrk="1" hangingPunct="1"/>
            <a:r>
              <a:rPr lang="en-US" dirty="0" smtClean="0"/>
              <a:t>The description must include</a:t>
            </a:r>
            <a:r>
              <a:rPr lang="en-US" sz="2400" dirty="0"/>
              <a:t>:</a:t>
            </a:r>
          </a:p>
          <a:p>
            <a:pPr marL="1106364" lvl="2" indent="-174689">
              <a:buFont typeface="Arial" pitchFamily="34" charset="0"/>
              <a:buChar char="•"/>
            </a:pPr>
            <a:r>
              <a:rPr lang="en-US" dirty="0" smtClean="0"/>
              <a:t>strengths of system</a:t>
            </a:r>
          </a:p>
          <a:p>
            <a:pPr marL="1106364" lvl="2" indent="-174689">
              <a:buFont typeface="Arial" pitchFamily="34" charset="0"/>
              <a:buChar char="•"/>
            </a:pPr>
            <a:r>
              <a:rPr lang="en-US" dirty="0" smtClean="0"/>
              <a:t>how components of system are coordinated</a:t>
            </a:r>
          </a:p>
          <a:p>
            <a:pPr marL="1106364" lvl="2" indent="-174689">
              <a:buFont typeface="Arial" pitchFamily="34" charset="0"/>
              <a:buChar char="•"/>
            </a:pPr>
            <a:r>
              <a:rPr lang="en-US" dirty="0" smtClean="0"/>
              <a:t>areas for improvement within and across components of the system</a:t>
            </a:r>
          </a:p>
          <a:p>
            <a:pPr marL="1106364" lvl="2" indent="-174689">
              <a:buFont typeface="Arial" pitchFamily="34" charset="0"/>
              <a:buChar char="•"/>
            </a:pPr>
            <a:r>
              <a:rPr lang="en-US" dirty="0"/>
              <a:t>an analysis of initiatives in State, including initiatives in general education and other areas beyond special education, which can have an impact on children and youth with disabilities </a:t>
            </a:r>
          </a:p>
          <a:p>
            <a:pPr marL="1106364" lvl="2" indent="-174689">
              <a:buFont typeface="Arial" pitchFamily="34" charset="0"/>
              <a:buChar char="•"/>
            </a:pPr>
            <a:r>
              <a:rPr lang="en-US" dirty="0"/>
              <a:t>how decisions are made within State system and representatives (e.g., agencies, positions, individuals) that must be involved in planning for systematic improvements in the State system</a:t>
            </a:r>
          </a:p>
          <a:p>
            <a:endParaRPr lang="en-US" dirty="0" smtClean="0"/>
          </a:p>
          <a:p>
            <a:pPr defTabSz="931675">
              <a:defRPr/>
            </a:pPr>
            <a:r>
              <a:rPr lang="en-US" dirty="0" smtClean="0"/>
              <a:t>Theory of Action: </a:t>
            </a:r>
            <a:r>
              <a:rPr lang="en-US" dirty="0"/>
              <a:t>Based on the data analysis and infrastructure analysis, the State must describe the general improvement strategies that will need to be carried out and the outcomes that will need to be met to achieve the State-identified, measurable improvement in results for infants and toddlers and their families with disabilities.  The State must include in the description the changes in the State system, and EIS program and provider practices, that must occur to achieve the State-identified, measurable improvement in results for infants and toddlers with disabilities and their families.  States should consider developing a logic model that shows the relationship between the activities and the outcomes that the State expects to achieve over a multi-year period.</a:t>
            </a:r>
            <a:endParaRPr lang="en-US" dirty="0" smtClean="0"/>
          </a:p>
          <a:p>
            <a:endParaRPr lang="en-US" dirty="0" smtClean="0"/>
          </a:p>
          <a:p>
            <a:pPr defTabSz="931675">
              <a:defRPr/>
            </a:pPr>
            <a:r>
              <a:rPr lang="en-US" dirty="0"/>
              <a:t>Evaluation Plan:  A description of how the State will evaluate the implementation of its SSIP.  The plan must include the methods that will be used to collect and analyze data related to specific activities and outcomes of the SSIP.  The description must also include how the State will use the results of the evaluation to examine the effectiveness of the implementation of the plan and the progress toward achieving intended outcomes, and make modifications to the SSIP 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50</a:t>
            </a:fld>
            <a:endParaRPr lang="en-US" dirty="0"/>
          </a:p>
        </p:txBody>
      </p:sp>
    </p:spTree>
    <p:extLst>
      <p:ext uri="{BB962C8B-B14F-4D97-AF65-F5344CB8AC3E}">
        <p14:creationId xmlns:p14="http://schemas.microsoft.com/office/powerpoint/2010/main" val="1907238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55</a:t>
            </a:fld>
            <a:endParaRPr lang="en-US"/>
          </a:p>
        </p:txBody>
      </p:sp>
    </p:spTree>
    <p:extLst>
      <p:ext uri="{BB962C8B-B14F-4D97-AF65-F5344CB8AC3E}">
        <p14:creationId xmlns:p14="http://schemas.microsoft.com/office/powerpoint/2010/main" val="3510963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57</a:t>
            </a:fld>
            <a:endParaRPr lang="en-US"/>
          </a:p>
        </p:txBody>
      </p:sp>
    </p:spTree>
    <p:extLst>
      <p:ext uri="{BB962C8B-B14F-4D97-AF65-F5344CB8AC3E}">
        <p14:creationId xmlns:p14="http://schemas.microsoft.com/office/powerpoint/2010/main" val="331259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CD8CA9-5AF3-472A-A4E3-EF4909AE1A00}" type="slidenum">
              <a:rPr lang="en-US"/>
              <a:pPr/>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i="1" smtClean="0"/>
          </a:p>
        </p:txBody>
      </p:sp>
    </p:spTree>
    <p:extLst>
      <p:ext uri="{BB962C8B-B14F-4D97-AF65-F5344CB8AC3E}">
        <p14:creationId xmlns:p14="http://schemas.microsoft.com/office/powerpoint/2010/main" val="3915187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59</a:t>
            </a:fld>
            <a:endParaRPr lang="en-US"/>
          </a:p>
        </p:txBody>
      </p:sp>
    </p:spTree>
    <p:extLst>
      <p:ext uri="{BB962C8B-B14F-4D97-AF65-F5344CB8AC3E}">
        <p14:creationId xmlns:p14="http://schemas.microsoft.com/office/powerpoint/2010/main" val="150496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34F757-7F96-41C9-92A0-AA4286732623}" type="slidenum">
              <a:rPr lang="en-US"/>
              <a:pPr/>
              <a:t>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A4236-022B-431E-96FA-351462F6D768}" type="slidenum">
              <a:rPr lang="en-US"/>
              <a:pPr fontAlgn="base">
                <a:spcBef>
                  <a:spcPct val="0"/>
                </a:spcBef>
                <a:spcAft>
                  <a:spcPct val="0"/>
                </a:spcAft>
              </a:pPr>
              <a:t>10</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934724" y="4415791"/>
            <a:ext cx="5140960" cy="4183380"/>
          </a:xfrm>
          <a:noFill/>
        </p:spPr>
        <p:txBody>
          <a:bodyPr wrap="square" numCol="1" anchor="t" anchorCtr="0" compatLnSpc="1">
            <a:prstTxWarp prst="textNoShape">
              <a:avLst/>
            </a:prstTxWarp>
          </a:bodyPr>
          <a:lstStyle/>
          <a:p>
            <a:pPr marL="235483" indent="-235483">
              <a:spcBef>
                <a:spcPct val="0"/>
              </a:spcBef>
            </a:pPr>
            <a:r>
              <a:rPr lang="en-US" dirty="0" smtClean="0"/>
              <a:t>States set targets on the Summary Statements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12</a:t>
            </a:fld>
            <a:endParaRPr lang="en-US"/>
          </a:p>
        </p:txBody>
      </p:sp>
    </p:spTree>
    <p:extLst>
      <p:ext uri="{BB962C8B-B14F-4D97-AF65-F5344CB8AC3E}">
        <p14:creationId xmlns:p14="http://schemas.microsoft.com/office/powerpoint/2010/main" val="7353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13</a:t>
            </a:fld>
            <a:endParaRPr lang="en-US"/>
          </a:p>
        </p:txBody>
      </p:sp>
    </p:spTree>
    <p:extLst>
      <p:ext uri="{BB962C8B-B14F-4D97-AF65-F5344CB8AC3E}">
        <p14:creationId xmlns:p14="http://schemas.microsoft.com/office/powerpoint/2010/main" val="259731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6217920"/>
            <a:ext cx="1524000" cy="609600"/>
          </a:xfrm>
          <a:prstGeom prst="rect">
            <a:avLst/>
          </a:prstGeom>
        </p:spPr>
      </p:pic>
    </p:spTree>
    <p:extLst>
      <p:ext uri="{BB962C8B-B14F-4D97-AF65-F5344CB8AC3E}">
        <p14:creationId xmlns:p14="http://schemas.microsoft.com/office/powerpoint/2010/main" val="428761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172200"/>
            <a:ext cx="1524000" cy="609600"/>
          </a:xfrm>
          <a:prstGeom prst="rect">
            <a:avLst/>
          </a:prstGeom>
        </p:spPr>
      </p:pic>
    </p:spTree>
    <p:extLst>
      <p:ext uri="{BB962C8B-B14F-4D97-AF65-F5344CB8AC3E}">
        <p14:creationId xmlns:p14="http://schemas.microsoft.com/office/powerpoint/2010/main" val="5563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08087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5257800" cy="365125"/>
          </a:xfrm>
          <a:prstGeom prst="rect">
            <a:avLst/>
          </a:prstGeom>
        </p:spPr>
        <p:txBody>
          <a:bodyPr/>
          <a:lstStyle>
            <a:lvl1pPr>
              <a:defRPr/>
            </a:lvl1pPr>
          </a:lstStyle>
          <a:p>
            <a:pPr>
              <a:defRPr/>
            </a:pPr>
            <a:endParaRPr lang="en-US" dirty="0"/>
          </a:p>
        </p:txBody>
      </p:sp>
      <p:sp>
        <p:nvSpPr>
          <p:cNvPr id="5" name="Slide Number Placeholder 1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06392A5D-45AC-471B-9317-A45814D584E6}"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2743200" cy="1097280"/>
          </a:xfrm>
          <a:prstGeom prst="rect">
            <a:avLst/>
          </a:prstGeom>
        </p:spPr>
      </p:pic>
    </p:spTree>
    <p:extLst>
      <p:ext uri="{BB962C8B-B14F-4D97-AF65-F5344CB8AC3E}">
        <p14:creationId xmlns:p14="http://schemas.microsoft.com/office/powerpoint/2010/main" val="34882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2EC4CB7A-25B5-498D-9602-EA1D5A2FB3E1}"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6172200"/>
            <a:ext cx="1562100" cy="624840"/>
          </a:xfrm>
          <a:prstGeom prst="rect">
            <a:avLst/>
          </a:prstGeom>
        </p:spPr>
      </p:pic>
    </p:spTree>
    <p:extLst>
      <p:ext uri="{BB962C8B-B14F-4D97-AF65-F5344CB8AC3E}">
        <p14:creationId xmlns:p14="http://schemas.microsoft.com/office/powerpoint/2010/main" val="218368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59810380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793037" cy="5554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054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76200" y="6324600"/>
            <a:ext cx="3733800" cy="457200"/>
          </a:xfrm>
          <a:prstGeom prst="rect">
            <a:avLst/>
          </a:prstGeom>
        </p:spPr>
        <p:txBody>
          <a:bodyPr/>
          <a:lstStyle>
            <a:lvl1pPr>
              <a:defRPr/>
            </a:lvl1pPr>
          </a:lstStyle>
          <a:p>
            <a:endParaRPr lang="en-US">
              <a:latin typeface="Arial" charset="0"/>
            </a:endParaRPr>
          </a:p>
        </p:txBody>
      </p:sp>
      <p:sp>
        <p:nvSpPr>
          <p:cNvPr id="5" name="Slide Number Placeholder 4"/>
          <p:cNvSpPr>
            <a:spLocks noGrp="1"/>
          </p:cNvSpPr>
          <p:nvPr>
            <p:ph type="sldNum" sz="quarter" idx="12"/>
          </p:nvPr>
        </p:nvSpPr>
        <p:spPr>
          <a:xfrm>
            <a:off x="7543800" y="6324600"/>
            <a:ext cx="1371600" cy="457200"/>
          </a:xfrm>
          <a:prstGeom prst="rect">
            <a:avLst/>
          </a:prstGeom>
        </p:spPr>
        <p:txBody>
          <a:bodyPr/>
          <a:lstStyle>
            <a:lvl1pPr>
              <a:defRPr/>
            </a:lvl1pPr>
          </a:lstStyle>
          <a:p>
            <a:pPr>
              <a:defRPr/>
            </a:pPr>
            <a:fld id="{66E99531-5B42-4FEA-BAC7-6D682874886D}" type="slidenum">
              <a:rPr lang="en-US"/>
              <a:pPr>
                <a:defRPr/>
              </a:pPr>
              <a:t>‹#›</a:t>
            </a:fld>
            <a:endParaRPr lang="en-US"/>
          </a:p>
        </p:txBody>
      </p:sp>
    </p:spTree>
    <p:extLst>
      <p:ext uri="{BB962C8B-B14F-4D97-AF65-F5344CB8AC3E}">
        <p14:creationId xmlns:p14="http://schemas.microsoft.com/office/powerpoint/2010/main" val="722620183"/>
      </p:ext>
    </p:extLst>
  </p:cSld>
  <p:clrMapOvr>
    <a:masterClrMapping/>
  </p:clrMapOvr>
  <p:transition xmlns:p14="http://schemas.microsoft.com/office/powerpoint/2010/main" spd="med">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9" r:id="rId3"/>
    <p:sldLayoutId id="2147485014" r:id="rId4"/>
    <p:sldLayoutId id="2147485016" r:id="rId5"/>
    <p:sldLayoutId id="2147485017" r:id="rId6"/>
    <p:sldLayoutId id="2147485020" r:id="rId7"/>
    <p:sldLayoutId id="2147485021" r:id="rId8"/>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mj-lt"/>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7" Type="http://schemas.microsoft.com/office/2007/relationships/hdphoto" Target="../media/hdphoto2.wdp"/><Relationship Id="rId8" Type="http://schemas.openxmlformats.org/officeDocument/2006/relationships/image" Target="../media/image8.png"/><Relationship Id="rId9" Type="http://schemas.microsoft.com/office/2007/relationships/hdphoto" Target="../media/hdphoto3.wdp"/><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2.ed.gov/programs/osepidea/618-data/state-level-data-files/" TargetMode="External"/><Relationship Id="rId4" Type="http://schemas.openxmlformats.org/officeDocument/2006/relationships/chart" Target="../charts/chart12.xml"/><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1.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projects.fpg.unc.edu/~eco/assets/pdfs/ECO_Outcomes_4-13-05.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tacenter.org/" TargetMode="External"/><Relationship Id="rId3" Type="http://schemas.openxmlformats.org/officeDocument/2006/relationships/hyperlink" Target="http://dasycenter.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ojects.fpg.unc.edu/~eco/pages/videos.cfm" TargetMode="Externa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7600" y="6248400"/>
            <a:ext cx="159652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09600" y="1447800"/>
            <a:ext cx="7772400" cy="2078276"/>
          </a:xfrm>
        </p:spPr>
        <p:txBody>
          <a:bodyPr anchor="ctr">
            <a:noAutofit/>
          </a:bodyPr>
          <a:lstStyle/>
          <a:p>
            <a:r>
              <a:rPr lang="en-US" dirty="0">
                <a:effectLst/>
              </a:rPr>
              <a:t>Using Child Outcomes Data to Drive Program Improvement:  New Developments</a:t>
            </a:r>
          </a:p>
        </p:txBody>
      </p:sp>
      <p:sp>
        <p:nvSpPr>
          <p:cNvPr id="9" name="Title 1"/>
          <p:cNvSpPr txBox="1">
            <a:spLocks/>
          </p:cNvSpPr>
          <p:nvPr/>
        </p:nvSpPr>
        <p:spPr>
          <a:xfrm>
            <a:off x="228600" y="3581400"/>
            <a:ext cx="8763000" cy="1045923"/>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dirty="0" smtClean="0">
                <a:solidFill>
                  <a:schemeClr val="accent3"/>
                </a:solidFill>
                <a:latin typeface="+mn-lt"/>
              </a:rPr>
              <a:t>Christina Kasprzak</a:t>
            </a:r>
          </a:p>
          <a:p>
            <a:pPr>
              <a:defRPr/>
            </a:pPr>
            <a:r>
              <a:rPr lang="en-US" sz="2000" dirty="0" smtClean="0">
                <a:solidFill>
                  <a:schemeClr val="accent3"/>
                </a:solidFill>
                <a:latin typeface="+mn-lt"/>
              </a:rPr>
              <a:t>Frank Porter Graham Child Development Institute</a:t>
            </a:r>
          </a:p>
          <a:p>
            <a:pPr>
              <a:defRPr/>
            </a:pPr>
            <a:r>
              <a:rPr lang="en-US" sz="2400" dirty="0" smtClean="0">
                <a:solidFill>
                  <a:schemeClr val="accent3"/>
                </a:solidFill>
                <a:latin typeface="+mn-lt"/>
              </a:rPr>
              <a:t>Kathleen Hebbeler</a:t>
            </a:r>
          </a:p>
          <a:p>
            <a:pPr>
              <a:defRPr/>
            </a:pPr>
            <a:r>
              <a:rPr lang="en-US" sz="2000" dirty="0" smtClean="0">
                <a:solidFill>
                  <a:schemeClr val="accent3"/>
                </a:solidFill>
                <a:latin typeface="+mn-lt"/>
              </a:rPr>
              <a:t>SRI International</a:t>
            </a:r>
            <a:endParaRPr lang="en-US" sz="2000" dirty="0">
              <a:solidFill>
                <a:schemeClr val="accent3"/>
              </a:solidFill>
              <a:latin typeface="+mn-lt"/>
            </a:endParaRPr>
          </a:p>
        </p:txBody>
      </p:sp>
      <p:sp>
        <p:nvSpPr>
          <p:cNvPr id="10" name="Title 1"/>
          <p:cNvSpPr txBox="1">
            <a:spLocks/>
          </p:cNvSpPr>
          <p:nvPr/>
        </p:nvSpPr>
        <p:spPr>
          <a:xfrm>
            <a:off x="1600200" y="5105400"/>
            <a:ext cx="5867400" cy="860121"/>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1600" i="1" dirty="0" smtClean="0">
                <a:solidFill>
                  <a:schemeClr val="accent3"/>
                </a:solidFill>
                <a:latin typeface="+mn-lt"/>
              </a:rPr>
              <a:t>Presented at </a:t>
            </a:r>
          </a:p>
          <a:p>
            <a:pPr>
              <a:defRPr/>
            </a:pPr>
            <a:r>
              <a:rPr lang="en-US" sz="1600" i="1" dirty="0" smtClean="0">
                <a:solidFill>
                  <a:schemeClr val="accent3"/>
                </a:solidFill>
                <a:latin typeface="+mn-lt"/>
              </a:rPr>
              <a:t>The Division for Early Childhood Annual Conference, </a:t>
            </a:r>
          </a:p>
          <a:p>
            <a:pPr>
              <a:defRPr/>
            </a:pPr>
            <a:r>
              <a:rPr lang="en-US" sz="1600" i="1" dirty="0" smtClean="0">
                <a:solidFill>
                  <a:schemeClr val="accent3"/>
                </a:solidFill>
                <a:latin typeface="+mn-lt"/>
              </a:rPr>
              <a:t>Atlanta, GA </a:t>
            </a:r>
          </a:p>
          <a:p>
            <a:pPr>
              <a:defRPr/>
            </a:pPr>
            <a:r>
              <a:rPr lang="en-US" sz="1600" i="1" dirty="0" smtClean="0">
                <a:solidFill>
                  <a:schemeClr val="accent3"/>
                </a:solidFill>
                <a:latin typeface="+mn-lt"/>
              </a:rPr>
              <a:t>October 2015</a:t>
            </a:r>
            <a:endParaRPr lang="en-US" sz="1600" i="1" dirty="0">
              <a:solidFill>
                <a:schemeClr val="accent3"/>
              </a:solidFill>
              <a:latin typeface="+mn-lt"/>
            </a:endParaRPr>
          </a:p>
        </p:txBody>
      </p:sp>
      <p:pic>
        <p:nvPicPr>
          <p:cNvPr id="10242" name="Picture 2" descr="\\128.18.33.159\org 653\Center Administration\StockPhotos\Categorized Library\All Photos\Bubble Photos\toddler boys.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4667" r="100000"/>
                    </a14:imgEffect>
                  </a14:imgLayer>
                </a14:imgProps>
              </a:ext>
              <a:ext uri="{28A0092B-C50C-407E-A947-70E740481C1C}">
                <a14:useLocalDpi xmlns:a14="http://schemas.microsoft.com/office/drawing/2010/main" val="0"/>
              </a:ext>
            </a:extLst>
          </a:blip>
          <a:srcRect/>
          <a:stretch>
            <a:fillRect/>
          </a:stretch>
        </p:blipFill>
        <p:spPr bwMode="auto">
          <a:xfrm>
            <a:off x="304800" y="5334000"/>
            <a:ext cx="1253053" cy="115298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128.18.33.159\org 653\Center Administration\StockPhotos\Categorized Library\All Photos\Bubble Photos\girl_dentist.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7075" b="98853" l="870" r="100000"/>
                    </a14:imgEffect>
                  </a14:imgLayer>
                </a14:imgProps>
              </a:ext>
              <a:ext uri="{28A0092B-C50C-407E-A947-70E740481C1C}">
                <a14:useLocalDpi xmlns:a14="http://schemas.microsoft.com/office/drawing/2010/main" val="0"/>
              </a:ext>
            </a:extLst>
          </a:blip>
          <a:srcRect t="6718"/>
          <a:stretch/>
        </p:blipFill>
        <p:spPr bwMode="auto">
          <a:xfrm>
            <a:off x="7620000" y="4648200"/>
            <a:ext cx="1188720" cy="126081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128.18.33.159\org 653\Center Administration\StockPhotos\Categorized Library\All Photos\Bubble Photos\asian_kindergarten.png"/>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0" b="100000" l="0" r="68667"/>
                    </a14:imgEffect>
                  </a14:imgLayer>
                </a14:imgProps>
              </a:ext>
              <a:ext uri="{28A0092B-C50C-407E-A947-70E740481C1C}">
                <a14:useLocalDpi xmlns:a14="http://schemas.microsoft.com/office/drawing/2010/main" val="0"/>
              </a:ext>
            </a:extLst>
          </a:blip>
          <a:srcRect r="32539"/>
          <a:stretch/>
        </p:blipFill>
        <p:spPr bwMode="auto">
          <a:xfrm>
            <a:off x="6324600" y="228600"/>
            <a:ext cx="1252958" cy="12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493520" y="838200"/>
            <a:ext cx="7620000" cy="1143000"/>
          </a:xfrm>
        </p:spPr>
        <p:txBody>
          <a:bodyPr/>
          <a:lstStyle/>
          <a:p>
            <a:r>
              <a:rPr lang="en-US" sz="3200" dirty="0" smtClean="0"/>
              <a:t>      </a:t>
            </a:r>
            <a:r>
              <a:rPr lang="en-US" sz="3600" b="1" dirty="0" smtClean="0">
                <a:cs typeface="Helvetica" panose="020B0604020202020204" pitchFamily="34" charset="0"/>
              </a:rPr>
              <a:t>The Summary Statements</a:t>
            </a:r>
          </a:p>
        </p:txBody>
      </p:sp>
      <p:sp>
        <p:nvSpPr>
          <p:cNvPr id="3076" name="Rectangle 3"/>
          <p:cNvSpPr>
            <a:spLocks noGrp="1" noChangeArrowheads="1"/>
          </p:cNvSpPr>
          <p:nvPr>
            <p:ph idx="1"/>
          </p:nvPr>
        </p:nvSpPr>
        <p:spPr>
          <a:xfrm>
            <a:off x="228600" y="2286000"/>
            <a:ext cx="8763000" cy="5486400"/>
          </a:xfrm>
        </p:spPr>
        <p:txBody>
          <a:bodyPr/>
          <a:lstStyle/>
          <a:p>
            <a:pPr marL="457200" indent="-457200">
              <a:lnSpc>
                <a:spcPct val="120000"/>
              </a:lnSpc>
              <a:buAutoNum type="arabicPeriod"/>
            </a:pPr>
            <a:r>
              <a:rPr lang="en-US" sz="2600" dirty="0" smtClean="0">
                <a:cs typeface="Arial" panose="020B0604020202020204" pitchFamily="34" charset="0"/>
              </a:rPr>
              <a:t>Of those children who entered or exited the program below age expectations in each outcome, the percent who substantially increased their rate of growth by the time they turned 3 [6] years of age or exited the program.</a:t>
            </a:r>
          </a:p>
          <a:p>
            <a:pPr marL="457200" indent="-457200">
              <a:lnSpc>
                <a:spcPct val="120000"/>
              </a:lnSpc>
              <a:buFontTx/>
              <a:buAutoNum type="arabicPeriod"/>
            </a:pPr>
            <a:r>
              <a:rPr lang="en-US" sz="2600" dirty="0" smtClean="0">
                <a:cs typeface="Arial" panose="020B0604020202020204" pitchFamily="34" charset="0"/>
              </a:rPr>
              <a:t>The percent of children who were functioning within age expectations in each outcome by the time they turned 3 [6] years of age or exited the program.</a:t>
            </a:r>
          </a:p>
          <a:p>
            <a:pPr marL="457200" indent="-457200">
              <a:lnSpc>
                <a:spcPct val="120000"/>
              </a:lnSpc>
              <a:buAutoNum type="arabicPeriod"/>
            </a:pPr>
            <a:endParaRPr lang="en-US" sz="2400" dirty="0" smtClean="0"/>
          </a:p>
          <a:p>
            <a:pPr marL="457200" indent="-457200">
              <a:lnSpc>
                <a:spcPct val="120000"/>
              </a:lnSpc>
              <a:buAutoNum type="arabicPeriod"/>
            </a:pPr>
            <a:endParaRPr lang="en-US" sz="2400" dirty="0" smtClean="0"/>
          </a:p>
          <a:p>
            <a:pPr>
              <a:lnSpc>
                <a:spcPct val="120000"/>
              </a:lnSpc>
              <a:buNone/>
            </a:pPr>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609600" y="350172"/>
            <a:ext cx="1262800" cy="1326228"/>
          </a:xfrm>
          <a:prstGeom prst="rect">
            <a:avLst/>
          </a:prstGeom>
          <a:noFill/>
          <a:ln w="9525">
            <a:noFill/>
            <a:miter lim="800000"/>
            <a:headEnd/>
            <a:tailEnd/>
          </a:ln>
        </p:spPr>
      </p:pic>
    </p:spTree>
    <p:extLst>
      <p:ext uri="{BB962C8B-B14F-4D97-AF65-F5344CB8AC3E}">
        <p14:creationId xmlns:p14="http://schemas.microsoft.com/office/powerpoint/2010/main" val="196661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1143000"/>
            <a:ext cx="7239000" cy="5486400"/>
          </a:xfrm>
        </p:spPr>
        <p:txBody>
          <a:bodyPr/>
          <a:lstStyle/>
          <a:p>
            <a:pPr marL="0" indent="0" algn="ctr">
              <a:buNone/>
            </a:pPr>
            <a:endParaRPr lang="en-US" sz="3600" b="1" dirty="0" smtClean="0">
              <a:solidFill>
                <a:schemeClr val="bg2">
                  <a:lumMod val="25000"/>
                </a:schemeClr>
              </a:solidFill>
            </a:endParaRPr>
          </a:p>
          <a:p>
            <a:pPr marL="0" indent="0" algn="ctr">
              <a:buNone/>
            </a:pPr>
            <a:endParaRPr lang="en-US" sz="3600" b="1" dirty="0">
              <a:solidFill>
                <a:schemeClr val="bg2">
                  <a:lumMod val="25000"/>
                </a:schemeClr>
              </a:solidFill>
            </a:endParaRPr>
          </a:p>
          <a:p>
            <a:pPr marL="0" indent="0" algn="ctr">
              <a:buNone/>
            </a:pPr>
            <a:r>
              <a:rPr lang="en-US" sz="3600" b="1" dirty="0" smtClean="0">
                <a:solidFill>
                  <a:schemeClr val="bg2">
                    <a:lumMod val="25000"/>
                  </a:schemeClr>
                </a:solidFill>
              </a:rPr>
              <a:t>Building a National Measurement System </a:t>
            </a:r>
          </a:p>
          <a:p>
            <a:pPr marL="0" indent="0" algn="ctr">
              <a:buNone/>
            </a:pPr>
            <a:r>
              <a:rPr lang="en-US" sz="3600" b="1" dirty="0" smtClean="0">
                <a:solidFill>
                  <a:schemeClr val="bg2">
                    <a:lumMod val="25000"/>
                  </a:schemeClr>
                </a:solidFill>
              </a:rPr>
              <a:t>for Child Outcomes</a:t>
            </a:r>
            <a:endParaRPr lang="en-US" sz="3600" b="1" dirty="0">
              <a:solidFill>
                <a:schemeClr val="bg2">
                  <a:lumMod val="25000"/>
                </a:schemeClr>
              </a:solidFill>
            </a:endParaRPr>
          </a:p>
        </p:txBody>
      </p:sp>
    </p:spTree>
    <p:extLst>
      <p:ext uri="{BB962C8B-B14F-4D97-AF65-F5344CB8AC3E}">
        <p14:creationId xmlns:p14="http://schemas.microsoft.com/office/powerpoint/2010/main" val="4295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763000" cy="1143000"/>
          </a:xfrm>
        </p:spPr>
        <p:txBody>
          <a:bodyPr>
            <a:noAutofit/>
          </a:bodyPr>
          <a:lstStyle/>
          <a:p>
            <a:r>
              <a:rPr lang="en-US" dirty="0"/>
              <a:t>State Approaches to Measuring Child Outcomes – </a:t>
            </a:r>
            <a:r>
              <a:rPr lang="en-US" dirty="0" smtClean="0"/>
              <a:t>FFY 2013-14</a:t>
            </a:r>
            <a:endParaRPr lang="en-US" dirty="0"/>
          </a:p>
        </p:txBody>
      </p:sp>
      <p:sp>
        <p:nvSpPr>
          <p:cNvPr id="5" name="Slide Number Placeholder 4"/>
          <p:cNvSpPr>
            <a:spLocks noGrp="1"/>
          </p:cNvSpPr>
          <p:nvPr>
            <p:ph type="sldNum" sz="quarter" idx="4294967295"/>
          </p:nvPr>
        </p:nvSpPr>
        <p:spPr>
          <a:xfrm>
            <a:off x="8710808" y="6466779"/>
            <a:ext cx="457200" cy="365125"/>
          </a:xfrm>
          <a:prstGeom prst="rect">
            <a:avLst/>
          </a:prstGeom>
        </p:spPr>
        <p:txBody>
          <a:bodyPr/>
          <a:lstStyle/>
          <a:p>
            <a:fld id="{94866B1B-3B64-49AD-B92B-EAD09078B299}" type="slidenum">
              <a:rPr lang="en-US" sz="1200" b="1" smtClean="0"/>
              <a:pPr/>
              <a:t>12</a:t>
            </a:fld>
            <a:endParaRPr lang="en-US" sz="1200" b="1" dirty="0"/>
          </a:p>
        </p:txBody>
      </p:sp>
      <p:graphicFrame>
        <p:nvGraphicFramePr>
          <p:cNvPr id="10" name="Group 29"/>
          <p:cNvGraphicFramePr>
            <a:graphicFrameLocks noGrp="1"/>
          </p:cNvGraphicFramePr>
          <p:nvPr>
            <p:ph idx="1"/>
            <p:extLst>
              <p:ext uri="{D42A27DB-BD31-4B8C-83A1-F6EECF244321}">
                <p14:modId xmlns:p14="http://schemas.microsoft.com/office/powerpoint/2010/main" val="3855237295"/>
              </p:ext>
            </p:extLst>
          </p:nvPr>
        </p:nvGraphicFramePr>
        <p:xfrm>
          <a:off x="152400" y="1600200"/>
          <a:ext cx="8839199" cy="4630756"/>
        </p:xfrm>
        <a:graphic>
          <a:graphicData uri="http://schemas.openxmlformats.org/drawingml/2006/table">
            <a:tbl>
              <a:tblPr>
                <a:tableStyleId>{69CF1AB2-1976-4502-BF36-3FF5EA218861}</a:tableStyleId>
              </a:tblPr>
              <a:tblGrid>
                <a:gridCol w="3093295"/>
                <a:gridCol w="2909884"/>
                <a:gridCol w="2836020"/>
              </a:tblGrid>
              <a:tr h="1187196">
                <a:tc>
                  <a:txBody>
                    <a:bodyPr/>
                    <a:lstStyle/>
                    <a:p>
                      <a:pPr marL="0" marR="0" algn="ctr" fontAlgn="base">
                        <a:lnSpc>
                          <a:spcPct val="115000"/>
                        </a:lnSpc>
                        <a:spcBef>
                          <a:spcPts val="575"/>
                        </a:spcBef>
                        <a:spcAft>
                          <a:spcPts val="0"/>
                        </a:spcAft>
                      </a:pPr>
                      <a:r>
                        <a:rPr lang="en-US" sz="2400" kern="1200" dirty="0"/>
                        <a:t>Approach </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Part C </a:t>
                      </a:r>
                      <a:endParaRPr lang="en-US" sz="2400" dirty="0"/>
                    </a:p>
                    <a:p>
                      <a:pPr marL="0" marR="0" algn="ctr" fontAlgn="base">
                        <a:lnSpc>
                          <a:spcPct val="115000"/>
                        </a:lnSpc>
                        <a:spcBef>
                          <a:spcPts val="575"/>
                        </a:spcBef>
                        <a:spcAft>
                          <a:spcPts val="0"/>
                        </a:spcAft>
                      </a:pPr>
                      <a:r>
                        <a:rPr lang="en-US" sz="2400" kern="1200" dirty="0" smtClean="0"/>
                        <a:t>(N=56)</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Preschool</a:t>
                      </a:r>
                      <a:endParaRPr lang="en-US" sz="2400" dirty="0"/>
                    </a:p>
                    <a:p>
                      <a:pPr marL="0" marR="0" algn="ctr" fontAlgn="base">
                        <a:lnSpc>
                          <a:spcPct val="115000"/>
                        </a:lnSpc>
                        <a:spcBef>
                          <a:spcPts val="575"/>
                        </a:spcBef>
                        <a:spcAft>
                          <a:spcPts val="0"/>
                        </a:spcAft>
                      </a:pPr>
                      <a:r>
                        <a:rPr lang="en-US" sz="2400" kern="1200" dirty="0" smtClean="0"/>
                        <a:t>(N=59) </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900413">
                <a:tc>
                  <a:txBody>
                    <a:bodyPr/>
                    <a:lstStyle/>
                    <a:p>
                      <a:pPr marL="0" marR="0" fontAlgn="base">
                        <a:lnSpc>
                          <a:spcPct val="115000"/>
                        </a:lnSpc>
                        <a:spcBef>
                          <a:spcPts val="575"/>
                        </a:spcBef>
                        <a:spcAft>
                          <a:spcPts val="0"/>
                        </a:spcAft>
                      </a:pPr>
                      <a:r>
                        <a:rPr lang="en-US" sz="2400" kern="1200" dirty="0" smtClean="0"/>
                        <a:t>COS 7 pt. scale</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42/56 </a:t>
                      </a:r>
                      <a:r>
                        <a:rPr lang="en-US" sz="2400" kern="1200" dirty="0"/>
                        <a:t>(</a:t>
                      </a:r>
                      <a:r>
                        <a:rPr lang="en-US" sz="2400" kern="1200" dirty="0" smtClean="0"/>
                        <a:t>75%)</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37/59 </a:t>
                      </a:r>
                      <a:r>
                        <a:rPr lang="en-US" sz="2400" kern="1200" dirty="0"/>
                        <a:t>(</a:t>
                      </a:r>
                      <a:r>
                        <a:rPr lang="en-US" sz="2400" kern="1200" dirty="0" smtClean="0"/>
                        <a:t>63%)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413">
                <a:tc>
                  <a:txBody>
                    <a:bodyPr/>
                    <a:lstStyle/>
                    <a:p>
                      <a:pPr marL="0" marR="0" fontAlgn="base">
                        <a:lnSpc>
                          <a:spcPct val="115000"/>
                        </a:lnSpc>
                        <a:spcBef>
                          <a:spcPts val="575"/>
                        </a:spcBef>
                        <a:spcAft>
                          <a:spcPts val="0"/>
                        </a:spcAft>
                      </a:pPr>
                      <a:r>
                        <a:rPr lang="en-US" sz="2400" kern="1200" dirty="0" smtClean="0"/>
                        <a:t>One tool statewide</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8/56 </a:t>
                      </a:r>
                      <a:r>
                        <a:rPr lang="en-US" sz="2400" kern="1200" dirty="0"/>
                        <a:t>(</a:t>
                      </a:r>
                      <a:r>
                        <a:rPr lang="en-US" sz="2400" kern="1200" dirty="0" smtClean="0"/>
                        <a:t>14%)</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9/59 </a:t>
                      </a:r>
                      <a:r>
                        <a:rPr lang="en-US" sz="2400" kern="1200" dirty="0"/>
                        <a:t>(15%)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413">
                <a:tc>
                  <a:txBody>
                    <a:bodyPr/>
                    <a:lstStyle/>
                    <a:p>
                      <a:pPr marL="0" marR="0" fontAlgn="base">
                        <a:lnSpc>
                          <a:spcPct val="115000"/>
                        </a:lnSpc>
                        <a:spcBef>
                          <a:spcPts val="575"/>
                        </a:spcBef>
                        <a:spcAft>
                          <a:spcPts val="0"/>
                        </a:spcAft>
                      </a:pPr>
                      <a:r>
                        <a:rPr lang="en-US" sz="2400" kern="1200" dirty="0"/>
                        <a:t>Publishers’ online analysis</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1/56 (2%)</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6/59 </a:t>
                      </a:r>
                      <a:r>
                        <a:rPr lang="en-US" sz="2400" kern="1200" dirty="0"/>
                        <a:t>(10</a:t>
                      </a:r>
                      <a:r>
                        <a:rPr lang="en-US" sz="2400" kern="1200" dirty="0" smtClean="0"/>
                        <a:t>%)</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046">
                <a:tc>
                  <a:txBody>
                    <a:bodyPr/>
                    <a:lstStyle/>
                    <a:p>
                      <a:pPr marL="0" marR="0" fontAlgn="base">
                        <a:lnSpc>
                          <a:spcPct val="115000"/>
                        </a:lnSpc>
                        <a:spcBef>
                          <a:spcPts val="575"/>
                        </a:spcBef>
                        <a:spcAft>
                          <a:spcPts val="0"/>
                        </a:spcAft>
                      </a:pPr>
                      <a:r>
                        <a:rPr lang="en-US" sz="2400" kern="1200" dirty="0"/>
                        <a:t>Other</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a:t>5/56 (9%)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7/59 </a:t>
                      </a:r>
                      <a:r>
                        <a:rPr lang="en-US" sz="2400" kern="1200" dirty="0"/>
                        <a:t>(</a:t>
                      </a:r>
                      <a:r>
                        <a:rPr lang="en-US" sz="2400" kern="1200" dirty="0" smtClean="0"/>
                        <a:t>12%)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4894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822960"/>
          </a:xfrm>
        </p:spPr>
        <p:txBody>
          <a:bodyPr>
            <a:normAutofit/>
          </a:bodyPr>
          <a:lstStyle/>
          <a:p>
            <a:r>
              <a:rPr lang="en-US" sz="3600" dirty="0" smtClean="0"/>
              <a:t>State Approaches: Part C</a:t>
            </a:r>
            <a:endParaRPr lang="en-US" sz="3600" dirty="0"/>
          </a:p>
        </p:txBody>
      </p:sp>
      <p:graphicFrame>
        <p:nvGraphicFramePr>
          <p:cNvPr id="6" name="Content Placeholder 5" descr="This picture shows each state and territoriy coded by their approach to collecting child outcomes data. Most states use the child outcomes summary form, " title="State Approaches to Child Outcomes Measurement Part C APR Indicator 3: FFY 2012"/>
          <p:cNvGraphicFramePr>
            <a:graphicFrameLocks noGrp="1" noChangeAspect="1"/>
          </p:cNvGraphicFramePr>
          <p:nvPr>
            <p:ph idx="1"/>
            <p:extLst>
              <p:ext uri="{D42A27DB-BD31-4B8C-83A1-F6EECF244321}">
                <p14:modId xmlns:p14="http://schemas.microsoft.com/office/powerpoint/2010/main" val="4123264911"/>
              </p:ext>
            </p:extLst>
          </p:nvPr>
        </p:nvGraphicFramePr>
        <p:xfrm>
          <a:off x="152400" y="815340"/>
          <a:ext cx="8839200" cy="5966460"/>
        </p:xfrm>
        <a:graphic>
          <a:graphicData uri="http://schemas.openxmlformats.org/presentationml/2006/ole">
            <mc:AlternateContent xmlns:mc="http://schemas.openxmlformats.org/markup-compatibility/2006">
              <mc:Choice xmlns:v="urn:schemas-microsoft-com:vml" Requires="v">
                <p:oleObj spid="_x0000_s1213" name="Acrobat Document" r:id="rId4" imgW="6858000" imgH="5143500" progId="AcroExch.Document.11">
                  <p:embed/>
                </p:oleObj>
              </mc:Choice>
              <mc:Fallback>
                <p:oleObj name="Acrobat Document" r:id="rId4" imgW="6858000" imgH="5143500" progId="AcroExch.Document.11">
                  <p:embed/>
                  <p:pic>
                    <p:nvPicPr>
                      <p:cNvPr id="0" name=""/>
                      <p:cNvPicPr/>
                      <p:nvPr/>
                    </p:nvPicPr>
                    <p:blipFill>
                      <a:blip r:embed="rId5"/>
                      <a:stretch>
                        <a:fillRect/>
                      </a:stretch>
                    </p:blipFill>
                    <p:spPr>
                      <a:xfrm>
                        <a:off x="152400" y="815340"/>
                        <a:ext cx="8839200" cy="5966460"/>
                      </a:xfrm>
                      <a:prstGeom prst="rect">
                        <a:avLst/>
                      </a:prstGeom>
                    </p:spPr>
                  </p:pic>
                </p:oleObj>
              </mc:Fallback>
            </mc:AlternateContent>
          </a:graphicData>
        </a:graphic>
      </p:graphicFrame>
      <p:sp>
        <p:nvSpPr>
          <p:cNvPr id="4" name="Rectangle 3" descr="&quot; &quot;"/>
          <p:cNvSpPr/>
          <p:nvPr/>
        </p:nvSpPr>
        <p:spPr>
          <a:xfrm>
            <a:off x="2209800" y="875581"/>
            <a:ext cx="5105400" cy="54864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930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822960"/>
          </a:xfrm>
        </p:spPr>
        <p:txBody>
          <a:bodyPr>
            <a:normAutofit/>
          </a:bodyPr>
          <a:lstStyle/>
          <a:p>
            <a:r>
              <a:rPr lang="en-US" sz="3600" dirty="0" smtClean="0"/>
              <a:t>State Approaches: Part B Preschool</a:t>
            </a:r>
            <a:endParaRPr lang="en-US" sz="3600" dirty="0"/>
          </a:p>
        </p:txBody>
      </p:sp>
      <p:graphicFrame>
        <p:nvGraphicFramePr>
          <p:cNvPr id="5" name="Content Placeholder 4" descr="This picture shows each state and territoriy coded by their approach to collecting child outcomes data. Most states use the child outcomes summary form, " title="State Approaches to Child  OUctomes Measurement Part B Indicator 7: FFY 2012"/>
          <p:cNvGraphicFramePr>
            <a:graphicFrameLocks noGrp="1" noChangeAspect="1"/>
          </p:cNvGraphicFramePr>
          <p:nvPr>
            <p:ph idx="1"/>
            <p:extLst>
              <p:ext uri="{D42A27DB-BD31-4B8C-83A1-F6EECF244321}">
                <p14:modId xmlns:p14="http://schemas.microsoft.com/office/powerpoint/2010/main" val="3123446279"/>
              </p:ext>
            </p:extLst>
          </p:nvPr>
        </p:nvGraphicFramePr>
        <p:xfrm>
          <a:off x="152400" y="777240"/>
          <a:ext cx="8839200" cy="6057900"/>
        </p:xfrm>
        <a:graphic>
          <a:graphicData uri="http://schemas.openxmlformats.org/presentationml/2006/ole">
            <mc:AlternateContent xmlns:mc="http://schemas.openxmlformats.org/markup-compatibility/2006">
              <mc:Choice xmlns:v="urn:schemas-microsoft-com:vml" Requires="v">
                <p:oleObj spid="_x0000_s2237" name="Acrobat Document" r:id="rId4" imgW="6858000" imgH="5143500" progId="AcroExch.Document.7">
                  <p:embed/>
                </p:oleObj>
              </mc:Choice>
              <mc:Fallback>
                <p:oleObj name="Acrobat Document" r:id="rId4" imgW="6858000" imgH="5143500" progId="AcroExch.Document.7">
                  <p:embed/>
                  <p:pic>
                    <p:nvPicPr>
                      <p:cNvPr id="0" name=""/>
                      <p:cNvPicPr/>
                      <p:nvPr/>
                    </p:nvPicPr>
                    <p:blipFill>
                      <a:blip r:embed="rId5"/>
                      <a:stretch>
                        <a:fillRect/>
                      </a:stretch>
                    </p:blipFill>
                    <p:spPr>
                      <a:xfrm>
                        <a:off x="152400" y="777240"/>
                        <a:ext cx="8839200" cy="6057900"/>
                      </a:xfrm>
                      <a:prstGeom prst="rect">
                        <a:avLst/>
                      </a:prstGeom>
                    </p:spPr>
                  </p:pic>
                </p:oleObj>
              </mc:Fallback>
            </mc:AlternateContent>
          </a:graphicData>
        </a:graphic>
      </p:graphicFrame>
      <p:sp>
        <p:nvSpPr>
          <p:cNvPr id="6" name="Rectangle 5" descr="&quot; &quot;"/>
          <p:cNvSpPr/>
          <p:nvPr/>
        </p:nvSpPr>
        <p:spPr>
          <a:xfrm>
            <a:off x="1676400" y="960120"/>
            <a:ext cx="6553200" cy="54864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979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p:spPr>
        <p:txBody>
          <a:bodyPr>
            <a:noAutofit/>
          </a:bodyPr>
          <a:lstStyle/>
          <a:p>
            <a:r>
              <a:rPr lang="en-US" dirty="0"/>
              <a:t>Method for </a:t>
            </a:r>
            <a:br>
              <a:rPr lang="en-US" dirty="0"/>
            </a:br>
            <a:r>
              <a:rPr lang="en-US" dirty="0"/>
              <a:t>Calculating National </a:t>
            </a:r>
            <a:r>
              <a:rPr lang="en-US" dirty="0" smtClean="0"/>
              <a:t>Estimates &amp; Criteria</a:t>
            </a:r>
            <a:endParaRPr lang="en-US" dirty="0"/>
          </a:p>
        </p:txBody>
      </p:sp>
      <p:sp>
        <p:nvSpPr>
          <p:cNvPr id="3" name="Content Placeholder 2"/>
          <p:cNvSpPr>
            <a:spLocks noGrp="1"/>
          </p:cNvSpPr>
          <p:nvPr>
            <p:ph idx="1"/>
          </p:nvPr>
        </p:nvSpPr>
        <p:spPr>
          <a:xfrm>
            <a:off x="304800" y="1524000"/>
            <a:ext cx="8686800" cy="5181600"/>
          </a:xfrm>
        </p:spPr>
        <p:txBody>
          <a:bodyPr/>
          <a:lstStyle/>
          <a:p>
            <a:r>
              <a:rPr lang="en-US" sz="2400" dirty="0" smtClean="0">
                <a:latin typeface="+mn-lt"/>
              </a:rPr>
              <a:t>Weighted average of states that met minimum quality criteria</a:t>
            </a:r>
          </a:p>
          <a:p>
            <a:r>
              <a:rPr lang="en-US" sz="2400" dirty="0" smtClean="0">
                <a:latin typeface="+mn-lt"/>
              </a:rPr>
              <a:t>Minimum quality </a:t>
            </a:r>
            <a:r>
              <a:rPr lang="en-US" sz="2400" dirty="0">
                <a:latin typeface="+mn-lt"/>
              </a:rPr>
              <a:t>c</a:t>
            </a:r>
            <a:r>
              <a:rPr lang="en-US" sz="2400" dirty="0" smtClean="0">
                <a:latin typeface="+mn-lt"/>
              </a:rPr>
              <a:t>riteria for inclusion in national analysis:</a:t>
            </a:r>
            <a:endParaRPr lang="en-US" sz="2400" dirty="0">
              <a:latin typeface="+mn-lt"/>
            </a:endParaRPr>
          </a:p>
          <a:p>
            <a:pPr lvl="1"/>
            <a:r>
              <a:rPr lang="en-US" sz="2400" dirty="0" smtClean="0">
                <a:latin typeface="+mn-lt"/>
              </a:rPr>
              <a:t>Reporting data on enough children</a:t>
            </a:r>
          </a:p>
          <a:p>
            <a:pPr lvl="2"/>
            <a:r>
              <a:rPr lang="en-US" sz="2400" dirty="0" smtClean="0">
                <a:latin typeface="+mn-lt"/>
              </a:rPr>
              <a:t>Part C – 28% or more of </a:t>
            </a:r>
            <a:r>
              <a:rPr lang="en-US" sz="2400" dirty="0" err="1" smtClean="0">
                <a:latin typeface="+mn-lt"/>
              </a:rPr>
              <a:t>exiters</a:t>
            </a:r>
            <a:endParaRPr lang="en-US" sz="2400" dirty="0" smtClean="0">
              <a:latin typeface="+mn-lt"/>
            </a:endParaRPr>
          </a:p>
          <a:p>
            <a:pPr lvl="2"/>
            <a:r>
              <a:rPr lang="en-US" sz="2400" dirty="0" smtClean="0">
                <a:latin typeface="+mn-lt"/>
              </a:rPr>
              <a:t>Part B Preschool – 12% or more of child count</a:t>
            </a:r>
          </a:p>
          <a:p>
            <a:pPr lvl="1"/>
            <a:r>
              <a:rPr lang="en-US" sz="2400" dirty="0" smtClean="0">
                <a:latin typeface="+mn-lt"/>
              </a:rPr>
              <a:t>Within expected patterns in the data</a:t>
            </a:r>
          </a:p>
          <a:p>
            <a:pPr lvl="2"/>
            <a:r>
              <a:rPr lang="en-US" sz="2400" dirty="0">
                <a:latin typeface="+mn-lt"/>
              </a:rPr>
              <a:t>category </a:t>
            </a:r>
            <a:r>
              <a:rPr lang="en-US" sz="2400" dirty="0" smtClean="0">
                <a:latin typeface="+mn-lt"/>
              </a:rPr>
              <a:t>‘a’ not </a:t>
            </a:r>
            <a:r>
              <a:rPr lang="en-US" sz="2400" dirty="0">
                <a:latin typeface="+mn-lt"/>
              </a:rPr>
              <a:t>greater than 10% </a:t>
            </a:r>
            <a:endParaRPr lang="en-US" sz="2400" dirty="0" smtClean="0">
              <a:latin typeface="+mn-lt"/>
            </a:endParaRPr>
          </a:p>
          <a:p>
            <a:pPr lvl="2"/>
            <a:r>
              <a:rPr lang="en-US" sz="2400" dirty="0" smtClean="0">
                <a:latin typeface="+mn-lt"/>
              </a:rPr>
              <a:t>category ‘e’ not greater </a:t>
            </a:r>
            <a:r>
              <a:rPr lang="en-US" sz="2400" dirty="0">
                <a:latin typeface="+mn-lt"/>
              </a:rPr>
              <a:t>than 65</a:t>
            </a:r>
            <a:r>
              <a:rPr lang="en-US" sz="2400" dirty="0" smtClean="0">
                <a:latin typeface="+mn-lt"/>
              </a:rPr>
              <a:t>%</a:t>
            </a:r>
            <a:endParaRPr lang="en-US" sz="2400" dirty="0">
              <a:latin typeface="+mn-lt"/>
            </a:endParaRPr>
          </a:p>
        </p:txBody>
      </p:sp>
      <p:sp>
        <p:nvSpPr>
          <p:cNvPr id="4" name="Slide Number Placeholder 3"/>
          <p:cNvSpPr>
            <a:spLocks noGrp="1"/>
          </p:cNvSpPr>
          <p:nvPr>
            <p:ph type="sldNum" sz="quarter" idx="4294967295"/>
          </p:nvPr>
        </p:nvSpPr>
        <p:spPr>
          <a:xfrm>
            <a:off x="8686800" y="6492875"/>
            <a:ext cx="457200" cy="365125"/>
          </a:xfrm>
          <a:prstGeom prst="rect">
            <a:avLst/>
          </a:prstGeom>
        </p:spPr>
        <p:txBody>
          <a:bodyPr/>
          <a:lstStyle/>
          <a:p>
            <a:pPr>
              <a:defRPr/>
            </a:pPr>
            <a:fld id="{88C225C6-F9DD-4058-ADF7-F69B94B30E8F}" type="slidenum">
              <a:rPr lang="en-US" sz="1200" b="1" smtClean="0"/>
              <a:pPr>
                <a:defRPr/>
              </a:pPr>
              <a:t>15</a:t>
            </a:fld>
            <a:endParaRPr lang="en-US" sz="1200" b="1" dirty="0"/>
          </a:p>
        </p:txBody>
      </p:sp>
    </p:spTree>
    <p:extLst>
      <p:ext uri="{BB962C8B-B14F-4D97-AF65-F5344CB8AC3E}">
        <p14:creationId xmlns:p14="http://schemas.microsoft.com/office/powerpoint/2010/main" val="225262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339413596"/>
              </p:ext>
            </p:extLst>
          </p:nvPr>
        </p:nvGraphicFramePr>
        <p:xfrm>
          <a:off x="304800" y="152400"/>
          <a:ext cx="86868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458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1143000"/>
            <a:ext cx="7239000" cy="5486400"/>
          </a:xfrm>
        </p:spPr>
        <p:txBody>
          <a:bodyPr/>
          <a:lstStyle/>
          <a:p>
            <a:pPr marL="0" indent="0" algn="ctr">
              <a:buNone/>
            </a:pPr>
            <a:endParaRPr lang="en-US" sz="3600" b="1" dirty="0" smtClean="0">
              <a:solidFill>
                <a:schemeClr val="bg2">
                  <a:lumMod val="25000"/>
                </a:schemeClr>
              </a:solidFill>
            </a:endParaRPr>
          </a:p>
          <a:p>
            <a:pPr marL="0" indent="0" algn="ctr">
              <a:buNone/>
            </a:pPr>
            <a:endParaRPr lang="en-US" sz="3600" b="1" dirty="0">
              <a:solidFill>
                <a:schemeClr val="bg2">
                  <a:lumMod val="25000"/>
                </a:schemeClr>
              </a:solidFill>
            </a:endParaRPr>
          </a:p>
          <a:p>
            <a:pPr marL="0" indent="0" algn="ctr">
              <a:buNone/>
            </a:pPr>
            <a:endParaRPr lang="en-US" sz="3600" b="1" dirty="0" smtClean="0">
              <a:solidFill>
                <a:schemeClr val="bg2">
                  <a:lumMod val="25000"/>
                </a:schemeClr>
              </a:solidFill>
            </a:endParaRPr>
          </a:p>
          <a:p>
            <a:pPr marL="0" indent="0" algn="ctr">
              <a:buNone/>
            </a:pPr>
            <a:r>
              <a:rPr lang="en-US" sz="3600" b="1" dirty="0" smtClean="0">
                <a:solidFill>
                  <a:schemeClr val="bg2">
                    <a:lumMod val="25000"/>
                  </a:schemeClr>
                </a:solidFill>
              </a:rPr>
              <a:t>The Data</a:t>
            </a:r>
            <a:endParaRPr lang="en-US" sz="3600" b="1" dirty="0">
              <a:solidFill>
                <a:schemeClr val="bg2">
                  <a:lumMod val="25000"/>
                </a:schemeClr>
              </a:solidFill>
            </a:endParaRPr>
          </a:p>
        </p:txBody>
      </p:sp>
    </p:spTree>
    <p:extLst>
      <p:ext uri="{BB962C8B-B14F-4D97-AF65-F5344CB8AC3E}">
        <p14:creationId xmlns:p14="http://schemas.microsoft.com/office/powerpoint/2010/main" val="97225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This table contains 3 different bar graphs that correspond to each of the three child outcomes for Part C programs: social relationships, knowledge and skills, and action to meet needs. The charts show the percentage of children in Part C programs showing greater than expected growth across 5 years. &#10;In the social relationships category, 70% of children showed greater than expected growth in 2008-9, 71% in 2009-10, 68% in 2010-11, 66% in 2011-12, and 66% in 2012-13. &#10;In the knowledge and skills category, 77% of children showed greater than expected growth in 2008-9, 74% in 2009-10, 73% in 2010-11, 72% in 2011-12, and 71% in 2012-13. &#10;In the action to meet needs category, 76% of children showed greater than expected growth in 2008-9, 76% in 2009-10, 73% in 2010-11, 73% in 2011-12, and 71% in 2012-13. &#10;Through this table, we can see that the data are really stable throughout these 5 years. "/>
          <p:cNvGraphicFramePr>
            <a:graphicFrameLocks/>
          </p:cNvGraphicFramePr>
          <p:nvPr>
            <p:extLst>
              <p:ext uri="{D42A27DB-BD31-4B8C-83A1-F6EECF244321}">
                <p14:modId xmlns:p14="http://schemas.microsoft.com/office/powerpoint/2010/main" val="65245038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37861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This table contains 3 bar graphs that correspond to each of the three child outcomes for Part C programs: social relationships, knowledge and skills, and action to meet needs. The charts show the percentage of children that exited Part C programs within age expectations across 6 years. &#10;In the social relationships category, the percentage of children who showed greater than expected growth iranged from 60% to 62% from 2008 to 2014.  &#10;In the knowledge and skills category, the percentage of children who showed greater than expected growth ranged from 52% to 55%.  &#10;In the action to meet needs category, the percentage of children who showed greater than expected growth ranged from 59% to 61%. Overall, there is a very flat patter in terms of the 6 years worth of data.  "/>
          <p:cNvGraphicFramePr>
            <a:graphicFrameLocks/>
          </p:cNvGraphicFramePr>
          <p:nvPr>
            <p:extLst>
              <p:ext uri="{D42A27DB-BD31-4B8C-83A1-F6EECF244321}">
                <p14:modId xmlns:p14="http://schemas.microsoft.com/office/powerpoint/2010/main" val="2609833827"/>
              </p:ext>
            </p:extLst>
          </p:nvPr>
        </p:nvGraphicFramePr>
        <p:xfrm>
          <a:off x="76200" y="0"/>
          <a:ext cx="89154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091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62000"/>
          </a:xfrm>
        </p:spPr>
        <p:txBody>
          <a:bodyPr>
            <a:normAutofit/>
          </a:bodyPr>
          <a:lstStyle/>
          <a:p>
            <a:r>
              <a:rPr lang="en-US" sz="4400" dirty="0" smtClean="0"/>
              <a:t>What we will cover:</a:t>
            </a:r>
            <a:endParaRPr lang="en-US" sz="4400" dirty="0"/>
          </a:p>
        </p:txBody>
      </p:sp>
      <p:sp>
        <p:nvSpPr>
          <p:cNvPr id="3" name="Content Placeholder 2"/>
          <p:cNvSpPr>
            <a:spLocks noGrp="1"/>
          </p:cNvSpPr>
          <p:nvPr>
            <p:ph idx="1"/>
          </p:nvPr>
        </p:nvSpPr>
        <p:spPr>
          <a:xfrm>
            <a:off x="4495800" y="1524000"/>
            <a:ext cx="4191000" cy="5029200"/>
          </a:xfrm>
        </p:spPr>
        <p:txBody>
          <a:bodyPr/>
          <a:lstStyle/>
          <a:p>
            <a:pPr lvl="0"/>
            <a:r>
              <a:rPr lang="en-US" sz="2800" dirty="0" smtClean="0">
                <a:latin typeface="+mn-lt"/>
              </a:rPr>
              <a:t>What we know nationally about how EI and ECSE recipients  are doing</a:t>
            </a:r>
          </a:p>
          <a:p>
            <a:pPr lvl="0"/>
            <a:r>
              <a:rPr lang="en-US" sz="2800" dirty="0" smtClean="0">
                <a:latin typeface="+mn-lt"/>
              </a:rPr>
              <a:t>How we </a:t>
            </a:r>
            <a:r>
              <a:rPr lang="en-US" sz="2800" dirty="0"/>
              <a:t>know </a:t>
            </a:r>
            <a:r>
              <a:rPr lang="en-US" sz="2800" dirty="0" smtClean="0"/>
              <a:t>this</a:t>
            </a:r>
            <a:endParaRPr lang="en-US" sz="2800" dirty="0" smtClean="0">
              <a:latin typeface="+mn-lt"/>
            </a:endParaRPr>
          </a:p>
          <a:p>
            <a:pPr lvl="0"/>
            <a:r>
              <a:rPr lang="en-US" sz="2800" dirty="0" smtClean="0"/>
              <a:t>How these data are being used for policy and program improvement</a:t>
            </a:r>
          </a:p>
        </p:txBody>
      </p:sp>
      <p:sp>
        <p:nvSpPr>
          <p:cNvPr id="4" name="Slide Number Placeholder 3"/>
          <p:cNvSpPr>
            <a:spLocks noGrp="1"/>
          </p:cNvSpPr>
          <p:nvPr>
            <p:ph type="sldNum" sz="quarter" idx="4294967295"/>
          </p:nvPr>
        </p:nvSpPr>
        <p:spPr>
          <a:xfrm>
            <a:off x="8686800" y="6492875"/>
            <a:ext cx="533400" cy="365125"/>
          </a:xfrm>
          <a:prstGeom prst="rect">
            <a:avLst/>
          </a:prstGeom>
        </p:spPr>
        <p:txBody>
          <a:bodyPr/>
          <a:lstStyle/>
          <a:p>
            <a:pPr>
              <a:defRPr/>
            </a:pPr>
            <a:fld id="{97F6DFCE-9B41-43B5-98A1-8D4D43BFA876}" type="slidenum">
              <a:rPr lang="en-US" sz="1200" b="1" smtClean="0"/>
              <a:pPr>
                <a:defRPr/>
              </a:pPr>
              <a:t>2</a:t>
            </a:fld>
            <a:endParaRPr lang="en-US" sz="1200" b="1" dirty="0"/>
          </a:p>
        </p:txBody>
      </p:sp>
      <p:pic>
        <p:nvPicPr>
          <p:cNvPr id="6146" name="Picture 2" descr="\\128.18.33.159\org 653\Center Administration\StockPhotos\Categorized Library\All Photos\Preschool\stockxchng_505880_904033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447800"/>
            <a:ext cx="2845089" cy="4267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81957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72931563"/>
              </p:ext>
            </p:extLst>
          </p:nvPr>
        </p:nvGraphicFramePr>
        <p:xfrm>
          <a:off x="4948" y="4157"/>
          <a:ext cx="9139052" cy="6701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684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23554866"/>
              </p:ext>
            </p:extLst>
          </p:nvPr>
        </p:nvGraphicFramePr>
        <p:xfrm>
          <a:off x="21771" y="0"/>
          <a:ext cx="9122229"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753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762000"/>
          </a:xfrm>
        </p:spPr>
        <p:txBody>
          <a:bodyPr>
            <a:normAutofit/>
          </a:bodyPr>
          <a:lstStyle/>
          <a:p>
            <a:r>
              <a:rPr lang="en-US" sz="3600" dirty="0" smtClean="0">
                <a:cs typeface="Arial" panose="020B0604020202020204" pitchFamily="34" charset="0"/>
              </a:rPr>
              <a:t>Pause to reflect….</a:t>
            </a:r>
            <a:endParaRPr lang="en-US" sz="3600" dirty="0">
              <a:cs typeface="Arial" panose="020B0604020202020204" pitchFamily="34" charset="0"/>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7DFE4FF-7BEA-4250-B211-B69F258BE516}" type="slidenum">
              <a:rPr lang="en-US" smtClean="0"/>
              <a:pPr>
                <a:defRPr/>
              </a:pPr>
              <a:t>22</a:t>
            </a:fld>
            <a:endParaRPr lang="en-US" dirty="0"/>
          </a:p>
        </p:txBody>
      </p:sp>
      <p:pic>
        <p:nvPicPr>
          <p:cNvPr id="5" name="Picture 2" descr="\\128.18.33.159\org 653\Center Administration\StockPhotos\Categorized Library\All Photos\Preschool\42027_everyday.JPG"/>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b="22381"/>
          <a:stretch/>
        </p:blipFill>
        <p:spPr bwMode="auto">
          <a:xfrm>
            <a:off x="457200" y="1828800"/>
            <a:ext cx="3200400" cy="3763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0" y="2133600"/>
            <a:ext cx="4038600"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chemeClr val="bg2">
                    <a:lumMod val="25000"/>
                  </a:schemeClr>
                </a:solidFill>
                <a:latin typeface="+mn-lt"/>
              </a:rPr>
              <a:t>What do you see?</a:t>
            </a:r>
          </a:p>
          <a:p>
            <a:pPr marL="571500" indent="-571500">
              <a:buFont typeface="Arial" panose="020B0604020202020204" pitchFamily="34" charset="0"/>
              <a:buChar char="•"/>
            </a:pPr>
            <a:r>
              <a:rPr lang="en-US" sz="3600" dirty="0" smtClean="0">
                <a:solidFill>
                  <a:schemeClr val="bg2">
                    <a:lumMod val="25000"/>
                  </a:schemeClr>
                </a:solidFill>
                <a:latin typeface="+mn-lt"/>
              </a:rPr>
              <a:t>How do you interpret these data?</a:t>
            </a:r>
            <a:endParaRPr lang="en-US" sz="3600" dirty="0">
              <a:solidFill>
                <a:schemeClr val="bg2">
                  <a:lumMod val="25000"/>
                </a:schemeClr>
              </a:solidFill>
              <a:latin typeface="+mn-lt"/>
            </a:endParaRPr>
          </a:p>
        </p:txBody>
      </p:sp>
    </p:spTree>
    <p:extLst>
      <p:ext uri="{BB962C8B-B14F-4D97-AF65-F5344CB8AC3E}">
        <p14:creationId xmlns:p14="http://schemas.microsoft.com/office/powerpoint/2010/main" val="256135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2DiagRect">
            <a:avLst/>
          </a:prstGeom>
          <a:noFill/>
          <a:ln>
            <a:noFill/>
          </a:ln>
        </p:spPr>
        <p:txBody>
          <a:bodyPr>
            <a:noAutofit/>
          </a:bodyPr>
          <a:lstStyle/>
          <a:p>
            <a:r>
              <a:rPr lang="en-US" sz="4000" dirty="0" smtClean="0"/>
              <a:t>What We See</a:t>
            </a:r>
            <a:endParaRPr lang="en-US" sz="4000" dirty="0"/>
          </a:p>
        </p:txBody>
      </p:sp>
      <p:sp>
        <p:nvSpPr>
          <p:cNvPr id="9" name="Content Placeholder 8"/>
          <p:cNvSpPr>
            <a:spLocks noGrp="1"/>
          </p:cNvSpPr>
          <p:nvPr>
            <p:ph idx="1"/>
          </p:nvPr>
        </p:nvSpPr>
        <p:spPr/>
        <p:txBody>
          <a:bodyPr/>
          <a:lstStyle/>
          <a:p>
            <a:endParaRPr lang="en-US" sz="2400" dirty="0" smtClean="0">
              <a:latin typeface="+mn-lt"/>
            </a:endParaRPr>
          </a:p>
          <a:p>
            <a:endParaRPr lang="en-US" sz="2400" dirty="0"/>
          </a:p>
          <a:p>
            <a:r>
              <a:rPr lang="en-US" sz="2400" dirty="0" smtClean="0">
                <a:latin typeface="+mn-lt"/>
              </a:rPr>
              <a:t>Large percentages of children showing relati</a:t>
            </a:r>
            <a:r>
              <a:rPr lang="en-US" sz="2400" dirty="0" smtClean="0"/>
              <a:t>vely good outcomes at exit from EI and ECSE</a:t>
            </a:r>
            <a:endParaRPr lang="en-US" sz="2400" dirty="0" smtClean="0">
              <a:latin typeface="+mn-lt"/>
            </a:endParaRPr>
          </a:p>
          <a:p>
            <a:r>
              <a:rPr lang="en-US" sz="2400" dirty="0" smtClean="0">
                <a:latin typeface="+mn-lt"/>
              </a:rPr>
              <a:t>Continuing to see consistency in the data over time</a:t>
            </a:r>
          </a:p>
          <a:p>
            <a:r>
              <a:rPr lang="en-US" sz="2400" dirty="0" smtClean="0">
                <a:latin typeface="+mn-lt"/>
              </a:rPr>
              <a:t>Increasing number of states who meet minimum quality criteria for national analysis</a:t>
            </a:r>
          </a:p>
          <a:p>
            <a:r>
              <a:rPr lang="en-US" sz="2400" dirty="0">
                <a:latin typeface="+mn-lt"/>
              </a:rPr>
              <a:t>Increasing number of children in the child outcomes </a:t>
            </a:r>
            <a:r>
              <a:rPr lang="en-US" sz="2400" dirty="0" smtClean="0">
                <a:latin typeface="+mn-lt"/>
              </a:rPr>
              <a:t>data</a:t>
            </a:r>
          </a:p>
          <a:p>
            <a:endParaRPr lang="en-US" sz="2800" dirty="0"/>
          </a:p>
        </p:txBody>
      </p:sp>
      <p:sp>
        <p:nvSpPr>
          <p:cNvPr id="6" name="Slide Number Placeholder 5"/>
          <p:cNvSpPr>
            <a:spLocks noGrp="1"/>
          </p:cNvSpPr>
          <p:nvPr>
            <p:ph type="sldNum" sz="quarter" idx="4294967295"/>
          </p:nvPr>
        </p:nvSpPr>
        <p:spPr>
          <a:xfrm>
            <a:off x="8763000" y="6537325"/>
            <a:ext cx="381000" cy="320675"/>
          </a:xfrm>
          <a:prstGeom prst="rect">
            <a:avLst/>
          </a:prstGeom>
        </p:spPr>
        <p:txBody>
          <a:bodyPr/>
          <a:lstStyle/>
          <a:p>
            <a:fld id="{E3706C0D-52CB-4A2E-8FC0-352807947FB8}" type="slidenum">
              <a:rPr lang="en-US" sz="1200" b="1" smtClean="0"/>
              <a:pPr/>
              <a:t>23</a:t>
            </a:fld>
            <a:endParaRPr lang="en-US" sz="1200" b="1" dirty="0"/>
          </a:p>
        </p:txBody>
      </p:sp>
    </p:spTree>
    <p:extLst>
      <p:ext uri="{BB962C8B-B14F-4D97-AF65-F5344CB8AC3E}">
        <p14:creationId xmlns:p14="http://schemas.microsoft.com/office/powerpoint/2010/main" val="27578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1143000"/>
            <a:ext cx="7239000" cy="5486400"/>
          </a:xfrm>
        </p:spPr>
        <p:txBody>
          <a:bodyPr/>
          <a:lstStyle/>
          <a:p>
            <a:pPr marL="0" indent="0" algn="ctr">
              <a:buNone/>
            </a:pPr>
            <a:endParaRPr lang="en-US" sz="3600" b="1" dirty="0" smtClean="0">
              <a:solidFill>
                <a:schemeClr val="bg2">
                  <a:lumMod val="25000"/>
                </a:schemeClr>
              </a:solidFill>
            </a:endParaRPr>
          </a:p>
          <a:p>
            <a:pPr marL="0" indent="0" algn="ctr">
              <a:buNone/>
            </a:pPr>
            <a:endParaRPr lang="en-US" sz="3600" b="1" dirty="0">
              <a:solidFill>
                <a:schemeClr val="bg2">
                  <a:lumMod val="25000"/>
                </a:schemeClr>
              </a:solidFill>
            </a:endParaRPr>
          </a:p>
          <a:p>
            <a:pPr marL="0" indent="0" algn="ctr">
              <a:buNone/>
            </a:pPr>
            <a:endParaRPr lang="en-US" sz="3600" b="1" dirty="0" smtClean="0">
              <a:solidFill>
                <a:schemeClr val="bg2">
                  <a:lumMod val="25000"/>
                </a:schemeClr>
              </a:solidFill>
            </a:endParaRPr>
          </a:p>
          <a:p>
            <a:pPr marL="0" indent="0" algn="ctr">
              <a:buNone/>
            </a:pPr>
            <a:r>
              <a:rPr lang="en-US" sz="3600" b="1" dirty="0" smtClean="0">
                <a:solidFill>
                  <a:schemeClr val="bg2">
                    <a:lumMod val="25000"/>
                  </a:schemeClr>
                </a:solidFill>
              </a:rPr>
              <a:t>The Quality of the Data</a:t>
            </a:r>
            <a:endParaRPr lang="en-US" sz="3600" b="1" dirty="0">
              <a:solidFill>
                <a:schemeClr val="bg2">
                  <a:lumMod val="25000"/>
                </a:schemeClr>
              </a:solidFill>
            </a:endParaRPr>
          </a:p>
        </p:txBody>
      </p:sp>
    </p:spTree>
    <p:extLst>
      <p:ext uri="{BB962C8B-B14F-4D97-AF65-F5344CB8AC3E}">
        <p14:creationId xmlns:p14="http://schemas.microsoft.com/office/powerpoint/2010/main" val="402930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cs typeface="Helvetica" panose="020B0604020202020204" pitchFamily="34" charset="0"/>
              </a:rPr>
              <a:t>Part C: </a:t>
            </a:r>
            <a:r>
              <a:rPr lang="en-US" sz="3000" dirty="0">
                <a:cs typeface="Helvetica" panose="020B0604020202020204" pitchFamily="34" charset="0"/>
              </a:rPr>
              <a:t>Percent of States by </a:t>
            </a:r>
            <a:r>
              <a:rPr lang="en-US" sz="3000" dirty="0" smtClean="0">
                <a:cs typeface="Helvetica" panose="020B0604020202020204" pitchFamily="34" charset="0"/>
              </a:rPr>
              <a:t>Completeness </a:t>
            </a:r>
            <a:r>
              <a:rPr lang="en-US" sz="3000" dirty="0">
                <a:cs typeface="Helvetica" panose="020B0604020202020204" pitchFamily="34" charset="0"/>
              </a:rPr>
              <a:t>of </a:t>
            </a:r>
            <a:r>
              <a:rPr lang="en-US" sz="3000" dirty="0" smtClean="0">
                <a:cs typeface="Helvetica" panose="020B0604020202020204" pitchFamily="34" charset="0"/>
              </a:rPr>
              <a:t>Child </a:t>
            </a:r>
            <a:r>
              <a:rPr lang="en-US" sz="3000" dirty="0">
                <a:cs typeface="Helvetica" panose="020B0604020202020204" pitchFamily="34" charset="0"/>
              </a:rPr>
              <a:t>O</a:t>
            </a:r>
            <a:r>
              <a:rPr lang="en-US" sz="3000" dirty="0" smtClean="0">
                <a:cs typeface="Helvetica" panose="020B0604020202020204" pitchFamily="34" charset="0"/>
              </a:rPr>
              <a:t>utcomes </a:t>
            </a:r>
            <a:r>
              <a:rPr lang="en-US" sz="3000" dirty="0">
                <a:cs typeface="Helvetica" panose="020B0604020202020204" pitchFamily="34" charset="0"/>
              </a:rPr>
              <a:t>D</a:t>
            </a:r>
            <a:r>
              <a:rPr lang="en-US" sz="3000" dirty="0" smtClean="0">
                <a:cs typeface="Helvetica" panose="020B0604020202020204" pitchFamily="34" charset="0"/>
              </a:rPr>
              <a:t>ata*</a:t>
            </a:r>
            <a:endParaRPr lang="en-US" sz="3000" dirty="0">
              <a:solidFill>
                <a:srgbClr val="FF0000"/>
              </a:solidFill>
              <a:cs typeface="Helvetica" panose="020B0604020202020204" pitchFamily="34" charset="0"/>
            </a:endParaRPr>
          </a:p>
        </p:txBody>
      </p:sp>
      <p:sp>
        <p:nvSpPr>
          <p:cNvPr id="5" name="TextBox 4"/>
          <p:cNvSpPr txBox="1"/>
          <p:nvPr/>
        </p:nvSpPr>
        <p:spPr>
          <a:xfrm>
            <a:off x="533400" y="6248400"/>
            <a:ext cx="5586979" cy="369332"/>
          </a:xfrm>
          <a:prstGeom prst="rect">
            <a:avLst/>
          </a:prstGeom>
          <a:noFill/>
        </p:spPr>
        <p:txBody>
          <a:bodyPr wrap="none" rtlCol="0">
            <a:spAutoFit/>
          </a:bodyPr>
          <a:lstStyle/>
          <a:p>
            <a:r>
              <a:rPr lang="en-US" sz="1800" dirty="0" smtClean="0">
                <a:latin typeface="+mn-lt"/>
              </a:rPr>
              <a:t>* Completeness = (total with outcomes data/total </a:t>
            </a:r>
            <a:r>
              <a:rPr lang="en-US" sz="1800" dirty="0" err="1" smtClean="0">
                <a:latin typeface="+mn-lt"/>
              </a:rPr>
              <a:t>exiters</a:t>
            </a:r>
            <a:r>
              <a:rPr lang="en-US" sz="1800" dirty="0" smtClean="0">
                <a:latin typeface="+mn-lt"/>
              </a:rPr>
              <a:t>)</a:t>
            </a:r>
            <a:endParaRPr lang="en-US" sz="1800" dirty="0">
              <a:latin typeface="+mn-lt"/>
            </a:endParaRPr>
          </a:p>
        </p:txBody>
      </p:sp>
      <p:sp>
        <p:nvSpPr>
          <p:cNvPr id="4" name="TextBox 3"/>
          <p:cNvSpPr txBox="1"/>
          <p:nvPr/>
        </p:nvSpPr>
        <p:spPr>
          <a:xfrm>
            <a:off x="8709021" y="6448454"/>
            <a:ext cx="520325" cy="276999"/>
          </a:xfrm>
          <a:prstGeom prst="rect">
            <a:avLst/>
          </a:prstGeom>
          <a:noFill/>
        </p:spPr>
        <p:txBody>
          <a:bodyPr wrap="square" rtlCol="0">
            <a:spAutoFit/>
          </a:bodyPr>
          <a:lstStyle/>
          <a:p>
            <a:r>
              <a:rPr lang="en-US" sz="1200" b="1" dirty="0" smtClean="0"/>
              <a:t>14</a:t>
            </a:r>
            <a:endParaRPr lang="en-US" sz="1200" b="1" dirty="0"/>
          </a:p>
        </p:txBody>
      </p:sp>
      <p:graphicFrame>
        <p:nvGraphicFramePr>
          <p:cNvPr id="7" name="Chart 6"/>
          <p:cNvGraphicFramePr>
            <a:graphicFrameLocks/>
          </p:cNvGraphicFramePr>
          <p:nvPr>
            <p:extLst>
              <p:ext uri="{D42A27DB-BD31-4B8C-83A1-F6EECF244321}">
                <p14:modId xmlns:p14="http://schemas.microsoft.com/office/powerpoint/2010/main" val="4084136325"/>
              </p:ext>
            </p:extLst>
          </p:nvPr>
        </p:nvGraphicFramePr>
        <p:xfrm>
          <a:off x="228600" y="1332016"/>
          <a:ext cx="8588183"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2491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t>Part B Preschool: Percent of States by Completeness of Child </a:t>
            </a:r>
            <a:r>
              <a:rPr lang="en-US" sz="3000" dirty="0"/>
              <a:t>O</a:t>
            </a:r>
            <a:r>
              <a:rPr lang="en-US" sz="3000" dirty="0" smtClean="0"/>
              <a:t>utcomes Data</a:t>
            </a:r>
            <a:endParaRPr lang="en-US" sz="3000" dirty="0"/>
          </a:p>
        </p:txBody>
      </p:sp>
      <p:sp>
        <p:nvSpPr>
          <p:cNvPr id="3" name="TextBox 2"/>
          <p:cNvSpPr txBox="1"/>
          <p:nvPr/>
        </p:nvSpPr>
        <p:spPr>
          <a:xfrm>
            <a:off x="533400" y="6290846"/>
            <a:ext cx="5512022" cy="369332"/>
          </a:xfrm>
          <a:prstGeom prst="rect">
            <a:avLst/>
          </a:prstGeom>
          <a:noFill/>
        </p:spPr>
        <p:txBody>
          <a:bodyPr wrap="none" rtlCol="0">
            <a:spAutoFit/>
          </a:bodyPr>
          <a:lstStyle/>
          <a:p>
            <a:r>
              <a:rPr lang="en-US" sz="1800" dirty="0" smtClean="0">
                <a:latin typeface="+mn-lt"/>
              </a:rPr>
              <a:t>* Completeness = (total with outcomes data/child count)</a:t>
            </a:r>
            <a:endParaRPr lang="en-US" sz="1800" dirty="0">
              <a:latin typeface="+mn-lt"/>
            </a:endParaRPr>
          </a:p>
        </p:txBody>
      </p:sp>
      <p:sp>
        <p:nvSpPr>
          <p:cNvPr id="5" name="TextBox 4"/>
          <p:cNvSpPr txBox="1"/>
          <p:nvPr/>
        </p:nvSpPr>
        <p:spPr>
          <a:xfrm>
            <a:off x="8610600" y="6490901"/>
            <a:ext cx="381000" cy="276999"/>
          </a:xfrm>
          <a:prstGeom prst="rect">
            <a:avLst/>
          </a:prstGeom>
          <a:noFill/>
        </p:spPr>
        <p:txBody>
          <a:bodyPr wrap="square" rtlCol="0">
            <a:spAutoFit/>
          </a:bodyPr>
          <a:lstStyle/>
          <a:p>
            <a:r>
              <a:rPr lang="en-US" sz="1200" b="1" dirty="0" smtClean="0"/>
              <a:t>15</a:t>
            </a:r>
            <a:endParaRPr lang="en-US" sz="1200" b="1" dirty="0"/>
          </a:p>
        </p:txBody>
      </p:sp>
      <p:graphicFrame>
        <p:nvGraphicFramePr>
          <p:cNvPr id="7" name="Chart 6"/>
          <p:cNvGraphicFramePr>
            <a:graphicFrameLocks/>
          </p:cNvGraphicFramePr>
          <p:nvPr>
            <p:extLst>
              <p:ext uri="{D42A27DB-BD31-4B8C-83A1-F6EECF244321}">
                <p14:modId xmlns:p14="http://schemas.microsoft.com/office/powerpoint/2010/main" val="3831936747"/>
              </p:ext>
            </p:extLst>
          </p:nvPr>
        </p:nvGraphicFramePr>
        <p:xfrm>
          <a:off x="254000" y="1295400"/>
          <a:ext cx="8636000" cy="5099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39786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2DiagRect">
            <a:avLst/>
          </a:prstGeom>
          <a:noFill/>
          <a:ln>
            <a:noFill/>
          </a:ln>
        </p:spPr>
        <p:txBody>
          <a:bodyPr>
            <a:noAutofit/>
          </a:bodyPr>
          <a:lstStyle/>
          <a:p>
            <a:r>
              <a:rPr lang="en-US" sz="3600" dirty="0"/>
              <a:t>State Level </a:t>
            </a:r>
            <a:r>
              <a:rPr lang="en-US" sz="3600" dirty="0" smtClean="0"/>
              <a:t>Variation and Patterns</a:t>
            </a:r>
            <a:endParaRPr lang="en-US" sz="3600" dirty="0"/>
          </a:p>
        </p:txBody>
      </p:sp>
      <p:sp>
        <p:nvSpPr>
          <p:cNvPr id="6" name="Slide Number Placeholder 5"/>
          <p:cNvSpPr>
            <a:spLocks noGrp="1"/>
          </p:cNvSpPr>
          <p:nvPr>
            <p:ph type="sldNum" sz="quarter" idx="4294967295"/>
          </p:nvPr>
        </p:nvSpPr>
        <p:spPr>
          <a:xfrm>
            <a:off x="8610600" y="6467475"/>
            <a:ext cx="533400" cy="365125"/>
          </a:xfrm>
          <a:prstGeom prst="rect">
            <a:avLst/>
          </a:prstGeom>
        </p:spPr>
        <p:txBody>
          <a:bodyPr/>
          <a:lstStyle/>
          <a:p>
            <a:fld id="{E3706C0D-52CB-4A2E-8FC0-352807947FB8}" type="slidenum">
              <a:rPr lang="en-US" sz="1200" b="1" smtClean="0"/>
              <a:pPr/>
              <a:t>27</a:t>
            </a:fld>
            <a:endParaRPr lang="en-US" sz="1200" b="1" dirty="0"/>
          </a:p>
        </p:txBody>
      </p:sp>
      <p:pic>
        <p:nvPicPr>
          <p:cNvPr id="7" name="Picture 2" descr="\\128.18.33.159\org 653\Center Administration\StockPhotos\Categorized Library\All Photos\Preschool\iStock_000013114621Medium.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01262" y="1143000"/>
            <a:ext cx="7052138" cy="469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3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This slide shows that in 2013 to 2014, there was considerable variation among states in their reported percentage of children that exited Part C programs within age expectations for the knowledge and skills category of child outcomes. The states ranged from a reported 9% of children who exited Part C programs within age expectations for the knowledge and skills category of child outcomes to a reported 72%. The national average was 52%."/>
          <p:cNvGraphicFramePr>
            <a:graphicFrameLocks/>
          </p:cNvGraphicFramePr>
          <p:nvPr>
            <p:extLst>
              <p:ext uri="{D42A27DB-BD31-4B8C-83A1-F6EECF244321}">
                <p14:modId xmlns:p14="http://schemas.microsoft.com/office/powerpoint/2010/main" val="1584422072"/>
              </p:ext>
            </p:extLst>
          </p:nvPr>
        </p:nvGraphicFramePr>
        <p:xfrm>
          <a:off x="381001" y="228600"/>
          <a:ext cx="8610599"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2103120"/>
            <a:ext cx="2133600" cy="461665"/>
          </a:xfrm>
          <a:prstGeom prst="rect">
            <a:avLst/>
          </a:prstGeom>
          <a:noFill/>
        </p:spPr>
        <p:txBody>
          <a:bodyPr wrap="square" rtlCol="0">
            <a:spAutoFit/>
          </a:bodyPr>
          <a:lstStyle/>
          <a:p>
            <a:r>
              <a:rPr lang="en-US" dirty="0" smtClean="0"/>
              <a:t>National: 52%</a:t>
            </a:r>
            <a:endParaRPr lang="en-US" dirty="0"/>
          </a:p>
        </p:txBody>
      </p:sp>
    </p:spTree>
    <p:extLst>
      <p:ext uri="{BB962C8B-B14F-4D97-AF65-F5344CB8AC3E}">
        <p14:creationId xmlns:p14="http://schemas.microsoft.com/office/powerpoint/2010/main" val="40347047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763000" cy="1371600"/>
          </a:xfrm>
        </p:spPr>
        <p:txBody>
          <a:bodyPr>
            <a:noAutofit/>
          </a:bodyPr>
          <a:lstStyle/>
          <a:p>
            <a:r>
              <a:rPr lang="en-US" sz="2800" dirty="0">
                <a:solidFill>
                  <a:srgbClr val="000000"/>
                </a:solidFill>
                <a:cs typeface="Helvetica" panose="020B0604020202020204" pitchFamily="34" charset="0"/>
              </a:rPr>
              <a:t>Part B Preschool: State Variation: Exited within Age Expectations – Knowledge and Skills, 2013-2014, </a:t>
            </a:r>
            <a:r>
              <a:rPr lang="en-US" sz="2800" u="sng" dirty="0">
                <a:solidFill>
                  <a:srgbClr val="000000"/>
                </a:solidFill>
                <a:cs typeface="Helvetica" panose="020B0604020202020204" pitchFamily="34" charset="0"/>
              </a:rPr>
              <a:t>All States</a:t>
            </a:r>
            <a:br>
              <a:rPr lang="en-US" sz="2800" u="sng" dirty="0">
                <a:solidFill>
                  <a:srgbClr val="000000"/>
                </a:solidFill>
                <a:cs typeface="Helvetica" panose="020B0604020202020204" pitchFamily="34" charset="0"/>
              </a:rPr>
            </a:b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2736205955"/>
              </p:ext>
            </p:extLst>
          </p:nvPr>
        </p:nvGraphicFramePr>
        <p:xfrm>
          <a:off x="152400" y="1051560"/>
          <a:ext cx="845820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314674538"/>
              </p:ext>
            </p:extLst>
          </p:nvPr>
        </p:nvGraphicFramePr>
        <p:xfrm>
          <a:off x="152400" y="1234440"/>
          <a:ext cx="8610600" cy="5212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143000" y="2103120"/>
            <a:ext cx="2286000" cy="461665"/>
          </a:xfrm>
          <a:prstGeom prst="rect">
            <a:avLst/>
          </a:prstGeom>
          <a:noFill/>
        </p:spPr>
        <p:txBody>
          <a:bodyPr wrap="square" rtlCol="0">
            <a:spAutoFit/>
          </a:bodyPr>
          <a:lstStyle/>
          <a:p>
            <a:r>
              <a:rPr lang="en-US" dirty="0" smtClean="0"/>
              <a:t>National: 52%</a:t>
            </a:r>
            <a:endParaRPr lang="en-US" dirty="0"/>
          </a:p>
        </p:txBody>
      </p:sp>
    </p:spTree>
    <p:extLst>
      <p:ext uri="{BB962C8B-B14F-4D97-AF65-F5344CB8AC3E}">
        <p14:creationId xmlns:p14="http://schemas.microsoft.com/office/powerpoint/2010/main" val="24108947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762000"/>
          </a:xfrm>
        </p:spPr>
        <p:txBody>
          <a:bodyPr/>
          <a:lstStyle/>
          <a:p>
            <a:r>
              <a:rPr lang="en-US" b="1" dirty="0" smtClean="0"/>
              <a:t>General Background</a:t>
            </a:r>
            <a:endParaRPr lang="en-US" b="1" dirty="0"/>
          </a:p>
        </p:txBody>
      </p:sp>
      <p:sp>
        <p:nvSpPr>
          <p:cNvPr id="3" name="Content Placeholder 2"/>
          <p:cNvSpPr>
            <a:spLocks noGrp="1"/>
          </p:cNvSpPr>
          <p:nvPr>
            <p:ph idx="1"/>
          </p:nvPr>
        </p:nvSpPr>
        <p:spPr>
          <a:xfrm>
            <a:off x="228600" y="1524000"/>
            <a:ext cx="8763000" cy="4800600"/>
          </a:xfrm>
        </p:spPr>
        <p:txBody>
          <a:bodyPr/>
          <a:lstStyle/>
          <a:p>
            <a:r>
              <a:rPr lang="en-US" sz="2400" dirty="0" smtClean="0"/>
              <a:t>Emerging importance of accountability in public programs over last 20 years</a:t>
            </a:r>
          </a:p>
          <a:p>
            <a:r>
              <a:rPr lang="en-US" sz="2400" dirty="0" smtClean="0"/>
              <a:t>Not enough to have data on how many clients were served or how many hours of service were provided</a:t>
            </a:r>
          </a:p>
          <a:p>
            <a:r>
              <a:rPr lang="en-US" sz="2400" dirty="0" smtClean="0"/>
              <a:t>In special education in particular, the emphasis shifted from getting children access to services to focusing on the outcomes being achieved.</a:t>
            </a:r>
          </a:p>
          <a:p>
            <a:pPr marL="0" indent="0">
              <a:buNone/>
            </a:pPr>
            <a:endParaRPr lang="en-US" dirty="0" smtClean="0"/>
          </a:p>
          <a:p>
            <a:pPr marL="0" indent="0" algn="ctr">
              <a:buNone/>
            </a:pPr>
            <a:r>
              <a:rPr lang="en-US" sz="2600" dirty="0" smtClean="0">
                <a:effectLst>
                  <a:outerShdw blurRad="38100" dist="38100" dir="2700000" algn="tl">
                    <a:srgbClr val="000000">
                      <a:alpha val="43137"/>
                    </a:srgbClr>
                  </a:outerShdw>
                </a:effectLst>
              </a:rPr>
              <a:t>***Accountability is about demonstrating results.***</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20959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a:t>Part C:  Exited </a:t>
            </a:r>
            <a:r>
              <a:rPr lang="en-US" sz="3000" dirty="0" smtClean="0"/>
              <a:t>within </a:t>
            </a:r>
            <a:r>
              <a:rPr lang="en-US" sz="3000" dirty="0"/>
              <a:t>Age Expectations by State </a:t>
            </a:r>
            <a:r>
              <a:rPr lang="en-US" sz="3000" dirty="0" smtClean="0"/>
              <a:t>Percent </a:t>
            </a:r>
            <a:r>
              <a:rPr lang="en-US" sz="3000" dirty="0"/>
              <a:t>of </a:t>
            </a:r>
            <a:r>
              <a:rPr lang="en-US" sz="3000" dirty="0" err="1"/>
              <a:t>Exiters</a:t>
            </a:r>
            <a:r>
              <a:rPr lang="en-US" sz="3000" dirty="0"/>
              <a:t> </a:t>
            </a:r>
            <a:r>
              <a:rPr lang="en-US" sz="3000" u="sng" dirty="0"/>
              <a:t>Not Eligible for Part B</a:t>
            </a:r>
            <a:r>
              <a:rPr lang="en-US" sz="3000" dirty="0"/>
              <a:t>* </a:t>
            </a:r>
            <a:r>
              <a:rPr lang="en-US" sz="3000" dirty="0" smtClean="0"/>
              <a:t>2013-14  </a:t>
            </a:r>
            <a:r>
              <a:rPr lang="en-US" sz="3000" dirty="0"/>
              <a:t>- </a:t>
            </a:r>
            <a:r>
              <a:rPr lang="en-US" sz="3000" dirty="0" smtClean="0"/>
              <a:t>All States</a:t>
            </a:r>
            <a:r>
              <a:rPr lang="en-US" sz="2400" dirty="0"/>
              <a:t/>
            </a:r>
            <a:br>
              <a:rPr lang="en-US" sz="2400" dirty="0"/>
            </a:b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930231191"/>
              </p:ext>
            </p:extLst>
          </p:nvPr>
        </p:nvGraphicFramePr>
        <p:xfrm>
          <a:off x="152400" y="1752600"/>
          <a:ext cx="8686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2890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763000" cy="1371600"/>
          </a:xfrm>
        </p:spPr>
        <p:txBody>
          <a:bodyPr>
            <a:noAutofit/>
          </a:bodyPr>
          <a:lstStyle/>
          <a:p>
            <a:r>
              <a:rPr lang="en-US" sz="2800" dirty="0"/>
              <a:t>Part </a:t>
            </a:r>
            <a:r>
              <a:rPr lang="en-US" sz="2800" dirty="0" smtClean="0"/>
              <a:t>C: </a:t>
            </a:r>
            <a:r>
              <a:rPr lang="en-US" sz="2800" dirty="0"/>
              <a:t>Average Percentage Who Exited </a:t>
            </a:r>
            <a:r>
              <a:rPr lang="en-US" sz="2800" dirty="0" smtClean="0"/>
              <a:t>within </a:t>
            </a:r>
            <a:r>
              <a:rPr lang="en-US" sz="2800" dirty="0"/>
              <a:t>Age Expectations by </a:t>
            </a:r>
            <a:r>
              <a:rPr lang="en-US" sz="2800" u="sng" dirty="0"/>
              <a:t>State Percent </a:t>
            </a:r>
            <a:r>
              <a:rPr lang="en-US" sz="2800" u="sng" dirty="0" smtClean="0"/>
              <a:t>Served</a:t>
            </a:r>
            <a:r>
              <a:rPr lang="en-US" sz="2800" dirty="0" smtClean="0"/>
              <a:t>*, 2013-14 – All States</a:t>
            </a:r>
            <a:endParaRPr lang="en-US" sz="2800" dirty="0"/>
          </a:p>
        </p:txBody>
      </p:sp>
      <p:sp>
        <p:nvSpPr>
          <p:cNvPr id="2" name="Slide Number Placeholder 1"/>
          <p:cNvSpPr>
            <a:spLocks noGrp="1"/>
          </p:cNvSpPr>
          <p:nvPr>
            <p:ph type="sldNum" sz="quarter" idx="12"/>
          </p:nvPr>
        </p:nvSpPr>
        <p:spPr>
          <a:xfrm>
            <a:off x="8382000" y="6356350"/>
            <a:ext cx="609600" cy="365125"/>
          </a:xfrm>
          <a:prstGeom prst="rect">
            <a:avLst/>
          </a:prstGeom>
        </p:spPr>
        <p:txBody>
          <a:bodyPr/>
          <a:lstStyle/>
          <a:p>
            <a:pPr>
              <a:defRPr/>
            </a:pPr>
            <a:fld id="{31EB27D5-9FE2-45B4-B382-A68F76994014}" type="slidenum">
              <a:rPr lang="en-US" sz="1200" b="1" smtClean="0"/>
              <a:pPr>
                <a:defRPr/>
              </a:pPr>
              <a:t>31</a:t>
            </a:fld>
            <a:endParaRPr lang="en-US" sz="1200" b="1" dirty="0"/>
          </a:p>
        </p:txBody>
      </p:sp>
      <p:sp>
        <p:nvSpPr>
          <p:cNvPr id="11" name="TextBox 10"/>
          <p:cNvSpPr txBox="1"/>
          <p:nvPr/>
        </p:nvSpPr>
        <p:spPr>
          <a:xfrm>
            <a:off x="228600" y="6327798"/>
            <a:ext cx="7467600" cy="369332"/>
          </a:xfrm>
          <a:prstGeom prst="rect">
            <a:avLst/>
          </a:prstGeom>
          <a:noFill/>
        </p:spPr>
        <p:txBody>
          <a:bodyPr wrap="square" rtlCol="0">
            <a:spAutoFit/>
          </a:bodyPr>
          <a:lstStyle/>
          <a:p>
            <a:r>
              <a:rPr lang="en-US" sz="1800" dirty="0" smtClean="0">
                <a:latin typeface="+mn-lt"/>
              </a:rPr>
              <a:t>*</a:t>
            </a:r>
            <a:r>
              <a:rPr lang="en-US" sz="1800" u="sng" dirty="0">
                <a:hlinkClick r:id="rId3"/>
              </a:rPr>
              <a:t>http://www2.ed.gov/programs/osepidea/618-data/state-level-data-files</a:t>
            </a:r>
            <a:r>
              <a:rPr lang="en-US" sz="1800" u="sng" dirty="0" smtClean="0">
                <a:hlinkClick r:id="rId3"/>
              </a:rPr>
              <a:t>/</a:t>
            </a:r>
            <a:endParaRPr lang="en-US" sz="18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1409968541"/>
              </p:ext>
            </p:extLst>
          </p:nvPr>
        </p:nvGraphicFramePr>
        <p:xfrm>
          <a:off x="228601" y="1600200"/>
          <a:ext cx="8686800" cy="4727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80221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a:spLocks noGrp="1"/>
          </p:cNvSpPr>
          <p:nvPr>
            <p:ph type="title"/>
          </p:nvPr>
        </p:nvSpPr>
        <p:spPr>
          <a:xfrm>
            <a:off x="228600" y="228600"/>
            <a:ext cx="8763000" cy="1295400"/>
          </a:xfrm>
        </p:spPr>
        <p:txBody>
          <a:bodyPr>
            <a:noAutofit/>
          </a:bodyPr>
          <a:lstStyle/>
          <a:p>
            <a:r>
              <a:rPr lang="en-US" sz="2800" dirty="0"/>
              <a:t>Part </a:t>
            </a:r>
            <a:r>
              <a:rPr lang="en-US" sz="2800" dirty="0" smtClean="0"/>
              <a:t>C: </a:t>
            </a:r>
            <a:r>
              <a:rPr lang="en-US" sz="2800" dirty="0"/>
              <a:t>Average Percentage Who Exited </a:t>
            </a:r>
            <a:r>
              <a:rPr lang="en-US" sz="2800" dirty="0" smtClean="0"/>
              <a:t>within </a:t>
            </a:r>
            <a:r>
              <a:rPr lang="en-US" sz="2800" dirty="0"/>
              <a:t>Age Expectations by </a:t>
            </a:r>
            <a:r>
              <a:rPr lang="en-US" sz="2800" u="sng" dirty="0" smtClean="0"/>
              <a:t>ITCA Eligibility </a:t>
            </a:r>
            <a:r>
              <a:rPr lang="en-US" sz="2800" u="sng" dirty="0"/>
              <a:t>C</a:t>
            </a:r>
            <a:r>
              <a:rPr lang="en-US" sz="2800" u="sng" dirty="0" smtClean="0"/>
              <a:t>ategory</a:t>
            </a:r>
            <a:r>
              <a:rPr lang="en-US" sz="2800" dirty="0" smtClean="0"/>
              <a:t>, 2012-13, All States</a:t>
            </a:r>
            <a:endParaRPr lang="en-US" sz="2800" dirty="0"/>
          </a:p>
        </p:txBody>
      </p:sp>
      <p:sp>
        <p:nvSpPr>
          <p:cNvPr id="2" name="TextBox 1"/>
          <p:cNvSpPr txBox="1"/>
          <p:nvPr/>
        </p:nvSpPr>
        <p:spPr>
          <a:xfrm>
            <a:off x="8610600" y="6553200"/>
            <a:ext cx="533400" cy="276999"/>
          </a:xfrm>
          <a:prstGeom prst="rect">
            <a:avLst/>
          </a:prstGeom>
          <a:noFill/>
        </p:spPr>
        <p:txBody>
          <a:bodyPr wrap="square" rtlCol="0">
            <a:spAutoFit/>
          </a:bodyPr>
          <a:lstStyle/>
          <a:p>
            <a:r>
              <a:rPr lang="en-US" sz="1200" b="1" dirty="0" smtClean="0"/>
              <a:t>23</a:t>
            </a:r>
            <a:endParaRPr lang="en-US" sz="1200" b="1" dirty="0"/>
          </a:p>
        </p:txBody>
      </p:sp>
      <p:graphicFrame>
        <p:nvGraphicFramePr>
          <p:cNvPr id="7" name="Chart 6"/>
          <p:cNvGraphicFramePr>
            <a:graphicFrameLocks/>
          </p:cNvGraphicFramePr>
          <p:nvPr>
            <p:extLst>
              <p:ext uri="{D42A27DB-BD31-4B8C-83A1-F6EECF244321}">
                <p14:modId xmlns:p14="http://schemas.microsoft.com/office/powerpoint/2010/main" val="889451548"/>
              </p:ext>
            </p:extLst>
          </p:nvPr>
        </p:nvGraphicFramePr>
        <p:xfrm>
          <a:off x="197427" y="15240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8484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599"/>
            <a:ext cx="8763000" cy="1374775"/>
          </a:xfrm>
        </p:spPr>
        <p:txBody>
          <a:bodyPr>
            <a:noAutofit/>
          </a:bodyPr>
          <a:lstStyle/>
          <a:p>
            <a:r>
              <a:rPr lang="en-US" sz="2800" dirty="0"/>
              <a:t>Part </a:t>
            </a:r>
            <a:r>
              <a:rPr lang="en-US" sz="2800" dirty="0" smtClean="0"/>
              <a:t>B Preschool: </a:t>
            </a:r>
            <a:r>
              <a:rPr lang="en-US" sz="2800" dirty="0"/>
              <a:t>Average Percentage Who Exited </a:t>
            </a:r>
            <a:r>
              <a:rPr lang="en-US" sz="2800" dirty="0" smtClean="0"/>
              <a:t>within </a:t>
            </a:r>
            <a:r>
              <a:rPr lang="en-US" sz="2800" dirty="0"/>
              <a:t>Age Expectations by </a:t>
            </a:r>
            <a:r>
              <a:rPr lang="en-US" sz="2800" u="sng" dirty="0"/>
              <a:t>State Percent </a:t>
            </a:r>
            <a:r>
              <a:rPr lang="en-US" sz="2800" u="sng" dirty="0" smtClean="0"/>
              <a:t>Served</a:t>
            </a:r>
            <a:r>
              <a:rPr lang="en-US" sz="2800" dirty="0" smtClean="0"/>
              <a:t>, 2013-14,  All States (N=50)*</a:t>
            </a:r>
            <a:endParaRPr lang="en-US" sz="2800" dirty="0"/>
          </a:p>
        </p:txBody>
      </p:sp>
      <p:sp>
        <p:nvSpPr>
          <p:cNvPr id="2" name="Slide Number Placeholder 1"/>
          <p:cNvSpPr>
            <a:spLocks noGrp="1"/>
          </p:cNvSpPr>
          <p:nvPr>
            <p:ph type="sldNum" sz="quarter" idx="12"/>
          </p:nvPr>
        </p:nvSpPr>
        <p:spPr>
          <a:xfrm>
            <a:off x="8305800" y="6356350"/>
            <a:ext cx="381000" cy="365125"/>
          </a:xfrm>
          <a:prstGeom prst="rect">
            <a:avLst/>
          </a:prstGeom>
        </p:spPr>
        <p:txBody>
          <a:bodyPr/>
          <a:lstStyle/>
          <a:p>
            <a:pPr>
              <a:defRPr/>
            </a:pPr>
            <a:fld id="{31EB27D5-9FE2-45B4-B382-A68F76994014}" type="slidenum">
              <a:rPr lang="en-US" sz="1200" b="1" smtClean="0"/>
              <a:pPr>
                <a:defRPr/>
              </a:pPr>
              <a:t>33</a:t>
            </a:fld>
            <a:endParaRPr lang="en-US" sz="1200" b="1" dirty="0"/>
          </a:p>
        </p:txBody>
      </p:sp>
      <p:graphicFrame>
        <p:nvGraphicFramePr>
          <p:cNvPr id="6" name="Chart 5"/>
          <p:cNvGraphicFramePr>
            <a:graphicFrameLocks/>
          </p:cNvGraphicFramePr>
          <p:nvPr>
            <p:extLst>
              <p:ext uri="{D42A27DB-BD31-4B8C-83A1-F6EECF244321}">
                <p14:modId xmlns:p14="http://schemas.microsoft.com/office/powerpoint/2010/main" val="3999861608"/>
              </p:ext>
            </p:extLst>
          </p:nvPr>
        </p:nvGraphicFramePr>
        <p:xfrm>
          <a:off x="304800" y="16764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327798"/>
            <a:ext cx="8153400" cy="307777"/>
          </a:xfrm>
          <a:prstGeom prst="rect">
            <a:avLst/>
          </a:prstGeom>
          <a:noFill/>
        </p:spPr>
        <p:txBody>
          <a:bodyPr wrap="square" rtlCol="0">
            <a:spAutoFit/>
          </a:bodyPr>
          <a:lstStyle/>
          <a:p>
            <a:r>
              <a:rPr lang="en-US" sz="1400" dirty="0" smtClean="0">
                <a:latin typeface="+mn-lt"/>
              </a:rPr>
              <a:t>*child count data was not available for 1 state to compute percent served</a:t>
            </a:r>
            <a:endParaRPr lang="en-US" sz="1400" dirty="0">
              <a:latin typeface="+mn-lt"/>
            </a:endParaRPr>
          </a:p>
        </p:txBody>
      </p:sp>
    </p:spTree>
    <p:extLst>
      <p:ext uri="{BB962C8B-B14F-4D97-AF65-F5344CB8AC3E}">
        <p14:creationId xmlns:p14="http://schemas.microsoft.com/office/powerpoint/2010/main" val="42566353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cs typeface="Helvetica" panose="020B0604020202020204" pitchFamily="34" charset="0"/>
              </a:rPr>
              <a:t>Variation Over </a:t>
            </a:r>
            <a:r>
              <a:rPr lang="en-US" sz="5400" dirty="0">
                <a:cs typeface="Helvetica" panose="020B0604020202020204" pitchFamily="34" charset="0"/>
              </a:rPr>
              <a:t>T</a:t>
            </a:r>
            <a:r>
              <a:rPr lang="en-US" sz="5400" dirty="0" smtClean="0">
                <a:cs typeface="Helvetica" panose="020B0604020202020204" pitchFamily="34" charset="0"/>
              </a:rPr>
              <a:t>ime</a:t>
            </a:r>
            <a:endParaRPr lang="en-US" sz="5400" dirty="0">
              <a:solidFill>
                <a:srgbClr val="FF0000"/>
              </a:solidFill>
              <a:cs typeface="Helvetica" panose="020B0604020202020204" pitchFamily="34" charset="0"/>
            </a:endParaRPr>
          </a:p>
        </p:txBody>
      </p:sp>
      <p:sp>
        <p:nvSpPr>
          <p:cNvPr id="4" name="Slide Number Placeholder 3"/>
          <p:cNvSpPr>
            <a:spLocks noGrp="1"/>
          </p:cNvSpPr>
          <p:nvPr>
            <p:ph type="sldNum" sz="quarter" idx="11"/>
          </p:nvPr>
        </p:nvSpPr>
        <p:spPr>
          <a:xfrm>
            <a:off x="6553200" y="6294436"/>
            <a:ext cx="2133600" cy="365125"/>
          </a:xfrm>
        </p:spPr>
        <p:txBody>
          <a:bodyPr/>
          <a:lstStyle/>
          <a:p>
            <a:pPr>
              <a:defRPr/>
            </a:pPr>
            <a:fld id="{A16BC478-DA37-4AA0-BB58-E4FAC38A2556}" type="slidenum">
              <a:rPr lang="en-US" sz="1200" b="1" smtClean="0"/>
              <a:pPr>
                <a:defRPr/>
              </a:pPr>
              <a:t>34</a:t>
            </a:fld>
            <a:endParaRPr lang="en-US" sz="1200" b="1" dirty="0"/>
          </a:p>
        </p:txBody>
      </p:sp>
      <p:pic>
        <p:nvPicPr>
          <p:cNvPr id="5124" name="Picture 4" descr="\\128.18.33.159\org 653\Center Administration\StockPhotos\Categorized Library\All Photos\Toddlers\61062_everyda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3797333"/>
            <a:ext cx="1525299" cy="23098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128.18.33.159\org 653\Center Administration\StockPhotos\Categorized Library\All Photos\Babies\j039998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55738" y="4215146"/>
            <a:ext cx="2811462" cy="18735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28.18.33.159\org 653\Center Administration\StockPhotos\Categorized Library\All Photos\Preschool\Fotosearch_GTN116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498" y="3505200"/>
            <a:ext cx="2084117" cy="260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549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cs typeface="Helvetica" panose="020B0604020202020204" pitchFamily="34" charset="0"/>
              </a:rPr>
              <a:t>Interpreting Year-to-Year Change</a:t>
            </a:r>
            <a:endParaRPr lang="en-US" sz="3000" dirty="0">
              <a:cs typeface="Helvetica"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A16BC478-DA37-4AA0-BB58-E4FAC38A2556}" type="slidenum">
              <a:rPr lang="en-US" sz="1200" b="1" smtClean="0"/>
              <a:pPr>
                <a:defRPr/>
              </a:pPr>
              <a:t>35</a:t>
            </a:fld>
            <a:endParaRPr lang="en-US" sz="1200" b="1" dirty="0"/>
          </a:p>
        </p:txBody>
      </p:sp>
      <p:graphicFrame>
        <p:nvGraphicFramePr>
          <p:cNvPr id="28" name="Table 27"/>
          <p:cNvGraphicFramePr>
            <a:graphicFrameLocks noGrp="1"/>
          </p:cNvGraphicFramePr>
          <p:nvPr>
            <p:extLst>
              <p:ext uri="{D42A27DB-BD31-4B8C-83A1-F6EECF244321}">
                <p14:modId xmlns:p14="http://schemas.microsoft.com/office/powerpoint/2010/main" val="4174094118"/>
              </p:ext>
            </p:extLst>
          </p:nvPr>
        </p:nvGraphicFramePr>
        <p:xfrm>
          <a:off x="457200" y="883920"/>
          <a:ext cx="8229600" cy="5560657"/>
        </p:xfrm>
        <a:graphic>
          <a:graphicData uri="http://schemas.openxmlformats.org/drawingml/2006/table">
            <a:tbl>
              <a:tblPr firstRow="1" bandRow="1">
                <a:tableStyleId>{85BE263C-DBD7-4A20-BB59-AAB30ACAA65A}</a:tableStyleId>
              </a:tblPr>
              <a:tblGrid>
                <a:gridCol w="4343400"/>
                <a:gridCol w="3886200"/>
              </a:tblGrid>
              <a:tr h="440017">
                <a:tc>
                  <a:txBody>
                    <a:bodyPr/>
                    <a:lstStyle/>
                    <a:p>
                      <a:r>
                        <a:rPr lang="en-US" sz="2000" dirty="0" smtClean="0"/>
                        <a:t>Types of Change</a:t>
                      </a:r>
                      <a:endParaRPr lang="en-US" sz="2000" dirty="0"/>
                    </a:p>
                  </a:txBody>
                  <a:tcPr/>
                </a:tc>
                <a:tc>
                  <a:txBody>
                    <a:bodyPr/>
                    <a:lstStyle/>
                    <a:p>
                      <a:r>
                        <a:rPr lang="en-US" sz="2000" dirty="0" smtClean="0"/>
                        <a:t>2008-09                        2013-14</a:t>
                      </a:r>
                      <a:endParaRPr lang="en-US" sz="2000" dirty="0"/>
                    </a:p>
                  </a:txBody>
                  <a:tcPr/>
                </a:tc>
              </a:tr>
              <a:tr h="759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smtClean="0"/>
                        <a:t>Small variations </a:t>
                      </a:r>
                      <a:r>
                        <a:rPr lang="en-US" sz="2400" dirty="0" smtClean="0"/>
                        <a:t>from year to year are expected</a:t>
                      </a:r>
                      <a:endParaRPr lang="en-US" sz="2400" dirty="0"/>
                    </a:p>
                  </a:txBody>
                  <a:tcPr/>
                </a:tc>
                <a:tc>
                  <a:txBody>
                    <a:bodyPr/>
                    <a:lstStyle/>
                    <a:p>
                      <a:endParaRPr lang="en-US" dirty="0"/>
                    </a:p>
                  </a:txBody>
                  <a:tcPr/>
                </a:tc>
              </a:tr>
              <a:tr h="1410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smtClean="0"/>
                        <a:t>Large consistent increases </a:t>
                      </a:r>
                      <a:r>
                        <a:rPr lang="en-US" sz="2400" dirty="0" smtClean="0"/>
                        <a:t>are good news particularly when linked to programmatic changes</a:t>
                      </a:r>
                      <a:endParaRPr lang="en-US" sz="2400" dirty="0"/>
                    </a:p>
                  </a:txBody>
                  <a:tcPr/>
                </a:tc>
                <a:tc>
                  <a:txBody>
                    <a:bodyPr/>
                    <a:lstStyle/>
                    <a:p>
                      <a:endParaRPr lang="en-US" dirty="0"/>
                    </a:p>
                  </a:txBody>
                  <a:tcPr/>
                </a:tc>
              </a:tr>
              <a:tr h="1084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smtClean="0"/>
                        <a:t>Large consistent decreases </a:t>
                      </a:r>
                      <a:r>
                        <a:rPr lang="en-US" sz="2400" dirty="0" smtClean="0"/>
                        <a:t>require explanation (e.g. changing population)</a:t>
                      </a:r>
                      <a:endParaRPr lang="en-US" sz="2400" dirty="0" smtClean="0">
                        <a:latin typeface="+mn-lt"/>
                      </a:endParaRPr>
                    </a:p>
                  </a:txBody>
                  <a:tcPr/>
                </a:tc>
                <a:tc>
                  <a:txBody>
                    <a:bodyPr/>
                    <a:lstStyle/>
                    <a:p>
                      <a:endParaRPr lang="en-US" dirty="0"/>
                    </a:p>
                  </a:txBody>
                  <a:tcPr/>
                </a:tc>
              </a:tr>
              <a:tr h="1410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smtClean="0"/>
                        <a:t>Large up and down changes </a:t>
                      </a:r>
                      <a:r>
                        <a:rPr lang="en-US" sz="2400" dirty="0" smtClean="0"/>
                        <a:t>are an indicator of questionable data quality and require explanation</a:t>
                      </a:r>
                      <a:endParaRPr lang="en-US" sz="2400" dirty="0" smtClean="0">
                        <a:latin typeface="+mn-lt"/>
                      </a:endParaRPr>
                    </a:p>
                  </a:txBody>
                  <a:tcPr/>
                </a:tc>
                <a:tc>
                  <a:txBody>
                    <a:bodyPr/>
                    <a:lstStyle/>
                    <a:p>
                      <a:endParaRPr lang="en-US" dirty="0"/>
                    </a:p>
                  </a:txBody>
                  <a:tcPr/>
                </a:tc>
              </a:tr>
            </a:tbl>
          </a:graphicData>
        </a:graphic>
      </p:graphicFrame>
      <p:cxnSp>
        <p:nvCxnSpPr>
          <p:cNvPr id="29" name="Straight Connector 28"/>
          <p:cNvCxnSpPr/>
          <p:nvPr/>
        </p:nvCxnSpPr>
        <p:spPr>
          <a:xfrm flipV="1">
            <a:off x="5181600" y="2514600"/>
            <a:ext cx="3048000" cy="9144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61098" y="4061637"/>
            <a:ext cx="3168502" cy="662763"/>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105400" y="5410200"/>
            <a:ext cx="609600" cy="3048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15000" y="5410200"/>
            <a:ext cx="685800" cy="4572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400800" y="5410200"/>
            <a:ext cx="800100" cy="4572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62800" y="5410200"/>
            <a:ext cx="914400" cy="3048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105400" y="1752600"/>
            <a:ext cx="762000" cy="762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67400" y="1752600"/>
            <a:ext cx="762000" cy="1524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629400" y="1752600"/>
            <a:ext cx="857250" cy="152400"/>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86650" y="1763233"/>
            <a:ext cx="762000" cy="141767"/>
          </a:xfrm>
          <a:prstGeom prst="line">
            <a:avLst/>
          </a:prstGeom>
          <a:ln>
            <a:solidFill>
              <a:srgbClr val="1B41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7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0000"/>
                </a:solidFill>
                <a:cs typeface="Helvetica" panose="020B0604020202020204" pitchFamily="34" charset="0"/>
              </a:rPr>
              <a:t>Part C</a:t>
            </a:r>
            <a:r>
              <a:rPr lang="en-US" sz="2800" dirty="0" smtClean="0">
                <a:solidFill>
                  <a:srgbClr val="000000"/>
                </a:solidFill>
                <a:cs typeface="Helvetica" panose="020B0604020202020204" pitchFamily="34" charset="0"/>
              </a:rPr>
              <a:t>: </a:t>
            </a:r>
            <a:r>
              <a:rPr lang="en-US" sz="2800" dirty="0">
                <a:solidFill>
                  <a:srgbClr val="000000"/>
                </a:solidFill>
                <a:cs typeface="Helvetica" panose="020B0604020202020204" pitchFamily="34" charset="0"/>
              </a:rPr>
              <a:t>Trends Over Time: Greater Than Expected Growth– Social Emotional, </a:t>
            </a:r>
            <a:r>
              <a:rPr lang="en-US" sz="2800" dirty="0" smtClean="0">
                <a:solidFill>
                  <a:srgbClr val="000000"/>
                </a:solidFill>
                <a:cs typeface="Helvetica" panose="020B0604020202020204" pitchFamily="34" charset="0"/>
              </a:rPr>
              <a:t>2013-2014, </a:t>
            </a:r>
            <a:r>
              <a:rPr lang="en-US" sz="2800" u="sng" dirty="0">
                <a:solidFill>
                  <a:srgbClr val="000000"/>
                </a:solidFill>
                <a:cs typeface="Helvetica" panose="020B0604020202020204" pitchFamily="34" charset="0"/>
              </a:rPr>
              <a:t>All States</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3172412154"/>
              </p:ext>
            </p:extLst>
          </p:nvPr>
        </p:nvGraphicFramePr>
        <p:xfrm>
          <a:off x="76200" y="1417320"/>
          <a:ext cx="891540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7659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0000"/>
                </a:solidFill>
                <a:cs typeface="Helvetica" panose="020B0604020202020204" pitchFamily="34" charset="0"/>
              </a:rPr>
              <a:t>Part B Preschool: </a:t>
            </a:r>
            <a:r>
              <a:rPr lang="en-US" sz="2800" dirty="0" smtClean="0">
                <a:solidFill>
                  <a:srgbClr val="000000"/>
                </a:solidFill>
                <a:cs typeface="Helvetica" panose="020B0604020202020204" pitchFamily="34" charset="0"/>
              </a:rPr>
              <a:t>Trends Over Time: Greater Than Expected Growth– Social Emotional, 2013-2014, </a:t>
            </a:r>
            <a:r>
              <a:rPr lang="en-US" sz="2800" u="sng" dirty="0">
                <a:solidFill>
                  <a:srgbClr val="000000"/>
                </a:solidFill>
                <a:cs typeface="Helvetica" panose="020B0604020202020204" pitchFamily="34" charset="0"/>
              </a:rPr>
              <a:t>All </a:t>
            </a:r>
            <a:r>
              <a:rPr lang="en-US" sz="2800" u="sng" dirty="0" smtClean="0">
                <a:solidFill>
                  <a:srgbClr val="000000"/>
                </a:solidFill>
                <a:cs typeface="Helvetica" panose="020B0604020202020204" pitchFamily="34" charset="0"/>
              </a:rPr>
              <a:t>States</a:t>
            </a:r>
            <a:endParaRPr lang="en-US" sz="28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804829732"/>
              </p:ext>
            </p:extLst>
          </p:nvPr>
        </p:nvGraphicFramePr>
        <p:xfrm>
          <a:off x="381000" y="1508125"/>
          <a:ext cx="8763000" cy="5213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2258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447800"/>
          </a:xfrm>
        </p:spPr>
        <p:txBody>
          <a:bodyPr>
            <a:noAutofit/>
          </a:bodyPr>
          <a:lstStyle/>
          <a:p>
            <a:r>
              <a:rPr lang="en-US" sz="3000" dirty="0" smtClean="0">
                <a:latin typeface="Helvetica" panose="020B0604020202020204" pitchFamily="34" charset="0"/>
                <a:cs typeface="Helvetica" panose="020B0604020202020204" pitchFamily="34" charset="0"/>
              </a:rPr>
              <a:t>Part C: Statistically Significant* Change between 2012-13 and 2013-14: All States (N=51)</a:t>
            </a:r>
            <a:endParaRPr lang="en-US" sz="3000" dirty="0">
              <a:latin typeface="Helvetica" panose="020B0604020202020204" pitchFamily="34" charset="0"/>
              <a:cs typeface="Helvetica"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57331466"/>
              </p:ext>
            </p:extLst>
          </p:nvPr>
        </p:nvGraphicFramePr>
        <p:xfrm>
          <a:off x="304800" y="2057400"/>
          <a:ext cx="8610604" cy="2580891"/>
        </p:xfrm>
        <a:graphic>
          <a:graphicData uri="http://schemas.openxmlformats.org/drawingml/2006/table">
            <a:tbl>
              <a:tblPr firstRow="1" bandRow="1">
                <a:tableStyleId>{5C22544A-7EE6-4342-B048-85BDC9FD1C3A}</a:tableStyleId>
              </a:tblPr>
              <a:tblGrid>
                <a:gridCol w="1426030"/>
                <a:gridCol w="1197429"/>
                <a:gridCol w="1197429"/>
                <a:gridCol w="1197429"/>
                <a:gridCol w="1197429"/>
                <a:gridCol w="1197429"/>
                <a:gridCol w="1197429"/>
              </a:tblGrid>
              <a:tr h="761999">
                <a:tc>
                  <a:txBody>
                    <a:bodyPr/>
                    <a:lstStyle/>
                    <a:p>
                      <a:pPr algn="l" fontAlgn="b"/>
                      <a:r>
                        <a:rPr lang="en-US" sz="2000" b="0" i="0" u="none" strike="noStrike" dirty="0">
                          <a:solidFill>
                            <a:srgbClr val="000000"/>
                          </a:solidFill>
                          <a:effectLst/>
                          <a:latin typeface="+mn-lt"/>
                        </a:rPr>
                        <a:t>Statistically Significant Change </a:t>
                      </a:r>
                    </a:p>
                  </a:txBody>
                  <a:tcPr marL="9525" marR="9525" marT="9525" marB="0" anchor="b"/>
                </a:tc>
                <a:tc>
                  <a:txBody>
                    <a:bodyPr/>
                    <a:lstStyle/>
                    <a:p>
                      <a:pPr algn="l" fontAlgn="b"/>
                      <a:r>
                        <a:rPr lang="en-US" sz="2400" b="0" i="0" u="none" strike="noStrike" dirty="0" smtClean="0">
                          <a:solidFill>
                            <a:srgbClr val="000000"/>
                          </a:solidFill>
                          <a:effectLst/>
                          <a:latin typeface="+mn-lt"/>
                        </a:rPr>
                        <a:t>OC1-SS1</a:t>
                      </a:r>
                      <a:endParaRPr lang="en-US" sz="2400" b="0" i="0" u="none" strike="noStrike" dirty="0">
                        <a:solidFill>
                          <a:srgbClr val="000000"/>
                        </a:solidFill>
                        <a:effectLst/>
                        <a:latin typeface="+mn-lt"/>
                      </a:endParaRPr>
                    </a:p>
                  </a:txBody>
                  <a:tcPr marL="9525" marR="9525" marT="9525" marB="0" anchor="b"/>
                </a:tc>
                <a:tc>
                  <a:txBody>
                    <a:bodyPr/>
                    <a:lstStyle/>
                    <a:p>
                      <a:pPr algn="l" fontAlgn="b"/>
                      <a:r>
                        <a:rPr lang="en-US" sz="2400" b="0" i="0" u="none" strike="noStrike" dirty="0">
                          <a:solidFill>
                            <a:srgbClr val="000000"/>
                          </a:solidFill>
                          <a:effectLst/>
                          <a:latin typeface="+mn-lt"/>
                        </a:rPr>
                        <a:t>OC2-SS1</a:t>
                      </a:r>
                    </a:p>
                  </a:txBody>
                  <a:tcPr marL="9525" marR="9525" marT="9525" marB="0" anchor="b"/>
                </a:tc>
                <a:tc>
                  <a:txBody>
                    <a:bodyPr/>
                    <a:lstStyle/>
                    <a:p>
                      <a:pPr algn="l" fontAlgn="b"/>
                      <a:r>
                        <a:rPr lang="en-US" sz="2400" b="0" i="0" u="none" strike="noStrike">
                          <a:solidFill>
                            <a:srgbClr val="000000"/>
                          </a:solidFill>
                          <a:effectLst/>
                          <a:latin typeface="+mn-lt"/>
                        </a:rPr>
                        <a:t>OC3-SS1</a:t>
                      </a:r>
                    </a:p>
                  </a:txBody>
                  <a:tcPr marL="9525" marR="9525" marT="9525" marB="0" anchor="b"/>
                </a:tc>
                <a:tc>
                  <a:txBody>
                    <a:bodyPr/>
                    <a:lstStyle/>
                    <a:p>
                      <a:pPr algn="l" fontAlgn="b"/>
                      <a:r>
                        <a:rPr lang="en-US" sz="2400" b="0" i="0" u="none" strike="noStrike" dirty="0">
                          <a:solidFill>
                            <a:srgbClr val="000000"/>
                          </a:solidFill>
                          <a:effectLst/>
                          <a:latin typeface="+mn-lt"/>
                        </a:rPr>
                        <a:t>OC1-SS2</a:t>
                      </a:r>
                    </a:p>
                  </a:txBody>
                  <a:tcPr marL="9525" marR="9525" marT="9525" marB="0" anchor="b"/>
                </a:tc>
                <a:tc>
                  <a:txBody>
                    <a:bodyPr/>
                    <a:lstStyle/>
                    <a:p>
                      <a:pPr algn="l" fontAlgn="b"/>
                      <a:r>
                        <a:rPr lang="en-US" sz="2400" b="0" i="0" u="none" strike="noStrike">
                          <a:solidFill>
                            <a:srgbClr val="000000"/>
                          </a:solidFill>
                          <a:effectLst/>
                          <a:latin typeface="+mn-lt"/>
                        </a:rPr>
                        <a:t>OC2-SS2</a:t>
                      </a:r>
                    </a:p>
                  </a:txBody>
                  <a:tcPr marL="9525" marR="9525" marT="9525" marB="0" anchor="b"/>
                </a:tc>
                <a:tc>
                  <a:txBody>
                    <a:bodyPr/>
                    <a:lstStyle/>
                    <a:p>
                      <a:pPr algn="l" fontAlgn="b"/>
                      <a:r>
                        <a:rPr lang="en-US" sz="2400" b="0" i="0" u="none" strike="noStrike">
                          <a:solidFill>
                            <a:srgbClr val="000000"/>
                          </a:solidFill>
                          <a:effectLst/>
                          <a:latin typeface="+mn-lt"/>
                        </a:rPr>
                        <a:t>OC3-SS2</a:t>
                      </a:r>
                    </a:p>
                  </a:txBody>
                  <a:tcPr marL="9525" marR="9525" marT="9525" marB="0" anchor="b"/>
                </a:tc>
              </a:tr>
              <a:tr h="552322">
                <a:tc>
                  <a:txBody>
                    <a:bodyPr/>
                    <a:lstStyle/>
                    <a:p>
                      <a:pPr algn="l" fontAlgn="b"/>
                      <a:r>
                        <a:rPr lang="en-US" sz="2400" b="0" i="0" u="none" strike="noStrike">
                          <a:solidFill>
                            <a:srgbClr val="000000"/>
                          </a:solidFill>
                          <a:effectLst/>
                          <a:latin typeface="+mn-lt"/>
                        </a:rPr>
                        <a:t>Negative</a:t>
                      </a:r>
                    </a:p>
                  </a:txBody>
                  <a:tcPr marL="9525" marR="9525" marT="9525" marB="0" anchor="b"/>
                </a:tc>
                <a:tc>
                  <a:txBody>
                    <a:bodyPr/>
                    <a:lstStyle/>
                    <a:p>
                      <a:pPr algn="r" fontAlgn="t"/>
                      <a:r>
                        <a:rPr lang="en-US" sz="2800" b="0" i="0" u="none" strike="noStrike" dirty="0">
                          <a:solidFill>
                            <a:srgbClr val="000000"/>
                          </a:solidFill>
                          <a:effectLst/>
                          <a:latin typeface="+mn-lt"/>
                        </a:rPr>
                        <a:t>2</a:t>
                      </a:r>
                    </a:p>
                  </a:txBody>
                  <a:tcPr marL="9525" marR="9525" marT="9525" marB="0"/>
                </a:tc>
                <a:tc>
                  <a:txBody>
                    <a:bodyPr/>
                    <a:lstStyle/>
                    <a:p>
                      <a:pPr algn="r" fontAlgn="t"/>
                      <a:r>
                        <a:rPr lang="en-US" sz="2800" b="0" i="0" u="none" strike="noStrike" dirty="0">
                          <a:solidFill>
                            <a:srgbClr val="000000"/>
                          </a:solidFill>
                          <a:effectLst/>
                          <a:latin typeface="+mn-lt"/>
                        </a:rPr>
                        <a:t>9</a:t>
                      </a:r>
                    </a:p>
                  </a:txBody>
                  <a:tcPr marL="9525" marR="9525" marT="9525" marB="0"/>
                </a:tc>
                <a:tc>
                  <a:txBody>
                    <a:bodyPr/>
                    <a:lstStyle/>
                    <a:p>
                      <a:pPr algn="r" fontAlgn="t"/>
                      <a:r>
                        <a:rPr lang="en-US" sz="2800" b="0" i="0" u="none" strike="noStrike" dirty="0">
                          <a:solidFill>
                            <a:srgbClr val="000000"/>
                          </a:solidFill>
                          <a:effectLst/>
                          <a:latin typeface="+mn-lt"/>
                        </a:rPr>
                        <a:t>4</a:t>
                      </a:r>
                    </a:p>
                  </a:txBody>
                  <a:tcPr marL="9525" marR="9525" marT="9525" marB="0"/>
                </a:tc>
                <a:tc>
                  <a:txBody>
                    <a:bodyPr/>
                    <a:lstStyle/>
                    <a:p>
                      <a:pPr algn="r" fontAlgn="t"/>
                      <a:r>
                        <a:rPr lang="en-US" sz="2800" b="0" i="0" u="none" strike="noStrike" dirty="0" smtClean="0">
                          <a:solidFill>
                            <a:srgbClr val="000000"/>
                          </a:solidFill>
                          <a:effectLst/>
                          <a:latin typeface="+mn-lt"/>
                        </a:rPr>
                        <a:t>10</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a:solidFill>
                            <a:srgbClr val="000000"/>
                          </a:solidFill>
                          <a:effectLst/>
                          <a:latin typeface="+mn-lt"/>
                        </a:rPr>
                        <a:t>7</a:t>
                      </a:r>
                    </a:p>
                  </a:txBody>
                  <a:tcPr marL="9525" marR="9525" marT="9525" marB="0"/>
                </a:tc>
                <a:tc>
                  <a:txBody>
                    <a:bodyPr/>
                    <a:lstStyle/>
                    <a:p>
                      <a:pPr algn="r" fontAlgn="t"/>
                      <a:r>
                        <a:rPr lang="en-US" sz="2800" b="0" i="0" u="none" strike="noStrike" dirty="0" smtClean="0">
                          <a:solidFill>
                            <a:srgbClr val="000000"/>
                          </a:solidFill>
                          <a:effectLst/>
                          <a:latin typeface="+mn-lt"/>
                        </a:rPr>
                        <a:t>8</a:t>
                      </a:r>
                      <a:endParaRPr lang="en-US" sz="2800" b="0" i="0" u="none" strike="noStrike" dirty="0">
                        <a:solidFill>
                          <a:srgbClr val="000000"/>
                        </a:solidFill>
                        <a:effectLst/>
                        <a:latin typeface="+mn-lt"/>
                      </a:endParaRPr>
                    </a:p>
                  </a:txBody>
                  <a:tcPr marL="9525" marR="9525" marT="9525" marB="0"/>
                </a:tc>
              </a:tr>
              <a:tr h="552322">
                <a:tc>
                  <a:txBody>
                    <a:bodyPr/>
                    <a:lstStyle/>
                    <a:p>
                      <a:pPr algn="l" fontAlgn="b"/>
                      <a:r>
                        <a:rPr lang="en-US" sz="2400" b="0" i="0" u="none" strike="noStrike">
                          <a:solidFill>
                            <a:srgbClr val="000000"/>
                          </a:solidFill>
                          <a:effectLst/>
                          <a:latin typeface="+mn-lt"/>
                        </a:rPr>
                        <a:t>None</a:t>
                      </a:r>
                    </a:p>
                  </a:txBody>
                  <a:tcPr marL="9525" marR="9525" marT="9525" marB="0" anchor="b"/>
                </a:tc>
                <a:tc>
                  <a:txBody>
                    <a:bodyPr/>
                    <a:lstStyle/>
                    <a:p>
                      <a:pPr algn="r" fontAlgn="t"/>
                      <a:r>
                        <a:rPr lang="en-US" sz="2800" b="0" i="0" u="none" strike="noStrike" dirty="0" smtClean="0">
                          <a:solidFill>
                            <a:srgbClr val="000000"/>
                          </a:solidFill>
                          <a:effectLst/>
                          <a:latin typeface="+mn-lt"/>
                        </a:rPr>
                        <a:t>44</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36</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39</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34</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41</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39</a:t>
                      </a:r>
                      <a:endParaRPr lang="en-US" sz="2800" b="0" i="0" u="none" strike="noStrike" dirty="0">
                        <a:solidFill>
                          <a:srgbClr val="000000"/>
                        </a:solidFill>
                        <a:effectLst/>
                        <a:latin typeface="+mn-lt"/>
                      </a:endParaRPr>
                    </a:p>
                  </a:txBody>
                  <a:tcPr marL="9525" marR="9525" marT="9525" marB="0"/>
                </a:tc>
              </a:tr>
              <a:tr h="552322">
                <a:tc>
                  <a:txBody>
                    <a:bodyPr/>
                    <a:lstStyle/>
                    <a:p>
                      <a:pPr algn="l" fontAlgn="b"/>
                      <a:r>
                        <a:rPr lang="en-US" sz="2400" b="0" i="0" u="none" strike="noStrike">
                          <a:solidFill>
                            <a:srgbClr val="000000"/>
                          </a:solidFill>
                          <a:effectLst/>
                          <a:latin typeface="+mn-lt"/>
                        </a:rPr>
                        <a:t>Positive</a:t>
                      </a:r>
                    </a:p>
                  </a:txBody>
                  <a:tcPr marL="9525" marR="9525" marT="9525" marB="0" anchor="b">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5</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6</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8</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7</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3</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4</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4294967295"/>
          </p:nvPr>
        </p:nvSpPr>
        <p:spPr>
          <a:xfrm>
            <a:off x="8686800" y="6466779"/>
            <a:ext cx="533400" cy="365125"/>
          </a:xfrm>
          <a:prstGeom prst="rect">
            <a:avLst/>
          </a:prstGeom>
        </p:spPr>
        <p:txBody>
          <a:bodyPr/>
          <a:lstStyle/>
          <a:p>
            <a:pPr>
              <a:defRPr/>
            </a:pPr>
            <a:fld id="{C98F68AA-35BB-4185-9B0E-39E6B2692DDD}" type="slidenum">
              <a:rPr lang="en-US" sz="1200" b="1" smtClean="0"/>
              <a:pPr>
                <a:defRPr/>
              </a:pPr>
              <a:t>38</a:t>
            </a:fld>
            <a:endParaRPr lang="en-US" sz="1200" b="1" dirty="0"/>
          </a:p>
        </p:txBody>
      </p:sp>
      <p:sp>
        <p:nvSpPr>
          <p:cNvPr id="3" name="TextBox 2"/>
          <p:cNvSpPr txBox="1"/>
          <p:nvPr/>
        </p:nvSpPr>
        <p:spPr>
          <a:xfrm>
            <a:off x="304800" y="4876800"/>
            <a:ext cx="3962400" cy="400110"/>
          </a:xfrm>
          <a:prstGeom prst="rect">
            <a:avLst/>
          </a:prstGeom>
          <a:noFill/>
        </p:spPr>
        <p:txBody>
          <a:bodyPr wrap="square" rtlCol="0">
            <a:spAutoFit/>
          </a:bodyPr>
          <a:lstStyle/>
          <a:p>
            <a:r>
              <a:rPr lang="en-US" sz="2000" dirty="0" smtClean="0">
                <a:latin typeface="+mn-lt"/>
              </a:rPr>
              <a:t>*p&lt;.05</a:t>
            </a:r>
            <a:endParaRPr lang="en-US" sz="2000" dirty="0">
              <a:latin typeface="+mn-lt"/>
            </a:endParaRPr>
          </a:p>
        </p:txBody>
      </p:sp>
    </p:spTree>
    <p:extLst>
      <p:ext uri="{BB962C8B-B14F-4D97-AF65-F5344CB8AC3E}">
        <p14:creationId xmlns:p14="http://schemas.microsoft.com/office/powerpoint/2010/main" val="38736742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583118"/>
          </a:xfrm>
        </p:spPr>
        <p:txBody>
          <a:bodyPr>
            <a:noAutofit/>
          </a:bodyPr>
          <a:lstStyle/>
          <a:p>
            <a:r>
              <a:rPr lang="en-US" sz="3000" dirty="0" smtClean="0">
                <a:latin typeface="Helvetica" panose="020B0604020202020204" pitchFamily="34" charset="0"/>
                <a:cs typeface="Helvetica" panose="020B0604020202020204" pitchFamily="34" charset="0"/>
              </a:rPr>
              <a:t>Part B  Preschoo</a:t>
            </a:r>
            <a:r>
              <a:rPr lang="en-US" sz="3000" dirty="0">
                <a:latin typeface="Helvetica" panose="020B0604020202020204" pitchFamily="34" charset="0"/>
                <a:cs typeface="Helvetica" panose="020B0604020202020204" pitchFamily="34" charset="0"/>
              </a:rPr>
              <a:t>l</a:t>
            </a:r>
            <a:r>
              <a:rPr lang="en-US" sz="3000" dirty="0" smtClean="0">
                <a:latin typeface="Helvetica" panose="020B0604020202020204" pitchFamily="34" charset="0"/>
                <a:cs typeface="Helvetica" panose="020B0604020202020204" pitchFamily="34" charset="0"/>
              </a:rPr>
              <a:t>: </a:t>
            </a:r>
            <a:r>
              <a:rPr lang="en-US" sz="3000" dirty="0">
                <a:latin typeface="Helvetica" panose="020B0604020202020204" pitchFamily="34" charset="0"/>
                <a:cs typeface="Helvetica" panose="020B0604020202020204" pitchFamily="34" charset="0"/>
              </a:rPr>
              <a:t>Statistically </a:t>
            </a:r>
            <a:r>
              <a:rPr lang="en-US" sz="3000" dirty="0" smtClean="0">
                <a:latin typeface="Helvetica" panose="020B0604020202020204" pitchFamily="34" charset="0"/>
                <a:cs typeface="Helvetica" panose="020B0604020202020204" pitchFamily="34" charset="0"/>
              </a:rPr>
              <a:t>Significant</a:t>
            </a:r>
            <a:r>
              <a:rPr lang="en-US" sz="3000" dirty="0">
                <a:latin typeface="Helvetica" panose="020B0604020202020204" pitchFamily="34" charset="0"/>
                <a:cs typeface="Helvetica" panose="020B0604020202020204" pitchFamily="34" charset="0"/>
              </a:rPr>
              <a:t>* </a:t>
            </a:r>
            <a:r>
              <a:rPr lang="en-US" sz="3000" dirty="0" smtClean="0">
                <a:latin typeface="Helvetica" panose="020B0604020202020204" pitchFamily="34" charset="0"/>
                <a:cs typeface="Helvetica" panose="020B0604020202020204" pitchFamily="34" charset="0"/>
              </a:rPr>
              <a:t>Change between 2012-13 and 2013-14: All States (N=51)</a:t>
            </a:r>
            <a:endParaRPr lang="en-US" sz="3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C98F68AA-35BB-4185-9B0E-39E6B2692DDD}" type="slidenum">
              <a:rPr lang="en-US" sz="1200" b="1" smtClean="0"/>
              <a:pPr>
                <a:defRPr/>
              </a:pPr>
              <a:t>39</a:t>
            </a:fld>
            <a:endParaRPr lang="en-US" sz="1200" b="1"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891838986"/>
              </p:ext>
            </p:extLst>
          </p:nvPr>
        </p:nvGraphicFramePr>
        <p:xfrm>
          <a:off x="320634" y="1752600"/>
          <a:ext cx="8547968" cy="2599038"/>
        </p:xfrm>
        <a:graphic>
          <a:graphicData uri="http://schemas.openxmlformats.org/drawingml/2006/table">
            <a:tbl>
              <a:tblPr firstRow="1" bandRow="1">
                <a:tableStyleId>{5C22544A-7EE6-4342-B048-85BDC9FD1C3A}</a:tableStyleId>
              </a:tblPr>
              <a:tblGrid>
                <a:gridCol w="1463165"/>
                <a:gridCol w="1086229"/>
                <a:gridCol w="1158026"/>
                <a:gridCol w="1210137"/>
                <a:gridCol w="1210137"/>
                <a:gridCol w="1210137"/>
                <a:gridCol w="1210137"/>
              </a:tblGrid>
              <a:tr h="954405">
                <a:tc>
                  <a:txBody>
                    <a:bodyPr/>
                    <a:lstStyle/>
                    <a:p>
                      <a:pPr algn="l" fontAlgn="b"/>
                      <a:r>
                        <a:rPr lang="en-US" sz="2000" b="0" u="none" strike="noStrike" dirty="0">
                          <a:solidFill>
                            <a:schemeClr val="tx1"/>
                          </a:solidFill>
                          <a:effectLst/>
                          <a:latin typeface="+mn-lt"/>
                        </a:rPr>
                        <a:t>Statistically Significant Change </a:t>
                      </a:r>
                      <a:endParaRPr lang="en-US" sz="20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a:solidFill>
                            <a:schemeClr val="tx1"/>
                          </a:solidFill>
                          <a:effectLst/>
                          <a:latin typeface="+mn-lt"/>
                        </a:rPr>
                        <a:t>OC1-SS1</a:t>
                      </a:r>
                      <a:endParaRPr lang="en-US" sz="24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a:solidFill>
                            <a:schemeClr val="tx1"/>
                          </a:solidFill>
                          <a:effectLst/>
                          <a:latin typeface="+mn-lt"/>
                        </a:rPr>
                        <a:t>OC2-SS1</a:t>
                      </a:r>
                      <a:endParaRPr lang="en-US" sz="24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a:solidFill>
                            <a:schemeClr val="tx1"/>
                          </a:solidFill>
                          <a:effectLst/>
                          <a:latin typeface="+mn-lt"/>
                        </a:rPr>
                        <a:t>OC3-SS1</a:t>
                      </a:r>
                      <a:endParaRPr lang="en-US" sz="24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a:solidFill>
                            <a:schemeClr val="tx1"/>
                          </a:solidFill>
                          <a:effectLst/>
                          <a:latin typeface="+mn-lt"/>
                        </a:rPr>
                        <a:t>OC1-SS2</a:t>
                      </a:r>
                      <a:endParaRPr lang="en-US" sz="24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a:solidFill>
                            <a:schemeClr val="tx1"/>
                          </a:solidFill>
                          <a:effectLst/>
                          <a:latin typeface="+mn-lt"/>
                        </a:rPr>
                        <a:t>OC2-SS2</a:t>
                      </a:r>
                      <a:endParaRPr lang="en-US" sz="2400" b="0" i="0" u="none" strike="noStrike" dirty="0">
                        <a:solidFill>
                          <a:schemeClr val="tx1"/>
                        </a:solidFill>
                        <a:effectLst/>
                        <a:latin typeface="+mn-lt"/>
                      </a:endParaRPr>
                    </a:p>
                  </a:txBody>
                  <a:tcPr marL="9525" marR="9525" marT="9525" marB="0" anchor="b"/>
                </a:tc>
                <a:tc>
                  <a:txBody>
                    <a:bodyPr/>
                    <a:lstStyle/>
                    <a:p>
                      <a:pPr algn="l" fontAlgn="b"/>
                      <a:r>
                        <a:rPr lang="en-US" sz="2400" b="0" u="none" strike="noStrike" dirty="0" smtClean="0">
                          <a:solidFill>
                            <a:schemeClr val="tx1"/>
                          </a:solidFill>
                          <a:effectLst/>
                          <a:latin typeface="+mn-lt"/>
                        </a:rPr>
                        <a:t>OC3-SS2</a:t>
                      </a:r>
                      <a:endParaRPr lang="en-US" sz="2400" b="0" i="0" u="none" strike="noStrike" dirty="0">
                        <a:solidFill>
                          <a:schemeClr val="tx1"/>
                        </a:solidFill>
                        <a:effectLst/>
                        <a:latin typeface="+mn-lt"/>
                      </a:endParaRPr>
                    </a:p>
                  </a:txBody>
                  <a:tcPr marL="9525" marR="9525" marT="9525" marB="0" anchor="b"/>
                </a:tc>
              </a:tr>
              <a:tr h="548211">
                <a:tc>
                  <a:txBody>
                    <a:bodyPr/>
                    <a:lstStyle/>
                    <a:p>
                      <a:pPr algn="l" fontAlgn="b"/>
                      <a:r>
                        <a:rPr lang="en-US" sz="2400" u="none" strike="noStrike" dirty="0">
                          <a:effectLst/>
                          <a:latin typeface="+mn-lt"/>
                        </a:rPr>
                        <a:t>Negative</a:t>
                      </a:r>
                      <a:endParaRPr lang="en-US" sz="2400" b="0" i="0" u="none" strike="noStrike" dirty="0">
                        <a:solidFill>
                          <a:srgbClr val="000000"/>
                        </a:solidFill>
                        <a:effectLst/>
                        <a:latin typeface="+mn-lt"/>
                      </a:endParaRPr>
                    </a:p>
                  </a:txBody>
                  <a:tcPr marL="9525" marR="9525" marT="9525" marB="0" anchor="b"/>
                </a:tc>
                <a:tc>
                  <a:txBody>
                    <a:bodyPr/>
                    <a:lstStyle/>
                    <a:p>
                      <a:pPr algn="r" fontAlgn="t"/>
                      <a:r>
                        <a:rPr lang="en-US" sz="2800" b="0" i="0" u="none" strike="noStrike" dirty="0" smtClean="0">
                          <a:solidFill>
                            <a:srgbClr val="000000"/>
                          </a:solidFill>
                          <a:effectLst/>
                          <a:latin typeface="+mn-lt"/>
                        </a:rPr>
                        <a:t>9</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a:solidFill>
                            <a:srgbClr val="000000"/>
                          </a:solidFill>
                          <a:effectLst/>
                          <a:latin typeface="+mn-lt"/>
                        </a:rPr>
                        <a:t>7</a:t>
                      </a:r>
                    </a:p>
                  </a:txBody>
                  <a:tcPr marL="9525" marR="9525" marT="9525" marB="0"/>
                </a:tc>
                <a:tc>
                  <a:txBody>
                    <a:bodyPr/>
                    <a:lstStyle/>
                    <a:p>
                      <a:pPr algn="r" fontAlgn="t"/>
                      <a:r>
                        <a:rPr lang="en-US" sz="2800" b="0" i="0" u="none" strike="noStrike" dirty="0" smtClean="0">
                          <a:solidFill>
                            <a:srgbClr val="000000"/>
                          </a:solidFill>
                          <a:effectLst/>
                          <a:latin typeface="+mn-lt"/>
                        </a:rPr>
                        <a:t>7</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14</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11</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13</a:t>
                      </a:r>
                      <a:endParaRPr lang="en-US" sz="2800" b="0" i="0" u="none" strike="noStrike" dirty="0">
                        <a:solidFill>
                          <a:srgbClr val="000000"/>
                        </a:solidFill>
                        <a:effectLst/>
                        <a:latin typeface="+mn-lt"/>
                      </a:endParaRPr>
                    </a:p>
                  </a:txBody>
                  <a:tcPr marL="9525" marR="9525" marT="9525" marB="0"/>
                </a:tc>
              </a:tr>
              <a:tr h="548211">
                <a:tc>
                  <a:txBody>
                    <a:bodyPr/>
                    <a:lstStyle/>
                    <a:p>
                      <a:pPr algn="l" fontAlgn="b"/>
                      <a:r>
                        <a:rPr lang="en-US" sz="2400" u="none" strike="noStrike" dirty="0">
                          <a:effectLst/>
                          <a:latin typeface="+mn-lt"/>
                        </a:rPr>
                        <a:t>None</a:t>
                      </a:r>
                      <a:endParaRPr lang="en-US" sz="2400" b="0" i="0" u="none" strike="noStrike" dirty="0">
                        <a:solidFill>
                          <a:srgbClr val="000000"/>
                        </a:solidFill>
                        <a:effectLst/>
                        <a:latin typeface="+mn-lt"/>
                      </a:endParaRPr>
                    </a:p>
                  </a:txBody>
                  <a:tcPr marL="9525" marR="9525" marT="9525" marB="0" anchor="b"/>
                </a:tc>
                <a:tc>
                  <a:txBody>
                    <a:bodyPr/>
                    <a:lstStyle/>
                    <a:p>
                      <a:pPr algn="r" fontAlgn="t"/>
                      <a:r>
                        <a:rPr lang="en-US" sz="2800" b="0" i="0" u="none" strike="noStrike" dirty="0" smtClean="0">
                          <a:solidFill>
                            <a:srgbClr val="000000"/>
                          </a:solidFill>
                          <a:effectLst/>
                          <a:latin typeface="+mn-lt"/>
                        </a:rPr>
                        <a:t>31</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34</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35</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30</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32</a:t>
                      </a:r>
                      <a:endParaRPr lang="en-US" sz="2800" b="0" i="0" u="none" strike="noStrike" dirty="0">
                        <a:solidFill>
                          <a:srgbClr val="000000"/>
                        </a:solidFill>
                        <a:effectLst/>
                        <a:latin typeface="+mn-lt"/>
                      </a:endParaRPr>
                    </a:p>
                  </a:txBody>
                  <a:tcPr marL="9525" marR="9525" marT="9525" marB="0"/>
                </a:tc>
                <a:tc>
                  <a:txBody>
                    <a:bodyPr/>
                    <a:lstStyle/>
                    <a:p>
                      <a:pPr algn="r" fontAlgn="t"/>
                      <a:r>
                        <a:rPr lang="en-US" sz="2800" b="0" i="0" u="none" strike="noStrike" dirty="0" smtClean="0">
                          <a:solidFill>
                            <a:srgbClr val="000000"/>
                          </a:solidFill>
                          <a:effectLst/>
                          <a:latin typeface="+mn-lt"/>
                        </a:rPr>
                        <a:t>33</a:t>
                      </a:r>
                      <a:endParaRPr lang="en-US" sz="2800" b="0" i="0" u="none" strike="noStrike" dirty="0">
                        <a:solidFill>
                          <a:srgbClr val="000000"/>
                        </a:solidFill>
                        <a:effectLst/>
                        <a:latin typeface="+mn-lt"/>
                      </a:endParaRPr>
                    </a:p>
                  </a:txBody>
                  <a:tcPr marL="9525" marR="9525" marT="9525" marB="0"/>
                </a:tc>
              </a:tr>
              <a:tr h="548211">
                <a:tc>
                  <a:txBody>
                    <a:bodyPr/>
                    <a:lstStyle/>
                    <a:p>
                      <a:pPr algn="l" fontAlgn="b"/>
                      <a:r>
                        <a:rPr lang="en-US" sz="2400" u="none" strike="noStrike" dirty="0">
                          <a:effectLst/>
                          <a:latin typeface="+mn-lt"/>
                        </a:rPr>
                        <a:t>Positive</a:t>
                      </a:r>
                      <a:endParaRPr lang="en-US" sz="2400" b="0" i="0" u="none" strike="noStrike" dirty="0">
                        <a:solidFill>
                          <a:srgbClr val="000000"/>
                        </a:solidFill>
                        <a:effectLst/>
                        <a:latin typeface="+mn-lt"/>
                      </a:endParaRPr>
                    </a:p>
                  </a:txBody>
                  <a:tcPr marL="9525" marR="9525" marT="9525" marB="0" anchor="b">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smtClean="0">
                          <a:solidFill>
                            <a:srgbClr val="000000"/>
                          </a:solidFill>
                          <a:effectLst/>
                          <a:latin typeface="+mn-lt"/>
                        </a:rPr>
                        <a:t>10</a:t>
                      </a:r>
                      <a:endParaRPr lang="en-US" sz="2800" b="0" i="0" u="none" strike="noStrike" dirty="0">
                        <a:solidFill>
                          <a:srgbClr val="000000"/>
                        </a:solidFill>
                        <a:effectLst/>
                        <a:latin typeface="+mn-lt"/>
                      </a:endParaRP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smtClean="0">
                          <a:solidFill>
                            <a:srgbClr val="000000"/>
                          </a:solidFill>
                          <a:effectLst/>
                          <a:latin typeface="+mn-lt"/>
                        </a:rPr>
                        <a:t>9</a:t>
                      </a:r>
                      <a:endParaRPr lang="en-US" sz="2800" b="0" i="0" u="none" strike="noStrike" dirty="0">
                        <a:solidFill>
                          <a:srgbClr val="000000"/>
                        </a:solidFill>
                        <a:effectLst/>
                        <a:latin typeface="+mn-lt"/>
                      </a:endParaRP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8</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6</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smtClean="0">
                          <a:solidFill>
                            <a:srgbClr val="000000"/>
                          </a:solidFill>
                          <a:effectLst/>
                          <a:latin typeface="+mn-lt"/>
                        </a:rPr>
                        <a:t>7</a:t>
                      </a:r>
                      <a:endParaRPr lang="en-US" sz="2800" b="0" i="0" u="none" strike="noStrike" dirty="0">
                        <a:solidFill>
                          <a:srgbClr val="000000"/>
                        </a:solidFill>
                        <a:effectLst/>
                        <a:latin typeface="+mn-lt"/>
                      </a:endParaRP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c>
                  <a:txBody>
                    <a:bodyPr/>
                    <a:lstStyle/>
                    <a:p>
                      <a:pPr algn="r" fontAlgn="t"/>
                      <a:r>
                        <a:rPr lang="en-US" sz="2800" b="0" i="0" u="none" strike="noStrike" dirty="0">
                          <a:solidFill>
                            <a:srgbClr val="000000"/>
                          </a:solidFill>
                          <a:effectLst/>
                          <a:latin typeface="+mn-lt"/>
                        </a:rPr>
                        <a:t>4</a:t>
                      </a:r>
                    </a:p>
                  </a:txBody>
                  <a:tcPr marL="9525" marR="9525" marT="9525" marB="0">
                    <a:lnB w="12700" cap="flat" cmpd="sng" algn="ctr">
                      <a:solidFill>
                        <a:schemeClr val="accent2">
                          <a:lumMod val="60000"/>
                          <a:lumOff val="40000"/>
                        </a:schemeClr>
                      </a:solidFill>
                      <a:prstDash val="solid"/>
                      <a:round/>
                      <a:headEnd type="none" w="med" len="med"/>
                      <a:tailEnd type="none" w="med" len="med"/>
                    </a:lnB>
                  </a:tcPr>
                </a:tc>
              </a:tr>
            </a:tbl>
          </a:graphicData>
        </a:graphic>
      </p:graphicFrame>
      <p:sp>
        <p:nvSpPr>
          <p:cNvPr id="7" name="TextBox 6"/>
          <p:cNvSpPr txBox="1"/>
          <p:nvPr/>
        </p:nvSpPr>
        <p:spPr>
          <a:xfrm>
            <a:off x="304800" y="4472225"/>
            <a:ext cx="4114800" cy="400110"/>
          </a:xfrm>
          <a:prstGeom prst="rect">
            <a:avLst/>
          </a:prstGeom>
          <a:noFill/>
        </p:spPr>
        <p:txBody>
          <a:bodyPr wrap="square" rtlCol="0">
            <a:spAutoFit/>
          </a:bodyPr>
          <a:lstStyle/>
          <a:p>
            <a:r>
              <a:rPr lang="en-US" sz="2000" dirty="0" smtClean="0">
                <a:latin typeface="+mn-lt"/>
              </a:rPr>
              <a:t>*p&lt;.05</a:t>
            </a:r>
            <a:endParaRPr lang="en-US" sz="2000" dirty="0">
              <a:latin typeface="+mn-lt"/>
            </a:endParaRPr>
          </a:p>
        </p:txBody>
      </p:sp>
    </p:spTree>
    <p:extLst>
      <p:ext uri="{BB962C8B-B14F-4D97-AF65-F5344CB8AC3E}">
        <p14:creationId xmlns:p14="http://schemas.microsoft.com/office/powerpoint/2010/main" val="1431088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Federal Funding</a:t>
            </a:r>
            <a:endParaRPr lang="en-US" b="1" dirty="0"/>
          </a:p>
        </p:txBody>
      </p:sp>
      <p:sp>
        <p:nvSpPr>
          <p:cNvPr id="3" name="Content Placeholder 2"/>
          <p:cNvSpPr>
            <a:spLocks noGrp="1"/>
          </p:cNvSpPr>
          <p:nvPr>
            <p:ph idx="1"/>
          </p:nvPr>
        </p:nvSpPr>
        <p:spPr>
          <a:xfrm>
            <a:off x="228600" y="914400"/>
            <a:ext cx="8763000" cy="5486400"/>
          </a:xfrm>
        </p:spPr>
        <p:txBody>
          <a:bodyPr/>
          <a:lstStyle/>
          <a:p>
            <a:r>
              <a:rPr lang="en-US" sz="2400" dirty="0" smtClean="0"/>
              <a:t>Every year the Office of Special Education Programs (OSEP) in the US Department of Education distributes federal IDEA funds to state Part C  and Part B Preschool agencies.  For 2014,</a:t>
            </a:r>
          </a:p>
          <a:p>
            <a:pPr lvl="1"/>
            <a:r>
              <a:rPr lang="en-US" sz="2400" dirty="0" smtClean="0"/>
              <a:t>Part C:</a:t>
            </a:r>
          </a:p>
          <a:p>
            <a:pPr lvl="1"/>
            <a:r>
              <a:rPr lang="en-US" sz="2400" dirty="0" smtClean="0"/>
              <a:t>Part B Preschool: </a:t>
            </a:r>
          </a:p>
          <a:p>
            <a:r>
              <a:rPr lang="en-US" sz="2400" dirty="0"/>
              <a:t>All federal agencies are required to report on the outcomes achieved by their </a:t>
            </a:r>
            <a:r>
              <a:rPr lang="en-US" sz="2400" dirty="0" smtClean="0"/>
              <a:t>programs.</a:t>
            </a:r>
            <a:endParaRPr lang="en-US" sz="2400" dirty="0"/>
          </a:p>
          <a:p>
            <a:r>
              <a:rPr lang="en-US" sz="2400" dirty="0" smtClean="0"/>
              <a:t>In 2005, OSEP required states to report data on child outcomes so the agency could:</a:t>
            </a:r>
          </a:p>
          <a:p>
            <a:pPr lvl="1"/>
            <a:r>
              <a:rPr lang="en-US" sz="2400" dirty="0" smtClean="0"/>
              <a:t>Justify the funding for Part C and Part B Preschool.</a:t>
            </a:r>
          </a:p>
          <a:p>
            <a:pPr lvl="1"/>
            <a:r>
              <a:rPr lang="en-US" sz="2400" dirty="0" smtClean="0"/>
              <a:t>Fulfill its requirement to report data on the outcomes of Part C and Part B Preschool.</a:t>
            </a:r>
          </a:p>
          <a:p>
            <a:endParaRPr lang="en-US" dirty="0"/>
          </a:p>
        </p:txBody>
      </p:sp>
    </p:spTree>
    <p:extLst>
      <p:ext uri="{BB962C8B-B14F-4D97-AF65-F5344CB8AC3E}">
        <p14:creationId xmlns:p14="http://schemas.microsoft.com/office/powerpoint/2010/main" val="34732399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2DiagRect">
            <a:avLst/>
          </a:prstGeom>
          <a:noFill/>
          <a:ln>
            <a:noFill/>
          </a:ln>
        </p:spPr>
        <p:txBody>
          <a:bodyPr>
            <a:noAutofit/>
          </a:bodyPr>
          <a:lstStyle/>
          <a:p>
            <a:r>
              <a:rPr lang="en-US" sz="3600" dirty="0" smtClean="0">
                <a:cs typeface="Helvetica" panose="020B0604020202020204" pitchFamily="34" charset="0"/>
              </a:rPr>
              <a:t>TA Requested by States</a:t>
            </a:r>
            <a:endParaRPr lang="en-US" sz="3600" dirty="0">
              <a:solidFill>
                <a:srgbClr val="FF0000"/>
              </a:solidFill>
              <a:cs typeface="Helvetica" panose="020B0604020202020204" pitchFamily="34" charset="0"/>
            </a:endParaRPr>
          </a:p>
        </p:txBody>
      </p:sp>
      <p:sp>
        <p:nvSpPr>
          <p:cNvPr id="9" name="Content Placeholder 8"/>
          <p:cNvSpPr>
            <a:spLocks noGrp="1"/>
          </p:cNvSpPr>
          <p:nvPr>
            <p:ph idx="1"/>
          </p:nvPr>
        </p:nvSpPr>
        <p:spPr/>
        <p:txBody>
          <a:bodyPr/>
          <a:lstStyle/>
          <a:p>
            <a:r>
              <a:rPr lang="en-US" sz="2400" dirty="0" smtClean="0">
                <a:latin typeface="+mn-lt"/>
              </a:rPr>
              <a:t>Data Quality</a:t>
            </a:r>
          </a:p>
          <a:p>
            <a:pPr lvl="1"/>
            <a:r>
              <a:rPr lang="en-US" sz="2400" dirty="0" smtClean="0">
                <a:latin typeface="+mn-lt"/>
              </a:rPr>
              <a:t>Increasing the number of children/families in the data</a:t>
            </a:r>
          </a:p>
          <a:p>
            <a:pPr lvl="1"/>
            <a:r>
              <a:rPr lang="en-US" sz="2400" dirty="0" smtClean="0">
                <a:latin typeface="+mn-lt"/>
              </a:rPr>
              <a:t>Pattern checking to identify data quality issues</a:t>
            </a:r>
          </a:p>
          <a:p>
            <a:pPr lvl="1"/>
            <a:r>
              <a:rPr lang="en-US" sz="2400" dirty="0" smtClean="0">
                <a:latin typeface="+mn-lt"/>
              </a:rPr>
              <a:t>Training, guidance, supervision, etc.</a:t>
            </a:r>
          </a:p>
        </p:txBody>
      </p:sp>
      <p:sp>
        <p:nvSpPr>
          <p:cNvPr id="6" name="Slide Number Placeholder 5"/>
          <p:cNvSpPr>
            <a:spLocks noGrp="1"/>
          </p:cNvSpPr>
          <p:nvPr>
            <p:ph type="sldNum" sz="quarter" idx="4294967295"/>
          </p:nvPr>
        </p:nvSpPr>
        <p:spPr>
          <a:xfrm>
            <a:off x="8686800" y="6492875"/>
            <a:ext cx="457200" cy="365125"/>
          </a:xfrm>
          <a:prstGeom prst="rect">
            <a:avLst/>
          </a:prstGeom>
        </p:spPr>
        <p:txBody>
          <a:bodyPr/>
          <a:lstStyle/>
          <a:p>
            <a:fld id="{E3706C0D-52CB-4A2E-8FC0-352807947FB8}" type="slidenum">
              <a:rPr lang="en-US" sz="1200" b="1" smtClean="0"/>
              <a:pPr/>
              <a:t>40</a:t>
            </a:fld>
            <a:endParaRPr lang="en-US" sz="1200" b="1" dirty="0"/>
          </a:p>
        </p:txBody>
      </p:sp>
    </p:spTree>
    <p:extLst>
      <p:ext uri="{BB962C8B-B14F-4D97-AF65-F5344CB8AC3E}">
        <p14:creationId xmlns:p14="http://schemas.microsoft.com/office/powerpoint/2010/main" val="72011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a:t>
            </a:r>
            <a:endParaRPr lang="en-US" dirty="0"/>
          </a:p>
        </p:txBody>
      </p:sp>
      <p:sp>
        <p:nvSpPr>
          <p:cNvPr id="3" name="Content Placeholder 2"/>
          <p:cNvSpPr>
            <a:spLocks noGrp="1"/>
          </p:cNvSpPr>
          <p:nvPr>
            <p:ph idx="1"/>
          </p:nvPr>
        </p:nvSpPr>
        <p:spPr/>
        <p:txBody>
          <a:bodyPr/>
          <a:lstStyle/>
          <a:p>
            <a:r>
              <a:rPr lang="en-US" sz="2800" dirty="0" smtClean="0"/>
              <a:t>What do you know about your state’s data?</a:t>
            </a:r>
          </a:p>
          <a:p>
            <a:pPr lvl="1"/>
            <a:r>
              <a:rPr lang="en-US" sz="2800" dirty="0" smtClean="0"/>
              <a:t>Have you seen it?</a:t>
            </a:r>
          </a:p>
          <a:p>
            <a:pPr lvl="1"/>
            <a:r>
              <a:rPr lang="en-US" sz="2800" dirty="0" smtClean="0"/>
              <a:t>Are you contributing data?</a:t>
            </a:r>
          </a:p>
          <a:p>
            <a:pPr lvl="1"/>
            <a:r>
              <a:rPr lang="en-US" sz="2800" dirty="0" smtClean="0"/>
              <a:t>Have you participated in discussions about the data?</a:t>
            </a:r>
          </a:p>
          <a:p>
            <a:r>
              <a:rPr lang="en-US" sz="2800" dirty="0" smtClean="0"/>
              <a:t>Do you have any concerns about your state’s data and why?</a:t>
            </a:r>
          </a:p>
          <a:p>
            <a:r>
              <a:rPr lang="en-US" sz="2800" dirty="0" smtClean="0"/>
              <a:t>What is your state doing to improve the quality of its child outcomes data?</a:t>
            </a:r>
            <a:endParaRPr lang="en-US" sz="2800" dirty="0"/>
          </a:p>
        </p:txBody>
      </p:sp>
    </p:spTree>
    <p:extLst>
      <p:ext uri="{BB962C8B-B14F-4D97-AF65-F5344CB8AC3E}">
        <p14:creationId xmlns:p14="http://schemas.microsoft.com/office/powerpoint/2010/main" val="2236123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7239000" cy="5486400"/>
          </a:xfrm>
        </p:spPr>
        <p:txBody>
          <a:bodyPr/>
          <a:lstStyle/>
          <a:p>
            <a:pPr marL="0" indent="0" algn="ctr">
              <a:buNone/>
            </a:pPr>
            <a:endParaRPr lang="en-US" sz="3600" b="1" dirty="0" smtClean="0">
              <a:solidFill>
                <a:schemeClr val="bg2">
                  <a:lumMod val="25000"/>
                </a:schemeClr>
              </a:solidFill>
            </a:endParaRPr>
          </a:p>
          <a:p>
            <a:pPr marL="0" indent="0" algn="ctr">
              <a:buNone/>
            </a:pPr>
            <a:endParaRPr lang="en-US" sz="3600" b="1" dirty="0" smtClean="0">
              <a:solidFill>
                <a:schemeClr val="bg2">
                  <a:lumMod val="25000"/>
                </a:schemeClr>
              </a:solidFill>
            </a:endParaRPr>
          </a:p>
          <a:p>
            <a:pPr marL="0" indent="0" algn="ctr">
              <a:buNone/>
            </a:pPr>
            <a:r>
              <a:rPr lang="en-US" sz="3600" b="1" dirty="0" smtClean="0">
                <a:solidFill>
                  <a:schemeClr val="bg2">
                    <a:lumMod val="25000"/>
                  </a:schemeClr>
                </a:solidFill>
              </a:rPr>
              <a:t>Who Uses the Data? </a:t>
            </a:r>
          </a:p>
          <a:p>
            <a:pPr marL="0" indent="0" algn="ctr">
              <a:buNone/>
            </a:pPr>
            <a:r>
              <a:rPr lang="en-US" sz="3600" b="1" dirty="0" smtClean="0">
                <a:solidFill>
                  <a:schemeClr val="bg2">
                    <a:lumMod val="25000"/>
                  </a:schemeClr>
                </a:solidFill>
              </a:rPr>
              <a:t>What For?</a:t>
            </a:r>
            <a:endParaRPr lang="en-US" sz="3600" b="1" dirty="0">
              <a:solidFill>
                <a:schemeClr val="bg2">
                  <a:lumMod val="25000"/>
                </a:schemeClr>
              </a:solidFill>
            </a:endParaRPr>
          </a:p>
        </p:txBody>
      </p:sp>
    </p:spTree>
    <p:extLst>
      <p:ext uri="{BB962C8B-B14F-4D97-AF65-F5344CB8AC3E}">
        <p14:creationId xmlns:p14="http://schemas.microsoft.com/office/powerpoint/2010/main" val="17861692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the Child Outcomes Data</a:t>
            </a:r>
            <a:endParaRPr lang="en-US" dirty="0"/>
          </a:p>
        </p:txBody>
      </p:sp>
      <p:sp>
        <p:nvSpPr>
          <p:cNvPr id="3" name="Content Placeholder 2"/>
          <p:cNvSpPr>
            <a:spLocks noGrp="1"/>
          </p:cNvSpPr>
          <p:nvPr>
            <p:ph idx="1"/>
          </p:nvPr>
        </p:nvSpPr>
        <p:spPr/>
        <p:txBody>
          <a:bodyPr/>
          <a:lstStyle/>
          <a:p>
            <a:r>
              <a:rPr lang="en-US" sz="2800" dirty="0" smtClean="0"/>
              <a:t>Policy-making</a:t>
            </a:r>
          </a:p>
          <a:p>
            <a:pPr lvl="1"/>
            <a:r>
              <a:rPr lang="en-US" sz="2400" dirty="0" smtClean="0"/>
              <a:t>Justifying the amount of federal funding for the Part C and Part B Preschool </a:t>
            </a:r>
          </a:p>
          <a:p>
            <a:r>
              <a:rPr lang="en-US" sz="2800" dirty="0" smtClean="0"/>
              <a:t>Accountability</a:t>
            </a:r>
          </a:p>
          <a:p>
            <a:pPr lvl="1"/>
            <a:r>
              <a:rPr lang="en-US" sz="2400" dirty="0" smtClean="0"/>
              <a:t>Federal monitoring of states (Determinations)</a:t>
            </a:r>
          </a:p>
          <a:p>
            <a:pPr lvl="1"/>
            <a:r>
              <a:rPr lang="en-US" sz="2400" dirty="0" smtClean="0"/>
              <a:t>States monitoring of locals</a:t>
            </a:r>
          </a:p>
          <a:p>
            <a:r>
              <a:rPr lang="en-US" sz="2800" dirty="0" smtClean="0"/>
              <a:t>Program improvement</a:t>
            </a:r>
          </a:p>
          <a:p>
            <a:pPr lvl="1"/>
            <a:r>
              <a:rPr lang="en-US" sz="2400" dirty="0" smtClean="0"/>
              <a:t>State Systemic Improvement Plan (SSIP)</a:t>
            </a:r>
          </a:p>
          <a:p>
            <a:pPr lvl="1"/>
            <a:r>
              <a:rPr lang="en-US" sz="2400" dirty="0" smtClean="0"/>
              <a:t>General program improvement</a:t>
            </a:r>
          </a:p>
          <a:p>
            <a:endParaRPr lang="en-US" dirty="0"/>
          </a:p>
        </p:txBody>
      </p:sp>
    </p:spTree>
    <p:extLst>
      <p:ext uri="{BB962C8B-B14F-4D97-AF65-F5344CB8AC3E}">
        <p14:creationId xmlns:p14="http://schemas.microsoft.com/office/powerpoint/2010/main" val="3057921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Funding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4620560"/>
              </p:ext>
            </p:extLst>
          </p:nvPr>
        </p:nvGraphicFramePr>
        <p:xfrm>
          <a:off x="914400" y="2819400"/>
          <a:ext cx="7467600" cy="1463039"/>
        </p:xfrm>
        <a:graphic>
          <a:graphicData uri="http://schemas.openxmlformats.org/drawingml/2006/table">
            <a:tbl>
              <a:tblPr firstRow="1" bandRow="1">
                <a:tableStyleId>{D7AC3CCA-C797-4891-BE02-D94E43425B78}</a:tableStyleId>
              </a:tblPr>
              <a:tblGrid>
                <a:gridCol w="4622800"/>
                <a:gridCol w="2844800"/>
              </a:tblGrid>
              <a:tr h="370840">
                <a:tc>
                  <a:txBody>
                    <a:bodyPr/>
                    <a:lstStyle/>
                    <a:p>
                      <a:r>
                        <a:rPr lang="en-US" sz="2800" b="0" dirty="0" smtClean="0"/>
                        <a:t>Part C</a:t>
                      </a:r>
                      <a:endParaRPr lang="en-US" sz="2800" b="0" dirty="0"/>
                    </a:p>
                  </a:txBody>
                  <a:tcPr>
                    <a:solidFill>
                      <a:schemeClr val="bg1"/>
                    </a:solidFill>
                  </a:tcPr>
                </a:tc>
                <a:tc>
                  <a:txBody>
                    <a:bodyPr/>
                    <a:lstStyle/>
                    <a:p>
                      <a:r>
                        <a:rPr lang="en-US" sz="2800" b="0" kern="1200" dirty="0" smtClean="0">
                          <a:solidFill>
                            <a:schemeClr val="dk1"/>
                          </a:solidFill>
                          <a:effectLst/>
                          <a:latin typeface="+mn-lt"/>
                          <a:ea typeface="+mn-ea"/>
                          <a:cs typeface="+mn-cs"/>
                        </a:rPr>
                        <a:t>$438,498,000</a:t>
                      </a:r>
                      <a:endParaRPr lang="en-US" sz="2800" b="0" dirty="0"/>
                    </a:p>
                  </a:txBody>
                  <a:tcPr>
                    <a:solidFill>
                      <a:schemeClr val="bg1"/>
                    </a:solidFill>
                  </a:tcPr>
                </a:tc>
              </a:tr>
              <a:tr h="370840">
                <a:tc>
                  <a:txBody>
                    <a:bodyPr/>
                    <a:lstStyle/>
                    <a:p>
                      <a:r>
                        <a:rPr lang="en-US" sz="2800" b="0" dirty="0" smtClean="0"/>
                        <a:t>Preschool  Special Education</a:t>
                      </a:r>
                      <a:r>
                        <a:rPr lang="en-US" sz="2800" b="0" baseline="0" dirty="0" smtClean="0"/>
                        <a:t> (Section 619)</a:t>
                      </a:r>
                      <a:endParaRPr lang="en-US" sz="2800" b="0"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a:t>
                      </a:r>
                      <a:r>
                        <a:rPr lang="en-US" sz="2800" b="0" kern="1200" dirty="0" smtClean="0">
                          <a:solidFill>
                            <a:schemeClr val="dk1"/>
                          </a:solidFill>
                          <a:effectLst/>
                          <a:latin typeface="+mn-lt"/>
                          <a:ea typeface="+mn-ea"/>
                          <a:cs typeface="+mn-cs"/>
                        </a:rPr>
                        <a:t>353,238,000</a:t>
                      </a:r>
                    </a:p>
                  </a:txBody>
                  <a:tcPr anchor="b">
                    <a:solidFill>
                      <a:schemeClr val="bg1"/>
                    </a:solidFill>
                  </a:tcPr>
                </a:tc>
              </a:tr>
            </a:tbl>
          </a:graphicData>
        </a:graphic>
      </p:graphicFrame>
    </p:spTree>
    <p:extLst>
      <p:ext uri="{BB962C8B-B14F-4D97-AF65-F5344CB8AC3E}">
        <p14:creationId xmlns:p14="http://schemas.microsoft.com/office/powerpoint/2010/main" val="37239977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Monitoring</a:t>
            </a:r>
            <a:endParaRPr lang="en-US" dirty="0"/>
          </a:p>
        </p:txBody>
      </p:sp>
      <p:sp>
        <p:nvSpPr>
          <p:cNvPr id="3" name="Content Placeholder 2"/>
          <p:cNvSpPr>
            <a:spLocks noGrp="1"/>
          </p:cNvSpPr>
          <p:nvPr>
            <p:ph idx="1"/>
          </p:nvPr>
        </p:nvSpPr>
        <p:spPr>
          <a:xfrm>
            <a:off x="228600" y="1143000"/>
            <a:ext cx="8763000" cy="4343400"/>
          </a:xfrm>
        </p:spPr>
        <p:txBody>
          <a:bodyPr/>
          <a:lstStyle/>
          <a:p>
            <a:r>
              <a:rPr lang="en-US" sz="2400" dirty="0" smtClean="0"/>
              <a:t>IDEA requires </a:t>
            </a:r>
          </a:p>
          <a:p>
            <a:pPr lvl="1"/>
            <a:r>
              <a:rPr lang="en-US" sz="2400" dirty="0" smtClean="0"/>
              <a:t>the federal government monitor how states are implementing the program</a:t>
            </a:r>
          </a:p>
          <a:p>
            <a:pPr lvl="1"/>
            <a:r>
              <a:rPr lang="en-US" sz="2400" dirty="0" smtClean="0"/>
              <a:t>the State Education Agency/Lead Agency for Part C monitor the locals</a:t>
            </a:r>
          </a:p>
          <a:p>
            <a:r>
              <a:rPr lang="en-US" sz="2400" dirty="0" smtClean="0"/>
              <a:t>For many years, focus was on compliance (access)</a:t>
            </a:r>
          </a:p>
          <a:p>
            <a:pPr lvl="1"/>
            <a:r>
              <a:rPr lang="en-US" sz="2400" dirty="0" smtClean="0"/>
              <a:t>Process:  timelines, signatures, procedures followed, paperwork in place</a:t>
            </a:r>
          </a:p>
          <a:p>
            <a:r>
              <a:rPr lang="en-US" sz="2400" dirty="0" smtClean="0"/>
              <a:t>Recent shift to emphasis on the results the programs are achieving</a:t>
            </a:r>
            <a:endParaRPr lang="en-US" sz="2400" dirty="0"/>
          </a:p>
        </p:txBody>
      </p:sp>
      <p:sp>
        <p:nvSpPr>
          <p:cNvPr id="4" name="TextBox 3"/>
          <p:cNvSpPr txBox="1"/>
          <p:nvPr/>
        </p:nvSpPr>
        <p:spPr>
          <a:xfrm>
            <a:off x="2057400" y="5562600"/>
            <a:ext cx="5486400" cy="461665"/>
          </a:xfrm>
          <a:prstGeom prst="rect">
            <a:avLst/>
          </a:prstGeom>
          <a:noFill/>
        </p:spPr>
        <p:txBody>
          <a:bodyPr wrap="square" rtlCol="0">
            <a:spAutoFit/>
          </a:bodyPr>
          <a:lstStyle/>
          <a:p>
            <a:r>
              <a:rPr lang="en-US" dirty="0" smtClean="0"/>
              <a:t>****THIS IS A HUGE CHANGE***</a:t>
            </a:r>
            <a:endParaRPr lang="en-US" dirty="0"/>
          </a:p>
        </p:txBody>
      </p:sp>
    </p:spTree>
    <p:extLst>
      <p:ext uri="{BB962C8B-B14F-4D97-AF65-F5344CB8AC3E}">
        <p14:creationId xmlns:p14="http://schemas.microsoft.com/office/powerpoint/2010/main" val="270425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Determinations</a:t>
            </a:r>
            <a:endParaRPr lang="en-US" dirty="0"/>
          </a:p>
        </p:txBody>
      </p:sp>
      <p:sp>
        <p:nvSpPr>
          <p:cNvPr id="3" name="Content Placeholder 2"/>
          <p:cNvSpPr>
            <a:spLocks noGrp="1"/>
          </p:cNvSpPr>
          <p:nvPr>
            <p:ph idx="1"/>
          </p:nvPr>
        </p:nvSpPr>
        <p:spPr>
          <a:xfrm>
            <a:off x="228600" y="990600"/>
            <a:ext cx="8763000" cy="5486400"/>
          </a:xfrm>
        </p:spPr>
        <p:txBody>
          <a:bodyPr/>
          <a:lstStyle/>
          <a:p>
            <a:r>
              <a:rPr lang="en-US" sz="2000" dirty="0" smtClean="0"/>
              <a:t>U.S. Department of Education, Office of Special Education Programs (OSEP) issues </a:t>
            </a:r>
            <a:r>
              <a:rPr lang="en-US" sz="2000" b="1" dirty="0" smtClean="0"/>
              <a:t>Determinations</a:t>
            </a:r>
            <a:r>
              <a:rPr lang="en-US" sz="2000" dirty="0" smtClean="0"/>
              <a:t> based on its review of each state’s data.</a:t>
            </a:r>
          </a:p>
          <a:p>
            <a:r>
              <a:rPr lang="en-US" sz="2000" dirty="0" smtClean="0"/>
              <a:t>Each state is found to :</a:t>
            </a:r>
          </a:p>
          <a:p>
            <a:pPr lvl="1"/>
            <a:r>
              <a:rPr lang="en-US" sz="2000" dirty="0" smtClean="0"/>
              <a:t>Meets </a:t>
            </a:r>
            <a:r>
              <a:rPr lang="en-US" sz="2000" dirty="0"/>
              <a:t>the requirements and purposes of </a:t>
            </a:r>
            <a:r>
              <a:rPr lang="en-US" sz="2000" dirty="0" smtClean="0"/>
              <a:t>IDEA</a:t>
            </a:r>
            <a:endParaRPr lang="en-US" sz="2000" dirty="0"/>
          </a:p>
          <a:p>
            <a:pPr lvl="1"/>
            <a:r>
              <a:rPr lang="en-US" sz="2000" dirty="0" smtClean="0"/>
              <a:t>Needs </a:t>
            </a:r>
            <a:r>
              <a:rPr lang="en-US" sz="2000" dirty="0"/>
              <a:t>assistance in implementing the requirements of </a:t>
            </a:r>
            <a:r>
              <a:rPr lang="en-US" sz="2000" dirty="0" smtClean="0"/>
              <a:t>IDEA</a:t>
            </a:r>
            <a:endParaRPr lang="en-US" sz="2000" dirty="0"/>
          </a:p>
          <a:p>
            <a:pPr lvl="1"/>
            <a:r>
              <a:rPr lang="en-US" sz="2000" dirty="0" smtClean="0"/>
              <a:t>Needs </a:t>
            </a:r>
            <a:r>
              <a:rPr lang="en-US" sz="2000" dirty="0"/>
              <a:t>intervention in implementing the requirements of </a:t>
            </a:r>
            <a:r>
              <a:rPr lang="en-US" sz="2000" dirty="0" smtClean="0"/>
              <a:t>IDEA, or </a:t>
            </a:r>
            <a:endParaRPr lang="en-US" sz="2000" dirty="0"/>
          </a:p>
          <a:p>
            <a:pPr lvl="1"/>
            <a:r>
              <a:rPr lang="en-US" sz="2000" dirty="0" smtClean="0"/>
              <a:t>Needs </a:t>
            </a:r>
            <a:r>
              <a:rPr lang="en-US" sz="2000" dirty="0"/>
              <a:t>substantial intervention in implementing the requirements of IDEA. </a:t>
            </a:r>
            <a:endParaRPr lang="en-US" sz="2000" dirty="0" smtClean="0"/>
          </a:p>
          <a:p>
            <a:r>
              <a:rPr lang="en-US" sz="2000" dirty="0" smtClean="0"/>
              <a:t>In 2015, for the first time, the child outcomes data were examined as part of the determinations for  Part C.</a:t>
            </a:r>
          </a:p>
          <a:p>
            <a:r>
              <a:rPr lang="en-US" sz="2000" dirty="0" smtClean="0"/>
              <a:t>Preschool is included under Part B (ages 3 to 21) and the preschool child outcomes data is not included in Part B determinations. </a:t>
            </a:r>
          </a:p>
          <a:p>
            <a:pPr marL="0" indent="0">
              <a:buNone/>
            </a:pPr>
            <a:r>
              <a:rPr lang="en-US" dirty="0" smtClean="0"/>
              <a:t> </a:t>
            </a:r>
            <a:endParaRPr lang="en-US" dirty="0"/>
          </a:p>
          <a:p>
            <a:pPr lvl="1"/>
            <a:endParaRPr lang="en-US" dirty="0" smtClean="0"/>
          </a:p>
          <a:p>
            <a:pPr lvl="2"/>
            <a:endParaRPr lang="en-US" dirty="0"/>
          </a:p>
        </p:txBody>
      </p:sp>
    </p:spTree>
    <p:extLst>
      <p:ext uri="{BB962C8B-B14F-4D97-AF65-F5344CB8AC3E}">
        <p14:creationId xmlns:p14="http://schemas.microsoft.com/office/powerpoint/2010/main" val="26542552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457200"/>
            <a:ext cx="8763000" cy="762000"/>
          </a:xfrm>
        </p:spPr>
        <p:txBody>
          <a:bodyPr/>
          <a:lstStyle/>
          <a:p>
            <a:r>
              <a:rPr lang="en-US" dirty="0" smtClean="0"/>
              <a:t>Part C Determinations: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546533"/>
              </p:ext>
            </p:extLst>
          </p:nvPr>
        </p:nvGraphicFramePr>
        <p:xfrm>
          <a:off x="838200" y="1066800"/>
          <a:ext cx="7315200" cy="4919636"/>
        </p:xfrm>
        <a:graphic>
          <a:graphicData uri="http://schemas.openxmlformats.org/drawingml/2006/table">
            <a:tbl>
              <a:tblPr firstRow="1" bandRow="1">
                <a:tableStyleId>{5C22544A-7EE6-4342-B048-85BDC9FD1C3A}</a:tableStyleId>
              </a:tblPr>
              <a:tblGrid>
                <a:gridCol w="6053959"/>
                <a:gridCol w="1261241"/>
              </a:tblGrid>
              <a:tr h="762000">
                <a:tc>
                  <a:txBody>
                    <a:bodyPr/>
                    <a:lstStyle/>
                    <a:p>
                      <a:r>
                        <a:rPr lang="en-US" sz="2800" dirty="0" smtClean="0"/>
                        <a:t>Determination</a:t>
                      </a:r>
                      <a:endParaRPr lang="en-US" sz="2800" dirty="0"/>
                    </a:p>
                  </a:txBody>
                  <a:tcPr anchor="b"/>
                </a:tc>
                <a:tc>
                  <a:txBody>
                    <a:bodyPr/>
                    <a:lstStyle/>
                    <a:p>
                      <a:r>
                        <a:rPr lang="en-US" sz="2800" dirty="0" smtClean="0"/>
                        <a:t>No. </a:t>
                      </a:r>
                      <a:r>
                        <a:rPr lang="en-US" sz="2800" baseline="0" dirty="0" smtClean="0"/>
                        <a:t>of States</a:t>
                      </a:r>
                      <a:endParaRPr lang="en-US" sz="2800" dirty="0"/>
                    </a:p>
                  </a:txBody>
                  <a:tcPr anchor="b"/>
                </a:tc>
              </a:tr>
              <a:tr h="753762">
                <a:tc>
                  <a:txBody>
                    <a:bodyPr/>
                    <a:lstStyle/>
                    <a:p>
                      <a:r>
                        <a:rPr lang="en-US" sz="2400" dirty="0" smtClean="0"/>
                        <a:t>Meets requirements</a:t>
                      </a:r>
                      <a:endParaRPr lang="en-US" sz="2400" dirty="0"/>
                    </a:p>
                  </a:txBody>
                  <a:tcPr anchor="b"/>
                </a:tc>
                <a:tc>
                  <a:txBody>
                    <a:bodyPr/>
                    <a:lstStyle/>
                    <a:p>
                      <a:pPr algn="ctr"/>
                      <a:r>
                        <a:rPr lang="en-US" sz="2400" dirty="0" smtClean="0"/>
                        <a:t>23</a:t>
                      </a:r>
                      <a:endParaRPr lang="en-US" sz="2400" dirty="0"/>
                    </a:p>
                  </a:txBody>
                  <a:tcPr anchor="b"/>
                </a:tc>
              </a:tr>
              <a:tr h="689919">
                <a:tc>
                  <a:txBody>
                    <a:bodyPr/>
                    <a:lstStyle/>
                    <a:p>
                      <a:r>
                        <a:rPr lang="en-US" sz="2400" dirty="0" smtClean="0"/>
                        <a:t>Needs assistance (one year)</a:t>
                      </a:r>
                      <a:endParaRPr lang="en-US" sz="2400" dirty="0"/>
                    </a:p>
                  </a:txBody>
                  <a:tcPr anchor="b"/>
                </a:tc>
                <a:tc>
                  <a:txBody>
                    <a:bodyPr/>
                    <a:lstStyle/>
                    <a:p>
                      <a:pPr algn="ctr"/>
                      <a:r>
                        <a:rPr lang="en-US" sz="2400" dirty="0" smtClean="0"/>
                        <a:t>19</a:t>
                      </a:r>
                      <a:endParaRPr lang="en-US" sz="2400" dirty="0"/>
                    </a:p>
                  </a:txBody>
                  <a:tcPr anchor="b"/>
                </a:tc>
              </a:tr>
              <a:tr h="854676">
                <a:tc>
                  <a:txBody>
                    <a:bodyPr/>
                    <a:lstStyle/>
                    <a:p>
                      <a:r>
                        <a:rPr lang="en-US" sz="2400" dirty="0" smtClean="0"/>
                        <a:t>Needs assistance</a:t>
                      </a:r>
                      <a:r>
                        <a:rPr lang="en-US" sz="2400" baseline="0" dirty="0" smtClean="0"/>
                        <a:t> (2 or more consecutive  years)</a:t>
                      </a:r>
                      <a:endParaRPr lang="en-US" sz="2400" dirty="0"/>
                    </a:p>
                  </a:txBody>
                  <a:tcPr anchor="b"/>
                </a:tc>
                <a:tc>
                  <a:txBody>
                    <a:bodyPr/>
                    <a:lstStyle/>
                    <a:p>
                      <a:pPr algn="ctr"/>
                      <a:r>
                        <a:rPr lang="en-US" sz="2400" dirty="0" smtClean="0"/>
                        <a:t>13</a:t>
                      </a:r>
                      <a:endParaRPr lang="en-US" sz="2400" dirty="0"/>
                    </a:p>
                  </a:txBody>
                  <a:tcPr anchor="b"/>
                </a:tc>
              </a:tr>
              <a:tr h="838200">
                <a:tc>
                  <a:txBody>
                    <a:bodyPr/>
                    <a:lstStyle/>
                    <a:p>
                      <a:r>
                        <a:rPr lang="en-US" sz="2400" dirty="0" smtClean="0"/>
                        <a:t>Needs intervention (5 consecutive years)</a:t>
                      </a:r>
                      <a:endParaRPr lang="en-US" sz="2400" dirty="0"/>
                    </a:p>
                  </a:txBody>
                  <a:tcPr anchor="b"/>
                </a:tc>
                <a:tc>
                  <a:txBody>
                    <a:bodyPr/>
                    <a:lstStyle/>
                    <a:p>
                      <a:pPr algn="ctr"/>
                      <a:r>
                        <a:rPr lang="en-US" sz="2400" dirty="0" smtClean="0"/>
                        <a:t>1</a:t>
                      </a:r>
                      <a:endParaRPr lang="en-US" sz="2400" dirty="0"/>
                    </a:p>
                  </a:txBody>
                  <a:tcPr anchor="b"/>
                </a:tc>
              </a:tr>
              <a:tr h="838200">
                <a:tc>
                  <a:txBody>
                    <a:bodyPr/>
                    <a:lstStyle/>
                    <a:p>
                      <a:r>
                        <a:rPr lang="en-US" sz="2400" dirty="0" smtClean="0"/>
                        <a:t>Needs substantial</a:t>
                      </a:r>
                      <a:r>
                        <a:rPr lang="en-US" sz="2400" baseline="0" dirty="0" smtClean="0"/>
                        <a:t> intervention</a:t>
                      </a:r>
                      <a:endParaRPr lang="en-US" sz="2400" dirty="0"/>
                    </a:p>
                  </a:txBody>
                  <a:tcPr anchor="b"/>
                </a:tc>
                <a:tc>
                  <a:txBody>
                    <a:bodyPr/>
                    <a:lstStyle/>
                    <a:p>
                      <a:pPr algn="ctr"/>
                      <a:r>
                        <a:rPr lang="en-US" sz="2400" dirty="0" smtClean="0"/>
                        <a:t>0</a:t>
                      </a:r>
                      <a:endParaRPr lang="en-US" sz="2400" dirty="0"/>
                    </a:p>
                  </a:txBody>
                  <a:tcPr anchor="b"/>
                </a:tc>
              </a:tr>
            </a:tbl>
          </a:graphicData>
        </a:graphic>
      </p:graphicFrame>
    </p:spTree>
    <p:extLst>
      <p:ext uri="{BB962C8B-B14F-4D97-AF65-F5344CB8AC3E}">
        <p14:creationId xmlns:p14="http://schemas.microsoft.com/office/powerpoint/2010/main" val="29621869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rtlCol="0">
            <a:normAutofit/>
          </a:bodyPr>
          <a:lstStyle/>
          <a:p>
            <a:pPr marL="0" indent="0" fontAlgn="auto">
              <a:spcAft>
                <a:spcPts val="0"/>
              </a:spcAft>
              <a:buFont typeface="Arial" pitchFamily="34" charset="0"/>
              <a:buNone/>
              <a:defRPr/>
            </a:pPr>
            <a:r>
              <a:rPr lang="en-US" sz="2400" dirty="0" smtClean="0"/>
              <a:t>Multi-year, achievable plan that:</a:t>
            </a:r>
          </a:p>
          <a:p>
            <a:pPr fontAlgn="auto">
              <a:spcAft>
                <a:spcPts val="0"/>
              </a:spcAft>
              <a:defRPr/>
            </a:pPr>
            <a:r>
              <a:rPr lang="en-US" sz="2400" dirty="0" smtClean="0"/>
              <a:t>Increases capacity </a:t>
            </a:r>
            <a:r>
              <a:rPr lang="en-US" sz="2400" dirty="0"/>
              <a:t>of EIS </a:t>
            </a:r>
            <a:r>
              <a:rPr lang="en-US" sz="2400" dirty="0" smtClean="0"/>
              <a:t>programs/LEAs </a:t>
            </a:r>
            <a:r>
              <a:rPr lang="en-US" sz="2400" dirty="0"/>
              <a:t>to implement, scale up, and sustain evidence-based </a:t>
            </a:r>
            <a:r>
              <a:rPr lang="en-US" sz="2400" dirty="0" smtClean="0"/>
              <a:t>practices</a:t>
            </a:r>
          </a:p>
          <a:p>
            <a:pPr fontAlgn="auto">
              <a:spcAft>
                <a:spcPts val="0"/>
              </a:spcAft>
              <a:defRPr/>
            </a:pPr>
            <a:r>
              <a:rPr lang="en-US" sz="2400" dirty="0" smtClean="0"/>
              <a:t>Improves </a:t>
            </a:r>
            <a:r>
              <a:rPr lang="en-US" sz="2400" dirty="0"/>
              <a:t>outcomes for </a:t>
            </a:r>
            <a:r>
              <a:rPr lang="en-US" sz="2400" dirty="0" smtClean="0"/>
              <a:t>children with </a:t>
            </a:r>
            <a:r>
              <a:rPr lang="en-US" sz="2400" dirty="0"/>
              <a:t>disabilities </a:t>
            </a:r>
            <a:r>
              <a:rPr lang="en-US" sz="2400" dirty="0" smtClean="0"/>
              <a:t>(and </a:t>
            </a:r>
            <a:r>
              <a:rPr lang="en-US" sz="2400" dirty="0"/>
              <a:t>their </a:t>
            </a:r>
            <a:r>
              <a:rPr lang="en-US" sz="2400" dirty="0" smtClean="0"/>
              <a:t>families)</a:t>
            </a:r>
            <a:endParaRPr lang="en-US" sz="2400" dirty="0"/>
          </a:p>
        </p:txBody>
      </p:sp>
      <p:sp>
        <p:nvSpPr>
          <p:cNvPr id="2" name="Title 1"/>
          <p:cNvSpPr>
            <a:spLocks noGrp="1"/>
          </p:cNvSpPr>
          <p:nvPr>
            <p:ph type="title"/>
          </p:nvPr>
        </p:nvSpPr>
        <p:spPr/>
        <p:txBody>
          <a:bodyPr rtlCol="0">
            <a:normAutofit/>
          </a:bodyPr>
          <a:lstStyle/>
          <a:p>
            <a:pPr fontAlgn="auto">
              <a:spcAft>
                <a:spcPts val="0"/>
              </a:spcAft>
              <a:defRPr/>
            </a:pPr>
            <a:r>
              <a:rPr lang="en-US" b="1" dirty="0" smtClean="0">
                <a:solidFill>
                  <a:schemeClr val="tx2"/>
                </a:solidFill>
              </a:rPr>
              <a:t>What is the SSIP? </a:t>
            </a:r>
            <a:endParaRPr lang="en-US" b="1" dirty="0">
              <a:solidFill>
                <a:schemeClr val="tx2"/>
              </a:solidFill>
            </a:endParaRPr>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pPr>
              <a:defRPr/>
            </a:pPr>
            <a:fld id="{19A72743-209B-47D0-A43F-D83CC5D8F8D3}" type="slidenum">
              <a:rPr lang="en-US"/>
              <a:pPr>
                <a:defRPr/>
              </a:pPr>
              <a:t>48</a:t>
            </a:fld>
            <a:endParaRPr lang="en-US"/>
          </a:p>
        </p:txBody>
      </p:sp>
      <p:pic>
        <p:nvPicPr>
          <p:cNvPr id="20484" name="Picture 2" descr="Photograph of Child (Photograph by Alex Laz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31432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67016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State Part C program</a:t>
            </a:r>
          </a:p>
          <a:p>
            <a:r>
              <a:rPr lang="en-US" sz="2800" dirty="0" smtClean="0"/>
              <a:t>State Part B program</a:t>
            </a:r>
          </a:p>
          <a:p>
            <a:pPr lvl="1"/>
            <a:r>
              <a:rPr lang="en-US" sz="2800" dirty="0" smtClean="0"/>
              <a:t>The Part B program will only need to develop one plan.</a:t>
            </a:r>
          </a:p>
          <a:p>
            <a:pPr lvl="1"/>
            <a:r>
              <a:rPr lang="en-US" sz="2800" dirty="0" smtClean="0"/>
              <a:t>Role of Part B 619 program?</a:t>
            </a:r>
          </a:p>
          <a:p>
            <a:pPr marL="1139825" lvl="2" indent="-339725"/>
            <a:r>
              <a:rPr lang="en-US" altLang="en-US" sz="2800" dirty="0">
                <a:ea typeface="ＭＳ Ｐゴシック" pitchFamily="34" charset="-128"/>
              </a:rPr>
              <a:t>619 incorporated into the Part B</a:t>
            </a:r>
          </a:p>
          <a:p>
            <a:pPr marL="1139825" lvl="2" indent="-339725"/>
            <a:r>
              <a:rPr lang="en-US" altLang="en-US" sz="2800" dirty="0">
                <a:ea typeface="ＭＳ Ｐゴシック" pitchFamily="34" charset="-128"/>
              </a:rPr>
              <a:t>619 focus for the Part B </a:t>
            </a:r>
          </a:p>
          <a:p>
            <a:pPr marL="1139825" lvl="2" indent="-339725"/>
            <a:r>
              <a:rPr lang="en-US" altLang="en-US" sz="2800" dirty="0">
                <a:ea typeface="ＭＳ Ｐゴシック" pitchFamily="34" charset="-128"/>
              </a:rPr>
              <a:t>Part C and Section 619</a:t>
            </a:r>
          </a:p>
          <a:p>
            <a:pPr marL="1139825" lvl="2" indent="-339725"/>
            <a:r>
              <a:rPr lang="en-US" altLang="en-US" sz="2800" dirty="0">
                <a:ea typeface="ＭＳ Ｐゴシック" pitchFamily="34" charset="-128"/>
              </a:rPr>
              <a:t>Coordination across 0-21</a:t>
            </a:r>
          </a:p>
          <a:p>
            <a:pPr lvl="1"/>
            <a:endParaRPr lang="en-US" sz="2800" dirty="0"/>
          </a:p>
        </p:txBody>
      </p:sp>
      <p:sp>
        <p:nvSpPr>
          <p:cNvPr id="2" name="Title 1"/>
          <p:cNvSpPr>
            <a:spLocks noGrp="1"/>
          </p:cNvSpPr>
          <p:nvPr>
            <p:ph type="title"/>
          </p:nvPr>
        </p:nvSpPr>
        <p:spPr/>
        <p:txBody>
          <a:bodyPr/>
          <a:lstStyle/>
          <a:p>
            <a:r>
              <a:rPr lang="en-US" dirty="0" smtClean="0"/>
              <a:t>Who has to develop an SSIP?</a:t>
            </a:r>
            <a:endParaRPr lang="en-US" dirty="0"/>
          </a:p>
        </p:txBody>
      </p:sp>
    </p:spTree>
    <p:extLst>
      <p:ext uri="{BB962C8B-B14F-4D97-AF65-F5344CB8AC3E}">
        <p14:creationId xmlns:p14="http://schemas.microsoft.com/office/powerpoint/2010/main" val="408061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t>Ultimate Goal for EI and ECSE </a:t>
            </a:r>
            <a:endParaRPr lang="en-US" b="1" dirty="0"/>
          </a:p>
        </p:txBody>
      </p:sp>
      <p:sp>
        <p:nvSpPr>
          <p:cNvPr id="3" name="Content Placeholder 2"/>
          <p:cNvSpPr>
            <a:spLocks noGrp="1"/>
          </p:cNvSpPr>
          <p:nvPr>
            <p:ph idx="1"/>
          </p:nvPr>
        </p:nvSpPr>
        <p:spPr>
          <a:xfrm>
            <a:off x="533400" y="1447800"/>
            <a:ext cx="8229600" cy="3657600"/>
          </a:xfrm>
          <a:solidFill>
            <a:srgbClr val="FFCC99"/>
          </a:solidFill>
          <a:ln>
            <a:solidFill>
              <a:schemeClr val="accent2">
                <a:lumMod val="60000"/>
                <a:lumOff val="40000"/>
              </a:schemeClr>
            </a:solidFill>
          </a:ln>
        </p:spPr>
        <p:txBody>
          <a:bodyPr/>
          <a:lstStyle/>
          <a:p>
            <a:pPr>
              <a:spcBef>
                <a:spcPts val="1200"/>
              </a:spcBef>
              <a:buNone/>
            </a:pPr>
            <a:r>
              <a:rPr lang="en-US" sz="800" dirty="0" smtClean="0"/>
              <a:t>   </a:t>
            </a:r>
          </a:p>
          <a:p>
            <a:pPr indent="-114300">
              <a:spcBef>
                <a:spcPts val="1200"/>
              </a:spcBef>
              <a:buNone/>
            </a:pPr>
            <a:r>
              <a:rPr lang="en-US" sz="2800" dirty="0" smtClean="0"/>
              <a:t>“To enable young children to be active and successful participants during the early childhood years and in the future in a variety of settings – in their homes with their families, in child care, preschool or school programs, and in the community.” </a:t>
            </a:r>
          </a:p>
          <a:p>
            <a:pPr>
              <a:buNone/>
            </a:pPr>
            <a:r>
              <a:rPr lang="en-US" dirty="0" smtClean="0"/>
              <a:t>              </a:t>
            </a:r>
            <a:r>
              <a:rPr lang="en-US" sz="1400" i="1" dirty="0" smtClean="0"/>
              <a:t>  Based on the ECO stakeholder process when identifying 3 functional outcomes</a:t>
            </a:r>
            <a:r>
              <a:rPr lang="en-US" dirty="0" smtClean="0"/>
              <a:t> </a:t>
            </a:r>
          </a:p>
        </p:txBody>
      </p:sp>
      <p:sp>
        <p:nvSpPr>
          <p:cNvPr id="6" name="TextBox 5"/>
          <p:cNvSpPr txBox="1"/>
          <p:nvPr/>
        </p:nvSpPr>
        <p:spPr>
          <a:xfrm>
            <a:off x="762000" y="5638800"/>
            <a:ext cx="7315200" cy="584775"/>
          </a:xfrm>
          <a:prstGeom prst="rect">
            <a:avLst/>
          </a:prstGeom>
          <a:noFill/>
        </p:spPr>
        <p:txBody>
          <a:bodyPr wrap="square" rtlCol="0">
            <a:spAutoFit/>
          </a:bodyPr>
          <a:lstStyle/>
          <a:p>
            <a:r>
              <a:rPr lang="en-US" sz="1600" dirty="0" smtClean="0"/>
              <a:t>Entire document </a:t>
            </a:r>
            <a:r>
              <a:rPr lang="en-US" sz="1600" dirty="0"/>
              <a:t>available at </a:t>
            </a:r>
            <a:r>
              <a:rPr lang="en-US" sz="1600" dirty="0">
                <a:hlinkClick r:id="rId3"/>
              </a:rPr>
              <a:t>http://projects.fpg.unc.edu/~eco/assets/pdfs/ECO_Outcomes_4-13-05.pdf </a:t>
            </a:r>
            <a:endParaRPr lang="en-US" sz="1600" dirty="0"/>
          </a:p>
        </p:txBody>
      </p:sp>
    </p:spTree>
    <p:extLst>
      <p:ext uri="{BB962C8B-B14F-4D97-AF65-F5344CB8AC3E}">
        <p14:creationId xmlns:p14="http://schemas.microsoft.com/office/powerpoint/2010/main" val="309953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200110447"/>
              </p:ext>
            </p:extLst>
          </p:nvPr>
        </p:nvGraphicFramePr>
        <p:xfrm>
          <a:off x="152400" y="189901"/>
          <a:ext cx="8915400" cy="5997539"/>
        </p:xfrm>
        <a:graphic>
          <a:graphicData uri="http://schemas.openxmlformats.org/drawingml/2006/table">
            <a:tbl>
              <a:tblPr firstRow="1" bandRow="1">
                <a:tableStyleId>{5C22544A-7EE6-4342-B048-85BDC9FD1C3A}</a:tableStyleId>
              </a:tblPr>
              <a:tblGrid>
                <a:gridCol w="3332859"/>
                <a:gridCol w="2581958"/>
                <a:gridCol w="3000583"/>
              </a:tblGrid>
              <a:tr h="1334099">
                <a:tc>
                  <a:txBody>
                    <a:bodyPr/>
                    <a:lstStyle/>
                    <a:p>
                      <a:r>
                        <a:rPr lang="en-US" sz="2000" dirty="0" smtClean="0"/>
                        <a:t>Year 1 - FFY 2013</a:t>
                      </a:r>
                    </a:p>
                    <a:p>
                      <a:r>
                        <a:rPr lang="en-US" sz="1800" dirty="0" smtClean="0"/>
                        <a:t>Delivered by April 2015</a:t>
                      </a:r>
                      <a:endParaRPr lang="en-US" sz="1800" dirty="0"/>
                    </a:p>
                  </a:txBody>
                  <a:tcPr/>
                </a:tc>
                <a:tc>
                  <a:txBody>
                    <a:bodyPr/>
                    <a:lstStyle/>
                    <a:p>
                      <a:r>
                        <a:rPr lang="en-US" sz="2000" dirty="0" smtClean="0"/>
                        <a:t>Year 2 - FFY 2014</a:t>
                      </a:r>
                    </a:p>
                    <a:p>
                      <a:r>
                        <a:rPr lang="en-US" sz="1800" dirty="0" smtClean="0"/>
                        <a:t>Delivered by April 2016</a:t>
                      </a:r>
                      <a:endParaRPr lang="en-US" sz="1800" dirty="0"/>
                    </a:p>
                  </a:txBody>
                  <a:tcPr/>
                </a:tc>
                <a:tc>
                  <a:txBody>
                    <a:bodyPr/>
                    <a:lstStyle/>
                    <a:p>
                      <a:r>
                        <a:rPr lang="en-US" sz="2000" dirty="0" smtClean="0"/>
                        <a:t>Years 3-6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Delivered by Feb . 2017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Updated</a:t>
                      </a:r>
                      <a:r>
                        <a:rPr lang="en-US" sz="1800" baseline="0" dirty="0" smtClean="0"/>
                        <a:t> 2018, 2019, 2020</a:t>
                      </a:r>
                      <a:endParaRPr lang="en-US" sz="1800" dirty="0" smtClean="0"/>
                    </a:p>
                  </a:txBody>
                  <a:tcPr/>
                </a:tc>
              </a:tr>
              <a:tr h="937859">
                <a:tc>
                  <a:txBody>
                    <a:bodyPr/>
                    <a:lstStyle/>
                    <a:p>
                      <a:r>
                        <a:rPr lang="en-US" sz="2000" b="1" dirty="0" smtClean="0">
                          <a:solidFill>
                            <a:schemeClr val="accent2"/>
                          </a:solidFill>
                        </a:rPr>
                        <a:t>Phase I</a:t>
                      </a:r>
                    </a:p>
                    <a:p>
                      <a:r>
                        <a:rPr lang="en-US" sz="2000" b="1" dirty="0" smtClean="0">
                          <a:solidFill>
                            <a:schemeClr val="accent2"/>
                          </a:solidFill>
                        </a:rPr>
                        <a:t>Analysis</a:t>
                      </a:r>
                      <a:endParaRPr lang="en-US" sz="2000" b="1" dirty="0">
                        <a:solidFill>
                          <a:schemeClr val="accent2"/>
                        </a:solidFill>
                      </a:endParaRPr>
                    </a:p>
                  </a:txBody>
                  <a:tcPr/>
                </a:tc>
                <a:tc>
                  <a:txBody>
                    <a:bodyPr/>
                    <a:lstStyle/>
                    <a:p>
                      <a:r>
                        <a:rPr lang="en-US" sz="2000" b="1" dirty="0" smtClean="0">
                          <a:solidFill>
                            <a:schemeClr val="accent2"/>
                          </a:solidFill>
                        </a:rPr>
                        <a:t>Phase II</a:t>
                      </a:r>
                    </a:p>
                    <a:p>
                      <a:r>
                        <a:rPr lang="en-US" sz="2000" b="1" dirty="0" smtClean="0">
                          <a:solidFill>
                            <a:schemeClr val="accent2"/>
                          </a:solidFill>
                        </a:rPr>
                        <a:t>Plan</a:t>
                      </a:r>
                      <a:endParaRPr lang="en-US" sz="2000" b="1" dirty="0">
                        <a:solidFill>
                          <a:schemeClr val="accent2"/>
                        </a:solidFill>
                      </a:endParaRPr>
                    </a:p>
                  </a:txBody>
                  <a:tcPr/>
                </a:tc>
                <a:tc>
                  <a:txBody>
                    <a:bodyPr/>
                    <a:lstStyle/>
                    <a:p>
                      <a:r>
                        <a:rPr lang="en-US" sz="2000" b="1" dirty="0" smtClean="0">
                          <a:solidFill>
                            <a:schemeClr val="accent2"/>
                          </a:solidFill>
                        </a:rPr>
                        <a:t>Phase III</a:t>
                      </a:r>
                    </a:p>
                    <a:p>
                      <a:r>
                        <a:rPr lang="en-US" sz="2000" b="1" dirty="0" smtClean="0">
                          <a:solidFill>
                            <a:schemeClr val="accent2"/>
                          </a:solidFill>
                        </a:rPr>
                        <a:t>Implementation</a:t>
                      </a:r>
                      <a:r>
                        <a:rPr lang="en-US" sz="2000" b="1" baseline="0" dirty="0" smtClean="0">
                          <a:solidFill>
                            <a:schemeClr val="accent2"/>
                          </a:solidFill>
                        </a:rPr>
                        <a:t> and </a:t>
                      </a:r>
                      <a:r>
                        <a:rPr lang="en-US" sz="2000" b="1" dirty="0" smtClean="0">
                          <a:solidFill>
                            <a:schemeClr val="accent2"/>
                          </a:solidFill>
                        </a:rPr>
                        <a:t>Evaluation</a:t>
                      </a:r>
                      <a:endParaRPr lang="en-US" sz="2000" b="1" dirty="0">
                        <a:solidFill>
                          <a:schemeClr val="accent2"/>
                        </a:solidFill>
                      </a:endParaRPr>
                    </a:p>
                  </a:txBody>
                  <a:tcPr/>
                </a:tc>
              </a:tr>
              <a:tr h="3155717">
                <a:tc>
                  <a:txBody>
                    <a:bodyPr/>
                    <a:lstStyle/>
                    <a:p>
                      <a:pPr marL="285750" indent="-285750">
                        <a:buFont typeface="Arial" pitchFamily="34" charset="0"/>
                        <a:buChar char="•"/>
                      </a:pPr>
                      <a:r>
                        <a:rPr lang="en-US" sz="1800" dirty="0" smtClean="0"/>
                        <a:t>Data Analysis</a:t>
                      </a:r>
                      <a:endParaRPr lang="en-US" sz="1800" dirty="0"/>
                    </a:p>
                    <a:p>
                      <a:pPr marL="285750" indent="-285750">
                        <a:buFont typeface="Arial" pitchFamily="34" charset="0"/>
                        <a:buChar char="•"/>
                      </a:pPr>
                      <a:r>
                        <a:rPr lang="en-US" sz="1800" dirty="0" smtClean="0"/>
                        <a:t>Analysis of State Infrastructure to Support Improvement and Build</a:t>
                      </a:r>
                      <a:r>
                        <a:rPr lang="en-US" sz="1800" baseline="0" dirty="0" smtClean="0"/>
                        <a:t> Capacity</a:t>
                      </a:r>
                    </a:p>
                    <a:p>
                      <a:pPr marL="285750" indent="-285750">
                        <a:buFont typeface="Arial" pitchFamily="34" charset="0"/>
                        <a:buChar char="•"/>
                      </a:pPr>
                      <a:r>
                        <a:rPr lang="en-US" sz="1800" baseline="0" dirty="0" smtClean="0"/>
                        <a:t>State-Identified Measurable Result(s) for Infants and Toddlers with Disabilities and their families*</a:t>
                      </a:r>
                    </a:p>
                    <a:p>
                      <a:pPr marL="285750" indent="-285750">
                        <a:buFont typeface="Arial" pitchFamily="34" charset="0"/>
                        <a:buChar char="•"/>
                      </a:pPr>
                      <a:r>
                        <a:rPr lang="en-US" sz="1800" baseline="0" dirty="0" smtClean="0"/>
                        <a:t>Selection of Coherent Improvement Strategies</a:t>
                      </a:r>
                    </a:p>
                    <a:p>
                      <a:pPr marL="285750" indent="-285750">
                        <a:buFont typeface="Arial" pitchFamily="34" charset="0"/>
                        <a:buChar char="•"/>
                      </a:pPr>
                      <a:r>
                        <a:rPr lang="en-US" sz="1800" baseline="0" dirty="0" smtClean="0"/>
                        <a:t>Theory of Action</a:t>
                      </a:r>
                      <a:endParaRPr lang="en-US" sz="1600" dirty="0"/>
                    </a:p>
                  </a:txBody>
                  <a:tcPr/>
                </a:tc>
                <a:tc>
                  <a:txBody>
                    <a:bodyPr/>
                    <a:lstStyle/>
                    <a:p>
                      <a:pPr marL="285750" lvl="0" indent="-285750">
                        <a:buFont typeface="Arial" pitchFamily="34" charset="0"/>
                        <a:buChar char="•"/>
                      </a:pPr>
                      <a:r>
                        <a:rPr kumimoji="0" lang="en-US" sz="2000" kern="1200" dirty="0" smtClean="0">
                          <a:solidFill>
                            <a:schemeClr val="dk1"/>
                          </a:solidFill>
                          <a:effectLst/>
                          <a:latin typeface="+mn-lt"/>
                          <a:ea typeface="+mn-ea"/>
                          <a:cs typeface="+mn-cs"/>
                        </a:rPr>
                        <a:t>Infrastructure Development</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Support for EIS Program/LEA in Implementation</a:t>
                      </a:r>
                      <a:r>
                        <a:rPr kumimoji="0" lang="en-US" sz="2000" kern="1200" baseline="0" dirty="0" smtClean="0">
                          <a:solidFill>
                            <a:schemeClr val="dk1"/>
                          </a:solidFill>
                          <a:effectLst/>
                          <a:latin typeface="+mn-lt"/>
                          <a:ea typeface="+mn-ea"/>
                          <a:cs typeface="+mn-cs"/>
                        </a:rPr>
                        <a:t> of</a:t>
                      </a:r>
                      <a:r>
                        <a:rPr kumimoji="0" lang="en-US" sz="2000" kern="1200" dirty="0" smtClean="0">
                          <a:solidFill>
                            <a:schemeClr val="dk1"/>
                          </a:solidFill>
                          <a:effectLst/>
                          <a:latin typeface="+mn-lt"/>
                          <a:ea typeface="+mn-ea"/>
                          <a:cs typeface="+mn-cs"/>
                        </a:rPr>
                        <a:t> Evidence-Based Practices</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Evaluation Plan</a:t>
                      </a:r>
                      <a:endParaRPr kumimoji="0" lang="en-US" sz="2400" kern="1200" dirty="0" smtClean="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Revisions to the SPP  </a:t>
                      </a:r>
                    </a:p>
                    <a:p>
                      <a:endParaRPr lang="en-US" sz="1600" dirty="0"/>
                    </a:p>
                  </a:txBody>
                  <a:tcPr/>
                </a:tc>
              </a:tr>
            </a:tbl>
          </a:graphicData>
        </a:graphic>
      </p:graphicFrame>
      <p:sp>
        <p:nvSpPr>
          <p:cNvPr id="2" name="TextBox 1"/>
          <p:cNvSpPr txBox="1"/>
          <p:nvPr/>
        </p:nvSpPr>
        <p:spPr>
          <a:xfrm>
            <a:off x="91440" y="6550223"/>
            <a:ext cx="9067800" cy="307777"/>
          </a:xfrm>
          <a:prstGeom prst="rect">
            <a:avLst/>
          </a:prstGeom>
          <a:noFill/>
        </p:spPr>
        <p:txBody>
          <a:bodyPr wrap="square" rtlCol="0">
            <a:spAutoFit/>
          </a:bodyPr>
          <a:lstStyle/>
          <a:p>
            <a:r>
              <a:rPr lang="en-US" sz="1400" dirty="0" smtClean="0"/>
              <a:t>* Families are included for Part C only. Part B includes results for children with disabilities</a:t>
            </a:r>
            <a:endParaRPr lang="en-US" sz="1400" dirty="0"/>
          </a:p>
        </p:txBody>
      </p:sp>
      <p:sp>
        <p:nvSpPr>
          <p:cNvPr id="3" name="Oval 2"/>
          <p:cNvSpPr/>
          <p:nvPr/>
        </p:nvSpPr>
        <p:spPr>
          <a:xfrm>
            <a:off x="30480" y="3733800"/>
            <a:ext cx="3429000" cy="2362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56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States Selected as the State-Identified Measureable Result (n=56)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4447348"/>
              </p:ext>
            </p:extLst>
          </p:nvPr>
        </p:nvGraphicFramePr>
        <p:xfrm>
          <a:off x="228600" y="914400"/>
          <a:ext cx="8763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0393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Strategies (N=55)</a:t>
            </a:r>
            <a:endParaRPr lang="en-US" dirty="0"/>
          </a:p>
        </p:txBody>
      </p:sp>
      <p:sp>
        <p:nvSpPr>
          <p:cNvPr id="3" name="Slide Number Placeholder 2"/>
          <p:cNvSpPr>
            <a:spLocks noGrp="1"/>
          </p:cNvSpPr>
          <p:nvPr>
            <p:ph type="sldNum" sz="quarter" idx="12"/>
          </p:nvPr>
        </p:nvSpPr>
        <p:spPr/>
        <p:txBody>
          <a:bodyPr/>
          <a:lstStyle/>
          <a:p>
            <a:pPr algn="r">
              <a:defRPr/>
            </a:pPr>
            <a:fld id="{E7DFE4FF-7BEA-4250-B211-B69F258BE516}" type="slidenum">
              <a:rPr lang="en-US" smtClean="0"/>
              <a:pPr algn="r">
                <a:defRPr/>
              </a:pPr>
              <a:t>52</a:t>
            </a:fld>
            <a:endParaRPr lang="en-US" dirty="0"/>
          </a:p>
        </p:txBody>
      </p:sp>
      <p:graphicFrame>
        <p:nvGraphicFramePr>
          <p:cNvPr id="4" name="Chart 3"/>
          <p:cNvGraphicFramePr/>
          <p:nvPr>
            <p:extLst>
              <p:ext uri="{D42A27DB-BD31-4B8C-83A1-F6EECF244321}">
                <p14:modId xmlns:p14="http://schemas.microsoft.com/office/powerpoint/2010/main" val="126684697"/>
              </p:ext>
            </p:extLst>
          </p:nvPr>
        </p:nvGraphicFramePr>
        <p:xfrm>
          <a:off x="381000" y="609600"/>
          <a:ext cx="8229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9095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in your state?</a:t>
            </a:r>
            <a:endParaRPr lang="en-US" dirty="0"/>
          </a:p>
        </p:txBody>
      </p:sp>
      <p:sp>
        <p:nvSpPr>
          <p:cNvPr id="4" name="Content Placeholder 3"/>
          <p:cNvSpPr>
            <a:spLocks noGrp="1"/>
          </p:cNvSpPr>
          <p:nvPr>
            <p:ph idx="1"/>
          </p:nvPr>
        </p:nvSpPr>
        <p:spPr>
          <a:xfrm>
            <a:off x="609600" y="1143000"/>
            <a:ext cx="8153400" cy="5486400"/>
          </a:xfrm>
        </p:spPr>
        <p:txBody>
          <a:bodyPr/>
          <a:lstStyle/>
          <a:p>
            <a:r>
              <a:rPr lang="en-US" sz="2400" dirty="0" smtClean="0"/>
              <a:t>Did you participate in any SSIP work in your state?</a:t>
            </a:r>
          </a:p>
          <a:p>
            <a:pPr lvl="1"/>
            <a:r>
              <a:rPr lang="en-US" sz="2400" dirty="0" smtClean="0"/>
              <a:t>Tell us about it. </a:t>
            </a:r>
          </a:p>
          <a:p>
            <a:pPr lvl="1"/>
            <a:r>
              <a:rPr lang="en-US" sz="2400" dirty="0" smtClean="0"/>
              <a:t>How important was the child outcomes data to that work?</a:t>
            </a:r>
          </a:p>
          <a:p>
            <a:pPr lvl="1"/>
            <a:r>
              <a:rPr lang="en-US" sz="2400" dirty="0" smtClean="0"/>
              <a:t>Impressions of the process and the plan?</a:t>
            </a:r>
          </a:p>
          <a:p>
            <a:r>
              <a:rPr lang="en-US" sz="2400" dirty="0" smtClean="0"/>
              <a:t>Do you know of other ways your state or local program is using the child outcomes data?</a:t>
            </a:r>
          </a:p>
          <a:p>
            <a:pPr lvl="1"/>
            <a:endParaRPr lang="en-US" dirty="0"/>
          </a:p>
          <a:p>
            <a:pPr lvl="1"/>
            <a:endParaRPr lang="en-US" dirty="0"/>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7DFE4FF-7BEA-4250-B211-B69F258BE516}" type="slidenum">
              <a:rPr lang="en-US" smtClean="0"/>
              <a:pPr>
                <a:defRPr/>
              </a:pPr>
              <a:t>53</a:t>
            </a:fld>
            <a:endParaRPr lang="en-US" dirty="0"/>
          </a:p>
        </p:txBody>
      </p:sp>
    </p:spTree>
    <p:extLst>
      <p:ext uri="{BB962C8B-B14F-4D97-AF65-F5344CB8AC3E}">
        <p14:creationId xmlns:p14="http://schemas.microsoft.com/office/powerpoint/2010/main" val="17396670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2DiagRect">
            <a:avLst/>
          </a:prstGeom>
          <a:noFill/>
          <a:ln>
            <a:noFill/>
          </a:ln>
        </p:spPr>
        <p:txBody>
          <a:bodyPr>
            <a:noAutofit/>
          </a:bodyPr>
          <a:lstStyle/>
          <a:p>
            <a:r>
              <a:rPr lang="en-US" sz="3600" dirty="0" smtClean="0">
                <a:cs typeface="Helvetica" panose="020B0604020202020204" pitchFamily="34" charset="0"/>
              </a:rPr>
              <a:t>TA Requested by States</a:t>
            </a:r>
            <a:endParaRPr lang="en-US" sz="3600" dirty="0">
              <a:solidFill>
                <a:srgbClr val="FF0000"/>
              </a:solidFill>
              <a:cs typeface="Helvetica" panose="020B0604020202020204" pitchFamily="34" charset="0"/>
            </a:endParaRPr>
          </a:p>
        </p:txBody>
      </p:sp>
      <p:sp>
        <p:nvSpPr>
          <p:cNvPr id="9" name="Content Placeholder 8"/>
          <p:cNvSpPr>
            <a:spLocks noGrp="1"/>
          </p:cNvSpPr>
          <p:nvPr>
            <p:ph idx="1"/>
          </p:nvPr>
        </p:nvSpPr>
        <p:spPr/>
        <p:txBody>
          <a:bodyPr/>
          <a:lstStyle/>
          <a:p>
            <a:r>
              <a:rPr lang="en-US" sz="2400" dirty="0" smtClean="0">
                <a:latin typeface="+mn-lt"/>
              </a:rPr>
              <a:t>Using Data for Program Improvement</a:t>
            </a:r>
          </a:p>
          <a:p>
            <a:pPr lvl="1"/>
            <a:r>
              <a:rPr lang="en-US" sz="2400" dirty="0" smtClean="0">
                <a:latin typeface="+mn-lt"/>
              </a:rPr>
              <a:t>Identifying trends in the data</a:t>
            </a:r>
          </a:p>
          <a:p>
            <a:pPr lvl="1"/>
            <a:r>
              <a:rPr lang="en-US" sz="2400" dirty="0" smtClean="0">
                <a:latin typeface="+mn-lt"/>
              </a:rPr>
              <a:t>Identifying areas of low and high performance</a:t>
            </a:r>
          </a:p>
          <a:p>
            <a:pPr lvl="1"/>
            <a:r>
              <a:rPr lang="en-US" sz="2400" dirty="0" smtClean="0">
                <a:latin typeface="+mn-lt"/>
              </a:rPr>
              <a:t>Identifying meaningful differences</a:t>
            </a:r>
            <a:endParaRPr lang="en-US" sz="2400" dirty="0">
              <a:latin typeface="+mn-lt"/>
            </a:endParaRPr>
          </a:p>
        </p:txBody>
      </p:sp>
      <p:sp>
        <p:nvSpPr>
          <p:cNvPr id="6" name="Slide Number Placeholder 5"/>
          <p:cNvSpPr>
            <a:spLocks noGrp="1"/>
          </p:cNvSpPr>
          <p:nvPr>
            <p:ph type="sldNum" sz="quarter" idx="4294967295"/>
          </p:nvPr>
        </p:nvSpPr>
        <p:spPr>
          <a:xfrm>
            <a:off x="8686800" y="6492875"/>
            <a:ext cx="457200" cy="365125"/>
          </a:xfrm>
          <a:prstGeom prst="rect">
            <a:avLst/>
          </a:prstGeom>
        </p:spPr>
        <p:txBody>
          <a:bodyPr/>
          <a:lstStyle/>
          <a:p>
            <a:fld id="{E3706C0D-52CB-4A2E-8FC0-352807947FB8}" type="slidenum">
              <a:rPr lang="en-US" sz="1200" b="1" smtClean="0"/>
              <a:pPr/>
              <a:t>54</a:t>
            </a:fld>
            <a:endParaRPr lang="en-US" sz="1200" b="1" dirty="0"/>
          </a:p>
        </p:txBody>
      </p:sp>
    </p:spTree>
    <p:extLst>
      <p:ext uri="{BB962C8B-B14F-4D97-AF65-F5344CB8AC3E}">
        <p14:creationId xmlns:p14="http://schemas.microsoft.com/office/powerpoint/2010/main" val="106668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cs typeface="Helvetica" panose="020B0604020202020204" pitchFamily="34" charset="0"/>
              </a:rPr>
              <a:t>Conclusions</a:t>
            </a:r>
            <a:endParaRPr lang="en-US" sz="4400" dirty="0">
              <a:cs typeface="Helvetica" panose="020B0604020202020204" pitchFamily="34" charset="0"/>
            </a:endParaRPr>
          </a:p>
        </p:txBody>
      </p:sp>
      <p:sp>
        <p:nvSpPr>
          <p:cNvPr id="3" name="Content Placeholder 2"/>
          <p:cNvSpPr>
            <a:spLocks noGrp="1"/>
          </p:cNvSpPr>
          <p:nvPr>
            <p:ph idx="1"/>
          </p:nvPr>
        </p:nvSpPr>
        <p:spPr>
          <a:xfrm>
            <a:off x="533400" y="1295400"/>
            <a:ext cx="8153400" cy="5334000"/>
          </a:xfrm>
        </p:spPr>
        <p:txBody>
          <a:bodyPr/>
          <a:lstStyle/>
          <a:p>
            <a:r>
              <a:rPr lang="en-US" sz="2400" dirty="0" smtClean="0">
                <a:latin typeface="+mn-lt"/>
              </a:rPr>
              <a:t>The data that show many children changing trajectories over the course of the time they receive EI/ECSE.</a:t>
            </a:r>
          </a:p>
          <a:p>
            <a:r>
              <a:rPr lang="en-US" sz="2400" dirty="0" smtClean="0">
                <a:latin typeface="+mn-lt"/>
              </a:rPr>
              <a:t>The child outcomes data are </a:t>
            </a:r>
            <a:r>
              <a:rPr lang="en-US" sz="2400" dirty="0" smtClean="0"/>
              <a:t>being </a:t>
            </a:r>
            <a:r>
              <a:rPr lang="en-US" sz="2400" dirty="0" smtClean="0">
                <a:latin typeface="+mn-lt"/>
              </a:rPr>
              <a:t>used in multiple ways. </a:t>
            </a:r>
            <a:endParaRPr lang="en-US" sz="2400" dirty="0">
              <a:latin typeface="+mn-lt"/>
            </a:endParaRPr>
          </a:p>
          <a:p>
            <a:r>
              <a:rPr lang="en-US" sz="2400" dirty="0" smtClean="0">
                <a:latin typeface="+mn-lt"/>
              </a:rPr>
              <a:t>Results Driven Accountability is shining a spotlight on each state’s child outcomes data.</a:t>
            </a:r>
          </a:p>
          <a:p>
            <a:r>
              <a:rPr lang="en-US" sz="2400" dirty="0" smtClean="0">
                <a:latin typeface="+mn-lt"/>
              </a:rPr>
              <a:t>States can expect more scrutiny around data quality.</a:t>
            </a:r>
          </a:p>
          <a:p>
            <a:r>
              <a:rPr lang="en-US" sz="2400" dirty="0" smtClean="0"/>
              <a:t>Quality of the data is likely to continue to improve as the data get more use from state and local programs.</a:t>
            </a:r>
            <a:endParaRPr lang="en-US" sz="2400" dirty="0" smtClean="0">
              <a:latin typeface="+mn-lt"/>
            </a:endParaRPr>
          </a:p>
        </p:txBody>
      </p:sp>
      <p:sp>
        <p:nvSpPr>
          <p:cNvPr id="4" name="Slide Number Placeholder 3"/>
          <p:cNvSpPr>
            <a:spLocks noGrp="1"/>
          </p:cNvSpPr>
          <p:nvPr>
            <p:ph type="sldNum" sz="quarter" idx="4294967295"/>
          </p:nvPr>
        </p:nvSpPr>
        <p:spPr>
          <a:xfrm>
            <a:off x="8686800" y="6477000"/>
            <a:ext cx="457200" cy="244475"/>
          </a:xfrm>
          <a:prstGeom prst="rect">
            <a:avLst/>
          </a:prstGeom>
        </p:spPr>
        <p:txBody>
          <a:bodyPr/>
          <a:lstStyle/>
          <a:p>
            <a:pPr>
              <a:defRPr/>
            </a:pPr>
            <a:fld id="{A16BC478-DA37-4AA0-BB58-E4FAC38A2556}" type="slidenum">
              <a:rPr lang="en-US" sz="1200" b="1" smtClean="0"/>
              <a:pPr>
                <a:defRPr/>
              </a:pPr>
              <a:t>55</a:t>
            </a:fld>
            <a:endParaRPr lang="en-US" sz="1200" b="1" dirty="0"/>
          </a:p>
        </p:txBody>
      </p:sp>
    </p:spTree>
    <p:extLst>
      <p:ext uri="{BB962C8B-B14F-4D97-AF65-F5344CB8AC3E}">
        <p14:creationId xmlns:p14="http://schemas.microsoft.com/office/powerpoint/2010/main" val="15260175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143000"/>
            <a:ext cx="8001000" cy="5486400"/>
          </a:xfrm>
        </p:spPr>
        <p:txBody>
          <a:bodyPr/>
          <a:lstStyle/>
          <a:p>
            <a:r>
              <a:rPr lang="en-US" sz="2800" dirty="0" smtClean="0"/>
              <a:t>Best use:</a:t>
            </a:r>
          </a:p>
          <a:p>
            <a:pPr lvl="1"/>
            <a:r>
              <a:rPr lang="en-US" sz="2800" dirty="0" smtClean="0"/>
              <a:t>The quality of services that children and families receive improves as a result of looking at the data </a:t>
            </a:r>
          </a:p>
          <a:p>
            <a:pPr marL="1771650" lvl="4" indent="0">
              <a:buNone/>
            </a:pPr>
            <a:r>
              <a:rPr lang="en-US" sz="2800" dirty="0" smtClean="0"/>
              <a:t>and as a result…</a:t>
            </a:r>
          </a:p>
          <a:p>
            <a:pPr lvl="1"/>
            <a:r>
              <a:rPr lang="en-US" sz="2800" dirty="0" smtClean="0"/>
              <a:t>Outcomes achieved by children and families get even better.</a:t>
            </a:r>
            <a:endParaRPr lang="en-US" sz="2800" dirty="0"/>
          </a:p>
        </p:txBody>
      </p:sp>
    </p:spTree>
    <p:extLst>
      <p:ext uri="{BB962C8B-B14F-4D97-AF65-F5344CB8AC3E}">
        <p14:creationId xmlns:p14="http://schemas.microsoft.com/office/powerpoint/2010/main" val="9791217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Questions?</a:t>
            </a:r>
            <a:endParaRPr lang="en-US" sz="4400" dirty="0"/>
          </a:p>
        </p:txBody>
      </p:sp>
      <p:sp>
        <p:nvSpPr>
          <p:cNvPr id="3" name="TextBox 2"/>
          <p:cNvSpPr txBox="1"/>
          <p:nvPr/>
        </p:nvSpPr>
        <p:spPr>
          <a:xfrm>
            <a:off x="8610600" y="6581001"/>
            <a:ext cx="609600" cy="276999"/>
          </a:xfrm>
          <a:prstGeom prst="rect">
            <a:avLst/>
          </a:prstGeom>
          <a:noFill/>
        </p:spPr>
        <p:txBody>
          <a:bodyPr wrap="square" rtlCol="0">
            <a:spAutoFit/>
          </a:bodyPr>
          <a:lstStyle/>
          <a:p>
            <a:r>
              <a:rPr lang="en-US" sz="1200" b="1" dirty="0" smtClean="0"/>
              <a:t>36</a:t>
            </a:r>
            <a:endParaRPr lang="en-US" sz="1200" b="1" dirty="0"/>
          </a:p>
        </p:txBody>
      </p:sp>
      <p:pic>
        <p:nvPicPr>
          <p:cNvPr id="6" name="Picture 2" descr="\\128.18.33.159\org 653\Center Administration\StockPhotos\Categorized Library\All Photos\Preschool\iStock_000008985845Medium.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01666" y="1219200"/>
            <a:ext cx="6899334" cy="459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668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Resources</a:t>
            </a:r>
            <a:endParaRPr lang="en-US" dirty="0"/>
          </a:p>
        </p:txBody>
      </p:sp>
      <p:sp>
        <p:nvSpPr>
          <p:cNvPr id="3" name="Content Placeholder 2"/>
          <p:cNvSpPr>
            <a:spLocks noGrp="1"/>
          </p:cNvSpPr>
          <p:nvPr>
            <p:ph idx="1"/>
          </p:nvPr>
        </p:nvSpPr>
        <p:spPr>
          <a:xfrm>
            <a:off x="1066800" y="1143000"/>
            <a:ext cx="7924800" cy="5486400"/>
          </a:xfrm>
        </p:spPr>
        <p:txBody>
          <a:bodyPr/>
          <a:lstStyle/>
          <a:p>
            <a:pPr marL="0" indent="0">
              <a:buNone/>
            </a:pPr>
            <a:endParaRPr lang="en-US" sz="2800" dirty="0" smtClean="0"/>
          </a:p>
          <a:p>
            <a:pPr marL="0" indent="0">
              <a:buNone/>
            </a:pPr>
            <a:endParaRPr lang="en-US" sz="2800" dirty="0"/>
          </a:p>
          <a:p>
            <a:pPr marL="0" indent="0">
              <a:buNone/>
            </a:pPr>
            <a:r>
              <a:rPr lang="en-US" sz="3200" dirty="0" smtClean="0"/>
              <a:t>Visit our web sites:</a:t>
            </a:r>
          </a:p>
          <a:p>
            <a:r>
              <a:rPr lang="en-US" sz="3200" dirty="0">
                <a:hlinkClick r:id="rId2"/>
              </a:rPr>
              <a:t>http</a:t>
            </a:r>
            <a:r>
              <a:rPr lang="en-US" sz="3200" dirty="0" smtClean="0">
                <a:hlinkClick r:id="rId2"/>
              </a:rPr>
              <a:t>://ectacenter.org/</a:t>
            </a:r>
            <a:endParaRPr lang="en-US" sz="3200" dirty="0" smtClean="0"/>
          </a:p>
          <a:p>
            <a:r>
              <a:rPr lang="en-US" sz="3200" dirty="0">
                <a:hlinkClick r:id="rId3"/>
              </a:rPr>
              <a:t>http</a:t>
            </a:r>
            <a:r>
              <a:rPr lang="en-US" sz="3200" dirty="0" smtClean="0">
                <a:hlinkClick r:id="rId3"/>
              </a:rPr>
              <a:t>://dasycenter.org/</a:t>
            </a:r>
            <a:endParaRPr lang="en-US" sz="3200" dirty="0" smtClean="0"/>
          </a:p>
          <a:p>
            <a:endParaRPr lang="en-US" dirty="0"/>
          </a:p>
        </p:txBody>
      </p:sp>
    </p:spTree>
    <p:extLst>
      <p:ext uri="{BB962C8B-B14F-4D97-AF65-F5344CB8AC3E}">
        <p14:creationId xmlns:p14="http://schemas.microsoft.com/office/powerpoint/2010/main" val="23032515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51560"/>
            <a:ext cx="8229600" cy="3291840"/>
          </a:xfrm>
        </p:spPr>
        <p:txBody>
          <a:bodyPr>
            <a:normAutofit/>
          </a:bodyPr>
          <a:lstStyle/>
          <a:p>
            <a:pPr marL="0" indent="0" algn="ctr">
              <a:buNone/>
            </a:pPr>
            <a:r>
              <a:rPr lang="en-US" sz="1800" dirty="0" smtClean="0"/>
              <a:t>The contents of this presentation were developed under a grant from the U.S. Department of Education, # H373Z120002, and a cooperative agreement, #H326P120002, from the Office of Special Education Programs, U.S. Department of Education. However, those contents do not necessarily represent the policy of the U.S. Department of Education, and you should not assume endorsement by the Federal Government. DaSy Center Project Officers, Meredith </a:t>
            </a:r>
            <a:r>
              <a:rPr lang="en-US" sz="1800" dirty="0" err="1" smtClean="0"/>
              <a:t>Miceli</a:t>
            </a:r>
            <a:r>
              <a:rPr lang="en-US" sz="1800" dirty="0" smtClean="0"/>
              <a:t> and </a:t>
            </a:r>
            <a:r>
              <a:rPr lang="en-US" sz="1800" dirty="0" err="1" smtClean="0"/>
              <a:t>Richelle</a:t>
            </a:r>
            <a:r>
              <a:rPr lang="en-US" sz="1800" dirty="0" smtClean="0"/>
              <a:t> Davis and ECTA Center Project Officer, Julia Martin </a:t>
            </a:r>
            <a:r>
              <a:rPr lang="en-US" sz="1800" dirty="0" err="1" smtClean="0"/>
              <a:t>Eile</a:t>
            </a:r>
            <a:r>
              <a:rPr lang="en-US" sz="1800" dirty="0" smtClean="0"/>
              <a:t>.</a:t>
            </a:r>
            <a:endParaRPr lang="en-US" sz="1800" dirty="0"/>
          </a:p>
        </p:txBody>
      </p:sp>
      <p:pic>
        <p:nvPicPr>
          <p:cNvPr id="9" name="Picture 8" descr="Logo of the U.S. Office of Special Education Program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0401" y="4800601"/>
            <a:ext cx="1062037" cy="1062990"/>
          </a:xfrm>
          <a:prstGeom prst="rect">
            <a:avLst/>
          </a:prstGeom>
        </p:spPr>
      </p:pic>
      <p:pic>
        <p:nvPicPr>
          <p:cNvPr id="8" name="Picture 7"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800600"/>
            <a:ext cx="1676400" cy="673913"/>
          </a:xfrm>
          <a:prstGeom prst="rect">
            <a:avLst/>
          </a:prstGeom>
        </p:spPr>
      </p:pic>
    </p:spTree>
    <p:extLst>
      <p:ext uri="{BB962C8B-B14F-4D97-AF65-F5344CB8AC3E}">
        <p14:creationId xmlns:p14="http://schemas.microsoft.com/office/powerpoint/2010/main" val="4019270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nvPr>
        </p:nvSpPr>
        <p:spPr/>
        <p:txBody>
          <a:bodyPr/>
          <a:lstStyle/>
          <a:p>
            <a:pPr eaLnBrk="1" hangingPunct="1">
              <a:defRPr/>
            </a:pPr>
            <a:r>
              <a:rPr lang="en-US" b="1" dirty="0" smtClean="0">
                <a:cs typeface="Helvetica" panose="020B0604020202020204" pitchFamily="34" charset="0"/>
              </a:rPr>
              <a:t>Three Child Outcomes</a:t>
            </a:r>
          </a:p>
        </p:txBody>
      </p:sp>
      <p:sp>
        <p:nvSpPr>
          <p:cNvPr id="34821" name="Rectangle 19"/>
          <p:cNvSpPr>
            <a:spLocks noGrp="1" noChangeArrowheads="1"/>
          </p:cNvSpPr>
          <p:nvPr>
            <p:ph idx="1"/>
          </p:nvPr>
        </p:nvSpPr>
        <p:spPr>
          <a:xfrm>
            <a:off x="228600" y="1386840"/>
            <a:ext cx="5105400" cy="5486400"/>
          </a:xfrm>
        </p:spPr>
        <p:txBody>
          <a:bodyPr/>
          <a:lstStyle/>
          <a:p>
            <a:pPr eaLnBrk="1" hangingPunct="1"/>
            <a:r>
              <a:rPr lang="en-US" sz="2400" dirty="0" smtClean="0">
                <a:cs typeface="Arial" panose="020B0604020202020204" pitchFamily="34" charset="0"/>
              </a:rPr>
              <a:t>Children have positive social-emotional skills (including social relationships)</a:t>
            </a:r>
          </a:p>
          <a:p>
            <a:pPr eaLnBrk="1" hangingPunct="1"/>
            <a:r>
              <a:rPr lang="en-US" sz="2400" dirty="0" smtClean="0">
                <a:cs typeface="Arial" panose="020B0604020202020204" pitchFamily="34" charset="0"/>
              </a:rPr>
              <a:t>Children acquire and use knowledge and skills (including early language/ communication [and early literacy])</a:t>
            </a:r>
          </a:p>
          <a:p>
            <a:pPr eaLnBrk="1" hangingPunct="1"/>
            <a:r>
              <a:rPr lang="en-US" sz="2400" dirty="0" smtClean="0">
                <a:cs typeface="Arial" panose="020B0604020202020204" pitchFamily="34" charset="0"/>
              </a:rPr>
              <a:t>Children use appropriate behaviors to meet their needs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6</a:t>
            </a:fld>
            <a:endParaRPr lang="en-US" dirty="0"/>
          </a:p>
        </p:txBody>
      </p:sp>
      <p:pic>
        <p:nvPicPr>
          <p:cNvPr id="6" name="Content Placeholder 5" descr="sophia-June-2009.jpg"/>
          <p:cNvPicPr>
            <a:picLocks noChangeAspect="1"/>
          </p:cNvPicPr>
          <p:nvPr/>
        </p:nvPicPr>
        <p:blipFill>
          <a:blip r:embed="rId3" cstate="print"/>
          <a:srcRect/>
          <a:stretch>
            <a:fillRect/>
          </a:stretch>
        </p:blipFill>
        <p:spPr bwMode="auto">
          <a:xfrm>
            <a:off x="5715000" y="1676400"/>
            <a:ext cx="2742856" cy="3657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58061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latin typeface="Helvetica" panose="020B0604020202020204" pitchFamily="34" charset="0"/>
                <a:cs typeface="Helvetica" panose="020B0604020202020204" pitchFamily="34" charset="0"/>
              </a:rPr>
              <a:t>Child Outcomes Step by Step</a:t>
            </a:r>
            <a:endParaRPr lang="en-US"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62000" y="1402080"/>
            <a:ext cx="8229600" cy="5486400"/>
          </a:xfrm>
        </p:spPr>
        <p:txBody>
          <a:bodyPr/>
          <a:lstStyle/>
          <a:p>
            <a:r>
              <a:rPr lang="en-US" sz="2800" dirty="0" smtClean="0">
                <a:latin typeface="+mn-lt"/>
              </a:rPr>
              <a:t>Available at:</a:t>
            </a:r>
          </a:p>
          <a:p>
            <a:endParaRPr lang="en-US" sz="1800" dirty="0" smtClean="0">
              <a:latin typeface="+mn-lt"/>
            </a:endParaRPr>
          </a:p>
          <a:p>
            <a:pPr marL="0" indent="0">
              <a:buNone/>
            </a:pPr>
            <a:r>
              <a:rPr lang="en-US" sz="2800" dirty="0">
                <a:latin typeface="+mn-lt"/>
                <a:hlinkClick r:id="rId2"/>
              </a:rPr>
              <a:t>http://</a:t>
            </a:r>
            <a:r>
              <a:rPr lang="en-US" sz="2800" dirty="0" smtClean="0">
                <a:latin typeface="+mn-lt"/>
                <a:hlinkClick r:id="rId2"/>
              </a:rPr>
              <a:t>projects.fpg.unc.edu</a:t>
            </a:r>
            <a:r>
              <a:rPr lang="en-US" sz="2800" dirty="0">
                <a:latin typeface="+mn-lt"/>
                <a:hlinkClick r:id="rId2"/>
              </a:rPr>
              <a:t>/~</a:t>
            </a:r>
            <a:r>
              <a:rPr lang="en-US" sz="2800" dirty="0" smtClean="0">
                <a:latin typeface="+mn-lt"/>
                <a:hlinkClick r:id="rId2"/>
              </a:rPr>
              <a:t>eco/pages/videos.cfm</a:t>
            </a:r>
            <a:endParaRPr lang="en-US" sz="2800" dirty="0" smtClean="0">
              <a:latin typeface="+mn-lt"/>
            </a:endParaRPr>
          </a:p>
          <a:p>
            <a:pPr marL="0" indent="0">
              <a:buNone/>
            </a:pPr>
            <a:endParaRPr lang="en-US" sz="2800" dirty="0"/>
          </a:p>
          <a:p>
            <a:pPr marL="0" indent="0">
              <a:buNone/>
            </a:pPr>
            <a:endParaRPr lang="en-US" sz="2800" dirty="0"/>
          </a:p>
        </p:txBody>
      </p:sp>
      <p:pic>
        <p:nvPicPr>
          <p:cNvPr id="98306" name="Picture 2" descr="C:\Users\khebbeler\Pictures\Professional\little feet_big_fe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3352800"/>
            <a:ext cx="2469753" cy="24892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4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457200" y="228600"/>
            <a:ext cx="8077200" cy="1143000"/>
          </a:xfrm>
        </p:spPr>
        <p:txBody>
          <a:bodyPr>
            <a:normAutofit fontScale="90000"/>
          </a:bodyPr>
          <a:lstStyle/>
          <a:p>
            <a:pPr eaLnBrk="1" hangingPunct="1">
              <a:defRPr/>
            </a:pPr>
            <a:r>
              <a:rPr lang="en-US" b="1" dirty="0" smtClean="0">
                <a:latin typeface="Helvetica" panose="020B0604020202020204" pitchFamily="34" charset="0"/>
                <a:cs typeface="Helvetica" panose="020B0604020202020204" pitchFamily="34" charset="0"/>
              </a:rPr>
              <a:t>OSEP Reporting Categories</a:t>
            </a:r>
            <a:br>
              <a:rPr lang="en-US" b="1" dirty="0" smtClean="0">
                <a:latin typeface="Helvetica" panose="020B0604020202020204" pitchFamily="34" charset="0"/>
                <a:cs typeface="Helvetica" panose="020B0604020202020204" pitchFamily="34" charset="0"/>
              </a:rPr>
            </a:br>
            <a:r>
              <a:rPr lang="en-US" dirty="0" smtClean="0">
                <a:latin typeface="+mj-lt"/>
              </a:rPr>
              <a:t/>
            </a:r>
            <a:br>
              <a:rPr lang="en-US" dirty="0" smtClean="0">
                <a:latin typeface="+mj-lt"/>
              </a:rPr>
            </a:br>
            <a:endParaRPr lang="en-US" dirty="0" smtClean="0">
              <a:latin typeface="+mj-lt"/>
            </a:endParaRPr>
          </a:p>
        </p:txBody>
      </p:sp>
      <p:sp>
        <p:nvSpPr>
          <p:cNvPr id="47109" name="Rectangle 3"/>
          <p:cNvSpPr>
            <a:spLocks noGrp="1" noChangeArrowheads="1"/>
          </p:cNvSpPr>
          <p:nvPr>
            <p:ph type="body" idx="1"/>
          </p:nvPr>
        </p:nvSpPr>
        <p:spPr>
          <a:xfrm>
            <a:off x="457200" y="1066800"/>
            <a:ext cx="8229600" cy="4187952"/>
          </a:xfrm>
        </p:spPr>
        <p:txBody>
          <a:bodyPr/>
          <a:lstStyle/>
          <a:p>
            <a:pPr marL="381000" indent="-381000" eaLnBrk="1" hangingPunct="1">
              <a:lnSpc>
                <a:spcPct val="90000"/>
              </a:lnSpc>
              <a:buFont typeface="Wingdings" pitchFamily="2" charset="2"/>
              <a:buNone/>
            </a:pPr>
            <a:r>
              <a:rPr lang="en-US" sz="2800" b="1" dirty="0">
                <a:cs typeface="Helvetica" panose="020B0604020202020204" pitchFamily="34" charset="0"/>
              </a:rPr>
              <a:t>Percentage of children </a:t>
            </a:r>
            <a:r>
              <a:rPr lang="en-US" sz="2800" b="1" dirty="0" smtClean="0">
                <a:cs typeface="Helvetica" panose="020B0604020202020204" pitchFamily="34" charset="0"/>
              </a:rPr>
              <a:t>who between entry and exit:</a:t>
            </a:r>
          </a:p>
          <a:p>
            <a:pPr marL="381000" indent="-381000" eaLnBrk="1" hangingPunct="1">
              <a:lnSpc>
                <a:spcPct val="90000"/>
              </a:lnSpc>
              <a:buFont typeface="Wingdings" pitchFamily="2" charset="2"/>
              <a:buNone/>
            </a:pPr>
            <a:r>
              <a:rPr lang="en-US" sz="2400" dirty="0" smtClean="0">
                <a:cs typeface="Arial" panose="020B0604020202020204" pitchFamily="34" charset="0"/>
              </a:rPr>
              <a:t>a.	Did not improve functioning</a:t>
            </a:r>
          </a:p>
          <a:p>
            <a:pPr marL="381000" indent="-381000" eaLnBrk="1" hangingPunct="1">
              <a:lnSpc>
                <a:spcPct val="90000"/>
              </a:lnSpc>
              <a:buFont typeface="Wingdings" pitchFamily="2" charset="2"/>
              <a:buNone/>
            </a:pPr>
            <a:r>
              <a:rPr lang="en-US" sz="2400" dirty="0" smtClean="0">
                <a:cs typeface="Arial" panose="020B0604020202020204" pitchFamily="34" charset="0"/>
              </a:rPr>
              <a:t>b.	Improved functioning, but not sufficient to move nearer to functioning comparable to same-aged peers </a:t>
            </a:r>
          </a:p>
          <a:p>
            <a:pPr marL="381000" indent="-381000" eaLnBrk="1" hangingPunct="1">
              <a:lnSpc>
                <a:spcPct val="90000"/>
              </a:lnSpc>
              <a:buFont typeface="Wingdings" pitchFamily="2" charset="2"/>
              <a:buNone/>
            </a:pPr>
            <a:r>
              <a:rPr lang="en-US" sz="2400" dirty="0" smtClean="0">
                <a:cs typeface="Arial" panose="020B0604020202020204" pitchFamily="34" charset="0"/>
              </a:rPr>
              <a:t>c.	Improved functioning to a level nearer to same-aged peers but did not reach it</a:t>
            </a:r>
          </a:p>
          <a:p>
            <a:pPr marL="381000" indent="-381000" eaLnBrk="1" hangingPunct="1">
              <a:lnSpc>
                <a:spcPct val="90000"/>
              </a:lnSpc>
              <a:buFont typeface="Wingdings" pitchFamily="2" charset="2"/>
              <a:buNone/>
            </a:pPr>
            <a:r>
              <a:rPr lang="en-US" sz="2400" dirty="0" smtClean="0">
                <a:cs typeface="Arial" panose="020B0604020202020204" pitchFamily="34" charset="0"/>
              </a:rPr>
              <a:t>d.	Improved functioning to reach a level comparable to same-aged peers</a:t>
            </a:r>
          </a:p>
          <a:p>
            <a:pPr marL="381000" indent="-381000" eaLnBrk="1" hangingPunct="1">
              <a:lnSpc>
                <a:spcPct val="90000"/>
              </a:lnSpc>
              <a:buFont typeface="Wingdings" pitchFamily="2" charset="2"/>
              <a:buNone/>
            </a:pPr>
            <a:r>
              <a:rPr lang="en-US" sz="2400" dirty="0" smtClean="0">
                <a:cs typeface="Arial" panose="020B0604020202020204" pitchFamily="34" charset="0"/>
              </a:rPr>
              <a:t>e.	Maintained functioning at a level comparable to same-aged peers</a:t>
            </a:r>
          </a:p>
        </p:txBody>
      </p:sp>
      <p:sp>
        <p:nvSpPr>
          <p:cNvPr id="47110" name="Text Box 4"/>
          <p:cNvSpPr txBox="1">
            <a:spLocks noChangeArrowheads="1"/>
          </p:cNvSpPr>
          <p:nvPr/>
        </p:nvSpPr>
        <p:spPr bwMode="auto">
          <a:xfrm>
            <a:off x="1066800" y="5791200"/>
            <a:ext cx="72390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tx2">
                    <a:lumMod val="75000"/>
                  </a:schemeClr>
                </a:solidFill>
                <a:latin typeface="Verdana" pitchFamily="34" charset="0"/>
              </a:rPr>
              <a:t>3 outcomes x 5 “measures” = 15 numbers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8</a:t>
            </a:fld>
            <a:endParaRPr lang="en-US" dirty="0"/>
          </a:p>
        </p:txBody>
      </p:sp>
    </p:spTree>
    <p:extLst>
      <p:ext uri="{BB962C8B-B14F-4D97-AF65-F5344CB8AC3E}">
        <p14:creationId xmlns:p14="http://schemas.microsoft.com/office/powerpoint/2010/main" val="267564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4" name="Object 4"/>
          <p:cNvGraphicFramePr>
            <a:graphicFrameLocks noGrp="1" noChangeAspect="1"/>
          </p:cNvGraphicFramePr>
          <p:nvPr>
            <p:ph/>
            <p:extLst>
              <p:ext uri="{D42A27DB-BD31-4B8C-83A1-F6EECF244321}">
                <p14:modId xmlns:p14="http://schemas.microsoft.com/office/powerpoint/2010/main" val="4250843383"/>
              </p:ext>
            </p:extLst>
          </p:nvPr>
        </p:nvGraphicFramePr>
        <p:xfrm>
          <a:off x="762000" y="304800"/>
          <a:ext cx="7423150" cy="6265165"/>
        </p:xfrm>
        <a:graphic>
          <a:graphicData uri="http://schemas.openxmlformats.org/presentationml/2006/ole">
            <mc:AlternateContent xmlns:mc="http://schemas.openxmlformats.org/markup-compatibility/2006">
              <mc:Choice xmlns:v="urn:schemas-microsoft-com:vml" Requires="v">
                <p:oleObj spid="_x0000_s3094" name="Chart" r:id="rId4" imgW="7019925" imgH="5924550" progId="MSGraph.Chart.8">
                  <p:embed/>
                </p:oleObj>
              </mc:Choice>
              <mc:Fallback>
                <p:oleObj name="Chart" r:id="rId4" imgW="7019925" imgH="592455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7423150" cy="6265165"/>
                      </a:xfrm>
                      <a:prstGeom prst="rect">
                        <a:avLst/>
                      </a:prstGeom>
                      <a:solidFill>
                        <a:srgbClr val="FFFFCC"/>
                      </a:solidFill>
                    </p:spPr>
                  </p:pic>
                </p:oleObj>
              </mc:Fallback>
            </mc:AlternateContent>
          </a:graphicData>
        </a:graphic>
      </p:graphicFrame>
      <p:sp>
        <p:nvSpPr>
          <p:cNvPr id="2" name="Slide Number Placeholder 1"/>
          <p:cNvSpPr>
            <a:spLocks noGrp="1"/>
          </p:cNvSpPr>
          <p:nvPr>
            <p:ph type="sldNum" sz="quarter" idx="12"/>
          </p:nvPr>
        </p:nvSpPr>
        <p:spPr>
          <a:xfrm>
            <a:off x="8305800" y="6248400"/>
            <a:ext cx="1371600" cy="457200"/>
          </a:xfrm>
        </p:spPr>
        <p:txBody>
          <a:bodyPr/>
          <a:lstStyle/>
          <a:p>
            <a:pPr>
              <a:defRPr/>
            </a:pPr>
            <a:fld id="{66E99531-5B42-4FEA-BAC7-6D682874886D}" type="slidenum">
              <a:rPr lang="en-US" smtClean="0"/>
              <a:pPr>
                <a:defRPr/>
              </a:pPr>
              <a:t>9</a:t>
            </a:fld>
            <a:endParaRPr lang="en-US" dirty="0"/>
          </a:p>
        </p:txBody>
      </p:sp>
    </p:spTree>
    <p:extLst>
      <p:ext uri="{BB962C8B-B14F-4D97-AF65-F5344CB8AC3E}">
        <p14:creationId xmlns:p14="http://schemas.microsoft.com/office/powerpoint/2010/main" val="330762764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n:\ECTA Center\Presentations\2014 - SSIP-1-2\ssip1-1\04.mp3"/>
  <p:tag name="PPSNARRATION" val="4,-154570747,N:\ECTA Center\Presentations\2014 - SSIP-1-2\SSIP-1-1-Overview.ppc"/>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19908</TotalTime>
  <Words>3317</Words>
  <Application>Microsoft Macintosh PowerPoint</Application>
  <PresentationFormat>On-screen Show (4:3)</PresentationFormat>
  <Paragraphs>437</Paragraphs>
  <Slides>59</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1_Office Theme</vt:lpstr>
      <vt:lpstr>Chart</vt:lpstr>
      <vt:lpstr>Acrobat Document</vt:lpstr>
      <vt:lpstr>Using Child Outcomes Data to Drive Program Improvement:  New Developments</vt:lpstr>
      <vt:lpstr>What we will cover:</vt:lpstr>
      <vt:lpstr>General Background</vt:lpstr>
      <vt:lpstr>Outcomes and Federal Funding</vt:lpstr>
      <vt:lpstr>Ultimate Goal for EI and ECSE </vt:lpstr>
      <vt:lpstr>Three Child Outcomes</vt:lpstr>
      <vt:lpstr>Child Outcomes Step by Step</vt:lpstr>
      <vt:lpstr>OSEP Reporting Categories  </vt:lpstr>
      <vt:lpstr>PowerPoint Presentation</vt:lpstr>
      <vt:lpstr>      The Summary Statements</vt:lpstr>
      <vt:lpstr>PowerPoint Presentation</vt:lpstr>
      <vt:lpstr>State Approaches to Measuring Child Outcomes – FFY 2013-14</vt:lpstr>
      <vt:lpstr>State Approaches: Part C</vt:lpstr>
      <vt:lpstr>State Approaches: Part B Preschool</vt:lpstr>
      <vt:lpstr>Method for  Calculating National Estimates &amp; Criteria</vt:lpstr>
      <vt:lpstr>PowerPoint Presentation</vt:lpstr>
      <vt:lpstr>PowerPoint Presentation</vt:lpstr>
      <vt:lpstr>PowerPoint Presentation</vt:lpstr>
      <vt:lpstr>PowerPoint Presentation</vt:lpstr>
      <vt:lpstr>PowerPoint Presentation</vt:lpstr>
      <vt:lpstr>PowerPoint Presentation</vt:lpstr>
      <vt:lpstr>Pause to reflect….</vt:lpstr>
      <vt:lpstr>What We See</vt:lpstr>
      <vt:lpstr>PowerPoint Presentation</vt:lpstr>
      <vt:lpstr>Part C: Percent of States by Completeness of Child Outcomes Data*</vt:lpstr>
      <vt:lpstr>Part B Preschool: Percent of States by Completeness of Child Outcomes Data</vt:lpstr>
      <vt:lpstr>State Level Variation and Patterns</vt:lpstr>
      <vt:lpstr>PowerPoint Presentation</vt:lpstr>
      <vt:lpstr>Part B Preschool: State Variation: Exited within Age Expectations – Knowledge and Skills, 2013-2014, All States </vt:lpstr>
      <vt:lpstr>Part C:  Exited within Age Expectations by State Percent of Exiters Not Eligible for Part B* 2013-14  - All States </vt:lpstr>
      <vt:lpstr>Part C: Average Percentage Who Exited within Age Expectations by State Percent Served*, 2013-14 – All States</vt:lpstr>
      <vt:lpstr>Part C: Average Percentage Who Exited within Age Expectations by ITCA Eligibility Category, 2012-13, All States</vt:lpstr>
      <vt:lpstr>Part B Preschool: Average Percentage Who Exited within Age Expectations by State Percent Served, 2013-14,  All States (N=50)*</vt:lpstr>
      <vt:lpstr>Variation Over Time</vt:lpstr>
      <vt:lpstr>Interpreting Year-to-Year Change</vt:lpstr>
      <vt:lpstr>Part C: Trends Over Time: Greater Than Expected Growth– Social Emotional, 2013-2014, All States</vt:lpstr>
      <vt:lpstr>Part B Preschool: Trends Over Time: Greater Than Expected Growth– Social Emotional, 2013-2014, All States</vt:lpstr>
      <vt:lpstr>Part C: Statistically Significant* Change between 2012-13 and 2013-14: All States (N=51)</vt:lpstr>
      <vt:lpstr>Part B  Preschool: Statistically Significant* Change between 2012-13 and 2013-14: All States (N=51)</vt:lpstr>
      <vt:lpstr>TA Requested by States</vt:lpstr>
      <vt:lpstr>Let’s Talk</vt:lpstr>
      <vt:lpstr>PowerPoint Presentation</vt:lpstr>
      <vt:lpstr>Uses of the Child Outcomes Data</vt:lpstr>
      <vt:lpstr>Federal Funding</vt:lpstr>
      <vt:lpstr>Federal and State Monitoring</vt:lpstr>
      <vt:lpstr>Determinations</vt:lpstr>
      <vt:lpstr>Part C Determinations: 2015</vt:lpstr>
      <vt:lpstr>What is the SSIP? </vt:lpstr>
      <vt:lpstr>Who has to develop an SSIP?</vt:lpstr>
      <vt:lpstr>PowerPoint Presentation</vt:lpstr>
      <vt:lpstr>What States Selected as the State-Identified Measureable Result (n=56)</vt:lpstr>
      <vt:lpstr>Improvement Strategies (N=55)</vt:lpstr>
      <vt:lpstr>What is going on in your state?</vt:lpstr>
      <vt:lpstr>TA Requested by States</vt:lpstr>
      <vt:lpstr>Conclusions</vt:lpstr>
      <vt:lpstr>Conclusions</vt:lpstr>
      <vt:lpstr>Questions?</vt:lpstr>
      <vt:lpstr>For Additional Resources</vt:lpstr>
      <vt:lpstr>PowerPoint Presentation</vt:lpstr>
    </vt:vector>
  </TitlesOfParts>
  <Manager/>
  <Company>DaSy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Child Outcomes Data to Drive Program Improvement: New Developments</dc:title>
  <dc:subject/>
  <dc:creator>Christina Kasprzak, Kathleen Hebbeler</dc:creator>
  <cp:keywords>Child Outcomes, </cp:keywords>
  <dc:description/>
  <cp:lastModifiedBy>Crystal Garcia</cp:lastModifiedBy>
  <cp:revision>1036</cp:revision>
  <cp:lastPrinted>2015-09-15T23:31:31Z</cp:lastPrinted>
  <dcterms:created xsi:type="dcterms:W3CDTF">2011-03-23T13:50:48Z</dcterms:created>
  <dcterms:modified xsi:type="dcterms:W3CDTF">2015-10-28T18:27:53Z</dcterms:modified>
  <cp:category/>
</cp:coreProperties>
</file>