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5" r:id="rId3"/>
  </p:sldMasterIdLst>
  <p:notesMasterIdLst>
    <p:notesMasterId r:id="rId21"/>
  </p:notesMasterIdLst>
  <p:handoutMasterIdLst>
    <p:handoutMasterId r:id="rId22"/>
  </p:handoutMasterIdLst>
  <p:sldIdLst>
    <p:sldId id="384" r:id="rId4"/>
    <p:sldId id="503" r:id="rId5"/>
    <p:sldId id="490" r:id="rId6"/>
    <p:sldId id="498" r:id="rId7"/>
    <p:sldId id="499" r:id="rId8"/>
    <p:sldId id="500" r:id="rId9"/>
    <p:sldId id="501" r:id="rId10"/>
    <p:sldId id="497" r:id="rId11"/>
    <p:sldId id="504" r:id="rId12"/>
    <p:sldId id="505" r:id="rId13"/>
    <p:sldId id="506" r:id="rId14"/>
    <p:sldId id="507" r:id="rId15"/>
    <p:sldId id="508" r:id="rId16"/>
    <p:sldId id="494" r:id="rId17"/>
    <p:sldId id="502" r:id="rId18"/>
    <p:sldId id="493" r:id="rId19"/>
    <p:sldId id="269" r:id="rId20"/>
  </p:sldIdLst>
  <p:sldSz cx="9144000" cy="6858000" type="screen4x3"/>
  <p:notesSz cx="7315200" cy="96012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e Mauzy" initials="DM"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39B54A"/>
    <a:srgbClr val="FF0000"/>
    <a:srgbClr val="868687"/>
    <a:srgbClr val="ED35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85378" autoAdjust="0"/>
  </p:normalViewPr>
  <p:slideViewPr>
    <p:cSldViewPr>
      <p:cViewPr varScale="1">
        <p:scale>
          <a:sx n="115" d="100"/>
          <a:sy n="115" d="100"/>
        </p:scale>
        <p:origin x="-1256" y="-112"/>
      </p:cViewPr>
      <p:guideLst>
        <p:guide orient="horz" pos="2160"/>
        <p:guide pos="2880"/>
      </p:guideLst>
    </p:cSldViewPr>
  </p:slideViewPr>
  <p:outlineViewPr>
    <p:cViewPr>
      <p:scale>
        <a:sx n="33" d="100"/>
        <a:sy n="33" d="100"/>
      </p:scale>
      <p:origin x="0" y="-11428"/>
    </p:cViewPr>
  </p:outlineViewPr>
  <p:notesTextViewPr>
    <p:cViewPr>
      <p:scale>
        <a:sx n="3" d="2"/>
        <a:sy n="3" d="2"/>
      </p:scale>
      <p:origin x="0" y="0"/>
    </p:cViewPr>
  </p:notesTextViewPr>
  <p:sorterViewPr>
    <p:cViewPr varScale="1">
      <p:scale>
        <a:sx n="1" d="1"/>
        <a:sy n="1" d="1"/>
      </p:scale>
      <p:origin x="0" y="-13960"/>
    </p:cViewPr>
  </p:sorterViewPr>
  <p:notesViewPr>
    <p:cSldViewPr>
      <p:cViewPr varScale="1">
        <p:scale>
          <a:sx n="71" d="100"/>
          <a:sy n="71" d="100"/>
        </p:scale>
        <p:origin x="-3270"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tags" Target="tags/tag1.xml"/><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8C46C913-017E-41CB-BD92-AB72C59CEF84}" type="datetimeFigureOut">
              <a:rPr lang="en-US" smtClean="0"/>
              <a:t>10/21/15</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E7C59A4A-947E-4EFF-8543-2566EB51F3D4}" type="slidenum">
              <a:rPr lang="en-US" smtClean="0"/>
              <a:t>‹#›</a:t>
            </a:fld>
            <a:endParaRPr lang="en-US" dirty="0"/>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BEAF370-FD3B-447A-B724-07A83C459553}" type="datetimeFigureOut">
              <a:rPr lang="en-US" smtClean="0"/>
              <a:t>10/21/15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E69EC22-8000-4A01-AE86-242F21553022}" type="slidenum">
              <a:rPr lang="en-US" smtClean="0"/>
              <a:t>‹#›</a:t>
            </a:fld>
            <a:endParaRPr lang="en-US" dirty="0"/>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a:t>
            </a:fld>
            <a:endParaRPr lang="en-US" dirty="0"/>
          </a:p>
        </p:txBody>
      </p:sp>
    </p:spTree>
    <p:extLst>
      <p:ext uri="{BB962C8B-B14F-4D97-AF65-F5344CB8AC3E}">
        <p14:creationId xmlns:p14="http://schemas.microsoft.com/office/powerpoint/2010/main" val="2969705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smtClean="0"/>
          </a:p>
        </p:txBody>
      </p:sp>
      <p:sp>
        <p:nvSpPr>
          <p:cNvPr id="4" name="Slide Number Placeholder 3"/>
          <p:cNvSpPr>
            <a:spLocks noGrp="1"/>
          </p:cNvSpPr>
          <p:nvPr>
            <p:ph type="sldNum" sz="quarter" idx="10"/>
          </p:nvPr>
        </p:nvSpPr>
        <p:spPr/>
        <p:txBody>
          <a:bodyPr/>
          <a:lstStyle/>
          <a:p>
            <a:fld id="{459C58CA-12E4-4F31-9B48-6F56F73F44E1}" type="slidenum">
              <a:rPr lang="en-US" smtClean="0"/>
              <a:pPr/>
              <a:t>4</a:t>
            </a:fld>
            <a:endParaRPr lang="en-US"/>
          </a:p>
        </p:txBody>
      </p:sp>
    </p:spTree>
    <p:extLst>
      <p:ext uri="{BB962C8B-B14F-4D97-AF65-F5344CB8AC3E}">
        <p14:creationId xmlns:p14="http://schemas.microsoft.com/office/powerpoint/2010/main" val="26968584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5</a:t>
            </a:fld>
            <a:endParaRPr lang="en-US"/>
          </a:p>
        </p:txBody>
      </p:sp>
    </p:spTree>
    <p:extLst>
      <p:ext uri="{BB962C8B-B14F-4D97-AF65-F5344CB8AC3E}">
        <p14:creationId xmlns:p14="http://schemas.microsoft.com/office/powerpoint/2010/main" val="133170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8</a:t>
            </a:fld>
            <a:endParaRPr lang="en-US" dirty="0"/>
          </a:p>
        </p:txBody>
      </p:sp>
    </p:spTree>
    <p:extLst>
      <p:ext uri="{BB962C8B-B14F-4D97-AF65-F5344CB8AC3E}">
        <p14:creationId xmlns:p14="http://schemas.microsoft.com/office/powerpoint/2010/main" val="1789598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81125" y="757238"/>
            <a:ext cx="5040313" cy="3779837"/>
          </a:xfrm>
        </p:spPr>
      </p:sp>
      <p:sp>
        <p:nvSpPr>
          <p:cNvPr id="3" name="Notes Placeholder 2"/>
          <p:cNvSpPr>
            <a:spLocks noGrp="1"/>
          </p:cNvSpPr>
          <p:nvPr>
            <p:ph type="body" idx="1"/>
          </p:nvPr>
        </p:nvSpPr>
        <p:spPr/>
        <p:txBody>
          <a:bodyPr/>
          <a:lstStyle/>
          <a:p>
            <a:pPr defTabSz="1021806">
              <a:defRPr/>
            </a:pPr>
            <a:endParaRPr lang="en-US" b="1" dirty="0"/>
          </a:p>
        </p:txBody>
      </p:sp>
      <p:sp>
        <p:nvSpPr>
          <p:cNvPr id="4" name="Slide Number Placeholder 3"/>
          <p:cNvSpPr>
            <a:spLocks noGrp="1"/>
          </p:cNvSpPr>
          <p:nvPr>
            <p:ph type="sldNum" sz="quarter" idx="10"/>
          </p:nvPr>
        </p:nvSpPr>
        <p:spPr/>
        <p:txBody>
          <a:bodyPr/>
          <a:lstStyle/>
          <a:p>
            <a:fld id="{5E69EC22-8000-4A01-AE86-242F21553022}" type="slidenum">
              <a:rPr lang="en-US" smtClean="0"/>
              <a:t>9</a:t>
            </a:fld>
            <a:endParaRPr lang="en-US" dirty="0"/>
          </a:p>
        </p:txBody>
      </p:sp>
    </p:spTree>
    <p:extLst>
      <p:ext uri="{BB962C8B-B14F-4D97-AF65-F5344CB8AC3E}">
        <p14:creationId xmlns:p14="http://schemas.microsoft.com/office/powerpoint/2010/main" val="3526937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E69EC22-8000-4A01-AE86-242F2155302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459651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dirty="0"/>
          </a:p>
        </p:txBody>
      </p:sp>
    </p:spTree>
    <p:extLst>
      <p:ext uri="{BB962C8B-B14F-4D97-AF65-F5344CB8AC3E}">
        <p14:creationId xmlns:p14="http://schemas.microsoft.com/office/powerpoint/2010/main" val="1724478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dirty="0"/>
          </a:p>
        </p:txBody>
      </p:sp>
    </p:spTree>
    <p:extLst>
      <p:ext uri="{BB962C8B-B14F-4D97-AF65-F5344CB8AC3E}">
        <p14:creationId xmlns:p14="http://schemas.microsoft.com/office/powerpoint/2010/main" val="40957694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jpe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gif"/><Relationship Id="rId3" Type="http://schemas.openxmlformats.org/officeDocument/2006/relationships/image" Target="../media/image4.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27926"/>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070550"/>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939024"/>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930645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350" dirty="0">
              <a:solidFill>
                <a:prstClr val="white"/>
              </a:solidFill>
            </a:endParaRPr>
          </a:p>
        </p:txBody>
      </p:sp>
      <p:sp>
        <p:nvSpPr>
          <p:cNvPr id="5" name="Rounded Rectangle 4"/>
          <p:cNvSpPr>
            <a:spLocks noChangeArrowheads="1"/>
          </p:cNvSpPr>
          <p:nvPr userDrawn="1"/>
        </p:nvSpPr>
        <p:spPr bwMode="auto">
          <a:xfrm>
            <a:off x="155972" y="152400"/>
            <a:ext cx="8839200" cy="6553200"/>
          </a:xfrm>
          <a:prstGeom prst="roundRect">
            <a:avLst>
              <a:gd name="adj" fmla="val 1083"/>
            </a:avLst>
          </a:prstGeom>
          <a:solidFill>
            <a:schemeClr val="bg1"/>
          </a:solidFill>
          <a:ln w="15875">
            <a:solidFill>
              <a:srgbClr val="7980A3"/>
            </a:solidFill>
            <a:round/>
            <a:headEnd/>
            <a:tailEnd/>
          </a:ln>
          <a:effectLst>
            <a:outerShdw blurRad="190500" algn="ctr" rotWithShape="0">
              <a:srgbClr val="808080">
                <a:alpha val="39998"/>
              </a:srgbClr>
            </a:outerShdw>
          </a:effectLst>
        </p:spPr>
        <p:txBody>
          <a:bodyPr anchor="ctr"/>
          <a:lstStyle/>
          <a:p>
            <a:pPr eaLnBrk="1" fontAlgn="auto" hangingPunct="1">
              <a:spcBef>
                <a:spcPts val="0"/>
              </a:spcBef>
              <a:spcAft>
                <a:spcPts val="0"/>
              </a:spcAft>
              <a:defRPr/>
            </a:pPr>
            <a:endParaRPr lang="en-US" sz="1350" dirty="0">
              <a:solidFill>
                <a:prstClr val="white"/>
              </a:solidFill>
              <a:latin typeface="+mn-lt"/>
              <a:ea typeface="+mn-ea"/>
            </a:endParaRPr>
          </a:p>
        </p:txBody>
      </p:sp>
      <p:sp>
        <p:nvSpPr>
          <p:cNvPr id="6" name="Rectangle 5"/>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350" dirty="0">
              <a:solidFill>
                <a:prstClr val="white"/>
              </a:solidFill>
            </a:endParaRPr>
          </a:p>
        </p:txBody>
      </p:sp>
      <p:pic>
        <p:nvPicPr>
          <p:cNvPr id="7" name="Picture 9" descr="SST_logo w acronym.jpg"/>
          <p:cNvPicPr>
            <a:picLocks noChangeAspect="1"/>
          </p:cNvPicPr>
          <p:nvPr userDrawn="1"/>
        </p:nvPicPr>
        <p:blipFill>
          <a:blip r:embed="rId2" cstate="print">
            <a:extLst>
              <a:ext uri="{28A0092B-C50C-407E-A947-70E740481C1C}">
                <a14:useLocalDpi xmlns:a14="http://schemas.microsoft.com/office/drawing/2010/main" val="0"/>
              </a:ext>
            </a:extLst>
          </a:blip>
          <a:srcRect l="5556" t="11111" r="5556" b="25333"/>
          <a:stretch>
            <a:fillRect/>
          </a:stretch>
        </p:blipFill>
        <p:spPr bwMode="auto">
          <a:xfrm>
            <a:off x="6553200" y="357189"/>
            <a:ext cx="2133600"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9600" y="1371601"/>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1"/>
          </p:nvPr>
        </p:nvSpPr>
        <p:spPr>
          <a:xfrm>
            <a:off x="439341" y="455844"/>
            <a:ext cx="6045994" cy="733195"/>
          </a:xfrm>
          <a:prstGeom prst="rect">
            <a:avLst/>
          </a:prstGeom>
        </p:spPr>
        <p:txBody>
          <a:bodyPr/>
          <a:lstStyle>
            <a:lvl1pPr marL="0" indent="0">
              <a:buNone/>
              <a:defRPr sz="2700" b="0" cap="small">
                <a:solidFill>
                  <a:schemeClr val="tx1"/>
                </a:solidFill>
                <a:latin typeface="Gill Sans MT"/>
                <a:cs typeface="Gill Sans MT"/>
              </a:defRPr>
            </a:lvl1pPr>
            <a:lvl2pPr marL="342900" indent="0">
              <a:buNone/>
              <a:defRPr/>
            </a:lvl2pPr>
          </a:lstStyle>
          <a:p>
            <a:pPr lvl="0"/>
            <a:r>
              <a:rPr lang="en-US" smtClean="0"/>
              <a:t>Click to edit Master text styles</a:t>
            </a:r>
          </a:p>
        </p:txBody>
      </p:sp>
    </p:spTree>
    <p:extLst>
      <p:ext uri="{BB962C8B-B14F-4D97-AF65-F5344CB8AC3E}">
        <p14:creationId xmlns:p14="http://schemas.microsoft.com/office/powerpoint/2010/main" val="3598152410"/>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Title and Content">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350" dirty="0">
              <a:solidFill>
                <a:prstClr val="white"/>
              </a:solidFill>
            </a:endParaRPr>
          </a:p>
        </p:txBody>
      </p:sp>
      <p:sp>
        <p:nvSpPr>
          <p:cNvPr id="3" name="Rounded Rectangle 2"/>
          <p:cNvSpPr>
            <a:spLocks noChangeArrowheads="1"/>
          </p:cNvSpPr>
          <p:nvPr userDrawn="1"/>
        </p:nvSpPr>
        <p:spPr bwMode="auto">
          <a:xfrm>
            <a:off x="155972" y="152400"/>
            <a:ext cx="8839200" cy="6553200"/>
          </a:xfrm>
          <a:prstGeom prst="roundRect">
            <a:avLst>
              <a:gd name="adj" fmla="val 1083"/>
            </a:avLst>
          </a:prstGeom>
          <a:solidFill>
            <a:schemeClr val="bg1"/>
          </a:solidFill>
          <a:ln w="15875">
            <a:solidFill>
              <a:srgbClr val="7980A3"/>
            </a:solidFill>
            <a:round/>
            <a:headEnd/>
            <a:tailEnd/>
          </a:ln>
          <a:effectLst>
            <a:outerShdw blurRad="190500" algn="ctr" rotWithShape="0">
              <a:srgbClr val="808080">
                <a:alpha val="39998"/>
              </a:srgbClr>
            </a:outerShdw>
          </a:effectLst>
        </p:spPr>
        <p:txBody>
          <a:bodyPr anchor="ctr"/>
          <a:lstStyle/>
          <a:p>
            <a:pPr eaLnBrk="1" fontAlgn="auto" hangingPunct="1">
              <a:spcBef>
                <a:spcPts val="0"/>
              </a:spcBef>
              <a:spcAft>
                <a:spcPts val="0"/>
              </a:spcAft>
              <a:defRPr/>
            </a:pPr>
            <a:endParaRPr lang="en-US" sz="1350" dirty="0">
              <a:solidFill>
                <a:prstClr val="white"/>
              </a:solidFill>
              <a:latin typeface="+mn-lt"/>
              <a:ea typeface="+mn-ea"/>
            </a:endParaRPr>
          </a:p>
        </p:txBody>
      </p:sp>
      <p:sp>
        <p:nvSpPr>
          <p:cNvPr id="4" name="Slide Number Placeholder 5"/>
          <p:cNvSpPr>
            <a:spLocks noGrp="1"/>
          </p:cNvSpPr>
          <p:nvPr>
            <p:ph type="sldNum" sz="quarter" idx="10"/>
          </p:nvPr>
        </p:nvSpPr>
        <p:spPr>
          <a:xfrm>
            <a:off x="6641306" y="6356351"/>
            <a:ext cx="2133600" cy="365125"/>
          </a:xfrm>
        </p:spPr>
        <p:txBody>
          <a:bodyPr/>
          <a:lstStyle>
            <a:lvl1pPr>
              <a:defRPr smtClean="0">
                <a:solidFill>
                  <a:srgbClr val="45496B"/>
                </a:solidFill>
              </a:defRPr>
            </a:lvl1pPr>
          </a:lstStyle>
          <a:p>
            <a:pPr>
              <a:defRPr/>
            </a:pPr>
            <a:fld id="{D6E17611-2EA7-48B5-A42C-08141B8FBDFA}" type="slidenum">
              <a:rPr lang="en-US" altLang="en-US"/>
              <a:pPr>
                <a:defRPr/>
              </a:pPr>
              <a:t>‹#›</a:t>
            </a:fld>
            <a:endParaRPr lang="en-US" altLang="en-US" dirty="0"/>
          </a:p>
        </p:txBody>
      </p:sp>
    </p:spTree>
    <p:extLst>
      <p:ext uri="{BB962C8B-B14F-4D97-AF65-F5344CB8AC3E}">
        <p14:creationId xmlns:p14="http://schemas.microsoft.com/office/powerpoint/2010/main" val="558676983"/>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7" name="Rectangle 6"/>
          <p:cNvSpPr/>
          <p:nvPr userDrawn="1"/>
        </p:nvSpPr>
        <p:spPr>
          <a:xfrm>
            <a:off x="0" y="0"/>
            <a:ext cx="9144000" cy="6872068"/>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Content Placeholder 2"/>
          <p:cNvSpPr>
            <a:spLocks noGrp="1"/>
          </p:cNvSpPr>
          <p:nvPr>
            <p:ph idx="1"/>
          </p:nvPr>
        </p:nvSpPr>
        <p:spPr>
          <a:xfrm>
            <a:off x="609600" y="1371600"/>
            <a:ext cx="8077200" cy="4754563"/>
          </a:xfrm>
          <a:prstGeom prst="rect">
            <a:avLst/>
          </a:prstGeom>
        </p:spPr>
        <p:txBody>
          <a:bodyPr/>
          <a:lstStyle>
            <a:lvl1pPr>
              <a:buFontTx/>
              <a:buNone/>
              <a:defRPr b="1">
                <a:solidFill>
                  <a:srgbClr val="45496B"/>
                </a:solidFill>
              </a:defRPr>
            </a:lvl1pPr>
            <a:lvl2pPr>
              <a:buClr>
                <a:srgbClr val="45496B"/>
              </a:buClr>
              <a:buFont typeface="Arial" pitchFamily="34" charset="0"/>
              <a:buChar char="•"/>
              <a:defRPr/>
            </a:lvl2pPr>
            <a:lvl3pPr>
              <a:buClr>
                <a:srgbClr val="45496B"/>
              </a:buClr>
              <a:buSzPct val="75000"/>
              <a:buFont typeface="Courier New" pitchFamily="49" charset="0"/>
              <a:buChar char="o"/>
              <a:defRPr/>
            </a:lvl3pPr>
            <a:lvl4pPr>
              <a:buClr>
                <a:srgbClr val="45496B"/>
              </a:buClr>
              <a:buSzPct val="90000"/>
              <a:defRPr/>
            </a:lvl4pPr>
            <a:lvl5pPr>
              <a:buClr>
                <a:srgbClr val="45496B"/>
              </a:buClr>
              <a:buSzPct val="9000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mn-lt"/>
              </a:defRPr>
            </a:lvl1pPr>
          </a:lstStyle>
          <a:p>
            <a:fld id="{78085499-22F0-4E30-BA6A-ED84175C6FDF}" type="slidenum">
              <a:rPr lang="en-US" smtClean="0"/>
              <a:pPr/>
              <a:t>‹#›</a:t>
            </a:fld>
            <a:endParaRPr lang="en-US" dirty="0"/>
          </a:p>
        </p:txBody>
      </p:sp>
      <p:sp>
        <p:nvSpPr>
          <p:cNvPr id="12" name="Title 1"/>
          <p:cNvSpPr txBox="1">
            <a:spLocks/>
          </p:cNvSpPr>
          <p:nvPr userDrawn="1"/>
        </p:nvSpPr>
        <p:spPr>
          <a:xfrm>
            <a:off x="369125" y="350838"/>
            <a:ext cx="8229600" cy="715962"/>
          </a:xfrm>
          <a:prstGeom prst="rect">
            <a:avLst/>
          </a:prstGeom>
        </p:spPr>
        <p:txBody>
          <a:bodyP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2600" b="0" i="0" u="none" strike="noStrike" kern="1200" cap="none" spc="0" normalizeH="0" baseline="0" noProof="0" dirty="0">
              <a:ln>
                <a:noFill/>
              </a:ln>
              <a:solidFill>
                <a:srgbClr val="7980A3"/>
              </a:solidFill>
              <a:effectLst/>
              <a:uLnTx/>
              <a:uFillTx/>
              <a:latin typeface="+mj-lt"/>
              <a:ea typeface="+mj-ea"/>
              <a:cs typeface="+mj-cs"/>
            </a:endParaRPr>
          </a:p>
        </p:txBody>
      </p:sp>
      <p:pic>
        <p:nvPicPr>
          <p:cNvPr id="15" name="Picture 14"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extLst>
      <p:ext uri="{BB962C8B-B14F-4D97-AF65-F5344CB8AC3E}">
        <p14:creationId xmlns:p14="http://schemas.microsoft.com/office/powerpoint/2010/main" val="1291032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sp>
        <p:nvSpPr>
          <p:cNvPr id="21" name="Rectangle 20"/>
          <p:cNvSpPr/>
          <p:nvPr userDrawn="1"/>
        </p:nvSpPr>
        <p:spPr>
          <a:xfrm rot="5400000" flipV="1">
            <a:off x="1143000" y="-1143000"/>
            <a:ext cx="6858000" cy="9144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22" name="Rounded Rectangle 21"/>
          <p:cNvSpPr/>
          <p:nvPr userDrawn="1"/>
        </p:nvSpPr>
        <p:spPr>
          <a:xfrm>
            <a:off x="0" y="0"/>
            <a:ext cx="9144000" cy="6477000"/>
          </a:xfrm>
          <a:prstGeom prst="roundRect">
            <a:avLst>
              <a:gd name="adj" fmla="val 0"/>
            </a:avLst>
          </a:prstGeom>
          <a:solidFill>
            <a:schemeClr val="bg1"/>
          </a:solidFill>
          <a:ln w="158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atin typeface="+mn-lt"/>
            </a:endParaRPr>
          </a:p>
        </p:txBody>
      </p:sp>
      <p:sp>
        <p:nvSpPr>
          <p:cNvPr id="14" name="Rectangle 13"/>
          <p:cNvSpPr/>
          <p:nvPr userDrawn="1"/>
        </p:nvSpPr>
        <p:spPr>
          <a:xfrm>
            <a:off x="5012375" y="838200"/>
            <a:ext cx="914400" cy="45720"/>
          </a:xfrm>
          <a:prstGeom prst="rect">
            <a:avLst/>
          </a:prstGeom>
          <a:solidFill>
            <a:srgbClr val="8AA3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5955475" y="838200"/>
            <a:ext cx="914400" cy="45720"/>
          </a:xfrm>
          <a:prstGeom prst="rect">
            <a:avLst/>
          </a:prstGeom>
          <a:solidFill>
            <a:srgbClr val="0D80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10450" y="838200"/>
            <a:ext cx="914400" cy="45720"/>
          </a:xfrm>
          <a:prstGeom prst="rect">
            <a:avLst/>
          </a:prstGeom>
          <a:solidFill>
            <a:srgbClr val="502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7867400" y="838200"/>
            <a:ext cx="914400" cy="45720"/>
          </a:xfrm>
          <a:prstGeom prst="rect">
            <a:avLst/>
          </a:prstGeom>
          <a:solidFill>
            <a:srgbClr val="068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8814816" y="838200"/>
            <a:ext cx="329184" cy="457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988625" y="762000"/>
            <a:ext cx="3810000" cy="2286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p:cNvSpPr txBox="1">
            <a:spLocks/>
          </p:cNvSpPr>
          <p:nvPr userDrawn="1"/>
        </p:nvSpPr>
        <p:spPr>
          <a:xfrm>
            <a:off x="304800" y="6512625"/>
            <a:ext cx="9067800" cy="381000"/>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ts val="0"/>
              </a:spcBef>
              <a:spcAft>
                <a:spcPts val="600"/>
              </a:spcAft>
              <a:buClrTx/>
              <a:buSzTx/>
              <a:buFont typeface="Arial" pitchFamily="34" charset="0"/>
              <a:buNone/>
              <a:tabLst/>
              <a:defRPr/>
            </a:pPr>
            <a:r>
              <a:rPr lang="en-US" sz="1400" b="0" dirty="0" smtClean="0">
                <a:solidFill>
                  <a:schemeClr val="bg1"/>
                </a:solidFill>
                <a:effectLst/>
                <a:latin typeface="Gill Sans MT" pitchFamily="34" charset="0"/>
                <a:cs typeface="Arial" pitchFamily="34" charset="0"/>
              </a:rPr>
              <a:t>2015 SLDS Best Practices Conference</a:t>
            </a:r>
            <a:endParaRPr kumimoji="0" lang="en-US" sz="1200" b="0" i="0" u="none" strike="noStrike" kern="1200" cap="none" spc="0" normalizeH="0" baseline="0" noProof="0" dirty="0" smtClean="0">
              <a:ln>
                <a:noFill/>
              </a:ln>
              <a:solidFill>
                <a:schemeClr val="bg1"/>
              </a:solidFill>
              <a:effectLst/>
              <a:uLnTx/>
              <a:uFillTx/>
              <a:latin typeface="Gill Sans MT" pitchFamily="34" charset="0"/>
              <a:ea typeface="+mn-ea"/>
              <a:cs typeface="Arial" pitchFamily="34" charset="0"/>
            </a:endParaRPr>
          </a:p>
        </p:txBody>
      </p:sp>
      <p:sp>
        <p:nvSpPr>
          <p:cNvPr id="28" name="Content Placeholder 2"/>
          <p:cNvSpPr>
            <a:spLocks noGrp="1"/>
          </p:cNvSpPr>
          <p:nvPr>
            <p:ph idx="1" hasCustomPrompt="1"/>
          </p:nvPr>
        </p:nvSpPr>
        <p:spPr>
          <a:xfrm>
            <a:off x="318448" y="1143000"/>
            <a:ext cx="8534400" cy="4525963"/>
          </a:xfrm>
          <a:prstGeom prst="rect">
            <a:avLst/>
          </a:prstGeom>
        </p:spPr>
        <p:txBody>
          <a:bodyPr/>
          <a:lstStyle>
            <a:lvl1pPr>
              <a:buClr>
                <a:schemeClr val="tx1">
                  <a:lumMod val="75000"/>
                  <a:lumOff val="25000"/>
                </a:schemeClr>
              </a:buClr>
              <a:buFont typeface="Arial" pitchFamily="34" charset="0"/>
              <a:buNone/>
              <a:defRPr sz="2800" b="1">
                <a:latin typeface="Gill Sans MT" pitchFamily="34" charset="0"/>
              </a:defRPr>
            </a:lvl1pPr>
            <a:lvl2pPr>
              <a:buClr>
                <a:schemeClr val="tx1">
                  <a:lumMod val="75000"/>
                  <a:lumOff val="25000"/>
                </a:schemeClr>
              </a:buClr>
              <a:buFont typeface="Arial" pitchFamily="34" charset="0"/>
              <a:buChar char="•"/>
              <a:defRPr sz="2800">
                <a:latin typeface="Gill Sans MT" pitchFamily="34" charset="0"/>
              </a:defRPr>
            </a:lvl2pPr>
            <a:lvl3pPr>
              <a:buClr>
                <a:schemeClr val="tx1">
                  <a:lumMod val="75000"/>
                  <a:lumOff val="25000"/>
                </a:schemeClr>
              </a:buClr>
              <a:buSzPct val="70000"/>
              <a:buFont typeface="Courier New" pitchFamily="49" charset="0"/>
              <a:buChar char="o"/>
              <a:defRPr>
                <a:latin typeface="Gill Sans MT" pitchFamily="34" charset="0"/>
              </a:defRPr>
            </a:lvl3pPr>
            <a:lvl4pPr>
              <a:buClr>
                <a:schemeClr val="tx1">
                  <a:lumMod val="75000"/>
                  <a:lumOff val="25000"/>
                </a:schemeClr>
              </a:buClr>
              <a:defRPr>
                <a:latin typeface="Gill Sans MT" pitchFamily="34" charset="0"/>
              </a:defRPr>
            </a:lvl4pPr>
            <a:lvl5pPr>
              <a:buClr>
                <a:schemeClr val="tx1">
                  <a:lumMod val="75000"/>
                  <a:lumOff val="25000"/>
                </a:schemeClr>
              </a:buClr>
              <a:defRPr>
                <a:latin typeface="Gill Sans MT" pitchFamily="34" charset="0"/>
              </a:defRPr>
            </a:lvl5pPr>
          </a:lstStyle>
          <a:p>
            <a:pPr lvl="0"/>
            <a:r>
              <a:rPr lang="en-US" dirty="0" smtClean="0"/>
              <a:t>Topic</a:t>
            </a:r>
          </a:p>
          <a:p>
            <a:pPr lvl="1"/>
            <a:r>
              <a:rPr lang="en-US" dirty="0" smtClean="0"/>
              <a:t>Click to edit Master text styles</a:t>
            </a:r>
          </a:p>
          <a:p>
            <a:pPr lvl="2"/>
            <a:r>
              <a:rPr lang="en-US" dirty="0" smtClean="0"/>
              <a:t>Third level</a:t>
            </a:r>
          </a:p>
          <a:p>
            <a:pPr lvl="3"/>
            <a:r>
              <a:rPr lang="en-US" dirty="0" smtClean="0"/>
              <a:t>Fourth level</a:t>
            </a:r>
          </a:p>
          <a:p>
            <a:pPr lvl="4"/>
            <a:r>
              <a:rPr lang="en-US" dirty="0" smtClean="0"/>
              <a:t>Fifth level</a:t>
            </a:r>
            <a:endParaRPr lang="en-US" dirty="0"/>
          </a:p>
        </p:txBody>
      </p:sp>
      <p:sp>
        <p:nvSpPr>
          <p:cNvPr id="27" name="Rectangle 26"/>
          <p:cNvSpPr/>
          <p:nvPr userDrawn="1"/>
        </p:nvSpPr>
        <p:spPr>
          <a:xfrm>
            <a:off x="23750" y="838200"/>
            <a:ext cx="4937760" cy="45720"/>
          </a:xfrm>
          <a:prstGeom prst="rect">
            <a:avLst/>
          </a:prstGeom>
          <a:gradFill>
            <a:gsLst>
              <a:gs pos="0">
                <a:schemeClr val="bg1">
                  <a:lumMod val="85000"/>
                </a:schemeClr>
              </a:gs>
              <a:gs pos="50000">
                <a:schemeClr val="bg1">
                  <a:lumMod val="95000"/>
                </a:schemeClr>
              </a:gs>
              <a:gs pos="100000">
                <a:schemeClr val="bg1"/>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SLDS logo_f.jpg"/>
          <p:cNvPicPr>
            <a:picLocks noChangeAspect="1"/>
          </p:cNvPicPr>
          <p:nvPr userDrawn="1"/>
        </p:nvPicPr>
        <p:blipFill>
          <a:blip r:embed="rId2" cstate="print"/>
          <a:stretch>
            <a:fillRect/>
          </a:stretch>
        </p:blipFill>
        <p:spPr>
          <a:xfrm>
            <a:off x="7591790" y="5181600"/>
            <a:ext cx="1192476" cy="1020733"/>
          </a:xfrm>
          <a:prstGeom prst="rect">
            <a:avLst/>
          </a:prstGeom>
        </p:spPr>
      </p:pic>
      <p:sp>
        <p:nvSpPr>
          <p:cNvPr id="24" name="Rectangle 23"/>
          <p:cNvSpPr/>
          <p:nvPr userDrawn="1"/>
        </p:nvSpPr>
        <p:spPr>
          <a:xfrm>
            <a:off x="7391400" y="5105400"/>
            <a:ext cx="1716975" cy="135477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1"/>
          <p:cNvSpPr>
            <a:spLocks noGrp="1"/>
          </p:cNvSpPr>
          <p:nvPr>
            <p:ph type="title"/>
          </p:nvPr>
        </p:nvSpPr>
        <p:spPr>
          <a:xfrm>
            <a:off x="304800" y="52450"/>
            <a:ext cx="8534400" cy="785750"/>
          </a:xfrm>
        </p:spPr>
        <p:txBody>
          <a:bodyPr tIns="0" bIns="0">
            <a:normAutofit/>
          </a:bodyPr>
          <a:lstStyle>
            <a:lvl1pPr algn="l">
              <a:defRPr sz="3600" cap="small" baseline="0">
                <a:solidFill>
                  <a:schemeClr val="tx1">
                    <a:lumMod val="85000"/>
                    <a:lumOff val="15000"/>
                  </a:schemeClr>
                </a:solidFill>
                <a:latin typeface="Gill Sans MT" pitchFamily="34" charset="0"/>
              </a:defRPr>
            </a:lvl1pPr>
          </a:lstStyle>
          <a:p>
            <a:r>
              <a:rPr lang="en-US" dirty="0" smtClean="0"/>
              <a:t>Click to edit Master title style</a:t>
            </a:r>
            <a:endParaRPr lang="en-US" dirty="0"/>
          </a:p>
        </p:txBody>
      </p:sp>
      <p:sp>
        <p:nvSpPr>
          <p:cNvPr id="32" name="Slide Number Placeholder 5"/>
          <p:cNvSpPr>
            <a:spLocks noGrp="1"/>
          </p:cNvSpPr>
          <p:nvPr>
            <p:ph type="sldNum" sz="quarter" idx="12"/>
          </p:nvPr>
        </p:nvSpPr>
        <p:spPr>
          <a:xfrm>
            <a:off x="6758050" y="6504750"/>
            <a:ext cx="2133600" cy="365125"/>
          </a:xfrm>
        </p:spPr>
        <p:txBody>
          <a:bodyPr/>
          <a:lstStyle>
            <a:lvl1pPr>
              <a:defRPr b="0">
                <a:solidFill>
                  <a:schemeClr val="bg1"/>
                </a:solidFill>
                <a:latin typeface="Franklin Gothic Book" pitchFamily="34" charset="0"/>
                <a:cs typeface="Arial" pitchFamily="34" charset="0"/>
              </a:defRPr>
            </a:lvl1pPr>
          </a:lstStyle>
          <a:p>
            <a:fld id="{78085499-22F0-4E30-BA6A-ED84175C6FDF}" type="slidenum">
              <a:rPr lang="en-US" smtClean="0"/>
              <a:pPr/>
              <a:t>‹#›</a:t>
            </a:fld>
            <a:endParaRPr lang="en-US" dirty="0"/>
          </a:p>
        </p:txBody>
      </p:sp>
    </p:spTree>
    <p:extLst>
      <p:ext uri="{BB962C8B-B14F-4D97-AF65-F5344CB8AC3E}">
        <p14:creationId xmlns:p14="http://schemas.microsoft.com/office/powerpoint/2010/main" val="1219547408"/>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257175" indent="-257175">
              <a:buFontTx/>
              <a:buBlip>
                <a:blip r:embed="rId2"/>
              </a:buBlip>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4"/>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952281951"/>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257175" indent="-257175">
              <a:buFontTx/>
              <a:buBlip>
                <a:blip r:embed="rId2"/>
              </a:buBlip>
              <a:defRPr>
                <a:solidFill>
                  <a:srgbClr val="154578"/>
                </a:solidFill>
              </a:defRPr>
            </a:lvl1pPr>
            <a:lvl2pPr marL="557213" indent="-214313">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4"/>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1557553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86398272"/>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latin typeface="Calisto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latin typeface="Calisto MT"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57487874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BBCCA94-74D1-404D-95B4-7983C3079C44}" type="slidenum">
              <a:rPr lang="en-US"/>
              <a:pPr>
                <a:defRPr/>
              </a:pPr>
              <a:t>‹#›</a:t>
            </a:fld>
            <a:endParaRPr lang="en-US" dirty="0"/>
          </a:p>
        </p:txBody>
      </p:sp>
    </p:spTree>
    <p:extLst>
      <p:ext uri="{BB962C8B-B14F-4D97-AF65-F5344CB8AC3E}">
        <p14:creationId xmlns:p14="http://schemas.microsoft.com/office/powerpoint/2010/main" val="2744911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73797865-F2B4-42D9-8BA4-14CE13B20B85}" type="slidenum">
              <a:rPr lang="en-US"/>
              <a:pPr>
                <a:defRPr/>
              </a:pPr>
              <a:t>‹#›</a:t>
            </a:fld>
            <a:endParaRPr lang="en-US" dirty="0"/>
          </a:p>
        </p:txBody>
      </p:sp>
    </p:spTree>
    <p:extLst>
      <p:ext uri="{BB962C8B-B14F-4D97-AF65-F5344CB8AC3E}">
        <p14:creationId xmlns:p14="http://schemas.microsoft.com/office/powerpoint/2010/main" val="1332252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71EBC1F7-9750-4D4F-9BF4-C2DA637BB161}" type="slidenum">
              <a:rPr lang="en-US"/>
              <a:pPr>
                <a:defRPr/>
              </a:pPr>
              <a:t>‹#›</a:t>
            </a:fld>
            <a:endParaRPr lang="en-US" dirty="0"/>
          </a:p>
        </p:txBody>
      </p:sp>
    </p:spTree>
    <p:extLst>
      <p:ext uri="{BB962C8B-B14F-4D97-AF65-F5344CB8AC3E}">
        <p14:creationId xmlns:p14="http://schemas.microsoft.com/office/powerpoint/2010/main" val="22230991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9BA12A2A-D1DF-4065-B578-07274F8E0921}" type="slidenum">
              <a:rPr lang="en-US"/>
              <a:pPr>
                <a:defRPr/>
              </a:pPr>
              <a:t>‹#›</a:t>
            </a:fld>
            <a:endParaRPr lang="en-US" dirty="0"/>
          </a:p>
        </p:txBody>
      </p:sp>
    </p:spTree>
    <p:extLst>
      <p:ext uri="{BB962C8B-B14F-4D97-AF65-F5344CB8AC3E}">
        <p14:creationId xmlns:p14="http://schemas.microsoft.com/office/powerpoint/2010/main" val="35889281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E7DFE4FF-7BEA-4250-B211-B69F258BE516}" type="slidenum">
              <a:rPr lang="en-US"/>
              <a:pPr>
                <a:defRPr/>
              </a:pPr>
              <a:t>‹#›</a:t>
            </a:fld>
            <a:endParaRPr lang="en-US" dirty="0"/>
          </a:p>
        </p:txBody>
      </p:sp>
    </p:spTree>
    <p:extLst>
      <p:ext uri="{BB962C8B-B14F-4D97-AF65-F5344CB8AC3E}">
        <p14:creationId xmlns:p14="http://schemas.microsoft.com/office/powerpoint/2010/main" val="2988667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78A73902-F15F-47AB-9FA0-9B50E5E36A15}" type="slidenum">
              <a:rPr lang="en-US"/>
              <a:pPr>
                <a:defRPr/>
              </a:pPr>
              <a:t>‹#›</a:t>
            </a:fld>
            <a:endParaRPr lang="en-US" dirty="0"/>
          </a:p>
        </p:txBody>
      </p:sp>
    </p:spTree>
    <p:extLst>
      <p:ext uri="{BB962C8B-B14F-4D97-AF65-F5344CB8AC3E}">
        <p14:creationId xmlns:p14="http://schemas.microsoft.com/office/powerpoint/2010/main" val="21161048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41EB6A4-6F90-4E4E-984D-6C8F046B7AB7}" type="slidenum">
              <a:rPr lang="en-US"/>
              <a:pPr>
                <a:defRPr/>
              </a:pPr>
              <a:t>‹#›</a:t>
            </a:fld>
            <a:endParaRPr lang="en-US" dirty="0"/>
          </a:p>
        </p:txBody>
      </p:sp>
    </p:spTree>
    <p:extLst>
      <p:ext uri="{BB962C8B-B14F-4D97-AF65-F5344CB8AC3E}">
        <p14:creationId xmlns:p14="http://schemas.microsoft.com/office/powerpoint/2010/main" val="10767999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17"/>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16576183-2EAB-4236-9C2D-CD5E68925DA5}" type="slidenum">
              <a:rPr lang="en-US"/>
              <a:pPr>
                <a:defRPr/>
              </a:pPr>
              <a:t>‹#›</a:t>
            </a:fld>
            <a:endParaRPr lang="en-US" dirty="0"/>
          </a:p>
        </p:txBody>
      </p:sp>
    </p:spTree>
    <p:extLst>
      <p:ext uri="{BB962C8B-B14F-4D97-AF65-F5344CB8AC3E}">
        <p14:creationId xmlns:p14="http://schemas.microsoft.com/office/powerpoint/2010/main" val="1312144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7" name="Slide Number Placeholder 6"/>
          <p:cNvSpPr>
            <a:spLocks noGrp="1"/>
          </p:cNvSpPr>
          <p:nvPr>
            <p:ph type="sldNum" sz="quarter" idx="12"/>
          </p:nvPr>
        </p:nvSpPr>
        <p:spPr/>
        <p:txBody>
          <a:bodyPr/>
          <a:lstStyle>
            <a:lvl1pPr>
              <a:defRPr/>
            </a:lvl1pPr>
          </a:lstStyle>
          <a:p>
            <a:pPr>
              <a:defRPr/>
            </a:pPr>
            <a:fld id="{0F25B24D-7633-4EF9-8315-B30068EE4EFC}" type="slidenum">
              <a:rPr lang="en-US"/>
              <a:pPr>
                <a:defRPr/>
              </a:pPr>
              <a:t>‹#›</a:t>
            </a:fld>
            <a:endParaRPr lang="en-US" dirty="0"/>
          </a:p>
        </p:txBody>
      </p:sp>
    </p:spTree>
    <p:extLst>
      <p:ext uri="{BB962C8B-B14F-4D97-AF65-F5344CB8AC3E}">
        <p14:creationId xmlns:p14="http://schemas.microsoft.com/office/powerpoint/2010/main" val="631210795"/>
      </p:ext>
    </p:extLst>
  </p:cSld>
  <p:clrMapOvr>
    <a:masterClrMapping/>
  </p:clrMapOvr>
  <p:transition xmlns:p14="http://schemas.microsoft.com/office/powerpoint/2010/mai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1429698860"/>
      </p:ext>
    </p:extLst>
  </p:cSld>
  <p:clrMapOvr>
    <a:masterClrMapping/>
  </p:clrMapOvr>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a:prstGeom prst="rect">
            <a:avLst/>
          </a:prstGeom>
        </p:spPr>
        <p:txBody>
          <a:bodyPr/>
          <a:lstStyle/>
          <a:p>
            <a:pPr lvl="0"/>
            <a:endParaRPr lang="en-US" noProof="0" dirty="0" smtClean="0"/>
          </a:p>
        </p:txBody>
      </p:sp>
      <p:sp>
        <p:nvSpPr>
          <p:cNvPr id="5" name="Footer Placeholder 4"/>
          <p:cNvSpPr>
            <a:spLocks noGrp="1"/>
          </p:cNvSpPr>
          <p:nvPr>
            <p:ph type="ftr" sz="quarter" idx="11"/>
          </p:nvPr>
        </p:nvSpPr>
        <p:spPr>
          <a:xfrm>
            <a:off x="533400" y="6356350"/>
            <a:ext cx="2895600" cy="365125"/>
          </a:xfrm>
          <a:prstGeom prst="rect">
            <a:avLst/>
          </a:prstGeom>
        </p:spPr>
        <p:txBody>
          <a:bodyPr/>
          <a:lstStyle>
            <a:lvl1pPr>
              <a:defRPr/>
            </a:lvl1pPr>
          </a:lstStyle>
          <a:p>
            <a:pPr fontAlgn="base">
              <a:spcBef>
                <a:spcPct val="0"/>
              </a:spcBef>
              <a:spcAft>
                <a:spcPct val="0"/>
              </a:spcAft>
              <a:defRPr/>
            </a:pPr>
            <a:r>
              <a:rPr lang="en-US" sz="3200" dirty="0">
                <a:solidFill>
                  <a:srgbClr val="224568"/>
                </a:solidFill>
                <a:cs typeface="Arial" charset="0"/>
              </a:rPr>
              <a:t>Early Childhood Outcomes Center</a:t>
            </a:r>
          </a:p>
        </p:txBody>
      </p:sp>
      <p:sp>
        <p:nvSpPr>
          <p:cNvPr id="6" name="Slide Number Placeholder 5"/>
          <p:cNvSpPr>
            <a:spLocks noGrp="1"/>
          </p:cNvSpPr>
          <p:nvPr>
            <p:ph type="sldNum" sz="quarter" idx="12"/>
          </p:nvPr>
        </p:nvSpPr>
        <p:spPr/>
        <p:txBody>
          <a:bodyPr/>
          <a:lstStyle>
            <a:lvl1pPr>
              <a:defRPr/>
            </a:lvl1pPr>
          </a:lstStyle>
          <a:p>
            <a:pPr>
              <a:defRPr/>
            </a:pPr>
            <a:fld id="{4A3CE9FB-219D-49A8-A3D0-10B65224DF4B}" type="slidenum">
              <a:rPr lang="en-US"/>
              <a:pPr>
                <a:defRPr/>
              </a:pPr>
              <a:t>‹#›</a:t>
            </a:fld>
            <a:endParaRPr lang="en-US" dirty="0"/>
          </a:p>
        </p:txBody>
      </p:sp>
    </p:spTree>
    <p:extLst>
      <p:ext uri="{BB962C8B-B14F-4D97-AF65-F5344CB8AC3E}">
        <p14:creationId xmlns:p14="http://schemas.microsoft.com/office/powerpoint/2010/main" val="3720573619"/>
      </p:ext>
    </p:extLst>
  </p:cSld>
  <p:clrMapOvr>
    <a:masterClrMapping/>
  </p:clrMapOvr>
  <p:transition xmlns:p14="http://schemas.microsoft.com/office/powerpoint/2010/mai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192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81600" y="1981200"/>
            <a:ext cx="38100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105400" y="6248400"/>
            <a:ext cx="1905000" cy="457200"/>
          </a:xfrm>
          <a:prstGeom prst="rect">
            <a:avLst/>
          </a:prstGeom>
        </p:spPr>
        <p:txBody>
          <a:bodyPr/>
          <a:lstStyle>
            <a:lvl1pPr>
              <a:defRPr smtClean="0"/>
            </a:lvl1pPr>
          </a:lstStyle>
          <a:p>
            <a:pPr fontAlgn="base">
              <a:spcBef>
                <a:spcPct val="0"/>
              </a:spcBef>
              <a:spcAft>
                <a:spcPct val="0"/>
              </a:spcAft>
              <a:defRPr/>
            </a:pPr>
            <a:endParaRPr lang="en-US" sz="3200" dirty="0">
              <a:solidFill>
                <a:srgbClr val="224568"/>
              </a:solidFill>
              <a:cs typeface="Arial" charset="0"/>
            </a:endParaRPr>
          </a:p>
        </p:txBody>
      </p:sp>
      <p:sp>
        <p:nvSpPr>
          <p:cNvPr id="6" name="Footer Placeholder 5"/>
          <p:cNvSpPr>
            <a:spLocks noGrp="1"/>
          </p:cNvSpPr>
          <p:nvPr>
            <p:ph type="ftr" sz="quarter" idx="11"/>
          </p:nvPr>
        </p:nvSpPr>
        <p:spPr>
          <a:xfrm>
            <a:off x="533400" y="6356350"/>
            <a:ext cx="2895600" cy="365125"/>
          </a:xfrm>
          <a:prstGeom prst="rect">
            <a:avLst/>
          </a:prstGeom>
        </p:spPr>
        <p:txBody>
          <a:bodyPr/>
          <a:lstStyle>
            <a:lvl1pPr>
              <a:defRPr smtClean="0"/>
            </a:lvl1pPr>
          </a:lstStyle>
          <a:p>
            <a:pPr fontAlgn="base">
              <a:spcBef>
                <a:spcPct val="0"/>
              </a:spcBef>
              <a:spcAft>
                <a:spcPct val="0"/>
              </a:spcAft>
              <a:defRPr/>
            </a:pPr>
            <a:r>
              <a:rPr lang="en-US" sz="3200" dirty="0">
                <a:solidFill>
                  <a:srgbClr val="224568"/>
                </a:solidFill>
                <a:cs typeface="Arial" charset="0"/>
              </a:rPr>
              <a:t>Early Childhood Outcomes Center</a:t>
            </a:r>
            <a:endParaRPr lang="en-US" sz="3200" dirty="0">
              <a:solidFill>
                <a:srgbClr val="000000"/>
              </a:solidFill>
              <a:effectLst>
                <a:outerShdw blurRad="38100" dist="38100" dir="2700000" algn="tl">
                  <a:srgbClr val="FFFFFF"/>
                </a:outerShdw>
              </a:effectLst>
              <a:cs typeface="Arial" charset="0"/>
            </a:endParaRPr>
          </a:p>
        </p:txBody>
      </p:sp>
      <p:sp>
        <p:nvSpPr>
          <p:cNvPr id="7" name="Slide Number Placeholder 6"/>
          <p:cNvSpPr>
            <a:spLocks noGrp="1"/>
          </p:cNvSpPr>
          <p:nvPr>
            <p:ph type="sldNum" sz="quarter" idx="12"/>
          </p:nvPr>
        </p:nvSpPr>
        <p:spPr/>
        <p:txBody>
          <a:bodyPr/>
          <a:lstStyle>
            <a:lvl1pPr>
              <a:defRPr/>
            </a:lvl1pPr>
          </a:lstStyle>
          <a:p>
            <a:fld id="{94866B1B-3B64-49AD-B92B-EAD09078B299}" type="slidenum">
              <a:rPr lang="en-US"/>
              <a:pPr/>
              <a:t>‹#›</a:t>
            </a:fld>
            <a:endParaRPr lang="en-US" dirty="0"/>
          </a:p>
        </p:txBody>
      </p:sp>
    </p:spTree>
    <p:extLst>
      <p:ext uri="{BB962C8B-B14F-4D97-AF65-F5344CB8AC3E}">
        <p14:creationId xmlns:p14="http://schemas.microsoft.com/office/powerpoint/2010/main" val="9062987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E76A2CFB-B8C6-417F-96D0-E0E6C3191850}" type="slidenum">
              <a:rPr lang="en-US"/>
              <a:pPr>
                <a:defRPr/>
              </a:pPr>
              <a:t>‹#›</a:t>
            </a:fld>
            <a:endParaRPr lang="en-US" dirty="0"/>
          </a:p>
        </p:txBody>
      </p:sp>
    </p:spTree>
    <p:extLst>
      <p:ext uri="{BB962C8B-B14F-4D97-AF65-F5344CB8AC3E}">
        <p14:creationId xmlns:p14="http://schemas.microsoft.com/office/powerpoint/2010/main" val="25292890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C98F68AA-35BB-4185-9B0E-39E6B2692DDD}" type="slidenum">
              <a:rPr lang="en-US"/>
              <a:pPr>
                <a:defRPr/>
              </a:pPr>
              <a:t>‹#›</a:t>
            </a:fld>
            <a:endParaRPr lang="en-US" dirty="0"/>
          </a:p>
        </p:txBody>
      </p:sp>
    </p:spTree>
    <p:extLst>
      <p:ext uri="{BB962C8B-B14F-4D97-AF65-F5344CB8AC3E}">
        <p14:creationId xmlns:p14="http://schemas.microsoft.com/office/powerpoint/2010/main" val="180829667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CCBB1F2A-D66E-4B12-AC66-C0F2CF6155A4}" type="slidenum">
              <a:rPr lang="en-US"/>
              <a:pPr>
                <a:defRPr/>
              </a:pPr>
              <a:t>‹#›</a:t>
            </a:fld>
            <a:endParaRPr lang="en-US" dirty="0"/>
          </a:p>
        </p:txBody>
      </p:sp>
    </p:spTree>
    <p:extLst>
      <p:ext uri="{BB962C8B-B14F-4D97-AF65-F5344CB8AC3E}">
        <p14:creationId xmlns:p14="http://schemas.microsoft.com/office/powerpoint/2010/main" val="10408172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819EDBD1-66E3-4975-BD0A-51EF67E4C582}" type="slidenum">
              <a:rPr lang="en-US"/>
              <a:pPr>
                <a:defRPr/>
              </a:pPr>
              <a:t>‹#›</a:t>
            </a:fld>
            <a:endParaRPr lang="en-US" dirty="0"/>
          </a:p>
        </p:txBody>
      </p:sp>
    </p:spTree>
    <p:extLst>
      <p:ext uri="{BB962C8B-B14F-4D97-AF65-F5344CB8AC3E}">
        <p14:creationId xmlns:p14="http://schemas.microsoft.com/office/powerpoint/2010/main" val="38471122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09B16222-0DF3-47AB-8165-B1CF8A554BB9}" type="slidenum">
              <a:rPr lang="en-US"/>
              <a:pPr>
                <a:defRPr/>
              </a:pPr>
              <a:t>‹#›</a:t>
            </a:fld>
            <a:endParaRPr lang="en-US" dirty="0"/>
          </a:p>
        </p:txBody>
      </p:sp>
    </p:spTree>
    <p:extLst>
      <p:ext uri="{BB962C8B-B14F-4D97-AF65-F5344CB8AC3E}">
        <p14:creationId xmlns:p14="http://schemas.microsoft.com/office/powerpoint/2010/main" val="229312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74F6083E-7642-42A9-993E-FD2403C43C17}" type="slidenum">
              <a:rPr lang="en-US"/>
              <a:pPr>
                <a:defRPr/>
              </a:pPr>
              <a:t>‹#›</a:t>
            </a:fld>
            <a:endParaRPr lang="en-US" dirty="0"/>
          </a:p>
        </p:txBody>
      </p:sp>
    </p:spTree>
    <p:extLst>
      <p:ext uri="{BB962C8B-B14F-4D97-AF65-F5344CB8AC3E}">
        <p14:creationId xmlns:p14="http://schemas.microsoft.com/office/powerpoint/2010/main" val="27542398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787E7065-F254-4126-95BB-5B4F1F08EB6A}" type="slidenum">
              <a:rPr lang="en-US"/>
              <a:pPr>
                <a:defRPr/>
              </a:pPr>
              <a:t>‹#›</a:t>
            </a:fld>
            <a:endParaRPr lang="en-US" dirty="0"/>
          </a:p>
        </p:txBody>
      </p:sp>
    </p:spTree>
    <p:extLst>
      <p:ext uri="{BB962C8B-B14F-4D97-AF65-F5344CB8AC3E}">
        <p14:creationId xmlns:p14="http://schemas.microsoft.com/office/powerpoint/2010/main" val="12218547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Slide Number Placeholder 7"/>
          <p:cNvSpPr>
            <a:spLocks noGrp="1"/>
          </p:cNvSpPr>
          <p:nvPr>
            <p:ph type="sldNum" sz="quarter" idx="11"/>
          </p:nvPr>
        </p:nvSpPr>
        <p:spPr/>
        <p:txBody>
          <a:bodyPr/>
          <a:lstStyle>
            <a:lvl1pPr>
              <a:defRPr/>
            </a:lvl1pPr>
          </a:lstStyle>
          <a:p>
            <a:pPr>
              <a:defRPr/>
            </a:pPr>
            <a:fld id="{3287AC55-A0B7-46E2-961D-539E9CEDD753}"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lgn="ctr" eaLnBrk="0" hangingPunct="0">
              <a:defRPr sz="1400">
                <a:cs typeface="+mn-cs"/>
              </a:defRPr>
            </a:lvl1pPr>
          </a:lstStyle>
          <a:p>
            <a:pPr fontAlgn="base">
              <a:spcBef>
                <a:spcPct val="0"/>
              </a:spcBef>
              <a:spcAft>
                <a:spcPct val="0"/>
              </a:spcAft>
              <a:defRPr/>
            </a:pPr>
            <a:r>
              <a:rPr lang="en-US" dirty="0" smtClean="0">
                <a:solidFill>
                  <a:srgbClr val="224568"/>
                </a:solidFill>
              </a:rPr>
              <a:t>Early Childhood Outcomes Center</a:t>
            </a:r>
            <a:endParaRPr lang="en-US" dirty="0">
              <a:solidFill>
                <a:srgbClr val="224568"/>
              </a:solidFill>
            </a:endParaRPr>
          </a:p>
        </p:txBody>
      </p:sp>
    </p:spTree>
    <p:extLst>
      <p:ext uri="{BB962C8B-B14F-4D97-AF65-F5344CB8AC3E}">
        <p14:creationId xmlns:p14="http://schemas.microsoft.com/office/powerpoint/2010/main" val="253035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539232"/>
      </p:ext>
    </p:extLst>
  </p:cSld>
  <p:clrMapOvr>
    <a:masterClrMapping/>
  </p:clrMapOvr>
  <p:timing>
    <p:tnLst>
      <p:par>
        <p:cTn xmlns:p14="http://schemas.microsoft.com/office/powerpoint/2010/mai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3F5FFDC9-0AF2-4647-83CD-C440CD744487}" type="slidenum">
              <a:rPr lang="en-US"/>
              <a:pPr>
                <a:defRPr/>
              </a:pPr>
              <a:t>‹#›</a:t>
            </a:fld>
            <a:endParaRPr lang="en-US" dirty="0"/>
          </a:p>
        </p:txBody>
      </p:sp>
    </p:spTree>
    <p:extLst>
      <p:ext uri="{BB962C8B-B14F-4D97-AF65-F5344CB8AC3E}">
        <p14:creationId xmlns:p14="http://schemas.microsoft.com/office/powerpoint/2010/main" val="2466384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4" name="Slide Number Placeholder 5"/>
          <p:cNvSpPr>
            <a:spLocks noGrp="1"/>
          </p:cNvSpPr>
          <p:nvPr>
            <p:ph type="sldNum" sz="quarter" idx="10"/>
          </p:nvPr>
        </p:nvSpPr>
        <p:spPr/>
        <p:txBody>
          <a:bodyPr/>
          <a:lstStyle>
            <a:lvl1pPr>
              <a:defRPr/>
            </a:lvl1pPr>
          </a:lstStyle>
          <a:p>
            <a:pPr>
              <a:defRPr/>
            </a:pPr>
            <a:fld id="{413314D6-3B54-4103-8729-25EF2AA4BED8}" type="slidenum">
              <a:rPr lang="en-US"/>
              <a:pPr>
                <a:defRPr/>
              </a:pPr>
              <a:t>‹#›</a:t>
            </a:fld>
            <a:endParaRPr lang="en-US" dirty="0"/>
          </a:p>
        </p:txBody>
      </p:sp>
    </p:spTree>
    <p:extLst>
      <p:ext uri="{BB962C8B-B14F-4D97-AF65-F5344CB8AC3E}">
        <p14:creationId xmlns:p14="http://schemas.microsoft.com/office/powerpoint/2010/main" val="937878481"/>
      </p:ext>
    </p:extLst>
  </p:cSld>
  <p:clrMapOvr>
    <a:masterClrMapping/>
  </p:clrMapOvr>
  <p:transition xmlns:p14="http://schemas.microsoft.com/office/powerpoint/2010/mai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906701"/>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5014798"/>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94966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610022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theme" Target="../theme/theme2.xml"/><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11.png"/><Relationship Id="rId18" Type="http://schemas.openxmlformats.org/officeDocument/2006/relationships/image" Target="../media/image12.png"/><Relationship Id="rId19" Type="http://schemas.openxmlformats.org/officeDocument/2006/relationships/image" Target="../media/image13.png"/><Relationship Id="rId1" Type="http://schemas.openxmlformats.org/officeDocument/2006/relationships/slideLayout" Target="../slideLayouts/slideLayout20.xml"/><Relationship Id="rId2" Type="http://schemas.openxmlformats.org/officeDocument/2006/relationships/slideLayout" Target="../slideLayouts/slideLayout21.xml"/><Relationship Id="rId3" Type="http://schemas.openxmlformats.org/officeDocument/2006/relationships/slideLayout" Target="../slideLayouts/slideLayout22.xml"/><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9.png"/><Relationship Id="rId1" Type="http://schemas.openxmlformats.org/officeDocument/2006/relationships/slideLayout" Target="../slideLayouts/slideLayout32.xml"/><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 Id="rId9" Type="http://schemas.openxmlformats.org/officeDocument/2006/relationships/slideLayout" Target="../slideLayouts/slideLayout40.xml"/><Relationship Id="rId1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86" r:id="rId14"/>
    <p:sldLayoutId id="2147483687" r:id="rId15"/>
    <p:sldLayoutId id="2147483688" r:id="rId16"/>
    <p:sldLayoutId id="2147483689" r:id="rId17"/>
    <p:sldLayoutId id="2147483690" r:id="rId18"/>
    <p:sldLayoutId id="2147483691" r:id="rId19"/>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600" b="1" i="0" u="none"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1026" name="Rectangle 19"/>
          <p:cNvSpPr>
            <a:spLocks noChangeArrowheads="1"/>
          </p:cNvSpPr>
          <p:nvPr/>
        </p:nvSpPr>
        <p:spPr bwMode="auto">
          <a:xfrm>
            <a:off x="381000" y="304800"/>
            <a:ext cx="8534400" cy="1219200"/>
          </a:xfrm>
          <a:prstGeom prst="rect">
            <a:avLst/>
          </a:prstGeom>
          <a:solidFill>
            <a:srgbClr val="4E2AB8"/>
          </a:solidFill>
          <a:ln w="9525" algn="ctr">
            <a:noFill/>
            <a:miter lim="800000"/>
            <a:headEnd/>
            <a:tailEnd/>
          </a:ln>
        </p:spPr>
        <p:txBody>
          <a:bodyPr wrap="none" anchor="ctr"/>
          <a:lstStyle/>
          <a:p>
            <a:pPr algn="ctr" eaLnBrk="0" fontAlgn="base" hangingPunct="0">
              <a:spcBef>
                <a:spcPct val="0"/>
              </a:spcBef>
              <a:spcAft>
                <a:spcPct val="0"/>
              </a:spcAft>
            </a:pPr>
            <a:endParaRPr lang="en-US" sz="3200" dirty="0">
              <a:solidFill>
                <a:srgbClr val="224568"/>
              </a:solidFill>
              <a:cs typeface="Arial" charset="0"/>
            </a:endParaRPr>
          </a:p>
        </p:txBody>
      </p:sp>
      <p:sp>
        <p:nvSpPr>
          <p:cNvPr id="102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800" dirty="0" smtClean="0">
              <a:solidFill>
                <a:srgbClr val="000000"/>
              </a:solidFill>
              <a:cs typeface="Arial" charset="0"/>
            </a:endParaRPr>
          </a:p>
        </p:txBody>
      </p:sp>
      <p:sp>
        <p:nvSpPr>
          <p:cNvPr id="1029" name="Oval 11"/>
          <p:cNvSpPr>
            <a:spLocks noChangeArrowheads="1"/>
          </p:cNvSpPr>
          <p:nvPr/>
        </p:nvSpPr>
        <p:spPr bwMode="auto">
          <a:xfrm>
            <a:off x="457200" y="1143000"/>
            <a:ext cx="1600200" cy="1524000"/>
          </a:xfrm>
          <a:prstGeom prst="ellipse">
            <a:avLst/>
          </a:prstGeom>
          <a:noFill/>
          <a:ln w="9525" algn="ctr">
            <a:solidFill>
              <a:srgbClr val="339933">
                <a:alpha val="0"/>
              </a:srgbClr>
            </a:solidFill>
            <a:round/>
            <a:headEnd/>
            <a:tailEnd/>
          </a:ln>
        </p:spPr>
        <p:txBody>
          <a:bodyPr/>
          <a:lstStyle/>
          <a:p>
            <a:pPr algn="r" fontAlgn="base">
              <a:spcBef>
                <a:spcPct val="0"/>
              </a:spcBef>
              <a:spcAft>
                <a:spcPct val="0"/>
              </a:spcAft>
            </a:pPr>
            <a:endParaRPr lang="en-US" dirty="0">
              <a:solidFill>
                <a:srgbClr val="000000"/>
              </a:solidFill>
              <a:cs typeface="Arial" charset="0"/>
            </a:endParaRPr>
          </a:p>
        </p:txBody>
      </p:sp>
      <p:pic>
        <p:nvPicPr>
          <p:cNvPr id="1030" name="Picture 12" descr="pink shirt girl"/>
          <p:cNvPicPr>
            <a:picLocks noChangeAspect="1" noChangeArrowheads="1"/>
          </p:cNvPicPr>
          <p:nvPr/>
        </p:nvPicPr>
        <p:blipFill>
          <a:blip r:embed="rId14" cstate="print"/>
          <a:srcRect/>
          <a:stretch>
            <a:fillRect/>
          </a:stretch>
        </p:blipFill>
        <p:spPr bwMode="auto">
          <a:xfrm>
            <a:off x="7924800" y="304800"/>
            <a:ext cx="876300" cy="876300"/>
          </a:xfrm>
          <a:prstGeom prst="rect">
            <a:avLst/>
          </a:prstGeom>
          <a:noFill/>
          <a:ln w="9525">
            <a:noFill/>
            <a:miter lim="800000"/>
            <a:headEnd/>
            <a:tailEnd/>
          </a:ln>
        </p:spPr>
      </p:pic>
      <p:pic>
        <p:nvPicPr>
          <p:cNvPr id="1031" name="Picture 14" descr="blond_happy_baby"/>
          <p:cNvPicPr>
            <a:picLocks noChangeAspect="1" noChangeArrowheads="1"/>
          </p:cNvPicPr>
          <p:nvPr/>
        </p:nvPicPr>
        <p:blipFill>
          <a:blip r:embed="rId15" cstate="print"/>
          <a:srcRect/>
          <a:stretch>
            <a:fillRect/>
          </a:stretch>
        </p:blipFill>
        <p:spPr bwMode="auto">
          <a:xfrm>
            <a:off x="6705600" y="304800"/>
            <a:ext cx="895350" cy="881063"/>
          </a:xfrm>
          <a:prstGeom prst="rect">
            <a:avLst/>
          </a:prstGeom>
          <a:noFill/>
          <a:ln w="9525">
            <a:noFill/>
            <a:miter lim="800000"/>
            <a:headEnd/>
            <a:tailEnd/>
          </a:ln>
        </p:spPr>
      </p:pic>
      <p:pic>
        <p:nvPicPr>
          <p:cNvPr id="1032" name="Picture 16" descr="girl_with_ball"/>
          <p:cNvPicPr>
            <a:picLocks noChangeAspect="1" noChangeArrowheads="1"/>
          </p:cNvPicPr>
          <p:nvPr/>
        </p:nvPicPr>
        <p:blipFill>
          <a:blip r:embed="rId16" cstate="print"/>
          <a:srcRect/>
          <a:stretch>
            <a:fillRect/>
          </a:stretch>
        </p:blipFill>
        <p:spPr bwMode="auto">
          <a:xfrm>
            <a:off x="5486400" y="381000"/>
            <a:ext cx="819150" cy="806450"/>
          </a:xfrm>
          <a:prstGeom prst="rect">
            <a:avLst/>
          </a:prstGeom>
          <a:noFill/>
          <a:ln w="9525">
            <a:noFill/>
            <a:miter lim="800000"/>
            <a:headEnd/>
            <a:tailEnd/>
          </a:ln>
        </p:spPr>
      </p:pic>
      <p:pic>
        <p:nvPicPr>
          <p:cNvPr id="1033" name="Picture 15" descr="girl_in_wheelchair"/>
          <p:cNvPicPr>
            <a:picLocks noChangeAspect="1" noChangeArrowheads="1"/>
          </p:cNvPicPr>
          <p:nvPr/>
        </p:nvPicPr>
        <p:blipFill>
          <a:blip r:embed="rId17" cstate="print"/>
          <a:srcRect/>
          <a:stretch>
            <a:fillRect/>
          </a:stretch>
        </p:blipFill>
        <p:spPr bwMode="auto">
          <a:xfrm>
            <a:off x="6096000" y="685800"/>
            <a:ext cx="838200" cy="825500"/>
          </a:xfrm>
          <a:prstGeom prst="rect">
            <a:avLst/>
          </a:prstGeom>
          <a:noFill/>
          <a:ln w="9525">
            <a:noFill/>
            <a:miter lim="800000"/>
            <a:headEnd/>
            <a:tailEnd/>
          </a:ln>
        </p:spPr>
      </p:pic>
      <p:pic>
        <p:nvPicPr>
          <p:cNvPr id="1034" name="Picture 13" descr="tie_dye_boy"/>
          <p:cNvPicPr>
            <a:picLocks noChangeAspect="1" noChangeArrowheads="1"/>
          </p:cNvPicPr>
          <p:nvPr/>
        </p:nvPicPr>
        <p:blipFill>
          <a:blip r:embed="rId18" cstate="print"/>
          <a:srcRect/>
          <a:stretch>
            <a:fillRect/>
          </a:stretch>
        </p:blipFill>
        <p:spPr bwMode="auto">
          <a:xfrm>
            <a:off x="7315200" y="609600"/>
            <a:ext cx="895350" cy="881063"/>
          </a:xfrm>
          <a:prstGeom prst="rect">
            <a:avLst/>
          </a:prstGeom>
          <a:noFill/>
          <a:ln w="9525">
            <a:noFill/>
            <a:miter lim="800000"/>
            <a:headEnd/>
            <a:tailEnd/>
          </a:ln>
        </p:spPr>
      </p:pic>
      <p:pic>
        <p:nvPicPr>
          <p:cNvPr id="1035" name="Picture 17" descr="eco_round_logo_w_purple"/>
          <p:cNvPicPr>
            <a:picLocks noChangeAspect="1" noChangeArrowheads="1"/>
          </p:cNvPicPr>
          <p:nvPr/>
        </p:nvPicPr>
        <p:blipFill>
          <a:blip r:embed="rId19" cstate="print"/>
          <a:srcRect/>
          <a:stretch>
            <a:fillRect/>
          </a:stretch>
        </p:blipFill>
        <p:spPr bwMode="auto">
          <a:xfrm>
            <a:off x="304800" y="228600"/>
            <a:ext cx="1905000" cy="1700213"/>
          </a:xfrm>
          <a:prstGeom prst="rect">
            <a:avLst/>
          </a:prstGeom>
          <a:noFill/>
          <a:ln w="9525">
            <a:noFill/>
            <a:miter lim="800000"/>
            <a:headEnd/>
            <a:tailEnd/>
          </a:ln>
        </p:spPr>
      </p:pic>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000099"/>
                </a:solidFill>
                <a:latin typeface="Arial" charset="0"/>
                <a:cs typeface="+mn-cs"/>
              </a:defRPr>
            </a:lvl1pPr>
          </a:lstStyle>
          <a:p>
            <a:pPr fontAlgn="base">
              <a:spcBef>
                <a:spcPct val="0"/>
              </a:spcBef>
              <a:spcAft>
                <a:spcPct val="0"/>
              </a:spcAft>
              <a:defRPr/>
            </a:pPr>
            <a:fld id="{CA8C7F45-80E9-415E-B8B4-B65C50FF00DB}"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399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dt="0"/>
  <p:txStyles>
    <p:titleStyle>
      <a:lvl1pPr algn="r" rtl="0" eaLnBrk="0" fontAlgn="base" hangingPunct="0">
        <a:spcBef>
          <a:spcPct val="0"/>
        </a:spcBef>
        <a:spcAft>
          <a:spcPct val="0"/>
        </a:spcAft>
        <a:defRPr sz="3600" b="1">
          <a:solidFill>
            <a:srgbClr val="224568"/>
          </a:solidFill>
          <a:latin typeface="Calisto MT" pitchFamily="18" charset="0"/>
          <a:ea typeface="+mj-ea"/>
          <a:cs typeface="+mj-cs"/>
        </a:defRPr>
      </a:lvl1pPr>
      <a:lvl2pPr algn="r" rtl="0" eaLnBrk="0" fontAlgn="base" hangingPunct="0">
        <a:spcBef>
          <a:spcPct val="0"/>
        </a:spcBef>
        <a:spcAft>
          <a:spcPct val="0"/>
        </a:spcAft>
        <a:defRPr sz="3600" b="1">
          <a:solidFill>
            <a:srgbClr val="224568"/>
          </a:solidFill>
          <a:latin typeface="Calisto MT" pitchFamily="18" charset="0"/>
        </a:defRPr>
      </a:lvl2pPr>
      <a:lvl3pPr algn="r" rtl="0" eaLnBrk="0" fontAlgn="base" hangingPunct="0">
        <a:spcBef>
          <a:spcPct val="0"/>
        </a:spcBef>
        <a:spcAft>
          <a:spcPct val="0"/>
        </a:spcAft>
        <a:defRPr sz="3600" b="1">
          <a:solidFill>
            <a:srgbClr val="224568"/>
          </a:solidFill>
          <a:latin typeface="Calisto MT" pitchFamily="18" charset="0"/>
        </a:defRPr>
      </a:lvl3pPr>
      <a:lvl4pPr algn="r" rtl="0" eaLnBrk="0" fontAlgn="base" hangingPunct="0">
        <a:spcBef>
          <a:spcPct val="0"/>
        </a:spcBef>
        <a:spcAft>
          <a:spcPct val="0"/>
        </a:spcAft>
        <a:defRPr sz="3600" b="1">
          <a:solidFill>
            <a:srgbClr val="224568"/>
          </a:solidFill>
          <a:latin typeface="Calisto MT" pitchFamily="18" charset="0"/>
        </a:defRPr>
      </a:lvl4pPr>
      <a:lvl5pPr algn="r" rtl="0" eaLnBrk="0" fontAlgn="base" hangingPunct="0">
        <a:spcBef>
          <a:spcPct val="0"/>
        </a:spcBef>
        <a:spcAft>
          <a:spcPct val="0"/>
        </a:spcAft>
        <a:defRPr sz="3600" b="1">
          <a:solidFill>
            <a:srgbClr val="224568"/>
          </a:solidFill>
          <a:latin typeface="Calisto MT" pitchFamily="18"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lumMod val="95000"/>
            <a:alpha val="63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Text Box 9"/>
          <p:cNvSpPr txBox="1">
            <a:spLocks noChangeArrowheads="1"/>
          </p:cNvSpPr>
          <p:nvPr/>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fontAlgn="base" hangingPunct="1">
              <a:spcBef>
                <a:spcPct val="50000"/>
              </a:spcBef>
              <a:spcAft>
                <a:spcPct val="0"/>
              </a:spcAft>
              <a:defRPr/>
            </a:pPr>
            <a:endParaRPr lang="en-US" sz="1800" dirty="0" smtClean="0">
              <a:solidFill>
                <a:srgbClr val="000000"/>
              </a:solidFill>
              <a:cs typeface="Arial" charset="0"/>
            </a:endParaRPr>
          </a:p>
        </p:txBody>
      </p:sp>
      <p:sp>
        <p:nvSpPr>
          <p:cNvPr id="5125" name="Rectangle 11"/>
          <p:cNvSpPr>
            <a:spLocks noChangeArrowheads="1"/>
          </p:cNvSpPr>
          <p:nvPr/>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fontAlgn="base" hangingPunct="0">
              <a:spcBef>
                <a:spcPct val="0"/>
              </a:spcBef>
              <a:spcAft>
                <a:spcPct val="0"/>
              </a:spcAft>
            </a:pPr>
            <a:endParaRPr lang="en-US" sz="3200" dirty="0">
              <a:solidFill>
                <a:srgbClr val="224568"/>
              </a:solidFill>
              <a:cs typeface="Arial" charset="0"/>
            </a:endParaRP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fontAlgn="base">
              <a:spcBef>
                <a:spcPct val="0"/>
              </a:spcBef>
              <a:spcAft>
                <a:spcPct val="0"/>
              </a:spcAft>
              <a:defRPr/>
            </a:pPr>
            <a:fld id="{440B6690-C2B1-48B1-A1FA-1EDCB43BED59}" type="slidenum">
              <a:rPr lang="en-US"/>
              <a:pPr fontAlgn="base">
                <a:spcBef>
                  <a:spcPct val="0"/>
                </a:spcBef>
                <a:spcAft>
                  <a:spcPct val="0"/>
                </a:spcAft>
                <a:defRPr/>
              </a:pPr>
              <a:t>‹#›</a:t>
            </a:fld>
            <a:endParaRPr lang="en-US" dirty="0"/>
          </a:p>
        </p:txBody>
      </p:sp>
      <p:pic>
        <p:nvPicPr>
          <p:cNvPr id="5127" name="Picture 14" descr="blond_happy_baby"/>
          <p:cNvPicPr>
            <a:picLocks noChangeAspect="1" noChangeArrowheads="1"/>
          </p:cNvPicPr>
          <p:nvPr/>
        </p:nvPicPr>
        <p:blipFill>
          <a:blip r:embed="rId12" cstate="print"/>
          <a:srcRect/>
          <a:stretch>
            <a:fillRect/>
          </a:stretch>
        </p:blipFill>
        <p:spPr bwMode="auto">
          <a:xfrm>
            <a:off x="7241693" y="1051974"/>
            <a:ext cx="1294369" cy="1273716"/>
          </a:xfrm>
          <a:prstGeom prst="rect">
            <a:avLst/>
          </a:prstGeom>
          <a:noFill/>
          <a:ln w="9525">
            <a:noFill/>
            <a:miter lim="800000"/>
            <a:headEnd/>
            <a:tailEnd/>
          </a:ln>
        </p:spPr>
      </p:pic>
    </p:spTree>
    <p:extLst>
      <p:ext uri="{BB962C8B-B14F-4D97-AF65-F5344CB8AC3E}">
        <p14:creationId xmlns:p14="http://schemas.microsoft.com/office/powerpoint/2010/main" val="821968779"/>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hyperlink" Target="http://dasycenter.org/framework/index.html" TargetMode="External"/><Relationship Id="rId1" Type="http://schemas.openxmlformats.org/officeDocument/2006/relationships/slideLayout" Target="../slideLayouts/slideLayout19.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http://dasycenter.org/resources/dasy-framework/" TargetMode="External"/><Relationship Id="rId3"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1.png"/><Relationship Id="rId3"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3" Type="http://schemas.openxmlformats.org/officeDocument/2006/relationships/hyperlink" Target="https://slds.grads360.org/%23program/ecids-toolkit" TargetMode="External"/><Relationship Id="rId4" Type="http://schemas.openxmlformats.org/officeDocument/2006/relationships/hyperlink" Target="http://dasycenter.org/stakeholder-engagement-in-data-system-initiatives-an-online-module-for-part-c-and-part-b-619-state-staff-2/" TargetMode="External"/><Relationship Id="rId5"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hyperlink" Target="http://dasycenter.org/resources/dasy-framewor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jpg"/><Relationship Id="rId5" Type="http://schemas.openxmlformats.org/officeDocument/2006/relationships/image" Target="../media/image26.gi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g"/><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www.childtrends.org/wp-content/uploads/2015/03/ecdc-head-start-brief.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hyperlink" Target="http://ectacenter.org/sysframe/" TargetMode="External"/><Relationship Id="rId1" Type="http://schemas.openxmlformats.org/officeDocument/2006/relationships/slideLayout" Target="../slideLayouts/slideLayout18.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0" y="2286000"/>
            <a:ext cx="7467600" cy="1219200"/>
          </a:xfrm>
        </p:spPr>
        <p:txBody>
          <a:bodyPr/>
          <a:lstStyle/>
          <a:p>
            <a:pPr algn="ctr"/>
            <a:r>
              <a:rPr lang="en-US" sz="3600" dirty="0"/>
              <a:t>Why Should EI/ECSE Participate in Early Childhood Integrated Data </a:t>
            </a:r>
            <a:r>
              <a:rPr lang="en-US" sz="3600" dirty="0" smtClean="0"/>
              <a:t>Systems (ECIDs)?</a:t>
            </a:r>
            <a:endParaRPr lang="en-US" sz="3600" dirty="0"/>
          </a:p>
        </p:txBody>
      </p:sp>
      <p:sp>
        <p:nvSpPr>
          <p:cNvPr id="4" name="Subtitle 3"/>
          <p:cNvSpPr>
            <a:spLocks noGrp="1"/>
          </p:cNvSpPr>
          <p:nvPr>
            <p:ph type="subTitle" idx="1"/>
          </p:nvPr>
        </p:nvSpPr>
        <p:spPr>
          <a:xfrm>
            <a:off x="304800" y="4419600"/>
            <a:ext cx="8534400" cy="2362200"/>
          </a:xfrm>
        </p:spPr>
        <p:txBody>
          <a:bodyPr>
            <a:normAutofit fontScale="62500" lnSpcReduction="20000"/>
          </a:bodyPr>
          <a:lstStyle/>
          <a:p>
            <a:r>
              <a:rPr lang="en-US" i="1" dirty="0" smtClean="0">
                <a:solidFill>
                  <a:schemeClr val="tx2"/>
                </a:solidFill>
              </a:rPr>
              <a:t>Missy </a:t>
            </a:r>
            <a:r>
              <a:rPr lang="en-US" i="1" dirty="0" err="1" smtClean="0">
                <a:solidFill>
                  <a:schemeClr val="tx2"/>
                </a:solidFill>
              </a:rPr>
              <a:t>Cochenour</a:t>
            </a:r>
            <a:r>
              <a:rPr lang="en-US" i="1" dirty="0" smtClean="0">
                <a:solidFill>
                  <a:schemeClr val="tx2"/>
                </a:solidFill>
              </a:rPr>
              <a:t> (DaSy Center, SLDS State Support Team)</a:t>
            </a:r>
          </a:p>
          <a:p>
            <a:r>
              <a:rPr lang="en-US" i="1" dirty="0" smtClean="0">
                <a:solidFill>
                  <a:schemeClr val="tx2"/>
                </a:solidFill>
              </a:rPr>
              <a:t>Amy Nicholas (DaSy Center)</a:t>
            </a:r>
          </a:p>
          <a:p>
            <a:r>
              <a:rPr lang="en-US" i="1" dirty="0" smtClean="0">
                <a:solidFill>
                  <a:schemeClr val="tx2"/>
                </a:solidFill>
              </a:rPr>
              <a:t>Valerie Bakken (Part B Section 619 Coordinator, ND)</a:t>
            </a:r>
          </a:p>
          <a:p>
            <a:r>
              <a:rPr lang="en-US" i="1" dirty="0" smtClean="0">
                <a:solidFill>
                  <a:schemeClr val="tx2"/>
                </a:solidFill>
              </a:rPr>
              <a:t>Alice Ridgeway (Part C Data Manager, CT)</a:t>
            </a:r>
          </a:p>
          <a:p>
            <a:r>
              <a:rPr lang="en-US" i="1" dirty="0" smtClean="0">
                <a:solidFill>
                  <a:schemeClr val="tx2"/>
                </a:solidFill>
              </a:rPr>
              <a:t>Jill Singer (Part C Coordinator, NC)</a:t>
            </a:r>
          </a:p>
          <a:p>
            <a:endParaRPr lang="en-US" sz="2200" dirty="0" smtClean="0"/>
          </a:p>
          <a:p>
            <a:r>
              <a:rPr lang="en-US" sz="2000" dirty="0"/>
              <a:t>DEC’s 31st Annual International Conference </a:t>
            </a:r>
            <a:endParaRPr lang="en-US" sz="2000" dirty="0" smtClean="0"/>
          </a:p>
          <a:p>
            <a:r>
              <a:rPr lang="en-US" sz="2000" dirty="0" smtClean="0"/>
              <a:t>October 8, </a:t>
            </a:r>
            <a:r>
              <a:rPr lang="en-US" sz="2000" dirty="0"/>
              <a:t>2015 </a:t>
            </a:r>
            <a:r>
              <a:rPr lang="en-US" sz="2000" dirty="0" smtClean="0"/>
              <a:t> </a:t>
            </a:r>
          </a:p>
          <a:p>
            <a:r>
              <a:rPr lang="en-US" sz="2000" dirty="0" smtClean="0"/>
              <a:t>Atlanta</a:t>
            </a:r>
            <a:r>
              <a:rPr lang="en-US" sz="2000" dirty="0"/>
              <a:t>, </a:t>
            </a:r>
            <a:r>
              <a:rPr lang="en-US" sz="2000" dirty="0" smtClean="0"/>
              <a:t>GA</a:t>
            </a:r>
            <a:endParaRPr lang="en-US" sz="2200" dirty="0" smtClean="0"/>
          </a:p>
        </p:txBody>
      </p:sp>
    </p:spTree>
    <p:extLst>
      <p:ext uri="{BB962C8B-B14F-4D97-AF65-F5344CB8AC3E}">
        <p14:creationId xmlns:p14="http://schemas.microsoft.com/office/powerpoint/2010/main" val="77352003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This image of a daisy flower representsthe DaSy System Framework. Each petal of the DaSy represents one of the six subcomponents of the framework, which are: System Design and Development, Data Use, Data Governance and Management, Sustainability, Pupose and Vision, and Stakeholder Engagement."/>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634008" y="2221933"/>
            <a:ext cx="3574861" cy="324418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p:txBody>
          <a:bodyPr>
            <a:normAutofit fontScale="90000"/>
          </a:bodyPr>
          <a:lstStyle/>
          <a:p>
            <a:r>
              <a:rPr lang="en-US" dirty="0" smtClean="0"/>
              <a:t>Six Subcomponents of the DaSy Framework</a:t>
            </a:r>
            <a:endParaRPr lang="en-US" dirty="0"/>
          </a:p>
        </p:txBody>
      </p:sp>
      <p:grpSp>
        <p:nvGrpSpPr>
          <p:cNvPr id="4" name="Group 3" descr="&quot; &quot;"/>
          <p:cNvGrpSpPr/>
          <p:nvPr/>
        </p:nvGrpSpPr>
        <p:grpSpPr>
          <a:xfrm>
            <a:off x="3818554" y="1919680"/>
            <a:ext cx="5205769" cy="3276094"/>
            <a:chOff x="3818554" y="1919680"/>
            <a:chExt cx="5205769" cy="3276094"/>
          </a:xfrm>
        </p:grpSpPr>
        <p:sp>
          <p:nvSpPr>
            <p:cNvPr id="2" name="Right Arrow 1"/>
            <p:cNvSpPr/>
            <p:nvPr/>
          </p:nvSpPr>
          <p:spPr>
            <a:xfrm rot="7876613">
              <a:off x="7242515" y="2142106"/>
              <a:ext cx="716206" cy="27914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Right Arrow 11"/>
            <p:cNvSpPr/>
            <p:nvPr/>
          </p:nvSpPr>
          <p:spPr>
            <a:xfrm rot="2825196">
              <a:off x="4763648" y="2138208"/>
              <a:ext cx="716206" cy="27914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ight Arrow 12"/>
            <p:cNvSpPr/>
            <p:nvPr/>
          </p:nvSpPr>
          <p:spPr>
            <a:xfrm>
              <a:off x="3818554" y="3704453"/>
              <a:ext cx="716206" cy="27914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ight Arrow 13"/>
            <p:cNvSpPr/>
            <p:nvPr/>
          </p:nvSpPr>
          <p:spPr>
            <a:xfrm rot="19586029">
              <a:off x="4793154" y="4916625"/>
              <a:ext cx="716206" cy="27914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Right Arrow 14"/>
            <p:cNvSpPr/>
            <p:nvPr/>
          </p:nvSpPr>
          <p:spPr>
            <a:xfrm rot="12565661">
              <a:off x="7281855" y="4896866"/>
              <a:ext cx="716206" cy="27914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Right Arrow 15"/>
            <p:cNvSpPr/>
            <p:nvPr/>
          </p:nvSpPr>
          <p:spPr>
            <a:xfrm rot="10800000">
              <a:off x="8308117" y="3629524"/>
              <a:ext cx="716206" cy="279149"/>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1" name="TextBox 10"/>
          <p:cNvSpPr txBox="1"/>
          <p:nvPr/>
        </p:nvSpPr>
        <p:spPr>
          <a:xfrm>
            <a:off x="76200" y="2509985"/>
            <a:ext cx="3744288" cy="2262158"/>
          </a:xfrm>
          <a:prstGeom prst="rect">
            <a:avLst/>
          </a:prstGeom>
          <a:noFill/>
        </p:spPr>
        <p:txBody>
          <a:bodyPr wrap="square" rtlCol="0">
            <a:spAutoFit/>
          </a:bodyPr>
          <a:lstStyle/>
          <a:p>
            <a:r>
              <a:rPr lang="en-US" sz="2700" dirty="0">
                <a:solidFill>
                  <a:schemeClr val="tx2"/>
                </a:solidFill>
              </a:rPr>
              <a:t>For more information about the DaSy Data System Framework, visit: </a:t>
            </a:r>
            <a:r>
              <a:rPr lang="en-US" sz="3000" dirty="0">
                <a:hlinkClick r:id="rId4"/>
              </a:rPr>
              <a:t>http://dasycenter.org/framework/index.html</a:t>
            </a:r>
            <a:r>
              <a:rPr lang="en-US" sz="3000" dirty="0"/>
              <a:t> </a:t>
            </a:r>
          </a:p>
        </p:txBody>
      </p:sp>
    </p:spTree>
    <p:extLst>
      <p:ext uri="{BB962C8B-B14F-4D97-AF65-F5344CB8AC3E}">
        <p14:creationId xmlns:p14="http://schemas.microsoft.com/office/powerpoint/2010/main" val="422681364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165893" y="152400"/>
            <a:ext cx="8229600" cy="1143000"/>
          </a:xfrm>
          <a:ln>
            <a:noFill/>
          </a:ln>
        </p:spPr>
        <p:txBody>
          <a:bodyPr>
            <a:noAutofit/>
          </a:bodyPr>
          <a:lstStyle/>
          <a:p>
            <a:r>
              <a:rPr lang="en-US" sz="2800" dirty="0" smtClean="0"/>
              <a:t>DaSy </a:t>
            </a:r>
            <a:r>
              <a:rPr lang="en-US" sz="2800" dirty="0"/>
              <a:t>F</a:t>
            </a:r>
            <a:r>
              <a:rPr lang="en-US" sz="2800" dirty="0" smtClean="0"/>
              <a:t>ramework: </a:t>
            </a:r>
            <a:r>
              <a:rPr lang="en-US" sz="2800" dirty="0" smtClean="0">
                <a:hlinkClick r:id="rId2"/>
              </a:rPr>
              <a:t>http</a:t>
            </a:r>
            <a:r>
              <a:rPr lang="en-US" sz="2800" dirty="0">
                <a:hlinkClick r:id="rId2"/>
              </a:rPr>
              <a:t>://dasycenter.org/resources/dasy-framework</a:t>
            </a:r>
            <a:r>
              <a:rPr lang="en-US" sz="2800" dirty="0" smtClean="0">
                <a:hlinkClick r:id="rId2"/>
              </a:rPr>
              <a:t>/</a:t>
            </a:r>
            <a:r>
              <a:rPr lang="en-US" sz="2800" dirty="0" smtClean="0"/>
              <a:t> </a:t>
            </a:r>
            <a:endParaRPr lang="en-US" sz="2800" dirty="0"/>
          </a:p>
        </p:txBody>
      </p:sp>
      <p:pic>
        <p:nvPicPr>
          <p:cNvPr id="5" name="Picture 4" descr="This image is a snapshot of the DaSy website, specifically one of the framework subcomponent pages."/>
          <p:cNvPicPr>
            <a:picLocks noChangeAspect="1"/>
          </p:cNvPicPr>
          <p:nvPr/>
        </p:nvPicPr>
        <p:blipFill>
          <a:blip r:embed="rId3"/>
          <a:stretch>
            <a:fillRect/>
          </a:stretch>
        </p:blipFill>
        <p:spPr>
          <a:xfrm>
            <a:off x="165893" y="1600201"/>
            <a:ext cx="8812213" cy="4189413"/>
          </a:xfrm>
          <a:prstGeom prst="rect">
            <a:avLst/>
          </a:prstGeom>
          <a:ln w="9525">
            <a:solidFill>
              <a:schemeClr val="tx1"/>
            </a:solidFill>
          </a:ln>
        </p:spPr>
      </p:pic>
      <p:sp>
        <p:nvSpPr>
          <p:cNvPr id="6" name="Rectangle 5"/>
          <p:cNvSpPr/>
          <p:nvPr/>
        </p:nvSpPr>
        <p:spPr>
          <a:xfrm rot="20741959">
            <a:off x="1565661" y="2039380"/>
            <a:ext cx="5846922" cy="3477875"/>
          </a:xfrm>
          <a:prstGeom prst="rect">
            <a:avLst/>
          </a:prstGeom>
          <a:noFill/>
        </p:spPr>
        <p:txBody>
          <a:bodyPr wrap="none" lIns="91440" tIns="45720" rIns="91440" bIns="45720">
            <a:spAutoFit/>
          </a:bodyPr>
          <a:lstStyle/>
          <a:p>
            <a:pPr algn="ctr"/>
            <a:r>
              <a:rPr lang="en-US" sz="4400" b="1" dirty="0" smtClean="0">
                <a:ln w="22225">
                  <a:solidFill>
                    <a:schemeClr val="accent2"/>
                  </a:solidFill>
                  <a:prstDash val="solid"/>
                </a:ln>
              </a:rPr>
              <a:t>Part C/619 involvement </a:t>
            </a:r>
          </a:p>
          <a:p>
            <a:pPr algn="ctr"/>
            <a:r>
              <a:rPr lang="en-US" sz="4400" b="1" dirty="0" smtClean="0">
                <a:ln w="22225">
                  <a:solidFill>
                    <a:schemeClr val="accent2"/>
                  </a:solidFill>
                  <a:prstDash val="solid"/>
                </a:ln>
              </a:rPr>
              <a:t>in ECIDS initiatives is </a:t>
            </a:r>
          </a:p>
          <a:p>
            <a:pPr algn="ctr"/>
            <a:r>
              <a:rPr lang="en-US" sz="4400" b="1" dirty="0" smtClean="0">
                <a:ln w="22225">
                  <a:solidFill>
                    <a:schemeClr val="accent2"/>
                  </a:solidFill>
                  <a:prstDash val="solid"/>
                </a:ln>
              </a:rPr>
              <a:t>addressed in every </a:t>
            </a:r>
          </a:p>
          <a:p>
            <a:pPr algn="ctr"/>
            <a:r>
              <a:rPr lang="en-US" sz="4400" b="1" dirty="0" smtClean="0">
                <a:ln w="22225">
                  <a:solidFill>
                    <a:schemeClr val="accent2"/>
                  </a:solidFill>
                  <a:prstDash val="solid"/>
                </a:ln>
              </a:rPr>
              <a:t>subcomponent</a:t>
            </a:r>
          </a:p>
          <a:p>
            <a:pPr algn="ctr"/>
            <a:r>
              <a:rPr lang="en-US" sz="4400" b="1" dirty="0" smtClean="0">
                <a:ln w="22225">
                  <a:solidFill>
                    <a:schemeClr val="accent2"/>
                  </a:solidFill>
                  <a:prstDash val="solid"/>
                </a:ln>
              </a:rPr>
              <a:t> of the Framework!</a:t>
            </a:r>
            <a:endParaRPr lang="en-US" sz="4400" b="1" cap="none" spc="0" dirty="0">
              <a:ln w="22225">
                <a:solidFill>
                  <a:schemeClr val="accent2"/>
                </a:solidFill>
                <a:prstDash val="solid"/>
              </a:ln>
              <a:effectLst/>
            </a:endParaRPr>
          </a:p>
        </p:txBody>
      </p:sp>
    </p:spTree>
    <p:extLst>
      <p:ext uri="{BB962C8B-B14F-4D97-AF65-F5344CB8AC3E}">
        <p14:creationId xmlns:p14="http://schemas.microsoft.com/office/powerpoint/2010/main" val="3179340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3849" y="304800"/>
            <a:ext cx="8496299" cy="1143000"/>
          </a:xfrm>
        </p:spPr>
        <p:txBody>
          <a:bodyPr>
            <a:normAutofit fontScale="90000"/>
          </a:bodyPr>
          <a:lstStyle/>
          <a:p>
            <a:r>
              <a:rPr lang="en-US" i="1" dirty="0" smtClean="0"/>
              <a:t>For example:</a:t>
            </a:r>
            <a:r>
              <a:rPr lang="en-US" dirty="0" smtClean="0"/>
              <a:t/>
            </a:r>
            <a:br>
              <a:rPr lang="en-US" dirty="0" smtClean="0"/>
            </a:br>
            <a:r>
              <a:rPr lang="en-US" dirty="0" smtClean="0"/>
              <a:t>Data Governance &amp; Management (DG2e)</a:t>
            </a:r>
            <a:endParaRPr lang="en-US" dirty="0"/>
          </a:p>
        </p:txBody>
      </p:sp>
      <p:pic>
        <p:nvPicPr>
          <p:cNvPr id="5" name="Picture 4" descr="This image is a snapshot of Quality indicator DG2 of the DaSy framework, which is that the state ensures data governance and management roles and responsibilities clearly establish decision-making authority and accountability. One of the subcomponents is highlighted and reads Data governance policies address Part C and 619 representation of other data governance structures and describe the extent of their devision-making authority as it relates to Part C and 619 state data. This is an example of how Part C and 619 involvement in ECIDS initiatives is addressed in every subcomponent of the DaSy framework."/>
          <p:cNvPicPr>
            <a:picLocks noChangeAspect="1"/>
          </p:cNvPicPr>
          <p:nvPr/>
        </p:nvPicPr>
        <p:blipFill>
          <a:blip r:embed="rId2"/>
          <a:stretch>
            <a:fillRect/>
          </a:stretch>
        </p:blipFill>
        <p:spPr>
          <a:xfrm>
            <a:off x="75824" y="1905000"/>
            <a:ext cx="8992351" cy="3776662"/>
          </a:xfrm>
          <a:prstGeom prst="rect">
            <a:avLst/>
          </a:prstGeom>
          <a:ln w="9525">
            <a:solidFill>
              <a:schemeClr val="tx1"/>
            </a:solidFill>
          </a:ln>
        </p:spPr>
      </p:pic>
      <p:sp>
        <p:nvSpPr>
          <p:cNvPr id="6" name="Oval 5"/>
          <p:cNvSpPr/>
          <p:nvPr/>
        </p:nvSpPr>
        <p:spPr>
          <a:xfrm>
            <a:off x="190499" y="4343400"/>
            <a:ext cx="8763000" cy="1143000"/>
          </a:xfrm>
          <a:prstGeom prst="ellipse">
            <a:avLst/>
          </a:prstGeom>
          <a:noFill/>
          <a:ln w="28575">
            <a:solidFill>
              <a:srgbClr val="39B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noFill/>
            </a:endParaRPr>
          </a:p>
        </p:txBody>
      </p:sp>
    </p:spTree>
    <p:extLst>
      <p:ext uri="{BB962C8B-B14F-4D97-AF65-F5344CB8AC3E}">
        <p14:creationId xmlns:p14="http://schemas.microsoft.com/office/powerpoint/2010/main" val="248764045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Built-in Glossary</a:t>
            </a:r>
            <a:endParaRPr lang="en-US" dirty="0"/>
          </a:p>
        </p:txBody>
      </p:sp>
      <p:pic>
        <p:nvPicPr>
          <p:cNvPr id="4" name="Picture 3"/>
          <p:cNvPicPr>
            <a:picLocks noChangeAspect="1"/>
          </p:cNvPicPr>
          <p:nvPr/>
        </p:nvPicPr>
        <p:blipFill>
          <a:blip r:embed="rId2"/>
          <a:stretch>
            <a:fillRect/>
          </a:stretch>
        </p:blipFill>
        <p:spPr>
          <a:xfrm>
            <a:off x="75824" y="1905000"/>
            <a:ext cx="8992351" cy="3776662"/>
          </a:xfrm>
          <a:prstGeom prst="rect">
            <a:avLst/>
          </a:prstGeom>
          <a:ln w="9525">
            <a:solidFill>
              <a:schemeClr val="tx1"/>
            </a:solidFill>
          </a:ln>
        </p:spPr>
      </p:pic>
      <p:pic>
        <p:nvPicPr>
          <p:cNvPr id="5" name="Picture 4" descr="This image is a snapshot of the glossary that is built-in to the DaSy framework. Numerous terms are linked to the glossary, which has definitions of the terms, the source of the definition, and which component of the DaSy framework the term is found in. "/>
          <p:cNvPicPr>
            <a:picLocks noChangeAspect="1"/>
          </p:cNvPicPr>
          <p:nvPr/>
        </p:nvPicPr>
        <p:blipFill>
          <a:blip r:embed="rId3"/>
          <a:stretch>
            <a:fillRect/>
          </a:stretch>
        </p:blipFill>
        <p:spPr>
          <a:xfrm>
            <a:off x="-40692" y="1828800"/>
            <a:ext cx="9203085" cy="4181475"/>
          </a:xfrm>
          <a:prstGeom prst="rect">
            <a:avLst/>
          </a:prstGeom>
        </p:spPr>
      </p:pic>
    </p:spTree>
    <p:extLst>
      <p:ext uri="{BB962C8B-B14F-4D97-AF65-F5344CB8AC3E}">
        <p14:creationId xmlns:p14="http://schemas.microsoft.com/office/powerpoint/2010/main" val="808798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 State’s Story: </a:t>
            </a:r>
            <a:br>
              <a:rPr lang="en-US" dirty="0" smtClean="0"/>
            </a:br>
            <a:r>
              <a:rPr lang="en-US" dirty="0" smtClean="0"/>
              <a:t>Exploring the Power of an ECIDS</a:t>
            </a:r>
            <a:endParaRPr lang="en-US" dirty="0"/>
          </a:p>
        </p:txBody>
      </p:sp>
      <p:sp>
        <p:nvSpPr>
          <p:cNvPr id="2" name="Content Placeholder 1"/>
          <p:cNvSpPr>
            <a:spLocks noGrp="1"/>
          </p:cNvSpPr>
          <p:nvPr>
            <p:ph idx="1"/>
          </p:nvPr>
        </p:nvSpPr>
        <p:spPr>
          <a:xfrm>
            <a:off x="457200" y="1417638"/>
            <a:ext cx="8229600" cy="4221163"/>
          </a:xfrm>
        </p:spPr>
        <p:txBody>
          <a:bodyPr/>
          <a:lstStyle/>
          <a:p>
            <a:r>
              <a:rPr lang="en-US" dirty="0" smtClean="0"/>
              <a:t>What are the benefits EI/ECSE can experience from participation?</a:t>
            </a:r>
          </a:p>
          <a:p>
            <a:pPr lvl="1"/>
            <a:r>
              <a:rPr lang="en-US" dirty="0" smtClean="0"/>
              <a:t>For example, what questions can EI/ECSE answer using data from the ECIDS and how can answers to those questions lead to improved outcomes for children and families?</a:t>
            </a:r>
          </a:p>
          <a:p>
            <a:r>
              <a:rPr lang="en-US" dirty="0" smtClean="0"/>
              <a:t>What advice, experience, or recommendations would you offer to other EI/ECSE leaders who are interested in becoming involved in their state ECIDS?</a:t>
            </a:r>
          </a:p>
          <a:p>
            <a:pPr lvl="1"/>
            <a:r>
              <a:rPr lang="en-US" dirty="0" smtClean="0"/>
              <a:t>For example, where to begin, what to prepare for, challenges to avoid, using the DaSy Framework</a:t>
            </a:r>
          </a:p>
        </p:txBody>
      </p:sp>
    </p:spTree>
    <p:extLst>
      <p:ext uri="{BB962C8B-B14F-4D97-AF65-F5344CB8AC3E}">
        <p14:creationId xmlns:p14="http://schemas.microsoft.com/office/powerpoint/2010/main" val="14269386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EI/ECSE Stakeholder </a:t>
            </a:r>
            <a:r>
              <a:rPr lang="en-US" i="1" dirty="0" smtClean="0"/>
              <a:t>Think </a:t>
            </a:r>
            <a:r>
              <a:rPr lang="en-US" i="1" dirty="0" err="1" smtClean="0"/>
              <a:t>Abouts</a:t>
            </a:r>
            <a:endParaRPr lang="en-US" i="1" dirty="0"/>
          </a:p>
        </p:txBody>
      </p:sp>
      <p:sp>
        <p:nvSpPr>
          <p:cNvPr id="2" name="Content Placeholder 1"/>
          <p:cNvSpPr>
            <a:spLocks noGrp="1"/>
          </p:cNvSpPr>
          <p:nvPr>
            <p:ph idx="1"/>
          </p:nvPr>
        </p:nvSpPr>
        <p:spPr/>
        <p:txBody>
          <a:bodyPr/>
          <a:lstStyle/>
          <a:p>
            <a:pPr lvl="0"/>
            <a:r>
              <a:rPr lang="en-US" dirty="0"/>
              <a:t>Benefits</a:t>
            </a:r>
          </a:p>
          <a:p>
            <a:pPr lvl="0"/>
            <a:r>
              <a:rPr lang="en-US" dirty="0"/>
              <a:t>Critical questions</a:t>
            </a:r>
          </a:p>
          <a:p>
            <a:pPr lvl="0"/>
            <a:r>
              <a:rPr lang="en-US" dirty="0"/>
              <a:t>Needed data elements</a:t>
            </a:r>
          </a:p>
          <a:p>
            <a:pPr lvl="0"/>
            <a:r>
              <a:rPr lang="en-US" dirty="0"/>
              <a:t>Data stewardship</a:t>
            </a:r>
          </a:p>
          <a:p>
            <a:pPr lvl="0"/>
            <a:r>
              <a:rPr lang="en-US" dirty="0"/>
              <a:t>Timeline </a:t>
            </a:r>
          </a:p>
          <a:p>
            <a:pPr lvl="0"/>
            <a:r>
              <a:rPr lang="en-US" dirty="0"/>
              <a:t>Technical requirements for </a:t>
            </a:r>
            <a:r>
              <a:rPr lang="en-US" dirty="0" smtClean="0"/>
              <a:t>EI/ECSE data </a:t>
            </a:r>
            <a:r>
              <a:rPr lang="en-US" dirty="0"/>
              <a:t>system</a:t>
            </a:r>
          </a:p>
          <a:p>
            <a:pPr lvl="0"/>
            <a:r>
              <a:rPr lang="en-US" dirty="0"/>
              <a:t>Expectations for stakeholder engagement </a:t>
            </a:r>
          </a:p>
          <a:p>
            <a:pPr lvl="0"/>
            <a:r>
              <a:rPr lang="en-US" dirty="0"/>
              <a:t>Involvement in </a:t>
            </a:r>
            <a:r>
              <a:rPr lang="en-US" dirty="0" smtClean="0"/>
              <a:t>enhancements</a:t>
            </a:r>
            <a:endParaRPr lang="en-US" dirty="0"/>
          </a:p>
          <a:p>
            <a:endParaRPr lang="en-US" dirty="0"/>
          </a:p>
        </p:txBody>
      </p:sp>
    </p:spTree>
    <p:extLst>
      <p:ext uri="{BB962C8B-B14F-4D97-AF65-F5344CB8AC3E}">
        <p14:creationId xmlns:p14="http://schemas.microsoft.com/office/powerpoint/2010/main" val="370752555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Tools to </a:t>
            </a:r>
            <a:r>
              <a:rPr lang="en-US" dirty="0"/>
              <a:t>S</a:t>
            </a:r>
            <a:r>
              <a:rPr lang="en-US" dirty="0" smtClean="0"/>
              <a:t>upport EI/ECSE Stakeholder Participation </a:t>
            </a:r>
            <a:r>
              <a:rPr lang="en-US" dirty="0"/>
              <a:t>in </a:t>
            </a:r>
            <a:r>
              <a:rPr lang="en-US" dirty="0" smtClean="0"/>
              <a:t>ECIDS Initiatives</a:t>
            </a:r>
            <a:endParaRPr lang="en-US" dirty="0"/>
          </a:p>
        </p:txBody>
      </p:sp>
      <p:sp>
        <p:nvSpPr>
          <p:cNvPr id="2" name="Content Placeholder 1"/>
          <p:cNvSpPr>
            <a:spLocks noGrp="1"/>
          </p:cNvSpPr>
          <p:nvPr>
            <p:ph idx="1"/>
          </p:nvPr>
        </p:nvSpPr>
        <p:spPr>
          <a:xfrm>
            <a:off x="457200" y="1828801"/>
            <a:ext cx="3657600" cy="3810000"/>
          </a:xfrm>
        </p:spPr>
        <p:txBody>
          <a:bodyPr/>
          <a:lstStyle/>
          <a:p>
            <a:r>
              <a:rPr lang="en-US" dirty="0" smtClean="0">
                <a:hlinkClick r:id="rId2"/>
              </a:rPr>
              <a:t>DaSy Framework</a:t>
            </a:r>
            <a:endParaRPr lang="en-US" dirty="0" smtClean="0"/>
          </a:p>
          <a:p>
            <a:r>
              <a:rPr lang="en-US" dirty="0" smtClean="0">
                <a:hlinkClick r:id="rId3"/>
              </a:rPr>
              <a:t>ECIDS Toolkit</a:t>
            </a:r>
            <a:endParaRPr lang="en-US" dirty="0" smtClean="0"/>
          </a:p>
          <a:p>
            <a:r>
              <a:rPr lang="en-US" dirty="0" smtClean="0">
                <a:hlinkClick r:id="rId4"/>
              </a:rPr>
              <a:t>DaSy Stakeholder Engagement Online Learning Module</a:t>
            </a:r>
            <a:endParaRPr lang="en-US" dirty="0" smtClean="0"/>
          </a:p>
        </p:txBody>
      </p:sp>
      <p:pic>
        <p:nvPicPr>
          <p:cNvPr id="4" name="Picture 3" descr="&quot; &quot;"/>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6200" y="1791120"/>
            <a:ext cx="5080000" cy="3810000"/>
          </a:xfrm>
          <a:prstGeom prst="rect">
            <a:avLst/>
          </a:prstGeom>
        </p:spPr>
      </p:pic>
    </p:spTree>
    <p:extLst>
      <p:ext uri="{BB962C8B-B14F-4D97-AF65-F5344CB8AC3E}">
        <p14:creationId xmlns:p14="http://schemas.microsoft.com/office/powerpoint/2010/main" val="44061417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Miceli and Richelle Davis.</a:t>
            </a:r>
          </a:p>
        </p:txBody>
      </p:sp>
      <p:grpSp>
        <p:nvGrpSpPr>
          <p:cNvPr id="6" name="Group 5" descr="Logos of the U.S. Office of Special Education Programs, the U.S. Department of Education, and the Technical Assistance and Dissemination (TA&amp;D) Network."/>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Introductions</a:t>
            </a:r>
            <a:endParaRPr lang="en-US" dirty="0"/>
          </a:p>
        </p:txBody>
      </p:sp>
      <p:sp>
        <p:nvSpPr>
          <p:cNvPr id="6" name="Content Placeholder 5"/>
          <p:cNvSpPr>
            <a:spLocks noGrp="1"/>
          </p:cNvSpPr>
          <p:nvPr>
            <p:ph sz="half" idx="1"/>
          </p:nvPr>
        </p:nvSpPr>
        <p:spPr>
          <a:xfrm>
            <a:off x="228600" y="3504186"/>
            <a:ext cx="4267200" cy="2621977"/>
          </a:xfrm>
        </p:spPr>
        <p:txBody>
          <a:bodyPr/>
          <a:lstStyle/>
          <a:p>
            <a:pPr marL="0" indent="0" algn="ctr">
              <a:buNone/>
            </a:pPr>
            <a:r>
              <a:rPr lang="en-US" sz="1800" dirty="0"/>
              <a:t>The DaSy Center is a national technical assistance </a:t>
            </a:r>
            <a:r>
              <a:rPr lang="en-US" sz="1800" dirty="0" smtClean="0"/>
              <a:t>(TA) center </a:t>
            </a:r>
            <a:r>
              <a:rPr lang="en-US" sz="1800" dirty="0"/>
              <a:t>funded by the U.S. </a:t>
            </a:r>
            <a:r>
              <a:rPr lang="en-US" sz="1800" dirty="0" smtClean="0"/>
              <a:t>Office </a:t>
            </a:r>
            <a:r>
              <a:rPr lang="en-US" sz="1800" dirty="0"/>
              <a:t>of Special Education Programs (OSEP). DaSy works with states to support IDEA early intervention and early childhood special education state programs in the development or enhancement of coordinated early childhood longitudinal data systems. </a:t>
            </a:r>
          </a:p>
        </p:txBody>
      </p:sp>
      <p:sp>
        <p:nvSpPr>
          <p:cNvPr id="7" name="Content Placeholder 6"/>
          <p:cNvSpPr>
            <a:spLocks noGrp="1"/>
          </p:cNvSpPr>
          <p:nvPr>
            <p:ph sz="half" idx="2"/>
          </p:nvPr>
        </p:nvSpPr>
        <p:spPr>
          <a:xfrm>
            <a:off x="4648200" y="3504186"/>
            <a:ext cx="4191000" cy="1502918"/>
          </a:xfrm>
        </p:spPr>
        <p:txBody>
          <a:bodyPr/>
          <a:lstStyle/>
          <a:p>
            <a:pPr marL="0" indent="0" algn="ctr">
              <a:buNone/>
            </a:pPr>
            <a:r>
              <a:rPr lang="en-US" sz="1800" dirty="0"/>
              <a:t>The Statewide Longitudinal Data Systems (SLDS) Grant Program and its partners offer a wide and growing range of support to help state education agencies in the design, development, and use of longitudinal data </a:t>
            </a:r>
            <a:r>
              <a:rPr lang="en-US" sz="1800" dirty="0" smtClean="0"/>
              <a:t>systems, including ECIDSs. </a:t>
            </a:r>
            <a:r>
              <a:rPr lang="en-US" sz="1800" dirty="0"/>
              <a:t>States can request </a:t>
            </a:r>
            <a:r>
              <a:rPr lang="en-US" sz="1800" dirty="0" smtClean="0"/>
              <a:t>TA from the State Support Team on </a:t>
            </a:r>
            <a:r>
              <a:rPr lang="en-US" sz="1800" dirty="0"/>
              <a:t>a specific </a:t>
            </a:r>
            <a:r>
              <a:rPr lang="en-US" sz="1800" dirty="0" smtClean="0"/>
              <a:t>issue </a:t>
            </a:r>
            <a:r>
              <a:rPr lang="en-US" sz="1800" dirty="0"/>
              <a:t>as they strive to meet project objectives. </a:t>
            </a:r>
          </a:p>
        </p:txBody>
      </p:sp>
      <p:pic>
        <p:nvPicPr>
          <p:cNvPr id="4" name="Picture 3" descr="Logo for the Center for IDEA Early Childhood Data Systems (the DaSy Cen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207636"/>
            <a:ext cx="2644601" cy="2259706"/>
          </a:xfrm>
          <a:prstGeom prst="rect">
            <a:avLst/>
          </a:prstGeom>
        </p:spPr>
      </p:pic>
      <p:pic>
        <p:nvPicPr>
          <p:cNvPr id="1028" name="Picture 4" descr="Logo for the Statewide Longitudinal Data Systems (SL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251" y="1220196"/>
            <a:ext cx="2610897" cy="2216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82807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Session Objectives</a:t>
            </a:r>
            <a:endParaRPr lang="en-US" dirty="0"/>
          </a:p>
        </p:txBody>
      </p:sp>
      <p:sp>
        <p:nvSpPr>
          <p:cNvPr id="2" name="Content Placeholder 1"/>
          <p:cNvSpPr>
            <a:spLocks noGrp="1"/>
          </p:cNvSpPr>
          <p:nvPr>
            <p:ph idx="1"/>
          </p:nvPr>
        </p:nvSpPr>
        <p:spPr>
          <a:xfrm>
            <a:off x="457200" y="1524000"/>
            <a:ext cx="8229600" cy="4114801"/>
          </a:xfrm>
        </p:spPr>
        <p:txBody>
          <a:bodyPr/>
          <a:lstStyle/>
          <a:p>
            <a:pPr fontAlgn="ctr"/>
            <a:r>
              <a:rPr lang="en-US" sz="2400" dirty="0"/>
              <a:t>Gain an understanding </a:t>
            </a:r>
            <a:r>
              <a:rPr lang="en-US" sz="2400" dirty="0" smtClean="0"/>
              <a:t>of:</a:t>
            </a:r>
          </a:p>
          <a:p>
            <a:pPr lvl="1" fontAlgn="ctr"/>
            <a:r>
              <a:rPr lang="en-US" dirty="0"/>
              <a:t>W</a:t>
            </a:r>
            <a:r>
              <a:rPr lang="en-US" dirty="0" smtClean="0"/>
              <a:t>hy </a:t>
            </a:r>
            <a:r>
              <a:rPr lang="en-US" dirty="0"/>
              <a:t>states are developing </a:t>
            </a:r>
            <a:r>
              <a:rPr lang="en-US" dirty="0" smtClean="0"/>
              <a:t>Early Childhood Integrated Data Systems (ECIDSs) and how the work is being funded;</a:t>
            </a:r>
          </a:p>
          <a:p>
            <a:pPr lvl="1" fontAlgn="ctr"/>
            <a:r>
              <a:rPr lang="en-US" dirty="0"/>
              <a:t>T</a:t>
            </a:r>
            <a:r>
              <a:rPr lang="en-US" dirty="0" smtClean="0"/>
              <a:t>he progress </a:t>
            </a:r>
            <a:r>
              <a:rPr lang="en-US" dirty="0"/>
              <a:t>being made with the inclusion of </a:t>
            </a:r>
            <a:r>
              <a:rPr lang="en-US" dirty="0" smtClean="0"/>
              <a:t>early intervention (EI; Part C) </a:t>
            </a:r>
            <a:r>
              <a:rPr lang="en-US" dirty="0"/>
              <a:t>and </a:t>
            </a:r>
            <a:r>
              <a:rPr lang="en-US" dirty="0" smtClean="0"/>
              <a:t>early childhood special education (ECSE; Part B 619) </a:t>
            </a:r>
            <a:r>
              <a:rPr lang="en-US" dirty="0"/>
              <a:t>data in those </a:t>
            </a:r>
            <a:r>
              <a:rPr lang="en-US" dirty="0" smtClean="0"/>
              <a:t>systems; and</a:t>
            </a:r>
          </a:p>
          <a:p>
            <a:pPr lvl="1" fontAlgn="ctr"/>
            <a:r>
              <a:rPr lang="en-US" dirty="0" smtClean="0"/>
              <a:t>The benefits EI/ECSE can experience by participating in</a:t>
            </a:r>
            <a:r>
              <a:rPr lang="en-US" dirty="0"/>
              <a:t> </a:t>
            </a:r>
            <a:r>
              <a:rPr lang="en-US" dirty="0" smtClean="0"/>
              <a:t>cross-agency integrated data system initiatives.</a:t>
            </a:r>
            <a:endParaRPr lang="en-US" dirty="0"/>
          </a:p>
          <a:p>
            <a:pPr fontAlgn="ctr"/>
            <a:r>
              <a:rPr lang="en-US" sz="2400" dirty="0"/>
              <a:t>Learn about </a:t>
            </a:r>
            <a:r>
              <a:rPr lang="en-US" sz="2400" dirty="0" smtClean="0"/>
              <a:t>tools/resources </a:t>
            </a:r>
            <a:r>
              <a:rPr lang="en-US" sz="2400" dirty="0"/>
              <a:t>for EI and </a:t>
            </a:r>
            <a:r>
              <a:rPr lang="en-US" sz="2400" dirty="0" smtClean="0"/>
              <a:t>ECSE leaders </a:t>
            </a:r>
            <a:r>
              <a:rPr lang="en-US" sz="2400" dirty="0"/>
              <a:t>and </a:t>
            </a:r>
            <a:r>
              <a:rPr lang="en-US" sz="2400" dirty="0" smtClean="0"/>
              <a:t>their stakeholders </a:t>
            </a:r>
            <a:r>
              <a:rPr lang="en-US" sz="2400" dirty="0"/>
              <a:t>to support participation in </a:t>
            </a:r>
            <a:r>
              <a:rPr lang="en-US" sz="2400" dirty="0" smtClean="0"/>
              <a:t>conversations about </a:t>
            </a:r>
            <a:r>
              <a:rPr lang="en-US" sz="2400" dirty="0"/>
              <a:t>cross-agency </a:t>
            </a:r>
            <a:r>
              <a:rPr lang="en-US" sz="2400" dirty="0" smtClean="0"/>
              <a:t>data systems.</a:t>
            </a:r>
            <a:endParaRPr lang="en-US" sz="2400" dirty="0"/>
          </a:p>
        </p:txBody>
      </p:sp>
    </p:spTree>
    <p:extLst>
      <p:ext uri="{BB962C8B-B14F-4D97-AF65-F5344CB8AC3E}">
        <p14:creationId xmlns:p14="http://schemas.microsoft.com/office/powerpoint/2010/main" val="271714537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ECIDS?</a:t>
            </a:r>
            <a:endParaRPr lang="en-US" dirty="0"/>
          </a:p>
        </p:txBody>
      </p:sp>
      <p:sp>
        <p:nvSpPr>
          <p:cNvPr id="5" name="Content Placeholder 4"/>
          <p:cNvSpPr>
            <a:spLocks noGrp="1"/>
          </p:cNvSpPr>
          <p:nvPr>
            <p:ph idx="1"/>
          </p:nvPr>
        </p:nvSpPr>
        <p:spPr>
          <a:xfrm>
            <a:off x="304800" y="1524000"/>
            <a:ext cx="3962400" cy="4419600"/>
          </a:xfrm>
        </p:spPr>
        <p:txBody>
          <a:bodyPr/>
          <a:lstStyle/>
          <a:p>
            <a:pPr marL="457200" indent="-339725">
              <a:spcBef>
                <a:spcPts val="600"/>
              </a:spcBef>
              <a:buFont typeface="Arial" panose="020B0604020202020204" pitchFamily="34" charset="0"/>
              <a:buChar char="•"/>
            </a:pPr>
            <a:r>
              <a:rPr lang="en-US" sz="2000" dirty="0">
                <a:latin typeface="Gill Sans MT"/>
                <a:cs typeface="Gill Sans MT"/>
              </a:rPr>
              <a:t>C</a:t>
            </a:r>
            <a:r>
              <a:rPr lang="en-US" sz="2000" dirty="0" smtClean="0">
                <a:latin typeface="Gill Sans MT"/>
                <a:cs typeface="Gill Sans MT"/>
              </a:rPr>
              <a:t>ollects</a:t>
            </a:r>
            <a:r>
              <a:rPr lang="en-US" sz="2000" dirty="0">
                <a:latin typeface="Gill Sans MT"/>
                <a:cs typeface="Gill Sans MT"/>
              </a:rPr>
              <a:t>, integrates, maintains, stores, and reports information from early childhood </a:t>
            </a:r>
            <a:r>
              <a:rPr lang="en-US" sz="2000" dirty="0" smtClean="0">
                <a:latin typeface="Gill Sans MT"/>
                <a:cs typeface="Gill Sans MT"/>
              </a:rPr>
              <a:t>programs</a:t>
            </a:r>
            <a:endParaRPr lang="en-US" sz="2000" dirty="0">
              <a:latin typeface="Gill Sans MT"/>
              <a:cs typeface="Gill Sans MT"/>
            </a:endParaRPr>
          </a:p>
          <a:p>
            <a:pPr marL="457200" indent="-339725">
              <a:spcBef>
                <a:spcPts val="600"/>
              </a:spcBef>
              <a:buFont typeface="Arial" panose="020B0604020202020204" pitchFamily="34" charset="0"/>
              <a:buChar char="•"/>
            </a:pPr>
            <a:r>
              <a:rPr lang="en-US" sz="2000" dirty="0" smtClean="0">
                <a:latin typeface="Gill Sans MT"/>
                <a:cs typeface="Gill Sans MT"/>
              </a:rPr>
              <a:t>Includes data from </a:t>
            </a:r>
            <a:r>
              <a:rPr lang="en-US" sz="2000" dirty="0">
                <a:latin typeface="Gill Sans MT"/>
                <a:cs typeface="Gill Sans MT"/>
              </a:rPr>
              <a:t>multiple </a:t>
            </a:r>
            <a:r>
              <a:rPr lang="en-US" sz="2000" dirty="0" smtClean="0">
                <a:latin typeface="Gill Sans MT"/>
                <a:cs typeface="Gill Sans MT"/>
              </a:rPr>
              <a:t>agencies/programs </a:t>
            </a:r>
            <a:r>
              <a:rPr lang="en-US" sz="2000" dirty="0">
                <a:latin typeface="Gill Sans MT"/>
                <a:cs typeface="Gill Sans MT"/>
              </a:rPr>
              <a:t>within a state that serve children and families from birth to age </a:t>
            </a:r>
            <a:r>
              <a:rPr lang="en-US" sz="2000" dirty="0" smtClean="0">
                <a:latin typeface="Gill Sans MT"/>
                <a:cs typeface="Gill Sans MT"/>
              </a:rPr>
              <a:t>8, such as data on:</a:t>
            </a:r>
            <a:endParaRPr lang="en-US" sz="2000" dirty="0">
              <a:latin typeface="Gill Sans MT"/>
              <a:cs typeface="Gill Sans MT"/>
            </a:endParaRPr>
          </a:p>
          <a:p>
            <a:pPr marL="857250" lvl="1" indent="-339725">
              <a:spcBef>
                <a:spcPts val="600"/>
              </a:spcBef>
              <a:buFont typeface="Arial" panose="020B0604020202020204" pitchFamily="34" charset="0"/>
              <a:buChar char="•"/>
            </a:pPr>
            <a:r>
              <a:rPr lang="en-US" sz="1800" dirty="0">
                <a:latin typeface="Gill Sans MT"/>
                <a:cs typeface="Gill Sans MT"/>
              </a:rPr>
              <a:t>I</a:t>
            </a:r>
            <a:r>
              <a:rPr lang="en-US" sz="1800" dirty="0" smtClean="0">
                <a:latin typeface="Gill Sans MT"/>
                <a:cs typeface="Gill Sans MT"/>
              </a:rPr>
              <a:t>ndividual children</a:t>
            </a:r>
          </a:p>
          <a:p>
            <a:pPr marL="857250" lvl="1" indent="-339725">
              <a:spcBef>
                <a:spcPts val="600"/>
              </a:spcBef>
              <a:buFont typeface="Arial" panose="020B0604020202020204" pitchFamily="34" charset="0"/>
              <a:buChar char="•"/>
            </a:pPr>
            <a:r>
              <a:rPr lang="en-US" sz="1800" dirty="0">
                <a:latin typeface="Gill Sans MT"/>
                <a:cs typeface="Gill Sans MT"/>
              </a:rPr>
              <a:t>C</a:t>
            </a:r>
            <a:r>
              <a:rPr lang="en-US" sz="1800" dirty="0" smtClean="0">
                <a:latin typeface="Gill Sans MT"/>
                <a:cs typeface="Gill Sans MT"/>
              </a:rPr>
              <a:t>hildren’s families</a:t>
            </a:r>
          </a:p>
          <a:p>
            <a:pPr marL="857250" lvl="1" indent="-339725">
              <a:spcBef>
                <a:spcPts val="600"/>
              </a:spcBef>
              <a:buFont typeface="Arial" panose="020B0604020202020204" pitchFamily="34" charset="0"/>
              <a:buChar char="•"/>
            </a:pPr>
            <a:r>
              <a:rPr lang="en-US" sz="1800" dirty="0" smtClean="0">
                <a:latin typeface="Gill Sans MT"/>
                <a:cs typeface="Gill Sans MT"/>
              </a:rPr>
              <a:t>Classrooms/sites</a:t>
            </a:r>
          </a:p>
          <a:p>
            <a:pPr marL="857250" lvl="1" indent="-339725">
              <a:spcBef>
                <a:spcPts val="600"/>
              </a:spcBef>
              <a:buFont typeface="Arial" panose="020B0604020202020204" pitchFamily="34" charset="0"/>
              <a:buChar char="•"/>
            </a:pPr>
            <a:r>
              <a:rPr lang="en-US" sz="1800" dirty="0" smtClean="0">
                <a:latin typeface="Gill Sans MT"/>
                <a:cs typeface="Gill Sans MT"/>
              </a:rPr>
              <a:t>Workforce</a:t>
            </a:r>
          </a:p>
        </p:txBody>
      </p:sp>
      <p:pic>
        <p:nvPicPr>
          <p:cNvPr id="1026" name="Picture 2" descr="This image represents an early childhood integrated data system. Child Data, Family Data, Classroom Data, Program Data, and Workforce data are all surrounding the system. Public Primary Education, Head Start, Early Head Start, State PreK, Part C, Part B Section 619, and Child care all feed data into the early childhood integrated data system. In the end, that feeds out to questions that cannot be answered with any one program data system."/>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7200" y="2046792"/>
            <a:ext cx="4701241" cy="363277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24200" y="6297263"/>
            <a:ext cx="4191000" cy="276999"/>
          </a:xfrm>
          <a:prstGeom prst="rect">
            <a:avLst/>
          </a:prstGeom>
        </p:spPr>
        <p:txBody>
          <a:bodyPr wrap="square">
            <a:spAutoFit/>
          </a:bodyPr>
          <a:lstStyle/>
          <a:p>
            <a:pPr marL="117475" indent="0" algn="r">
              <a:spcBef>
                <a:spcPts val="600"/>
              </a:spcBef>
            </a:pPr>
            <a:r>
              <a:rPr lang="en-US" sz="1200" i="1" dirty="0" smtClean="0">
                <a:latin typeface="Gill Sans MT"/>
                <a:cs typeface="Gill Sans MT"/>
              </a:rPr>
              <a:t>(Source:  What </a:t>
            </a:r>
            <a:r>
              <a:rPr lang="en-US" sz="1200" i="1" dirty="0">
                <a:latin typeface="Gill Sans MT"/>
                <a:cs typeface="Gill Sans MT"/>
              </a:rPr>
              <a:t>is an </a:t>
            </a:r>
            <a:r>
              <a:rPr lang="en-US" sz="1200" i="1" dirty="0" smtClean="0">
                <a:latin typeface="Gill Sans MT"/>
                <a:cs typeface="Gill Sans MT"/>
              </a:rPr>
              <a:t>ECIDS?, NCES, 2014</a:t>
            </a:r>
            <a:r>
              <a:rPr lang="en-US" sz="1200" i="1" dirty="0">
                <a:latin typeface="Gill Sans MT"/>
                <a:cs typeface="Gill Sans MT"/>
              </a:rPr>
              <a:t>)</a:t>
            </a:r>
          </a:p>
        </p:txBody>
      </p:sp>
    </p:spTree>
    <p:extLst>
      <p:ext uri="{BB962C8B-B14F-4D97-AF65-F5344CB8AC3E}">
        <p14:creationId xmlns:p14="http://schemas.microsoft.com/office/powerpoint/2010/main" val="205929599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slide shows a chart demonstrating that almost all states (with the exception of 9 states and Puerto Rico and the US Virgin Islands) are working toward an Early Childhood Integrated Data System, as indicated by state investments in Early Childhood Integrated Data System activity."/>
          <p:cNvSpPr>
            <a:spLocks noGrp="1"/>
          </p:cNvSpPr>
          <p:nvPr>
            <p:ph type="title"/>
          </p:nvPr>
        </p:nvSpPr>
        <p:spPr/>
        <p:txBody>
          <a:bodyPr/>
          <a:lstStyle/>
          <a:p>
            <a:r>
              <a:rPr lang="en-US" dirty="0" smtClean="0"/>
              <a:t>Funding ECIDS Initiatives</a:t>
            </a:r>
            <a:endParaRPr lang="en-US" dirty="0"/>
          </a:p>
        </p:txBody>
      </p:sp>
      <p:grpSp>
        <p:nvGrpSpPr>
          <p:cNvPr id="3" name="Group 2" descr="This slide shows a chart demonstrating that almost all states (with the exception of 9 states and Puerto Rico and the US Virgin Islands) are working toward an Early Childhood Integrated Data System, as indicated by state investments in Early Childhood Integrated Data System activity."/>
          <p:cNvGrpSpPr/>
          <p:nvPr/>
        </p:nvGrpSpPr>
        <p:grpSpPr>
          <a:xfrm>
            <a:off x="-152400" y="1439972"/>
            <a:ext cx="9067800" cy="4876800"/>
            <a:chOff x="-152400" y="1439972"/>
            <a:chExt cx="9067800" cy="4876800"/>
          </a:xfrm>
        </p:grpSpPr>
        <p:grpSp>
          <p:nvGrpSpPr>
            <p:cNvPr id="10" name="Group 9"/>
            <p:cNvGrpSpPr/>
            <p:nvPr/>
          </p:nvGrpSpPr>
          <p:grpSpPr>
            <a:xfrm>
              <a:off x="6172200" y="1905000"/>
              <a:ext cx="2743200" cy="4114800"/>
              <a:chOff x="6732098" y="1629499"/>
              <a:chExt cx="2411905" cy="3599652"/>
            </a:xfrm>
          </p:grpSpPr>
          <p:sp>
            <p:nvSpPr>
              <p:cNvPr id="11" name="TextBox 10"/>
              <p:cNvSpPr txBox="1"/>
              <p:nvPr/>
            </p:nvSpPr>
            <p:spPr>
              <a:xfrm>
                <a:off x="6925178" y="1629499"/>
                <a:ext cx="2218825" cy="3599652"/>
              </a:xfrm>
              <a:prstGeom prst="rect">
                <a:avLst/>
              </a:prstGeom>
              <a:noFill/>
            </p:spPr>
            <p:txBody>
              <a:bodyPr wrap="square" rtlCol="0">
                <a:spAutoFit/>
              </a:bodyPr>
              <a:lstStyle/>
              <a:p>
                <a:r>
                  <a:rPr lang="en-US" sz="1200" dirty="0">
                    <a:solidFill>
                      <a:prstClr val="black"/>
                    </a:solidFill>
                  </a:rPr>
                  <a:t>RTT-ELC States ECIDS – Round 1</a:t>
                </a:r>
              </a:p>
              <a:p>
                <a:r>
                  <a:rPr lang="en-US" sz="1200" dirty="0">
                    <a:solidFill>
                      <a:prstClr val="black"/>
                    </a:solidFill>
                  </a:rPr>
                  <a:t> </a:t>
                </a:r>
              </a:p>
              <a:p>
                <a:r>
                  <a:rPr lang="en-US" sz="1200" dirty="0">
                    <a:solidFill>
                      <a:prstClr val="black"/>
                    </a:solidFill>
                  </a:rPr>
                  <a:t>RTT-ELC States ECIDS – Round 2</a:t>
                </a:r>
              </a:p>
              <a:p>
                <a:endParaRPr lang="en-US" sz="1200" dirty="0">
                  <a:solidFill>
                    <a:prstClr val="black"/>
                  </a:solidFill>
                </a:endParaRPr>
              </a:p>
              <a:p>
                <a:r>
                  <a:rPr lang="en-US" sz="1200" dirty="0">
                    <a:solidFill>
                      <a:prstClr val="black"/>
                    </a:solidFill>
                  </a:rPr>
                  <a:t>RTT-ELC States ECIDS – Round 3</a:t>
                </a:r>
              </a:p>
              <a:p>
                <a:endParaRPr lang="en-US" sz="1200" dirty="0">
                  <a:solidFill>
                    <a:prstClr val="black"/>
                  </a:solidFill>
                </a:endParaRPr>
              </a:p>
              <a:p>
                <a:r>
                  <a:rPr lang="en-US" sz="1200" dirty="0">
                    <a:solidFill>
                      <a:prstClr val="black"/>
                    </a:solidFill>
                  </a:rPr>
                  <a:t>States Using SLDS for ECIDS – </a:t>
                </a:r>
              </a:p>
              <a:p>
                <a:r>
                  <a:rPr lang="en-US" sz="1200" dirty="0">
                    <a:solidFill>
                      <a:prstClr val="black"/>
                    </a:solidFill>
                  </a:rPr>
                  <a:t>EC Specific (U.S. Virgin Islands)</a:t>
                </a:r>
              </a:p>
              <a:p>
                <a:endParaRPr lang="en-US" sz="1200" dirty="0">
                  <a:solidFill>
                    <a:prstClr val="black"/>
                  </a:solidFill>
                </a:endParaRPr>
              </a:p>
              <a:p>
                <a:r>
                  <a:rPr lang="en-US" sz="1200" dirty="0">
                    <a:solidFill>
                      <a:prstClr val="black"/>
                    </a:solidFill>
                  </a:rPr>
                  <a:t>States Using SLDS Grant to Include EC in P-20</a:t>
                </a:r>
              </a:p>
              <a:p>
                <a:endParaRPr lang="en-US" sz="1200" dirty="0">
                  <a:solidFill>
                    <a:prstClr val="black"/>
                  </a:solidFill>
                </a:endParaRPr>
              </a:p>
              <a:p>
                <a:r>
                  <a:rPr lang="en-US" sz="1200" dirty="0">
                    <a:solidFill>
                      <a:prstClr val="black"/>
                    </a:solidFill>
                  </a:rPr>
                  <a:t>States Using Internal Resources for ECIDS</a:t>
                </a:r>
              </a:p>
              <a:p>
                <a:endParaRPr lang="en-US" sz="1200" dirty="0">
                  <a:solidFill>
                    <a:prstClr val="black"/>
                  </a:solidFill>
                </a:endParaRPr>
              </a:p>
              <a:p>
                <a:r>
                  <a:rPr lang="en-US" sz="1200" dirty="0">
                    <a:solidFill>
                      <a:prstClr val="black"/>
                    </a:solidFill>
                  </a:rPr>
                  <a:t>ECCS Grant Toward ECIDS (Utah)</a:t>
                </a:r>
              </a:p>
              <a:p>
                <a:endParaRPr lang="en-US" sz="1200" dirty="0">
                  <a:solidFill>
                    <a:prstClr val="black"/>
                  </a:solidFill>
                </a:endParaRPr>
              </a:p>
              <a:p>
                <a:r>
                  <a:rPr lang="en-US" sz="1200" dirty="0">
                    <a:solidFill>
                      <a:prstClr val="black"/>
                    </a:solidFill>
                  </a:rPr>
                  <a:t>States Not Working Toward an ECIDS</a:t>
                </a:r>
              </a:p>
              <a:p>
                <a:endParaRPr lang="en-US" sz="1200" dirty="0">
                  <a:solidFill>
                    <a:prstClr val="black"/>
                  </a:solidFill>
                </a:endParaRPr>
              </a:p>
            </p:txBody>
          </p:sp>
          <p:grpSp>
            <p:nvGrpSpPr>
              <p:cNvPr id="12" name="Group 11"/>
              <p:cNvGrpSpPr/>
              <p:nvPr/>
            </p:nvGrpSpPr>
            <p:grpSpPr>
              <a:xfrm>
                <a:off x="6732098" y="1668111"/>
                <a:ext cx="198760" cy="2892872"/>
                <a:chOff x="6732098" y="1668111"/>
                <a:chExt cx="198760" cy="2892872"/>
              </a:xfrm>
            </p:grpSpPr>
            <p:sp>
              <p:nvSpPr>
                <p:cNvPr id="13" name="Rectangle 12"/>
                <p:cNvSpPr/>
                <p:nvPr/>
              </p:nvSpPr>
              <p:spPr>
                <a:xfrm>
                  <a:off x="6732098" y="1668111"/>
                  <a:ext cx="193081" cy="180192"/>
                </a:xfrm>
                <a:prstGeom prst="rect">
                  <a:avLst/>
                </a:prstGeom>
                <a:solidFill>
                  <a:srgbClr val="273A7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4" name="Rectangle 13"/>
                <p:cNvSpPr/>
                <p:nvPr/>
              </p:nvSpPr>
              <p:spPr>
                <a:xfrm>
                  <a:off x="6737777" y="1991284"/>
                  <a:ext cx="193081" cy="180192"/>
                </a:xfrm>
                <a:prstGeom prst="rect">
                  <a:avLst/>
                </a:prstGeom>
                <a:solidFill>
                  <a:srgbClr val="09884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5" name="Rectangle 14"/>
                <p:cNvSpPr/>
                <p:nvPr/>
              </p:nvSpPr>
              <p:spPr>
                <a:xfrm>
                  <a:off x="6737777" y="2308771"/>
                  <a:ext cx="193081" cy="180192"/>
                </a:xfrm>
                <a:prstGeom prst="rect">
                  <a:avLst/>
                </a:prstGeom>
                <a:solidFill>
                  <a:srgbClr val="50297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6" name="Rectangle 15"/>
                <p:cNvSpPr/>
                <p:nvPr/>
              </p:nvSpPr>
              <p:spPr>
                <a:xfrm>
                  <a:off x="6737777" y="2626258"/>
                  <a:ext cx="193081" cy="180192"/>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7" name="Rectangle 16"/>
                <p:cNvSpPr/>
                <p:nvPr/>
              </p:nvSpPr>
              <p:spPr>
                <a:xfrm>
                  <a:off x="6737777" y="3119198"/>
                  <a:ext cx="193081" cy="180192"/>
                </a:xfrm>
                <a:prstGeom prst="rect">
                  <a:avLst/>
                </a:prstGeom>
                <a:solidFill>
                  <a:srgbClr val="8AA4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8" name="Rectangle 17"/>
                <p:cNvSpPr/>
                <p:nvPr/>
              </p:nvSpPr>
              <p:spPr>
                <a:xfrm>
                  <a:off x="6737777" y="3578718"/>
                  <a:ext cx="193081" cy="180192"/>
                </a:xfrm>
                <a:prstGeom prst="rect">
                  <a:avLst/>
                </a:prstGeom>
                <a:solidFill>
                  <a:srgbClr val="067E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19" name="Rectangle 18"/>
                <p:cNvSpPr/>
                <p:nvPr/>
              </p:nvSpPr>
              <p:spPr>
                <a:xfrm>
                  <a:off x="6737777" y="4063304"/>
                  <a:ext cx="193081" cy="180192"/>
                </a:xfrm>
                <a:prstGeom prst="rect">
                  <a:avLst/>
                </a:prstGeom>
                <a:solidFill>
                  <a:srgbClr val="A675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20" name="Rectangle 19"/>
                <p:cNvSpPr/>
                <p:nvPr/>
              </p:nvSpPr>
              <p:spPr>
                <a:xfrm>
                  <a:off x="6737777" y="4380791"/>
                  <a:ext cx="193081" cy="18019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grpSp>
        </p:grpSp>
        <p:grpSp>
          <p:nvGrpSpPr>
            <p:cNvPr id="4" name="Group 3"/>
            <p:cNvGrpSpPr/>
            <p:nvPr/>
          </p:nvGrpSpPr>
          <p:grpSpPr>
            <a:xfrm>
              <a:off x="-152400" y="1439972"/>
              <a:ext cx="6449294" cy="4876800"/>
              <a:chOff x="250765" y="1066800"/>
              <a:chExt cx="6286215" cy="4503372"/>
            </a:xfrm>
          </p:grpSpPr>
          <p:pic>
            <p:nvPicPr>
              <p:cNvPr id="8" name="Picture 7" descr="This image shows the continental United States and highlights which are receiving funding for Early Childhood Integrated Data System Initiatives (ECIDS), such as through Race to the Top Early Learning Grants or Statewide Longitudinal Data System Grants (SLDS). 17 States are using Race to the Top grants to work on developing an ECIDS, 1 state is using SLDS for ECIDS, 14 States are using SLDS grants to include Early Childhood Date in Preschool through 20 data. 11 States are using internal resources for ECIDS. 1 state is using an ECCS grant towards an ECIDS. 10 states are not working towards an ECIDS."/>
              <p:cNvPicPr>
                <a:picLocks noChangeAspect="1"/>
              </p:cNvPicPr>
              <p:nvPr/>
            </p:nvPicPr>
            <p:blipFill rotWithShape="1">
              <a:blip r:embed="rId3" cstate="print">
                <a:extLst>
                  <a:ext uri="{28A0092B-C50C-407E-A947-70E740481C1C}">
                    <a14:useLocalDpi xmlns:a14="http://schemas.microsoft.com/office/drawing/2010/main" val="0"/>
                  </a:ext>
                </a:extLst>
              </a:blip>
              <a:srcRect t="11467" b="14804"/>
              <a:stretch/>
            </p:blipFill>
            <p:spPr>
              <a:xfrm>
                <a:off x="250765" y="1066800"/>
                <a:ext cx="6286215" cy="3581396"/>
              </a:xfrm>
              <a:prstGeom prst="rect">
                <a:avLst/>
              </a:prstGeom>
            </p:spPr>
          </p:pic>
          <p:pic>
            <p:nvPicPr>
              <p:cNvPr id="21" name="Picture 20" descr="This image shows Guam, Puerto Rico and the US Virgin Islands"/>
              <p:cNvPicPr>
                <a:picLocks noChangeAspect="1"/>
              </p:cNvPicPr>
              <p:nvPr/>
            </p:nvPicPr>
            <p:blipFill rotWithShape="1">
              <a:blip r:embed="rId3" cstate="print">
                <a:extLst>
                  <a:ext uri="{28A0092B-C50C-407E-A947-70E740481C1C}">
                    <a14:useLocalDpi xmlns:a14="http://schemas.microsoft.com/office/drawing/2010/main" val="0"/>
                  </a:ext>
                </a:extLst>
              </a:blip>
              <a:srcRect l="53275" t="82784"/>
              <a:stretch/>
            </p:blipFill>
            <p:spPr>
              <a:xfrm>
                <a:off x="2704765" y="4733923"/>
                <a:ext cx="2937278" cy="836249"/>
              </a:xfrm>
              <a:prstGeom prst="rect">
                <a:avLst/>
              </a:prstGeom>
            </p:spPr>
          </p:pic>
          <p:pic>
            <p:nvPicPr>
              <p:cNvPr id="22" name="Picture 21" descr="This map shows the Hawaiian islands and Alaska"/>
              <p:cNvPicPr>
                <a:picLocks noChangeAspect="1"/>
              </p:cNvPicPr>
              <p:nvPr/>
            </p:nvPicPr>
            <p:blipFill rotWithShape="1">
              <a:blip r:embed="rId3" cstate="print">
                <a:extLst>
                  <a:ext uri="{28A0092B-C50C-407E-A947-70E740481C1C}">
                    <a14:useLocalDpi xmlns:a14="http://schemas.microsoft.com/office/drawing/2010/main" val="0"/>
                  </a:ext>
                </a:extLst>
              </a:blip>
              <a:srcRect l="3910" t="70416" r="64521" b="8121"/>
              <a:stretch/>
            </p:blipFill>
            <p:spPr>
              <a:xfrm>
                <a:off x="535021" y="3955105"/>
                <a:ext cx="1984443" cy="1042556"/>
              </a:xfrm>
              <a:prstGeom prst="rect">
                <a:avLst/>
              </a:prstGeom>
            </p:spPr>
          </p:pic>
        </p:grpSp>
      </p:grpSp>
    </p:spTree>
    <p:extLst>
      <p:ext uri="{BB962C8B-B14F-4D97-AF65-F5344CB8AC3E}">
        <p14:creationId xmlns:p14="http://schemas.microsoft.com/office/powerpoint/2010/main" val="36928770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Develop an ECIDS?</a:t>
            </a:r>
            <a:endParaRPr lang="en-US" dirty="0"/>
          </a:p>
        </p:txBody>
      </p:sp>
      <p:sp>
        <p:nvSpPr>
          <p:cNvPr id="3" name="Content Placeholder 2"/>
          <p:cNvSpPr>
            <a:spLocks noGrp="1"/>
          </p:cNvSpPr>
          <p:nvPr>
            <p:ph idx="1"/>
          </p:nvPr>
        </p:nvSpPr>
        <p:spPr>
          <a:xfrm>
            <a:off x="457200" y="1676400"/>
            <a:ext cx="8229600" cy="4144963"/>
          </a:xfrm>
        </p:spPr>
        <p:txBody>
          <a:bodyPr/>
          <a:lstStyle/>
          <a:p>
            <a:r>
              <a:rPr lang="en-US" sz="2400" dirty="0" smtClean="0"/>
              <a:t>To answer questions that cannot be answered using single-program data</a:t>
            </a:r>
          </a:p>
          <a:p>
            <a:pPr lvl="1"/>
            <a:r>
              <a:rPr lang="en-US" sz="2000" b="1" dirty="0" smtClean="0"/>
              <a:t>Can your EI/ECSE program answer the following questions?</a:t>
            </a:r>
          </a:p>
          <a:p>
            <a:pPr lvl="2"/>
            <a:r>
              <a:rPr lang="en-US" sz="2000" dirty="0" smtClean="0"/>
              <a:t>What is happening to the children you serve after they leave your program?</a:t>
            </a:r>
          </a:p>
          <a:p>
            <a:pPr lvl="2"/>
            <a:r>
              <a:rPr lang="en-US" sz="2000" dirty="0" smtClean="0"/>
              <a:t>In </a:t>
            </a:r>
            <a:r>
              <a:rPr lang="en-US" dirty="0" smtClean="0"/>
              <a:t>what other </a:t>
            </a:r>
            <a:r>
              <a:rPr lang="en-US" sz="2000" dirty="0" smtClean="0"/>
              <a:t>programs are your children/families participating that may </a:t>
            </a:r>
            <a:r>
              <a:rPr lang="en-US" dirty="0" smtClean="0"/>
              <a:t>contribute to </a:t>
            </a:r>
            <a:r>
              <a:rPr lang="en-US" sz="2000" dirty="0" smtClean="0"/>
              <a:t>the outcomes they experience?</a:t>
            </a:r>
          </a:p>
          <a:p>
            <a:r>
              <a:rPr lang="en-US" sz="2400" dirty="0" smtClean="0"/>
              <a:t>To enhance cross-agency/program collaboration</a:t>
            </a:r>
          </a:p>
          <a:p>
            <a:pPr lvl="1"/>
            <a:r>
              <a:rPr lang="en-US" sz="2000" b="1" dirty="0" smtClean="0"/>
              <a:t>How well is your EI/ECSE program collaborating with other programs  to provide seamless, coordinated comprehensive services to children and families?</a:t>
            </a:r>
            <a:endParaRPr lang="en-US" sz="2000" b="1" dirty="0"/>
          </a:p>
        </p:txBody>
      </p:sp>
    </p:spTree>
    <p:extLst>
      <p:ext uri="{BB962C8B-B14F-4D97-AF65-F5344CB8AC3E}">
        <p14:creationId xmlns:p14="http://schemas.microsoft.com/office/powerpoint/2010/main" val="29505950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Progress with Including EI/ECSE</a:t>
            </a:r>
            <a:endParaRPr lang="en-US" dirty="0"/>
          </a:p>
        </p:txBody>
      </p:sp>
      <p:sp>
        <p:nvSpPr>
          <p:cNvPr id="2" name="Content Placeholder 1"/>
          <p:cNvSpPr>
            <a:spLocks noGrp="1"/>
          </p:cNvSpPr>
          <p:nvPr>
            <p:ph idx="1"/>
          </p:nvPr>
        </p:nvSpPr>
        <p:spPr>
          <a:xfrm>
            <a:off x="471055" y="1417638"/>
            <a:ext cx="8229600" cy="4038600"/>
          </a:xfrm>
        </p:spPr>
        <p:txBody>
          <a:bodyPr/>
          <a:lstStyle/>
          <a:p>
            <a:r>
              <a:rPr lang="en-US" b="1" dirty="0" smtClean="0"/>
              <a:t>Eight </a:t>
            </a:r>
            <a:r>
              <a:rPr lang="en-US" dirty="0" smtClean="0"/>
              <a:t>states</a:t>
            </a:r>
            <a:r>
              <a:rPr lang="en-US" b="1" dirty="0" smtClean="0"/>
              <a:t> </a:t>
            </a:r>
            <a:r>
              <a:rPr lang="en-US" dirty="0" smtClean="0"/>
              <a:t>are working on developing partnerships to integrate EI/ECSE data in their ECIDSs.</a:t>
            </a:r>
          </a:p>
          <a:p>
            <a:r>
              <a:rPr lang="en-US" dirty="0" smtClean="0"/>
              <a:t>DaSy ECIDS Learning Community (LC)</a:t>
            </a:r>
          </a:p>
          <a:p>
            <a:pPr lvl="1"/>
            <a:r>
              <a:rPr lang="en-US" b="1" dirty="0">
                <a:solidFill>
                  <a:srgbClr val="39B54A"/>
                </a:solidFill>
              </a:rPr>
              <a:t>O</a:t>
            </a:r>
            <a:r>
              <a:rPr lang="en-US" b="1" dirty="0" smtClean="0">
                <a:solidFill>
                  <a:srgbClr val="39B54A"/>
                </a:solidFill>
              </a:rPr>
              <a:t>bjectives:</a:t>
            </a:r>
          </a:p>
          <a:p>
            <a:pPr lvl="2"/>
            <a:r>
              <a:rPr lang="en-US" sz="1950" dirty="0" smtClean="0"/>
              <a:t>EI/ECSE representatives will </a:t>
            </a:r>
            <a:r>
              <a:rPr lang="en-US" sz="1950" dirty="0"/>
              <a:t>identify data needed from </a:t>
            </a:r>
            <a:r>
              <a:rPr lang="en-US" sz="1950" dirty="0" smtClean="0"/>
              <a:t>their state ECIDS </a:t>
            </a:r>
            <a:r>
              <a:rPr lang="en-US" sz="1950" dirty="0"/>
              <a:t>to meet program goals, including </a:t>
            </a:r>
            <a:r>
              <a:rPr lang="en-US" sz="1950" dirty="0" smtClean="0"/>
              <a:t>SPP/APR and SSIP activities.</a:t>
            </a:r>
            <a:endParaRPr lang="en-US" sz="1950" dirty="0"/>
          </a:p>
          <a:p>
            <a:pPr lvl="2"/>
            <a:r>
              <a:rPr lang="en-US" sz="1950" dirty="0" smtClean="0"/>
              <a:t>State ECIDS Teams will identify the data from EI/ECSE needed to meet their identified goals.</a:t>
            </a:r>
            <a:endParaRPr lang="en-US" sz="1950" dirty="0"/>
          </a:p>
          <a:p>
            <a:pPr lvl="2"/>
            <a:r>
              <a:rPr lang="en-US" sz="1950" dirty="0" smtClean="0"/>
              <a:t>Cross-state LC </a:t>
            </a:r>
            <a:r>
              <a:rPr lang="en-US" sz="1950" dirty="0"/>
              <a:t>teams will discuss issues related to match/mismatch between </a:t>
            </a:r>
            <a:r>
              <a:rPr lang="en-US" sz="1950" dirty="0" smtClean="0"/>
              <a:t>EI/ECSE data </a:t>
            </a:r>
            <a:r>
              <a:rPr lang="en-US" sz="1950" dirty="0"/>
              <a:t>needs and ECIDS purpose and use in </a:t>
            </a:r>
            <a:r>
              <a:rPr lang="en-US" sz="1950" dirty="0" smtClean="0"/>
              <a:t>states.</a:t>
            </a:r>
            <a:endParaRPr lang="en-US" sz="1950" dirty="0"/>
          </a:p>
          <a:p>
            <a:pPr lvl="2"/>
            <a:r>
              <a:rPr lang="en-US" sz="1950" dirty="0" smtClean="0"/>
              <a:t>State ECIDS Teams, including Part EI/ECSE, </a:t>
            </a:r>
            <a:r>
              <a:rPr lang="en-US" sz="1950" dirty="0"/>
              <a:t>will develop solutions to address </a:t>
            </a:r>
            <a:r>
              <a:rPr lang="en-US" sz="1950" dirty="0" smtClean="0"/>
              <a:t>those challenges.</a:t>
            </a:r>
            <a:endParaRPr lang="en-US" sz="1950" dirty="0"/>
          </a:p>
          <a:p>
            <a:pPr lvl="1"/>
            <a:endParaRPr lang="en-US" dirty="0">
              <a:solidFill>
                <a:srgbClr val="FF0000"/>
              </a:solidFill>
            </a:endParaRPr>
          </a:p>
        </p:txBody>
      </p:sp>
    </p:spTree>
    <p:extLst>
      <p:ext uri="{BB962C8B-B14F-4D97-AF65-F5344CB8AC3E}">
        <p14:creationId xmlns:p14="http://schemas.microsoft.com/office/powerpoint/2010/main" val="1881955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EI/ECSE Participation in ECIDSs:                                 Key Considerations</a:t>
            </a:r>
            <a:endParaRPr lang="en-US" dirty="0"/>
          </a:p>
        </p:txBody>
      </p:sp>
      <p:sp>
        <p:nvSpPr>
          <p:cNvPr id="2" name="Content Placeholder 1"/>
          <p:cNvSpPr>
            <a:spLocks noGrp="1"/>
          </p:cNvSpPr>
          <p:nvPr>
            <p:ph idx="1"/>
          </p:nvPr>
        </p:nvSpPr>
        <p:spPr>
          <a:xfrm>
            <a:off x="457200" y="1600200"/>
            <a:ext cx="8229600" cy="4114800"/>
          </a:xfrm>
        </p:spPr>
        <p:txBody>
          <a:bodyPr/>
          <a:lstStyle/>
          <a:p>
            <a:pPr marL="0" indent="0">
              <a:buNone/>
            </a:pPr>
            <a:r>
              <a:rPr lang="en-US" sz="2600" b="1" dirty="0" smtClean="0"/>
              <a:t>EI/ECSE programs participating in an ECIDS need to consider:</a:t>
            </a:r>
          </a:p>
          <a:p>
            <a:r>
              <a:rPr lang="en-US" sz="2600" dirty="0" smtClean="0"/>
              <a:t>How records will be matched</a:t>
            </a:r>
          </a:p>
          <a:p>
            <a:r>
              <a:rPr lang="en-US" sz="2600" dirty="0"/>
              <a:t>D</a:t>
            </a:r>
            <a:r>
              <a:rPr lang="en-US" sz="2600" dirty="0" smtClean="0"/>
              <a:t>ata sharing/linkage agreements</a:t>
            </a:r>
          </a:p>
          <a:p>
            <a:r>
              <a:rPr lang="en-US" sz="2600" dirty="0" smtClean="0"/>
              <a:t>Security of data sharing/linkages</a:t>
            </a:r>
          </a:p>
          <a:p>
            <a:r>
              <a:rPr lang="en-US" sz="2600" dirty="0" smtClean="0"/>
              <a:t>Representation on ECIDS governance body</a:t>
            </a:r>
          </a:p>
          <a:p>
            <a:r>
              <a:rPr lang="en-US" sz="2600" dirty="0" smtClean="0"/>
              <a:t>Stakeholder concerns about how data are used</a:t>
            </a:r>
          </a:p>
          <a:p>
            <a:r>
              <a:rPr lang="en-US" sz="2600" dirty="0" smtClean="0"/>
              <a:t>Transparency of privacy protection and security practices/policies</a:t>
            </a:r>
            <a:endParaRPr lang="en-US" sz="2600" dirty="0"/>
          </a:p>
        </p:txBody>
      </p:sp>
      <p:sp>
        <p:nvSpPr>
          <p:cNvPr id="5" name="TextBox 4"/>
          <p:cNvSpPr txBox="1"/>
          <p:nvPr/>
        </p:nvSpPr>
        <p:spPr>
          <a:xfrm>
            <a:off x="25958" y="6096000"/>
            <a:ext cx="8362950" cy="738664"/>
          </a:xfrm>
          <a:prstGeom prst="rect">
            <a:avLst/>
          </a:prstGeom>
          <a:noFill/>
        </p:spPr>
        <p:txBody>
          <a:bodyPr wrap="square" rtlCol="0">
            <a:spAutoFit/>
          </a:bodyPr>
          <a:lstStyle/>
          <a:p>
            <a:r>
              <a:rPr lang="en-US" sz="1400" i="1" dirty="0" smtClean="0"/>
              <a:t>Source: Early Childhood Data Collaborative- Linking Head Start Data with State Early Care and Education Coordinated Data Systems- March 2015</a:t>
            </a:r>
          </a:p>
          <a:p>
            <a:r>
              <a:rPr lang="en-US" sz="1400" i="1" dirty="0">
                <a:hlinkClick r:id="rId3"/>
              </a:rPr>
              <a:t>http://</a:t>
            </a:r>
            <a:r>
              <a:rPr lang="en-US" sz="1400" i="1" dirty="0" smtClean="0">
                <a:hlinkClick r:id="rId3"/>
              </a:rPr>
              <a:t>www.childtrends.org/wp-content/uploads/2015/03/ecdc-head-start-brief.pdf</a:t>
            </a:r>
            <a:r>
              <a:rPr lang="en-US" sz="1400" i="1" dirty="0" smtClean="0"/>
              <a:t> </a:t>
            </a:r>
            <a:endParaRPr lang="en-US" sz="1400" i="1" dirty="0"/>
          </a:p>
        </p:txBody>
      </p:sp>
    </p:spTree>
    <p:extLst>
      <p:ext uri="{BB962C8B-B14F-4D97-AF65-F5344CB8AC3E}">
        <p14:creationId xmlns:p14="http://schemas.microsoft.com/office/powerpoint/2010/main" val="9757829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945505" y="1809799"/>
            <a:ext cx="4201536" cy="3886200"/>
          </a:xfrm>
        </p:spPr>
        <p:txBody>
          <a:bodyPr>
            <a:normAutofit fontScale="55000" lnSpcReduction="20000"/>
          </a:bodyPr>
          <a:lstStyle/>
          <a:p>
            <a:pPr marL="0" indent="0" algn="ctr">
              <a:buNone/>
            </a:pPr>
            <a:r>
              <a:rPr lang="en-US" sz="4400" dirty="0"/>
              <a:t>It is the Data System component of the larger </a:t>
            </a:r>
            <a:r>
              <a:rPr lang="en-US" sz="4400" b="1" dirty="0"/>
              <a:t>ECTA </a:t>
            </a:r>
            <a:r>
              <a:rPr lang="en-US" sz="4400" b="1" dirty="0" smtClean="0"/>
              <a:t>System </a:t>
            </a:r>
            <a:r>
              <a:rPr lang="en-US" sz="4400" b="1" dirty="0"/>
              <a:t>Framework for Part C &amp; Section 619</a:t>
            </a:r>
            <a:r>
              <a:rPr lang="en-US" sz="4400" dirty="0"/>
              <a:t>.</a:t>
            </a:r>
          </a:p>
          <a:p>
            <a:pPr marL="0" indent="0">
              <a:buNone/>
            </a:pPr>
            <a:endParaRPr lang="en-US" sz="4400" dirty="0"/>
          </a:p>
          <a:p>
            <a:pPr marL="0" indent="0" algn="ctr">
              <a:buNone/>
            </a:pPr>
            <a:r>
              <a:rPr lang="en-US" sz="4400" dirty="0"/>
              <a:t>It is a tool designed to assist Part C and Section 619 state staff in developing and enhancing high-quality state data systems and in improving the </a:t>
            </a:r>
            <a:r>
              <a:rPr lang="en-US" sz="4400" b="1" dirty="0">
                <a:solidFill>
                  <a:srgbClr val="FF0000"/>
                </a:solidFill>
              </a:rPr>
              <a:t>quality</a:t>
            </a:r>
            <a:r>
              <a:rPr lang="en-US" sz="4400" b="1" dirty="0"/>
              <a:t> </a:t>
            </a:r>
            <a:r>
              <a:rPr lang="en-US" sz="4400" dirty="0"/>
              <a:t>of their IDEA data. </a:t>
            </a:r>
          </a:p>
          <a:p>
            <a:endParaRPr lang="en-US" dirty="0"/>
          </a:p>
          <a:p>
            <a:endParaRPr lang="en-US" dirty="0"/>
          </a:p>
          <a:p>
            <a:pPr marL="0" indent="0">
              <a:buNone/>
            </a:pPr>
            <a:endParaRPr lang="en-US" dirty="0"/>
          </a:p>
          <a:p>
            <a:pPr marL="0" indent="0" algn="ctr">
              <a:buNone/>
            </a:pPr>
            <a:endParaRPr lang="en-US" dirty="0"/>
          </a:p>
          <a:p>
            <a:pPr marL="0" indent="0">
              <a:buNone/>
            </a:pPr>
            <a:endParaRPr lang="en-US" dirty="0"/>
          </a:p>
        </p:txBody>
      </p:sp>
      <p:sp>
        <p:nvSpPr>
          <p:cNvPr id="3" name="Title 2"/>
          <p:cNvSpPr>
            <a:spLocks noGrp="1"/>
          </p:cNvSpPr>
          <p:nvPr>
            <p:ph type="title"/>
          </p:nvPr>
        </p:nvSpPr>
        <p:spPr/>
        <p:txBody>
          <a:bodyPr>
            <a:normAutofit fontScale="90000"/>
          </a:bodyPr>
          <a:lstStyle/>
          <a:p>
            <a:r>
              <a:rPr lang="en-US" dirty="0" smtClean="0"/>
              <a:t>The DaSy </a:t>
            </a:r>
            <a:r>
              <a:rPr lang="en-US" dirty="0" smtClean="0">
                <a:solidFill>
                  <a:srgbClr val="FF0000"/>
                </a:solidFill>
              </a:rPr>
              <a:t>Data System Framework</a:t>
            </a:r>
            <a:r>
              <a:rPr lang="en-US" dirty="0" smtClean="0"/>
              <a:t>: </a:t>
            </a:r>
            <a:br>
              <a:rPr lang="en-US" dirty="0" smtClean="0"/>
            </a:br>
            <a:r>
              <a:rPr lang="en-US" i="1" dirty="0" smtClean="0"/>
              <a:t>What is it and how is it used?</a:t>
            </a:r>
            <a:endParaRPr lang="en-US" i="1" dirty="0"/>
          </a:p>
        </p:txBody>
      </p:sp>
      <p:pic>
        <p:nvPicPr>
          <p:cNvPr id="1026" name="Picture 2" descr="This image is a representation of the ECTA System Framework for Part C and SEction 619. It shows that the framework is composed of five different components: Governance, Finance, Personnel Workforce, Quality Standards, Accountability and Quality Improvement, and Data System. The Data System component is circled to show that the DaSy Data System Framework is a componend of the larger ECTA framewor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83" y="1656919"/>
            <a:ext cx="4988916" cy="3758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09250" y="5647614"/>
            <a:ext cx="5317933" cy="415498"/>
          </a:xfrm>
          <a:prstGeom prst="rect">
            <a:avLst/>
          </a:prstGeom>
          <a:noFill/>
        </p:spPr>
        <p:txBody>
          <a:bodyPr wrap="square" rtlCol="0">
            <a:spAutoFit/>
          </a:bodyPr>
          <a:lstStyle/>
          <a:p>
            <a:r>
              <a:rPr lang="en-US" sz="1050" dirty="0"/>
              <a:t>For more information about the ECTA System Framework, visit: </a:t>
            </a:r>
            <a:r>
              <a:rPr lang="en-US" sz="1050" dirty="0">
                <a:hlinkClick r:id="rId4"/>
              </a:rPr>
              <a:t>http://ectacenter.org/sysframe/</a:t>
            </a:r>
            <a:r>
              <a:rPr lang="en-US" sz="1050" dirty="0"/>
              <a:t> </a:t>
            </a:r>
          </a:p>
        </p:txBody>
      </p:sp>
      <p:sp>
        <p:nvSpPr>
          <p:cNvPr id="9" name="Oval 8"/>
          <p:cNvSpPr/>
          <p:nvPr/>
        </p:nvSpPr>
        <p:spPr>
          <a:xfrm>
            <a:off x="1676400" y="4718612"/>
            <a:ext cx="1318022" cy="696516"/>
          </a:xfrm>
          <a:prstGeom prst="ellipse">
            <a:avLst/>
          </a:prstGeom>
          <a:noFill/>
          <a:ln w="28575">
            <a:solidFill>
              <a:srgbClr val="39B5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noFill/>
            </a:endParaRPr>
          </a:p>
        </p:txBody>
      </p:sp>
    </p:spTree>
    <p:extLst>
      <p:ext uri="{BB962C8B-B14F-4D97-AF65-F5344CB8AC3E}">
        <p14:creationId xmlns:p14="http://schemas.microsoft.com/office/powerpoint/2010/main" val="85716465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9.0&quot;&gt;&lt;object type=&quot;1&quot; unique_id=&quot;10001&quot;&gt;&lt;object type=&quot;2&quot; unique_id=&quot;11904&quot;&gt;&lt;object type=&quot;3&quot; unique_id=&quot;11925&quot;&gt;&lt;property id=&quot;20148&quot; value=&quot;5&quot;/&gt;&lt;property id=&quot;20300&quot; value=&quot;Slide 17&quot;/&gt;&lt;property id=&quot;20307&quot; value=&quot;269&quot;/&gt;&lt;/object&gt;&lt;object type=&quot;3&quot; unique_id=&quot;27292&quot;&gt;&lt;property id=&quot;20148&quot; value=&quot;5&quot;/&gt;&lt;property id=&quot;20300&quot; value=&quot;Slide 1&quot;/&gt;&lt;property id=&quot;20307&quot; value=&quot;384&quot;/&gt;&lt;/object&gt;&lt;object type=&quot;3&quot; unique_id=&quot;28071&quot;&gt;&lt;property id=&quot;20148&quot; value=&quot;5&quot;/&gt;&lt;property id=&quot;20300&quot; value=&quot;Slide 3 - &amp;quot;Session Objectives&amp;quot;&quot;/&gt;&lt;property id=&quot;20307&quot; value=&quot;490&quot;/&gt;&lt;/object&gt;&lt;object type=&quot;3&quot; unique_id=&quot;28072&quot;&gt;&lt;property id=&quot;20148&quot; value=&quot;5&quot;/&gt;&lt;property id=&quot;20300&quot; value=&quot;Slide 4 - &amp;quot;What is an ECIDS?&amp;quot;&quot;/&gt;&lt;property id=&quot;20307&quot; value=&quot;498&quot;/&gt;&lt;/object&gt;&lt;object type=&quot;3&quot; unique_id=&quot;28073&quot;&gt;&lt;property id=&quot;20148&quot; value=&quot;5&quot;/&gt;&lt;property id=&quot;20300&quot; value=&quot;Slide 5 - &amp;quot;Funding ECIDS Initiatives&amp;quot;&quot;/&gt;&lt;property id=&quot;20307&quot; value=&quot;499&quot;/&gt;&lt;/object&gt;&lt;object type=&quot;3&quot; unique_id=&quot;28074&quot;&gt;&lt;property id=&quot;20148&quot; value=&quot;5&quot;/&gt;&lt;property id=&quot;20300&quot; value=&quot;Slide 6 - &amp;quot;Why Develop an ECIDS?&amp;quot;&quot;/&gt;&lt;property id=&quot;20307&quot; value=&quot;500&quot;/&gt;&lt;/object&gt;&lt;object type=&quot;3&quot; unique_id=&quot;28076&quot;&gt;&lt;property id=&quot;20148&quot; value=&quot;5&quot;/&gt;&lt;property id=&quot;20300&quot; value=&quot;Slide 7 - &amp;quot;Progress with Including EI/ECSE&amp;quot;&quot;/&gt;&lt;property id=&quot;20307&quot; value=&quot;501&quot;/&gt;&lt;/object&gt;&lt;object type=&quot;3&quot; unique_id=&quot;28077&quot;&gt;&lt;property id=&quot;20148&quot; value=&quot;5&quot;/&gt;&lt;property id=&quot;20300&quot; value=&quot;Slide 8 - &amp;quot;EI/ECSE Participation in ECIDSs:                                 Key Considerations&amp;quot;&quot;/&gt;&lt;property id=&quot;20307&quot; value=&quot;497&quot;/&gt;&lt;/object&gt;&lt;object type=&quot;3&quot; unique_id=&quot;28079&quot;&gt;&lt;property id=&quot;20148&quot; value=&quot;5&quot;/&gt;&lt;property id=&quot;20300&quot; value=&quot;Slide 14 - &amp;quot;A State’s Story:  Exploring the Power of an ECIDS&amp;quot;&quot;/&gt;&lt;property id=&quot;20307&quot; value=&quot;494&quot;/&gt;&lt;/object&gt;&lt;object type=&quot;3&quot; unique_id=&quot;28080&quot;&gt;&lt;property id=&quot;20148&quot; value=&quot;5&quot;/&gt;&lt;property id=&quot;20300&quot; value=&quot;Slide 15 - &amp;quot;EI/ECSE Stakeholder Think Abouts&amp;quot;&quot;/&gt;&lt;property id=&quot;20307&quot; value=&quot;502&quot;/&gt;&lt;/object&gt;&lt;object type=&quot;3&quot; unique_id=&quot;28081&quot;&gt;&lt;property id=&quot;20148&quot; value=&quot;5&quot;/&gt;&lt;property id=&quot;20300&quot; value=&quot;Slide 16 - &amp;quot;Tools to Support EI/ECSE Stakeholder Participation in ECIDS Initiatives&amp;quot;&quot;/&gt;&lt;property id=&quot;20307&quot; value=&quot;493&quot;/&gt;&lt;/object&gt;&lt;object type=&quot;3&quot; unique_id=&quot;28595&quot;&gt;&lt;property id=&quot;20148&quot; value=&quot;5&quot;/&gt;&lt;property id=&quot;20300&quot; value=&quot;Slide 2 - &amp;quot;Introductions&amp;quot;&quot;/&gt;&lt;property id=&quot;20307&quot; value=&quot;503&quot;/&gt;&lt;/object&gt;&lt;object type=&quot;3&quot; unique_id=&quot;87185&quot;&gt;&lt;property id=&quot;20148&quot; value=&quot;5&quot;/&gt;&lt;property id=&quot;20300&quot; value=&quot;Slide 9 - &amp;quot;The DaSy Data System Framework:  What is it and how is it used?&amp;quot;&quot;/&gt;&lt;property id=&quot;20307&quot; value=&quot;504&quot;/&gt;&lt;/object&gt;&lt;object type=&quot;3&quot; unique_id=&quot;87186&quot;&gt;&lt;property id=&quot;20148&quot; value=&quot;5&quot;/&gt;&lt;property id=&quot;20300&quot; value=&quot;Slide 10 - &amp;quot;Six Subcomponents of the DaSy Framework&amp;quot;&quot;/&gt;&lt;property id=&quot;20307&quot; value=&quot;505&quot;/&gt;&lt;/object&gt;&lt;object type=&quot;3&quot; unique_id=&quot;87252&quot;&gt;&lt;property id=&quot;20148&quot; value=&quot;5&quot;/&gt;&lt;property id=&quot;20300&quot; value=&quot;Slide 11 - &amp;quot;DaSy Framework: http://dasycenter.org/resources/dasy-framework/ &amp;quot;&quot;/&gt;&lt;property id=&quot;20307&quot; value=&quot;506&quot;/&gt;&lt;/object&gt;&lt;object type=&quot;3&quot; unique_id=&quot;87253&quot;&gt;&lt;property id=&quot;20148&quot; value=&quot;5&quot;/&gt;&lt;property id=&quot;20300&quot; value=&quot;Slide 12 - &amp;quot;For example: Data Governance &amp;amp; Management (DG2e)&amp;quot;&quot;/&gt;&lt;property id=&quot;20307&quot; value=&quot;507&quot;/&gt;&lt;/object&gt;&lt;object type=&quot;3&quot; unique_id=&quot;87326&quot;&gt;&lt;property id=&quot;20148&quot; value=&quot;5&quot;/&gt;&lt;property id=&quot;20300&quot; value=&quot;Slide 13 - &amp;quot;Built-in Glossary&amp;quot;&quot;/&gt;&lt;property id=&quot;20307&quot; value=&quot;508&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20397</TotalTime>
  <Words>1111</Words>
  <Application>Microsoft Macintosh PowerPoint</Application>
  <PresentationFormat>On-screen Show (4:3)</PresentationFormat>
  <Paragraphs>114</Paragraphs>
  <Slides>17</Slides>
  <Notes>8</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3_Default Design</vt:lpstr>
      <vt:lpstr>8_Default Design-Third child</vt:lpstr>
      <vt:lpstr>PowerPoint Presentation</vt:lpstr>
      <vt:lpstr>Introductions</vt:lpstr>
      <vt:lpstr>Session Objectives</vt:lpstr>
      <vt:lpstr>What is an ECIDS?</vt:lpstr>
      <vt:lpstr>Funding ECIDS Initiatives</vt:lpstr>
      <vt:lpstr>Why Develop an ECIDS?</vt:lpstr>
      <vt:lpstr>Progress with Including EI/ECSE</vt:lpstr>
      <vt:lpstr>EI/ECSE Participation in ECIDSs:                                 Key Considerations</vt:lpstr>
      <vt:lpstr>The DaSy Data System Framework:  What is it and how is it used?</vt:lpstr>
      <vt:lpstr>Six Subcomponents of the DaSy Framework</vt:lpstr>
      <vt:lpstr>DaSy Framework: http://dasycenter.org/resources/dasy-framework/ </vt:lpstr>
      <vt:lpstr>For example: Data Governance &amp; Management (DG2e)</vt:lpstr>
      <vt:lpstr>Built-in Glossary</vt:lpstr>
      <vt:lpstr>A State’s Story:  Exploring the Power of an ECIDS</vt:lpstr>
      <vt:lpstr>EI/ECSE Stakeholder Think Abouts</vt:lpstr>
      <vt:lpstr>Tools to Support EI/ECSE Stakeholder Participation in ECIDS Initiatives</vt:lpstr>
      <vt:lpstr>PowerPoint Presentation</vt:lpstr>
    </vt:vector>
  </TitlesOfParts>
  <Manager/>
  <Company>The DaSy Center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Should EI/ECSE Participate in Early Childhood Integrated Data Systems (ECIDs)?</dc:title>
  <dc:subject/>
  <dc:creator>Missy Cochenour, Amy Nicholas, Valerie Bakken, Alice Ridgeway, Jill Singer</dc:creator>
  <cp:keywords>Data Systems, Early Childhood, Early Intervention, Part B, Part C</cp:keywords>
  <dc:description/>
  <cp:lastModifiedBy>Crystal Garcia</cp:lastModifiedBy>
  <cp:revision>508</cp:revision>
  <cp:lastPrinted>2015-03-10T01:32:17Z</cp:lastPrinted>
  <dcterms:created xsi:type="dcterms:W3CDTF">2013-02-06T21:54:43Z</dcterms:created>
  <dcterms:modified xsi:type="dcterms:W3CDTF">2015-10-21T16:57:43Z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