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91" r:id="rId2"/>
    <p:sldId id="324" r:id="rId3"/>
    <p:sldId id="325" r:id="rId4"/>
    <p:sldId id="334" r:id="rId5"/>
    <p:sldId id="333" r:id="rId6"/>
    <p:sldId id="330" r:id="rId7"/>
    <p:sldId id="331" r:id="rId8"/>
    <p:sldId id="332" r:id="rId9"/>
    <p:sldId id="292" r:id="rId10"/>
    <p:sldId id="277" r:id="rId11"/>
    <p:sldId id="278" r:id="rId12"/>
    <p:sldId id="279" r:id="rId13"/>
    <p:sldId id="280" r:id="rId14"/>
    <p:sldId id="290" r:id="rId15"/>
    <p:sldId id="306" r:id="rId16"/>
    <p:sldId id="281" r:id="rId17"/>
    <p:sldId id="282" r:id="rId18"/>
    <p:sldId id="283" r:id="rId19"/>
    <p:sldId id="284" r:id="rId20"/>
    <p:sldId id="261" r:id="rId21"/>
    <p:sldId id="264" r:id="rId22"/>
    <p:sldId id="265" r:id="rId23"/>
    <p:sldId id="299" r:id="rId24"/>
    <p:sldId id="302" r:id="rId25"/>
    <p:sldId id="298" r:id="rId26"/>
    <p:sldId id="300" r:id="rId27"/>
    <p:sldId id="301" r:id="rId28"/>
    <p:sldId id="309" r:id="rId29"/>
    <p:sldId id="262" r:id="rId30"/>
    <p:sldId id="310" r:id="rId31"/>
    <p:sldId id="275" r:id="rId32"/>
    <p:sldId id="326" r:id="rId33"/>
    <p:sldId id="327" r:id="rId34"/>
    <p:sldId id="328" r:id="rId35"/>
    <p:sldId id="305" r:id="rId36"/>
    <p:sldId id="288" r:id="rId37"/>
    <p:sldId id="311" r:id="rId38"/>
    <p:sldId id="286" r:id="rId39"/>
    <p:sldId id="287" r:id="rId40"/>
    <p:sldId id="294" r:id="rId41"/>
    <p:sldId id="295" r:id="rId42"/>
    <p:sldId id="296" r:id="rId43"/>
    <p:sldId id="297" r:id="rId44"/>
    <p:sldId id="319" r:id="rId45"/>
    <p:sldId id="320" r:id="rId46"/>
    <p:sldId id="329" r:id="rId47"/>
    <p:sldId id="321" r:id="rId48"/>
    <p:sldId id="32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7" autoAdjust="0"/>
    <p:restoredTop sz="86432" autoAdjust="0"/>
  </p:normalViewPr>
  <p:slideViewPr>
    <p:cSldViewPr>
      <p:cViewPr>
        <p:scale>
          <a:sx n="83" d="100"/>
          <a:sy n="83" d="100"/>
        </p:scale>
        <p:origin x="-72"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rnelia%20Taylor\Desktop\Charts%20for%20DEC%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unc.edu\fpg\projects\Kasprzak\EVALUNIT\ECTA%20eval%202012-2017\Special%20Requests\SSIP%20report%20for%20OSEP\SSIP%20Component%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unc.edu\fpg\projects\Kasprzak\EVALUNIT\ECTA%20eval%202012-2017\Special%20Requests\SSIP%20report%20for%20OSEP\SSIP%20Component%201%20%20missing%20parts--fixed%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taylor\AppData\Local\Microsoft\Windows\Temporary%20Internet%20Files\Content.Outlook\FKW2OZM6\comp3_print%2021AUG15.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ad.unc.edu\fpg\projects\Kasprzak\EVALUNIT\ECTA%20eval%202012-2017\Special%20Requests\SSIP%20report%20for%20OSEP\Copy%20of%20SSIP%20Component%202%20corrected%20graphs.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1" Type="http://schemas.openxmlformats.org/officeDocument/2006/relationships/oleObject" Target="file:///C:\Users\Cornelia%20Taylor\Desktop\Charts%20for%20DEC%20present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unc.edu\fpg\Projects\Kasprzak\EVALUNIT\ECTA%20eval%202012-2017\Special%20Requests\SSIP%20report%20for%20OSEP\SSIP%20stakeholder%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a:effectLst/>
              </a:rPr>
              <a:t>Data sources outside of the Part C program/agency accessed by states</a:t>
            </a:r>
            <a:endParaRPr lang="en-US" dirty="0"/>
          </a:p>
        </c:rich>
      </c:tx>
      <c:layout/>
      <c:overlay val="0"/>
    </c:title>
    <c:autoTitleDeleted val="0"/>
    <c:plotArea>
      <c:layout/>
      <c:barChart>
        <c:barDir val="bar"/>
        <c:grouping val="clustered"/>
        <c:varyColors val="0"/>
        <c:ser>
          <c:idx val="0"/>
          <c:order val="0"/>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'outside data source'!$A$12:$A$17</c:f>
              <c:strCache>
                <c:ptCount val="6"/>
                <c:pt idx="0">
                  <c:v>Home visiting data MIECHV</c:v>
                </c:pt>
                <c:pt idx="1">
                  <c:v>Title V data</c:v>
                </c:pt>
                <c:pt idx="2">
                  <c:v>Child Welfare data</c:v>
                </c:pt>
                <c:pt idx="3">
                  <c:v>Child health data</c:v>
                </c:pt>
                <c:pt idx="4">
                  <c:v>Head Start data</c:v>
                </c:pt>
                <c:pt idx="5">
                  <c:v>Kids Count</c:v>
                </c:pt>
              </c:strCache>
            </c:strRef>
          </c:cat>
          <c:val>
            <c:numRef>
              <c:f>'outside data source'!$C$12:$C$17</c:f>
              <c:numCache>
                <c:formatCode>0%</c:formatCode>
                <c:ptCount val="6"/>
                <c:pt idx="0">
                  <c:v>0.109090909090909</c:v>
                </c:pt>
                <c:pt idx="1">
                  <c:v>0.12727272727272701</c:v>
                </c:pt>
                <c:pt idx="2">
                  <c:v>0.163636363636364</c:v>
                </c:pt>
                <c:pt idx="3">
                  <c:v>0.2</c:v>
                </c:pt>
                <c:pt idx="4">
                  <c:v>0.2</c:v>
                </c:pt>
                <c:pt idx="5">
                  <c:v>0.381818181818183</c:v>
                </c:pt>
              </c:numCache>
            </c:numRef>
          </c:val>
        </c:ser>
        <c:dLbls>
          <c:showLegendKey val="0"/>
          <c:showVal val="1"/>
          <c:showCatName val="0"/>
          <c:showSerName val="0"/>
          <c:showPercent val="0"/>
          <c:showBubbleSize val="0"/>
        </c:dLbls>
        <c:gapWidth val="150"/>
        <c:axId val="191504384"/>
        <c:axId val="113020864"/>
      </c:barChart>
      <c:catAx>
        <c:axId val="191504384"/>
        <c:scaling>
          <c:orientation val="minMax"/>
        </c:scaling>
        <c:delete val="0"/>
        <c:axPos val="l"/>
        <c:numFmt formatCode="General" sourceLinked="0"/>
        <c:majorTickMark val="out"/>
        <c:minorTickMark val="none"/>
        <c:tickLblPos val="nextTo"/>
        <c:txPr>
          <a:bodyPr/>
          <a:lstStyle/>
          <a:p>
            <a:pPr>
              <a:defRPr sz="1600"/>
            </a:pPr>
            <a:endParaRPr lang="en-US"/>
          </a:p>
        </c:txPr>
        <c:crossAx val="113020864"/>
        <c:crosses val="autoZero"/>
        <c:auto val="1"/>
        <c:lblAlgn val="ctr"/>
        <c:lblOffset val="100"/>
        <c:noMultiLvlLbl val="0"/>
      </c:catAx>
      <c:valAx>
        <c:axId val="113020864"/>
        <c:scaling>
          <c:orientation val="minMax"/>
          <c:max val="1"/>
        </c:scaling>
        <c:delete val="1"/>
        <c:axPos val="b"/>
        <c:numFmt formatCode="0%" sourceLinked="1"/>
        <c:majorTickMark val="out"/>
        <c:minorTickMark val="none"/>
        <c:tickLblPos val="none"/>
        <c:crossAx val="1915043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Variables where states disaggregated the outcomes data and found a difference in results (N=54)</a:t>
            </a:r>
          </a:p>
        </c:rich>
      </c:tx>
      <c:layout/>
      <c:overlay val="0"/>
    </c:title>
    <c:autoTitleDeleted val="0"/>
    <c:plotArea>
      <c:layout>
        <c:manualLayout>
          <c:layoutTarget val="inner"/>
          <c:xMode val="edge"/>
          <c:yMode val="edge"/>
          <c:x val="0.33638901894020001"/>
          <c:y val="0.21304257070958901"/>
          <c:w val="0.59018174676217405"/>
          <c:h val="0.69118006288817901"/>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'[SSIP Component 1.xlsx]c1Q2'!$A$42:$A$51</c:f>
              <c:strCache>
                <c:ptCount val="10"/>
                <c:pt idx="0">
                  <c:v>Settings</c:v>
                </c:pt>
                <c:pt idx="1">
                  <c:v>Early Intervention provider</c:v>
                </c:pt>
                <c:pt idx="2">
                  <c:v>Home Language</c:v>
                </c:pt>
                <c:pt idx="3">
                  <c:v>Socioeconomic status</c:v>
                </c:pt>
                <c:pt idx="4">
                  <c:v>Gender</c:v>
                </c:pt>
                <c:pt idx="5">
                  <c:v>Other</c:v>
                </c:pt>
                <c:pt idx="6">
                  <c:v>Length of time in service</c:v>
                </c:pt>
                <c:pt idx="7">
                  <c:v>Disability category</c:v>
                </c:pt>
                <c:pt idx="8">
                  <c:v>Race/ethnicity</c:v>
                </c:pt>
                <c:pt idx="9">
                  <c:v>District/region/program</c:v>
                </c:pt>
              </c:strCache>
            </c:strRef>
          </c:cat>
          <c:val>
            <c:numRef>
              <c:f>'[SSIP Component 1.xlsx]c1Q2'!$D$42:$D$51</c:f>
              <c:numCache>
                <c:formatCode>0%</c:formatCode>
                <c:ptCount val="10"/>
                <c:pt idx="0">
                  <c:v>2.27272727272727E-2</c:v>
                </c:pt>
                <c:pt idx="1">
                  <c:v>6.8181818181818205E-2</c:v>
                </c:pt>
                <c:pt idx="2">
                  <c:v>6.8181818181818205E-2</c:v>
                </c:pt>
                <c:pt idx="3">
                  <c:v>0.25</c:v>
                </c:pt>
                <c:pt idx="4">
                  <c:v>0.25</c:v>
                </c:pt>
                <c:pt idx="5">
                  <c:v>0.29545454545454503</c:v>
                </c:pt>
                <c:pt idx="6">
                  <c:v>0.40909090909090901</c:v>
                </c:pt>
                <c:pt idx="7">
                  <c:v>0.47727272727272702</c:v>
                </c:pt>
                <c:pt idx="8">
                  <c:v>0.47727272727272702</c:v>
                </c:pt>
                <c:pt idx="9">
                  <c:v>0.72727272727272696</c:v>
                </c:pt>
              </c:numCache>
            </c:numRef>
          </c:val>
        </c:ser>
        <c:dLbls>
          <c:showLegendKey val="0"/>
          <c:showVal val="0"/>
          <c:showCatName val="0"/>
          <c:showSerName val="0"/>
          <c:showPercent val="0"/>
          <c:showBubbleSize val="0"/>
        </c:dLbls>
        <c:gapWidth val="150"/>
        <c:axId val="191559168"/>
        <c:axId val="113024320"/>
      </c:barChart>
      <c:catAx>
        <c:axId val="191559168"/>
        <c:scaling>
          <c:orientation val="minMax"/>
        </c:scaling>
        <c:delete val="0"/>
        <c:axPos val="l"/>
        <c:numFmt formatCode="General" sourceLinked="0"/>
        <c:majorTickMark val="out"/>
        <c:minorTickMark val="none"/>
        <c:tickLblPos val="nextTo"/>
        <c:crossAx val="113024320"/>
        <c:crosses val="autoZero"/>
        <c:auto val="1"/>
        <c:lblAlgn val="ctr"/>
        <c:lblOffset val="100"/>
        <c:noMultiLvlLbl val="0"/>
      </c:catAx>
      <c:valAx>
        <c:axId val="113024320"/>
        <c:scaling>
          <c:orientation val="minMax"/>
          <c:max val="1"/>
          <c:min val="0"/>
        </c:scaling>
        <c:delete val="0"/>
        <c:axPos val="b"/>
        <c:majorGridlines>
          <c:spPr>
            <a:ln>
              <a:noFill/>
            </a:ln>
          </c:spPr>
        </c:majorGridlines>
        <c:numFmt formatCode="0%" sourceLinked="1"/>
        <c:majorTickMark val="out"/>
        <c:minorTickMark val="none"/>
        <c:tickLblPos val="nextTo"/>
        <c:crossAx val="191559168"/>
        <c:crosses val="autoZero"/>
        <c:crossBetween val="between"/>
        <c:majorUnit val="0.2"/>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Areas identified as root causes related to improving the state's SIMR (N=55)</a:t>
            </a:r>
          </a:p>
        </c:rich>
      </c:tx>
      <c:layout/>
      <c:overlay val="0"/>
    </c:title>
    <c:autoTitleDeleted val="0"/>
    <c:plotArea>
      <c:layout>
        <c:manualLayout>
          <c:layoutTarget val="inner"/>
          <c:xMode val="edge"/>
          <c:yMode val="edge"/>
          <c:x val="0.33422681539807497"/>
          <c:y val="0.215988149996102"/>
          <c:w val="0.59018174676217405"/>
          <c:h val="0.69118006288817901"/>
        </c:manualLayout>
      </c:layout>
      <c:barChart>
        <c:barDir val="bar"/>
        <c:grouping val="clustered"/>
        <c:varyColors val="0"/>
        <c:ser>
          <c:idx val="0"/>
          <c:order val="0"/>
          <c:tx>
            <c:strRef>
              <c:f>'c1Q5'!$D$104</c:f>
              <c:strCache>
                <c:ptCount val="1"/>
                <c:pt idx="0">
                  <c:v>% of states (percent of the 55 states that did a root cause analysis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'c1Q5'!$A$105:$A$116</c:f>
              <c:strCache>
                <c:ptCount val="12"/>
                <c:pt idx="0">
                  <c:v>Transition</c:v>
                </c:pt>
                <c:pt idx="1">
                  <c:v>Eligibility</c:v>
                </c:pt>
                <c:pt idx="2">
                  <c:v>Teaming</c:v>
                </c:pt>
                <c:pt idx="3">
                  <c:v>Referral, Child find</c:v>
                </c:pt>
                <c:pt idx="4">
                  <c:v>Natural environments</c:v>
                </c:pt>
                <c:pt idx="5">
                  <c:v>Functional outcomes</c:v>
                </c:pt>
                <c:pt idx="6">
                  <c:v>IFSP development</c:v>
                </c:pt>
                <c:pt idx="7">
                  <c:v>Service models</c:v>
                </c:pt>
                <c:pt idx="8">
                  <c:v>Evaluation and assessment</c:v>
                </c:pt>
                <c:pt idx="9">
                  <c:v>Intervention strategies</c:v>
                </c:pt>
                <c:pt idx="10">
                  <c:v>Family centered practices</c:v>
                </c:pt>
                <c:pt idx="11">
                  <c:v>Outcome measurement</c:v>
                </c:pt>
              </c:strCache>
            </c:strRef>
          </c:cat>
          <c:val>
            <c:numRef>
              <c:f>'c1Q5'!$D$105:$D$116</c:f>
              <c:numCache>
                <c:formatCode>0%</c:formatCode>
                <c:ptCount val="12"/>
                <c:pt idx="0">
                  <c:v>5.4545454545454501E-2</c:v>
                </c:pt>
                <c:pt idx="1">
                  <c:v>0.109090909090909</c:v>
                </c:pt>
                <c:pt idx="2">
                  <c:v>0.218181818181818</c:v>
                </c:pt>
                <c:pt idx="3">
                  <c:v>0.218181818181818</c:v>
                </c:pt>
                <c:pt idx="4">
                  <c:v>0.29090909090909101</c:v>
                </c:pt>
                <c:pt idx="5">
                  <c:v>0.32727272727272699</c:v>
                </c:pt>
                <c:pt idx="6">
                  <c:v>0.36363636363636398</c:v>
                </c:pt>
                <c:pt idx="7">
                  <c:v>0.381818181818182</c:v>
                </c:pt>
                <c:pt idx="8">
                  <c:v>0.527272727272727</c:v>
                </c:pt>
                <c:pt idx="9">
                  <c:v>0.6</c:v>
                </c:pt>
                <c:pt idx="10">
                  <c:v>0.61818181818181805</c:v>
                </c:pt>
                <c:pt idx="11">
                  <c:v>0.63636363636363602</c:v>
                </c:pt>
              </c:numCache>
            </c:numRef>
          </c:val>
        </c:ser>
        <c:dLbls>
          <c:showLegendKey val="0"/>
          <c:showVal val="0"/>
          <c:showCatName val="0"/>
          <c:showSerName val="0"/>
          <c:showPercent val="0"/>
          <c:showBubbleSize val="0"/>
        </c:dLbls>
        <c:gapWidth val="150"/>
        <c:axId val="200005632"/>
        <c:axId val="200878336"/>
      </c:barChart>
      <c:catAx>
        <c:axId val="200005632"/>
        <c:scaling>
          <c:orientation val="minMax"/>
        </c:scaling>
        <c:delete val="0"/>
        <c:axPos val="l"/>
        <c:numFmt formatCode="General" sourceLinked="0"/>
        <c:majorTickMark val="out"/>
        <c:minorTickMark val="none"/>
        <c:tickLblPos val="nextTo"/>
        <c:crossAx val="200878336"/>
        <c:crosses val="autoZero"/>
        <c:auto val="1"/>
        <c:lblAlgn val="ctr"/>
        <c:lblOffset val="100"/>
        <c:noMultiLvlLbl val="0"/>
      </c:catAx>
      <c:valAx>
        <c:axId val="200878336"/>
        <c:scaling>
          <c:orientation val="minMax"/>
          <c:max val="1"/>
          <c:min val="0"/>
        </c:scaling>
        <c:delete val="0"/>
        <c:axPos val="b"/>
        <c:numFmt formatCode="0%" sourceLinked="1"/>
        <c:majorTickMark val="out"/>
        <c:minorTickMark val="none"/>
        <c:tickLblPos val="nextTo"/>
        <c:crossAx val="200005632"/>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Sheet12!$F$18:$F$22</c:f>
              <c:strCache>
                <c:ptCount val="5"/>
                <c:pt idx="0">
                  <c:v>Race/Ethnicity</c:v>
                </c:pt>
                <c:pt idx="1">
                  <c:v>Eligibility/Disability</c:v>
                </c:pt>
                <c:pt idx="2">
                  <c:v>Programs</c:v>
                </c:pt>
                <c:pt idx="3">
                  <c:v>Other</c:v>
                </c:pt>
                <c:pt idx="4">
                  <c:v>Regions</c:v>
                </c:pt>
              </c:strCache>
            </c:strRef>
          </c:cat>
          <c:val>
            <c:numRef>
              <c:f>Sheet12!$H$18:$H$22</c:f>
              <c:numCache>
                <c:formatCode>0%</c:formatCode>
                <c:ptCount val="5"/>
                <c:pt idx="0">
                  <c:v>0.08</c:v>
                </c:pt>
                <c:pt idx="1">
                  <c:v>0.16</c:v>
                </c:pt>
                <c:pt idx="2">
                  <c:v>0.28000000000000003</c:v>
                </c:pt>
                <c:pt idx="3">
                  <c:v>0.28000000000000003</c:v>
                </c:pt>
                <c:pt idx="4">
                  <c:v>0.36</c:v>
                </c:pt>
              </c:numCache>
            </c:numRef>
          </c:val>
        </c:ser>
        <c:dLbls>
          <c:showLegendKey val="0"/>
          <c:showVal val="1"/>
          <c:showCatName val="0"/>
          <c:showSerName val="0"/>
          <c:showPercent val="0"/>
          <c:showBubbleSize val="0"/>
        </c:dLbls>
        <c:gapWidth val="150"/>
        <c:axId val="200150528"/>
        <c:axId val="200880640"/>
      </c:barChart>
      <c:catAx>
        <c:axId val="200150528"/>
        <c:scaling>
          <c:orientation val="minMax"/>
        </c:scaling>
        <c:delete val="0"/>
        <c:axPos val="l"/>
        <c:numFmt formatCode="General" sourceLinked="0"/>
        <c:majorTickMark val="out"/>
        <c:minorTickMark val="none"/>
        <c:tickLblPos val="nextTo"/>
        <c:txPr>
          <a:bodyPr/>
          <a:lstStyle/>
          <a:p>
            <a:pPr>
              <a:defRPr sz="2000"/>
            </a:pPr>
            <a:endParaRPr lang="en-US"/>
          </a:p>
        </c:txPr>
        <c:crossAx val="200880640"/>
        <c:crosses val="autoZero"/>
        <c:auto val="1"/>
        <c:lblAlgn val="ctr"/>
        <c:lblOffset val="100"/>
        <c:noMultiLvlLbl val="0"/>
      </c:catAx>
      <c:valAx>
        <c:axId val="200880640"/>
        <c:scaling>
          <c:orientation val="minMax"/>
          <c:max val="1"/>
        </c:scaling>
        <c:delete val="0"/>
        <c:axPos val="b"/>
        <c:numFmt formatCode="0%" sourceLinked="1"/>
        <c:majorTickMark val="out"/>
        <c:minorTickMark val="none"/>
        <c:tickLblPos val="nextTo"/>
        <c:txPr>
          <a:bodyPr/>
          <a:lstStyle/>
          <a:p>
            <a:pPr>
              <a:defRPr sz="1400"/>
            </a:pPr>
            <a:endParaRPr lang="en-US"/>
          </a:p>
        </c:txPr>
        <c:crossAx val="20015052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340397124272499"/>
          <c:y val="2.7363184079602001E-2"/>
          <c:w val="0.67198014378637505"/>
          <c:h val="0.88261997101108602"/>
        </c:manualLayout>
      </c:layout>
      <c:barChart>
        <c:barDir val="bar"/>
        <c:grouping val="clustered"/>
        <c:varyColors val="0"/>
        <c:ser>
          <c:idx val="0"/>
          <c:order val="0"/>
          <c:invertIfNegative val="0"/>
          <c:dLbls>
            <c:dLbl>
              <c:idx val="6"/>
              <c:layout>
                <c:manualLayout>
                  <c:x val="0"/>
                  <c:y val="-2.4875621890547298E-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Sheet1!$B$4:$B$10</c:f>
              <c:strCache>
                <c:ptCount val="7"/>
                <c:pt idx="0">
                  <c:v>Quality Standards (53)</c:v>
                </c:pt>
                <c:pt idx="1">
                  <c:v>Fiscal (44)</c:v>
                </c:pt>
                <c:pt idx="2">
                  <c:v>Technical Assistance (54)</c:v>
                </c:pt>
                <c:pt idx="3">
                  <c:v>Data System (54)</c:v>
                </c:pt>
                <c:pt idx="4">
                  <c:v>Governance (55)</c:v>
                </c:pt>
                <c:pt idx="5">
                  <c:v>Accountability (55)</c:v>
                </c:pt>
                <c:pt idx="6">
                  <c:v>Personnel Development (56)</c:v>
                </c:pt>
              </c:strCache>
            </c:strRef>
          </c:cat>
          <c:val>
            <c:numRef>
              <c:f>Sheet1!$C$4:$C$10</c:f>
              <c:numCache>
                <c:formatCode>0%</c:formatCode>
                <c:ptCount val="7"/>
                <c:pt idx="0">
                  <c:v>0.95</c:v>
                </c:pt>
                <c:pt idx="1">
                  <c:v>0.96</c:v>
                </c:pt>
                <c:pt idx="2">
                  <c:v>0.96</c:v>
                </c:pt>
                <c:pt idx="3">
                  <c:v>0.96</c:v>
                </c:pt>
                <c:pt idx="4">
                  <c:v>0.98</c:v>
                </c:pt>
                <c:pt idx="5">
                  <c:v>0.98</c:v>
                </c:pt>
                <c:pt idx="6">
                  <c:v>1</c:v>
                </c:pt>
              </c:numCache>
            </c:numRef>
          </c:val>
        </c:ser>
        <c:dLbls>
          <c:dLblPos val="outEnd"/>
          <c:showLegendKey val="0"/>
          <c:showVal val="1"/>
          <c:showCatName val="0"/>
          <c:showSerName val="0"/>
          <c:showPercent val="0"/>
          <c:showBubbleSize val="0"/>
        </c:dLbls>
        <c:gapWidth val="150"/>
        <c:axId val="201032704"/>
        <c:axId val="200882944"/>
      </c:barChart>
      <c:catAx>
        <c:axId val="201032704"/>
        <c:scaling>
          <c:orientation val="minMax"/>
        </c:scaling>
        <c:delete val="0"/>
        <c:axPos val="l"/>
        <c:majorTickMark val="out"/>
        <c:minorTickMark val="none"/>
        <c:tickLblPos val="nextTo"/>
        <c:crossAx val="200882944"/>
        <c:crosses val="autoZero"/>
        <c:auto val="1"/>
        <c:lblAlgn val="ctr"/>
        <c:lblOffset val="100"/>
        <c:noMultiLvlLbl val="0"/>
      </c:catAx>
      <c:valAx>
        <c:axId val="200882944"/>
        <c:scaling>
          <c:orientation val="minMax"/>
          <c:max val="1"/>
          <c:min val="0"/>
        </c:scaling>
        <c:delete val="0"/>
        <c:axPos val="b"/>
        <c:numFmt formatCode="0%" sourceLinked="1"/>
        <c:majorTickMark val="out"/>
        <c:minorTickMark val="none"/>
        <c:tickLblPos val="nextTo"/>
        <c:crossAx val="20103270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440715541625"/>
          <c:y val="0.21326492257347601"/>
          <c:w val="0.59018174676217405"/>
          <c:h val="0.6911800628881790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'c2Q4'!$E$85:$E$89</c:f>
              <c:strCache>
                <c:ptCount val="5"/>
                <c:pt idx="0">
                  <c:v>Other</c:v>
                </c:pt>
                <c:pt idx="1">
                  <c:v>Preservice PD</c:v>
                </c:pt>
                <c:pt idx="2">
                  <c:v>Recruitment and retention</c:v>
                </c:pt>
                <c:pt idx="3">
                  <c:v>Personnel standards</c:v>
                </c:pt>
                <c:pt idx="4">
                  <c:v>TA, training system</c:v>
                </c:pt>
              </c:strCache>
            </c:strRef>
          </c:cat>
          <c:val>
            <c:numRef>
              <c:f>'c2Q4'!$H$85:$H$89</c:f>
              <c:numCache>
                <c:formatCode>0%</c:formatCode>
                <c:ptCount val="5"/>
                <c:pt idx="0">
                  <c:v>0.107142857142857</c:v>
                </c:pt>
                <c:pt idx="1">
                  <c:v>0.214285714285714</c:v>
                </c:pt>
                <c:pt idx="2">
                  <c:v>0.25</c:v>
                </c:pt>
                <c:pt idx="3">
                  <c:v>0.42857142857142899</c:v>
                </c:pt>
                <c:pt idx="4">
                  <c:v>0.73214285714285698</c:v>
                </c:pt>
              </c:numCache>
            </c:numRef>
          </c:val>
        </c:ser>
        <c:dLbls>
          <c:showLegendKey val="0"/>
          <c:showVal val="0"/>
          <c:showCatName val="0"/>
          <c:showSerName val="0"/>
          <c:showPercent val="0"/>
          <c:showBubbleSize val="0"/>
        </c:dLbls>
        <c:gapWidth val="182"/>
        <c:axId val="201034240"/>
        <c:axId val="200927488"/>
      </c:barChart>
      <c:catAx>
        <c:axId val="201034240"/>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0927488"/>
        <c:crosses val="autoZero"/>
        <c:auto val="1"/>
        <c:lblAlgn val="ctr"/>
        <c:lblOffset val="100"/>
        <c:noMultiLvlLbl val="0"/>
      </c:catAx>
      <c:valAx>
        <c:axId val="200927488"/>
        <c:scaling>
          <c:orientation val="minMax"/>
          <c:max val="1"/>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10342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22681539807497"/>
          <c:y val="0.215988149996102"/>
          <c:w val="0.59018174676217405"/>
          <c:h val="0.69118006288817901"/>
        </c:manualLayout>
      </c:layout>
      <c:barChart>
        <c:barDir val="bar"/>
        <c:grouping val="clustered"/>
        <c:varyColors val="0"/>
        <c:ser>
          <c:idx val="0"/>
          <c:order val="0"/>
          <c:tx>
            <c:strRef>
              <c:f>'c2Q6'!$D$84</c:f>
              <c:strCache>
                <c:ptCount val="1"/>
                <c:pt idx="0">
                  <c:v>% of states (percent of states who answered yes to Q6)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'c2Q6'!$A$85:$A$88</c:f>
              <c:strCache>
                <c:ptCount val="4"/>
                <c:pt idx="0">
                  <c:v>Other</c:v>
                </c:pt>
                <c:pt idx="1">
                  <c:v>Technology, on line strategies</c:v>
                </c:pt>
                <c:pt idx="2">
                  <c:v>Coaching</c:v>
                </c:pt>
                <c:pt idx="3">
                  <c:v>Training</c:v>
                </c:pt>
              </c:strCache>
            </c:strRef>
          </c:cat>
          <c:val>
            <c:numRef>
              <c:f>'c2Q6'!$D$85:$D$88</c:f>
              <c:numCache>
                <c:formatCode>0%</c:formatCode>
                <c:ptCount val="4"/>
                <c:pt idx="0">
                  <c:v>0.12962962962963001</c:v>
                </c:pt>
                <c:pt idx="1">
                  <c:v>0.18518518518518501</c:v>
                </c:pt>
                <c:pt idx="2">
                  <c:v>0.296296296296296</c:v>
                </c:pt>
                <c:pt idx="3">
                  <c:v>0.70370370370370405</c:v>
                </c:pt>
              </c:numCache>
            </c:numRef>
          </c:val>
        </c:ser>
        <c:dLbls>
          <c:showLegendKey val="0"/>
          <c:showVal val="0"/>
          <c:showCatName val="0"/>
          <c:showSerName val="0"/>
          <c:showPercent val="0"/>
          <c:showBubbleSize val="0"/>
        </c:dLbls>
        <c:gapWidth val="182"/>
        <c:axId val="152755712"/>
        <c:axId val="57670976"/>
      </c:barChart>
      <c:catAx>
        <c:axId val="15275571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670976"/>
        <c:crosses val="autoZero"/>
        <c:auto val="1"/>
        <c:lblAlgn val="ctr"/>
        <c:lblOffset val="100"/>
        <c:noMultiLvlLbl val="0"/>
      </c:catAx>
      <c:valAx>
        <c:axId val="57670976"/>
        <c:scaling>
          <c:orientation val="minMax"/>
          <c:max val="1"/>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75571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'EL initatives in SSIP'!$B$6:$B$15</c:f>
              <c:strCache>
                <c:ptCount val="10"/>
                <c:pt idx="0">
                  <c:v>State Early Literacy Initiatives</c:v>
                </c:pt>
                <c:pt idx="1">
                  <c:v>Pre-K / Kindergarten</c:v>
                </c:pt>
                <c:pt idx="2">
                  <c:v>Project Launch</c:v>
                </c:pt>
                <c:pt idx="3">
                  <c:v>Initiatives related to Autism</c:v>
                </c:pt>
                <c:pt idx="4">
                  <c:v>QRIS</c:v>
                </c:pt>
                <c:pt idx="5">
                  <c:v>Early Learning Standards initiatives</c:v>
                </c:pt>
                <c:pt idx="6">
                  <c:v>ECAC (Early Childhood Advisory Council)</c:v>
                </c:pt>
                <c:pt idx="7">
                  <c:v>Race to the Top</c:v>
                </c:pt>
                <c:pt idx="8">
                  <c:v>Early Head Start</c:v>
                </c:pt>
                <c:pt idx="9">
                  <c:v>MEICHV (home visiting)</c:v>
                </c:pt>
              </c:strCache>
            </c:strRef>
          </c:cat>
          <c:val>
            <c:numRef>
              <c:f>'EL initatives in SSIP'!$D$6:$D$15</c:f>
              <c:numCache>
                <c:formatCode>0%</c:formatCode>
                <c:ptCount val="10"/>
                <c:pt idx="0">
                  <c:v>0.17857142857142899</c:v>
                </c:pt>
                <c:pt idx="1">
                  <c:v>0.19642857142857101</c:v>
                </c:pt>
                <c:pt idx="2">
                  <c:v>0.214285714285714</c:v>
                </c:pt>
                <c:pt idx="3">
                  <c:v>0.25</c:v>
                </c:pt>
                <c:pt idx="4">
                  <c:v>0.26785714285714302</c:v>
                </c:pt>
                <c:pt idx="5">
                  <c:v>0.30357142857142899</c:v>
                </c:pt>
                <c:pt idx="6">
                  <c:v>0.30357142857142899</c:v>
                </c:pt>
                <c:pt idx="7">
                  <c:v>0.35714285714285798</c:v>
                </c:pt>
                <c:pt idx="8">
                  <c:v>0.41071428571428698</c:v>
                </c:pt>
                <c:pt idx="9">
                  <c:v>0.625000000000001</c:v>
                </c:pt>
              </c:numCache>
            </c:numRef>
          </c:val>
        </c:ser>
        <c:dLbls>
          <c:showLegendKey val="0"/>
          <c:showVal val="0"/>
          <c:showCatName val="0"/>
          <c:showSerName val="0"/>
          <c:showPercent val="0"/>
          <c:showBubbleSize val="0"/>
        </c:dLbls>
        <c:gapWidth val="150"/>
        <c:axId val="201921024"/>
        <c:axId val="200930368"/>
      </c:barChart>
      <c:catAx>
        <c:axId val="201921024"/>
        <c:scaling>
          <c:orientation val="minMax"/>
        </c:scaling>
        <c:delete val="0"/>
        <c:axPos val="l"/>
        <c:numFmt formatCode="General" sourceLinked="0"/>
        <c:majorTickMark val="out"/>
        <c:minorTickMark val="none"/>
        <c:tickLblPos val="nextTo"/>
        <c:txPr>
          <a:bodyPr/>
          <a:lstStyle/>
          <a:p>
            <a:pPr>
              <a:defRPr sz="1800"/>
            </a:pPr>
            <a:endParaRPr lang="en-US"/>
          </a:p>
        </c:txPr>
        <c:crossAx val="200930368"/>
        <c:crosses val="autoZero"/>
        <c:auto val="1"/>
        <c:lblAlgn val="ctr"/>
        <c:lblOffset val="100"/>
        <c:noMultiLvlLbl val="0"/>
      </c:catAx>
      <c:valAx>
        <c:axId val="200930368"/>
        <c:scaling>
          <c:orientation val="minMax"/>
          <c:max val="1"/>
        </c:scaling>
        <c:delete val="0"/>
        <c:axPos val="b"/>
        <c:numFmt formatCode="0%" sourceLinked="1"/>
        <c:majorTickMark val="out"/>
        <c:minorTickMark val="none"/>
        <c:tickLblPos val="nextTo"/>
        <c:crossAx val="20192102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Stakeholders involved across components (N=56)</a:t>
            </a:r>
          </a:p>
        </c:rich>
      </c:tx>
      <c:layout/>
      <c:overlay val="0"/>
    </c:title>
    <c:autoTitleDeleted val="0"/>
    <c:plotArea>
      <c:layout>
        <c:manualLayout>
          <c:layoutTarget val="inner"/>
          <c:xMode val="edge"/>
          <c:yMode val="edge"/>
          <c:x val="0.45616577538002701"/>
          <c:y val="0.215988149996102"/>
          <c:w val="0.428262719034184"/>
          <c:h val="0.69118006288817901"/>
        </c:manualLayout>
      </c:layout>
      <c:barChart>
        <c:barDir val="bar"/>
        <c:grouping val="clustered"/>
        <c:varyColors val="0"/>
        <c:ser>
          <c:idx val="0"/>
          <c:order val="0"/>
          <c:tx>
            <c:strRef>
              <c:f>'Agg1'!$D$3</c:f>
              <c:strCache>
                <c:ptCount val="1"/>
                <c:pt idx="0">
                  <c:v>% of states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'Agg1'!$A$4:$A$11</c:f>
              <c:strCache>
                <c:ptCount val="8"/>
                <c:pt idx="0">
                  <c:v>State legislators</c:v>
                </c:pt>
                <c:pt idx="1">
                  <c:v>Other</c:v>
                </c:pt>
                <c:pt idx="2">
                  <c:v>Higher Education/TA</c:v>
                </c:pt>
                <c:pt idx="3">
                  <c:v>Representatives from EC initiatives</c:v>
                </c:pt>
                <c:pt idx="4">
                  <c:v>Staff representing other programs within the LA</c:v>
                </c:pt>
                <c:pt idx="5">
                  <c:v>Staff representing other state agencies</c:v>
                </c:pt>
                <c:pt idx="6">
                  <c:v>Local providers</c:v>
                </c:pt>
                <c:pt idx="7">
                  <c:v>Family representatives</c:v>
                </c:pt>
              </c:strCache>
            </c:strRef>
          </c:cat>
          <c:val>
            <c:numRef>
              <c:f>'Agg1'!$D$4:$D$11</c:f>
              <c:numCache>
                <c:formatCode>0%</c:formatCode>
                <c:ptCount val="8"/>
                <c:pt idx="0">
                  <c:v>0.42857142857142899</c:v>
                </c:pt>
                <c:pt idx="1">
                  <c:v>0.58928571428571397</c:v>
                </c:pt>
                <c:pt idx="2">
                  <c:v>0.92857142857142905</c:v>
                </c:pt>
                <c:pt idx="3">
                  <c:v>0.94642857142857195</c:v>
                </c:pt>
                <c:pt idx="4">
                  <c:v>1</c:v>
                </c:pt>
                <c:pt idx="5">
                  <c:v>1</c:v>
                </c:pt>
                <c:pt idx="6">
                  <c:v>1</c:v>
                </c:pt>
                <c:pt idx="7">
                  <c:v>1</c:v>
                </c:pt>
              </c:numCache>
            </c:numRef>
          </c:val>
        </c:ser>
        <c:dLbls>
          <c:showLegendKey val="0"/>
          <c:showVal val="0"/>
          <c:showCatName val="0"/>
          <c:showSerName val="0"/>
          <c:showPercent val="0"/>
          <c:showBubbleSize val="0"/>
        </c:dLbls>
        <c:gapWidth val="150"/>
        <c:axId val="202470912"/>
        <c:axId val="220356608"/>
      </c:barChart>
      <c:catAx>
        <c:axId val="202470912"/>
        <c:scaling>
          <c:orientation val="minMax"/>
        </c:scaling>
        <c:delete val="0"/>
        <c:axPos val="l"/>
        <c:numFmt formatCode="General" sourceLinked="0"/>
        <c:majorTickMark val="out"/>
        <c:minorTickMark val="none"/>
        <c:tickLblPos val="nextTo"/>
        <c:crossAx val="220356608"/>
        <c:crosses val="autoZero"/>
        <c:auto val="1"/>
        <c:lblAlgn val="ctr"/>
        <c:lblOffset val="100"/>
        <c:noMultiLvlLbl val="0"/>
      </c:catAx>
      <c:valAx>
        <c:axId val="220356608"/>
        <c:scaling>
          <c:orientation val="minMax"/>
          <c:max val="1"/>
          <c:min val="0"/>
        </c:scaling>
        <c:delete val="0"/>
        <c:axPos val="b"/>
        <c:numFmt formatCode="0%" sourceLinked="1"/>
        <c:majorTickMark val="out"/>
        <c:minorTickMark val="none"/>
        <c:tickLblPos val="nextTo"/>
        <c:crossAx val="20247091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77F507-B4EF-4250-AC1B-68610145A495}" type="datetimeFigureOut">
              <a:rPr lang="en-US" smtClean="0"/>
              <a:pPr/>
              <a:t>11/5/2015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5AA6141-74E1-4B05-89DE-E9522E964CBA}" type="slidenum">
              <a:rPr lang="en-US" smtClean="0"/>
              <a:pPr/>
              <a:t>‹#›</a:t>
            </a:fld>
            <a:endParaRPr lang="en-US" dirty="0"/>
          </a:p>
        </p:txBody>
      </p:sp>
    </p:spTree>
    <p:extLst>
      <p:ext uri="{BB962C8B-B14F-4D97-AF65-F5344CB8AC3E}">
        <p14:creationId xmlns:p14="http://schemas.microsoft.com/office/powerpoint/2010/main" val="3720089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787D685-9BB6-4044-8BF1-3F82E322221C}" type="datetimeFigureOut">
              <a:rPr lang="en-US" smtClean="0"/>
              <a:pPr/>
              <a:t>11/5/2015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537EC7-7011-4FD1-9E62-FB9132EDDAFE}" type="slidenum">
              <a:rPr lang="en-US" smtClean="0"/>
              <a:pPr/>
              <a:t>‹#›</a:t>
            </a:fld>
            <a:endParaRPr lang="en-US" dirty="0"/>
          </a:p>
        </p:txBody>
      </p:sp>
    </p:spTree>
    <p:extLst>
      <p:ext uri="{BB962C8B-B14F-4D97-AF65-F5344CB8AC3E}">
        <p14:creationId xmlns:p14="http://schemas.microsoft.com/office/powerpoint/2010/main" val="514570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ighscope.org/content.asp?contentid=219"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ectacenter.org/topics/effective/effective.asp" TargetMode="External"/><Relationship Id="rId4" Type="http://schemas.openxmlformats.org/officeDocument/2006/relationships/hyperlink" Target="http://abc.fpg.unc.edu/"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ri.com/work/publications/national-early-intervention-longitudinal-study-neils-final-report" TargetMode="External"/><Relationship Id="rId7" Type="http://schemas.openxmlformats.org/officeDocument/2006/relationships/hyperlink" Target="http://ectacenter.org/topics/effective/effective.as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abc.fpg.unc.edu/" TargetMode="External"/><Relationship Id="rId5" Type="http://schemas.openxmlformats.org/officeDocument/2006/relationships/hyperlink" Target="http://www.highscope.org/content.asp?contentid=219" TargetMode="External"/><Relationship Id="rId4" Type="http://schemas.openxmlformats.org/officeDocument/2006/relationships/hyperlink" Target="http://www.google.com/url?sa=t&amp;rct=j&amp;q=&amp;esrc=s&amp;source=web&amp;cd=3&amp;cad=rja&amp;uact=8&amp;ved=0CDYQFjACahUKEwinrJPClsTHAhXKOT4KHfKBBE8&amp;url=http://www.nectac.org/~ppts/meetings/nationalDec05/hebbelerKathleen023Jan17-handout.ppt&amp;ei=o1fcVefOJ8rz-AHyg5L4BA&amp;usg=AFQjCNG_LikxL20QMyPRr_WQoOtMM36JR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sep.grads360.org/#communities/pdc/documents/9033"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osep.grads360.org/#program/spp-apr-resources" TargetMode="External"/><Relationship Id="rId4" Type="http://schemas.openxmlformats.org/officeDocument/2006/relationships/hyperlink" Target="https://osep.grads360.org/#communities/pdc/documents/901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7D197AAB-4651-4512-A238-B27C16C5B8E6}"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1</a:t>
            </a:fld>
            <a:endParaRPr lang="en-US" dirty="0"/>
          </a:p>
        </p:txBody>
      </p:sp>
    </p:spTree>
    <p:extLst>
      <p:ext uri="{BB962C8B-B14F-4D97-AF65-F5344CB8AC3E}">
        <p14:creationId xmlns:p14="http://schemas.microsoft.com/office/powerpoint/2010/main" val="120959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many years, OSEP’s accountability system emphasized the procedural compliance provisions of the IDEA o</a:t>
            </a:r>
            <a:r>
              <a:rPr lang="en-US" sz="1200" kern="1200" dirty="0" smtClean="0">
                <a:solidFill>
                  <a:schemeClr val="tx1"/>
                </a:solidFill>
                <a:effectLst/>
                <a:latin typeface="+mn-lt"/>
                <a:ea typeface="+mn-ea"/>
                <a:cs typeface="+mn-cs"/>
              </a:rPr>
              <a:t>ver student learning outcomes. This new direction</a:t>
            </a:r>
            <a:r>
              <a:rPr lang="en-US" sz="1200" kern="1200" baseline="0" dirty="0" smtClean="0">
                <a:solidFill>
                  <a:schemeClr val="tx1"/>
                </a:solidFill>
                <a:effectLst/>
                <a:latin typeface="+mn-lt"/>
                <a:ea typeface="+mn-ea"/>
                <a:cs typeface="+mn-cs"/>
              </a:rPr>
              <a:t> emphasized a </a:t>
            </a:r>
            <a:r>
              <a:rPr lang="en-US" sz="1200" kern="1200" dirty="0" smtClean="0">
                <a:solidFill>
                  <a:schemeClr val="tx1"/>
                </a:solidFill>
                <a:effectLst/>
                <a:latin typeface="+mn-lt"/>
                <a:ea typeface="+mn-ea"/>
                <a:cs typeface="+mn-cs"/>
              </a:rPr>
              <a:t>more balanced approach in order to effectively impact educational results.  </a:t>
            </a:r>
            <a:endParaRPr lang="en-US" dirty="0" smtClean="0"/>
          </a:p>
          <a:p>
            <a:endParaRPr lang="en-US" dirty="0"/>
          </a:p>
        </p:txBody>
      </p:sp>
      <p:sp>
        <p:nvSpPr>
          <p:cNvPr id="4" name="Date Placeholder 3"/>
          <p:cNvSpPr>
            <a:spLocks noGrp="1"/>
          </p:cNvSpPr>
          <p:nvPr>
            <p:ph type="dt" idx="10"/>
          </p:nvPr>
        </p:nvSpPr>
        <p:spPr/>
        <p:txBody>
          <a:bodyPr/>
          <a:lstStyle/>
          <a:p>
            <a:fld id="{036E24A6-724B-4B94-BDA6-11AD83CD3D1B}"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11</a:t>
            </a:fld>
            <a:endParaRPr lang="en-US" dirty="0"/>
          </a:p>
        </p:txBody>
      </p:sp>
    </p:spTree>
    <p:extLst>
      <p:ext uri="{BB962C8B-B14F-4D97-AF65-F5344CB8AC3E}">
        <p14:creationId xmlns:p14="http://schemas.microsoft.com/office/powerpoint/2010/main" val="15813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the connection between early intervention and long terms outcomes, e.g., graduation.</a:t>
            </a:r>
          </a:p>
          <a:p>
            <a:r>
              <a:rPr lang="en-US" baseline="0" dirty="0" smtClean="0"/>
              <a:t>As we know, the positive outcomes of graduation from high school with a general education diploma and post-school outcomes of higher education, employment and independent living are predicated on early childhood outcomes. That’s one of the reason the early intervention and early childhood special education are so important.</a:t>
            </a:r>
            <a:endParaRPr lang="en-US" dirty="0"/>
          </a:p>
        </p:txBody>
      </p:sp>
      <p:sp>
        <p:nvSpPr>
          <p:cNvPr id="4" name="Date Placeholder 3"/>
          <p:cNvSpPr>
            <a:spLocks noGrp="1"/>
          </p:cNvSpPr>
          <p:nvPr>
            <p:ph type="dt" idx="10"/>
          </p:nvPr>
        </p:nvSpPr>
        <p:spPr/>
        <p:txBody>
          <a:bodyPr/>
          <a:lstStyle/>
          <a:p>
            <a:fld id="{4A867757-266C-4606-96E4-1DE28B64FA95}"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12</a:t>
            </a:fld>
            <a:endParaRPr lang="en-US" dirty="0"/>
          </a:p>
        </p:txBody>
      </p:sp>
    </p:spTree>
    <p:extLst>
      <p:ext uri="{BB962C8B-B14F-4D97-AF65-F5344CB8AC3E}">
        <p14:creationId xmlns:p14="http://schemas.microsoft.com/office/powerpoint/2010/main" val="120272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000" dirty="0" smtClean="0">
                <a:solidFill>
                  <a:srgbClr val="FF0000"/>
                </a:solidFill>
              </a:rPr>
              <a:t>For too long, these are the national trends</a:t>
            </a:r>
            <a:r>
              <a:rPr lang="en-US" sz="1000" baseline="0" dirty="0" smtClean="0">
                <a:solidFill>
                  <a:srgbClr val="FF0000"/>
                </a:solidFill>
              </a:rPr>
              <a:t> that we have seen: poor outcomes for too many children with disabilities. </a:t>
            </a:r>
          </a:p>
          <a:p>
            <a:endParaRPr lang="en-US" sz="1000" baseline="0" dirty="0" smtClean="0">
              <a:solidFill>
                <a:srgbClr val="FF0000"/>
              </a:solidFill>
            </a:endParaRPr>
          </a:p>
          <a:p>
            <a:r>
              <a:rPr lang="en-US" sz="1000" dirty="0" smtClean="0">
                <a:solidFill>
                  <a:srgbClr val="FF0000"/>
                </a:solidFill>
              </a:rPr>
              <a:t>This </a:t>
            </a:r>
            <a:r>
              <a:rPr lang="en-US" sz="1000" dirty="0">
                <a:solidFill>
                  <a:srgbClr val="FF0000"/>
                </a:solidFill>
              </a:rPr>
              <a:t>isn’t true for all SWD. But for too many SWD, this is what happens.</a:t>
            </a:r>
          </a:p>
          <a:p>
            <a:endParaRPr lang="en-US" sz="1000" dirty="0">
              <a:solidFill>
                <a:srgbClr val="FF0000"/>
              </a:solidFill>
            </a:endParaRPr>
          </a:p>
          <a:p>
            <a:r>
              <a:rPr lang="en-US" sz="1000" dirty="0">
                <a:solidFill>
                  <a:srgbClr val="FF0000"/>
                </a:solidFill>
              </a:rPr>
              <a:t>Add efficacy of early childhood info (next slide plus?) – KEA</a:t>
            </a:r>
          </a:p>
          <a:p>
            <a:endParaRPr lang="en-US" sz="1000" dirty="0">
              <a:solidFill>
                <a:srgbClr val="FF0000"/>
              </a:solidFill>
            </a:endParaRPr>
          </a:p>
          <a:p>
            <a:r>
              <a:rPr lang="en-US" sz="1000" dirty="0">
                <a:solidFill>
                  <a:srgbClr val="FF0000"/>
                </a:solidFill>
              </a:rPr>
              <a:t>Insert NIELS information about the long term impacts of EI – Maybe plug the importance of SLDS and ECIDS to help states make case for the impact of EI and ECSE on these longer term outcomes; Economic report on early childhood that came out of the white house related to early childhood assessment</a:t>
            </a:r>
          </a:p>
          <a:p>
            <a:pPr defTabSz="935009">
              <a:lnSpc>
                <a:spcPct val="90000"/>
              </a:lnSpc>
            </a:pPr>
            <a:r>
              <a:rPr lang="en-US" altLang="en-US" sz="1000" dirty="0"/>
              <a:t>Students with disabilities have poorer outcomes in terms of postsecondary education and employment.</a:t>
            </a:r>
          </a:p>
          <a:p>
            <a:pPr defTabSz="935009">
              <a:lnSpc>
                <a:spcPct val="90000"/>
              </a:lnSpc>
            </a:pPr>
            <a:endParaRPr lang="en-US" altLang="en-US" sz="1000" i="1" dirty="0"/>
          </a:p>
          <a:p>
            <a:pPr defTabSz="935009">
              <a:lnSpc>
                <a:spcPct val="90000"/>
              </a:lnSpc>
            </a:pPr>
            <a:r>
              <a:rPr lang="en-US" altLang="en-US" sz="1000" b="1" i="1" dirty="0"/>
              <a:t>Academic achievement</a:t>
            </a:r>
            <a:r>
              <a:rPr lang="en-US" altLang="en-US" sz="1000" i="1" dirty="0"/>
              <a:t>: Intensive intervention is a highly relevant and timely topic considering the continuing underachievement of students with disabilities, as reflected in the National Assessment of Educational Progress (NAEP).  In 2013, 18% of 4th graders with disabilities performed at or above the “Proficient” level in mathematics, compared to 45% of their non-disabled peers (data retrieved from http://nationsreportcard.gov/reading_math_2013/#/student-groups).  Patterns are similar in 4th grade reading (11% of students with disabilities and 38% of students without disabilities), 8th grade math (8% and 39%, respectively), and 8th grade reading (9% and 40%, respectively).</a:t>
            </a:r>
          </a:p>
          <a:p>
            <a:pPr defTabSz="935009">
              <a:lnSpc>
                <a:spcPct val="90000"/>
              </a:lnSpc>
            </a:pPr>
            <a:endParaRPr lang="en-US" altLang="en-US" sz="1000" i="1" dirty="0"/>
          </a:p>
          <a:p>
            <a:pPr defTabSz="935009">
              <a:lnSpc>
                <a:spcPct val="90000"/>
              </a:lnSpc>
            </a:pPr>
            <a:r>
              <a:rPr lang="en-US" altLang="en-US" sz="1000" b="1" i="1" dirty="0"/>
              <a:t>Dropout rates</a:t>
            </a:r>
            <a:r>
              <a:rPr lang="en-US" altLang="en-US" sz="1000" i="1" dirty="0"/>
              <a:t>: There are differences in how “dropout” was defined in these sources: The Condition of Education 2012 (Aud et al., 2012) and The Condition of Education 2008 (Planty et al., 2008). 2006 were the latest available data broken out for SWDs.</a:t>
            </a:r>
            <a:r>
              <a:rPr lang="en-US" altLang="en-US" sz="1000" dirty="0"/>
              <a:t> </a:t>
            </a:r>
            <a:r>
              <a:rPr lang="en-US" altLang="en-US" sz="1000" i="1" dirty="0"/>
              <a:t>In general, students with disabilities have a much higher dropout rate (26.2%, compared to a 7% status dropout rate for all students in 2010). Students in the Emotional Disturbance category had the highest dropout rate of all disability categories (44.9%), followed by Learning Disabilities (25.1%). </a:t>
            </a:r>
          </a:p>
          <a:p>
            <a:pPr defTabSz="935009">
              <a:lnSpc>
                <a:spcPct val="90000"/>
              </a:lnSpc>
            </a:pPr>
            <a:endParaRPr lang="en-US" altLang="en-US" sz="1000" i="1" dirty="0"/>
          </a:p>
          <a:p>
            <a:pPr defTabSz="935009">
              <a:lnSpc>
                <a:spcPct val="90000"/>
              </a:lnSpc>
            </a:pPr>
            <a:r>
              <a:rPr lang="en-US" altLang="en-US" sz="1000" b="1" i="1" dirty="0"/>
              <a:t>Arrest rates</a:t>
            </a:r>
            <a:r>
              <a:rPr lang="en-US" altLang="en-US" sz="1000" i="1" dirty="0"/>
              <a:t>: Twenty-three percent of young adults with disabilities have been arrested at least once, almost twice the rate for youth in the general population (12 percent; p </a:t>
            </a:r>
            <a:r>
              <a:rPr lang="en-US" altLang="en-US" sz="1000" dirty="0"/>
              <a:t>&lt; .001</a:t>
            </a:r>
            <a:r>
              <a:rPr lang="en-US" altLang="en-US" sz="1000" i="1" dirty="0"/>
              <a:t>). Rates for arrest and parole are highest among students identified as having Emotional Disturbance (49.4 percent). (Sanford et al., 2011)</a:t>
            </a:r>
            <a:endParaRPr lang="en-US" altLang="en-US" sz="1100" i="1"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57066" indent="-291179" eaLnBrk="0" hangingPunct="0">
              <a:defRPr>
                <a:solidFill>
                  <a:schemeClr val="tx1"/>
                </a:solidFill>
                <a:latin typeface="Calibri" panose="020F0502020204030204" pitchFamily="34" charset="0"/>
                <a:ea typeface="MS PGothic" panose="020B0600070205080204" pitchFamily="34" charset="-128"/>
              </a:defRPr>
            </a:lvl2pPr>
            <a:lvl3pPr marL="1164717" indent="-232943" eaLnBrk="0" hangingPunct="0">
              <a:defRPr>
                <a:solidFill>
                  <a:schemeClr val="tx1"/>
                </a:solidFill>
                <a:latin typeface="Calibri" panose="020F0502020204030204" pitchFamily="34" charset="0"/>
                <a:ea typeface="MS PGothic" panose="020B0600070205080204" pitchFamily="34" charset="-128"/>
              </a:defRPr>
            </a:lvl3pPr>
            <a:lvl4pPr marL="1630604" indent="-232943" eaLnBrk="0" hangingPunct="0">
              <a:defRPr>
                <a:solidFill>
                  <a:schemeClr val="tx1"/>
                </a:solidFill>
                <a:latin typeface="Calibri" panose="020F0502020204030204" pitchFamily="34" charset="0"/>
                <a:ea typeface="MS PGothic" panose="020B0600070205080204" pitchFamily="34" charset="-128"/>
              </a:defRPr>
            </a:lvl4pPr>
            <a:lvl5pPr marL="2096491" indent="-232943" eaLnBrk="0" hangingPunct="0">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733381C-E459-477C-82F0-4BCF2AA24F54}" type="slidenum">
              <a:rPr lang="en-US" altLang="en-US">
                <a:solidFill>
                  <a:srgbClr val="000000"/>
                </a:solidFill>
              </a:rPr>
              <a:pPr eaLnBrk="1" hangingPunct="1"/>
              <a:t>13</a:t>
            </a:fld>
            <a:endParaRPr lang="en-US" altLang="en-US" dirty="0">
              <a:solidFill>
                <a:srgbClr val="000000"/>
              </a:solidFill>
            </a:endParaRPr>
          </a:p>
        </p:txBody>
      </p:sp>
    </p:spTree>
    <p:extLst>
      <p:ext uri="{BB962C8B-B14F-4D97-AF65-F5344CB8AC3E}">
        <p14:creationId xmlns:p14="http://schemas.microsoft.com/office/powerpoint/2010/main" val="79416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We have observed that a 30 year focus on procedural compliance resulted in just that: improved compliance. That’s important because compliance with</a:t>
            </a:r>
            <a:r>
              <a:rPr lang="en-US" baseline="0" dirty="0" smtClean="0"/>
              <a:t> IDEA requirements is one of the foundations of improved results. But we have seen that in spite of better compliance rates, we are not seeing improved outcomes or results. </a:t>
            </a:r>
          </a:p>
          <a:p>
            <a:endParaRPr lang="en-US" baseline="0" dirty="0" smtClean="0"/>
          </a:p>
          <a:p>
            <a:r>
              <a:rPr lang="en-US" dirty="0" smtClean="0"/>
              <a:t>Studies </a:t>
            </a:r>
            <a:r>
              <a:rPr lang="en-US" dirty="0"/>
              <a:t>show that children who participate in quality early intervention and preschool programs are:</a:t>
            </a:r>
            <a:endParaRPr lang="en-US" dirty="0" smtClean="0"/>
          </a:p>
          <a:p>
            <a:r>
              <a:rPr lang="en-US" dirty="0"/>
              <a:t> </a:t>
            </a:r>
            <a:endParaRPr lang="en-US" dirty="0" smtClean="0"/>
          </a:p>
          <a:p>
            <a:r>
              <a:rPr lang="en-US" dirty="0"/>
              <a:t>·         More likely to graduate from high school</a:t>
            </a:r>
            <a:endParaRPr lang="en-US" dirty="0" smtClean="0"/>
          </a:p>
          <a:p>
            <a:r>
              <a:rPr lang="en-US" dirty="0"/>
              <a:t>·         More likely to have a job</a:t>
            </a:r>
            <a:endParaRPr lang="en-US" dirty="0" smtClean="0"/>
          </a:p>
          <a:p>
            <a:r>
              <a:rPr lang="en-US" dirty="0"/>
              <a:t>·         Less likely to have committed crimes</a:t>
            </a:r>
            <a:endParaRPr lang="en-US" dirty="0" smtClean="0"/>
          </a:p>
          <a:p>
            <a:r>
              <a:rPr lang="en-US" dirty="0"/>
              <a:t>·         More likely to attend a 4-year college</a:t>
            </a:r>
            <a:endParaRPr lang="en-US" dirty="0" smtClean="0"/>
          </a:p>
          <a:p>
            <a:r>
              <a:rPr lang="en-US" dirty="0"/>
              <a:t>·         Less likely to be a teen parent</a:t>
            </a:r>
            <a:endParaRPr lang="en-US" dirty="0" smtClean="0"/>
          </a:p>
          <a:p>
            <a:r>
              <a:rPr lang="en-US" dirty="0"/>
              <a:t>·         Less likely to use drugs</a:t>
            </a:r>
            <a:endParaRPr lang="en-US" dirty="0" smtClean="0"/>
          </a:p>
          <a:p>
            <a:r>
              <a:rPr lang="en-US" dirty="0"/>
              <a:t>·         More likely to earn higher income</a:t>
            </a:r>
            <a:endParaRPr lang="en-US" dirty="0" smtClean="0"/>
          </a:p>
          <a:p>
            <a:r>
              <a:rPr lang="en-US" dirty="0"/>
              <a:t>·         More likely to </a:t>
            </a:r>
            <a:r>
              <a:rPr lang="en-US" dirty="0" smtClean="0"/>
              <a:t>be healthy</a:t>
            </a:r>
          </a:p>
          <a:p>
            <a:r>
              <a:rPr lang="en-US" dirty="0"/>
              <a:t> </a:t>
            </a:r>
            <a:endParaRPr lang="en-US" dirty="0" smtClean="0"/>
          </a:p>
          <a:p>
            <a:r>
              <a:rPr lang="en-US" dirty="0"/>
              <a:t>References:</a:t>
            </a:r>
            <a:endParaRPr lang="en-US" dirty="0" smtClean="0"/>
          </a:p>
          <a:p>
            <a:r>
              <a:rPr lang="en-US" dirty="0"/>
              <a:t>The High/Scope Perry Preschool Program</a:t>
            </a:r>
            <a:r>
              <a:rPr lang="en-US" b="1" dirty="0"/>
              <a:t> </a:t>
            </a:r>
            <a:r>
              <a:rPr lang="en-US" b="1" dirty="0">
                <a:hlinkClick r:id="rId3"/>
              </a:rPr>
              <a:t>http://www.highscope.org/content.asp?contentid=219</a:t>
            </a:r>
            <a:r>
              <a:rPr lang="en-US" b="1" dirty="0"/>
              <a:t> </a:t>
            </a:r>
            <a:endParaRPr lang="en-US" dirty="0" smtClean="0"/>
          </a:p>
          <a:p>
            <a:r>
              <a:rPr lang="en-US" dirty="0"/>
              <a:t>The Carolina Abecedarian Project</a:t>
            </a:r>
            <a:r>
              <a:rPr lang="en-US" b="1" dirty="0"/>
              <a:t> </a:t>
            </a:r>
            <a:r>
              <a:rPr lang="en-US" b="1" dirty="0">
                <a:hlinkClick r:id="rId4"/>
              </a:rPr>
              <a:t>http://abc.fpg.unc.edu/</a:t>
            </a:r>
            <a:r>
              <a:rPr lang="en-US" b="1" dirty="0"/>
              <a:t> </a:t>
            </a:r>
            <a:endParaRPr lang="en-US" dirty="0" smtClean="0"/>
          </a:p>
          <a:p>
            <a:r>
              <a:rPr lang="en-US" dirty="0"/>
              <a:t>ECTA Web site on Effectiveness of Infant and Early Childhood Programs:  </a:t>
            </a:r>
            <a:r>
              <a:rPr lang="en-US" dirty="0">
                <a:hlinkClick r:id="rId5"/>
              </a:rPr>
              <a:t>http://ectacenter.org/topics/effective/effective.asp</a:t>
            </a:r>
            <a:r>
              <a:rPr lang="en-US" dirty="0"/>
              <a:t> </a:t>
            </a:r>
            <a:endParaRPr lang="en-US" dirty="0" smtClean="0"/>
          </a:p>
          <a:p>
            <a:r>
              <a:rPr lang="en-US" dirty="0"/>
              <a:t> </a:t>
            </a:r>
            <a:endParaRPr lang="en-US" dirty="0" smtClean="0"/>
          </a:p>
          <a:p>
            <a:r>
              <a:rPr lang="en-US" dirty="0"/>
              <a:t> </a:t>
            </a:r>
            <a:endParaRPr lang="en-US" dirty="0" smtClean="0"/>
          </a:p>
          <a:p>
            <a:r>
              <a:rPr lang="en-US" dirty="0" smtClean="0"/>
              <a:t>Insert: </a:t>
            </a:r>
          </a:p>
          <a:p>
            <a:r>
              <a:rPr lang="en-US" dirty="0" smtClean="0"/>
              <a:t>EC Outcomes</a:t>
            </a:r>
            <a:r>
              <a:rPr lang="en-US" baseline="0" dirty="0" smtClean="0"/>
              <a:t>:</a:t>
            </a:r>
          </a:p>
          <a:p>
            <a:endParaRPr lang="en-US" dirty="0" smtClean="0"/>
          </a:p>
          <a:p>
            <a:endParaRPr lang="en-US" dirty="0" smtClean="0"/>
          </a:p>
          <a:p>
            <a:r>
              <a:rPr lang="en-US" b="1" dirty="0" smtClean="0"/>
              <a:t>Pull state examples from RTT/ELC</a:t>
            </a:r>
            <a:r>
              <a:rPr lang="en-US" b="1" baseline="0" dirty="0" smtClean="0"/>
              <a:t> states that touch on importance of SSIP investment in EC</a:t>
            </a:r>
          </a:p>
          <a:p>
            <a:endParaRPr lang="en-US" b="1" baseline="0" dirty="0" smtClean="0"/>
          </a:p>
          <a:p>
            <a:r>
              <a:rPr lang="en-US" dirty="0" smtClean="0"/>
              <a:t>For over 30 years,  there has been a strong focus on regulatory compliance with the IDEA and Federal regulations for early intervention and special education. </a:t>
            </a:r>
          </a:p>
          <a:p>
            <a:pPr lvl="1"/>
            <a:r>
              <a:rPr lang="en-US" dirty="0" smtClean="0"/>
              <a:t>OSEP</a:t>
            </a:r>
          </a:p>
          <a:p>
            <a:pPr lvl="1"/>
            <a:r>
              <a:rPr lang="en-US" dirty="0" smtClean="0"/>
              <a:t>States</a:t>
            </a:r>
          </a:p>
          <a:p>
            <a:pPr lvl="1"/>
            <a:r>
              <a:rPr lang="en-US" dirty="0" smtClean="0"/>
              <a:t>Districts/Programs</a:t>
            </a:r>
          </a:p>
          <a:p>
            <a:r>
              <a:rPr lang="en-US" dirty="0" smtClean="0"/>
              <a:t>As a result, compliance has improved!</a:t>
            </a:r>
          </a:p>
          <a:p>
            <a:endParaRPr lang="en-US" b="1" dirty="0"/>
          </a:p>
        </p:txBody>
      </p:sp>
      <p:sp>
        <p:nvSpPr>
          <p:cNvPr id="4" name="Slide Number Placeholder 3"/>
          <p:cNvSpPr>
            <a:spLocks noGrp="1"/>
          </p:cNvSpPr>
          <p:nvPr>
            <p:ph type="sldNum" sz="quarter" idx="10"/>
          </p:nvPr>
        </p:nvSpPr>
        <p:spPr/>
        <p:txBody>
          <a:bodyPr/>
          <a:lstStyle/>
          <a:p>
            <a:fld id="{AFF7875C-38CC-471D-871C-AF985CD56B81}" type="slidenum">
              <a:rPr lang="en-US" smtClean="0"/>
              <a:pPr/>
              <a:t>14</a:t>
            </a:fld>
            <a:endParaRPr lang="en-US" dirty="0"/>
          </a:p>
        </p:txBody>
      </p:sp>
    </p:spTree>
    <p:extLst>
      <p:ext uri="{BB962C8B-B14F-4D97-AF65-F5344CB8AC3E}">
        <p14:creationId xmlns:p14="http://schemas.microsoft.com/office/powerpoint/2010/main" val="74314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a:t>
            </a:r>
          </a:p>
          <a:p>
            <a:r>
              <a:rPr lang="en-US" dirty="0" smtClean="0"/>
              <a:t>NEILS report: </a:t>
            </a:r>
            <a:r>
              <a:rPr lang="en-US" dirty="0" smtClean="0">
                <a:hlinkClick r:id="rId3"/>
              </a:rPr>
              <a:t>http://www.sri.com/work/publications/national-early-intervention-longitudinal-study-neils-final-report</a:t>
            </a:r>
            <a:r>
              <a:rPr lang="en-US" dirty="0" smtClean="0"/>
              <a:t> </a:t>
            </a:r>
          </a:p>
          <a:p>
            <a:r>
              <a:rPr lang="en-US" dirty="0" smtClean="0"/>
              <a:t>NEILS findings ppt:  </a:t>
            </a:r>
            <a:r>
              <a:rPr lang="en-US" dirty="0" smtClean="0">
                <a:hlinkClick r:id="rId4"/>
              </a:rPr>
              <a:t>http://www.google.com/url?sa=t&amp;rct=j&amp;q=&amp;esrc=s&amp;source=web&amp;cd=3&amp;cad=rja&amp;uact=8&amp;ved=0CDYQFjACahUKEwinrJPClsTHAhXKOT4KHfKBBE8&amp;url=http%3A%2F%2Fwww.nectac.org%2F~ppts%2Fmeetings%2FnationalDec05%2FhebbelerKathleen023Jan17-handout.ppt&amp;ei=o1fcVefOJ8rz-AHyg5L4BA&amp;usg=AFQjCNG_LikxL20QMyPRr_WQoOtMM36JRg</a:t>
            </a:r>
            <a:endParaRPr lang="en-US" dirty="0" smtClean="0"/>
          </a:p>
          <a:p>
            <a:r>
              <a:rPr lang="en-US" dirty="0" smtClean="0"/>
              <a:t> </a:t>
            </a:r>
          </a:p>
          <a:p>
            <a:r>
              <a:rPr lang="en-US" dirty="0" smtClean="0"/>
              <a:t> </a:t>
            </a:r>
            <a:r>
              <a:rPr lang="en-US" dirty="0"/>
              <a:t>References:</a:t>
            </a:r>
            <a:endParaRPr lang="en-US" dirty="0" smtClean="0"/>
          </a:p>
          <a:p>
            <a:r>
              <a:rPr lang="en-US" dirty="0"/>
              <a:t>The High/Scope Perry Preschool Program</a:t>
            </a:r>
            <a:r>
              <a:rPr lang="en-US" b="1" dirty="0"/>
              <a:t> </a:t>
            </a:r>
            <a:r>
              <a:rPr lang="en-US" b="1" dirty="0">
                <a:hlinkClick r:id="rId5"/>
              </a:rPr>
              <a:t>http://www.highscope.org/content.asp?contentid=219</a:t>
            </a:r>
            <a:r>
              <a:rPr lang="en-US" b="1" dirty="0"/>
              <a:t> </a:t>
            </a:r>
            <a:endParaRPr lang="en-US" dirty="0" smtClean="0"/>
          </a:p>
          <a:p>
            <a:r>
              <a:rPr lang="en-US" dirty="0"/>
              <a:t>The Carolina Abecedarian Project</a:t>
            </a:r>
            <a:r>
              <a:rPr lang="en-US" b="1" dirty="0"/>
              <a:t> </a:t>
            </a:r>
            <a:r>
              <a:rPr lang="en-US" b="1" dirty="0">
                <a:hlinkClick r:id="rId6"/>
              </a:rPr>
              <a:t>http://abc.fpg.unc.edu/</a:t>
            </a:r>
            <a:r>
              <a:rPr lang="en-US" b="1" dirty="0"/>
              <a:t> </a:t>
            </a:r>
            <a:endParaRPr lang="en-US" dirty="0" smtClean="0"/>
          </a:p>
          <a:p>
            <a:r>
              <a:rPr lang="en-US" dirty="0"/>
              <a:t>ECTA Web site on Effectiveness of Infant and Early Childhood Programs: </a:t>
            </a:r>
            <a:r>
              <a:rPr lang="en-US" b="1" dirty="0"/>
              <a:t> </a:t>
            </a:r>
            <a:r>
              <a:rPr lang="en-US" b="1" dirty="0">
                <a:hlinkClick r:id="rId7"/>
              </a:rPr>
              <a:t>http://ectacenter.org/topics/effective/effective.asp</a:t>
            </a:r>
            <a:r>
              <a:rPr lang="en-US" b="1" dirty="0"/>
              <a:t> </a:t>
            </a:r>
            <a:endParaRPr lang="en-US" b="1" dirty="0" smtClean="0"/>
          </a:p>
          <a:p>
            <a:r>
              <a:rPr lang="en-US" b="1" dirty="0"/>
              <a:t> </a:t>
            </a:r>
            <a:endParaRPr lang="en-US" b="1" dirty="0" smtClean="0"/>
          </a:p>
          <a:p>
            <a:endParaRPr lang="en-US" dirty="0"/>
          </a:p>
        </p:txBody>
      </p:sp>
      <p:sp>
        <p:nvSpPr>
          <p:cNvPr id="4" name="Date Placeholder 3"/>
          <p:cNvSpPr>
            <a:spLocks noGrp="1"/>
          </p:cNvSpPr>
          <p:nvPr>
            <p:ph type="dt" idx="10"/>
          </p:nvPr>
        </p:nvSpPr>
        <p:spPr/>
        <p:txBody>
          <a:bodyPr/>
          <a:lstStyle/>
          <a:p>
            <a:fld id="{267AEAAD-25DF-49A8-AF18-45321F154E5E}"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15</a:t>
            </a:fld>
            <a:endParaRPr lang="en-US" dirty="0"/>
          </a:p>
        </p:txBody>
      </p:sp>
    </p:spTree>
    <p:extLst>
      <p:ext uri="{BB962C8B-B14F-4D97-AF65-F5344CB8AC3E}">
        <p14:creationId xmlns:p14="http://schemas.microsoft.com/office/powerpoint/2010/main" val="358659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OSEP’s vision for what a Results-Driven Accountability system would look like.  Emphasis on alignment</a:t>
            </a:r>
            <a:r>
              <a:rPr lang="en-US" altLang="en-US" baseline="0" dirty="0" smtClean="0"/>
              <a:t> between components: compliance and results.</a:t>
            </a: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57066" indent="-291179" eaLnBrk="0" hangingPunct="0">
              <a:defRPr>
                <a:solidFill>
                  <a:schemeClr val="tx1"/>
                </a:solidFill>
                <a:latin typeface="Calibri" panose="020F0502020204030204" pitchFamily="34" charset="0"/>
                <a:ea typeface="MS PGothic" panose="020B0600070205080204" pitchFamily="34" charset="-128"/>
              </a:defRPr>
            </a:lvl2pPr>
            <a:lvl3pPr marL="1164717" indent="-232943" eaLnBrk="0" hangingPunct="0">
              <a:defRPr>
                <a:solidFill>
                  <a:schemeClr val="tx1"/>
                </a:solidFill>
                <a:latin typeface="Calibri" panose="020F0502020204030204" pitchFamily="34" charset="0"/>
                <a:ea typeface="MS PGothic" panose="020B0600070205080204" pitchFamily="34" charset="-128"/>
              </a:defRPr>
            </a:lvl3pPr>
            <a:lvl4pPr marL="1630604" indent="-232943" eaLnBrk="0" hangingPunct="0">
              <a:defRPr>
                <a:solidFill>
                  <a:schemeClr val="tx1"/>
                </a:solidFill>
                <a:latin typeface="Calibri" panose="020F0502020204030204" pitchFamily="34" charset="0"/>
                <a:ea typeface="MS PGothic" panose="020B0600070205080204" pitchFamily="34" charset="-128"/>
              </a:defRPr>
            </a:lvl4pPr>
            <a:lvl5pPr marL="2096491" indent="-232943" eaLnBrk="0" hangingPunct="0">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89C1DB9-C6EE-4ABD-82C1-CBA2CE7B6F00}" type="slidenum">
              <a:rPr lang="en-US" altLang="en-US"/>
              <a:pPr eaLnBrk="1" hangingPunct="1"/>
              <a:t>16</a:t>
            </a:fld>
            <a:endParaRPr lang="en-US" altLang="en-US" dirty="0"/>
          </a:p>
        </p:txBody>
      </p:sp>
    </p:spTree>
    <p:extLst>
      <p:ext uri="{BB962C8B-B14F-4D97-AF65-F5344CB8AC3E}">
        <p14:creationId xmlns:p14="http://schemas.microsoft.com/office/powerpoint/2010/main" val="115141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a:t>
            </a:r>
            <a:r>
              <a:rPr lang="en-US" altLang="en-US" baseline="0" dirty="0" smtClean="0"/>
              <a:t> are the three main components of RDA.</a:t>
            </a:r>
          </a:p>
          <a:p>
            <a:r>
              <a:rPr lang="en-US" altLang="en-US" baseline="0" dirty="0" smtClean="0"/>
              <a:t>1. The SPP/APR is an annual report on state performance for children with disabilities along a number of compliance and results indicators. States set goals and performance targets and report every February on their progress.</a:t>
            </a:r>
          </a:p>
          <a:p>
            <a:r>
              <a:rPr lang="en-US" altLang="en-US" baseline="0" dirty="0" smtClean="0"/>
              <a:t>2. Based partly on data reported in the SPP/APR, OSEP makes annual “determinations” of each state’s status. States can be in four determinations categories: Meets Requirements, Needs Assistance, Needs, Intervention and Needs Substantial Intervention.  OSEP makes the announcement of the annual determinations levels for states in June/July every summer. For many years, determinations levels were based only on compliance. Last summer, OSEP issued 2015 determinations based on both compliance and results for Part C. </a:t>
            </a:r>
          </a:p>
          <a:p>
            <a:r>
              <a:rPr lang="en-US" altLang="en-US" baseline="0" dirty="0" smtClean="0"/>
              <a:t>3. Based on determination levels and other information, OSEP provided differentiated monitoring and support. This is true for how OSEP expects their TA Centers to work, as well. There are three levels of assistance: Universal/General TA that benefits all states, targeted TA/support for some states, and intensive intervention for a small number of low performing states.</a:t>
            </a:r>
          </a:p>
          <a:p>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57066" indent="-291179" eaLnBrk="0" hangingPunct="0">
              <a:defRPr>
                <a:solidFill>
                  <a:schemeClr val="tx1"/>
                </a:solidFill>
                <a:latin typeface="Calibri" panose="020F0502020204030204" pitchFamily="34" charset="0"/>
                <a:ea typeface="MS PGothic" panose="020B0600070205080204" pitchFamily="34" charset="-128"/>
              </a:defRPr>
            </a:lvl2pPr>
            <a:lvl3pPr marL="1164717" indent="-232943" eaLnBrk="0" hangingPunct="0">
              <a:defRPr>
                <a:solidFill>
                  <a:schemeClr val="tx1"/>
                </a:solidFill>
                <a:latin typeface="Calibri" panose="020F0502020204030204" pitchFamily="34" charset="0"/>
                <a:ea typeface="MS PGothic" panose="020B0600070205080204" pitchFamily="34" charset="-128"/>
              </a:defRPr>
            </a:lvl3pPr>
            <a:lvl4pPr marL="1630604" indent="-232943" eaLnBrk="0" hangingPunct="0">
              <a:defRPr>
                <a:solidFill>
                  <a:schemeClr val="tx1"/>
                </a:solidFill>
                <a:latin typeface="Calibri" panose="020F0502020204030204" pitchFamily="34" charset="0"/>
                <a:ea typeface="MS PGothic" panose="020B0600070205080204" pitchFamily="34" charset="-128"/>
              </a:defRPr>
            </a:lvl4pPr>
            <a:lvl5pPr marL="2096491" indent="-232943" eaLnBrk="0" hangingPunct="0">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149DC17-C367-4530-86FD-17DF755C28A7}" type="slidenum">
              <a:rPr lang="en-US" altLang="en-US"/>
              <a:pPr eaLnBrk="1" hangingPunct="1"/>
              <a:t>17</a:t>
            </a:fld>
            <a:endParaRPr lang="en-US" altLang="en-US" dirty="0"/>
          </a:p>
        </p:txBody>
      </p:sp>
    </p:spTree>
    <p:extLst>
      <p:ext uri="{BB962C8B-B14F-4D97-AF65-F5344CB8AC3E}">
        <p14:creationId xmlns:p14="http://schemas.microsoft.com/office/powerpoint/2010/main" val="355272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 for</a:t>
            </a:r>
            <a:r>
              <a:rPr lang="en-US" baseline="0" dirty="0" smtClean="0"/>
              <a:t> a minute to the SPP/APR.  OSEP has added an indicator to both the Part B and Part C SPP/APR. The new indicator and new requirement is the State Systemic Improvement Plan (SSI)).</a:t>
            </a:r>
            <a:endParaRPr lang="en-US" dirty="0"/>
          </a:p>
        </p:txBody>
      </p:sp>
      <p:sp>
        <p:nvSpPr>
          <p:cNvPr id="4" name="Date Placeholder 3"/>
          <p:cNvSpPr>
            <a:spLocks noGrp="1"/>
          </p:cNvSpPr>
          <p:nvPr>
            <p:ph type="dt" idx="10"/>
          </p:nvPr>
        </p:nvSpPr>
        <p:spPr/>
        <p:txBody>
          <a:bodyPr/>
          <a:lstStyle/>
          <a:p>
            <a:fld id="{BB8C4EEE-AE90-4E02-AB2D-B8201444030C}"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18</a:t>
            </a:fld>
            <a:endParaRPr lang="en-US" dirty="0"/>
          </a:p>
        </p:txBody>
      </p:sp>
    </p:spTree>
    <p:extLst>
      <p:ext uri="{BB962C8B-B14F-4D97-AF65-F5344CB8AC3E}">
        <p14:creationId xmlns:p14="http://schemas.microsoft.com/office/powerpoint/2010/main" val="3941806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development of the State Systemic Improvement Plan comes in stages.</a:t>
            </a:r>
          </a:p>
          <a:p>
            <a:r>
              <a:rPr lang="en-US" baseline="0" dirty="0" smtClean="0"/>
              <a:t>States submitted their Phase I SSIPs in April 2015. There were several required components to the Phase I SSIPs. ECTA in collaboration with NCSI and other TA Centers recently completed an analysis of the Phase I SSIPs and Christina will be sharing some preliminary data on what we learned from the SSIP analysis in a few minutes</a:t>
            </a:r>
          </a:p>
          <a:p>
            <a:endParaRPr lang="en-US" baseline="0" dirty="0" smtClean="0"/>
          </a:p>
          <a:p>
            <a:r>
              <a:rPr lang="en-US" baseline="0" dirty="0" smtClean="0"/>
              <a:t>Phase II of the SSIP is due in April 2016. This is where the required multi-year plan really gets fleshed out in detail. It’s three components are (1) Infrastructure development, (2) evidence-based practices, (3) and an evaluation plan.</a:t>
            </a:r>
          </a:p>
          <a:p>
            <a:endParaRPr lang="en-US" baseline="0" dirty="0" smtClean="0"/>
          </a:p>
          <a:p>
            <a:r>
              <a:rPr lang="en-US" baseline="0" dirty="0" smtClean="0"/>
              <a:t>Phase III will be a report on implementation.</a:t>
            </a:r>
          </a:p>
          <a:p>
            <a:endParaRPr lang="en-US" baseline="0" dirty="0" smtClean="0"/>
          </a:p>
          <a:p>
            <a:r>
              <a:rPr lang="en-US" baseline="0" dirty="0" smtClean="0"/>
              <a:t>So, this is the basic structure and  requirements of Results Driven Accountability which includes the State Systemic Improvement Plan. Now Christina will share preliminary results of the SSIP Phase I analysis to give you a picture/snap shot of the state of the states with regard to Part C early intervention.</a:t>
            </a:r>
          </a:p>
          <a:p>
            <a:endParaRPr lang="en-US" baseline="0" dirty="0" smtClean="0"/>
          </a:p>
          <a:p>
            <a:r>
              <a:rPr lang="en-US" dirty="0" smtClean="0"/>
              <a:t>On this slide</a:t>
            </a:r>
            <a:r>
              <a:rPr lang="en-US" baseline="0" dirty="0" smtClean="0"/>
              <a:t> I think it would be helpful to orient the audience to the idea of components within Phase 1 because the content analysis is organized by components. </a:t>
            </a:r>
            <a:endParaRPr lang="en-US" dirty="0"/>
          </a:p>
        </p:txBody>
      </p:sp>
      <p:sp>
        <p:nvSpPr>
          <p:cNvPr id="4" name="Date Placeholder 3"/>
          <p:cNvSpPr>
            <a:spLocks noGrp="1"/>
          </p:cNvSpPr>
          <p:nvPr>
            <p:ph type="dt" idx="10"/>
          </p:nvPr>
        </p:nvSpPr>
        <p:spPr/>
        <p:txBody>
          <a:bodyPr/>
          <a:lstStyle/>
          <a:p>
            <a:fld id="{6799F2A8-45B5-4326-B1B9-C6283E54E206}"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19</a:t>
            </a:fld>
            <a:endParaRPr lang="en-US" dirty="0"/>
          </a:p>
        </p:txBody>
      </p:sp>
    </p:spTree>
    <p:extLst>
      <p:ext uri="{BB962C8B-B14F-4D97-AF65-F5344CB8AC3E}">
        <p14:creationId xmlns:p14="http://schemas.microsoft.com/office/powerpoint/2010/main" val="368309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https://osep.grads360.org/#program/idea-part-c-profiles</a:t>
            </a:r>
          </a:p>
          <a:p>
            <a:endParaRPr lang="en-US" dirty="0" smtClean="0"/>
          </a:p>
          <a:p>
            <a:r>
              <a:rPr lang="en-US" sz="1200" kern="1200" dirty="0" smtClean="0">
                <a:solidFill>
                  <a:schemeClr val="tx1"/>
                </a:solidFill>
                <a:effectLst/>
                <a:latin typeface="+mn-lt"/>
                <a:ea typeface="+mn-ea"/>
                <a:cs typeface="+mn-cs"/>
              </a:rPr>
              <a:t>Part C-</a:t>
            </a:r>
          </a:p>
          <a:p>
            <a:r>
              <a:rPr lang="en-US" sz="1200" kern="1200" dirty="0" smtClean="0">
                <a:solidFill>
                  <a:schemeClr val="tx1"/>
                </a:solidFill>
                <a:effectLst/>
                <a:latin typeface="+mn-lt"/>
                <a:ea typeface="+mn-ea"/>
                <a:cs typeface="+mn-cs"/>
                <a:hlinkClick r:id="rId3"/>
              </a:rPr>
              <a:t>https://osep.grads360.org/#communities/pdc/documents/9033</a:t>
            </a:r>
            <a:endParaRPr lang="en-US" sz="1200" kern="1200" dirty="0" smtClean="0">
              <a:solidFill>
                <a:schemeClr val="tx1"/>
              </a:solidFill>
              <a:effectLst/>
              <a:latin typeface="+mn-lt"/>
              <a:ea typeface="+mn-ea"/>
              <a:cs typeface="+mn-cs"/>
            </a:endParaRPr>
          </a:p>
          <a:p>
            <a:r>
              <a:rPr lang="en-US" dirty="0" smtClean="0"/>
              <a:t>  </a:t>
            </a:r>
          </a:p>
          <a:p>
            <a:r>
              <a:rPr lang="en-US" sz="1200" kern="1200" dirty="0" smtClean="0">
                <a:solidFill>
                  <a:schemeClr val="tx1"/>
                </a:solidFill>
                <a:effectLst/>
                <a:latin typeface="+mn-lt"/>
                <a:ea typeface="+mn-ea"/>
                <a:cs typeface="+mn-cs"/>
              </a:rPr>
              <a:t>Part B-</a:t>
            </a:r>
          </a:p>
          <a:p>
            <a:r>
              <a:rPr lang="en-US" sz="1200" kern="1200" dirty="0" smtClean="0">
                <a:solidFill>
                  <a:schemeClr val="tx1"/>
                </a:solidFill>
                <a:effectLst/>
                <a:latin typeface="+mn-lt"/>
                <a:ea typeface="+mn-ea"/>
                <a:cs typeface="+mn-cs"/>
                <a:hlinkClick r:id="rId4"/>
              </a:rPr>
              <a:t>https://osep.grads360.org/#communities/pdc/documents/9012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Main page with links to both-</a:t>
            </a:r>
          </a:p>
          <a:p>
            <a:r>
              <a:rPr lang="en-US" sz="1200" kern="1200" dirty="0" smtClean="0">
                <a:solidFill>
                  <a:schemeClr val="tx1"/>
                </a:solidFill>
                <a:effectLst/>
                <a:latin typeface="+mn-lt"/>
                <a:ea typeface="+mn-ea"/>
                <a:cs typeface="+mn-cs"/>
                <a:hlinkClick r:id="rId5"/>
              </a:rPr>
              <a:t>https://osep.grads360.org/#program/spp-apr-resources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Date Placeholder 3"/>
          <p:cNvSpPr>
            <a:spLocks noGrp="1"/>
          </p:cNvSpPr>
          <p:nvPr>
            <p:ph type="dt" idx="10"/>
          </p:nvPr>
        </p:nvSpPr>
        <p:spPr/>
        <p:txBody>
          <a:bodyPr/>
          <a:lstStyle/>
          <a:p>
            <a:fld id="{E3F6DB59-2F82-4506-B5A3-08FBDC74A28E}"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20</a:t>
            </a:fld>
            <a:endParaRPr lang="en-US" dirty="0"/>
          </a:p>
        </p:txBody>
      </p:sp>
    </p:spTree>
    <p:extLst>
      <p:ext uri="{BB962C8B-B14F-4D97-AF65-F5344CB8AC3E}">
        <p14:creationId xmlns:p14="http://schemas.microsoft.com/office/powerpoint/2010/main" val="418553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57066" indent="-291179" eaLnBrk="0" hangingPunct="0">
              <a:defRPr>
                <a:solidFill>
                  <a:schemeClr val="tx1"/>
                </a:solidFill>
                <a:latin typeface="Calibri" panose="020F0502020204030204" pitchFamily="34" charset="0"/>
                <a:ea typeface="MS PGothic" panose="020B0600070205080204" pitchFamily="34" charset="-128"/>
              </a:defRPr>
            </a:lvl2pPr>
            <a:lvl3pPr marL="1164717" indent="-232943" eaLnBrk="0" hangingPunct="0">
              <a:defRPr>
                <a:solidFill>
                  <a:schemeClr val="tx1"/>
                </a:solidFill>
                <a:latin typeface="Calibri" panose="020F0502020204030204" pitchFamily="34" charset="0"/>
                <a:ea typeface="MS PGothic" panose="020B0600070205080204" pitchFamily="34" charset="-128"/>
              </a:defRPr>
            </a:lvl3pPr>
            <a:lvl4pPr marL="1630604" indent="-232943" eaLnBrk="0" hangingPunct="0">
              <a:defRPr>
                <a:solidFill>
                  <a:schemeClr val="tx1"/>
                </a:solidFill>
                <a:latin typeface="Calibri" panose="020F0502020204030204" pitchFamily="34" charset="0"/>
                <a:ea typeface="MS PGothic" panose="020B0600070205080204" pitchFamily="34" charset="-128"/>
              </a:defRPr>
            </a:lvl4pPr>
            <a:lvl5pPr marL="2096491" indent="-232943" eaLnBrk="0" hangingPunct="0">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149DC17-C367-4530-86FD-17DF755C28A7}" type="slidenum">
              <a:rPr lang="en-US" altLang="en-US"/>
              <a:pPr eaLnBrk="1" hangingPunct="1"/>
              <a:t>2</a:t>
            </a:fld>
            <a:endParaRPr lang="en-US" altLang="en-US" dirty="0"/>
          </a:p>
        </p:txBody>
      </p:sp>
    </p:spTree>
    <p:extLst>
      <p:ext uri="{BB962C8B-B14F-4D97-AF65-F5344CB8AC3E}">
        <p14:creationId xmlns:p14="http://schemas.microsoft.com/office/powerpoint/2010/main" val="3552727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B44416-EDE4-4845-811A-2F66A29B90E2}" type="slidenum">
              <a:rPr lang="en-US" smtClean="0"/>
              <a:pPr/>
              <a:t>22</a:t>
            </a:fld>
            <a:endParaRPr lang="en-US" dirty="0"/>
          </a:p>
        </p:txBody>
      </p:sp>
    </p:spTree>
    <p:extLst>
      <p:ext uri="{BB962C8B-B14F-4D97-AF65-F5344CB8AC3E}">
        <p14:creationId xmlns:p14="http://schemas.microsoft.com/office/powerpoint/2010/main" val="309479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States were required to conduct data analysis on key data, including data from SPP/APR indicators, 618 data collections, and other available data as applicable, to (1) select the SIMR for Infants and Toddlers with Disabilities and their Families, and (2) identify root causes contributing to low performance.  States were required to describe how data were disaggregated, if compliance data were a barrier to improvement, data quality issues, and if additional data were needed.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states used child and/or family outcomes data as the primary data source in their analyses for selecting a SIMR.  Figure 1.1 below shows the data sources the 56 reporting states accessed in addition to child and family outcomes data, including those sources outside of the Part C program/agency.  Almost all states (98%) analyzed SPP/ARR data, while more than three quarters of the states (77%) accessed 618 data.  Thirty-six states (64%) accessed data sources not listed in the figure below.  These sources included national data, census data, risk assessment reports, data from various state departments (e.g. Mental Health, Medicaid), reports on child poverty, etc.  </a:t>
            </a:r>
          </a:p>
          <a:p>
            <a:endParaRPr lang="en-US" dirty="0"/>
          </a:p>
        </p:txBody>
      </p:sp>
      <p:sp>
        <p:nvSpPr>
          <p:cNvPr id="4" name="Date Placeholder 3"/>
          <p:cNvSpPr>
            <a:spLocks noGrp="1"/>
          </p:cNvSpPr>
          <p:nvPr>
            <p:ph type="dt" idx="10"/>
          </p:nvPr>
        </p:nvSpPr>
        <p:spPr/>
        <p:txBody>
          <a:bodyPr/>
          <a:lstStyle/>
          <a:p>
            <a:fld id="{7A6DEE87-D8FD-43EE-B220-87ADAC655912}"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24</a:t>
            </a:fld>
            <a:endParaRPr lang="en-US" dirty="0"/>
          </a:p>
        </p:txBody>
      </p:sp>
    </p:spTree>
    <p:extLst>
      <p:ext uri="{BB962C8B-B14F-4D97-AF65-F5344CB8AC3E}">
        <p14:creationId xmlns:p14="http://schemas.microsoft.com/office/powerpoint/2010/main" val="3767581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Replaced</a:t>
            </a:r>
            <a:r>
              <a:rPr lang="en-US" baseline="0" dirty="0" smtClean="0">
                <a:solidFill>
                  <a:srgbClr val="FF0000"/>
                </a:solidFill>
              </a:rPr>
              <a:t> with</a:t>
            </a:r>
            <a:r>
              <a:rPr lang="en-US" dirty="0" smtClean="0">
                <a:solidFill>
                  <a:srgbClr val="FF0000"/>
                </a:solidFill>
              </a:rPr>
              <a:t> Figure</a:t>
            </a:r>
            <a:r>
              <a:rPr lang="en-US" baseline="0" dirty="0" smtClean="0">
                <a:solidFill>
                  <a:srgbClr val="FF0000"/>
                </a:solidFill>
              </a:rPr>
              <a:t> 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the 54 states that disaggregated their outcomes data, 44 states (82%) found notable differences in outcomes among variables as reflected in Figure 1.3 below.  Most often these differences fell into the categories of district/region/program (73%), race/ethnicity (48%), disability category (48%), and length of time in service (41%).  Smaller numbers of states found differences in outcomes based upon gender, socioeconomic status, home language, provider, and “other” variables unique to individual states.</a:t>
            </a:r>
          </a:p>
          <a:p>
            <a:endParaRPr lang="en-US" dirty="0"/>
          </a:p>
        </p:txBody>
      </p:sp>
      <p:sp>
        <p:nvSpPr>
          <p:cNvPr id="4" name="Date Placeholder 3"/>
          <p:cNvSpPr>
            <a:spLocks noGrp="1"/>
          </p:cNvSpPr>
          <p:nvPr>
            <p:ph type="dt" idx="10"/>
          </p:nvPr>
        </p:nvSpPr>
        <p:spPr/>
        <p:txBody>
          <a:bodyPr/>
          <a:lstStyle/>
          <a:p>
            <a:fld id="{A992EFD0-4238-440B-B550-06472F2E2799}"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25</a:t>
            </a:fld>
            <a:endParaRPr lang="en-US" dirty="0"/>
          </a:p>
        </p:txBody>
      </p:sp>
    </p:spTree>
    <p:extLst>
      <p:ext uri="{BB962C8B-B14F-4D97-AF65-F5344CB8AC3E}">
        <p14:creationId xmlns:p14="http://schemas.microsoft.com/office/powerpoint/2010/main" val="2222137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 1.6 below illustrates the data collection strategies that states used for conducting the root cause analysis.  Almost all, 55 (98%) of 56 reporting states, conducted a root cause analysis and used review of existing data (including data already in their data system). Similarly, 98% made use of stakeholder discussions.  Half (50%) of the reporting states collected survey data.  The “other” category (20%) included collecting interview data, focused data samples, and reports of local program discussions. </a:t>
            </a:r>
            <a:endParaRPr lang="en-US" dirty="0"/>
          </a:p>
        </p:txBody>
      </p:sp>
      <p:sp>
        <p:nvSpPr>
          <p:cNvPr id="4" name="Date Placeholder 3"/>
          <p:cNvSpPr>
            <a:spLocks noGrp="1"/>
          </p:cNvSpPr>
          <p:nvPr>
            <p:ph type="dt" idx="10"/>
          </p:nvPr>
        </p:nvSpPr>
        <p:spPr/>
        <p:txBody>
          <a:bodyPr/>
          <a:lstStyle/>
          <a:p>
            <a:fld id="{3630DDFB-9979-42A1-AC9B-431DE2F70B9B}"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26</a:t>
            </a:fld>
            <a:endParaRPr lang="en-US" dirty="0"/>
          </a:p>
        </p:txBody>
      </p:sp>
    </p:spTree>
    <p:extLst>
      <p:ext uri="{BB962C8B-B14F-4D97-AF65-F5344CB8AC3E}">
        <p14:creationId xmlns:p14="http://schemas.microsoft.com/office/powerpoint/2010/main" val="2051384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Replaced with Figure 1.8.</a:t>
            </a:r>
          </a:p>
          <a:p>
            <a:endParaRPr lang="en-US" dirty="0" smtClean="0"/>
          </a:p>
          <a:p>
            <a:r>
              <a:rPr lang="en-US" sz="1200" kern="1200" dirty="0" smtClean="0">
                <a:solidFill>
                  <a:schemeClr val="tx1"/>
                </a:solidFill>
                <a:effectLst/>
                <a:latin typeface="+mn-lt"/>
                <a:ea typeface="+mn-ea"/>
                <a:cs typeface="+mn-cs"/>
              </a:rPr>
              <a:t>Figure 1.8 below shows the areas that the states identified as root causes related to improving the state's SIMR.  This list was topped by outcome measurement (64%), primarily representing states’ concern with the methods used to collect and report outcome information, family centered practices (62%), intervention strategies (60%) and evaluation and assessment (53%).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Forty-eight (87%) of the 55 states that did a root cause analysis reviewed compliance data.  Ten (21%) of these 48 states found compliance data was impacting improvement in the state's SIMR.  Timeliness of services, IFSP within the 45-day timeline, and transition were mentioned most frequently as being barriers.  In addition, 11 (20%) of the 56 states utilized linkages with other agencies' data systems, and 42 (75%) of the 56 states identified the need to collect additional data.</a:t>
            </a:r>
          </a:p>
          <a:p>
            <a:endParaRPr lang="en-US" dirty="0"/>
          </a:p>
        </p:txBody>
      </p:sp>
      <p:sp>
        <p:nvSpPr>
          <p:cNvPr id="4" name="Date Placeholder 3"/>
          <p:cNvSpPr>
            <a:spLocks noGrp="1"/>
          </p:cNvSpPr>
          <p:nvPr>
            <p:ph type="dt" idx="10"/>
          </p:nvPr>
        </p:nvSpPr>
        <p:spPr/>
        <p:txBody>
          <a:bodyPr/>
          <a:lstStyle/>
          <a:p>
            <a:fld id="{EBB10628-2278-40BC-8961-5F35B7011938}"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27</a:t>
            </a:fld>
            <a:endParaRPr lang="en-US" dirty="0"/>
          </a:p>
        </p:txBody>
      </p:sp>
    </p:spTree>
    <p:extLst>
      <p:ext uri="{BB962C8B-B14F-4D97-AF65-F5344CB8AC3E}">
        <p14:creationId xmlns:p14="http://schemas.microsoft.com/office/powerpoint/2010/main" val="720888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i="1" dirty="0"/>
              <a:t>Seven states and territories are measuring clustered SIMRS. </a:t>
            </a:r>
            <a:r>
              <a:rPr lang="en-US" dirty="0"/>
              <a:t>LA, ME, MN, NM, NY, OR, PA</a:t>
            </a:r>
            <a:endParaRPr lang="en-US" b="1" i="1" dirty="0"/>
          </a:p>
          <a:p>
            <a:pPr defTabSz="931774">
              <a:defRPr/>
            </a:pPr>
            <a:endParaRPr lang="en-US" b="1" i="1" dirty="0"/>
          </a:p>
          <a:p>
            <a:pPr defTabSz="931774">
              <a:defRPr/>
            </a:pPr>
            <a:r>
              <a:rPr lang="en-US" b="1" i="1" dirty="0"/>
              <a:t>Note The Northern Mariana Islands are using a measurement that is not an indicator on the APR</a:t>
            </a:r>
          </a:p>
          <a:p>
            <a:endParaRPr lang="en-US" dirty="0"/>
          </a:p>
        </p:txBody>
      </p:sp>
      <p:sp>
        <p:nvSpPr>
          <p:cNvPr id="4" name="Slide Number Placeholder 3"/>
          <p:cNvSpPr>
            <a:spLocks noGrp="1"/>
          </p:cNvSpPr>
          <p:nvPr>
            <p:ph type="sldNum" sz="quarter" idx="10"/>
          </p:nvPr>
        </p:nvSpPr>
        <p:spPr/>
        <p:txBody>
          <a:bodyPr/>
          <a:lstStyle/>
          <a:p>
            <a:fld id="{3FA42DE9-CA37-47FC-858A-734C461DAE6B}" type="slidenum">
              <a:rPr lang="en-US" smtClean="0"/>
              <a:pPr/>
              <a:t>28</a:t>
            </a:fld>
            <a:endParaRPr lang="en-US" dirty="0"/>
          </a:p>
        </p:txBody>
      </p:sp>
    </p:spTree>
    <p:extLst>
      <p:ext uri="{BB962C8B-B14F-4D97-AF65-F5344CB8AC3E}">
        <p14:creationId xmlns:p14="http://schemas.microsoft.com/office/powerpoint/2010/main" val="416659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Breakout K-3</a:t>
            </a:r>
            <a:endParaRPr lang="en-US" dirty="0"/>
          </a:p>
        </p:txBody>
      </p:sp>
      <p:sp>
        <p:nvSpPr>
          <p:cNvPr id="4" name="Slide Number Placeholder 3"/>
          <p:cNvSpPr>
            <a:spLocks noGrp="1"/>
          </p:cNvSpPr>
          <p:nvPr>
            <p:ph type="sldNum" sz="quarter" idx="10"/>
          </p:nvPr>
        </p:nvSpPr>
        <p:spPr/>
        <p:txBody>
          <a:bodyPr/>
          <a:lstStyle/>
          <a:p>
            <a:fld id="{3FA42DE9-CA37-47FC-858A-734C461DAE6B}" type="slidenum">
              <a:rPr lang="en-US" smtClean="0"/>
              <a:pPr/>
              <a:t>29</a:t>
            </a:fld>
            <a:endParaRPr lang="en-US" dirty="0"/>
          </a:p>
        </p:txBody>
      </p:sp>
    </p:spTree>
    <p:extLst>
      <p:ext uri="{BB962C8B-B14F-4D97-AF65-F5344CB8AC3E}">
        <p14:creationId xmlns:p14="http://schemas.microsoft.com/office/powerpoint/2010/main" val="378983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Same as Figure 3.2</a:t>
            </a:r>
          </a:p>
          <a:p>
            <a:endParaRPr lang="en-US" baseline="0" dirty="0" smtClean="0"/>
          </a:p>
          <a:p>
            <a:r>
              <a:rPr lang="en-US" sz="1200" u="sng" kern="1200" dirty="0" smtClean="0">
                <a:solidFill>
                  <a:schemeClr val="tx1"/>
                </a:solidFill>
                <a:effectLst/>
                <a:latin typeface="+mn-lt"/>
                <a:ea typeface="+mn-ea"/>
                <a:cs typeface="+mn-cs"/>
              </a:rPr>
              <a:t>Target Populations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Thirty-one states (55%) included all Part C children in their SIMR while 25 states (45%) will focus on a subset of children.  Figure 3.2 shows the subpopulations included in the 25 states.  </a:t>
            </a:r>
          </a:p>
          <a:p>
            <a:endParaRPr lang="en-US" baseline="0" dirty="0" smtClean="0"/>
          </a:p>
          <a:p>
            <a:endParaRPr lang="en-US" baseline="0" dirty="0" smtClean="0"/>
          </a:p>
          <a:p>
            <a:r>
              <a:rPr lang="en-US" baseline="0" dirty="0" smtClean="0"/>
              <a:t>‘Other’ includes</a:t>
            </a:r>
          </a:p>
          <a:p>
            <a:pPr marL="174708" indent="-174708">
              <a:buFont typeface="Arial" panose="020B0604020202020204" pitchFamily="34" charset="0"/>
              <a:buChar char="•"/>
            </a:pPr>
            <a:r>
              <a:rPr lang="en-US" dirty="0"/>
              <a:t>cohorts of service providers,</a:t>
            </a:r>
          </a:p>
          <a:p>
            <a:pPr marL="174708" indent="-174708">
              <a:buFont typeface="Arial" panose="020B0604020202020204" pitchFamily="34" charset="0"/>
              <a:buChar char="•"/>
            </a:pPr>
            <a:r>
              <a:rPr lang="en-US" dirty="0"/>
              <a:t>Equally divided state by population characteristics and geographically. First cohort will include 18 counties and is representative of whole state.</a:t>
            </a:r>
            <a:r>
              <a:rPr lang="en-US" dirty="0" smtClean="0"/>
              <a:t> </a:t>
            </a:r>
          </a:p>
          <a:p>
            <a:pPr marL="174708" indent="-174708">
              <a:buFont typeface="Arial" panose="020B0604020202020204" pitchFamily="34" charset="0"/>
              <a:buChar char="•"/>
            </a:pPr>
            <a:r>
              <a:rPr lang="en-US" dirty="0"/>
              <a:t>In program for one year</a:t>
            </a:r>
            <a:r>
              <a:rPr lang="en-US" dirty="0" smtClean="0"/>
              <a:t> </a:t>
            </a:r>
          </a:p>
          <a:p>
            <a:pPr marL="174708" indent="-174708">
              <a:buFont typeface="Arial" panose="020B0604020202020204" pitchFamily="34" charset="0"/>
              <a:buChar char="•"/>
            </a:pPr>
            <a:r>
              <a:rPr lang="en-US" dirty="0"/>
              <a:t>Innovation Zones</a:t>
            </a:r>
            <a:r>
              <a:rPr lang="en-US" dirty="0" smtClean="0"/>
              <a:t> </a:t>
            </a:r>
          </a:p>
          <a:p>
            <a:pPr marL="174708" indent="-174708">
              <a:buFont typeface="Arial" panose="020B0604020202020204" pitchFamily="34" charset="0"/>
              <a:buChar char="•"/>
            </a:pPr>
            <a:r>
              <a:rPr lang="en-US" dirty="0"/>
              <a:t>Medicaid eligibility</a:t>
            </a:r>
            <a:r>
              <a:rPr lang="en-US" dirty="0" smtClean="0"/>
              <a:t> </a:t>
            </a:r>
          </a:p>
          <a:p>
            <a:pPr marL="174708" indent="-174708">
              <a:buFont typeface="Arial" panose="020B0604020202020204" pitchFamily="34" charset="0"/>
              <a:buChar char="•"/>
            </a:pPr>
            <a:r>
              <a:rPr lang="en-US" dirty="0"/>
              <a:t>Subset of children in two EI providers trained in RBI</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F8B44416-EDE4-4845-811A-2F66A29B90E2}" type="slidenum">
              <a:rPr lang="en-US" smtClean="0"/>
              <a:pPr/>
              <a:t>30</a:t>
            </a:fld>
            <a:endParaRPr lang="en-US" dirty="0"/>
          </a:p>
        </p:txBody>
      </p:sp>
    </p:spTree>
    <p:extLst>
      <p:ext uri="{BB962C8B-B14F-4D97-AF65-F5344CB8AC3E}">
        <p14:creationId xmlns:p14="http://schemas.microsoft.com/office/powerpoint/2010/main" val="1879345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to Figure</a:t>
            </a:r>
            <a:r>
              <a:rPr lang="en-US" baseline="0" dirty="0" smtClean="0"/>
              <a:t> 2.16 in report. The same except that we  left off the “other” category.</a:t>
            </a:r>
          </a:p>
          <a:p>
            <a:endParaRPr lang="en-US" baseline="0" dirty="0" smtClean="0"/>
          </a:p>
          <a:p>
            <a:r>
              <a:rPr lang="en-US" sz="1200" kern="1200" dirty="0" smtClean="0">
                <a:solidFill>
                  <a:schemeClr val="tx1"/>
                </a:solidFill>
                <a:effectLst/>
                <a:latin typeface="+mn-lt"/>
                <a:ea typeface="+mn-ea"/>
                <a:cs typeface="+mn-cs"/>
              </a:rPr>
              <a:t>In addition to examining the components of their state infrastructure, states looked at other early childhood initiatives as part of their infrastructure analysis.  Figure 2.16 below presents the early childhood (EC) initiatives that were included in states’ SSIPs.  </a:t>
            </a:r>
            <a:r>
              <a:rPr lang="en-US" sz="1200" b="1" kern="1200" dirty="0" smtClean="0">
                <a:solidFill>
                  <a:schemeClr val="tx1"/>
                </a:solidFill>
                <a:effectLst/>
                <a:latin typeface="+mn-lt"/>
                <a:ea typeface="+mn-ea"/>
                <a:cs typeface="+mn-cs"/>
              </a:rPr>
              <a:t>The largest category was “other,” as reflected by 41 (73%) of the 56 states</a:t>
            </a:r>
            <a:r>
              <a:rPr lang="en-US" sz="1200" kern="1200" dirty="0" smtClean="0">
                <a:solidFill>
                  <a:schemeClr val="tx1"/>
                </a:solidFill>
                <a:effectLst/>
                <a:latin typeface="+mn-lt"/>
                <a:ea typeface="+mn-ea"/>
                <a:cs typeface="+mn-cs"/>
              </a:rPr>
              <a:t>.  The “other” category included a variety of local, state, and national efforts, such as infant mental health initiatives,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Early Childhood systems grants, and screening initiatives.  Of the most commonly included initiatives across states, Home visiting (63%), Early Head Start (41%) and Race to the Top (36%) were most often named. </a:t>
            </a:r>
            <a:endParaRPr lang="en-US" dirty="0"/>
          </a:p>
        </p:txBody>
      </p:sp>
      <p:sp>
        <p:nvSpPr>
          <p:cNvPr id="4" name="Date Placeholder 3"/>
          <p:cNvSpPr>
            <a:spLocks noGrp="1"/>
          </p:cNvSpPr>
          <p:nvPr>
            <p:ph type="dt" idx="10"/>
          </p:nvPr>
        </p:nvSpPr>
        <p:spPr/>
        <p:txBody>
          <a:bodyPr/>
          <a:lstStyle/>
          <a:p>
            <a:fld id="{6F862D1E-F8BF-458F-B6F4-0883741814F5}"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35</a:t>
            </a:fld>
            <a:endParaRPr lang="en-US" dirty="0"/>
          </a:p>
        </p:txBody>
      </p:sp>
    </p:spTree>
    <p:extLst>
      <p:ext uri="{BB962C8B-B14F-4D97-AF65-F5344CB8AC3E}">
        <p14:creationId xmlns:p14="http://schemas.microsoft.com/office/powerpoint/2010/main" val="2564955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reference the</a:t>
            </a:r>
            <a:r>
              <a:rPr lang="en-US" baseline="0" dirty="0" smtClean="0"/>
              <a:t> handout with all of the state SIMRs and let them know that they can get more information at GRADS 360 on the state profiles</a:t>
            </a:r>
            <a:endParaRPr lang="en-US" dirty="0"/>
          </a:p>
        </p:txBody>
      </p:sp>
      <p:sp>
        <p:nvSpPr>
          <p:cNvPr id="4" name="Date Placeholder 3"/>
          <p:cNvSpPr>
            <a:spLocks noGrp="1"/>
          </p:cNvSpPr>
          <p:nvPr>
            <p:ph type="dt" idx="10"/>
          </p:nvPr>
        </p:nvSpPr>
        <p:spPr/>
        <p:txBody>
          <a:bodyPr/>
          <a:lstStyle/>
          <a:p>
            <a:fld id="{0B1A1054-E494-4F71-B296-35971729ED99}"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36</a:t>
            </a:fld>
            <a:endParaRPr lang="en-US" dirty="0"/>
          </a:p>
        </p:txBody>
      </p:sp>
    </p:spTree>
    <p:extLst>
      <p:ext uri="{BB962C8B-B14F-4D97-AF65-F5344CB8AC3E}">
        <p14:creationId xmlns:p14="http://schemas.microsoft.com/office/powerpoint/2010/main" val="426700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57066" indent="-291179" eaLnBrk="0" hangingPunct="0">
              <a:defRPr>
                <a:solidFill>
                  <a:schemeClr val="tx1"/>
                </a:solidFill>
                <a:latin typeface="Calibri" panose="020F0502020204030204" pitchFamily="34" charset="0"/>
                <a:ea typeface="MS PGothic" panose="020B0600070205080204" pitchFamily="34" charset="-128"/>
              </a:defRPr>
            </a:lvl2pPr>
            <a:lvl3pPr marL="1164717" indent="-232943" eaLnBrk="0" hangingPunct="0">
              <a:defRPr>
                <a:solidFill>
                  <a:schemeClr val="tx1"/>
                </a:solidFill>
                <a:latin typeface="Calibri" panose="020F0502020204030204" pitchFamily="34" charset="0"/>
                <a:ea typeface="MS PGothic" panose="020B0600070205080204" pitchFamily="34" charset="-128"/>
              </a:defRPr>
            </a:lvl3pPr>
            <a:lvl4pPr marL="1630604" indent="-232943" eaLnBrk="0" hangingPunct="0">
              <a:defRPr>
                <a:solidFill>
                  <a:schemeClr val="tx1"/>
                </a:solidFill>
                <a:latin typeface="Calibri" panose="020F0502020204030204" pitchFamily="34" charset="0"/>
                <a:ea typeface="MS PGothic" panose="020B0600070205080204" pitchFamily="34" charset="-128"/>
              </a:defRPr>
            </a:lvl4pPr>
            <a:lvl5pPr marL="2096491" indent="-232943" eaLnBrk="0" hangingPunct="0">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149DC17-C367-4530-86FD-17DF755C28A7}" type="slidenum">
              <a:rPr lang="en-US" altLang="en-US"/>
              <a:pPr eaLnBrk="1" hangingPunct="1"/>
              <a:t>3</a:t>
            </a:fld>
            <a:endParaRPr lang="en-US" altLang="en-US" dirty="0"/>
          </a:p>
        </p:txBody>
      </p:sp>
    </p:spTree>
    <p:extLst>
      <p:ext uri="{BB962C8B-B14F-4D97-AF65-F5344CB8AC3E}">
        <p14:creationId xmlns:p14="http://schemas.microsoft.com/office/powerpoint/2010/main" val="3552727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SSIP and much more information about your state is available from GRADS360</a:t>
            </a:r>
          </a:p>
          <a:p>
            <a:r>
              <a:rPr lang="en-US" dirty="0" smtClean="0"/>
              <a:t>GRADs</a:t>
            </a:r>
            <a:r>
              <a:rPr lang="en-US" baseline="0" dirty="0" smtClean="0"/>
              <a:t> 360 is where the final SSIP-C Analysis will be posted.</a:t>
            </a:r>
            <a:endParaRPr lang="en-US" dirty="0"/>
          </a:p>
        </p:txBody>
      </p:sp>
      <p:sp>
        <p:nvSpPr>
          <p:cNvPr id="4" name="Date Placeholder 3"/>
          <p:cNvSpPr>
            <a:spLocks noGrp="1"/>
          </p:cNvSpPr>
          <p:nvPr>
            <p:ph type="dt" idx="10"/>
          </p:nvPr>
        </p:nvSpPr>
        <p:spPr/>
        <p:txBody>
          <a:bodyPr/>
          <a:lstStyle/>
          <a:p>
            <a:fld id="{3DA53189-5DF5-4ED4-AEB4-A09C1FDAC92D}"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37</a:t>
            </a:fld>
            <a:endParaRPr lang="en-US" dirty="0"/>
          </a:p>
        </p:txBody>
      </p:sp>
    </p:spTree>
    <p:extLst>
      <p:ext uri="{BB962C8B-B14F-4D97-AF65-F5344CB8AC3E}">
        <p14:creationId xmlns:p14="http://schemas.microsoft.com/office/powerpoint/2010/main" val="871318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Inserted 6.1 chart.</a:t>
            </a:r>
          </a:p>
          <a:p>
            <a:endParaRPr lang="en-US" dirty="0" smtClean="0"/>
          </a:p>
          <a:p>
            <a:r>
              <a:rPr lang="en-US" sz="1200" kern="1200" dirty="0" smtClean="0">
                <a:solidFill>
                  <a:schemeClr val="tx1"/>
                </a:solidFill>
                <a:effectLst/>
                <a:latin typeface="+mn-lt"/>
                <a:ea typeface="+mn-ea"/>
                <a:cs typeface="+mn-cs"/>
              </a:rPr>
              <a:t>Stakeholders, as critical participants in improving results for infants and toddlers with disabilities and their families, are required to be included in developing, implementing, evaluating, and revising the SSIP.  This includes establishing a State’s targets under Indicator 11.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Figure 6.1 below presents the involvement of stakeholder types across all components of the SSIP Phase I process.  All 56 (100%) reporting states involved family representatives, local providers, staff representing other state agencies and staff from other programs within the Lead Agency at some point in the process.  Most states also involved representatives from EC initiatives (95%) and higher education/technical assistance staff (93%).  Twenty-four (43%) states involved state legislators.  Thirty-three (59%) states included “other” types of stakeholders included members of the medical community (e.g. nurses, pediatricians), advocates, local providers, and ICC members.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fld id="{3269A47F-1950-4526-AF72-6F0B06333597}"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38</a:t>
            </a:fld>
            <a:endParaRPr lang="en-US" dirty="0"/>
          </a:p>
        </p:txBody>
      </p:sp>
    </p:spTree>
    <p:extLst>
      <p:ext uri="{BB962C8B-B14F-4D97-AF65-F5344CB8AC3E}">
        <p14:creationId xmlns:p14="http://schemas.microsoft.com/office/powerpoint/2010/main" val="2620883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961CCA-8C6B-4C8A-8925-E15EBAE41BED}"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39</a:t>
            </a:fld>
            <a:endParaRPr lang="en-US" dirty="0"/>
          </a:p>
        </p:txBody>
      </p:sp>
    </p:spTree>
    <p:extLst>
      <p:ext uri="{BB962C8B-B14F-4D97-AF65-F5344CB8AC3E}">
        <p14:creationId xmlns:p14="http://schemas.microsoft.com/office/powerpoint/2010/main" val="3968378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317C5DD5-A703-4C3C-9AB9-B11FFF6BD692}"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41</a:t>
            </a:fld>
            <a:endParaRPr lang="en-US" dirty="0"/>
          </a:p>
        </p:txBody>
      </p:sp>
    </p:spTree>
    <p:extLst>
      <p:ext uri="{BB962C8B-B14F-4D97-AF65-F5344CB8AC3E}">
        <p14:creationId xmlns:p14="http://schemas.microsoft.com/office/powerpoint/2010/main" val="2955966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to see if anyone in the audience has been actively involved in their state and ask them to contribute.</a:t>
            </a:r>
          </a:p>
          <a:p>
            <a:endParaRPr lang="en-US" dirty="0" smtClean="0"/>
          </a:p>
          <a:p>
            <a:r>
              <a:rPr lang="en-US" dirty="0" smtClean="0"/>
              <a:t>Example of how a state has worked with stakeholders in Phase I and how it will be a different level of engagement in Phase II.</a:t>
            </a:r>
            <a:endParaRPr lang="en-US" dirty="0"/>
          </a:p>
        </p:txBody>
      </p:sp>
      <p:sp>
        <p:nvSpPr>
          <p:cNvPr id="4" name="Date Placeholder 3"/>
          <p:cNvSpPr>
            <a:spLocks noGrp="1"/>
          </p:cNvSpPr>
          <p:nvPr>
            <p:ph type="dt" idx="10"/>
          </p:nvPr>
        </p:nvSpPr>
        <p:spPr/>
        <p:txBody>
          <a:bodyPr/>
          <a:lstStyle/>
          <a:p>
            <a:fld id="{84280256-9D64-4AEF-8FAD-894AACA757C8}" type="datetime1">
              <a:rPr lang="en-US" smtClean="0"/>
              <a:pPr/>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43</a:t>
            </a:fld>
            <a:endParaRPr lang="en-US" dirty="0"/>
          </a:p>
        </p:txBody>
      </p:sp>
    </p:spTree>
    <p:extLst>
      <p:ext uri="{BB962C8B-B14F-4D97-AF65-F5344CB8AC3E}">
        <p14:creationId xmlns:p14="http://schemas.microsoft.com/office/powerpoint/2010/main" val="2876341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4BBB851-E989-4917-A9D4-F7E4CD6EC657}"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46</a:t>
            </a:fld>
            <a:endParaRPr lang="en-US" dirty="0"/>
          </a:p>
        </p:txBody>
      </p:sp>
    </p:spTree>
    <p:extLst>
      <p:ext uri="{BB962C8B-B14F-4D97-AF65-F5344CB8AC3E}">
        <p14:creationId xmlns:p14="http://schemas.microsoft.com/office/powerpoint/2010/main" val="1264793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A0D1A69-3796-4EE1-B3C0-15348EB40BA1}"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47</a:t>
            </a:fld>
            <a:endParaRPr lang="en-US" dirty="0"/>
          </a:p>
        </p:txBody>
      </p:sp>
    </p:spTree>
    <p:extLst>
      <p:ext uri="{BB962C8B-B14F-4D97-AF65-F5344CB8AC3E}">
        <p14:creationId xmlns:p14="http://schemas.microsoft.com/office/powerpoint/2010/main" val="280201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7066" indent="-291179">
              <a:defRPr sz="2400">
                <a:solidFill>
                  <a:schemeClr val="tx1"/>
                </a:solidFill>
                <a:latin typeface="Arial" pitchFamily="34" charset="0"/>
                <a:ea typeface="MS PGothic" pitchFamily="34" charset="-128"/>
              </a:defRPr>
            </a:lvl2pPr>
            <a:lvl3pPr marL="1164717" indent="-232943">
              <a:defRPr sz="2400">
                <a:solidFill>
                  <a:schemeClr val="tx1"/>
                </a:solidFill>
                <a:latin typeface="Arial" pitchFamily="34" charset="0"/>
                <a:ea typeface="MS PGothic" pitchFamily="34" charset="-128"/>
              </a:defRPr>
            </a:lvl3pPr>
            <a:lvl4pPr marL="1630604" indent="-232943">
              <a:defRPr sz="2400">
                <a:solidFill>
                  <a:schemeClr val="tx1"/>
                </a:solidFill>
                <a:latin typeface="Arial" pitchFamily="34" charset="0"/>
                <a:ea typeface="MS PGothic" pitchFamily="34" charset="-128"/>
              </a:defRPr>
            </a:lvl4pPr>
            <a:lvl5pPr marL="2096491" indent="-232943">
              <a:defRPr sz="2400">
                <a:solidFill>
                  <a:schemeClr val="tx1"/>
                </a:solidFill>
                <a:latin typeface="Arial"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Arial"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Arial"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Arial"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38A233A-5D62-4026-A445-F384CA1E6DB9}" type="slidenum">
              <a:rPr lang="en-US" altLang="en-US" sz="1200">
                <a:latin typeface="Calibri" pitchFamily="34" charset="0"/>
              </a:rPr>
              <a:pPr/>
              <a:t>4</a:t>
            </a:fld>
            <a:endParaRPr lang="en-US"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How many cups of coffee did you have this morning?
https://www.polleverywhere.com/multiple_choice_polls/g3ZDSGd0H1tn2ec</a:t>
            </a:r>
          </a:p>
        </p:txBody>
      </p:sp>
      <p:sp>
        <p:nvSpPr>
          <p:cNvPr id="4" name="Slide Number Placeholder 3"/>
          <p:cNvSpPr>
            <a:spLocks noGrp="1"/>
          </p:cNvSpPr>
          <p:nvPr>
            <p:ph type="sldNum" sz="quarter" idx="10"/>
          </p:nvPr>
        </p:nvSpPr>
        <p:spPr/>
        <p:txBody>
          <a:bodyPr/>
          <a:lstStyle/>
          <a:p>
            <a:fld id="{1C4BCB7D-BF4E-1446-AA25-7CBBEE977063}" type="slidenum">
              <a:rPr lang="en-US" smtClean="0"/>
              <a:t>5</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What best describes your professional role?
https://www.polleverywhere.com/multiple_choice_polls/5X2bm59HZshgJa3</a:t>
            </a:r>
          </a:p>
        </p:txBody>
      </p:sp>
      <p:sp>
        <p:nvSpPr>
          <p:cNvPr id="4" name="Slide Number Placeholder 3"/>
          <p:cNvSpPr>
            <a:spLocks noGrp="1"/>
          </p:cNvSpPr>
          <p:nvPr>
            <p:ph type="sldNum" sz="quarter" idx="10"/>
          </p:nvPr>
        </p:nvSpPr>
        <p:spPr/>
        <p:txBody>
          <a:bodyPr/>
          <a:lstStyle/>
          <a:p>
            <a:fld id="{1C4BCB7D-BF4E-1446-AA25-7CBBEE977063}" type="slidenum">
              <a:rPr lang="en-US" smtClean="0"/>
              <a:t>6</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Where do you live?
https://www.polleverywhere.com/multiple_choice_polls/iPcLD7lDUzeji6N</a:t>
            </a:r>
          </a:p>
        </p:txBody>
      </p:sp>
      <p:sp>
        <p:nvSpPr>
          <p:cNvPr id="4" name="Slide Number Placeholder 3"/>
          <p:cNvSpPr>
            <a:spLocks noGrp="1"/>
          </p:cNvSpPr>
          <p:nvPr>
            <p:ph type="sldNum" sz="quarter" idx="10"/>
          </p:nvPr>
        </p:nvSpPr>
        <p:spPr/>
        <p:txBody>
          <a:bodyPr/>
          <a:lstStyle/>
          <a:p>
            <a:fld id="{1C4BCB7D-BF4E-1446-AA25-7CBBEE977063}" type="slidenum">
              <a:rPr lang="en-US" smtClean="0"/>
              <a:t>7</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How have you been involved in the development of your state's SSIP (State Systemic Improvement Plan)?
https://www.polleverywhere.com/multiple_choice_polls/B6KMQlbhRTHsMnT</a:t>
            </a:r>
          </a:p>
        </p:txBody>
      </p:sp>
      <p:sp>
        <p:nvSpPr>
          <p:cNvPr id="4" name="Slide Number Placeholder 3"/>
          <p:cNvSpPr>
            <a:spLocks noGrp="1"/>
          </p:cNvSpPr>
          <p:nvPr>
            <p:ph type="sldNum" sz="quarter" idx="10"/>
          </p:nvPr>
        </p:nvSpPr>
        <p:spPr/>
        <p:txBody>
          <a:bodyPr/>
          <a:lstStyle/>
          <a:p>
            <a:fld id="{1C4BCB7D-BF4E-1446-AA25-7CBBEE977063}" type="slidenum">
              <a:rPr lang="en-US" smtClean="0"/>
              <a:t>8</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RDA is a policy initiative</a:t>
            </a:r>
            <a:r>
              <a:rPr lang="en-US" baseline="0" dirty="0" smtClean="0"/>
              <a:t> announced by the US Office of Special Education Programs (OSEP) in the Spring 2012. </a:t>
            </a:r>
          </a:p>
          <a:p>
            <a:endParaRPr lang="en-US" baseline="0" dirty="0" smtClean="0"/>
          </a:p>
          <a:p>
            <a:r>
              <a:rPr lang="en-US" sz="1200" kern="1200" dirty="0" smtClean="0">
                <a:solidFill>
                  <a:schemeClr val="tx1"/>
                </a:solidFill>
                <a:effectLst/>
                <a:latin typeface="+mn-lt"/>
                <a:ea typeface="+mn-ea"/>
                <a:cs typeface="+mn-cs"/>
              </a:rPr>
              <a:t>OSEP is committed to improving educational and early intervention results for America’s infants, toddlers, children and youth with disabilities. </a:t>
            </a:r>
            <a:endParaRPr lang="en-US" dirty="0"/>
          </a:p>
        </p:txBody>
      </p:sp>
      <p:sp>
        <p:nvSpPr>
          <p:cNvPr id="4" name="Date Placeholder 3"/>
          <p:cNvSpPr>
            <a:spLocks noGrp="1"/>
          </p:cNvSpPr>
          <p:nvPr>
            <p:ph type="dt" idx="10"/>
          </p:nvPr>
        </p:nvSpPr>
        <p:spPr/>
        <p:txBody>
          <a:bodyPr/>
          <a:lstStyle/>
          <a:p>
            <a:fld id="{058244FC-94AC-4CE0-899A-F34BD1E39D56}" type="datetime1">
              <a:rPr lang="en-US" smtClean="0"/>
              <a:t>11/5/2015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10</a:t>
            </a:fld>
            <a:endParaRPr lang="en-US" dirty="0"/>
          </a:p>
        </p:txBody>
      </p:sp>
    </p:spTree>
    <p:extLst>
      <p:ext uri="{BB962C8B-B14F-4D97-AF65-F5344CB8AC3E}">
        <p14:creationId xmlns:p14="http://schemas.microsoft.com/office/powerpoint/2010/main" val="304797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6" name="Picture 5" descr="NCSI_logo.t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2438064" y="457200"/>
            <a:ext cx="4267536" cy="884485"/>
          </a:xfrm>
          <a:prstGeom prst="rect">
            <a:avLst/>
          </a:prstGeom>
          <a:ln w="12700">
            <a:noFill/>
          </a:ln>
        </p:spPr>
      </p:pic>
      <p:cxnSp>
        <p:nvCxnSpPr>
          <p:cNvPr id="10" name="Straight Connector 9"/>
          <p:cNvCxnSpPr/>
          <p:nvPr userDrawn="1"/>
        </p:nvCxnSpPr>
        <p:spPr>
          <a:xfrm>
            <a:off x="457200" y="1524000"/>
            <a:ext cx="8153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B57B49-4CB0-4171-B37A-6512597345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lumMod val="75000"/>
                  </a:schemeClr>
                </a:solidFill>
              </a:defRPr>
            </a:lvl1pPr>
            <a:lvl2pP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B57B49-4CB0-4171-B37A-6512597345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B57B49-4CB0-4171-B37A-6512597345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a:lvl1pPr>
          </a:lstStyle>
          <a:p>
            <a:fld id="{6F9C0B3D-779C-469A-B2DB-C087859B73EB}" type="slidenum">
              <a:rPr lang="en-US" altLang="en-US"/>
              <a:pPr/>
              <a:t>‹#›</a:t>
            </a:fld>
            <a:endParaRPr lang="en-US" altLang="en-US" dirty="0"/>
          </a:p>
        </p:txBody>
      </p:sp>
      <p:pic>
        <p:nvPicPr>
          <p:cNvPr id="7" name="Picture 6" descr="C:\Users\kreedy\Desktop\NCSI Start Up\Logo and Communications\ncsi-logo 6-16-15.jpg"/>
          <p:cNvPicPr/>
          <p:nvPr userDrawn="1"/>
        </p:nvPicPr>
        <p:blipFill>
          <a:blip r:embed="rId2" cstate="print"/>
          <a:srcRect/>
          <a:stretch>
            <a:fillRect/>
          </a:stretch>
        </p:blipFill>
        <p:spPr bwMode="auto">
          <a:xfrm>
            <a:off x="7159752" y="6181344"/>
            <a:ext cx="1298448" cy="594360"/>
          </a:xfrm>
          <a:prstGeom prst="rect">
            <a:avLst/>
          </a:prstGeom>
          <a:noFill/>
          <a:ln w="9525">
            <a:noFill/>
            <a:miter lim="800000"/>
            <a:headEnd/>
            <a:tailEnd/>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648" y="6245352"/>
            <a:ext cx="2286000" cy="531495"/>
          </a:xfrm>
          <a:prstGeom prst="rect">
            <a:avLst/>
          </a:prstGeom>
        </p:spPr>
      </p:pic>
      <p:pic>
        <p:nvPicPr>
          <p:cNvPr id="9" name="Picture 8"/>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3360057" y="6048883"/>
            <a:ext cx="3337560" cy="722376"/>
          </a:xfrm>
          <a:prstGeom prst="rect">
            <a:avLst/>
          </a:prstGeom>
        </p:spPr>
      </p:pic>
    </p:spTree>
    <p:extLst>
      <p:ext uri="{BB962C8B-B14F-4D97-AF65-F5344CB8AC3E}">
        <p14:creationId xmlns:p14="http://schemas.microsoft.com/office/powerpoint/2010/main" val="1219048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Slide-alterna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76400"/>
            <a:ext cx="7772400" cy="1470025"/>
          </a:xfrm>
        </p:spPr>
        <p:txBody>
          <a:bodyPr/>
          <a:lstStyle>
            <a:lvl1pPr>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432175"/>
            <a:ext cx="6400800" cy="1752600"/>
          </a:xfrm>
        </p:spPr>
        <p:txBody>
          <a:bodyPr/>
          <a:lstStyle>
            <a:lvl1pPr marL="0" indent="0" algn="ctr">
              <a:buNone/>
              <a:defRPr>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cxnSp>
        <p:nvCxnSpPr>
          <p:cNvPr id="6" name="Straight Connector 5"/>
          <p:cNvCxnSpPr/>
          <p:nvPr userDrawn="1"/>
        </p:nvCxnSpPr>
        <p:spPr>
          <a:xfrm>
            <a:off x="533400" y="1066800"/>
            <a:ext cx="815340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NCSI_logo.t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6477000" y="6172200"/>
            <a:ext cx="2429256" cy="5034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alternate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NCSI_logo.t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6477000" y="6172200"/>
            <a:ext cx="2429256" cy="5034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B57B49-4CB0-4171-B37A-6512597345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_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NCSI_logo.t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6477000" y="6172200"/>
            <a:ext cx="2429256" cy="5034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diagonal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B57B49-4CB0-4171-B37A-65125973452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B57B49-4CB0-4171-B37A-6512597345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B57B49-4CB0-4171-B37A-6512597345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B57B49-4CB0-4171-B37A-651259734528}"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noFill/>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Calibri"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3FB57B49-4CB0-4171-B37A-6512597345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73" r:id="rId2"/>
    <p:sldLayoutId id="2147483649" r:id="rId3"/>
    <p:sldLayoutId id="2147483658" r:id="rId4"/>
    <p:sldLayoutId id="2147483674" r:id="rId5"/>
    <p:sldLayoutId id="2147483651" r:id="rId6"/>
    <p:sldLayoutId id="2147483652" r:id="rId7"/>
    <p:sldLayoutId id="2147483653" r:id="rId8"/>
    <p:sldLayoutId id="2147483654" r:id="rId9"/>
    <p:sldLayoutId id="2147483655" r:id="rId10"/>
    <p:sldLayoutId id="2147483656" r:id="rId11"/>
    <p:sldLayoutId id="2147483657" r:id="rId12"/>
    <p:sldLayoutId id="2147483675" r:id="rId13"/>
  </p:sldLayoutIdLst>
  <p:timing>
    <p:tnLst>
      <p:par>
        <p:cTn id="1" dur="indefinite" restart="never" nodeType="tmRoot"/>
      </p:par>
    </p:tnLst>
  </p:timing>
  <p:hf hdr="0" ftr="0" dt="0"/>
  <p:txStyles>
    <p:titleStyle>
      <a:lvl1pPr algn="ctr" defTabSz="914400" rtl="0" eaLnBrk="1" latinLnBrk="0" hangingPunct="1">
        <a:spcBef>
          <a:spcPct val="0"/>
        </a:spcBef>
        <a:buNone/>
        <a:defRPr lang="en-US" sz="5400" b="0" kern="1200" baseline="0" dirty="0" smtClean="0">
          <a:solidFill>
            <a:schemeClr val="tx2"/>
          </a:solidFill>
          <a:latin typeface="Calibri Light"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osep.grads360.or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hyperlink" Target="https://osep.grads360.org/#program/idea-part-c-profiles" TargetMode="Externa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sep.grads360.org/#communities/pdc/documents/9033"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hyperlink" Target="https://osep.grads360.org/#program/spp-apr-resources" TargetMode="External"/><Relationship Id="rId4" Type="http://schemas.openxmlformats.org/officeDocument/2006/relationships/hyperlink" Target="https://osep.grads360.org/#communities/pdc/documents/9012"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kreedy@wested.org"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hyperlink" Target="mailto:cornelia.taylor@sri.com" TargetMode="External"/><Relationship Id="rId4" Type="http://schemas.openxmlformats.org/officeDocument/2006/relationships/hyperlink" Target="mailto:christina.kasprzak@unc.edu"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1</a:t>
            </a:fld>
            <a:endParaRPr lang="en-US" altLang="en-US" dirty="0">
              <a:solidFill>
                <a:schemeClr val="tx2">
                  <a:lumMod val="75000"/>
                </a:schemeClr>
              </a:solidFill>
            </a:endParaRPr>
          </a:p>
        </p:txBody>
      </p:sp>
      <p:sp>
        <p:nvSpPr>
          <p:cNvPr id="4" name="Title 3"/>
          <p:cNvSpPr>
            <a:spLocks noGrp="1"/>
          </p:cNvSpPr>
          <p:nvPr>
            <p:ph type="title"/>
          </p:nvPr>
        </p:nvSpPr>
        <p:spPr>
          <a:xfrm>
            <a:off x="457200" y="685800"/>
            <a:ext cx="8229600" cy="1981200"/>
          </a:xfrm>
          <a:ln>
            <a:noFill/>
          </a:ln>
        </p:spPr>
        <p:txBody>
          <a:bodyPr>
            <a:normAutofit/>
          </a:bodyPr>
          <a:lstStyle/>
          <a:p>
            <a:r>
              <a:rPr lang="en-US" dirty="0" smtClean="0"/>
              <a:t>State of the States Related to Systemic Improvement</a:t>
            </a:r>
            <a:endParaRPr lang="en-US" dirty="0"/>
          </a:p>
        </p:txBody>
      </p:sp>
      <p:sp>
        <p:nvSpPr>
          <p:cNvPr id="5" name="Content Placeholder 4"/>
          <p:cNvSpPr>
            <a:spLocks noGrp="1"/>
          </p:cNvSpPr>
          <p:nvPr>
            <p:ph idx="1"/>
          </p:nvPr>
        </p:nvSpPr>
        <p:spPr>
          <a:xfrm>
            <a:off x="687389" y="2819400"/>
            <a:ext cx="8075612" cy="2969150"/>
          </a:xfrm>
        </p:spPr>
        <p:txBody>
          <a:bodyPr>
            <a:normAutofit fontScale="47500" lnSpcReduction="20000"/>
          </a:bodyPr>
          <a:lstStyle/>
          <a:p>
            <a:pPr algn="ctr"/>
            <a:r>
              <a:rPr lang="en-US" sz="8000" dirty="0" smtClean="0">
                <a:solidFill>
                  <a:schemeClr val="tx2"/>
                </a:solidFill>
              </a:rPr>
              <a:t>Council for Exceptional Children (CEC)</a:t>
            </a:r>
          </a:p>
          <a:p>
            <a:pPr algn="ctr"/>
            <a:r>
              <a:rPr lang="en-US" sz="8000" dirty="0" smtClean="0">
                <a:solidFill>
                  <a:schemeClr val="tx2"/>
                </a:solidFill>
              </a:rPr>
              <a:t>Division of Early Childhood (DEC)</a:t>
            </a:r>
          </a:p>
          <a:p>
            <a:pPr algn="ctr"/>
            <a:r>
              <a:rPr lang="en-US" sz="8000" dirty="0" smtClean="0">
                <a:solidFill>
                  <a:schemeClr val="tx2"/>
                </a:solidFill>
              </a:rPr>
              <a:t>October, 2015</a:t>
            </a:r>
          </a:p>
          <a:p>
            <a:pPr algn="r"/>
            <a:r>
              <a:rPr lang="en-US" sz="4200" i="1" dirty="0">
                <a:solidFill>
                  <a:schemeClr val="tx2"/>
                </a:solidFill>
              </a:rPr>
              <a:t>Kristin Reedy, NCSI</a:t>
            </a:r>
          </a:p>
          <a:p>
            <a:pPr algn="r"/>
            <a:r>
              <a:rPr lang="en-US" sz="4200" i="1" dirty="0" smtClean="0">
                <a:solidFill>
                  <a:schemeClr val="tx2"/>
                </a:solidFill>
              </a:rPr>
              <a:t>Christina </a:t>
            </a:r>
            <a:r>
              <a:rPr lang="en-US" sz="4200" i="1" dirty="0">
                <a:solidFill>
                  <a:schemeClr val="tx2"/>
                </a:solidFill>
              </a:rPr>
              <a:t>Kasprzak, ECTA</a:t>
            </a:r>
          </a:p>
          <a:p>
            <a:pPr algn="r"/>
            <a:r>
              <a:rPr lang="en-US" sz="4200" i="1" dirty="0" smtClean="0">
                <a:solidFill>
                  <a:schemeClr val="tx2"/>
                </a:solidFill>
              </a:rPr>
              <a:t>Cornelia Taylor, NCSI/ECTA</a:t>
            </a:r>
          </a:p>
          <a:p>
            <a:pPr algn="r"/>
            <a:endParaRPr lang="en-US" dirty="0">
              <a:solidFill>
                <a:schemeClr val="tx2"/>
              </a:solidFill>
            </a:endParaRPr>
          </a:p>
        </p:txBody>
      </p:sp>
    </p:spTree>
    <p:extLst>
      <p:ext uri="{BB962C8B-B14F-4D97-AF65-F5344CB8AC3E}">
        <p14:creationId xmlns:p14="http://schemas.microsoft.com/office/powerpoint/2010/main" val="1110845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568AF16-DC4C-48BD-AC55-3874F8C17287}" type="slidenum">
              <a:rPr lang="en-US" altLang="en-US">
                <a:solidFill>
                  <a:schemeClr val="tx2">
                    <a:lumMod val="75000"/>
                  </a:schemeClr>
                </a:solidFill>
              </a:rPr>
              <a:pPr eaLnBrk="1" hangingPunct="1"/>
              <a:t>10</a:t>
            </a:fld>
            <a:endParaRPr lang="en-US" altLang="en-US" dirty="0">
              <a:solidFill>
                <a:schemeClr val="tx2">
                  <a:lumMod val="75000"/>
                </a:schemeClr>
              </a:solidFill>
            </a:endParaRPr>
          </a:p>
        </p:txBody>
      </p:sp>
      <p:sp>
        <p:nvSpPr>
          <p:cNvPr id="2" name="Title 1"/>
          <p:cNvSpPr>
            <a:spLocks noGrp="1"/>
          </p:cNvSpPr>
          <p:nvPr>
            <p:ph type="title"/>
          </p:nvPr>
        </p:nvSpPr>
        <p:spPr/>
        <p:txBody>
          <a:bodyPr/>
          <a:lstStyle/>
          <a:p>
            <a:r>
              <a:rPr lang="en-US" dirty="0">
                <a:solidFill>
                  <a:schemeClr val="tx2">
                    <a:lumMod val="75000"/>
                  </a:schemeClr>
                </a:solidFill>
              </a:rPr>
              <a:t>Background</a:t>
            </a:r>
            <a:endParaRPr lang="en-US" dirty="0">
              <a:solidFill>
                <a:schemeClr val="tx2">
                  <a:lumMod val="75000"/>
                </a:schemeClr>
              </a:solidFill>
            </a:endParaRPr>
          </a:p>
        </p:txBody>
      </p:sp>
      <p:sp>
        <p:nvSpPr>
          <p:cNvPr id="4" name="Content Placeholder 3"/>
          <p:cNvSpPr>
            <a:spLocks noGrp="1"/>
          </p:cNvSpPr>
          <p:nvPr>
            <p:ph idx="1"/>
          </p:nvPr>
        </p:nvSpPr>
        <p:spPr/>
        <p:txBody>
          <a:bodyPr/>
          <a:lstStyle/>
          <a:p>
            <a:pPr algn="ctr"/>
            <a:r>
              <a:rPr lang="en-US" b="1" dirty="0"/>
              <a:t>Results Driven Accountability: </a:t>
            </a:r>
            <a:r>
              <a:rPr lang="en-US" dirty="0"/>
              <a:t/>
            </a:r>
            <a:br>
              <a:rPr lang="en-US" dirty="0"/>
            </a:br>
            <a:r>
              <a:rPr lang="en-US" b="1" dirty="0"/>
              <a:t>Achieving the Vision of Successful Outcomes for All Children with Disabilities</a:t>
            </a:r>
            <a:endParaRPr lang="en-US" dirty="0"/>
          </a:p>
        </p:txBody>
      </p:sp>
      <p:pic>
        <p:nvPicPr>
          <p:cNvPr id="6149" name="Picture 3" descr="&quot; &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889504"/>
            <a:ext cx="2895600" cy="12446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552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E3F56072-C560-44F5-B4F3-3C7C3E502388}" type="slidenum">
              <a:rPr lang="en-US" altLang="en-US">
                <a:solidFill>
                  <a:schemeClr val="tx2">
                    <a:lumMod val="75000"/>
                  </a:schemeClr>
                </a:solidFill>
              </a:rPr>
              <a:pPr eaLnBrk="1" hangingPunct="1"/>
              <a:t>11</a:t>
            </a:fld>
            <a:endParaRPr lang="en-US" altLang="en-US" dirty="0">
              <a:solidFill>
                <a:schemeClr val="tx2">
                  <a:lumMod val="75000"/>
                </a:schemeClr>
              </a:solidFill>
            </a:endParaRPr>
          </a:p>
        </p:txBody>
      </p:sp>
      <p:sp>
        <p:nvSpPr>
          <p:cNvPr id="2" name="Title 1"/>
          <p:cNvSpPr>
            <a:spLocks noGrp="1"/>
          </p:cNvSpPr>
          <p:nvPr>
            <p:ph type="title"/>
          </p:nvPr>
        </p:nvSpPr>
        <p:spPr/>
        <p:txBody>
          <a:bodyPr wrap="square" numCol="1" anchorCtr="0" compatLnSpc="1">
            <a:prstTxWarp prst="textNoShape">
              <a:avLst/>
            </a:prstTxWarp>
            <a:normAutofit/>
          </a:bodyPr>
          <a:lstStyle/>
          <a:p>
            <a:pPr algn="ctr">
              <a:defRPr/>
            </a:pPr>
            <a:r>
              <a:rPr lang="en-US" dirty="0" smtClean="0">
                <a:solidFill>
                  <a:schemeClr val="tx2">
                    <a:lumMod val="75000"/>
                  </a:schemeClr>
                </a:solidFill>
              </a:rPr>
              <a:t>RDA – Shifting the Balance</a:t>
            </a:r>
          </a:p>
        </p:txBody>
      </p:sp>
      <p:sp>
        <p:nvSpPr>
          <p:cNvPr id="3" name="Content Placeholder 2"/>
          <p:cNvSpPr>
            <a:spLocks noGrp="1"/>
          </p:cNvSpPr>
          <p:nvPr>
            <p:ph idx="1"/>
          </p:nvPr>
        </p:nvSpPr>
        <p:spPr/>
        <p:txBody>
          <a:bodyPr>
            <a:normAutofit/>
          </a:bodyPr>
          <a:lstStyle/>
          <a:p>
            <a:pPr marL="0" indent="0">
              <a:buFont typeface="Arial" charset="0"/>
              <a:buNone/>
              <a:defRPr/>
            </a:pPr>
            <a:r>
              <a:rPr lang="en-US" sz="3200" dirty="0" smtClean="0"/>
              <a:t>OSEP has </a:t>
            </a:r>
            <a:r>
              <a:rPr lang="en-US" sz="3200" dirty="0"/>
              <a:t>revised its accountability system to shift the balance from a system focused primarily on compliance to one that puts more emphasis on results</a:t>
            </a:r>
            <a:r>
              <a:rPr lang="en-US" sz="3200" dirty="0" smtClean="0"/>
              <a:t>.</a:t>
            </a:r>
            <a:endParaRPr lang="en-US" dirty="0"/>
          </a:p>
        </p:txBody>
      </p:sp>
      <p:pic>
        <p:nvPicPr>
          <p:cNvPr id="4" name="Picture 2" descr="&quot; &quot;"/>
          <p:cNvPicPr>
            <a:picLocks noChangeAspect="1" noChangeArrowheads="1"/>
          </p:cNvPicPr>
          <p:nvPr/>
        </p:nvPicPr>
        <p:blipFill>
          <a:blip r:embed="rId3" cstate="print"/>
          <a:srcRect/>
          <a:stretch>
            <a:fillRect/>
          </a:stretch>
        </p:blipFill>
        <p:spPr bwMode="auto">
          <a:xfrm>
            <a:off x="5562600" y="3733800"/>
            <a:ext cx="2286000" cy="1977081"/>
          </a:xfrm>
          <a:prstGeom prst="rect">
            <a:avLst/>
          </a:prstGeom>
          <a:noFill/>
          <a:ln w="9525">
            <a:noFill/>
            <a:miter lim="800000"/>
            <a:headEnd/>
            <a:tailEnd/>
          </a:ln>
          <a:effectLst>
            <a:outerShdw algn="tl" rotWithShape="0">
              <a:srgbClr val="808080">
                <a:alpha val="70000"/>
              </a:srgbClr>
            </a:outerShdw>
          </a:effectLst>
        </p:spPr>
      </p:pic>
    </p:spTree>
    <p:extLst>
      <p:ext uri="{BB962C8B-B14F-4D97-AF65-F5344CB8AC3E}">
        <p14:creationId xmlns:p14="http://schemas.microsoft.com/office/powerpoint/2010/main" val="1306259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DA00518-5EAC-438C-BF0A-0F15DEC33928}" type="slidenum">
              <a:rPr lang="en-US" altLang="en-US">
                <a:solidFill>
                  <a:schemeClr val="tx2">
                    <a:lumMod val="75000"/>
                  </a:schemeClr>
                </a:solidFill>
              </a:rPr>
              <a:pPr eaLnBrk="1" hangingPunct="1"/>
              <a:t>12</a:t>
            </a:fld>
            <a:endParaRPr lang="en-US" altLang="en-US" dirty="0">
              <a:solidFill>
                <a:schemeClr val="tx2">
                  <a:lumMod val="75000"/>
                </a:schemeClr>
              </a:solidFill>
            </a:endParaRPr>
          </a:p>
        </p:txBody>
      </p:sp>
      <p:sp>
        <p:nvSpPr>
          <p:cNvPr id="4" name="Title 3"/>
          <p:cNvSpPr>
            <a:spLocks noGrp="1"/>
          </p:cNvSpPr>
          <p:nvPr>
            <p:ph type="title"/>
          </p:nvPr>
        </p:nvSpPr>
        <p:spPr/>
        <p:txBody>
          <a:bodyPr/>
          <a:lstStyle/>
          <a:p>
            <a:r>
              <a:rPr lang="en-US" dirty="0">
                <a:solidFill>
                  <a:schemeClr val="tx2">
                    <a:lumMod val="75000"/>
                  </a:schemeClr>
                </a:solidFill>
                <a:ea typeface="ＭＳ Ｐゴシック" charset="0"/>
                <a:cs typeface="ＭＳ Ｐゴシック" charset="0"/>
              </a:rPr>
              <a:t>Why now?</a:t>
            </a:r>
            <a:endParaRPr lang="en-US" dirty="0"/>
          </a:p>
        </p:txBody>
      </p:sp>
      <p:sp>
        <p:nvSpPr>
          <p:cNvPr id="8194" name="Content Placeholder 2"/>
          <p:cNvSpPr>
            <a:spLocks noGrp="1"/>
          </p:cNvSpPr>
          <p:nvPr>
            <p:ph idx="1"/>
          </p:nvPr>
        </p:nvSpPr>
        <p:spPr>
          <a:xfrm>
            <a:off x="459582" y="1417638"/>
            <a:ext cx="8224837" cy="4449762"/>
          </a:xfrm>
        </p:spPr>
        <p:txBody>
          <a:bodyPr>
            <a:noAutofit/>
          </a:bodyPr>
          <a:lstStyle/>
          <a:p>
            <a:pPr marL="114300" indent="0">
              <a:buFont typeface="Arial" panose="020B0604020202020204" pitchFamily="34" charset="0"/>
              <a:buNone/>
            </a:pPr>
            <a:r>
              <a:rPr lang="en-US" altLang="en-US" dirty="0" smtClean="0"/>
              <a:t>“For too long we’ve been a compliance-driven bureaucracy when it comes to educating students with disabilities.”</a:t>
            </a:r>
          </a:p>
          <a:p>
            <a:pPr marL="114300"/>
            <a:r>
              <a:rPr lang="en-US" altLang="en-US" dirty="0" smtClean="0"/>
              <a:t>“We have to expect the very best from our students – and tell the truth about student performance – so that we can give all students the supports and services they need.  The best way to do that is by focusing on results.” </a:t>
            </a:r>
          </a:p>
          <a:p>
            <a:pPr marL="114300"/>
            <a:r>
              <a:rPr lang="en-US" altLang="en-US" sz="2400" dirty="0" smtClean="0"/>
              <a:t>(U.S. Secretary of Education Arne Duncan)</a:t>
            </a:r>
          </a:p>
        </p:txBody>
      </p:sp>
    </p:spTree>
    <p:extLst>
      <p:ext uri="{BB962C8B-B14F-4D97-AF65-F5344CB8AC3E}">
        <p14:creationId xmlns:p14="http://schemas.microsoft.com/office/powerpoint/2010/main" val="1635941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0"/>
          </p:nvPr>
        </p:nvSpPr>
        <p:spPr>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5562F99-C823-44DF-8675-791C70658CC8}" type="slidenum">
              <a:rPr lang="en-US" altLang="en-US">
                <a:solidFill>
                  <a:schemeClr val="tx2">
                    <a:lumMod val="75000"/>
                  </a:schemeClr>
                </a:solidFill>
              </a:rPr>
              <a:pPr eaLnBrk="1" hangingPunct="1"/>
              <a:t>13</a:t>
            </a:fld>
            <a:endParaRPr lang="en-US" altLang="en-US" dirty="0">
              <a:solidFill>
                <a:schemeClr val="tx2">
                  <a:lumMod val="75000"/>
                </a:schemeClr>
              </a:solidFill>
            </a:endParaRPr>
          </a:p>
        </p:txBody>
      </p:sp>
      <p:sp>
        <p:nvSpPr>
          <p:cNvPr id="86017" name="Title 2"/>
          <p:cNvSpPr>
            <a:spLocks noGrp="1"/>
          </p:cNvSpPr>
          <p:nvPr>
            <p:ph type="title"/>
          </p:nvPr>
        </p:nvSpPr>
        <p:spPr>
          <a:xfrm>
            <a:off x="457200" y="381000"/>
            <a:ext cx="8305800" cy="1143000"/>
          </a:xfrm>
        </p:spPr>
        <p:txBody>
          <a:bodyPr>
            <a:noAutofit/>
          </a:bodyPr>
          <a:lstStyle/>
          <a:p>
            <a:pPr eaLnBrk="1" hangingPunct="1">
              <a:defRPr/>
            </a:pPr>
            <a:r>
              <a:rPr sz="4400" dirty="0" smtClean="0">
                <a:solidFill>
                  <a:schemeClr val="tx2">
                    <a:lumMod val="75000"/>
                  </a:schemeClr>
                </a:solidFill>
                <a:ea typeface="ＭＳ Ｐゴシック"/>
              </a:rPr>
              <a:t>Poor Outcomes for too Many </a:t>
            </a:r>
            <a:r>
              <a:rPr lang="en-US" sz="4400" dirty="0" smtClean="0">
                <a:solidFill>
                  <a:schemeClr val="tx2">
                    <a:lumMod val="75000"/>
                  </a:schemeClr>
                </a:solidFill>
                <a:ea typeface="ＭＳ Ｐゴシック"/>
              </a:rPr>
              <a:t/>
            </a:r>
            <a:br>
              <a:rPr lang="en-US" sz="4400" dirty="0" smtClean="0">
                <a:solidFill>
                  <a:schemeClr val="tx2">
                    <a:lumMod val="75000"/>
                  </a:schemeClr>
                </a:solidFill>
                <a:ea typeface="ＭＳ Ｐゴシック"/>
              </a:rPr>
            </a:br>
            <a:r>
              <a:rPr lang="en-US" sz="4400" dirty="0" smtClean="0">
                <a:solidFill>
                  <a:schemeClr val="tx2">
                    <a:lumMod val="75000"/>
                  </a:schemeClr>
                </a:solidFill>
                <a:ea typeface="ＭＳ Ｐゴシック"/>
              </a:rPr>
              <a:t>S</a:t>
            </a:r>
            <a:r>
              <a:rPr sz="4400" dirty="0" smtClean="0">
                <a:solidFill>
                  <a:schemeClr val="tx2">
                    <a:lumMod val="75000"/>
                  </a:schemeClr>
                </a:solidFill>
                <a:ea typeface="ＭＳ Ｐゴシック"/>
              </a:rPr>
              <a:t>tudents </a:t>
            </a:r>
            <a:r>
              <a:rPr lang="en-US" sz="4400" dirty="0">
                <a:solidFill>
                  <a:schemeClr val="tx2">
                    <a:lumMod val="75000"/>
                  </a:schemeClr>
                </a:solidFill>
                <a:ea typeface="ＭＳ Ｐゴシック"/>
              </a:rPr>
              <a:t>W</a:t>
            </a:r>
            <a:r>
              <a:rPr sz="4400" dirty="0" smtClean="0">
                <a:solidFill>
                  <a:schemeClr val="tx2">
                    <a:lumMod val="75000"/>
                  </a:schemeClr>
                </a:solidFill>
                <a:ea typeface="ＭＳ Ｐゴシック"/>
              </a:rPr>
              <a:t>ith </a:t>
            </a:r>
            <a:r>
              <a:rPr lang="en-US" sz="4400" dirty="0">
                <a:solidFill>
                  <a:schemeClr val="tx2">
                    <a:lumMod val="75000"/>
                  </a:schemeClr>
                </a:solidFill>
                <a:ea typeface="ＭＳ Ｐゴシック"/>
              </a:rPr>
              <a:t>D</a:t>
            </a:r>
            <a:r>
              <a:rPr sz="4400" dirty="0" smtClean="0">
                <a:solidFill>
                  <a:schemeClr val="tx2">
                    <a:lumMod val="75000"/>
                  </a:schemeClr>
                </a:solidFill>
                <a:ea typeface="ＭＳ Ｐゴシック"/>
              </a:rPr>
              <a:t>isabilities</a:t>
            </a:r>
          </a:p>
        </p:txBody>
      </p:sp>
      <p:sp>
        <p:nvSpPr>
          <p:cNvPr id="9218" name="Content Placeholder 1"/>
          <p:cNvSpPr>
            <a:spLocks noGrp="1"/>
          </p:cNvSpPr>
          <p:nvPr>
            <p:ph idx="1"/>
          </p:nvPr>
        </p:nvSpPr>
        <p:spPr>
          <a:xfrm>
            <a:off x="1524000" y="1960075"/>
            <a:ext cx="7231063" cy="3732737"/>
          </a:xfrm>
        </p:spPr>
        <p:txBody>
          <a:bodyPr/>
          <a:lstStyle/>
          <a:p>
            <a:pPr eaLnBrk="1" hangingPunct="1"/>
            <a:r>
              <a:rPr lang="en-US" altLang="en-US" sz="3600" b="1" dirty="0" smtClean="0">
                <a:solidFill>
                  <a:srgbClr val="3B5978"/>
                </a:solidFill>
              </a:rPr>
              <a:t>Low academic achievement</a:t>
            </a:r>
          </a:p>
          <a:p>
            <a:pPr eaLnBrk="1" hangingPunct="1"/>
            <a:endParaRPr lang="en-US" altLang="en-US" sz="3600" b="1" dirty="0" smtClean="0">
              <a:solidFill>
                <a:srgbClr val="3B5978"/>
              </a:solidFill>
            </a:endParaRPr>
          </a:p>
          <a:p>
            <a:pPr eaLnBrk="1" hangingPunct="1"/>
            <a:r>
              <a:rPr lang="en-US" altLang="en-US" sz="3600" b="1" dirty="0" smtClean="0">
                <a:solidFill>
                  <a:srgbClr val="3B5978"/>
                </a:solidFill>
              </a:rPr>
              <a:t>Above average dropout rates</a:t>
            </a:r>
            <a:endParaRPr lang="en-US" altLang="en-US" sz="3600" dirty="0" smtClean="0">
              <a:solidFill>
                <a:srgbClr val="3B5978"/>
              </a:solidFill>
            </a:endParaRPr>
          </a:p>
          <a:p>
            <a:pPr eaLnBrk="1" hangingPunct="1"/>
            <a:endParaRPr lang="en-US" altLang="en-US" sz="3600" b="1" dirty="0" smtClean="0">
              <a:solidFill>
                <a:srgbClr val="3B5978"/>
              </a:solidFill>
            </a:endParaRPr>
          </a:p>
          <a:p>
            <a:pPr eaLnBrk="1" hangingPunct="1"/>
            <a:r>
              <a:rPr lang="en-US" altLang="en-US" sz="3600" b="1" dirty="0" smtClean="0">
                <a:solidFill>
                  <a:srgbClr val="3B5978"/>
                </a:solidFill>
              </a:rPr>
              <a:t>Higher than average arrest rates</a:t>
            </a:r>
          </a:p>
        </p:txBody>
      </p:sp>
      <p:pic>
        <p:nvPicPr>
          <p:cNvPr id="9225" name="Picture 10"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1938338"/>
            <a:ext cx="8683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t="18788" b="18788"/>
          <a:stretch>
            <a:fillRect/>
          </a:stretch>
        </p:blipFill>
        <p:spPr bwMode="auto">
          <a:xfrm>
            <a:off x="601663" y="3279775"/>
            <a:ext cx="77787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2"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50" y="4559300"/>
            <a:ext cx="7747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9600" y="5257800"/>
            <a:ext cx="5181600" cy="830263"/>
          </a:xfrm>
          <a:prstGeom prst="rect">
            <a:avLst/>
          </a:prstGeom>
          <a:noFill/>
        </p:spPr>
        <p:txBody>
          <a:bodyPr>
            <a:spAutoFit/>
          </a:bodyPr>
          <a:lstStyle/>
          <a:p>
            <a:pPr>
              <a:defRPr/>
            </a:pPr>
            <a:r>
              <a:rPr lang="en-US" sz="1600" dirty="0">
                <a:solidFill>
                  <a:schemeClr val="tx2">
                    <a:lumMod val="75000"/>
                  </a:schemeClr>
                </a:solidFill>
                <a:latin typeface="+mn-lt"/>
                <a:ea typeface="Arial" pitchFamily="34" charset="0"/>
                <a:cs typeface="Franklin Gothic Book" pitchFamily="34" charset="0"/>
              </a:rPr>
              <a:t>For more information: </a:t>
            </a:r>
          </a:p>
          <a:p>
            <a:pPr>
              <a:defRPr/>
            </a:pPr>
            <a:r>
              <a:rPr lang="en-US" sz="1600" dirty="0">
                <a:solidFill>
                  <a:schemeClr val="tx2">
                    <a:lumMod val="75000"/>
                  </a:schemeClr>
                </a:solidFill>
                <a:latin typeface="+mn-lt"/>
                <a:ea typeface="Arial" pitchFamily="34" charset="0"/>
                <a:cs typeface="Franklin Gothic Book" pitchFamily="34" charset="0"/>
              </a:rPr>
              <a:t>Sanford et al., 2011; NAEP, 2013; </a:t>
            </a:r>
          </a:p>
          <a:p>
            <a:pPr>
              <a:defRPr/>
            </a:pPr>
            <a:r>
              <a:rPr lang="en-US" sz="1600" dirty="0">
                <a:solidFill>
                  <a:schemeClr val="tx2">
                    <a:lumMod val="75000"/>
                  </a:schemeClr>
                </a:solidFill>
                <a:latin typeface="+mn-lt"/>
                <a:ea typeface="Arial" pitchFamily="34" charset="0"/>
                <a:cs typeface="Franklin Gothic Book" pitchFamily="34" charset="0"/>
              </a:rPr>
              <a:t>Planty et al., 2008, Aud et al., 2012 </a:t>
            </a:r>
          </a:p>
        </p:txBody>
      </p:sp>
    </p:spTree>
    <p:extLst>
      <p:ext uri="{BB962C8B-B14F-4D97-AF65-F5344CB8AC3E}">
        <p14:creationId xmlns:p14="http://schemas.microsoft.com/office/powerpoint/2010/main" val="3480787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A792CB-E7E5-4B58-BC82-5D11612CB154}" type="slidenum">
              <a:rPr lang="en-US" smtClean="0">
                <a:solidFill>
                  <a:schemeClr val="tx2">
                    <a:lumMod val="75000"/>
                  </a:schemeClr>
                </a:solidFill>
              </a:rPr>
              <a:pPr/>
              <a:t>14</a:t>
            </a:fld>
            <a:endParaRPr lang="en-US" dirty="0">
              <a:solidFill>
                <a:schemeClr val="tx2">
                  <a:lumMod val="75000"/>
                </a:schemeClr>
              </a:solidFill>
            </a:endParaRPr>
          </a:p>
        </p:txBody>
      </p:sp>
      <p:sp>
        <p:nvSpPr>
          <p:cNvPr id="5" name="Title 4"/>
          <p:cNvSpPr>
            <a:spLocks noGrp="1"/>
          </p:cNvSpPr>
          <p:nvPr>
            <p:ph type="title"/>
          </p:nvPr>
        </p:nvSpPr>
        <p:spPr/>
        <p:txBody>
          <a:bodyPr/>
          <a:lstStyle/>
          <a:p>
            <a:r>
              <a:rPr lang="en-US" dirty="0" smtClean="0">
                <a:solidFill>
                  <a:schemeClr val="tx2">
                    <a:lumMod val="75000"/>
                  </a:schemeClr>
                </a:solidFill>
              </a:rPr>
              <a:t>Why RDA? </a:t>
            </a:r>
            <a:endParaRPr lang="en-US" dirty="0">
              <a:solidFill>
                <a:schemeClr val="tx2">
                  <a:lumMod val="75000"/>
                </a:schemeClr>
              </a:solidFill>
            </a:endParaRPr>
          </a:p>
        </p:txBody>
      </p:sp>
      <p:sp>
        <p:nvSpPr>
          <p:cNvPr id="3" name="Content Placeholder 2"/>
          <p:cNvSpPr>
            <a:spLocks noGrp="1"/>
          </p:cNvSpPr>
          <p:nvPr>
            <p:ph idx="1"/>
          </p:nvPr>
        </p:nvSpPr>
        <p:spPr>
          <a:xfrm>
            <a:off x="381000" y="1524000"/>
            <a:ext cx="8531225" cy="4416951"/>
          </a:xfrm>
        </p:spPr>
        <p:txBody>
          <a:bodyPr>
            <a:noAutofit/>
          </a:bodyPr>
          <a:lstStyle/>
          <a:p>
            <a:pPr marL="227013" indent="-227013">
              <a:buFont typeface="Arial" pitchFamily="34" charset="0"/>
              <a:buChar char="•"/>
            </a:pPr>
            <a:r>
              <a:rPr lang="en-US" sz="2400" dirty="0" smtClean="0"/>
              <a:t>30 year focus on compliance improved compliance</a:t>
            </a:r>
          </a:p>
          <a:p>
            <a:pPr marL="227013" indent="-227013">
              <a:buFont typeface="Arial" pitchFamily="34" charset="0"/>
              <a:buChar char="•"/>
            </a:pPr>
            <a:r>
              <a:rPr lang="en-US" sz="2400" dirty="0"/>
              <a:t>S</a:t>
            </a:r>
            <a:r>
              <a:rPr lang="en-US" sz="2400" dirty="0" smtClean="0"/>
              <a:t>tates are not seeing improved results</a:t>
            </a:r>
          </a:p>
          <a:p>
            <a:pPr lvl="1"/>
            <a:r>
              <a:rPr lang="en-US" sz="2400" b="1" dirty="0" smtClean="0"/>
              <a:t>Young children are not coming to Kindergarten prepared to learn</a:t>
            </a:r>
          </a:p>
          <a:p>
            <a:pPr lvl="1"/>
            <a:r>
              <a:rPr lang="en-US" sz="2400" dirty="0" smtClean="0"/>
              <a:t>In many locations, a significant achievement gap exists between children with disabilities and their general education peers</a:t>
            </a:r>
          </a:p>
          <a:p>
            <a:pPr lvl="1"/>
            <a:r>
              <a:rPr lang="en-US" sz="2400" dirty="0"/>
              <a:t>C</a:t>
            </a:r>
            <a:r>
              <a:rPr lang="en-US" sz="2400" dirty="0" smtClean="0"/>
              <a:t>hildren are dropping out of school </a:t>
            </a:r>
          </a:p>
          <a:p>
            <a:pPr lvl="1"/>
            <a:r>
              <a:rPr lang="en-US" sz="2400" dirty="0" smtClean="0"/>
              <a:t>Many children who do graduate with a regular education diploma are not college and career ready</a:t>
            </a:r>
          </a:p>
          <a:p>
            <a:pPr marL="227013" lvl="1" indent="0">
              <a:buNone/>
            </a:pPr>
            <a:endParaRPr lang="en-US" sz="300" dirty="0">
              <a:solidFill>
                <a:srgbClr val="7CA9DA"/>
              </a:solidFill>
            </a:endParaRPr>
          </a:p>
          <a:p>
            <a:pPr marL="227013" lvl="1" indent="0">
              <a:buNone/>
            </a:pPr>
            <a:r>
              <a:rPr lang="en-US" sz="1800" dirty="0" smtClean="0"/>
              <a:t>(Michael Yudin, Assistant Secretary, Office of Special Education &amp; Rehabilitative Services</a:t>
            </a:r>
            <a:r>
              <a:rPr lang="en-US" sz="1800" dirty="0" smtClean="0"/>
              <a:t>) </a:t>
            </a:r>
            <a:endParaRPr lang="en-US" sz="1800" dirty="0" smtClean="0"/>
          </a:p>
        </p:txBody>
      </p:sp>
    </p:spTree>
    <p:extLst>
      <p:ext uri="{BB962C8B-B14F-4D97-AF65-F5344CB8AC3E}">
        <p14:creationId xmlns:p14="http://schemas.microsoft.com/office/powerpoint/2010/main" val="548910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B57B49-4CB0-4171-B37A-651259734528}" type="slidenum">
              <a:rPr lang="en-US" smtClean="0">
                <a:solidFill>
                  <a:schemeClr val="tx2">
                    <a:lumMod val="75000"/>
                  </a:schemeClr>
                </a:solidFill>
              </a:rPr>
              <a:pPr/>
              <a:t>15</a:t>
            </a:fld>
            <a:endParaRPr lang="en-US" dirty="0">
              <a:solidFill>
                <a:schemeClr val="tx2">
                  <a:lumMod val="75000"/>
                </a:schemeClr>
              </a:solidFill>
            </a:endParaRPr>
          </a:p>
        </p:txBody>
      </p:sp>
      <p:sp>
        <p:nvSpPr>
          <p:cNvPr id="2" name="Title 1"/>
          <p:cNvSpPr>
            <a:spLocks noGrp="1"/>
          </p:cNvSpPr>
          <p:nvPr>
            <p:ph type="title"/>
          </p:nvPr>
        </p:nvSpPr>
        <p:spPr/>
        <p:txBody>
          <a:bodyPr>
            <a:normAutofit fontScale="90000"/>
          </a:bodyPr>
          <a:lstStyle/>
          <a:p>
            <a:r>
              <a:rPr lang="en-US" dirty="0" smtClean="0"/>
              <a:t>High Quality Early Intervention</a:t>
            </a:r>
            <a:endParaRPr lang="en-US" dirty="0"/>
          </a:p>
        </p:txBody>
      </p:sp>
      <p:sp>
        <p:nvSpPr>
          <p:cNvPr id="3" name="Content Placeholder 2"/>
          <p:cNvSpPr>
            <a:spLocks noGrp="1"/>
          </p:cNvSpPr>
          <p:nvPr>
            <p:ph idx="1"/>
          </p:nvPr>
        </p:nvSpPr>
        <p:spPr>
          <a:xfrm>
            <a:off x="609600" y="1371600"/>
            <a:ext cx="8224837" cy="4112150"/>
          </a:xfrm>
        </p:spPr>
        <p:txBody>
          <a:bodyPr>
            <a:noAutofit/>
          </a:bodyPr>
          <a:lstStyle/>
          <a:p>
            <a:pPr>
              <a:buNone/>
            </a:pPr>
            <a:r>
              <a:rPr lang="en-US" sz="2000" dirty="0" smtClean="0">
                <a:solidFill>
                  <a:schemeClr val="tx2">
                    <a:lumMod val="75000"/>
                  </a:schemeClr>
                </a:solidFill>
              </a:rPr>
              <a:t>Studies show that children who participate in quality early intervention and preschool programs are:</a:t>
            </a:r>
          </a:p>
          <a:p>
            <a:pPr marL="227013" indent="-227013">
              <a:buFont typeface="Arial" panose="020B0604020202020204" pitchFamily="34" charset="0"/>
              <a:buChar char="•"/>
            </a:pPr>
            <a:r>
              <a:rPr lang="en-US" sz="2000" dirty="0" smtClean="0">
                <a:solidFill>
                  <a:schemeClr val="tx2">
                    <a:lumMod val="75000"/>
                  </a:schemeClr>
                </a:solidFill>
              </a:rPr>
              <a:t>More likely to graduate from high school</a:t>
            </a:r>
          </a:p>
          <a:p>
            <a:pPr marL="227013" indent="-227013">
              <a:buFont typeface="Arial" panose="020B0604020202020204" pitchFamily="34" charset="0"/>
              <a:buChar char="•"/>
            </a:pPr>
            <a:r>
              <a:rPr lang="en-US" sz="2000" dirty="0" smtClean="0">
                <a:solidFill>
                  <a:schemeClr val="tx2">
                    <a:lumMod val="75000"/>
                  </a:schemeClr>
                </a:solidFill>
              </a:rPr>
              <a:t>More likely to have a job</a:t>
            </a:r>
          </a:p>
          <a:p>
            <a:pPr marL="227013" indent="-227013">
              <a:buFont typeface="Arial" panose="020B0604020202020204" pitchFamily="34" charset="0"/>
              <a:buChar char="•"/>
            </a:pPr>
            <a:r>
              <a:rPr lang="en-US" sz="2000" dirty="0" smtClean="0">
                <a:solidFill>
                  <a:schemeClr val="tx2">
                    <a:lumMod val="75000"/>
                  </a:schemeClr>
                </a:solidFill>
              </a:rPr>
              <a:t>Less likely to have committed crimes</a:t>
            </a:r>
          </a:p>
          <a:p>
            <a:pPr marL="227013" indent="-227013">
              <a:buFont typeface="Arial" panose="020B0604020202020204" pitchFamily="34" charset="0"/>
              <a:buChar char="•"/>
            </a:pPr>
            <a:r>
              <a:rPr lang="en-US" sz="2000" dirty="0" smtClean="0">
                <a:solidFill>
                  <a:schemeClr val="tx2">
                    <a:lumMod val="75000"/>
                  </a:schemeClr>
                </a:solidFill>
              </a:rPr>
              <a:t>More likely to attend a 4-year college</a:t>
            </a:r>
          </a:p>
          <a:p>
            <a:pPr marL="227013" indent="-227013">
              <a:buFont typeface="Arial" panose="020B0604020202020204" pitchFamily="34" charset="0"/>
              <a:buChar char="•"/>
            </a:pPr>
            <a:r>
              <a:rPr lang="en-US" sz="2000" dirty="0" smtClean="0">
                <a:solidFill>
                  <a:schemeClr val="tx2">
                    <a:lumMod val="75000"/>
                  </a:schemeClr>
                </a:solidFill>
              </a:rPr>
              <a:t>Less likely to be a teen parent</a:t>
            </a:r>
          </a:p>
          <a:p>
            <a:pPr marL="227013" indent="-227013">
              <a:buFont typeface="Arial" panose="020B0604020202020204" pitchFamily="34" charset="0"/>
              <a:buChar char="•"/>
            </a:pPr>
            <a:r>
              <a:rPr lang="en-US" sz="2000" dirty="0" smtClean="0">
                <a:solidFill>
                  <a:schemeClr val="tx2">
                    <a:lumMod val="75000"/>
                  </a:schemeClr>
                </a:solidFill>
              </a:rPr>
              <a:t>Less likely to use drugs</a:t>
            </a:r>
          </a:p>
          <a:p>
            <a:pPr marL="227013" indent="-227013">
              <a:buFont typeface="Arial" panose="020B0604020202020204" pitchFamily="34" charset="0"/>
              <a:buChar char="•"/>
            </a:pPr>
            <a:r>
              <a:rPr lang="en-US" sz="2000" dirty="0" smtClean="0">
                <a:solidFill>
                  <a:schemeClr val="tx2">
                    <a:lumMod val="75000"/>
                  </a:schemeClr>
                </a:solidFill>
              </a:rPr>
              <a:t>More likely to earn higher income</a:t>
            </a:r>
          </a:p>
          <a:p>
            <a:pPr marL="227013" indent="-227013">
              <a:buFont typeface="Arial" panose="020B0604020202020204" pitchFamily="34" charset="0"/>
              <a:buChar char="•"/>
            </a:pPr>
            <a:r>
              <a:rPr lang="en-US" sz="2000" dirty="0" smtClean="0">
                <a:solidFill>
                  <a:schemeClr val="tx2">
                    <a:lumMod val="75000"/>
                  </a:schemeClr>
                </a:solidFill>
              </a:rPr>
              <a:t>More likely to healthy</a:t>
            </a:r>
          </a:p>
          <a:p>
            <a:pPr marL="227013" indent="-227013">
              <a:buFont typeface="Arial" panose="020B0604020202020204" pitchFamily="34" charset="0"/>
              <a:buChar char="•"/>
            </a:pPr>
            <a:r>
              <a:rPr lang="en-US" sz="2000" dirty="0" smtClean="0">
                <a:solidFill>
                  <a:schemeClr val="tx2">
                    <a:lumMod val="75000"/>
                  </a:schemeClr>
                </a:solidFill>
              </a:rPr>
              <a:t>By kindergarten, about half of those who received early    intervention are no longer considered to have a disability </a:t>
            </a:r>
            <a:r>
              <a:rPr lang="en-US" sz="2400" dirty="0" smtClean="0">
                <a:solidFill>
                  <a:schemeClr val="tx2">
                    <a:lumMod val="75000"/>
                  </a:schemeClr>
                </a:solidFill>
              </a:rPr>
              <a:t>(NEILS)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B3EF2700-A5C6-4DDA-AC06-6B9CBC0647AC}" type="slidenum">
              <a:rPr lang="en-US" altLang="en-US">
                <a:solidFill>
                  <a:schemeClr val="tx2">
                    <a:lumMod val="75000"/>
                  </a:schemeClr>
                </a:solidFill>
              </a:rPr>
              <a:pPr eaLnBrk="1" hangingPunct="1"/>
              <a:t>16</a:t>
            </a:fld>
            <a:endParaRPr lang="en-US" altLang="en-US" dirty="0">
              <a:solidFill>
                <a:schemeClr val="tx2">
                  <a:lumMod val="75000"/>
                </a:schemeClr>
              </a:solidFill>
            </a:endParaRPr>
          </a:p>
        </p:txBody>
      </p:sp>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solidFill>
                  <a:schemeClr val="tx2">
                    <a:lumMod val="75000"/>
                  </a:schemeClr>
                </a:solidFill>
                <a:ea typeface="+mj-ea"/>
                <a:cs typeface="+mj-cs"/>
              </a:rPr>
              <a:t>What is the Vision for RDA?</a:t>
            </a:r>
            <a:endParaRPr lang="en-US" dirty="0">
              <a:solidFill>
                <a:schemeClr val="tx2">
                  <a:lumMod val="75000"/>
                </a:schemeClr>
              </a:solidFill>
              <a:ea typeface="+mj-ea"/>
              <a:cs typeface="+mj-cs"/>
            </a:endParaRPr>
          </a:p>
        </p:txBody>
      </p:sp>
      <p:sp>
        <p:nvSpPr>
          <p:cNvPr id="3" name="Content Placeholder 2"/>
          <p:cNvSpPr>
            <a:spLocks noGrp="1"/>
          </p:cNvSpPr>
          <p:nvPr>
            <p:ph idx="1"/>
          </p:nvPr>
        </p:nvSpPr>
        <p:spPr>
          <a:xfrm>
            <a:off x="685800" y="1676400"/>
            <a:ext cx="8224837" cy="3732737"/>
          </a:xfrm>
        </p:spPr>
        <p:txBody>
          <a:bodyPr rtlCol="0">
            <a:normAutofit/>
          </a:bodyPr>
          <a:lstStyle/>
          <a:p>
            <a:pPr marL="0" indent="0" eaLnBrk="1" fontAlgn="auto" hangingPunct="1">
              <a:spcAft>
                <a:spcPts val="0"/>
              </a:spcAft>
              <a:buFont typeface="Arial" panose="020B0604020202020204" pitchFamily="34" charset="0"/>
              <a:buNone/>
              <a:defRPr/>
            </a:pPr>
            <a:endParaRPr lang="en-US" sz="3200" dirty="0" smtClean="0">
              <a:ea typeface="+mn-ea"/>
              <a:cs typeface="+mn-cs"/>
            </a:endParaRPr>
          </a:p>
          <a:p>
            <a:pPr marL="0" indent="0" eaLnBrk="1" fontAlgn="auto" hangingPunct="1">
              <a:spcAft>
                <a:spcPts val="0"/>
              </a:spcAft>
              <a:buFont typeface="Arial" panose="020B0604020202020204" pitchFamily="34" charset="0"/>
              <a:buNone/>
              <a:defRPr/>
            </a:pPr>
            <a:r>
              <a:rPr lang="en-US" sz="3200" dirty="0" smtClean="0">
                <a:ea typeface="+mn-ea"/>
                <a:cs typeface="+mn-cs"/>
              </a:rPr>
              <a:t>All components of an accountability system will be aligned in a manner that best support States in improving results for infants, toddlers, children and youth with disabilities, and their families</a:t>
            </a:r>
            <a:r>
              <a:rPr lang="en-US" sz="3200" dirty="0" smtClean="0">
                <a:ea typeface="+mn-ea"/>
                <a:cs typeface="+mn-cs"/>
              </a:rPr>
              <a:t>.</a:t>
            </a:r>
            <a:endParaRPr lang="en-US" dirty="0">
              <a:ea typeface="+mn-ea"/>
              <a:cs typeface="+mn-cs"/>
            </a:endParaRPr>
          </a:p>
        </p:txBody>
      </p:sp>
    </p:spTree>
    <p:extLst>
      <p:ext uri="{BB962C8B-B14F-4D97-AF65-F5344CB8AC3E}">
        <p14:creationId xmlns:p14="http://schemas.microsoft.com/office/powerpoint/2010/main" val="2372842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2DB7D65-BDDD-4126-BE83-1BEB1943A9F7}" type="slidenum">
              <a:rPr lang="en-US" altLang="en-US">
                <a:solidFill>
                  <a:schemeClr val="tx2">
                    <a:lumMod val="75000"/>
                  </a:schemeClr>
                </a:solidFill>
              </a:rPr>
              <a:pPr eaLnBrk="1" hangingPunct="1"/>
              <a:t>17</a:t>
            </a:fld>
            <a:endParaRPr lang="en-US" altLang="en-US" dirty="0">
              <a:solidFill>
                <a:schemeClr val="tx2">
                  <a:lumMod val="75000"/>
                </a:schemeClr>
              </a:solidFill>
            </a:endParaRPr>
          </a:p>
        </p:txBody>
      </p:sp>
      <p:sp>
        <p:nvSpPr>
          <p:cNvPr id="39937" name="Title 1"/>
          <p:cNvSpPr>
            <a:spLocks noGrp="1"/>
          </p:cNvSpPr>
          <p:nvPr>
            <p:ph type="title"/>
          </p:nvPr>
        </p:nvSpPr>
        <p:spPr/>
        <p:txBody>
          <a:bodyPr>
            <a:normAutofit/>
          </a:bodyPr>
          <a:lstStyle/>
          <a:p>
            <a:pPr algn="ctr">
              <a:defRPr/>
            </a:pPr>
            <a:r>
              <a:rPr lang="en-US" sz="4400" dirty="0" smtClean="0">
                <a:solidFill>
                  <a:schemeClr val="tx2">
                    <a:lumMod val="75000"/>
                  </a:schemeClr>
                </a:solidFill>
                <a:ea typeface="ＭＳ Ｐゴシック" charset="0"/>
                <a:cs typeface="ＭＳ Ｐゴシック" charset="0"/>
              </a:rPr>
              <a:t>What are the Components of RDA?</a:t>
            </a:r>
            <a:endParaRPr lang="en-US" sz="4400" dirty="0">
              <a:solidFill>
                <a:schemeClr val="tx2">
                  <a:lumMod val="75000"/>
                </a:schemeClr>
              </a:solidFill>
              <a:ea typeface="ＭＳ Ｐゴシック" charset="0"/>
              <a:cs typeface="ＭＳ Ｐゴシック" charset="0"/>
            </a:endParaRPr>
          </a:p>
        </p:txBody>
      </p:sp>
      <p:sp>
        <p:nvSpPr>
          <p:cNvPr id="14339" name="Content Placeholder 2"/>
          <p:cNvSpPr>
            <a:spLocks noGrp="1"/>
          </p:cNvSpPr>
          <p:nvPr>
            <p:ph idx="1"/>
          </p:nvPr>
        </p:nvSpPr>
        <p:spPr>
          <a:xfrm>
            <a:off x="687388" y="1676400"/>
            <a:ext cx="8224837" cy="3732737"/>
          </a:xfrm>
        </p:spPr>
        <p:txBody>
          <a:bodyPr>
            <a:noAutofit/>
          </a:bodyPr>
          <a:lstStyle/>
          <a:p>
            <a:pPr marL="514350" indent="-514350">
              <a:spcAft>
                <a:spcPts val="1200"/>
              </a:spcAft>
              <a:buFont typeface="+mj-lt"/>
              <a:buAutoNum type="arabicPeriod"/>
            </a:pPr>
            <a:r>
              <a:rPr lang="en-US" altLang="en-US" sz="2600" b="1" dirty="0" smtClean="0"/>
              <a:t>State Performance Plan/Annual Performance Report  </a:t>
            </a:r>
            <a:r>
              <a:rPr lang="en-US" altLang="en-US" sz="2600" dirty="0" smtClean="0"/>
              <a:t>(SPP/APR) measures results and compliance and includes a State Systemic Improvement Plan (SSIP)</a:t>
            </a:r>
          </a:p>
          <a:p>
            <a:pPr marL="514350" indent="-514350">
              <a:spcAft>
                <a:spcPts val="1200"/>
              </a:spcAft>
              <a:buFont typeface="+mj-lt"/>
              <a:buAutoNum type="arabicPeriod"/>
            </a:pPr>
            <a:r>
              <a:rPr lang="en-US" altLang="en-US" sz="2600" b="1" dirty="0" smtClean="0"/>
              <a:t>Determinations </a:t>
            </a:r>
            <a:r>
              <a:rPr lang="en-US" altLang="en-US" sz="2600" dirty="0" smtClean="0"/>
              <a:t>reflect State performance on results, as well as compliance</a:t>
            </a:r>
          </a:p>
          <a:p>
            <a:pPr marL="514350" indent="-514350">
              <a:spcAft>
                <a:spcPts val="1200"/>
              </a:spcAft>
              <a:buFont typeface="+mj-lt"/>
              <a:buAutoNum type="arabicPeriod"/>
            </a:pPr>
            <a:r>
              <a:rPr lang="en-US" altLang="en-US" sz="2600" b="1" dirty="0" smtClean="0"/>
              <a:t>Differentiated monitoring and support </a:t>
            </a:r>
            <a:r>
              <a:rPr lang="en-US" altLang="en-US" sz="2600" dirty="0" smtClean="0"/>
              <a:t>focuses on improvement in all States, but especially low performing States</a:t>
            </a:r>
          </a:p>
          <a:p>
            <a:endParaRPr lang="en-US" altLang="en-US" sz="2000" dirty="0" smtClean="0">
              <a:latin typeface="Franklin Gothic Book" panose="020B0503020102020204" pitchFamily="34" charset="0"/>
            </a:endParaRPr>
          </a:p>
        </p:txBody>
      </p:sp>
    </p:spTree>
    <p:extLst>
      <p:ext uri="{BB962C8B-B14F-4D97-AF65-F5344CB8AC3E}">
        <p14:creationId xmlns:p14="http://schemas.microsoft.com/office/powerpoint/2010/main" val="2164371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E961E1EA-BC10-41E1-A6E3-05575F72B34D}" type="slidenum">
              <a:rPr lang="en-US" altLang="en-US">
                <a:solidFill>
                  <a:schemeClr val="tx2">
                    <a:lumMod val="75000"/>
                  </a:schemeClr>
                </a:solidFill>
              </a:rPr>
              <a:pPr eaLnBrk="1" hangingPunct="1"/>
              <a:t>18</a:t>
            </a:fld>
            <a:endParaRPr lang="en-US" altLang="en-US" dirty="0">
              <a:solidFill>
                <a:schemeClr val="tx2">
                  <a:lumMod val="75000"/>
                </a:schemeClr>
              </a:solidFill>
            </a:endParaRPr>
          </a:p>
        </p:txBody>
      </p:sp>
      <p:sp>
        <p:nvSpPr>
          <p:cNvPr id="2" name="Title 1"/>
          <p:cNvSpPr>
            <a:spLocks noGrp="1"/>
          </p:cNvSpPr>
          <p:nvPr>
            <p:ph type="title"/>
          </p:nvPr>
        </p:nvSpPr>
        <p:spPr>
          <a:xfrm>
            <a:off x="457200" y="381000"/>
            <a:ext cx="8229600" cy="1143000"/>
          </a:xfrm>
        </p:spPr>
        <p:txBody>
          <a:bodyPr>
            <a:noAutofit/>
          </a:bodyPr>
          <a:lstStyle/>
          <a:p>
            <a:pPr algn="ctr">
              <a:defRPr/>
            </a:pPr>
            <a:r>
              <a:rPr lang="en-US" sz="4000" dirty="0" smtClean="0">
                <a:solidFill>
                  <a:schemeClr val="tx2">
                    <a:lumMod val="75000"/>
                  </a:schemeClr>
                </a:solidFill>
              </a:rPr>
              <a:t>State Performance Plan/ Annual Performance Report</a:t>
            </a:r>
            <a:endParaRPr lang="en-US" sz="4000" dirty="0">
              <a:solidFill>
                <a:schemeClr val="tx2">
                  <a:lumMod val="75000"/>
                </a:schemeClr>
              </a:solidFill>
            </a:endParaRPr>
          </a:p>
        </p:txBody>
      </p:sp>
      <p:sp>
        <p:nvSpPr>
          <p:cNvPr id="19459" name="Content Placeholder 2"/>
          <p:cNvSpPr>
            <a:spLocks noGrp="1"/>
          </p:cNvSpPr>
          <p:nvPr>
            <p:ph idx="1"/>
          </p:nvPr>
        </p:nvSpPr>
        <p:spPr>
          <a:xfrm>
            <a:off x="459582" y="1753663"/>
            <a:ext cx="8224837" cy="3732737"/>
          </a:xfrm>
        </p:spPr>
        <p:txBody>
          <a:bodyPr>
            <a:noAutofit/>
          </a:bodyPr>
          <a:lstStyle/>
          <a:p>
            <a:pPr marL="227013" indent="-227013">
              <a:spcAft>
                <a:spcPts val="1200"/>
              </a:spcAft>
              <a:buFont typeface="Arial" pitchFamily="34" charset="0"/>
              <a:buChar char="•"/>
            </a:pPr>
            <a:r>
              <a:rPr lang="en-US" altLang="en-US" sz="2800" dirty="0" smtClean="0"/>
              <a:t>New 6 year SPPs were due on February 1, 2015</a:t>
            </a:r>
            <a:endParaRPr lang="en-US" altLang="en-US" sz="2800" baseline="30000" dirty="0" smtClean="0"/>
          </a:p>
          <a:p>
            <a:pPr marL="227013" indent="-227013">
              <a:spcAft>
                <a:spcPts val="1200"/>
              </a:spcAft>
              <a:buFont typeface="Arial" pitchFamily="34" charset="0"/>
              <a:buChar char="•"/>
            </a:pPr>
            <a:r>
              <a:rPr lang="en-US" altLang="en-US" sz="2800" dirty="0" smtClean="0"/>
              <a:t>OSEP staff reviewed Indicators 1-16 in the SPPs and provided initial input to States </a:t>
            </a:r>
          </a:p>
          <a:p>
            <a:pPr marL="227013" indent="-227013">
              <a:spcAft>
                <a:spcPts val="1200"/>
              </a:spcAft>
              <a:buFont typeface="Arial" pitchFamily="34" charset="0"/>
              <a:buChar char="•"/>
            </a:pPr>
            <a:r>
              <a:rPr lang="en-US" altLang="en-US" sz="2800" dirty="0" smtClean="0"/>
              <a:t>A new indicator in the SPPs (Indicator C11/B17) is the </a:t>
            </a:r>
            <a:r>
              <a:rPr lang="en-US" altLang="en-US" sz="2800" b="1" dirty="0" smtClean="0"/>
              <a:t>State Systemic Improvement Plan (SSIP</a:t>
            </a:r>
            <a:r>
              <a:rPr lang="en-US" altLang="en-US" sz="2800" dirty="0" smtClean="0"/>
              <a:t>),</a:t>
            </a:r>
            <a:r>
              <a:rPr lang="en-US" altLang="en-US" sz="2800" b="1" dirty="0" smtClean="0"/>
              <a:t> </a:t>
            </a:r>
            <a:r>
              <a:rPr lang="en-US" altLang="en-US" sz="2800" dirty="0" smtClean="0"/>
              <a:t>a comprehensive, multi-year plan focused on improving results for student with disabilities which was due April 1</a:t>
            </a:r>
            <a:r>
              <a:rPr lang="en-US" altLang="en-US" sz="2800" baseline="30000" dirty="0" smtClean="0"/>
              <a:t>st</a:t>
            </a:r>
            <a:endParaRPr lang="en-US" altLang="en-US" sz="2800" dirty="0" smtClean="0"/>
          </a:p>
        </p:txBody>
      </p:sp>
    </p:spTree>
    <p:extLst>
      <p:ext uri="{BB962C8B-B14F-4D97-AF65-F5344CB8AC3E}">
        <p14:creationId xmlns:p14="http://schemas.microsoft.com/office/powerpoint/2010/main" val="3983046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5F01B1A-7A36-4BCE-857A-2390A10656B8}" type="slidenum">
              <a:rPr lang="en-US" altLang="en-US">
                <a:solidFill>
                  <a:schemeClr val="tx2">
                    <a:lumMod val="75000"/>
                  </a:schemeClr>
                </a:solidFill>
              </a:rPr>
              <a:pPr eaLnBrk="1" hangingPunct="1"/>
              <a:t>19</a:t>
            </a:fld>
            <a:endParaRPr lang="en-US" altLang="en-US" dirty="0">
              <a:solidFill>
                <a:schemeClr val="tx2">
                  <a:lumMod val="75000"/>
                </a:schemeClr>
              </a:solidFill>
            </a:endParaRPr>
          </a:p>
        </p:txBody>
      </p:sp>
      <p:graphicFrame>
        <p:nvGraphicFramePr>
          <p:cNvPr id="7" name="Content Placeholder 3" descr="This table splits up the steps for the State Systemic Improvement Plan by it's three phases. Each phase lists the steps that should be accomplished in that phase."/>
          <p:cNvGraphicFramePr>
            <a:graphicFrameLocks noGrp="1"/>
          </p:cNvGraphicFramePr>
          <p:nvPr>
            <p:extLst>
              <p:ext uri="{D42A27DB-BD31-4B8C-83A1-F6EECF244321}">
                <p14:modId xmlns:p14="http://schemas.microsoft.com/office/powerpoint/2010/main" val="2945999081"/>
              </p:ext>
            </p:extLst>
          </p:nvPr>
        </p:nvGraphicFramePr>
        <p:xfrm>
          <a:off x="381000" y="304800"/>
          <a:ext cx="8438616" cy="5608320"/>
        </p:xfrm>
        <a:graphic>
          <a:graphicData uri="http://schemas.openxmlformats.org/drawingml/2006/table">
            <a:tbl>
              <a:tblPr firstRow="1"/>
              <a:tblGrid>
                <a:gridCol w="2812872"/>
                <a:gridCol w="2812872"/>
                <a:gridCol w="2812872"/>
              </a:tblGrid>
              <a:tr h="759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MS PGothic" pitchFamily="34" charset="-128"/>
                        </a:rPr>
                        <a:t>Year 1—</a:t>
                      </a:r>
                      <a:br>
                        <a:rPr kumimoji="0" lang="en-US" sz="1800" b="1" i="0" u="none" strike="noStrike" cap="none" normalizeH="0" baseline="0" dirty="0" smtClean="0">
                          <a:ln>
                            <a:noFill/>
                          </a:ln>
                          <a:solidFill>
                            <a:srgbClr val="FFFFFF"/>
                          </a:solidFill>
                          <a:effectLst/>
                          <a:latin typeface="Calibri" pitchFamily="34" charset="0"/>
                          <a:ea typeface="MS PGothic" pitchFamily="34" charset="-128"/>
                        </a:rPr>
                      </a:br>
                      <a:r>
                        <a:rPr kumimoji="0" lang="en-US" sz="1800" b="1" i="0" u="none" strike="noStrike" cap="none" normalizeH="0" baseline="0" dirty="0" smtClean="0">
                          <a:ln>
                            <a:noFill/>
                          </a:ln>
                          <a:solidFill>
                            <a:srgbClr val="FFFFFF"/>
                          </a:solidFill>
                          <a:effectLst/>
                          <a:latin typeface="Calibri" pitchFamily="34" charset="0"/>
                          <a:ea typeface="MS PGothic" pitchFamily="34" charset="-128"/>
                        </a:rPr>
                        <a:t>FFY 2013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MS PGothic" pitchFamily="34" charset="-128"/>
                        </a:rPr>
                        <a:t>Delivered by Apr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E58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MS PGothic" pitchFamily="34" charset="-128"/>
                        </a:rPr>
                        <a:t>Year 2—</a:t>
                      </a:r>
                      <a:br>
                        <a:rPr kumimoji="0" lang="en-US" sz="1800" b="1" i="0" u="none" strike="noStrike" cap="none" normalizeH="0" baseline="0" dirty="0" smtClean="0">
                          <a:ln>
                            <a:noFill/>
                          </a:ln>
                          <a:solidFill>
                            <a:srgbClr val="FFFFFF"/>
                          </a:solidFill>
                          <a:effectLst/>
                          <a:latin typeface="Calibri" pitchFamily="34" charset="0"/>
                          <a:ea typeface="MS PGothic" pitchFamily="34" charset="-128"/>
                        </a:rPr>
                      </a:br>
                      <a:r>
                        <a:rPr kumimoji="0" lang="en-US" sz="1800" b="1" i="0" u="none" strike="noStrike" cap="none" normalizeH="0" baseline="0" dirty="0" smtClean="0">
                          <a:ln>
                            <a:noFill/>
                          </a:ln>
                          <a:solidFill>
                            <a:srgbClr val="FFFFFF"/>
                          </a:solidFill>
                          <a:effectLst/>
                          <a:latin typeface="Calibri" pitchFamily="34" charset="0"/>
                          <a:ea typeface="MS PGothic" pitchFamily="34" charset="-128"/>
                        </a:rPr>
                        <a:t>FFY 2014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MS PGothic" pitchFamily="34" charset="-128"/>
                        </a:rPr>
                        <a:t>Delivered by Feb 2016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E58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MS PGothic" pitchFamily="34" charset="-128"/>
                        </a:rPr>
                        <a:t>Years 3-6—</a:t>
                      </a:r>
                      <a:br>
                        <a:rPr kumimoji="0" lang="en-US" sz="1800" b="1" i="0" u="none" strike="noStrike" cap="none" normalizeH="0" baseline="0" dirty="0" smtClean="0">
                          <a:ln>
                            <a:noFill/>
                          </a:ln>
                          <a:solidFill>
                            <a:srgbClr val="FFFFFF"/>
                          </a:solidFill>
                          <a:effectLst/>
                          <a:latin typeface="Calibri" pitchFamily="34" charset="0"/>
                          <a:ea typeface="MS PGothic" pitchFamily="34" charset="-128"/>
                        </a:rPr>
                      </a:br>
                      <a:r>
                        <a:rPr kumimoji="0" lang="en-US" sz="1800" b="1" i="0" u="none" strike="noStrike" cap="none" normalizeH="0" baseline="0" dirty="0" smtClean="0">
                          <a:ln>
                            <a:noFill/>
                          </a:ln>
                          <a:solidFill>
                            <a:srgbClr val="FFFFFF"/>
                          </a:solidFill>
                          <a:effectLst/>
                          <a:latin typeface="Calibri" pitchFamily="34" charset="0"/>
                          <a:ea typeface="MS PGothic" pitchFamily="34" charset="-128"/>
                        </a:rPr>
                        <a:t>FFY 2015-18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MS PGothic" pitchFamily="34" charset="-128"/>
                        </a:rPr>
                        <a:t>Feb 2017- Feb 2020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E58C4"/>
                    </a:solidFill>
                  </a:tcPr>
                </a:tc>
              </a:tr>
              <a:tr h="835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43F6A"/>
                          </a:solidFill>
                          <a:effectLst/>
                          <a:latin typeface="Calibri" pitchFamily="34" charset="0"/>
                          <a:ea typeface="MS PGothic" pitchFamily="34" charset="-128"/>
                        </a:rPr>
                        <a:t>Phase 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43F6A"/>
                          </a:solidFill>
                          <a:effectLst/>
                          <a:latin typeface="Calibri" pitchFamily="34" charset="0"/>
                          <a:ea typeface="MS PGothic" pitchFamily="34" charset="-128"/>
                        </a:rPr>
                        <a:t>Analysis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43F6A"/>
                          </a:solidFill>
                          <a:effectLst/>
                          <a:latin typeface="Calibri" pitchFamily="34" charset="0"/>
                          <a:ea typeface="MS PGothic" pitchFamily="34" charset="-128"/>
                        </a:rPr>
                        <a:t>Phase 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43F6A"/>
                          </a:solidFill>
                          <a:effectLst/>
                          <a:latin typeface="Calibri" pitchFamily="34" charset="0"/>
                          <a:ea typeface="MS PGothic" pitchFamily="34" charset="-128"/>
                        </a:rPr>
                        <a:t>Plan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43F6A"/>
                          </a:solidFill>
                          <a:effectLst/>
                          <a:latin typeface="Calibri" pitchFamily="34" charset="0"/>
                          <a:ea typeface="MS PGothic" pitchFamily="34" charset="-128"/>
                        </a:rPr>
                        <a:t>Phase III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43F6A"/>
                          </a:solidFill>
                          <a:effectLst/>
                          <a:latin typeface="Calibri" pitchFamily="34" charset="0"/>
                          <a:ea typeface="MS PGothic" pitchFamily="34" charset="-128"/>
                        </a:rPr>
                        <a:t>Implementation and Evaluation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r>
              <a:tr h="3064370">
                <a:tc>
                  <a:txBody>
                    <a:bodyPr/>
                    <a:lstStyle/>
                    <a:p>
                      <a:pPr marL="230188" marR="0" lvl="0" indent="-230188"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Data Analysis ; </a:t>
                      </a:r>
                    </a:p>
                    <a:p>
                      <a:pPr marL="230188" marR="0" lvl="0" indent="-230188"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Infrastructure Analysis;</a:t>
                      </a:r>
                    </a:p>
                    <a:p>
                      <a:pPr marL="230188" marR="0" lvl="0" indent="-230188"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State-identified measureable result;</a:t>
                      </a:r>
                    </a:p>
                    <a:p>
                      <a:pPr marL="230188" marR="0" lvl="0" indent="-230188"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Coherent Improvement Strategies;</a:t>
                      </a:r>
                    </a:p>
                    <a:p>
                      <a:pPr marL="230188" marR="0" lvl="0" indent="-230188"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Theory of 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p>
                      <a:pPr marL="230188" marR="0" lvl="0" indent="-230188"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Multi-year plan addressing:</a:t>
                      </a:r>
                    </a:p>
                    <a:p>
                      <a:pPr marL="401638" marR="0" lvl="1" indent="-171450"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Phase I Content/Updates</a:t>
                      </a:r>
                    </a:p>
                    <a:p>
                      <a:pPr marL="401638" marR="0" lvl="1" indent="-171450"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Infrastructure Development; </a:t>
                      </a:r>
                    </a:p>
                    <a:p>
                      <a:pPr marL="401638" marR="0" lvl="1" indent="-171450"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Support EIS Program/LEA in Implementing Evidence-Based Practices;</a:t>
                      </a:r>
                    </a:p>
                    <a:p>
                      <a:pPr marL="401638" marR="0" lvl="1" indent="-171450" algn="l" defTabSz="914400" rtl="0" eaLnBrk="1" fontAlgn="base" latinLnBrk="0" hangingPunct="1">
                        <a:lnSpc>
                          <a:spcPct val="100000"/>
                        </a:lnSpc>
                        <a:spcBef>
                          <a:spcPct val="0"/>
                        </a:spcBef>
                        <a:spcAft>
                          <a:spcPts val="600"/>
                        </a:spcAft>
                        <a:buClr>
                          <a:srgbClr val="3477B2"/>
                        </a:buClr>
                        <a:buSzTx/>
                        <a:buFont typeface="Arial" pitchFamily="34" charset="0"/>
                        <a:buChar char="•"/>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Evaluation Plan.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p>
                      <a:pPr marL="0" marR="0" lvl="0" indent="0" algn="l" defTabSz="914400" rtl="0" eaLnBrk="1" fontAlgn="base" latinLnBrk="0" hangingPunct="1">
                        <a:lnSpc>
                          <a:spcPct val="100000"/>
                        </a:lnSpc>
                        <a:spcBef>
                          <a:spcPct val="0"/>
                        </a:spcBef>
                        <a:spcAft>
                          <a:spcPts val="600"/>
                        </a:spcAft>
                        <a:buClr>
                          <a:srgbClr val="3477B2"/>
                        </a:buClr>
                        <a:buSzTx/>
                        <a:buFont typeface="Arial" pitchFamily="34" charset="0"/>
                        <a:buNone/>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Reporting on Progress including:</a:t>
                      </a:r>
                    </a:p>
                    <a:p>
                      <a:pPr marL="230188" marR="0" lvl="0" indent="-230188" algn="l"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	Phase I and Phase II Content/Updates</a:t>
                      </a:r>
                    </a:p>
                    <a:p>
                      <a:pPr marL="230188" marR="0" lvl="0" indent="-230188" algn="l"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	Progress toward short- and long-term outcomes</a:t>
                      </a:r>
                    </a:p>
                    <a:p>
                      <a:pPr marL="230188" marR="0" lvl="0" indent="-230188" algn="l"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MS PGothic" pitchFamily="34" charset="-128"/>
                        </a:rPr>
                        <a:t>•	Revisions to the SPP and evaluation data to support decision </a:t>
                      </a:r>
                    </a:p>
                    <a:p>
                      <a:pPr marL="230188" marR="0" lvl="0" indent="-230188" algn="l" defTabSz="914400" rtl="0" eaLnBrk="1" fontAlgn="base" latinLnBrk="0" hangingPunct="1">
                        <a:lnSpc>
                          <a:spcPct val="100000"/>
                        </a:lnSpc>
                        <a:spcBef>
                          <a:spcPct val="0"/>
                        </a:spcBef>
                        <a:spcAft>
                          <a:spcPts val="60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r>
            </a:tbl>
          </a:graphicData>
        </a:graphic>
      </p:graphicFrame>
    </p:spTree>
    <p:extLst>
      <p:ext uri="{BB962C8B-B14F-4D97-AF65-F5344CB8AC3E}">
        <p14:creationId xmlns:p14="http://schemas.microsoft.com/office/powerpoint/2010/main" val="488109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2DB7D65-BDDD-4126-BE83-1BEB1943A9F7}" type="slidenum">
              <a:rPr lang="en-US" altLang="en-US">
                <a:solidFill>
                  <a:schemeClr val="tx2">
                    <a:lumMod val="75000"/>
                  </a:schemeClr>
                </a:solidFill>
              </a:rPr>
              <a:pPr eaLnBrk="1" hangingPunct="1"/>
              <a:t>2</a:t>
            </a:fld>
            <a:endParaRPr lang="en-US" altLang="en-US" dirty="0">
              <a:solidFill>
                <a:schemeClr val="tx2">
                  <a:lumMod val="75000"/>
                </a:schemeClr>
              </a:solidFill>
            </a:endParaRPr>
          </a:p>
        </p:txBody>
      </p:sp>
      <p:sp>
        <p:nvSpPr>
          <p:cNvPr id="39937" name="Title 1"/>
          <p:cNvSpPr>
            <a:spLocks noGrp="1"/>
          </p:cNvSpPr>
          <p:nvPr>
            <p:ph type="title"/>
          </p:nvPr>
        </p:nvSpPr>
        <p:spPr/>
        <p:txBody>
          <a:bodyPr>
            <a:normAutofit/>
          </a:bodyPr>
          <a:lstStyle/>
          <a:p>
            <a:pPr algn="ctr">
              <a:defRPr/>
            </a:pPr>
            <a:r>
              <a:rPr lang="en-US" dirty="0" smtClean="0">
                <a:solidFill>
                  <a:schemeClr val="tx2">
                    <a:lumMod val="75000"/>
                  </a:schemeClr>
                </a:solidFill>
                <a:ea typeface="ＭＳ Ｐゴシック" charset="0"/>
                <a:cs typeface="ＭＳ Ｐゴシック" charset="0"/>
              </a:rPr>
              <a:t>Objectives</a:t>
            </a:r>
            <a:endParaRPr lang="en-US" dirty="0">
              <a:solidFill>
                <a:schemeClr val="tx2">
                  <a:lumMod val="75000"/>
                </a:schemeClr>
              </a:solidFill>
              <a:ea typeface="ＭＳ Ｐゴシック" charset="0"/>
              <a:cs typeface="ＭＳ Ｐゴシック" charset="0"/>
            </a:endParaRPr>
          </a:p>
        </p:txBody>
      </p:sp>
      <p:sp>
        <p:nvSpPr>
          <p:cNvPr id="14339" name="Content Placeholder 2"/>
          <p:cNvSpPr>
            <a:spLocks noGrp="1"/>
          </p:cNvSpPr>
          <p:nvPr>
            <p:ph idx="1"/>
          </p:nvPr>
        </p:nvSpPr>
        <p:spPr>
          <a:xfrm>
            <a:off x="687388" y="1676400"/>
            <a:ext cx="8224837" cy="4114800"/>
          </a:xfrm>
        </p:spPr>
        <p:txBody>
          <a:bodyPr>
            <a:noAutofit/>
          </a:bodyPr>
          <a:lstStyle/>
          <a:p>
            <a:pPr marL="457200" lvl="0" indent="-457200">
              <a:buFont typeface="+mj-lt"/>
              <a:buAutoNum type="arabicPeriod"/>
            </a:pPr>
            <a:r>
              <a:rPr lang="en-US" dirty="0" smtClean="0"/>
              <a:t>Provide a national snapshot of state SSIPs</a:t>
            </a:r>
          </a:p>
          <a:p>
            <a:pPr marL="457200" lvl="0" indent="-457200">
              <a:buFont typeface="+mj-lt"/>
              <a:buAutoNum type="arabicPeriod"/>
            </a:pPr>
            <a:r>
              <a:rPr lang="en-US" dirty="0" smtClean="0"/>
              <a:t>Engage in dialogue with participants regarding what needs to happen to improve outcomes for young children with disabilities</a:t>
            </a:r>
          </a:p>
          <a:p>
            <a:pPr marL="457200" lvl="0" indent="-457200">
              <a:buFont typeface="+mj-lt"/>
              <a:buAutoNum type="arabicPeriod"/>
            </a:pPr>
            <a:r>
              <a:rPr lang="en-US" dirty="0" smtClean="0"/>
              <a:t>Provide an opportunity to inform and encourage the broader involvement of the early childhood community in and connection to state SSIP efforts</a:t>
            </a:r>
          </a:p>
          <a:p>
            <a:pPr marL="457200" indent="-457200">
              <a:buFont typeface="+mj-lt"/>
              <a:buAutoNum type="arabicPeriod"/>
            </a:pPr>
            <a:endParaRPr lang="en-US" altLang="en-US" sz="2400" dirty="0" smtClean="0">
              <a:latin typeface="Franklin Gothic Book" panose="020B0503020102020204" pitchFamily="34" charset="0"/>
            </a:endParaRPr>
          </a:p>
        </p:txBody>
      </p:sp>
    </p:spTree>
    <p:extLst>
      <p:ext uri="{BB962C8B-B14F-4D97-AF65-F5344CB8AC3E}">
        <p14:creationId xmlns:p14="http://schemas.microsoft.com/office/powerpoint/2010/main" val="2164371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20</a:t>
            </a:fld>
            <a:endParaRPr lang="en-US" altLang="en-US" dirty="0">
              <a:solidFill>
                <a:schemeClr val="tx2">
                  <a:lumMod val="75000"/>
                </a:schemeClr>
              </a:solidFill>
            </a:endParaRPr>
          </a:p>
        </p:txBody>
      </p:sp>
      <p:sp>
        <p:nvSpPr>
          <p:cNvPr id="2" name="Title 1"/>
          <p:cNvSpPr>
            <a:spLocks noGrp="1"/>
          </p:cNvSpPr>
          <p:nvPr>
            <p:ph type="title"/>
          </p:nvPr>
        </p:nvSpPr>
        <p:spPr>
          <a:xfrm>
            <a:off x="669094" y="2133600"/>
            <a:ext cx="8229600" cy="1143000"/>
          </a:xfrm>
        </p:spPr>
        <p:txBody>
          <a:bodyPr>
            <a:normAutofit fontScale="90000"/>
          </a:bodyPr>
          <a:lstStyle/>
          <a:p>
            <a:r>
              <a:rPr lang="en-US" dirty="0" smtClean="0">
                <a:solidFill>
                  <a:schemeClr val="tx2">
                    <a:lumMod val="75000"/>
                  </a:schemeClr>
                </a:solidFill>
              </a:rPr>
              <a:t>National Picture of States’ Identified Measureable Results (SIMR)</a:t>
            </a:r>
            <a:endParaRPr lang="en-US" dirty="0">
              <a:solidFill>
                <a:schemeClr val="tx2">
                  <a:lumMod val="75000"/>
                </a:schemeClr>
              </a:solidFill>
            </a:endParaRPr>
          </a:p>
        </p:txBody>
      </p:sp>
      <p:sp>
        <p:nvSpPr>
          <p:cNvPr id="3" name="Subtitle 2"/>
          <p:cNvSpPr>
            <a:spLocks noGrp="1"/>
          </p:cNvSpPr>
          <p:nvPr>
            <p:ph idx="1"/>
          </p:nvPr>
        </p:nvSpPr>
        <p:spPr>
          <a:xfrm>
            <a:off x="687388" y="4226921"/>
            <a:ext cx="8224837" cy="1292750"/>
          </a:xfrm>
        </p:spPr>
        <p:txBody>
          <a:bodyPr>
            <a:noAutofit/>
          </a:bodyPr>
          <a:lstStyle/>
          <a:p>
            <a:pPr marL="0" indent="0">
              <a:buNone/>
            </a:pPr>
            <a:r>
              <a:rPr lang="en-US" sz="1800" dirty="0" smtClean="0">
                <a:solidFill>
                  <a:srgbClr val="002060"/>
                </a:solidFill>
              </a:rPr>
              <a:t>Part C State Profiles: </a:t>
            </a:r>
            <a:r>
              <a:rPr lang="en-US" sz="1800" dirty="0" smtClean="0">
                <a:solidFill>
                  <a:srgbClr val="FF0000"/>
                </a:solidFill>
                <a:hlinkClick r:id="rId3"/>
              </a:rPr>
              <a:t>https</a:t>
            </a:r>
            <a:r>
              <a:rPr lang="en-US" sz="1800" dirty="0">
                <a:solidFill>
                  <a:srgbClr val="FF0000"/>
                </a:solidFill>
                <a:hlinkClick r:id="rId3"/>
              </a:rPr>
              <a:t>://osep.grads360.org/#program/idea-part-c-profiles</a:t>
            </a:r>
            <a:r>
              <a:rPr lang="en-US" sz="1800" dirty="0">
                <a:solidFill>
                  <a:srgbClr val="FF0000"/>
                </a:solidFill>
              </a:rPr>
              <a:t> </a:t>
            </a:r>
            <a:endParaRPr lang="en-US" sz="1800" dirty="0" smtClean="0">
              <a:solidFill>
                <a:srgbClr val="FF0000"/>
              </a:solidFill>
            </a:endParaRPr>
          </a:p>
          <a:p>
            <a:pPr marL="0" indent="0">
              <a:buNone/>
            </a:pPr>
            <a:r>
              <a:rPr lang="en-US" sz="1800" dirty="0" smtClean="0">
                <a:solidFill>
                  <a:srgbClr val="002060"/>
                </a:solidFill>
              </a:rPr>
              <a:t>Part B State Profiles: </a:t>
            </a:r>
            <a:r>
              <a:rPr lang="en-US" sz="1800" dirty="0" smtClean="0">
                <a:solidFill>
                  <a:srgbClr val="FF0000"/>
                </a:solidFill>
                <a:hlinkClick r:id="rId3"/>
              </a:rPr>
              <a:t>https</a:t>
            </a:r>
            <a:r>
              <a:rPr lang="en-US" sz="1800" dirty="0">
                <a:solidFill>
                  <a:srgbClr val="FF0000"/>
                </a:solidFill>
                <a:hlinkClick r:id="rId3"/>
              </a:rPr>
              <a:t>://osep.grads360.org/#</a:t>
            </a:r>
            <a:r>
              <a:rPr lang="en-US" sz="1800" dirty="0" smtClean="0">
                <a:solidFill>
                  <a:srgbClr val="FF0000"/>
                </a:solidFill>
                <a:hlinkClick r:id="rId3"/>
              </a:rPr>
              <a:t>program/idea-part-b-profiles</a:t>
            </a:r>
            <a:endParaRPr lang="en-US" sz="1800" dirty="0">
              <a:solidFill>
                <a:srgbClr val="FF0000"/>
              </a:solidFill>
            </a:endParaRPr>
          </a:p>
        </p:txBody>
      </p:sp>
    </p:spTree>
    <p:extLst>
      <p:ext uri="{BB962C8B-B14F-4D97-AF65-F5344CB8AC3E}">
        <p14:creationId xmlns:p14="http://schemas.microsoft.com/office/powerpoint/2010/main" val="47582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21</a:t>
            </a:fld>
            <a:endParaRPr lang="en-US" altLang="en-US" dirty="0">
              <a:solidFill>
                <a:schemeClr val="tx2">
                  <a:lumMod val="75000"/>
                </a:schemeClr>
              </a:solidFill>
            </a:endParaRPr>
          </a:p>
        </p:txBody>
      </p:sp>
      <p:sp>
        <p:nvSpPr>
          <p:cNvPr id="4" name="Title 3"/>
          <p:cNvSpPr>
            <a:spLocks noGrp="1"/>
          </p:cNvSpPr>
          <p:nvPr>
            <p:ph type="title"/>
          </p:nvPr>
        </p:nvSpPr>
        <p:spPr/>
        <p:txBody>
          <a:bodyPr>
            <a:noAutofit/>
          </a:bodyPr>
          <a:lstStyle/>
          <a:p>
            <a:r>
              <a:rPr lang="en-US" sz="4400" dirty="0" smtClean="0">
                <a:solidFill>
                  <a:schemeClr val="tx2">
                    <a:lumMod val="75000"/>
                  </a:schemeClr>
                </a:solidFill>
              </a:rPr>
              <a:t>Child Outcomes Reported by Part C and Section 619/Preschool</a:t>
            </a:r>
            <a:endParaRPr lang="en-US" sz="4400" dirty="0">
              <a:solidFill>
                <a:schemeClr val="tx2">
                  <a:lumMod val="75000"/>
                </a:schemeClr>
              </a:solidFill>
            </a:endParaRPr>
          </a:p>
        </p:txBody>
      </p:sp>
      <p:sp>
        <p:nvSpPr>
          <p:cNvPr id="5" name="Content Placeholder 4"/>
          <p:cNvSpPr>
            <a:spLocks noGrp="1"/>
          </p:cNvSpPr>
          <p:nvPr>
            <p:ph idx="1"/>
          </p:nvPr>
        </p:nvSpPr>
        <p:spPr>
          <a:xfrm>
            <a:off x="459582" y="1752601"/>
            <a:ext cx="8224837" cy="4035950"/>
          </a:xfrm>
        </p:spPr>
        <p:txBody>
          <a:bodyPr>
            <a:noAutofit/>
          </a:bodyPr>
          <a:lstStyle/>
          <a:p>
            <a:pPr marL="227013" indent="-227013" fontAlgn="base">
              <a:buFont typeface="Arial" pitchFamily="34" charset="0"/>
              <a:buChar char="•"/>
            </a:pPr>
            <a:r>
              <a:rPr lang="en-US" sz="2800" dirty="0" smtClean="0"/>
              <a:t>Percent </a:t>
            </a:r>
            <a:r>
              <a:rPr lang="en-US" sz="2800" dirty="0"/>
              <a:t>of infants and toddlers with </a:t>
            </a:r>
            <a:r>
              <a:rPr lang="en-US" sz="2800" dirty="0" smtClean="0"/>
              <a:t>IFSPs </a:t>
            </a:r>
            <a:r>
              <a:rPr lang="en-US" sz="2800" dirty="0"/>
              <a:t>or </a:t>
            </a:r>
            <a:r>
              <a:rPr lang="en-US" sz="2800" dirty="0" smtClean="0"/>
              <a:t>preschoolers with IEPs </a:t>
            </a:r>
            <a:r>
              <a:rPr lang="en-US" sz="2800" dirty="0"/>
              <a:t>who demonstrate improved:</a:t>
            </a:r>
          </a:p>
          <a:p>
            <a:pPr marL="457201" lvl="1" indent="-227013" fontAlgn="base">
              <a:buFont typeface="Wingdings" pitchFamily="2" charset="2"/>
              <a:buChar char="ü"/>
            </a:pPr>
            <a:r>
              <a:rPr lang="en-US" dirty="0"/>
              <a:t>Positive </a:t>
            </a:r>
            <a:r>
              <a:rPr lang="en-US" dirty="0">
                <a:solidFill>
                  <a:srgbClr val="008000"/>
                </a:solidFill>
              </a:rPr>
              <a:t>social-emotional </a:t>
            </a:r>
            <a:r>
              <a:rPr lang="en-US" dirty="0"/>
              <a:t>skills (including social relationships</a:t>
            </a:r>
            <a:r>
              <a:rPr lang="en-US" dirty="0" smtClean="0"/>
              <a:t>)</a:t>
            </a:r>
            <a:endParaRPr lang="en-US" dirty="0"/>
          </a:p>
          <a:p>
            <a:pPr marL="457201" lvl="1" indent="-227013" fontAlgn="base">
              <a:buFont typeface="Wingdings" pitchFamily="2" charset="2"/>
              <a:buChar char="ü"/>
            </a:pPr>
            <a:r>
              <a:rPr lang="en-US" dirty="0">
                <a:solidFill>
                  <a:srgbClr val="008000"/>
                </a:solidFill>
              </a:rPr>
              <a:t>Acquisition and use of knowledge and skill</a:t>
            </a:r>
            <a:r>
              <a:rPr lang="en-US" dirty="0"/>
              <a:t>s (including early language/</a:t>
            </a:r>
            <a:r>
              <a:rPr lang="en-US" dirty="0" smtClean="0"/>
              <a:t>communication, and </a:t>
            </a:r>
            <a:r>
              <a:rPr lang="en-US" dirty="0"/>
              <a:t>early </a:t>
            </a:r>
            <a:r>
              <a:rPr lang="en-US" dirty="0" smtClean="0"/>
              <a:t>literacy)</a:t>
            </a:r>
            <a:endParaRPr lang="en-US" dirty="0"/>
          </a:p>
          <a:p>
            <a:pPr marL="457201" lvl="1" indent="-227013" fontAlgn="base">
              <a:buFont typeface="Wingdings" pitchFamily="2" charset="2"/>
              <a:buChar char="ü"/>
            </a:pPr>
            <a:r>
              <a:rPr lang="en-US" dirty="0"/>
              <a:t>Use of </a:t>
            </a:r>
            <a:r>
              <a:rPr lang="en-US" dirty="0">
                <a:solidFill>
                  <a:srgbClr val="008000"/>
                </a:solidFill>
              </a:rPr>
              <a:t>appropriate behaviors to meet their </a:t>
            </a:r>
            <a:r>
              <a:rPr lang="en-US" dirty="0" smtClean="0">
                <a:solidFill>
                  <a:srgbClr val="008000"/>
                </a:solidFill>
              </a:rPr>
              <a:t>needs</a:t>
            </a:r>
            <a:endParaRPr lang="en-US" dirty="0"/>
          </a:p>
          <a:p>
            <a:endParaRPr lang="en-US" sz="2800" dirty="0"/>
          </a:p>
        </p:txBody>
      </p:sp>
    </p:spTree>
    <p:extLst>
      <p:ext uri="{BB962C8B-B14F-4D97-AF65-F5344CB8AC3E}">
        <p14:creationId xmlns:p14="http://schemas.microsoft.com/office/powerpoint/2010/main" val="817127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22</a:t>
            </a:fld>
            <a:endParaRPr lang="en-US" altLang="en-US" dirty="0">
              <a:solidFill>
                <a:schemeClr val="tx2">
                  <a:lumMod val="75000"/>
                </a:schemeClr>
              </a:solidFill>
            </a:endParaRPr>
          </a:p>
        </p:txBody>
      </p:sp>
      <p:sp>
        <p:nvSpPr>
          <p:cNvPr id="2" name="Title 1"/>
          <p:cNvSpPr>
            <a:spLocks noGrp="1"/>
          </p:cNvSpPr>
          <p:nvPr>
            <p:ph type="title"/>
          </p:nvPr>
        </p:nvSpPr>
        <p:spPr/>
        <p:txBody>
          <a:bodyPr>
            <a:noAutofit/>
          </a:bodyPr>
          <a:lstStyle/>
          <a:p>
            <a:r>
              <a:rPr lang="en-US" dirty="0" smtClean="0">
                <a:solidFill>
                  <a:schemeClr val="tx2">
                    <a:lumMod val="75000"/>
                  </a:schemeClr>
                </a:solidFill>
              </a:rPr>
              <a:t>Family Outcomes Reported by Part C</a:t>
            </a:r>
            <a:endParaRPr lang="en-US" dirty="0">
              <a:solidFill>
                <a:schemeClr val="tx2">
                  <a:lumMod val="75000"/>
                </a:schemeClr>
              </a:solidFill>
            </a:endParaRPr>
          </a:p>
        </p:txBody>
      </p:sp>
      <p:sp>
        <p:nvSpPr>
          <p:cNvPr id="3" name="Content Placeholder 2"/>
          <p:cNvSpPr>
            <a:spLocks noGrp="1"/>
          </p:cNvSpPr>
          <p:nvPr>
            <p:ph idx="1"/>
          </p:nvPr>
        </p:nvSpPr>
        <p:spPr/>
        <p:txBody>
          <a:bodyPr>
            <a:normAutofit/>
          </a:bodyPr>
          <a:lstStyle/>
          <a:p>
            <a:pPr marL="227013" indent="-227013" fontAlgn="base">
              <a:buFont typeface="Arial" pitchFamily="34" charset="0"/>
              <a:buChar char="•"/>
            </a:pPr>
            <a:r>
              <a:rPr lang="en-US" dirty="0"/>
              <a:t>P</a:t>
            </a:r>
            <a:r>
              <a:rPr lang="en-US" dirty="0" smtClean="0"/>
              <a:t>ercent </a:t>
            </a:r>
            <a:r>
              <a:rPr lang="en-US" dirty="0"/>
              <a:t>of </a:t>
            </a:r>
            <a:r>
              <a:rPr lang="en-US" dirty="0">
                <a:solidFill>
                  <a:srgbClr val="008000"/>
                </a:solidFill>
              </a:rPr>
              <a:t>families</a:t>
            </a:r>
            <a:r>
              <a:rPr lang="en-US" dirty="0"/>
              <a:t> participating in Part C who report that early intervention services have helped their family:</a:t>
            </a:r>
          </a:p>
          <a:p>
            <a:pPr marL="457201" lvl="1" indent="-227013" fontAlgn="base">
              <a:buFont typeface="Wingdings" pitchFamily="2" charset="2"/>
              <a:buChar char="ü"/>
            </a:pPr>
            <a:r>
              <a:rPr lang="en-US" dirty="0">
                <a:solidFill>
                  <a:srgbClr val="008000"/>
                </a:solidFill>
              </a:rPr>
              <a:t>Know their </a:t>
            </a:r>
            <a:r>
              <a:rPr lang="en-US" dirty="0" smtClean="0">
                <a:solidFill>
                  <a:srgbClr val="008000"/>
                </a:solidFill>
              </a:rPr>
              <a:t>rights</a:t>
            </a:r>
            <a:endParaRPr lang="en-US" dirty="0"/>
          </a:p>
          <a:p>
            <a:pPr marL="457201" lvl="1" indent="-227013" fontAlgn="base">
              <a:buFont typeface="Wingdings" pitchFamily="2" charset="2"/>
              <a:buChar char="ü"/>
            </a:pPr>
            <a:r>
              <a:rPr lang="en-US" dirty="0">
                <a:solidFill>
                  <a:srgbClr val="008000"/>
                </a:solidFill>
              </a:rPr>
              <a:t>Effectively communicate their children's </a:t>
            </a:r>
            <a:r>
              <a:rPr lang="en-US" dirty="0" smtClean="0">
                <a:solidFill>
                  <a:srgbClr val="008000"/>
                </a:solidFill>
              </a:rPr>
              <a:t>needs</a:t>
            </a:r>
            <a:endParaRPr lang="en-US" dirty="0"/>
          </a:p>
          <a:p>
            <a:pPr marL="457201" lvl="1" indent="-227013" fontAlgn="base">
              <a:buFont typeface="Wingdings" pitchFamily="2" charset="2"/>
              <a:buChar char="ü"/>
            </a:pPr>
            <a:r>
              <a:rPr lang="en-US" dirty="0">
                <a:solidFill>
                  <a:srgbClr val="008000"/>
                </a:solidFill>
              </a:rPr>
              <a:t>Help their children develop and </a:t>
            </a:r>
            <a:r>
              <a:rPr lang="en-US" dirty="0" smtClean="0">
                <a:solidFill>
                  <a:srgbClr val="008000"/>
                </a:solidFill>
              </a:rPr>
              <a:t>learn</a:t>
            </a:r>
            <a:endParaRPr lang="en-US" dirty="0"/>
          </a:p>
          <a:p>
            <a:endParaRPr lang="en-US" dirty="0"/>
          </a:p>
        </p:txBody>
      </p:sp>
    </p:spTree>
    <p:extLst>
      <p:ext uri="{BB962C8B-B14F-4D97-AF65-F5344CB8AC3E}">
        <p14:creationId xmlns:p14="http://schemas.microsoft.com/office/powerpoint/2010/main" val="226942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23</a:t>
            </a:fld>
            <a:endParaRPr lang="en-US" alt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solidFill>
                  <a:schemeClr val="tx2">
                    <a:lumMod val="75000"/>
                  </a:schemeClr>
                </a:solidFill>
              </a:rPr>
              <a:t>Component </a:t>
            </a:r>
            <a:r>
              <a:rPr lang="en-US" dirty="0">
                <a:solidFill>
                  <a:schemeClr val="tx2">
                    <a:lumMod val="75000"/>
                  </a:schemeClr>
                </a:solidFill>
              </a:rPr>
              <a:t>1 – </a:t>
            </a:r>
            <a:r>
              <a:rPr lang="en-US" dirty="0" smtClean="0">
                <a:solidFill>
                  <a:schemeClr val="tx2">
                    <a:lumMod val="75000"/>
                  </a:schemeClr>
                </a:solidFill>
              </a:rPr>
              <a:t>Data </a:t>
            </a:r>
            <a:r>
              <a:rPr lang="en-US" dirty="0">
                <a:solidFill>
                  <a:schemeClr val="tx2">
                    <a:lumMod val="75000"/>
                  </a:schemeClr>
                </a:solidFill>
              </a:rPr>
              <a:t>Analysis</a:t>
            </a:r>
          </a:p>
        </p:txBody>
      </p:sp>
      <p:sp>
        <p:nvSpPr>
          <p:cNvPr id="2" name="Content Placeholder 1"/>
          <p:cNvSpPr>
            <a:spLocks noGrp="1"/>
          </p:cNvSpPr>
          <p:nvPr>
            <p:ph idx="1"/>
          </p:nvPr>
        </p:nvSpPr>
        <p:spPr>
          <a:xfrm>
            <a:off x="457200" y="1676400"/>
            <a:ext cx="8229600" cy="4038600"/>
          </a:xfrm>
        </p:spPr>
        <p:txBody>
          <a:bodyPr>
            <a:normAutofit lnSpcReduction="10000"/>
          </a:bodyPr>
          <a:lstStyle/>
          <a:p>
            <a:r>
              <a:rPr lang="en-US" dirty="0" smtClean="0"/>
              <a:t>All states were required to conduct analysis of their child and/or family outcomes data to identify areas of low performance to address with improvement strategies. Three main analysis approaches were used:</a:t>
            </a:r>
          </a:p>
          <a:p>
            <a:pPr marL="457200" indent="-457200">
              <a:buFont typeface="Arial" panose="020B0604020202020204" pitchFamily="34" charset="0"/>
              <a:buChar char="•"/>
            </a:pPr>
            <a:r>
              <a:rPr lang="en-US" dirty="0" smtClean="0"/>
              <a:t>Data Disaggregation </a:t>
            </a:r>
            <a:endParaRPr lang="en-US" dirty="0" smtClean="0">
              <a:solidFill>
                <a:srgbClr val="FF0000"/>
              </a:solidFill>
            </a:endParaRPr>
          </a:p>
          <a:p>
            <a:pPr marL="457200" indent="-457200">
              <a:buFont typeface="Arial" panose="020B0604020202020204" pitchFamily="34" charset="0"/>
              <a:buChar char="•"/>
            </a:pPr>
            <a:r>
              <a:rPr lang="en-US" dirty="0" smtClean="0"/>
              <a:t>Longitudinal trend analysis </a:t>
            </a:r>
          </a:p>
          <a:p>
            <a:pPr marL="457200" indent="-457200">
              <a:buFont typeface="Arial" panose="020B0604020202020204" pitchFamily="34" charset="0"/>
              <a:buChar char="•"/>
            </a:pPr>
            <a:r>
              <a:rPr lang="en-US" dirty="0" smtClean="0"/>
              <a:t>Linking to other data sources</a:t>
            </a:r>
            <a:endParaRPr lang="en-US" dirty="0"/>
          </a:p>
        </p:txBody>
      </p:sp>
    </p:spTree>
    <p:extLst>
      <p:ext uri="{BB962C8B-B14F-4D97-AF65-F5344CB8AC3E}">
        <p14:creationId xmlns:p14="http://schemas.microsoft.com/office/powerpoint/2010/main" val="334587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24</a:t>
            </a:fld>
            <a:endParaRPr lang="en-US" altLang="en-US" dirty="0">
              <a:solidFill>
                <a:schemeClr val="tx2">
                  <a:lumMod val="75000"/>
                </a:schemeClr>
              </a:solidFill>
            </a:endParaRPr>
          </a:p>
        </p:txBody>
      </p:sp>
      <p:sp>
        <p:nvSpPr>
          <p:cNvPr id="3" name="Title 2"/>
          <p:cNvSpPr>
            <a:spLocks noGrp="1"/>
          </p:cNvSpPr>
          <p:nvPr>
            <p:ph type="title"/>
          </p:nvPr>
        </p:nvSpPr>
        <p:spPr>
          <a:xfrm>
            <a:off x="228600" y="76200"/>
            <a:ext cx="8686800" cy="1143000"/>
          </a:xfrm>
        </p:spPr>
        <p:txBody>
          <a:bodyPr>
            <a:noAutofit/>
          </a:bodyPr>
          <a:lstStyle/>
          <a:p>
            <a:r>
              <a:rPr lang="en-US" sz="4000" dirty="0" smtClean="0">
                <a:solidFill>
                  <a:schemeClr val="tx2">
                    <a:lumMod val="75000"/>
                  </a:schemeClr>
                </a:solidFill>
              </a:rPr>
              <a:t>Linking data across programs/agencies</a:t>
            </a:r>
            <a:endParaRPr lang="en-US" sz="4000" dirty="0">
              <a:solidFill>
                <a:schemeClr val="tx2">
                  <a:lumMod val="75000"/>
                </a:schemeClr>
              </a:solidFill>
            </a:endParaRPr>
          </a:p>
        </p:txBody>
      </p:sp>
      <p:graphicFrame>
        <p:nvGraphicFramePr>
          <p:cNvPr id="4" name="Chart 3" descr="This graph lists the data sources that the 56 reporting states accessed in addition to child and family outcomes data, including those sources outside of the Part C program/agency.  Almost all states (98%) analyzed SPP/ARR data, while more than three quarters of the states (77%) accessed 618 data.  Thirty-six states (64%) accessed data sources not listed in the figure below.  These sources included national data, census data, risk assessment reports, data from various state departments, reports on child poverty, etc.  &#10;&#10;"/>
          <p:cNvGraphicFramePr>
            <a:graphicFrameLocks/>
          </p:cNvGraphicFramePr>
          <p:nvPr>
            <p:extLst>
              <p:ext uri="{D42A27DB-BD31-4B8C-83A1-F6EECF244321}">
                <p14:modId xmlns:p14="http://schemas.microsoft.com/office/powerpoint/2010/main" val="589015271"/>
              </p:ext>
            </p:extLst>
          </p:nvPr>
        </p:nvGraphicFramePr>
        <p:xfrm>
          <a:off x="23750" y="1143000"/>
          <a:ext cx="8815449"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524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25</a:t>
            </a:fld>
            <a:endParaRPr lang="en-US" altLang="en-US" dirty="0">
              <a:solidFill>
                <a:schemeClr val="tx2">
                  <a:lumMod val="75000"/>
                </a:schemeClr>
              </a:solidFill>
            </a:endParaRPr>
          </a:p>
        </p:txBody>
      </p:sp>
      <p:sp>
        <p:nvSpPr>
          <p:cNvPr id="3" name="Title 2"/>
          <p:cNvSpPr>
            <a:spLocks noGrp="1"/>
          </p:cNvSpPr>
          <p:nvPr>
            <p:ph type="title"/>
          </p:nvPr>
        </p:nvSpPr>
        <p:spPr>
          <a:xfrm>
            <a:off x="457200" y="0"/>
            <a:ext cx="8229600" cy="1143000"/>
          </a:xfrm>
        </p:spPr>
        <p:txBody>
          <a:bodyPr>
            <a:normAutofit/>
          </a:bodyPr>
          <a:lstStyle/>
          <a:p>
            <a:r>
              <a:rPr lang="en-US" sz="4800" dirty="0" smtClean="0"/>
              <a:t>Results - </a:t>
            </a:r>
            <a:r>
              <a:rPr lang="en-US" sz="4800" dirty="0"/>
              <a:t>Data Disaggregation </a:t>
            </a:r>
          </a:p>
        </p:txBody>
      </p:sp>
      <p:graphicFrame>
        <p:nvGraphicFramePr>
          <p:cNvPr id="7" name="Chart 6" descr="This chart shows variables where states disaggregated the outcomes data and found a difference in results. Most often these differences fell into the categories of district, region, and or program which was at 73%, race and or ethnicity which was at 48%, disability category which was at 48%, and length of time in service which was at 41%.  Smaller numbers of states found differences in outcomes based upon gender, socioeconomic status, home language, provider, and other variables unique to individual states.&#10;"/>
          <p:cNvGraphicFramePr/>
          <p:nvPr>
            <p:extLst>
              <p:ext uri="{D42A27DB-BD31-4B8C-83A1-F6EECF244321}">
                <p14:modId xmlns:p14="http://schemas.microsoft.com/office/powerpoint/2010/main" val="2809347185"/>
              </p:ext>
            </p:extLst>
          </p:nvPr>
        </p:nvGraphicFramePr>
        <p:xfrm>
          <a:off x="228600" y="914400"/>
          <a:ext cx="87630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9482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26</a:t>
            </a:fld>
            <a:endParaRPr lang="en-US" alt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solidFill>
                  <a:schemeClr val="tx2">
                    <a:lumMod val="75000"/>
                  </a:schemeClr>
                </a:solidFill>
              </a:rPr>
              <a:t>Root Cause Analysis</a:t>
            </a:r>
            <a:endParaRPr lang="en-US" dirty="0">
              <a:solidFill>
                <a:schemeClr val="tx2">
                  <a:lumMod val="75000"/>
                </a:schemeClr>
              </a:solidFill>
            </a:endParaRPr>
          </a:p>
        </p:txBody>
      </p:sp>
      <p:sp>
        <p:nvSpPr>
          <p:cNvPr id="2" name="Content Placeholder 1"/>
          <p:cNvSpPr>
            <a:spLocks noGrp="1"/>
          </p:cNvSpPr>
          <p:nvPr>
            <p:ph idx="1"/>
          </p:nvPr>
        </p:nvSpPr>
        <p:spPr>
          <a:xfrm>
            <a:off x="304800" y="1524000"/>
            <a:ext cx="8534400" cy="4267200"/>
          </a:xfrm>
        </p:spPr>
        <p:txBody>
          <a:bodyPr>
            <a:normAutofit/>
          </a:bodyPr>
          <a:lstStyle/>
          <a:p>
            <a:r>
              <a:rPr lang="en-US" dirty="0" smtClean="0"/>
              <a:t>States were required to do additional analysis to identify root causes of low performance. Methods used to conduct the root cause analysis included:</a:t>
            </a:r>
          </a:p>
          <a:p>
            <a:pPr marL="457200" indent="-457200">
              <a:buFont typeface="Arial" panose="020B0604020202020204" pitchFamily="34" charset="0"/>
              <a:buChar char="•"/>
            </a:pPr>
            <a:r>
              <a:rPr lang="en-US" dirty="0"/>
              <a:t>Stakeholder </a:t>
            </a:r>
            <a:r>
              <a:rPr lang="en-US" dirty="0" smtClean="0"/>
              <a:t>discussion (98%)</a:t>
            </a:r>
            <a:endParaRPr lang="en-US" dirty="0">
              <a:solidFill>
                <a:srgbClr val="000000"/>
              </a:solidFill>
              <a:latin typeface="Arial"/>
            </a:endParaRPr>
          </a:p>
          <a:p>
            <a:pPr marL="457200" indent="-457200">
              <a:buFont typeface="Arial" panose="020B0604020202020204" pitchFamily="34" charset="0"/>
              <a:buChar char="•"/>
            </a:pPr>
            <a:r>
              <a:rPr lang="en-US" dirty="0" smtClean="0"/>
              <a:t>Review of existing data (98%)</a:t>
            </a:r>
            <a:endParaRPr lang="en-US" dirty="0">
              <a:solidFill>
                <a:srgbClr val="000000"/>
              </a:solidFill>
              <a:latin typeface="Arial"/>
            </a:endParaRPr>
          </a:p>
          <a:p>
            <a:pPr marL="457200" indent="-457200">
              <a:buFont typeface="Arial" panose="020B0604020202020204" pitchFamily="34" charset="0"/>
              <a:buChar char="•"/>
            </a:pPr>
            <a:r>
              <a:rPr lang="en-US" dirty="0" smtClean="0"/>
              <a:t>Survey (50%)</a:t>
            </a:r>
            <a:endParaRPr lang="en-US" dirty="0">
              <a:solidFill>
                <a:srgbClr val="000000"/>
              </a:solidFill>
              <a:latin typeface="Arial"/>
            </a:endParaRPr>
          </a:p>
          <a:p>
            <a:pPr marL="457200" indent="-457200">
              <a:buFont typeface="Arial" panose="020B0604020202020204" pitchFamily="34" charset="0"/>
              <a:buChar char="•"/>
            </a:pPr>
            <a:r>
              <a:rPr lang="en-US" dirty="0" smtClean="0"/>
              <a:t>Other (20%)</a:t>
            </a:r>
            <a:endParaRPr lang="en-US" dirty="0">
              <a:solidFill>
                <a:srgbClr val="000000"/>
              </a:solidFill>
              <a:latin typeface="Arial"/>
            </a:endParaRP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830222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27</a:t>
            </a:fld>
            <a:endParaRPr lang="en-US" alt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t>Results – Root Cause Analysis</a:t>
            </a:r>
            <a:endParaRPr lang="en-US" dirty="0"/>
          </a:p>
        </p:txBody>
      </p:sp>
      <p:graphicFrame>
        <p:nvGraphicFramePr>
          <p:cNvPr id="6" name="Chart 5" descr="This chart shows the areas that the states identified as root causes related to improving the state's state-identified measurable result.  This list was topped by outcome measurement at 64%, primarily representing states’ concern with the methods used to collect and report outcome information, family centered practices at 62%, intervention strategies at 60% and evaluation and assessment at 53%.  "/>
          <p:cNvGraphicFramePr/>
          <p:nvPr>
            <p:extLst>
              <p:ext uri="{D42A27DB-BD31-4B8C-83A1-F6EECF244321}">
                <p14:modId xmlns:p14="http://schemas.microsoft.com/office/powerpoint/2010/main" val="1892421306"/>
              </p:ext>
            </p:extLst>
          </p:nvPr>
        </p:nvGraphicFramePr>
        <p:xfrm>
          <a:off x="152400" y="1219200"/>
          <a:ext cx="86106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3570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FB57B49-4CB0-4171-B37A-651259734528}" type="slidenum">
              <a:rPr lang="en-US" smtClean="0">
                <a:solidFill>
                  <a:schemeClr val="tx2">
                    <a:lumMod val="75000"/>
                  </a:schemeClr>
                </a:solidFill>
              </a:rPr>
              <a:pPr/>
              <a:t>28</a:t>
            </a:fld>
            <a:endParaRPr lang="en-US" dirty="0">
              <a:solidFill>
                <a:schemeClr val="tx2">
                  <a:lumMod val="75000"/>
                </a:schemeClr>
              </a:solidFill>
            </a:endParaRPr>
          </a:p>
        </p:txBody>
      </p:sp>
      <p:sp>
        <p:nvSpPr>
          <p:cNvPr id="4" name="Title 1"/>
          <p:cNvSpPr>
            <a:spLocks noGrp="1"/>
          </p:cNvSpPr>
          <p:nvPr>
            <p:ph type="title" idx="4294967295"/>
          </p:nvPr>
        </p:nvSpPr>
        <p:spPr>
          <a:xfrm>
            <a:off x="457200" y="152400"/>
            <a:ext cx="8229600" cy="1143000"/>
          </a:xfrm>
        </p:spPr>
        <p:txBody>
          <a:bodyPr>
            <a:noAutofit/>
          </a:bodyPr>
          <a:lstStyle/>
          <a:p>
            <a:pPr algn="ctr">
              <a:defRPr/>
            </a:pPr>
            <a:r>
              <a:rPr lang="en-US" sz="3600" dirty="0" smtClean="0">
                <a:solidFill>
                  <a:schemeClr val="tx2">
                    <a:lumMod val="75000"/>
                  </a:schemeClr>
                </a:solidFill>
              </a:rPr>
              <a:t>Part </a:t>
            </a:r>
            <a:r>
              <a:rPr lang="en-US" sz="3600" dirty="0">
                <a:solidFill>
                  <a:schemeClr val="tx2">
                    <a:lumMod val="75000"/>
                  </a:schemeClr>
                </a:solidFill>
              </a:rPr>
              <a:t>C</a:t>
            </a:r>
            <a:r>
              <a:rPr lang="en-US" sz="3600" dirty="0" smtClean="0">
                <a:solidFill>
                  <a:schemeClr val="tx2">
                    <a:lumMod val="75000"/>
                  </a:schemeClr>
                </a:solidFill>
              </a:rPr>
              <a:t> State-Identified Measureable Result* </a:t>
            </a:r>
            <a:endParaRPr lang="en-US" sz="3600" dirty="0">
              <a:solidFill>
                <a:schemeClr val="tx2">
                  <a:lumMod val="75000"/>
                </a:schemeClr>
              </a:solidFill>
            </a:endParaRPr>
          </a:p>
        </p:txBody>
      </p:sp>
      <p:sp>
        <p:nvSpPr>
          <p:cNvPr id="5" name="Content Placeholder 4"/>
          <p:cNvSpPr>
            <a:spLocks noGrp="1"/>
          </p:cNvSpPr>
          <p:nvPr>
            <p:ph idx="4294967295"/>
          </p:nvPr>
        </p:nvSpPr>
        <p:spPr>
          <a:xfrm>
            <a:off x="228601" y="1295400"/>
            <a:ext cx="8915399" cy="4954979"/>
          </a:xfrm>
        </p:spPr>
        <p:txBody>
          <a:bodyPr>
            <a:normAutofit fontScale="92500"/>
          </a:bodyPr>
          <a:lstStyle/>
          <a:p>
            <a:r>
              <a:rPr lang="en-US" sz="2400" b="1" i="1" dirty="0" smtClean="0"/>
              <a:t>Child Outcome A - </a:t>
            </a:r>
            <a:r>
              <a:rPr lang="en-US" sz="2400" b="1" i="1" dirty="0" smtClean="0">
                <a:solidFill>
                  <a:srgbClr val="008000"/>
                </a:solidFill>
              </a:rPr>
              <a:t>Positive</a:t>
            </a:r>
            <a:r>
              <a:rPr lang="en-US" sz="2400" b="1" i="1" dirty="0" smtClean="0"/>
              <a:t> </a:t>
            </a:r>
            <a:r>
              <a:rPr lang="en-US" sz="2400" b="1" i="1" dirty="0" smtClean="0">
                <a:solidFill>
                  <a:srgbClr val="008000"/>
                </a:solidFill>
              </a:rPr>
              <a:t>social-emotional skills</a:t>
            </a:r>
            <a:r>
              <a:rPr lang="en-US" sz="2400" dirty="0">
                <a:solidFill>
                  <a:srgbClr val="008000"/>
                </a:solidFill>
              </a:rPr>
              <a:t> </a:t>
            </a:r>
            <a:r>
              <a:rPr lang="en-US" sz="2400" b="1" i="1" dirty="0">
                <a:solidFill>
                  <a:srgbClr val="008000"/>
                </a:solidFill>
              </a:rPr>
              <a:t>— </a:t>
            </a:r>
            <a:r>
              <a:rPr lang="en-US" sz="2400" b="1" i="1" dirty="0" smtClean="0">
                <a:solidFill>
                  <a:srgbClr val="008000"/>
                </a:solidFill>
              </a:rPr>
              <a:t>32</a:t>
            </a:r>
          </a:p>
          <a:p>
            <a:pPr lvl="1"/>
            <a:r>
              <a:rPr lang="en-US" sz="1600" dirty="0"/>
              <a:t>AK, AL, AZ, CA, DE, FL, GA, HI, ID, IN, KS, LA, MA, MD, MI, MO, MT, NC, ND, NJ, NM, NV, OR, PA, RI, TX, UT, VT, WA, WI, WV, </a:t>
            </a:r>
            <a:r>
              <a:rPr lang="en-US" sz="1600" dirty="0" smtClean="0"/>
              <a:t>WY</a:t>
            </a:r>
          </a:p>
          <a:p>
            <a:r>
              <a:rPr lang="en-US" sz="2400" b="1" i="1" dirty="0" smtClean="0"/>
              <a:t>Child Outcome B - </a:t>
            </a:r>
            <a:r>
              <a:rPr lang="en-US" sz="2400" b="1" i="1" dirty="0" smtClean="0">
                <a:solidFill>
                  <a:srgbClr val="008000"/>
                </a:solidFill>
              </a:rPr>
              <a:t>Acquisition and use of knowledge and skills — 20</a:t>
            </a:r>
          </a:p>
          <a:p>
            <a:pPr lvl="1"/>
            <a:r>
              <a:rPr lang="fr-FR" sz="1600" dirty="0"/>
              <a:t>AS, DC, GU, IL, LA, MA, </a:t>
            </a:r>
            <a:r>
              <a:rPr lang="fr-FR" sz="1600" dirty="0" smtClean="0"/>
              <a:t>ME, MI</a:t>
            </a:r>
            <a:r>
              <a:rPr lang="fr-FR" sz="1600" dirty="0"/>
              <a:t>, MN, NE, NH, NM, OH, OK, OR, PA, PR, SD, TN, </a:t>
            </a:r>
            <a:r>
              <a:rPr lang="fr-FR" sz="1600" dirty="0" smtClean="0"/>
              <a:t>VI</a:t>
            </a:r>
          </a:p>
          <a:p>
            <a:r>
              <a:rPr lang="en-US" sz="2400" b="1" i="1" dirty="0" smtClean="0"/>
              <a:t>Child Outcome C - </a:t>
            </a:r>
            <a:r>
              <a:rPr lang="en-US" sz="2400" b="1" i="1" dirty="0" smtClean="0">
                <a:solidFill>
                  <a:srgbClr val="008000"/>
                </a:solidFill>
              </a:rPr>
              <a:t>Use of appropriate behaviors to meet their needs</a:t>
            </a:r>
            <a:r>
              <a:rPr lang="en-US" sz="2400" b="1" i="1" dirty="0">
                <a:solidFill>
                  <a:srgbClr val="008000"/>
                </a:solidFill>
              </a:rPr>
              <a:t> </a:t>
            </a:r>
            <a:r>
              <a:rPr lang="en-US" sz="2400" b="1" i="1" dirty="0" smtClean="0">
                <a:solidFill>
                  <a:srgbClr val="008000"/>
                </a:solidFill>
              </a:rPr>
              <a:t>— 5</a:t>
            </a:r>
          </a:p>
          <a:p>
            <a:pPr lvl="1"/>
            <a:r>
              <a:rPr lang="en-US" sz="1600" dirty="0"/>
              <a:t>CO, LA, NM, SC, </a:t>
            </a:r>
            <a:r>
              <a:rPr lang="en-US" sz="1600" dirty="0" smtClean="0"/>
              <a:t>VA</a:t>
            </a:r>
          </a:p>
          <a:p>
            <a:r>
              <a:rPr lang="en-US" sz="2400" b="1" i="1" dirty="0" smtClean="0"/>
              <a:t>Family Outcome A - </a:t>
            </a:r>
            <a:r>
              <a:rPr lang="en-US" sz="2400" b="1" i="1" dirty="0" smtClean="0">
                <a:solidFill>
                  <a:schemeClr val="accent3">
                    <a:lumMod val="75000"/>
                  </a:schemeClr>
                </a:solidFill>
              </a:rPr>
              <a:t>H</a:t>
            </a:r>
            <a:r>
              <a:rPr lang="en-US" sz="2400" b="1" i="1" dirty="0" smtClean="0">
                <a:solidFill>
                  <a:srgbClr val="008000"/>
                </a:solidFill>
              </a:rPr>
              <a:t>elp </a:t>
            </a:r>
            <a:r>
              <a:rPr lang="en-US" sz="2400" b="1" i="1" dirty="0">
                <a:solidFill>
                  <a:srgbClr val="008000"/>
                </a:solidFill>
              </a:rPr>
              <a:t>families </a:t>
            </a:r>
            <a:r>
              <a:rPr lang="en-US" sz="2400" b="1" i="1" dirty="0" smtClean="0">
                <a:solidFill>
                  <a:srgbClr val="008000"/>
                </a:solidFill>
              </a:rPr>
              <a:t>know their rights – 1</a:t>
            </a:r>
          </a:p>
          <a:p>
            <a:pPr lvl="1"/>
            <a:r>
              <a:rPr lang="en-US" sz="1600" dirty="0" smtClean="0"/>
              <a:t>NY</a:t>
            </a:r>
            <a:endParaRPr lang="en-US" sz="1600" dirty="0"/>
          </a:p>
          <a:p>
            <a:r>
              <a:rPr lang="en-US" sz="2400" b="1" i="1" dirty="0" smtClean="0"/>
              <a:t>Family Outcome B - </a:t>
            </a:r>
            <a:r>
              <a:rPr lang="en-US" sz="2400" b="1" i="1" dirty="0" smtClean="0">
                <a:solidFill>
                  <a:schemeClr val="accent3">
                    <a:lumMod val="75000"/>
                  </a:schemeClr>
                </a:solidFill>
              </a:rPr>
              <a:t>He</a:t>
            </a:r>
            <a:r>
              <a:rPr lang="en-US" sz="2400" b="1" i="1" dirty="0" smtClean="0">
                <a:solidFill>
                  <a:srgbClr val="008000"/>
                </a:solidFill>
              </a:rPr>
              <a:t>lp families effectively communicate children's needs — 2</a:t>
            </a:r>
          </a:p>
          <a:p>
            <a:pPr lvl="1"/>
            <a:r>
              <a:rPr lang="en-US" sz="1600" b="1" i="1" dirty="0" smtClean="0"/>
              <a:t> </a:t>
            </a:r>
            <a:r>
              <a:rPr lang="en-US" sz="1600" dirty="0" smtClean="0"/>
              <a:t>CT, NY</a:t>
            </a:r>
          </a:p>
          <a:p>
            <a:r>
              <a:rPr lang="en-US" sz="2400" b="1" i="1" dirty="0" smtClean="0"/>
              <a:t>Family </a:t>
            </a:r>
            <a:r>
              <a:rPr lang="en-US" sz="2400" b="1" i="1" dirty="0"/>
              <a:t>Outcome C  - </a:t>
            </a:r>
            <a:r>
              <a:rPr lang="en-US" sz="2400" b="1" i="1" dirty="0" smtClean="0">
                <a:solidFill>
                  <a:schemeClr val="accent3">
                    <a:lumMod val="75000"/>
                  </a:schemeClr>
                </a:solidFill>
              </a:rPr>
              <a:t>H</a:t>
            </a:r>
            <a:r>
              <a:rPr lang="en-US" sz="2400" b="1" i="1" dirty="0" smtClean="0">
                <a:solidFill>
                  <a:srgbClr val="008000"/>
                </a:solidFill>
              </a:rPr>
              <a:t>elp </a:t>
            </a:r>
            <a:r>
              <a:rPr lang="en-US" sz="2400" b="1" i="1" dirty="0">
                <a:solidFill>
                  <a:srgbClr val="008000"/>
                </a:solidFill>
              </a:rPr>
              <a:t>families help child develop and learn — </a:t>
            </a:r>
            <a:r>
              <a:rPr lang="en-US" sz="2400" b="1" i="1" dirty="0" smtClean="0">
                <a:solidFill>
                  <a:srgbClr val="008000"/>
                </a:solidFill>
              </a:rPr>
              <a:t>4 </a:t>
            </a:r>
            <a:endParaRPr lang="en-US" sz="2400" b="1" i="1" dirty="0">
              <a:solidFill>
                <a:srgbClr val="008000"/>
              </a:solidFill>
            </a:endParaRPr>
          </a:p>
          <a:p>
            <a:pPr lvl="1"/>
            <a:r>
              <a:rPr lang="en-US" sz="1600" dirty="0"/>
              <a:t>AR</a:t>
            </a:r>
            <a:r>
              <a:rPr lang="en-US" sz="1600" b="1" i="1" dirty="0"/>
              <a:t>, </a:t>
            </a:r>
            <a:r>
              <a:rPr lang="en-US" sz="1600" dirty="0"/>
              <a:t>IA, </a:t>
            </a:r>
            <a:r>
              <a:rPr lang="en-US" sz="1600" dirty="0" smtClean="0"/>
              <a:t>KY, NY</a:t>
            </a:r>
          </a:p>
          <a:p>
            <a:pPr lvl="1"/>
            <a:endParaRPr lang="en-US" sz="1100" dirty="0"/>
          </a:p>
        </p:txBody>
      </p:sp>
      <p:sp>
        <p:nvSpPr>
          <p:cNvPr id="2" name="TextBox 1"/>
          <p:cNvSpPr txBox="1"/>
          <p:nvPr/>
        </p:nvSpPr>
        <p:spPr>
          <a:xfrm>
            <a:off x="152400" y="6250379"/>
            <a:ext cx="6962034" cy="369332"/>
          </a:xfrm>
          <a:prstGeom prst="rect">
            <a:avLst/>
          </a:prstGeom>
          <a:noFill/>
        </p:spPr>
        <p:txBody>
          <a:bodyPr wrap="none" rtlCol="0">
            <a:spAutoFit/>
          </a:bodyPr>
          <a:lstStyle/>
          <a:p>
            <a:r>
              <a:rPr lang="en-US" dirty="0" smtClean="0"/>
              <a:t>* States with SIMRs representing more than one outcomes are repeated</a:t>
            </a:r>
            <a:endParaRPr lang="en-US" dirty="0"/>
          </a:p>
        </p:txBody>
      </p:sp>
    </p:spTree>
    <p:extLst>
      <p:ext uri="{BB962C8B-B14F-4D97-AF65-F5344CB8AC3E}">
        <p14:creationId xmlns:p14="http://schemas.microsoft.com/office/powerpoint/2010/main" val="4001879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5D2CA07-4E2D-4D09-9B08-9475C685F6E4}" type="slidenum">
              <a:rPr lang="en-US" altLang="en-US" sz="1200">
                <a:solidFill>
                  <a:schemeClr val="tx2">
                    <a:lumMod val="75000"/>
                  </a:schemeClr>
                </a:solidFill>
              </a:rPr>
              <a:pPr eaLnBrk="1" hangingPunct="1"/>
              <a:t>29</a:t>
            </a:fld>
            <a:endParaRPr lang="en-US" altLang="en-US" sz="1800" dirty="0">
              <a:solidFill>
                <a:schemeClr val="tx2">
                  <a:lumMod val="75000"/>
                </a:schemeClr>
              </a:solidFill>
            </a:endParaRPr>
          </a:p>
        </p:txBody>
      </p:sp>
      <p:sp>
        <p:nvSpPr>
          <p:cNvPr id="2" name="Title 1"/>
          <p:cNvSpPr>
            <a:spLocks noGrp="1"/>
          </p:cNvSpPr>
          <p:nvPr>
            <p:ph type="title" idx="4294967295"/>
          </p:nvPr>
        </p:nvSpPr>
        <p:spPr>
          <a:xfrm>
            <a:off x="457200" y="0"/>
            <a:ext cx="8229600" cy="1143000"/>
          </a:xfrm>
        </p:spPr>
        <p:txBody>
          <a:bodyPr/>
          <a:lstStyle/>
          <a:p>
            <a:pPr algn="ctr">
              <a:defRPr/>
            </a:pPr>
            <a:r>
              <a:rPr lang="en-US" sz="3600" dirty="0" smtClean="0">
                <a:solidFill>
                  <a:schemeClr val="tx2">
                    <a:lumMod val="75000"/>
                  </a:schemeClr>
                </a:solidFill>
              </a:rPr>
              <a:t>Part B State-Identified Measureable Result </a:t>
            </a:r>
            <a:endParaRPr lang="en-US" sz="3600" dirty="0">
              <a:solidFill>
                <a:schemeClr val="tx2">
                  <a:lumMod val="75000"/>
                </a:schemeClr>
              </a:solidFill>
            </a:endParaRPr>
          </a:p>
        </p:txBody>
      </p:sp>
      <p:sp>
        <p:nvSpPr>
          <p:cNvPr id="34818" name="Content Placeholder 2"/>
          <p:cNvSpPr>
            <a:spLocks noGrp="1"/>
          </p:cNvSpPr>
          <p:nvPr>
            <p:ph idx="4294967295"/>
          </p:nvPr>
        </p:nvSpPr>
        <p:spPr>
          <a:xfrm>
            <a:off x="228601" y="1295400"/>
            <a:ext cx="8458199" cy="5334000"/>
          </a:xfrm>
        </p:spPr>
        <p:txBody>
          <a:bodyPr>
            <a:normAutofit fontScale="92500" lnSpcReduction="20000"/>
          </a:bodyPr>
          <a:lstStyle/>
          <a:p>
            <a:r>
              <a:rPr lang="en-US" altLang="en-US" sz="2600" b="1" i="1" dirty="0" smtClean="0">
                <a:solidFill>
                  <a:srgbClr val="008000"/>
                </a:solidFill>
              </a:rPr>
              <a:t>Graduation</a:t>
            </a:r>
            <a:r>
              <a:rPr lang="en-US" altLang="en-US" sz="2600" b="1" i="1" dirty="0">
                <a:solidFill>
                  <a:srgbClr val="008000"/>
                </a:solidFill>
              </a:rPr>
              <a:t> </a:t>
            </a:r>
            <a:r>
              <a:rPr lang="en-US" altLang="en-US" sz="2600" b="1" i="1" dirty="0" smtClean="0">
                <a:solidFill>
                  <a:srgbClr val="008000"/>
                </a:solidFill>
              </a:rPr>
              <a:t>— 13</a:t>
            </a:r>
          </a:p>
          <a:p>
            <a:pPr lvl="1"/>
            <a:r>
              <a:rPr lang="en-US" altLang="en-US" sz="2200" dirty="0" smtClean="0"/>
              <a:t>AK, DC, FL, GA, MN, MT, NC, ND, NJ, PA, RMI, VA, WV</a:t>
            </a:r>
          </a:p>
          <a:p>
            <a:r>
              <a:rPr lang="en-US" altLang="en-US" sz="2600" b="1" i="1" dirty="0" smtClean="0">
                <a:solidFill>
                  <a:srgbClr val="008000"/>
                </a:solidFill>
              </a:rPr>
              <a:t>Reading/ELA</a:t>
            </a:r>
            <a:r>
              <a:rPr lang="en-US" altLang="en-US" sz="2600" b="1" i="1" dirty="0">
                <a:solidFill>
                  <a:srgbClr val="008000"/>
                </a:solidFill>
              </a:rPr>
              <a:t> </a:t>
            </a:r>
            <a:r>
              <a:rPr lang="en-US" altLang="en-US" sz="2600" b="1" i="1" dirty="0" smtClean="0">
                <a:solidFill>
                  <a:srgbClr val="008000"/>
                </a:solidFill>
              </a:rPr>
              <a:t>— 34</a:t>
            </a:r>
          </a:p>
          <a:p>
            <a:pPr lvl="1"/>
            <a:r>
              <a:rPr lang="en-US" altLang="en-US" sz="2200" dirty="0" smtClean="0"/>
              <a:t>AR, AS, AZ, CNMI, CO, CT, DE, FSM, GU, HI, IA, ID, IL, IN, KS, LA, MI, MS, NE, NV, NM, NY, OH, OK, OR, Palau, SC, SD, TN, TX, VI, WA, WI, WY</a:t>
            </a:r>
          </a:p>
          <a:p>
            <a:r>
              <a:rPr lang="en-US" altLang="en-US" sz="2600" b="1" i="1" dirty="0" smtClean="0">
                <a:solidFill>
                  <a:srgbClr val="008000"/>
                </a:solidFill>
              </a:rPr>
              <a:t>Math — 7</a:t>
            </a:r>
            <a:endParaRPr lang="en-US" altLang="en-US" sz="2600" dirty="0">
              <a:solidFill>
                <a:srgbClr val="008000"/>
              </a:solidFill>
            </a:endParaRPr>
          </a:p>
          <a:p>
            <a:pPr lvl="1"/>
            <a:r>
              <a:rPr lang="en-US" altLang="en-US" sz="2200" dirty="0" smtClean="0"/>
              <a:t>KY, MD, ME, PR, RI, UT, VT</a:t>
            </a:r>
          </a:p>
          <a:p>
            <a:r>
              <a:rPr lang="en-US" altLang="en-US" sz="2600" b="1" i="1" dirty="0" smtClean="0">
                <a:solidFill>
                  <a:srgbClr val="008000"/>
                </a:solidFill>
              </a:rPr>
              <a:t>Reading and Math — 2</a:t>
            </a:r>
            <a:endParaRPr lang="en-US" altLang="en-US" sz="2600" dirty="0">
              <a:solidFill>
                <a:srgbClr val="008000"/>
              </a:solidFill>
            </a:endParaRPr>
          </a:p>
          <a:p>
            <a:pPr lvl="1"/>
            <a:r>
              <a:rPr lang="en-US" altLang="en-US" sz="2200" dirty="0" smtClean="0"/>
              <a:t>CA, MO</a:t>
            </a:r>
          </a:p>
          <a:p>
            <a:r>
              <a:rPr lang="en-US" altLang="en-US" sz="2600" b="1" i="1" dirty="0" smtClean="0">
                <a:solidFill>
                  <a:srgbClr val="008000"/>
                </a:solidFill>
              </a:rPr>
              <a:t>Early Childhood Outcomes</a:t>
            </a:r>
            <a:r>
              <a:rPr lang="en-US" altLang="en-US" sz="2600" b="1" i="1" dirty="0">
                <a:solidFill>
                  <a:srgbClr val="008000"/>
                </a:solidFill>
              </a:rPr>
              <a:t> </a:t>
            </a:r>
            <a:r>
              <a:rPr lang="en-US" altLang="en-US" sz="2600" b="1" i="1" dirty="0" smtClean="0">
                <a:solidFill>
                  <a:srgbClr val="008000"/>
                </a:solidFill>
              </a:rPr>
              <a:t>— 2</a:t>
            </a:r>
          </a:p>
          <a:p>
            <a:pPr lvl="1"/>
            <a:r>
              <a:rPr lang="en-US" altLang="en-US" sz="2200" dirty="0" smtClean="0"/>
              <a:t>MA, NH (Social Emotional)</a:t>
            </a:r>
          </a:p>
          <a:p>
            <a:r>
              <a:rPr lang="en-US" altLang="en-US" sz="2600" b="1" i="1" dirty="0" smtClean="0">
                <a:solidFill>
                  <a:srgbClr val="008000"/>
                </a:solidFill>
              </a:rPr>
              <a:t>Post-school Outcomes</a:t>
            </a:r>
            <a:r>
              <a:rPr lang="en-US" altLang="en-US" sz="2600" b="1" i="1" dirty="0">
                <a:solidFill>
                  <a:srgbClr val="008000"/>
                </a:solidFill>
              </a:rPr>
              <a:t> </a:t>
            </a:r>
            <a:r>
              <a:rPr lang="en-US" altLang="en-US" sz="2600" b="1" i="1" dirty="0" smtClean="0">
                <a:solidFill>
                  <a:srgbClr val="008000"/>
                </a:solidFill>
              </a:rPr>
              <a:t>— 2</a:t>
            </a:r>
          </a:p>
          <a:p>
            <a:pPr lvl="1"/>
            <a:r>
              <a:rPr lang="en-US" altLang="en-US" sz="2200" dirty="0" smtClean="0"/>
              <a:t>AL, BIE</a:t>
            </a:r>
          </a:p>
          <a:p>
            <a:pPr marL="0" indent="0">
              <a:buNone/>
            </a:pPr>
            <a:endParaRPr lang="en-US" altLang="en-US" sz="2200" b="1" dirty="0" smtClean="0"/>
          </a:p>
          <a:p>
            <a:pPr marL="0" indent="0">
              <a:buNone/>
            </a:pPr>
            <a:r>
              <a:rPr lang="en-US" altLang="en-US" sz="2200" b="1" dirty="0" smtClean="0"/>
              <a:t>Variations</a:t>
            </a:r>
            <a:r>
              <a:rPr lang="en-US" altLang="en-US" sz="2200" dirty="0" smtClean="0"/>
              <a:t>:  Disability category; race/ethnicity; gender; grades; English learner; poverty status; subset of districts</a:t>
            </a:r>
            <a:endParaRPr lang="en-US" altLang="en-US" sz="2800" dirty="0" smtClean="0"/>
          </a:p>
        </p:txBody>
      </p:sp>
    </p:spTree>
    <p:extLst>
      <p:ext uri="{BB962C8B-B14F-4D97-AF65-F5344CB8AC3E}">
        <p14:creationId xmlns:p14="http://schemas.microsoft.com/office/powerpoint/2010/main" val="308176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2DB7D65-BDDD-4126-BE83-1BEB1943A9F7}" type="slidenum">
              <a:rPr lang="en-US" altLang="en-US">
                <a:solidFill>
                  <a:schemeClr val="tx2">
                    <a:lumMod val="75000"/>
                  </a:schemeClr>
                </a:solidFill>
              </a:rPr>
              <a:pPr eaLnBrk="1" hangingPunct="1"/>
              <a:t>3</a:t>
            </a:fld>
            <a:endParaRPr lang="en-US" altLang="en-US" dirty="0">
              <a:solidFill>
                <a:schemeClr val="tx2">
                  <a:lumMod val="75000"/>
                </a:schemeClr>
              </a:solidFill>
            </a:endParaRPr>
          </a:p>
        </p:txBody>
      </p:sp>
      <p:sp>
        <p:nvSpPr>
          <p:cNvPr id="39937" name="Title 1"/>
          <p:cNvSpPr>
            <a:spLocks noGrp="1"/>
          </p:cNvSpPr>
          <p:nvPr>
            <p:ph type="title"/>
          </p:nvPr>
        </p:nvSpPr>
        <p:spPr/>
        <p:txBody>
          <a:bodyPr>
            <a:normAutofit/>
          </a:bodyPr>
          <a:lstStyle/>
          <a:p>
            <a:pPr algn="ctr">
              <a:defRPr/>
            </a:pPr>
            <a:r>
              <a:rPr lang="en-US" dirty="0" smtClean="0">
                <a:solidFill>
                  <a:schemeClr val="tx2">
                    <a:lumMod val="75000"/>
                  </a:schemeClr>
                </a:solidFill>
                <a:ea typeface="ＭＳ Ｐゴシック" charset="0"/>
                <a:cs typeface="ＭＳ Ｐゴシック" charset="0"/>
              </a:rPr>
              <a:t>Outcomes</a:t>
            </a:r>
            <a:endParaRPr lang="en-US" dirty="0">
              <a:solidFill>
                <a:schemeClr val="tx2">
                  <a:lumMod val="75000"/>
                </a:schemeClr>
              </a:solidFill>
              <a:ea typeface="ＭＳ Ｐゴシック" charset="0"/>
              <a:cs typeface="ＭＳ Ｐゴシック" charset="0"/>
            </a:endParaRPr>
          </a:p>
        </p:txBody>
      </p:sp>
      <p:sp>
        <p:nvSpPr>
          <p:cNvPr id="14339" name="Content Placeholder 2"/>
          <p:cNvSpPr>
            <a:spLocks noGrp="1"/>
          </p:cNvSpPr>
          <p:nvPr>
            <p:ph idx="1"/>
          </p:nvPr>
        </p:nvSpPr>
        <p:spPr>
          <a:xfrm>
            <a:off x="687388" y="1676400"/>
            <a:ext cx="8224837" cy="3732737"/>
          </a:xfrm>
        </p:spPr>
        <p:txBody>
          <a:bodyPr>
            <a:noAutofit/>
          </a:bodyPr>
          <a:lstStyle/>
          <a:p>
            <a:pPr marL="457200" lvl="0" indent="-457200">
              <a:buFont typeface="+mj-lt"/>
              <a:buAutoNum type="arabicPeriod"/>
            </a:pPr>
            <a:r>
              <a:rPr lang="en-US" sz="2400" dirty="0" smtClean="0"/>
              <a:t>Knowledge of state focus areas and plans related to the State Systemic Improvement Plan (SSIP)</a:t>
            </a:r>
          </a:p>
          <a:p>
            <a:pPr marL="457200" lvl="0" indent="-457200">
              <a:buFont typeface="+mj-lt"/>
              <a:buAutoNum type="arabicPeriod"/>
            </a:pPr>
            <a:r>
              <a:rPr lang="en-US" sz="2400" dirty="0" smtClean="0"/>
              <a:t>Opportunity to provide perspectives on state and local improvement efforts</a:t>
            </a:r>
          </a:p>
          <a:p>
            <a:pPr marL="457200" lvl="0" indent="-457200">
              <a:buFont typeface="+mj-lt"/>
              <a:buAutoNum type="arabicPeriod"/>
            </a:pPr>
            <a:r>
              <a:rPr lang="en-US" sz="2400" dirty="0" smtClean="0"/>
              <a:t>Discussion of how broader participation of the early childhood community in state SSIP efforts can help leverage the impact of early childhood initiatives in the states</a:t>
            </a:r>
          </a:p>
          <a:p>
            <a:pPr marL="457200" lvl="0" indent="-457200">
              <a:buFont typeface="+mj-lt"/>
              <a:buAutoNum type="arabicPeriod"/>
            </a:pPr>
            <a:r>
              <a:rPr lang="en-US" sz="2400" dirty="0" smtClean="0"/>
              <a:t>Exploration of barriers that stand in the way of systemic change</a:t>
            </a:r>
          </a:p>
          <a:p>
            <a:pPr marL="457200" lvl="0" indent="-457200">
              <a:buFont typeface="+mj-lt"/>
              <a:buAutoNum type="arabicPeriod"/>
            </a:pPr>
            <a:r>
              <a:rPr lang="en-US" sz="2400" dirty="0" smtClean="0"/>
              <a:t>Identification of strategies to overcome barriers and improve outcomes for children and families</a:t>
            </a:r>
          </a:p>
          <a:p>
            <a:pPr marL="457200" indent="-457200">
              <a:buFont typeface="+mj-lt"/>
              <a:buAutoNum type="arabicPeriod"/>
            </a:pPr>
            <a:endParaRPr lang="en-US" altLang="en-US" sz="2000" dirty="0" smtClean="0">
              <a:latin typeface="Franklin Gothic Book" panose="020B0503020102020204" pitchFamily="34" charset="0"/>
            </a:endParaRPr>
          </a:p>
        </p:txBody>
      </p:sp>
    </p:spTree>
    <p:extLst>
      <p:ext uri="{BB962C8B-B14F-4D97-AF65-F5344CB8AC3E}">
        <p14:creationId xmlns:p14="http://schemas.microsoft.com/office/powerpoint/2010/main" val="2164371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B57B49-4CB0-4171-B37A-651259734528}" type="slidenum">
              <a:rPr lang="en-US" smtClean="0">
                <a:solidFill>
                  <a:schemeClr val="tx2">
                    <a:lumMod val="75000"/>
                  </a:schemeClr>
                </a:solidFill>
              </a:rPr>
              <a:pPr/>
              <a:t>30</a:t>
            </a:fld>
            <a:endParaRPr lang="en-US" dirty="0">
              <a:solidFill>
                <a:schemeClr val="tx2">
                  <a:lumMod val="75000"/>
                </a:schemeClr>
              </a:solidFill>
            </a:endParaRPr>
          </a:p>
        </p:txBody>
      </p:sp>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Focusing Improvement on a subset of the population</a:t>
            </a:r>
            <a:endParaRPr lang="en-US" dirty="0">
              <a:solidFill>
                <a:schemeClr val="tx2">
                  <a:lumMod val="75000"/>
                </a:schemeClr>
              </a:solidFill>
            </a:endParaRPr>
          </a:p>
        </p:txBody>
      </p:sp>
      <p:sp>
        <p:nvSpPr>
          <p:cNvPr id="6" name="Content Placeholder 5"/>
          <p:cNvSpPr>
            <a:spLocks noGrp="1"/>
          </p:cNvSpPr>
          <p:nvPr>
            <p:ph idx="1"/>
          </p:nvPr>
        </p:nvSpPr>
        <p:spPr/>
        <p:txBody>
          <a:bodyPr>
            <a:normAutofit/>
          </a:bodyPr>
          <a:lstStyle/>
          <a:p>
            <a:pPr marL="0" indent="0">
              <a:buNone/>
            </a:pPr>
            <a:r>
              <a:rPr lang="en-US" dirty="0" smtClean="0">
                <a:latin typeface="+mn-lt"/>
              </a:rPr>
              <a:t>25 states are focusing their SSIP on a subset of children receiving Part C service. States are defining subsets in the following ways:</a:t>
            </a:r>
            <a:endParaRPr lang="en-US" dirty="0">
              <a:latin typeface="+mn-lt"/>
            </a:endParaRPr>
          </a:p>
        </p:txBody>
      </p:sp>
      <p:graphicFrame>
        <p:nvGraphicFramePr>
          <p:cNvPr id="7" name="Chart 6" descr="This chart shows the ways that states are defining subsets. The subsets are regions, other, programs, eligibility and or disability, and race and or ethnicity. "/>
          <p:cNvGraphicFramePr>
            <a:graphicFrameLocks/>
          </p:cNvGraphicFramePr>
          <p:nvPr>
            <p:extLst>
              <p:ext uri="{D42A27DB-BD31-4B8C-83A1-F6EECF244321}">
                <p14:modId xmlns:p14="http://schemas.microsoft.com/office/powerpoint/2010/main" val="4137641941"/>
              </p:ext>
            </p:extLst>
          </p:nvPr>
        </p:nvGraphicFramePr>
        <p:xfrm>
          <a:off x="457200" y="3124200"/>
          <a:ext cx="81534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2988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31</a:t>
            </a:fld>
            <a:endParaRPr lang="en-US" altLang="en-US" dirty="0">
              <a:solidFill>
                <a:schemeClr val="tx2">
                  <a:lumMod val="75000"/>
                </a:schemeClr>
              </a:solidFill>
            </a:endParaRPr>
          </a:p>
        </p:txBody>
      </p:sp>
      <p:sp>
        <p:nvSpPr>
          <p:cNvPr id="2" name="Title 1"/>
          <p:cNvSpPr>
            <a:spLocks noGrp="1"/>
          </p:cNvSpPr>
          <p:nvPr>
            <p:ph type="title"/>
          </p:nvPr>
        </p:nvSpPr>
        <p:spPr>
          <a:xfrm>
            <a:off x="457200" y="381000"/>
            <a:ext cx="8229600" cy="1143000"/>
          </a:xfrm>
        </p:spPr>
        <p:txBody>
          <a:bodyPr>
            <a:noAutofit/>
          </a:bodyPr>
          <a:lstStyle/>
          <a:p>
            <a:r>
              <a:rPr lang="en-US" dirty="0" smtClean="0">
                <a:solidFill>
                  <a:schemeClr val="tx2">
                    <a:lumMod val="75000"/>
                  </a:schemeClr>
                </a:solidFill>
              </a:rPr>
              <a:t>A Closer Look at Preschool Outcomes</a:t>
            </a:r>
            <a:endParaRPr lang="en-US" dirty="0">
              <a:solidFill>
                <a:schemeClr val="tx2">
                  <a:lumMod val="75000"/>
                </a:schemeClr>
              </a:solidFill>
            </a:endParaRPr>
          </a:p>
        </p:txBody>
      </p:sp>
      <p:sp>
        <p:nvSpPr>
          <p:cNvPr id="7" name="Content Placeholder 6"/>
          <p:cNvSpPr>
            <a:spLocks noGrp="1"/>
          </p:cNvSpPr>
          <p:nvPr>
            <p:ph idx="1"/>
          </p:nvPr>
        </p:nvSpPr>
        <p:spPr/>
        <p:txBody>
          <a:bodyPr>
            <a:normAutofit/>
          </a:bodyPr>
          <a:lstStyle/>
          <a:p>
            <a:pPr marL="0" indent="0">
              <a:spcAft>
                <a:spcPts val="1200"/>
              </a:spcAft>
              <a:buNone/>
            </a:pPr>
            <a:r>
              <a:rPr lang="en-US" dirty="0" smtClean="0"/>
              <a:t>Preschool SPED also has an important role in the SSIP. These programs are involved in three ways:</a:t>
            </a:r>
          </a:p>
          <a:p>
            <a:pPr lvl="1"/>
            <a:r>
              <a:rPr lang="en-US" dirty="0" smtClean="0"/>
              <a:t>Part C results include the performance of infants and toddlers and preschoolers (1 state)</a:t>
            </a:r>
          </a:p>
          <a:p>
            <a:pPr lvl="1"/>
            <a:r>
              <a:rPr lang="en-US" dirty="0" smtClean="0"/>
              <a:t>Part B SSIP focused on Preschool SPED (2 states)</a:t>
            </a:r>
          </a:p>
          <a:p>
            <a:pPr lvl="1"/>
            <a:r>
              <a:rPr lang="en-US" dirty="0" smtClean="0"/>
              <a:t>Preschool SPED as an input to the Part B results</a:t>
            </a:r>
            <a:endParaRPr lang="en-US" dirty="0"/>
          </a:p>
        </p:txBody>
      </p:sp>
    </p:spTree>
    <p:extLst>
      <p:ext uri="{BB962C8B-B14F-4D97-AF65-F5344CB8AC3E}">
        <p14:creationId xmlns:p14="http://schemas.microsoft.com/office/powerpoint/2010/main" val="3829350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32</a:t>
            </a:fld>
            <a:endParaRPr lang="en-US" altLang="en-US" dirty="0">
              <a:solidFill>
                <a:schemeClr val="tx2">
                  <a:lumMod val="75000"/>
                </a:schemeClr>
              </a:solidFill>
            </a:endParaRPr>
          </a:p>
        </p:txBody>
      </p:sp>
      <p:sp>
        <p:nvSpPr>
          <p:cNvPr id="3" name="Title 2"/>
          <p:cNvSpPr>
            <a:spLocks noGrp="1"/>
          </p:cNvSpPr>
          <p:nvPr>
            <p:ph type="title"/>
          </p:nvPr>
        </p:nvSpPr>
        <p:spPr/>
        <p:txBody>
          <a:bodyPr>
            <a:noAutofit/>
          </a:bodyPr>
          <a:lstStyle/>
          <a:p>
            <a:r>
              <a:rPr lang="en-US" sz="3600" dirty="0" smtClean="0">
                <a:solidFill>
                  <a:schemeClr val="tx2">
                    <a:lumMod val="75000"/>
                  </a:schemeClr>
                </a:solidFill>
              </a:rPr>
              <a:t>Component 2 – State Identified Needs in Infrastructure Analysis</a:t>
            </a:r>
            <a:endParaRPr lang="en-US" sz="3600" dirty="0">
              <a:solidFill>
                <a:schemeClr val="tx2">
                  <a:lumMod val="75000"/>
                </a:schemeClr>
              </a:solidFill>
            </a:endParaRPr>
          </a:p>
        </p:txBody>
      </p:sp>
      <p:graphicFrame>
        <p:nvGraphicFramePr>
          <p:cNvPr id="6" name="Chart 5" descr="This graph shows state identified needs in infrastructue analysis across the areas of presonnel development, accountability, governance, data syste, technical assistance, fiscal and quality standards. All areas recieved 95% or more with Quality Standards being the lowest, at 95% and personnel development being the highest, at 100%"/>
          <p:cNvGraphicFramePr>
            <a:graphicFrameLocks/>
          </p:cNvGraphicFramePr>
          <p:nvPr>
            <p:extLst>
              <p:ext uri="{D42A27DB-BD31-4B8C-83A1-F6EECF244321}">
                <p14:modId xmlns:p14="http://schemas.microsoft.com/office/powerpoint/2010/main" val="2756346939"/>
              </p:ext>
            </p:extLst>
          </p:nvPr>
        </p:nvGraphicFramePr>
        <p:xfrm>
          <a:off x="35256" y="1447800"/>
          <a:ext cx="8956343"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0127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33</a:t>
            </a:fld>
            <a:endParaRPr lang="en-US" altLang="en-US" dirty="0">
              <a:solidFill>
                <a:schemeClr val="tx2">
                  <a:lumMod val="75000"/>
                </a:schemeClr>
              </a:solidFill>
            </a:endParaRPr>
          </a:p>
        </p:txBody>
      </p:sp>
      <p:sp>
        <p:nvSpPr>
          <p:cNvPr id="3" name="Title 2"/>
          <p:cNvSpPr>
            <a:spLocks noGrp="1"/>
          </p:cNvSpPr>
          <p:nvPr>
            <p:ph type="title"/>
          </p:nvPr>
        </p:nvSpPr>
        <p:spPr/>
        <p:txBody>
          <a:bodyPr>
            <a:noAutofit/>
          </a:bodyPr>
          <a:lstStyle/>
          <a:p>
            <a:r>
              <a:rPr lang="en-US" sz="3600" dirty="0" smtClean="0">
                <a:solidFill>
                  <a:schemeClr val="tx2">
                    <a:lumMod val="75000"/>
                  </a:schemeClr>
                </a:solidFill>
              </a:rPr>
              <a:t>Infrastructure Analysis:  Professional Development Needs (N=56)</a:t>
            </a:r>
            <a:endParaRPr lang="en-US" sz="3600" dirty="0">
              <a:solidFill>
                <a:schemeClr val="tx2">
                  <a:lumMod val="75000"/>
                </a:schemeClr>
              </a:solidFill>
            </a:endParaRPr>
          </a:p>
        </p:txBody>
      </p:sp>
      <p:graphicFrame>
        <p:nvGraphicFramePr>
          <p:cNvPr id="6" name="Chart 5" descr="This graph looks more closely at 56 state's professional development needs as it relates to their needs in infrastructure analysis. Nearly three quarteres of states selected TA, training system as a professional development need, which only a quarter selected recruitment and retention, and preservice professional development. About half selected personnel standards."/>
          <p:cNvGraphicFramePr/>
          <p:nvPr>
            <p:extLst>
              <p:ext uri="{D42A27DB-BD31-4B8C-83A1-F6EECF244321}">
                <p14:modId xmlns:p14="http://schemas.microsoft.com/office/powerpoint/2010/main" val="1199215435"/>
              </p:ext>
            </p:extLst>
          </p:nvPr>
        </p:nvGraphicFramePr>
        <p:xfrm>
          <a:off x="76200" y="914400"/>
          <a:ext cx="82296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8919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34</a:t>
            </a:fld>
            <a:endParaRPr lang="en-US" altLang="en-US" dirty="0">
              <a:solidFill>
                <a:schemeClr val="tx2">
                  <a:lumMod val="75000"/>
                </a:schemeClr>
              </a:solidFill>
            </a:endParaRPr>
          </a:p>
        </p:txBody>
      </p:sp>
      <p:sp>
        <p:nvSpPr>
          <p:cNvPr id="3" name="Title 2"/>
          <p:cNvSpPr>
            <a:spLocks noGrp="1"/>
          </p:cNvSpPr>
          <p:nvPr>
            <p:ph type="title"/>
          </p:nvPr>
        </p:nvSpPr>
        <p:spPr/>
        <p:txBody>
          <a:bodyPr>
            <a:noAutofit/>
          </a:bodyPr>
          <a:lstStyle/>
          <a:p>
            <a:r>
              <a:rPr lang="en-US" sz="3600" dirty="0">
                <a:solidFill>
                  <a:schemeClr val="tx2">
                    <a:lumMod val="75000"/>
                  </a:schemeClr>
                </a:solidFill>
              </a:rPr>
              <a:t>Infrastructure Analysis:  Technical Assistance Needs (</a:t>
            </a:r>
            <a:r>
              <a:rPr lang="en-US" sz="3600" dirty="0" smtClean="0">
                <a:solidFill>
                  <a:schemeClr val="tx2">
                    <a:lumMod val="75000"/>
                  </a:schemeClr>
                </a:solidFill>
              </a:rPr>
              <a:t>N=54)</a:t>
            </a:r>
            <a:endParaRPr lang="en-US" sz="3600" dirty="0">
              <a:solidFill>
                <a:schemeClr val="tx2">
                  <a:lumMod val="75000"/>
                </a:schemeClr>
              </a:solidFill>
            </a:endParaRPr>
          </a:p>
        </p:txBody>
      </p:sp>
      <p:graphicFrame>
        <p:nvGraphicFramePr>
          <p:cNvPr id="7" name="Chart 6" descr="This graph specificially looks at 54 state's technical assisstance needs. 70% selected training, 30% selected coaching, and 19% selected technology and online strategies."/>
          <p:cNvGraphicFramePr/>
          <p:nvPr>
            <p:extLst>
              <p:ext uri="{D42A27DB-BD31-4B8C-83A1-F6EECF244321}">
                <p14:modId xmlns:p14="http://schemas.microsoft.com/office/powerpoint/2010/main" val="1416945305"/>
              </p:ext>
            </p:extLst>
          </p:nvPr>
        </p:nvGraphicFramePr>
        <p:xfrm>
          <a:off x="457200" y="1066800"/>
          <a:ext cx="7924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2525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35</a:t>
            </a:fld>
            <a:endParaRPr lang="en-US" altLang="en-US" dirty="0">
              <a:solidFill>
                <a:schemeClr val="tx2">
                  <a:lumMod val="75000"/>
                </a:schemeClr>
              </a:solidFill>
            </a:endParaRPr>
          </a:p>
        </p:txBody>
      </p:sp>
      <p:sp>
        <p:nvSpPr>
          <p:cNvPr id="3" name="Title 2"/>
          <p:cNvSpPr>
            <a:spLocks noGrp="1"/>
          </p:cNvSpPr>
          <p:nvPr>
            <p:ph type="title"/>
          </p:nvPr>
        </p:nvSpPr>
        <p:spPr/>
        <p:txBody>
          <a:bodyPr>
            <a:noAutofit/>
          </a:bodyPr>
          <a:lstStyle/>
          <a:p>
            <a:r>
              <a:rPr lang="en-US" sz="4400" dirty="0">
                <a:solidFill>
                  <a:schemeClr val="tx2">
                    <a:lumMod val="75000"/>
                  </a:schemeClr>
                </a:solidFill>
              </a:rPr>
              <a:t>What EL initiative(s) did the state </a:t>
            </a:r>
            <a:r>
              <a:rPr lang="en-US" sz="4400" dirty="0" smtClean="0">
                <a:solidFill>
                  <a:schemeClr val="tx2">
                    <a:lumMod val="75000"/>
                  </a:schemeClr>
                </a:solidFill>
              </a:rPr>
              <a:t>include in their SSIP? </a:t>
            </a:r>
            <a:endParaRPr lang="en-US" sz="4400" dirty="0">
              <a:solidFill>
                <a:schemeClr val="tx2">
                  <a:lumMod val="75000"/>
                </a:schemeClr>
              </a:solidFill>
            </a:endParaRPr>
          </a:p>
        </p:txBody>
      </p:sp>
      <p:graphicFrame>
        <p:nvGraphicFramePr>
          <p:cNvPr id="5" name="Chart 4" descr="This graph shows what early learning initiatives states included in their SSIP. Of the most commonly included initiatives across the state, home visiting , early head start, and race to the top were most often named. "/>
          <p:cNvGraphicFramePr>
            <a:graphicFrameLocks/>
          </p:cNvGraphicFramePr>
          <p:nvPr>
            <p:extLst>
              <p:ext uri="{D42A27DB-BD31-4B8C-83A1-F6EECF244321}">
                <p14:modId xmlns:p14="http://schemas.microsoft.com/office/powerpoint/2010/main" val="1521589824"/>
              </p:ext>
            </p:extLst>
          </p:nvPr>
        </p:nvGraphicFramePr>
        <p:xfrm>
          <a:off x="304800" y="1524000"/>
          <a:ext cx="8610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2383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36</a:t>
            </a:fld>
            <a:endParaRPr lang="en-US" altLang="en-US" dirty="0">
              <a:solidFill>
                <a:schemeClr val="tx2">
                  <a:lumMod val="75000"/>
                </a:schemeClr>
              </a:solidFill>
            </a:endParaRPr>
          </a:p>
        </p:txBody>
      </p:sp>
      <p:graphicFrame>
        <p:nvGraphicFramePr>
          <p:cNvPr id="6" name="Table 5" descr="This table gives 3 examples of state identified measurable results and their features. "/>
          <p:cNvGraphicFramePr>
            <a:graphicFrameLocks noGrp="1"/>
          </p:cNvGraphicFramePr>
          <p:nvPr>
            <p:extLst>
              <p:ext uri="{D42A27DB-BD31-4B8C-83A1-F6EECF244321}">
                <p14:modId xmlns:p14="http://schemas.microsoft.com/office/powerpoint/2010/main" val="947015636"/>
              </p:ext>
            </p:extLst>
          </p:nvPr>
        </p:nvGraphicFramePr>
        <p:xfrm>
          <a:off x="190500" y="381000"/>
          <a:ext cx="8763000" cy="5898151"/>
        </p:xfrm>
        <a:graphic>
          <a:graphicData uri="http://schemas.openxmlformats.org/drawingml/2006/table">
            <a:tbl>
              <a:tblPr firstRow="1" bandRow="1">
                <a:tableStyleId>{5C22544A-7EE6-4342-B048-85BDC9FD1C3A}</a:tableStyleId>
              </a:tblPr>
              <a:tblGrid>
                <a:gridCol w="5555116"/>
                <a:gridCol w="3207884"/>
              </a:tblGrid>
              <a:tr h="442231">
                <a:tc>
                  <a:txBody>
                    <a:bodyPr/>
                    <a:lstStyle/>
                    <a:p>
                      <a:r>
                        <a:rPr lang="en-US" dirty="0" smtClean="0">
                          <a:solidFill>
                            <a:schemeClr val="accent5">
                              <a:lumMod val="20000"/>
                              <a:lumOff val="80000"/>
                            </a:schemeClr>
                          </a:solidFill>
                        </a:rPr>
                        <a:t>SIMR</a:t>
                      </a:r>
                      <a:endParaRPr lang="en-US" dirty="0">
                        <a:solidFill>
                          <a:schemeClr val="accent5">
                            <a:lumMod val="20000"/>
                            <a:lumOff val="80000"/>
                          </a:schemeClr>
                        </a:solidFill>
                      </a:endParaRPr>
                    </a:p>
                  </a:txBody>
                  <a:tcPr/>
                </a:tc>
                <a:tc>
                  <a:txBody>
                    <a:bodyPr/>
                    <a:lstStyle/>
                    <a:p>
                      <a:r>
                        <a:rPr lang="en-US" dirty="0" smtClean="0">
                          <a:solidFill>
                            <a:schemeClr val="accent5">
                              <a:lumMod val="20000"/>
                              <a:lumOff val="80000"/>
                            </a:schemeClr>
                          </a:solidFill>
                        </a:rPr>
                        <a:t>Features</a:t>
                      </a:r>
                      <a:endParaRPr lang="en-US" dirty="0">
                        <a:solidFill>
                          <a:schemeClr val="accent5">
                            <a:lumMod val="20000"/>
                            <a:lumOff val="80000"/>
                          </a:schemeClr>
                        </a:solidFill>
                      </a:endParaRPr>
                    </a:p>
                  </a:txBody>
                  <a:tcPr/>
                </a:tc>
              </a:tr>
              <a:tr h="1538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lumMod val="50000"/>
                            </a:schemeClr>
                          </a:solidFill>
                        </a:rPr>
                        <a:t>MN Part C/619- </a:t>
                      </a:r>
                      <a:r>
                        <a:rPr lang="en-US" sz="2000" b="1" dirty="0" smtClean="0">
                          <a:solidFill>
                            <a:schemeClr val="tx1"/>
                          </a:solidFill>
                        </a:rPr>
                        <a:t>Infants, toddlers and preschool children </a:t>
                      </a:r>
                      <a:r>
                        <a:rPr lang="en-US" sz="2000" dirty="0" smtClean="0">
                          <a:solidFill>
                            <a:schemeClr val="bg1">
                              <a:lumMod val="50000"/>
                            </a:schemeClr>
                          </a:solidFill>
                        </a:rPr>
                        <a:t>with disabilities will substantially increase their rate of growth in the </a:t>
                      </a:r>
                      <a:r>
                        <a:rPr lang="en-US" sz="2000" b="1" dirty="0" smtClean="0">
                          <a:solidFill>
                            <a:schemeClr val="tx1"/>
                          </a:solidFill>
                        </a:rPr>
                        <a:t>acquisition and use of knowledge and skills </a:t>
                      </a:r>
                      <a:r>
                        <a:rPr lang="en-US" sz="2000" dirty="0" smtClean="0">
                          <a:solidFill>
                            <a:schemeClr val="bg1">
                              <a:lumMod val="50000"/>
                            </a:schemeClr>
                          </a:solidFill>
                        </a:rPr>
                        <a:t>by the time they exit Part C or transition to Kindergarten.</a:t>
                      </a:r>
                      <a:endParaRPr lang="en-US" sz="20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Birth to Five</a:t>
                      </a:r>
                    </a:p>
                    <a:p>
                      <a:pPr marL="285750" indent="-285750">
                        <a:buFont typeface="Arial" panose="020B0604020202020204" pitchFamily="34" charset="0"/>
                        <a:buChar char="•"/>
                      </a:pPr>
                      <a:r>
                        <a:rPr lang="en-US" sz="2000" dirty="0" smtClean="0"/>
                        <a:t>Child Knowledge and Skills</a:t>
                      </a:r>
                    </a:p>
                    <a:p>
                      <a:pPr marL="285750" indent="-285750">
                        <a:buFont typeface="Arial" panose="020B0604020202020204" pitchFamily="34" charset="0"/>
                        <a:buChar char="•"/>
                      </a:pPr>
                      <a:r>
                        <a:rPr lang="en-US" sz="2000" dirty="0" smtClean="0"/>
                        <a:t>Statewide</a:t>
                      </a:r>
                      <a:endParaRPr lang="en-US" sz="2000" dirty="0"/>
                    </a:p>
                  </a:txBody>
                  <a:tcPr/>
                </a:tc>
              </a:tr>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lumMod val="50000"/>
                            </a:schemeClr>
                          </a:solidFill>
                        </a:rPr>
                        <a:t>AR Part C- </a:t>
                      </a:r>
                      <a:r>
                        <a:rPr lang="en-US" sz="2000" dirty="0" smtClean="0"/>
                        <a:t>Increase the </a:t>
                      </a:r>
                      <a:r>
                        <a:rPr lang="en-US" sz="2000" b="1" dirty="0" smtClean="0">
                          <a:solidFill>
                            <a:schemeClr val="tx1"/>
                          </a:solidFill>
                        </a:rPr>
                        <a:t>percent of families </a:t>
                      </a:r>
                      <a:r>
                        <a:rPr lang="en-US" sz="2000" dirty="0" smtClean="0"/>
                        <a:t>participating in Part C who report that early intervention has helped them help their child develop and learn.</a:t>
                      </a:r>
                      <a:endParaRPr lang="en-US" sz="2000" dirty="0" smtClean="0">
                        <a:solidFill>
                          <a:schemeClr val="bg1">
                            <a:lumMod val="50000"/>
                          </a:schemeClr>
                        </a:solidFill>
                      </a:endParaRPr>
                    </a:p>
                    <a:p>
                      <a:endParaRPr lang="en-US" sz="2000" dirty="0"/>
                    </a:p>
                  </a:txBody>
                  <a:tcPr/>
                </a:tc>
                <a:tc>
                  <a:txBody>
                    <a:bodyPr/>
                    <a:lstStyle/>
                    <a:p>
                      <a:pPr marL="285750" indent="-285750">
                        <a:buFont typeface="Arial" panose="020B0604020202020204" pitchFamily="34" charset="0"/>
                        <a:buChar char="•"/>
                      </a:pPr>
                      <a:r>
                        <a:rPr lang="en-US" sz="2000" dirty="0" smtClean="0"/>
                        <a:t>Family Outcomes</a:t>
                      </a:r>
                    </a:p>
                    <a:p>
                      <a:pPr marL="285750" indent="-285750">
                        <a:buFont typeface="Arial" panose="020B0604020202020204" pitchFamily="34" charset="0"/>
                        <a:buChar char="•"/>
                      </a:pPr>
                      <a:r>
                        <a:rPr lang="en-US" sz="2000" dirty="0" smtClean="0"/>
                        <a:t>Statewide</a:t>
                      </a:r>
                      <a:endParaRPr lang="en-US" sz="2000" dirty="0"/>
                    </a:p>
                  </a:txBody>
                  <a:tcPr/>
                </a:tc>
              </a:tr>
              <a:tr h="2006600">
                <a:tc>
                  <a:txBody>
                    <a:bodyPr/>
                    <a:lstStyle/>
                    <a:p>
                      <a:r>
                        <a:rPr lang="en-US" sz="2000" dirty="0" smtClean="0"/>
                        <a:t>IL Part C- Indicator 3:  Increase the percentage of Infants and Toddlers with disabilities who demonstrate greater than expected progress (i.e., Summary Statement 1) in the </a:t>
                      </a:r>
                      <a:r>
                        <a:rPr lang="en-US" sz="2000" b="1" dirty="0" smtClean="0">
                          <a:solidFill>
                            <a:schemeClr val="tx1"/>
                          </a:solidFill>
                        </a:rPr>
                        <a:t>acquisition and use of knowledge and skills in our pilot areas </a:t>
                      </a:r>
                      <a:r>
                        <a:rPr lang="en-US" sz="2000" dirty="0" smtClean="0"/>
                        <a:t>(i.e., Aurora, East St. Louis, and Williamson) by .9% percentage points by 2018.</a:t>
                      </a:r>
                      <a:endParaRPr lang="en-US" sz="2000" dirty="0"/>
                    </a:p>
                  </a:txBody>
                  <a:tcPr/>
                </a:tc>
                <a:tc>
                  <a:txBody>
                    <a:bodyPr/>
                    <a:lstStyle/>
                    <a:p>
                      <a:pPr marL="285750" indent="-285750">
                        <a:buFont typeface="Arial" panose="020B0604020202020204" pitchFamily="34" charset="0"/>
                        <a:buChar char="•"/>
                      </a:pPr>
                      <a:r>
                        <a:rPr lang="en-US" sz="2000" dirty="0" smtClean="0"/>
                        <a:t>Child Knowledge and Skills Outcomes</a:t>
                      </a:r>
                    </a:p>
                    <a:p>
                      <a:pPr marL="285750" indent="-285750">
                        <a:buFont typeface="Arial" panose="020B0604020202020204" pitchFamily="34" charset="0"/>
                        <a:buChar char="•"/>
                      </a:pPr>
                      <a:r>
                        <a:rPr lang="en-US" sz="2000" dirty="0" smtClean="0"/>
                        <a:t>Part</a:t>
                      </a:r>
                      <a:r>
                        <a:rPr lang="en-US" sz="2000" baseline="0" dirty="0" smtClean="0"/>
                        <a:t> C only</a:t>
                      </a:r>
                    </a:p>
                    <a:p>
                      <a:pPr marL="285750" indent="-285750">
                        <a:buFont typeface="Arial" panose="020B0604020202020204" pitchFamily="34" charset="0"/>
                        <a:buChar char="•"/>
                      </a:pPr>
                      <a:r>
                        <a:rPr lang="en-US" sz="2000" baseline="0" dirty="0" smtClean="0"/>
                        <a:t>Targeting 3 areas </a:t>
                      </a:r>
                      <a:endParaRPr lang="en-US" sz="2000" dirty="0"/>
                    </a:p>
                  </a:txBody>
                  <a:tcPr/>
                </a:tc>
              </a:tr>
            </a:tbl>
          </a:graphicData>
        </a:graphic>
      </p:graphicFrame>
    </p:spTree>
    <p:extLst>
      <p:ext uri="{BB962C8B-B14F-4D97-AF65-F5344CB8AC3E}">
        <p14:creationId xmlns:p14="http://schemas.microsoft.com/office/powerpoint/2010/main" val="1410274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9C0B3D-779C-469A-B2DB-C087859B73EB}" type="slidenum">
              <a:rPr lang="en-US" altLang="en-US" smtClean="0">
                <a:solidFill>
                  <a:schemeClr val="tx2">
                    <a:lumMod val="75000"/>
                  </a:schemeClr>
                </a:solidFill>
              </a:rPr>
              <a:pPr/>
              <a:t>37</a:t>
            </a:fld>
            <a:endParaRPr lang="en-US" altLang="en-US" dirty="0">
              <a:solidFill>
                <a:schemeClr val="tx2">
                  <a:lumMod val="75000"/>
                </a:schemeClr>
              </a:solidFill>
            </a:endParaRPr>
          </a:p>
        </p:txBody>
      </p:sp>
      <p:pic>
        <p:nvPicPr>
          <p:cNvPr id="1027" name="Picture 3" descr="This image is a snapshot of the homepage for IDEA Part C profiles on the OSEP Grads 360 websit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241" t="8915" r="11098" b="10580"/>
          <a:stretch/>
        </p:blipFill>
        <p:spPr bwMode="auto">
          <a:xfrm>
            <a:off x="1181100" y="152399"/>
            <a:ext cx="6781800" cy="59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6096000"/>
            <a:ext cx="8534400" cy="523220"/>
          </a:xfrm>
          <a:prstGeom prst="rect">
            <a:avLst/>
          </a:prstGeom>
          <a:noFill/>
        </p:spPr>
        <p:txBody>
          <a:bodyPr wrap="square" rtlCol="0">
            <a:spAutoFit/>
          </a:bodyPr>
          <a:lstStyle/>
          <a:p>
            <a:r>
              <a:rPr lang="en-US" sz="2800" dirty="0">
                <a:solidFill>
                  <a:schemeClr val="tx2">
                    <a:lumMod val="75000"/>
                  </a:schemeClr>
                </a:solidFill>
                <a:hlinkClick r:id="rId4"/>
              </a:rPr>
              <a:t>https://osep.grads360.org/#</a:t>
            </a:r>
            <a:r>
              <a:rPr lang="en-US" sz="2800" dirty="0" smtClean="0">
                <a:solidFill>
                  <a:schemeClr val="tx2">
                    <a:lumMod val="75000"/>
                  </a:schemeClr>
                </a:solidFill>
                <a:hlinkClick r:id="rId4"/>
              </a:rPr>
              <a:t>program/idea-part-c-profiles</a:t>
            </a:r>
            <a:r>
              <a:rPr lang="en-US" sz="2800" dirty="0" smtClean="0">
                <a:solidFill>
                  <a:schemeClr val="tx2">
                    <a:lumMod val="75000"/>
                  </a:schemeClr>
                </a:solidFill>
              </a:rPr>
              <a:t> </a:t>
            </a:r>
            <a:endParaRPr lang="en-US" sz="2800" dirty="0">
              <a:solidFill>
                <a:schemeClr val="tx2">
                  <a:lumMod val="75000"/>
                </a:schemeClr>
              </a:solidFill>
            </a:endParaRPr>
          </a:p>
        </p:txBody>
      </p:sp>
    </p:spTree>
    <p:extLst>
      <p:ext uri="{BB962C8B-B14F-4D97-AF65-F5344CB8AC3E}">
        <p14:creationId xmlns:p14="http://schemas.microsoft.com/office/powerpoint/2010/main" val="2870202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38</a:t>
            </a:fld>
            <a:endParaRPr lang="en-US" altLang="en-US" dirty="0">
              <a:solidFill>
                <a:schemeClr val="tx2">
                  <a:lumMod val="75000"/>
                </a:schemeClr>
              </a:solidFill>
            </a:endParaRPr>
          </a:p>
        </p:txBody>
      </p:sp>
      <p:sp>
        <p:nvSpPr>
          <p:cNvPr id="2" name="Title 1"/>
          <p:cNvSpPr>
            <a:spLocks noGrp="1"/>
          </p:cNvSpPr>
          <p:nvPr>
            <p:ph type="title"/>
          </p:nvPr>
        </p:nvSpPr>
        <p:spPr/>
        <p:txBody>
          <a:bodyPr/>
          <a:lstStyle/>
          <a:p>
            <a:r>
              <a:rPr lang="en-US" dirty="0" smtClean="0">
                <a:solidFill>
                  <a:schemeClr val="tx2">
                    <a:lumMod val="75000"/>
                  </a:schemeClr>
                </a:solidFill>
              </a:rPr>
              <a:t>Stakeholder Involvement</a:t>
            </a:r>
            <a:endParaRPr lang="en-US" dirty="0">
              <a:solidFill>
                <a:schemeClr val="tx2">
                  <a:lumMod val="75000"/>
                </a:schemeClr>
              </a:solidFill>
            </a:endParaRPr>
          </a:p>
        </p:txBody>
      </p:sp>
      <p:graphicFrame>
        <p:nvGraphicFramePr>
          <p:cNvPr id="5" name="Content Placeholder 4" descr="This graph presents the involvement of stakeholder types across all components of the SSIP Phase I process.  All 56 reporting states involved family representatives, local providers, staff representing other state agencies and staff from other programs within the Lead Agency at some point in the process.  Most states also involved representatives from EC initiatives and higher education/technical assistance staff.  Twenty-four states involved state legislators.  Thirty-three states included “other” types of stakeholders included members of the medical community (e.g. nurses, pediatricians), advocates, local providers, and ICC members.   &#10;"/>
          <p:cNvGraphicFramePr>
            <a:graphicFrameLocks noGrp="1"/>
          </p:cNvGraphicFramePr>
          <p:nvPr>
            <p:ph idx="1"/>
            <p:extLst>
              <p:ext uri="{D42A27DB-BD31-4B8C-83A1-F6EECF244321}">
                <p14:modId xmlns:p14="http://schemas.microsoft.com/office/powerpoint/2010/main" val="2494054207"/>
              </p:ext>
            </p:extLst>
          </p:nvPr>
        </p:nvGraphicFramePr>
        <p:xfrm>
          <a:off x="685800" y="1676400"/>
          <a:ext cx="8224838"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7566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39</a:t>
            </a:fld>
            <a:endParaRPr lang="en-US" altLang="en-US" dirty="0">
              <a:solidFill>
                <a:schemeClr val="tx2">
                  <a:lumMod val="75000"/>
                </a:schemeClr>
              </a:solidFill>
            </a:endParaRPr>
          </a:p>
        </p:txBody>
      </p:sp>
      <p:sp>
        <p:nvSpPr>
          <p:cNvPr id="2" name="Title 1"/>
          <p:cNvSpPr>
            <a:spLocks noGrp="1"/>
          </p:cNvSpPr>
          <p:nvPr>
            <p:ph type="title"/>
          </p:nvPr>
        </p:nvSpPr>
        <p:spPr/>
        <p:txBody>
          <a:bodyPr/>
          <a:lstStyle/>
          <a:p>
            <a:r>
              <a:rPr lang="en-US" dirty="0" smtClean="0">
                <a:solidFill>
                  <a:schemeClr val="tx2">
                    <a:lumMod val="75000"/>
                  </a:schemeClr>
                </a:solidFill>
              </a:rPr>
              <a:t>Worthy of Celebration!</a:t>
            </a:r>
            <a:endParaRPr lang="en-US" dirty="0">
              <a:solidFill>
                <a:schemeClr val="tx2">
                  <a:lumMod val="75000"/>
                </a:schemeClr>
              </a:solidFill>
            </a:endParaRPr>
          </a:p>
        </p:txBody>
      </p:sp>
      <p:sp>
        <p:nvSpPr>
          <p:cNvPr id="3" name="Content Placeholder 2"/>
          <p:cNvSpPr>
            <a:spLocks noGrp="1"/>
          </p:cNvSpPr>
          <p:nvPr>
            <p:ph idx="1"/>
          </p:nvPr>
        </p:nvSpPr>
        <p:spPr/>
        <p:txBody>
          <a:bodyPr/>
          <a:lstStyle/>
          <a:p>
            <a:pPr marL="227013" indent="-227013">
              <a:spcAft>
                <a:spcPts val="1200"/>
              </a:spcAft>
              <a:buFont typeface="Arial" panose="020B0604020202020204" pitchFamily="34" charset="0"/>
              <a:buChar char="•"/>
            </a:pPr>
            <a:r>
              <a:rPr lang="en-US" dirty="0" smtClean="0"/>
              <a:t>Focus on </a:t>
            </a:r>
            <a:r>
              <a:rPr lang="en-US" b="1" dirty="0" smtClean="0"/>
              <a:t>Results</a:t>
            </a:r>
            <a:r>
              <a:rPr lang="en-US" dirty="0" smtClean="0"/>
              <a:t>!</a:t>
            </a:r>
          </a:p>
          <a:p>
            <a:pPr marL="227013" indent="-227013">
              <a:spcAft>
                <a:spcPts val="1200"/>
              </a:spcAft>
              <a:buFont typeface="Arial" panose="020B0604020202020204" pitchFamily="34" charset="0"/>
              <a:buChar char="•"/>
            </a:pPr>
            <a:r>
              <a:rPr lang="en-US" dirty="0" smtClean="0"/>
              <a:t>Focus on </a:t>
            </a:r>
            <a:r>
              <a:rPr lang="en-US" b="1" dirty="0" smtClean="0"/>
              <a:t>Data</a:t>
            </a:r>
            <a:r>
              <a:rPr lang="en-US" dirty="0" smtClean="0"/>
              <a:t> (data-informed improvement planning)!</a:t>
            </a:r>
          </a:p>
          <a:p>
            <a:pPr marL="227013" indent="-227013">
              <a:spcAft>
                <a:spcPts val="1200"/>
              </a:spcAft>
              <a:buFont typeface="Arial" panose="020B0604020202020204" pitchFamily="34" charset="0"/>
              <a:buChar char="•"/>
            </a:pPr>
            <a:r>
              <a:rPr lang="en-US" dirty="0" smtClean="0">
                <a:solidFill>
                  <a:srgbClr val="002060"/>
                </a:solidFill>
              </a:rPr>
              <a:t>Focus on a </a:t>
            </a:r>
            <a:r>
              <a:rPr lang="en-US" b="1" dirty="0">
                <a:solidFill>
                  <a:srgbClr val="002060"/>
                </a:solidFill>
              </a:rPr>
              <a:t>s</a:t>
            </a:r>
            <a:r>
              <a:rPr lang="en-US" b="1" dirty="0" smtClean="0">
                <a:solidFill>
                  <a:srgbClr val="002060"/>
                </a:solidFill>
              </a:rPr>
              <a:t>ystemic</a:t>
            </a:r>
            <a:r>
              <a:rPr lang="en-US" dirty="0" smtClean="0"/>
              <a:t> approach to change – integrating systems, practices and outcomes!</a:t>
            </a:r>
            <a:endParaRPr lang="en-US" dirty="0"/>
          </a:p>
        </p:txBody>
      </p:sp>
    </p:spTree>
    <p:extLst>
      <p:ext uri="{BB962C8B-B14F-4D97-AF65-F5344CB8AC3E}">
        <p14:creationId xmlns:p14="http://schemas.microsoft.com/office/powerpoint/2010/main" val="98240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itle 1"/>
          <p:cNvSpPr>
            <a:spLocks noGrp="1"/>
          </p:cNvSpPr>
          <p:nvPr>
            <p:ph type="title" idx="4294967295"/>
          </p:nvPr>
        </p:nvSpPr>
        <p:spPr>
          <a:xfrm>
            <a:off x="457200" y="152400"/>
            <a:ext cx="8229600" cy="1143000"/>
          </a:xfrm>
        </p:spPr>
        <p:txBody>
          <a:bodyPr>
            <a:normAutofit fontScale="90000"/>
          </a:bodyPr>
          <a:lstStyle/>
          <a:p>
            <a:pPr eaLnBrk="1" hangingPunct="1"/>
            <a:r>
              <a:rPr lang="en-US" altLang="en-US" sz="4900" dirty="0" smtClean="0"/>
              <a:t>Participating with Poll Everywhere</a:t>
            </a:r>
            <a:r>
              <a:rPr lang="en-US" altLang="en-US" sz="5300" dirty="0" smtClean="0"/>
              <a:t/>
            </a:r>
            <a:br>
              <a:rPr lang="en-US" altLang="en-US" sz="5300" dirty="0" smtClean="0"/>
            </a:br>
            <a:r>
              <a:rPr lang="en-US" altLang="en-US" sz="2400" dirty="0" smtClean="0"/>
              <a:t>How to vote via the web or text messaging</a:t>
            </a:r>
            <a:endParaRPr lang="en-US" altLang="en-US" dirty="0" smtClean="0"/>
          </a:p>
        </p:txBody>
      </p:sp>
      <p:sp>
        <p:nvSpPr>
          <p:cNvPr id="11" name="TextBox 10"/>
          <p:cNvSpPr txBox="1"/>
          <p:nvPr/>
        </p:nvSpPr>
        <p:spPr>
          <a:xfrm>
            <a:off x="1282000" y="1397000"/>
            <a:ext cx="2446338" cy="431800"/>
          </a:xfrm>
          <a:prstGeom prst="rect">
            <a:avLst/>
          </a:prstGeom>
          <a:noFill/>
        </p:spPr>
        <p:txBody>
          <a:bodyPr>
            <a:spAutoFit/>
          </a:bodyPr>
          <a:lstStyle/>
          <a:p>
            <a:pPr eaLnBrk="1" hangingPunct="1">
              <a:defRPr/>
            </a:pPr>
            <a:r>
              <a:rPr lang="en-US" sz="2200" dirty="0">
                <a:solidFill>
                  <a:schemeClr val="bg1"/>
                </a:solidFill>
                <a:latin typeface="+mn-lt"/>
                <a:ea typeface="ＭＳ Ｐゴシック" charset="0"/>
                <a:cs typeface="Source Sans Pro"/>
              </a:rPr>
              <a:t>From any browser</a:t>
            </a:r>
            <a:endParaRPr lang="en-US" sz="2200" i="1" dirty="0">
              <a:solidFill>
                <a:schemeClr val="bg1"/>
              </a:solidFill>
              <a:latin typeface="+mn-lt"/>
              <a:ea typeface="ＭＳ Ｐゴシック" charset="0"/>
              <a:cs typeface="Source Sans Pro"/>
            </a:endParaRPr>
          </a:p>
        </p:txBody>
      </p:sp>
      <p:pic>
        <p:nvPicPr>
          <p:cNvPr id="20481" name="Picture 5" descr="This is an image of a cell phone with the poll URL pasted into the URL bar. These were the directions on how to access the poll from any browser. This no longer applies because the poll was live at the time the presentation was give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248" y="1961837"/>
            <a:ext cx="2816225"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63803" y="2702209"/>
            <a:ext cx="2297113" cy="307975"/>
          </a:xfrm>
          <a:prstGeom prst="rect">
            <a:avLst/>
          </a:prstGeom>
          <a:noFill/>
        </p:spPr>
        <p:txBody>
          <a:bodyPr>
            <a:spAutoFit/>
          </a:bodyPr>
          <a:lstStyle/>
          <a:p>
            <a:pPr eaLnBrk="1" hangingPunct="1">
              <a:defRPr/>
            </a:pPr>
            <a:r>
              <a:rPr lang="en-US" sz="1400" dirty="0">
                <a:latin typeface="+mn-lt"/>
                <a:ea typeface="ＭＳ Ｐゴシック" charset="0"/>
                <a:cs typeface="Helvetica"/>
              </a:rPr>
              <a:t>Pollev.com</a:t>
            </a:r>
            <a:r>
              <a:rPr lang="en-US" sz="1400" dirty="0" smtClean="0">
                <a:latin typeface="+mn-lt"/>
                <a:ea typeface="ＭＳ Ｐゴシック" charset="0"/>
                <a:cs typeface="Helvetica"/>
              </a:rPr>
              <a:t>/</a:t>
            </a:r>
            <a:r>
              <a:rPr lang="en-US" sz="1400" dirty="0" smtClean="0">
                <a:solidFill>
                  <a:srgbClr val="FF0000"/>
                </a:solidFill>
                <a:latin typeface="+mn-lt"/>
                <a:ea typeface="ＭＳ Ｐゴシック" charset="0"/>
                <a:cs typeface="Helvetica"/>
              </a:rPr>
              <a:t>(DASY)</a:t>
            </a:r>
            <a:endParaRPr lang="en-US" sz="1400" dirty="0">
              <a:solidFill>
                <a:srgbClr val="FF0000"/>
              </a:solidFill>
              <a:latin typeface="+mn-lt"/>
              <a:ea typeface="ＭＳ Ｐゴシック" charset="0"/>
              <a:cs typeface="Helvetica"/>
            </a:endParaRPr>
          </a:p>
        </p:txBody>
      </p:sp>
      <p:sp>
        <p:nvSpPr>
          <p:cNvPr id="12" name="TextBox 11"/>
          <p:cNvSpPr txBox="1"/>
          <p:nvPr/>
        </p:nvSpPr>
        <p:spPr>
          <a:xfrm>
            <a:off x="5002213" y="1447800"/>
            <a:ext cx="2667000" cy="431800"/>
          </a:xfrm>
          <a:prstGeom prst="rect">
            <a:avLst/>
          </a:prstGeom>
          <a:noFill/>
        </p:spPr>
        <p:txBody>
          <a:bodyPr>
            <a:spAutoFit/>
          </a:bodyPr>
          <a:lstStyle/>
          <a:p>
            <a:pPr eaLnBrk="1" hangingPunct="1">
              <a:defRPr/>
            </a:pPr>
            <a:r>
              <a:rPr lang="en-US" sz="2200" dirty="0">
                <a:solidFill>
                  <a:schemeClr val="bg1"/>
                </a:solidFill>
                <a:latin typeface="+mn-lt"/>
                <a:ea typeface="ＭＳ Ｐゴシック" charset="0"/>
                <a:cs typeface="Source Sans Pro"/>
              </a:rPr>
              <a:t>From a text message</a:t>
            </a:r>
            <a:endParaRPr lang="en-US" sz="2200" i="1" dirty="0">
              <a:solidFill>
                <a:schemeClr val="bg1"/>
              </a:solidFill>
              <a:latin typeface="+mn-lt"/>
              <a:ea typeface="ＭＳ Ｐゴシック" charset="0"/>
              <a:cs typeface="Source Sans Pro"/>
            </a:endParaRPr>
          </a:p>
        </p:txBody>
      </p:sp>
      <p:pic>
        <p:nvPicPr>
          <p:cNvPr id="20484" name="Picture 6" descr="This is an image of a cell phone with the poll number pasted into the text message to field box. These were the directions on how to access the poll from a text message. This no longer applies because the poll was live at the time the presentation was given.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3463" y="2017713"/>
            <a:ext cx="2841625"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207794" y="4435262"/>
            <a:ext cx="2112962" cy="307777"/>
          </a:xfrm>
          <a:prstGeom prst="rect">
            <a:avLst/>
          </a:prstGeom>
          <a:noFill/>
        </p:spPr>
        <p:txBody>
          <a:bodyPr>
            <a:spAutoFit/>
          </a:bodyPr>
          <a:lstStyle/>
          <a:p>
            <a:pPr eaLnBrk="1" hangingPunct="1">
              <a:defRPr/>
            </a:pPr>
            <a:r>
              <a:rPr lang="en-US" sz="1400" dirty="0" smtClean="0">
                <a:solidFill>
                  <a:srgbClr val="FF0000"/>
                </a:solidFill>
                <a:latin typeface="+mn-lt"/>
                <a:ea typeface="ＭＳ Ｐゴシック" charset="0"/>
                <a:cs typeface="Helvetica"/>
              </a:rPr>
              <a:t>DASY </a:t>
            </a:r>
            <a:r>
              <a:rPr lang="en-US" sz="1400" dirty="0" smtClean="0">
                <a:latin typeface="+mn-lt"/>
                <a:ea typeface="ＭＳ Ｐゴシック" charset="0"/>
                <a:cs typeface="Helvetica"/>
              </a:rPr>
              <a:t>your  response </a:t>
            </a:r>
            <a:endParaRPr lang="en-US" sz="1400" dirty="0">
              <a:latin typeface="+mn-lt"/>
              <a:ea typeface="ＭＳ Ｐゴシック" charset="0"/>
              <a:cs typeface="Helvetica"/>
            </a:endParaRPr>
          </a:p>
        </p:txBody>
      </p:sp>
      <p:sp>
        <p:nvSpPr>
          <p:cNvPr id="14" name="Rounded Rectangle 13" descr="&quot; &quot;"/>
          <p:cNvSpPr/>
          <p:nvPr/>
        </p:nvSpPr>
        <p:spPr>
          <a:xfrm>
            <a:off x="5572125" y="3124993"/>
            <a:ext cx="869950" cy="322263"/>
          </a:xfrm>
          <a:prstGeom prst="roundRect">
            <a:avLst>
              <a:gd name="adj" fmla="val 45513"/>
            </a:avLst>
          </a:prstGeom>
          <a:solidFill>
            <a:srgbClr val="A9C838"/>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TextBox 15" descr="&quot; &quot;"/>
          <p:cNvSpPr txBox="1"/>
          <p:nvPr/>
        </p:nvSpPr>
        <p:spPr>
          <a:xfrm>
            <a:off x="5588000" y="3086100"/>
            <a:ext cx="838200" cy="400050"/>
          </a:xfrm>
          <a:prstGeom prst="rect">
            <a:avLst/>
          </a:prstGeom>
          <a:noFill/>
        </p:spPr>
        <p:txBody>
          <a:bodyPr>
            <a:spAutoFit/>
          </a:bodyPr>
          <a:lstStyle/>
          <a:p>
            <a:pPr eaLnBrk="1" hangingPunct="1">
              <a:defRPr/>
            </a:pPr>
            <a:r>
              <a:rPr lang="en-US" sz="2000" dirty="0">
                <a:solidFill>
                  <a:srgbClr val="FF0000"/>
                </a:solidFill>
                <a:latin typeface="+mn-lt"/>
                <a:ea typeface="ＭＳ Ｐゴシック" charset="0"/>
                <a:cs typeface="Helvetica"/>
              </a:rPr>
              <a:t>22333</a:t>
            </a:r>
          </a:p>
        </p:txBody>
      </p:sp>
    </p:spTree>
    <p:extLst>
      <p:ext uri="{BB962C8B-B14F-4D97-AF65-F5344CB8AC3E}">
        <p14:creationId xmlns:p14="http://schemas.microsoft.com/office/powerpoint/2010/main" val="3739613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40</a:t>
            </a:fld>
            <a:endParaRPr lang="en-US" altLang="en-US" dirty="0">
              <a:solidFill>
                <a:schemeClr val="tx2">
                  <a:lumMod val="75000"/>
                </a:schemeClr>
              </a:solidFill>
            </a:endParaRPr>
          </a:p>
        </p:txBody>
      </p:sp>
      <p:sp>
        <p:nvSpPr>
          <p:cNvPr id="3" name="Title 2"/>
          <p:cNvSpPr>
            <a:spLocks noGrp="1"/>
          </p:cNvSpPr>
          <p:nvPr>
            <p:ph type="title"/>
          </p:nvPr>
        </p:nvSpPr>
        <p:spPr/>
        <p:txBody>
          <a:bodyPr>
            <a:normAutofit/>
          </a:bodyPr>
          <a:lstStyle/>
          <a:p>
            <a:r>
              <a:rPr lang="en-US" dirty="0" smtClean="0">
                <a:solidFill>
                  <a:schemeClr val="tx2">
                    <a:lumMod val="75000"/>
                  </a:schemeClr>
                </a:solidFill>
              </a:rPr>
              <a:t>Getting Involved</a:t>
            </a:r>
            <a:endParaRPr lang="en-US" dirty="0">
              <a:solidFill>
                <a:schemeClr val="tx2">
                  <a:lumMod val="75000"/>
                </a:schemeClr>
              </a:solidFill>
            </a:endParaRPr>
          </a:p>
        </p:txBody>
      </p:sp>
      <p:sp>
        <p:nvSpPr>
          <p:cNvPr id="2" name="Content Placeholder 1"/>
          <p:cNvSpPr>
            <a:spLocks noGrp="1"/>
          </p:cNvSpPr>
          <p:nvPr>
            <p:ph idx="1"/>
          </p:nvPr>
        </p:nvSpPr>
        <p:spPr/>
        <p:txBody>
          <a:bodyPr/>
          <a:lstStyle/>
          <a:p>
            <a:pPr marL="227013" indent="-227013">
              <a:spcAft>
                <a:spcPts val="1200"/>
              </a:spcAft>
              <a:buFont typeface="Arial" pitchFamily="34" charset="0"/>
              <a:buChar char="•"/>
            </a:pPr>
            <a:r>
              <a:rPr lang="en-US" dirty="0"/>
              <a:t>How have you been involved in your state?</a:t>
            </a:r>
          </a:p>
          <a:p>
            <a:pPr marL="227013" indent="-227013">
              <a:spcAft>
                <a:spcPts val="1200"/>
              </a:spcAft>
            </a:pPr>
            <a:endParaRPr lang="en-US" dirty="0"/>
          </a:p>
        </p:txBody>
      </p:sp>
      <p:pic>
        <p:nvPicPr>
          <p:cNvPr id="1026" name="Picture 2" descr="&quot; &quot;"/>
          <p:cNvPicPr>
            <a:picLocks noChangeAspect="1" noChangeArrowheads="1"/>
          </p:cNvPicPr>
          <p:nvPr/>
        </p:nvPicPr>
        <p:blipFill>
          <a:blip r:embed="rId2" cstate="print"/>
          <a:srcRect/>
          <a:stretch>
            <a:fillRect/>
          </a:stretch>
        </p:blipFill>
        <p:spPr bwMode="auto">
          <a:xfrm>
            <a:off x="4953000" y="2895600"/>
            <a:ext cx="2574202" cy="2614943"/>
          </a:xfrm>
          <a:prstGeom prst="rect">
            <a:avLst/>
          </a:prstGeom>
          <a:noFill/>
        </p:spPr>
      </p:pic>
    </p:spTree>
    <p:extLst>
      <p:ext uri="{BB962C8B-B14F-4D97-AF65-F5344CB8AC3E}">
        <p14:creationId xmlns:p14="http://schemas.microsoft.com/office/powerpoint/2010/main" val="2178231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41</a:t>
            </a:fld>
            <a:endParaRPr lang="en-US" alt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solidFill>
                  <a:schemeClr val="tx2">
                    <a:lumMod val="75000"/>
                  </a:schemeClr>
                </a:solidFill>
              </a:rPr>
              <a:t>Small Group Activity</a:t>
            </a:r>
            <a:endParaRPr lang="en-US" dirty="0">
              <a:solidFill>
                <a:schemeClr val="tx2">
                  <a:lumMod val="75000"/>
                </a:schemeClr>
              </a:solidFill>
            </a:endParaRPr>
          </a:p>
        </p:txBody>
      </p:sp>
      <p:sp>
        <p:nvSpPr>
          <p:cNvPr id="2" name="Content Placeholder 1"/>
          <p:cNvSpPr>
            <a:spLocks noGrp="1"/>
          </p:cNvSpPr>
          <p:nvPr>
            <p:ph idx="1"/>
          </p:nvPr>
        </p:nvSpPr>
        <p:spPr>
          <a:xfrm>
            <a:off x="687388" y="1752600"/>
            <a:ext cx="8224837" cy="3732737"/>
          </a:xfrm>
        </p:spPr>
        <p:txBody>
          <a:bodyPr/>
          <a:lstStyle/>
          <a:p>
            <a:pPr marL="227013" lvl="0" indent="-227013">
              <a:buFont typeface="Arial" pitchFamily="34" charset="0"/>
              <a:buChar char="•"/>
            </a:pPr>
            <a:r>
              <a:rPr lang="en-US" dirty="0" smtClean="0"/>
              <a:t>Individually review hypothetical example </a:t>
            </a:r>
          </a:p>
          <a:p>
            <a:pPr marL="227013" lvl="0" indent="-227013">
              <a:buFont typeface="Arial" pitchFamily="34" charset="0"/>
              <a:buChar char="•"/>
            </a:pPr>
            <a:r>
              <a:rPr lang="en-US" dirty="0" smtClean="0"/>
              <a:t>Assign roles: Facilitator and Notetaker</a:t>
            </a:r>
          </a:p>
          <a:p>
            <a:pPr marL="227013" indent="-227013">
              <a:buFont typeface="Arial" pitchFamily="34" charset="0"/>
              <a:buChar char="•"/>
            </a:pPr>
            <a:r>
              <a:rPr lang="en-US" dirty="0" smtClean="0"/>
              <a:t>As a group, identify improvement strategies  </a:t>
            </a:r>
          </a:p>
          <a:p>
            <a:pPr lvl="2">
              <a:buFont typeface="Wingdings" pitchFamily="2" charset="2"/>
              <a:buChar char="ü"/>
            </a:pPr>
            <a:r>
              <a:rPr lang="en-US" dirty="0" smtClean="0"/>
              <a:t>Additional data</a:t>
            </a:r>
          </a:p>
          <a:p>
            <a:pPr lvl="2">
              <a:buFont typeface="Wingdings" pitchFamily="2" charset="2"/>
              <a:buChar char="ü"/>
            </a:pPr>
            <a:r>
              <a:rPr lang="en-US" dirty="0" smtClean="0"/>
              <a:t>Changes in infrastructure</a:t>
            </a:r>
          </a:p>
          <a:p>
            <a:pPr lvl="2">
              <a:buFont typeface="Wingdings" pitchFamily="2" charset="2"/>
              <a:buChar char="ü"/>
            </a:pPr>
            <a:r>
              <a:rPr lang="en-US" dirty="0" smtClean="0"/>
              <a:t>Leveraging existing initiatives</a:t>
            </a:r>
          </a:p>
          <a:p>
            <a:pPr marL="227013" lvl="0" indent="-227013">
              <a:buFont typeface="Arial" pitchFamily="34" charset="0"/>
              <a:buChar char="•"/>
            </a:pPr>
            <a:r>
              <a:rPr lang="en-US" dirty="0" smtClean="0"/>
              <a:t>Get ready to report out</a:t>
            </a:r>
            <a:endParaRPr lang="en-US" dirty="0"/>
          </a:p>
        </p:txBody>
      </p:sp>
    </p:spTree>
    <p:extLst>
      <p:ext uri="{BB962C8B-B14F-4D97-AF65-F5344CB8AC3E}">
        <p14:creationId xmlns:p14="http://schemas.microsoft.com/office/powerpoint/2010/main" val="3904981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42</a:t>
            </a:fld>
            <a:endParaRPr lang="en-US" alt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solidFill>
                  <a:schemeClr val="tx2">
                    <a:lumMod val="75000"/>
                  </a:schemeClr>
                </a:solidFill>
              </a:rPr>
              <a:t>Share Back</a:t>
            </a:r>
            <a:endParaRPr lang="en-US" dirty="0">
              <a:solidFill>
                <a:schemeClr val="tx2">
                  <a:lumMod val="75000"/>
                </a:schemeClr>
              </a:solidFill>
            </a:endParaRPr>
          </a:p>
        </p:txBody>
      </p:sp>
      <p:sp>
        <p:nvSpPr>
          <p:cNvPr id="2" name="Content Placeholder 1"/>
          <p:cNvSpPr>
            <a:spLocks noGrp="1"/>
          </p:cNvSpPr>
          <p:nvPr>
            <p:ph idx="1"/>
          </p:nvPr>
        </p:nvSpPr>
        <p:spPr>
          <a:xfrm>
            <a:off x="457200" y="1905000"/>
            <a:ext cx="8224837" cy="3732737"/>
          </a:xfrm>
        </p:spPr>
        <p:txBody>
          <a:bodyPr>
            <a:normAutofit fontScale="92500" lnSpcReduction="10000"/>
          </a:bodyPr>
          <a:lstStyle/>
          <a:p>
            <a:pPr marL="457200" lvl="0" indent="-457200">
              <a:buFont typeface="Arial" panose="020B0604020202020204" pitchFamily="34" charset="0"/>
              <a:buChar char="•"/>
            </a:pPr>
            <a:r>
              <a:rPr lang="en-US" dirty="0" smtClean="0"/>
              <a:t>What </a:t>
            </a:r>
            <a:r>
              <a:rPr lang="en-US" dirty="0"/>
              <a:t>additional information or data </a:t>
            </a:r>
            <a:r>
              <a:rPr lang="en-US" dirty="0" smtClean="0"/>
              <a:t>is needed to inform </a:t>
            </a:r>
            <a:r>
              <a:rPr lang="en-US" dirty="0"/>
              <a:t>the improvement planning process?</a:t>
            </a:r>
          </a:p>
          <a:p>
            <a:pPr marL="457200" lvl="0" indent="-457200">
              <a:buFont typeface="Arial" panose="020B0604020202020204" pitchFamily="34" charset="0"/>
              <a:buChar char="•"/>
            </a:pPr>
            <a:r>
              <a:rPr lang="en-US" dirty="0" smtClean="0"/>
              <a:t>What key </a:t>
            </a:r>
            <a:r>
              <a:rPr lang="en-US" dirty="0"/>
              <a:t>infrastructure changes </a:t>
            </a:r>
            <a:r>
              <a:rPr lang="en-US" dirty="0" smtClean="0"/>
              <a:t>are needed </a:t>
            </a:r>
            <a:r>
              <a:rPr lang="en-US" dirty="0"/>
              <a:t>to support implementation of EBPs at the local level?</a:t>
            </a:r>
          </a:p>
          <a:p>
            <a:pPr marL="457200" lvl="0" indent="-457200">
              <a:buFont typeface="Arial" panose="020B0604020202020204" pitchFamily="34" charset="0"/>
              <a:buChar char="•"/>
            </a:pPr>
            <a:r>
              <a:rPr lang="en-US" dirty="0"/>
              <a:t>How can the state leverage </a:t>
            </a:r>
            <a:r>
              <a:rPr lang="en-US" dirty="0" smtClean="0"/>
              <a:t>the existing </a:t>
            </a:r>
            <a:r>
              <a:rPr lang="en-US" dirty="0"/>
              <a:t>infrastructure to support </a:t>
            </a:r>
            <a:r>
              <a:rPr lang="en-US" dirty="0" smtClean="0"/>
              <a:t>evidence-based practices at the local level?</a:t>
            </a:r>
            <a:endParaRPr lang="en-US" dirty="0"/>
          </a:p>
        </p:txBody>
      </p:sp>
    </p:spTree>
    <p:extLst>
      <p:ext uri="{BB962C8B-B14F-4D97-AF65-F5344CB8AC3E}">
        <p14:creationId xmlns:p14="http://schemas.microsoft.com/office/powerpoint/2010/main" val="1325361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43</a:t>
            </a:fld>
            <a:endParaRPr lang="en-US" altLang="en-US" dirty="0">
              <a:solidFill>
                <a:schemeClr val="tx2">
                  <a:lumMod val="75000"/>
                </a:schemeClr>
              </a:solidFill>
            </a:endParaRPr>
          </a:p>
        </p:txBody>
      </p:sp>
      <p:sp>
        <p:nvSpPr>
          <p:cNvPr id="3" name="Title 2"/>
          <p:cNvSpPr>
            <a:spLocks noGrp="1"/>
          </p:cNvSpPr>
          <p:nvPr>
            <p:ph type="title"/>
          </p:nvPr>
        </p:nvSpPr>
        <p:spPr/>
        <p:txBody>
          <a:bodyPr>
            <a:normAutofit/>
          </a:bodyPr>
          <a:lstStyle/>
          <a:p>
            <a:r>
              <a:rPr lang="en-US" dirty="0"/>
              <a:t>Engaging </a:t>
            </a:r>
            <a:r>
              <a:rPr lang="en-US" dirty="0" smtClean="0"/>
              <a:t>Stakeholders</a:t>
            </a:r>
            <a:endParaRPr lang="en-US" dirty="0"/>
          </a:p>
        </p:txBody>
      </p:sp>
      <p:sp>
        <p:nvSpPr>
          <p:cNvPr id="2" name="Content Placeholder 1"/>
          <p:cNvSpPr>
            <a:spLocks noGrp="1"/>
          </p:cNvSpPr>
          <p:nvPr>
            <p:ph idx="1"/>
          </p:nvPr>
        </p:nvSpPr>
        <p:spPr/>
        <p:txBody>
          <a:bodyPr>
            <a:normAutofit fontScale="85000" lnSpcReduction="10000"/>
          </a:bodyPr>
          <a:lstStyle/>
          <a:p>
            <a:pPr marL="227013" indent="-227013">
              <a:spcAft>
                <a:spcPts val="1200"/>
              </a:spcAft>
              <a:buFont typeface="Arial" pitchFamily="34" charset="0"/>
              <a:buChar char="•"/>
            </a:pPr>
            <a:r>
              <a:rPr lang="en-US" dirty="0"/>
              <a:t>Strategies to engage </a:t>
            </a:r>
            <a:r>
              <a:rPr lang="en-US" dirty="0" smtClean="0"/>
              <a:t>stakeholders</a:t>
            </a:r>
            <a:endParaRPr lang="en-US" dirty="0"/>
          </a:p>
          <a:p>
            <a:pPr marL="457201" lvl="1" indent="-227013">
              <a:spcAft>
                <a:spcPts val="1200"/>
              </a:spcAft>
            </a:pPr>
            <a:r>
              <a:rPr lang="en-US" dirty="0" smtClean="0"/>
              <a:t>Phase I examples</a:t>
            </a:r>
          </a:p>
          <a:p>
            <a:pPr marL="457201" lvl="1" indent="-227013">
              <a:spcAft>
                <a:spcPts val="1200"/>
              </a:spcAft>
            </a:pPr>
            <a:r>
              <a:rPr lang="en-US" dirty="0" smtClean="0"/>
              <a:t>Phase II suggestions </a:t>
            </a:r>
          </a:p>
          <a:p>
            <a:pPr marL="227013" indent="-227013">
              <a:spcAft>
                <a:spcPts val="1200"/>
              </a:spcAft>
              <a:buFont typeface="Arial" pitchFamily="34" charset="0"/>
              <a:buChar char="•"/>
            </a:pPr>
            <a:r>
              <a:rPr lang="en-US" dirty="0" smtClean="0"/>
              <a:t>What </a:t>
            </a:r>
            <a:r>
              <a:rPr lang="en-US" i="1" dirty="0"/>
              <a:t>perspectives</a:t>
            </a:r>
            <a:r>
              <a:rPr lang="en-US" dirty="0"/>
              <a:t> do we need to have to bring this work forward, based on the improvement strategies</a:t>
            </a:r>
            <a:r>
              <a:rPr lang="en-US" dirty="0" smtClean="0"/>
              <a:t>?</a:t>
            </a:r>
          </a:p>
          <a:p>
            <a:pPr marL="227013" indent="-227013">
              <a:spcAft>
                <a:spcPts val="1200"/>
              </a:spcAft>
              <a:buFont typeface="Arial" pitchFamily="34" charset="0"/>
              <a:buChar char="•"/>
            </a:pPr>
            <a:r>
              <a:rPr lang="en-US" dirty="0" smtClean="0"/>
              <a:t>How might you, in your current role, engage in this work?</a:t>
            </a:r>
            <a:endParaRPr lang="en-US" dirty="0"/>
          </a:p>
        </p:txBody>
      </p:sp>
    </p:spTree>
    <p:extLst>
      <p:ext uri="{BB962C8B-B14F-4D97-AF65-F5344CB8AC3E}">
        <p14:creationId xmlns:p14="http://schemas.microsoft.com/office/powerpoint/2010/main" val="3549713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44</a:t>
            </a:fld>
            <a:endParaRPr lang="en-US" altLang="en-US" dirty="0">
              <a:solidFill>
                <a:schemeClr val="tx2">
                  <a:lumMod val="75000"/>
                </a:schemeClr>
              </a:solidFill>
            </a:endParaRPr>
          </a:p>
        </p:txBody>
      </p:sp>
      <p:sp>
        <p:nvSpPr>
          <p:cNvPr id="2" name="Content Placeholder 1"/>
          <p:cNvSpPr>
            <a:spLocks noGrp="1"/>
          </p:cNvSpPr>
          <p:nvPr>
            <p:ph idx="1"/>
          </p:nvPr>
        </p:nvSpPr>
        <p:spPr/>
        <p:txBody>
          <a:bodyPr>
            <a:normAutofit fontScale="92500" lnSpcReduction="10000"/>
          </a:bodyPr>
          <a:lstStyle/>
          <a:p>
            <a:r>
              <a:rPr lang="en-US" sz="4400" dirty="0" smtClean="0"/>
              <a:t>		</a:t>
            </a:r>
            <a:r>
              <a:rPr lang="en-US" sz="6600" dirty="0" smtClean="0"/>
              <a:t>QUESTIONS?</a:t>
            </a:r>
          </a:p>
          <a:p>
            <a:endParaRPr lang="en-US" sz="6600" dirty="0" smtClean="0"/>
          </a:p>
          <a:p>
            <a:r>
              <a:rPr lang="en-US" sz="6600" dirty="0" smtClean="0"/>
              <a:t> </a:t>
            </a:r>
          </a:p>
          <a:p>
            <a:r>
              <a:rPr lang="en-US" sz="4400" dirty="0" smtClean="0"/>
              <a:t> </a:t>
            </a:r>
          </a:p>
          <a:p>
            <a:endParaRPr lang="en-US" sz="4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45</a:t>
            </a:fld>
            <a:endParaRPr lang="en-US" altLang="en-US" dirty="0">
              <a:solidFill>
                <a:schemeClr val="tx2">
                  <a:lumMod val="75000"/>
                </a:schemeClr>
              </a:solidFill>
            </a:endParaRPr>
          </a:p>
        </p:txBody>
      </p:sp>
      <p:sp>
        <p:nvSpPr>
          <p:cNvPr id="3" name="Title 2"/>
          <p:cNvSpPr>
            <a:spLocks noGrp="1"/>
          </p:cNvSpPr>
          <p:nvPr>
            <p:ph type="title"/>
          </p:nvPr>
        </p:nvSpPr>
        <p:spPr/>
        <p:txBody>
          <a:bodyPr>
            <a:normAutofit/>
          </a:bodyPr>
          <a:lstStyle/>
          <a:p>
            <a:r>
              <a:rPr lang="en-US" dirty="0" smtClean="0">
                <a:solidFill>
                  <a:schemeClr val="tx2">
                    <a:lumMod val="75000"/>
                  </a:schemeClr>
                </a:solidFill>
              </a:rPr>
              <a:t>Share One Take-Away…</a:t>
            </a:r>
            <a:endParaRPr lang="en-US" dirty="0">
              <a:solidFill>
                <a:schemeClr val="tx2">
                  <a:lumMod val="75000"/>
                </a:schemeClr>
              </a:solidFill>
            </a:endParaRPr>
          </a:p>
        </p:txBody>
      </p:sp>
      <p:sp>
        <p:nvSpPr>
          <p:cNvPr id="2" name="Content Placeholder 1"/>
          <p:cNvSpPr>
            <a:spLocks noGrp="1"/>
          </p:cNvSpPr>
          <p:nvPr>
            <p:ph idx="1"/>
          </p:nvPr>
        </p:nvSpPr>
        <p:spPr>
          <a:xfrm>
            <a:off x="533400" y="1524001"/>
            <a:ext cx="8378825" cy="4264550"/>
          </a:xfrm>
        </p:spPr>
        <p:txBody>
          <a:bodyPr>
            <a:normAutofit/>
          </a:bodyPr>
          <a:lstStyle/>
          <a:p>
            <a:endParaRPr lang="en-US" dirty="0" smtClean="0"/>
          </a:p>
          <a:p>
            <a:r>
              <a:rPr lang="en-US" dirty="0" smtClean="0"/>
              <a:t>… from this presentation and discussion with colleagues on the </a:t>
            </a:r>
            <a:r>
              <a:rPr lang="en-US" i="1" dirty="0" smtClean="0"/>
              <a:t>State of the States related to Systemic Improvement </a:t>
            </a:r>
            <a:r>
              <a:rPr lang="en-US" dirty="0" smtClean="0"/>
              <a:t>in your work on the SSIP in your state.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pPr/>
              <a:t>46</a:t>
            </a:fld>
            <a:endParaRPr lang="en-US" altLang="en-US" dirty="0"/>
          </a:p>
        </p:txBody>
      </p:sp>
      <p:sp>
        <p:nvSpPr>
          <p:cNvPr id="3" name="Title 2"/>
          <p:cNvSpPr>
            <a:spLocks noGrp="1"/>
          </p:cNvSpPr>
          <p:nvPr>
            <p:ph type="title"/>
          </p:nvPr>
        </p:nvSpPr>
        <p:spPr/>
        <p:txBody>
          <a:bodyPr>
            <a:normAutofit fontScale="90000"/>
          </a:bodyPr>
          <a:lstStyle/>
          <a:p>
            <a:r>
              <a:rPr lang="en-US" dirty="0" smtClean="0"/>
              <a:t>Links to 2015</a:t>
            </a:r>
            <a:br>
              <a:rPr lang="en-US" dirty="0" smtClean="0"/>
            </a:br>
            <a:r>
              <a:rPr lang="en-US" dirty="0" smtClean="0"/>
              <a:t>SPP/APR Analysis Reports</a:t>
            </a:r>
            <a:endParaRPr lang="en-US" dirty="0"/>
          </a:p>
        </p:txBody>
      </p:sp>
      <p:sp>
        <p:nvSpPr>
          <p:cNvPr id="2" name="Content Placeholder 1"/>
          <p:cNvSpPr>
            <a:spLocks noGrp="1"/>
          </p:cNvSpPr>
          <p:nvPr>
            <p:ph idx="1"/>
          </p:nvPr>
        </p:nvSpPr>
        <p:spPr/>
        <p:txBody>
          <a:bodyPr>
            <a:normAutofit fontScale="62500" lnSpcReduction="20000"/>
          </a:bodyPr>
          <a:lstStyle/>
          <a:p>
            <a:r>
              <a:rPr lang="en-US" dirty="0">
                <a:solidFill>
                  <a:schemeClr val="tx1"/>
                </a:solidFill>
              </a:rPr>
              <a:t>Part C-</a:t>
            </a:r>
          </a:p>
          <a:p>
            <a:r>
              <a:rPr lang="en-US" dirty="0">
                <a:solidFill>
                  <a:schemeClr val="tx1"/>
                </a:solidFill>
                <a:hlinkClick r:id="rId3"/>
              </a:rPr>
              <a:t>https://osep.grads360.org/#communities/pdc/documents/9033</a:t>
            </a:r>
            <a:endParaRPr lang="en-US" dirty="0">
              <a:solidFill>
                <a:schemeClr val="tx1"/>
              </a:solidFill>
            </a:endParaRPr>
          </a:p>
          <a:p>
            <a:r>
              <a:rPr lang="en-US" dirty="0"/>
              <a:t>  </a:t>
            </a:r>
          </a:p>
          <a:p>
            <a:r>
              <a:rPr lang="en-US" dirty="0">
                <a:solidFill>
                  <a:schemeClr val="tx1"/>
                </a:solidFill>
              </a:rPr>
              <a:t>Part B-</a:t>
            </a:r>
          </a:p>
          <a:p>
            <a:r>
              <a:rPr lang="en-US" dirty="0">
                <a:solidFill>
                  <a:schemeClr val="tx1"/>
                </a:solidFill>
                <a:hlinkClick r:id="rId4"/>
              </a:rPr>
              <a:t>https://osep.grads360.org/#communities/pdc/documents/9012</a:t>
            </a:r>
            <a:endParaRPr lang="en-US" dirty="0">
              <a:solidFill>
                <a:schemeClr val="tx1"/>
              </a:solidFill>
            </a:endParaRPr>
          </a:p>
          <a:p>
            <a:r>
              <a:rPr lang="en-US" dirty="0">
                <a:solidFill>
                  <a:schemeClr val="tx1"/>
                </a:solidFill>
              </a:rPr>
              <a:t> </a:t>
            </a:r>
          </a:p>
          <a:p>
            <a:r>
              <a:rPr lang="en-US" dirty="0">
                <a:solidFill>
                  <a:schemeClr val="tx1"/>
                </a:solidFill>
              </a:rPr>
              <a:t>Main page with links to both-</a:t>
            </a:r>
          </a:p>
          <a:p>
            <a:r>
              <a:rPr lang="en-US" dirty="0">
                <a:solidFill>
                  <a:schemeClr val="tx1"/>
                </a:solidFill>
                <a:hlinkClick r:id="rId5"/>
              </a:rPr>
              <a:t>https://osep.grads360.org/#program/spp-apr-resources</a:t>
            </a:r>
            <a:endParaRPr lang="en-US" dirty="0">
              <a:solidFill>
                <a:schemeClr val="tx1"/>
              </a:solidFill>
            </a:endParaRPr>
          </a:p>
          <a:p>
            <a:r>
              <a:rPr lang="en-US" dirty="0">
                <a:solidFill>
                  <a:schemeClr val="tx1"/>
                </a:solidFill>
              </a:rPr>
              <a:t> </a:t>
            </a:r>
          </a:p>
          <a:p>
            <a:r>
              <a:rPr lang="en-US" dirty="0">
                <a:solidFill>
                  <a:schemeClr val="tx1"/>
                </a:solidFill>
              </a:rPr>
              <a:t> </a:t>
            </a:r>
          </a:p>
          <a:p>
            <a:r>
              <a:rPr lang="en-US" dirty="0">
                <a:solidFill>
                  <a:schemeClr val="tx1"/>
                </a:solidFill>
              </a:rPr>
              <a:t>-- </a:t>
            </a:r>
          </a:p>
          <a:p>
            <a:r>
              <a:rPr lang="en-US" dirty="0">
                <a:solidFill>
                  <a:schemeClr val="tx1"/>
                </a:solidFill>
              </a:rPr>
              <a:t> </a:t>
            </a:r>
          </a:p>
          <a:p>
            <a:endParaRPr lang="en-US" dirty="0"/>
          </a:p>
        </p:txBody>
      </p:sp>
    </p:spTree>
    <p:extLst>
      <p:ext uri="{BB962C8B-B14F-4D97-AF65-F5344CB8AC3E}">
        <p14:creationId xmlns:p14="http://schemas.microsoft.com/office/powerpoint/2010/main" val="3561499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47</a:t>
            </a:fld>
            <a:endParaRPr lang="en-US" alt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solidFill>
                  <a:schemeClr val="tx2">
                    <a:lumMod val="75000"/>
                  </a:schemeClr>
                </a:solidFill>
              </a:rPr>
              <a:t>Contact Information</a:t>
            </a:r>
            <a:endParaRPr lang="en-US" dirty="0">
              <a:solidFill>
                <a:schemeClr val="tx2">
                  <a:lumMod val="75000"/>
                </a:schemeClr>
              </a:solidFill>
            </a:endParaRPr>
          </a:p>
        </p:txBody>
      </p:sp>
      <p:sp>
        <p:nvSpPr>
          <p:cNvPr id="2" name="Content Placeholder 1"/>
          <p:cNvSpPr>
            <a:spLocks noGrp="1"/>
          </p:cNvSpPr>
          <p:nvPr>
            <p:ph idx="1"/>
          </p:nvPr>
        </p:nvSpPr>
        <p:spPr>
          <a:xfrm>
            <a:off x="609600" y="1447800"/>
            <a:ext cx="8302625" cy="4188351"/>
          </a:xfrm>
        </p:spPr>
        <p:txBody>
          <a:bodyPr>
            <a:normAutofit lnSpcReduction="10000"/>
          </a:bodyPr>
          <a:lstStyle/>
          <a:p>
            <a:r>
              <a:rPr lang="en-US" i="1" dirty="0" smtClean="0"/>
              <a:t>Kristin Reedy, NCSI </a:t>
            </a:r>
          </a:p>
          <a:p>
            <a:r>
              <a:rPr lang="en-US" i="1" dirty="0" smtClean="0">
                <a:hlinkClick r:id="rId3"/>
              </a:rPr>
              <a:t>kreedy@wested.org</a:t>
            </a:r>
            <a:endParaRPr lang="en-US" i="1" dirty="0" smtClean="0"/>
          </a:p>
          <a:p>
            <a:endParaRPr lang="en-US" i="1" dirty="0" smtClean="0"/>
          </a:p>
          <a:p>
            <a:r>
              <a:rPr lang="en-US" i="1" dirty="0" smtClean="0"/>
              <a:t>Christina Kasprzak, ECTA </a:t>
            </a:r>
            <a:r>
              <a:rPr lang="en-US" i="1" dirty="0" smtClean="0">
                <a:hlinkClick r:id="rId4"/>
              </a:rPr>
              <a:t>christina.kasprzak@unc.edu</a:t>
            </a:r>
            <a:r>
              <a:rPr lang="en-US" i="1" dirty="0" smtClean="0"/>
              <a:t> </a:t>
            </a:r>
          </a:p>
          <a:p>
            <a:endParaRPr lang="en-US" i="1" dirty="0" smtClean="0"/>
          </a:p>
          <a:p>
            <a:r>
              <a:rPr lang="en-US" i="1" dirty="0" smtClean="0"/>
              <a:t>Cornelia Taylor, NCSI/ECTA </a:t>
            </a:r>
            <a:r>
              <a:rPr lang="en-US" i="1" dirty="0" smtClean="0">
                <a:hlinkClick r:id="rId5"/>
              </a:rPr>
              <a:t>cornelia.taylor@sri.com</a:t>
            </a:r>
            <a:r>
              <a:rPr lang="en-US" i="1" dirty="0" smtClean="0"/>
              <a:t>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48</a:t>
            </a:fld>
            <a:endParaRPr lang="en-US" altLang="en-US" dirty="0">
              <a:solidFill>
                <a:schemeClr val="tx2">
                  <a:lumMod val="75000"/>
                </a:schemeClr>
              </a:solidFill>
            </a:endParaRPr>
          </a:p>
        </p:txBody>
      </p:sp>
      <p:sp>
        <p:nvSpPr>
          <p:cNvPr id="2" name="Content Placeholder 1"/>
          <p:cNvSpPr>
            <a:spLocks noGrp="1"/>
          </p:cNvSpPr>
          <p:nvPr>
            <p:ph idx="1"/>
          </p:nvPr>
        </p:nvSpPr>
        <p:spPr/>
        <p:txBody>
          <a:bodyPr>
            <a:normAutofit/>
          </a:bodyPr>
          <a:lstStyle/>
          <a:p>
            <a:r>
              <a:rPr lang="en-US" sz="6600" dirty="0" smtClean="0"/>
              <a:t>		THANK YOU! </a:t>
            </a:r>
            <a:endParaRPr lang="en-US" sz="6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l results"/>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Tree>
    <p:extLst>
      <p:ext uri="{BB962C8B-B14F-4D97-AF65-F5344CB8AC3E}">
        <p14:creationId xmlns:p14="http://schemas.microsoft.com/office/powerpoint/2010/main" val="1824861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l results"/>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Tree>
    <p:extLst>
      <p:ext uri="{BB962C8B-B14F-4D97-AF65-F5344CB8AC3E}">
        <p14:creationId xmlns:p14="http://schemas.microsoft.com/office/powerpoint/2010/main" val="3773364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l results"/>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Tree>
    <p:extLst>
      <p:ext uri="{BB962C8B-B14F-4D97-AF65-F5344CB8AC3E}">
        <p14:creationId xmlns:p14="http://schemas.microsoft.com/office/powerpoint/2010/main" val="710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l results"/>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Tree>
    <p:extLst>
      <p:ext uri="{BB962C8B-B14F-4D97-AF65-F5344CB8AC3E}">
        <p14:creationId xmlns:p14="http://schemas.microsoft.com/office/powerpoint/2010/main" val="74398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9</a:t>
            </a:fld>
            <a:endParaRPr lang="en-US" alt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t>Opening Discussion</a:t>
            </a:r>
            <a:endParaRPr lang="en-US" dirty="0"/>
          </a:p>
        </p:txBody>
      </p:sp>
      <p:sp>
        <p:nvSpPr>
          <p:cNvPr id="2" name="Content Placeholder 1"/>
          <p:cNvSpPr>
            <a:spLocks noGrp="1"/>
          </p:cNvSpPr>
          <p:nvPr>
            <p:ph idx="1"/>
          </p:nvPr>
        </p:nvSpPr>
        <p:spPr>
          <a:xfrm>
            <a:off x="459582" y="2055813"/>
            <a:ext cx="8224837" cy="3732737"/>
          </a:xfrm>
        </p:spPr>
        <p:txBody>
          <a:bodyPr>
            <a:normAutofit/>
          </a:bodyPr>
          <a:lstStyle/>
          <a:p>
            <a:pPr algn="ctr"/>
            <a:r>
              <a:rPr lang="en-US" sz="3600" dirty="0" smtClean="0"/>
              <a:t>If you had an infusion of additional resources, where would you focus those resources to improve your system, services, and ultimately outcomes for children and families?</a:t>
            </a:r>
            <a:endParaRPr lang="en-US" sz="3600" dirty="0"/>
          </a:p>
        </p:txBody>
      </p:sp>
    </p:spTree>
    <p:extLst>
      <p:ext uri="{BB962C8B-B14F-4D97-AF65-F5344CB8AC3E}">
        <p14:creationId xmlns:p14="http://schemas.microsoft.com/office/powerpoint/2010/main" val="1253949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NCSI_Template">
  <a:themeElements>
    <a:clrScheme name="NCSI Color scheme">
      <a:dk1>
        <a:srgbClr val="596D79"/>
      </a:dk1>
      <a:lt1>
        <a:srgbClr val="7CA9DA"/>
      </a:lt1>
      <a:dk2>
        <a:srgbClr val="14487E"/>
      </a:dk2>
      <a:lt2>
        <a:srgbClr val="88C5AB"/>
      </a:lt2>
      <a:accent1>
        <a:srgbClr val="7DB7BF"/>
      </a:accent1>
      <a:accent2>
        <a:srgbClr val="5EA2C1"/>
      </a:accent2>
      <a:accent3>
        <a:srgbClr val="54B848"/>
      </a:accent3>
      <a:accent4>
        <a:srgbClr val="7CA9DA"/>
      </a:accent4>
      <a:accent5>
        <a:srgbClr val="4BACC6"/>
      </a:accent5>
      <a:accent6>
        <a:srgbClr val="F79646"/>
      </a:accent6>
      <a:hlink>
        <a:srgbClr val="0000FF"/>
      </a:hlink>
      <a:folHlink>
        <a:srgbClr val="800080"/>
      </a:folHlink>
    </a:clrScheme>
    <a:fontScheme name="NCSI Theme 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NCSI_Template.potx</Template>
  <TotalTime>15777</TotalTime>
  <Words>3798</Words>
  <Application>Microsoft Office PowerPoint</Application>
  <PresentationFormat>On-screen Show (4:3)</PresentationFormat>
  <Paragraphs>479</Paragraphs>
  <Slides>48</Slides>
  <Notes>36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NCSI_Template</vt:lpstr>
      <vt:lpstr>State of the States Related to Systemic Improvement</vt:lpstr>
      <vt:lpstr>Objectives</vt:lpstr>
      <vt:lpstr>Outcomes</vt:lpstr>
      <vt:lpstr>Participating with Poll Everywhere How to vote via the web or text messaging</vt:lpstr>
      <vt:lpstr>PowerPoint Presentation</vt:lpstr>
      <vt:lpstr>PowerPoint Presentation</vt:lpstr>
      <vt:lpstr>PowerPoint Presentation</vt:lpstr>
      <vt:lpstr>PowerPoint Presentation</vt:lpstr>
      <vt:lpstr>Opening Discussion</vt:lpstr>
      <vt:lpstr>Background</vt:lpstr>
      <vt:lpstr>RDA – Shifting the Balance</vt:lpstr>
      <vt:lpstr>Why now?</vt:lpstr>
      <vt:lpstr>Poor Outcomes for too Many  Students With Disabilities</vt:lpstr>
      <vt:lpstr>Why RDA? </vt:lpstr>
      <vt:lpstr>High Quality Early Intervention</vt:lpstr>
      <vt:lpstr>What is the Vision for RDA?</vt:lpstr>
      <vt:lpstr>What are the Components of RDA?</vt:lpstr>
      <vt:lpstr>State Performance Plan/ Annual Performance Report</vt:lpstr>
      <vt:lpstr>PowerPoint Presentation</vt:lpstr>
      <vt:lpstr>National Picture of States’ Identified Measureable Results (SIMR)</vt:lpstr>
      <vt:lpstr>Child Outcomes Reported by Part C and Section 619/Preschool</vt:lpstr>
      <vt:lpstr>Family Outcomes Reported by Part C</vt:lpstr>
      <vt:lpstr>Component 1 – Data Analysis</vt:lpstr>
      <vt:lpstr>Linking data across programs/agencies</vt:lpstr>
      <vt:lpstr>Results - Data Disaggregation </vt:lpstr>
      <vt:lpstr>Root Cause Analysis</vt:lpstr>
      <vt:lpstr>Results – Root Cause Analysis</vt:lpstr>
      <vt:lpstr>Part C State-Identified Measureable Result* </vt:lpstr>
      <vt:lpstr>Part B State-Identified Measureable Result </vt:lpstr>
      <vt:lpstr>Focusing Improvement on a subset of the population</vt:lpstr>
      <vt:lpstr>A Closer Look at Preschool Outcomes</vt:lpstr>
      <vt:lpstr>Component 2 – State Identified Needs in Infrastructure Analysis</vt:lpstr>
      <vt:lpstr>Infrastructure Analysis:  Professional Development Needs (N=56)</vt:lpstr>
      <vt:lpstr>Infrastructure Analysis:  Technical Assistance Needs (N=54)</vt:lpstr>
      <vt:lpstr>What EL initiative(s) did the state include in their SSIP? </vt:lpstr>
      <vt:lpstr>PowerPoint Presentation</vt:lpstr>
      <vt:lpstr>PowerPoint Presentation</vt:lpstr>
      <vt:lpstr>Stakeholder Involvement</vt:lpstr>
      <vt:lpstr>Worthy of Celebration!</vt:lpstr>
      <vt:lpstr>Getting Involved</vt:lpstr>
      <vt:lpstr>Small Group Activity</vt:lpstr>
      <vt:lpstr>Share Back</vt:lpstr>
      <vt:lpstr>Engaging Stakeholders</vt:lpstr>
      <vt:lpstr>PowerPoint Presentation</vt:lpstr>
      <vt:lpstr>Share One Take-Away…</vt:lpstr>
      <vt:lpstr>Links to 2015 SPP/APR Analysis Reports</vt:lpstr>
      <vt:lpstr>Contact Information</vt:lpstr>
      <vt:lpstr>PowerPoint Presentation</vt:lpstr>
    </vt:vector>
  </TitlesOfParts>
  <Company>WestEd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States Related to Systemic Improvement</dc:title>
  <dc:creator>Kristin Reedy, Christina Kasprzak, Cornelia Taylor</dc:creator>
  <cp:keywords>SSIP, Best Practices</cp:keywords>
  <cp:lastModifiedBy>Roxanne Jones</cp:lastModifiedBy>
  <cp:revision>163</cp:revision>
  <cp:lastPrinted>2015-08-28T17:14:10Z</cp:lastPrinted>
  <dcterms:created xsi:type="dcterms:W3CDTF">2015-03-03T06:29:21Z</dcterms:created>
  <dcterms:modified xsi:type="dcterms:W3CDTF">2015-11-05T16:35:26Z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