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4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2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82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8851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3233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18645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4864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62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01570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2460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6790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73147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62103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91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5144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67595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65335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72387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56804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96065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34354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62272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1901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88543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46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09783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9326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8608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76917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3292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18480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81700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41316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48140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01680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33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55446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86972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4113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53359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151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71747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17751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30542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53815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71620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56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52799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67745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255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1578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33153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66758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79268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97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85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73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63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350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4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169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0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956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805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140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080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19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693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834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911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35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632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7530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227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640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6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074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555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582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005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325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61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497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464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59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060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5066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251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7497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2309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850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685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5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152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989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76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313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0492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3374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7869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8848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3416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393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2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5485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65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12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3053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0631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4513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6829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5951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3525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509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34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203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4163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3042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3166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4303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6063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8023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4324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2836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03712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53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2640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9226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1416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5788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6199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5561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3836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2791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4076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548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26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9375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476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8032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1957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78161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5091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719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6828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91516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0251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05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6610" y="2524014"/>
            <a:ext cx="7285179" cy="1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6875" y="4178136"/>
            <a:ext cx="5184648" cy="122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00259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3316" y="735329"/>
            <a:ext cx="923544" cy="923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810" y="859610"/>
            <a:ext cx="6986778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5387" y="2134978"/>
            <a:ext cx="7167625" cy="415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87712" y="6926588"/>
            <a:ext cx="265429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ptac.ed.gov/" TargetMode="Externa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po.gov/fdsys/pkg/FR-2011-12-02/pdf/2011-30683.pdf" TargetMode="External"/><Relationship Id="rId3" Type="http://schemas.openxmlformats.org/officeDocument/2006/relationships/hyperlink" Target="http://www2.ed.gov/policy/gen/guid/fpco/pdf/emergency-guidance.pdf" TargetMode="External"/><Relationship Id="rId7" Type="http://schemas.openxmlformats.org/officeDocument/2006/relationships/hyperlink" Target="http://www2.ed.gov/policy/gen/reg/ferpa/index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ed.gov/policy/gen/guid/fpco/brochures/elsec.html" TargetMode="External"/><Relationship Id="rId5" Type="http://schemas.openxmlformats.org/officeDocument/2006/relationships/hyperlink" Target="http://www2.ed.gov/policy/gen/guid/fpco/pdf/ferpa-disaster-" TargetMode="External"/><Relationship Id="rId4" Type="http://schemas.openxmlformats.org/officeDocument/2006/relationships/hyperlink" Target="http://www2.ed.gov/policy/gen/guid/fpco/doc/ferpa-hipaa-guidance.pdf" TargetMode="External"/><Relationship Id="rId9" Type="http://schemas.openxmlformats.org/officeDocument/2006/relationships/hyperlink" Target="http://www2.ed.gov/policy/gen/guid/fpco/ferpa/lea-officials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png"/><Relationship Id="rId7" Type="http://schemas.openxmlformats.org/officeDocument/2006/relationships/hyperlink" Target="http://www.michigan.gov/cepi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5.jpg"/><Relationship Id="rId4" Type="http://schemas.openxmlformats.org/officeDocument/2006/relationships/image" Target="../media/image40.png"/><Relationship Id="rId9" Type="http://schemas.openxmlformats.org/officeDocument/2006/relationships/image" Target="../media/image44.jp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39.png"/><Relationship Id="rId7" Type="http://schemas.openxmlformats.org/officeDocument/2006/relationships/hyperlink" Target="http://www.doe.in.gov/accountability/data-collection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Relationship Id="rId9" Type="http://schemas.openxmlformats.org/officeDocument/2006/relationships/image" Target="../media/image48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e.virginia.gov/info_management/index.shtml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1.jpg"/><Relationship Id="rId10" Type="http://schemas.openxmlformats.org/officeDocument/2006/relationships/image" Target="../media/image52.jpg"/><Relationship Id="rId4" Type="http://schemas.openxmlformats.org/officeDocument/2006/relationships/image" Target="../media/image40.png"/><Relationship Id="rId9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39.png"/><Relationship Id="rId7" Type="http://schemas.openxmlformats.org/officeDocument/2006/relationships/hyperlink" Target="http://www.cde.state.co.us/cdereval/dataprivacyandsecurity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41.jpg"/><Relationship Id="rId10" Type="http://schemas.openxmlformats.org/officeDocument/2006/relationships/image" Target="../media/image56.jpg"/><Relationship Id="rId4" Type="http://schemas.openxmlformats.org/officeDocument/2006/relationships/image" Target="../media/image40.png"/><Relationship Id="rId9" Type="http://schemas.openxmlformats.org/officeDocument/2006/relationships/image" Target="../media/image55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040636"/>
            <a:ext cx="9143999" cy="231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5530" y="2644500"/>
            <a:ext cx="7928609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0125" marR="5080" indent="-988060">
              <a:lnSpc>
                <a:spcPct val="100000"/>
              </a:lnSpc>
            </a:pPr>
            <a:r>
              <a:rPr sz="3400" b="1" spc="-5" dirty="0">
                <a:latin typeface="Arial Black"/>
                <a:cs typeface="Arial Black"/>
              </a:rPr>
              <a:t>201</a:t>
            </a:r>
            <a:r>
              <a:rPr sz="3400" b="1" dirty="0">
                <a:latin typeface="Arial Black"/>
                <a:cs typeface="Arial Black"/>
              </a:rPr>
              <a:t>5</a:t>
            </a:r>
            <a:r>
              <a:rPr sz="3400" b="1" spc="-10" dirty="0">
                <a:latin typeface="Arial Black"/>
                <a:cs typeface="Arial Black"/>
              </a:rPr>
              <a:t> </a:t>
            </a:r>
            <a:r>
              <a:rPr sz="3400" b="1" spc="-5" dirty="0">
                <a:latin typeface="Arial Black"/>
                <a:cs typeface="Arial Black"/>
              </a:rPr>
              <a:t>Ea</a:t>
            </a:r>
            <a:r>
              <a:rPr sz="3400" b="1" spc="114" dirty="0">
                <a:latin typeface="Arial Black"/>
                <a:cs typeface="Arial Black"/>
              </a:rPr>
              <a:t>r</a:t>
            </a:r>
            <a:r>
              <a:rPr sz="3400" b="1" spc="60" dirty="0">
                <a:latin typeface="Arial Black"/>
                <a:cs typeface="Arial Black"/>
              </a:rPr>
              <a:t>l</a:t>
            </a:r>
            <a:r>
              <a:rPr sz="3400" b="1" dirty="0">
                <a:latin typeface="Arial Black"/>
                <a:cs typeface="Arial Black"/>
              </a:rPr>
              <a:t>y</a:t>
            </a:r>
            <a:r>
              <a:rPr sz="3400" b="1" spc="-10" dirty="0">
                <a:latin typeface="Arial Black"/>
                <a:cs typeface="Arial Black"/>
              </a:rPr>
              <a:t> </a:t>
            </a:r>
            <a:r>
              <a:rPr sz="3400" b="1" spc="-5" dirty="0">
                <a:latin typeface="Arial Black"/>
                <a:cs typeface="Arial Black"/>
              </a:rPr>
              <a:t>Childhoo</a:t>
            </a:r>
            <a:r>
              <a:rPr sz="3400" b="1" dirty="0">
                <a:latin typeface="Arial Black"/>
                <a:cs typeface="Arial Black"/>
              </a:rPr>
              <a:t>d</a:t>
            </a:r>
            <a:r>
              <a:rPr sz="3400" b="1" spc="-10" dirty="0">
                <a:latin typeface="Arial Black"/>
                <a:cs typeface="Arial Black"/>
              </a:rPr>
              <a:t> </a:t>
            </a:r>
            <a:r>
              <a:rPr sz="3400" b="1" spc="-5" dirty="0">
                <a:latin typeface="Arial Black"/>
                <a:cs typeface="Arial Black"/>
              </a:rPr>
              <a:t>Priva</a:t>
            </a:r>
            <a:r>
              <a:rPr sz="3400" b="1" spc="-70" dirty="0">
                <a:latin typeface="Arial Black"/>
                <a:cs typeface="Arial Black"/>
              </a:rPr>
              <a:t>c</a:t>
            </a:r>
            <a:r>
              <a:rPr sz="3400" b="1" dirty="0">
                <a:latin typeface="Arial Black"/>
                <a:cs typeface="Arial Black"/>
              </a:rPr>
              <a:t>y</a:t>
            </a:r>
            <a:r>
              <a:rPr sz="3400" b="1" spc="-10" dirty="0">
                <a:latin typeface="Arial Black"/>
                <a:cs typeface="Arial Black"/>
              </a:rPr>
              <a:t> </a:t>
            </a:r>
            <a:r>
              <a:rPr sz="3400" b="1" spc="-5" dirty="0">
                <a:latin typeface="Arial Black"/>
                <a:cs typeface="Arial Black"/>
              </a:rPr>
              <a:t>and Confidentialit</a:t>
            </a:r>
            <a:r>
              <a:rPr sz="3400" b="1" dirty="0">
                <a:latin typeface="Arial Black"/>
                <a:cs typeface="Arial Black"/>
              </a:rPr>
              <a:t>y</a:t>
            </a:r>
            <a:r>
              <a:rPr sz="3400" b="1" spc="-10" dirty="0">
                <a:latin typeface="Arial Black"/>
                <a:cs typeface="Arial Black"/>
              </a:rPr>
              <a:t> </a:t>
            </a:r>
            <a:r>
              <a:rPr sz="3400" b="1" spc="-95" dirty="0">
                <a:latin typeface="Arial Black"/>
                <a:cs typeface="Arial Black"/>
              </a:rPr>
              <a:t>W</a:t>
            </a:r>
            <a:r>
              <a:rPr sz="3400" b="1" spc="-5" dirty="0">
                <a:latin typeface="Arial Black"/>
                <a:cs typeface="Arial Black"/>
              </a:rPr>
              <a:t>o</a:t>
            </a:r>
            <a:r>
              <a:rPr sz="3400" b="1" spc="114" dirty="0">
                <a:latin typeface="Arial Black"/>
                <a:cs typeface="Arial Black"/>
              </a:rPr>
              <a:t>r</a:t>
            </a:r>
            <a:r>
              <a:rPr sz="3400" b="1" spc="-5" dirty="0">
                <a:latin typeface="Arial Black"/>
                <a:cs typeface="Arial Black"/>
              </a:rPr>
              <a:t>kshop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6555" y="3820746"/>
            <a:ext cx="5226685" cy="310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9610" indent="751840">
              <a:lnSpc>
                <a:spcPct val="100000"/>
              </a:lnSpc>
            </a:pPr>
            <a:r>
              <a:rPr sz="2000" b="1" spc="-85" dirty="0">
                <a:latin typeface="Arial Black"/>
                <a:cs typeface="Arial Black"/>
              </a:rPr>
              <a:t>F</a:t>
            </a:r>
            <a:r>
              <a:rPr sz="2000" b="1" spc="-35" dirty="0">
                <a:latin typeface="Arial Black"/>
                <a:cs typeface="Arial Black"/>
              </a:rPr>
              <a:t>e</a:t>
            </a:r>
            <a:r>
              <a:rPr sz="2000" b="1" spc="-20" dirty="0">
                <a:latin typeface="Arial Black"/>
                <a:cs typeface="Arial Black"/>
              </a:rPr>
              <a:t>b</a:t>
            </a:r>
            <a:r>
              <a:rPr sz="2000" b="1" spc="50" dirty="0">
                <a:latin typeface="Arial Black"/>
                <a:cs typeface="Arial Black"/>
              </a:rPr>
              <a:t>r</a:t>
            </a:r>
            <a:r>
              <a:rPr sz="2000" b="1" spc="-20" dirty="0">
                <a:latin typeface="Arial Black"/>
                <a:cs typeface="Arial Black"/>
              </a:rPr>
              <a:t>ua</a:t>
            </a:r>
            <a:r>
              <a:rPr sz="2000" b="1" spc="100" dirty="0">
                <a:latin typeface="Arial Black"/>
                <a:cs typeface="Arial Black"/>
              </a:rPr>
              <a:t>r</a:t>
            </a:r>
            <a:r>
              <a:rPr sz="2000" b="1" spc="-15" dirty="0">
                <a:latin typeface="Arial Black"/>
                <a:cs typeface="Arial Black"/>
              </a:rPr>
              <a:t>y</a:t>
            </a:r>
            <a:r>
              <a:rPr sz="2000" b="1" spc="25" dirty="0">
                <a:latin typeface="Arial Black"/>
                <a:cs typeface="Arial Black"/>
              </a:rPr>
              <a:t> </a:t>
            </a:r>
            <a:r>
              <a:rPr sz="2000" b="1" spc="-20" dirty="0">
                <a:latin typeface="Arial Black"/>
                <a:cs typeface="Arial Black"/>
              </a:rPr>
              <a:t>4</a:t>
            </a:r>
            <a:r>
              <a:rPr sz="2000" b="1" spc="-10" dirty="0">
                <a:latin typeface="Arial Black"/>
                <a:cs typeface="Arial Black"/>
              </a:rPr>
              <a:t>,</a:t>
            </a:r>
            <a:r>
              <a:rPr sz="2000" b="1" spc="-5" dirty="0">
                <a:latin typeface="Arial Black"/>
                <a:cs typeface="Arial Black"/>
              </a:rPr>
              <a:t> </a:t>
            </a:r>
            <a:r>
              <a:rPr sz="2000" b="1" spc="-20" dirty="0">
                <a:latin typeface="Arial Black"/>
                <a:cs typeface="Arial Black"/>
              </a:rPr>
              <a:t>2015</a:t>
            </a:r>
            <a:endParaRPr sz="2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indent="676910">
              <a:lnSpc>
                <a:spcPct val="110800"/>
              </a:lnSpc>
            </a:pPr>
            <a:r>
              <a:rPr sz="2400" spc="-15" dirty="0">
                <a:latin typeface="Calibri"/>
                <a:cs typeface="Calibri"/>
              </a:rPr>
              <a:t>Ba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odrigu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P</a:t>
            </a:r>
            <a:r>
              <a:rPr sz="2400" i="1" spc="-185" dirty="0">
                <a:latin typeface="Calibri"/>
                <a:cs typeface="Calibri"/>
              </a:rPr>
              <a:t>T</a:t>
            </a:r>
            <a:r>
              <a:rPr sz="2400" i="1" spc="-75" dirty="0">
                <a:latin typeface="Calibri"/>
                <a:cs typeface="Calibri"/>
              </a:rPr>
              <a:t>A</a:t>
            </a:r>
            <a:r>
              <a:rPr sz="2400" i="1" dirty="0">
                <a:latin typeface="Calibri"/>
                <a:cs typeface="Calibri"/>
              </a:rPr>
              <a:t>C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Direc</a:t>
            </a:r>
            <a:r>
              <a:rPr sz="2400" i="1" spc="-30" dirty="0">
                <a:latin typeface="Calibri"/>
                <a:cs typeface="Calibri"/>
              </a:rPr>
              <a:t>t</a:t>
            </a:r>
            <a:r>
              <a:rPr sz="2400" i="1" spc="-20" dirty="0">
                <a:latin typeface="Calibri"/>
                <a:cs typeface="Calibri"/>
              </a:rPr>
              <a:t>or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lang="en-US" sz="2400" i="1" spc="-15" dirty="0" smtClean="0">
                <a:latin typeface="Calibri"/>
                <a:cs typeface="Calibri"/>
              </a:rPr>
              <a:t/>
            </a:r>
            <a:br>
              <a:rPr lang="en-US" sz="2400" i="1" spc="-15" dirty="0" smtClean="0">
                <a:latin typeface="Calibri"/>
                <a:cs typeface="Calibri"/>
              </a:rPr>
            </a:br>
            <a:r>
              <a:rPr sz="2400" spc="-5" dirty="0" smtClean="0">
                <a:latin typeface="Calibri"/>
                <a:cs typeface="Calibri"/>
              </a:rPr>
              <a:t>F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ank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Mill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2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i="1" dirty="0">
                <a:latin typeface="Calibri"/>
                <a:cs typeface="Calibri"/>
              </a:rPr>
              <a:t>Deputy </a:t>
            </a:r>
            <a:r>
              <a:rPr sz="2400" i="1" spc="-5" dirty="0">
                <a:latin typeface="Calibri"/>
                <a:cs typeface="Calibri"/>
              </a:rPr>
              <a:t>Direc</a:t>
            </a:r>
            <a:r>
              <a:rPr sz="2400" i="1" spc="-30" dirty="0">
                <a:latin typeface="Calibri"/>
                <a:cs typeface="Calibri"/>
              </a:rPr>
              <a:t>t</a:t>
            </a:r>
            <a:r>
              <a:rPr sz="2400" i="1" spc="-20" dirty="0">
                <a:latin typeface="Calibri"/>
                <a:cs typeface="Calibri"/>
              </a:rPr>
              <a:t>o</a:t>
            </a:r>
            <a:r>
              <a:rPr sz="2400" i="1" spc="-10" dirty="0">
                <a:latin typeface="Calibri"/>
                <a:cs typeface="Calibri"/>
              </a:rPr>
              <a:t>r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FP</a:t>
            </a:r>
            <a:r>
              <a:rPr sz="2400" i="1" spc="-25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O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(DoED)</a:t>
            </a:r>
            <a:endParaRPr sz="2400" dirty="0">
              <a:latin typeface="Calibri"/>
              <a:cs typeface="Calibri"/>
            </a:endParaRPr>
          </a:p>
          <a:p>
            <a:pPr marL="287655" marR="279400" indent="-1270" algn="ctr">
              <a:lnSpc>
                <a:spcPct val="110800"/>
              </a:lnSpc>
            </a:pPr>
            <a:r>
              <a:rPr sz="2400" dirty="0">
                <a:latin typeface="Calibri"/>
                <a:cs typeface="Calibri"/>
              </a:rPr>
              <a:t>J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opp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P</a:t>
            </a:r>
            <a:r>
              <a:rPr sz="2400" i="1" spc="-185" dirty="0">
                <a:latin typeface="Calibri"/>
                <a:cs typeface="Calibri"/>
              </a:rPr>
              <a:t>T</a:t>
            </a:r>
            <a:r>
              <a:rPr sz="2400" i="1" spc="-75" dirty="0">
                <a:latin typeface="Calibri"/>
                <a:cs typeface="Calibri"/>
              </a:rPr>
              <a:t>A</a:t>
            </a:r>
            <a:r>
              <a:rPr sz="2400" i="1" dirty="0">
                <a:latin typeface="Calibri"/>
                <a:cs typeface="Calibri"/>
              </a:rPr>
              <a:t>C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Support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220" dirty="0">
                <a:latin typeface="Calibri"/>
                <a:cs typeface="Calibri"/>
              </a:rPr>
              <a:t>T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am </a:t>
            </a:r>
            <a:r>
              <a:rPr sz="2400" spc="-5" dirty="0">
                <a:latin typeface="Calibri"/>
                <a:cs typeface="Calibri"/>
              </a:rPr>
              <a:t>Sha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</a:t>
            </a:r>
            <a:r>
              <a:rPr sz="2400" i="1" spc="-30" dirty="0">
                <a:latin typeface="Calibri"/>
                <a:cs typeface="Calibri"/>
              </a:rPr>
              <a:t>S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5" dirty="0">
                <a:latin typeface="Calibri"/>
                <a:cs typeface="Calibri"/>
              </a:rPr>
              <a:t> Consul</a:t>
            </a:r>
            <a:r>
              <a:rPr sz="2400" i="1" spc="-35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25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t  </a:t>
            </a:r>
            <a:r>
              <a:rPr lang="en-US" sz="2400" i="1" spc="-10" dirty="0" smtClean="0">
                <a:latin typeface="Calibri"/>
                <a:cs typeface="Calibri"/>
              </a:rPr>
              <a:t/>
            </a:r>
            <a:br>
              <a:rPr lang="en-US" sz="2400" i="1" spc="-10" dirty="0" smtClean="0">
                <a:latin typeface="Calibri"/>
                <a:cs typeface="Calibri"/>
              </a:rPr>
            </a:b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ob</a:t>
            </a: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Nelson,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</a:t>
            </a:r>
            <a:r>
              <a:rPr sz="2400" i="1" spc="-30" dirty="0">
                <a:latin typeface="Calibri"/>
                <a:cs typeface="Calibri"/>
              </a:rPr>
              <a:t>S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i="1" spc="-5" dirty="0">
                <a:latin typeface="Calibri"/>
                <a:cs typeface="Calibri"/>
              </a:rPr>
              <a:t> Consul</a:t>
            </a:r>
            <a:r>
              <a:rPr sz="2400" i="1" spc="-35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25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t   </a:t>
            </a:r>
            <a:r>
              <a:rPr lang="en-US" sz="2400" i="1" spc="-10" dirty="0" smtClean="0">
                <a:latin typeface="Calibri"/>
                <a:cs typeface="Calibri"/>
              </a:rPr>
              <a:t/>
            </a:r>
            <a:br>
              <a:rPr lang="en-US" sz="2400" i="1" spc="-10" dirty="0" smtClean="0">
                <a:latin typeface="Calibri"/>
                <a:cs typeface="Calibri"/>
              </a:rPr>
            </a:br>
            <a:r>
              <a:rPr sz="2400" spc="-5" dirty="0" smtClean="0">
                <a:latin typeface="Calibri"/>
                <a:cs typeface="Calibri"/>
              </a:rPr>
              <a:t>Mis</a:t>
            </a:r>
            <a:r>
              <a:rPr sz="2400" spc="-50" dirty="0" smtClean="0">
                <a:latin typeface="Calibri"/>
                <a:cs typeface="Calibri"/>
              </a:rPr>
              <a:t>s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Cochenou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spc="-40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25" dirty="0">
                <a:latin typeface="Calibri"/>
                <a:cs typeface="Calibri"/>
              </a:rPr>
              <a:t>t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Support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220" dirty="0">
                <a:latin typeface="Calibri"/>
                <a:cs typeface="Calibri"/>
              </a:rPr>
              <a:t>T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am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2432" y="816863"/>
            <a:ext cx="1438655" cy="103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729995"/>
            <a:ext cx="1295400" cy="1108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3838" y="609600"/>
            <a:ext cx="2515361" cy="1229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5080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Conside</a:t>
            </a:r>
            <a:r>
              <a:rPr spc="50" dirty="0"/>
              <a:t>r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ion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spc="-5" dirty="0"/>
              <a:t>Using Ea</a:t>
            </a:r>
            <a:r>
              <a:rPr spc="100" dirty="0"/>
              <a:t>r</a:t>
            </a:r>
            <a:r>
              <a:rPr spc="55" dirty="0"/>
              <a:t>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Childhoo</a:t>
            </a:r>
            <a:r>
              <a:rPr dirty="0"/>
              <a:t>d</a:t>
            </a:r>
            <a:r>
              <a:rPr spc="5" dirty="0"/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820534" cy="428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4704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What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legal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obligation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EC educational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agencies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 </a:t>
            </a:r>
            <a:r>
              <a:rPr sz="2400" spc="-5" dirty="0">
                <a:latin typeface="Arial Narrow"/>
                <a:cs typeface="Arial Narrow"/>
              </a:rPr>
              <a:t>institution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protec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 </a:t>
            </a:r>
            <a:r>
              <a:rPr sz="2400" spc="-5" dirty="0">
                <a:latin typeface="Arial Narrow"/>
                <a:cs typeface="Arial Narrow"/>
              </a:rPr>
              <a:t>student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records?</a:t>
            </a:r>
            <a:endParaRPr sz="2400">
              <a:latin typeface="Arial Narrow"/>
              <a:cs typeface="Arial Narrow"/>
            </a:endParaRPr>
          </a:p>
          <a:p>
            <a:pPr marL="355600" marR="36703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protecte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under </a:t>
            </a:r>
            <a:r>
              <a:rPr sz="2400" dirty="0">
                <a:latin typeface="Arial Narrow"/>
                <a:cs typeface="Arial Narrow"/>
              </a:rPr>
              <a:t>FER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</a:t>
            </a:r>
            <a:endParaRPr sz="2400">
              <a:latin typeface="Arial Narrow"/>
              <a:cs typeface="Arial Narrow"/>
            </a:endParaRPr>
          </a:p>
          <a:p>
            <a:pPr marL="755650" marR="262255" indent="-2857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laws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suc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IDEA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als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apply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Determine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how/which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is going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flow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between </a:t>
            </a:r>
            <a:r>
              <a:rPr sz="2400" spc="-5" dirty="0">
                <a:latin typeface="Arial Narrow"/>
                <a:cs typeface="Arial Narrow"/>
              </a:rPr>
              <a:t>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hel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asses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law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apply</a:t>
            </a:r>
            <a:endParaRPr sz="2400">
              <a:latin typeface="Arial Narrow"/>
              <a:cs typeface="Arial Narrow"/>
            </a:endParaRPr>
          </a:p>
          <a:p>
            <a:pPr marL="355600" marR="335915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Develo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is 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adequately protecte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times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7261" y="6927350"/>
            <a:ext cx="2381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305" rIns="0" bIns="0" rtlCol="0">
            <a:spAutoFit/>
          </a:bodyPr>
          <a:lstStyle/>
          <a:p>
            <a:pPr marL="280035">
              <a:lnSpc>
                <a:spcPct val="100000"/>
              </a:lnSpc>
            </a:pP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pping</a:t>
            </a:r>
            <a:r>
              <a:rPr dirty="0"/>
              <a:t>:</a:t>
            </a:r>
            <a:r>
              <a:rPr spc="10" dirty="0"/>
              <a:t> </a:t>
            </a:r>
            <a:r>
              <a:rPr spc="-100" dirty="0"/>
              <a:t>K</a:t>
            </a:r>
            <a:r>
              <a:rPr spc="-5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3145" y="2136745"/>
            <a:ext cx="6790055" cy="373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 Narrow"/>
                <a:cs typeface="Arial Narrow"/>
              </a:rPr>
              <a:t>Identify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key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policy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questions</a:t>
            </a:r>
            <a:endParaRPr sz="2800">
              <a:latin typeface="Arial Narrow"/>
              <a:cs typeface="Arial Narrow"/>
            </a:endParaRPr>
          </a:p>
          <a:p>
            <a:pPr marL="755650" marR="356870" lvl="1" indent="-2857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Align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district,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gubernatorial,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legislative,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executive leadership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goals.</a:t>
            </a:r>
            <a:endParaRPr sz="24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Clr>
                <a:srgbClr val="002596"/>
              </a:buClr>
              <a:buFont typeface="Arial"/>
              <a:buChar char="–"/>
            </a:pPr>
            <a:endParaRPr sz="3050">
              <a:latin typeface="Times New Roman"/>
              <a:cs typeface="Times New Roman"/>
            </a:endParaRPr>
          </a:p>
          <a:p>
            <a:pPr marL="355600" marR="40068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Identif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-5" dirty="0">
                <a:latin typeface="Arial Narrow"/>
                <a:cs typeface="Arial Narrow"/>
              </a:rPr>
              <a:t> dat</a:t>
            </a:r>
            <a:r>
              <a:rPr sz="2800" dirty="0">
                <a:latin typeface="Arial Narrow"/>
                <a:cs typeface="Arial Narrow"/>
              </a:rPr>
              <a:t>a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types/element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neede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</a:t>
            </a:r>
            <a:r>
              <a:rPr sz="280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 answer </a:t>
            </a:r>
            <a:r>
              <a:rPr sz="2800" dirty="0">
                <a:latin typeface="Arial Narrow"/>
                <a:cs typeface="Arial Narrow"/>
              </a:rPr>
              <a:t>those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questions.</a:t>
            </a:r>
            <a:endParaRPr sz="2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multi-agenc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governance?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180" dirty="0">
                <a:latin typeface="Arial Narrow"/>
                <a:cs typeface="Arial Narrow"/>
              </a:rPr>
              <a:t>Y</a:t>
            </a:r>
            <a:r>
              <a:rPr sz="2400" spc="-5" dirty="0">
                <a:latin typeface="Arial Narrow"/>
                <a:cs typeface="Arial Narrow"/>
              </a:rPr>
              <a:t>e</a:t>
            </a:r>
            <a:r>
              <a:rPr sz="2400" dirty="0">
                <a:latin typeface="Arial Narrow"/>
                <a:cs typeface="Arial Narrow"/>
              </a:rPr>
              <a:t>s=Document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process;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No=institute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multi-agency governance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</a:t>
            </a:r>
            <a:r>
              <a:rPr dirty="0"/>
              <a:t>g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45" dirty="0"/>
              <a:t>r</a:t>
            </a:r>
            <a:r>
              <a:rPr spc="-5" dirty="0"/>
              <a:t>ocess…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9559" y="7046983"/>
            <a:ext cx="2635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590665" cy="269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flo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visua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format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4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Where information resides (agency/sys</a:t>
            </a:r>
            <a:r>
              <a:rPr sz="1800" spc="-5" dirty="0">
                <a:latin typeface="Arial Narrow"/>
                <a:cs typeface="Arial Narrow"/>
              </a:rPr>
              <a:t>t</a:t>
            </a:r>
            <a:r>
              <a:rPr sz="1800" dirty="0">
                <a:latin typeface="Arial Narrow"/>
                <a:cs typeface="Arial Narrow"/>
              </a:rPr>
              <a:t>em),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where it will go, and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what the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output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(aggregate,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PII,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de-identi</a:t>
            </a:r>
            <a:r>
              <a:rPr sz="1800" spc="-5" dirty="0">
                <a:latin typeface="Arial Narrow"/>
                <a:cs typeface="Arial Narrow"/>
              </a:rPr>
              <a:t>f</a:t>
            </a:r>
            <a:r>
              <a:rPr sz="1800" dirty="0">
                <a:latin typeface="Arial Narrow"/>
                <a:cs typeface="Arial Narrow"/>
              </a:rPr>
              <a:t>ied)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combined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will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be?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110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erif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governanc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actors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4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Ownership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input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Ownership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LINKED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Accountability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Collection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</a:t>
            </a:r>
            <a:r>
              <a:rPr dirty="0"/>
              <a:t>g</a:t>
            </a:r>
            <a:r>
              <a:rPr spc="10" dirty="0"/>
              <a:t> </a:t>
            </a:r>
            <a:r>
              <a:rPr spc="-5" dirty="0"/>
              <a:t>P</a:t>
            </a:r>
            <a:r>
              <a:rPr spc="45" dirty="0"/>
              <a:t>r</a:t>
            </a:r>
            <a:r>
              <a:rPr spc="-5" dirty="0"/>
              <a:t>ocess…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9559" y="7046983"/>
            <a:ext cx="2635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673850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653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110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erif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and/o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place currently</a:t>
            </a:r>
            <a:endParaRPr sz="2400">
              <a:latin typeface="Arial Narrow"/>
              <a:cs typeface="Arial Narrow"/>
            </a:endParaRPr>
          </a:p>
          <a:p>
            <a:pPr marL="755650" marR="684530" lvl="1" indent="-285750">
              <a:lnSpc>
                <a:spcPct val="100000"/>
              </a:lnSpc>
              <a:spcBef>
                <a:spcPts val="44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Look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visual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flows/agencies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involved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determine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which laws/FER</a:t>
            </a:r>
            <a:r>
              <a:rPr sz="1800" spc="-110" dirty="0">
                <a:latin typeface="Arial Narrow"/>
                <a:cs typeface="Arial Narrow"/>
              </a:rPr>
              <a:t>P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exception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applies.</a:t>
            </a:r>
            <a:endParaRPr sz="18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1155700" algn="l"/>
              </a:tabLst>
            </a:pPr>
            <a:r>
              <a:rPr sz="1800" spc="-25" dirty="0">
                <a:latin typeface="Arial Narrow"/>
                <a:cs typeface="Arial Narrow"/>
              </a:rPr>
              <a:t>W</a:t>
            </a:r>
            <a:r>
              <a:rPr sz="1800" dirty="0">
                <a:latin typeface="Arial Narrow"/>
                <a:cs typeface="Arial Narrow"/>
              </a:rPr>
              <a:t>orkforce: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Definition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(state)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public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</a:t>
            </a:r>
            <a:r>
              <a:rPr sz="1800" spc="-30" dirty="0">
                <a:latin typeface="Arial Narrow"/>
                <a:cs typeface="Arial Narrow"/>
              </a:rPr>
              <a:t>f</a:t>
            </a:r>
            <a:r>
              <a:rPr sz="1800" dirty="0">
                <a:latin typeface="Arial Narrow"/>
                <a:cs typeface="Arial Narrow"/>
              </a:rPr>
              <a:t>ficial?</a:t>
            </a:r>
            <a:endParaRPr sz="18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1155700" algn="l"/>
              </a:tabLst>
            </a:pPr>
            <a:r>
              <a:rPr sz="1800" dirty="0">
                <a:latin typeface="Arial Narrow"/>
                <a:cs typeface="Arial Narrow"/>
              </a:rPr>
              <a:t>Audit/Evaluation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Exception: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Determination of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“Education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Program”</a:t>
            </a:r>
            <a:endParaRPr sz="1800">
              <a:latin typeface="Arial Narrow"/>
              <a:cs typeface="Arial Narrow"/>
            </a:endParaRPr>
          </a:p>
          <a:p>
            <a:pPr marL="1155700" marR="902335" lvl="2" indent="-22860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1155700" algn="l"/>
              </a:tabLst>
            </a:pPr>
            <a:r>
              <a:rPr sz="1800" dirty="0">
                <a:latin typeface="Arial Narrow"/>
                <a:cs typeface="Arial Narrow"/>
              </a:rPr>
              <a:t>Audit/Evaluation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Exception: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Designating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“Authorized Representative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Best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practices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Sharing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Agreements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8545" marR="5080" indent="-2052955">
              <a:lnSpc>
                <a:spcPct val="100000"/>
              </a:lnSpc>
            </a:pPr>
            <a:r>
              <a:rPr spc="-295" dirty="0"/>
              <a:t>T</a:t>
            </a:r>
            <a:r>
              <a:rPr spc="-5" dirty="0"/>
              <a:t>ea</a:t>
            </a:r>
            <a:r>
              <a:rPr dirty="0"/>
              <a:t>m</a:t>
            </a:r>
            <a:r>
              <a:rPr spc="-20" dirty="0"/>
              <a:t> </a:t>
            </a:r>
            <a:r>
              <a:rPr spc="-5" dirty="0"/>
              <a:t>D</a:t>
            </a:r>
            <a:r>
              <a:rPr spc="-85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M</a:t>
            </a:r>
            <a:r>
              <a:rPr spc="45" dirty="0"/>
              <a:t>a</a:t>
            </a:r>
            <a:r>
              <a:rPr spc="-5" dirty="0"/>
              <a:t>pping </a:t>
            </a:r>
            <a:r>
              <a:rPr dirty="0"/>
              <a:t>Activity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9095" marR="5080" indent="-1637030">
              <a:lnSpc>
                <a:spcPct val="100000"/>
              </a:lnSpc>
            </a:pPr>
            <a:r>
              <a:rPr spc="-15" dirty="0"/>
              <a:t>-</a:t>
            </a:r>
            <a:r>
              <a:rPr spc="-5" dirty="0"/>
              <a:t> </a:t>
            </a:r>
            <a:r>
              <a:rPr spc="-25" dirty="0"/>
              <a:t>Baro</a:t>
            </a:r>
            <a:r>
              <a:rPr spc="-20" dirty="0"/>
              <a:t>n</a:t>
            </a:r>
            <a:r>
              <a:rPr spc="25" dirty="0"/>
              <a:t> </a:t>
            </a:r>
            <a:r>
              <a:rPr spc="-25" dirty="0"/>
              <a:t>Rodriguez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30" dirty="0"/>
              <a:t>P</a:t>
            </a:r>
            <a:r>
              <a:rPr spc="-355" dirty="0"/>
              <a:t>T</a:t>
            </a:r>
            <a:r>
              <a:rPr spc="-30" dirty="0"/>
              <a:t>AC</a:t>
            </a:r>
            <a:r>
              <a:rPr spc="-15" dirty="0"/>
              <a:t> </a:t>
            </a:r>
            <a:r>
              <a:rPr spc="-20" dirty="0"/>
              <a:t>Director</a:t>
            </a:r>
            <a:r>
              <a:rPr spc="-5" dirty="0"/>
              <a:t> </a:t>
            </a:r>
            <a:r>
              <a:rPr spc="-15" dirty="0"/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01936" y="6927350"/>
            <a:ext cx="2381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185" dirty="0"/>
              <a:t>T</a:t>
            </a:r>
            <a:r>
              <a:rPr dirty="0"/>
              <a:t>eam</a:t>
            </a:r>
            <a:r>
              <a:rPr spc="-5" dirty="0"/>
              <a:t> </a:t>
            </a:r>
            <a:r>
              <a:rPr dirty="0"/>
              <a:t>Activity: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9559" y="7046983"/>
            <a:ext cx="2635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714" y="1088210"/>
            <a:ext cx="221551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260" dirty="0">
                <a:latin typeface="Arial Black"/>
                <a:cs typeface="Arial Black"/>
              </a:rPr>
              <a:t>Y</a:t>
            </a:r>
            <a:r>
              <a:rPr sz="3000" b="1" dirty="0">
                <a:latin typeface="Arial Black"/>
                <a:cs typeface="Arial Black"/>
              </a:rPr>
              <a:t>our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dirty="0">
                <a:latin typeface="Arial Black"/>
                <a:cs typeface="Arial Black"/>
              </a:rPr>
              <a:t>tu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</a:t>
            </a:r>
            <a:r>
              <a:rPr sz="3000" b="1" dirty="0">
                <a:latin typeface="Arial Black"/>
                <a:cs typeface="Arial Black"/>
              </a:rPr>
              <a:t>..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3145" y="2128248"/>
            <a:ext cx="6191250" cy="194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287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Utilizin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Arial Narrow"/>
                <a:cs typeface="Arial Narrow"/>
              </a:rPr>
              <a:t>DRAFT</a:t>
            </a:r>
            <a:r>
              <a:rPr sz="2400" b="1" u="heavy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Mappin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Checklist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begi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proces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mappin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wil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thei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char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paper followin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checklist.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Repor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dirty="0">
                <a:latin typeface="Arial Narrow"/>
                <a:cs typeface="Arial Narrow"/>
              </a:rPr>
              <a:t>5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minutes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Activit</a:t>
            </a:r>
            <a:r>
              <a:rPr dirty="0"/>
              <a:t>y</a:t>
            </a:r>
            <a:r>
              <a:rPr spc="20" dirty="0"/>
              <a:t> </a:t>
            </a:r>
            <a:r>
              <a:rPr spc="-75" dirty="0"/>
              <a:t>R</a:t>
            </a:r>
            <a:r>
              <a:rPr spc="-5" dirty="0"/>
              <a:t>epo</a:t>
            </a:r>
            <a:r>
              <a:rPr spc="150" dirty="0"/>
              <a:t>r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Out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65925" cy="225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Discus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mappe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systems: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What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steps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were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particularly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challenging?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What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steps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were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missing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from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5" dirty="0">
                <a:latin typeface="Arial Narrow"/>
                <a:cs typeface="Arial Narrow"/>
              </a:rPr>
              <a:t>c</a:t>
            </a:r>
            <a:r>
              <a:rPr sz="1800" dirty="0">
                <a:latin typeface="Arial Narrow"/>
                <a:cs typeface="Arial Narrow"/>
              </a:rPr>
              <a:t>hecklist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that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your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team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had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do?</a:t>
            </a:r>
            <a:endParaRPr sz="18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What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information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was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missing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adequately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complete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mapping activity?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-140" dirty="0">
                <a:solidFill>
                  <a:srgbClr val="FF0000"/>
                </a:solidFill>
                <a:latin typeface="Arial Narrow"/>
                <a:cs typeface="Arial Narrow"/>
              </a:rPr>
              <a:t>Y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es..</a:t>
            </a:r>
            <a:r>
              <a:rPr sz="1800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W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knew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that</a:t>
            </a:r>
            <a:r>
              <a:rPr sz="18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this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couldn’t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be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done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in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45</a:t>
            </a:r>
            <a:r>
              <a:rPr sz="18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minutes!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8926" y="5862828"/>
            <a:ext cx="1399794" cy="1400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9559" y="7046983"/>
            <a:ext cx="2635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105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5080" indent="440055">
              <a:lnSpc>
                <a:spcPct val="100000"/>
              </a:lnSpc>
            </a:pPr>
            <a:r>
              <a:rPr spc="-5" dirty="0"/>
              <a:t>MO</a:t>
            </a:r>
            <a:r>
              <a:rPr spc="400" dirty="0"/>
              <a:t>U/</a:t>
            </a:r>
            <a:r>
              <a:rPr spc="-5" dirty="0"/>
              <a:t>D</a:t>
            </a:r>
            <a:r>
              <a:rPr spc="-85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Sharing A</a:t>
            </a:r>
            <a:r>
              <a:rPr spc="85" dirty="0"/>
              <a:t>g</a:t>
            </a:r>
            <a:r>
              <a:rPr spc="80" dirty="0"/>
              <a:t>r</a:t>
            </a:r>
            <a:r>
              <a:rPr dirty="0"/>
              <a:t>e</a:t>
            </a:r>
            <a:r>
              <a:rPr spc="-5" dirty="0"/>
              <a:t>emen</a:t>
            </a:r>
            <a:r>
              <a:rPr dirty="0"/>
              <a:t>t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30" dirty="0"/>
              <a:t>v</a:t>
            </a:r>
            <a:r>
              <a:rPr spc="-5" dirty="0"/>
              <a:t>e</a:t>
            </a:r>
            <a:r>
              <a:rPr spc="280" dirty="0"/>
              <a:t>r</a:t>
            </a:r>
            <a:r>
              <a:rPr spc="-5" dirty="0"/>
              <a:t>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106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9095" marR="5080" indent="-1637030">
              <a:lnSpc>
                <a:spcPct val="100000"/>
              </a:lnSpc>
            </a:pPr>
            <a:r>
              <a:rPr spc="-15" dirty="0"/>
              <a:t>-</a:t>
            </a:r>
            <a:r>
              <a:rPr spc="-5" dirty="0"/>
              <a:t> </a:t>
            </a:r>
            <a:r>
              <a:rPr spc="-25" dirty="0"/>
              <a:t>Baro</a:t>
            </a:r>
            <a:r>
              <a:rPr spc="-20" dirty="0"/>
              <a:t>n</a:t>
            </a:r>
            <a:r>
              <a:rPr spc="25" dirty="0"/>
              <a:t> </a:t>
            </a:r>
            <a:r>
              <a:rPr spc="-25" dirty="0"/>
              <a:t>Rodriguez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30" dirty="0"/>
              <a:t>P</a:t>
            </a:r>
            <a:r>
              <a:rPr spc="-355" dirty="0"/>
              <a:t>T</a:t>
            </a:r>
            <a:r>
              <a:rPr spc="-30" dirty="0"/>
              <a:t>AC</a:t>
            </a:r>
            <a:r>
              <a:rPr spc="-15" dirty="0"/>
              <a:t> </a:t>
            </a:r>
            <a:r>
              <a:rPr spc="-20" dirty="0"/>
              <a:t>Director</a:t>
            </a:r>
            <a:r>
              <a:rPr spc="-5" dirty="0"/>
              <a:t> </a:t>
            </a:r>
            <a:r>
              <a:rPr spc="-15" dirty="0"/>
              <a:t>-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Sharing A</a:t>
            </a:r>
            <a:r>
              <a:rPr spc="50" dirty="0"/>
              <a:t>g</a:t>
            </a:r>
            <a:r>
              <a:rPr spc="45" dirty="0"/>
              <a:t>r</a:t>
            </a:r>
            <a:r>
              <a:rPr spc="-5" dirty="0"/>
              <a:t>eement?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483350" cy="292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0642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Ca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calle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feren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names</a:t>
            </a:r>
            <a:r>
              <a:rPr sz="2400" dirty="0">
                <a:latin typeface="Arial Narrow"/>
                <a:cs typeface="Arial Narrow"/>
              </a:rPr>
              <a:t>: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MOU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MOA, Contract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35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etc.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mandator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var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slightly </a:t>
            </a:r>
            <a:r>
              <a:rPr sz="2400" dirty="0">
                <a:latin typeface="Arial Narrow"/>
                <a:cs typeface="Arial Narrow"/>
              </a:rPr>
              <a:t>between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two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exceptions</a:t>
            </a:r>
            <a:endParaRPr sz="2400">
              <a:latin typeface="Arial Narrow"/>
              <a:cs typeface="Arial Narrow"/>
            </a:endParaRPr>
          </a:p>
          <a:p>
            <a:pPr marL="355600" marR="492125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checklis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delineate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minimum requirement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9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Audi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</a:t>
            </a:r>
            <a:r>
              <a:rPr sz="2400" dirty="0">
                <a:latin typeface="Arial Narrow"/>
                <a:cs typeface="Arial Narrow"/>
              </a:rPr>
              <a:t>Evaluation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5257800"/>
            <a:ext cx="1798320" cy="1690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107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50" dirty="0"/>
              <a:t>A</a:t>
            </a:r>
            <a:r>
              <a:rPr spc="-5" dirty="0"/>
              <a:t>pp</a:t>
            </a:r>
            <a:r>
              <a:rPr spc="45" dirty="0"/>
              <a:t>r</a:t>
            </a:r>
            <a:r>
              <a:rPr spc="-5" dirty="0"/>
              <a:t>oa</a:t>
            </a:r>
            <a:r>
              <a:rPr spc="-60" dirty="0"/>
              <a:t>c</a:t>
            </a:r>
            <a:r>
              <a:rPr spc="-5" dirty="0"/>
              <a:t>he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Sharing A</a:t>
            </a:r>
            <a:r>
              <a:rPr spc="50" dirty="0"/>
              <a:t>g</a:t>
            </a:r>
            <a:r>
              <a:rPr spc="45" dirty="0"/>
              <a:t>r</a:t>
            </a:r>
            <a:r>
              <a:rPr spc="-5" dirty="0"/>
              <a:t>eements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108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32905" cy="238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Maste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acros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earl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childhood partner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addendum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reques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base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typ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exception</a:t>
            </a:r>
            <a:endParaRPr sz="2400">
              <a:latin typeface="Arial Narrow"/>
              <a:cs typeface="Arial Narrow"/>
            </a:endParaRPr>
          </a:p>
          <a:p>
            <a:pPr marL="355600" marR="224790" indent="-342900">
              <a:lnSpc>
                <a:spcPct val="100000"/>
              </a:lnSpc>
              <a:spcBef>
                <a:spcPts val="17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N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maste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acros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early childhoo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partners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each request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Sharing A</a:t>
            </a:r>
            <a:r>
              <a:rPr spc="50" dirty="0"/>
              <a:t>g</a:t>
            </a:r>
            <a:r>
              <a:rPr spc="45" dirty="0"/>
              <a:t>r</a:t>
            </a:r>
            <a:r>
              <a:rPr spc="-5" dirty="0"/>
              <a:t>eement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Needed?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248"/>
            <a:ext cx="6344285" cy="165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The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y</a:t>
            </a:r>
            <a:r>
              <a:rPr sz="24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ar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no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w</a:t>
            </a:r>
            <a:r>
              <a:rPr sz="24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Arial Narrow"/>
                <a:cs typeface="Arial Narrow"/>
              </a:rPr>
              <a:t>require</a:t>
            </a:r>
            <a:r>
              <a:rPr sz="2400" b="1" u="heavy" dirty="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sz="2400" b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whe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400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sharin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sz="2400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unde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400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eithe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400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the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Audit/Evaluation</a:t>
            </a:r>
            <a:r>
              <a:rPr sz="2400" spc="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exception</a:t>
            </a:r>
            <a:r>
              <a:rPr sz="2400" spc="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or</a:t>
            </a:r>
            <a:r>
              <a:rPr sz="2400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Studies</a:t>
            </a:r>
            <a:r>
              <a:rPr sz="2400" spc="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exception</a:t>
            </a:r>
            <a:endParaRPr sz="2400">
              <a:latin typeface="Arial Narrow"/>
              <a:cs typeface="Arial Narrow"/>
            </a:endParaRPr>
          </a:p>
          <a:p>
            <a:pPr marL="355600" marR="156845" indent="-342900">
              <a:lnSpc>
                <a:spcPct val="100000"/>
              </a:lnSpc>
              <a:spcBef>
                <a:spcPts val="17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Eve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best</a:t>
            </a:r>
            <a:r>
              <a:rPr sz="2400" b="1" spc="-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practic</a:t>
            </a:r>
            <a:r>
              <a:rPr sz="2400" b="1" u="heavy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place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4419600"/>
            <a:ext cx="1280159" cy="1784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4161" y="4559808"/>
            <a:ext cx="77470" cy="31750"/>
          </a:xfrm>
          <a:custGeom>
            <a:avLst/>
            <a:gdLst/>
            <a:ahLst/>
            <a:cxnLst/>
            <a:rect l="l" t="t" r="r" b="b"/>
            <a:pathLst>
              <a:path w="77470" h="31750">
                <a:moveTo>
                  <a:pt x="76962" y="12192"/>
                </a:moveTo>
                <a:lnTo>
                  <a:pt x="76962" y="0"/>
                </a:lnTo>
                <a:lnTo>
                  <a:pt x="54102" y="3048"/>
                </a:lnTo>
                <a:lnTo>
                  <a:pt x="35052" y="9144"/>
                </a:lnTo>
                <a:lnTo>
                  <a:pt x="16002" y="16002"/>
                </a:lnTo>
                <a:lnTo>
                  <a:pt x="0" y="22098"/>
                </a:lnTo>
                <a:lnTo>
                  <a:pt x="0" y="31242"/>
                </a:lnTo>
                <a:lnTo>
                  <a:pt x="22098" y="28194"/>
                </a:lnTo>
                <a:lnTo>
                  <a:pt x="38100" y="22098"/>
                </a:lnTo>
                <a:lnTo>
                  <a:pt x="57150" y="16002"/>
                </a:lnTo>
                <a:lnTo>
                  <a:pt x="76962" y="12192"/>
                </a:lnTo>
                <a:close/>
              </a:path>
            </a:pathLst>
          </a:custGeom>
          <a:solidFill>
            <a:srgbClr val="8C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pc="-5" dirty="0"/>
              <a:t>FER</a:t>
            </a:r>
            <a:r>
              <a:rPr spc="-415" dirty="0"/>
              <a:t>P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/</a:t>
            </a:r>
            <a:r>
              <a:rPr spc="-5" dirty="0"/>
              <a:t> IDEA</a:t>
            </a:r>
          </a:p>
          <a:p>
            <a:pPr marL="1905" algn="ctr">
              <a:lnSpc>
                <a:spcPct val="100000"/>
              </a:lnSpc>
            </a:pPr>
            <a:r>
              <a:rPr dirty="0"/>
              <a:t>O</a:t>
            </a:r>
            <a:r>
              <a:rPr spc="-130" dirty="0"/>
              <a:t>v</a:t>
            </a:r>
            <a:r>
              <a:rPr dirty="0"/>
              <a:t>e</a:t>
            </a:r>
            <a:r>
              <a:rPr spc="280" dirty="0"/>
              <a:t>r</a:t>
            </a:r>
            <a:r>
              <a:rPr dirty="0"/>
              <a:t>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18336" y="4178136"/>
            <a:ext cx="7221855" cy="2168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tabLst>
                <a:tab pos="1310640" algn="l"/>
                <a:tab pos="4206240" algn="l"/>
                <a:tab pos="5936615" algn="l"/>
              </a:tabLst>
            </a:pP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Frank	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Mille</a:t>
            </a:r>
            <a:r>
              <a:rPr sz="4400" i="1" spc="-265" dirty="0">
                <a:solidFill>
                  <a:srgbClr val="002596"/>
                </a:solidFill>
                <a:latin typeface="Arial Narrow"/>
                <a:cs typeface="Arial Narrow"/>
              </a:rPr>
              <a:t>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,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Deputy</a:t>
            </a:r>
            <a:r>
              <a:rPr sz="4400" i="1" dirty="0">
                <a:solidFill>
                  <a:srgbClr val="002596"/>
                </a:solidFill>
                <a:latin typeface="Arial Narrow"/>
                <a:cs typeface="Arial Narrow"/>
              </a:rPr>
              <a:t>	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Director</a:t>
            </a:r>
            <a:r>
              <a:rPr sz="4400" i="1" dirty="0">
                <a:solidFill>
                  <a:srgbClr val="002596"/>
                </a:solidFill>
                <a:latin typeface="Arial Narrow"/>
                <a:cs typeface="Arial Narrow"/>
              </a:rPr>
              <a:t>	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FPCO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 Baron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Rodriguez,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P</a:t>
            </a:r>
            <a:r>
              <a:rPr sz="4400" i="1" spc="-355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AC</a:t>
            </a:r>
            <a:r>
              <a:rPr sz="4400" i="1" spc="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Director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&amp;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 Robin</a:t>
            </a:r>
            <a:r>
              <a:rPr sz="4400" i="1" spc="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Nelson,</a:t>
            </a:r>
            <a:r>
              <a:rPr sz="4400" i="1" spc="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DaSy</a:t>
            </a:r>
            <a:r>
              <a:rPr sz="4400" i="1" spc="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Consultant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he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Doe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FER</a:t>
            </a:r>
            <a:r>
              <a:rPr spc="-260" dirty="0"/>
              <a:t>P</a:t>
            </a:r>
            <a:r>
              <a:rPr dirty="0"/>
              <a:t>A</a:t>
            </a:r>
            <a:r>
              <a:rPr spc="5" dirty="0"/>
              <a:t>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55" dirty="0"/>
              <a:t>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EC O</a:t>
            </a:r>
            <a:r>
              <a:rPr spc="70" dirty="0"/>
              <a:t>r</a:t>
            </a:r>
            <a:r>
              <a:rPr spc="-5" dirty="0"/>
              <a:t>ganiz</a:t>
            </a:r>
            <a:r>
              <a:rPr spc="-60" dirty="0"/>
              <a:t>a</a:t>
            </a:r>
            <a:r>
              <a:rPr spc="-5" dirty="0"/>
              <a:t>tions?</a:t>
            </a:r>
          </a:p>
        </p:txBody>
      </p:sp>
      <p:sp>
        <p:nvSpPr>
          <p:cNvPr id="3" name="object 3"/>
          <p:cNvSpPr/>
          <p:nvPr/>
        </p:nvSpPr>
        <p:spPr>
          <a:xfrm>
            <a:off x="7105268" y="4789170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898"/>
                </a:lnTo>
              </a:path>
            </a:pathLst>
          </a:custGeom>
          <a:ln w="26416">
            <a:solidFill>
              <a:srgbClr val="47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2238" y="3424428"/>
            <a:ext cx="2165985" cy="327025"/>
          </a:xfrm>
          <a:custGeom>
            <a:avLst/>
            <a:gdLst/>
            <a:ahLst/>
            <a:cxnLst/>
            <a:rect l="l" t="t" r="r" b="b"/>
            <a:pathLst>
              <a:path w="2165984" h="327025">
                <a:moveTo>
                  <a:pt x="25146" y="152400"/>
                </a:moveTo>
                <a:lnTo>
                  <a:pt x="25146" y="0"/>
                </a:lnTo>
                <a:lnTo>
                  <a:pt x="0" y="0"/>
                </a:lnTo>
                <a:lnTo>
                  <a:pt x="0" y="172212"/>
                </a:lnTo>
                <a:lnTo>
                  <a:pt x="5334" y="177546"/>
                </a:lnTo>
                <a:lnTo>
                  <a:pt x="12192" y="177546"/>
                </a:lnTo>
                <a:lnTo>
                  <a:pt x="12192" y="152400"/>
                </a:lnTo>
                <a:lnTo>
                  <a:pt x="25146" y="152400"/>
                </a:lnTo>
                <a:close/>
              </a:path>
              <a:path w="2165984" h="327025">
                <a:moveTo>
                  <a:pt x="2165604" y="326897"/>
                </a:moveTo>
                <a:lnTo>
                  <a:pt x="2165604" y="157733"/>
                </a:lnTo>
                <a:lnTo>
                  <a:pt x="2160270" y="152399"/>
                </a:lnTo>
                <a:lnTo>
                  <a:pt x="12192" y="152400"/>
                </a:lnTo>
                <a:lnTo>
                  <a:pt x="25146" y="164592"/>
                </a:lnTo>
                <a:lnTo>
                  <a:pt x="25146" y="177546"/>
                </a:lnTo>
                <a:lnTo>
                  <a:pt x="2140458" y="177545"/>
                </a:lnTo>
                <a:lnTo>
                  <a:pt x="2140458" y="164591"/>
                </a:lnTo>
                <a:lnTo>
                  <a:pt x="2152650" y="177545"/>
                </a:lnTo>
                <a:lnTo>
                  <a:pt x="2152650" y="326897"/>
                </a:lnTo>
                <a:lnTo>
                  <a:pt x="2165604" y="326897"/>
                </a:lnTo>
                <a:close/>
              </a:path>
              <a:path w="2165984" h="327025">
                <a:moveTo>
                  <a:pt x="25146" y="177546"/>
                </a:moveTo>
                <a:lnTo>
                  <a:pt x="25146" y="164592"/>
                </a:lnTo>
                <a:lnTo>
                  <a:pt x="12192" y="152400"/>
                </a:lnTo>
                <a:lnTo>
                  <a:pt x="12192" y="177546"/>
                </a:lnTo>
                <a:lnTo>
                  <a:pt x="25146" y="177546"/>
                </a:lnTo>
                <a:close/>
              </a:path>
              <a:path w="2165984" h="327025">
                <a:moveTo>
                  <a:pt x="2152650" y="177545"/>
                </a:moveTo>
                <a:lnTo>
                  <a:pt x="2140458" y="164591"/>
                </a:lnTo>
                <a:lnTo>
                  <a:pt x="2140458" y="177545"/>
                </a:lnTo>
                <a:lnTo>
                  <a:pt x="2152650" y="177545"/>
                </a:lnTo>
                <a:close/>
              </a:path>
              <a:path w="2165984" h="327025">
                <a:moveTo>
                  <a:pt x="2152650" y="326897"/>
                </a:moveTo>
                <a:lnTo>
                  <a:pt x="2152650" y="177545"/>
                </a:lnTo>
                <a:lnTo>
                  <a:pt x="2140458" y="177545"/>
                </a:lnTo>
                <a:lnTo>
                  <a:pt x="2140458" y="326897"/>
                </a:lnTo>
                <a:lnTo>
                  <a:pt x="2152650" y="326897"/>
                </a:lnTo>
                <a:close/>
              </a:path>
            </a:pathLst>
          </a:custGeom>
          <a:solidFill>
            <a:srgbClr val="3D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1779" y="4789170"/>
            <a:ext cx="1452880" cy="327025"/>
          </a:xfrm>
          <a:custGeom>
            <a:avLst/>
            <a:gdLst/>
            <a:ahLst/>
            <a:cxnLst/>
            <a:rect l="l" t="t" r="r" b="b"/>
            <a:pathLst>
              <a:path w="1452879" h="327025">
                <a:moveTo>
                  <a:pt x="25145" y="152400"/>
                </a:moveTo>
                <a:lnTo>
                  <a:pt x="25145" y="0"/>
                </a:lnTo>
                <a:lnTo>
                  <a:pt x="0" y="0"/>
                </a:lnTo>
                <a:lnTo>
                  <a:pt x="0" y="172212"/>
                </a:lnTo>
                <a:lnTo>
                  <a:pt x="5333" y="177546"/>
                </a:lnTo>
                <a:lnTo>
                  <a:pt x="12192" y="177546"/>
                </a:lnTo>
                <a:lnTo>
                  <a:pt x="12191" y="152400"/>
                </a:lnTo>
                <a:lnTo>
                  <a:pt x="25145" y="152400"/>
                </a:lnTo>
                <a:close/>
              </a:path>
              <a:path w="1452879" h="327025">
                <a:moveTo>
                  <a:pt x="1452371" y="326897"/>
                </a:moveTo>
                <a:lnTo>
                  <a:pt x="1452371" y="157733"/>
                </a:lnTo>
                <a:lnTo>
                  <a:pt x="1446276" y="152399"/>
                </a:lnTo>
                <a:lnTo>
                  <a:pt x="12191" y="152400"/>
                </a:lnTo>
                <a:lnTo>
                  <a:pt x="25145" y="164592"/>
                </a:lnTo>
                <a:lnTo>
                  <a:pt x="25145" y="177546"/>
                </a:lnTo>
                <a:lnTo>
                  <a:pt x="1426464" y="177545"/>
                </a:lnTo>
                <a:lnTo>
                  <a:pt x="1426464" y="164591"/>
                </a:lnTo>
                <a:lnTo>
                  <a:pt x="1439417" y="177545"/>
                </a:lnTo>
                <a:lnTo>
                  <a:pt x="1439417" y="326897"/>
                </a:lnTo>
                <a:lnTo>
                  <a:pt x="1452371" y="326897"/>
                </a:lnTo>
                <a:close/>
              </a:path>
              <a:path w="1452879" h="327025">
                <a:moveTo>
                  <a:pt x="25145" y="177546"/>
                </a:moveTo>
                <a:lnTo>
                  <a:pt x="25145" y="164592"/>
                </a:lnTo>
                <a:lnTo>
                  <a:pt x="12191" y="152400"/>
                </a:lnTo>
                <a:lnTo>
                  <a:pt x="12192" y="177546"/>
                </a:lnTo>
                <a:lnTo>
                  <a:pt x="25145" y="177546"/>
                </a:lnTo>
                <a:close/>
              </a:path>
              <a:path w="1452879" h="327025">
                <a:moveTo>
                  <a:pt x="1439417" y="177545"/>
                </a:moveTo>
                <a:lnTo>
                  <a:pt x="1426464" y="164591"/>
                </a:lnTo>
                <a:lnTo>
                  <a:pt x="1426464" y="177545"/>
                </a:lnTo>
                <a:lnTo>
                  <a:pt x="1439417" y="177545"/>
                </a:lnTo>
                <a:close/>
              </a:path>
              <a:path w="1452879" h="327025">
                <a:moveTo>
                  <a:pt x="1439417" y="326897"/>
                </a:moveTo>
                <a:lnTo>
                  <a:pt x="1439417" y="177545"/>
                </a:lnTo>
                <a:lnTo>
                  <a:pt x="1426464" y="177545"/>
                </a:lnTo>
                <a:lnTo>
                  <a:pt x="1426464" y="326897"/>
                </a:lnTo>
                <a:lnTo>
                  <a:pt x="1439417" y="326897"/>
                </a:lnTo>
                <a:close/>
              </a:path>
            </a:pathLst>
          </a:custGeom>
          <a:solidFill>
            <a:srgbClr val="47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4553" y="4789170"/>
            <a:ext cx="1452880" cy="327025"/>
          </a:xfrm>
          <a:custGeom>
            <a:avLst/>
            <a:gdLst/>
            <a:ahLst/>
            <a:cxnLst/>
            <a:rect l="l" t="t" r="r" b="b"/>
            <a:pathLst>
              <a:path w="1452880" h="327025">
                <a:moveTo>
                  <a:pt x="1439418" y="152400"/>
                </a:moveTo>
                <a:lnTo>
                  <a:pt x="5334" y="152400"/>
                </a:lnTo>
                <a:lnTo>
                  <a:pt x="0" y="157734"/>
                </a:lnTo>
                <a:lnTo>
                  <a:pt x="0" y="326898"/>
                </a:lnTo>
                <a:lnTo>
                  <a:pt x="12953" y="326898"/>
                </a:lnTo>
                <a:lnTo>
                  <a:pt x="12953" y="177546"/>
                </a:lnTo>
                <a:lnTo>
                  <a:pt x="25146" y="164592"/>
                </a:lnTo>
                <a:lnTo>
                  <a:pt x="25146" y="177546"/>
                </a:lnTo>
                <a:lnTo>
                  <a:pt x="1427226" y="177546"/>
                </a:lnTo>
                <a:lnTo>
                  <a:pt x="1427226" y="164592"/>
                </a:lnTo>
                <a:lnTo>
                  <a:pt x="1439418" y="152400"/>
                </a:lnTo>
                <a:close/>
              </a:path>
              <a:path w="1452880" h="327025">
                <a:moveTo>
                  <a:pt x="25146" y="177546"/>
                </a:moveTo>
                <a:lnTo>
                  <a:pt x="25146" y="164592"/>
                </a:lnTo>
                <a:lnTo>
                  <a:pt x="12953" y="177546"/>
                </a:lnTo>
                <a:lnTo>
                  <a:pt x="25146" y="177546"/>
                </a:lnTo>
                <a:close/>
              </a:path>
              <a:path w="1452880" h="327025">
                <a:moveTo>
                  <a:pt x="25146" y="326898"/>
                </a:moveTo>
                <a:lnTo>
                  <a:pt x="25146" y="177546"/>
                </a:lnTo>
                <a:lnTo>
                  <a:pt x="12953" y="177546"/>
                </a:lnTo>
                <a:lnTo>
                  <a:pt x="12953" y="326898"/>
                </a:lnTo>
                <a:lnTo>
                  <a:pt x="25146" y="326898"/>
                </a:lnTo>
                <a:close/>
              </a:path>
              <a:path w="1452880" h="327025">
                <a:moveTo>
                  <a:pt x="1452372" y="172212"/>
                </a:moveTo>
                <a:lnTo>
                  <a:pt x="1452372" y="0"/>
                </a:lnTo>
                <a:lnTo>
                  <a:pt x="1427226" y="0"/>
                </a:lnTo>
                <a:lnTo>
                  <a:pt x="1427226" y="152400"/>
                </a:lnTo>
                <a:lnTo>
                  <a:pt x="1439418" y="152400"/>
                </a:lnTo>
                <a:lnTo>
                  <a:pt x="1439418" y="177546"/>
                </a:lnTo>
                <a:lnTo>
                  <a:pt x="1446276" y="177546"/>
                </a:lnTo>
                <a:lnTo>
                  <a:pt x="1452372" y="172212"/>
                </a:lnTo>
                <a:close/>
              </a:path>
              <a:path w="1452880" h="327025">
                <a:moveTo>
                  <a:pt x="1439418" y="177546"/>
                </a:moveTo>
                <a:lnTo>
                  <a:pt x="1439418" y="152400"/>
                </a:lnTo>
                <a:lnTo>
                  <a:pt x="1427226" y="164592"/>
                </a:lnTo>
                <a:lnTo>
                  <a:pt x="1427226" y="177546"/>
                </a:lnTo>
                <a:lnTo>
                  <a:pt x="1439418" y="177546"/>
                </a:lnTo>
                <a:close/>
              </a:path>
            </a:pathLst>
          </a:custGeom>
          <a:solidFill>
            <a:srgbClr val="47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1779" y="3424428"/>
            <a:ext cx="2165985" cy="327025"/>
          </a:xfrm>
          <a:custGeom>
            <a:avLst/>
            <a:gdLst/>
            <a:ahLst/>
            <a:cxnLst/>
            <a:rect l="l" t="t" r="r" b="b"/>
            <a:pathLst>
              <a:path w="2165985" h="327025">
                <a:moveTo>
                  <a:pt x="2152650" y="152400"/>
                </a:moveTo>
                <a:lnTo>
                  <a:pt x="5334" y="152400"/>
                </a:lnTo>
                <a:lnTo>
                  <a:pt x="0" y="157734"/>
                </a:lnTo>
                <a:lnTo>
                  <a:pt x="0" y="326898"/>
                </a:lnTo>
                <a:lnTo>
                  <a:pt x="12192" y="326898"/>
                </a:lnTo>
                <a:lnTo>
                  <a:pt x="12192" y="177546"/>
                </a:lnTo>
                <a:lnTo>
                  <a:pt x="25146" y="164592"/>
                </a:lnTo>
                <a:lnTo>
                  <a:pt x="25146" y="177546"/>
                </a:lnTo>
                <a:lnTo>
                  <a:pt x="2140458" y="177546"/>
                </a:lnTo>
                <a:lnTo>
                  <a:pt x="2140458" y="164592"/>
                </a:lnTo>
                <a:lnTo>
                  <a:pt x="2152650" y="152400"/>
                </a:lnTo>
                <a:close/>
              </a:path>
              <a:path w="2165985" h="327025">
                <a:moveTo>
                  <a:pt x="25146" y="177546"/>
                </a:moveTo>
                <a:lnTo>
                  <a:pt x="25146" y="164592"/>
                </a:lnTo>
                <a:lnTo>
                  <a:pt x="12192" y="177546"/>
                </a:lnTo>
                <a:lnTo>
                  <a:pt x="25146" y="177546"/>
                </a:lnTo>
                <a:close/>
              </a:path>
              <a:path w="2165985" h="327025">
                <a:moveTo>
                  <a:pt x="25146" y="326898"/>
                </a:moveTo>
                <a:lnTo>
                  <a:pt x="25146" y="177546"/>
                </a:lnTo>
                <a:lnTo>
                  <a:pt x="12192" y="177546"/>
                </a:lnTo>
                <a:lnTo>
                  <a:pt x="12192" y="326898"/>
                </a:lnTo>
                <a:lnTo>
                  <a:pt x="25146" y="326898"/>
                </a:lnTo>
                <a:close/>
              </a:path>
              <a:path w="2165985" h="327025">
                <a:moveTo>
                  <a:pt x="2165604" y="172212"/>
                </a:moveTo>
                <a:lnTo>
                  <a:pt x="2165604" y="0"/>
                </a:lnTo>
                <a:lnTo>
                  <a:pt x="2140458" y="0"/>
                </a:lnTo>
                <a:lnTo>
                  <a:pt x="2140458" y="152400"/>
                </a:lnTo>
                <a:lnTo>
                  <a:pt x="2152650" y="152400"/>
                </a:lnTo>
                <a:lnTo>
                  <a:pt x="2152650" y="177546"/>
                </a:lnTo>
                <a:lnTo>
                  <a:pt x="2160270" y="177546"/>
                </a:lnTo>
                <a:lnTo>
                  <a:pt x="2165604" y="172212"/>
                </a:lnTo>
                <a:close/>
              </a:path>
              <a:path w="2165985" h="327025">
                <a:moveTo>
                  <a:pt x="2152650" y="177546"/>
                </a:moveTo>
                <a:lnTo>
                  <a:pt x="2152650" y="152400"/>
                </a:lnTo>
                <a:lnTo>
                  <a:pt x="2140458" y="164592"/>
                </a:lnTo>
                <a:lnTo>
                  <a:pt x="2140458" y="177546"/>
                </a:lnTo>
                <a:lnTo>
                  <a:pt x="2152650" y="177546"/>
                </a:lnTo>
                <a:close/>
              </a:path>
            </a:pathLst>
          </a:custGeom>
          <a:solidFill>
            <a:srgbClr val="3D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5508" y="2386838"/>
            <a:ext cx="1037843" cy="1037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3315" y="2373629"/>
            <a:ext cx="1062990" cy="1064260"/>
          </a:xfrm>
          <a:custGeom>
            <a:avLst/>
            <a:gdLst/>
            <a:ahLst/>
            <a:cxnLst/>
            <a:rect l="l" t="t" r="r" b="b"/>
            <a:pathLst>
              <a:path w="1062989" h="1064260">
                <a:moveTo>
                  <a:pt x="1062990" y="545591"/>
                </a:moveTo>
                <a:lnTo>
                  <a:pt x="1062990" y="518159"/>
                </a:lnTo>
                <a:lnTo>
                  <a:pt x="1062228" y="504443"/>
                </a:lnTo>
                <a:lnTo>
                  <a:pt x="1058603" y="463375"/>
                </a:lnTo>
                <a:lnTo>
                  <a:pt x="1051894" y="423263"/>
                </a:lnTo>
                <a:lnTo>
                  <a:pt x="1042222" y="384226"/>
                </a:lnTo>
                <a:lnTo>
                  <a:pt x="1029714" y="346383"/>
                </a:lnTo>
                <a:lnTo>
                  <a:pt x="1014492" y="309854"/>
                </a:lnTo>
                <a:lnTo>
                  <a:pt x="996680" y="274758"/>
                </a:lnTo>
                <a:lnTo>
                  <a:pt x="976403" y="241215"/>
                </a:lnTo>
                <a:lnTo>
                  <a:pt x="953784" y="209343"/>
                </a:lnTo>
                <a:lnTo>
                  <a:pt x="928947" y="179264"/>
                </a:lnTo>
                <a:lnTo>
                  <a:pt x="902017" y="151095"/>
                </a:lnTo>
                <a:lnTo>
                  <a:pt x="873117" y="124956"/>
                </a:lnTo>
                <a:lnTo>
                  <a:pt x="842371" y="100966"/>
                </a:lnTo>
                <a:lnTo>
                  <a:pt x="809903" y="79246"/>
                </a:lnTo>
                <a:lnTo>
                  <a:pt x="775838" y="59914"/>
                </a:lnTo>
                <a:lnTo>
                  <a:pt x="740298" y="43089"/>
                </a:lnTo>
                <a:lnTo>
                  <a:pt x="703408" y="28892"/>
                </a:lnTo>
                <a:lnTo>
                  <a:pt x="665293" y="17441"/>
                </a:lnTo>
                <a:lnTo>
                  <a:pt x="626075" y="8856"/>
                </a:lnTo>
                <a:lnTo>
                  <a:pt x="585879" y="3257"/>
                </a:lnTo>
                <a:lnTo>
                  <a:pt x="544068" y="719"/>
                </a:lnTo>
                <a:lnTo>
                  <a:pt x="531114" y="0"/>
                </a:lnTo>
                <a:lnTo>
                  <a:pt x="477254" y="3009"/>
                </a:lnTo>
                <a:lnTo>
                  <a:pt x="437876" y="8322"/>
                </a:lnTo>
                <a:lnTo>
                  <a:pt x="399387" y="16582"/>
                </a:lnTo>
                <a:lnTo>
                  <a:pt x="361913" y="27668"/>
                </a:lnTo>
                <a:lnTo>
                  <a:pt x="325577" y="41460"/>
                </a:lnTo>
                <a:lnTo>
                  <a:pt x="290502" y="57838"/>
                </a:lnTo>
                <a:lnTo>
                  <a:pt x="256814" y="76683"/>
                </a:lnTo>
                <a:lnTo>
                  <a:pt x="224637" y="97873"/>
                </a:lnTo>
                <a:lnTo>
                  <a:pt x="194094" y="121290"/>
                </a:lnTo>
                <a:lnTo>
                  <a:pt x="165311" y="146813"/>
                </a:lnTo>
                <a:lnTo>
                  <a:pt x="138410" y="174322"/>
                </a:lnTo>
                <a:lnTo>
                  <a:pt x="113516" y="203698"/>
                </a:lnTo>
                <a:lnTo>
                  <a:pt x="90754" y="234820"/>
                </a:lnTo>
                <a:lnTo>
                  <a:pt x="70247" y="267568"/>
                </a:lnTo>
                <a:lnTo>
                  <a:pt x="52120" y="301822"/>
                </a:lnTo>
                <a:lnTo>
                  <a:pt x="36496" y="337463"/>
                </a:lnTo>
                <a:lnTo>
                  <a:pt x="23501" y="374370"/>
                </a:lnTo>
                <a:lnTo>
                  <a:pt x="13257" y="412424"/>
                </a:lnTo>
                <a:lnTo>
                  <a:pt x="5890" y="451503"/>
                </a:lnTo>
                <a:lnTo>
                  <a:pt x="1524" y="491489"/>
                </a:lnTo>
                <a:lnTo>
                  <a:pt x="0" y="518159"/>
                </a:lnTo>
                <a:lnTo>
                  <a:pt x="0" y="525018"/>
                </a:lnTo>
                <a:lnTo>
                  <a:pt x="5334" y="518921"/>
                </a:lnTo>
                <a:lnTo>
                  <a:pt x="19050" y="518921"/>
                </a:lnTo>
                <a:lnTo>
                  <a:pt x="25146" y="525018"/>
                </a:lnTo>
                <a:lnTo>
                  <a:pt x="25146" y="518921"/>
                </a:lnTo>
                <a:lnTo>
                  <a:pt x="26670" y="493013"/>
                </a:lnTo>
                <a:lnTo>
                  <a:pt x="31036" y="454093"/>
                </a:lnTo>
                <a:lnTo>
                  <a:pt x="38334" y="416134"/>
                </a:lnTo>
                <a:lnTo>
                  <a:pt x="48441" y="379249"/>
                </a:lnTo>
                <a:lnTo>
                  <a:pt x="76591" y="309152"/>
                </a:lnTo>
                <a:lnTo>
                  <a:pt x="114504" y="244705"/>
                </a:lnTo>
                <a:lnTo>
                  <a:pt x="161199" y="186812"/>
                </a:lnTo>
                <a:lnTo>
                  <a:pt x="215693" y="136376"/>
                </a:lnTo>
                <a:lnTo>
                  <a:pt x="277006" y="94299"/>
                </a:lnTo>
                <a:lnTo>
                  <a:pt x="344154" y="61486"/>
                </a:lnTo>
                <a:lnTo>
                  <a:pt x="416156" y="38840"/>
                </a:lnTo>
                <a:lnTo>
                  <a:pt x="453671" y="31611"/>
                </a:lnTo>
                <a:lnTo>
                  <a:pt x="492031" y="27263"/>
                </a:lnTo>
                <a:lnTo>
                  <a:pt x="531114" y="25907"/>
                </a:lnTo>
                <a:lnTo>
                  <a:pt x="544830" y="25950"/>
                </a:lnTo>
                <a:lnTo>
                  <a:pt x="596066" y="29978"/>
                </a:lnTo>
                <a:lnTo>
                  <a:pt x="669971" y="44997"/>
                </a:lnTo>
                <a:lnTo>
                  <a:pt x="739598" y="70481"/>
                </a:lnTo>
                <a:lnTo>
                  <a:pt x="804072" y="105546"/>
                </a:lnTo>
                <a:lnTo>
                  <a:pt x="862517" y="149307"/>
                </a:lnTo>
                <a:lnTo>
                  <a:pt x="914059" y="200883"/>
                </a:lnTo>
                <a:lnTo>
                  <a:pt x="957821" y="259388"/>
                </a:lnTo>
                <a:lnTo>
                  <a:pt x="992927" y="323939"/>
                </a:lnTo>
                <a:lnTo>
                  <a:pt x="1018503" y="393652"/>
                </a:lnTo>
                <a:lnTo>
                  <a:pt x="1033673" y="467644"/>
                </a:lnTo>
                <a:lnTo>
                  <a:pt x="1037082" y="505967"/>
                </a:lnTo>
                <a:lnTo>
                  <a:pt x="1037082" y="518921"/>
                </a:lnTo>
                <a:lnTo>
                  <a:pt x="1037844" y="531875"/>
                </a:lnTo>
                <a:lnTo>
                  <a:pt x="1037844" y="692781"/>
                </a:lnTo>
                <a:lnTo>
                  <a:pt x="1042778" y="677561"/>
                </a:lnTo>
                <a:lnTo>
                  <a:pt x="1052136" y="639147"/>
                </a:lnTo>
                <a:lnTo>
                  <a:pt x="1058656" y="599691"/>
                </a:lnTo>
                <a:lnTo>
                  <a:pt x="1062228" y="559307"/>
                </a:lnTo>
                <a:lnTo>
                  <a:pt x="1062990" y="545591"/>
                </a:lnTo>
                <a:close/>
              </a:path>
              <a:path w="1062989" h="1064260">
                <a:moveTo>
                  <a:pt x="25146" y="531876"/>
                </a:moveTo>
                <a:lnTo>
                  <a:pt x="25146" y="525018"/>
                </a:lnTo>
                <a:lnTo>
                  <a:pt x="19050" y="518921"/>
                </a:lnTo>
                <a:lnTo>
                  <a:pt x="5334" y="518921"/>
                </a:lnTo>
                <a:lnTo>
                  <a:pt x="0" y="525018"/>
                </a:lnTo>
                <a:lnTo>
                  <a:pt x="0" y="531876"/>
                </a:lnTo>
                <a:lnTo>
                  <a:pt x="25146" y="531876"/>
                </a:lnTo>
                <a:close/>
              </a:path>
              <a:path w="1062989" h="1064260">
                <a:moveTo>
                  <a:pt x="25146" y="539496"/>
                </a:moveTo>
                <a:lnTo>
                  <a:pt x="25146" y="531876"/>
                </a:lnTo>
                <a:lnTo>
                  <a:pt x="0" y="531876"/>
                </a:lnTo>
                <a:lnTo>
                  <a:pt x="0" y="538733"/>
                </a:lnTo>
                <a:lnTo>
                  <a:pt x="5334" y="544830"/>
                </a:lnTo>
                <a:lnTo>
                  <a:pt x="19050" y="544830"/>
                </a:lnTo>
                <a:lnTo>
                  <a:pt x="25146" y="539496"/>
                </a:lnTo>
                <a:close/>
              </a:path>
              <a:path w="1062989" h="1064260">
                <a:moveTo>
                  <a:pt x="1037844" y="692781"/>
                </a:moveTo>
                <a:lnTo>
                  <a:pt x="1037844" y="531875"/>
                </a:lnTo>
                <a:lnTo>
                  <a:pt x="1037082" y="545591"/>
                </a:lnTo>
                <a:lnTo>
                  <a:pt x="1037082" y="558545"/>
                </a:lnTo>
                <a:lnTo>
                  <a:pt x="1033490" y="597638"/>
                </a:lnTo>
                <a:lnTo>
                  <a:pt x="1026994" y="635823"/>
                </a:lnTo>
                <a:lnTo>
                  <a:pt x="1017709" y="672986"/>
                </a:lnTo>
                <a:lnTo>
                  <a:pt x="991227" y="743792"/>
                </a:lnTo>
                <a:lnTo>
                  <a:pt x="954962" y="809143"/>
                </a:lnTo>
                <a:lnTo>
                  <a:pt x="909829" y="868124"/>
                </a:lnTo>
                <a:lnTo>
                  <a:pt x="856746" y="919821"/>
                </a:lnTo>
                <a:lnTo>
                  <a:pt x="796630" y="963323"/>
                </a:lnTo>
                <a:lnTo>
                  <a:pt x="730397" y="997715"/>
                </a:lnTo>
                <a:lnTo>
                  <a:pt x="658963" y="1022083"/>
                </a:lnTo>
                <a:lnTo>
                  <a:pt x="621583" y="1030223"/>
                </a:lnTo>
                <a:lnTo>
                  <a:pt x="583246" y="1035515"/>
                </a:lnTo>
                <a:lnTo>
                  <a:pt x="531114" y="1038606"/>
                </a:lnTo>
                <a:lnTo>
                  <a:pt x="479805" y="1035603"/>
                </a:lnTo>
                <a:lnTo>
                  <a:pt x="405503" y="1022591"/>
                </a:lnTo>
                <a:lnTo>
                  <a:pt x="335172" y="998936"/>
                </a:lnTo>
                <a:lnTo>
                  <a:pt x="269728" y="965513"/>
                </a:lnTo>
                <a:lnTo>
                  <a:pt x="210086" y="923200"/>
                </a:lnTo>
                <a:lnTo>
                  <a:pt x="157162" y="872873"/>
                </a:lnTo>
                <a:lnTo>
                  <a:pt x="111870" y="815409"/>
                </a:lnTo>
                <a:lnTo>
                  <a:pt x="75126" y="751685"/>
                </a:lnTo>
                <a:lnTo>
                  <a:pt x="47845" y="682576"/>
                </a:lnTo>
                <a:lnTo>
                  <a:pt x="30943" y="608961"/>
                </a:lnTo>
                <a:lnTo>
                  <a:pt x="26670" y="570738"/>
                </a:lnTo>
                <a:lnTo>
                  <a:pt x="25146" y="544830"/>
                </a:lnTo>
                <a:lnTo>
                  <a:pt x="25146" y="539496"/>
                </a:lnTo>
                <a:lnTo>
                  <a:pt x="19050" y="544830"/>
                </a:lnTo>
                <a:lnTo>
                  <a:pt x="5334" y="544830"/>
                </a:lnTo>
                <a:lnTo>
                  <a:pt x="0" y="538733"/>
                </a:lnTo>
                <a:lnTo>
                  <a:pt x="0" y="545591"/>
                </a:lnTo>
                <a:lnTo>
                  <a:pt x="6185" y="614026"/>
                </a:lnTo>
                <a:lnTo>
                  <a:pt x="13894" y="653981"/>
                </a:lnTo>
                <a:lnTo>
                  <a:pt x="24527" y="692774"/>
                </a:lnTo>
                <a:lnTo>
                  <a:pt x="37957" y="730289"/>
                </a:lnTo>
                <a:lnTo>
                  <a:pt x="54059" y="766414"/>
                </a:lnTo>
                <a:lnTo>
                  <a:pt x="72709" y="801034"/>
                </a:lnTo>
                <a:lnTo>
                  <a:pt x="93780" y="834035"/>
                </a:lnTo>
                <a:lnTo>
                  <a:pt x="117148" y="865303"/>
                </a:lnTo>
                <a:lnTo>
                  <a:pt x="142688" y="894723"/>
                </a:lnTo>
                <a:lnTo>
                  <a:pt x="170273" y="922181"/>
                </a:lnTo>
                <a:lnTo>
                  <a:pt x="199780" y="947564"/>
                </a:lnTo>
                <a:lnTo>
                  <a:pt x="231082" y="970756"/>
                </a:lnTo>
                <a:lnTo>
                  <a:pt x="264054" y="991645"/>
                </a:lnTo>
                <a:lnTo>
                  <a:pt x="298572" y="1010114"/>
                </a:lnTo>
                <a:lnTo>
                  <a:pt x="334510" y="1026052"/>
                </a:lnTo>
                <a:lnTo>
                  <a:pt x="371742" y="1039342"/>
                </a:lnTo>
                <a:lnTo>
                  <a:pt x="410144" y="1049871"/>
                </a:lnTo>
                <a:lnTo>
                  <a:pt x="449590" y="1057525"/>
                </a:lnTo>
                <a:lnTo>
                  <a:pt x="489955" y="1062190"/>
                </a:lnTo>
                <a:lnTo>
                  <a:pt x="531114" y="1063752"/>
                </a:lnTo>
                <a:lnTo>
                  <a:pt x="544830" y="1063752"/>
                </a:lnTo>
                <a:lnTo>
                  <a:pt x="598938" y="1059383"/>
                </a:lnTo>
                <a:lnTo>
                  <a:pt x="638404" y="1052835"/>
                </a:lnTo>
                <a:lnTo>
                  <a:pt x="676830" y="1043455"/>
                </a:lnTo>
                <a:lnTo>
                  <a:pt x="714106" y="1031356"/>
                </a:lnTo>
                <a:lnTo>
                  <a:pt x="750117" y="1016650"/>
                </a:lnTo>
                <a:lnTo>
                  <a:pt x="784752" y="999449"/>
                </a:lnTo>
                <a:lnTo>
                  <a:pt x="817899" y="979865"/>
                </a:lnTo>
                <a:lnTo>
                  <a:pt x="849445" y="958010"/>
                </a:lnTo>
                <a:lnTo>
                  <a:pt x="879277" y="933995"/>
                </a:lnTo>
                <a:lnTo>
                  <a:pt x="907284" y="907932"/>
                </a:lnTo>
                <a:lnTo>
                  <a:pt x="933446" y="879818"/>
                </a:lnTo>
                <a:lnTo>
                  <a:pt x="957372" y="850112"/>
                </a:lnTo>
                <a:lnTo>
                  <a:pt x="979228" y="818578"/>
                </a:lnTo>
                <a:lnTo>
                  <a:pt x="998809" y="785444"/>
                </a:lnTo>
                <a:lnTo>
                  <a:pt x="1016003" y="750822"/>
                </a:lnTo>
                <a:lnTo>
                  <a:pt x="1030697" y="714824"/>
                </a:lnTo>
                <a:lnTo>
                  <a:pt x="1037844" y="692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32373" y="2794317"/>
            <a:ext cx="11036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Stude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5050" y="3751579"/>
            <a:ext cx="1037844" cy="1037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2095" y="3738371"/>
            <a:ext cx="1064260" cy="1064260"/>
          </a:xfrm>
          <a:custGeom>
            <a:avLst/>
            <a:gdLst/>
            <a:ahLst/>
            <a:cxnLst/>
            <a:rect l="l" t="t" r="r" b="b"/>
            <a:pathLst>
              <a:path w="1064260" h="1064260">
                <a:moveTo>
                  <a:pt x="25145" y="527303"/>
                </a:moveTo>
                <a:lnTo>
                  <a:pt x="22859" y="521207"/>
                </a:lnTo>
                <a:lnTo>
                  <a:pt x="16763" y="518159"/>
                </a:lnTo>
                <a:lnTo>
                  <a:pt x="10667" y="519683"/>
                </a:lnTo>
                <a:lnTo>
                  <a:pt x="4571" y="520445"/>
                </a:lnTo>
                <a:lnTo>
                  <a:pt x="0" y="525779"/>
                </a:lnTo>
                <a:lnTo>
                  <a:pt x="0" y="531875"/>
                </a:lnTo>
                <a:lnTo>
                  <a:pt x="761" y="545591"/>
                </a:lnTo>
                <a:lnTo>
                  <a:pt x="761" y="531875"/>
                </a:lnTo>
                <a:lnTo>
                  <a:pt x="25145" y="527303"/>
                </a:lnTo>
                <a:close/>
              </a:path>
              <a:path w="1064260" h="1064260">
                <a:moveTo>
                  <a:pt x="1063752" y="545591"/>
                </a:moveTo>
                <a:lnTo>
                  <a:pt x="1063752" y="518159"/>
                </a:lnTo>
                <a:lnTo>
                  <a:pt x="1062989" y="504443"/>
                </a:lnTo>
                <a:lnTo>
                  <a:pt x="1059293" y="463338"/>
                </a:lnTo>
                <a:lnTo>
                  <a:pt x="1052533" y="423199"/>
                </a:lnTo>
                <a:lnTo>
                  <a:pt x="1042831" y="384145"/>
                </a:lnTo>
                <a:lnTo>
                  <a:pt x="1030309" y="346295"/>
                </a:lnTo>
                <a:lnTo>
                  <a:pt x="1015088" y="309766"/>
                </a:lnTo>
                <a:lnTo>
                  <a:pt x="997289" y="274677"/>
                </a:lnTo>
                <a:lnTo>
                  <a:pt x="977035" y="241146"/>
                </a:lnTo>
                <a:lnTo>
                  <a:pt x="954447" y="209290"/>
                </a:lnTo>
                <a:lnTo>
                  <a:pt x="929647" y="179229"/>
                </a:lnTo>
                <a:lnTo>
                  <a:pt x="902755" y="151080"/>
                </a:lnTo>
                <a:lnTo>
                  <a:pt x="873894" y="124962"/>
                </a:lnTo>
                <a:lnTo>
                  <a:pt x="843186" y="100992"/>
                </a:lnTo>
                <a:lnTo>
                  <a:pt x="810751" y="79289"/>
                </a:lnTo>
                <a:lnTo>
                  <a:pt x="776712" y="59971"/>
                </a:lnTo>
                <a:lnTo>
                  <a:pt x="741190" y="43155"/>
                </a:lnTo>
                <a:lnTo>
                  <a:pt x="704307" y="28962"/>
                </a:lnTo>
                <a:lnTo>
                  <a:pt x="666184" y="17507"/>
                </a:lnTo>
                <a:lnTo>
                  <a:pt x="626942" y="8910"/>
                </a:lnTo>
                <a:lnTo>
                  <a:pt x="586704" y="3289"/>
                </a:lnTo>
                <a:lnTo>
                  <a:pt x="544829" y="719"/>
                </a:lnTo>
                <a:lnTo>
                  <a:pt x="531875" y="0"/>
                </a:lnTo>
                <a:lnTo>
                  <a:pt x="518159" y="761"/>
                </a:lnTo>
                <a:lnTo>
                  <a:pt x="477946" y="3062"/>
                </a:lnTo>
                <a:lnTo>
                  <a:pt x="438514" y="8409"/>
                </a:lnTo>
                <a:lnTo>
                  <a:pt x="399986" y="16686"/>
                </a:lnTo>
                <a:lnTo>
                  <a:pt x="362485" y="27775"/>
                </a:lnTo>
                <a:lnTo>
                  <a:pt x="326133" y="41558"/>
                </a:lnTo>
                <a:lnTo>
                  <a:pt x="291054" y="57917"/>
                </a:lnTo>
                <a:lnTo>
                  <a:pt x="257370" y="76735"/>
                </a:lnTo>
                <a:lnTo>
                  <a:pt x="225203" y="97893"/>
                </a:lnTo>
                <a:lnTo>
                  <a:pt x="194678" y="121274"/>
                </a:lnTo>
                <a:lnTo>
                  <a:pt x="165915" y="146761"/>
                </a:lnTo>
                <a:lnTo>
                  <a:pt x="139039" y="174234"/>
                </a:lnTo>
                <a:lnTo>
                  <a:pt x="114172" y="203577"/>
                </a:lnTo>
                <a:lnTo>
                  <a:pt x="91437" y="234672"/>
                </a:lnTo>
                <a:lnTo>
                  <a:pt x="70955" y="267401"/>
                </a:lnTo>
                <a:lnTo>
                  <a:pt x="52851" y="301646"/>
                </a:lnTo>
                <a:lnTo>
                  <a:pt x="37247" y="337289"/>
                </a:lnTo>
                <a:lnTo>
                  <a:pt x="24266" y="374213"/>
                </a:lnTo>
                <a:lnTo>
                  <a:pt x="14030" y="412299"/>
                </a:lnTo>
                <a:lnTo>
                  <a:pt x="6662" y="451431"/>
                </a:lnTo>
                <a:lnTo>
                  <a:pt x="761" y="505205"/>
                </a:lnTo>
                <a:lnTo>
                  <a:pt x="761" y="524890"/>
                </a:lnTo>
                <a:lnTo>
                  <a:pt x="4571" y="520445"/>
                </a:lnTo>
                <a:lnTo>
                  <a:pt x="10667" y="519683"/>
                </a:lnTo>
                <a:lnTo>
                  <a:pt x="16763" y="518159"/>
                </a:lnTo>
                <a:lnTo>
                  <a:pt x="22859" y="521207"/>
                </a:lnTo>
                <a:lnTo>
                  <a:pt x="25145" y="527303"/>
                </a:lnTo>
                <a:lnTo>
                  <a:pt x="25145" y="532018"/>
                </a:lnTo>
                <a:lnTo>
                  <a:pt x="25907" y="531875"/>
                </a:lnTo>
                <a:lnTo>
                  <a:pt x="25907" y="518921"/>
                </a:lnTo>
                <a:lnTo>
                  <a:pt x="27431" y="493013"/>
                </a:lnTo>
                <a:lnTo>
                  <a:pt x="31721" y="454168"/>
                </a:lnTo>
                <a:lnTo>
                  <a:pt x="38968" y="416263"/>
                </a:lnTo>
                <a:lnTo>
                  <a:pt x="49045" y="379413"/>
                </a:lnTo>
                <a:lnTo>
                  <a:pt x="77190" y="309339"/>
                </a:lnTo>
                <a:lnTo>
                  <a:pt x="115153" y="244868"/>
                </a:lnTo>
                <a:lnTo>
                  <a:pt x="161929" y="186918"/>
                </a:lnTo>
                <a:lnTo>
                  <a:pt x="216515" y="136411"/>
                </a:lnTo>
                <a:lnTo>
                  <a:pt x="277907" y="94267"/>
                </a:lnTo>
                <a:lnTo>
                  <a:pt x="345100" y="61406"/>
                </a:lnTo>
                <a:lnTo>
                  <a:pt x="417090" y="38749"/>
                </a:lnTo>
                <a:lnTo>
                  <a:pt x="454571" y="31534"/>
                </a:lnTo>
                <a:lnTo>
                  <a:pt x="492875" y="27215"/>
                </a:lnTo>
                <a:lnTo>
                  <a:pt x="531875" y="25907"/>
                </a:lnTo>
                <a:lnTo>
                  <a:pt x="545591" y="25950"/>
                </a:lnTo>
                <a:lnTo>
                  <a:pt x="596862" y="29990"/>
                </a:lnTo>
                <a:lnTo>
                  <a:pt x="670803" y="45020"/>
                </a:lnTo>
                <a:lnTo>
                  <a:pt x="740433" y="70504"/>
                </a:lnTo>
                <a:lnTo>
                  <a:pt x="804886" y="105561"/>
                </a:lnTo>
                <a:lnTo>
                  <a:pt x="863295" y="149310"/>
                </a:lnTo>
                <a:lnTo>
                  <a:pt x="914796" y="200871"/>
                </a:lnTo>
                <a:lnTo>
                  <a:pt x="958522" y="259364"/>
                </a:lnTo>
                <a:lnTo>
                  <a:pt x="993609" y="323908"/>
                </a:lnTo>
                <a:lnTo>
                  <a:pt x="1019189" y="393624"/>
                </a:lnTo>
                <a:lnTo>
                  <a:pt x="1034399" y="467630"/>
                </a:lnTo>
                <a:lnTo>
                  <a:pt x="1037843" y="505967"/>
                </a:lnTo>
                <a:lnTo>
                  <a:pt x="1037843" y="518921"/>
                </a:lnTo>
                <a:lnTo>
                  <a:pt x="1038605" y="531875"/>
                </a:lnTo>
                <a:lnTo>
                  <a:pt x="1038605" y="692781"/>
                </a:lnTo>
                <a:lnTo>
                  <a:pt x="1043540" y="677561"/>
                </a:lnTo>
                <a:lnTo>
                  <a:pt x="1052898" y="639147"/>
                </a:lnTo>
                <a:lnTo>
                  <a:pt x="1059418" y="599691"/>
                </a:lnTo>
                <a:lnTo>
                  <a:pt x="1062989" y="559307"/>
                </a:lnTo>
                <a:lnTo>
                  <a:pt x="1063752" y="545591"/>
                </a:lnTo>
                <a:close/>
              </a:path>
              <a:path w="1064260" h="1064260">
                <a:moveTo>
                  <a:pt x="25145" y="532018"/>
                </a:moveTo>
                <a:lnTo>
                  <a:pt x="25145" y="527303"/>
                </a:lnTo>
                <a:lnTo>
                  <a:pt x="761" y="531875"/>
                </a:lnTo>
                <a:lnTo>
                  <a:pt x="761" y="559307"/>
                </a:lnTo>
                <a:lnTo>
                  <a:pt x="1523" y="566161"/>
                </a:lnTo>
                <a:lnTo>
                  <a:pt x="1523" y="536447"/>
                </a:lnTo>
                <a:lnTo>
                  <a:pt x="25145" y="532018"/>
                </a:lnTo>
                <a:close/>
              </a:path>
              <a:path w="1064260" h="1064260">
                <a:moveTo>
                  <a:pt x="25907" y="537971"/>
                </a:moveTo>
                <a:lnTo>
                  <a:pt x="25907" y="531875"/>
                </a:lnTo>
                <a:lnTo>
                  <a:pt x="1523" y="536447"/>
                </a:lnTo>
                <a:lnTo>
                  <a:pt x="3809" y="542543"/>
                </a:lnTo>
                <a:lnTo>
                  <a:pt x="9905" y="545591"/>
                </a:lnTo>
                <a:lnTo>
                  <a:pt x="15239" y="544829"/>
                </a:lnTo>
                <a:lnTo>
                  <a:pt x="21335" y="543305"/>
                </a:lnTo>
                <a:lnTo>
                  <a:pt x="25907" y="537971"/>
                </a:lnTo>
                <a:close/>
              </a:path>
              <a:path w="1064260" h="1064260">
                <a:moveTo>
                  <a:pt x="1038605" y="692781"/>
                </a:moveTo>
                <a:lnTo>
                  <a:pt x="1038605" y="531875"/>
                </a:lnTo>
                <a:lnTo>
                  <a:pt x="1037843" y="545591"/>
                </a:lnTo>
                <a:lnTo>
                  <a:pt x="1037843" y="558545"/>
                </a:lnTo>
                <a:lnTo>
                  <a:pt x="1034304" y="597569"/>
                </a:lnTo>
                <a:lnTo>
                  <a:pt x="1027843" y="635701"/>
                </a:lnTo>
                <a:lnTo>
                  <a:pt x="1018577" y="672827"/>
                </a:lnTo>
                <a:lnTo>
                  <a:pt x="992096" y="743598"/>
                </a:lnTo>
                <a:lnTo>
                  <a:pt x="955795" y="808954"/>
                </a:lnTo>
                <a:lnTo>
                  <a:pt x="910604" y="867970"/>
                </a:lnTo>
                <a:lnTo>
                  <a:pt x="857458" y="919720"/>
                </a:lnTo>
                <a:lnTo>
                  <a:pt x="797286" y="963277"/>
                </a:lnTo>
                <a:lnTo>
                  <a:pt x="731023" y="997716"/>
                </a:lnTo>
                <a:lnTo>
                  <a:pt x="659600" y="1022111"/>
                </a:lnTo>
                <a:lnTo>
                  <a:pt x="622245" y="1030252"/>
                </a:lnTo>
                <a:lnTo>
                  <a:pt x="583949" y="1035535"/>
                </a:lnTo>
                <a:lnTo>
                  <a:pt x="531875" y="1038605"/>
                </a:lnTo>
                <a:lnTo>
                  <a:pt x="480537" y="1035605"/>
                </a:lnTo>
                <a:lnTo>
                  <a:pt x="406191" y="1022599"/>
                </a:lnTo>
                <a:lnTo>
                  <a:pt x="335833" y="998950"/>
                </a:lnTo>
                <a:lnTo>
                  <a:pt x="270376" y="965534"/>
                </a:lnTo>
                <a:lnTo>
                  <a:pt x="210735" y="923226"/>
                </a:lnTo>
                <a:lnTo>
                  <a:pt x="157820" y="872903"/>
                </a:lnTo>
                <a:lnTo>
                  <a:pt x="112546" y="815440"/>
                </a:lnTo>
                <a:lnTo>
                  <a:pt x="75825" y="751713"/>
                </a:lnTo>
                <a:lnTo>
                  <a:pt x="48570" y="682598"/>
                </a:lnTo>
                <a:lnTo>
                  <a:pt x="31693" y="608970"/>
                </a:lnTo>
                <a:lnTo>
                  <a:pt x="27431" y="570737"/>
                </a:lnTo>
                <a:lnTo>
                  <a:pt x="25907" y="544829"/>
                </a:lnTo>
                <a:lnTo>
                  <a:pt x="25907" y="537971"/>
                </a:lnTo>
                <a:lnTo>
                  <a:pt x="21335" y="543305"/>
                </a:lnTo>
                <a:lnTo>
                  <a:pt x="15239" y="544829"/>
                </a:lnTo>
                <a:lnTo>
                  <a:pt x="9905" y="545591"/>
                </a:lnTo>
                <a:lnTo>
                  <a:pt x="3809" y="542543"/>
                </a:lnTo>
                <a:lnTo>
                  <a:pt x="1523" y="536447"/>
                </a:lnTo>
                <a:lnTo>
                  <a:pt x="1523" y="566161"/>
                </a:lnTo>
                <a:lnTo>
                  <a:pt x="6837" y="613947"/>
                </a:lnTo>
                <a:lnTo>
                  <a:pt x="14468" y="653844"/>
                </a:lnTo>
                <a:lnTo>
                  <a:pt x="25051" y="692599"/>
                </a:lnTo>
                <a:lnTo>
                  <a:pt x="38457" y="730095"/>
                </a:lnTo>
                <a:lnTo>
                  <a:pt x="54557" y="766216"/>
                </a:lnTo>
                <a:lnTo>
                  <a:pt x="73223" y="800845"/>
                </a:lnTo>
                <a:lnTo>
                  <a:pt x="94325" y="833865"/>
                </a:lnTo>
                <a:lnTo>
                  <a:pt x="117736" y="865160"/>
                </a:lnTo>
                <a:lnTo>
                  <a:pt x="143327" y="894614"/>
                </a:lnTo>
                <a:lnTo>
                  <a:pt x="170968" y="922110"/>
                </a:lnTo>
                <a:lnTo>
                  <a:pt x="200532" y="947531"/>
                </a:lnTo>
                <a:lnTo>
                  <a:pt x="231890" y="970762"/>
                </a:lnTo>
                <a:lnTo>
                  <a:pt x="264912" y="991685"/>
                </a:lnTo>
                <a:lnTo>
                  <a:pt x="299470" y="1010184"/>
                </a:lnTo>
                <a:lnTo>
                  <a:pt x="335436" y="1026143"/>
                </a:lnTo>
                <a:lnTo>
                  <a:pt x="372681" y="1039444"/>
                </a:lnTo>
                <a:lnTo>
                  <a:pt x="411076" y="1049973"/>
                </a:lnTo>
                <a:lnTo>
                  <a:pt x="450492" y="1057611"/>
                </a:lnTo>
                <a:lnTo>
                  <a:pt x="490802" y="1062243"/>
                </a:lnTo>
                <a:lnTo>
                  <a:pt x="531875" y="1063752"/>
                </a:lnTo>
                <a:lnTo>
                  <a:pt x="545591" y="1063752"/>
                </a:lnTo>
                <a:lnTo>
                  <a:pt x="599700" y="1059383"/>
                </a:lnTo>
                <a:lnTo>
                  <a:pt x="639166" y="1052835"/>
                </a:lnTo>
                <a:lnTo>
                  <a:pt x="677592" y="1043455"/>
                </a:lnTo>
                <a:lnTo>
                  <a:pt x="714868" y="1031356"/>
                </a:lnTo>
                <a:lnTo>
                  <a:pt x="750879" y="1016650"/>
                </a:lnTo>
                <a:lnTo>
                  <a:pt x="785514" y="999449"/>
                </a:lnTo>
                <a:lnTo>
                  <a:pt x="818661" y="979865"/>
                </a:lnTo>
                <a:lnTo>
                  <a:pt x="850207" y="958010"/>
                </a:lnTo>
                <a:lnTo>
                  <a:pt x="880039" y="933995"/>
                </a:lnTo>
                <a:lnTo>
                  <a:pt x="908046" y="907932"/>
                </a:lnTo>
                <a:lnTo>
                  <a:pt x="934115" y="879934"/>
                </a:lnTo>
                <a:lnTo>
                  <a:pt x="958134" y="850112"/>
                </a:lnTo>
                <a:lnTo>
                  <a:pt x="979990" y="818578"/>
                </a:lnTo>
                <a:lnTo>
                  <a:pt x="999571" y="785444"/>
                </a:lnTo>
                <a:lnTo>
                  <a:pt x="1016765" y="750822"/>
                </a:lnTo>
                <a:lnTo>
                  <a:pt x="1031459" y="714824"/>
                </a:lnTo>
                <a:lnTo>
                  <a:pt x="1038605" y="6927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91915" y="4159059"/>
            <a:ext cx="14103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5" dirty="0">
                <a:latin typeface="Calibri"/>
                <a:cs typeface="Calibri"/>
              </a:rPr>
              <a:t>funded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8586" y="5116321"/>
            <a:ext cx="1037082" cy="1037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5632" y="5103114"/>
            <a:ext cx="1062990" cy="1064260"/>
          </a:xfrm>
          <a:custGeom>
            <a:avLst/>
            <a:gdLst/>
            <a:ahLst/>
            <a:cxnLst/>
            <a:rect l="l" t="t" r="r" b="b"/>
            <a:pathLst>
              <a:path w="1062989" h="1064260">
                <a:moveTo>
                  <a:pt x="1062990" y="545591"/>
                </a:moveTo>
                <a:lnTo>
                  <a:pt x="1062990" y="518159"/>
                </a:lnTo>
                <a:lnTo>
                  <a:pt x="1062228" y="504443"/>
                </a:lnTo>
                <a:lnTo>
                  <a:pt x="1058703" y="463498"/>
                </a:lnTo>
                <a:lnTo>
                  <a:pt x="1052075" y="423481"/>
                </a:lnTo>
                <a:lnTo>
                  <a:pt x="1042468" y="384514"/>
                </a:lnTo>
                <a:lnTo>
                  <a:pt x="1030009" y="346719"/>
                </a:lnTo>
                <a:lnTo>
                  <a:pt x="1014823" y="310218"/>
                </a:lnTo>
                <a:lnTo>
                  <a:pt x="997038" y="275132"/>
                </a:lnTo>
                <a:lnTo>
                  <a:pt x="976777" y="241584"/>
                </a:lnTo>
                <a:lnTo>
                  <a:pt x="954169" y="209695"/>
                </a:lnTo>
                <a:lnTo>
                  <a:pt x="929339" y="179586"/>
                </a:lnTo>
                <a:lnTo>
                  <a:pt x="902412" y="151380"/>
                </a:lnTo>
                <a:lnTo>
                  <a:pt x="873516" y="125199"/>
                </a:lnTo>
                <a:lnTo>
                  <a:pt x="842775" y="101164"/>
                </a:lnTo>
                <a:lnTo>
                  <a:pt x="810317" y="79397"/>
                </a:lnTo>
                <a:lnTo>
                  <a:pt x="776266" y="60019"/>
                </a:lnTo>
                <a:lnTo>
                  <a:pt x="740750" y="43154"/>
                </a:lnTo>
                <a:lnTo>
                  <a:pt x="703894" y="28921"/>
                </a:lnTo>
                <a:lnTo>
                  <a:pt x="665824" y="17444"/>
                </a:lnTo>
                <a:lnTo>
                  <a:pt x="626666" y="8844"/>
                </a:lnTo>
                <a:lnTo>
                  <a:pt x="586547" y="3242"/>
                </a:lnTo>
                <a:lnTo>
                  <a:pt x="544830" y="721"/>
                </a:lnTo>
                <a:lnTo>
                  <a:pt x="531114" y="0"/>
                </a:lnTo>
                <a:lnTo>
                  <a:pt x="477267" y="3029"/>
                </a:lnTo>
                <a:lnTo>
                  <a:pt x="437901" y="8360"/>
                </a:lnTo>
                <a:lnTo>
                  <a:pt x="399425" y="16636"/>
                </a:lnTo>
                <a:lnTo>
                  <a:pt x="361962" y="27735"/>
                </a:lnTo>
                <a:lnTo>
                  <a:pt x="325635" y="41539"/>
                </a:lnTo>
                <a:lnTo>
                  <a:pt x="290570" y="57926"/>
                </a:lnTo>
                <a:lnTo>
                  <a:pt x="256890" y="76778"/>
                </a:lnTo>
                <a:lnTo>
                  <a:pt x="224719" y="97974"/>
                </a:lnTo>
                <a:lnTo>
                  <a:pt x="194182" y="121394"/>
                </a:lnTo>
                <a:lnTo>
                  <a:pt x="165401" y="146918"/>
                </a:lnTo>
                <a:lnTo>
                  <a:pt x="138502" y="174426"/>
                </a:lnTo>
                <a:lnTo>
                  <a:pt x="113608" y="203799"/>
                </a:lnTo>
                <a:lnTo>
                  <a:pt x="90843" y="234915"/>
                </a:lnTo>
                <a:lnTo>
                  <a:pt x="70331" y="267656"/>
                </a:lnTo>
                <a:lnTo>
                  <a:pt x="52197" y="301901"/>
                </a:lnTo>
                <a:lnTo>
                  <a:pt x="36563" y="337530"/>
                </a:lnTo>
                <a:lnTo>
                  <a:pt x="23555" y="374424"/>
                </a:lnTo>
                <a:lnTo>
                  <a:pt x="13297" y="412461"/>
                </a:lnTo>
                <a:lnTo>
                  <a:pt x="5911" y="451523"/>
                </a:lnTo>
                <a:lnTo>
                  <a:pt x="1524" y="491489"/>
                </a:lnTo>
                <a:lnTo>
                  <a:pt x="0" y="518159"/>
                </a:lnTo>
                <a:lnTo>
                  <a:pt x="0" y="526541"/>
                </a:lnTo>
                <a:lnTo>
                  <a:pt x="3048" y="521969"/>
                </a:lnTo>
                <a:lnTo>
                  <a:pt x="7620" y="520445"/>
                </a:lnTo>
                <a:lnTo>
                  <a:pt x="12192" y="518159"/>
                </a:lnTo>
                <a:lnTo>
                  <a:pt x="17526" y="518921"/>
                </a:lnTo>
                <a:lnTo>
                  <a:pt x="21336" y="522731"/>
                </a:lnTo>
                <a:lnTo>
                  <a:pt x="21336" y="533452"/>
                </a:lnTo>
                <a:lnTo>
                  <a:pt x="25146" y="531875"/>
                </a:lnTo>
                <a:lnTo>
                  <a:pt x="25146" y="532637"/>
                </a:lnTo>
                <a:lnTo>
                  <a:pt x="25908" y="518921"/>
                </a:lnTo>
                <a:lnTo>
                  <a:pt x="25908" y="505967"/>
                </a:lnTo>
                <a:lnTo>
                  <a:pt x="26670" y="493013"/>
                </a:lnTo>
                <a:lnTo>
                  <a:pt x="31285" y="453858"/>
                </a:lnTo>
                <a:lnTo>
                  <a:pt x="38765" y="415721"/>
                </a:lnTo>
                <a:lnTo>
                  <a:pt x="48994" y="378712"/>
                </a:lnTo>
                <a:lnTo>
                  <a:pt x="77238" y="308502"/>
                </a:lnTo>
                <a:lnTo>
                  <a:pt x="115097" y="244086"/>
                </a:lnTo>
                <a:lnTo>
                  <a:pt x="161647" y="186324"/>
                </a:lnTo>
                <a:lnTo>
                  <a:pt x="215969" y="136072"/>
                </a:lnTo>
                <a:lnTo>
                  <a:pt x="277140" y="94190"/>
                </a:lnTo>
                <a:lnTo>
                  <a:pt x="344240" y="61536"/>
                </a:lnTo>
                <a:lnTo>
                  <a:pt x="416345" y="38969"/>
                </a:lnTo>
                <a:lnTo>
                  <a:pt x="453988" y="31736"/>
                </a:lnTo>
                <a:lnTo>
                  <a:pt x="492536" y="27346"/>
                </a:lnTo>
                <a:lnTo>
                  <a:pt x="531114" y="25935"/>
                </a:lnTo>
                <a:lnTo>
                  <a:pt x="545592" y="25952"/>
                </a:lnTo>
                <a:lnTo>
                  <a:pt x="596088" y="29969"/>
                </a:lnTo>
                <a:lnTo>
                  <a:pt x="670026" y="44961"/>
                </a:lnTo>
                <a:lnTo>
                  <a:pt x="739676" y="70411"/>
                </a:lnTo>
                <a:lnTo>
                  <a:pt x="804164" y="105441"/>
                </a:lnTo>
                <a:lnTo>
                  <a:pt x="862614" y="149172"/>
                </a:lnTo>
                <a:lnTo>
                  <a:pt x="914151" y="200726"/>
                </a:lnTo>
                <a:lnTo>
                  <a:pt x="957902" y="259224"/>
                </a:lnTo>
                <a:lnTo>
                  <a:pt x="992991" y="323787"/>
                </a:lnTo>
                <a:lnTo>
                  <a:pt x="1018545" y="393538"/>
                </a:lnTo>
                <a:lnTo>
                  <a:pt x="1033687" y="467597"/>
                </a:lnTo>
                <a:lnTo>
                  <a:pt x="1037082" y="505967"/>
                </a:lnTo>
                <a:lnTo>
                  <a:pt x="1037082" y="518921"/>
                </a:lnTo>
                <a:lnTo>
                  <a:pt x="1037844" y="531875"/>
                </a:lnTo>
                <a:lnTo>
                  <a:pt x="1037844" y="693553"/>
                </a:lnTo>
                <a:lnTo>
                  <a:pt x="1043091" y="677310"/>
                </a:lnTo>
                <a:lnTo>
                  <a:pt x="1052369" y="638959"/>
                </a:lnTo>
                <a:lnTo>
                  <a:pt x="1058786" y="599587"/>
                </a:lnTo>
                <a:lnTo>
                  <a:pt x="1062228" y="559307"/>
                </a:lnTo>
                <a:lnTo>
                  <a:pt x="1062990" y="545591"/>
                </a:lnTo>
                <a:close/>
              </a:path>
              <a:path w="1062989" h="1064260">
                <a:moveTo>
                  <a:pt x="21336" y="522731"/>
                </a:moveTo>
                <a:lnTo>
                  <a:pt x="17526" y="518921"/>
                </a:lnTo>
                <a:lnTo>
                  <a:pt x="12192" y="518159"/>
                </a:lnTo>
                <a:lnTo>
                  <a:pt x="7620" y="520445"/>
                </a:lnTo>
                <a:lnTo>
                  <a:pt x="3048" y="521969"/>
                </a:lnTo>
                <a:lnTo>
                  <a:pt x="0" y="526541"/>
                </a:lnTo>
                <a:lnTo>
                  <a:pt x="0" y="531875"/>
                </a:lnTo>
                <a:lnTo>
                  <a:pt x="21336" y="522731"/>
                </a:lnTo>
                <a:close/>
              </a:path>
              <a:path w="1062989" h="1064260">
                <a:moveTo>
                  <a:pt x="21336" y="533452"/>
                </a:moveTo>
                <a:lnTo>
                  <a:pt x="21336" y="522731"/>
                </a:lnTo>
                <a:lnTo>
                  <a:pt x="0" y="531875"/>
                </a:lnTo>
                <a:lnTo>
                  <a:pt x="0" y="545591"/>
                </a:lnTo>
                <a:lnTo>
                  <a:pt x="1524" y="573023"/>
                </a:lnTo>
                <a:lnTo>
                  <a:pt x="3048" y="586309"/>
                </a:lnTo>
                <a:lnTo>
                  <a:pt x="3048" y="541019"/>
                </a:lnTo>
                <a:lnTo>
                  <a:pt x="21336" y="533452"/>
                </a:lnTo>
                <a:close/>
              </a:path>
              <a:path w="1062989" h="1064260">
                <a:moveTo>
                  <a:pt x="25146" y="537209"/>
                </a:moveTo>
                <a:lnTo>
                  <a:pt x="25146" y="531875"/>
                </a:lnTo>
                <a:lnTo>
                  <a:pt x="3048" y="541019"/>
                </a:lnTo>
                <a:lnTo>
                  <a:pt x="3810" y="541019"/>
                </a:lnTo>
                <a:lnTo>
                  <a:pt x="7620" y="544829"/>
                </a:lnTo>
                <a:lnTo>
                  <a:pt x="12192" y="545483"/>
                </a:lnTo>
                <a:lnTo>
                  <a:pt x="13297" y="545477"/>
                </a:lnTo>
                <a:lnTo>
                  <a:pt x="17526" y="544067"/>
                </a:lnTo>
                <a:lnTo>
                  <a:pt x="22098" y="541781"/>
                </a:lnTo>
                <a:lnTo>
                  <a:pt x="25146" y="537209"/>
                </a:lnTo>
                <a:close/>
              </a:path>
              <a:path w="1062989" h="1064260">
                <a:moveTo>
                  <a:pt x="1037844" y="693553"/>
                </a:moveTo>
                <a:lnTo>
                  <a:pt x="1037844" y="545591"/>
                </a:lnTo>
                <a:lnTo>
                  <a:pt x="1037082" y="558545"/>
                </a:lnTo>
                <a:lnTo>
                  <a:pt x="1033600" y="597645"/>
                </a:lnTo>
                <a:lnTo>
                  <a:pt x="1027188" y="635839"/>
                </a:lnTo>
                <a:lnTo>
                  <a:pt x="1017963" y="673013"/>
                </a:lnTo>
                <a:lnTo>
                  <a:pt x="991541" y="743842"/>
                </a:lnTo>
                <a:lnTo>
                  <a:pt x="955270" y="809217"/>
                </a:lnTo>
                <a:lnTo>
                  <a:pt x="910086" y="868220"/>
                </a:lnTo>
                <a:lnTo>
                  <a:pt x="856924" y="919933"/>
                </a:lnTo>
                <a:lnTo>
                  <a:pt x="796720" y="963439"/>
                </a:lnTo>
                <a:lnTo>
                  <a:pt x="730411" y="997822"/>
                </a:lnTo>
                <a:lnTo>
                  <a:pt x="658932" y="1022164"/>
                </a:lnTo>
                <a:lnTo>
                  <a:pt x="621546" y="1030283"/>
                </a:lnTo>
                <a:lnTo>
                  <a:pt x="583219" y="1035547"/>
                </a:lnTo>
                <a:lnTo>
                  <a:pt x="531114" y="1038605"/>
                </a:lnTo>
                <a:lnTo>
                  <a:pt x="518160" y="1037843"/>
                </a:lnTo>
                <a:lnTo>
                  <a:pt x="479968" y="1035684"/>
                </a:lnTo>
                <a:lnTo>
                  <a:pt x="405861" y="1022730"/>
                </a:lnTo>
                <a:lnTo>
                  <a:pt x="335583" y="999023"/>
                </a:lnTo>
                <a:lnTo>
                  <a:pt x="270086" y="965478"/>
                </a:lnTo>
                <a:lnTo>
                  <a:pt x="210323" y="923008"/>
                </a:lnTo>
                <a:lnTo>
                  <a:pt x="157246" y="872527"/>
                </a:lnTo>
                <a:lnTo>
                  <a:pt x="111806" y="814950"/>
                </a:lnTo>
                <a:lnTo>
                  <a:pt x="74958" y="751190"/>
                </a:lnTo>
                <a:lnTo>
                  <a:pt x="47652" y="682161"/>
                </a:lnTo>
                <a:lnTo>
                  <a:pt x="30841" y="608777"/>
                </a:lnTo>
                <a:lnTo>
                  <a:pt x="26670" y="570737"/>
                </a:lnTo>
                <a:lnTo>
                  <a:pt x="25146" y="544829"/>
                </a:lnTo>
                <a:lnTo>
                  <a:pt x="25146" y="537209"/>
                </a:lnTo>
                <a:lnTo>
                  <a:pt x="22098" y="541781"/>
                </a:lnTo>
                <a:lnTo>
                  <a:pt x="17526" y="544067"/>
                </a:lnTo>
                <a:lnTo>
                  <a:pt x="13297" y="545477"/>
                </a:lnTo>
                <a:lnTo>
                  <a:pt x="12192" y="545483"/>
                </a:lnTo>
                <a:lnTo>
                  <a:pt x="7620" y="544829"/>
                </a:lnTo>
                <a:lnTo>
                  <a:pt x="3810" y="541019"/>
                </a:lnTo>
                <a:lnTo>
                  <a:pt x="3048" y="541019"/>
                </a:lnTo>
                <a:lnTo>
                  <a:pt x="3048" y="586309"/>
                </a:lnTo>
                <a:lnTo>
                  <a:pt x="13984" y="654081"/>
                </a:lnTo>
                <a:lnTo>
                  <a:pt x="24653" y="692913"/>
                </a:lnTo>
                <a:lnTo>
                  <a:pt x="38115" y="730461"/>
                </a:lnTo>
                <a:lnTo>
                  <a:pt x="54246" y="766613"/>
                </a:lnTo>
                <a:lnTo>
                  <a:pt x="72921" y="801253"/>
                </a:lnTo>
                <a:lnTo>
                  <a:pt x="94016" y="834268"/>
                </a:lnTo>
                <a:lnTo>
                  <a:pt x="117407" y="865544"/>
                </a:lnTo>
                <a:lnTo>
                  <a:pt x="142969" y="894968"/>
                </a:lnTo>
                <a:lnTo>
                  <a:pt x="170578" y="922424"/>
                </a:lnTo>
                <a:lnTo>
                  <a:pt x="200109" y="947800"/>
                </a:lnTo>
                <a:lnTo>
                  <a:pt x="231438" y="970981"/>
                </a:lnTo>
                <a:lnTo>
                  <a:pt x="264441" y="991854"/>
                </a:lnTo>
                <a:lnTo>
                  <a:pt x="298993" y="1010304"/>
                </a:lnTo>
                <a:lnTo>
                  <a:pt x="334971" y="1026218"/>
                </a:lnTo>
                <a:lnTo>
                  <a:pt x="372248" y="1039481"/>
                </a:lnTo>
                <a:lnTo>
                  <a:pt x="410702" y="1049980"/>
                </a:lnTo>
                <a:lnTo>
                  <a:pt x="450207" y="1057601"/>
                </a:lnTo>
                <a:lnTo>
                  <a:pt x="490640" y="1062229"/>
                </a:lnTo>
                <a:lnTo>
                  <a:pt x="531114" y="1063723"/>
                </a:lnTo>
                <a:lnTo>
                  <a:pt x="545592" y="1063751"/>
                </a:lnTo>
                <a:lnTo>
                  <a:pt x="559308" y="1062989"/>
                </a:lnTo>
                <a:lnTo>
                  <a:pt x="599590" y="1059380"/>
                </a:lnTo>
                <a:lnTo>
                  <a:pt x="638970" y="1052817"/>
                </a:lnTo>
                <a:lnTo>
                  <a:pt x="677333" y="1043415"/>
                </a:lnTo>
                <a:lnTo>
                  <a:pt x="714564" y="1031287"/>
                </a:lnTo>
                <a:lnTo>
                  <a:pt x="750547" y="1016547"/>
                </a:lnTo>
                <a:lnTo>
                  <a:pt x="785168" y="999309"/>
                </a:lnTo>
                <a:lnTo>
                  <a:pt x="818311" y="979686"/>
                </a:lnTo>
                <a:lnTo>
                  <a:pt x="849860" y="957792"/>
                </a:lnTo>
                <a:lnTo>
                  <a:pt x="879701" y="933741"/>
                </a:lnTo>
                <a:lnTo>
                  <a:pt x="907718" y="907646"/>
                </a:lnTo>
                <a:lnTo>
                  <a:pt x="933796" y="879622"/>
                </a:lnTo>
                <a:lnTo>
                  <a:pt x="957902" y="849661"/>
                </a:lnTo>
                <a:lnTo>
                  <a:pt x="979674" y="818237"/>
                </a:lnTo>
                <a:lnTo>
                  <a:pt x="999243" y="785105"/>
                </a:lnTo>
                <a:lnTo>
                  <a:pt x="1016413" y="750497"/>
                </a:lnTo>
                <a:lnTo>
                  <a:pt x="1031067" y="714528"/>
                </a:lnTo>
                <a:lnTo>
                  <a:pt x="1037844" y="693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64689" y="5189283"/>
            <a:ext cx="1253490" cy="8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600" spc="-5" dirty="0">
                <a:latin typeface="Calibri"/>
                <a:cs typeface="Calibri"/>
              </a:rPr>
              <a:t>Stude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rd </a:t>
            </a:r>
            <a:r>
              <a:rPr sz="1600" spc="-5" dirty="0">
                <a:latin typeface="Calibri"/>
                <a:cs typeface="Calibri"/>
              </a:rPr>
              <a:t>wit</a:t>
            </a:r>
            <a:r>
              <a:rPr sz="1600" dirty="0">
                <a:latin typeface="Calibri"/>
                <a:cs typeface="Calibri"/>
              </a:rPr>
              <a:t>h PII</a:t>
            </a:r>
            <a:r>
              <a:rPr sz="1600" spc="-5" dirty="0">
                <a:latin typeface="Calibri"/>
                <a:cs typeface="Calibri"/>
              </a:rPr>
              <a:t> and healt</a:t>
            </a:r>
            <a:r>
              <a:rPr sz="1600" dirty="0">
                <a:latin typeface="Calibri"/>
                <a:cs typeface="Calibri"/>
              </a:rPr>
              <a:t>h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: FER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applies.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2276" y="5116321"/>
            <a:ext cx="1037844" cy="1037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9321" y="5103114"/>
            <a:ext cx="1064260" cy="1064260"/>
          </a:xfrm>
          <a:custGeom>
            <a:avLst/>
            <a:gdLst/>
            <a:ahLst/>
            <a:cxnLst/>
            <a:rect l="l" t="t" r="r" b="b"/>
            <a:pathLst>
              <a:path w="1064260" h="1064260">
                <a:moveTo>
                  <a:pt x="323" y="526057"/>
                </a:moveTo>
                <a:lnTo>
                  <a:pt x="0" y="526541"/>
                </a:lnTo>
                <a:lnTo>
                  <a:pt x="0" y="531875"/>
                </a:lnTo>
                <a:lnTo>
                  <a:pt x="323" y="526057"/>
                </a:lnTo>
                <a:close/>
              </a:path>
              <a:path w="1064260" h="1064260">
                <a:moveTo>
                  <a:pt x="22098" y="522731"/>
                </a:moveTo>
                <a:lnTo>
                  <a:pt x="18288" y="518921"/>
                </a:lnTo>
                <a:lnTo>
                  <a:pt x="12192" y="518159"/>
                </a:lnTo>
                <a:lnTo>
                  <a:pt x="7620" y="520445"/>
                </a:lnTo>
                <a:lnTo>
                  <a:pt x="3048" y="521969"/>
                </a:lnTo>
                <a:lnTo>
                  <a:pt x="323" y="526057"/>
                </a:lnTo>
                <a:lnTo>
                  <a:pt x="0" y="531875"/>
                </a:lnTo>
                <a:lnTo>
                  <a:pt x="22098" y="522731"/>
                </a:lnTo>
                <a:close/>
              </a:path>
              <a:path w="1064260" h="1064260">
                <a:moveTo>
                  <a:pt x="22098" y="533182"/>
                </a:moveTo>
                <a:lnTo>
                  <a:pt x="22098" y="522731"/>
                </a:lnTo>
                <a:lnTo>
                  <a:pt x="0" y="531875"/>
                </a:lnTo>
                <a:lnTo>
                  <a:pt x="0" y="545591"/>
                </a:lnTo>
                <a:lnTo>
                  <a:pt x="1524" y="573023"/>
                </a:lnTo>
                <a:lnTo>
                  <a:pt x="3810" y="592516"/>
                </a:lnTo>
                <a:lnTo>
                  <a:pt x="3810" y="541019"/>
                </a:lnTo>
                <a:lnTo>
                  <a:pt x="22098" y="533182"/>
                </a:lnTo>
                <a:close/>
              </a:path>
              <a:path w="1064260" h="1064260">
                <a:moveTo>
                  <a:pt x="1062990" y="559307"/>
                </a:moveTo>
                <a:lnTo>
                  <a:pt x="1062990" y="504443"/>
                </a:lnTo>
                <a:lnTo>
                  <a:pt x="1059218" y="463331"/>
                </a:lnTo>
                <a:lnTo>
                  <a:pt x="1052400" y="423190"/>
                </a:lnTo>
                <a:lnTo>
                  <a:pt x="1042655" y="384139"/>
                </a:lnTo>
                <a:lnTo>
                  <a:pt x="1030104" y="346295"/>
                </a:lnTo>
                <a:lnTo>
                  <a:pt x="1014866" y="309775"/>
                </a:lnTo>
                <a:lnTo>
                  <a:pt x="997062" y="274697"/>
                </a:lnTo>
                <a:lnTo>
                  <a:pt x="976812" y="241178"/>
                </a:lnTo>
                <a:lnTo>
                  <a:pt x="954235" y="209336"/>
                </a:lnTo>
                <a:lnTo>
                  <a:pt x="929452" y="179288"/>
                </a:lnTo>
                <a:lnTo>
                  <a:pt x="902584" y="151152"/>
                </a:lnTo>
                <a:lnTo>
                  <a:pt x="873749" y="125044"/>
                </a:lnTo>
                <a:lnTo>
                  <a:pt x="843069" y="101083"/>
                </a:lnTo>
                <a:lnTo>
                  <a:pt x="810663" y="79386"/>
                </a:lnTo>
                <a:lnTo>
                  <a:pt x="776652" y="60071"/>
                </a:lnTo>
                <a:lnTo>
                  <a:pt x="741155" y="43254"/>
                </a:lnTo>
                <a:lnTo>
                  <a:pt x="704292" y="29053"/>
                </a:lnTo>
                <a:lnTo>
                  <a:pt x="666185" y="17586"/>
                </a:lnTo>
                <a:lnTo>
                  <a:pt x="626952" y="8970"/>
                </a:lnTo>
                <a:lnTo>
                  <a:pt x="586714" y="3323"/>
                </a:lnTo>
                <a:lnTo>
                  <a:pt x="544830" y="719"/>
                </a:lnTo>
                <a:lnTo>
                  <a:pt x="531876" y="0"/>
                </a:lnTo>
                <a:lnTo>
                  <a:pt x="518160" y="761"/>
                </a:lnTo>
                <a:lnTo>
                  <a:pt x="477817" y="3102"/>
                </a:lnTo>
                <a:lnTo>
                  <a:pt x="438297" y="8471"/>
                </a:lnTo>
                <a:lnTo>
                  <a:pt x="399716" y="16753"/>
                </a:lnTo>
                <a:lnTo>
                  <a:pt x="362192" y="27831"/>
                </a:lnTo>
                <a:lnTo>
                  <a:pt x="325843" y="41592"/>
                </a:lnTo>
                <a:lnTo>
                  <a:pt x="290785" y="57920"/>
                </a:lnTo>
                <a:lnTo>
                  <a:pt x="257138" y="76699"/>
                </a:lnTo>
                <a:lnTo>
                  <a:pt x="225017" y="97815"/>
                </a:lnTo>
                <a:lnTo>
                  <a:pt x="194542" y="121151"/>
                </a:lnTo>
                <a:lnTo>
                  <a:pt x="165830" y="146594"/>
                </a:lnTo>
                <a:lnTo>
                  <a:pt x="138997" y="174027"/>
                </a:lnTo>
                <a:lnTo>
                  <a:pt x="114163" y="203336"/>
                </a:lnTo>
                <a:lnTo>
                  <a:pt x="91444" y="234405"/>
                </a:lnTo>
                <a:lnTo>
                  <a:pt x="70958" y="267118"/>
                </a:lnTo>
                <a:lnTo>
                  <a:pt x="52823" y="301362"/>
                </a:lnTo>
                <a:lnTo>
                  <a:pt x="37156" y="337019"/>
                </a:lnTo>
                <a:lnTo>
                  <a:pt x="24075" y="373976"/>
                </a:lnTo>
                <a:lnTo>
                  <a:pt x="13697" y="412117"/>
                </a:lnTo>
                <a:lnTo>
                  <a:pt x="6141" y="451327"/>
                </a:lnTo>
                <a:lnTo>
                  <a:pt x="1524" y="491489"/>
                </a:lnTo>
                <a:lnTo>
                  <a:pt x="762" y="505205"/>
                </a:lnTo>
                <a:lnTo>
                  <a:pt x="762" y="518159"/>
                </a:lnTo>
                <a:lnTo>
                  <a:pt x="323" y="526057"/>
                </a:lnTo>
                <a:lnTo>
                  <a:pt x="3048" y="521969"/>
                </a:lnTo>
                <a:lnTo>
                  <a:pt x="7620" y="520445"/>
                </a:lnTo>
                <a:lnTo>
                  <a:pt x="12192" y="518159"/>
                </a:lnTo>
                <a:lnTo>
                  <a:pt x="18288" y="518921"/>
                </a:lnTo>
                <a:lnTo>
                  <a:pt x="22098" y="522731"/>
                </a:lnTo>
                <a:lnTo>
                  <a:pt x="22098" y="533182"/>
                </a:lnTo>
                <a:lnTo>
                  <a:pt x="25146" y="531875"/>
                </a:lnTo>
                <a:lnTo>
                  <a:pt x="25496" y="537827"/>
                </a:lnTo>
                <a:lnTo>
                  <a:pt x="25908" y="537209"/>
                </a:lnTo>
                <a:lnTo>
                  <a:pt x="25908" y="518921"/>
                </a:lnTo>
                <a:lnTo>
                  <a:pt x="27432" y="493013"/>
                </a:lnTo>
                <a:lnTo>
                  <a:pt x="31784" y="454020"/>
                </a:lnTo>
                <a:lnTo>
                  <a:pt x="39069" y="416006"/>
                </a:lnTo>
                <a:lnTo>
                  <a:pt x="49162" y="379083"/>
                </a:lnTo>
                <a:lnTo>
                  <a:pt x="77287" y="308955"/>
                </a:lnTo>
                <a:lnTo>
                  <a:pt x="115178" y="244524"/>
                </a:lnTo>
                <a:lnTo>
                  <a:pt x="161857" y="186677"/>
                </a:lnTo>
                <a:lnTo>
                  <a:pt x="216343" y="136303"/>
                </a:lnTo>
                <a:lnTo>
                  <a:pt x="277656" y="94290"/>
                </a:lnTo>
                <a:lnTo>
                  <a:pt x="344818" y="61526"/>
                </a:lnTo>
                <a:lnTo>
                  <a:pt x="416847" y="38898"/>
                </a:lnTo>
                <a:lnTo>
                  <a:pt x="454381" y="31664"/>
                </a:lnTo>
                <a:lnTo>
                  <a:pt x="492765" y="27297"/>
                </a:lnTo>
                <a:lnTo>
                  <a:pt x="531876" y="25907"/>
                </a:lnTo>
                <a:lnTo>
                  <a:pt x="545592" y="25952"/>
                </a:lnTo>
                <a:lnTo>
                  <a:pt x="596116" y="29921"/>
                </a:lnTo>
                <a:lnTo>
                  <a:pt x="670127" y="44862"/>
                </a:lnTo>
                <a:lnTo>
                  <a:pt x="739862" y="70311"/>
                </a:lnTo>
                <a:lnTo>
                  <a:pt x="804434" y="105375"/>
                </a:lnTo>
                <a:lnTo>
                  <a:pt x="862957" y="149161"/>
                </a:lnTo>
                <a:lnTo>
                  <a:pt x="914544" y="200775"/>
                </a:lnTo>
                <a:lnTo>
                  <a:pt x="958308" y="259324"/>
                </a:lnTo>
                <a:lnTo>
                  <a:pt x="993363" y="323916"/>
                </a:lnTo>
                <a:lnTo>
                  <a:pt x="1018823" y="393656"/>
                </a:lnTo>
                <a:lnTo>
                  <a:pt x="1033800" y="467652"/>
                </a:lnTo>
                <a:lnTo>
                  <a:pt x="1037082" y="505967"/>
                </a:lnTo>
                <a:lnTo>
                  <a:pt x="1037844" y="518921"/>
                </a:lnTo>
                <a:lnTo>
                  <a:pt x="1037844" y="694592"/>
                </a:lnTo>
                <a:lnTo>
                  <a:pt x="1043402" y="677491"/>
                </a:lnTo>
                <a:lnTo>
                  <a:pt x="1052796" y="639093"/>
                </a:lnTo>
                <a:lnTo>
                  <a:pt x="1059362" y="599661"/>
                </a:lnTo>
                <a:lnTo>
                  <a:pt x="1062990" y="559307"/>
                </a:lnTo>
                <a:close/>
              </a:path>
              <a:path w="1064260" h="1064260">
                <a:moveTo>
                  <a:pt x="25496" y="537827"/>
                </a:moveTo>
                <a:lnTo>
                  <a:pt x="25146" y="531875"/>
                </a:lnTo>
                <a:lnTo>
                  <a:pt x="3810" y="541019"/>
                </a:lnTo>
                <a:lnTo>
                  <a:pt x="7620" y="544829"/>
                </a:lnTo>
                <a:lnTo>
                  <a:pt x="12954" y="545591"/>
                </a:lnTo>
                <a:lnTo>
                  <a:pt x="17526" y="544067"/>
                </a:lnTo>
                <a:lnTo>
                  <a:pt x="22860" y="541781"/>
                </a:lnTo>
                <a:lnTo>
                  <a:pt x="25496" y="537827"/>
                </a:lnTo>
                <a:close/>
              </a:path>
              <a:path w="1064260" h="1064260">
                <a:moveTo>
                  <a:pt x="1037844" y="694592"/>
                </a:moveTo>
                <a:lnTo>
                  <a:pt x="1037844" y="545591"/>
                </a:lnTo>
                <a:lnTo>
                  <a:pt x="1037082" y="558545"/>
                </a:lnTo>
                <a:lnTo>
                  <a:pt x="1033800" y="597509"/>
                </a:lnTo>
                <a:lnTo>
                  <a:pt x="1027561" y="635445"/>
                </a:lnTo>
                <a:lnTo>
                  <a:pt x="1018443" y="672500"/>
                </a:lnTo>
                <a:lnTo>
                  <a:pt x="992109" y="743219"/>
                </a:lnTo>
                <a:lnTo>
                  <a:pt x="955799" y="808620"/>
                </a:lnTo>
                <a:lnTo>
                  <a:pt x="910502" y="867742"/>
                </a:lnTo>
                <a:lnTo>
                  <a:pt x="857204" y="919628"/>
                </a:lnTo>
                <a:lnTo>
                  <a:pt x="796893" y="963317"/>
                </a:lnTo>
                <a:lnTo>
                  <a:pt x="730556" y="997852"/>
                </a:lnTo>
                <a:lnTo>
                  <a:pt x="659180" y="1022273"/>
                </a:lnTo>
                <a:lnTo>
                  <a:pt x="621912" y="1030391"/>
                </a:lnTo>
                <a:lnTo>
                  <a:pt x="583754" y="1035621"/>
                </a:lnTo>
                <a:lnTo>
                  <a:pt x="544830" y="1037843"/>
                </a:lnTo>
                <a:lnTo>
                  <a:pt x="531876" y="1038605"/>
                </a:lnTo>
                <a:lnTo>
                  <a:pt x="480428" y="1035598"/>
                </a:lnTo>
                <a:lnTo>
                  <a:pt x="405965" y="1022592"/>
                </a:lnTo>
                <a:lnTo>
                  <a:pt x="335597" y="998957"/>
                </a:lnTo>
                <a:lnTo>
                  <a:pt x="270200" y="965563"/>
                </a:lnTo>
                <a:lnTo>
                  <a:pt x="210648" y="923281"/>
                </a:lnTo>
                <a:lnTo>
                  <a:pt x="157815" y="872980"/>
                </a:lnTo>
                <a:lnTo>
                  <a:pt x="112576" y="815532"/>
                </a:lnTo>
                <a:lnTo>
                  <a:pt x="75805" y="751806"/>
                </a:lnTo>
                <a:lnTo>
                  <a:pt x="48378" y="682673"/>
                </a:lnTo>
                <a:lnTo>
                  <a:pt x="31169" y="609002"/>
                </a:lnTo>
                <a:lnTo>
                  <a:pt x="26670" y="570737"/>
                </a:lnTo>
                <a:lnTo>
                  <a:pt x="25908" y="557783"/>
                </a:lnTo>
                <a:lnTo>
                  <a:pt x="25908" y="544829"/>
                </a:lnTo>
                <a:lnTo>
                  <a:pt x="25496" y="537827"/>
                </a:lnTo>
                <a:lnTo>
                  <a:pt x="22860" y="541781"/>
                </a:lnTo>
                <a:lnTo>
                  <a:pt x="17526" y="544067"/>
                </a:lnTo>
                <a:lnTo>
                  <a:pt x="12954" y="545591"/>
                </a:lnTo>
                <a:lnTo>
                  <a:pt x="7620" y="544829"/>
                </a:lnTo>
                <a:lnTo>
                  <a:pt x="3810" y="541019"/>
                </a:lnTo>
                <a:lnTo>
                  <a:pt x="3810" y="592516"/>
                </a:lnTo>
                <a:lnTo>
                  <a:pt x="14163" y="653962"/>
                </a:lnTo>
                <a:lnTo>
                  <a:pt x="24897" y="692751"/>
                </a:lnTo>
                <a:lnTo>
                  <a:pt x="38442" y="730341"/>
                </a:lnTo>
                <a:lnTo>
                  <a:pt x="54577" y="766398"/>
                </a:lnTo>
                <a:lnTo>
                  <a:pt x="73276" y="801026"/>
                </a:lnTo>
                <a:lnTo>
                  <a:pt x="94384" y="834036"/>
                </a:lnTo>
                <a:lnTo>
                  <a:pt x="117777" y="865314"/>
                </a:lnTo>
                <a:lnTo>
                  <a:pt x="143332" y="894745"/>
                </a:lnTo>
                <a:lnTo>
                  <a:pt x="170926" y="922215"/>
                </a:lnTo>
                <a:lnTo>
                  <a:pt x="200435" y="947608"/>
                </a:lnTo>
                <a:lnTo>
                  <a:pt x="231737" y="970809"/>
                </a:lnTo>
                <a:lnTo>
                  <a:pt x="264707" y="991705"/>
                </a:lnTo>
                <a:lnTo>
                  <a:pt x="299223" y="1010179"/>
                </a:lnTo>
                <a:lnTo>
                  <a:pt x="335162" y="1026118"/>
                </a:lnTo>
                <a:lnTo>
                  <a:pt x="372399" y="1039405"/>
                </a:lnTo>
                <a:lnTo>
                  <a:pt x="410813" y="1049927"/>
                </a:lnTo>
                <a:lnTo>
                  <a:pt x="450279" y="1057569"/>
                </a:lnTo>
                <a:lnTo>
                  <a:pt x="490674" y="1062215"/>
                </a:lnTo>
                <a:lnTo>
                  <a:pt x="531876" y="1063751"/>
                </a:lnTo>
                <a:lnTo>
                  <a:pt x="545592" y="1063751"/>
                </a:lnTo>
                <a:lnTo>
                  <a:pt x="599683" y="1059392"/>
                </a:lnTo>
                <a:lnTo>
                  <a:pt x="639130" y="1052847"/>
                </a:lnTo>
                <a:lnTo>
                  <a:pt x="677536" y="1043466"/>
                </a:lnTo>
                <a:lnTo>
                  <a:pt x="714790" y="1031363"/>
                </a:lnTo>
                <a:lnTo>
                  <a:pt x="750779" y="1016650"/>
                </a:lnTo>
                <a:lnTo>
                  <a:pt x="785393" y="999440"/>
                </a:lnTo>
                <a:lnTo>
                  <a:pt x="818519" y="979844"/>
                </a:lnTo>
                <a:lnTo>
                  <a:pt x="850046" y="957977"/>
                </a:lnTo>
                <a:lnTo>
                  <a:pt x="879862" y="933949"/>
                </a:lnTo>
                <a:lnTo>
                  <a:pt x="907856" y="907875"/>
                </a:lnTo>
                <a:lnTo>
                  <a:pt x="933915" y="879866"/>
                </a:lnTo>
                <a:lnTo>
                  <a:pt x="957929" y="850035"/>
                </a:lnTo>
                <a:lnTo>
                  <a:pt x="979786" y="818495"/>
                </a:lnTo>
                <a:lnTo>
                  <a:pt x="999373" y="785357"/>
                </a:lnTo>
                <a:lnTo>
                  <a:pt x="1016579" y="750736"/>
                </a:lnTo>
                <a:lnTo>
                  <a:pt x="1031293" y="714743"/>
                </a:lnTo>
                <a:lnTo>
                  <a:pt x="1037844" y="694592"/>
                </a:lnTo>
                <a:close/>
              </a:path>
              <a:path w="1064260" h="1064260">
                <a:moveTo>
                  <a:pt x="1063752" y="531875"/>
                </a:moveTo>
                <a:lnTo>
                  <a:pt x="1062990" y="518159"/>
                </a:lnTo>
                <a:lnTo>
                  <a:pt x="1062990" y="545591"/>
                </a:lnTo>
                <a:lnTo>
                  <a:pt x="1063752" y="531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18379" y="5300535"/>
            <a:ext cx="1346200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600" spc="-5" dirty="0">
                <a:latin typeface="Calibri"/>
                <a:cs typeface="Calibri"/>
              </a:rPr>
              <a:t>Healt</a:t>
            </a:r>
            <a:r>
              <a:rPr sz="1600" dirty="0">
                <a:latin typeface="Calibri"/>
                <a:cs typeface="Calibri"/>
              </a:rPr>
              <a:t>h‐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rd </a:t>
            </a:r>
            <a:r>
              <a:rPr sz="1600" spc="-5" dirty="0">
                <a:latin typeface="Calibri"/>
                <a:cs typeface="Calibri"/>
              </a:rPr>
              <a:t>onl</a:t>
            </a:r>
            <a:r>
              <a:rPr sz="1600" spc="-105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. </a:t>
            </a:r>
            <a:r>
              <a:rPr sz="1600" spc="-5" dirty="0">
                <a:latin typeface="Calibri"/>
                <a:cs typeface="Calibri"/>
              </a:rPr>
              <a:t>HI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5" dirty="0">
                <a:latin typeface="Calibri"/>
                <a:cs typeface="Calibri"/>
              </a:rPr>
              <a:t>appl</a:t>
            </a:r>
            <a:r>
              <a:rPr sz="1600" spc="-11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85966" y="3751579"/>
            <a:ext cx="1037843" cy="1037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3011" y="3738371"/>
            <a:ext cx="1064260" cy="1064260"/>
          </a:xfrm>
          <a:custGeom>
            <a:avLst/>
            <a:gdLst/>
            <a:ahLst/>
            <a:cxnLst/>
            <a:rect l="l" t="t" r="r" b="b"/>
            <a:pathLst>
              <a:path w="1064259" h="1064260">
                <a:moveTo>
                  <a:pt x="22098" y="522732"/>
                </a:moveTo>
                <a:lnTo>
                  <a:pt x="18288" y="518922"/>
                </a:lnTo>
                <a:lnTo>
                  <a:pt x="12954" y="518160"/>
                </a:lnTo>
                <a:lnTo>
                  <a:pt x="8382" y="520446"/>
                </a:lnTo>
                <a:lnTo>
                  <a:pt x="3048" y="521970"/>
                </a:lnTo>
                <a:lnTo>
                  <a:pt x="0" y="526542"/>
                </a:lnTo>
                <a:lnTo>
                  <a:pt x="0" y="531876"/>
                </a:lnTo>
                <a:lnTo>
                  <a:pt x="762" y="545592"/>
                </a:lnTo>
                <a:lnTo>
                  <a:pt x="762" y="531876"/>
                </a:lnTo>
                <a:lnTo>
                  <a:pt x="22098" y="522732"/>
                </a:lnTo>
                <a:close/>
              </a:path>
              <a:path w="1064259" h="1064260">
                <a:moveTo>
                  <a:pt x="1063752" y="545592"/>
                </a:moveTo>
                <a:lnTo>
                  <a:pt x="1063752" y="518160"/>
                </a:lnTo>
                <a:lnTo>
                  <a:pt x="1062990" y="504444"/>
                </a:lnTo>
                <a:lnTo>
                  <a:pt x="1059394" y="463432"/>
                </a:lnTo>
                <a:lnTo>
                  <a:pt x="1052717" y="423369"/>
                </a:lnTo>
                <a:lnTo>
                  <a:pt x="1043081" y="384372"/>
                </a:lnTo>
                <a:lnTo>
                  <a:pt x="1030611" y="346563"/>
                </a:lnTo>
                <a:lnTo>
                  <a:pt x="1015430" y="310061"/>
                </a:lnTo>
                <a:lnTo>
                  <a:pt x="997661" y="274985"/>
                </a:lnTo>
                <a:lnTo>
                  <a:pt x="977356" y="241353"/>
                </a:lnTo>
                <a:lnTo>
                  <a:pt x="954854" y="209592"/>
                </a:lnTo>
                <a:lnTo>
                  <a:pt x="930064" y="179514"/>
                </a:lnTo>
                <a:lnTo>
                  <a:pt x="903179" y="151342"/>
                </a:lnTo>
                <a:lnTo>
                  <a:pt x="874324" y="125195"/>
                </a:lnTo>
                <a:lnTo>
                  <a:pt x="843623" y="101193"/>
                </a:lnTo>
                <a:lnTo>
                  <a:pt x="811199" y="79456"/>
                </a:lnTo>
                <a:lnTo>
                  <a:pt x="777175" y="60103"/>
                </a:lnTo>
                <a:lnTo>
                  <a:pt x="741674" y="43254"/>
                </a:lnTo>
                <a:lnTo>
                  <a:pt x="704821" y="29029"/>
                </a:lnTo>
                <a:lnTo>
                  <a:pt x="666739" y="17547"/>
                </a:lnTo>
                <a:lnTo>
                  <a:pt x="627552" y="8929"/>
                </a:lnTo>
                <a:lnTo>
                  <a:pt x="587382" y="3294"/>
                </a:lnTo>
                <a:lnTo>
                  <a:pt x="546354" y="762"/>
                </a:lnTo>
                <a:lnTo>
                  <a:pt x="531876" y="0"/>
                </a:lnTo>
                <a:lnTo>
                  <a:pt x="478087" y="2995"/>
                </a:lnTo>
                <a:lnTo>
                  <a:pt x="438759" y="8303"/>
                </a:lnTo>
                <a:lnTo>
                  <a:pt x="400303" y="16564"/>
                </a:lnTo>
                <a:lnTo>
                  <a:pt x="362844" y="27658"/>
                </a:lnTo>
                <a:lnTo>
                  <a:pt x="326510" y="41464"/>
                </a:lnTo>
                <a:lnTo>
                  <a:pt x="291426" y="57859"/>
                </a:lnTo>
                <a:lnTo>
                  <a:pt x="257719" y="76723"/>
                </a:lnTo>
                <a:lnTo>
                  <a:pt x="225514" y="97935"/>
                </a:lnTo>
                <a:lnTo>
                  <a:pt x="194939" y="121374"/>
                </a:lnTo>
                <a:lnTo>
                  <a:pt x="166120" y="146918"/>
                </a:lnTo>
                <a:lnTo>
                  <a:pt x="139183" y="174446"/>
                </a:lnTo>
                <a:lnTo>
                  <a:pt x="114254" y="203837"/>
                </a:lnTo>
                <a:lnTo>
                  <a:pt x="91460" y="234970"/>
                </a:lnTo>
                <a:lnTo>
                  <a:pt x="70927" y="267723"/>
                </a:lnTo>
                <a:lnTo>
                  <a:pt x="52782" y="301976"/>
                </a:lnTo>
                <a:lnTo>
                  <a:pt x="37150" y="337607"/>
                </a:lnTo>
                <a:lnTo>
                  <a:pt x="24158" y="374495"/>
                </a:lnTo>
                <a:lnTo>
                  <a:pt x="13932" y="412519"/>
                </a:lnTo>
                <a:lnTo>
                  <a:pt x="6599" y="451557"/>
                </a:lnTo>
                <a:lnTo>
                  <a:pt x="2286" y="491490"/>
                </a:lnTo>
                <a:lnTo>
                  <a:pt x="762" y="518160"/>
                </a:lnTo>
                <a:lnTo>
                  <a:pt x="762" y="525399"/>
                </a:lnTo>
                <a:lnTo>
                  <a:pt x="3048" y="521970"/>
                </a:lnTo>
                <a:lnTo>
                  <a:pt x="8382" y="520446"/>
                </a:lnTo>
                <a:lnTo>
                  <a:pt x="12954" y="518160"/>
                </a:lnTo>
                <a:lnTo>
                  <a:pt x="18288" y="518922"/>
                </a:lnTo>
                <a:lnTo>
                  <a:pt x="22098" y="522732"/>
                </a:lnTo>
                <a:lnTo>
                  <a:pt x="22098" y="533452"/>
                </a:lnTo>
                <a:lnTo>
                  <a:pt x="25908" y="531876"/>
                </a:lnTo>
                <a:lnTo>
                  <a:pt x="25908" y="518922"/>
                </a:lnTo>
                <a:lnTo>
                  <a:pt x="27432" y="493014"/>
                </a:lnTo>
                <a:lnTo>
                  <a:pt x="31859" y="453980"/>
                </a:lnTo>
                <a:lnTo>
                  <a:pt x="39209" y="415930"/>
                </a:lnTo>
                <a:lnTo>
                  <a:pt x="49359" y="378976"/>
                </a:lnTo>
                <a:lnTo>
                  <a:pt x="77575" y="308796"/>
                </a:lnTo>
                <a:lnTo>
                  <a:pt x="115535" y="244330"/>
                </a:lnTo>
                <a:lnTo>
                  <a:pt x="162267" y="186465"/>
                </a:lnTo>
                <a:lnTo>
                  <a:pt x="216798" y="136090"/>
                </a:lnTo>
                <a:lnTo>
                  <a:pt x="278156" y="94094"/>
                </a:lnTo>
                <a:lnTo>
                  <a:pt x="345369" y="61363"/>
                </a:lnTo>
                <a:lnTo>
                  <a:pt x="417465" y="38787"/>
                </a:lnTo>
                <a:lnTo>
                  <a:pt x="455040" y="31585"/>
                </a:lnTo>
                <a:lnTo>
                  <a:pt x="493472" y="27255"/>
                </a:lnTo>
                <a:lnTo>
                  <a:pt x="531876" y="25934"/>
                </a:lnTo>
                <a:lnTo>
                  <a:pt x="546354" y="25992"/>
                </a:lnTo>
                <a:lnTo>
                  <a:pt x="596774" y="29943"/>
                </a:lnTo>
                <a:lnTo>
                  <a:pt x="670618" y="44923"/>
                </a:lnTo>
                <a:lnTo>
                  <a:pt x="740235" y="70404"/>
                </a:lnTo>
                <a:lnTo>
                  <a:pt x="804736" y="105491"/>
                </a:lnTo>
                <a:lnTo>
                  <a:pt x="863231" y="149291"/>
                </a:lnTo>
                <a:lnTo>
                  <a:pt x="914831" y="200909"/>
                </a:lnTo>
                <a:lnTo>
                  <a:pt x="958646" y="259451"/>
                </a:lnTo>
                <a:lnTo>
                  <a:pt x="993786" y="324023"/>
                </a:lnTo>
                <a:lnTo>
                  <a:pt x="1019361" y="393731"/>
                </a:lnTo>
                <a:lnTo>
                  <a:pt x="1034482" y="467681"/>
                </a:lnTo>
                <a:lnTo>
                  <a:pt x="1037844" y="505968"/>
                </a:lnTo>
                <a:lnTo>
                  <a:pt x="1037844" y="518922"/>
                </a:lnTo>
                <a:lnTo>
                  <a:pt x="1038606" y="531876"/>
                </a:lnTo>
                <a:lnTo>
                  <a:pt x="1038606" y="693176"/>
                </a:lnTo>
                <a:lnTo>
                  <a:pt x="1043710" y="677416"/>
                </a:lnTo>
                <a:lnTo>
                  <a:pt x="1053032" y="639030"/>
                </a:lnTo>
                <a:lnTo>
                  <a:pt x="1059497" y="599623"/>
                </a:lnTo>
                <a:lnTo>
                  <a:pt x="1062990" y="559308"/>
                </a:lnTo>
                <a:lnTo>
                  <a:pt x="1063752" y="545592"/>
                </a:lnTo>
                <a:close/>
              </a:path>
              <a:path w="1064259" h="1064260">
                <a:moveTo>
                  <a:pt x="22098" y="533452"/>
                </a:moveTo>
                <a:lnTo>
                  <a:pt x="22098" y="522732"/>
                </a:lnTo>
                <a:lnTo>
                  <a:pt x="762" y="531876"/>
                </a:lnTo>
                <a:lnTo>
                  <a:pt x="762" y="559308"/>
                </a:lnTo>
                <a:lnTo>
                  <a:pt x="3810" y="586424"/>
                </a:lnTo>
                <a:lnTo>
                  <a:pt x="3810" y="541020"/>
                </a:lnTo>
                <a:lnTo>
                  <a:pt x="22098" y="533452"/>
                </a:lnTo>
                <a:close/>
              </a:path>
              <a:path w="1064259" h="1064260">
                <a:moveTo>
                  <a:pt x="25908" y="537210"/>
                </a:moveTo>
                <a:lnTo>
                  <a:pt x="25908" y="531876"/>
                </a:lnTo>
                <a:lnTo>
                  <a:pt x="3810" y="541020"/>
                </a:lnTo>
                <a:lnTo>
                  <a:pt x="4572" y="541020"/>
                </a:lnTo>
                <a:lnTo>
                  <a:pt x="7620" y="544830"/>
                </a:lnTo>
                <a:lnTo>
                  <a:pt x="12954" y="545496"/>
                </a:lnTo>
                <a:lnTo>
                  <a:pt x="13932" y="545519"/>
                </a:lnTo>
                <a:lnTo>
                  <a:pt x="18288" y="544068"/>
                </a:lnTo>
                <a:lnTo>
                  <a:pt x="22860" y="541782"/>
                </a:lnTo>
                <a:lnTo>
                  <a:pt x="25908" y="537210"/>
                </a:lnTo>
                <a:close/>
              </a:path>
              <a:path w="1064259" h="1064260">
                <a:moveTo>
                  <a:pt x="1038606" y="693176"/>
                </a:moveTo>
                <a:lnTo>
                  <a:pt x="1038606" y="545592"/>
                </a:lnTo>
                <a:lnTo>
                  <a:pt x="1037844" y="558546"/>
                </a:lnTo>
                <a:lnTo>
                  <a:pt x="1034277" y="597640"/>
                </a:lnTo>
                <a:lnTo>
                  <a:pt x="1027803" y="635829"/>
                </a:lnTo>
                <a:lnTo>
                  <a:pt x="1018536" y="672997"/>
                </a:lnTo>
                <a:lnTo>
                  <a:pt x="992082" y="743814"/>
                </a:lnTo>
                <a:lnTo>
                  <a:pt x="955833" y="809176"/>
                </a:lnTo>
                <a:lnTo>
                  <a:pt x="910706" y="868167"/>
                </a:lnTo>
                <a:lnTo>
                  <a:pt x="857620" y="919872"/>
                </a:lnTo>
                <a:lnTo>
                  <a:pt x="797491" y="963377"/>
                </a:lnTo>
                <a:lnTo>
                  <a:pt x="731237" y="997765"/>
                </a:lnTo>
                <a:lnTo>
                  <a:pt x="659777" y="1022121"/>
                </a:lnTo>
                <a:lnTo>
                  <a:pt x="622380" y="1030251"/>
                </a:lnTo>
                <a:lnTo>
                  <a:pt x="584026" y="1035530"/>
                </a:lnTo>
                <a:lnTo>
                  <a:pt x="531876" y="1038606"/>
                </a:lnTo>
                <a:lnTo>
                  <a:pt x="480566" y="1035594"/>
                </a:lnTo>
                <a:lnTo>
                  <a:pt x="406265" y="1022568"/>
                </a:lnTo>
                <a:lnTo>
                  <a:pt x="335795" y="998835"/>
                </a:lnTo>
                <a:lnTo>
                  <a:pt x="270500" y="965473"/>
                </a:lnTo>
                <a:lnTo>
                  <a:pt x="210864" y="923157"/>
                </a:lnTo>
                <a:lnTo>
                  <a:pt x="157945" y="872831"/>
                </a:lnTo>
                <a:lnTo>
                  <a:pt x="112657" y="815371"/>
                </a:lnTo>
                <a:lnTo>
                  <a:pt x="75913" y="751654"/>
                </a:lnTo>
                <a:lnTo>
                  <a:pt x="48627" y="682556"/>
                </a:lnTo>
                <a:lnTo>
                  <a:pt x="31713" y="608954"/>
                </a:lnTo>
                <a:lnTo>
                  <a:pt x="27432" y="570738"/>
                </a:lnTo>
                <a:lnTo>
                  <a:pt x="25908" y="537210"/>
                </a:lnTo>
                <a:lnTo>
                  <a:pt x="22860" y="541782"/>
                </a:lnTo>
                <a:lnTo>
                  <a:pt x="18288" y="544068"/>
                </a:lnTo>
                <a:lnTo>
                  <a:pt x="13932" y="545519"/>
                </a:lnTo>
                <a:lnTo>
                  <a:pt x="12954" y="545496"/>
                </a:lnTo>
                <a:lnTo>
                  <a:pt x="7620" y="544830"/>
                </a:lnTo>
                <a:lnTo>
                  <a:pt x="4572" y="541020"/>
                </a:lnTo>
                <a:lnTo>
                  <a:pt x="3810" y="541020"/>
                </a:lnTo>
                <a:lnTo>
                  <a:pt x="3810" y="586424"/>
                </a:lnTo>
                <a:lnTo>
                  <a:pt x="14676" y="654066"/>
                </a:lnTo>
                <a:lnTo>
                  <a:pt x="25327" y="692895"/>
                </a:lnTo>
                <a:lnTo>
                  <a:pt x="38816" y="730526"/>
                </a:lnTo>
                <a:lnTo>
                  <a:pt x="54910" y="766598"/>
                </a:lnTo>
                <a:lnTo>
                  <a:pt x="73591" y="801243"/>
                </a:lnTo>
                <a:lnTo>
                  <a:pt x="94698" y="834265"/>
                </a:lnTo>
                <a:lnTo>
                  <a:pt x="118105" y="865548"/>
                </a:lnTo>
                <a:lnTo>
                  <a:pt x="143686" y="894979"/>
                </a:lnTo>
                <a:lnTo>
                  <a:pt x="171316" y="922443"/>
                </a:lnTo>
                <a:lnTo>
                  <a:pt x="200869" y="947827"/>
                </a:lnTo>
                <a:lnTo>
                  <a:pt x="232219" y="971014"/>
                </a:lnTo>
                <a:lnTo>
                  <a:pt x="265240" y="991892"/>
                </a:lnTo>
                <a:lnTo>
                  <a:pt x="299807" y="1010346"/>
                </a:lnTo>
                <a:lnTo>
                  <a:pt x="335938" y="1026311"/>
                </a:lnTo>
                <a:lnTo>
                  <a:pt x="373077" y="1039522"/>
                </a:lnTo>
                <a:lnTo>
                  <a:pt x="411528" y="1050017"/>
                </a:lnTo>
                <a:lnTo>
                  <a:pt x="451022" y="1057629"/>
                </a:lnTo>
                <a:lnTo>
                  <a:pt x="491434" y="1062246"/>
                </a:lnTo>
                <a:lnTo>
                  <a:pt x="531876" y="1063724"/>
                </a:lnTo>
                <a:lnTo>
                  <a:pt x="546354" y="1063752"/>
                </a:lnTo>
                <a:lnTo>
                  <a:pt x="559308" y="1062990"/>
                </a:lnTo>
                <a:lnTo>
                  <a:pt x="599637" y="1059445"/>
                </a:lnTo>
                <a:lnTo>
                  <a:pt x="639062" y="1052937"/>
                </a:lnTo>
                <a:lnTo>
                  <a:pt x="677466" y="1043581"/>
                </a:lnTo>
                <a:lnTo>
                  <a:pt x="714736" y="1031490"/>
                </a:lnTo>
                <a:lnTo>
                  <a:pt x="750756" y="1016779"/>
                </a:lnTo>
                <a:lnTo>
                  <a:pt x="785411" y="999561"/>
                </a:lnTo>
                <a:lnTo>
                  <a:pt x="818587" y="979952"/>
                </a:lnTo>
                <a:lnTo>
                  <a:pt x="850168" y="958065"/>
                </a:lnTo>
                <a:lnTo>
                  <a:pt x="880041" y="934013"/>
                </a:lnTo>
                <a:lnTo>
                  <a:pt x="908089" y="907913"/>
                </a:lnTo>
                <a:lnTo>
                  <a:pt x="934199" y="879877"/>
                </a:lnTo>
                <a:lnTo>
                  <a:pt x="958255" y="850020"/>
                </a:lnTo>
                <a:lnTo>
                  <a:pt x="980142" y="818456"/>
                </a:lnTo>
                <a:lnTo>
                  <a:pt x="999746" y="785300"/>
                </a:lnTo>
                <a:lnTo>
                  <a:pt x="1016952" y="750665"/>
                </a:lnTo>
                <a:lnTo>
                  <a:pt x="1031645" y="714665"/>
                </a:lnTo>
                <a:lnTo>
                  <a:pt x="1038606" y="693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72831" y="4047807"/>
            <a:ext cx="114554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4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lly funded?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2918" y="5112258"/>
            <a:ext cx="1044702" cy="1047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3011" y="5103114"/>
            <a:ext cx="1064260" cy="1064260"/>
          </a:xfrm>
          <a:custGeom>
            <a:avLst/>
            <a:gdLst/>
            <a:ahLst/>
            <a:cxnLst/>
            <a:rect l="l" t="t" r="r" b="b"/>
            <a:pathLst>
              <a:path w="1064259" h="1064260">
                <a:moveTo>
                  <a:pt x="22098" y="522732"/>
                </a:moveTo>
                <a:lnTo>
                  <a:pt x="18288" y="518922"/>
                </a:lnTo>
                <a:lnTo>
                  <a:pt x="12954" y="518160"/>
                </a:lnTo>
                <a:lnTo>
                  <a:pt x="8382" y="520446"/>
                </a:lnTo>
                <a:lnTo>
                  <a:pt x="3048" y="521970"/>
                </a:lnTo>
                <a:lnTo>
                  <a:pt x="0" y="526542"/>
                </a:lnTo>
                <a:lnTo>
                  <a:pt x="0" y="531876"/>
                </a:lnTo>
                <a:lnTo>
                  <a:pt x="762" y="545592"/>
                </a:lnTo>
                <a:lnTo>
                  <a:pt x="762" y="531876"/>
                </a:lnTo>
                <a:lnTo>
                  <a:pt x="22098" y="522732"/>
                </a:lnTo>
                <a:close/>
              </a:path>
              <a:path w="1064259" h="1064260">
                <a:moveTo>
                  <a:pt x="1063752" y="545592"/>
                </a:moveTo>
                <a:lnTo>
                  <a:pt x="1063752" y="518160"/>
                </a:lnTo>
                <a:lnTo>
                  <a:pt x="1062990" y="504444"/>
                </a:lnTo>
                <a:lnTo>
                  <a:pt x="1059394" y="463432"/>
                </a:lnTo>
                <a:lnTo>
                  <a:pt x="1052717" y="423369"/>
                </a:lnTo>
                <a:lnTo>
                  <a:pt x="1043081" y="384372"/>
                </a:lnTo>
                <a:lnTo>
                  <a:pt x="1030611" y="346563"/>
                </a:lnTo>
                <a:lnTo>
                  <a:pt x="1015430" y="310061"/>
                </a:lnTo>
                <a:lnTo>
                  <a:pt x="997661" y="274985"/>
                </a:lnTo>
                <a:lnTo>
                  <a:pt x="977356" y="241353"/>
                </a:lnTo>
                <a:lnTo>
                  <a:pt x="954854" y="209592"/>
                </a:lnTo>
                <a:lnTo>
                  <a:pt x="930064" y="179514"/>
                </a:lnTo>
                <a:lnTo>
                  <a:pt x="903179" y="151342"/>
                </a:lnTo>
                <a:lnTo>
                  <a:pt x="874324" y="125195"/>
                </a:lnTo>
                <a:lnTo>
                  <a:pt x="843623" y="101193"/>
                </a:lnTo>
                <a:lnTo>
                  <a:pt x="811199" y="79456"/>
                </a:lnTo>
                <a:lnTo>
                  <a:pt x="777175" y="60103"/>
                </a:lnTo>
                <a:lnTo>
                  <a:pt x="741674" y="43254"/>
                </a:lnTo>
                <a:lnTo>
                  <a:pt x="704821" y="29029"/>
                </a:lnTo>
                <a:lnTo>
                  <a:pt x="666739" y="17547"/>
                </a:lnTo>
                <a:lnTo>
                  <a:pt x="627552" y="8929"/>
                </a:lnTo>
                <a:lnTo>
                  <a:pt x="587382" y="3294"/>
                </a:lnTo>
                <a:lnTo>
                  <a:pt x="546354" y="762"/>
                </a:lnTo>
                <a:lnTo>
                  <a:pt x="531876" y="0"/>
                </a:lnTo>
                <a:lnTo>
                  <a:pt x="478087" y="2995"/>
                </a:lnTo>
                <a:lnTo>
                  <a:pt x="438759" y="8303"/>
                </a:lnTo>
                <a:lnTo>
                  <a:pt x="400303" y="16564"/>
                </a:lnTo>
                <a:lnTo>
                  <a:pt x="362844" y="27658"/>
                </a:lnTo>
                <a:lnTo>
                  <a:pt x="326510" y="41464"/>
                </a:lnTo>
                <a:lnTo>
                  <a:pt x="291426" y="57859"/>
                </a:lnTo>
                <a:lnTo>
                  <a:pt x="257719" y="76723"/>
                </a:lnTo>
                <a:lnTo>
                  <a:pt x="225514" y="97935"/>
                </a:lnTo>
                <a:lnTo>
                  <a:pt x="194939" y="121374"/>
                </a:lnTo>
                <a:lnTo>
                  <a:pt x="166120" y="146918"/>
                </a:lnTo>
                <a:lnTo>
                  <a:pt x="139183" y="174446"/>
                </a:lnTo>
                <a:lnTo>
                  <a:pt x="114254" y="203837"/>
                </a:lnTo>
                <a:lnTo>
                  <a:pt x="91460" y="234970"/>
                </a:lnTo>
                <a:lnTo>
                  <a:pt x="70927" y="267723"/>
                </a:lnTo>
                <a:lnTo>
                  <a:pt x="52782" y="301976"/>
                </a:lnTo>
                <a:lnTo>
                  <a:pt x="37150" y="337607"/>
                </a:lnTo>
                <a:lnTo>
                  <a:pt x="24158" y="374495"/>
                </a:lnTo>
                <a:lnTo>
                  <a:pt x="13932" y="412519"/>
                </a:lnTo>
                <a:lnTo>
                  <a:pt x="6599" y="451557"/>
                </a:lnTo>
                <a:lnTo>
                  <a:pt x="2286" y="491490"/>
                </a:lnTo>
                <a:lnTo>
                  <a:pt x="762" y="518160"/>
                </a:lnTo>
                <a:lnTo>
                  <a:pt x="762" y="525399"/>
                </a:lnTo>
                <a:lnTo>
                  <a:pt x="3048" y="521970"/>
                </a:lnTo>
                <a:lnTo>
                  <a:pt x="8382" y="520446"/>
                </a:lnTo>
                <a:lnTo>
                  <a:pt x="12954" y="518160"/>
                </a:lnTo>
                <a:lnTo>
                  <a:pt x="18288" y="518922"/>
                </a:lnTo>
                <a:lnTo>
                  <a:pt x="22098" y="522732"/>
                </a:lnTo>
                <a:lnTo>
                  <a:pt x="22098" y="533452"/>
                </a:lnTo>
                <a:lnTo>
                  <a:pt x="25908" y="531876"/>
                </a:lnTo>
                <a:lnTo>
                  <a:pt x="25908" y="518922"/>
                </a:lnTo>
                <a:lnTo>
                  <a:pt x="27432" y="493014"/>
                </a:lnTo>
                <a:lnTo>
                  <a:pt x="31859" y="453980"/>
                </a:lnTo>
                <a:lnTo>
                  <a:pt x="39209" y="415930"/>
                </a:lnTo>
                <a:lnTo>
                  <a:pt x="49359" y="378976"/>
                </a:lnTo>
                <a:lnTo>
                  <a:pt x="77575" y="308796"/>
                </a:lnTo>
                <a:lnTo>
                  <a:pt x="115535" y="244330"/>
                </a:lnTo>
                <a:lnTo>
                  <a:pt x="162267" y="186465"/>
                </a:lnTo>
                <a:lnTo>
                  <a:pt x="216798" y="136090"/>
                </a:lnTo>
                <a:lnTo>
                  <a:pt x="278156" y="94094"/>
                </a:lnTo>
                <a:lnTo>
                  <a:pt x="345369" y="61363"/>
                </a:lnTo>
                <a:lnTo>
                  <a:pt x="417465" y="38787"/>
                </a:lnTo>
                <a:lnTo>
                  <a:pt x="455040" y="31585"/>
                </a:lnTo>
                <a:lnTo>
                  <a:pt x="493472" y="27255"/>
                </a:lnTo>
                <a:lnTo>
                  <a:pt x="531876" y="25934"/>
                </a:lnTo>
                <a:lnTo>
                  <a:pt x="546354" y="25992"/>
                </a:lnTo>
                <a:lnTo>
                  <a:pt x="596774" y="29943"/>
                </a:lnTo>
                <a:lnTo>
                  <a:pt x="670618" y="44923"/>
                </a:lnTo>
                <a:lnTo>
                  <a:pt x="740235" y="70404"/>
                </a:lnTo>
                <a:lnTo>
                  <a:pt x="804736" y="105491"/>
                </a:lnTo>
                <a:lnTo>
                  <a:pt x="863231" y="149291"/>
                </a:lnTo>
                <a:lnTo>
                  <a:pt x="914831" y="200909"/>
                </a:lnTo>
                <a:lnTo>
                  <a:pt x="958646" y="259451"/>
                </a:lnTo>
                <a:lnTo>
                  <a:pt x="993786" y="324023"/>
                </a:lnTo>
                <a:lnTo>
                  <a:pt x="1019361" y="393731"/>
                </a:lnTo>
                <a:lnTo>
                  <a:pt x="1034482" y="467681"/>
                </a:lnTo>
                <a:lnTo>
                  <a:pt x="1037844" y="505968"/>
                </a:lnTo>
                <a:lnTo>
                  <a:pt x="1037844" y="518922"/>
                </a:lnTo>
                <a:lnTo>
                  <a:pt x="1038606" y="531876"/>
                </a:lnTo>
                <a:lnTo>
                  <a:pt x="1038606" y="693176"/>
                </a:lnTo>
                <a:lnTo>
                  <a:pt x="1043710" y="677416"/>
                </a:lnTo>
                <a:lnTo>
                  <a:pt x="1053032" y="639030"/>
                </a:lnTo>
                <a:lnTo>
                  <a:pt x="1059497" y="599623"/>
                </a:lnTo>
                <a:lnTo>
                  <a:pt x="1062990" y="559308"/>
                </a:lnTo>
                <a:lnTo>
                  <a:pt x="1063752" y="545592"/>
                </a:lnTo>
                <a:close/>
              </a:path>
              <a:path w="1064259" h="1064260">
                <a:moveTo>
                  <a:pt x="22098" y="533452"/>
                </a:moveTo>
                <a:lnTo>
                  <a:pt x="22098" y="522732"/>
                </a:lnTo>
                <a:lnTo>
                  <a:pt x="762" y="531876"/>
                </a:lnTo>
                <a:lnTo>
                  <a:pt x="762" y="559308"/>
                </a:lnTo>
                <a:lnTo>
                  <a:pt x="3810" y="586424"/>
                </a:lnTo>
                <a:lnTo>
                  <a:pt x="3810" y="541020"/>
                </a:lnTo>
                <a:lnTo>
                  <a:pt x="22098" y="533452"/>
                </a:lnTo>
                <a:close/>
              </a:path>
              <a:path w="1064259" h="1064260">
                <a:moveTo>
                  <a:pt x="25908" y="537210"/>
                </a:moveTo>
                <a:lnTo>
                  <a:pt x="25908" y="531876"/>
                </a:lnTo>
                <a:lnTo>
                  <a:pt x="3810" y="541020"/>
                </a:lnTo>
                <a:lnTo>
                  <a:pt x="4572" y="541020"/>
                </a:lnTo>
                <a:lnTo>
                  <a:pt x="7620" y="544830"/>
                </a:lnTo>
                <a:lnTo>
                  <a:pt x="12954" y="545496"/>
                </a:lnTo>
                <a:lnTo>
                  <a:pt x="13932" y="545519"/>
                </a:lnTo>
                <a:lnTo>
                  <a:pt x="18288" y="544068"/>
                </a:lnTo>
                <a:lnTo>
                  <a:pt x="22860" y="541782"/>
                </a:lnTo>
                <a:lnTo>
                  <a:pt x="25908" y="537210"/>
                </a:lnTo>
                <a:close/>
              </a:path>
              <a:path w="1064259" h="1064260">
                <a:moveTo>
                  <a:pt x="1038606" y="693176"/>
                </a:moveTo>
                <a:lnTo>
                  <a:pt x="1038606" y="545592"/>
                </a:lnTo>
                <a:lnTo>
                  <a:pt x="1037844" y="558546"/>
                </a:lnTo>
                <a:lnTo>
                  <a:pt x="1034277" y="597640"/>
                </a:lnTo>
                <a:lnTo>
                  <a:pt x="1027803" y="635829"/>
                </a:lnTo>
                <a:lnTo>
                  <a:pt x="1018536" y="672997"/>
                </a:lnTo>
                <a:lnTo>
                  <a:pt x="992082" y="743814"/>
                </a:lnTo>
                <a:lnTo>
                  <a:pt x="955833" y="809176"/>
                </a:lnTo>
                <a:lnTo>
                  <a:pt x="910706" y="868167"/>
                </a:lnTo>
                <a:lnTo>
                  <a:pt x="857620" y="919872"/>
                </a:lnTo>
                <a:lnTo>
                  <a:pt x="797491" y="963377"/>
                </a:lnTo>
                <a:lnTo>
                  <a:pt x="731237" y="997765"/>
                </a:lnTo>
                <a:lnTo>
                  <a:pt x="659777" y="1022121"/>
                </a:lnTo>
                <a:lnTo>
                  <a:pt x="622380" y="1030251"/>
                </a:lnTo>
                <a:lnTo>
                  <a:pt x="584026" y="1035530"/>
                </a:lnTo>
                <a:lnTo>
                  <a:pt x="531876" y="1038606"/>
                </a:lnTo>
                <a:lnTo>
                  <a:pt x="480566" y="1035594"/>
                </a:lnTo>
                <a:lnTo>
                  <a:pt x="406265" y="1022568"/>
                </a:lnTo>
                <a:lnTo>
                  <a:pt x="335795" y="998835"/>
                </a:lnTo>
                <a:lnTo>
                  <a:pt x="270500" y="965473"/>
                </a:lnTo>
                <a:lnTo>
                  <a:pt x="210864" y="923157"/>
                </a:lnTo>
                <a:lnTo>
                  <a:pt x="157945" y="872831"/>
                </a:lnTo>
                <a:lnTo>
                  <a:pt x="112657" y="815371"/>
                </a:lnTo>
                <a:lnTo>
                  <a:pt x="75913" y="751654"/>
                </a:lnTo>
                <a:lnTo>
                  <a:pt x="48627" y="682556"/>
                </a:lnTo>
                <a:lnTo>
                  <a:pt x="31713" y="608954"/>
                </a:lnTo>
                <a:lnTo>
                  <a:pt x="27432" y="570738"/>
                </a:lnTo>
                <a:lnTo>
                  <a:pt x="25908" y="537210"/>
                </a:lnTo>
                <a:lnTo>
                  <a:pt x="22860" y="541782"/>
                </a:lnTo>
                <a:lnTo>
                  <a:pt x="18288" y="544068"/>
                </a:lnTo>
                <a:lnTo>
                  <a:pt x="13932" y="545519"/>
                </a:lnTo>
                <a:lnTo>
                  <a:pt x="12954" y="545496"/>
                </a:lnTo>
                <a:lnTo>
                  <a:pt x="7620" y="544830"/>
                </a:lnTo>
                <a:lnTo>
                  <a:pt x="4572" y="541020"/>
                </a:lnTo>
                <a:lnTo>
                  <a:pt x="3810" y="541020"/>
                </a:lnTo>
                <a:lnTo>
                  <a:pt x="3810" y="586424"/>
                </a:lnTo>
                <a:lnTo>
                  <a:pt x="14676" y="654066"/>
                </a:lnTo>
                <a:lnTo>
                  <a:pt x="25327" y="692895"/>
                </a:lnTo>
                <a:lnTo>
                  <a:pt x="38816" y="730526"/>
                </a:lnTo>
                <a:lnTo>
                  <a:pt x="54910" y="766598"/>
                </a:lnTo>
                <a:lnTo>
                  <a:pt x="73591" y="801243"/>
                </a:lnTo>
                <a:lnTo>
                  <a:pt x="94698" y="834265"/>
                </a:lnTo>
                <a:lnTo>
                  <a:pt x="118105" y="865548"/>
                </a:lnTo>
                <a:lnTo>
                  <a:pt x="143686" y="894979"/>
                </a:lnTo>
                <a:lnTo>
                  <a:pt x="171316" y="922443"/>
                </a:lnTo>
                <a:lnTo>
                  <a:pt x="200869" y="947827"/>
                </a:lnTo>
                <a:lnTo>
                  <a:pt x="232219" y="971014"/>
                </a:lnTo>
                <a:lnTo>
                  <a:pt x="265240" y="991892"/>
                </a:lnTo>
                <a:lnTo>
                  <a:pt x="299807" y="1010346"/>
                </a:lnTo>
                <a:lnTo>
                  <a:pt x="335938" y="1026311"/>
                </a:lnTo>
                <a:lnTo>
                  <a:pt x="373077" y="1039522"/>
                </a:lnTo>
                <a:lnTo>
                  <a:pt x="411528" y="1050017"/>
                </a:lnTo>
                <a:lnTo>
                  <a:pt x="451022" y="1057629"/>
                </a:lnTo>
                <a:lnTo>
                  <a:pt x="491434" y="1062246"/>
                </a:lnTo>
                <a:lnTo>
                  <a:pt x="531876" y="1063724"/>
                </a:lnTo>
                <a:lnTo>
                  <a:pt x="546354" y="1063752"/>
                </a:lnTo>
                <a:lnTo>
                  <a:pt x="559308" y="1062990"/>
                </a:lnTo>
                <a:lnTo>
                  <a:pt x="599637" y="1059445"/>
                </a:lnTo>
                <a:lnTo>
                  <a:pt x="639062" y="1052937"/>
                </a:lnTo>
                <a:lnTo>
                  <a:pt x="677466" y="1043581"/>
                </a:lnTo>
                <a:lnTo>
                  <a:pt x="714736" y="1031490"/>
                </a:lnTo>
                <a:lnTo>
                  <a:pt x="750756" y="1016779"/>
                </a:lnTo>
                <a:lnTo>
                  <a:pt x="785411" y="999561"/>
                </a:lnTo>
                <a:lnTo>
                  <a:pt x="818587" y="979952"/>
                </a:lnTo>
                <a:lnTo>
                  <a:pt x="850168" y="958065"/>
                </a:lnTo>
                <a:lnTo>
                  <a:pt x="880041" y="934013"/>
                </a:lnTo>
                <a:lnTo>
                  <a:pt x="908089" y="907913"/>
                </a:lnTo>
                <a:lnTo>
                  <a:pt x="934199" y="879877"/>
                </a:lnTo>
                <a:lnTo>
                  <a:pt x="958255" y="850020"/>
                </a:lnTo>
                <a:lnTo>
                  <a:pt x="980142" y="818456"/>
                </a:lnTo>
                <a:lnTo>
                  <a:pt x="999746" y="785300"/>
                </a:lnTo>
                <a:lnTo>
                  <a:pt x="1016952" y="750665"/>
                </a:lnTo>
                <a:lnTo>
                  <a:pt x="1031645" y="714665"/>
                </a:lnTo>
                <a:lnTo>
                  <a:pt x="1038606" y="693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72831" y="5300535"/>
            <a:ext cx="1455420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600" dirty="0">
                <a:latin typeface="Calibri"/>
                <a:cs typeface="Calibri"/>
              </a:rPr>
              <a:t>Not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FER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6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ec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d. HI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appl</a:t>
            </a:r>
            <a:r>
              <a:rPr sz="1600" spc="-11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110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100" dirty="0">
                <a:solidFill>
                  <a:srgbClr val="0D0D0D"/>
                </a:solidFill>
              </a:rPr>
              <a:t>K</a:t>
            </a:r>
            <a:r>
              <a:rPr spc="-5" dirty="0">
                <a:solidFill>
                  <a:srgbClr val="0D0D0D"/>
                </a:solidFill>
              </a:rPr>
              <a:t>e</a:t>
            </a:r>
            <a:r>
              <a:rPr dirty="0">
                <a:solidFill>
                  <a:srgbClr val="0D0D0D"/>
                </a:solidFill>
              </a:rPr>
              <a:t>y</a:t>
            </a:r>
            <a:r>
              <a:rPr spc="5" dirty="0">
                <a:solidFill>
                  <a:srgbClr val="0D0D0D"/>
                </a:solidFill>
              </a:rPr>
              <a:t> </a:t>
            </a:r>
            <a:r>
              <a:rPr spc="-80" dirty="0">
                <a:solidFill>
                  <a:srgbClr val="0D0D0D"/>
                </a:solidFill>
              </a:rPr>
              <a:t>P</a:t>
            </a:r>
            <a:r>
              <a:rPr spc="-5" dirty="0">
                <a:solidFill>
                  <a:srgbClr val="0D0D0D"/>
                </a:solidFill>
              </a:rPr>
              <a:t>oint</a:t>
            </a:r>
            <a:r>
              <a:rPr dirty="0">
                <a:solidFill>
                  <a:srgbClr val="0D0D0D"/>
                </a:solidFill>
              </a:rPr>
              <a:t>s</a:t>
            </a:r>
            <a:r>
              <a:rPr spc="5" dirty="0">
                <a:solidFill>
                  <a:srgbClr val="0D0D0D"/>
                </a:solidFill>
              </a:rPr>
              <a:t> </a:t>
            </a:r>
            <a:r>
              <a:rPr spc="-5" dirty="0">
                <a:solidFill>
                  <a:srgbClr val="0D0D0D"/>
                </a:solidFill>
              </a:rPr>
              <a:t>t</a:t>
            </a:r>
            <a:r>
              <a:rPr dirty="0">
                <a:solidFill>
                  <a:srgbClr val="0D0D0D"/>
                </a:solidFill>
              </a:rPr>
              <a:t>o</a:t>
            </a:r>
            <a:r>
              <a:rPr spc="5" dirty="0">
                <a:solidFill>
                  <a:srgbClr val="0D0D0D"/>
                </a:solidFill>
              </a:rPr>
              <a:t> </a:t>
            </a:r>
            <a:r>
              <a:rPr spc="-75" dirty="0">
                <a:solidFill>
                  <a:srgbClr val="0D0D0D"/>
                </a:solidFill>
              </a:rPr>
              <a:t>R</a:t>
            </a:r>
            <a:r>
              <a:rPr spc="-5" dirty="0">
                <a:solidFill>
                  <a:srgbClr val="0D0D0D"/>
                </a:solidFill>
              </a:rPr>
              <a:t>emember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599555" cy="329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Properl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de-identifie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any FER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consideration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FIRS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option 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limit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ris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disclosure</a:t>
            </a:r>
            <a:endParaRPr sz="2400">
              <a:latin typeface="Arial Narrow"/>
              <a:cs typeface="Arial Narrow"/>
            </a:endParaRPr>
          </a:p>
          <a:p>
            <a:pPr marL="355600" marR="3556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mos</a:t>
            </a:r>
            <a:r>
              <a:rPr sz="2400" b="1" i="1" dirty="0">
                <a:latin typeface="Arial Narrow"/>
                <a:cs typeface="Arial Narrow"/>
              </a:rPr>
              <a:t>t </a:t>
            </a:r>
            <a:r>
              <a:rPr sz="2400" spc="-5" dirty="0">
                <a:latin typeface="Arial Narrow"/>
                <a:cs typeface="Arial Narrow"/>
              </a:rPr>
              <a:t>cases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approac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sharing </a:t>
            </a:r>
            <a:r>
              <a:rPr sz="2400" dirty="0">
                <a:latin typeface="Arial Narrow"/>
                <a:cs typeface="Arial Narrow"/>
              </a:rPr>
              <a:t>PII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non-profit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organizations</a:t>
            </a:r>
            <a:endParaRPr sz="2400">
              <a:latin typeface="Arial Narrow"/>
              <a:cs typeface="Arial Narrow"/>
            </a:endParaRPr>
          </a:p>
          <a:p>
            <a:pPr marL="355600" marR="7620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Director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ofte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misunderstood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Opt-out provision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do</a:t>
            </a:r>
            <a:r>
              <a:rPr sz="2400" u="heavy" spc="15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no</a:t>
            </a:r>
            <a:r>
              <a:rPr sz="2400" u="heavy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preven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under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Audit/Evaluation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School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ficial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1138" y="5481827"/>
            <a:ext cx="1837689" cy="183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3210" algn="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1138" y="5481827"/>
            <a:ext cx="1837182" cy="183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Sharin</a:t>
            </a:r>
            <a:r>
              <a:rPr dirty="0"/>
              <a:t>g</a:t>
            </a:r>
            <a:r>
              <a:rPr spc="5" dirty="0"/>
              <a:t> </a:t>
            </a:r>
            <a:r>
              <a:rPr dirty="0"/>
              <a:t>=</a:t>
            </a:r>
            <a:r>
              <a:rPr spc="-10" dirty="0"/>
              <a:t> </a:t>
            </a:r>
            <a:r>
              <a:rPr spc="-5" dirty="0"/>
              <a:t>Dis</a:t>
            </a:r>
            <a:r>
              <a:rPr spc="-85" dirty="0"/>
              <a:t>c</a:t>
            </a:r>
            <a:r>
              <a:rPr spc="-5" dirty="0"/>
              <a:t>losu</a:t>
            </a:r>
            <a:r>
              <a:rPr spc="45" dirty="0"/>
              <a:t>r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4078" y="2827812"/>
            <a:ext cx="6812280" cy="238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tabLst>
                <a:tab pos="5843270" algn="l"/>
              </a:tabLst>
            </a:pPr>
            <a:r>
              <a:rPr sz="3200" i="1" spc="-20" dirty="0">
                <a:solidFill>
                  <a:srgbClr val="FF0000"/>
                </a:solidFill>
                <a:latin typeface="Arial Narrow"/>
                <a:cs typeface="Arial Narrow"/>
              </a:rPr>
              <a:t>Remember:</a:t>
            </a:r>
            <a:r>
              <a:rPr sz="3200" i="1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There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no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“data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sharing”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	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or “research”</a:t>
            </a:r>
            <a:r>
              <a:rPr sz="32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clause</a:t>
            </a:r>
            <a:r>
              <a:rPr sz="32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in</a:t>
            </a:r>
            <a:r>
              <a:rPr sz="32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20" dirty="0">
                <a:solidFill>
                  <a:srgbClr val="FF0000"/>
                </a:solidFill>
                <a:latin typeface="Arial Narrow"/>
                <a:cs typeface="Arial Narrow"/>
              </a:rPr>
              <a:t>FER</a:t>
            </a:r>
            <a:r>
              <a:rPr sz="3200" i="1" spc="-26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A,</a:t>
            </a:r>
            <a:r>
              <a:rPr sz="32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rathe</a:t>
            </a:r>
            <a:r>
              <a:rPr sz="3200" i="1" spc="-190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3200" i="1" spc="-10" dirty="0">
                <a:solidFill>
                  <a:srgbClr val="FF0000"/>
                </a:solidFill>
                <a:latin typeface="Arial Narrow"/>
                <a:cs typeface="Arial Narrow"/>
              </a:rPr>
              <a:t>,</a:t>
            </a:r>
            <a:r>
              <a:rPr sz="32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sharing</a:t>
            </a:r>
            <a:r>
              <a:rPr sz="32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of student</a:t>
            </a:r>
            <a:r>
              <a:rPr sz="3200" i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PII</a:t>
            </a:r>
            <a:r>
              <a:rPr sz="3200" i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sz="3200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considered</a:t>
            </a:r>
            <a:r>
              <a:rPr sz="32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“disclosure”</a:t>
            </a:r>
            <a:r>
              <a:rPr sz="32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under FER</a:t>
            </a:r>
            <a:r>
              <a:rPr sz="3200" i="1" spc="-26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3200" i="1" spc="-20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3200" i="1" spc="-17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and</a:t>
            </a:r>
            <a:r>
              <a:rPr sz="32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sz="32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only</a:t>
            </a:r>
            <a:r>
              <a:rPr sz="32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allowable</a:t>
            </a:r>
            <a:r>
              <a:rPr sz="32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under</a:t>
            </a:r>
            <a:r>
              <a:rPr sz="32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200" i="1" spc="-15" dirty="0">
                <a:solidFill>
                  <a:srgbClr val="FF0000"/>
                </a:solidFill>
                <a:latin typeface="Arial Narrow"/>
                <a:cs typeface="Arial Narrow"/>
              </a:rPr>
              <a:t>specific circumstances.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FER</a:t>
            </a:r>
            <a:r>
              <a:rPr spc="-260" dirty="0"/>
              <a:t>P</a:t>
            </a:r>
            <a:r>
              <a:rPr spc="-200" dirty="0"/>
              <a:t>A</a:t>
            </a:r>
            <a:r>
              <a:rPr spc="-80" dirty="0"/>
              <a:t>’</a:t>
            </a:r>
            <a:r>
              <a:rPr dirty="0"/>
              <a:t>s</a:t>
            </a:r>
            <a:r>
              <a:rPr spc="10" dirty="0"/>
              <a:t> </a:t>
            </a:r>
            <a:r>
              <a:rPr spc="-30" dirty="0"/>
              <a:t>A</a:t>
            </a:r>
            <a:r>
              <a:rPr spc="-5" dirty="0"/>
              <a:t>udi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10" dirty="0"/>
              <a:t> </a:t>
            </a:r>
            <a:r>
              <a:rPr spc="-5" dirty="0"/>
              <a:t>Evalu</a:t>
            </a:r>
            <a:r>
              <a:rPr spc="-60" dirty="0"/>
              <a:t>a</a:t>
            </a:r>
            <a:r>
              <a:rPr spc="-5" dirty="0"/>
              <a:t>tion E</a:t>
            </a:r>
            <a:r>
              <a:rPr spc="-60" dirty="0"/>
              <a:t>x</a:t>
            </a:r>
            <a:r>
              <a:rPr spc="-5" dirty="0"/>
              <a:t>ception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 marR="5080">
              <a:lnSpc>
                <a:spcPct val="100000"/>
              </a:lnSpc>
            </a:pPr>
            <a:r>
              <a:rPr dirty="0"/>
              <a:t>A</a:t>
            </a:r>
            <a:r>
              <a:rPr spc="-110" dirty="0"/>
              <a:t> </a:t>
            </a:r>
            <a:r>
              <a:rPr spc="-5" dirty="0"/>
              <a:t>stat</a:t>
            </a:r>
            <a:r>
              <a:rPr dirty="0"/>
              <a:t>e</a:t>
            </a:r>
            <a:r>
              <a:rPr spc="30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loca</a:t>
            </a:r>
            <a:r>
              <a:rPr dirty="0"/>
              <a:t>l</a:t>
            </a:r>
            <a:r>
              <a:rPr spc="30" dirty="0"/>
              <a:t> </a:t>
            </a:r>
            <a:r>
              <a:rPr spc="-5" dirty="0"/>
              <a:t>educationa</a:t>
            </a:r>
            <a:r>
              <a:rPr dirty="0"/>
              <a:t>l</a:t>
            </a:r>
            <a:r>
              <a:rPr spc="30" dirty="0"/>
              <a:t> </a:t>
            </a:r>
            <a:r>
              <a:rPr spc="-5" dirty="0"/>
              <a:t>authorit</a:t>
            </a:r>
            <a:r>
              <a:rPr dirty="0"/>
              <a:t>y</a:t>
            </a:r>
            <a:r>
              <a:rPr spc="30" dirty="0"/>
              <a:t> </a:t>
            </a:r>
            <a:r>
              <a:rPr spc="-5" dirty="0"/>
              <a:t>ma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designat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third part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thei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“authorize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representative</a:t>
            </a:r>
            <a:r>
              <a:rPr dirty="0"/>
              <a:t>”</a:t>
            </a:r>
            <a:r>
              <a:rPr spc="20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the</a:t>
            </a:r>
            <a:r>
              <a:rPr dirty="0"/>
              <a:t>n</a:t>
            </a:r>
            <a:r>
              <a:rPr spc="30" dirty="0"/>
              <a:t> </a:t>
            </a:r>
            <a:r>
              <a:rPr spc="-5" dirty="0"/>
              <a:t>disclose PI</a:t>
            </a:r>
            <a:r>
              <a:rPr dirty="0"/>
              <a:t>I</a:t>
            </a:r>
            <a:r>
              <a:rPr spc="15" dirty="0"/>
              <a:t> </a:t>
            </a:r>
            <a:r>
              <a:rPr spc="-5" dirty="0"/>
              <a:t>fro</a:t>
            </a:r>
            <a:r>
              <a:rPr dirty="0"/>
              <a:t>m</a:t>
            </a:r>
            <a:r>
              <a:rPr spc="15" dirty="0"/>
              <a:t> </a:t>
            </a:r>
            <a:r>
              <a:rPr spc="-5" dirty="0"/>
              <a:t>educatio</a:t>
            </a:r>
            <a:r>
              <a:rPr dirty="0"/>
              <a:t>n</a:t>
            </a:r>
            <a:r>
              <a:rPr spc="30" dirty="0"/>
              <a:t> </a:t>
            </a:r>
            <a:r>
              <a:rPr spc="-5" dirty="0"/>
              <a:t>record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15" dirty="0"/>
              <a:t> </a:t>
            </a:r>
            <a:r>
              <a:rPr spc="-5" dirty="0"/>
              <a:t>the</a:t>
            </a:r>
            <a:r>
              <a:rPr dirty="0"/>
              <a:t>m</a:t>
            </a:r>
            <a:r>
              <a:rPr spc="15" dirty="0"/>
              <a:t> </a:t>
            </a:r>
            <a:r>
              <a:rPr spc="-5" dirty="0"/>
              <a:t>fo</a:t>
            </a:r>
            <a:r>
              <a:rPr dirty="0"/>
              <a:t>r</a:t>
            </a:r>
            <a:r>
              <a:rPr spc="1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purpose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of conductin</a:t>
            </a:r>
            <a:r>
              <a:rPr dirty="0"/>
              <a:t>g</a:t>
            </a:r>
            <a:r>
              <a:rPr spc="25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audi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evaluatio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2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federa</a:t>
            </a:r>
            <a:r>
              <a:rPr dirty="0"/>
              <a:t>l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state- </a:t>
            </a:r>
            <a:r>
              <a:rPr dirty="0"/>
              <a:t>supported</a:t>
            </a:r>
            <a:r>
              <a:rPr spc="30" dirty="0"/>
              <a:t> </a:t>
            </a:r>
            <a:r>
              <a:rPr dirty="0"/>
              <a:t>education</a:t>
            </a:r>
            <a:r>
              <a:rPr spc="30" dirty="0"/>
              <a:t> </a:t>
            </a:r>
            <a:r>
              <a:rPr dirty="0"/>
              <a:t>program.</a:t>
            </a:r>
          </a:p>
        </p:txBody>
      </p:sp>
      <p:sp>
        <p:nvSpPr>
          <p:cNvPr id="4" name="object 4"/>
          <p:cNvSpPr/>
          <p:nvPr/>
        </p:nvSpPr>
        <p:spPr>
          <a:xfrm>
            <a:off x="5461253" y="3915155"/>
            <a:ext cx="3088385" cy="2839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FER</a:t>
            </a:r>
            <a:r>
              <a:rPr spc="-260" dirty="0"/>
              <a:t>P</a:t>
            </a:r>
            <a:r>
              <a:rPr spc="-200" dirty="0"/>
              <a:t>A</a:t>
            </a:r>
            <a:r>
              <a:rPr spc="-80" dirty="0"/>
              <a:t>’</a:t>
            </a:r>
            <a:r>
              <a:rPr dirty="0"/>
              <a:t>s</a:t>
            </a:r>
            <a:r>
              <a:rPr spc="10" dirty="0"/>
              <a:t> </a:t>
            </a:r>
            <a:r>
              <a:rPr spc="-30" dirty="0"/>
              <a:t>A</a:t>
            </a:r>
            <a:r>
              <a:rPr spc="-5" dirty="0"/>
              <a:t>udi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Evalu</a:t>
            </a:r>
            <a:r>
              <a:rPr spc="-60" dirty="0"/>
              <a:t>a</a:t>
            </a:r>
            <a:r>
              <a:rPr spc="-5" dirty="0"/>
              <a:t>tion E</a:t>
            </a:r>
            <a:r>
              <a:rPr spc="-60" dirty="0"/>
              <a:t>x</a:t>
            </a:r>
            <a:r>
              <a:rPr spc="-5" dirty="0"/>
              <a:t>ceptio</a:t>
            </a:r>
            <a:r>
              <a:rPr dirty="0"/>
              <a:t>n</a:t>
            </a:r>
            <a:r>
              <a:rPr spc="10" dirty="0"/>
              <a:t> </a:t>
            </a:r>
            <a:r>
              <a:rPr dirty="0"/>
              <a:t>-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65290" cy="419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 marR="351790" indent="-4572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579755" algn="l"/>
              </a:tabLst>
            </a:pPr>
            <a:r>
              <a:rPr sz="2400" spc="-5" dirty="0">
                <a:latin typeface="Arial Narrow"/>
                <a:cs typeface="Arial Narrow"/>
              </a:rPr>
              <a:t>Disclosin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educational </a:t>
            </a:r>
            <a:r>
              <a:rPr sz="2400" dirty="0">
                <a:latin typeface="Arial Narrow"/>
                <a:cs typeface="Arial Narrow"/>
              </a:rPr>
              <a:t>authority</a:t>
            </a:r>
            <a:endParaRPr sz="2400">
              <a:latin typeface="Arial Narrow"/>
              <a:cs typeface="Arial Narrow"/>
            </a:endParaRPr>
          </a:p>
          <a:p>
            <a:pPr marL="579120" marR="978535" indent="-4572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579755" algn="l"/>
              </a:tabLst>
            </a:pP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evaluatio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state- </a:t>
            </a:r>
            <a:r>
              <a:rPr sz="2400" dirty="0">
                <a:latin typeface="Arial Narrow"/>
                <a:cs typeface="Arial Narrow"/>
              </a:rPr>
              <a:t>supported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program</a:t>
            </a:r>
            <a:endParaRPr sz="2400">
              <a:latin typeface="Arial Narrow"/>
              <a:cs typeface="Arial Narrow"/>
            </a:endParaRPr>
          </a:p>
          <a:p>
            <a:pPr marL="579120" marR="5080" indent="-457200">
              <a:lnSpc>
                <a:spcPct val="100000"/>
              </a:lnSpc>
              <a:spcBef>
                <a:spcPts val="1595"/>
              </a:spcBef>
              <a:buClr>
                <a:srgbClr val="002596"/>
              </a:buClr>
              <a:buFont typeface="Wingdings"/>
              <a:buChar char=""/>
              <a:tabLst>
                <a:tab pos="579755" algn="l"/>
              </a:tabLst>
            </a:pP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designat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recipient </a:t>
            </a:r>
            <a:r>
              <a:rPr sz="2400" dirty="0">
                <a:latin typeface="Arial Narrow"/>
                <a:cs typeface="Arial Narrow"/>
              </a:rPr>
              <a:t>as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authorized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representative</a:t>
            </a:r>
            <a:endParaRPr sz="2400">
              <a:latin typeface="Arial Narrow"/>
              <a:cs typeface="Arial Narrow"/>
            </a:endParaRPr>
          </a:p>
          <a:p>
            <a:pPr marL="579120" marR="786765" indent="-4572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579755" algn="l"/>
              </a:tabLst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includ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numbe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 require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elements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Arial Narrow"/>
                <a:cs typeface="Arial Narrow"/>
              </a:rPr>
              <a:t>(see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“Guidance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on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Reasonable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Methods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and</a:t>
            </a:r>
            <a:r>
              <a:rPr sz="1800" i="1" spc="10" dirty="0">
                <a:latin typeface="Arial Narrow"/>
                <a:cs typeface="Arial Narrow"/>
              </a:rPr>
              <a:t> </a:t>
            </a:r>
            <a:r>
              <a:rPr sz="1800" i="1" spc="-35" dirty="0">
                <a:latin typeface="Arial Narrow"/>
                <a:cs typeface="Arial Narrow"/>
              </a:rPr>
              <a:t>W</a:t>
            </a:r>
            <a:r>
              <a:rPr sz="1800" i="1" dirty="0">
                <a:latin typeface="Arial Narrow"/>
                <a:cs typeface="Arial Narrow"/>
              </a:rPr>
              <a:t>ritten</a:t>
            </a:r>
            <a:r>
              <a:rPr sz="1800" i="1" spc="-100" dirty="0">
                <a:latin typeface="Arial Narrow"/>
                <a:cs typeface="Arial Narrow"/>
              </a:rPr>
              <a:t> </a:t>
            </a:r>
            <a:r>
              <a:rPr sz="1800" i="1" dirty="0">
                <a:latin typeface="Arial Narrow"/>
                <a:cs typeface="Arial Narrow"/>
              </a:rPr>
              <a:t>Agreements”)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FER</a:t>
            </a:r>
            <a:r>
              <a:rPr spc="-260" dirty="0"/>
              <a:t>P</a:t>
            </a:r>
            <a:r>
              <a:rPr spc="-200" dirty="0"/>
              <a:t>A</a:t>
            </a:r>
            <a:r>
              <a:rPr spc="-80" dirty="0"/>
              <a:t>’</a:t>
            </a:r>
            <a:r>
              <a:rPr dirty="0"/>
              <a:t>s</a:t>
            </a:r>
            <a:r>
              <a:rPr spc="10" dirty="0"/>
              <a:t> </a:t>
            </a:r>
            <a:r>
              <a:rPr spc="-30" dirty="0"/>
              <a:t>A</a:t>
            </a:r>
            <a:r>
              <a:rPr spc="-5" dirty="0"/>
              <a:t>udi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Evalu</a:t>
            </a:r>
            <a:r>
              <a:rPr spc="-60" dirty="0"/>
              <a:t>a</a:t>
            </a:r>
            <a:r>
              <a:rPr spc="-5" dirty="0"/>
              <a:t>tion E</a:t>
            </a:r>
            <a:r>
              <a:rPr spc="-60" dirty="0"/>
              <a:t>x</a:t>
            </a:r>
            <a:r>
              <a:rPr spc="-5" dirty="0"/>
              <a:t>ceptio</a:t>
            </a:r>
            <a:r>
              <a:rPr dirty="0"/>
              <a:t>n</a:t>
            </a:r>
            <a:r>
              <a:rPr spc="10" dirty="0"/>
              <a:t> </a:t>
            </a:r>
            <a:r>
              <a:rPr dirty="0"/>
              <a:t>-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86880" cy="278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recipien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must: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6004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Compl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term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agreement;</a:t>
            </a:r>
            <a:endParaRPr sz="2400">
              <a:latin typeface="Arial Narrow"/>
              <a:cs typeface="Arial Narrow"/>
            </a:endParaRPr>
          </a:p>
          <a:p>
            <a:pPr marL="360045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purpose;</a:t>
            </a:r>
            <a:endParaRPr sz="2400">
              <a:latin typeface="Arial Narrow"/>
              <a:cs typeface="Arial Narrow"/>
            </a:endParaRPr>
          </a:p>
          <a:p>
            <a:pPr marL="360045" indent="-342900">
              <a:lnSpc>
                <a:spcPct val="100000"/>
              </a:lnSpc>
              <a:spcBef>
                <a:spcPts val="1595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Protec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furthe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othe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uses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360045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Destro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longe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evaluation.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dirty="0"/>
              <a:t>S</a:t>
            </a:r>
            <a:r>
              <a:rPr spc="-60" dirty="0"/>
              <a:t>c</a:t>
            </a:r>
            <a:r>
              <a:rPr dirty="0"/>
              <a:t>hool</a:t>
            </a:r>
            <a:r>
              <a:rPr spc="5" dirty="0"/>
              <a:t> </a:t>
            </a:r>
            <a:r>
              <a:rPr dirty="0"/>
              <a:t>O</a:t>
            </a:r>
            <a:r>
              <a:rPr spc="70" dirty="0"/>
              <a:t>f</a:t>
            </a:r>
            <a:r>
              <a:rPr dirty="0"/>
              <a:t>ficial</a:t>
            </a:r>
            <a:r>
              <a:rPr spc="-25" dirty="0"/>
              <a:t> </a:t>
            </a:r>
            <a:r>
              <a:rPr dirty="0"/>
              <a:t>E</a:t>
            </a:r>
            <a:r>
              <a:rPr spc="-60" dirty="0"/>
              <a:t>x</a:t>
            </a:r>
            <a:r>
              <a:rPr dirty="0"/>
              <a:t>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65925" cy="329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School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LEA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under FER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thir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if 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outsid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party:</a:t>
            </a:r>
            <a:endParaRPr sz="2400">
              <a:latin typeface="Arial Narrow"/>
              <a:cs typeface="Arial Narrow"/>
            </a:endParaRPr>
          </a:p>
          <a:p>
            <a:pPr marL="360045" marR="207010" indent="-347345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Perform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service/functio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school/distric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 </a:t>
            </a:r>
            <a:r>
              <a:rPr sz="2400" dirty="0">
                <a:latin typeface="Arial Narrow"/>
                <a:cs typeface="Arial Narrow"/>
              </a:rPr>
              <a:t>which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would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otherwise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use </a:t>
            </a:r>
            <a:r>
              <a:rPr sz="2400" spc="-5" dirty="0">
                <a:latin typeface="Arial Narrow"/>
                <a:cs typeface="Arial Narrow"/>
              </a:rPr>
              <a:t>it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ow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employees</a:t>
            </a:r>
            <a:endParaRPr sz="2400">
              <a:latin typeface="Arial Narrow"/>
              <a:cs typeface="Arial Narrow"/>
            </a:endParaRPr>
          </a:p>
          <a:p>
            <a:pPr marL="360045" marR="126364" indent="-347345">
              <a:lnSpc>
                <a:spcPct val="100000"/>
              </a:lnSpc>
              <a:spcBef>
                <a:spcPts val="1595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direc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contro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organizatio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regard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use/maintenance</a:t>
            </a:r>
            <a:r>
              <a:rPr sz="2400" spc="4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dirty="0"/>
              <a:t>S</a:t>
            </a:r>
            <a:r>
              <a:rPr spc="-60" dirty="0"/>
              <a:t>c</a:t>
            </a:r>
            <a:r>
              <a:rPr dirty="0"/>
              <a:t>hool</a:t>
            </a:r>
            <a:r>
              <a:rPr spc="5" dirty="0"/>
              <a:t> </a:t>
            </a:r>
            <a:r>
              <a:rPr dirty="0"/>
              <a:t>O</a:t>
            </a:r>
            <a:r>
              <a:rPr spc="70" dirty="0"/>
              <a:t>f</a:t>
            </a:r>
            <a:r>
              <a:rPr dirty="0"/>
              <a:t>ficial</a:t>
            </a:r>
            <a:r>
              <a:rPr spc="-25" dirty="0"/>
              <a:t> </a:t>
            </a:r>
            <a:r>
              <a:rPr dirty="0"/>
              <a:t>E</a:t>
            </a:r>
            <a:r>
              <a:rPr spc="-60" dirty="0"/>
              <a:t>x</a:t>
            </a:r>
            <a:r>
              <a:rPr dirty="0"/>
              <a:t>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62115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marR="5080" indent="-347345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Use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manne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consisten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definitio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legitimate </a:t>
            </a:r>
            <a:r>
              <a:rPr sz="2400" dirty="0">
                <a:latin typeface="Arial Narrow"/>
                <a:cs typeface="Arial Narrow"/>
              </a:rPr>
              <a:t>educational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interest,”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specified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school/LE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annual </a:t>
            </a:r>
            <a:r>
              <a:rPr sz="2400" spc="-5" dirty="0">
                <a:latin typeface="Arial Narrow"/>
                <a:cs typeface="Arial Narrow"/>
              </a:rPr>
              <a:t>notificatio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right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</a:t>
            </a:r>
            <a:endParaRPr sz="2400">
              <a:latin typeface="Arial Narrow"/>
              <a:cs typeface="Arial Narrow"/>
            </a:endParaRPr>
          </a:p>
          <a:p>
            <a:pPr marL="360045" marR="1264285" indent="-347345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re-disclos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 </a:t>
            </a:r>
            <a:r>
              <a:rPr sz="2400" dirty="0">
                <a:latin typeface="Arial Narrow"/>
                <a:cs typeface="Arial Narrow"/>
              </a:rPr>
              <a:t>unauthorized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purposes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322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5" dirty="0"/>
              <a:t>Studie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-60" dirty="0"/>
              <a:t>x</a:t>
            </a:r>
            <a:r>
              <a:rPr spc="-5" dirty="0"/>
              <a:t>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1066"/>
            <a:ext cx="6283960" cy="3694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944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“Fo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schools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districts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</a:t>
            </a:r>
            <a:r>
              <a:rPr sz="2400" dirty="0">
                <a:latin typeface="Arial Narrow"/>
                <a:cs typeface="Arial Narrow"/>
              </a:rPr>
              <a:t>postsecondary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institutions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Studie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Developing,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validating,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administering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predictive </a:t>
            </a:r>
            <a:r>
              <a:rPr sz="2400" spc="-5" dirty="0">
                <a:latin typeface="Arial Narrow"/>
                <a:cs typeface="Arial Narrow"/>
              </a:rPr>
              <a:t>tests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Administerin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ai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Improving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instruction.</a:t>
            </a:r>
            <a:endParaRPr sz="2400">
              <a:latin typeface="Arial Narrow"/>
              <a:cs typeface="Arial Narrow"/>
            </a:endParaRPr>
          </a:p>
          <a:p>
            <a:pPr marL="353695" indent="-28575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4330" algn="l"/>
              </a:tabLst>
            </a:pPr>
            <a:r>
              <a:rPr sz="2400" spc="-35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3145" y="2128248"/>
            <a:ext cx="6757034" cy="400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35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must</a:t>
            </a:r>
            <a:endParaRPr sz="2400">
              <a:latin typeface="Arial Narrow"/>
              <a:cs typeface="Arial Narrow"/>
            </a:endParaRPr>
          </a:p>
          <a:p>
            <a:pPr marL="755650" marR="66675" lvl="1" indent="-28575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Specif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scope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duratio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study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disclosed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Requir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organizatio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</a:t>
            </a:r>
            <a:endParaRPr sz="24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mee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purpose(s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study</a:t>
            </a:r>
            <a:endParaRPr sz="24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limi</a:t>
            </a:r>
            <a:r>
              <a:rPr sz="2400" dirty="0">
                <a:latin typeface="Arial Narrow"/>
                <a:cs typeface="Arial Narrow"/>
              </a:rPr>
              <a:t>t </a:t>
            </a:r>
            <a:r>
              <a:rPr sz="2400" spc="-5" dirty="0">
                <a:latin typeface="Arial Narrow"/>
                <a:cs typeface="Arial Narrow"/>
              </a:rPr>
              <a:t>acces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legitimat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interests</a:t>
            </a:r>
            <a:endParaRPr sz="2400">
              <a:latin typeface="Arial Narrow"/>
              <a:cs typeface="Arial Narrow"/>
            </a:endParaRPr>
          </a:p>
          <a:p>
            <a:pPr marL="1155700" marR="38354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destro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upo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completio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specif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tim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perio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 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destroyed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Writte</a:t>
            </a:r>
            <a:r>
              <a:rPr dirty="0"/>
              <a:t>n</a:t>
            </a:r>
            <a:r>
              <a:rPr spc="20" dirty="0"/>
              <a:t> </a:t>
            </a:r>
            <a:r>
              <a:rPr spc="-5" dirty="0"/>
              <a:t>A</a:t>
            </a:r>
            <a:r>
              <a:rPr spc="50" dirty="0"/>
              <a:t>g</a:t>
            </a:r>
            <a:r>
              <a:rPr spc="45" dirty="0"/>
              <a:t>r</a:t>
            </a:r>
            <a:r>
              <a:rPr spc="-5" dirty="0"/>
              <a:t>eements</a:t>
            </a:r>
            <a:r>
              <a:rPr dirty="0"/>
              <a:t>:</a:t>
            </a:r>
            <a:r>
              <a:rPr spc="20" dirty="0"/>
              <a:t> </a:t>
            </a:r>
            <a:r>
              <a:rPr spc="-5" dirty="0"/>
              <a:t>Studies E</a:t>
            </a:r>
            <a:r>
              <a:rPr spc="-60" dirty="0"/>
              <a:t>x</a:t>
            </a:r>
            <a:r>
              <a:rPr spc="-5" dirty="0"/>
              <a:t>ception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0689" y="692658"/>
            <a:ext cx="6997065" cy="1155700"/>
          </a:xfrm>
          <a:custGeom>
            <a:avLst/>
            <a:gdLst/>
            <a:ahLst/>
            <a:cxnLst/>
            <a:rect l="l" t="t" r="r" b="b"/>
            <a:pathLst>
              <a:path w="6997065" h="1155700">
                <a:moveTo>
                  <a:pt x="6996683" y="1153667"/>
                </a:moveTo>
                <a:lnTo>
                  <a:pt x="6996683" y="2285"/>
                </a:lnTo>
                <a:lnTo>
                  <a:pt x="6994398" y="0"/>
                </a:lnTo>
                <a:lnTo>
                  <a:pt x="2285" y="0"/>
                </a:lnTo>
                <a:lnTo>
                  <a:pt x="0" y="2286"/>
                </a:lnTo>
                <a:lnTo>
                  <a:pt x="0" y="1153668"/>
                </a:lnTo>
                <a:lnTo>
                  <a:pt x="2286" y="1155192"/>
                </a:lnTo>
                <a:lnTo>
                  <a:pt x="5334" y="1155192"/>
                </a:lnTo>
                <a:lnTo>
                  <a:pt x="5334" y="9144"/>
                </a:lnTo>
                <a:lnTo>
                  <a:pt x="9906" y="4572"/>
                </a:lnTo>
                <a:lnTo>
                  <a:pt x="9905" y="9144"/>
                </a:lnTo>
                <a:lnTo>
                  <a:pt x="6986778" y="9143"/>
                </a:lnTo>
                <a:lnTo>
                  <a:pt x="6986778" y="4571"/>
                </a:lnTo>
                <a:lnTo>
                  <a:pt x="6991350" y="9143"/>
                </a:lnTo>
                <a:lnTo>
                  <a:pt x="6991350" y="1155191"/>
                </a:lnTo>
                <a:lnTo>
                  <a:pt x="6994398" y="1155191"/>
                </a:lnTo>
                <a:lnTo>
                  <a:pt x="6996683" y="1153667"/>
                </a:lnTo>
                <a:close/>
              </a:path>
              <a:path w="6997065" h="1155700">
                <a:moveTo>
                  <a:pt x="9905" y="9144"/>
                </a:moveTo>
                <a:lnTo>
                  <a:pt x="9906" y="4572"/>
                </a:lnTo>
                <a:lnTo>
                  <a:pt x="5334" y="9144"/>
                </a:lnTo>
                <a:lnTo>
                  <a:pt x="9905" y="9144"/>
                </a:lnTo>
                <a:close/>
              </a:path>
              <a:path w="6997065" h="1155700">
                <a:moveTo>
                  <a:pt x="9905" y="1146048"/>
                </a:moveTo>
                <a:lnTo>
                  <a:pt x="9905" y="9144"/>
                </a:lnTo>
                <a:lnTo>
                  <a:pt x="5334" y="9144"/>
                </a:lnTo>
                <a:lnTo>
                  <a:pt x="5334" y="1146048"/>
                </a:lnTo>
                <a:lnTo>
                  <a:pt x="9905" y="1146048"/>
                </a:lnTo>
                <a:close/>
              </a:path>
              <a:path w="6997065" h="1155700">
                <a:moveTo>
                  <a:pt x="6991350" y="1146047"/>
                </a:moveTo>
                <a:lnTo>
                  <a:pt x="5334" y="1146048"/>
                </a:lnTo>
                <a:lnTo>
                  <a:pt x="9906" y="1150620"/>
                </a:lnTo>
                <a:lnTo>
                  <a:pt x="9905" y="1155192"/>
                </a:lnTo>
                <a:lnTo>
                  <a:pt x="6986778" y="1155191"/>
                </a:lnTo>
                <a:lnTo>
                  <a:pt x="6986778" y="1150619"/>
                </a:lnTo>
                <a:lnTo>
                  <a:pt x="6991350" y="1146047"/>
                </a:lnTo>
                <a:close/>
              </a:path>
              <a:path w="6997065" h="1155700">
                <a:moveTo>
                  <a:pt x="9905" y="1155192"/>
                </a:moveTo>
                <a:lnTo>
                  <a:pt x="9906" y="1150620"/>
                </a:lnTo>
                <a:lnTo>
                  <a:pt x="5334" y="1146048"/>
                </a:lnTo>
                <a:lnTo>
                  <a:pt x="5334" y="1155192"/>
                </a:lnTo>
                <a:lnTo>
                  <a:pt x="9905" y="1155192"/>
                </a:lnTo>
                <a:close/>
              </a:path>
              <a:path w="6997065" h="1155700">
                <a:moveTo>
                  <a:pt x="6991350" y="9143"/>
                </a:moveTo>
                <a:lnTo>
                  <a:pt x="6986778" y="4571"/>
                </a:lnTo>
                <a:lnTo>
                  <a:pt x="6986778" y="9143"/>
                </a:lnTo>
                <a:lnTo>
                  <a:pt x="6991350" y="9143"/>
                </a:lnTo>
                <a:close/>
              </a:path>
              <a:path w="6997065" h="1155700">
                <a:moveTo>
                  <a:pt x="6991350" y="1146047"/>
                </a:moveTo>
                <a:lnTo>
                  <a:pt x="6991350" y="9143"/>
                </a:lnTo>
                <a:lnTo>
                  <a:pt x="6986778" y="9143"/>
                </a:lnTo>
                <a:lnTo>
                  <a:pt x="6986778" y="1146047"/>
                </a:lnTo>
                <a:lnTo>
                  <a:pt x="6991350" y="1146047"/>
                </a:lnTo>
                <a:close/>
              </a:path>
              <a:path w="6997065" h="1155700">
                <a:moveTo>
                  <a:pt x="6991350" y="1155191"/>
                </a:moveTo>
                <a:lnTo>
                  <a:pt x="6991350" y="1146047"/>
                </a:lnTo>
                <a:lnTo>
                  <a:pt x="6986778" y="1150619"/>
                </a:lnTo>
                <a:lnTo>
                  <a:pt x="6986778" y="1155191"/>
                </a:lnTo>
                <a:lnTo>
                  <a:pt x="6991350" y="1155191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4764" y="859610"/>
            <a:ext cx="617156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100" dirty="0">
                <a:latin typeface="Arial Black"/>
                <a:cs typeface="Arial Black"/>
              </a:rPr>
              <a:t>W</a:t>
            </a:r>
            <a:r>
              <a:rPr sz="3000" b="1" spc="-5" dirty="0">
                <a:latin typeface="Arial Black"/>
                <a:cs typeface="Arial Black"/>
              </a:rPr>
              <a:t>h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t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dirty="0">
                <a:latin typeface="Arial Black"/>
                <a:cs typeface="Arial Black"/>
              </a:rPr>
              <a:t>Is </a:t>
            </a:r>
            <a:r>
              <a:rPr sz="3000" b="1" spc="-80" dirty="0">
                <a:latin typeface="Arial Black"/>
                <a:cs typeface="Arial Black"/>
              </a:rPr>
              <a:t>P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7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s</a:t>
            </a:r>
            <a:r>
              <a:rPr sz="3000" b="1" dirty="0">
                <a:latin typeface="Arial Black"/>
                <a:cs typeface="Arial Black"/>
              </a:rPr>
              <a:t>onal</a:t>
            </a:r>
            <a:r>
              <a:rPr sz="3000" b="1" spc="55" dirty="0">
                <a:latin typeface="Arial Black"/>
                <a:cs typeface="Arial Black"/>
              </a:rPr>
              <a:t>l</a:t>
            </a:r>
            <a:r>
              <a:rPr sz="3000" b="1" dirty="0">
                <a:latin typeface="Arial Black"/>
                <a:cs typeface="Arial Black"/>
              </a:rPr>
              <a:t>y </a:t>
            </a:r>
            <a:r>
              <a:rPr sz="3000" b="1" spc="-5" dirty="0">
                <a:latin typeface="Arial Black"/>
                <a:cs typeface="Arial Black"/>
              </a:rPr>
              <a:t>Identifi</a:t>
            </a:r>
            <a:r>
              <a:rPr sz="3000" b="1" spc="25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bl</a:t>
            </a:r>
            <a:r>
              <a:rPr sz="3000" b="1" dirty="0">
                <a:latin typeface="Arial Black"/>
                <a:cs typeface="Arial Black"/>
              </a:rPr>
              <a:t>e </a:t>
            </a:r>
            <a:r>
              <a:rPr sz="3000" b="1" spc="-5" dirty="0">
                <a:latin typeface="Arial Black"/>
                <a:cs typeface="Arial Black"/>
              </a:rPr>
              <a:t>In</a:t>
            </a:r>
            <a:r>
              <a:rPr sz="3000" b="1" spc="-55" dirty="0">
                <a:latin typeface="Arial Black"/>
                <a:cs typeface="Arial Black"/>
              </a:rPr>
              <a:t>f</a:t>
            </a:r>
            <a:r>
              <a:rPr sz="3000" b="1" spc="-5" dirty="0">
                <a:latin typeface="Arial Black"/>
                <a:cs typeface="Arial Black"/>
              </a:rPr>
              <a:t>o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dirty="0">
                <a:latin typeface="Arial Black"/>
                <a:cs typeface="Arial Black"/>
              </a:rPr>
              <a:t>m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t</a:t>
            </a:r>
            <a:r>
              <a:rPr sz="3000" b="1" spc="-5" dirty="0">
                <a:latin typeface="Arial Black"/>
                <a:cs typeface="Arial Black"/>
              </a:rPr>
              <a:t>io</a:t>
            </a:r>
            <a:r>
              <a:rPr sz="3000" b="1" dirty="0">
                <a:latin typeface="Arial Black"/>
                <a:cs typeface="Arial Black"/>
              </a:rPr>
              <a:t>n </a:t>
            </a:r>
            <a:r>
              <a:rPr sz="3000" b="1" spc="-5" dirty="0">
                <a:latin typeface="Arial Black"/>
                <a:cs typeface="Arial Black"/>
              </a:rPr>
              <a:t>(PII)?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2838450"/>
            <a:ext cx="1924050" cy="127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128" y="3976878"/>
            <a:ext cx="1490472" cy="2240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9285" y="2319527"/>
            <a:ext cx="847344" cy="110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2984" y="6331444"/>
            <a:ext cx="197993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Name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o</a:t>
            </a:r>
            <a:r>
              <a:rPr sz="1600" dirty="0">
                <a:latin typeface="Arial"/>
                <a:cs typeface="Arial"/>
              </a:rPr>
              <a:t>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paren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 othe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famil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members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3503" y="4357877"/>
            <a:ext cx="986027" cy="1478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31946" y="6129511"/>
            <a:ext cx="21450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Socia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Securit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17954" y="4769358"/>
            <a:ext cx="1279397" cy="1280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3729" y="6163038"/>
            <a:ext cx="121158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Dat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f </a:t>
            </a:r>
            <a:r>
              <a:rPr sz="1600" spc="-5" dirty="0">
                <a:latin typeface="Arial"/>
                <a:cs typeface="Arial"/>
              </a:rPr>
              <a:t>birth Plac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birth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56204" y="2679953"/>
            <a:ext cx="2514600" cy="884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7529" y="3460993"/>
            <a:ext cx="6121400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785"/>
              </a:lnSpc>
            </a:pPr>
            <a:r>
              <a:rPr sz="1600" spc="-5" dirty="0"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  <a:p>
            <a:pPr marL="12700" indent="1828800">
              <a:lnSpc>
                <a:spcPts val="1785"/>
              </a:lnSpc>
            </a:pPr>
            <a:r>
              <a:rPr sz="1600" spc="-5" dirty="0">
                <a:latin typeface="Arial"/>
                <a:cs typeface="Arial"/>
              </a:rPr>
              <a:t>Mothe</a:t>
            </a:r>
            <a:r>
              <a:rPr sz="1600" spc="60" dirty="0">
                <a:latin typeface="Arial"/>
                <a:cs typeface="Arial"/>
              </a:rPr>
              <a:t>r</a:t>
            </a:r>
            <a:r>
              <a:rPr sz="1600" spc="-35" dirty="0">
                <a:latin typeface="Arial"/>
                <a:cs typeface="Arial"/>
              </a:rPr>
              <a:t>’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maide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60919" y="2310383"/>
            <a:ext cx="1076705" cy="1056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75" dirty="0"/>
              <a:t>R</a:t>
            </a:r>
            <a:r>
              <a:rPr spc="-5" dirty="0"/>
              <a:t>emembe</a:t>
            </a:r>
            <a:r>
              <a:rPr spc="125" dirty="0"/>
              <a:t>r</a:t>
            </a:r>
            <a:r>
              <a:rPr dirty="0"/>
              <a:t>:</a:t>
            </a:r>
            <a:r>
              <a:rPr spc="5" dirty="0"/>
              <a:t> </a:t>
            </a:r>
            <a:r>
              <a:rPr spc="-5" dirty="0"/>
              <a:t>Us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45" dirty="0"/>
              <a:t>r</a:t>
            </a:r>
            <a:r>
              <a:rPr spc="-5" dirty="0"/>
              <a:t>opri</a:t>
            </a:r>
            <a:r>
              <a:rPr spc="-60" dirty="0"/>
              <a:t>a</a:t>
            </a:r>
            <a:r>
              <a:rPr spc="-5" dirty="0"/>
              <a:t>te FER</a:t>
            </a:r>
            <a:r>
              <a:rPr spc="-260" dirty="0"/>
              <a:t>P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E</a:t>
            </a:r>
            <a:r>
              <a:rPr spc="-60" dirty="0"/>
              <a:t>x</a:t>
            </a:r>
            <a:r>
              <a:rPr spc="-5" dirty="0"/>
              <a:t>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32878"/>
            <a:ext cx="662940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spc="-15" dirty="0">
                <a:latin typeface="Arial Narrow"/>
                <a:cs typeface="Arial Narrow"/>
              </a:rPr>
              <a:t>Schools/LEA</a:t>
            </a:r>
            <a:r>
              <a:rPr sz="2600" b="1" spc="-20" dirty="0">
                <a:latin typeface="Arial Narrow"/>
                <a:cs typeface="Arial Narrow"/>
              </a:rPr>
              <a:t>s</a:t>
            </a:r>
            <a:r>
              <a:rPr sz="2600" spc="-10" dirty="0">
                <a:latin typeface="Arial Narrow"/>
                <a:cs typeface="Arial Narrow"/>
              </a:rPr>
              <a:t>: </a:t>
            </a:r>
            <a:r>
              <a:rPr sz="2600" spc="-15" dirty="0">
                <a:latin typeface="Arial Narrow"/>
                <a:cs typeface="Arial Narrow"/>
              </a:rPr>
              <a:t>IT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contractors</a:t>
            </a:r>
            <a:r>
              <a:rPr sz="2600" spc="-1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mus</a:t>
            </a:r>
            <a:r>
              <a:rPr sz="2600" spc="-10" dirty="0">
                <a:latin typeface="Arial Narrow"/>
                <a:cs typeface="Arial Narrow"/>
              </a:rPr>
              <a:t>t </a:t>
            </a:r>
            <a:r>
              <a:rPr sz="2600" spc="-20" dirty="0">
                <a:latin typeface="Arial Narrow"/>
                <a:cs typeface="Arial Narrow"/>
              </a:rPr>
              <a:t>mee</a:t>
            </a:r>
            <a:r>
              <a:rPr sz="2600" spc="-10" dirty="0">
                <a:latin typeface="Arial Narrow"/>
                <a:cs typeface="Arial Narrow"/>
              </a:rPr>
              <a:t>t </a:t>
            </a:r>
            <a:r>
              <a:rPr sz="2600" spc="-15" dirty="0">
                <a:latin typeface="Arial Narrow"/>
                <a:cs typeface="Arial Narrow"/>
              </a:rPr>
              <a:t>criteria</a:t>
            </a:r>
            <a:r>
              <a:rPr sz="2600" spc="5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under</a:t>
            </a:r>
            <a:r>
              <a:rPr sz="2600" spc="-15" dirty="0">
                <a:latin typeface="Arial Narrow"/>
                <a:cs typeface="Arial Narrow"/>
              </a:rPr>
              <a:t> the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Schoo</a:t>
            </a:r>
            <a:r>
              <a:rPr sz="2600" spc="-5" dirty="0">
                <a:latin typeface="Arial Narrow"/>
                <a:cs typeface="Arial Narrow"/>
              </a:rPr>
              <a:t>l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5" dirty="0">
                <a:latin typeface="Arial Narrow"/>
                <a:cs typeface="Arial Narrow"/>
              </a:rPr>
              <a:t>O</a:t>
            </a:r>
            <a:r>
              <a:rPr sz="2600" spc="-45" dirty="0">
                <a:latin typeface="Arial Narrow"/>
                <a:cs typeface="Arial Narrow"/>
              </a:rPr>
              <a:t>f</a:t>
            </a:r>
            <a:r>
              <a:rPr sz="2600" spc="-15" dirty="0">
                <a:latin typeface="Arial Narrow"/>
                <a:cs typeface="Arial Narrow"/>
              </a:rPr>
              <a:t>ficia</a:t>
            </a:r>
            <a:r>
              <a:rPr sz="2600" spc="-5" dirty="0">
                <a:latin typeface="Arial Narrow"/>
                <a:cs typeface="Arial Narrow"/>
              </a:rPr>
              <a:t>l</a:t>
            </a:r>
            <a:r>
              <a:rPr sz="2600" spc="-15" dirty="0">
                <a:latin typeface="Arial Narrow"/>
                <a:cs typeface="Arial Narrow"/>
              </a:rPr>
              <a:t> exception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discusse</a:t>
            </a:r>
            <a:r>
              <a:rPr sz="2600" spc="-15" dirty="0">
                <a:latin typeface="Arial Narrow"/>
                <a:cs typeface="Arial Narrow"/>
              </a:rPr>
              <a:t>d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earlie</a:t>
            </a:r>
            <a:r>
              <a:rPr sz="2600" spc="-135" dirty="0">
                <a:latin typeface="Arial Narrow"/>
                <a:cs typeface="Arial Narrow"/>
              </a:rPr>
              <a:t>r</a:t>
            </a:r>
            <a:r>
              <a:rPr sz="2600" spc="-10" dirty="0">
                <a:latin typeface="Arial Narrow"/>
                <a:cs typeface="Arial Narrow"/>
              </a:rPr>
              <a:t>.</a:t>
            </a:r>
            <a:endParaRPr sz="2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600" b="1" spc="-15" dirty="0">
                <a:latin typeface="Arial Narrow"/>
                <a:cs typeface="Arial Narrow"/>
              </a:rPr>
              <a:t>SEA</a:t>
            </a:r>
            <a:r>
              <a:rPr sz="2600" b="1" spc="-20" dirty="0">
                <a:latin typeface="Arial Narrow"/>
                <a:cs typeface="Arial Narrow"/>
              </a:rPr>
              <a:t>s</a:t>
            </a:r>
            <a:r>
              <a:rPr sz="2600" spc="-10" dirty="0">
                <a:latin typeface="Arial Narrow"/>
                <a:cs typeface="Arial Narrow"/>
              </a:rPr>
              <a:t>: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Canno</a:t>
            </a:r>
            <a:r>
              <a:rPr sz="2600" spc="-10" dirty="0">
                <a:latin typeface="Arial Narrow"/>
                <a:cs typeface="Arial Narrow"/>
              </a:rPr>
              <a:t>t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us</a:t>
            </a:r>
            <a:r>
              <a:rPr sz="2600" spc="-15" dirty="0">
                <a:latin typeface="Arial Narrow"/>
                <a:cs typeface="Arial Narrow"/>
              </a:rPr>
              <a:t>e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the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Schoo</a:t>
            </a:r>
            <a:r>
              <a:rPr sz="2600" spc="-5" dirty="0">
                <a:latin typeface="Arial Narrow"/>
                <a:cs typeface="Arial Narrow"/>
              </a:rPr>
              <a:t>l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5" dirty="0">
                <a:latin typeface="Arial Narrow"/>
                <a:cs typeface="Arial Narrow"/>
              </a:rPr>
              <a:t>O</a:t>
            </a:r>
            <a:r>
              <a:rPr sz="2600" spc="-45" dirty="0">
                <a:latin typeface="Arial Narrow"/>
                <a:cs typeface="Arial Narrow"/>
              </a:rPr>
              <a:t>f</a:t>
            </a:r>
            <a:r>
              <a:rPr sz="2600" spc="-15" dirty="0">
                <a:latin typeface="Arial Narrow"/>
                <a:cs typeface="Arial Narrow"/>
              </a:rPr>
              <a:t>ficia</a:t>
            </a:r>
            <a:r>
              <a:rPr sz="2600" spc="-5" dirty="0">
                <a:latin typeface="Arial Narrow"/>
                <a:cs typeface="Arial Narrow"/>
              </a:rPr>
              <a:t>l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exception; therefore</a:t>
            </a:r>
            <a:r>
              <a:rPr sz="2600" spc="-10" dirty="0">
                <a:latin typeface="Arial Narrow"/>
                <a:cs typeface="Arial Narrow"/>
              </a:rPr>
              <a:t>,</a:t>
            </a:r>
            <a:r>
              <a:rPr sz="2600" spc="1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mus</a:t>
            </a:r>
            <a:r>
              <a:rPr sz="2600" spc="-10" dirty="0">
                <a:latin typeface="Arial Narrow"/>
                <a:cs typeface="Arial Narrow"/>
              </a:rPr>
              <a:t>t</a:t>
            </a:r>
            <a:r>
              <a:rPr sz="2600" spc="-15" dirty="0">
                <a:latin typeface="Arial Narrow"/>
                <a:cs typeface="Arial Narrow"/>
              </a:rPr>
              <a:t> designate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IT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service providers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as</a:t>
            </a:r>
            <a:r>
              <a:rPr sz="2600" spc="-15" dirty="0">
                <a:latin typeface="Arial Narrow"/>
                <a:cs typeface="Arial Narrow"/>
              </a:rPr>
              <a:t> “authorized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representatives</a:t>
            </a:r>
            <a:r>
              <a:rPr sz="2600" spc="-10" dirty="0">
                <a:latin typeface="Arial Narrow"/>
                <a:cs typeface="Arial Narrow"/>
              </a:rPr>
              <a:t>”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unde</a:t>
            </a:r>
            <a:r>
              <a:rPr sz="2600" spc="-10" dirty="0">
                <a:latin typeface="Arial Narrow"/>
                <a:cs typeface="Arial Narrow"/>
              </a:rPr>
              <a:t>r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the</a:t>
            </a:r>
            <a:r>
              <a:rPr sz="2600" spc="-12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Audit/Evaluation exception.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6605" y="5019294"/>
            <a:ext cx="1496060" cy="1758314"/>
          </a:xfrm>
          <a:custGeom>
            <a:avLst/>
            <a:gdLst/>
            <a:ahLst/>
            <a:cxnLst/>
            <a:rect l="l" t="t" r="r" b="b"/>
            <a:pathLst>
              <a:path w="1496060" h="1758315">
                <a:moveTo>
                  <a:pt x="0" y="0"/>
                </a:moveTo>
                <a:lnTo>
                  <a:pt x="0" y="1757933"/>
                </a:lnTo>
                <a:lnTo>
                  <a:pt x="1495806" y="1757933"/>
                </a:lnTo>
                <a:lnTo>
                  <a:pt x="1495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B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1594" y="5113020"/>
            <a:ext cx="1811020" cy="1855470"/>
          </a:xfrm>
          <a:custGeom>
            <a:avLst/>
            <a:gdLst/>
            <a:ahLst/>
            <a:cxnLst/>
            <a:rect l="l" t="t" r="r" b="b"/>
            <a:pathLst>
              <a:path w="1811020" h="1855470">
                <a:moveTo>
                  <a:pt x="1810511" y="1853963"/>
                </a:moveTo>
                <a:lnTo>
                  <a:pt x="1810511" y="1777462"/>
                </a:lnTo>
                <a:lnTo>
                  <a:pt x="1367789" y="0"/>
                </a:lnTo>
                <a:lnTo>
                  <a:pt x="0" y="956310"/>
                </a:lnTo>
                <a:lnTo>
                  <a:pt x="176022" y="1855470"/>
                </a:lnTo>
                <a:lnTo>
                  <a:pt x="1810511" y="1853963"/>
                </a:lnTo>
                <a:close/>
              </a:path>
            </a:pathLst>
          </a:custGeom>
          <a:solidFill>
            <a:srgbClr val="E0A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7055" y="5095494"/>
            <a:ext cx="2277110" cy="2067560"/>
          </a:xfrm>
          <a:custGeom>
            <a:avLst/>
            <a:gdLst/>
            <a:ahLst/>
            <a:cxnLst/>
            <a:rect l="l" t="t" r="r" b="b"/>
            <a:pathLst>
              <a:path w="2277110" h="2067559">
                <a:moveTo>
                  <a:pt x="2276856" y="1096517"/>
                </a:moveTo>
                <a:lnTo>
                  <a:pt x="986028" y="0"/>
                </a:lnTo>
                <a:lnTo>
                  <a:pt x="0" y="1231206"/>
                </a:lnTo>
                <a:lnTo>
                  <a:pt x="0" y="1237666"/>
                </a:lnTo>
                <a:lnTo>
                  <a:pt x="1856090" y="2067305"/>
                </a:lnTo>
                <a:lnTo>
                  <a:pt x="1866225" y="2067305"/>
                </a:lnTo>
                <a:lnTo>
                  <a:pt x="2276856" y="1096517"/>
                </a:lnTo>
                <a:close/>
              </a:path>
            </a:pathLst>
          </a:custGeom>
          <a:solidFill>
            <a:srgbClr val="FFC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4779" y="5043678"/>
            <a:ext cx="1942338" cy="1856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322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30" dirty="0"/>
              <a:t>A</a:t>
            </a:r>
            <a:r>
              <a:rPr spc="-5" dirty="0"/>
              <a:t>udi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10" dirty="0"/>
              <a:t> </a:t>
            </a:r>
            <a:r>
              <a:rPr spc="-5" dirty="0"/>
              <a:t>Evalu</a:t>
            </a:r>
            <a:r>
              <a:rPr spc="-60" dirty="0"/>
              <a:t>a</a:t>
            </a:r>
            <a:r>
              <a:rPr spc="-5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1066"/>
            <a:ext cx="6724015" cy="481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Federal,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State,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local 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ficials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listed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under</a:t>
            </a:r>
            <a:endParaRPr sz="2400">
              <a:latin typeface="Arial Narrow"/>
              <a:cs typeface="Arial Narrow"/>
            </a:endParaRPr>
          </a:p>
          <a:p>
            <a:pPr marL="355600" marR="482600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99.31(a)(3)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thei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representative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may 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–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connectio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audi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evaluatio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supporte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755650" marR="331470" lvl="1" indent="-285750">
              <a:lnSpc>
                <a:spcPct val="100000"/>
              </a:lnSpc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complianc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Federal lega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relat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be:</a:t>
            </a:r>
            <a:endParaRPr sz="2400">
              <a:latin typeface="Arial Narrow"/>
              <a:cs typeface="Arial Narrow"/>
            </a:endParaRPr>
          </a:p>
          <a:p>
            <a:pPr marL="755650" marR="39370" lvl="1" indent="-28575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protecte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manne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permi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disclosure 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anyone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755650" marR="287655" lvl="1" indent="-285750">
              <a:lnSpc>
                <a:spcPct val="100000"/>
              </a:lnSpc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destroye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longe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purposes liste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above.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9871" y="1051560"/>
            <a:ext cx="814069" cy="539750"/>
          </a:xfrm>
          <a:custGeom>
            <a:avLst/>
            <a:gdLst/>
            <a:ahLst/>
            <a:cxnLst/>
            <a:rect l="l" t="t" r="r" b="b"/>
            <a:pathLst>
              <a:path w="814070" h="539750">
                <a:moveTo>
                  <a:pt x="813816" y="449579"/>
                </a:moveTo>
                <a:lnTo>
                  <a:pt x="813815" y="89728"/>
                </a:lnTo>
                <a:lnTo>
                  <a:pt x="803843" y="48542"/>
                </a:lnTo>
                <a:lnTo>
                  <a:pt x="777220" y="17344"/>
                </a:lnTo>
                <a:lnTo>
                  <a:pt x="738620" y="1177"/>
                </a:lnTo>
                <a:lnTo>
                  <a:pt x="89728" y="0"/>
                </a:lnTo>
                <a:lnTo>
                  <a:pt x="75201" y="1206"/>
                </a:lnTo>
                <a:lnTo>
                  <a:pt x="36784" y="17447"/>
                </a:lnTo>
                <a:lnTo>
                  <a:pt x="10036" y="48698"/>
                </a:lnTo>
                <a:lnTo>
                  <a:pt x="0" y="89915"/>
                </a:lnTo>
                <a:lnTo>
                  <a:pt x="0" y="449770"/>
                </a:lnTo>
                <a:lnTo>
                  <a:pt x="10117" y="491289"/>
                </a:lnTo>
                <a:lnTo>
                  <a:pt x="36924" y="522370"/>
                </a:lnTo>
                <a:lnTo>
                  <a:pt x="75380" y="538338"/>
                </a:lnTo>
                <a:lnTo>
                  <a:pt x="724090" y="539495"/>
                </a:lnTo>
                <a:lnTo>
                  <a:pt x="738801" y="538309"/>
                </a:lnTo>
                <a:lnTo>
                  <a:pt x="777360" y="522267"/>
                </a:lnTo>
                <a:lnTo>
                  <a:pt x="803923" y="491133"/>
                </a:lnTo>
                <a:lnTo>
                  <a:pt x="813816" y="44957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7680" y="1039367"/>
            <a:ext cx="839469" cy="565150"/>
          </a:xfrm>
          <a:custGeom>
            <a:avLst/>
            <a:gdLst/>
            <a:ahLst/>
            <a:cxnLst/>
            <a:rect l="l" t="t" r="r" b="b"/>
            <a:pathLst>
              <a:path w="839470" h="565150">
                <a:moveTo>
                  <a:pt x="838962" y="461772"/>
                </a:moveTo>
                <a:lnTo>
                  <a:pt x="838962" y="102108"/>
                </a:lnTo>
                <a:lnTo>
                  <a:pt x="838200" y="91440"/>
                </a:lnTo>
                <a:lnTo>
                  <a:pt x="823822" y="48749"/>
                </a:lnTo>
                <a:lnTo>
                  <a:pt x="796201" y="19239"/>
                </a:lnTo>
                <a:lnTo>
                  <a:pt x="759449" y="2233"/>
                </a:lnTo>
                <a:lnTo>
                  <a:pt x="745998" y="0"/>
                </a:lnTo>
                <a:lnTo>
                  <a:pt x="94119" y="298"/>
                </a:lnTo>
                <a:lnTo>
                  <a:pt x="55149" y="11481"/>
                </a:lnTo>
                <a:lnTo>
                  <a:pt x="23870" y="36548"/>
                </a:lnTo>
                <a:lnTo>
                  <a:pt x="4571" y="72390"/>
                </a:lnTo>
                <a:lnTo>
                  <a:pt x="0" y="92964"/>
                </a:lnTo>
                <a:lnTo>
                  <a:pt x="0" y="462534"/>
                </a:lnTo>
                <a:lnTo>
                  <a:pt x="12818" y="512420"/>
                </a:lnTo>
                <a:lnTo>
                  <a:pt x="25146" y="529241"/>
                </a:lnTo>
                <a:lnTo>
                  <a:pt x="25146" y="102870"/>
                </a:lnTo>
                <a:lnTo>
                  <a:pt x="25908" y="93726"/>
                </a:lnTo>
                <a:lnTo>
                  <a:pt x="44423" y="51151"/>
                </a:lnTo>
                <a:lnTo>
                  <a:pt x="79519" y="28505"/>
                </a:lnTo>
                <a:lnTo>
                  <a:pt x="102870" y="25146"/>
                </a:lnTo>
                <a:lnTo>
                  <a:pt x="736854" y="25209"/>
                </a:lnTo>
                <a:lnTo>
                  <a:pt x="780240" y="38859"/>
                </a:lnTo>
                <a:lnTo>
                  <a:pt x="805823" y="68773"/>
                </a:lnTo>
                <a:lnTo>
                  <a:pt x="813816" y="102870"/>
                </a:lnTo>
                <a:lnTo>
                  <a:pt x="813816" y="529251"/>
                </a:lnTo>
                <a:lnTo>
                  <a:pt x="819743" y="522160"/>
                </a:lnTo>
                <a:lnTo>
                  <a:pt x="827012" y="510667"/>
                </a:lnTo>
                <a:lnTo>
                  <a:pt x="832630" y="498307"/>
                </a:lnTo>
                <a:lnTo>
                  <a:pt x="836419" y="485253"/>
                </a:lnTo>
                <a:lnTo>
                  <a:pt x="838200" y="471678"/>
                </a:lnTo>
                <a:lnTo>
                  <a:pt x="838962" y="461772"/>
                </a:lnTo>
                <a:close/>
              </a:path>
              <a:path w="839470" h="565150">
                <a:moveTo>
                  <a:pt x="813816" y="529251"/>
                </a:moveTo>
                <a:lnTo>
                  <a:pt x="813816" y="461772"/>
                </a:lnTo>
                <a:lnTo>
                  <a:pt x="813054" y="470916"/>
                </a:lnTo>
                <a:lnTo>
                  <a:pt x="811622" y="481089"/>
                </a:lnTo>
                <a:lnTo>
                  <a:pt x="791653" y="516179"/>
                </a:lnTo>
                <a:lnTo>
                  <a:pt x="757495" y="536218"/>
                </a:lnTo>
                <a:lnTo>
                  <a:pt x="736854" y="539419"/>
                </a:lnTo>
                <a:lnTo>
                  <a:pt x="98636" y="539388"/>
                </a:lnTo>
                <a:lnTo>
                  <a:pt x="60441" y="526985"/>
                </a:lnTo>
                <a:lnTo>
                  <a:pt x="33686" y="497439"/>
                </a:lnTo>
                <a:lnTo>
                  <a:pt x="25146" y="461772"/>
                </a:lnTo>
                <a:lnTo>
                  <a:pt x="25146" y="529241"/>
                </a:lnTo>
                <a:lnTo>
                  <a:pt x="66173" y="558117"/>
                </a:lnTo>
                <a:lnTo>
                  <a:pt x="102870" y="564642"/>
                </a:lnTo>
                <a:lnTo>
                  <a:pt x="736854" y="564642"/>
                </a:lnTo>
                <a:lnTo>
                  <a:pt x="777743" y="556028"/>
                </a:lnTo>
                <a:lnTo>
                  <a:pt x="811003" y="532616"/>
                </a:lnTo>
                <a:lnTo>
                  <a:pt x="813816" y="52925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8142" y="1234884"/>
            <a:ext cx="5594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o </a:t>
            </a:r>
            <a:r>
              <a:rPr spc="-5" dirty="0"/>
              <a:t>I</a:t>
            </a:r>
            <a:r>
              <a:rPr dirty="0"/>
              <a:t>s </a:t>
            </a:r>
            <a:r>
              <a:rPr spc="-5" dirty="0"/>
              <a:t>a</a:t>
            </a:r>
            <a:r>
              <a:rPr dirty="0"/>
              <a:t>n </a:t>
            </a:r>
            <a:r>
              <a:rPr spc="-30" dirty="0"/>
              <a:t>A</a:t>
            </a:r>
            <a:r>
              <a:rPr spc="-5" dirty="0"/>
              <a:t>uthori</a:t>
            </a:r>
            <a:r>
              <a:rPr spc="-35" dirty="0"/>
              <a:t>z</a:t>
            </a:r>
            <a:r>
              <a:rPr spc="-5" dirty="0"/>
              <a:t>ed </a:t>
            </a:r>
            <a:r>
              <a:rPr spc="-75" dirty="0"/>
              <a:t>R</a:t>
            </a:r>
            <a:r>
              <a:rPr dirty="0"/>
              <a:t>ep</a:t>
            </a:r>
            <a:r>
              <a:rPr spc="45" dirty="0"/>
              <a:t>r</a:t>
            </a:r>
            <a:r>
              <a:rPr dirty="0"/>
              <a:t>esent</a:t>
            </a:r>
            <a:r>
              <a:rPr spc="-55" dirty="0"/>
              <a:t>a</a:t>
            </a:r>
            <a:r>
              <a:rPr dirty="0"/>
              <a:t>ti</a:t>
            </a:r>
            <a:r>
              <a:rPr spc="-85" dirty="0"/>
              <a:t>v</a:t>
            </a:r>
            <a:r>
              <a:rPr dirty="0"/>
              <a:t>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45544"/>
            <a:ext cx="6671309" cy="415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5410" indent="-342900">
              <a:lnSpc>
                <a:spcPct val="113999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Any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entity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individual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designated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State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local educational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authority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agency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headed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ficial </a:t>
            </a:r>
            <a:r>
              <a:rPr sz="2400" spc="-5" dirty="0">
                <a:latin typeface="Arial Narrow"/>
                <a:cs typeface="Arial Narrow"/>
              </a:rPr>
              <a:t>liste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99.31(a)(3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conduct—wit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respec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 </a:t>
            </a:r>
            <a:r>
              <a:rPr sz="2400" dirty="0">
                <a:latin typeface="Arial Narrow"/>
                <a:cs typeface="Arial Narrow"/>
              </a:rPr>
              <a:t>Federal-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State-supported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i="1" dirty="0">
                <a:latin typeface="Arial Narrow"/>
                <a:cs typeface="Arial Narrow"/>
              </a:rPr>
              <a:t>education</a:t>
            </a:r>
            <a:r>
              <a:rPr sz="2400" i="1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programs—</a:t>
            </a:r>
            <a:endParaRPr sz="2400">
              <a:latin typeface="Arial Narrow"/>
              <a:cs typeface="Arial Narrow"/>
            </a:endParaRPr>
          </a:p>
          <a:p>
            <a:pPr marL="3944620" marR="5080">
              <a:lnSpc>
                <a:spcPct val="113999"/>
              </a:lnSpc>
              <a:spcBef>
                <a:spcPts val="575"/>
              </a:spcBef>
            </a:pP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audi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evaluation, 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complianc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activit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 </a:t>
            </a:r>
            <a:r>
              <a:rPr sz="2400" dirty="0">
                <a:latin typeface="Arial Narrow"/>
                <a:cs typeface="Arial Narrow"/>
              </a:rPr>
              <a:t>connection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Federal </a:t>
            </a:r>
            <a:r>
              <a:rPr sz="2400" spc="-5" dirty="0">
                <a:latin typeface="Arial Narrow"/>
                <a:cs typeface="Arial Narrow"/>
              </a:rPr>
              <a:t>lega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that relat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8839" y="4014215"/>
            <a:ext cx="3279647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15300" y="1047750"/>
            <a:ext cx="814069" cy="539750"/>
          </a:xfrm>
          <a:custGeom>
            <a:avLst/>
            <a:gdLst/>
            <a:ahLst/>
            <a:cxnLst/>
            <a:rect l="l" t="t" r="r" b="b"/>
            <a:pathLst>
              <a:path w="814070" h="539750">
                <a:moveTo>
                  <a:pt x="813816" y="449579"/>
                </a:moveTo>
                <a:lnTo>
                  <a:pt x="813815" y="89728"/>
                </a:lnTo>
                <a:lnTo>
                  <a:pt x="803843" y="48542"/>
                </a:lnTo>
                <a:lnTo>
                  <a:pt x="777220" y="17344"/>
                </a:lnTo>
                <a:lnTo>
                  <a:pt x="738620" y="1177"/>
                </a:lnTo>
                <a:lnTo>
                  <a:pt x="89728" y="0"/>
                </a:lnTo>
                <a:lnTo>
                  <a:pt x="75201" y="1206"/>
                </a:lnTo>
                <a:lnTo>
                  <a:pt x="36784" y="17447"/>
                </a:lnTo>
                <a:lnTo>
                  <a:pt x="10036" y="48698"/>
                </a:lnTo>
                <a:lnTo>
                  <a:pt x="0" y="89915"/>
                </a:lnTo>
                <a:lnTo>
                  <a:pt x="0" y="449770"/>
                </a:lnTo>
                <a:lnTo>
                  <a:pt x="10117" y="491289"/>
                </a:lnTo>
                <a:lnTo>
                  <a:pt x="36924" y="522370"/>
                </a:lnTo>
                <a:lnTo>
                  <a:pt x="75380" y="538338"/>
                </a:lnTo>
                <a:lnTo>
                  <a:pt x="724090" y="539495"/>
                </a:lnTo>
                <a:lnTo>
                  <a:pt x="738801" y="538309"/>
                </a:lnTo>
                <a:lnTo>
                  <a:pt x="777360" y="522267"/>
                </a:lnTo>
                <a:lnTo>
                  <a:pt x="803923" y="491133"/>
                </a:lnTo>
                <a:lnTo>
                  <a:pt x="813816" y="44957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3107" y="1035558"/>
            <a:ext cx="839469" cy="565150"/>
          </a:xfrm>
          <a:custGeom>
            <a:avLst/>
            <a:gdLst/>
            <a:ahLst/>
            <a:cxnLst/>
            <a:rect l="l" t="t" r="r" b="b"/>
            <a:pathLst>
              <a:path w="839470" h="565150">
                <a:moveTo>
                  <a:pt x="838962" y="461772"/>
                </a:moveTo>
                <a:lnTo>
                  <a:pt x="838962" y="102108"/>
                </a:lnTo>
                <a:lnTo>
                  <a:pt x="838200" y="91440"/>
                </a:lnTo>
                <a:lnTo>
                  <a:pt x="823822" y="48749"/>
                </a:lnTo>
                <a:lnTo>
                  <a:pt x="796201" y="19239"/>
                </a:lnTo>
                <a:lnTo>
                  <a:pt x="759449" y="2233"/>
                </a:lnTo>
                <a:lnTo>
                  <a:pt x="745998" y="0"/>
                </a:lnTo>
                <a:lnTo>
                  <a:pt x="94239" y="302"/>
                </a:lnTo>
                <a:lnTo>
                  <a:pt x="55317" y="11550"/>
                </a:lnTo>
                <a:lnTo>
                  <a:pt x="23814" y="36658"/>
                </a:lnTo>
                <a:lnTo>
                  <a:pt x="4571" y="72390"/>
                </a:lnTo>
                <a:lnTo>
                  <a:pt x="0" y="92964"/>
                </a:lnTo>
                <a:lnTo>
                  <a:pt x="0" y="462534"/>
                </a:lnTo>
                <a:lnTo>
                  <a:pt x="12818" y="512420"/>
                </a:lnTo>
                <a:lnTo>
                  <a:pt x="25146" y="529241"/>
                </a:lnTo>
                <a:lnTo>
                  <a:pt x="25146" y="102870"/>
                </a:lnTo>
                <a:lnTo>
                  <a:pt x="25908" y="93726"/>
                </a:lnTo>
                <a:lnTo>
                  <a:pt x="44423" y="51145"/>
                </a:lnTo>
                <a:lnTo>
                  <a:pt x="79519" y="28505"/>
                </a:lnTo>
                <a:lnTo>
                  <a:pt x="736854" y="25209"/>
                </a:lnTo>
                <a:lnTo>
                  <a:pt x="745236" y="25908"/>
                </a:lnTo>
                <a:lnTo>
                  <a:pt x="790499" y="47308"/>
                </a:lnTo>
                <a:lnTo>
                  <a:pt x="810538" y="81466"/>
                </a:lnTo>
                <a:lnTo>
                  <a:pt x="813816" y="102870"/>
                </a:lnTo>
                <a:lnTo>
                  <a:pt x="813816" y="529246"/>
                </a:lnTo>
                <a:lnTo>
                  <a:pt x="819739" y="522160"/>
                </a:lnTo>
                <a:lnTo>
                  <a:pt x="827009" y="510667"/>
                </a:lnTo>
                <a:lnTo>
                  <a:pt x="832628" y="498307"/>
                </a:lnTo>
                <a:lnTo>
                  <a:pt x="836418" y="485253"/>
                </a:lnTo>
                <a:lnTo>
                  <a:pt x="838200" y="471678"/>
                </a:lnTo>
                <a:lnTo>
                  <a:pt x="838962" y="461772"/>
                </a:lnTo>
                <a:close/>
              </a:path>
              <a:path w="839470" h="565150">
                <a:moveTo>
                  <a:pt x="813816" y="529246"/>
                </a:moveTo>
                <a:lnTo>
                  <a:pt x="813816" y="461772"/>
                </a:lnTo>
                <a:lnTo>
                  <a:pt x="813054" y="470916"/>
                </a:lnTo>
                <a:lnTo>
                  <a:pt x="811622" y="481089"/>
                </a:lnTo>
                <a:lnTo>
                  <a:pt x="791653" y="516179"/>
                </a:lnTo>
                <a:lnTo>
                  <a:pt x="757495" y="536218"/>
                </a:lnTo>
                <a:lnTo>
                  <a:pt x="736092" y="539496"/>
                </a:lnTo>
                <a:lnTo>
                  <a:pt x="98484" y="539343"/>
                </a:lnTo>
                <a:lnTo>
                  <a:pt x="60245" y="527027"/>
                </a:lnTo>
                <a:lnTo>
                  <a:pt x="33918" y="497648"/>
                </a:lnTo>
                <a:lnTo>
                  <a:pt x="25146" y="461772"/>
                </a:lnTo>
                <a:lnTo>
                  <a:pt x="25146" y="529241"/>
                </a:lnTo>
                <a:lnTo>
                  <a:pt x="65456" y="557828"/>
                </a:lnTo>
                <a:lnTo>
                  <a:pt x="102108" y="564642"/>
                </a:lnTo>
                <a:lnTo>
                  <a:pt x="736854" y="564642"/>
                </a:lnTo>
                <a:lnTo>
                  <a:pt x="777738" y="556028"/>
                </a:lnTo>
                <a:lnTo>
                  <a:pt x="810998" y="532616"/>
                </a:lnTo>
                <a:lnTo>
                  <a:pt x="813816" y="529246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8528" y="1231074"/>
            <a:ext cx="4692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5" dirty="0"/>
              <a:t>Studie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-60" dirty="0"/>
              <a:t>x</a:t>
            </a:r>
            <a:r>
              <a:rPr spc="-5" dirty="0"/>
              <a:t>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9102" y="2131066"/>
            <a:ext cx="4269105" cy="441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Studie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conducte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“fo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behalf of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schools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districts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</a:t>
            </a:r>
            <a:r>
              <a:rPr sz="2400" dirty="0">
                <a:latin typeface="Arial Narrow"/>
                <a:cs typeface="Arial Narrow"/>
              </a:rPr>
              <a:t>postsecondary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institutions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Studie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</a:t>
            </a:r>
            <a:endParaRPr sz="2400">
              <a:latin typeface="Arial Narrow"/>
              <a:cs typeface="Arial Narrow"/>
            </a:endParaRPr>
          </a:p>
          <a:p>
            <a:pPr marL="749300" marR="212090" lvl="1" indent="-279400">
              <a:lnSpc>
                <a:spcPct val="106900"/>
              </a:lnSpc>
              <a:spcBef>
                <a:spcPts val="10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Developing,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validating,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 </a:t>
            </a:r>
            <a:r>
              <a:rPr sz="2400" spc="-5" dirty="0">
                <a:latin typeface="Arial Narrow"/>
                <a:cs typeface="Arial Narrow"/>
              </a:rPr>
              <a:t>administerin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predictiv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tests;</a:t>
            </a:r>
            <a:endParaRPr sz="2400">
              <a:latin typeface="Arial Narrow"/>
              <a:cs typeface="Arial Narrow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</a:pP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749300" marR="691515" lvl="1" indent="-279400">
              <a:lnSpc>
                <a:spcPct val="100000"/>
              </a:lnSpc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Administering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student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aid </a:t>
            </a:r>
            <a:r>
              <a:rPr sz="2400" spc="-5" dirty="0">
                <a:latin typeface="Arial Narrow"/>
                <a:cs typeface="Arial Narrow"/>
              </a:rPr>
              <a:t>programs;</a:t>
            </a:r>
            <a:endParaRPr sz="2400">
              <a:latin typeface="Arial Narrow"/>
              <a:cs typeface="Arial Narrow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204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Improving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instruction.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3311" y="2209800"/>
            <a:ext cx="286685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19871" y="1051560"/>
            <a:ext cx="814069" cy="539750"/>
          </a:xfrm>
          <a:custGeom>
            <a:avLst/>
            <a:gdLst/>
            <a:ahLst/>
            <a:cxnLst/>
            <a:rect l="l" t="t" r="r" b="b"/>
            <a:pathLst>
              <a:path w="814070" h="539750">
                <a:moveTo>
                  <a:pt x="813816" y="449579"/>
                </a:moveTo>
                <a:lnTo>
                  <a:pt x="813815" y="89728"/>
                </a:lnTo>
                <a:lnTo>
                  <a:pt x="803843" y="48542"/>
                </a:lnTo>
                <a:lnTo>
                  <a:pt x="777220" y="17344"/>
                </a:lnTo>
                <a:lnTo>
                  <a:pt x="738620" y="1177"/>
                </a:lnTo>
                <a:lnTo>
                  <a:pt x="89728" y="0"/>
                </a:lnTo>
                <a:lnTo>
                  <a:pt x="75201" y="1206"/>
                </a:lnTo>
                <a:lnTo>
                  <a:pt x="36784" y="17447"/>
                </a:lnTo>
                <a:lnTo>
                  <a:pt x="10036" y="48698"/>
                </a:lnTo>
                <a:lnTo>
                  <a:pt x="0" y="89915"/>
                </a:lnTo>
                <a:lnTo>
                  <a:pt x="0" y="449770"/>
                </a:lnTo>
                <a:lnTo>
                  <a:pt x="10117" y="491289"/>
                </a:lnTo>
                <a:lnTo>
                  <a:pt x="36924" y="522370"/>
                </a:lnTo>
                <a:lnTo>
                  <a:pt x="75380" y="538338"/>
                </a:lnTo>
                <a:lnTo>
                  <a:pt x="724090" y="539495"/>
                </a:lnTo>
                <a:lnTo>
                  <a:pt x="738801" y="538309"/>
                </a:lnTo>
                <a:lnTo>
                  <a:pt x="777360" y="522267"/>
                </a:lnTo>
                <a:lnTo>
                  <a:pt x="803923" y="491133"/>
                </a:lnTo>
                <a:lnTo>
                  <a:pt x="813816" y="44957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7680" y="1039367"/>
            <a:ext cx="839469" cy="565150"/>
          </a:xfrm>
          <a:custGeom>
            <a:avLst/>
            <a:gdLst/>
            <a:ahLst/>
            <a:cxnLst/>
            <a:rect l="l" t="t" r="r" b="b"/>
            <a:pathLst>
              <a:path w="839470" h="565150">
                <a:moveTo>
                  <a:pt x="838962" y="461772"/>
                </a:moveTo>
                <a:lnTo>
                  <a:pt x="838962" y="102108"/>
                </a:lnTo>
                <a:lnTo>
                  <a:pt x="838200" y="91440"/>
                </a:lnTo>
                <a:lnTo>
                  <a:pt x="823822" y="48749"/>
                </a:lnTo>
                <a:lnTo>
                  <a:pt x="796201" y="19239"/>
                </a:lnTo>
                <a:lnTo>
                  <a:pt x="759449" y="2233"/>
                </a:lnTo>
                <a:lnTo>
                  <a:pt x="745998" y="0"/>
                </a:lnTo>
                <a:lnTo>
                  <a:pt x="94239" y="302"/>
                </a:lnTo>
                <a:lnTo>
                  <a:pt x="55317" y="11550"/>
                </a:lnTo>
                <a:lnTo>
                  <a:pt x="23814" y="36658"/>
                </a:lnTo>
                <a:lnTo>
                  <a:pt x="4571" y="72390"/>
                </a:lnTo>
                <a:lnTo>
                  <a:pt x="0" y="92964"/>
                </a:lnTo>
                <a:lnTo>
                  <a:pt x="0" y="462534"/>
                </a:lnTo>
                <a:lnTo>
                  <a:pt x="12818" y="512420"/>
                </a:lnTo>
                <a:lnTo>
                  <a:pt x="25146" y="529241"/>
                </a:lnTo>
                <a:lnTo>
                  <a:pt x="25146" y="102870"/>
                </a:lnTo>
                <a:lnTo>
                  <a:pt x="25908" y="93726"/>
                </a:lnTo>
                <a:lnTo>
                  <a:pt x="44423" y="51151"/>
                </a:lnTo>
                <a:lnTo>
                  <a:pt x="79519" y="28505"/>
                </a:lnTo>
                <a:lnTo>
                  <a:pt x="736854" y="25209"/>
                </a:lnTo>
                <a:lnTo>
                  <a:pt x="745236" y="25908"/>
                </a:lnTo>
                <a:lnTo>
                  <a:pt x="790499" y="47308"/>
                </a:lnTo>
                <a:lnTo>
                  <a:pt x="810538" y="81466"/>
                </a:lnTo>
                <a:lnTo>
                  <a:pt x="813816" y="102870"/>
                </a:lnTo>
                <a:lnTo>
                  <a:pt x="813816" y="529251"/>
                </a:lnTo>
                <a:lnTo>
                  <a:pt x="819743" y="522160"/>
                </a:lnTo>
                <a:lnTo>
                  <a:pt x="827012" y="510667"/>
                </a:lnTo>
                <a:lnTo>
                  <a:pt x="832630" y="498307"/>
                </a:lnTo>
                <a:lnTo>
                  <a:pt x="836419" y="485253"/>
                </a:lnTo>
                <a:lnTo>
                  <a:pt x="838200" y="471678"/>
                </a:lnTo>
                <a:lnTo>
                  <a:pt x="838962" y="461772"/>
                </a:lnTo>
                <a:close/>
              </a:path>
              <a:path w="839470" h="565150">
                <a:moveTo>
                  <a:pt x="813816" y="529251"/>
                </a:moveTo>
                <a:lnTo>
                  <a:pt x="813816" y="461772"/>
                </a:lnTo>
                <a:lnTo>
                  <a:pt x="813054" y="470916"/>
                </a:lnTo>
                <a:lnTo>
                  <a:pt x="811622" y="481089"/>
                </a:lnTo>
                <a:lnTo>
                  <a:pt x="791653" y="516179"/>
                </a:lnTo>
                <a:lnTo>
                  <a:pt x="757495" y="536218"/>
                </a:lnTo>
                <a:lnTo>
                  <a:pt x="736092" y="539496"/>
                </a:lnTo>
                <a:lnTo>
                  <a:pt x="98484" y="539342"/>
                </a:lnTo>
                <a:lnTo>
                  <a:pt x="60245" y="527022"/>
                </a:lnTo>
                <a:lnTo>
                  <a:pt x="33918" y="497647"/>
                </a:lnTo>
                <a:lnTo>
                  <a:pt x="25146" y="461772"/>
                </a:lnTo>
                <a:lnTo>
                  <a:pt x="25146" y="529241"/>
                </a:lnTo>
                <a:lnTo>
                  <a:pt x="65456" y="557828"/>
                </a:lnTo>
                <a:lnTo>
                  <a:pt x="102108" y="564642"/>
                </a:lnTo>
                <a:lnTo>
                  <a:pt x="736854" y="564642"/>
                </a:lnTo>
                <a:lnTo>
                  <a:pt x="777743" y="556028"/>
                </a:lnTo>
                <a:lnTo>
                  <a:pt x="811003" y="532616"/>
                </a:lnTo>
                <a:lnTo>
                  <a:pt x="813816" y="52925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48142" y="1234884"/>
            <a:ext cx="5594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99.31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223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Writte</a:t>
            </a:r>
            <a:r>
              <a:rPr dirty="0"/>
              <a:t>n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50" dirty="0"/>
              <a:t>g</a:t>
            </a:r>
            <a:r>
              <a:rPr spc="45" dirty="0"/>
              <a:t>r</a:t>
            </a:r>
            <a:r>
              <a:rPr spc="-5" dirty="0"/>
              <a:t>eements?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649084" cy="199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Mandator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consent </a:t>
            </a:r>
            <a:r>
              <a:rPr sz="2400" dirty="0">
                <a:latin typeface="Arial Narrow"/>
                <a:cs typeface="Arial Narrow"/>
              </a:rPr>
              <a:t>under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audit/evaluation</a:t>
            </a:r>
            <a:endParaRPr sz="2400">
              <a:latin typeface="Arial Narrow"/>
              <a:cs typeface="Arial Narrow"/>
            </a:endParaRPr>
          </a:p>
          <a:p>
            <a:pPr marL="355600" marR="434975" indent="-342900" algn="just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Mandator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LE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outside </a:t>
            </a:r>
            <a:r>
              <a:rPr sz="2400" dirty="0">
                <a:latin typeface="Arial Narrow"/>
                <a:cs typeface="Arial Narrow"/>
              </a:rPr>
              <a:t>organization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under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studies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 for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SEA </a:t>
            </a:r>
            <a:r>
              <a:rPr sz="2400" spc="-5" dirty="0">
                <a:latin typeface="Arial Narrow"/>
                <a:cs typeface="Arial Narrow"/>
              </a:rPr>
              <a:t>redisclosin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spc="-1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6560" y="4290059"/>
            <a:ext cx="4146041" cy="2760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1936" y="6927350"/>
            <a:ext cx="2381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75" dirty="0"/>
              <a:t>R</a:t>
            </a:r>
            <a:r>
              <a:rPr spc="-5" dirty="0"/>
              <a:t>eason</a:t>
            </a:r>
            <a:r>
              <a:rPr spc="25" dirty="0"/>
              <a:t>a</a:t>
            </a:r>
            <a:r>
              <a:rPr spc="-5" dirty="0"/>
              <a:t>bl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Methods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8102" y="2128780"/>
            <a:ext cx="4907915" cy="461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779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disclosing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designated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authorized representative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under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audit/evaluation </a:t>
            </a:r>
            <a:r>
              <a:rPr sz="2400" spc="-5" dirty="0">
                <a:latin typeface="Arial Narrow"/>
                <a:cs typeface="Arial Narrow"/>
              </a:rPr>
              <a:t>exception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9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greates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exten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practicabl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 </a:t>
            </a:r>
            <a:r>
              <a:rPr sz="2400" dirty="0">
                <a:latin typeface="Arial Narrow"/>
                <a:cs typeface="Arial Narrow"/>
              </a:rPr>
              <a:t>authorized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representative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Arial Narrow"/>
                <a:cs typeface="Arial Narrow"/>
              </a:rPr>
              <a:t>Uses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PII only to carry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out an audit or evaluation of education programs,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or for the enforcement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of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or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compliance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with,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Federal legal requirements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related to these programs</a:t>
            </a:r>
            <a:endParaRPr sz="2000">
              <a:latin typeface="Arial Narrow"/>
              <a:cs typeface="Arial Narrow"/>
            </a:endParaRPr>
          </a:p>
          <a:p>
            <a:pPr marL="755650" marR="246379" lvl="1" indent="-285750">
              <a:lnSpc>
                <a:spcPct val="100000"/>
              </a:lnSpc>
              <a:spcBef>
                <a:spcPts val="72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Arial Narrow"/>
                <a:cs typeface="Arial Narrow"/>
              </a:rPr>
              <a:t>Protects the PII from further disclosures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or any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unauthorized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use</a:t>
            </a:r>
            <a:endParaRPr sz="2000">
              <a:latin typeface="Arial Narrow"/>
              <a:cs typeface="Arial Narrow"/>
            </a:endParaRPr>
          </a:p>
          <a:p>
            <a:pPr marL="755650" marR="427990" lvl="1" indent="-285750">
              <a:lnSpc>
                <a:spcPct val="100000"/>
              </a:lnSpc>
              <a:spcBef>
                <a:spcPts val="72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000" spc="-10" dirty="0">
                <a:latin typeface="Arial Narrow"/>
                <a:cs typeface="Arial Narrow"/>
              </a:rPr>
              <a:t>Destroys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the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PII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records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when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no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longer needed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for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the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audit,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evaluation,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045" y="6769034"/>
            <a:ext cx="32308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 Narrow"/>
                <a:cs typeface="Arial Narrow"/>
              </a:rPr>
              <a:t>enforcement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or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compliance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activity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19871" y="1051560"/>
            <a:ext cx="814069" cy="539750"/>
          </a:xfrm>
          <a:custGeom>
            <a:avLst/>
            <a:gdLst/>
            <a:ahLst/>
            <a:cxnLst/>
            <a:rect l="l" t="t" r="r" b="b"/>
            <a:pathLst>
              <a:path w="814070" h="539750">
                <a:moveTo>
                  <a:pt x="813816" y="449579"/>
                </a:moveTo>
                <a:lnTo>
                  <a:pt x="813815" y="89728"/>
                </a:lnTo>
                <a:lnTo>
                  <a:pt x="803843" y="48542"/>
                </a:lnTo>
                <a:lnTo>
                  <a:pt x="777220" y="17344"/>
                </a:lnTo>
                <a:lnTo>
                  <a:pt x="738620" y="1177"/>
                </a:lnTo>
                <a:lnTo>
                  <a:pt x="89728" y="0"/>
                </a:lnTo>
                <a:lnTo>
                  <a:pt x="75201" y="1206"/>
                </a:lnTo>
                <a:lnTo>
                  <a:pt x="36784" y="17447"/>
                </a:lnTo>
                <a:lnTo>
                  <a:pt x="10036" y="48698"/>
                </a:lnTo>
                <a:lnTo>
                  <a:pt x="0" y="89915"/>
                </a:lnTo>
                <a:lnTo>
                  <a:pt x="0" y="449770"/>
                </a:lnTo>
                <a:lnTo>
                  <a:pt x="10117" y="491289"/>
                </a:lnTo>
                <a:lnTo>
                  <a:pt x="36924" y="522370"/>
                </a:lnTo>
                <a:lnTo>
                  <a:pt x="75380" y="538338"/>
                </a:lnTo>
                <a:lnTo>
                  <a:pt x="724090" y="539495"/>
                </a:lnTo>
                <a:lnTo>
                  <a:pt x="738801" y="538309"/>
                </a:lnTo>
                <a:lnTo>
                  <a:pt x="777360" y="522267"/>
                </a:lnTo>
                <a:lnTo>
                  <a:pt x="803923" y="491133"/>
                </a:lnTo>
                <a:lnTo>
                  <a:pt x="813816" y="44957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0" y="1039367"/>
            <a:ext cx="839469" cy="565150"/>
          </a:xfrm>
          <a:custGeom>
            <a:avLst/>
            <a:gdLst/>
            <a:ahLst/>
            <a:cxnLst/>
            <a:rect l="l" t="t" r="r" b="b"/>
            <a:pathLst>
              <a:path w="839470" h="565150">
                <a:moveTo>
                  <a:pt x="838962" y="461772"/>
                </a:moveTo>
                <a:lnTo>
                  <a:pt x="838962" y="102108"/>
                </a:lnTo>
                <a:lnTo>
                  <a:pt x="838200" y="91440"/>
                </a:lnTo>
                <a:lnTo>
                  <a:pt x="823822" y="48749"/>
                </a:lnTo>
                <a:lnTo>
                  <a:pt x="796201" y="19239"/>
                </a:lnTo>
                <a:lnTo>
                  <a:pt x="759449" y="2233"/>
                </a:lnTo>
                <a:lnTo>
                  <a:pt x="745998" y="0"/>
                </a:lnTo>
                <a:lnTo>
                  <a:pt x="94119" y="298"/>
                </a:lnTo>
                <a:lnTo>
                  <a:pt x="55149" y="11481"/>
                </a:lnTo>
                <a:lnTo>
                  <a:pt x="23870" y="36548"/>
                </a:lnTo>
                <a:lnTo>
                  <a:pt x="4571" y="72390"/>
                </a:lnTo>
                <a:lnTo>
                  <a:pt x="0" y="92964"/>
                </a:lnTo>
                <a:lnTo>
                  <a:pt x="0" y="462534"/>
                </a:lnTo>
                <a:lnTo>
                  <a:pt x="12818" y="512420"/>
                </a:lnTo>
                <a:lnTo>
                  <a:pt x="25146" y="529241"/>
                </a:lnTo>
                <a:lnTo>
                  <a:pt x="25146" y="102870"/>
                </a:lnTo>
                <a:lnTo>
                  <a:pt x="25908" y="93726"/>
                </a:lnTo>
                <a:lnTo>
                  <a:pt x="44423" y="51151"/>
                </a:lnTo>
                <a:lnTo>
                  <a:pt x="79519" y="28505"/>
                </a:lnTo>
                <a:lnTo>
                  <a:pt x="102870" y="25146"/>
                </a:lnTo>
                <a:lnTo>
                  <a:pt x="736854" y="25209"/>
                </a:lnTo>
                <a:lnTo>
                  <a:pt x="780240" y="38859"/>
                </a:lnTo>
                <a:lnTo>
                  <a:pt x="805823" y="68773"/>
                </a:lnTo>
                <a:lnTo>
                  <a:pt x="813816" y="102870"/>
                </a:lnTo>
                <a:lnTo>
                  <a:pt x="813816" y="529251"/>
                </a:lnTo>
                <a:lnTo>
                  <a:pt x="819743" y="522160"/>
                </a:lnTo>
                <a:lnTo>
                  <a:pt x="827012" y="510667"/>
                </a:lnTo>
                <a:lnTo>
                  <a:pt x="832630" y="498307"/>
                </a:lnTo>
                <a:lnTo>
                  <a:pt x="836419" y="485253"/>
                </a:lnTo>
                <a:lnTo>
                  <a:pt x="838200" y="471678"/>
                </a:lnTo>
                <a:lnTo>
                  <a:pt x="838962" y="461772"/>
                </a:lnTo>
                <a:close/>
              </a:path>
              <a:path w="839470" h="565150">
                <a:moveTo>
                  <a:pt x="813816" y="529251"/>
                </a:moveTo>
                <a:lnTo>
                  <a:pt x="813816" y="461772"/>
                </a:lnTo>
                <a:lnTo>
                  <a:pt x="813054" y="470916"/>
                </a:lnTo>
                <a:lnTo>
                  <a:pt x="811622" y="481089"/>
                </a:lnTo>
                <a:lnTo>
                  <a:pt x="791653" y="516179"/>
                </a:lnTo>
                <a:lnTo>
                  <a:pt x="757495" y="536218"/>
                </a:lnTo>
                <a:lnTo>
                  <a:pt x="736854" y="539419"/>
                </a:lnTo>
                <a:lnTo>
                  <a:pt x="98636" y="539388"/>
                </a:lnTo>
                <a:lnTo>
                  <a:pt x="60441" y="526985"/>
                </a:lnTo>
                <a:lnTo>
                  <a:pt x="33686" y="497439"/>
                </a:lnTo>
                <a:lnTo>
                  <a:pt x="25146" y="461772"/>
                </a:lnTo>
                <a:lnTo>
                  <a:pt x="25146" y="529241"/>
                </a:lnTo>
                <a:lnTo>
                  <a:pt x="66173" y="558117"/>
                </a:lnTo>
                <a:lnTo>
                  <a:pt x="102870" y="564642"/>
                </a:lnTo>
                <a:lnTo>
                  <a:pt x="736854" y="564642"/>
                </a:lnTo>
                <a:lnTo>
                  <a:pt x="777743" y="556028"/>
                </a:lnTo>
                <a:lnTo>
                  <a:pt x="811003" y="532616"/>
                </a:lnTo>
                <a:lnTo>
                  <a:pt x="813816" y="52925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48142" y="1234884"/>
            <a:ext cx="5594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9086" y="2197608"/>
            <a:ext cx="2900172" cy="435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105" dirty="0"/>
              <a:t>F</a:t>
            </a:r>
            <a:r>
              <a:rPr spc="45" dirty="0"/>
              <a:t>r</a:t>
            </a:r>
            <a:r>
              <a:rPr spc="-5" dirty="0"/>
              <a:t>equent</a:t>
            </a:r>
            <a:r>
              <a:rPr spc="55" dirty="0"/>
              <a:t>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As</a:t>
            </a:r>
            <a:r>
              <a:rPr spc="-105" dirty="0"/>
              <a:t>k</a:t>
            </a:r>
            <a:r>
              <a:rPr spc="-5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Question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to HH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#1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0673"/>
            <a:ext cx="6749415" cy="427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spc="-5" dirty="0">
                <a:latin typeface="Arial Narrow"/>
                <a:cs typeface="Arial Narrow"/>
              </a:rPr>
              <a:t>O</a:t>
            </a:r>
            <a:r>
              <a:rPr sz="2400" i="1" dirty="0">
                <a:latin typeface="Arial Narrow"/>
                <a:cs typeface="Arial Narrow"/>
              </a:rPr>
              <a:t>n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you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school</a:t>
            </a:r>
            <a:r>
              <a:rPr sz="2400" i="1" spc="-45" dirty="0">
                <a:latin typeface="Arial Narrow"/>
                <a:cs typeface="Arial Narrow"/>
              </a:rPr>
              <a:t>’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3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enrollmen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c</a:t>
            </a:r>
            <a:r>
              <a:rPr sz="2400" i="1" dirty="0">
                <a:latin typeface="Arial Narrow"/>
                <a:cs typeface="Arial Narrow"/>
              </a:rPr>
              <a:t>a</a:t>
            </a:r>
            <a:r>
              <a:rPr sz="2400" i="1" spc="-5" dirty="0">
                <a:latin typeface="Arial Narrow"/>
                <a:cs typeface="Arial Narrow"/>
              </a:rPr>
              <a:t>rd</a:t>
            </a:r>
            <a:r>
              <a:rPr sz="2400" i="1" dirty="0">
                <a:latin typeface="Arial Narrow"/>
                <a:cs typeface="Arial Narrow"/>
              </a:rPr>
              <a:t>,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ther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</a:t>
            </a:r>
            <a:r>
              <a:rPr sz="2400" i="1" dirty="0">
                <a:latin typeface="Arial Narrow"/>
                <a:cs typeface="Arial Narrow"/>
              </a:rPr>
              <a:t>s a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questio</a:t>
            </a:r>
            <a:r>
              <a:rPr sz="2400" i="1" dirty="0">
                <a:latin typeface="Arial Narrow"/>
                <a:cs typeface="Arial Narrow"/>
              </a:rPr>
              <a:t>n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asking whethe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th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studen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ha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healt</a:t>
            </a:r>
            <a:r>
              <a:rPr sz="2400" i="1" dirty="0">
                <a:latin typeface="Arial Narrow"/>
                <a:cs typeface="Arial Narrow"/>
              </a:rPr>
              <a:t>h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insurance</a:t>
            </a:r>
            <a:r>
              <a:rPr sz="2400" i="1" dirty="0">
                <a:latin typeface="Arial Narrow"/>
                <a:cs typeface="Arial Narrow"/>
              </a:rPr>
              <a:t>.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</a:t>
            </a:r>
            <a:r>
              <a:rPr sz="2400" i="1" dirty="0">
                <a:latin typeface="Arial Narrow"/>
                <a:cs typeface="Arial Narrow"/>
              </a:rPr>
              <a:t>f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th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parent answer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3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“no,</a:t>
            </a:r>
            <a:r>
              <a:rPr sz="2400" i="1" dirty="0">
                <a:latin typeface="Arial Narrow"/>
                <a:cs typeface="Arial Narrow"/>
              </a:rPr>
              <a:t>”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dirty="0">
                <a:latin typeface="Arial Narrow"/>
                <a:cs typeface="Arial Narrow"/>
              </a:rPr>
              <a:t>a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schoo</a:t>
            </a:r>
            <a:r>
              <a:rPr sz="2400" i="1" dirty="0">
                <a:latin typeface="Arial Narrow"/>
                <a:cs typeface="Arial Narrow"/>
              </a:rPr>
              <a:t>l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sta</a:t>
            </a:r>
            <a:r>
              <a:rPr sz="2400" i="1" spc="-45" dirty="0">
                <a:latin typeface="Arial Narrow"/>
                <a:cs typeface="Arial Narrow"/>
              </a:rPr>
              <a:t>f</a:t>
            </a:r>
            <a:r>
              <a:rPr sz="2400" i="1" dirty="0">
                <a:latin typeface="Arial Narrow"/>
                <a:cs typeface="Arial Narrow"/>
              </a:rPr>
              <a:t>f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membe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send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30" dirty="0">
                <a:latin typeface="Arial Narrow"/>
                <a:cs typeface="Arial Narrow"/>
              </a:rPr>
              <a:t> </a:t>
            </a:r>
            <a:r>
              <a:rPr sz="2400" i="1" dirty="0">
                <a:latin typeface="Arial Narrow"/>
                <a:cs typeface="Arial Narrow"/>
              </a:rPr>
              <a:t>a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lette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home informin</a:t>
            </a:r>
            <a:r>
              <a:rPr sz="2400" i="1" dirty="0">
                <a:latin typeface="Arial Narrow"/>
                <a:cs typeface="Arial Narrow"/>
              </a:rPr>
              <a:t>g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th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paren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abou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Medicai</a:t>
            </a:r>
            <a:r>
              <a:rPr sz="2400" i="1" dirty="0">
                <a:latin typeface="Arial Narrow"/>
                <a:cs typeface="Arial Narrow"/>
              </a:rPr>
              <a:t>d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an</a:t>
            </a:r>
            <a:r>
              <a:rPr sz="2400" i="1" dirty="0">
                <a:latin typeface="Arial Narrow"/>
                <a:cs typeface="Arial Narrow"/>
              </a:rPr>
              <a:t>d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CHI</a:t>
            </a:r>
            <a:r>
              <a:rPr sz="2400" i="1" dirty="0">
                <a:latin typeface="Arial Narrow"/>
                <a:cs typeface="Arial Narrow"/>
              </a:rPr>
              <a:t>P</a:t>
            </a:r>
            <a:r>
              <a:rPr sz="2400" i="1" spc="-3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an</a:t>
            </a:r>
            <a:r>
              <a:rPr sz="2400" i="1" dirty="0">
                <a:latin typeface="Arial Narrow"/>
                <a:cs typeface="Arial Narrow"/>
              </a:rPr>
              <a:t>d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providing </a:t>
            </a:r>
            <a:r>
              <a:rPr sz="2400" i="1" dirty="0">
                <a:latin typeface="Arial Narrow"/>
                <a:cs typeface="Arial Narrow"/>
              </a:rPr>
              <a:t>a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toll-fre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numbe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</a:t>
            </a:r>
            <a:r>
              <a:rPr sz="2400" i="1" dirty="0">
                <a:latin typeface="Arial Narrow"/>
                <a:cs typeface="Arial Narrow"/>
              </a:rPr>
              <a:t>o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cal</a:t>
            </a:r>
            <a:r>
              <a:rPr sz="2400" i="1" dirty="0">
                <a:latin typeface="Arial Narrow"/>
                <a:cs typeface="Arial Narrow"/>
              </a:rPr>
              <a:t>l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</a:t>
            </a:r>
            <a:r>
              <a:rPr sz="2400" i="1" dirty="0">
                <a:latin typeface="Arial Narrow"/>
                <a:cs typeface="Arial Narrow"/>
              </a:rPr>
              <a:t>o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ge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hel</a:t>
            </a:r>
            <a:r>
              <a:rPr sz="2400" i="1" dirty="0">
                <a:latin typeface="Arial Narrow"/>
                <a:cs typeface="Arial Narrow"/>
              </a:rPr>
              <a:t>p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wit</a:t>
            </a:r>
            <a:r>
              <a:rPr sz="2400" i="1" dirty="0">
                <a:latin typeface="Arial Narrow"/>
                <a:cs typeface="Arial Narrow"/>
              </a:rPr>
              <a:t>h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</a:t>
            </a:r>
            <a:r>
              <a:rPr sz="2400" i="1" dirty="0">
                <a:latin typeface="Arial Narrow"/>
                <a:cs typeface="Arial Narrow"/>
              </a:rPr>
              <a:t>n</a:t>
            </a:r>
            <a:r>
              <a:rPr sz="2400" i="1" spc="1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application.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DOES</a:t>
            </a:r>
            <a:r>
              <a:rPr sz="24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THIS</a:t>
            </a:r>
            <a:r>
              <a:rPr sz="2400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VIOL</a:t>
            </a:r>
            <a:r>
              <a:rPr sz="2400" spc="-145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FER</a:t>
            </a:r>
            <a:r>
              <a:rPr sz="2400" spc="-145" dirty="0">
                <a:solidFill>
                  <a:srgbClr val="FF0000"/>
                </a:solidFill>
                <a:latin typeface="Arial Narrow"/>
                <a:cs typeface="Arial Narrow"/>
              </a:rPr>
              <a:t>P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A?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78105">
              <a:lnSpc>
                <a:spcPct val="100000"/>
              </a:lnSpc>
            </a:pP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:</a:t>
            </a:r>
            <a:r>
              <a:rPr sz="2400" spc="-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perfectl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acceptable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raise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FER</a:t>
            </a:r>
            <a:r>
              <a:rPr sz="2400" spc="-145" dirty="0">
                <a:solidFill>
                  <a:srgbClr val="00B050"/>
                </a:solidFill>
                <a:latin typeface="Arial Narrow"/>
                <a:cs typeface="Arial Narrow"/>
              </a:rPr>
              <a:t>P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spc="-1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concerns becaus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schoo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ha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no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disc</a:t>
            </a:r>
            <a:r>
              <a:rPr sz="2400" spc="5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osed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personally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identifiable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informatio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(PII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)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 fro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m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student</a:t>
            </a:r>
            <a:r>
              <a:rPr sz="2400" spc="-35" dirty="0">
                <a:solidFill>
                  <a:srgbClr val="00B050"/>
                </a:solidFill>
                <a:latin typeface="Arial Narrow"/>
                <a:cs typeface="Arial Narrow"/>
              </a:rPr>
              <a:t>’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educatio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record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an outsid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entit</a:t>
            </a:r>
            <a:r>
              <a:rPr sz="2400" spc="-145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105" dirty="0"/>
              <a:t>F</a:t>
            </a:r>
            <a:r>
              <a:rPr spc="45" dirty="0"/>
              <a:t>r</a:t>
            </a:r>
            <a:r>
              <a:rPr spc="-5" dirty="0"/>
              <a:t>equent</a:t>
            </a:r>
            <a:r>
              <a:rPr spc="55" dirty="0"/>
              <a:t>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As</a:t>
            </a:r>
            <a:r>
              <a:rPr spc="-105" dirty="0"/>
              <a:t>k</a:t>
            </a:r>
            <a:r>
              <a:rPr spc="-5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Question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to HH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#2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1066"/>
            <a:ext cx="6748780" cy="358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enrollmen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card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questio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asking whethe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insurance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parent answer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“no,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nurs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call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about Medicai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</a:t>
            </a:r>
            <a:r>
              <a:rPr sz="2400" spc="-254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ask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parent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phon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numbe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socia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worke</a:t>
            </a:r>
            <a:r>
              <a:rPr sz="2400" spc="-1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can provid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applicatio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assistance.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364490">
              <a:lnSpc>
                <a:spcPct val="100000"/>
              </a:lnSpc>
            </a:pP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sz="24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sz="24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consent</a:t>
            </a:r>
            <a:r>
              <a:rPr sz="2400" i="1" spc="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form</a:t>
            </a:r>
            <a:r>
              <a:rPr sz="2400" i="1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needed</a:t>
            </a:r>
            <a:r>
              <a:rPr sz="24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 allo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w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nurs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pas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the parent</a:t>
            </a:r>
            <a:r>
              <a:rPr sz="2400" i="1" spc="-35" dirty="0">
                <a:solidFill>
                  <a:srgbClr val="FF0000"/>
                </a:solidFill>
                <a:latin typeface="Arial Narrow"/>
                <a:cs typeface="Arial Narrow"/>
              </a:rPr>
              <a:t>’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phon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numbe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socia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l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worke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–</a:t>
            </a:r>
            <a:r>
              <a:rPr sz="24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bot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h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school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employees</a:t>
            </a:r>
            <a:r>
              <a:rPr sz="24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–</a:t>
            </a:r>
            <a:r>
              <a:rPr sz="24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sz="24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sz="24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oral</a:t>
            </a:r>
            <a:r>
              <a:rPr sz="2400" i="1" spc="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consent</a:t>
            </a:r>
            <a:r>
              <a:rPr sz="2400" i="1" spc="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necessary?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105" dirty="0"/>
              <a:t>F</a:t>
            </a:r>
            <a:r>
              <a:rPr spc="45" dirty="0"/>
              <a:t>r</a:t>
            </a:r>
            <a:r>
              <a:rPr spc="-5" dirty="0"/>
              <a:t>equent</a:t>
            </a:r>
            <a:r>
              <a:rPr spc="55" dirty="0"/>
              <a:t>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As</a:t>
            </a:r>
            <a:r>
              <a:rPr spc="-105" dirty="0"/>
              <a:t>k</a:t>
            </a:r>
            <a:r>
              <a:rPr spc="-5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Question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to HH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#2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128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0673"/>
            <a:ext cx="6741159" cy="427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4620">
              <a:lnSpc>
                <a:spcPct val="100000"/>
              </a:lnSpc>
            </a:pP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: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scenario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,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consen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require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d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fo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r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school nurs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disclos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PI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fro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m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educatio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record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another schoo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-45" dirty="0">
                <a:solidFill>
                  <a:srgbClr val="00B050"/>
                </a:solidFill>
                <a:latin typeface="Arial Narrow"/>
                <a:cs typeface="Arial Narrow"/>
              </a:rPr>
              <a:t>f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ficia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wit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h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legitimat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educationa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interes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(i.e.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,</a:t>
            </a:r>
            <a:r>
              <a:rPr sz="2400" i="1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the schoo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socia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worker)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.</a:t>
            </a:r>
            <a:r>
              <a:rPr sz="2400" i="1" spc="-1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i="1" spc="-13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“legitimat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educationa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interest” typicall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mean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schoo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-45" dirty="0">
                <a:solidFill>
                  <a:srgbClr val="00B050"/>
                </a:solidFill>
                <a:latin typeface="Arial Narrow"/>
                <a:cs typeface="Arial Narrow"/>
              </a:rPr>
              <a:t>f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ficia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need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se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the educatio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record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orde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r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perfor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m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thei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r</a:t>
            </a:r>
            <a:r>
              <a:rPr sz="2400" i="1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professional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duties.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00B050"/>
                </a:solidFill>
                <a:latin typeface="Arial Narrow"/>
                <a:cs typeface="Arial Narrow"/>
              </a:rPr>
              <a:t>Remember: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Annual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notification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requirement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–</a:t>
            </a:r>
            <a:r>
              <a:rPr sz="2400" i="1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Defining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WHO,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WH</a:t>
            </a:r>
            <a:r>
              <a:rPr sz="2400" i="1" spc="-180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i="1" spc="-27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,</a:t>
            </a:r>
            <a:r>
              <a:rPr sz="2400" i="1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and “legitimate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educational</a:t>
            </a:r>
            <a:r>
              <a:rPr sz="2400" i="1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00B050"/>
                </a:solidFill>
                <a:latin typeface="Arial Narrow"/>
                <a:cs typeface="Arial Narrow"/>
              </a:rPr>
              <a:t>interest”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105" dirty="0"/>
              <a:t>F</a:t>
            </a:r>
            <a:r>
              <a:rPr spc="45" dirty="0"/>
              <a:t>r</a:t>
            </a:r>
            <a:r>
              <a:rPr spc="-5" dirty="0"/>
              <a:t>equent</a:t>
            </a:r>
            <a:r>
              <a:rPr spc="55" dirty="0"/>
              <a:t>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As</a:t>
            </a:r>
            <a:r>
              <a:rPr spc="-105" dirty="0"/>
              <a:t>k</a:t>
            </a:r>
            <a:r>
              <a:rPr spc="-5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Question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to HH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#3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823075" cy="394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school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enrollmen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card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questio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asking whethe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insurance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parent answer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“no,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community-base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organization 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work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call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tal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availabilit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Medicai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application </a:t>
            </a:r>
            <a:r>
              <a:rPr sz="2400" dirty="0">
                <a:latin typeface="Arial Narrow"/>
                <a:cs typeface="Arial Narrow"/>
              </a:rPr>
              <a:t>assistance.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(FYI, the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community-based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might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be 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communit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cente</a:t>
            </a:r>
            <a:r>
              <a:rPr sz="2400" spc="-1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children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advocacy organization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Boy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Girl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Club.)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407670">
              <a:lnSpc>
                <a:spcPct val="100000"/>
              </a:lnSpc>
            </a:pP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Ca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schoo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l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provid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thi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s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informatio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th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sz="2400" i="1" spc="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 Narrow"/>
                <a:cs typeface="Arial Narrow"/>
              </a:rPr>
              <a:t>community-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based</a:t>
            </a:r>
            <a:r>
              <a:rPr sz="2400" i="1" spc="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 Narrow"/>
                <a:cs typeface="Arial Narrow"/>
              </a:rPr>
              <a:t>organization?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8696706" cy="603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052" y="5956553"/>
            <a:ext cx="2879598" cy="71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0004" y="5828939"/>
            <a:ext cx="5551931" cy="84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553" y="5841221"/>
            <a:ext cx="5474335" cy="774700"/>
          </a:xfrm>
          <a:custGeom>
            <a:avLst/>
            <a:gdLst/>
            <a:ahLst/>
            <a:cxnLst/>
            <a:rect l="l" t="t" r="r" b="b"/>
            <a:pathLst>
              <a:path w="5474334" h="774700">
                <a:moveTo>
                  <a:pt x="208473" y="41899"/>
                </a:moveTo>
                <a:lnTo>
                  <a:pt x="135460" y="52366"/>
                </a:lnTo>
                <a:lnTo>
                  <a:pt x="76962" y="61992"/>
                </a:lnTo>
                <a:lnTo>
                  <a:pt x="19050" y="72660"/>
                </a:lnTo>
                <a:lnTo>
                  <a:pt x="0" y="77232"/>
                </a:lnTo>
                <a:lnTo>
                  <a:pt x="0" y="77994"/>
                </a:lnTo>
                <a:lnTo>
                  <a:pt x="19050" y="73422"/>
                </a:lnTo>
                <a:lnTo>
                  <a:pt x="76962" y="62754"/>
                </a:lnTo>
                <a:lnTo>
                  <a:pt x="174498" y="46752"/>
                </a:lnTo>
                <a:lnTo>
                  <a:pt x="208473" y="41899"/>
                </a:lnTo>
                <a:close/>
              </a:path>
              <a:path w="5474334" h="774700">
                <a:moveTo>
                  <a:pt x="313534" y="29197"/>
                </a:moveTo>
                <a:lnTo>
                  <a:pt x="238506" y="37608"/>
                </a:lnTo>
                <a:lnTo>
                  <a:pt x="208473" y="41899"/>
                </a:lnTo>
                <a:lnTo>
                  <a:pt x="254156" y="35970"/>
                </a:lnTo>
                <a:lnTo>
                  <a:pt x="313534" y="29197"/>
                </a:lnTo>
                <a:close/>
              </a:path>
              <a:path w="5474334" h="774700">
                <a:moveTo>
                  <a:pt x="1126659" y="1783"/>
                </a:moveTo>
                <a:lnTo>
                  <a:pt x="1109108" y="1450"/>
                </a:lnTo>
                <a:lnTo>
                  <a:pt x="1048658" y="610"/>
                </a:lnTo>
                <a:lnTo>
                  <a:pt x="987865" y="113"/>
                </a:lnTo>
                <a:lnTo>
                  <a:pt x="926790" y="0"/>
                </a:lnTo>
                <a:lnTo>
                  <a:pt x="865497" y="311"/>
                </a:lnTo>
                <a:lnTo>
                  <a:pt x="804047" y="1090"/>
                </a:lnTo>
                <a:lnTo>
                  <a:pt x="742501" y="2377"/>
                </a:lnTo>
                <a:lnTo>
                  <a:pt x="680923" y="4214"/>
                </a:lnTo>
                <a:lnTo>
                  <a:pt x="619373" y="6642"/>
                </a:lnTo>
                <a:lnTo>
                  <a:pt x="557915" y="9704"/>
                </a:lnTo>
                <a:lnTo>
                  <a:pt x="496609" y="13441"/>
                </a:lnTo>
                <a:lnTo>
                  <a:pt x="435518" y="17895"/>
                </a:lnTo>
                <a:lnTo>
                  <a:pt x="374705" y="23107"/>
                </a:lnTo>
                <a:lnTo>
                  <a:pt x="313534" y="29197"/>
                </a:lnTo>
                <a:lnTo>
                  <a:pt x="396240" y="22368"/>
                </a:lnTo>
                <a:lnTo>
                  <a:pt x="491490" y="15510"/>
                </a:lnTo>
                <a:lnTo>
                  <a:pt x="595884" y="8652"/>
                </a:lnTo>
                <a:lnTo>
                  <a:pt x="713232" y="4080"/>
                </a:lnTo>
                <a:lnTo>
                  <a:pt x="840486" y="1794"/>
                </a:lnTo>
                <a:lnTo>
                  <a:pt x="979169" y="270"/>
                </a:lnTo>
                <a:lnTo>
                  <a:pt x="1126659" y="1783"/>
                </a:lnTo>
                <a:close/>
              </a:path>
              <a:path w="5474334" h="774700">
                <a:moveTo>
                  <a:pt x="5474208" y="773700"/>
                </a:moveTo>
                <a:lnTo>
                  <a:pt x="5118354" y="673116"/>
                </a:lnTo>
                <a:lnTo>
                  <a:pt x="4776216" y="581676"/>
                </a:lnTo>
                <a:lnTo>
                  <a:pt x="4620761" y="542146"/>
                </a:lnTo>
                <a:lnTo>
                  <a:pt x="4465396" y="503579"/>
                </a:lnTo>
                <a:lnTo>
                  <a:pt x="4310084" y="466021"/>
                </a:lnTo>
                <a:lnTo>
                  <a:pt x="4154788" y="429519"/>
                </a:lnTo>
                <a:lnTo>
                  <a:pt x="3999473" y="394117"/>
                </a:lnTo>
                <a:lnTo>
                  <a:pt x="3844103" y="359862"/>
                </a:lnTo>
                <a:lnTo>
                  <a:pt x="3688641" y="326798"/>
                </a:lnTo>
                <a:lnTo>
                  <a:pt x="3533052" y="294972"/>
                </a:lnTo>
                <a:lnTo>
                  <a:pt x="3377298" y="264428"/>
                </a:lnTo>
                <a:lnTo>
                  <a:pt x="3221345" y="235214"/>
                </a:lnTo>
                <a:lnTo>
                  <a:pt x="3065156" y="207374"/>
                </a:lnTo>
                <a:lnTo>
                  <a:pt x="2908694" y="180953"/>
                </a:lnTo>
                <a:lnTo>
                  <a:pt x="2751925" y="155998"/>
                </a:lnTo>
                <a:lnTo>
                  <a:pt x="2594811" y="132555"/>
                </a:lnTo>
                <a:lnTo>
                  <a:pt x="2437316" y="110667"/>
                </a:lnTo>
                <a:lnTo>
                  <a:pt x="2279405" y="90383"/>
                </a:lnTo>
                <a:lnTo>
                  <a:pt x="2121041" y="71746"/>
                </a:lnTo>
                <a:lnTo>
                  <a:pt x="1962188" y="54802"/>
                </a:lnTo>
                <a:lnTo>
                  <a:pt x="1802810" y="39598"/>
                </a:lnTo>
                <a:lnTo>
                  <a:pt x="1642872" y="26178"/>
                </a:lnTo>
                <a:lnTo>
                  <a:pt x="1459992" y="14748"/>
                </a:lnTo>
                <a:lnTo>
                  <a:pt x="1287780" y="5604"/>
                </a:lnTo>
                <a:lnTo>
                  <a:pt x="1228731" y="3988"/>
                </a:lnTo>
                <a:lnTo>
                  <a:pt x="1169153" y="2590"/>
                </a:lnTo>
                <a:lnTo>
                  <a:pt x="1128761" y="1823"/>
                </a:lnTo>
                <a:lnTo>
                  <a:pt x="1287780" y="6366"/>
                </a:lnTo>
                <a:lnTo>
                  <a:pt x="1459992" y="15510"/>
                </a:lnTo>
                <a:lnTo>
                  <a:pt x="1642872" y="26940"/>
                </a:lnTo>
                <a:lnTo>
                  <a:pt x="1836420" y="44466"/>
                </a:lnTo>
                <a:lnTo>
                  <a:pt x="1985401" y="58497"/>
                </a:lnTo>
                <a:lnTo>
                  <a:pt x="2134170" y="74195"/>
                </a:lnTo>
                <a:lnTo>
                  <a:pt x="2282726" y="91509"/>
                </a:lnTo>
                <a:lnTo>
                  <a:pt x="2431070" y="110386"/>
                </a:lnTo>
                <a:lnTo>
                  <a:pt x="2579200" y="130775"/>
                </a:lnTo>
                <a:lnTo>
                  <a:pt x="2727118" y="152622"/>
                </a:lnTo>
                <a:lnTo>
                  <a:pt x="2874822" y="175877"/>
                </a:lnTo>
                <a:lnTo>
                  <a:pt x="3022313" y="200486"/>
                </a:lnTo>
                <a:lnTo>
                  <a:pt x="3169589" y="226398"/>
                </a:lnTo>
                <a:lnTo>
                  <a:pt x="3316652" y="253559"/>
                </a:lnTo>
                <a:lnTo>
                  <a:pt x="3463500" y="281919"/>
                </a:lnTo>
                <a:lnTo>
                  <a:pt x="3610134" y="311424"/>
                </a:lnTo>
                <a:lnTo>
                  <a:pt x="3756553" y="342022"/>
                </a:lnTo>
                <a:lnTo>
                  <a:pt x="3902757" y="373662"/>
                </a:lnTo>
                <a:lnTo>
                  <a:pt x="4048746" y="406290"/>
                </a:lnTo>
                <a:lnTo>
                  <a:pt x="4194519" y="439855"/>
                </a:lnTo>
                <a:lnTo>
                  <a:pt x="4340077" y="474305"/>
                </a:lnTo>
                <a:lnTo>
                  <a:pt x="4485419" y="509587"/>
                </a:lnTo>
                <a:lnTo>
                  <a:pt x="4630544" y="545649"/>
                </a:lnTo>
                <a:lnTo>
                  <a:pt x="4775454" y="582438"/>
                </a:lnTo>
                <a:lnTo>
                  <a:pt x="5118354" y="673878"/>
                </a:lnTo>
                <a:lnTo>
                  <a:pt x="5473446" y="774462"/>
                </a:lnTo>
                <a:lnTo>
                  <a:pt x="5474208" y="7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902" y="5827776"/>
            <a:ext cx="3312160" cy="651510"/>
          </a:xfrm>
          <a:custGeom>
            <a:avLst/>
            <a:gdLst/>
            <a:ahLst/>
            <a:cxnLst/>
            <a:rect l="l" t="t" r="r" b="b"/>
            <a:pathLst>
              <a:path w="3312159" h="651510">
                <a:moveTo>
                  <a:pt x="3311652" y="761"/>
                </a:moveTo>
                <a:lnTo>
                  <a:pt x="3311652" y="0"/>
                </a:lnTo>
                <a:lnTo>
                  <a:pt x="3201162" y="6857"/>
                </a:lnTo>
                <a:lnTo>
                  <a:pt x="3086100" y="15239"/>
                </a:lnTo>
                <a:lnTo>
                  <a:pt x="3047230" y="18639"/>
                </a:lnTo>
                <a:lnTo>
                  <a:pt x="3008389" y="22288"/>
                </a:lnTo>
                <a:lnTo>
                  <a:pt x="2969577" y="26179"/>
                </a:lnTo>
                <a:lnTo>
                  <a:pt x="2930793" y="30303"/>
                </a:lnTo>
                <a:lnTo>
                  <a:pt x="2892036" y="34649"/>
                </a:lnTo>
                <a:lnTo>
                  <a:pt x="2853305" y="39209"/>
                </a:lnTo>
                <a:lnTo>
                  <a:pt x="2814600" y="43974"/>
                </a:lnTo>
                <a:lnTo>
                  <a:pt x="2775920" y="48935"/>
                </a:lnTo>
                <a:lnTo>
                  <a:pt x="2737265" y="54082"/>
                </a:lnTo>
                <a:lnTo>
                  <a:pt x="2698632" y="59407"/>
                </a:lnTo>
                <a:lnTo>
                  <a:pt x="2660022" y="64900"/>
                </a:lnTo>
                <a:lnTo>
                  <a:pt x="2621434" y="70552"/>
                </a:lnTo>
                <a:lnTo>
                  <a:pt x="2582868" y="76353"/>
                </a:lnTo>
                <a:lnTo>
                  <a:pt x="2544321" y="82296"/>
                </a:lnTo>
                <a:lnTo>
                  <a:pt x="2505795" y="88370"/>
                </a:lnTo>
                <a:lnTo>
                  <a:pt x="2467287" y="94567"/>
                </a:lnTo>
                <a:lnTo>
                  <a:pt x="2428798" y="100877"/>
                </a:lnTo>
                <a:lnTo>
                  <a:pt x="2390326" y="107291"/>
                </a:lnTo>
                <a:lnTo>
                  <a:pt x="2351871" y="113800"/>
                </a:lnTo>
                <a:lnTo>
                  <a:pt x="2313432" y="120395"/>
                </a:lnTo>
                <a:lnTo>
                  <a:pt x="2039112" y="171450"/>
                </a:lnTo>
                <a:lnTo>
                  <a:pt x="1762506" y="224790"/>
                </a:lnTo>
                <a:lnTo>
                  <a:pt x="1691776" y="239405"/>
                </a:lnTo>
                <a:lnTo>
                  <a:pt x="1621118" y="254283"/>
                </a:lnTo>
                <a:lnTo>
                  <a:pt x="1550528" y="269413"/>
                </a:lnTo>
                <a:lnTo>
                  <a:pt x="1480003" y="284785"/>
                </a:lnTo>
                <a:lnTo>
                  <a:pt x="1409539" y="300388"/>
                </a:lnTo>
                <a:lnTo>
                  <a:pt x="1339132" y="316210"/>
                </a:lnTo>
                <a:lnTo>
                  <a:pt x="1268779" y="332241"/>
                </a:lnTo>
                <a:lnTo>
                  <a:pt x="1198476" y="348471"/>
                </a:lnTo>
                <a:lnTo>
                  <a:pt x="1128218" y="364887"/>
                </a:lnTo>
                <a:lnTo>
                  <a:pt x="1058003" y="381481"/>
                </a:lnTo>
                <a:lnTo>
                  <a:pt x="987827" y="398239"/>
                </a:lnTo>
                <a:lnTo>
                  <a:pt x="917686" y="415153"/>
                </a:lnTo>
                <a:lnTo>
                  <a:pt x="847576" y="432211"/>
                </a:lnTo>
                <a:lnTo>
                  <a:pt x="777494" y="449401"/>
                </a:lnTo>
                <a:lnTo>
                  <a:pt x="707436" y="466714"/>
                </a:lnTo>
                <a:lnTo>
                  <a:pt x="637398" y="484139"/>
                </a:lnTo>
                <a:lnTo>
                  <a:pt x="567377" y="501664"/>
                </a:lnTo>
                <a:lnTo>
                  <a:pt x="497369" y="519279"/>
                </a:lnTo>
                <a:lnTo>
                  <a:pt x="427371" y="536973"/>
                </a:lnTo>
                <a:lnTo>
                  <a:pt x="357378" y="554736"/>
                </a:lnTo>
                <a:lnTo>
                  <a:pt x="96012" y="624078"/>
                </a:lnTo>
                <a:lnTo>
                  <a:pt x="0" y="650748"/>
                </a:lnTo>
                <a:lnTo>
                  <a:pt x="0" y="651510"/>
                </a:lnTo>
                <a:lnTo>
                  <a:pt x="96012" y="624840"/>
                </a:lnTo>
                <a:lnTo>
                  <a:pt x="358140" y="555498"/>
                </a:lnTo>
                <a:lnTo>
                  <a:pt x="428066" y="537691"/>
                </a:lnTo>
                <a:lnTo>
                  <a:pt x="498007" y="519962"/>
                </a:lnTo>
                <a:lnTo>
                  <a:pt x="567964" y="502321"/>
                </a:lnTo>
                <a:lnTo>
                  <a:pt x="637940" y="484778"/>
                </a:lnTo>
                <a:lnTo>
                  <a:pt x="707938" y="467342"/>
                </a:lnTo>
                <a:lnTo>
                  <a:pt x="777961" y="450025"/>
                </a:lnTo>
                <a:lnTo>
                  <a:pt x="848012" y="432835"/>
                </a:lnTo>
                <a:lnTo>
                  <a:pt x="918094" y="415783"/>
                </a:lnTo>
                <a:lnTo>
                  <a:pt x="988209" y="398879"/>
                </a:lnTo>
                <a:lnTo>
                  <a:pt x="1058360" y="382133"/>
                </a:lnTo>
                <a:lnTo>
                  <a:pt x="1128551" y="365555"/>
                </a:lnTo>
                <a:lnTo>
                  <a:pt x="1198784" y="349154"/>
                </a:lnTo>
                <a:lnTo>
                  <a:pt x="1269062" y="332941"/>
                </a:lnTo>
                <a:lnTo>
                  <a:pt x="1339387" y="316926"/>
                </a:lnTo>
                <a:lnTo>
                  <a:pt x="1409764" y="301119"/>
                </a:lnTo>
                <a:lnTo>
                  <a:pt x="1480194" y="285530"/>
                </a:lnTo>
                <a:lnTo>
                  <a:pt x="1550680" y="270169"/>
                </a:lnTo>
                <a:lnTo>
                  <a:pt x="1621225" y="255045"/>
                </a:lnTo>
                <a:lnTo>
                  <a:pt x="1691833" y="240169"/>
                </a:lnTo>
                <a:lnTo>
                  <a:pt x="1762506" y="225552"/>
                </a:lnTo>
                <a:lnTo>
                  <a:pt x="2039112" y="172212"/>
                </a:lnTo>
                <a:lnTo>
                  <a:pt x="2313432" y="121157"/>
                </a:lnTo>
                <a:lnTo>
                  <a:pt x="2351871" y="114562"/>
                </a:lnTo>
                <a:lnTo>
                  <a:pt x="2390326" y="108053"/>
                </a:lnTo>
                <a:lnTo>
                  <a:pt x="2428798" y="101639"/>
                </a:lnTo>
                <a:lnTo>
                  <a:pt x="2467287" y="95329"/>
                </a:lnTo>
                <a:lnTo>
                  <a:pt x="2505795" y="89132"/>
                </a:lnTo>
                <a:lnTo>
                  <a:pt x="2544321" y="83058"/>
                </a:lnTo>
                <a:lnTo>
                  <a:pt x="2582868" y="77115"/>
                </a:lnTo>
                <a:lnTo>
                  <a:pt x="2621434" y="71314"/>
                </a:lnTo>
                <a:lnTo>
                  <a:pt x="2660022" y="65662"/>
                </a:lnTo>
                <a:lnTo>
                  <a:pt x="2698632" y="60169"/>
                </a:lnTo>
                <a:lnTo>
                  <a:pt x="2737265" y="54844"/>
                </a:lnTo>
                <a:lnTo>
                  <a:pt x="2775920" y="49697"/>
                </a:lnTo>
                <a:lnTo>
                  <a:pt x="2814600" y="44736"/>
                </a:lnTo>
                <a:lnTo>
                  <a:pt x="2853305" y="39971"/>
                </a:lnTo>
                <a:lnTo>
                  <a:pt x="2892036" y="35411"/>
                </a:lnTo>
                <a:lnTo>
                  <a:pt x="2930793" y="31065"/>
                </a:lnTo>
                <a:lnTo>
                  <a:pt x="2969577" y="26941"/>
                </a:lnTo>
                <a:lnTo>
                  <a:pt x="3008389" y="23050"/>
                </a:lnTo>
                <a:lnTo>
                  <a:pt x="3047230" y="19401"/>
                </a:lnTo>
                <a:lnTo>
                  <a:pt x="3086100" y="16001"/>
                </a:lnTo>
                <a:lnTo>
                  <a:pt x="3201162" y="7619"/>
                </a:lnTo>
                <a:lnTo>
                  <a:pt x="3311652" y="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5812535"/>
            <a:ext cx="8722995" cy="1329690"/>
          </a:xfrm>
          <a:custGeom>
            <a:avLst/>
            <a:gdLst/>
            <a:ahLst/>
            <a:cxnLst/>
            <a:rect l="l" t="t" r="r" b="b"/>
            <a:pathLst>
              <a:path w="8722995" h="1329690">
                <a:moveTo>
                  <a:pt x="8722614" y="1323594"/>
                </a:moveTo>
                <a:lnTo>
                  <a:pt x="8722614" y="569214"/>
                </a:lnTo>
                <a:lnTo>
                  <a:pt x="8718804" y="570738"/>
                </a:lnTo>
                <a:lnTo>
                  <a:pt x="8638032" y="604266"/>
                </a:lnTo>
                <a:lnTo>
                  <a:pt x="8557260" y="635508"/>
                </a:lnTo>
                <a:lnTo>
                  <a:pt x="8471916" y="664464"/>
                </a:lnTo>
                <a:lnTo>
                  <a:pt x="8415898" y="682877"/>
                </a:lnTo>
                <a:lnTo>
                  <a:pt x="8359570" y="700128"/>
                </a:lnTo>
                <a:lnTo>
                  <a:pt x="8302951" y="716251"/>
                </a:lnTo>
                <a:lnTo>
                  <a:pt x="8246059" y="731278"/>
                </a:lnTo>
                <a:lnTo>
                  <a:pt x="8188912" y="745244"/>
                </a:lnTo>
                <a:lnTo>
                  <a:pt x="8131528" y="758183"/>
                </a:lnTo>
                <a:lnTo>
                  <a:pt x="8073927" y="770129"/>
                </a:lnTo>
                <a:lnTo>
                  <a:pt x="8016127" y="781115"/>
                </a:lnTo>
                <a:lnTo>
                  <a:pt x="7958145" y="791175"/>
                </a:lnTo>
                <a:lnTo>
                  <a:pt x="7900001" y="800342"/>
                </a:lnTo>
                <a:lnTo>
                  <a:pt x="7841713" y="808652"/>
                </a:lnTo>
                <a:lnTo>
                  <a:pt x="7783299" y="816137"/>
                </a:lnTo>
                <a:lnTo>
                  <a:pt x="7724778" y="822831"/>
                </a:lnTo>
                <a:lnTo>
                  <a:pt x="7666168" y="828769"/>
                </a:lnTo>
                <a:lnTo>
                  <a:pt x="7607488" y="833983"/>
                </a:lnTo>
                <a:lnTo>
                  <a:pt x="7548756" y="838508"/>
                </a:lnTo>
                <a:lnTo>
                  <a:pt x="7489990" y="842378"/>
                </a:lnTo>
                <a:lnTo>
                  <a:pt x="7431209" y="845625"/>
                </a:lnTo>
                <a:lnTo>
                  <a:pt x="7372431" y="848286"/>
                </a:lnTo>
                <a:lnTo>
                  <a:pt x="7313676" y="850392"/>
                </a:lnTo>
                <a:lnTo>
                  <a:pt x="7181850" y="850392"/>
                </a:lnTo>
                <a:lnTo>
                  <a:pt x="7043165" y="848106"/>
                </a:lnTo>
                <a:lnTo>
                  <a:pt x="6933478" y="844773"/>
                </a:lnTo>
                <a:lnTo>
                  <a:pt x="6823735" y="839863"/>
                </a:lnTo>
                <a:lnTo>
                  <a:pt x="6713957" y="833444"/>
                </a:lnTo>
                <a:lnTo>
                  <a:pt x="6604164" y="825581"/>
                </a:lnTo>
                <a:lnTo>
                  <a:pt x="6494376" y="816341"/>
                </a:lnTo>
                <a:lnTo>
                  <a:pt x="6384612" y="805790"/>
                </a:lnTo>
                <a:lnTo>
                  <a:pt x="6274892" y="793996"/>
                </a:lnTo>
                <a:lnTo>
                  <a:pt x="6165236" y="781025"/>
                </a:lnTo>
                <a:lnTo>
                  <a:pt x="6055664" y="766943"/>
                </a:lnTo>
                <a:lnTo>
                  <a:pt x="5946195" y="751817"/>
                </a:lnTo>
                <a:lnTo>
                  <a:pt x="5836850" y="735714"/>
                </a:lnTo>
                <a:lnTo>
                  <a:pt x="5727647" y="718700"/>
                </a:lnTo>
                <a:lnTo>
                  <a:pt x="5618608" y="700841"/>
                </a:lnTo>
                <a:lnTo>
                  <a:pt x="5509752" y="682205"/>
                </a:lnTo>
                <a:lnTo>
                  <a:pt x="5401098" y="662857"/>
                </a:lnTo>
                <a:lnTo>
                  <a:pt x="5292666" y="642865"/>
                </a:lnTo>
                <a:lnTo>
                  <a:pt x="5184477" y="622295"/>
                </a:lnTo>
                <a:lnTo>
                  <a:pt x="5076549" y="601214"/>
                </a:lnTo>
                <a:lnTo>
                  <a:pt x="4968904" y="579688"/>
                </a:lnTo>
                <a:lnTo>
                  <a:pt x="4861559" y="557784"/>
                </a:lnTo>
                <a:lnTo>
                  <a:pt x="4386833" y="452628"/>
                </a:lnTo>
                <a:lnTo>
                  <a:pt x="4135374" y="394716"/>
                </a:lnTo>
                <a:lnTo>
                  <a:pt x="3874007" y="329946"/>
                </a:lnTo>
                <a:lnTo>
                  <a:pt x="3614166" y="267462"/>
                </a:lnTo>
                <a:lnTo>
                  <a:pt x="3362705" y="214122"/>
                </a:lnTo>
                <a:lnTo>
                  <a:pt x="3122676" y="164592"/>
                </a:lnTo>
                <a:lnTo>
                  <a:pt x="2892552" y="124968"/>
                </a:lnTo>
                <a:lnTo>
                  <a:pt x="2673095" y="91440"/>
                </a:lnTo>
                <a:lnTo>
                  <a:pt x="2462783" y="62484"/>
                </a:lnTo>
                <a:lnTo>
                  <a:pt x="2262378" y="39624"/>
                </a:lnTo>
                <a:lnTo>
                  <a:pt x="2072639" y="22098"/>
                </a:lnTo>
                <a:lnTo>
                  <a:pt x="1889759" y="10668"/>
                </a:lnTo>
                <a:lnTo>
                  <a:pt x="1719833" y="1524"/>
                </a:lnTo>
                <a:lnTo>
                  <a:pt x="1556003" y="0"/>
                </a:lnTo>
                <a:lnTo>
                  <a:pt x="1402079" y="0"/>
                </a:lnTo>
                <a:lnTo>
                  <a:pt x="1258061" y="3810"/>
                </a:lnTo>
                <a:lnTo>
                  <a:pt x="1121663" y="10668"/>
                </a:lnTo>
                <a:lnTo>
                  <a:pt x="993648" y="22098"/>
                </a:lnTo>
                <a:lnTo>
                  <a:pt x="874776" y="32766"/>
                </a:lnTo>
                <a:lnTo>
                  <a:pt x="762000" y="48768"/>
                </a:lnTo>
                <a:lnTo>
                  <a:pt x="659892" y="64770"/>
                </a:lnTo>
                <a:lnTo>
                  <a:pt x="563879" y="82296"/>
                </a:lnTo>
                <a:lnTo>
                  <a:pt x="478535" y="102108"/>
                </a:lnTo>
                <a:lnTo>
                  <a:pt x="397763" y="120396"/>
                </a:lnTo>
                <a:lnTo>
                  <a:pt x="327659" y="140208"/>
                </a:lnTo>
                <a:lnTo>
                  <a:pt x="263651" y="160020"/>
                </a:lnTo>
                <a:lnTo>
                  <a:pt x="206501" y="178308"/>
                </a:lnTo>
                <a:lnTo>
                  <a:pt x="156972" y="195834"/>
                </a:lnTo>
                <a:lnTo>
                  <a:pt x="114300" y="214122"/>
                </a:lnTo>
                <a:lnTo>
                  <a:pt x="51053" y="240792"/>
                </a:lnTo>
                <a:lnTo>
                  <a:pt x="12192" y="260604"/>
                </a:lnTo>
                <a:lnTo>
                  <a:pt x="0" y="267462"/>
                </a:lnTo>
                <a:lnTo>
                  <a:pt x="0" y="1329690"/>
                </a:lnTo>
                <a:lnTo>
                  <a:pt x="8718804" y="1329689"/>
                </a:lnTo>
                <a:lnTo>
                  <a:pt x="8722614" y="1323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952" y="4056126"/>
            <a:ext cx="2598420" cy="166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8533" y="4056126"/>
            <a:ext cx="2486405" cy="16634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3752" y="4056126"/>
            <a:ext cx="2556510" cy="1663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5731" y="868694"/>
            <a:ext cx="6348730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5230">
              <a:lnSpc>
                <a:spcPct val="80000"/>
              </a:lnSpc>
            </a:pPr>
            <a:r>
              <a:rPr sz="4000" spc="-5" dirty="0">
                <a:latin typeface="Candara"/>
                <a:cs typeface="Candara"/>
              </a:rPr>
              <a:t>Wha</a:t>
            </a:r>
            <a:r>
              <a:rPr sz="4000" dirty="0">
                <a:latin typeface="Candara"/>
                <a:cs typeface="Candara"/>
              </a:rPr>
              <a:t>t </a:t>
            </a:r>
            <a:r>
              <a:rPr sz="4000" spc="-5" dirty="0">
                <a:latin typeface="Candara"/>
                <a:cs typeface="Candara"/>
              </a:rPr>
              <a:t>i</a:t>
            </a:r>
            <a:r>
              <a:rPr sz="4000" dirty="0">
                <a:latin typeface="Candara"/>
                <a:cs typeface="Candara"/>
              </a:rPr>
              <a:t>s</a:t>
            </a:r>
            <a:r>
              <a:rPr sz="4000" spc="-10" dirty="0">
                <a:latin typeface="Candara"/>
                <a:cs typeface="Candara"/>
              </a:rPr>
              <a:t> </a:t>
            </a:r>
            <a:r>
              <a:rPr sz="4000" dirty="0">
                <a:latin typeface="Candara"/>
                <a:cs typeface="Candara"/>
              </a:rPr>
              <a:t>Personally </a:t>
            </a:r>
            <a:r>
              <a:rPr sz="4000" spc="-5" dirty="0">
                <a:latin typeface="Candara"/>
                <a:cs typeface="Candara"/>
              </a:rPr>
              <a:t>Identifiabl</a:t>
            </a:r>
            <a:r>
              <a:rPr sz="4000" dirty="0">
                <a:latin typeface="Candara"/>
                <a:cs typeface="Candara"/>
              </a:rPr>
              <a:t>e</a:t>
            </a:r>
            <a:r>
              <a:rPr sz="4000" spc="-5" dirty="0">
                <a:latin typeface="Candara"/>
                <a:cs typeface="Candara"/>
              </a:rPr>
              <a:t> Informatio</a:t>
            </a:r>
            <a:r>
              <a:rPr sz="4000" dirty="0">
                <a:latin typeface="Candara"/>
                <a:cs typeface="Candara"/>
              </a:rPr>
              <a:t>n</a:t>
            </a:r>
            <a:r>
              <a:rPr sz="4000" spc="-10" dirty="0">
                <a:latin typeface="Candara"/>
                <a:cs typeface="Candara"/>
              </a:rPr>
              <a:t> </a:t>
            </a:r>
            <a:r>
              <a:rPr sz="4000" spc="-5" dirty="0">
                <a:latin typeface="Candara"/>
                <a:cs typeface="Candara"/>
              </a:rPr>
              <a:t>(PII)?</a:t>
            </a:r>
            <a:endParaRPr sz="4000">
              <a:latin typeface="Candara"/>
              <a:cs typeface="Candar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4250" y="1822450"/>
          <a:ext cx="8153400" cy="4424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54"/>
                <a:gridCol w="2814828"/>
                <a:gridCol w="2620518"/>
              </a:tblGrid>
              <a:tr h="1938528">
                <a:tc>
                  <a:txBody>
                    <a:bodyPr/>
                    <a:lstStyle/>
                    <a:p>
                      <a:pPr marL="181610" marR="173355" indent="354330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C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303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0" indent="347345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B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300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FER</a:t>
                      </a:r>
                      <a:r>
                        <a:rPr sz="2400" b="1" spc="-5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1232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g</a:t>
                      </a:r>
                      <a:r>
                        <a:rPr sz="2400" b="1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99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2486405"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105" dirty="0"/>
              <a:t>F</a:t>
            </a:r>
            <a:r>
              <a:rPr spc="45" dirty="0"/>
              <a:t>r</a:t>
            </a:r>
            <a:r>
              <a:rPr spc="-5" dirty="0"/>
              <a:t>equent</a:t>
            </a:r>
            <a:r>
              <a:rPr spc="55" dirty="0"/>
              <a:t>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As</a:t>
            </a:r>
            <a:r>
              <a:rPr spc="-105" dirty="0"/>
              <a:t>k</a:t>
            </a:r>
            <a:r>
              <a:rPr spc="-5" dirty="0"/>
              <a:t>e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Question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to HH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#3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00520" cy="391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4620">
              <a:lnSpc>
                <a:spcPct val="100000"/>
              </a:lnSpc>
            </a:pP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: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FER</a:t>
            </a:r>
            <a:r>
              <a:rPr sz="2400" spc="-145" dirty="0">
                <a:solidFill>
                  <a:srgbClr val="00B050"/>
                </a:solidFill>
                <a:latin typeface="Arial Narrow"/>
                <a:cs typeface="Arial Narrow"/>
              </a:rPr>
              <a:t>P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spc="-10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doe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no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generall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permi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school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disclos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PII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from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students’</a:t>
            </a:r>
            <a:r>
              <a:rPr sz="2400" spc="-4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education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records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to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a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community-based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organizatio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withou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consen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f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paren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r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eligible student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,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r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unles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disclosur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meet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f</a:t>
            </a:r>
            <a:r>
              <a:rPr sz="2400" spc="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the exception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spc="1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genera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consen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requirement.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Exceptions: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Directory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Information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(as defined)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But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…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Becaus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thi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typ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f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informatio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n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(eligibility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)</a:t>
            </a:r>
            <a:r>
              <a:rPr sz="2400" spc="2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is considere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d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PII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,</a:t>
            </a:r>
            <a:r>
              <a:rPr sz="2400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canno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t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b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spc="1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considere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d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director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spc="30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information an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d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require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parenta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l</a:t>
            </a:r>
            <a:r>
              <a:rPr sz="2400" spc="25" dirty="0">
                <a:solidFill>
                  <a:srgbClr val="00B05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consent.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2764">
              <a:lnSpc>
                <a:spcPct val="100000"/>
              </a:lnSpc>
            </a:pPr>
            <a:r>
              <a:rPr spc="-5" dirty="0"/>
              <a:t>St</a:t>
            </a:r>
            <a:r>
              <a:rPr spc="-85" dirty="0"/>
              <a:t>a</a:t>
            </a:r>
            <a:r>
              <a:rPr dirty="0"/>
              <a:t>te</a:t>
            </a:r>
            <a:r>
              <a:rPr spc="-5" dirty="0"/>
              <a:t> MOU D</a:t>
            </a:r>
            <a:r>
              <a:rPr spc="-130" dirty="0"/>
              <a:t>ev</a:t>
            </a:r>
            <a:r>
              <a:rPr dirty="0"/>
              <a:t>e</a:t>
            </a:r>
            <a:r>
              <a:rPr spc="-5" dirty="0"/>
              <a:t>lopmen</a:t>
            </a:r>
            <a:r>
              <a:rPr dirty="0"/>
              <a:t>t</a:t>
            </a:r>
            <a:r>
              <a:rPr spc="-20" dirty="0"/>
              <a:t> </a:t>
            </a:r>
            <a:r>
              <a:rPr spc="-5" dirty="0"/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5032" y="4178136"/>
            <a:ext cx="52311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Missy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Cochenou</a:t>
            </a:r>
            <a:r>
              <a:rPr sz="4400" i="1" spc="-265" dirty="0">
                <a:solidFill>
                  <a:srgbClr val="002596"/>
                </a:solidFill>
                <a:latin typeface="Arial Narrow"/>
                <a:cs typeface="Arial Narrow"/>
              </a:rPr>
              <a:t>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,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SST</a:t>
            </a:r>
            <a:r>
              <a:rPr sz="4400" i="1" spc="-7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Objecti</a:t>
            </a:r>
            <a:r>
              <a:rPr spc="-85" dirty="0"/>
              <a:t>v</a:t>
            </a:r>
            <a:r>
              <a:rPr spc="-5" dirty="0"/>
              <a:t>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58368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wor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establis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draf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sharing 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continu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wor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41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z="2700" dirty="0"/>
              <a:t>Activity </a:t>
            </a:r>
            <a:r>
              <a:rPr sz="2700" spc="-50" dirty="0"/>
              <a:t>P</a:t>
            </a:r>
            <a:r>
              <a:rPr sz="2700" spc="-5" dirty="0"/>
              <a:t>a</a:t>
            </a:r>
            <a:r>
              <a:rPr sz="2700" spc="130" dirty="0"/>
              <a:t>r</a:t>
            </a:r>
            <a:r>
              <a:rPr sz="2700" dirty="0"/>
              <a:t>t 1: Unde</a:t>
            </a:r>
            <a:r>
              <a:rPr sz="2700" spc="65" dirty="0"/>
              <a:t>r</a:t>
            </a:r>
            <a:r>
              <a:rPr sz="2700" dirty="0"/>
              <a:t>standing the </a:t>
            </a:r>
            <a:r>
              <a:rPr sz="2700" spc="-70" dirty="0"/>
              <a:t>R</a:t>
            </a:r>
            <a:r>
              <a:rPr sz="2700" spc="-5" dirty="0"/>
              <a:t>e</a:t>
            </a:r>
            <a:r>
              <a:rPr sz="2700" dirty="0"/>
              <a:t>l</a:t>
            </a:r>
            <a:r>
              <a:rPr sz="2700" spc="-50" dirty="0"/>
              <a:t>a</a:t>
            </a:r>
            <a:r>
              <a:rPr sz="2700" dirty="0"/>
              <a:t>tionship</a:t>
            </a:r>
            <a:r>
              <a:rPr sz="2700" spc="-5" dirty="0"/>
              <a:t> </a:t>
            </a:r>
            <a:r>
              <a:rPr sz="2700" dirty="0"/>
              <a:t>to</a:t>
            </a:r>
            <a:r>
              <a:rPr sz="2700" spc="-5" dirty="0"/>
              <a:t> </a:t>
            </a:r>
            <a:r>
              <a:rPr sz="2700" dirty="0"/>
              <a:t>St</a:t>
            </a:r>
            <a:r>
              <a:rPr sz="2700" spc="90" dirty="0"/>
              <a:t>r</a:t>
            </a:r>
            <a:r>
              <a:rPr sz="2700" dirty="0"/>
              <a:t>uctu</a:t>
            </a:r>
            <a:r>
              <a:rPr sz="2700" spc="40" dirty="0"/>
              <a:t>r</a:t>
            </a:r>
            <a:r>
              <a:rPr sz="2700" dirty="0"/>
              <a:t>e</a:t>
            </a:r>
            <a:r>
              <a:rPr sz="2700" spc="-5" dirty="0"/>
              <a:t> </a:t>
            </a:r>
            <a:r>
              <a:rPr sz="2700" dirty="0"/>
              <a:t>&amp;</a:t>
            </a:r>
            <a:r>
              <a:rPr sz="2700" spc="-5" dirty="0"/>
              <a:t> </a:t>
            </a:r>
            <a:r>
              <a:rPr sz="2700" dirty="0"/>
              <a:t>Priva</a:t>
            </a:r>
            <a:r>
              <a:rPr sz="2700" spc="-50" dirty="0"/>
              <a:t>c</a:t>
            </a:r>
            <a:r>
              <a:rPr sz="2700" dirty="0"/>
              <a:t>y</a:t>
            </a:r>
            <a:endParaRPr sz="27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80530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480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structur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 currentl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reside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impact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agreements 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create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Ho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move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importan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consideratio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way 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created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latin typeface="Arial Narrow"/>
                <a:cs typeface="Arial Narrow"/>
              </a:rPr>
              <a:t>Considerations:</a:t>
            </a:r>
            <a:endParaRPr sz="2400">
              <a:latin typeface="Arial Narrow"/>
              <a:cs typeface="Arial Narrow"/>
            </a:endParaRPr>
          </a:p>
          <a:p>
            <a:pPr marL="755650" marR="274955" indent="-285750">
              <a:lnSpc>
                <a:spcPct val="100000"/>
              </a:lnSpc>
              <a:spcBef>
                <a:spcPts val="1570"/>
              </a:spcBef>
            </a:pPr>
            <a:r>
              <a:rPr sz="240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Loo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structur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acros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flow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mappin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activity)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573" y="689702"/>
            <a:ext cx="5264150" cy="11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700" b="1" dirty="0">
                <a:latin typeface="Arial Black"/>
                <a:cs typeface="Arial Black"/>
              </a:rPr>
              <a:t>Activity </a:t>
            </a:r>
            <a:r>
              <a:rPr sz="2700" b="1" spc="-50" dirty="0">
                <a:latin typeface="Arial Black"/>
                <a:cs typeface="Arial Black"/>
              </a:rPr>
              <a:t>P</a:t>
            </a:r>
            <a:r>
              <a:rPr sz="2700" b="1" spc="-5" dirty="0">
                <a:latin typeface="Arial Black"/>
                <a:cs typeface="Arial Black"/>
              </a:rPr>
              <a:t>a</a:t>
            </a:r>
            <a:r>
              <a:rPr sz="2700" b="1" spc="130" dirty="0">
                <a:latin typeface="Arial Black"/>
                <a:cs typeface="Arial Black"/>
              </a:rPr>
              <a:t>r</a:t>
            </a:r>
            <a:r>
              <a:rPr sz="2700" b="1" dirty="0">
                <a:latin typeface="Arial Black"/>
                <a:cs typeface="Arial Black"/>
              </a:rPr>
              <a:t>t 2: Priva</a:t>
            </a:r>
            <a:r>
              <a:rPr sz="2700" b="1" spc="-50" dirty="0">
                <a:latin typeface="Arial Black"/>
                <a:cs typeface="Arial Black"/>
              </a:rPr>
              <a:t>c</a:t>
            </a:r>
            <a:r>
              <a:rPr sz="2700" b="1" dirty="0">
                <a:latin typeface="Arial Black"/>
                <a:cs typeface="Arial Black"/>
              </a:rPr>
              <a:t>y Conside</a:t>
            </a:r>
            <a:r>
              <a:rPr sz="2700" b="1" spc="45" dirty="0">
                <a:latin typeface="Arial Black"/>
                <a:cs typeface="Arial Black"/>
              </a:rPr>
              <a:t>r</a:t>
            </a:r>
            <a:r>
              <a:rPr sz="2700" b="1" spc="-50" dirty="0">
                <a:latin typeface="Arial Black"/>
                <a:cs typeface="Arial Black"/>
              </a:rPr>
              <a:t>a</a:t>
            </a:r>
            <a:r>
              <a:rPr sz="2700" b="1" dirty="0">
                <a:latin typeface="Arial Black"/>
                <a:cs typeface="Arial Black"/>
              </a:rPr>
              <a:t>tions</a:t>
            </a:r>
            <a:r>
              <a:rPr sz="2700" b="1" spc="-5" dirty="0">
                <a:latin typeface="Arial Black"/>
                <a:cs typeface="Arial Black"/>
              </a:rPr>
              <a:t> </a:t>
            </a:r>
            <a:r>
              <a:rPr sz="2700" b="1" dirty="0">
                <a:latin typeface="Arial Black"/>
                <a:cs typeface="Arial Black"/>
              </a:rPr>
              <a:t>with</a:t>
            </a:r>
            <a:r>
              <a:rPr sz="2700" b="1" spc="-5" dirty="0">
                <a:latin typeface="Arial Black"/>
                <a:cs typeface="Arial Black"/>
              </a:rPr>
              <a:t> </a:t>
            </a:r>
            <a:r>
              <a:rPr sz="2700" b="1" dirty="0">
                <a:latin typeface="Arial Black"/>
                <a:cs typeface="Arial Black"/>
              </a:rPr>
              <a:t>Critical Questions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370955" cy="289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Complying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apply?</a:t>
            </a:r>
            <a:endParaRPr sz="24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Arial Narrow"/>
                <a:cs typeface="Arial Narrow"/>
              </a:rPr>
              <a:t>List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data?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includ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critica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questio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related </a:t>
            </a:r>
            <a:r>
              <a:rPr sz="2400" dirty="0">
                <a:latin typeface="Arial Narrow"/>
                <a:cs typeface="Arial Narrow"/>
              </a:rPr>
              <a:t>elements?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Aggregat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de-identifie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Activit</a:t>
            </a:r>
            <a:r>
              <a:rPr dirty="0"/>
              <a:t>y</a:t>
            </a:r>
            <a:r>
              <a:rPr spc="15" dirty="0"/>
              <a:t> </a:t>
            </a:r>
            <a:r>
              <a:rPr spc="-55" dirty="0"/>
              <a:t>P</a:t>
            </a:r>
            <a:r>
              <a:rPr spc="-5" dirty="0"/>
              <a:t>a</a:t>
            </a:r>
            <a:r>
              <a:rPr spc="150" dirty="0"/>
              <a:t>r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3</a:t>
            </a:r>
            <a:r>
              <a:rPr dirty="0"/>
              <a:t>: </a:t>
            </a:r>
            <a:r>
              <a:rPr spc="-5" dirty="0"/>
              <a:t>Decid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the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45" dirty="0"/>
              <a:t>r</a:t>
            </a:r>
            <a:r>
              <a:rPr spc="-5" dirty="0"/>
              <a:t>oa</a:t>
            </a:r>
            <a:r>
              <a:rPr spc="-60" dirty="0"/>
              <a:t>c</a:t>
            </a:r>
            <a:r>
              <a:rPr dirty="0"/>
              <a:t>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31066"/>
            <a:ext cx="6431280" cy="41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Considerin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structure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decid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approac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 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Maste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addendum</a:t>
            </a:r>
            <a:endParaRPr sz="2400">
              <a:latin typeface="Arial Narrow"/>
              <a:cs typeface="Arial Narrow"/>
            </a:endParaRPr>
          </a:p>
          <a:p>
            <a:pPr marL="755650" marR="8128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N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maste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individual </a:t>
            </a:r>
            <a:r>
              <a:rPr sz="2400" dirty="0">
                <a:latin typeface="Arial Narrow"/>
                <a:cs typeface="Arial Narrow"/>
              </a:rPr>
              <a:t>agreement</a:t>
            </a:r>
            <a:endParaRPr sz="24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22"/>
              </a:spcBef>
              <a:buClr>
                <a:srgbClr val="002596"/>
              </a:buClr>
              <a:buFont typeface="Arial"/>
              <a:buChar char="–"/>
            </a:pPr>
            <a:endParaRPr sz="2600">
              <a:latin typeface="Times New Roman"/>
              <a:cs typeface="Times New Roman"/>
            </a:endParaRPr>
          </a:p>
          <a:p>
            <a:pPr marL="355600" marR="40259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Decid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whic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base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type: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Studies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Audit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Evaluation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exception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3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dirty="0"/>
              <a:t>H</a:t>
            </a:r>
            <a:r>
              <a:rPr spc="-60" dirty="0"/>
              <a:t>o</a:t>
            </a:r>
            <a:r>
              <a:rPr dirty="0"/>
              <a:t>w</a:t>
            </a:r>
            <a:r>
              <a:rPr spc="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Ma</a:t>
            </a:r>
            <a:r>
              <a:rPr spc="-105" dirty="0"/>
              <a:t>k</a:t>
            </a:r>
            <a:r>
              <a:rPr dirty="0"/>
              <a:t>e the</a:t>
            </a:r>
            <a:r>
              <a:rPr spc="5" dirty="0"/>
              <a:t> </a:t>
            </a:r>
            <a:r>
              <a:rPr dirty="0"/>
              <a:t>Decision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6078989"/>
            <a:ext cx="315023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Let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loo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checklist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3485" y="3156966"/>
            <a:ext cx="1603375" cy="802005"/>
          </a:xfrm>
          <a:custGeom>
            <a:avLst/>
            <a:gdLst/>
            <a:ahLst/>
            <a:cxnLst/>
            <a:rect l="l" t="t" r="r" b="b"/>
            <a:pathLst>
              <a:path w="1603375" h="802004">
                <a:moveTo>
                  <a:pt x="1603248" y="721614"/>
                </a:moveTo>
                <a:lnTo>
                  <a:pt x="1602157" y="66765"/>
                </a:lnTo>
                <a:lnTo>
                  <a:pt x="1584877" y="28989"/>
                </a:lnTo>
                <a:lnTo>
                  <a:pt x="1551423" y="5103"/>
                </a:lnTo>
                <a:lnTo>
                  <a:pt x="1523238" y="0"/>
                </a:lnTo>
                <a:lnTo>
                  <a:pt x="66765" y="1090"/>
                </a:lnTo>
                <a:lnTo>
                  <a:pt x="28989" y="18370"/>
                </a:lnTo>
                <a:lnTo>
                  <a:pt x="5103" y="51824"/>
                </a:lnTo>
                <a:lnTo>
                  <a:pt x="0" y="80010"/>
                </a:lnTo>
                <a:lnTo>
                  <a:pt x="1090" y="734858"/>
                </a:lnTo>
                <a:lnTo>
                  <a:pt x="18370" y="772634"/>
                </a:lnTo>
                <a:lnTo>
                  <a:pt x="51824" y="796520"/>
                </a:lnTo>
                <a:lnTo>
                  <a:pt x="80010" y="801624"/>
                </a:lnTo>
                <a:lnTo>
                  <a:pt x="1536482" y="800533"/>
                </a:lnTo>
                <a:lnTo>
                  <a:pt x="1574258" y="783253"/>
                </a:lnTo>
                <a:lnTo>
                  <a:pt x="1598144" y="749799"/>
                </a:lnTo>
                <a:lnTo>
                  <a:pt x="1603248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0532" y="3144011"/>
            <a:ext cx="1628775" cy="828040"/>
          </a:xfrm>
          <a:custGeom>
            <a:avLst/>
            <a:gdLst/>
            <a:ahLst/>
            <a:cxnLst/>
            <a:rect l="l" t="t" r="r" b="b"/>
            <a:pathLst>
              <a:path w="1628775" h="828039">
                <a:moveTo>
                  <a:pt x="1628394" y="742949"/>
                </a:moveTo>
                <a:lnTo>
                  <a:pt x="1628394" y="83057"/>
                </a:lnTo>
                <a:lnTo>
                  <a:pt x="1624538" y="65132"/>
                </a:lnTo>
                <a:lnTo>
                  <a:pt x="1604011" y="30164"/>
                </a:lnTo>
                <a:lnTo>
                  <a:pt x="1570947" y="6835"/>
                </a:lnTo>
                <a:lnTo>
                  <a:pt x="1536192" y="0"/>
                </a:lnTo>
                <a:lnTo>
                  <a:pt x="82635" y="567"/>
                </a:lnTo>
                <a:lnTo>
                  <a:pt x="44402" y="13813"/>
                </a:lnTo>
                <a:lnTo>
                  <a:pt x="15215" y="41626"/>
                </a:lnTo>
                <a:lnTo>
                  <a:pt x="0" y="92963"/>
                </a:lnTo>
                <a:lnTo>
                  <a:pt x="0" y="735329"/>
                </a:lnTo>
                <a:lnTo>
                  <a:pt x="10785" y="777680"/>
                </a:lnTo>
                <a:lnTo>
                  <a:pt x="25146" y="797869"/>
                </a:lnTo>
                <a:lnTo>
                  <a:pt x="25146" y="92963"/>
                </a:lnTo>
                <a:lnTo>
                  <a:pt x="25908" y="85343"/>
                </a:lnTo>
                <a:lnTo>
                  <a:pt x="41485" y="49421"/>
                </a:lnTo>
                <a:lnTo>
                  <a:pt x="80719" y="26571"/>
                </a:lnTo>
                <a:lnTo>
                  <a:pt x="93726" y="25145"/>
                </a:lnTo>
                <a:lnTo>
                  <a:pt x="1543050" y="25907"/>
                </a:lnTo>
                <a:lnTo>
                  <a:pt x="1578799" y="40848"/>
                </a:lnTo>
                <a:lnTo>
                  <a:pt x="1603248" y="86867"/>
                </a:lnTo>
                <a:lnTo>
                  <a:pt x="1603248" y="797676"/>
                </a:lnTo>
                <a:lnTo>
                  <a:pt x="1607972" y="792606"/>
                </a:lnTo>
                <a:lnTo>
                  <a:pt x="1615596" y="781643"/>
                </a:lnTo>
                <a:lnTo>
                  <a:pt x="1621629" y="769613"/>
                </a:lnTo>
                <a:lnTo>
                  <a:pt x="1625940" y="756665"/>
                </a:lnTo>
                <a:lnTo>
                  <a:pt x="1628394" y="742949"/>
                </a:lnTo>
                <a:close/>
              </a:path>
              <a:path w="1628775" h="828039">
                <a:moveTo>
                  <a:pt x="1603248" y="797676"/>
                </a:moveTo>
                <a:lnTo>
                  <a:pt x="1603248" y="742187"/>
                </a:lnTo>
                <a:lnTo>
                  <a:pt x="1600942" y="752188"/>
                </a:lnTo>
                <a:lnTo>
                  <a:pt x="1596260" y="764958"/>
                </a:lnTo>
                <a:lnTo>
                  <a:pt x="1568044" y="793560"/>
                </a:lnTo>
                <a:lnTo>
                  <a:pt x="87118" y="801508"/>
                </a:lnTo>
                <a:lnTo>
                  <a:pt x="73927" y="799115"/>
                </a:lnTo>
                <a:lnTo>
                  <a:pt x="40878" y="777152"/>
                </a:lnTo>
                <a:lnTo>
                  <a:pt x="25146" y="733805"/>
                </a:lnTo>
                <a:lnTo>
                  <a:pt x="25146" y="797869"/>
                </a:lnTo>
                <a:lnTo>
                  <a:pt x="67773" y="823580"/>
                </a:lnTo>
                <a:lnTo>
                  <a:pt x="92964" y="827532"/>
                </a:lnTo>
                <a:lnTo>
                  <a:pt x="1536192" y="827532"/>
                </a:lnTo>
                <a:lnTo>
                  <a:pt x="1576893" y="817586"/>
                </a:lnTo>
                <a:lnTo>
                  <a:pt x="1598891" y="802351"/>
                </a:lnTo>
                <a:lnTo>
                  <a:pt x="1603248" y="797676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6160" y="3443541"/>
            <a:ext cx="97726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Sha</a:t>
            </a:r>
            <a:r>
              <a:rPr sz="1700" spc="-35" dirty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sz="1700" spc="-30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700" spc="-35" dirty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6828" y="2857500"/>
            <a:ext cx="661035" cy="708660"/>
          </a:xfrm>
          <a:custGeom>
            <a:avLst/>
            <a:gdLst/>
            <a:ahLst/>
            <a:cxnLst/>
            <a:rect l="l" t="t" r="r" b="b"/>
            <a:pathLst>
              <a:path w="661035" h="708660">
                <a:moveTo>
                  <a:pt x="660654" y="17526"/>
                </a:moveTo>
                <a:lnTo>
                  <a:pt x="641604" y="0"/>
                </a:lnTo>
                <a:lnTo>
                  <a:pt x="0" y="691134"/>
                </a:lnTo>
                <a:lnTo>
                  <a:pt x="19050" y="708660"/>
                </a:lnTo>
                <a:lnTo>
                  <a:pt x="660654" y="17526"/>
                </a:lnTo>
                <a:close/>
              </a:path>
            </a:pathLst>
          </a:custGeom>
          <a:solidFill>
            <a:srgbClr val="163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7576" y="2465070"/>
            <a:ext cx="1604010" cy="802005"/>
          </a:xfrm>
          <a:custGeom>
            <a:avLst/>
            <a:gdLst/>
            <a:ahLst/>
            <a:cxnLst/>
            <a:rect l="l" t="t" r="r" b="b"/>
            <a:pathLst>
              <a:path w="1604010" h="802004">
                <a:moveTo>
                  <a:pt x="1604010" y="721614"/>
                </a:moveTo>
                <a:lnTo>
                  <a:pt x="1602707" y="66232"/>
                </a:lnTo>
                <a:lnTo>
                  <a:pt x="1584905" y="28620"/>
                </a:lnTo>
                <a:lnTo>
                  <a:pt x="1551271" y="5019"/>
                </a:lnTo>
                <a:lnTo>
                  <a:pt x="1523238" y="0"/>
                </a:lnTo>
                <a:lnTo>
                  <a:pt x="80772" y="1264"/>
                </a:lnTo>
                <a:lnTo>
                  <a:pt x="39894" y="10924"/>
                </a:lnTo>
                <a:lnTo>
                  <a:pt x="10963" y="39827"/>
                </a:lnTo>
                <a:lnTo>
                  <a:pt x="0" y="80772"/>
                </a:lnTo>
                <a:lnTo>
                  <a:pt x="1183" y="735397"/>
                </a:lnTo>
                <a:lnTo>
                  <a:pt x="18645" y="772886"/>
                </a:lnTo>
                <a:lnTo>
                  <a:pt x="52306" y="796567"/>
                </a:lnTo>
                <a:lnTo>
                  <a:pt x="80772" y="801624"/>
                </a:lnTo>
                <a:lnTo>
                  <a:pt x="1537045" y="800441"/>
                </a:lnTo>
                <a:lnTo>
                  <a:pt x="1574824" y="783044"/>
                </a:lnTo>
                <a:lnTo>
                  <a:pt x="1598856" y="749674"/>
                </a:lnTo>
                <a:lnTo>
                  <a:pt x="1604010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5384" y="2452877"/>
            <a:ext cx="1628775" cy="826769"/>
          </a:xfrm>
          <a:custGeom>
            <a:avLst/>
            <a:gdLst/>
            <a:ahLst/>
            <a:cxnLst/>
            <a:rect l="l" t="t" r="r" b="b"/>
            <a:pathLst>
              <a:path w="1628775" h="826770">
                <a:moveTo>
                  <a:pt x="1628394" y="742949"/>
                </a:moveTo>
                <a:lnTo>
                  <a:pt x="1628394" y="82295"/>
                </a:lnTo>
                <a:lnTo>
                  <a:pt x="1624159" y="64023"/>
                </a:lnTo>
                <a:lnTo>
                  <a:pt x="1603733" y="29392"/>
                </a:lnTo>
                <a:lnTo>
                  <a:pt x="1571487" y="6922"/>
                </a:lnTo>
                <a:lnTo>
                  <a:pt x="1544574" y="0"/>
                </a:lnTo>
                <a:lnTo>
                  <a:pt x="92963" y="305"/>
                </a:lnTo>
                <a:lnTo>
                  <a:pt x="43798" y="13838"/>
                </a:lnTo>
                <a:lnTo>
                  <a:pt x="14833" y="41892"/>
                </a:lnTo>
                <a:lnTo>
                  <a:pt x="0" y="83819"/>
                </a:lnTo>
                <a:lnTo>
                  <a:pt x="0" y="743711"/>
                </a:lnTo>
                <a:lnTo>
                  <a:pt x="16766" y="787395"/>
                </a:lnTo>
                <a:lnTo>
                  <a:pt x="25146" y="797672"/>
                </a:lnTo>
                <a:lnTo>
                  <a:pt x="25146" y="92963"/>
                </a:lnTo>
                <a:lnTo>
                  <a:pt x="25908" y="85343"/>
                </a:lnTo>
                <a:lnTo>
                  <a:pt x="41291" y="49137"/>
                </a:lnTo>
                <a:lnTo>
                  <a:pt x="81128" y="26183"/>
                </a:lnTo>
                <a:lnTo>
                  <a:pt x="92964" y="25145"/>
                </a:lnTo>
                <a:lnTo>
                  <a:pt x="1536192" y="25222"/>
                </a:lnTo>
                <a:lnTo>
                  <a:pt x="1577634" y="39822"/>
                </a:lnTo>
                <a:lnTo>
                  <a:pt x="1600258" y="72892"/>
                </a:lnTo>
                <a:lnTo>
                  <a:pt x="1603248" y="86105"/>
                </a:lnTo>
                <a:lnTo>
                  <a:pt x="1603248" y="797474"/>
                </a:lnTo>
                <a:lnTo>
                  <a:pt x="1607871" y="792587"/>
                </a:lnTo>
                <a:lnTo>
                  <a:pt x="1615494" y="781723"/>
                </a:lnTo>
                <a:lnTo>
                  <a:pt x="1621530" y="769741"/>
                </a:lnTo>
                <a:lnTo>
                  <a:pt x="1625868" y="756772"/>
                </a:lnTo>
                <a:lnTo>
                  <a:pt x="1628394" y="742949"/>
                </a:lnTo>
                <a:close/>
              </a:path>
              <a:path w="1628775" h="826770">
                <a:moveTo>
                  <a:pt x="1603248" y="797474"/>
                </a:moveTo>
                <a:lnTo>
                  <a:pt x="1603248" y="733805"/>
                </a:lnTo>
                <a:lnTo>
                  <a:pt x="1602486" y="741425"/>
                </a:lnTo>
                <a:lnTo>
                  <a:pt x="1600957" y="751553"/>
                </a:lnTo>
                <a:lnTo>
                  <a:pt x="1579287" y="785428"/>
                </a:lnTo>
                <a:lnTo>
                  <a:pt x="1542288" y="800861"/>
                </a:lnTo>
                <a:lnTo>
                  <a:pt x="1534668" y="801623"/>
                </a:lnTo>
                <a:lnTo>
                  <a:pt x="87722" y="801467"/>
                </a:lnTo>
                <a:lnTo>
                  <a:pt x="50598" y="786786"/>
                </a:lnTo>
                <a:lnTo>
                  <a:pt x="28194" y="753618"/>
                </a:lnTo>
                <a:lnTo>
                  <a:pt x="26670" y="746759"/>
                </a:lnTo>
                <a:lnTo>
                  <a:pt x="25146" y="740663"/>
                </a:lnTo>
                <a:lnTo>
                  <a:pt x="25146" y="797672"/>
                </a:lnTo>
                <a:lnTo>
                  <a:pt x="67885" y="823617"/>
                </a:lnTo>
                <a:lnTo>
                  <a:pt x="92964" y="826769"/>
                </a:lnTo>
                <a:lnTo>
                  <a:pt x="1536192" y="826769"/>
                </a:lnTo>
                <a:lnTo>
                  <a:pt x="1576622" y="817144"/>
                </a:lnTo>
                <a:lnTo>
                  <a:pt x="1598776" y="802199"/>
                </a:lnTo>
                <a:lnTo>
                  <a:pt x="1603248" y="797474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69740" y="2751645"/>
            <a:ext cx="152019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60" dirty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echni</a:t>
            </a:r>
            <a:r>
              <a:rPr sz="1700" spc="-25" dirty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sharing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31585" y="2866263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0841" y="0"/>
                </a:lnTo>
              </a:path>
            </a:pathLst>
          </a:custGeom>
          <a:ln w="26416">
            <a:solidFill>
              <a:srgbClr val="1B4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2428" y="2465070"/>
            <a:ext cx="1603375" cy="802005"/>
          </a:xfrm>
          <a:custGeom>
            <a:avLst/>
            <a:gdLst/>
            <a:ahLst/>
            <a:cxnLst/>
            <a:rect l="l" t="t" r="r" b="b"/>
            <a:pathLst>
              <a:path w="1603375" h="802004">
                <a:moveTo>
                  <a:pt x="1603248" y="721614"/>
                </a:moveTo>
                <a:lnTo>
                  <a:pt x="1602065" y="66770"/>
                </a:lnTo>
                <a:lnTo>
                  <a:pt x="1584668" y="28870"/>
                </a:lnTo>
                <a:lnTo>
                  <a:pt x="1551298" y="5065"/>
                </a:lnTo>
                <a:lnTo>
                  <a:pt x="1523238" y="0"/>
                </a:lnTo>
                <a:lnTo>
                  <a:pt x="66226" y="1183"/>
                </a:lnTo>
                <a:lnTo>
                  <a:pt x="28737" y="18645"/>
                </a:lnTo>
                <a:lnTo>
                  <a:pt x="5056" y="52306"/>
                </a:lnTo>
                <a:lnTo>
                  <a:pt x="0" y="80772"/>
                </a:lnTo>
                <a:lnTo>
                  <a:pt x="1090" y="734858"/>
                </a:lnTo>
                <a:lnTo>
                  <a:pt x="18370" y="772634"/>
                </a:lnTo>
                <a:lnTo>
                  <a:pt x="51824" y="796520"/>
                </a:lnTo>
                <a:lnTo>
                  <a:pt x="80010" y="801624"/>
                </a:lnTo>
                <a:lnTo>
                  <a:pt x="1536482" y="800533"/>
                </a:lnTo>
                <a:lnTo>
                  <a:pt x="1574258" y="783253"/>
                </a:lnTo>
                <a:lnTo>
                  <a:pt x="1598144" y="749799"/>
                </a:lnTo>
                <a:lnTo>
                  <a:pt x="1603248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0235" y="2452877"/>
            <a:ext cx="1628775" cy="826769"/>
          </a:xfrm>
          <a:custGeom>
            <a:avLst/>
            <a:gdLst/>
            <a:ahLst/>
            <a:cxnLst/>
            <a:rect l="l" t="t" r="r" b="b"/>
            <a:pathLst>
              <a:path w="1628775" h="826770">
                <a:moveTo>
                  <a:pt x="1628394" y="733805"/>
                </a:moveTo>
                <a:lnTo>
                  <a:pt x="1628394" y="92201"/>
                </a:lnTo>
                <a:lnTo>
                  <a:pt x="1627632" y="82295"/>
                </a:lnTo>
                <a:lnTo>
                  <a:pt x="1612186" y="39998"/>
                </a:lnTo>
                <a:lnTo>
                  <a:pt x="1583375" y="12899"/>
                </a:lnTo>
                <a:lnTo>
                  <a:pt x="1544574" y="0"/>
                </a:lnTo>
                <a:lnTo>
                  <a:pt x="92963" y="347"/>
                </a:lnTo>
                <a:lnTo>
                  <a:pt x="43916" y="13553"/>
                </a:lnTo>
                <a:lnTo>
                  <a:pt x="15166" y="41442"/>
                </a:lnTo>
                <a:lnTo>
                  <a:pt x="0" y="83819"/>
                </a:lnTo>
                <a:lnTo>
                  <a:pt x="0" y="743711"/>
                </a:lnTo>
                <a:lnTo>
                  <a:pt x="16918" y="787505"/>
                </a:lnTo>
                <a:lnTo>
                  <a:pt x="25146" y="797685"/>
                </a:lnTo>
                <a:lnTo>
                  <a:pt x="25146" y="85343"/>
                </a:lnTo>
                <a:lnTo>
                  <a:pt x="28194" y="71627"/>
                </a:lnTo>
                <a:lnTo>
                  <a:pt x="50291" y="40385"/>
                </a:lnTo>
                <a:lnTo>
                  <a:pt x="92202" y="25208"/>
                </a:lnTo>
                <a:lnTo>
                  <a:pt x="1536192" y="25222"/>
                </a:lnTo>
                <a:lnTo>
                  <a:pt x="1576958" y="39637"/>
                </a:lnTo>
                <a:lnTo>
                  <a:pt x="1600097" y="72949"/>
                </a:lnTo>
                <a:lnTo>
                  <a:pt x="1603248" y="92963"/>
                </a:lnTo>
                <a:lnTo>
                  <a:pt x="1603248" y="797374"/>
                </a:lnTo>
                <a:lnTo>
                  <a:pt x="1607760" y="792674"/>
                </a:lnTo>
                <a:lnTo>
                  <a:pt x="1615647" y="781597"/>
                </a:lnTo>
                <a:lnTo>
                  <a:pt x="1621744" y="769483"/>
                </a:lnTo>
                <a:lnTo>
                  <a:pt x="1625817" y="756533"/>
                </a:lnTo>
                <a:lnTo>
                  <a:pt x="1627632" y="742949"/>
                </a:lnTo>
                <a:lnTo>
                  <a:pt x="1628394" y="733805"/>
                </a:lnTo>
                <a:close/>
              </a:path>
              <a:path w="1628775" h="826770">
                <a:moveTo>
                  <a:pt x="1603248" y="797374"/>
                </a:moveTo>
                <a:lnTo>
                  <a:pt x="1603248" y="733805"/>
                </a:lnTo>
                <a:lnTo>
                  <a:pt x="1602486" y="741425"/>
                </a:lnTo>
                <a:lnTo>
                  <a:pt x="1600724" y="752121"/>
                </a:lnTo>
                <a:lnTo>
                  <a:pt x="1578643" y="785836"/>
                </a:lnTo>
                <a:lnTo>
                  <a:pt x="1541526" y="800861"/>
                </a:lnTo>
                <a:lnTo>
                  <a:pt x="87452" y="801516"/>
                </a:lnTo>
                <a:lnTo>
                  <a:pt x="74111" y="799200"/>
                </a:lnTo>
                <a:lnTo>
                  <a:pt x="40748" y="777302"/>
                </a:lnTo>
                <a:lnTo>
                  <a:pt x="25146" y="740663"/>
                </a:lnTo>
                <a:lnTo>
                  <a:pt x="25146" y="797685"/>
                </a:lnTo>
                <a:lnTo>
                  <a:pt x="67145" y="823402"/>
                </a:lnTo>
                <a:lnTo>
                  <a:pt x="92202" y="826769"/>
                </a:lnTo>
                <a:lnTo>
                  <a:pt x="1536192" y="826769"/>
                </a:lnTo>
                <a:lnTo>
                  <a:pt x="1575695" y="817652"/>
                </a:lnTo>
                <a:lnTo>
                  <a:pt x="1598317" y="802510"/>
                </a:lnTo>
                <a:lnTo>
                  <a:pt x="1603248" y="797374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22618" y="2514663"/>
            <a:ext cx="110363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700" spc="-15" dirty="0">
                <a:solidFill>
                  <a:srgbClr val="1F497C"/>
                </a:solidFill>
                <a:latin typeface="Calibri"/>
                <a:cs typeface="Calibri"/>
              </a:rPr>
              <a:t>Ma</a:t>
            </a:r>
            <a:r>
              <a:rPr sz="1700" spc="-30" dirty="0">
                <a:solidFill>
                  <a:srgbClr val="1F497C"/>
                </a:solidFill>
                <a:latin typeface="Calibri"/>
                <a:cs typeface="Calibri"/>
              </a:rPr>
              <a:t>st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er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sz="1700" spc="-30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700" spc="-35" dirty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 Sharing Ag</a:t>
            </a:r>
            <a:r>
              <a:rPr sz="1700" spc="-35" dirty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eeme</a:t>
            </a:r>
            <a:r>
              <a:rPr sz="1700" spc="-30" dirty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76828" y="3548634"/>
            <a:ext cx="661035" cy="709930"/>
          </a:xfrm>
          <a:custGeom>
            <a:avLst/>
            <a:gdLst/>
            <a:ahLst/>
            <a:cxnLst/>
            <a:rect l="l" t="t" r="r" b="b"/>
            <a:pathLst>
              <a:path w="661035" h="709929">
                <a:moveTo>
                  <a:pt x="660654" y="691896"/>
                </a:moveTo>
                <a:lnTo>
                  <a:pt x="19050" y="0"/>
                </a:lnTo>
                <a:lnTo>
                  <a:pt x="0" y="17526"/>
                </a:lnTo>
                <a:lnTo>
                  <a:pt x="641604" y="709422"/>
                </a:lnTo>
                <a:lnTo>
                  <a:pt x="660654" y="691896"/>
                </a:lnTo>
                <a:close/>
              </a:path>
            </a:pathLst>
          </a:custGeom>
          <a:solidFill>
            <a:srgbClr val="163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27576" y="3848100"/>
            <a:ext cx="1604010" cy="802005"/>
          </a:xfrm>
          <a:custGeom>
            <a:avLst/>
            <a:gdLst/>
            <a:ahLst/>
            <a:cxnLst/>
            <a:rect l="l" t="t" r="r" b="b"/>
            <a:pathLst>
              <a:path w="1604010" h="802004">
                <a:moveTo>
                  <a:pt x="1604010" y="721614"/>
                </a:moveTo>
                <a:lnTo>
                  <a:pt x="1602803" y="66226"/>
                </a:lnTo>
                <a:lnTo>
                  <a:pt x="1585115" y="28737"/>
                </a:lnTo>
                <a:lnTo>
                  <a:pt x="1551395" y="5056"/>
                </a:lnTo>
                <a:lnTo>
                  <a:pt x="1523238" y="0"/>
                </a:lnTo>
                <a:lnTo>
                  <a:pt x="66770" y="1182"/>
                </a:lnTo>
                <a:lnTo>
                  <a:pt x="28870" y="18579"/>
                </a:lnTo>
                <a:lnTo>
                  <a:pt x="5065" y="51949"/>
                </a:lnTo>
                <a:lnTo>
                  <a:pt x="0" y="80010"/>
                </a:lnTo>
                <a:lnTo>
                  <a:pt x="1183" y="735397"/>
                </a:lnTo>
                <a:lnTo>
                  <a:pt x="18645" y="772886"/>
                </a:lnTo>
                <a:lnTo>
                  <a:pt x="52306" y="796567"/>
                </a:lnTo>
                <a:lnTo>
                  <a:pt x="80772" y="801624"/>
                </a:lnTo>
                <a:lnTo>
                  <a:pt x="1537045" y="800441"/>
                </a:lnTo>
                <a:lnTo>
                  <a:pt x="1574824" y="783044"/>
                </a:lnTo>
                <a:lnTo>
                  <a:pt x="1598856" y="749674"/>
                </a:lnTo>
                <a:lnTo>
                  <a:pt x="1604010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5384" y="3835908"/>
            <a:ext cx="1628775" cy="826769"/>
          </a:xfrm>
          <a:custGeom>
            <a:avLst/>
            <a:gdLst/>
            <a:ahLst/>
            <a:cxnLst/>
            <a:rect l="l" t="t" r="r" b="b"/>
            <a:pathLst>
              <a:path w="1628775" h="826770">
                <a:moveTo>
                  <a:pt x="1628394" y="742949"/>
                </a:moveTo>
                <a:lnTo>
                  <a:pt x="1628394" y="82295"/>
                </a:lnTo>
                <a:lnTo>
                  <a:pt x="1624318" y="64178"/>
                </a:lnTo>
                <a:lnTo>
                  <a:pt x="1603809" y="29545"/>
                </a:lnTo>
                <a:lnTo>
                  <a:pt x="1571201" y="6760"/>
                </a:lnTo>
                <a:lnTo>
                  <a:pt x="1544574" y="0"/>
                </a:lnTo>
                <a:lnTo>
                  <a:pt x="81029" y="318"/>
                </a:lnTo>
                <a:lnTo>
                  <a:pt x="43743" y="13650"/>
                </a:lnTo>
                <a:lnTo>
                  <a:pt x="15117" y="41621"/>
                </a:lnTo>
                <a:lnTo>
                  <a:pt x="0" y="83819"/>
                </a:lnTo>
                <a:lnTo>
                  <a:pt x="0" y="743711"/>
                </a:lnTo>
                <a:lnTo>
                  <a:pt x="16770" y="787395"/>
                </a:lnTo>
                <a:lnTo>
                  <a:pt x="25146" y="797667"/>
                </a:lnTo>
                <a:lnTo>
                  <a:pt x="25146" y="92201"/>
                </a:lnTo>
                <a:lnTo>
                  <a:pt x="26670" y="78485"/>
                </a:lnTo>
                <a:lnTo>
                  <a:pt x="50291" y="40385"/>
                </a:lnTo>
                <a:lnTo>
                  <a:pt x="73152" y="28193"/>
                </a:lnTo>
                <a:lnTo>
                  <a:pt x="80010" y="25907"/>
                </a:lnTo>
                <a:lnTo>
                  <a:pt x="86106" y="25145"/>
                </a:lnTo>
                <a:lnTo>
                  <a:pt x="1543050" y="25145"/>
                </a:lnTo>
                <a:lnTo>
                  <a:pt x="1553876" y="27554"/>
                </a:lnTo>
                <a:lnTo>
                  <a:pt x="1587281" y="49114"/>
                </a:lnTo>
                <a:lnTo>
                  <a:pt x="1603248" y="86105"/>
                </a:lnTo>
                <a:lnTo>
                  <a:pt x="1603248" y="797429"/>
                </a:lnTo>
                <a:lnTo>
                  <a:pt x="1607830" y="792563"/>
                </a:lnTo>
                <a:lnTo>
                  <a:pt x="1615420" y="781700"/>
                </a:lnTo>
                <a:lnTo>
                  <a:pt x="1621445" y="769722"/>
                </a:lnTo>
                <a:lnTo>
                  <a:pt x="1625802" y="756761"/>
                </a:lnTo>
                <a:lnTo>
                  <a:pt x="1628394" y="742949"/>
                </a:lnTo>
                <a:close/>
              </a:path>
              <a:path w="1628775" h="826770">
                <a:moveTo>
                  <a:pt x="1603248" y="797429"/>
                </a:moveTo>
                <a:lnTo>
                  <a:pt x="1603248" y="733805"/>
                </a:lnTo>
                <a:lnTo>
                  <a:pt x="1602486" y="741425"/>
                </a:lnTo>
                <a:lnTo>
                  <a:pt x="1600996" y="751478"/>
                </a:lnTo>
                <a:lnTo>
                  <a:pt x="1579162" y="785221"/>
                </a:lnTo>
                <a:lnTo>
                  <a:pt x="1542288" y="800861"/>
                </a:lnTo>
                <a:lnTo>
                  <a:pt x="1534668" y="801623"/>
                </a:lnTo>
                <a:lnTo>
                  <a:pt x="88099" y="801343"/>
                </a:lnTo>
                <a:lnTo>
                  <a:pt x="50769" y="786793"/>
                </a:lnTo>
                <a:lnTo>
                  <a:pt x="28194" y="753617"/>
                </a:lnTo>
                <a:lnTo>
                  <a:pt x="25146" y="739901"/>
                </a:lnTo>
                <a:lnTo>
                  <a:pt x="25146" y="797667"/>
                </a:lnTo>
                <a:lnTo>
                  <a:pt x="56703" y="819750"/>
                </a:lnTo>
                <a:lnTo>
                  <a:pt x="92964" y="826769"/>
                </a:lnTo>
                <a:lnTo>
                  <a:pt x="1536192" y="826769"/>
                </a:lnTo>
                <a:lnTo>
                  <a:pt x="1576670" y="817131"/>
                </a:lnTo>
                <a:lnTo>
                  <a:pt x="1598775" y="802177"/>
                </a:lnTo>
                <a:lnTo>
                  <a:pt x="1603248" y="797429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3965" y="3777996"/>
            <a:ext cx="656590" cy="481965"/>
          </a:xfrm>
          <a:custGeom>
            <a:avLst/>
            <a:gdLst/>
            <a:ahLst/>
            <a:cxnLst/>
            <a:rect l="l" t="t" r="r" b="b"/>
            <a:pathLst>
              <a:path w="656589" h="481964">
                <a:moveTo>
                  <a:pt x="656082" y="20574"/>
                </a:moveTo>
                <a:lnTo>
                  <a:pt x="640842" y="0"/>
                </a:lnTo>
                <a:lnTo>
                  <a:pt x="0" y="461010"/>
                </a:lnTo>
                <a:lnTo>
                  <a:pt x="14478" y="481584"/>
                </a:lnTo>
                <a:lnTo>
                  <a:pt x="656082" y="20574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2428" y="3387090"/>
            <a:ext cx="1603375" cy="802005"/>
          </a:xfrm>
          <a:custGeom>
            <a:avLst/>
            <a:gdLst/>
            <a:ahLst/>
            <a:cxnLst/>
            <a:rect l="l" t="t" r="r" b="b"/>
            <a:pathLst>
              <a:path w="1603375" h="802004">
                <a:moveTo>
                  <a:pt x="1603248" y="721614"/>
                </a:moveTo>
                <a:lnTo>
                  <a:pt x="1602157" y="66765"/>
                </a:lnTo>
                <a:lnTo>
                  <a:pt x="1584877" y="28989"/>
                </a:lnTo>
                <a:lnTo>
                  <a:pt x="1551423" y="5103"/>
                </a:lnTo>
                <a:lnTo>
                  <a:pt x="1523238" y="0"/>
                </a:lnTo>
                <a:lnTo>
                  <a:pt x="66765" y="1090"/>
                </a:lnTo>
                <a:lnTo>
                  <a:pt x="28989" y="18370"/>
                </a:lnTo>
                <a:lnTo>
                  <a:pt x="5103" y="51824"/>
                </a:lnTo>
                <a:lnTo>
                  <a:pt x="0" y="80010"/>
                </a:lnTo>
                <a:lnTo>
                  <a:pt x="1090" y="734858"/>
                </a:lnTo>
                <a:lnTo>
                  <a:pt x="18370" y="772634"/>
                </a:lnTo>
                <a:lnTo>
                  <a:pt x="51824" y="796520"/>
                </a:lnTo>
                <a:lnTo>
                  <a:pt x="80010" y="801624"/>
                </a:lnTo>
                <a:lnTo>
                  <a:pt x="1536482" y="800533"/>
                </a:lnTo>
                <a:lnTo>
                  <a:pt x="1574258" y="783253"/>
                </a:lnTo>
                <a:lnTo>
                  <a:pt x="1598144" y="749799"/>
                </a:lnTo>
                <a:lnTo>
                  <a:pt x="1603248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0235" y="3374897"/>
            <a:ext cx="1628775" cy="826769"/>
          </a:xfrm>
          <a:custGeom>
            <a:avLst/>
            <a:gdLst/>
            <a:ahLst/>
            <a:cxnLst/>
            <a:rect l="l" t="t" r="r" b="b"/>
            <a:pathLst>
              <a:path w="1628775" h="826770">
                <a:moveTo>
                  <a:pt x="1628394" y="733805"/>
                </a:moveTo>
                <a:lnTo>
                  <a:pt x="1628394" y="92201"/>
                </a:lnTo>
                <a:lnTo>
                  <a:pt x="1627632" y="82295"/>
                </a:lnTo>
                <a:lnTo>
                  <a:pt x="1612186" y="39998"/>
                </a:lnTo>
                <a:lnTo>
                  <a:pt x="1583375" y="12899"/>
                </a:lnTo>
                <a:lnTo>
                  <a:pt x="1544574" y="0"/>
                </a:lnTo>
                <a:lnTo>
                  <a:pt x="92964" y="347"/>
                </a:lnTo>
                <a:lnTo>
                  <a:pt x="43916" y="13553"/>
                </a:lnTo>
                <a:lnTo>
                  <a:pt x="15166" y="41442"/>
                </a:lnTo>
                <a:lnTo>
                  <a:pt x="0" y="83819"/>
                </a:lnTo>
                <a:lnTo>
                  <a:pt x="0" y="743711"/>
                </a:lnTo>
                <a:lnTo>
                  <a:pt x="16918" y="787505"/>
                </a:lnTo>
                <a:lnTo>
                  <a:pt x="25146" y="797685"/>
                </a:lnTo>
                <a:lnTo>
                  <a:pt x="25146" y="85343"/>
                </a:lnTo>
                <a:lnTo>
                  <a:pt x="28194" y="71627"/>
                </a:lnTo>
                <a:lnTo>
                  <a:pt x="50291" y="40385"/>
                </a:lnTo>
                <a:lnTo>
                  <a:pt x="92202" y="25208"/>
                </a:lnTo>
                <a:lnTo>
                  <a:pt x="1543050" y="25145"/>
                </a:lnTo>
                <a:lnTo>
                  <a:pt x="1553196" y="27395"/>
                </a:lnTo>
                <a:lnTo>
                  <a:pt x="1587027" y="49167"/>
                </a:lnTo>
                <a:lnTo>
                  <a:pt x="1602486" y="86105"/>
                </a:lnTo>
                <a:lnTo>
                  <a:pt x="1603248" y="92963"/>
                </a:lnTo>
                <a:lnTo>
                  <a:pt x="1603248" y="797374"/>
                </a:lnTo>
                <a:lnTo>
                  <a:pt x="1607760" y="792674"/>
                </a:lnTo>
                <a:lnTo>
                  <a:pt x="1615647" y="781597"/>
                </a:lnTo>
                <a:lnTo>
                  <a:pt x="1621744" y="769483"/>
                </a:lnTo>
                <a:lnTo>
                  <a:pt x="1625817" y="756533"/>
                </a:lnTo>
                <a:lnTo>
                  <a:pt x="1627632" y="742949"/>
                </a:lnTo>
                <a:lnTo>
                  <a:pt x="1628394" y="733805"/>
                </a:lnTo>
                <a:close/>
              </a:path>
              <a:path w="1628775" h="826770">
                <a:moveTo>
                  <a:pt x="1603248" y="797374"/>
                </a:moveTo>
                <a:lnTo>
                  <a:pt x="1603248" y="733805"/>
                </a:lnTo>
                <a:lnTo>
                  <a:pt x="1602486" y="741425"/>
                </a:lnTo>
                <a:lnTo>
                  <a:pt x="1600689" y="752158"/>
                </a:lnTo>
                <a:lnTo>
                  <a:pt x="1578624" y="785745"/>
                </a:lnTo>
                <a:lnTo>
                  <a:pt x="1541526" y="800861"/>
                </a:lnTo>
                <a:lnTo>
                  <a:pt x="1534668" y="801623"/>
                </a:lnTo>
                <a:lnTo>
                  <a:pt x="88121" y="801445"/>
                </a:lnTo>
                <a:lnTo>
                  <a:pt x="50654" y="786731"/>
                </a:lnTo>
                <a:lnTo>
                  <a:pt x="28194" y="753617"/>
                </a:lnTo>
                <a:lnTo>
                  <a:pt x="25146" y="739901"/>
                </a:lnTo>
                <a:lnTo>
                  <a:pt x="25146" y="797685"/>
                </a:lnTo>
                <a:lnTo>
                  <a:pt x="67383" y="823541"/>
                </a:lnTo>
                <a:lnTo>
                  <a:pt x="92202" y="826769"/>
                </a:lnTo>
                <a:lnTo>
                  <a:pt x="1536192" y="826769"/>
                </a:lnTo>
                <a:lnTo>
                  <a:pt x="1575695" y="817652"/>
                </a:lnTo>
                <a:lnTo>
                  <a:pt x="1598317" y="802510"/>
                </a:lnTo>
                <a:lnTo>
                  <a:pt x="1603248" y="797374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44415" y="4016565"/>
            <a:ext cx="3595370" cy="93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2228850" indent="-344805">
              <a:lnSpc>
                <a:spcPts val="1870"/>
              </a:lnSpc>
            </a:pPr>
            <a:r>
              <a:rPr sz="1700" spc="-15" dirty="0">
                <a:solidFill>
                  <a:srgbClr val="1F497C"/>
                </a:solidFill>
                <a:latin typeface="Calibri"/>
                <a:cs typeface="Calibri"/>
              </a:rPr>
              <a:t>Specifi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sz="1700" spc="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Use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sz="1700" spc="-15" dirty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r Sharing</a:t>
            </a:r>
            <a:endParaRPr sz="1700">
              <a:latin typeface="Calibri"/>
              <a:cs typeface="Calibri"/>
            </a:endParaRPr>
          </a:p>
          <a:p>
            <a:pPr marL="2265680" algn="ctr">
              <a:lnSpc>
                <a:spcPts val="1645"/>
              </a:lnSpc>
            </a:pP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Audit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sz="1700" spc="-55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700" spc="-35" dirty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sz="1700" dirty="0">
                <a:solidFill>
                  <a:srgbClr val="1F497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R="229235" algn="r">
              <a:lnSpc>
                <a:spcPts val="1955"/>
              </a:lnSpc>
            </a:pPr>
            <a:r>
              <a:rPr sz="1700" spc="-15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700" spc="-45" dirty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ception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4639" y="3555555"/>
            <a:ext cx="880744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314">
              <a:lnSpc>
                <a:spcPts val="1870"/>
              </a:lnSpc>
            </a:pP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Studies </a:t>
            </a:r>
            <a:r>
              <a:rPr sz="1700" spc="-15" dirty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sz="1700" spc="-45" dirty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sz="1700" spc="-10" dirty="0">
                <a:solidFill>
                  <a:srgbClr val="1F497C"/>
                </a:solidFill>
                <a:latin typeface="Calibri"/>
                <a:cs typeface="Calibri"/>
              </a:rPr>
              <a:t>ception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23965" y="4239005"/>
            <a:ext cx="656590" cy="481965"/>
          </a:xfrm>
          <a:custGeom>
            <a:avLst/>
            <a:gdLst/>
            <a:ahLst/>
            <a:cxnLst/>
            <a:rect l="l" t="t" r="r" b="b"/>
            <a:pathLst>
              <a:path w="656589" h="481964">
                <a:moveTo>
                  <a:pt x="656081" y="461009"/>
                </a:moveTo>
                <a:lnTo>
                  <a:pt x="14477" y="0"/>
                </a:lnTo>
                <a:lnTo>
                  <a:pt x="0" y="20574"/>
                </a:lnTo>
                <a:lnTo>
                  <a:pt x="640841" y="481584"/>
                </a:lnTo>
                <a:lnTo>
                  <a:pt x="656081" y="461009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2428" y="4309109"/>
            <a:ext cx="1603375" cy="802005"/>
          </a:xfrm>
          <a:custGeom>
            <a:avLst/>
            <a:gdLst/>
            <a:ahLst/>
            <a:cxnLst/>
            <a:rect l="l" t="t" r="r" b="b"/>
            <a:pathLst>
              <a:path w="1603375" h="802004">
                <a:moveTo>
                  <a:pt x="1603248" y="721614"/>
                </a:moveTo>
                <a:lnTo>
                  <a:pt x="1602157" y="66765"/>
                </a:lnTo>
                <a:lnTo>
                  <a:pt x="1584877" y="28989"/>
                </a:lnTo>
                <a:lnTo>
                  <a:pt x="1551423" y="5103"/>
                </a:lnTo>
                <a:lnTo>
                  <a:pt x="1523238" y="0"/>
                </a:lnTo>
                <a:lnTo>
                  <a:pt x="66765" y="1090"/>
                </a:lnTo>
                <a:lnTo>
                  <a:pt x="28989" y="18370"/>
                </a:lnTo>
                <a:lnTo>
                  <a:pt x="5103" y="51824"/>
                </a:lnTo>
                <a:lnTo>
                  <a:pt x="0" y="80010"/>
                </a:lnTo>
                <a:lnTo>
                  <a:pt x="1090" y="734858"/>
                </a:lnTo>
                <a:lnTo>
                  <a:pt x="18370" y="772634"/>
                </a:lnTo>
                <a:lnTo>
                  <a:pt x="51824" y="796520"/>
                </a:lnTo>
                <a:lnTo>
                  <a:pt x="80010" y="801624"/>
                </a:lnTo>
                <a:lnTo>
                  <a:pt x="1536482" y="800533"/>
                </a:lnTo>
                <a:lnTo>
                  <a:pt x="1574258" y="783253"/>
                </a:lnTo>
                <a:lnTo>
                  <a:pt x="1598144" y="749799"/>
                </a:lnTo>
                <a:lnTo>
                  <a:pt x="1603248" y="7216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0235" y="4296156"/>
            <a:ext cx="1628775" cy="828040"/>
          </a:xfrm>
          <a:custGeom>
            <a:avLst/>
            <a:gdLst/>
            <a:ahLst/>
            <a:cxnLst/>
            <a:rect l="l" t="t" r="r" b="b"/>
            <a:pathLst>
              <a:path w="1628775" h="828039">
                <a:moveTo>
                  <a:pt x="1628394" y="734567"/>
                </a:moveTo>
                <a:lnTo>
                  <a:pt x="1628394" y="92963"/>
                </a:lnTo>
                <a:lnTo>
                  <a:pt x="1627632" y="83057"/>
                </a:lnTo>
                <a:lnTo>
                  <a:pt x="1612281" y="40857"/>
                </a:lnTo>
                <a:lnTo>
                  <a:pt x="1583327" y="13648"/>
                </a:lnTo>
                <a:lnTo>
                  <a:pt x="1544574" y="761"/>
                </a:lnTo>
                <a:lnTo>
                  <a:pt x="1534668" y="0"/>
                </a:lnTo>
                <a:lnTo>
                  <a:pt x="92964" y="1072"/>
                </a:lnTo>
                <a:lnTo>
                  <a:pt x="55452" y="7980"/>
                </a:lnTo>
                <a:lnTo>
                  <a:pt x="23258" y="31607"/>
                </a:lnTo>
                <a:lnTo>
                  <a:pt x="3809" y="66293"/>
                </a:lnTo>
                <a:lnTo>
                  <a:pt x="0" y="84581"/>
                </a:lnTo>
                <a:lnTo>
                  <a:pt x="0" y="744473"/>
                </a:lnTo>
                <a:lnTo>
                  <a:pt x="16918" y="788267"/>
                </a:lnTo>
                <a:lnTo>
                  <a:pt x="25146" y="798446"/>
                </a:lnTo>
                <a:lnTo>
                  <a:pt x="25146" y="86105"/>
                </a:lnTo>
                <a:lnTo>
                  <a:pt x="28194" y="72389"/>
                </a:lnTo>
                <a:lnTo>
                  <a:pt x="50291" y="41147"/>
                </a:lnTo>
                <a:lnTo>
                  <a:pt x="92202" y="25951"/>
                </a:lnTo>
                <a:lnTo>
                  <a:pt x="1543050" y="25907"/>
                </a:lnTo>
                <a:lnTo>
                  <a:pt x="1553219" y="28187"/>
                </a:lnTo>
                <a:lnTo>
                  <a:pt x="1587070" y="49830"/>
                </a:lnTo>
                <a:lnTo>
                  <a:pt x="1602486" y="86867"/>
                </a:lnTo>
                <a:lnTo>
                  <a:pt x="1603248" y="93725"/>
                </a:lnTo>
                <a:lnTo>
                  <a:pt x="1603248" y="798080"/>
                </a:lnTo>
                <a:lnTo>
                  <a:pt x="1607712" y="793411"/>
                </a:lnTo>
                <a:lnTo>
                  <a:pt x="1615584" y="782321"/>
                </a:lnTo>
                <a:lnTo>
                  <a:pt x="1621679" y="770202"/>
                </a:lnTo>
                <a:lnTo>
                  <a:pt x="1625770" y="757263"/>
                </a:lnTo>
                <a:lnTo>
                  <a:pt x="1627632" y="743711"/>
                </a:lnTo>
                <a:lnTo>
                  <a:pt x="1628394" y="734567"/>
                </a:lnTo>
                <a:close/>
              </a:path>
              <a:path w="1628775" h="828039">
                <a:moveTo>
                  <a:pt x="1603248" y="798080"/>
                </a:moveTo>
                <a:lnTo>
                  <a:pt x="1603248" y="734567"/>
                </a:lnTo>
                <a:lnTo>
                  <a:pt x="1602486" y="742187"/>
                </a:lnTo>
                <a:lnTo>
                  <a:pt x="1600689" y="752919"/>
                </a:lnTo>
                <a:lnTo>
                  <a:pt x="1578624" y="786507"/>
                </a:lnTo>
                <a:lnTo>
                  <a:pt x="1541526" y="801623"/>
                </a:lnTo>
                <a:lnTo>
                  <a:pt x="1534668" y="802385"/>
                </a:lnTo>
                <a:lnTo>
                  <a:pt x="88121" y="802208"/>
                </a:lnTo>
                <a:lnTo>
                  <a:pt x="50654" y="787497"/>
                </a:lnTo>
                <a:lnTo>
                  <a:pt x="28194" y="754379"/>
                </a:lnTo>
                <a:lnTo>
                  <a:pt x="25146" y="740663"/>
                </a:lnTo>
                <a:lnTo>
                  <a:pt x="25146" y="798446"/>
                </a:lnTo>
                <a:lnTo>
                  <a:pt x="67383" y="824302"/>
                </a:lnTo>
                <a:lnTo>
                  <a:pt x="92202" y="827531"/>
                </a:lnTo>
                <a:lnTo>
                  <a:pt x="1536192" y="827531"/>
                </a:lnTo>
                <a:lnTo>
                  <a:pt x="1575703" y="818431"/>
                </a:lnTo>
                <a:lnTo>
                  <a:pt x="1598290" y="803265"/>
                </a:lnTo>
                <a:lnTo>
                  <a:pt x="1603248" y="798080"/>
                </a:lnTo>
                <a:close/>
              </a:path>
            </a:pathLst>
          </a:custGeom>
          <a:solidFill>
            <a:srgbClr val="1B4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136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Commonalities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4764" y="1926088"/>
            <a:ext cx="6767830" cy="458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8575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-5" dirty="0">
                <a:latin typeface="Arial Narrow"/>
                <a:cs typeface="Arial Narrow"/>
              </a:rPr>
              <a:t> 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specifie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</a:t>
            </a:r>
            <a:r>
              <a:rPr sz="2400" dirty="0">
                <a:latin typeface="Arial Narrow"/>
                <a:cs typeface="Arial Narrow"/>
              </a:rPr>
              <a:t>agreement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-5" dirty="0">
                <a:latin typeface="Arial Narrow"/>
                <a:cs typeface="Arial Narrow"/>
              </a:rPr>
              <a:t> 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identifie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wil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be shared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-5" dirty="0">
                <a:latin typeface="Arial Narrow"/>
                <a:cs typeface="Arial Narrow"/>
              </a:rPr>
              <a:t> agreement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discus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destructio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</a:t>
            </a:r>
            <a:endParaRPr sz="2400">
              <a:latin typeface="Arial Narrow"/>
              <a:cs typeface="Arial Narrow"/>
            </a:endParaRPr>
          </a:p>
          <a:p>
            <a:pPr marL="355600" marR="340360" indent="-34290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All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agreements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should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discus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consequences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 </a:t>
            </a:r>
            <a:r>
              <a:rPr sz="2400" spc="-5" dirty="0">
                <a:latin typeface="Arial Narrow"/>
                <a:cs typeface="Arial Narrow"/>
              </a:rPr>
              <a:t>followin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endParaRPr sz="2400">
              <a:latin typeface="Arial Narrow"/>
              <a:cs typeface="Arial Narrow"/>
            </a:endParaRPr>
          </a:p>
          <a:p>
            <a:pPr marL="355600" marR="356235" indent="-34290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Whe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always 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wil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(not applicabl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maste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this </a:t>
            </a:r>
            <a:r>
              <a:rPr sz="2400" dirty="0">
                <a:latin typeface="Arial Narrow"/>
                <a:cs typeface="Arial Narrow"/>
              </a:rPr>
              <a:t>will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captured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addendum)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Di</a:t>
            </a:r>
            <a:r>
              <a:rPr spc="70" dirty="0"/>
              <a:t>f</a:t>
            </a:r>
            <a:r>
              <a:rPr spc="-55" dirty="0"/>
              <a:t>f</a:t>
            </a:r>
            <a:r>
              <a:rPr spc="-5" dirty="0"/>
              <a:t>e</a:t>
            </a:r>
            <a:r>
              <a:rPr spc="45" dirty="0"/>
              <a:t>r</a:t>
            </a:r>
            <a:r>
              <a:rPr spc="-5" dirty="0"/>
              <a:t>ences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617334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ference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commonalitie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natur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agreements:</a:t>
            </a:r>
            <a:endParaRPr sz="2400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27250" y="2965450"/>
          <a:ext cx="6095998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253"/>
                <a:gridCol w="2032253"/>
                <a:gridCol w="2031492"/>
              </a:tblGrid>
              <a:tr h="640080">
                <a:tc>
                  <a:txBody>
                    <a:bodyPr/>
                    <a:lstStyle/>
                    <a:p>
                      <a:pPr marL="85725" marR="78041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 Ag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eeme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Studie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06680" indent="6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alu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2560319">
                <a:tc>
                  <a:txBody>
                    <a:bodyPr/>
                    <a:lstStyle/>
                    <a:p>
                      <a:pPr marL="371475" marR="248920" indent="-2857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tities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1475" marR="118745" indent="-2857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Discusse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who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478790" indent="-2857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800" spc="-9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specific purpose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70205" indent="-2857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084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purpose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0205" marR="155575" indent="-28575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084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Much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about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ide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tifi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tion,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ruction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Activit</a:t>
            </a:r>
            <a:r>
              <a:rPr dirty="0"/>
              <a:t>y</a:t>
            </a:r>
            <a:r>
              <a:rPr spc="15" dirty="0"/>
              <a:t> </a:t>
            </a:r>
            <a:r>
              <a:rPr spc="-55" dirty="0"/>
              <a:t>P</a:t>
            </a:r>
            <a:r>
              <a:rPr spc="-5" dirty="0"/>
              <a:t>a</a:t>
            </a:r>
            <a:r>
              <a:rPr spc="150" dirty="0"/>
              <a:t>r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4</a:t>
            </a:r>
            <a:r>
              <a:rPr dirty="0"/>
              <a:t>: </a:t>
            </a:r>
            <a:r>
              <a:rPr spc="-5" dirty="0"/>
              <a:t>Inst</a:t>
            </a:r>
            <a:r>
              <a:rPr spc="100" dirty="0"/>
              <a:t>r</a:t>
            </a:r>
            <a:r>
              <a:rPr spc="-5" dirty="0"/>
              <a:t>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139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447790" cy="206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Pleas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wor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15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suppor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to:</a:t>
            </a:r>
            <a:endParaRPr sz="2400">
              <a:latin typeface="Arial Narrow"/>
              <a:cs typeface="Arial Narrow"/>
            </a:endParaRPr>
          </a:p>
          <a:p>
            <a:pPr marL="755650" marR="53340" lvl="1" indent="-28575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 Narrow"/>
                <a:cs typeface="Arial Narrow"/>
              </a:rPr>
              <a:t>Fo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state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wit</a:t>
            </a:r>
            <a:r>
              <a:rPr sz="2400" b="1" dirty="0">
                <a:latin typeface="Arial Narrow"/>
                <a:cs typeface="Arial Narrow"/>
              </a:rPr>
              <a:t>h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draf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MOU</a:t>
            </a:r>
            <a:r>
              <a:rPr sz="2400" b="1" dirty="0">
                <a:latin typeface="Arial Narrow"/>
                <a:cs typeface="Arial Narrow"/>
              </a:rPr>
              <a:t>: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Revie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current section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modif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needed</a:t>
            </a:r>
            <a:endParaRPr sz="2400">
              <a:latin typeface="Arial Narrow"/>
              <a:cs typeface="Arial Narrow"/>
            </a:endParaRPr>
          </a:p>
          <a:p>
            <a:pPr marL="755650" marR="53975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 Narrow"/>
                <a:cs typeface="Arial Narrow"/>
              </a:rPr>
              <a:t>Fo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state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draftin</a:t>
            </a:r>
            <a:r>
              <a:rPr sz="2400" b="1" dirty="0">
                <a:latin typeface="Arial Narrow"/>
                <a:cs typeface="Arial Narrow"/>
              </a:rPr>
              <a:t>g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MO</a:t>
            </a:r>
            <a:r>
              <a:rPr sz="2400" b="1" dirty="0">
                <a:latin typeface="Arial Narrow"/>
                <a:cs typeface="Arial Narrow"/>
              </a:rPr>
              <a:t>U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today</a:t>
            </a:r>
            <a:r>
              <a:rPr sz="2400" b="1" dirty="0">
                <a:latin typeface="Arial Narrow"/>
                <a:cs typeface="Arial Narrow"/>
              </a:rPr>
              <a:t>: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Creat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draft 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appropriat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 Else Is </a:t>
            </a:r>
            <a:r>
              <a:rPr spc="-80" dirty="0"/>
              <a:t>P</a:t>
            </a:r>
            <a:r>
              <a:rPr spc="-5" dirty="0"/>
              <a:t>e</a:t>
            </a:r>
            <a:r>
              <a:rPr spc="70" dirty="0"/>
              <a:t>r</a:t>
            </a:r>
            <a:r>
              <a:rPr spc="-5" dirty="0"/>
              <a:t>s</a:t>
            </a:r>
            <a:r>
              <a:rPr dirty="0"/>
              <a:t>onal</a:t>
            </a:r>
            <a:r>
              <a:rPr spc="55" dirty="0"/>
              <a:t>l</a:t>
            </a:r>
            <a:r>
              <a:rPr dirty="0"/>
              <a:t>y </a:t>
            </a:r>
            <a:r>
              <a:rPr spc="-5" dirty="0"/>
              <a:t>Identifi</a:t>
            </a:r>
            <a:r>
              <a:rPr spc="25" dirty="0"/>
              <a:t>a</a:t>
            </a:r>
            <a:r>
              <a:rPr spc="-5" dirty="0"/>
              <a:t>bl</a:t>
            </a:r>
            <a:r>
              <a:rPr dirty="0"/>
              <a:t>e </a:t>
            </a:r>
            <a:r>
              <a:rPr spc="-5" dirty="0"/>
              <a:t>In</a:t>
            </a:r>
            <a:r>
              <a:rPr spc="-55" dirty="0"/>
              <a:t>f</a:t>
            </a:r>
            <a:r>
              <a:rPr spc="-5" dirty="0"/>
              <a:t>o</a:t>
            </a:r>
            <a:r>
              <a:rPr spc="150" dirty="0"/>
              <a:t>r</a:t>
            </a:r>
            <a:r>
              <a:rPr dirty="0"/>
              <a:t>m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 </a:t>
            </a:r>
            <a:r>
              <a:rPr spc="-5" dirty="0"/>
              <a:t>(PII)?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51649"/>
            <a:ext cx="6706870" cy="3986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r>
              <a:rPr sz="3500" spc="-20" dirty="0">
                <a:latin typeface="Arial Narrow"/>
                <a:cs typeface="Arial Narrow"/>
              </a:rPr>
              <a:t>FER</a:t>
            </a:r>
            <a:r>
              <a:rPr sz="3500" spc="-229" dirty="0">
                <a:latin typeface="Arial Narrow"/>
                <a:cs typeface="Arial Narrow"/>
              </a:rPr>
              <a:t>P</a:t>
            </a:r>
            <a:r>
              <a:rPr sz="3500" spc="-20" dirty="0">
                <a:latin typeface="Arial Narrow"/>
                <a:cs typeface="Arial Narrow"/>
              </a:rPr>
              <a:t>A</a:t>
            </a:r>
            <a:r>
              <a:rPr sz="3500" spc="-155" dirty="0">
                <a:latin typeface="Arial Narrow"/>
                <a:cs typeface="Arial Narrow"/>
              </a:rPr>
              <a:t> </a:t>
            </a:r>
            <a:r>
              <a:rPr sz="3500" spc="-10" dirty="0">
                <a:latin typeface="Arial Narrow"/>
                <a:cs typeface="Arial Narrow"/>
              </a:rPr>
              <a:t>-</a:t>
            </a:r>
            <a:r>
              <a:rPr sz="3500" spc="-5" dirty="0">
                <a:latin typeface="Arial Narrow"/>
                <a:cs typeface="Arial Narrow"/>
              </a:rPr>
              <a:t> </a:t>
            </a:r>
            <a:r>
              <a:rPr sz="3500" spc="-15" dirty="0">
                <a:latin typeface="Arial Narrow"/>
                <a:cs typeface="Arial Narrow"/>
              </a:rPr>
              <a:t>99.3</a:t>
            </a:r>
            <a:r>
              <a:rPr sz="3500" spc="15" dirty="0">
                <a:latin typeface="Arial Narrow"/>
                <a:cs typeface="Arial Narrow"/>
              </a:rPr>
              <a:t> </a:t>
            </a:r>
            <a:r>
              <a:rPr sz="3500" spc="-15" dirty="0">
                <a:latin typeface="Arial Narrow"/>
                <a:cs typeface="Arial Narrow"/>
              </a:rPr>
              <a:t>(PII)</a:t>
            </a:r>
            <a:endParaRPr sz="3500">
              <a:latin typeface="Arial Narrow"/>
              <a:cs typeface="Arial Narrow"/>
            </a:endParaRPr>
          </a:p>
          <a:p>
            <a:pPr marL="287020" marR="68580" indent="-27432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Wingdings"/>
              <a:buChar char=""/>
              <a:tabLst>
                <a:tab pos="287020" algn="l"/>
              </a:tabLst>
            </a:pPr>
            <a:r>
              <a:rPr sz="2400" spc="-5" dirty="0">
                <a:latin typeface="Arial Narrow"/>
                <a:cs typeface="Arial Narrow"/>
              </a:rPr>
              <a:t>Info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alon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combination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linkabl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specific 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woul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allo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reasonabl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perso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schoo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communit</a:t>
            </a:r>
            <a:r>
              <a:rPr sz="2400" spc="-140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personal knowledg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relevan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circumstances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identif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reasonabl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certaint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596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287020" algn="l"/>
              </a:tabLst>
            </a:pPr>
            <a:r>
              <a:rPr sz="2400" spc="-5" dirty="0">
                <a:latin typeface="Arial Narrow"/>
                <a:cs typeface="Arial Narrow"/>
              </a:rPr>
              <a:t>Info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requeste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b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perso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who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educational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agency or institution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reasonably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believes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know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identit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 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relates.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W</a:t>
            </a:r>
            <a:r>
              <a:rPr spc="50" dirty="0"/>
              <a:t>r</a:t>
            </a:r>
            <a:r>
              <a:rPr spc="25" dirty="0"/>
              <a:t>a</a:t>
            </a:r>
            <a:r>
              <a:rPr spc="-5" dirty="0"/>
              <a:t>p-u</a:t>
            </a:r>
            <a:r>
              <a:rPr dirty="0"/>
              <a:t>p</a:t>
            </a:r>
            <a:r>
              <a:rPr spc="5" dirty="0"/>
              <a:t> </a:t>
            </a:r>
            <a:r>
              <a:rPr spc="-5" dirty="0"/>
              <a:t>Activit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Discussion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47446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need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don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draf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return home?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Summari</a:t>
            </a:r>
            <a:r>
              <a:rPr spc="-35" dirty="0"/>
              <a:t>z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5888990" cy="182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Lesson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learned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Nex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step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Resource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requeste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migh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helpfu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 continu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conversatio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3239" marR="5080" indent="-97790">
              <a:lnSpc>
                <a:spcPct val="100000"/>
              </a:lnSpc>
            </a:pPr>
            <a:r>
              <a:rPr spc="-5" dirty="0"/>
              <a:t>St</a:t>
            </a:r>
            <a:r>
              <a:rPr spc="-85" dirty="0"/>
              <a:t>a</a:t>
            </a:r>
            <a:r>
              <a:rPr dirty="0"/>
              <a:t>te</a:t>
            </a:r>
            <a:r>
              <a:rPr spc="-10" dirty="0"/>
              <a:t> </a:t>
            </a:r>
            <a:r>
              <a:rPr spc="-295" dirty="0"/>
              <a:t>T</a:t>
            </a:r>
            <a:r>
              <a:rPr spc="-5" dirty="0"/>
              <a:t>eam Discussion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9095" marR="5080" indent="-1637030">
              <a:lnSpc>
                <a:spcPct val="100000"/>
              </a:lnSpc>
            </a:pPr>
            <a:r>
              <a:rPr spc="-15" dirty="0"/>
              <a:t>-</a:t>
            </a:r>
            <a:r>
              <a:rPr spc="-5" dirty="0"/>
              <a:t> </a:t>
            </a:r>
            <a:r>
              <a:rPr spc="-25" dirty="0"/>
              <a:t>Baro</a:t>
            </a:r>
            <a:r>
              <a:rPr spc="-20" dirty="0"/>
              <a:t>n</a:t>
            </a:r>
            <a:r>
              <a:rPr spc="25" dirty="0"/>
              <a:t> </a:t>
            </a:r>
            <a:r>
              <a:rPr spc="-25" dirty="0"/>
              <a:t>Rodriguez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30" dirty="0"/>
              <a:t>P</a:t>
            </a:r>
            <a:r>
              <a:rPr spc="-355" dirty="0"/>
              <a:t>T</a:t>
            </a:r>
            <a:r>
              <a:rPr spc="-30" dirty="0"/>
              <a:t>AC</a:t>
            </a:r>
            <a:r>
              <a:rPr spc="-15" dirty="0"/>
              <a:t> </a:t>
            </a:r>
            <a:r>
              <a:rPr spc="-20" dirty="0"/>
              <a:t>Director</a:t>
            </a:r>
            <a:r>
              <a:rPr spc="-5" dirty="0"/>
              <a:t> </a:t>
            </a:r>
            <a:r>
              <a:rPr spc="-15" dirty="0"/>
              <a:t>-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St</a:t>
            </a:r>
            <a:r>
              <a:rPr spc="-60" dirty="0"/>
              <a:t>a</a:t>
            </a:r>
            <a:r>
              <a:rPr dirty="0"/>
              <a:t>te</a:t>
            </a:r>
            <a:r>
              <a:rPr spc="5" dirty="0"/>
              <a:t> </a:t>
            </a:r>
            <a:r>
              <a:rPr spc="-185" dirty="0"/>
              <a:t>T</a:t>
            </a:r>
            <a:r>
              <a:rPr spc="-5" dirty="0"/>
              <a:t>ea</a:t>
            </a:r>
            <a:r>
              <a:rPr dirty="0"/>
              <a:t>m</a:t>
            </a:r>
            <a:r>
              <a:rPr spc="5" dirty="0"/>
              <a:t> </a:t>
            </a:r>
            <a:r>
              <a:rPr spc="-5" dirty="0"/>
              <a:t>Discussion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9835" y="3014437"/>
            <a:ext cx="6455410" cy="175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Wha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t</a:t>
            </a:r>
            <a:r>
              <a:rPr sz="4000" b="1" spc="-1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step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s</a:t>
            </a:r>
            <a:r>
              <a:rPr sz="4000" b="1" spc="-1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ca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n</a:t>
            </a:r>
            <a:r>
              <a:rPr sz="4000" b="1" spc="-1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yo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u</a:t>
            </a:r>
            <a:r>
              <a:rPr sz="4000" b="1" spc="-1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tak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e</a:t>
            </a:r>
            <a:r>
              <a:rPr sz="4000" b="1" spc="-1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to engag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e</a:t>
            </a:r>
            <a:r>
              <a:rPr sz="4000" b="1" spc="-15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an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d</a:t>
            </a:r>
            <a:r>
              <a:rPr sz="4000" b="1" spc="-15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infor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m</a:t>
            </a:r>
            <a:r>
              <a:rPr sz="4000" b="1" spc="-15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parents an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d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 th</a:t>
            </a:r>
            <a:r>
              <a:rPr sz="4000" b="1" dirty="0">
                <a:solidFill>
                  <a:srgbClr val="002596"/>
                </a:solidFill>
                <a:latin typeface="Trebuchet MS"/>
                <a:cs typeface="Trebuchet MS"/>
              </a:rPr>
              <a:t>e</a:t>
            </a:r>
            <a:r>
              <a:rPr sz="4000" b="1" spc="-5" dirty="0">
                <a:solidFill>
                  <a:srgbClr val="002596"/>
                </a:solidFill>
                <a:latin typeface="Trebuchet MS"/>
                <a:cs typeface="Trebuchet MS"/>
              </a:rPr>
              <a:t> public?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2869369"/>
            <a:ext cx="335711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 smtClean="0">
                <a:latin typeface="Arial Black"/>
                <a:cs typeface="Arial Black"/>
              </a:rPr>
              <a:t>W</a:t>
            </a:r>
            <a:r>
              <a:rPr sz="5400" b="1" spc="85" dirty="0" smtClean="0">
                <a:latin typeface="Arial Black"/>
                <a:cs typeface="Arial Black"/>
              </a:rPr>
              <a:t>r</a:t>
            </a:r>
            <a:r>
              <a:rPr sz="5400" b="1" spc="50" dirty="0" smtClean="0">
                <a:latin typeface="Arial Black"/>
                <a:cs typeface="Arial Black"/>
              </a:rPr>
              <a:t>a</a:t>
            </a:r>
            <a:r>
              <a:rPr sz="5400" b="1" dirty="0" smtClean="0">
                <a:latin typeface="Arial Black"/>
                <a:cs typeface="Arial Black"/>
              </a:rPr>
              <a:t>p</a:t>
            </a:r>
            <a:r>
              <a:rPr lang="en-US" sz="5400" b="1" dirty="0" smtClean="0">
                <a:latin typeface="Arial Black"/>
                <a:cs typeface="Arial Black"/>
              </a:rPr>
              <a:t> </a:t>
            </a:r>
            <a:r>
              <a:rPr sz="5400" b="1" dirty="0" smtClean="0">
                <a:latin typeface="Arial Black"/>
                <a:cs typeface="Arial Black"/>
              </a:rPr>
              <a:t>Up</a:t>
            </a:r>
            <a:endParaRPr sz="5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6230" marR="5080" indent="-1573530">
              <a:lnSpc>
                <a:spcPct val="100000"/>
              </a:lnSpc>
              <a:tabLst>
                <a:tab pos="3443604" algn="l"/>
              </a:tabLst>
            </a:pPr>
            <a:r>
              <a:rPr spc="-15" dirty="0"/>
              <a:t>-</a:t>
            </a:r>
            <a:r>
              <a:rPr spc="-5" dirty="0"/>
              <a:t> </a:t>
            </a:r>
            <a:r>
              <a:rPr spc="-25" dirty="0"/>
              <a:t>Baro</a:t>
            </a:r>
            <a:r>
              <a:rPr spc="-20" dirty="0"/>
              <a:t>n</a:t>
            </a:r>
            <a:r>
              <a:rPr spc="25" dirty="0"/>
              <a:t> </a:t>
            </a:r>
            <a:r>
              <a:rPr spc="-25" dirty="0"/>
              <a:t>Rodriguez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30" dirty="0"/>
              <a:t>P</a:t>
            </a:r>
            <a:r>
              <a:rPr spc="-355" dirty="0"/>
              <a:t>T</a:t>
            </a:r>
            <a:r>
              <a:rPr spc="-30" dirty="0"/>
              <a:t>AC</a:t>
            </a:r>
            <a:r>
              <a:rPr spc="-15" dirty="0"/>
              <a:t> </a:t>
            </a:r>
            <a:r>
              <a:rPr spc="-20" dirty="0"/>
              <a:t>Director</a:t>
            </a:r>
            <a:r>
              <a:rPr dirty="0"/>
              <a:t>	</a:t>
            </a:r>
            <a:r>
              <a:rPr spc="-15" dirty="0"/>
              <a:t>-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75" dirty="0"/>
              <a:t>R</a:t>
            </a:r>
            <a:r>
              <a:rPr spc="-5" dirty="0"/>
              <a:t>esou</a:t>
            </a:r>
            <a:r>
              <a:rPr spc="50" dirty="0"/>
              <a:t>r</a:t>
            </a:r>
            <a:r>
              <a:rPr spc="-5" dirty="0"/>
              <a:t>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03063"/>
            <a:ext cx="6543675" cy="391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Checklist:</a:t>
            </a:r>
            <a:r>
              <a:rPr sz="2200" i="1" u="heavy" spc="-2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Data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Sharing</a:t>
            </a:r>
            <a:r>
              <a:rPr sz="2200" i="1" u="heavy" spc="-14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Agreement</a:t>
            </a:r>
            <a:r>
              <a:rPr sz="2200" i="1" u="heavy" spc="-2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(Apr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2012)</a:t>
            </a:r>
            <a:endParaRPr sz="2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00259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Guidance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for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Reasonable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Methods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and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45" dirty="0">
                <a:solidFill>
                  <a:srgbClr val="0000FF"/>
                </a:solidFill>
                <a:latin typeface="Arial Narrow"/>
                <a:cs typeface="Arial Narrow"/>
              </a:rPr>
              <a:t>W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ritten</a:t>
            </a:r>
            <a:r>
              <a:rPr sz="2200" i="1" u="heavy" spc="-14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Agreements</a:t>
            </a:r>
            <a:endParaRPr sz="2200">
              <a:latin typeface="Arial Narrow"/>
              <a:cs typeface="Arial Narrow"/>
            </a:endParaRPr>
          </a:p>
          <a:p>
            <a:pPr marL="355600" marR="221615" indent="-342900">
              <a:lnSpc>
                <a:spcPct val="100000"/>
              </a:lnSpc>
              <a:spcBef>
                <a:spcPts val="525"/>
              </a:spcBef>
              <a:buClr>
                <a:srgbClr val="00259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Protecting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Student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Privacy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While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Using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Online</a:t>
            </a:r>
            <a:r>
              <a:rPr sz="2200" u="heavy" spc="-2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Educational</a:t>
            </a:r>
            <a:r>
              <a:rPr sz="2200" spc="-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 Narrow"/>
                <a:cs typeface="Arial Narrow"/>
              </a:rPr>
              <a:t>Services</a:t>
            </a:r>
            <a:endParaRPr sz="22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Clr>
                <a:srgbClr val="00259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i="1" u="heavy" spc="-45" dirty="0">
                <a:solidFill>
                  <a:srgbClr val="0000FF"/>
                </a:solidFill>
                <a:latin typeface="Arial Narrow"/>
                <a:cs typeface="Arial Narrow"/>
              </a:rPr>
              <a:t>W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ebinar:</a:t>
            </a:r>
            <a:r>
              <a:rPr sz="2200" i="1" u="heavy" spc="-6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The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Intersection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of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FER</a:t>
            </a:r>
            <a:r>
              <a:rPr sz="2200" i="1" u="heavy" spc="-170" dirty="0">
                <a:solidFill>
                  <a:srgbClr val="0000FF"/>
                </a:solidFill>
                <a:latin typeface="Arial Narrow"/>
                <a:cs typeface="Arial Narrow"/>
              </a:rPr>
              <a:t>P</a:t>
            </a:r>
            <a:r>
              <a:rPr sz="2200" i="1" u="heavy" dirty="0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sz="2200" i="1" u="heavy" spc="-14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and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IDEA</a:t>
            </a:r>
            <a:r>
              <a:rPr sz="2200" i="1" u="heavy" spc="-140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Confidentiality</a:t>
            </a:r>
            <a:r>
              <a:rPr sz="2200" i="1" spc="-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Provisions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(Mar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2012)</a:t>
            </a:r>
            <a:endParaRPr sz="2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002596"/>
              </a:buClr>
              <a:buSzPct val="109090"/>
              <a:buFont typeface="Wingdings"/>
              <a:buChar char=""/>
              <a:tabLst>
                <a:tab pos="355600" algn="l"/>
              </a:tabLst>
            </a:pP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Case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Study</a:t>
            </a:r>
            <a:r>
              <a:rPr sz="2200" i="1" u="heavy" spc="-2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#2: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Head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Start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Program</a:t>
            </a:r>
            <a:r>
              <a:rPr sz="2200" i="1" u="heavy" spc="-2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(Jan</a:t>
            </a:r>
            <a:r>
              <a:rPr sz="2200" i="1" u="heavy" spc="-1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200" i="1" u="heavy" spc="-5" dirty="0">
                <a:solidFill>
                  <a:srgbClr val="0000FF"/>
                </a:solidFill>
                <a:latin typeface="Arial Narrow"/>
                <a:cs typeface="Arial Narrow"/>
              </a:rPr>
              <a:t>2012)</a:t>
            </a:r>
            <a:endParaRPr sz="22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Mor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</a:t>
            </a:r>
            <a:r>
              <a:rPr sz="2400" spc="-15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 resource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latin typeface="Arial Narrow"/>
                <a:cs typeface="Arial Narrow"/>
                <a:hlinkClick r:id="rId3"/>
              </a:rPr>
              <a:t>http://ptac.ed.gov/</a:t>
            </a:r>
            <a:endParaRPr sz="2400">
              <a:latin typeface="Arial Narrow"/>
              <a:cs typeface="Arial Narrow"/>
            </a:endParaRPr>
          </a:p>
          <a:p>
            <a:pPr marL="755650" marR="172085" indent="-285750" algn="just">
              <a:lnSpc>
                <a:spcPct val="97400"/>
              </a:lnSpc>
              <a:spcBef>
                <a:spcPts val="500"/>
              </a:spcBef>
            </a:pPr>
            <a:r>
              <a:rPr sz="1800" dirty="0">
                <a:solidFill>
                  <a:srgbClr val="002596"/>
                </a:solidFill>
                <a:latin typeface="Arial"/>
                <a:cs typeface="Arial"/>
              </a:rPr>
              <a:t>– </a:t>
            </a:r>
            <a:r>
              <a:rPr sz="1800" spc="245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 Narrow"/>
                <a:cs typeface="Arial Narrow"/>
              </a:rPr>
              <a:t>Data securit</a:t>
            </a:r>
            <a:r>
              <a:rPr sz="1800" spc="-110" dirty="0">
                <a:latin typeface="Arial Narrow"/>
                <a:cs typeface="Arial Narrow"/>
              </a:rPr>
              <a:t>y</a:t>
            </a:r>
            <a:r>
              <a:rPr sz="1800" dirty="0">
                <a:latin typeface="Arial Narrow"/>
                <a:cs typeface="Arial Narrow"/>
              </a:rPr>
              <a:t>, privac</a:t>
            </a:r>
            <a:r>
              <a:rPr sz="1800" spc="-110" dirty="0">
                <a:latin typeface="Arial Narrow"/>
                <a:cs typeface="Arial Narrow"/>
              </a:rPr>
              <a:t>y</a:t>
            </a:r>
            <a:r>
              <a:rPr sz="1800" dirty="0">
                <a:latin typeface="Arial Narrow"/>
                <a:cs typeface="Arial Narrow"/>
              </a:rPr>
              <a:t>, disclosure avoidance,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governance,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 sharing,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legal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references,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9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A</a:t>
            </a:r>
            <a:r>
              <a:rPr sz="1800" dirty="0">
                <a:latin typeface="Arial Narrow"/>
                <a:cs typeface="Arial Narrow"/>
              </a:rPr>
              <a:t>Q,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video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trainings,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webinars,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other events!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3825" y="5698997"/>
            <a:ext cx="1568196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145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5085" y="2082091"/>
            <a:ext cx="59467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002596"/>
                </a:solidFill>
                <a:latin typeface="Trebuchet MS"/>
                <a:cs typeface="Trebuchet MS"/>
              </a:rPr>
              <a:t>Questions</a:t>
            </a:r>
            <a:r>
              <a:rPr sz="4800" b="1" spc="-15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2596"/>
                </a:solidFill>
                <a:latin typeface="Trebuchet MS"/>
                <a:cs typeface="Trebuchet MS"/>
              </a:rPr>
              <a:t>&amp;</a:t>
            </a:r>
            <a:r>
              <a:rPr sz="4800" b="1" spc="-26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2596"/>
                </a:solidFill>
                <a:latin typeface="Trebuchet MS"/>
                <a:cs typeface="Trebuchet MS"/>
              </a:rPr>
              <a:t>Answers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dirty="0"/>
              <a:t>146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7082" y="4143270"/>
            <a:ext cx="344360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002596"/>
                </a:solidFill>
                <a:latin typeface="Trebuchet MS"/>
                <a:cs typeface="Trebuchet MS"/>
              </a:rPr>
              <a:t>Thank</a:t>
            </a:r>
            <a:r>
              <a:rPr sz="4800" b="1" spc="20" dirty="0">
                <a:solidFill>
                  <a:srgbClr val="002596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2596"/>
                </a:solidFill>
                <a:latin typeface="Trebuchet MS"/>
                <a:cs typeface="Trebuchet MS"/>
              </a:rPr>
              <a:t>you!!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 Else Is </a:t>
            </a:r>
            <a:r>
              <a:rPr spc="-80" dirty="0"/>
              <a:t>P</a:t>
            </a:r>
            <a:r>
              <a:rPr spc="-5" dirty="0"/>
              <a:t>e</a:t>
            </a:r>
            <a:r>
              <a:rPr spc="70" dirty="0"/>
              <a:t>r</a:t>
            </a:r>
            <a:r>
              <a:rPr spc="-5" dirty="0"/>
              <a:t>s</a:t>
            </a:r>
            <a:r>
              <a:rPr dirty="0"/>
              <a:t>onal</a:t>
            </a:r>
            <a:r>
              <a:rPr spc="55" dirty="0"/>
              <a:t>l</a:t>
            </a:r>
            <a:r>
              <a:rPr dirty="0"/>
              <a:t>y </a:t>
            </a:r>
            <a:r>
              <a:rPr spc="-5" dirty="0"/>
              <a:t>Identifi</a:t>
            </a:r>
            <a:r>
              <a:rPr spc="25" dirty="0"/>
              <a:t>a</a:t>
            </a:r>
            <a:r>
              <a:rPr spc="-5" dirty="0"/>
              <a:t>bl</a:t>
            </a:r>
            <a:r>
              <a:rPr dirty="0"/>
              <a:t>e </a:t>
            </a:r>
            <a:r>
              <a:rPr spc="-5" dirty="0"/>
              <a:t>In</a:t>
            </a:r>
            <a:r>
              <a:rPr spc="-55" dirty="0"/>
              <a:t>f</a:t>
            </a:r>
            <a:r>
              <a:rPr spc="-5" dirty="0"/>
              <a:t>o</a:t>
            </a:r>
            <a:r>
              <a:rPr spc="150" dirty="0"/>
              <a:t>r</a:t>
            </a:r>
            <a:r>
              <a:rPr dirty="0"/>
              <a:t>m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 </a:t>
            </a:r>
            <a:r>
              <a:rPr spc="-5" dirty="0"/>
              <a:t>(PII)?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102" y="2309160"/>
            <a:ext cx="3385820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Narrow"/>
                <a:cs typeface="Arial Narrow"/>
              </a:rPr>
              <a:t>IDEA</a:t>
            </a:r>
            <a:r>
              <a:rPr sz="3200" spc="-14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Part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C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0" dirty="0">
                <a:latin typeface="Arial Narrow"/>
                <a:cs typeface="Arial Narrow"/>
              </a:rPr>
              <a:t>-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303.32</a:t>
            </a:r>
            <a:endParaRPr sz="3200">
              <a:latin typeface="Arial Narrow"/>
              <a:cs typeface="Arial Narrow"/>
            </a:endParaRPr>
          </a:p>
          <a:p>
            <a:pPr marL="12700" marR="214629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Arial Narrow"/>
                <a:cs typeface="Arial Narrow"/>
              </a:rPr>
              <a:t>PII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definition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refers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to FER</a:t>
            </a:r>
            <a:r>
              <a:rPr sz="3200" spc="-215" dirty="0">
                <a:latin typeface="Arial Narrow"/>
                <a:cs typeface="Arial Narrow"/>
              </a:rPr>
              <a:t>P</a:t>
            </a:r>
            <a:r>
              <a:rPr sz="3200" spc="-20" dirty="0">
                <a:latin typeface="Arial Narrow"/>
                <a:cs typeface="Arial Narrow"/>
              </a:rPr>
              <a:t>A</a:t>
            </a:r>
            <a:r>
              <a:rPr sz="3200" spc="-13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PII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definition</a:t>
            </a:r>
            <a:endParaRPr sz="3200">
              <a:latin typeface="Arial Narrow"/>
              <a:cs typeface="Arial Narrow"/>
            </a:endParaRPr>
          </a:p>
          <a:p>
            <a:pPr marL="381635" marR="1022985" indent="-369570">
              <a:lnSpc>
                <a:spcPct val="120000"/>
              </a:lnSpc>
            </a:pPr>
            <a:r>
              <a:rPr sz="3200" spc="-20" dirty="0">
                <a:latin typeface="Arial Narrow"/>
                <a:cs typeface="Arial Narrow"/>
              </a:rPr>
              <a:t>Except-- </a:t>
            </a:r>
            <a:r>
              <a:rPr sz="3200" spc="-15" dirty="0">
                <a:latin typeface="Arial Narrow"/>
                <a:cs typeface="Arial Narrow"/>
              </a:rPr>
              <a:t>student=child</a:t>
            </a:r>
            <a:endParaRPr sz="3200">
              <a:latin typeface="Arial Narrow"/>
              <a:cs typeface="Arial Narrow"/>
            </a:endParaRPr>
          </a:p>
          <a:p>
            <a:pPr marL="381635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Arial Narrow"/>
                <a:cs typeface="Arial Narrow"/>
              </a:rPr>
              <a:t>school=EIS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provider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4888" y="2309120"/>
            <a:ext cx="3934460" cy="345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latin typeface="Arial Narrow"/>
                <a:cs typeface="Arial Narrow"/>
              </a:rPr>
              <a:t>IDEA</a:t>
            </a:r>
            <a:r>
              <a:rPr sz="3200" spc="-14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Part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B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0" dirty="0">
                <a:latin typeface="Arial Narrow"/>
                <a:cs typeface="Arial Narrow"/>
              </a:rPr>
              <a:t>-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300.29</a:t>
            </a:r>
            <a:endParaRPr sz="3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spc="-15" dirty="0">
                <a:latin typeface="Arial Narrow"/>
                <a:cs typeface="Arial Narrow"/>
              </a:rPr>
              <a:t>List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of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personal characteristics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or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other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informatio</a:t>
            </a:r>
            <a:r>
              <a:rPr sz="3200" spc="-15" dirty="0">
                <a:latin typeface="Arial Narrow"/>
                <a:cs typeface="Arial Narrow"/>
              </a:rPr>
              <a:t>n</a:t>
            </a:r>
            <a:r>
              <a:rPr sz="3200" spc="25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tha</a:t>
            </a:r>
            <a:r>
              <a:rPr sz="3200" spc="-10" dirty="0">
                <a:latin typeface="Arial Narrow"/>
                <a:cs typeface="Arial Narrow"/>
              </a:rPr>
              <a:t>t </a:t>
            </a:r>
            <a:r>
              <a:rPr sz="3200" spc="-20" dirty="0">
                <a:latin typeface="Arial Narrow"/>
                <a:cs typeface="Arial Narrow"/>
              </a:rPr>
              <a:t>would</a:t>
            </a:r>
            <a:r>
              <a:rPr sz="3200" spc="-15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make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0" dirty="0">
                <a:latin typeface="Arial Narrow"/>
                <a:cs typeface="Arial Narrow"/>
              </a:rPr>
              <a:t>it </a:t>
            </a:r>
            <a:r>
              <a:rPr sz="3200" spc="-15" dirty="0">
                <a:latin typeface="Arial Narrow"/>
                <a:cs typeface="Arial Narrow"/>
              </a:rPr>
              <a:t>possible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to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identify the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child</a:t>
            </a:r>
            <a:r>
              <a:rPr sz="3200" spc="1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with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reasonable </a:t>
            </a:r>
            <a:r>
              <a:rPr sz="3200" b="1" spc="-20" dirty="0">
                <a:latin typeface="Arial Narrow"/>
                <a:cs typeface="Arial Narrow"/>
              </a:rPr>
              <a:t>certainty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I</a:t>
            </a:r>
            <a:r>
              <a:rPr dirty="0"/>
              <a:t>s </a:t>
            </a:r>
            <a:r>
              <a:rPr spc="-5" dirty="0"/>
              <a:t>Di</a:t>
            </a:r>
            <a:r>
              <a:rPr spc="45" dirty="0"/>
              <a:t>r</a:t>
            </a:r>
            <a:r>
              <a:rPr spc="-5" dirty="0"/>
              <a:t>ecto</a:t>
            </a:r>
            <a:r>
              <a:rPr spc="170" dirty="0"/>
              <a:t>r</a:t>
            </a:r>
            <a:r>
              <a:rPr dirty="0"/>
              <a:t>y</a:t>
            </a:r>
            <a:r>
              <a:rPr spc="30" dirty="0"/>
              <a:t> </a:t>
            </a:r>
            <a:r>
              <a:rPr spc="-5" dirty="0"/>
              <a:t>In</a:t>
            </a:r>
            <a:r>
              <a:rPr spc="-55" dirty="0"/>
              <a:t>f</a:t>
            </a:r>
            <a:r>
              <a:rPr spc="-5" dirty="0"/>
              <a:t>o</a:t>
            </a:r>
            <a:r>
              <a:rPr spc="150" dirty="0"/>
              <a:t>r</a:t>
            </a:r>
            <a:r>
              <a:rPr dirty="0"/>
              <a:t>m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45330"/>
            <a:ext cx="6814184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335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3200" spc="-15" dirty="0">
                <a:latin typeface="Arial Narrow"/>
                <a:cs typeface="Arial Narrow"/>
              </a:rPr>
              <a:t>PII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that</a:t>
            </a:r>
            <a:r>
              <a:rPr sz="3200" spc="-10" dirty="0">
                <a:latin typeface="Arial Narrow"/>
                <a:cs typeface="Arial Narrow"/>
              </a:rPr>
              <a:t> is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not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generally</a:t>
            </a:r>
            <a:r>
              <a:rPr sz="3200" spc="2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considered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harmful or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an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invasion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of</a:t>
            </a:r>
            <a:r>
              <a:rPr sz="3200" spc="-1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privacy</a:t>
            </a:r>
            <a:r>
              <a:rPr sz="3200" spc="10" dirty="0">
                <a:latin typeface="Arial Narrow"/>
                <a:cs typeface="Arial Narrow"/>
              </a:rPr>
              <a:t> </a:t>
            </a:r>
            <a:r>
              <a:rPr sz="3200" spc="-10" dirty="0">
                <a:latin typeface="Arial Narrow"/>
                <a:cs typeface="Arial Narrow"/>
              </a:rPr>
              <a:t>if </a:t>
            </a:r>
            <a:r>
              <a:rPr sz="3200" spc="-15" dirty="0">
                <a:latin typeface="Arial Narrow"/>
                <a:cs typeface="Arial Narrow"/>
              </a:rPr>
              <a:t>disclosed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002596"/>
              </a:buClr>
              <a:buFont typeface="Wingdings"/>
              <a:buChar char=""/>
            </a:pPr>
            <a:endParaRPr sz="4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3200" spc="-15" dirty="0">
                <a:latin typeface="Arial Narrow"/>
                <a:cs typeface="Arial Narrow"/>
              </a:rPr>
              <a:t>Not a student</a:t>
            </a:r>
            <a:r>
              <a:rPr sz="3200" spc="-60" dirty="0">
                <a:latin typeface="Arial Narrow"/>
                <a:cs typeface="Arial Narrow"/>
              </a:rPr>
              <a:t>’</a:t>
            </a:r>
            <a:r>
              <a:rPr sz="3200" spc="-15" dirty="0">
                <a:latin typeface="Arial Narrow"/>
                <a:cs typeface="Arial Narrow"/>
              </a:rPr>
              <a:t>s</a:t>
            </a:r>
            <a:r>
              <a:rPr sz="3200" spc="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Social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Security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20" dirty="0">
                <a:latin typeface="Arial Narrow"/>
                <a:cs typeface="Arial Narrow"/>
              </a:rPr>
              <a:t>Number</a:t>
            </a:r>
            <a:r>
              <a:rPr sz="3200" spc="2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and generally</a:t>
            </a:r>
            <a:r>
              <a:rPr sz="3200" spc="2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not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a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student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ID</a:t>
            </a:r>
            <a:r>
              <a:rPr sz="3200" spc="-5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number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002596"/>
              </a:buClr>
              <a:buFont typeface="Wingdings"/>
              <a:buChar char=""/>
            </a:pPr>
            <a:endParaRPr sz="4350">
              <a:latin typeface="Times New Roman"/>
              <a:cs typeface="Times New Roman"/>
            </a:endParaRPr>
          </a:p>
          <a:p>
            <a:pPr marL="355600" marR="5651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3200" spc="-20" dirty="0">
                <a:latin typeface="Arial Narrow"/>
                <a:cs typeface="Arial Narrow"/>
              </a:rPr>
              <a:t>May </a:t>
            </a:r>
            <a:r>
              <a:rPr sz="3200" spc="-15" dirty="0">
                <a:latin typeface="Arial Narrow"/>
                <a:cs typeface="Arial Narrow"/>
              </a:rPr>
              <a:t>include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a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student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ID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number</a:t>
            </a:r>
            <a:r>
              <a:rPr sz="3200" spc="2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displayed on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a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student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ID</a:t>
            </a:r>
            <a:r>
              <a:rPr sz="3200" dirty="0">
                <a:latin typeface="Arial Narrow"/>
                <a:cs typeface="Arial Narrow"/>
              </a:rPr>
              <a:t> </a:t>
            </a:r>
            <a:r>
              <a:rPr sz="3200" spc="-15" dirty="0">
                <a:latin typeface="Arial Narrow"/>
                <a:cs typeface="Arial Narrow"/>
              </a:rPr>
              <a:t>badge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0518" y="6927350"/>
            <a:ext cx="1676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8696706" cy="603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052" y="5956553"/>
            <a:ext cx="2879598" cy="71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0004" y="5828939"/>
            <a:ext cx="5551931" cy="84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553" y="5841221"/>
            <a:ext cx="5474335" cy="774700"/>
          </a:xfrm>
          <a:custGeom>
            <a:avLst/>
            <a:gdLst/>
            <a:ahLst/>
            <a:cxnLst/>
            <a:rect l="l" t="t" r="r" b="b"/>
            <a:pathLst>
              <a:path w="5474334" h="774700">
                <a:moveTo>
                  <a:pt x="208473" y="41899"/>
                </a:moveTo>
                <a:lnTo>
                  <a:pt x="135460" y="52366"/>
                </a:lnTo>
                <a:lnTo>
                  <a:pt x="76962" y="61992"/>
                </a:lnTo>
                <a:lnTo>
                  <a:pt x="19050" y="72660"/>
                </a:lnTo>
                <a:lnTo>
                  <a:pt x="0" y="77232"/>
                </a:lnTo>
                <a:lnTo>
                  <a:pt x="0" y="77994"/>
                </a:lnTo>
                <a:lnTo>
                  <a:pt x="19050" y="73422"/>
                </a:lnTo>
                <a:lnTo>
                  <a:pt x="76962" y="62754"/>
                </a:lnTo>
                <a:lnTo>
                  <a:pt x="174498" y="46752"/>
                </a:lnTo>
                <a:lnTo>
                  <a:pt x="208473" y="41899"/>
                </a:lnTo>
                <a:close/>
              </a:path>
              <a:path w="5474334" h="774700">
                <a:moveTo>
                  <a:pt x="313534" y="29197"/>
                </a:moveTo>
                <a:lnTo>
                  <a:pt x="238506" y="37608"/>
                </a:lnTo>
                <a:lnTo>
                  <a:pt x="208473" y="41899"/>
                </a:lnTo>
                <a:lnTo>
                  <a:pt x="254156" y="35970"/>
                </a:lnTo>
                <a:lnTo>
                  <a:pt x="313534" y="29197"/>
                </a:lnTo>
                <a:close/>
              </a:path>
              <a:path w="5474334" h="774700">
                <a:moveTo>
                  <a:pt x="1126659" y="1783"/>
                </a:moveTo>
                <a:lnTo>
                  <a:pt x="1109108" y="1450"/>
                </a:lnTo>
                <a:lnTo>
                  <a:pt x="1048658" y="610"/>
                </a:lnTo>
                <a:lnTo>
                  <a:pt x="987865" y="113"/>
                </a:lnTo>
                <a:lnTo>
                  <a:pt x="926790" y="0"/>
                </a:lnTo>
                <a:lnTo>
                  <a:pt x="865497" y="311"/>
                </a:lnTo>
                <a:lnTo>
                  <a:pt x="804047" y="1090"/>
                </a:lnTo>
                <a:lnTo>
                  <a:pt x="742501" y="2377"/>
                </a:lnTo>
                <a:lnTo>
                  <a:pt x="680923" y="4214"/>
                </a:lnTo>
                <a:lnTo>
                  <a:pt x="619373" y="6642"/>
                </a:lnTo>
                <a:lnTo>
                  <a:pt x="557915" y="9704"/>
                </a:lnTo>
                <a:lnTo>
                  <a:pt x="496609" y="13441"/>
                </a:lnTo>
                <a:lnTo>
                  <a:pt x="435518" y="17895"/>
                </a:lnTo>
                <a:lnTo>
                  <a:pt x="374705" y="23107"/>
                </a:lnTo>
                <a:lnTo>
                  <a:pt x="313534" y="29197"/>
                </a:lnTo>
                <a:lnTo>
                  <a:pt x="396240" y="22368"/>
                </a:lnTo>
                <a:lnTo>
                  <a:pt x="491490" y="15510"/>
                </a:lnTo>
                <a:lnTo>
                  <a:pt x="595884" y="8652"/>
                </a:lnTo>
                <a:lnTo>
                  <a:pt x="713232" y="4080"/>
                </a:lnTo>
                <a:lnTo>
                  <a:pt x="840486" y="1794"/>
                </a:lnTo>
                <a:lnTo>
                  <a:pt x="979169" y="270"/>
                </a:lnTo>
                <a:lnTo>
                  <a:pt x="1126659" y="1783"/>
                </a:lnTo>
                <a:close/>
              </a:path>
              <a:path w="5474334" h="774700">
                <a:moveTo>
                  <a:pt x="5474208" y="773700"/>
                </a:moveTo>
                <a:lnTo>
                  <a:pt x="5118354" y="673116"/>
                </a:lnTo>
                <a:lnTo>
                  <a:pt x="4776216" y="581676"/>
                </a:lnTo>
                <a:lnTo>
                  <a:pt x="4620761" y="542146"/>
                </a:lnTo>
                <a:lnTo>
                  <a:pt x="4465396" y="503579"/>
                </a:lnTo>
                <a:lnTo>
                  <a:pt x="4310084" y="466021"/>
                </a:lnTo>
                <a:lnTo>
                  <a:pt x="4154788" y="429519"/>
                </a:lnTo>
                <a:lnTo>
                  <a:pt x="3999473" y="394117"/>
                </a:lnTo>
                <a:lnTo>
                  <a:pt x="3844103" y="359862"/>
                </a:lnTo>
                <a:lnTo>
                  <a:pt x="3688641" y="326798"/>
                </a:lnTo>
                <a:lnTo>
                  <a:pt x="3533052" y="294972"/>
                </a:lnTo>
                <a:lnTo>
                  <a:pt x="3377298" y="264428"/>
                </a:lnTo>
                <a:lnTo>
                  <a:pt x="3221345" y="235214"/>
                </a:lnTo>
                <a:lnTo>
                  <a:pt x="3065156" y="207374"/>
                </a:lnTo>
                <a:lnTo>
                  <a:pt x="2908694" y="180953"/>
                </a:lnTo>
                <a:lnTo>
                  <a:pt x="2751925" y="155998"/>
                </a:lnTo>
                <a:lnTo>
                  <a:pt x="2594811" y="132555"/>
                </a:lnTo>
                <a:lnTo>
                  <a:pt x="2437316" y="110667"/>
                </a:lnTo>
                <a:lnTo>
                  <a:pt x="2279405" y="90383"/>
                </a:lnTo>
                <a:lnTo>
                  <a:pt x="2121041" y="71746"/>
                </a:lnTo>
                <a:lnTo>
                  <a:pt x="1962188" y="54802"/>
                </a:lnTo>
                <a:lnTo>
                  <a:pt x="1802810" y="39598"/>
                </a:lnTo>
                <a:lnTo>
                  <a:pt x="1642872" y="26178"/>
                </a:lnTo>
                <a:lnTo>
                  <a:pt x="1459992" y="14748"/>
                </a:lnTo>
                <a:lnTo>
                  <a:pt x="1287780" y="5604"/>
                </a:lnTo>
                <a:lnTo>
                  <a:pt x="1228731" y="3988"/>
                </a:lnTo>
                <a:lnTo>
                  <a:pt x="1169153" y="2590"/>
                </a:lnTo>
                <a:lnTo>
                  <a:pt x="1128761" y="1823"/>
                </a:lnTo>
                <a:lnTo>
                  <a:pt x="1287780" y="6366"/>
                </a:lnTo>
                <a:lnTo>
                  <a:pt x="1459992" y="15510"/>
                </a:lnTo>
                <a:lnTo>
                  <a:pt x="1642872" y="26940"/>
                </a:lnTo>
                <a:lnTo>
                  <a:pt x="1836420" y="44466"/>
                </a:lnTo>
                <a:lnTo>
                  <a:pt x="1985401" y="58497"/>
                </a:lnTo>
                <a:lnTo>
                  <a:pt x="2134170" y="74195"/>
                </a:lnTo>
                <a:lnTo>
                  <a:pt x="2282726" y="91509"/>
                </a:lnTo>
                <a:lnTo>
                  <a:pt x="2431070" y="110386"/>
                </a:lnTo>
                <a:lnTo>
                  <a:pt x="2579200" y="130775"/>
                </a:lnTo>
                <a:lnTo>
                  <a:pt x="2727118" y="152622"/>
                </a:lnTo>
                <a:lnTo>
                  <a:pt x="2874822" y="175877"/>
                </a:lnTo>
                <a:lnTo>
                  <a:pt x="3022313" y="200486"/>
                </a:lnTo>
                <a:lnTo>
                  <a:pt x="3169589" y="226398"/>
                </a:lnTo>
                <a:lnTo>
                  <a:pt x="3316652" y="253559"/>
                </a:lnTo>
                <a:lnTo>
                  <a:pt x="3463500" y="281919"/>
                </a:lnTo>
                <a:lnTo>
                  <a:pt x="3610134" y="311424"/>
                </a:lnTo>
                <a:lnTo>
                  <a:pt x="3756553" y="342022"/>
                </a:lnTo>
                <a:lnTo>
                  <a:pt x="3902757" y="373662"/>
                </a:lnTo>
                <a:lnTo>
                  <a:pt x="4048746" y="406290"/>
                </a:lnTo>
                <a:lnTo>
                  <a:pt x="4194519" y="439855"/>
                </a:lnTo>
                <a:lnTo>
                  <a:pt x="4340077" y="474305"/>
                </a:lnTo>
                <a:lnTo>
                  <a:pt x="4485419" y="509587"/>
                </a:lnTo>
                <a:lnTo>
                  <a:pt x="4630544" y="545649"/>
                </a:lnTo>
                <a:lnTo>
                  <a:pt x="4775454" y="582438"/>
                </a:lnTo>
                <a:lnTo>
                  <a:pt x="5118354" y="673878"/>
                </a:lnTo>
                <a:lnTo>
                  <a:pt x="5473446" y="774462"/>
                </a:lnTo>
                <a:lnTo>
                  <a:pt x="5474208" y="7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902" y="5827776"/>
            <a:ext cx="3312160" cy="651510"/>
          </a:xfrm>
          <a:custGeom>
            <a:avLst/>
            <a:gdLst/>
            <a:ahLst/>
            <a:cxnLst/>
            <a:rect l="l" t="t" r="r" b="b"/>
            <a:pathLst>
              <a:path w="3312159" h="651510">
                <a:moveTo>
                  <a:pt x="3311652" y="761"/>
                </a:moveTo>
                <a:lnTo>
                  <a:pt x="3311652" y="0"/>
                </a:lnTo>
                <a:lnTo>
                  <a:pt x="3201162" y="6857"/>
                </a:lnTo>
                <a:lnTo>
                  <a:pt x="3086100" y="15239"/>
                </a:lnTo>
                <a:lnTo>
                  <a:pt x="3047230" y="18639"/>
                </a:lnTo>
                <a:lnTo>
                  <a:pt x="3008389" y="22288"/>
                </a:lnTo>
                <a:lnTo>
                  <a:pt x="2969577" y="26179"/>
                </a:lnTo>
                <a:lnTo>
                  <a:pt x="2930793" y="30303"/>
                </a:lnTo>
                <a:lnTo>
                  <a:pt x="2892036" y="34649"/>
                </a:lnTo>
                <a:lnTo>
                  <a:pt x="2853305" y="39209"/>
                </a:lnTo>
                <a:lnTo>
                  <a:pt x="2814600" y="43974"/>
                </a:lnTo>
                <a:lnTo>
                  <a:pt x="2775920" y="48935"/>
                </a:lnTo>
                <a:lnTo>
                  <a:pt x="2737265" y="54082"/>
                </a:lnTo>
                <a:lnTo>
                  <a:pt x="2698632" y="59407"/>
                </a:lnTo>
                <a:lnTo>
                  <a:pt x="2660022" y="64900"/>
                </a:lnTo>
                <a:lnTo>
                  <a:pt x="2621434" y="70552"/>
                </a:lnTo>
                <a:lnTo>
                  <a:pt x="2582868" y="76353"/>
                </a:lnTo>
                <a:lnTo>
                  <a:pt x="2544321" y="82296"/>
                </a:lnTo>
                <a:lnTo>
                  <a:pt x="2505795" y="88370"/>
                </a:lnTo>
                <a:lnTo>
                  <a:pt x="2467287" y="94567"/>
                </a:lnTo>
                <a:lnTo>
                  <a:pt x="2428798" y="100877"/>
                </a:lnTo>
                <a:lnTo>
                  <a:pt x="2390326" y="107291"/>
                </a:lnTo>
                <a:lnTo>
                  <a:pt x="2351871" y="113800"/>
                </a:lnTo>
                <a:lnTo>
                  <a:pt x="2313432" y="120395"/>
                </a:lnTo>
                <a:lnTo>
                  <a:pt x="2039112" y="171450"/>
                </a:lnTo>
                <a:lnTo>
                  <a:pt x="1762506" y="224790"/>
                </a:lnTo>
                <a:lnTo>
                  <a:pt x="1691776" y="239405"/>
                </a:lnTo>
                <a:lnTo>
                  <a:pt x="1621118" y="254283"/>
                </a:lnTo>
                <a:lnTo>
                  <a:pt x="1550528" y="269413"/>
                </a:lnTo>
                <a:lnTo>
                  <a:pt x="1480003" y="284785"/>
                </a:lnTo>
                <a:lnTo>
                  <a:pt x="1409539" y="300388"/>
                </a:lnTo>
                <a:lnTo>
                  <a:pt x="1339132" y="316210"/>
                </a:lnTo>
                <a:lnTo>
                  <a:pt x="1268779" y="332241"/>
                </a:lnTo>
                <a:lnTo>
                  <a:pt x="1198476" y="348471"/>
                </a:lnTo>
                <a:lnTo>
                  <a:pt x="1128218" y="364887"/>
                </a:lnTo>
                <a:lnTo>
                  <a:pt x="1058003" y="381481"/>
                </a:lnTo>
                <a:lnTo>
                  <a:pt x="987827" y="398239"/>
                </a:lnTo>
                <a:lnTo>
                  <a:pt x="917686" y="415153"/>
                </a:lnTo>
                <a:lnTo>
                  <a:pt x="847576" y="432211"/>
                </a:lnTo>
                <a:lnTo>
                  <a:pt x="777494" y="449401"/>
                </a:lnTo>
                <a:lnTo>
                  <a:pt x="707436" y="466714"/>
                </a:lnTo>
                <a:lnTo>
                  <a:pt x="637398" y="484139"/>
                </a:lnTo>
                <a:lnTo>
                  <a:pt x="567377" y="501664"/>
                </a:lnTo>
                <a:lnTo>
                  <a:pt x="497369" y="519279"/>
                </a:lnTo>
                <a:lnTo>
                  <a:pt x="427371" y="536973"/>
                </a:lnTo>
                <a:lnTo>
                  <a:pt x="357378" y="554736"/>
                </a:lnTo>
                <a:lnTo>
                  <a:pt x="96012" y="624078"/>
                </a:lnTo>
                <a:lnTo>
                  <a:pt x="0" y="650748"/>
                </a:lnTo>
                <a:lnTo>
                  <a:pt x="0" y="651510"/>
                </a:lnTo>
                <a:lnTo>
                  <a:pt x="96012" y="624840"/>
                </a:lnTo>
                <a:lnTo>
                  <a:pt x="358140" y="555498"/>
                </a:lnTo>
                <a:lnTo>
                  <a:pt x="428066" y="537691"/>
                </a:lnTo>
                <a:lnTo>
                  <a:pt x="498007" y="519962"/>
                </a:lnTo>
                <a:lnTo>
                  <a:pt x="567964" y="502321"/>
                </a:lnTo>
                <a:lnTo>
                  <a:pt x="637940" y="484778"/>
                </a:lnTo>
                <a:lnTo>
                  <a:pt x="707938" y="467342"/>
                </a:lnTo>
                <a:lnTo>
                  <a:pt x="777961" y="450025"/>
                </a:lnTo>
                <a:lnTo>
                  <a:pt x="848012" y="432835"/>
                </a:lnTo>
                <a:lnTo>
                  <a:pt x="918094" y="415783"/>
                </a:lnTo>
                <a:lnTo>
                  <a:pt x="988209" y="398879"/>
                </a:lnTo>
                <a:lnTo>
                  <a:pt x="1058360" y="382133"/>
                </a:lnTo>
                <a:lnTo>
                  <a:pt x="1128551" y="365555"/>
                </a:lnTo>
                <a:lnTo>
                  <a:pt x="1198784" y="349154"/>
                </a:lnTo>
                <a:lnTo>
                  <a:pt x="1269062" y="332941"/>
                </a:lnTo>
                <a:lnTo>
                  <a:pt x="1339387" y="316926"/>
                </a:lnTo>
                <a:lnTo>
                  <a:pt x="1409764" y="301119"/>
                </a:lnTo>
                <a:lnTo>
                  <a:pt x="1480194" y="285530"/>
                </a:lnTo>
                <a:lnTo>
                  <a:pt x="1550680" y="270169"/>
                </a:lnTo>
                <a:lnTo>
                  <a:pt x="1621225" y="255045"/>
                </a:lnTo>
                <a:lnTo>
                  <a:pt x="1691833" y="240169"/>
                </a:lnTo>
                <a:lnTo>
                  <a:pt x="1762506" y="225552"/>
                </a:lnTo>
                <a:lnTo>
                  <a:pt x="2039112" y="172212"/>
                </a:lnTo>
                <a:lnTo>
                  <a:pt x="2313432" y="121157"/>
                </a:lnTo>
                <a:lnTo>
                  <a:pt x="2351871" y="114562"/>
                </a:lnTo>
                <a:lnTo>
                  <a:pt x="2390326" y="108053"/>
                </a:lnTo>
                <a:lnTo>
                  <a:pt x="2428798" y="101639"/>
                </a:lnTo>
                <a:lnTo>
                  <a:pt x="2467287" y="95329"/>
                </a:lnTo>
                <a:lnTo>
                  <a:pt x="2505795" y="89132"/>
                </a:lnTo>
                <a:lnTo>
                  <a:pt x="2544321" y="83058"/>
                </a:lnTo>
                <a:lnTo>
                  <a:pt x="2582868" y="77115"/>
                </a:lnTo>
                <a:lnTo>
                  <a:pt x="2621434" y="71314"/>
                </a:lnTo>
                <a:lnTo>
                  <a:pt x="2660022" y="65662"/>
                </a:lnTo>
                <a:lnTo>
                  <a:pt x="2698632" y="60169"/>
                </a:lnTo>
                <a:lnTo>
                  <a:pt x="2737265" y="54844"/>
                </a:lnTo>
                <a:lnTo>
                  <a:pt x="2775920" y="49697"/>
                </a:lnTo>
                <a:lnTo>
                  <a:pt x="2814600" y="44736"/>
                </a:lnTo>
                <a:lnTo>
                  <a:pt x="2853305" y="39971"/>
                </a:lnTo>
                <a:lnTo>
                  <a:pt x="2892036" y="35411"/>
                </a:lnTo>
                <a:lnTo>
                  <a:pt x="2930793" y="31065"/>
                </a:lnTo>
                <a:lnTo>
                  <a:pt x="2969577" y="26941"/>
                </a:lnTo>
                <a:lnTo>
                  <a:pt x="3008389" y="23050"/>
                </a:lnTo>
                <a:lnTo>
                  <a:pt x="3047230" y="19401"/>
                </a:lnTo>
                <a:lnTo>
                  <a:pt x="3086100" y="16001"/>
                </a:lnTo>
                <a:lnTo>
                  <a:pt x="3201162" y="7619"/>
                </a:lnTo>
                <a:lnTo>
                  <a:pt x="3311652" y="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5812535"/>
            <a:ext cx="8722995" cy="1329690"/>
          </a:xfrm>
          <a:custGeom>
            <a:avLst/>
            <a:gdLst/>
            <a:ahLst/>
            <a:cxnLst/>
            <a:rect l="l" t="t" r="r" b="b"/>
            <a:pathLst>
              <a:path w="8722995" h="1329690">
                <a:moveTo>
                  <a:pt x="8722614" y="1323594"/>
                </a:moveTo>
                <a:lnTo>
                  <a:pt x="8722614" y="569214"/>
                </a:lnTo>
                <a:lnTo>
                  <a:pt x="8718804" y="570738"/>
                </a:lnTo>
                <a:lnTo>
                  <a:pt x="8638032" y="604266"/>
                </a:lnTo>
                <a:lnTo>
                  <a:pt x="8557260" y="635508"/>
                </a:lnTo>
                <a:lnTo>
                  <a:pt x="8471916" y="664464"/>
                </a:lnTo>
                <a:lnTo>
                  <a:pt x="8415898" y="682877"/>
                </a:lnTo>
                <a:lnTo>
                  <a:pt x="8359570" y="700128"/>
                </a:lnTo>
                <a:lnTo>
                  <a:pt x="8302951" y="716251"/>
                </a:lnTo>
                <a:lnTo>
                  <a:pt x="8246059" y="731278"/>
                </a:lnTo>
                <a:lnTo>
                  <a:pt x="8188912" y="745244"/>
                </a:lnTo>
                <a:lnTo>
                  <a:pt x="8131528" y="758183"/>
                </a:lnTo>
                <a:lnTo>
                  <a:pt x="8073927" y="770129"/>
                </a:lnTo>
                <a:lnTo>
                  <a:pt x="8016127" y="781115"/>
                </a:lnTo>
                <a:lnTo>
                  <a:pt x="7958145" y="791175"/>
                </a:lnTo>
                <a:lnTo>
                  <a:pt x="7900001" y="800342"/>
                </a:lnTo>
                <a:lnTo>
                  <a:pt x="7841713" y="808652"/>
                </a:lnTo>
                <a:lnTo>
                  <a:pt x="7783299" y="816137"/>
                </a:lnTo>
                <a:lnTo>
                  <a:pt x="7724778" y="822831"/>
                </a:lnTo>
                <a:lnTo>
                  <a:pt x="7666168" y="828769"/>
                </a:lnTo>
                <a:lnTo>
                  <a:pt x="7607488" y="833983"/>
                </a:lnTo>
                <a:lnTo>
                  <a:pt x="7548756" y="838508"/>
                </a:lnTo>
                <a:lnTo>
                  <a:pt x="7489990" y="842378"/>
                </a:lnTo>
                <a:lnTo>
                  <a:pt x="7431209" y="845625"/>
                </a:lnTo>
                <a:lnTo>
                  <a:pt x="7372431" y="848286"/>
                </a:lnTo>
                <a:lnTo>
                  <a:pt x="7313676" y="850392"/>
                </a:lnTo>
                <a:lnTo>
                  <a:pt x="7181850" y="850392"/>
                </a:lnTo>
                <a:lnTo>
                  <a:pt x="7043165" y="848106"/>
                </a:lnTo>
                <a:lnTo>
                  <a:pt x="6933478" y="844773"/>
                </a:lnTo>
                <a:lnTo>
                  <a:pt x="6823735" y="839863"/>
                </a:lnTo>
                <a:lnTo>
                  <a:pt x="6713957" y="833444"/>
                </a:lnTo>
                <a:lnTo>
                  <a:pt x="6604164" y="825581"/>
                </a:lnTo>
                <a:lnTo>
                  <a:pt x="6494376" y="816341"/>
                </a:lnTo>
                <a:lnTo>
                  <a:pt x="6384612" y="805790"/>
                </a:lnTo>
                <a:lnTo>
                  <a:pt x="6274892" y="793996"/>
                </a:lnTo>
                <a:lnTo>
                  <a:pt x="6165236" y="781025"/>
                </a:lnTo>
                <a:lnTo>
                  <a:pt x="6055664" y="766943"/>
                </a:lnTo>
                <a:lnTo>
                  <a:pt x="5946195" y="751817"/>
                </a:lnTo>
                <a:lnTo>
                  <a:pt x="5836850" y="735714"/>
                </a:lnTo>
                <a:lnTo>
                  <a:pt x="5727647" y="718700"/>
                </a:lnTo>
                <a:lnTo>
                  <a:pt x="5618608" y="700841"/>
                </a:lnTo>
                <a:lnTo>
                  <a:pt x="5509752" y="682205"/>
                </a:lnTo>
                <a:lnTo>
                  <a:pt x="5401098" y="662857"/>
                </a:lnTo>
                <a:lnTo>
                  <a:pt x="5292666" y="642865"/>
                </a:lnTo>
                <a:lnTo>
                  <a:pt x="5184477" y="622295"/>
                </a:lnTo>
                <a:lnTo>
                  <a:pt x="5076549" y="601214"/>
                </a:lnTo>
                <a:lnTo>
                  <a:pt x="4968904" y="579688"/>
                </a:lnTo>
                <a:lnTo>
                  <a:pt x="4861559" y="557784"/>
                </a:lnTo>
                <a:lnTo>
                  <a:pt x="4386833" y="452628"/>
                </a:lnTo>
                <a:lnTo>
                  <a:pt x="4135374" y="394716"/>
                </a:lnTo>
                <a:lnTo>
                  <a:pt x="3874007" y="329946"/>
                </a:lnTo>
                <a:lnTo>
                  <a:pt x="3614166" y="267462"/>
                </a:lnTo>
                <a:lnTo>
                  <a:pt x="3362705" y="214122"/>
                </a:lnTo>
                <a:lnTo>
                  <a:pt x="3122676" y="164592"/>
                </a:lnTo>
                <a:lnTo>
                  <a:pt x="2892552" y="124968"/>
                </a:lnTo>
                <a:lnTo>
                  <a:pt x="2673095" y="91440"/>
                </a:lnTo>
                <a:lnTo>
                  <a:pt x="2462783" y="62484"/>
                </a:lnTo>
                <a:lnTo>
                  <a:pt x="2262378" y="39624"/>
                </a:lnTo>
                <a:lnTo>
                  <a:pt x="2072639" y="22098"/>
                </a:lnTo>
                <a:lnTo>
                  <a:pt x="1889759" y="10668"/>
                </a:lnTo>
                <a:lnTo>
                  <a:pt x="1719833" y="1524"/>
                </a:lnTo>
                <a:lnTo>
                  <a:pt x="1556003" y="0"/>
                </a:lnTo>
                <a:lnTo>
                  <a:pt x="1402079" y="0"/>
                </a:lnTo>
                <a:lnTo>
                  <a:pt x="1258061" y="3810"/>
                </a:lnTo>
                <a:lnTo>
                  <a:pt x="1121663" y="10668"/>
                </a:lnTo>
                <a:lnTo>
                  <a:pt x="993648" y="22098"/>
                </a:lnTo>
                <a:lnTo>
                  <a:pt x="874776" y="32766"/>
                </a:lnTo>
                <a:lnTo>
                  <a:pt x="762000" y="48768"/>
                </a:lnTo>
                <a:lnTo>
                  <a:pt x="659892" y="64770"/>
                </a:lnTo>
                <a:lnTo>
                  <a:pt x="563879" y="82296"/>
                </a:lnTo>
                <a:lnTo>
                  <a:pt x="478535" y="102108"/>
                </a:lnTo>
                <a:lnTo>
                  <a:pt x="397763" y="120396"/>
                </a:lnTo>
                <a:lnTo>
                  <a:pt x="327659" y="140208"/>
                </a:lnTo>
                <a:lnTo>
                  <a:pt x="263651" y="160020"/>
                </a:lnTo>
                <a:lnTo>
                  <a:pt x="206501" y="178308"/>
                </a:lnTo>
                <a:lnTo>
                  <a:pt x="156972" y="195834"/>
                </a:lnTo>
                <a:lnTo>
                  <a:pt x="114300" y="214122"/>
                </a:lnTo>
                <a:lnTo>
                  <a:pt x="51053" y="240792"/>
                </a:lnTo>
                <a:lnTo>
                  <a:pt x="12192" y="260604"/>
                </a:lnTo>
                <a:lnTo>
                  <a:pt x="0" y="267462"/>
                </a:lnTo>
                <a:lnTo>
                  <a:pt x="0" y="1329690"/>
                </a:lnTo>
                <a:lnTo>
                  <a:pt x="8718804" y="1329689"/>
                </a:lnTo>
                <a:lnTo>
                  <a:pt x="8722614" y="1323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0152" y="4056126"/>
            <a:ext cx="2523744" cy="166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600" y="4062983"/>
            <a:ext cx="2133600" cy="1652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013" rIns="0" bIns="0" rtlCol="0">
            <a:spAutoFit/>
          </a:bodyPr>
          <a:lstStyle/>
          <a:p>
            <a:pPr marL="247650">
              <a:lnSpc>
                <a:spcPct val="100000"/>
              </a:lnSpc>
            </a:pPr>
            <a:r>
              <a:rPr sz="4400" b="1" i="1" spc="-35" dirty="0">
                <a:solidFill>
                  <a:srgbClr val="FFFFFF"/>
                </a:solidFill>
                <a:latin typeface="Candara"/>
                <a:cs typeface="Candara"/>
              </a:rPr>
              <a:t>Wha</a:t>
            </a:r>
            <a:r>
              <a:rPr sz="4400" b="1" i="1" spc="-20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4400" b="1" i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1" i="1" spc="-20" dirty="0">
                <a:solidFill>
                  <a:srgbClr val="FFFFFF"/>
                </a:solidFill>
                <a:latin typeface="Candara"/>
                <a:cs typeface="Candara"/>
              </a:rPr>
              <a:t>records</a:t>
            </a:r>
            <a:r>
              <a:rPr sz="44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1" i="1" spc="-25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4400" b="1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1" i="1" spc="-25" dirty="0">
                <a:solidFill>
                  <a:srgbClr val="FFFFFF"/>
                </a:solidFill>
                <a:latin typeface="Candara"/>
                <a:cs typeface="Candara"/>
              </a:rPr>
              <a:t>covere</a:t>
            </a:r>
            <a:r>
              <a:rPr sz="4400" b="1" i="1" spc="-30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?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0" y="4070603"/>
            <a:ext cx="2057400" cy="1538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4250" y="1822450"/>
          <a:ext cx="8153400" cy="446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54"/>
                <a:gridCol w="2814828"/>
                <a:gridCol w="2620518"/>
              </a:tblGrid>
              <a:tr h="1981962">
                <a:tc>
                  <a:txBody>
                    <a:bodyPr/>
                    <a:lstStyle/>
                    <a:p>
                      <a:pPr marL="181610" marR="173355" indent="354330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C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303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0" indent="347345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B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300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FER</a:t>
                      </a:r>
                      <a:r>
                        <a:rPr sz="2400" b="1" spc="-5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1232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g</a:t>
                      </a:r>
                      <a:r>
                        <a:rPr sz="2400" b="1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99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2485643"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</a:t>
            </a:r>
            <a:r>
              <a:rPr sz="3150" b="1" i="1" spc="-165" dirty="0">
                <a:latin typeface="Arial Black"/>
                <a:cs typeface="Arial Black"/>
              </a:rPr>
              <a:t>a</a:t>
            </a:r>
            <a:r>
              <a:rPr sz="3150" b="1" i="1" spc="-70" dirty="0">
                <a:latin typeface="Arial Black"/>
                <a:cs typeface="Arial Black"/>
              </a:rPr>
              <a:t>t</a:t>
            </a:r>
            <a:r>
              <a:rPr sz="3150" b="1" i="1" spc="-45" dirty="0">
                <a:latin typeface="Arial Black"/>
                <a:cs typeface="Arial Black"/>
              </a:rPr>
              <a:t> </a:t>
            </a:r>
            <a:r>
              <a:rPr sz="3150" b="1" i="1" spc="-25" dirty="0">
                <a:latin typeface="Arial Black"/>
                <a:cs typeface="Arial Black"/>
              </a:rPr>
              <a:t>r</a:t>
            </a:r>
            <a:r>
              <a:rPr sz="3150" b="1" i="1" spc="-110" dirty="0">
                <a:latin typeface="Arial Black"/>
                <a:cs typeface="Arial Black"/>
              </a:rPr>
              <a:t>eco</a:t>
            </a:r>
            <a:r>
              <a:rPr sz="3150" b="1" i="1" dirty="0">
                <a:latin typeface="Arial Black"/>
                <a:cs typeface="Arial Black"/>
              </a:rPr>
              <a:t>r</a:t>
            </a:r>
            <a:r>
              <a:rPr sz="3150" b="1" i="1" spc="-110" dirty="0">
                <a:latin typeface="Arial Black"/>
                <a:cs typeface="Arial Black"/>
              </a:rPr>
              <a:t>d</a:t>
            </a:r>
            <a:r>
              <a:rPr sz="3150" b="1" i="1" spc="-100" dirty="0">
                <a:latin typeface="Arial Black"/>
                <a:cs typeface="Arial Black"/>
              </a:rPr>
              <a:t>s</a:t>
            </a:r>
            <a:r>
              <a:rPr sz="3150" b="1" i="1" spc="-25" dirty="0">
                <a:latin typeface="Arial Black"/>
                <a:cs typeface="Arial Black"/>
              </a:rPr>
              <a:t> </a:t>
            </a:r>
            <a:r>
              <a:rPr sz="3150" b="1" i="1" spc="-110" dirty="0">
                <a:latin typeface="Arial Black"/>
                <a:cs typeface="Arial Black"/>
              </a:rPr>
              <a:t>a</a:t>
            </a:r>
            <a:r>
              <a:rPr sz="3150" b="1" i="1" spc="-25" dirty="0">
                <a:latin typeface="Arial Black"/>
                <a:cs typeface="Arial Black"/>
              </a:rPr>
              <a:t>r</a:t>
            </a:r>
            <a:r>
              <a:rPr sz="3150" b="1" i="1" spc="-105" dirty="0">
                <a:latin typeface="Arial Black"/>
                <a:cs typeface="Arial Black"/>
              </a:rPr>
              <a:t>e</a:t>
            </a:r>
            <a:r>
              <a:rPr sz="3150" b="1" i="1" spc="-45" dirty="0">
                <a:latin typeface="Arial Black"/>
                <a:cs typeface="Arial Black"/>
              </a:rPr>
              <a:t> </a:t>
            </a:r>
            <a:r>
              <a:rPr sz="3150" b="1" i="1" spc="-110" dirty="0">
                <a:latin typeface="Arial Black"/>
                <a:cs typeface="Arial Black"/>
              </a:rPr>
              <a:t>c</a:t>
            </a:r>
            <a:r>
              <a:rPr sz="3150" b="1" i="1" spc="-210" dirty="0">
                <a:latin typeface="Arial Black"/>
                <a:cs typeface="Arial Black"/>
              </a:rPr>
              <a:t>o</a:t>
            </a:r>
            <a:r>
              <a:rPr sz="3150" b="1" i="1" spc="-185" dirty="0">
                <a:latin typeface="Arial Black"/>
                <a:cs typeface="Arial Black"/>
              </a:rPr>
              <a:t>v</a:t>
            </a:r>
            <a:r>
              <a:rPr sz="3150" b="1" i="1" spc="-110" dirty="0">
                <a:latin typeface="Arial Black"/>
                <a:cs typeface="Arial Black"/>
              </a:rPr>
              <a:t>e</a:t>
            </a:r>
            <a:r>
              <a:rPr sz="3150" b="1" i="1" spc="-25" dirty="0">
                <a:latin typeface="Arial Black"/>
                <a:cs typeface="Arial Black"/>
              </a:rPr>
              <a:t>r</a:t>
            </a:r>
            <a:r>
              <a:rPr sz="3150" b="1" i="1" spc="-110" dirty="0">
                <a:latin typeface="Arial Black"/>
                <a:cs typeface="Arial Black"/>
              </a:rPr>
              <a:t>e</a:t>
            </a:r>
            <a:r>
              <a:rPr sz="3150" b="1" i="1" spc="-114" dirty="0">
                <a:latin typeface="Arial Black"/>
                <a:cs typeface="Arial Black"/>
              </a:rPr>
              <a:t>d</a:t>
            </a:r>
            <a:r>
              <a:rPr dirty="0"/>
              <a:t>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422" y="2521440"/>
            <a:ext cx="213614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IDEA</a:t>
            </a:r>
            <a:r>
              <a:rPr sz="2400" b="1" spc="-7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Part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C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 Narrow"/>
                <a:cs typeface="Arial Narrow"/>
              </a:rPr>
              <a:t>Earl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Intervention Records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422" y="3884403"/>
            <a:ext cx="2498090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All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records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regarding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a child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that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are required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to be collected,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maintained, or used under Part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C.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422" y="5920886"/>
            <a:ext cx="1346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 Black"/>
                <a:cs typeface="Arial Black"/>
              </a:rPr>
              <a:t>303.403(b)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8353" y="2521440"/>
            <a:ext cx="23025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IDEA</a:t>
            </a:r>
            <a:r>
              <a:rPr sz="2400" b="1" spc="-7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Part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B </a:t>
            </a:r>
            <a:r>
              <a:rPr sz="2400" b="1" spc="-5" dirty="0">
                <a:latin typeface="Arial Narrow"/>
                <a:cs typeface="Arial Narrow"/>
              </a:rPr>
              <a:t>Educatio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8353" y="3518642"/>
            <a:ext cx="2359025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The type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of records covered under the definition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of “education records”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in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spc="-15" dirty="0">
                <a:latin typeface="Arial Narrow"/>
                <a:cs typeface="Arial Narrow"/>
              </a:rPr>
              <a:t>FER</a:t>
            </a:r>
            <a:r>
              <a:rPr sz="2000" b="1" spc="-140" dirty="0">
                <a:latin typeface="Arial Narrow"/>
                <a:cs typeface="Arial Narrow"/>
              </a:rPr>
              <a:t>P</a:t>
            </a:r>
            <a:r>
              <a:rPr sz="2000" b="1" spc="-10" dirty="0">
                <a:latin typeface="Arial Narrow"/>
                <a:cs typeface="Arial Narrow"/>
              </a:rPr>
              <a:t>A.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8353" y="5103591"/>
            <a:ext cx="2198370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Records that are collected,</a:t>
            </a:r>
            <a:r>
              <a:rPr sz="2000" b="1" spc="-2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maintained,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5" dirty="0">
                <a:latin typeface="Arial Narrow"/>
                <a:cs typeface="Arial Narrow"/>
              </a:rPr>
              <a:t>o</a:t>
            </a:r>
            <a:r>
              <a:rPr sz="2000" b="1" spc="-10" dirty="0">
                <a:latin typeface="Arial Narrow"/>
                <a:cs typeface="Arial Narrow"/>
              </a:rPr>
              <a:t>r </a:t>
            </a:r>
            <a:r>
              <a:rPr sz="2000" b="1" spc="-15" dirty="0">
                <a:latin typeface="Arial Narrow"/>
                <a:cs typeface="Arial Narrow"/>
              </a:rPr>
              <a:t>used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300.6</a:t>
            </a:r>
            <a:r>
              <a:rPr sz="2000" b="1" spc="-100" dirty="0">
                <a:latin typeface="Arial Narrow"/>
                <a:cs typeface="Arial Narrow"/>
              </a:rPr>
              <a:t>1</a:t>
            </a:r>
            <a:r>
              <a:rPr sz="2000" b="1" spc="-10" dirty="0">
                <a:latin typeface="Arial Narrow"/>
                <a:cs typeface="Arial Narrow"/>
              </a:rPr>
              <a:t>1(b)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4102" y="2521440"/>
            <a:ext cx="230251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FER</a:t>
            </a:r>
            <a:r>
              <a:rPr sz="2400" b="1" spc="-145" dirty="0">
                <a:latin typeface="Arial Narrow"/>
                <a:cs typeface="Arial Narrow"/>
              </a:rPr>
              <a:t>P</a:t>
            </a:r>
            <a:r>
              <a:rPr sz="2400" b="1" dirty="0">
                <a:latin typeface="Arial Narrow"/>
                <a:cs typeface="Arial Narrow"/>
              </a:rPr>
              <a:t>A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 Narrow"/>
                <a:cs typeface="Arial Narrow"/>
              </a:rPr>
              <a:t>Educatio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4102" y="3518642"/>
            <a:ext cx="2660650" cy="271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Records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that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are</a:t>
            </a:r>
            <a:r>
              <a:rPr sz="2000" b="1" spc="-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– Directly related to student; and</a:t>
            </a:r>
            <a:endParaRPr sz="2000">
              <a:latin typeface="Arial Narrow"/>
              <a:cs typeface="Arial Narrow"/>
            </a:endParaRPr>
          </a:p>
          <a:p>
            <a:pPr marL="12700" marR="28194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Maintained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by an educational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agency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or institution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or by</a:t>
            </a:r>
            <a:r>
              <a:rPr sz="2000" b="1" spc="-1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a</a:t>
            </a:r>
            <a:r>
              <a:rPr sz="2000" b="1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party acting for the agency or institution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 Narrow"/>
                <a:cs typeface="Arial Narrow"/>
              </a:rPr>
              <a:t>99.3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8696706" cy="603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052" y="5956553"/>
            <a:ext cx="2879598" cy="71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0004" y="5828939"/>
            <a:ext cx="5551931" cy="84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553" y="5841221"/>
            <a:ext cx="5474335" cy="774700"/>
          </a:xfrm>
          <a:custGeom>
            <a:avLst/>
            <a:gdLst/>
            <a:ahLst/>
            <a:cxnLst/>
            <a:rect l="l" t="t" r="r" b="b"/>
            <a:pathLst>
              <a:path w="5474334" h="774700">
                <a:moveTo>
                  <a:pt x="208473" y="41899"/>
                </a:moveTo>
                <a:lnTo>
                  <a:pt x="135460" y="52366"/>
                </a:lnTo>
                <a:lnTo>
                  <a:pt x="76962" y="61992"/>
                </a:lnTo>
                <a:lnTo>
                  <a:pt x="19050" y="72660"/>
                </a:lnTo>
                <a:lnTo>
                  <a:pt x="0" y="77232"/>
                </a:lnTo>
                <a:lnTo>
                  <a:pt x="0" y="77994"/>
                </a:lnTo>
                <a:lnTo>
                  <a:pt x="19050" y="73422"/>
                </a:lnTo>
                <a:lnTo>
                  <a:pt x="76962" y="62754"/>
                </a:lnTo>
                <a:lnTo>
                  <a:pt x="174498" y="46752"/>
                </a:lnTo>
                <a:lnTo>
                  <a:pt x="208473" y="41899"/>
                </a:lnTo>
                <a:close/>
              </a:path>
              <a:path w="5474334" h="774700">
                <a:moveTo>
                  <a:pt x="313534" y="29197"/>
                </a:moveTo>
                <a:lnTo>
                  <a:pt x="238506" y="37608"/>
                </a:lnTo>
                <a:lnTo>
                  <a:pt x="208473" y="41899"/>
                </a:lnTo>
                <a:lnTo>
                  <a:pt x="254156" y="35970"/>
                </a:lnTo>
                <a:lnTo>
                  <a:pt x="313534" y="29197"/>
                </a:lnTo>
                <a:close/>
              </a:path>
              <a:path w="5474334" h="774700">
                <a:moveTo>
                  <a:pt x="1126659" y="1783"/>
                </a:moveTo>
                <a:lnTo>
                  <a:pt x="1109108" y="1450"/>
                </a:lnTo>
                <a:lnTo>
                  <a:pt x="1048658" y="610"/>
                </a:lnTo>
                <a:lnTo>
                  <a:pt x="987865" y="113"/>
                </a:lnTo>
                <a:lnTo>
                  <a:pt x="926790" y="0"/>
                </a:lnTo>
                <a:lnTo>
                  <a:pt x="865497" y="311"/>
                </a:lnTo>
                <a:lnTo>
                  <a:pt x="804047" y="1090"/>
                </a:lnTo>
                <a:lnTo>
                  <a:pt x="742501" y="2377"/>
                </a:lnTo>
                <a:lnTo>
                  <a:pt x="680923" y="4214"/>
                </a:lnTo>
                <a:lnTo>
                  <a:pt x="619373" y="6642"/>
                </a:lnTo>
                <a:lnTo>
                  <a:pt x="557915" y="9704"/>
                </a:lnTo>
                <a:lnTo>
                  <a:pt x="496609" y="13441"/>
                </a:lnTo>
                <a:lnTo>
                  <a:pt x="435518" y="17895"/>
                </a:lnTo>
                <a:lnTo>
                  <a:pt x="374705" y="23107"/>
                </a:lnTo>
                <a:lnTo>
                  <a:pt x="313534" y="29197"/>
                </a:lnTo>
                <a:lnTo>
                  <a:pt x="396240" y="22368"/>
                </a:lnTo>
                <a:lnTo>
                  <a:pt x="491490" y="15510"/>
                </a:lnTo>
                <a:lnTo>
                  <a:pt x="595884" y="8652"/>
                </a:lnTo>
                <a:lnTo>
                  <a:pt x="713232" y="4080"/>
                </a:lnTo>
                <a:lnTo>
                  <a:pt x="840486" y="1794"/>
                </a:lnTo>
                <a:lnTo>
                  <a:pt x="979169" y="270"/>
                </a:lnTo>
                <a:lnTo>
                  <a:pt x="1126659" y="1783"/>
                </a:lnTo>
                <a:close/>
              </a:path>
              <a:path w="5474334" h="774700">
                <a:moveTo>
                  <a:pt x="5474208" y="773700"/>
                </a:moveTo>
                <a:lnTo>
                  <a:pt x="5118354" y="673116"/>
                </a:lnTo>
                <a:lnTo>
                  <a:pt x="4776216" y="581676"/>
                </a:lnTo>
                <a:lnTo>
                  <a:pt x="4620761" y="542146"/>
                </a:lnTo>
                <a:lnTo>
                  <a:pt x="4465396" y="503579"/>
                </a:lnTo>
                <a:lnTo>
                  <a:pt x="4310084" y="466021"/>
                </a:lnTo>
                <a:lnTo>
                  <a:pt x="4154788" y="429519"/>
                </a:lnTo>
                <a:lnTo>
                  <a:pt x="3999473" y="394117"/>
                </a:lnTo>
                <a:lnTo>
                  <a:pt x="3844103" y="359862"/>
                </a:lnTo>
                <a:lnTo>
                  <a:pt x="3688641" y="326798"/>
                </a:lnTo>
                <a:lnTo>
                  <a:pt x="3533052" y="294972"/>
                </a:lnTo>
                <a:lnTo>
                  <a:pt x="3377298" y="264428"/>
                </a:lnTo>
                <a:lnTo>
                  <a:pt x="3221345" y="235214"/>
                </a:lnTo>
                <a:lnTo>
                  <a:pt x="3065156" y="207374"/>
                </a:lnTo>
                <a:lnTo>
                  <a:pt x="2908694" y="180953"/>
                </a:lnTo>
                <a:lnTo>
                  <a:pt x="2751925" y="155998"/>
                </a:lnTo>
                <a:lnTo>
                  <a:pt x="2594811" y="132555"/>
                </a:lnTo>
                <a:lnTo>
                  <a:pt x="2437316" y="110667"/>
                </a:lnTo>
                <a:lnTo>
                  <a:pt x="2279405" y="90383"/>
                </a:lnTo>
                <a:lnTo>
                  <a:pt x="2121041" y="71746"/>
                </a:lnTo>
                <a:lnTo>
                  <a:pt x="1962188" y="54802"/>
                </a:lnTo>
                <a:lnTo>
                  <a:pt x="1802810" y="39598"/>
                </a:lnTo>
                <a:lnTo>
                  <a:pt x="1642872" y="26178"/>
                </a:lnTo>
                <a:lnTo>
                  <a:pt x="1459992" y="14748"/>
                </a:lnTo>
                <a:lnTo>
                  <a:pt x="1287780" y="5604"/>
                </a:lnTo>
                <a:lnTo>
                  <a:pt x="1228731" y="3988"/>
                </a:lnTo>
                <a:lnTo>
                  <a:pt x="1169153" y="2590"/>
                </a:lnTo>
                <a:lnTo>
                  <a:pt x="1128761" y="1823"/>
                </a:lnTo>
                <a:lnTo>
                  <a:pt x="1287780" y="6366"/>
                </a:lnTo>
                <a:lnTo>
                  <a:pt x="1459992" y="15510"/>
                </a:lnTo>
                <a:lnTo>
                  <a:pt x="1642872" y="26940"/>
                </a:lnTo>
                <a:lnTo>
                  <a:pt x="1836420" y="44466"/>
                </a:lnTo>
                <a:lnTo>
                  <a:pt x="1985401" y="58497"/>
                </a:lnTo>
                <a:lnTo>
                  <a:pt x="2134170" y="74195"/>
                </a:lnTo>
                <a:lnTo>
                  <a:pt x="2282726" y="91509"/>
                </a:lnTo>
                <a:lnTo>
                  <a:pt x="2431070" y="110386"/>
                </a:lnTo>
                <a:lnTo>
                  <a:pt x="2579200" y="130775"/>
                </a:lnTo>
                <a:lnTo>
                  <a:pt x="2727118" y="152622"/>
                </a:lnTo>
                <a:lnTo>
                  <a:pt x="2874822" y="175877"/>
                </a:lnTo>
                <a:lnTo>
                  <a:pt x="3022313" y="200486"/>
                </a:lnTo>
                <a:lnTo>
                  <a:pt x="3169589" y="226398"/>
                </a:lnTo>
                <a:lnTo>
                  <a:pt x="3316652" y="253559"/>
                </a:lnTo>
                <a:lnTo>
                  <a:pt x="3463500" y="281919"/>
                </a:lnTo>
                <a:lnTo>
                  <a:pt x="3610134" y="311424"/>
                </a:lnTo>
                <a:lnTo>
                  <a:pt x="3756553" y="342022"/>
                </a:lnTo>
                <a:lnTo>
                  <a:pt x="3902757" y="373662"/>
                </a:lnTo>
                <a:lnTo>
                  <a:pt x="4048746" y="406290"/>
                </a:lnTo>
                <a:lnTo>
                  <a:pt x="4194519" y="439855"/>
                </a:lnTo>
                <a:lnTo>
                  <a:pt x="4340077" y="474305"/>
                </a:lnTo>
                <a:lnTo>
                  <a:pt x="4485419" y="509587"/>
                </a:lnTo>
                <a:lnTo>
                  <a:pt x="4630544" y="545649"/>
                </a:lnTo>
                <a:lnTo>
                  <a:pt x="4775454" y="582438"/>
                </a:lnTo>
                <a:lnTo>
                  <a:pt x="5118354" y="673878"/>
                </a:lnTo>
                <a:lnTo>
                  <a:pt x="5473446" y="774462"/>
                </a:lnTo>
                <a:lnTo>
                  <a:pt x="5474208" y="7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902" y="5827776"/>
            <a:ext cx="3312160" cy="651510"/>
          </a:xfrm>
          <a:custGeom>
            <a:avLst/>
            <a:gdLst/>
            <a:ahLst/>
            <a:cxnLst/>
            <a:rect l="l" t="t" r="r" b="b"/>
            <a:pathLst>
              <a:path w="3312159" h="651510">
                <a:moveTo>
                  <a:pt x="3311652" y="761"/>
                </a:moveTo>
                <a:lnTo>
                  <a:pt x="3311652" y="0"/>
                </a:lnTo>
                <a:lnTo>
                  <a:pt x="3201162" y="6857"/>
                </a:lnTo>
                <a:lnTo>
                  <a:pt x="3086100" y="15239"/>
                </a:lnTo>
                <a:lnTo>
                  <a:pt x="3047230" y="18639"/>
                </a:lnTo>
                <a:lnTo>
                  <a:pt x="3008389" y="22288"/>
                </a:lnTo>
                <a:lnTo>
                  <a:pt x="2969577" y="26179"/>
                </a:lnTo>
                <a:lnTo>
                  <a:pt x="2930793" y="30303"/>
                </a:lnTo>
                <a:lnTo>
                  <a:pt x="2892036" y="34649"/>
                </a:lnTo>
                <a:lnTo>
                  <a:pt x="2853305" y="39209"/>
                </a:lnTo>
                <a:lnTo>
                  <a:pt x="2814600" y="43974"/>
                </a:lnTo>
                <a:lnTo>
                  <a:pt x="2775920" y="48935"/>
                </a:lnTo>
                <a:lnTo>
                  <a:pt x="2737265" y="54082"/>
                </a:lnTo>
                <a:lnTo>
                  <a:pt x="2698632" y="59407"/>
                </a:lnTo>
                <a:lnTo>
                  <a:pt x="2660022" y="64900"/>
                </a:lnTo>
                <a:lnTo>
                  <a:pt x="2621434" y="70552"/>
                </a:lnTo>
                <a:lnTo>
                  <a:pt x="2582868" y="76353"/>
                </a:lnTo>
                <a:lnTo>
                  <a:pt x="2544321" y="82296"/>
                </a:lnTo>
                <a:lnTo>
                  <a:pt x="2505795" y="88370"/>
                </a:lnTo>
                <a:lnTo>
                  <a:pt x="2467287" y="94567"/>
                </a:lnTo>
                <a:lnTo>
                  <a:pt x="2428798" y="100877"/>
                </a:lnTo>
                <a:lnTo>
                  <a:pt x="2390326" y="107291"/>
                </a:lnTo>
                <a:lnTo>
                  <a:pt x="2351871" y="113800"/>
                </a:lnTo>
                <a:lnTo>
                  <a:pt x="2313432" y="120395"/>
                </a:lnTo>
                <a:lnTo>
                  <a:pt x="2039112" y="171450"/>
                </a:lnTo>
                <a:lnTo>
                  <a:pt x="1762506" y="224790"/>
                </a:lnTo>
                <a:lnTo>
                  <a:pt x="1691776" y="239405"/>
                </a:lnTo>
                <a:lnTo>
                  <a:pt x="1621118" y="254283"/>
                </a:lnTo>
                <a:lnTo>
                  <a:pt x="1550528" y="269413"/>
                </a:lnTo>
                <a:lnTo>
                  <a:pt x="1480003" y="284785"/>
                </a:lnTo>
                <a:lnTo>
                  <a:pt x="1409539" y="300388"/>
                </a:lnTo>
                <a:lnTo>
                  <a:pt x="1339132" y="316210"/>
                </a:lnTo>
                <a:lnTo>
                  <a:pt x="1268779" y="332241"/>
                </a:lnTo>
                <a:lnTo>
                  <a:pt x="1198476" y="348471"/>
                </a:lnTo>
                <a:lnTo>
                  <a:pt x="1128218" y="364887"/>
                </a:lnTo>
                <a:lnTo>
                  <a:pt x="1058003" y="381481"/>
                </a:lnTo>
                <a:lnTo>
                  <a:pt x="987827" y="398239"/>
                </a:lnTo>
                <a:lnTo>
                  <a:pt x="917686" y="415153"/>
                </a:lnTo>
                <a:lnTo>
                  <a:pt x="847576" y="432211"/>
                </a:lnTo>
                <a:lnTo>
                  <a:pt x="777494" y="449401"/>
                </a:lnTo>
                <a:lnTo>
                  <a:pt x="707436" y="466714"/>
                </a:lnTo>
                <a:lnTo>
                  <a:pt x="637398" y="484139"/>
                </a:lnTo>
                <a:lnTo>
                  <a:pt x="567377" y="501664"/>
                </a:lnTo>
                <a:lnTo>
                  <a:pt x="497369" y="519279"/>
                </a:lnTo>
                <a:lnTo>
                  <a:pt x="427371" y="536973"/>
                </a:lnTo>
                <a:lnTo>
                  <a:pt x="357378" y="554736"/>
                </a:lnTo>
                <a:lnTo>
                  <a:pt x="96012" y="624078"/>
                </a:lnTo>
                <a:lnTo>
                  <a:pt x="0" y="650748"/>
                </a:lnTo>
                <a:lnTo>
                  <a:pt x="0" y="651510"/>
                </a:lnTo>
                <a:lnTo>
                  <a:pt x="96012" y="624840"/>
                </a:lnTo>
                <a:lnTo>
                  <a:pt x="358140" y="555498"/>
                </a:lnTo>
                <a:lnTo>
                  <a:pt x="428066" y="537691"/>
                </a:lnTo>
                <a:lnTo>
                  <a:pt x="498007" y="519962"/>
                </a:lnTo>
                <a:lnTo>
                  <a:pt x="567964" y="502321"/>
                </a:lnTo>
                <a:lnTo>
                  <a:pt x="637940" y="484778"/>
                </a:lnTo>
                <a:lnTo>
                  <a:pt x="707938" y="467342"/>
                </a:lnTo>
                <a:lnTo>
                  <a:pt x="777961" y="450025"/>
                </a:lnTo>
                <a:lnTo>
                  <a:pt x="848012" y="432835"/>
                </a:lnTo>
                <a:lnTo>
                  <a:pt x="918094" y="415783"/>
                </a:lnTo>
                <a:lnTo>
                  <a:pt x="988209" y="398879"/>
                </a:lnTo>
                <a:lnTo>
                  <a:pt x="1058360" y="382133"/>
                </a:lnTo>
                <a:lnTo>
                  <a:pt x="1128551" y="365555"/>
                </a:lnTo>
                <a:lnTo>
                  <a:pt x="1198784" y="349154"/>
                </a:lnTo>
                <a:lnTo>
                  <a:pt x="1269062" y="332941"/>
                </a:lnTo>
                <a:lnTo>
                  <a:pt x="1339387" y="316926"/>
                </a:lnTo>
                <a:lnTo>
                  <a:pt x="1409764" y="301119"/>
                </a:lnTo>
                <a:lnTo>
                  <a:pt x="1480194" y="285530"/>
                </a:lnTo>
                <a:lnTo>
                  <a:pt x="1550680" y="270169"/>
                </a:lnTo>
                <a:lnTo>
                  <a:pt x="1621225" y="255045"/>
                </a:lnTo>
                <a:lnTo>
                  <a:pt x="1691833" y="240169"/>
                </a:lnTo>
                <a:lnTo>
                  <a:pt x="1762506" y="225552"/>
                </a:lnTo>
                <a:lnTo>
                  <a:pt x="2039112" y="172212"/>
                </a:lnTo>
                <a:lnTo>
                  <a:pt x="2313432" y="121157"/>
                </a:lnTo>
                <a:lnTo>
                  <a:pt x="2351871" y="114562"/>
                </a:lnTo>
                <a:lnTo>
                  <a:pt x="2390326" y="108053"/>
                </a:lnTo>
                <a:lnTo>
                  <a:pt x="2428798" y="101639"/>
                </a:lnTo>
                <a:lnTo>
                  <a:pt x="2467287" y="95329"/>
                </a:lnTo>
                <a:lnTo>
                  <a:pt x="2505795" y="89132"/>
                </a:lnTo>
                <a:lnTo>
                  <a:pt x="2544321" y="83058"/>
                </a:lnTo>
                <a:lnTo>
                  <a:pt x="2582868" y="77115"/>
                </a:lnTo>
                <a:lnTo>
                  <a:pt x="2621434" y="71314"/>
                </a:lnTo>
                <a:lnTo>
                  <a:pt x="2660022" y="65662"/>
                </a:lnTo>
                <a:lnTo>
                  <a:pt x="2698632" y="60169"/>
                </a:lnTo>
                <a:lnTo>
                  <a:pt x="2737265" y="54844"/>
                </a:lnTo>
                <a:lnTo>
                  <a:pt x="2775920" y="49697"/>
                </a:lnTo>
                <a:lnTo>
                  <a:pt x="2814600" y="44736"/>
                </a:lnTo>
                <a:lnTo>
                  <a:pt x="2853305" y="39971"/>
                </a:lnTo>
                <a:lnTo>
                  <a:pt x="2892036" y="35411"/>
                </a:lnTo>
                <a:lnTo>
                  <a:pt x="2930793" y="31065"/>
                </a:lnTo>
                <a:lnTo>
                  <a:pt x="2969577" y="26941"/>
                </a:lnTo>
                <a:lnTo>
                  <a:pt x="3008389" y="23050"/>
                </a:lnTo>
                <a:lnTo>
                  <a:pt x="3047230" y="19401"/>
                </a:lnTo>
                <a:lnTo>
                  <a:pt x="3086100" y="16001"/>
                </a:lnTo>
                <a:lnTo>
                  <a:pt x="3201162" y="7619"/>
                </a:lnTo>
                <a:lnTo>
                  <a:pt x="3311652" y="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5812535"/>
            <a:ext cx="8722995" cy="1329690"/>
          </a:xfrm>
          <a:custGeom>
            <a:avLst/>
            <a:gdLst/>
            <a:ahLst/>
            <a:cxnLst/>
            <a:rect l="l" t="t" r="r" b="b"/>
            <a:pathLst>
              <a:path w="8722995" h="1329690">
                <a:moveTo>
                  <a:pt x="8722614" y="1323594"/>
                </a:moveTo>
                <a:lnTo>
                  <a:pt x="8722614" y="569214"/>
                </a:lnTo>
                <a:lnTo>
                  <a:pt x="8718804" y="570738"/>
                </a:lnTo>
                <a:lnTo>
                  <a:pt x="8638032" y="604266"/>
                </a:lnTo>
                <a:lnTo>
                  <a:pt x="8557260" y="635508"/>
                </a:lnTo>
                <a:lnTo>
                  <a:pt x="8471916" y="664464"/>
                </a:lnTo>
                <a:lnTo>
                  <a:pt x="8415898" y="682877"/>
                </a:lnTo>
                <a:lnTo>
                  <a:pt x="8359570" y="700128"/>
                </a:lnTo>
                <a:lnTo>
                  <a:pt x="8302951" y="716251"/>
                </a:lnTo>
                <a:lnTo>
                  <a:pt x="8246059" y="731278"/>
                </a:lnTo>
                <a:lnTo>
                  <a:pt x="8188912" y="745244"/>
                </a:lnTo>
                <a:lnTo>
                  <a:pt x="8131528" y="758183"/>
                </a:lnTo>
                <a:lnTo>
                  <a:pt x="8073927" y="770129"/>
                </a:lnTo>
                <a:lnTo>
                  <a:pt x="8016127" y="781115"/>
                </a:lnTo>
                <a:lnTo>
                  <a:pt x="7958145" y="791175"/>
                </a:lnTo>
                <a:lnTo>
                  <a:pt x="7900001" y="800342"/>
                </a:lnTo>
                <a:lnTo>
                  <a:pt x="7841713" y="808652"/>
                </a:lnTo>
                <a:lnTo>
                  <a:pt x="7783299" y="816137"/>
                </a:lnTo>
                <a:lnTo>
                  <a:pt x="7724778" y="822831"/>
                </a:lnTo>
                <a:lnTo>
                  <a:pt x="7666168" y="828769"/>
                </a:lnTo>
                <a:lnTo>
                  <a:pt x="7607488" y="833983"/>
                </a:lnTo>
                <a:lnTo>
                  <a:pt x="7548756" y="838508"/>
                </a:lnTo>
                <a:lnTo>
                  <a:pt x="7489990" y="842378"/>
                </a:lnTo>
                <a:lnTo>
                  <a:pt x="7431209" y="845625"/>
                </a:lnTo>
                <a:lnTo>
                  <a:pt x="7372431" y="848286"/>
                </a:lnTo>
                <a:lnTo>
                  <a:pt x="7313676" y="850392"/>
                </a:lnTo>
                <a:lnTo>
                  <a:pt x="7181850" y="850392"/>
                </a:lnTo>
                <a:lnTo>
                  <a:pt x="7043165" y="848106"/>
                </a:lnTo>
                <a:lnTo>
                  <a:pt x="6933478" y="844773"/>
                </a:lnTo>
                <a:lnTo>
                  <a:pt x="6823735" y="839863"/>
                </a:lnTo>
                <a:lnTo>
                  <a:pt x="6713957" y="833444"/>
                </a:lnTo>
                <a:lnTo>
                  <a:pt x="6604164" y="825581"/>
                </a:lnTo>
                <a:lnTo>
                  <a:pt x="6494376" y="816341"/>
                </a:lnTo>
                <a:lnTo>
                  <a:pt x="6384612" y="805790"/>
                </a:lnTo>
                <a:lnTo>
                  <a:pt x="6274892" y="793996"/>
                </a:lnTo>
                <a:lnTo>
                  <a:pt x="6165236" y="781025"/>
                </a:lnTo>
                <a:lnTo>
                  <a:pt x="6055664" y="766943"/>
                </a:lnTo>
                <a:lnTo>
                  <a:pt x="5946195" y="751817"/>
                </a:lnTo>
                <a:lnTo>
                  <a:pt x="5836850" y="735714"/>
                </a:lnTo>
                <a:lnTo>
                  <a:pt x="5727647" y="718700"/>
                </a:lnTo>
                <a:lnTo>
                  <a:pt x="5618608" y="700841"/>
                </a:lnTo>
                <a:lnTo>
                  <a:pt x="5509752" y="682205"/>
                </a:lnTo>
                <a:lnTo>
                  <a:pt x="5401098" y="662857"/>
                </a:lnTo>
                <a:lnTo>
                  <a:pt x="5292666" y="642865"/>
                </a:lnTo>
                <a:lnTo>
                  <a:pt x="5184477" y="622295"/>
                </a:lnTo>
                <a:lnTo>
                  <a:pt x="5076549" y="601214"/>
                </a:lnTo>
                <a:lnTo>
                  <a:pt x="4968904" y="579688"/>
                </a:lnTo>
                <a:lnTo>
                  <a:pt x="4861559" y="557784"/>
                </a:lnTo>
                <a:lnTo>
                  <a:pt x="4386833" y="452628"/>
                </a:lnTo>
                <a:lnTo>
                  <a:pt x="4135374" y="394716"/>
                </a:lnTo>
                <a:lnTo>
                  <a:pt x="3874007" y="329946"/>
                </a:lnTo>
                <a:lnTo>
                  <a:pt x="3614166" y="267462"/>
                </a:lnTo>
                <a:lnTo>
                  <a:pt x="3362705" y="214122"/>
                </a:lnTo>
                <a:lnTo>
                  <a:pt x="3122676" y="164592"/>
                </a:lnTo>
                <a:lnTo>
                  <a:pt x="2892552" y="124968"/>
                </a:lnTo>
                <a:lnTo>
                  <a:pt x="2673095" y="91440"/>
                </a:lnTo>
                <a:lnTo>
                  <a:pt x="2462783" y="62484"/>
                </a:lnTo>
                <a:lnTo>
                  <a:pt x="2262378" y="39624"/>
                </a:lnTo>
                <a:lnTo>
                  <a:pt x="2072639" y="22098"/>
                </a:lnTo>
                <a:lnTo>
                  <a:pt x="1889759" y="10668"/>
                </a:lnTo>
                <a:lnTo>
                  <a:pt x="1719833" y="1524"/>
                </a:lnTo>
                <a:lnTo>
                  <a:pt x="1556003" y="0"/>
                </a:lnTo>
                <a:lnTo>
                  <a:pt x="1402079" y="0"/>
                </a:lnTo>
                <a:lnTo>
                  <a:pt x="1258061" y="3810"/>
                </a:lnTo>
                <a:lnTo>
                  <a:pt x="1121663" y="10668"/>
                </a:lnTo>
                <a:lnTo>
                  <a:pt x="993648" y="22098"/>
                </a:lnTo>
                <a:lnTo>
                  <a:pt x="874776" y="32766"/>
                </a:lnTo>
                <a:lnTo>
                  <a:pt x="762000" y="48768"/>
                </a:lnTo>
                <a:lnTo>
                  <a:pt x="659892" y="64770"/>
                </a:lnTo>
                <a:lnTo>
                  <a:pt x="563879" y="82296"/>
                </a:lnTo>
                <a:lnTo>
                  <a:pt x="478535" y="102108"/>
                </a:lnTo>
                <a:lnTo>
                  <a:pt x="397763" y="120396"/>
                </a:lnTo>
                <a:lnTo>
                  <a:pt x="327659" y="140208"/>
                </a:lnTo>
                <a:lnTo>
                  <a:pt x="263651" y="160020"/>
                </a:lnTo>
                <a:lnTo>
                  <a:pt x="206501" y="178308"/>
                </a:lnTo>
                <a:lnTo>
                  <a:pt x="156972" y="195834"/>
                </a:lnTo>
                <a:lnTo>
                  <a:pt x="114300" y="214122"/>
                </a:lnTo>
                <a:lnTo>
                  <a:pt x="51053" y="240792"/>
                </a:lnTo>
                <a:lnTo>
                  <a:pt x="12192" y="260604"/>
                </a:lnTo>
                <a:lnTo>
                  <a:pt x="0" y="267462"/>
                </a:lnTo>
                <a:lnTo>
                  <a:pt x="0" y="1329690"/>
                </a:lnTo>
                <a:lnTo>
                  <a:pt x="8718804" y="1329689"/>
                </a:lnTo>
                <a:lnTo>
                  <a:pt x="8722614" y="1323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952" y="4056126"/>
            <a:ext cx="2598420" cy="166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4062984"/>
            <a:ext cx="2286000" cy="1652270"/>
          </a:xfrm>
          <a:custGeom>
            <a:avLst/>
            <a:gdLst/>
            <a:ahLst/>
            <a:cxnLst/>
            <a:rect l="l" t="t" r="r" b="b"/>
            <a:pathLst>
              <a:path w="2286000" h="1652270">
                <a:moveTo>
                  <a:pt x="0" y="0"/>
                </a:moveTo>
                <a:lnTo>
                  <a:pt x="0" y="1652015"/>
                </a:lnTo>
                <a:lnTo>
                  <a:pt x="2286000" y="1652015"/>
                </a:lnTo>
                <a:lnTo>
                  <a:pt x="228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B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4062983"/>
            <a:ext cx="2286000" cy="1652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2925" y="4120133"/>
            <a:ext cx="2057400" cy="1537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13" rIns="0" bIns="0" rtlCol="0">
            <a:spAutoFit/>
          </a:bodyPr>
          <a:lstStyle/>
          <a:p>
            <a:pPr marL="1089660">
              <a:lnSpc>
                <a:spcPct val="100000"/>
              </a:lnSpc>
            </a:pPr>
            <a:r>
              <a:rPr sz="4400" b="1" i="1" spc="-40" dirty="0">
                <a:solidFill>
                  <a:srgbClr val="FFFFFF"/>
                </a:solidFill>
                <a:latin typeface="Candara"/>
                <a:cs typeface="Candara"/>
              </a:rPr>
              <a:t>Wh</a:t>
            </a:r>
            <a:r>
              <a:rPr sz="4400" b="1" i="1" spc="-25" dirty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4400" b="1" i="1" spc="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Candara"/>
                <a:cs typeface="Candara"/>
              </a:rPr>
              <a:t>mus</a:t>
            </a:r>
            <a:r>
              <a:rPr sz="4400" b="1" spc="-20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4400" b="1" spc="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b="1" spc="-30" dirty="0">
                <a:solidFill>
                  <a:srgbClr val="FFFFFF"/>
                </a:solidFill>
                <a:latin typeface="Candara"/>
                <a:cs typeface="Candara"/>
              </a:rPr>
              <a:t>compl</a:t>
            </a:r>
            <a:r>
              <a:rPr sz="4400" b="1" spc="-20" dirty="0">
                <a:solidFill>
                  <a:srgbClr val="FFFFFF"/>
                </a:solidFill>
                <a:latin typeface="Candara"/>
                <a:cs typeface="Candara"/>
              </a:rPr>
              <a:t>y</a:t>
            </a:r>
            <a:r>
              <a:rPr sz="4400" b="0" spc="-20" dirty="0">
                <a:solidFill>
                  <a:srgbClr val="FFFFFF"/>
                </a:solidFill>
                <a:latin typeface="Candara"/>
                <a:cs typeface="Candara"/>
              </a:rPr>
              <a:t>?</a:t>
            </a:r>
            <a:endParaRPr sz="4400">
              <a:latin typeface="Candara"/>
              <a:cs typeface="Candar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4250" y="1822450"/>
          <a:ext cx="8153399" cy="431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54"/>
                <a:gridCol w="2814827"/>
                <a:gridCol w="2620518"/>
              </a:tblGrid>
              <a:tr h="1829562">
                <a:tc>
                  <a:txBody>
                    <a:bodyPr/>
                    <a:lstStyle/>
                    <a:p>
                      <a:pPr marL="181610" marR="173355" indent="354330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C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303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0" indent="347345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B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300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FER</a:t>
                      </a:r>
                      <a:r>
                        <a:rPr sz="2400" b="1" spc="-5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1232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g</a:t>
                      </a:r>
                      <a:r>
                        <a:rPr sz="2400" b="1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99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2485643"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5" dirty="0"/>
              <a:t>Objecti</a:t>
            </a:r>
            <a:r>
              <a:rPr spc="-85" dirty="0"/>
              <a:t>v</a:t>
            </a:r>
            <a:r>
              <a:rPr spc="-5" dirty="0"/>
              <a:t>e</a:t>
            </a:r>
            <a:r>
              <a:rPr dirty="0"/>
              <a:t>s</a:t>
            </a:r>
            <a:r>
              <a:rPr spc="25" dirty="0"/>
              <a:t> </a:t>
            </a:r>
            <a:r>
              <a:rPr spc="-55" dirty="0"/>
              <a:t>f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Day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6799"/>
            <a:ext cx="6828790" cy="398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002596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Learn  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about  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ER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  </a:t>
            </a:r>
            <a:r>
              <a:rPr sz="2400" spc="-2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&amp;  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H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  </a:t>
            </a:r>
            <a:r>
              <a:rPr sz="2400" spc="-2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implications  </a:t>
            </a:r>
            <a:r>
              <a:rPr sz="2400" spc="-114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for  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early childhood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integrated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data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systems</a:t>
            </a:r>
            <a:endParaRPr sz="2400">
              <a:latin typeface="Arial Narrow"/>
              <a:cs typeface="Arial Narrow"/>
            </a:endParaRPr>
          </a:p>
          <a:p>
            <a:pPr marL="355600" marR="5715" indent="-342900" algn="just">
              <a:lnSpc>
                <a:spcPct val="100000"/>
              </a:lnSpc>
              <a:buClr>
                <a:srgbClr val="002596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Develop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rafts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ata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s</a:t>
            </a:r>
            <a:r>
              <a:rPr sz="2400" dirty="0">
                <a:latin typeface="Arial Narrow"/>
                <a:cs typeface="Arial Narrow"/>
              </a:rPr>
              <a:t>haring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agreements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w</a:t>
            </a:r>
            <a:r>
              <a:rPr sz="2400" dirty="0">
                <a:latin typeface="Arial Narrow"/>
                <a:cs typeface="Arial Narrow"/>
              </a:rPr>
              <a:t>ith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our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</a:t>
            </a:r>
            <a:r>
              <a:rPr sz="2400" dirty="0">
                <a:latin typeface="Arial Narrow"/>
                <a:cs typeface="Arial Narrow"/>
              </a:rPr>
              <a:t>tate </a:t>
            </a:r>
            <a:r>
              <a:rPr sz="2400" spc="-5" dirty="0">
                <a:latin typeface="Arial Narrow"/>
                <a:cs typeface="Arial Narrow"/>
              </a:rPr>
              <a:t>team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002596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Learn  </a:t>
            </a:r>
            <a:r>
              <a:rPr sz="2400" spc="-19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why  </a:t>
            </a:r>
            <a:r>
              <a:rPr sz="2400" spc="-19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data  </a:t>
            </a:r>
            <a:r>
              <a:rPr sz="2400" spc="-2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mapping  </a:t>
            </a:r>
            <a:r>
              <a:rPr sz="2400" spc="-195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 </a:t>
            </a:r>
            <a:r>
              <a:rPr sz="2400" spc="-2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  </a:t>
            </a:r>
            <a:r>
              <a:rPr sz="2400" spc="-19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important  </a:t>
            </a:r>
            <a:r>
              <a:rPr sz="2400" spc="-19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aspect  </a:t>
            </a:r>
            <a:r>
              <a:rPr sz="2400" spc="-19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 </a:t>
            </a:r>
            <a:r>
              <a:rPr sz="2400" spc="-5" dirty="0">
                <a:latin typeface="Arial Narrow"/>
                <a:cs typeface="Arial Narrow"/>
              </a:rPr>
              <a:t>ensurin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confidentialit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</a:t>
            </a:r>
            <a:endParaRPr sz="2400">
              <a:latin typeface="Arial Narrow"/>
              <a:cs typeface="Arial Narrow"/>
            </a:endParaRPr>
          </a:p>
          <a:p>
            <a:pPr marL="355600" marR="5715" indent="-342900" algn="just">
              <a:lnSpc>
                <a:spcPct val="100000"/>
              </a:lnSpc>
              <a:buClr>
                <a:srgbClr val="002596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Review    </a:t>
            </a:r>
            <a:r>
              <a:rPr sz="2400" spc="5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recent    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guidance    </a:t>
            </a:r>
            <a:r>
              <a:rPr sz="2400" spc="6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on    </a:t>
            </a:r>
            <a:r>
              <a:rPr sz="2400" spc="5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ransparency    </a:t>
            </a:r>
            <a:r>
              <a:rPr sz="2400" spc="5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 reflect/review 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spc="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our 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</a:t>
            </a:r>
            <a:r>
              <a:rPr sz="2400" dirty="0">
                <a:latin typeface="Arial Narrow"/>
                <a:cs typeface="Arial Narrow"/>
              </a:rPr>
              <a:t>tate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4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approach 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 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ransparency 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systems.</a:t>
            </a:r>
            <a:endParaRPr sz="2400">
              <a:latin typeface="Arial Narrow"/>
              <a:cs typeface="Arial Narrow"/>
            </a:endParaRPr>
          </a:p>
          <a:p>
            <a:pPr marL="355600" marR="6350" indent="-342900" algn="just">
              <a:lnSpc>
                <a:spcPts val="2800"/>
              </a:lnSpc>
              <a:spcBef>
                <a:spcPts val="160"/>
              </a:spcBef>
              <a:buClr>
                <a:srgbClr val="002596"/>
              </a:buClr>
              <a:buFont typeface="Symbol"/>
              <a:buChar char="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Discuss 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implications 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 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multi-agency 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data 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reaches </a:t>
            </a:r>
            <a:r>
              <a:rPr sz="2400" spc="-5" dirty="0">
                <a:latin typeface="Arial Narrow"/>
                <a:cs typeface="Arial Narrow"/>
              </a:rPr>
              <a:t>throug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scenari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base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activities.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</a:t>
            </a:r>
            <a:r>
              <a:rPr sz="3150" b="1" i="1" spc="-105" dirty="0">
                <a:latin typeface="Arial Black"/>
                <a:cs typeface="Arial Black"/>
              </a:rPr>
              <a:t>o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mus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comp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56813"/>
            <a:ext cx="6977380" cy="4078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98240">
              <a:lnSpc>
                <a:spcPct val="100000"/>
              </a:lnSpc>
            </a:pPr>
            <a:r>
              <a:rPr sz="3200" b="1" spc="-20" dirty="0">
                <a:latin typeface="Arial Narrow"/>
                <a:cs typeface="Arial Narrow"/>
              </a:rPr>
              <a:t>IDEA</a:t>
            </a:r>
            <a:r>
              <a:rPr sz="3200" b="1" spc="-8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Par</a:t>
            </a:r>
            <a:r>
              <a:rPr sz="3200" b="1" spc="-10" dirty="0">
                <a:latin typeface="Arial Narrow"/>
                <a:cs typeface="Arial Narrow"/>
              </a:rPr>
              <a:t>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C</a:t>
            </a:r>
            <a:r>
              <a:rPr sz="3200" b="1" spc="-15" dirty="0">
                <a:latin typeface="Arial Narrow"/>
                <a:cs typeface="Arial Narrow"/>
              </a:rPr>
              <a:t> Participating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agency</a:t>
            </a:r>
            <a:endParaRPr sz="3200">
              <a:latin typeface="Arial Narrow"/>
              <a:cs typeface="Arial Narrow"/>
            </a:endParaRPr>
          </a:p>
          <a:p>
            <a:pPr marL="469900" marR="248920" indent="-457200">
              <a:lnSpc>
                <a:spcPct val="100000"/>
              </a:lnSpc>
              <a:spcBef>
                <a:spcPts val="620"/>
              </a:spcBef>
              <a:buFont typeface="Wingdings"/>
              <a:buChar char=""/>
              <a:tabLst>
                <a:tab pos="469900" algn="l"/>
              </a:tabLst>
            </a:pPr>
            <a:r>
              <a:rPr sz="2400" b="1" spc="-5" dirty="0">
                <a:latin typeface="Arial Narrow"/>
                <a:cs typeface="Arial Narrow"/>
              </a:rPr>
              <a:t>An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individual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agenc</a:t>
            </a:r>
            <a:r>
              <a:rPr sz="2400" b="1" spc="-150" dirty="0">
                <a:latin typeface="Arial Narrow"/>
                <a:cs typeface="Arial Narrow"/>
              </a:rPr>
              <a:t>y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entit</a:t>
            </a:r>
            <a:r>
              <a:rPr sz="2400" b="1" spc="-150" dirty="0">
                <a:latin typeface="Arial Narrow"/>
                <a:cs typeface="Arial Narrow"/>
              </a:rPr>
              <a:t>y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institutio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that collects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maintains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use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personall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identifiable informatio</a:t>
            </a:r>
            <a:r>
              <a:rPr sz="2400" b="1" dirty="0">
                <a:latin typeface="Arial Narrow"/>
                <a:cs typeface="Arial Narrow"/>
              </a:rPr>
              <a:t>n </a:t>
            </a:r>
            <a:r>
              <a:rPr sz="2400" b="1" spc="-5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 </a:t>
            </a:r>
            <a:r>
              <a:rPr sz="2400" b="1" spc="-5" dirty="0">
                <a:latin typeface="Arial Narrow"/>
                <a:cs typeface="Arial Narrow"/>
              </a:rPr>
              <a:t>implemen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th</a:t>
            </a:r>
            <a:r>
              <a:rPr sz="2400" b="1" dirty="0">
                <a:latin typeface="Arial Narrow"/>
                <a:cs typeface="Arial Narrow"/>
              </a:rPr>
              <a:t>e </a:t>
            </a:r>
            <a:r>
              <a:rPr sz="2400" b="1" spc="-5" dirty="0">
                <a:latin typeface="Arial Narrow"/>
                <a:cs typeface="Arial Narrow"/>
              </a:rPr>
              <a:t>requirement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</a:t>
            </a:r>
            <a:r>
              <a:rPr sz="2400" b="1" dirty="0">
                <a:latin typeface="Arial Narrow"/>
                <a:cs typeface="Arial Narrow"/>
              </a:rPr>
              <a:t>n </a:t>
            </a:r>
            <a:r>
              <a:rPr sz="2400" b="1" spc="-5" dirty="0">
                <a:latin typeface="Arial Narrow"/>
                <a:cs typeface="Arial Narrow"/>
              </a:rPr>
              <a:t>par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C.</a:t>
            </a:r>
            <a:endParaRPr sz="2400">
              <a:latin typeface="Arial Narrow"/>
              <a:cs typeface="Arial Narrow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469900" algn="l"/>
              </a:tabLst>
            </a:pPr>
            <a:r>
              <a:rPr sz="2400" b="1" spc="-5" dirty="0">
                <a:latin typeface="Arial Narrow"/>
                <a:cs typeface="Arial Narrow"/>
              </a:rPr>
              <a:t>Include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individua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entit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-5" dirty="0">
                <a:latin typeface="Arial Narrow"/>
                <a:cs typeface="Arial Narrow"/>
              </a:rPr>
              <a:t> provide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part </a:t>
            </a:r>
            <a:r>
              <a:rPr sz="2400" b="1" dirty="0">
                <a:latin typeface="Arial Narrow"/>
                <a:cs typeface="Arial Narrow"/>
              </a:rPr>
              <a:t>C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services.</a:t>
            </a:r>
            <a:endParaRPr sz="2400">
              <a:latin typeface="Arial Narrow"/>
              <a:cs typeface="Arial Narrow"/>
            </a:endParaRPr>
          </a:p>
          <a:p>
            <a:pPr marL="469900" marR="126364" indent="-457200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469900" algn="l"/>
                <a:tab pos="1681480" algn="l"/>
              </a:tabLst>
            </a:pPr>
            <a:r>
              <a:rPr sz="2400" b="1" spc="-5" dirty="0">
                <a:latin typeface="Arial Narrow"/>
                <a:cs typeface="Arial Narrow"/>
              </a:rPr>
              <a:t>Doe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no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-5" dirty="0">
                <a:latin typeface="Arial Narrow"/>
                <a:cs typeface="Arial Narrow"/>
              </a:rPr>
              <a:t> includ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primar</a:t>
            </a:r>
            <a:r>
              <a:rPr sz="2400" b="1" dirty="0">
                <a:latin typeface="Arial Narrow"/>
                <a:cs typeface="Arial Narrow"/>
              </a:rPr>
              <a:t>y </a:t>
            </a:r>
            <a:r>
              <a:rPr sz="2400" b="1" spc="-5" dirty="0">
                <a:latin typeface="Arial Narrow"/>
                <a:cs typeface="Arial Narrow"/>
              </a:rPr>
              <a:t>referra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source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public agencie</a:t>
            </a:r>
            <a:r>
              <a:rPr sz="2400" b="1" dirty="0">
                <a:latin typeface="Arial Narrow"/>
                <a:cs typeface="Arial Narrow"/>
              </a:rPr>
              <a:t>s	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 </a:t>
            </a:r>
            <a:r>
              <a:rPr sz="2400" b="1" spc="-5" dirty="0">
                <a:latin typeface="Arial Narrow"/>
                <a:cs typeface="Arial Narrow"/>
              </a:rPr>
              <a:t>privat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entitie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ac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solel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funding </a:t>
            </a:r>
            <a:r>
              <a:rPr sz="2400" b="1" dirty="0">
                <a:latin typeface="Arial Narrow"/>
                <a:cs typeface="Arial Narrow"/>
              </a:rPr>
              <a:t>sources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for</a:t>
            </a:r>
            <a:r>
              <a:rPr sz="2400" b="1" spc="-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Part</a:t>
            </a:r>
            <a:r>
              <a:rPr sz="2400" b="1" spc="-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C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services.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</a:t>
            </a:r>
            <a:r>
              <a:rPr sz="3150" b="1" i="1" spc="-105" dirty="0">
                <a:latin typeface="Arial Black"/>
                <a:cs typeface="Arial Black"/>
              </a:rPr>
              <a:t>o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mus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comp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56813"/>
            <a:ext cx="7018655" cy="3357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39515">
              <a:lnSpc>
                <a:spcPct val="100000"/>
              </a:lnSpc>
            </a:pPr>
            <a:r>
              <a:rPr sz="3200" b="1" spc="-20" dirty="0">
                <a:latin typeface="Arial Narrow"/>
                <a:cs typeface="Arial Narrow"/>
              </a:rPr>
              <a:t>IDEA</a:t>
            </a:r>
            <a:r>
              <a:rPr sz="3200" b="1" spc="-8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Par</a:t>
            </a:r>
            <a:r>
              <a:rPr sz="3200" b="1" spc="-10" dirty="0">
                <a:latin typeface="Arial Narrow"/>
                <a:cs typeface="Arial Narrow"/>
              </a:rPr>
              <a:t>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B</a:t>
            </a:r>
            <a:r>
              <a:rPr sz="3200" b="1" spc="-15" dirty="0">
                <a:latin typeface="Arial Narrow"/>
                <a:cs typeface="Arial Narrow"/>
              </a:rPr>
              <a:t> Participating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agency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z="3200" b="1" spc="-20" dirty="0">
                <a:latin typeface="Arial Narrow"/>
                <a:cs typeface="Arial Narrow"/>
              </a:rPr>
              <a:t>Any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agency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institution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that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collects, maintains,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uses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personally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identifiable information,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from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which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information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is obtained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under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Part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B.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</a:t>
            </a:r>
            <a:r>
              <a:rPr sz="3150" b="1" i="1" spc="-105" dirty="0">
                <a:latin typeface="Arial Black"/>
                <a:cs typeface="Arial Black"/>
              </a:rPr>
              <a:t>o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mus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comp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56813"/>
            <a:ext cx="7122795" cy="363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latin typeface="Arial Narrow"/>
                <a:cs typeface="Arial Narrow"/>
              </a:rPr>
              <a:t>FER</a:t>
            </a:r>
            <a:r>
              <a:rPr sz="3200" b="1" spc="-215" dirty="0">
                <a:latin typeface="Arial Narrow"/>
                <a:cs typeface="Arial Narrow"/>
              </a:rPr>
              <a:t>P</a:t>
            </a:r>
            <a:r>
              <a:rPr sz="3200" b="1" spc="-20" dirty="0">
                <a:latin typeface="Arial Narrow"/>
                <a:cs typeface="Arial Narrow"/>
              </a:rPr>
              <a:t>A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3200" b="1" spc="-15" dirty="0">
                <a:latin typeface="Arial Narrow"/>
                <a:cs typeface="Arial Narrow"/>
              </a:rPr>
              <a:t>Educational agency or institution</a:t>
            </a:r>
            <a:endParaRPr sz="32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spc="-5" dirty="0">
                <a:latin typeface="Arial Narrow"/>
                <a:cs typeface="Arial Narrow"/>
              </a:rPr>
              <a:t>An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publi</a:t>
            </a:r>
            <a:r>
              <a:rPr sz="2400" b="1" dirty="0">
                <a:latin typeface="Arial Narrow"/>
                <a:cs typeface="Arial Narrow"/>
              </a:rPr>
              <a:t>c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privat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agenc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institutio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provides educationa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service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and/o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instructio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</a:t>
            </a:r>
            <a:r>
              <a:rPr sz="2400" b="1" spc="-5" dirty="0">
                <a:latin typeface="Arial Narrow"/>
                <a:cs typeface="Arial Narrow"/>
              </a:rPr>
              <a:t> students</a:t>
            </a:r>
            <a:r>
              <a:rPr sz="2400" b="1" dirty="0">
                <a:latin typeface="Arial Narrow"/>
                <a:cs typeface="Arial Narrow"/>
              </a:rPr>
              <a:t>;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is authorize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direc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contro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publi</a:t>
            </a:r>
            <a:r>
              <a:rPr sz="2400" b="1" dirty="0">
                <a:latin typeface="Arial Narrow"/>
                <a:cs typeface="Arial Narrow"/>
              </a:rPr>
              <a:t>c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elementar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or secondar</a:t>
            </a:r>
            <a:r>
              <a:rPr sz="2400" b="1" spc="-150" dirty="0">
                <a:latin typeface="Arial Narrow"/>
                <a:cs typeface="Arial Narrow"/>
              </a:rPr>
              <a:t>y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postsecondar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educationa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institutions; and</a:t>
            </a:r>
            <a:endParaRPr sz="2400">
              <a:latin typeface="Arial Narrow"/>
              <a:cs typeface="Arial Narrow"/>
            </a:endParaRPr>
          </a:p>
          <a:p>
            <a:pPr marL="352425" marR="586105" indent="-339725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5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</a:t>
            </a:r>
            <a:r>
              <a:rPr sz="2400" b="1" spc="-5" dirty="0">
                <a:latin typeface="Arial Narrow"/>
                <a:cs typeface="Arial Narrow"/>
              </a:rPr>
              <a:t> whic</a:t>
            </a:r>
            <a:r>
              <a:rPr sz="2400" b="1" dirty="0">
                <a:latin typeface="Arial Narrow"/>
                <a:cs typeface="Arial Narrow"/>
              </a:rPr>
              <a:t>h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fund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hav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bee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mad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availabl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unde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any progra</a:t>
            </a:r>
            <a:r>
              <a:rPr sz="2400" b="1" dirty="0">
                <a:latin typeface="Arial Narrow"/>
                <a:cs typeface="Arial Narrow"/>
              </a:rPr>
              <a:t>m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administere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b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Secretary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8696706" cy="603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052" y="5956553"/>
            <a:ext cx="2879598" cy="71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0004" y="5828939"/>
            <a:ext cx="5551931" cy="84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553" y="5841221"/>
            <a:ext cx="5474335" cy="774700"/>
          </a:xfrm>
          <a:custGeom>
            <a:avLst/>
            <a:gdLst/>
            <a:ahLst/>
            <a:cxnLst/>
            <a:rect l="l" t="t" r="r" b="b"/>
            <a:pathLst>
              <a:path w="5474334" h="774700">
                <a:moveTo>
                  <a:pt x="208473" y="41899"/>
                </a:moveTo>
                <a:lnTo>
                  <a:pt x="135460" y="52366"/>
                </a:lnTo>
                <a:lnTo>
                  <a:pt x="76962" y="61992"/>
                </a:lnTo>
                <a:lnTo>
                  <a:pt x="19050" y="72660"/>
                </a:lnTo>
                <a:lnTo>
                  <a:pt x="0" y="77232"/>
                </a:lnTo>
                <a:lnTo>
                  <a:pt x="0" y="77994"/>
                </a:lnTo>
                <a:lnTo>
                  <a:pt x="19050" y="73422"/>
                </a:lnTo>
                <a:lnTo>
                  <a:pt x="76962" y="62754"/>
                </a:lnTo>
                <a:lnTo>
                  <a:pt x="174498" y="46752"/>
                </a:lnTo>
                <a:lnTo>
                  <a:pt x="208473" y="41899"/>
                </a:lnTo>
                <a:close/>
              </a:path>
              <a:path w="5474334" h="774700">
                <a:moveTo>
                  <a:pt x="313534" y="29197"/>
                </a:moveTo>
                <a:lnTo>
                  <a:pt x="238506" y="37608"/>
                </a:lnTo>
                <a:lnTo>
                  <a:pt x="208473" y="41899"/>
                </a:lnTo>
                <a:lnTo>
                  <a:pt x="254156" y="35970"/>
                </a:lnTo>
                <a:lnTo>
                  <a:pt x="313534" y="29197"/>
                </a:lnTo>
                <a:close/>
              </a:path>
              <a:path w="5474334" h="774700">
                <a:moveTo>
                  <a:pt x="1126659" y="1783"/>
                </a:moveTo>
                <a:lnTo>
                  <a:pt x="1109108" y="1450"/>
                </a:lnTo>
                <a:lnTo>
                  <a:pt x="1048658" y="610"/>
                </a:lnTo>
                <a:lnTo>
                  <a:pt x="987865" y="113"/>
                </a:lnTo>
                <a:lnTo>
                  <a:pt x="926790" y="0"/>
                </a:lnTo>
                <a:lnTo>
                  <a:pt x="865497" y="311"/>
                </a:lnTo>
                <a:lnTo>
                  <a:pt x="804047" y="1090"/>
                </a:lnTo>
                <a:lnTo>
                  <a:pt x="742501" y="2377"/>
                </a:lnTo>
                <a:lnTo>
                  <a:pt x="680923" y="4214"/>
                </a:lnTo>
                <a:lnTo>
                  <a:pt x="619373" y="6642"/>
                </a:lnTo>
                <a:lnTo>
                  <a:pt x="557915" y="9704"/>
                </a:lnTo>
                <a:lnTo>
                  <a:pt x="496609" y="13441"/>
                </a:lnTo>
                <a:lnTo>
                  <a:pt x="435518" y="17895"/>
                </a:lnTo>
                <a:lnTo>
                  <a:pt x="374705" y="23107"/>
                </a:lnTo>
                <a:lnTo>
                  <a:pt x="313534" y="29197"/>
                </a:lnTo>
                <a:lnTo>
                  <a:pt x="396240" y="22368"/>
                </a:lnTo>
                <a:lnTo>
                  <a:pt x="491490" y="15510"/>
                </a:lnTo>
                <a:lnTo>
                  <a:pt x="595884" y="8652"/>
                </a:lnTo>
                <a:lnTo>
                  <a:pt x="713232" y="4080"/>
                </a:lnTo>
                <a:lnTo>
                  <a:pt x="840486" y="1794"/>
                </a:lnTo>
                <a:lnTo>
                  <a:pt x="979169" y="270"/>
                </a:lnTo>
                <a:lnTo>
                  <a:pt x="1126659" y="1783"/>
                </a:lnTo>
                <a:close/>
              </a:path>
              <a:path w="5474334" h="774700">
                <a:moveTo>
                  <a:pt x="5474208" y="773700"/>
                </a:moveTo>
                <a:lnTo>
                  <a:pt x="5118354" y="673116"/>
                </a:lnTo>
                <a:lnTo>
                  <a:pt x="4776216" y="581676"/>
                </a:lnTo>
                <a:lnTo>
                  <a:pt x="4620761" y="542146"/>
                </a:lnTo>
                <a:lnTo>
                  <a:pt x="4465396" y="503579"/>
                </a:lnTo>
                <a:lnTo>
                  <a:pt x="4310084" y="466021"/>
                </a:lnTo>
                <a:lnTo>
                  <a:pt x="4154788" y="429519"/>
                </a:lnTo>
                <a:lnTo>
                  <a:pt x="3999473" y="394117"/>
                </a:lnTo>
                <a:lnTo>
                  <a:pt x="3844103" y="359862"/>
                </a:lnTo>
                <a:lnTo>
                  <a:pt x="3688641" y="326798"/>
                </a:lnTo>
                <a:lnTo>
                  <a:pt x="3533052" y="294972"/>
                </a:lnTo>
                <a:lnTo>
                  <a:pt x="3377298" y="264428"/>
                </a:lnTo>
                <a:lnTo>
                  <a:pt x="3221345" y="235214"/>
                </a:lnTo>
                <a:lnTo>
                  <a:pt x="3065156" y="207374"/>
                </a:lnTo>
                <a:lnTo>
                  <a:pt x="2908694" y="180953"/>
                </a:lnTo>
                <a:lnTo>
                  <a:pt x="2751925" y="155998"/>
                </a:lnTo>
                <a:lnTo>
                  <a:pt x="2594811" y="132555"/>
                </a:lnTo>
                <a:lnTo>
                  <a:pt x="2437316" y="110667"/>
                </a:lnTo>
                <a:lnTo>
                  <a:pt x="2279405" y="90383"/>
                </a:lnTo>
                <a:lnTo>
                  <a:pt x="2121041" y="71746"/>
                </a:lnTo>
                <a:lnTo>
                  <a:pt x="1962188" y="54802"/>
                </a:lnTo>
                <a:lnTo>
                  <a:pt x="1802810" y="39598"/>
                </a:lnTo>
                <a:lnTo>
                  <a:pt x="1642872" y="26178"/>
                </a:lnTo>
                <a:lnTo>
                  <a:pt x="1459992" y="14748"/>
                </a:lnTo>
                <a:lnTo>
                  <a:pt x="1287780" y="5604"/>
                </a:lnTo>
                <a:lnTo>
                  <a:pt x="1228731" y="3988"/>
                </a:lnTo>
                <a:lnTo>
                  <a:pt x="1169153" y="2590"/>
                </a:lnTo>
                <a:lnTo>
                  <a:pt x="1128761" y="1823"/>
                </a:lnTo>
                <a:lnTo>
                  <a:pt x="1287780" y="6366"/>
                </a:lnTo>
                <a:lnTo>
                  <a:pt x="1459992" y="15510"/>
                </a:lnTo>
                <a:lnTo>
                  <a:pt x="1642872" y="26940"/>
                </a:lnTo>
                <a:lnTo>
                  <a:pt x="1836420" y="44466"/>
                </a:lnTo>
                <a:lnTo>
                  <a:pt x="1985401" y="58497"/>
                </a:lnTo>
                <a:lnTo>
                  <a:pt x="2134170" y="74195"/>
                </a:lnTo>
                <a:lnTo>
                  <a:pt x="2282726" y="91509"/>
                </a:lnTo>
                <a:lnTo>
                  <a:pt x="2431070" y="110386"/>
                </a:lnTo>
                <a:lnTo>
                  <a:pt x="2579200" y="130775"/>
                </a:lnTo>
                <a:lnTo>
                  <a:pt x="2727118" y="152622"/>
                </a:lnTo>
                <a:lnTo>
                  <a:pt x="2874822" y="175877"/>
                </a:lnTo>
                <a:lnTo>
                  <a:pt x="3022313" y="200486"/>
                </a:lnTo>
                <a:lnTo>
                  <a:pt x="3169589" y="226398"/>
                </a:lnTo>
                <a:lnTo>
                  <a:pt x="3316652" y="253559"/>
                </a:lnTo>
                <a:lnTo>
                  <a:pt x="3463500" y="281919"/>
                </a:lnTo>
                <a:lnTo>
                  <a:pt x="3610134" y="311424"/>
                </a:lnTo>
                <a:lnTo>
                  <a:pt x="3756553" y="342022"/>
                </a:lnTo>
                <a:lnTo>
                  <a:pt x="3902757" y="373662"/>
                </a:lnTo>
                <a:lnTo>
                  <a:pt x="4048746" y="406290"/>
                </a:lnTo>
                <a:lnTo>
                  <a:pt x="4194519" y="439855"/>
                </a:lnTo>
                <a:lnTo>
                  <a:pt x="4340077" y="474305"/>
                </a:lnTo>
                <a:lnTo>
                  <a:pt x="4485419" y="509587"/>
                </a:lnTo>
                <a:lnTo>
                  <a:pt x="4630544" y="545649"/>
                </a:lnTo>
                <a:lnTo>
                  <a:pt x="4775454" y="582438"/>
                </a:lnTo>
                <a:lnTo>
                  <a:pt x="5118354" y="673878"/>
                </a:lnTo>
                <a:lnTo>
                  <a:pt x="5473446" y="774462"/>
                </a:lnTo>
                <a:lnTo>
                  <a:pt x="5474208" y="7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902" y="5827776"/>
            <a:ext cx="3312160" cy="651510"/>
          </a:xfrm>
          <a:custGeom>
            <a:avLst/>
            <a:gdLst/>
            <a:ahLst/>
            <a:cxnLst/>
            <a:rect l="l" t="t" r="r" b="b"/>
            <a:pathLst>
              <a:path w="3312159" h="651510">
                <a:moveTo>
                  <a:pt x="3311652" y="761"/>
                </a:moveTo>
                <a:lnTo>
                  <a:pt x="3311652" y="0"/>
                </a:lnTo>
                <a:lnTo>
                  <a:pt x="3201162" y="6857"/>
                </a:lnTo>
                <a:lnTo>
                  <a:pt x="3086100" y="15239"/>
                </a:lnTo>
                <a:lnTo>
                  <a:pt x="3047230" y="18639"/>
                </a:lnTo>
                <a:lnTo>
                  <a:pt x="3008389" y="22288"/>
                </a:lnTo>
                <a:lnTo>
                  <a:pt x="2969577" y="26179"/>
                </a:lnTo>
                <a:lnTo>
                  <a:pt x="2930793" y="30303"/>
                </a:lnTo>
                <a:lnTo>
                  <a:pt x="2892036" y="34649"/>
                </a:lnTo>
                <a:lnTo>
                  <a:pt x="2853305" y="39209"/>
                </a:lnTo>
                <a:lnTo>
                  <a:pt x="2814600" y="43974"/>
                </a:lnTo>
                <a:lnTo>
                  <a:pt x="2775920" y="48935"/>
                </a:lnTo>
                <a:lnTo>
                  <a:pt x="2737265" y="54082"/>
                </a:lnTo>
                <a:lnTo>
                  <a:pt x="2698632" y="59407"/>
                </a:lnTo>
                <a:lnTo>
                  <a:pt x="2660022" y="64900"/>
                </a:lnTo>
                <a:lnTo>
                  <a:pt x="2621434" y="70552"/>
                </a:lnTo>
                <a:lnTo>
                  <a:pt x="2582868" y="76353"/>
                </a:lnTo>
                <a:lnTo>
                  <a:pt x="2544321" y="82296"/>
                </a:lnTo>
                <a:lnTo>
                  <a:pt x="2505795" y="88370"/>
                </a:lnTo>
                <a:lnTo>
                  <a:pt x="2467287" y="94567"/>
                </a:lnTo>
                <a:lnTo>
                  <a:pt x="2428798" y="100877"/>
                </a:lnTo>
                <a:lnTo>
                  <a:pt x="2390326" y="107291"/>
                </a:lnTo>
                <a:lnTo>
                  <a:pt x="2351871" y="113800"/>
                </a:lnTo>
                <a:lnTo>
                  <a:pt x="2313432" y="120395"/>
                </a:lnTo>
                <a:lnTo>
                  <a:pt x="2039112" y="171450"/>
                </a:lnTo>
                <a:lnTo>
                  <a:pt x="1762506" y="224790"/>
                </a:lnTo>
                <a:lnTo>
                  <a:pt x="1691776" y="239405"/>
                </a:lnTo>
                <a:lnTo>
                  <a:pt x="1621118" y="254283"/>
                </a:lnTo>
                <a:lnTo>
                  <a:pt x="1550528" y="269413"/>
                </a:lnTo>
                <a:lnTo>
                  <a:pt x="1480003" y="284785"/>
                </a:lnTo>
                <a:lnTo>
                  <a:pt x="1409539" y="300388"/>
                </a:lnTo>
                <a:lnTo>
                  <a:pt x="1339132" y="316210"/>
                </a:lnTo>
                <a:lnTo>
                  <a:pt x="1268779" y="332241"/>
                </a:lnTo>
                <a:lnTo>
                  <a:pt x="1198476" y="348471"/>
                </a:lnTo>
                <a:lnTo>
                  <a:pt x="1128218" y="364887"/>
                </a:lnTo>
                <a:lnTo>
                  <a:pt x="1058003" y="381481"/>
                </a:lnTo>
                <a:lnTo>
                  <a:pt x="987827" y="398239"/>
                </a:lnTo>
                <a:lnTo>
                  <a:pt x="917686" y="415153"/>
                </a:lnTo>
                <a:lnTo>
                  <a:pt x="847576" y="432211"/>
                </a:lnTo>
                <a:lnTo>
                  <a:pt x="777494" y="449401"/>
                </a:lnTo>
                <a:lnTo>
                  <a:pt x="707436" y="466714"/>
                </a:lnTo>
                <a:lnTo>
                  <a:pt x="637398" y="484139"/>
                </a:lnTo>
                <a:lnTo>
                  <a:pt x="567377" y="501664"/>
                </a:lnTo>
                <a:lnTo>
                  <a:pt x="497369" y="519279"/>
                </a:lnTo>
                <a:lnTo>
                  <a:pt x="427371" y="536973"/>
                </a:lnTo>
                <a:lnTo>
                  <a:pt x="357378" y="554736"/>
                </a:lnTo>
                <a:lnTo>
                  <a:pt x="96012" y="624078"/>
                </a:lnTo>
                <a:lnTo>
                  <a:pt x="0" y="650748"/>
                </a:lnTo>
                <a:lnTo>
                  <a:pt x="0" y="651510"/>
                </a:lnTo>
                <a:lnTo>
                  <a:pt x="96012" y="624840"/>
                </a:lnTo>
                <a:lnTo>
                  <a:pt x="358140" y="555498"/>
                </a:lnTo>
                <a:lnTo>
                  <a:pt x="428066" y="537691"/>
                </a:lnTo>
                <a:lnTo>
                  <a:pt x="498007" y="519962"/>
                </a:lnTo>
                <a:lnTo>
                  <a:pt x="567964" y="502321"/>
                </a:lnTo>
                <a:lnTo>
                  <a:pt x="637940" y="484778"/>
                </a:lnTo>
                <a:lnTo>
                  <a:pt x="707938" y="467342"/>
                </a:lnTo>
                <a:lnTo>
                  <a:pt x="777961" y="450025"/>
                </a:lnTo>
                <a:lnTo>
                  <a:pt x="848012" y="432835"/>
                </a:lnTo>
                <a:lnTo>
                  <a:pt x="918094" y="415783"/>
                </a:lnTo>
                <a:lnTo>
                  <a:pt x="988209" y="398879"/>
                </a:lnTo>
                <a:lnTo>
                  <a:pt x="1058360" y="382133"/>
                </a:lnTo>
                <a:lnTo>
                  <a:pt x="1128551" y="365555"/>
                </a:lnTo>
                <a:lnTo>
                  <a:pt x="1198784" y="349154"/>
                </a:lnTo>
                <a:lnTo>
                  <a:pt x="1269062" y="332941"/>
                </a:lnTo>
                <a:lnTo>
                  <a:pt x="1339387" y="316926"/>
                </a:lnTo>
                <a:lnTo>
                  <a:pt x="1409764" y="301119"/>
                </a:lnTo>
                <a:lnTo>
                  <a:pt x="1480194" y="285530"/>
                </a:lnTo>
                <a:lnTo>
                  <a:pt x="1550680" y="270169"/>
                </a:lnTo>
                <a:lnTo>
                  <a:pt x="1621225" y="255045"/>
                </a:lnTo>
                <a:lnTo>
                  <a:pt x="1691833" y="240169"/>
                </a:lnTo>
                <a:lnTo>
                  <a:pt x="1762506" y="225552"/>
                </a:lnTo>
                <a:lnTo>
                  <a:pt x="2039112" y="172212"/>
                </a:lnTo>
                <a:lnTo>
                  <a:pt x="2313432" y="121157"/>
                </a:lnTo>
                <a:lnTo>
                  <a:pt x="2351871" y="114562"/>
                </a:lnTo>
                <a:lnTo>
                  <a:pt x="2390326" y="108053"/>
                </a:lnTo>
                <a:lnTo>
                  <a:pt x="2428798" y="101639"/>
                </a:lnTo>
                <a:lnTo>
                  <a:pt x="2467287" y="95329"/>
                </a:lnTo>
                <a:lnTo>
                  <a:pt x="2505795" y="89132"/>
                </a:lnTo>
                <a:lnTo>
                  <a:pt x="2544321" y="83058"/>
                </a:lnTo>
                <a:lnTo>
                  <a:pt x="2582868" y="77115"/>
                </a:lnTo>
                <a:lnTo>
                  <a:pt x="2621434" y="71314"/>
                </a:lnTo>
                <a:lnTo>
                  <a:pt x="2660022" y="65662"/>
                </a:lnTo>
                <a:lnTo>
                  <a:pt x="2698632" y="60169"/>
                </a:lnTo>
                <a:lnTo>
                  <a:pt x="2737265" y="54844"/>
                </a:lnTo>
                <a:lnTo>
                  <a:pt x="2775920" y="49697"/>
                </a:lnTo>
                <a:lnTo>
                  <a:pt x="2814600" y="44736"/>
                </a:lnTo>
                <a:lnTo>
                  <a:pt x="2853305" y="39971"/>
                </a:lnTo>
                <a:lnTo>
                  <a:pt x="2892036" y="35411"/>
                </a:lnTo>
                <a:lnTo>
                  <a:pt x="2930793" y="31065"/>
                </a:lnTo>
                <a:lnTo>
                  <a:pt x="2969577" y="26941"/>
                </a:lnTo>
                <a:lnTo>
                  <a:pt x="3008389" y="23050"/>
                </a:lnTo>
                <a:lnTo>
                  <a:pt x="3047230" y="19401"/>
                </a:lnTo>
                <a:lnTo>
                  <a:pt x="3086100" y="16001"/>
                </a:lnTo>
                <a:lnTo>
                  <a:pt x="3201162" y="7619"/>
                </a:lnTo>
                <a:lnTo>
                  <a:pt x="3311652" y="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5812535"/>
            <a:ext cx="8722995" cy="1329690"/>
          </a:xfrm>
          <a:custGeom>
            <a:avLst/>
            <a:gdLst/>
            <a:ahLst/>
            <a:cxnLst/>
            <a:rect l="l" t="t" r="r" b="b"/>
            <a:pathLst>
              <a:path w="8722995" h="1329690">
                <a:moveTo>
                  <a:pt x="8722614" y="1323594"/>
                </a:moveTo>
                <a:lnTo>
                  <a:pt x="8722614" y="569214"/>
                </a:lnTo>
                <a:lnTo>
                  <a:pt x="8718804" y="570738"/>
                </a:lnTo>
                <a:lnTo>
                  <a:pt x="8638032" y="604266"/>
                </a:lnTo>
                <a:lnTo>
                  <a:pt x="8557260" y="635508"/>
                </a:lnTo>
                <a:lnTo>
                  <a:pt x="8471916" y="664464"/>
                </a:lnTo>
                <a:lnTo>
                  <a:pt x="8415898" y="682877"/>
                </a:lnTo>
                <a:lnTo>
                  <a:pt x="8359570" y="700128"/>
                </a:lnTo>
                <a:lnTo>
                  <a:pt x="8302951" y="716251"/>
                </a:lnTo>
                <a:lnTo>
                  <a:pt x="8246059" y="731278"/>
                </a:lnTo>
                <a:lnTo>
                  <a:pt x="8188912" y="745244"/>
                </a:lnTo>
                <a:lnTo>
                  <a:pt x="8131528" y="758183"/>
                </a:lnTo>
                <a:lnTo>
                  <a:pt x="8073927" y="770129"/>
                </a:lnTo>
                <a:lnTo>
                  <a:pt x="8016127" y="781115"/>
                </a:lnTo>
                <a:lnTo>
                  <a:pt x="7958145" y="791175"/>
                </a:lnTo>
                <a:lnTo>
                  <a:pt x="7900001" y="800342"/>
                </a:lnTo>
                <a:lnTo>
                  <a:pt x="7841713" y="808652"/>
                </a:lnTo>
                <a:lnTo>
                  <a:pt x="7783299" y="816137"/>
                </a:lnTo>
                <a:lnTo>
                  <a:pt x="7724778" y="822831"/>
                </a:lnTo>
                <a:lnTo>
                  <a:pt x="7666168" y="828769"/>
                </a:lnTo>
                <a:lnTo>
                  <a:pt x="7607488" y="833983"/>
                </a:lnTo>
                <a:lnTo>
                  <a:pt x="7548756" y="838508"/>
                </a:lnTo>
                <a:lnTo>
                  <a:pt x="7489990" y="842378"/>
                </a:lnTo>
                <a:lnTo>
                  <a:pt x="7431209" y="845625"/>
                </a:lnTo>
                <a:lnTo>
                  <a:pt x="7372431" y="848286"/>
                </a:lnTo>
                <a:lnTo>
                  <a:pt x="7313676" y="850392"/>
                </a:lnTo>
                <a:lnTo>
                  <a:pt x="7181850" y="850392"/>
                </a:lnTo>
                <a:lnTo>
                  <a:pt x="7043165" y="848106"/>
                </a:lnTo>
                <a:lnTo>
                  <a:pt x="6933478" y="844773"/>
                </a:lnTo>
                <a:lnTo>
                  <a:pt x="6823735" y="839863"/>
                </a:lnTo>
                <a:lnTo>
                  <a:pt x="6713957" y="833444"/>
                </a:lnTo>
                <a:lnTo>
                  <a:pt x="6604164" y="825581"/>
                </a:lnTo>
                <a:lnTo>
                  <a:pt x="6494376" y="816341"/>
                </a:lnTo>
                <a:lnTo>
                  <a:pt x="6384612" y="805790"/>
                </a:lnTo>
                <a:lnTo>
                  <a:pt x="6274892" y="793996"/>
                </a:lnTo>
                <a:lnTo>
                  <a:pt x="6165236" y="781025"/>
                </a:lnTo>
                <a:lnTo>
                  <a:pt x="6055664" y="766943"/>
                </a:lnTo>
                <a:lnTo>
                  <a:pt x="5946195" y="751817"/>
                </a:lnTo>
                <a:lnTo>
                  <a:pt x="5836850" y="735714"/>
                </a:lnTo>
                <a:lnTo>
                  <a:pt x="5727647" y="718700"/>
                </a:lnTo>
                <a:lnTo>
                  <a:pt x="5618608" y="700841"/>
                </a:lnTo>
                <a:lnTo>
                  <a:pt x="5509752" y="682205"/>
                </a:lnTo>
                <a:lnTo>
                  <a:pt x="5401098" y="662857"/>
                </a:lnTo>
                <a:lnTo>
                  <a:pt x="5292666" y="642865"/>
                </a:lnTo>
                <a:lnTo>
                  <a:pt x="5184477" y="622295"/>
                </a:lnTo>
                <a:lnTo>
                  <a:pt x="5076549" y="601214"/>
                </a:lnTo>
                <a:lnTo>
                  <a:pt x="4968904" y="579688"/>
                </a:lnTo>
                <a:lnTo>
                  <a:pt x="4861559" y="557784"/>
                </a:lnTo>
                <a:lnTo>
                  <a:pt x="4386833" y="452628"/>
                </a:lnTo>
                <a:lnTo>
                  <a:pt x="4135374" y="394716"/>
                </a:lnTo>
                <a:lnTo>
                  <a:pt x="3874007" y="329946"/>
                </a:lnTo>
                <a:lnTo>
                  <a:pt x="3614166" y="267462"/>
                </a:lnTo>
                <a:lnTo>
                  <a:pt x="3362705" y="214122"/>
                </a:lnTo>
                <a:lnTo>
                  <a:pt x="3122676" y="164592"/>
                </a:lnTo>
                <a:lnTo>
                  <a:pt x="2892552" y="124968"/>
                </a:lnTo>
                <a:lnTo>
                  <a:pt x="2673095" y="91440"/>
                </a:lnTo>
                <a:lnTo>
                  <a:pt x="2462783" y="62484"/>
                </a:lnTo>
                <a:lnTo>
                  <a:pt x="2262378" y="39624"/>
                </a:lnTo>
                <a:lnTo>
                  <a:pt x="2072639" y="22098"/>
                </a:lnTo>
                <a:lnTo>
                  <a:pt x="1889759" y="10668"/>
                </a:lnTo>
                <a:lnTo>
                  <a:pt x="1719833" y="1524"/>
                </a:lnTo>
                <a:lnTo>
                  <a:pt x="1556003" y="0"/>
                </a:lnTo>
                <a:lnTo>
                  <a:pt x="1402079" y="0"/>
                </a:lnTo>
                <a:lnTo>
                  <a:pt x="1258061" y="3810"/>
                </a:lnTo>
                <a:lnTo>
                  <a:pt x="1121663" y="10668"/>
                </a:lnTo>
                <a:lnTo>
                  <a:pt x="993648" y="22098"/>
                </a:lnTo>
                <a:lnTo>
                  <a:pt x="874776" y="32766"/>
                </a:lnTo>
                <a:lnTo>
                  <a:pt x="762000" y="48768"/>
                </a:lnTo>
                <a:lnTo>
                  <a:pt x="659892" y="64770"/>
                </a:lnTo>
                <a:lnTo>
                  <a:pt x="563879" y="82296"/>
                </a:lnTo>
                <a:lnTo>
                  <a:pt x="478535" y="102108"/>
                </a:lnTo>
                <a:lnTo>
                  <a:pt x="397763" y="120396"/>
                </a:lnTo>
                <a:lnTo>
                  <a:pt x="327659" y="140208"/>
                </a:lnTo>
                <a:lnTo>
                  <a:pt x="263651" y="160020"/>
                </a:lnTo>
                <a:lnTo>
                  <a:pt x="206501" y="178308"/>
                </a:lnTo>
                <a:lnTo>
                  <a:pt x="156972" y="195834"/>
                </a:lnTo>
                <a:lnTo>
                  <a:pt x="114300" y="214122"/>
                </a:lnTo>
                <a:lnTo>
                  <a:pt x="51053" y="240792"/>
                </a:lnTo>
                <a:lnTo>
                  <a:pt x="12192" y="260604"/>
                </a:lnTo>
                <a:lnTo>
                  <a:pt x="0" y="267462"/>
                </a:lnTo>
                <a:lnTo>
                  <a:pt x="0" y="1329690"/>
                </a:lnTo>
                <a:lnTo>
                  <a:pt x="8718804" y="1329689"/>
                </a:lnTo>
                <a:lnTo>
                  <a:pt x="8722614" y="1323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952" y="4056126"/>
            <a:ext cx="2598420" cy="166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925" y="4146803"/>
            <a:ext cx="2057400" cy="1540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31261" y="865821"/>
            <a:ext cx="551370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1505" marR="5080" indent="-599440">
              <a:lnSpc>
                <a:spcPts val="3550"/>
              </a:lnSpc>
            </a:pPr>
            <a:r>
              <a:rPr sz="3700" b="1" i="1" spc="-5" dirty="0">
                <a:solidFill>
                  <a:srgbClr val="FFFFFF"/>
                </a:solidFill>
                <a:latin typeface="Candara"/>
                <a:cs typeface="Candara"/>
              </a:rPr>
              <a:t>Whe</a:t>
            </a:r>
            <a:r>
              <a:rPr sz="3700" b="1" i="1" dirty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3700" b="1" i="1" spc="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700" dirty="0">
                <a:solidFill>
                  <a:srgbClr val="FFFFFF"/>
                </a:solidFill>
                <a:latin typeface="Candara"/>
                <a:cs typeface="Candara"/>
              </a:rPr>
              <a:t>do</a:t>
            </a:r>
            <a:r>
              <a:rPr sz="3700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Candara"/>
                <a:cs typeface="Candara"/>
              </a:rPr>
              <a:t>th</a:t>
            </a:r>
            <a:r>
              <a:rPr sz="3700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3700" spc="-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Candara"/>
                <a:cs typeface="Candara"/>
              </a:rPr>
              <a:t>confidentiality provision</a:t>
            </a:r>
            <a:r>
              <a:rPr sz="3700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37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700" dirty="0">
                <a:solidFill>
                  <a:srgbClr val="FFFFFF"/>
                </a:solidFill>
                <a:latin typeface="Candara"/>
                <a:cs typeface="Candara"/>
              </a:rPr>
              <a:t>apply?</a:t>
            </a:r>
            <a:endParaRPr sz="37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9504" y="4047744"/>
            <a:ext cx="2602992" cy="1663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0" y="4089653"/>
            <a:ext cx="2286000" cy="1652905"/>
          </a:xfrm>
          <a:custGeom>
            <a:avLst/>
            <a:gdLst/>
            <a:ahLst/>
            <a:cxnLst/>
            <a:rect l="l" t="t" r="r" b="b"/>
            <a:pathLst>
              <a:path w="2286000" h="1652904">
                <a:moveTo>
                  <a:pt x="0" y="0"/>
                </a:moveTo>
                <a:lnTo>
                  <a:pt x="0" y="1652778"/>
                </a:lnTo>
                <a:lnTo>
                  <a:pt x="2286000" y="1652777"/>
                </a:lnTo>
                <a:lnTo>
                  <a:pt x="228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B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0" y="4089653"/>
            <a:ext cx="2286000" cy="16527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4250" y="1822450"/>
          <a:ext cx="8153399" cy="439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54"/>
                <a:gridCol w="2814827"/>
                <a:gridCol w="2620518"/>
              </a:tblGrid>
              <a:tr h="1905762">
                <a:tc>
                  <a:txBody>
                    <a:bodyPr/>
                    <a:lstStyle/>
                    <a:p>
                      <a:pPr marL="181610" marR="173355" indent="354330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C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303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0" indent="347345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B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300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FER</a:t>
                      </a:r>
                      <a:r>
                        <a:rPr sz="2400" b="1" spc="-5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1232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g</a:t>
                      </a:r>
                      <a:r>
                        <a:rPr sz="2400" b="1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99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2485643"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>
              <a:lnSpc>
                <a:spcPts val="36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he</a:t>
            </a:r>
            <a:r>
              <a:rPr sz="3150" b="1" i="1" spc="-105" dirty="0">
                <a:latin typeface="Arial Black"/>
                <a:cs typeface="Arial Black"/>
              </a:rPr>
              <a:t>n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d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confidentiality p</a:t>
            </a:r>
            <a:r>
              <a:rPr spc="45" dirty="0"/>
              <a:t>r</a:t>
            </a:r>
            <a:r>
              <a:rPr spc="-105" dirty="0"/>
              <a:t>o</a:t>
            </a:r>
            <a:r>
              <a:rPr spc="-5" dirty="0"/>
              <a:t>vision</a:t>
            </a:r>
            <a:r>
              <a:rPr dirty="0"/>
              <a:t>s</a:t>
            </a:r>
            <a:r>
              <a:rPr spc="25" dirty="0"/>
              <a:t> a</a:t>
            </a:r>
            <a:r>
              <a:rPr spc="-5" dirty="0"/>
              <a:t>pp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76567"/>
            <a:ext cx="6047740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latin typeface="Arial Narrow"/>
                <a:cs typeface="Arial Narrow"/>
              </a:rPr>
              <a:t>IDEA</a:t>
            </a:r>
            <a:r>
              <a:rPr sz="3000" b="1" spc="-8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Part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C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866775">
              <a:lnSpc>
                <a:spcPct val="100000"/>
              </a:lnSpc>
            </a:pPr>
            <a:r>
              <a:rPr sz="3000" b="1" spc="-5" dirty="0">
                <a:latin typeface="Arial Narrow"/>
                <a:cs typeface="Arial Narrow"/>
              </a:rPr>
              <a:t>Whe</a:t>
            </a:r>
            <a:r>
              <a:rPr sz="3000" b="1" dirty="0">
                <a:latin typeface="Arial Narrow"/>
                <a:cs typeface="Arial Narrow"/>
              </a:rPr>
              <a:t>n </a:t>
            </a:r>
            <a:r>
              <a:rPr sz="3000" b="1" spc="-5" dirty="0">
                <a:latin typeface="Arial Narrow"/>
                <a:cs typeface="Arial Narrow"/>
              </a:rPr>
              <a:t>th</a:t>
            </a:r>
            <a:r>
              <a:rPr sz="3000" b="1" dirty="0">
                <a:latin typeface="Arial Narrow"/>
                <a:cs typeface="Arial Narrow"/>
              </a:rPr>
              <a:t>e </a:t>
            </a:r>
            <a:r>
              <a:rPr sz="3000" b="1" spc="-5" dirty="0">
                <a:latin typeface="Arial Narrow"/>
                <a:cs typeface="Arial Narrow"/>
              </a:rPr>
              <a:t>chil</a:t>
            </a:r>
            <a:r>
              <a:rPr sz="3000" b="1" dirty="0">
                <a:latin typeface="Arial Narrow"/>
                <a:cs typeface="Arial Narrow"/>
              </a:rPr>
              <a:t>d </a:t>
            </a:r>
            <a:r>
              <a:rPr sz="3000" b="1" spc="-5" dirty="0">
                <a:latin typeface="Arial Narrow"/>
                <a:cs typeface="Arial Narrow"/>
              </a:rPr>
              <a:t>i</a:t>
            </a:r>
            <a:r>
              <a:rPr sz="3000" b="1" dirty="0">
                <a:latin typeface="Arial Narrow"/>
                <a:cs typeface="Arial Narrow"/>
              </a:rPr>
              <a:t>s </a:t>
            </a:r>
            <a:r>
              <a:rPr sz="3000" b="1" spc="-5" dirty="0">
                <a:latin typeface="Arial Narrow"/>
                <a:cs typeface="Arial Narrow"/>
              </a:rPr>
              <a:t>referre</a:t>
            </a:r>
            <a:r>
              <a:rPr sz="3000" b="1" dirty="0">
                <a:latin typeface="Arial Narrow"/>
                <a:cs typeface="Arial Narrow"/>
              </a:rPr>
              <a:t>d</a:t>
            </a:r>
            <a:r>
              <a:rPr sz="3000" b="1" spc="2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fo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2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early interventio</a:t>
            </a:r>
            <a:r>
              <a:rPr sz="3000" b="1" dirty="0">
                <a:latin typeface="Arial Narrow"/>
                <a:cs typeface="Arial Narrow"/>
              </a:rPr>
              <a:t>n</a:t>
            </a:r>
            <a:r>
              <a:rPr sz="3000" b="1" spc="1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services...</a:t>
            </a:r>
            <a:endParaRPr sz="3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Narrow"/>
                <a:cs typeface="Arial Narrow"/>
              </a:rPr>
              <a:t>Unti</a:t>
            </a:r>
            <a:r>
              <a:rPr sz="3000" b="1" dirty="0">
                <a:latin typeface="Arial Narrow"/>
                <a:cs typeface="Arial Narrow"/>
              </a:rPr>
              <a:t>l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th</a:t>
            </a:r>
            <a:r>
              <a:rPr sz="3000" b="1" dirty="0">
                <a:latin typeface="Arial Narrow"/>
                <a:cs typeface="Arial Narrow"/>
              </a:rPr>
              <a:t>e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late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o</a:t>
            </a:r>
            <a:r>
              <a:rPr sz="3000" b="1" dirty="0">
                <a:latin typeface="Arial Narrow"/>
                <a:cs typeface="Arial Narrow"/>
              </a:rPr>
              <a:t>f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whe</a:t>
            </a:r>
            <a:r>
              <a:rPr sz="3000" b="1" dirty="0">
                <a:latin typeface="Arial Narrow"/>
                <a:cs typeface="Arial Narrow"/>
              </a:rPr>
              <a:t>n</a:t>
            </a:r>
            <a:r>
              <a:rPr sz="3000" b="1" spc="-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th</a:t>
            </a:r>
            <a:r>
              <a:rPr sz="3000" b="1" dirty="0">
                <a:latin typeface="Arial Narrow"/>
                <a:cs typeface="Arial Narrow"/>
              </a:rPr>
              <a:t>e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participating agenc</a:t>
            </a:r>
            <a:r>
              <a:rPr sz="3000" b="1" dirty="0">
                <a:latin typeface="Arial Narrow"/>
                <a:cs typeface="Arial Narrow"/>
              </a:rPr>
              <a:t>y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i</a:t>
            </a:r>
            <a:r>
              <a:rPr sz="3000" b="1" dirty="0">
                <a:latin typeface="Arial Narrow"/>
                <a:cs typeface="Arial Narrow"/>
              </a:rPr>
              <a:t>s</a:t>
            </a:r>
            <a:r>
              <a:rPr sz="3000" b="1" spc="-1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n</a:t>
            </a:r>
            <a:r>
              <a:rPr sz="3000" b="1" dirty="0">
                <a:latin typeface="Arial Narrow"/>
                <a:cs typeface="Arial Narrow"/>
              </a:rPr>
              <a:t>o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longe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require</a:t>
            </a:r>
            <a:r>
              <a:rPr sz="3000" b="1" dirty="0">
                <a:latin typeface="Arial Narrow"/>
                <a:cs typeface="Arial Narrow"/>
              </a:rPr>
              <a:t>d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t</a:t>
            </a:r>
            <a:r>
              <a:rPr sz="3000" b="1" dirty="0">
                <a:latin typeface="Arial Narrow"/>
                <a:cs typeface="Arial Narrow"/>
              </a:rPr>
              <a:t>o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maintain o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n</a:t>
            </a:r>
            <a:r>
              <a:rPr sz="3000" b="1" dirty="0">
                <a:latin typeface="Arial Narrow"/>
                <a:cs typeface="Arial Narrow"/>
              </a:rPr>
              <a:t>o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longe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maintain</a:t>
            </a:r>
            <a:r>
              <a:rPr sz="3000" b="1" dirty="0">
                <a:latin typeface="Arial Narrow"/>
                <a:cs typeface="Arial Narrow"/>
              </a:rPr>
              <a:t>s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tha</a:t>
            </a:r>
            <a:r>
              <a:rPr sz="3000" b="1" dirty="0">
                <a:latin typeface="Arial Narrow"/>
                <a:cs typeface="Arial Narrow"/>
              </a:rPr>
              <a:t>t</a:t>
            </a:r>
            <a:r>
              <a:rPr sz="3000" b="1" spc="5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information unde</a:t>
            </a:r>
            <a:r>
              <a:rPr sz="3000" b="1" dirty="0">
                <a:latin typeface="Arial Narrow"/>
                <a:cs typeface="Arial Narrow"/>
              </a:rPr>
              <a:t>r</a:t>
            </a:r>
            <a:r>
              <a:rPr sz="3000" b="1" spc="-5" dirty="0">
                <a:latin typeface="Arial Narrow"/>
                <a:cs typeface="Arial Narrow"/>
              </a:rPr>
              <a:t> applicabl</a:t>
            </a:r>
            <a:r>
              <a:rPr sz="3000" b="1" dirty="0">
                <a:latin typeface="Arial Narrow"/>
                <a:cs typeface="Arial Narrow"/>
              </a:rPr>
              <a:t>e</a:t>
            </a:r>
            <a:r>
              <a:rPr sz="3000" b="1" spc="-5" dirty="0">
                <a:latin typeface="Arial Narrow"/>
                <a:cs typeface="Arial Narrow"/>
              </a:rPr>
              <a:t> Federa</a:t>
            </a:r>
            <a:r>
              <a:rPr sz="3000" b="1" dirty="0">
                <a:latin typeface="Arial Narrow"/>
                <a:cs typeface="Arial Narrow"/>
              </a:rPr>
              <a:t>l</a:t>
            </a:r>
            <a:r>
              <a:rPr sz="3000" b="1" spc="-5" dirty="0">
                <a:latin typeface="Arial Narrow"/>
                <a:cs typeface="Arial Narrow"/>
              </a:rPr>
              <a:t> an</a:t>
            </a:r>
            <a:r>
              <a:rPr sz="3000" b="1" dirty="0">
                <a:latin typeface="Arial Narrow"/>
                <a:cs typeface="Arial Narrow"/>
              </a:rPr>
              <a:t>d</a:t>
            </a:r>
            <a:r>
              <a:rPr sz="3000" b="1" spc="-5" dirty="0">
                <a:latin typeface="Arial Narrow"/>
                <a:cs typeface="Arial Narrow"/>
              </a:rPr>
              <a:t> Stat</a:t>
            </a:r>
            <a:r>
              <a:rPr sz="3000" b="1" dirty="0">
                <a:latin typeface="Arial Narrow"/>
                <a:cs typeface="Arial Narrow"/>
              </a:rPr>
              <a:t>e</a:t>
            </a:r>
            <a:r>
              <a:rPr sz="3000" b="1" spc="10" dirty="0">
                <a:latin typeface="Arial Narrow"/>
                <a:cs typeface="Arial Narrow"/>
              </a:rPr>
              <a:t> </a:t>
            </a:r>
            <a:r>
              <a:rPr sz="3000" b="1" spc="-5" dirty="0">
                <a:latin typeface="Arial Narrow"/>
                <a:cs typeface="Arial Narrow"/>
              </a:rPr>
              <a:t>laws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Arial Narrow"/>
                <a:cs typeface="Arial Narrow"/>
              </a:rPr>
              <a:t>303.401(c)(2)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>
              <a:lnSpc>
                <a:spcPts val="36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he</a:t>
            </a:r>
            <a:r>
              <a:rPr sz="3150" b="1" i="1" spc="-105" dirty="0">
                <a:latin typeface="Arial Black"/>
                <a:cs typeface="Arial Black"/>
              </a:rPr>
              <a:t>n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d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confidentiality p</a:t>
            </a:r>
            <a:r>
              <a:rPr spc="45" dirty="0"/>
              <a:t>r</a:t>
            </a:r>
            <a:r>
              <a:rPr spc="-105" dirty="0"/>
              <a:t>o</a:t>
            </a:r>
            <a:r>
              <a:rPr spc="-5" dirty="0"/>
              <a:t>vision</a:t>
            </a:r>
            <a:r>
              <a:rPr dirty="0"/>
              <a:t>s</a:t>
            </a:r>
            <a:r>
              <a:rPr spc="25" dirty="0"/>
              <a:t> a</a:t>
            </a:r>
            <a:r>
              <a:rPr spc="-5" dirty="0"/>
              <a:t>pp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3502" y="2156813"/>
            <a:ext cx="6015990" cy="287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Arial Narrow"/>
                <a:cs typeface="Arial Narrow"/>
              </a:rPr>
              <a:t>IDEA</a:t>
            </a:r>
            <a:r>
              <a:rPr sz="3200" b="1" spc="-9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Part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B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confidentiality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provisions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18465">
              <a:lnSpc>
                <a:spcPct val="100000"/>
              </a:lnSpc>
            </a:pPr>
            <a:r>
              <a:rPr sz="3200" b="1" spc="-15" dirty="0">
                <a:latin typeface="Arial Narrow"/>
                <a:cs typeface="Arial Narrow"/>
              </a:rPr>
              <a:t>Apply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to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records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that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are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collected, maintained,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used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15" dirty="0">
                <a:latin typeface="Arial Narrow"/>
                <a:cs typeface="Arial Narrow"/>
              </a:rPr>
              <a:t>300.610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through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300.626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marR="5080">
              <a:lnSpc>
                <a:spcPts val="36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he</a:t>
            </a:r>
            <a:r>
              <a:rPr sz="3150" b="1" i="1" spc="-105" dirty="0">
                <a:latin typeface="Arial Black"/>
                <a:cs typeface="Arial Black"/>
              </a:rPr>
              <a:t>n</a:t>
            </a:r>
            <a:r>
              <a:rPr sz="3150" b="1" i="1" spc="-50" dirty="0">
                <a:latin typeface="Arial Black"/>
                <a:cs typeface="Arial Black"/>
              </a:rPr>
              <a:t> </a:t>
            </a:r>
            <a:r>
              <a:rPr spc="-5" dirty="0"/>
              <a:t>d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confidentiality p</a:t>
            </a:r>
            <a:r>
              <a:rPr spc="45" dirty="0"/>
              <a:t>r</a:t>
            </a:r>
            <a:r>
              <a:rPr spc="-105" dirty="0"/>
              <a:t>o</a:t>
            </a:r>
            <a:r>
              <a:rPr spc="-5" dirty="0"/>
              <a:t>vision</a:t>
            </a:r>
            <a:r>
              <a:rPr dirty="0"/>
              <a:t>s</a:t>
            </a:r>
            <a:r>
              <a:rPr spc="25" dirty="0"/>
              <a:t> a</a:t>
            </a:r>
            <a:r>
              <a:rPr spc="-5" dirty="0"/>
              <a:t>pp</a:t>
            </a:r>
            <a:r>
              <a:rPr spc="55" dirty="0"/>
              <a:t>l</a:t>
            </a:r>
            <a:r>
              <a:rPr spc="-5" dirty="0"/>
              <a:t>y?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701" y="2157575"/>
            <a:ext cx="6466205" cy="287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latin typeface="Arial Narrow"/>
                <a:cs typeface="Arial Narrow"/>
              </a:rPr>
              <a:t>FER</a:t>
            </a:r>
            <a:r>
              <a:rPr sz="3200" b="1" spc="-215" dirty="0">
                <a:latin typeface="Arial Narrow"/>
                <a:cs typeface="Arial Narrow"/>
              </a:rPr>
              <a:t>P</a:t>
            </a:r>
            <a:r>
              <a:rPr sz="3200" b="1" spc="-20" dirty="0">
                <a:latin typeface="Arial Narrow"/>
                <a:cs typeface="Arial Narrow"/>
              </a:rPr>
              <a:t>A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25" dirty="0">
                <a:latin typeface="Arial Narrow"/>
                <a:cs typeface="Arial Narrow"/>
              </a:rPr>
              <a:t>Whe</a:t>
            </a:r>
            <a:r>
              <a:rPr sz="3200" b="1" spc="-20" dirty="0">
                <a:latin typeface="Arial Narrow"/>
                <a:cs typeface="Arial Narrow"/>
              </a:rPr>
              <a:t>n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th</a:t>
            </a:r>
            <a:r>
              <a:rPr sz="3200" b="1" spc="-15" dirty="0">
                <a:latin typeface="Arial Narrow"/>
                <a:cs typeface="Arial Narrow"/>
              </a:rPr>
              <a:t>e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studen</a:t>
            </a:r>
            <a:r>
              <a:rPr sz="3200" b="1" spc="-10" dirty="0">
                <a:latin typeface="Arial Narrow"/>
                <a:cs typeface="Arial Narrow"/>
              </a:rPr>
              <a:t>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is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“in attendanc</a:t>
            </a:r>
            <a:r>
              <a:rPr sz="3200" b="1" spc="-15" dirty="0">
                <a:latin typeface="Arial Narrow"/>
                <a:cs typeface="Arial Narrow"/>
              </a:rPr>
              <a:t>e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a</a:t>
            </a:r>
            <a:r>
              <a:rPr sz="3200" b="1" spc="-10" dirty="0">
                <a:latin typeface="Arial Narrow"/>
                <a:cs typeface="Arial Narrow"/>
              </a:rPr>
              <a:t>t</a:t>
            </a:r>
            <a:r>
              <a:rPr sz="3200" b="1" spc="10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an</a:t>
            </a:r>
            <a:r>
              <a:rPr sz="3200" b="1" spc="-15" dirty="0">
                <a:latin typeface="Arial Narrow"/>
                <a:cs typeface="Arial Narrow"/>
              </a:rPr>
              <a:t> educational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agency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institution”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latin typeface="Arial Narrow"/>
                <a:cs typeface="Arial Narrow"/>
              </a:rPr>
              <a:t>99.</a:t>
            </a:r>
            <a:r>
              <a:rPr sz="3200" b="1" spc="-15" dirty="0">
                <a:latin typeface="Arial Narrow"/>
                <a:cs typeface="Arial Narrow"/>
              </a:rPr>
              <a:t>3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(Definition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o</a:t>
            </a:r>
            <a:r>
              <a:rPr sz="3200" b="1" spc="-10" dirty="0">
                <a:latin typeface="Arial Narrow"/>
                <a:cs typeface="Arial Narrow"/>
              </a:rPr>
              <a:t>f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student)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8696706" cy="603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2052" y="5956553"/>
            <a:ext cx="2879598" cy="71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0004" y="5828939"/>
            <a:ext cx="5551931" cy="849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553" y="5841221"/>
            <a:ext cx="5474335" cy="774700"/>
          </a:xfrm>
          <a:custGeom>
            <a:avLst/>
            <a:gdLst/>
            <a:ahLst/>
            <a:cxnLst/>
            <a:rect l="l" t="t" r="r" b="b"/>
            <a:pathLst>
              <a:path w="5474334" h="774700">
                <a:moveTo>
                  <a:pt x="208473" y="41899"/>
                </a:moveTo>
                <a:lnTo>
                  <a:pt x="135460" y="52366"/>
                </a:lnTo>
                <a:lnTo>
                  <a:pt x="76962" y="61992"/>
                </a:lnTo>
                <a:lnTo>
                  <a:pt x="19050" y="72660"/>
                </a:lnTo>
                <a:lnTo>
                  <a:pt x="0" y="77232"/>
                </a:lnTo>
                <a:lnTo>
                  <a:pt x="0" y="77994"/>
                </a:lnTo>
                <a:lnTo>
                  <a:pt x="19050" y="73422"/>
                </a:lnTo>
                <a:lnTo>
                  <a:pt x="76962" y="62754"/>
                </a:lnTo>
                <a:lnTo>
                  <a:pt x="174498" y="46752"/>
                </a:lnTo>
                <a:lnTo>
                  <a:pt x="208473" y="41899"/>
                </a:lnTo>
                <a:close/>
              </a:path>
              <a:path w="5474334" h="774700">
                <a:moveTo>
                  <a:pt x="313534" y="29197"/>
                </a:moveTo>
                <a:lnTo>
                  <a:pt x="238506" y="37608"/>
                </a:lnTo>
                <a:lnTo>
                  <a:pt x="208473" y="41899"/>
                </a:lnTo>
                <a:lnTo>
                  <a:pt x="254156" y="35970"/>
                </a:lnTo>
                <a:lnTo>
                  <a:pt x="313534" y="29197"/>
                </a:lnTo>
                <a:close/>
              </a:path>
              <a:path w="5474334" h="774700">
                <a:moveTo>
                  <a:pt x="1126659" y="1783"/>
                </a:moveTo>
                <a:lnTo>
                  <a:pt x="1109108" y="1450"/>
                </a:lnTo>
                <a:lnTo>
                  <a:pt x="1048658" y="610"/>
                </a:lnTo>
                <a:lnTo>
                  <a:pt x="987865" y="113"/>
                </a:lnTo>
                <a:lnTo>
                  <a:pt x="926790" y="0"/>
                </a:lnTo>
                <a:lnTo>
                  <a:pt x="865497" y="311"/>
                </a:lnTo>
                <a:lnTo>
                  <a:pt x="804047" y="1090"/>
                </a:lnTo>
                <a:lnTo>
                  <a:pt x="742501" y="2377"/>
                </a:lnTo>
                <a:lnTo>
                  <a:pt x="680923" y="4214"/>
                </a:lnTo>
                <a:lnTo>
                  <a:pt x="619373" y="6642"/>
                </a:lnTo>
                <a:lnTo>
                  <a:pt x="557915" y="9704"/>
                </a:lnTo>
                <a:lnTo>
                  <a:pt x="496609" y="13441"/>
                </a:lnTo>
                <a:lnTo>
                  <a:pt x="435518" y="17895"/>
                </a:lnTo>
                <a:lnTo>
                  <a:pt x="374705" y="23107"/>
                </a:lnTo>
                <a:lnTo>
                  <a:pt x="313534" y="29197"/>
                </a:lnTo>
                <a:lnTo>
                  <a:pt x="396240" y="22368"/>
                </a:lnTo>
                <a:lnTo>
                  <a:pt x="491490" y="15510"/>
                </a:lnTo>
                <a:lnTo>
                  <a:pt x="595884" y="8652"/>
                </a:lnTo>
                <a:lnTo>
                  <a:pt x="713232" y="4080"/>
                </a:lnTo>
                <a:lnTo>
                  <a:pt x="840486" y="1794"/>
                </a:lnTo>
                <a:lnTo>
                  <a:pt x="979169" y="270"/>
                </a:lnTo>
                <a:lnTo>
                  <a:pt x="1126659" y="1783"/>
                </a:lnTo>
                <a:close/>
              </a:path>
              <a:path w="5474334" h="774700">
                <a:moveTo>
                  <a:pt x="5474208" y="773700"/>
                </a:moveTo>
                <a:lnTo>
                  <a:pt x="5118354" y="673116"/>
                </a:lnTo>
                <a:lnTo>
                  <a:pt x="4776216" y="581676"/>
                </a:lnTo>
                <a:lnTo>
                  <a:pt x="4620761" y="542146"/>
                </a:lnTo>
                <a:lnTo>
                  <a:pt x="4465396" y="503579"/>
                </a:lnTo>
                <a:lnTo>
                  <a:pt x="4310084" y="466021"/>
                </a:lnTo>
                <a:lnTo>
                  <a:pt x="4154788" y="429519"/>
                </a:lnTo>
                <a:lnTo>
                  <a:pt x="3999473" y="394117"/>
                </a:lnTo>
                <a:lnTo>
                  <a:pt x="3844103" y="359862"/>
                </a:lnTo>
                <a:lnTo>
                  <a:pt x="3688641" y="326798"/>
                </a:lnTo>
                <a:lnTo>
                  <a:pt x="3533052" y="294972"/>
                </a:lnTo>
                <a:lnTo>
                  <a:pt x="3377298" y="264428"/>
                </a:lnTo>
                <a:lnTo>
                  <a:pt x="3221345" y="235214"/>
                </a:lnTo>
                <a:lnTo>
                  <a:pt x="3065156" y="207374"/>
                </a:lnTo>
                <a:lnTo>
                  <a:pt x="2908694" y="180953"/>
                </a:lnTo>
                <a:lnTo>
                  <a:pt x="2751925" y="155998"/>
                </a:lnTo>
                <a:lnTo>
                  <a:pt x="2594811" y="132555"/>
                </a:lnTo>
                <a:lnTo>
                  <a:pt x="2437316" y="110667"/>
                </a:lnTo>
                <a:lnTo>
                  <a:pt x="2279405" y="90383"/>
                </a:lnTo>
                <a:lnTo>
                  <a:pt x="2121041" y="71746"/>
                </a:lnTo>
                <a:lnTo>
                  <a:pt x="1962188" y="54802"/>
                </a:lnTo>
                <a:lnTo>
                  <a:pt x="1802810" y="39598"/>
                </a:lnTo>
                <a:lnTo>
                  <a:pt x="1642872" y="26178"/>
                </a:lnTo>
                <a:lnTo>
                  <a:pt x="1459992" y="14748"/>
                </a:lnTo>
                <a:lnTo>
                  <a:pt x="1287780" y="5604"/>
                </a:lnTo>
                <a:lnTo>
                  <a:pt x="1228731" y="3988"/>
                </a:lnTo>
                <a:lnTo>
                  <a:pt x="1169153" y="2590"/>
                </a:lnTo>
                <a:lnTo>
                  <a:pt x="1128761" y="1823"/>
                </a:lnTo>
                <a:lnTo>
                  <a:pt x="1287780" y="6366"/>
                </a:lnTo>
                <a:lnTo>
                  <a:pt x="1459992" y="15510"/>
                </a:lnTo>
                <a:lnTo>
                  <a:pt x="1642872" y="26940"/>
                </a:lnTo>
                <a:lnTo>
                  <a:pt x="1836420" y="44466"/>
                </a:lnTo>
                <a:lnTo>
                  <a:pt x="1985401" y="58497"/>
                </a:lnTo>
                <a:lnTo>
                  <a:pt x="2134170" y="74195"/>
                </a:lnTo>
                <a:lnTo>
                  <a:pt x="2282726" y="91509"/>
                </a:lnTo>
                <a:lnTo>
                  <a:pt x="2431070" y="110386"/>
                </a:lnTo>
                <a:lnTo>
                  <a:pt x="2579200" y="130775"/>
                </a:lnTo>
                <a:lnTo>
                  <a:pt x="2727118" y="152622"/>
                </a:lnTo>
                <a:lnTo>
                  <a:pt x="2874822" y="175877"/>
                </a:lnTo>
                <a:lnTo>
                  <a:pt x="3022313" y="200486"/>
                </a:lnTo>
                <a:lnTo>
                  <a:pt x="3169589" y="226398"/>
                </a:lnTo>
                <a:lnTo>
                  <a:pt x="3316652" y="253559"/>
                </a:lnTo>
                <a:lnTo>
                  <a:pt x="3463500" y="281919"/>
                </a:lnTo>
                <a:lnTo>
                  <a:pt x="3610134" y="311424"/>
                </a:lnTo>
                <a:lnTo>
                  <a:pt x="3756553" y="342022"/>
                </a:lnTo>
                <a:lnTo>
                  <a:pt x="3902757" y="373662"/>
                </a:lnTo>
                <a:lnTo>
                  <a:pt x="4048746" y="406290"/>
                </a:lnTo>
                <a:lnTo>
                  <a:pt x="4194519" y="439855"/>
                </a:lnTo>
                <a:lnTo>
                  <a:pt x="4340077" y="474305"/>
                </a:lnTo>
                <a:lnTo>
                  <a:pt x="4485419" y="509587"/>
                </a:lnTo>
                <a:lnTo>
                  <a:pt x="4630544" y="545649"/>
                </a:lnTo>
                <a:lnTo>
                  <a:pt x="4775454" y="582438"/>
                </a:lnTo>
                <a:lnTo>
                  <a:pt x="5118354" y="673878"/>
                </a:lnTo>
                <a:lnTo>
                  <a:pt x="5473446" y="774462"/>
                </a:lnTo>
                <a:lnTo>
                  <a:pt x="5474208" y="7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3902" y="5827776"/>
            <a:ext cx="3312160" cy="651510"/>
          </a:xfrm>
          <a:custGeom>
            <a:avLst/>
            <a:gdLst/>
            <a:ahLst/>
            <a:cxnLst/>
            <a:rect l="l" t="t" r="r" b="b"/>
            <a:pathLst>
              <a:path w="3312159" h="651510">
                <a:moveTo>
                  <a:pt x="3311652" y="761"/>
                </a:moveTo>
                <a:lnTo>
                  <a:pt x="3311652" y="0"/>
                </a:lnTo>
                <a:lnTo>
                  <a:pt x="3201162" y="6857"/>
                </a:lnTo>
                <a:lnTo>
                  <a:pt x="3086100" y="15239"/>
                </a:lnTo>
                <a:lnTo>
                  <a:pt x="3047230" y="18639"/>
                </a:lnTo>
                <a:lnTo>
                  <a:pt x="3008389" y="22288"/>
                </a:lnTo>
                <a:lnTo>
                  <a:pt x="2969577" y="26179"/>
                </a:lnTo>
                <a:lnTo>
                  <a:pt x="2930793" y="30303"/>
                </a:lnTo>
                <a:lnTo>
                  <a:pt x="2892036" y="34649"/>
                </a:lnTo>
                <a:lnTo>
                  <a:pt x="2853305" y="39209"/>
                </a:lnTo>
                <a:lnTo>
                  <a:pt x="2814600" y="43974"/>
                </a:lnTo>
                <a:lnTo>
                  <a:pt x="2775920" y="48935"/>
                </a:lnTo>
                <a:lnTo>
                  <a:pt x="2737265" y="54082"/>
                </a:lnTo>
                <a:lnTo>
                  <a:pt x="2698632" y="59407"/>
                </a:lnTo>
                <a:lnTo>
                  <a:pt x="2660022" y="64900"/>
                </a:lnTo>
                <a:lnTo>
                  <a:pt x="2621434" y="70552"/>
                </a:lnTo>
                <a:lnTo>
                  <a:pt x="2582868" y="76353"/>
                </a:lnTo>
                <a:lnTo>
                  <a:pt x="2544321" y="82296"/>
                </a:lnTo>
                <a:lnTo>
                  <a:pt x="2505795" y="88370"/>
                </a:lnTo>
                <a:lnTo>
                  <a:pt x="2467287" y="94567"/>
                </a:lnTo>
                <a:lnTo>
                  <a:pt x="2428798" y="100877"/>
                </a:lnTo>
                <a:lnTo>
                  <a:pt x="2390326" y="107291"/>
                </a:lnTo>
                <a:lnTo>
                  <a:pt x="2351871" y="113800"/>
                </a:lnTo>
                <a:lnTo>
                  <a:pt x="2313432" y="120395"/>
                </a:lnTo>
                <a:lnTo>
                  <a:pt x="2039112" y="171450"/>
                </a:lnTo>
                <a:lnTo>
                  <a:pt x="1762506" y="224790"/>
                </a:lnTo>
                <a:lnTo>
                  <a:pt x="1691776" y="239405"/>
                </a:lnTo>
                <a:lnTo>
                  <a:pt x="1621118" y="254283"/>
                </a:lnTo>
                <a:lnTo>
                  <a:pt x="1550528" y="269413"/>
                </a:lnTo>
                <a:lnTo>
                  <a:pt x="1480003" y="284785"/>
                </a:lnTo>
                <a:lnTo>
                  <a:pt x="1409539" y="300388"/>
                </a:lnTo>
                <a:lnTo>
                  <a:pt x="1339132" y="316210"/>
                </a:lnTo>
                <a:lnTo>
                  <a:pt x="1268779" y="332241"/>
                </a:lnTo>
                <a:lnTo>
                  <a:pt x="1198476" y="348471"/>
                </a:lnTo>
                <a:lnTo>
                  <a:pt x="1128218" y="364887"/>
                </a:lnTo>
                <a:lnTo>
                  <a:pt x="1058003" y="381481"/>
                </a:lnTo>
                <a:lnTo>
                  <a:pt x="987827" y="398239"/>
                </a:lnTo>
                <a:lnTo>
                  <a:pt x="917686" y="415153"/>
                </a:lnTo>
                <a:lnTo>
                  <a:pt x="847576" y="432211"/>
                </a:lnTo>
                <a:lnTo>
                  <a:pt x="777494" y="449401"/>
                </a:lnTo>
                <a:lnTo>
                  <a:pt x="707436" y="466714"/>
                </a:lnTo>
                <a:lnTo>
                  <a:pt x="637398" y="484139"/>
                </a:lnTo>
                <a:lnTo>
                  <a:pt x="567377" y="501664"/>
                </a:lnTo>
                <a:lnTo>
                  <a:pt x="497369" y="519279"/>
                </a:lnTo>
                <a:lnTo>
                  <a:pt x="427371" y="536973"/>
                </a:lnTo>
                <a:lnTo>
                  <a:pt x="357378" y="554736"/>
                </a:lnTo>
                <a:lnTo>
                  <a:pt x="96012" y="624078"/>
                </a:lnTo>
                <a:lnTo>
                  <a:pt x="0" y="650748"/>
                </a:lnTo>
                <a:lnTo>
                  <a:pt x="0" y="651510"/>
                </a:lnTo>
                <a:lnTo>
                  <a:pt x="96012" y="624840"/>
                </a:lnTo>
                <a:lnTo>
                  <a:pt x="358140" y="555498"/>
                </a:lnTo>
                <a:lnTo>
                  <a:pt x="428066" y="537691"/>
                </a:lnTo>
                <a:lnTo>
                  <a:pt x="498007" y="519962"/>
                </a:lnTo>
                <a:lnTo>
                  <a:pt x="567964" y="502321"/>
                </a:lnTo>
                <a:lnTo>
                  <a:pt x="637940" y="484778"/>
                </a:lnTo>
                <a:lnTo>
                  <a:pt x="707938" y="467342"/>
                </a:lnTo>
                <a:lnTo>
                  <a:pt x="777961" y="450025"/>
                </a:lnTo>
                <a:lnTo>
                  <a:pt x="848012" y="432835"/>
                </a:lnTo>
                <a:lnTo>
                  <a:pt x="918094" y="415783"/>
                </a:lnTo>
                <a:lnTo>
                  <a:pt x="988209" y="398879"/>
                </a:lnTo>
                <a:lnTo>
                  <a:pt x="1058360" y="382133"/>
                </a:lnTo>
                <a:lnTo>
                  <a:pt x="1128551" y="365555"/>
                </a:lnTo>
                <a:lnTo>
                  <a:pt x="1198784" y="349154"/>
                </a:lnTo>
                <a:lnTo>
                  <a:pt x="1269062" y="332941"/>
                </a:lnTo>
                <a:lnTo>
                  <a:pt x="1339387" y="316926"/>
                </a:lnTo>
                <a:lnTo>
                  <a:pt x="1409764" y="301119"/>
                </a:lnTo>
                <a:lnTo>
                  <a:pt x="1480194" y="285530"/>
                </a:lnTo>
                <a:lnTo>
                  <a:pt x="1550680" y="270169"/>
                </a:lnTo>
                <a:lnTo>
                  <a:pt x="1621225" y="255045"/>
                </a:lnTo>
                <a:lnTo>
                  <a:pt x="1691833" y="240169"/>
                </a:lnTo>
                <a:lnTo>
                  <a:pt x="1762506" y="225552"/>
                </a:lnTo>
                <a:lnTo>
                  <a:pt x="2039112" y="172212"/>
                </a:lnTo>
                <a:lnTo>
                  <a:pt x="2313432" y="121157"/>
                </a:lnTo>
                <a:lnTo>
                  <a:pt x="2351871" y="114562"/>
                </a:lnTo>
                <a:lnTo>
                  <a:pt x="2390326" y="108053"/>
                </a:lnTo>
                <a:lnTo>
                  <a:pt x="2428798" y="101639"/>
                </a:lnTo>
                <a:lnTo>
                  <a:pt x="2467287" y="95329"/>
                </a:lnTo>
                <a:lnTo>
                  <a:pt x="2505795" y="89132"/>
                </a:lnTo>
                <a:lnTo>
                  <a:pt x="2544321" y="83058"/>
                </a:lnTo>
                <a:lnTo>
                  <a:pt x="2582868" y="77115"/>
                </a:lnTo>
                <a:lnTo>
                  <a:pt x="2621434" y="71314"/>
                </a:lnTo>
                <a:lnTo>
                  <a:pt x="2660022" y="65662"/>
                </a:lnTo>
                <a:lnTo>
                  <a:pt x="2698632" y="60169"/>
                </a:lnTo>
                <a:lnTo>
                  <a:pt x="2737265" y="54844"/>
                </a:lnTo>
                <a:lnTo>
                  <a:pt x="2775920" y="49697"/>
                </a:lnTo>
                <a:lnTo>
                  <a:pt x="2814600" y="44736"/>
                </a:lnTo>
                <a:lnTo>
                  <a:pt x="2853305" y="39971"/>
                </a:lnTo>
                <a:lnTo>
                  <a:pt x="2892036" y="35411"/>
                </a:lnTo>
                <a:lnTo>
                  <a:pt x="2930793" y="31065"/>
                </a:lnTo>
                <a:lnTo>
                  <a:pt x="2969577" y="26941"/>
                </a:lnTo>
                <a:lnTo>
                  <a:pt x="3008389" y="23050"/>
                </a:lnTo>
                <a:lnTo>
                  <a:pt x="3047230" y="19401"/>
                </a:lnTo>
                <a:lnTo>
                  <a:pt x="3086100" y="16001"/>
                </a:lnTo>
                <a:lnTo>
                  <a:pt x="3201162" y="7619"/>
                </a:lnTo>
                <a:lnTo>
                  <a:pt x="3311652" y="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036" y="5812535"/>
            <a:ext cx="8722995" cy="1329690"/>
          </a:xfrm>
          <a:custGeom>
            <a:avLst/>
            <a:gdLst/>
            <a:ahLst/>
            <a:cxnLst/>
            <a:rect l="l" t="t" r="r" b="b"/>
            <a:pathLst>
              <a:path w="8722995" h="1329690">
                <a:moveTo>
                  <a:pt x="8722614" y="1323594"/>
                </a:moveTo>
                <a:lnTo>
                  <a:pt x="8722614" y="569214"/>
                </a:lnTo>
                <a:lnTo>
                  <a:pt x="8718804" y="570738"/>
                </a:lnTo>
                <a:lnTo>
                  <a:pt x="8638032" y="604266"/>
                </a:lnTo>
                <a:lnTo>
                  <a:pt x="8557260" y="635508"/>
                </a:lnTo>
                <a:lnTo>
                  <a:pt x="8471916" y="664464"/>
                </a:lnTo>
                <a:lnTo>
                  <a:pt x="8415898" y="682877"/>
                </a:lnTo>
                <a:lnTo>
                  <a:pt x="8359570" y="700128"/>
                </a:lnTo>
                <a:lnTo>
                  <a:pt x="8302951" y="716251"/>
                </a:lnTo>
                <a:lnTo>
                  <a:pt x="8246059" y="731278"/>
                </a:lnTo>
                <a:lnTo>
                  <a:pt x="8188912" y="745244"/>
                </a:lnTo>
                <a:lnTo>
                  <a:pt x="8131528" y="758183"/>
                </a:lnTo>
                <a:lnTo>
                  <a:pt x="8073927" y="770129"/>
                </a:lnTo>
                <a:lnTo>
                  <a:pt x="8016127" y="781115"/>
                </a:lnTo>
                <a:lnTo>
                  <a:pt x="7958145" y="791175"/>
                </a:lnTo>
                <a:lnTo>
                  <a:pt x="7900001" y="800342"/>
                </a:lnTo>
                <a:lnTo>
                  <a:pt x="7841713" y="808652"/>
                </a:lnTo>
                <a:lnTo>
                  <a:pt x="7783299" y="816137"/>
                </a:lnTo>
                <a:lnTo>
                  <a:pt x="7724778" y="822831"/>
                </a:lnTo>
                <a:lnTo>
                  <a:pt x="7666168" y="828769"/>
                </a:lnTo>
                <a:lnTo>
                  <a:pt x="7607488" y="833983"/>
                </a:lnTo>
                <a:lnTo>
                  <a:pt x="7548756" y="838508"/>
                </a:lnTo>
                <a:lnTo>
                  <a:pt x="7489990" y="842378"/>
                </a:lnTo>
                <a:lnTo>
                  <a:pt x="7431209" y="845625"/>
                </a:lnTo>
                <a:lnTo>
                  <a:pt x="7372431" y="848286"/>
                </a:lnTo>
                <a:lnTo>
                  <a:pt x="7313676" y="850392"/>
                </a:lnTo>
                <a:lnTo>
                  <a:pt x="7181850" y="850392"/>
                </a:lnTo>
                <a:lnTo>
                  <a:pt x="7043165" y="848106"/>
                </a:lnTo>
                <a:lnTo>
                  <a:pt x="6933478" y="844773"/>
                </a:lnTo>
                <a:lnTo>
                  <a:pt x="6823735" y="839863"/>
                </a:lnTo>
                <a:lnTo>
                  <a:pt x="6713957" y="833444"/>
                </a:lnTo>
                <a:lnTo>
                  <a:pt x="6604164" y="825581"/>
                </a:lnTo>
                <a:lnTo>
                  <a:pt x="6494376" y="816341"/>
                </a:lnTo>
                <a:lnTo>
                  <a:pt x="6384612" y="805790"/>
                </a:lnTo>
                <a:lnTo>
                  <a:pt x="6274892" y="793996"/>
                </a:lnTo>
                <a:lnTo>
                  <a:pt x="6165236" y="781025"/>
                </a:lnTo>
                <a:lnTo>
                  <a:pt x="6055664" y="766943"/>
                </a:lnTo>
                <a:lnTo>
                  <a:pt x="5946195" y="751817"/>
                </a:lnTo>
                <a:lnTo>
                  <a:pt x="5836850" y="735714"/>
                </a:lnTo>
                <a:lnTo>
                  <a:pt x="5727647" y="718700"/>
                </a:lnTo>
                <a:lnTo>
                  <a:pt x="5618608" y="700841"/>
                </a:lnTo>
                <a:lnTo>
                  <a:pt x="5509752" y="682205"/>
                </a:lnTo>
                <a:lnTo>
                  <a:pt x="5401098" y="662857"/>
                </a:lnTo>
                <a:lnTo>
                  <a:pt x="5292666" y="642865"/>
                </a:lnTo>
                <a:lnTo>
                  <a:pt x="5184477" y="622295"/>
                </a:lnTo>
                <a:lnTo>
                  <a:pt x="5076549" y="601214"/>
                </a:lnTo>
                <a:lnTo>
                  <a:pt x="4968904" y="579688"/>
                </a:lnTo>
                <a:lnTo>
                  <a:pt x="4861559" y="557784"/>
                </a:lnTo>
                <a:lnTo>
                  <a:pt x="4386833" y="452628"/>
                </a:lnTo>
                <a:lnTo>
                  <a:pt x="4135374" y="394716"/>
                </a:lnTo>
                <a:lnTo>
                  <a:pt x="3874007" y="329946"/>
                </a:lnTo>
                <a:lnTo>
                  <a:pt x="3614166" y="267462"/>
                </a:lnTo>
                <a:lnTo>
                  <a:pt x="3362705" y="214122"/>
                </a:lnTo>
                <a:lnTo>
                  <a:pt x="3122676" y="164592"/>
                </a:lnTo>
                <a:lnTo>
                  <a:pt x="2892552" y="124968"/>
                </a:lnTo>
                <a:lnTo>
                  <a:pt x="2673095" y="91440"/>
                </a:lnTo>
                <a:lnTo>
                  <a:pt x="2462783" y="62484"/>
                </a:lnTo>
                <a:lnTo>
                  <a:pt x="2262378" y="39624"/>
                </a:lnTo>
                <a:lnTo>
                  <a:pt x="2072639" y="22098"/>
                </a:lnTo>
                <a:lnTo>
                  <a:pt x="1889759" y="10668"/>
                </a:lnTo>
                <a:lnTo>
                  <a:pt x="1719833" y="1524"/>
                </a:lnTo>
                <a:lnTo>
                  <a:pt x="1556003" y="0"/>
                </a:lnTo>
                <a:lnTo>
                  <a:pt x="1402079" y="0"/>
                </a:lnTo>
                <a:lnTo>
                  <a:pt x="1258061" y="3810"/>
                </a:lnTo>
                <a:lnTo>
                  <a:pt x="1121663" y="10668"/>
                </a:lnTo>
                <a:lnTo>
                  <a:pt x="993648" y="22098"/>
                </a:lnTo>
                <a:lnTo>
                  <a:pt x="874776" y="32766"/>
                </a:lnTo>
                <a:lnTo>
                  <a:pt x="762000" y="48768"/>
                </a:lnTo>
                <a:lnTo>
                  <a:pt x="659892" y="64770"/>
                </a:lnTo>
                <a:lnTo>
                  <a:pt x="563879" y="82296"/>
                </a:lnTo>
                <a:lnTo>
                  <a:pt x="478535" y="102108"/>
                </a:lnTo>
                <a:lnTo>
                  <a:pt x="397763" y="120396"/>
                </a:lnTo>
                <a:lnTo>
                  <a:pt x="327659" y="140208"/>
                </a:lnTo>
                <a:lnTo>
                  <a:pt x="263651" y="160020"/>
                </a:lnTo>
                <a:lnTo>
                  <a:pt x="206501" y="178308"/>
                </a:lnTo>
                <a:lnTo>
                  <a:pt x="156972" y="195834"/>
                </a:lnTo>
                <a:lnTo>
                  <a:pt x="114300" y="214122"/>
                </a:lnTo>
                <a:lnTo>
                  <a:pt x="51053" y="240792"/>
                </a:lnTo>
                <a:lnTo>
                  <a:pt x="12192" y="260604"/>
                </a:lnTo>
                <a:lnTo>
                  <a:pt x="0" y="267462"/>
                </a:lnTo>
                <a:lnTo>
                  <a:pt x="0" y="1329690"/>
                </a:lnTo>
                <a:lnTo>
                  <a:pt x="8718804" y="1329689"/>
                </a:lnTo>
                <a:lnTo>
                  <a:pt x="8722614" y="1323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952" y="4056126"/>
            <a:ext cx="2598420" cy="1663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5600" y="4062983"/>
            <a:ext cx="2286000" cy="1652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2925" y="4146803"/>
            <a:ext cx="2057400" cy="1540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3082" y="989224"/>
            <a:ext cx="664019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1" spc="-35" dirty="0">
                <a:solidFill>
                  <a:srgbClr val="FFFFFF"/>
                </a:solidFill>
                <a:latin typeface="Candara"/>
                <a:cs typeface="Candara"/>
              </a:rPr>
              <a:t>Whos</a:t>
            </a:r>
            <a:r>
              <a:rPr sz="4400" b="1" i="1" spc="-25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4400" b="1" i="1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Candara"/>
                <a:cs typeface="Candara"/>
              </a:rPr>
              <a:t>record</a:t>
            </a:r>
            <a:r>
              <a:rPr sz="4400" spc="-20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4400" spc="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Candara"/>
                <a:cs typeface="Candara"/>
              </a:rPr>
              <a:t>are</a:t>
            </a:r>
            <a:r>
              <a:rPr sz="4400" spc="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Candara"/>
                <a:cs typeface="Candara"/>
              </a:rPr>
              <a:t>covered?</a:t>
            </a:r>
            <a:endParaRPr sz="4400">
              <a:latin typeface="Candara"/>
              <a:cs typeface="Candar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84250" y="1822450"/>
          <a:ext cx="8153400" cy="446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054"/>
                <a:gridCol w="2814828"/>
                <a:gridCol w="2620518"/>
              </a:tblGrid>
              <a:tr h="1981962">
                <a:tc>
                  <a:txBody>
                    <a:bodyPr/>
                    <a:lstStyle/>
                    <a:p>
                      <a:pPr marL="181610" marR="173355" indent="354330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C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303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222250" indent="347345">
                        <a:lnSpc>
                          <a:spcPct val="108300"/>
                        </a:lnSpc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IDEA</a:t>
                      </a:r>
                      <a:r>
                        <a:rPr sz="2400" b="1" spc="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0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 B 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1400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3898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300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FER</a:t>
                      </a:r>
                      <a:r>
                        <a:rPr sz="2400" b="1" spc="-5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A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latin typeface="Candara"/>
                          <a:cs typeface="Candara"/>
                        </a:rPr>
                        <a:t>20</a:t>
                      </a:r>
                      <a:r>
                        <a:rPr sz="2400" b="1" spc="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U.S.C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 1232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g</a:t>
                      </a:r>
                      <a:r>
                        <a:rPr sz="2400" b="1" spc="-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and</a:t>
                      </a:r>
                      <a:endParaRPr sz="2400">
                        <a:latin typeface="Candara"/>
                        <a:cs typeface="Candar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3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4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CF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R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Par</a:t>
                      </a:r>
                      <a:r>
                        <a:rPr sz="2400" b="1" dirty="0">
                          <a:latin typeface="Candara"/>
                          <a:cs typeface="Candara"/>
                        </a:rPr>
                        <a:t>t</a:t>
                      </a:r>
                      <a:r>
                        <a:rPr sz="2400" b="1" spc="15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99</a:t>
                      </a:r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2485643"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hos</a:t>
            </a:r>
            <a:r>
              <a:rPr sz="3150" b="1" i="1" spc="-105" dirty="0">
                <a:latin typeface="Arial Black"/>
                <a:cs typeface="Arial Black"/>
              </a:rPr>
              <a:t>e</a:t>
            </a:r>
            <a:r>
              <a:rPr sz="3150" b="1" i="1" spc="-40" dirty="0">
                <a:latin typeface="Arial Black"/>
                <a:cs typeface="Arial Black"/>
              </a:rPr>
              <a:t> </a:t>
            </a:r>
            <a:r>
              <a:rPr spc="45" dirty="0"/>
              <a:t>r</a:t>
            </a:r>
            <a:r>
              <a:rPr spc="-5" dirty="0"/>
              <a:t>eco</a:t>
            </a:r>
            <a:r>
              <a:rPr spc="70" dirty="0"/>
              <a:t>r</a:t>
            </a:r>
            <a:r>
              <a:rPr spc="-5" dirty="0"/>
              <a:t>d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</a:t>
            </a:r>
            <a:r>
              <a:rPr spc="-105" dirty="0"/>
              <a:t>o</a:t>
            </a:r>
            <a:r>
              <a:rPr spc="-85" dirty="0"/>
              <a:t>v</a:t>
            </a:r>
            <a:r>
              <a:rPr spc="-5" dirty="0"/>
              <a:t>e</a:t>
            </a:r>
            <a:r>
              <a:rPr spc="45" dirty="0"/>
              <a:t>r</a:t>
            </a:r>
            <a:r>
              <a:rPr spc="-5" dirty="0"/>
              <a:t>ed?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65450"/>
            <a:ext cx="7059930" cy="377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IDEA</a:t>
            </a:r>
            <a:r>
              <a:rPr sz="3600" b="1" spc="-10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Part</a:t>
            </a:r>
            <a:r>
              <a:rPr sz="3600" b="1" spc="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C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Child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=</a:t>
            </a:r>
            <a:r>
              <a:rPr sz="3600" b="1" spc="-105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An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individual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under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the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age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of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6 and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may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include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an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infant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or</a:t>
            </a:r>
            <a:r>
              <a:rPr sz="3600" b="1" spc="-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toddler with a disability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303.6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833" rIns="0" bIns="0" rtlCol="0">
            <a:spAutoFit/>
          </a:bodyPr>
          <a:lstStyle/>
          <a:p>
            <a:pPr marL="27051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hos</a:t>
            </a:r>
            <a:r>
              <a:rPr sz="3150" b="1" i="1" spc="-105" dirty="0">
                <a:latin typeface="Arial Black"/>
                <a:cs typeface="Arial Black"/>
              </a:rPr>
              <a:t>e</a:t>
            </a:r>
            <a:r>
              <a:rPr sz="3150" b="1" i="1" spc="-40" dirty="0">
                <a:latin typeface="Arial Black"/>
                <a:cs typeface="Arial Black"/>
              </a:rPr>
              <a:t> </a:t>
            </a:r>
            <a:r>
              <a:rPr spc="45" dirty="0"/>
              <a:t>r</a:t>
            </a:r>
            <a:r>
              <a:rPr spc="-5" dirty="0"/>
              <a:t>eco</a:t>
            </a:r>
            <a:r>
              <a:rPr spc="70" dirty="0"/>
              <a:t>r</a:t>
            </a:r>
            <a:r>
              <a:rPr spc="-5" dirty="0"/>
              <a:t>d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c</a:t>
            </a:r>
            <a:r>
              <a:rPr spc="-105" dirty="0"/>
              <a:t>o</a:t>
            </a:r>
            <a:r>
              <a:rPr spc="-85" dirty="0"/>
              <a:t>v</a:t>
            </a:r>
            <a:r>
              <a:rPr spc="-5" dirty="0"/>
              <a:t>e</a:t>
            </a:r>
            <a:r>
              <a:rPr spc="45" dirty="0"/>
              <a:t>r</a:t>
            </a:r>
            <a:r>
              <a:rPr spc="-5" dirty="0"/>
              <a:t>ed?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1102" y="2165450"/>
            <a:ext cx="21202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IDEA</a:t>
            </a:r>
            <a:r>
              <a:rPr sz="3600" b="1" spc="-10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Part</a:t>
            </a:r>
            <a:r>
              <a:rPr sz="3600" b="1" spc="10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B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102" y="3237720"/>
            <a:ext cx="6937375" cy="32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795905" algn="l"/>
              </a:tabLst>
            </a:pPr>
            <a:r>
              <a:rPr sz="2400" b="1" spc="-5" dirty="0">
                <a:latin typeface="Arial Narrow"/>
                <a:cs typeface="Arial Narrow"/>
              </a:rPr>
              <a:t>Chil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wit</a:t>
            </a:r>
            <a:r>
              <a:rPr sz="2400" b="1" dirty="0">
                <a:latin typeface="Arial Narrow"/>
                <a:cs typeface="Arial Narrow"/>
              </a:rPr>
              <a:t>h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disability</a:t>
            </a:r>
            <a:r>
              <a:rPr sz="2400" b="1" dirty="0">
                <a:latin typeface="Arial Narrow"/>
                <a:cs typeface="Arial Narrow"/>
              </a:rPr>
              <a:t>:	</a:t>
            </a:r>
            <a:r>
              <a:rPr sz="2400" b="1" spc="-5" dirty="0">
                <a:latin typeface="Arial Narrow"/>
                <a:cs typeface="Arial Narrow"/>
              </a:rPr>
              <a:t>Chil</a:t>
            </a:r>
            <a:r>
              <a:rPr sz="2400" b="1" spc="-10" dirty="0">
                <a:latin typeface="Arial Narrow"/>
                <a:cs typeface="Arial Narrow"/>
              </a:rPr>
              <a:t>d</a:t>
            </a:r>
            <a:r>
              <a:rPr sz="2400" b="1" spc="-5" dirty="0">
                <a:latin typeface="Arial Narrow"/>
                <a:cs typeface="Arial Narrow"/>
              </a:rPr>
              <a:t>re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determine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eligibl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under on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f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1</a:t>
            </a:r>
            <a:r>
              <a:rPr sz="2400" b="1" dirty="0">
                <a:latin typeface="Arial Narrow"/>
                <a:cs typeface="Arial Narrow"/>
              </a:rPr>
              <a:t>3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disabilit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categorie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&amp;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need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specia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education an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relate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service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resul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f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disabilit</a:t>
            </a:r>
            <a:r>
              <a:rPr sz="2400" b="1" spc="-145" dirty="0">
                <a:latin typeface="Arial Narrow"/>
                <a:cs typeface="Arial Narrow"/>
              </a:rPr>
              <a:t>y</a:t>
            </a:r>
            <a:r>
              <a:rPr sz="2400" b="1" dirty="0"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 Narrow"/>
                <a:cs typeface="Arial Narrow"/>
              </a:rPr>
              <a:t>300.8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954405">
              <a:lnSpc>
                <a:spcPct val="100000"/>
              </a:lnSpc>
            </a:pPr>
            <a:r>
              <a:rPr sz="2400" b="1" spc="-5" dirty="0">
                <a:latin typeface="Arial Narrow"/>
                <a:cs typeface="Arial Narrow"/>
              </a:rPr>
              <a:t>“Record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relatin</a:t>
            </a:r>
            <a:r>
              <a:rPr sz="2400" b="1" dirty="0">
                <a:latin typeface="Arial Narrow"/>
                <a:cs typeface="Arial Narrow"/>
              </a:rPr>
              <a:t>g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</a:t>
            </a:r>
            <a:r>
              <a:rPr sz="2400" b="1" spc="-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…</a:t>
            </a:r>
            <a:r>
              <a:rPr sz="2400" b="1" spc="-5" dirty="0">
                <a:latin typeface="Arial Narrow"/>
                <a:cs typeface="Arial Narrow"/>
              </a:rPr>
              <a:t> childre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ar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collected, maintaine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5" dirty="0">
                <a:latin typeface="Arial Narrow"/>
                <a:cs typeface="Arial Narrow"/>
              </a:rPr>
              <a:t> used…”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300.610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5" dirty="0"/>
              <a:t>Int</a:t>
            </a:r>
            <a:r>
              <a:rPr spc="45" dirty="0"/>
              <a:t>r</a:t>
            </a:r>
            <a:r>
              <a:rPr spc="-5" dirty="0"/>
              <a:t>oductions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71640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 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discus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hop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lear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toda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how 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pictur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aroun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early childhoo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integrate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bot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future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4001" y="1080443"/>
            <a:ext cx="597090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="1" i="1" spc="-60" dirty="0">
                <a:latin typeface="Arial Black"/>
                <a:cs typeface="Arial Black"/>
              </a:rPr>
              <a:t>W</a:t>
            </a:r>
            <a:r>
              <a:rPr sz="3150" b="1" i="1" spc="-110" dirty="0">
                <a:latin typeface="Arial Black"/>
                <a:cs typeface="Arial Black"/>
              </a:rPr>
              <a:t>hos</a:t>
            </a:r>
            <a:r>
              <a:rPr sz="3150" b="1" i="1" spc="-105" dirty="0">
                <a:latin typeface="Arial Black"/>
                <a:cs typeface="Arial Black"/>
              </a:rPr>
              <a:t>e</a:t>
            </a:r>
            <a:r>
              <a:rPr sz="3150" b="1" i="1" spc="-40" dirty="0">
                <a:latin typeface="Arial Black"/>
                <a:cs typeface="Arial Black"/>
              </a:rPr>
              <a:t> </a:t>
            </a:r>
            <a:r>
              <a:rPr sz="3000" b="1" spc="4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eco</a:t>
            </a:r>
            <a:r>
              <a:rPr sz="3000" b="1" spc="7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dirty="0">
                <a:latin typeface="Arial Black"/>
                <a:cs typeface="Arial Black"/>
              </a:rPr>
              <a:t>s</a:t>
            </a:r>
            <a:r>
              <a:rPr sz="3000" b="1" spc="20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a</a:t>
            </a:r>
            <a:r>
              <a:rPr sz="3000" b="1" spc="45" dirty="0">
                <a:latin typeface="Arial Black"/>
                <a:cs typeface="Arial Black"/>
              </a:rPr>
              <a:t>r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4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ed?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4988" y="2394050"/>
            <a:ext cx="7096125" cy="298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FER</a:t>
            </a:r>
            <a:r>
              <a:rPr sz="3600" b="1" spc="-220" dirty="0">
                <a:latin typeface="Arial Narrow"/>
                <a:cs typeface="Arial Narrow"/>
              </a:rPr>
              <a:t>P</a:t>
            </a:r>
            <a:r>
              <a:rPr sz="3600" b="1" dirty="0">
                <a:latin typeface="Arial Narrow"/>
                <a:cs typeface="Arial Narrow"/>
              </a:rPr>
              <a:t>A</a:t>
            </a:r>
            <a:endParaRPr sz="36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Student</a:t>
            </a:r>
            <a:r>
              <a:rPr sz="3600" b="1" spc="-5" dirty="0">
                <a:latin typeface="Arial Narrow"/>
                <a:cs typeface="Arial Narrow"/>
              </a:rPr>
              <a:t> </a:t>
            </a:r>
            <a:r>
              <a:rPr sz="3600" b="1" dirty="0">
                <a:latin typeface="Arial Narrow"/>
                <a:cs typeface="Arial Narrow"/>
              </a:rPr>
              <a:t>=</a:t>
            </a:r>
            <a:r>
              <a:rPr sz="3600" b="1" spc="10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An</a:t>
            </a:r>
            <a:r>
              <a:rPr sz="3200" b="1" spc="-15" dirty="0">
                <a:latin typeface="Arial Narrow"/>
                <a:cs typeface="Arial Narrow"/>
              </a:rPr>
              <a:t>y</a:t>
            </a:r>
            <a:r>
              <a:rPr sz="3200" b="1" spc="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individua</a:t>
            </a:r>
            <a:r>
              <a:rPr sz="3200" b="1" spc="-10" dirty="0">
                <a:latin typeface="Arial Narrow"/>
                <a:cs typeface="Arial Narrow"/>
              </a:rPr>
              <a:t>l </a:t>
            </a:r>
            <a:r>
              <a:rPr sz="3200" b="1" spc="-25" dirty="0">
                <a:latin typeface="Arial Narrow"/>
                <a:cs typeface="Arial Narrow"/>
              </a:rPr>
              <a:t>wh</a:t>
            </a:r>
            <a:r>
              <a:rPr sz="3200" b="1" spc="-20" dirty="0">
                <a:latin typeface="Arial Narrow"/>
                <a:cs typeface="Arial Narrow"/>
              </a:rPr>
              <a:t>o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is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o</a:t>
            </a:r>
            <a:r>
              <a:rPr sz="3200" b="1" spc="-15" dirty="0">
                <a:latin typeface="Arial Narrow"/>
                <a:cs typeface="Arial Narrow"/>
              </a:rPr>
              <a:t>r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has been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</a:t>
            </a:r>
            <a:r>
              <a:rPr sz="3200" b="1" spc="-20" dirty="0">
                <a:latin typeface="Arial Narrow"/>
                <a:cs typeface="Arial Narrow"/>
              </a:rPr>
              <a:t>n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attendanc</a:t>
            </a:r>
            <a:r>
              <a:rPr sz="3200" b="1" spc="-15" dirty="0">
                <a:latin typeface="Arial Narrow"/>
                <a:cs typeface="Arial Narrow"/>
              </a:rPr>
              <a:t>e</a:t>
            </a:r>
            <a:r>
              <a:rPr sz="3200" b="1" spc="2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a</a:t>
            </a:r>
            <a:r>
              <a:rPr sz="3200" b="1" spc="-10" dirty="0">
                <a:latin typeface="Arial Narrow"/>
                <a:cs typeface="Arial Narrow"/>
              </a:rPr>
              <a:t>t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an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educationa</a:t>
            </a:r>
            <a:r>
              <a:rPr sz="3200" b="1" spc="-10" dirty="0">
                <a:latin typeface="Arial Narrow"/>
                <a:cs typeface="Arial Narrow"/>
              </a:rPr>
              <a:t>l</a:t>
            </a:r>
            <a:r>
              <a:rPr sz="3200" b="1" spc="-5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agency o</a:t>
            </a:r>
            <a:r>
              <a:rPr sz="3200" b="1" spc="-15" dirty="0">
                <a:latin typeface="Arial Narrow"/>
                <a:cs typeface="Arial Narrow"/>
              </a:rPr>
              <a:t>r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institution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an</a:t>
            </a:r>
            <a:r>
              <a:rPr sz="3200" b="1" spc="-20" dirty="0">
                <a:latin typeface="Arial Narrow"/>
                <a:cs typeface="Arial Narrow"/>
              </a:rPr>
              <a:t>d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regarding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5" dirty="0">
                <a:latin typeface="Arial Narrow"/>
                <a:cs typeface="Arial Narrow"/>
              </a:rPr>
              <a:t>whom</a:t>
            </a:r>
            <a:r>
              <a:rPr sz="3200" b="1" spc="-10" dirty="0">
                <a:latin typeface="Arial Narrow"/>
                <a:cs typeface="Arial Narrow"/>
              </a:rPr>
              <a:t> </a:t>
            </a:r>
            <a:r>
              <a:rPr sz="3200" b="1" spc="-20" dirty="0">
                <a:latin typeface="Arial Narrow"/>
                <a:cs typeface="Arial Narrow"/>
              </a:rPr>
              <a:t>the</a:t>
            </a:r>
            <a:r>
              <a:rPr sz="3200" b="1" spc="-15" dirty="0">
                <a:latin typeface="Arial Narrow"/>
                <a:cs typeface="Arial Narrow"/>
              </a:rPr>
              <a:t> agency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or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institution</a:t>
            </a:r>
            <a:r>
              <a:rPr sz="3200" b="1" spc="-20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maintains</a:t>
            </a:r>
            <a:r>
              <a:rPr sz="3200" b="1" dirty="0">
                <a:latin typeface="Arial Narrow"/>
                <a:cs typeface="Arial Narrow"/>
              </a:rPr>
              <a:t> </a:t>
            </a:r>
            <a:r>
              <a:rPr sz="3200" b="1" spc="-15" dirty="0">
                <a:latin typeface="Arial Narrow"/>
                <a:cs typeface="Arial Narrow"/>
              </a:rPr>
              <a:t>education records.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4988" y="5921146"/>
            <a:ext cx="6743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latin typeface="Arial Narrow"/>
                <a:cs typeface="Arial Narrow"/>
              </a:rPr>
              <a:t>99.3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2415">
              <a:lnSpc>
                <a:spcPct val="100000"/>
              </a:lnSpc>
            </a:pPr>
            <a:r>
              <a:rPr spc="-5" dirty="0"/>
              <a:t>FPC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Lette</a:t>
            </a:r>
            <a:r>
              <a:rPr dirty="0"/>
              <a:t>r</a:t>
            </a:r>
            <a:r>
              <a:rPr spc="1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spc="-5" dirty="0"/>
              <a:t>Edmund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(2012)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0" marR="20637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sz="2800" b="1" spc="-5" dirty="0">
                <a:latin typeface="Arial Narrow"/>
                <a:cs typeface="Arial Narrow"/>
              </a:rPr>
              <a:t>“Earl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interventio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records</a:t>
            </a:r>
            <a:r>
              <a:rPr sz="2800" b="1" dirty="0">
                <a:latin typeface="Arial Narrow"/>
                <a:cs typeface="Arial Narrow"/>
              </a:rPr>
              <a:t>”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5" dirty="0">
                <a:latin typeface="Arial Narrow"/>
                <a:cs typeface="Arial Narrow"/>
              </a:rPr>
              <a:t> th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sam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as “educatio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records</a:t>
            </a:r>
            <a:r>
              <a:rPr sz="2800" b="1" dirty="0">
                <a:latin typeface="Arial Narrow"/>
                <a:cs typeface="Arial Narrow"/>
              </a:rPr>
              <a:t>”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fo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purpose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5" dirty="0">
                <a:latin typeface="Arial Narrow"/>
                <a:cs typeface="Arial Narrow"/>
              </a:rPr>
              <a:t> o</a:t>
            </a:r>
            <a:r>
              <a:rPr sz="2800" b="1" dirty="0">
                <a:latin typeface="Arial Narrow"/>
                <a:cs typeface="Arial Narrow"/>
              </a:rPr>
              <a:t>f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the confidentialit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protection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unde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IDE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Par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C </a:t>
            </a:r>
            <a:r>
              <a:rPr sz="2800" b="1" spc="-5" dirty="0">
                <a:latin typeface="Arial Narrow"/>
                <a:cs typeface="Arial Narrow"/>
              </a:rPr>
              <a:t>an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FER</a:t>
            </a:r>
            <a:r>
              <a:rPr sz="2800" b="1" spc="-175" dirty="0">
                <a:latin typeface="Arial Narrow"/>
                <a:cs typeface="Arial Narrow"/>
              </a:rPr>
              <a:t>P</a:t>
            </a:r>
            <a:r>
              <a:rPr sz="2800" b="1" dirty="0">
                <a:latin typeface="Arial Narrow"/>
                <a:cs typeface="Arial Narrow"/>
              </a:rPr>
              <a:t>A</a:t>
            </a:r>
            <a:endParaRPr sz="2800">
              <a:latin typeface="Arial Narrow"/>
              <a:cs typeface="Arial Narrow"/>
            </a:endParaRPr>
          </a:p>
          <a:p>
            <a:pPr marL="361950">
              <a:lnSpc>
                <a:spcPct val="100000"/>
              </a:lnSpc>
              <a:spcBef>
                <a:spcPts val="46"/>
              </a:spcBef>
              <a:buClr>
                <a:srgbClr val="002596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71755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sz="2800" b="1" spc="-5" dirty="0">
                <a:latin typeface="Arial Narrow"/>
                <a:cs typeface="Arial Narrow"/>
              </a:rPr>
              <a:t>I</a:t>
            </a:r>
            <a:r>
              <a:rPr sz="2800" b="1" dirty="0">
                <a:latin typeface="Arial Narrow"/>
                <a:cs typeface="Arial Narrow"/>
              </a:rPr>
              <a:t>f </a:t>
            </a:r>
            <a:r>
              <a:rPr sz="2800" b="1" spc="-5" dirty="0">
                <a:latin typeface="Arial Narrow"/>
                <a:cs typeface="Arial Narrow"/>
              </a:rPr>
              <a:t>earl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interventio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ar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covere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under FER</a:t>
            </a:r>
            <a:r>
              <a:rPr sz="2800" b="1" spc="-175" dirty="0">
                <a:latin typeface="Arial Narrow"/>
                <a:cs typeface="Arial Narrow"/>
              </a:rPr>
              <a:t>P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IDE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Par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 C</a:t>
            </a:r>
            <a:r>
              <a:rPr sz="2800" b="1" dirty="0">
                <a:latin typeface="Arial Narrow"/>
                <a:cs typeface="Arial Narrow"/>
              </a:rPr>
              <a:t>, </a:t>
            </a:r>
            <a:r>
              <a:rPr sz="2800" b="1" spc="-5" dirty="0">
                <a:latin typeface="Arial Narrow"/>
                <a:cs typeface="Arial Narrow"/>
              </a:rPr>
              <a:t>thos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5" dirty="0">
                <a:latin typeface="Arial Narrow"/>
                <a:cs typeface="Arial Narrow"/>
              </a:rPr>
              <a:t> are exemp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PH</a:t>
            </a:r>
            <a:r>
              <a:rPr sz="2800" b="1" dirty="0">
                <a:latin typeface="Arial Narrow"/>
                <a:cs typeface="Arial Narrow"/>
              </a:rPr>
              <a:t>I</a:t>
            </a:r>
            <a:r>
              <a:rPr sz="2800" b="1" spc="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unde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th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HI</a:t>
            </a:r>
            <a:r>
              <a:rPr sz="2800" b="1" spc="-175" dirty="0">
                <a:latin typeface="Arial Narrow"/>
                <a:cs typeface="Arial Narrow"/>
              </a:rPr>
              <a:t>P</a:t>
            </a:r>
            <a:r>
              <a:rPr sz="2800" b="1" spc="-5" dirty="0">
                <a:latin typeface="Arial Narrow"/>
                <a:cs typeface="Arial Narrow"/>
              </a:rPr>
              <a:t>A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7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Privac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Rule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 marR="5080">
              <a:lnSpc>
                <a:spcPct val="100000"/>
              </a:lnSpc>
            </a:pPr>
            <a:r>
              <a:rPr spc="-5" dirty="0"/>
              <a:t>H</a:t>
            </a:r>
            <a:r>
              <a:rPr spc="-60" dirty="0"/>
              <a:t>o</a:t>
            </a:r>
            <a:r>
              <a:rPr dirty="0"/>
              <a:t>w</a:t>
            </a:r>
            <a:r>
              <a:rPr spc="5" dirty="0"/>
              <a:t> </a:t>
            </a:r>
            <a:r>
              <a:rPr spc="-5" dirty="0"/>
              <a:t>FER</a:t>
            </a:r>
            <a:r>
              <a:rPr spc="-260" dirty="0"/>
              <a:t>P</a:t>
            </a:r>
            <a:r>
              <a:rPr dirty="0"/>
              <a:t>A</a:t>
            </a:r>
            <a:r>
              <a:rPr spc="5" dirty="0"/>
              <a:t> </a:t>
            </a:r>
            <a:r>
              <a:rPr spc="-185" dirty="0"/>
              <a:t>T</a:t>
            </a:r>
            <a:r>
              <a:rPr spc="-5" dirty="0"/>
              <a:t>e</a:t>
            </a:r>
            <a:r>
              <a:rPr spc="150" dirty="0"/>
              <a:t>r</a:t>
            </a:r>
            <a:r>
              <a:rPr dirty="0"/>
              <a:t>ms</a:t>
            </a:r>
            <a:r>
              <a:rPr spc="5" dirty="0"/>
              <a:t>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55" dirty="0"/>
              <a:t>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to </a:t>
            </a:r>
            <a:r>
              <a:rPr dirty="0"/>
              <a:t>IDEA</a:t>
            </a:r>
            <a:r>
              <a:rPr spc="-5" dirty="0"/>
              <a:t> </a:t>
            </a:r>
            <a:r>
              <a:rPr spc="-55" dirty="0"/>
              <a:t>P</a:t>
            </a:r>
            <a:r>
              <a:rPr spc="-5" dirty="0"/>
              <a:t>a</a:t>
            </a:r>
            <a:r>
              <a:rPr spc="150" dirty="0"/>
              <a:t>r</a:t>
            </a:r>
            <a:r>
              <a:rPr dirty="0"/>
              <a:t>t</a:t>
            </a:r>
            <a:r>
              <a:rPr spc="10" dirty="0"/>
              <a:t> </a:t>
            </a:r>
            <a:r>
              <a:rPr dirty="0"/>
              <a:t>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6302" y="2139172"/>
            <a:ext cx="7825740" cy="486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26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b="1" spc="-5" dirty="0">
                <a:latin typeface="Arial Narrow"/>
                <a:cs typeface="Arial Narrow"/>
              </a:rPr>
              <a:t>IDE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6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Par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 C</a:t>
            </a:r>
            <a:r>
              <a:rPr sz="2800" b="1" dirty="0">
                <a:latin typeface="Arial Narrow"/>
                <a:cs typeface="Arial Narrow"/>
              </a:rPr>
              <a:t>,</a:t>
            </a:r>
            <a:r>
              <a:rPr sz="2800" b="1" spc="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§</a:t>
            </a:r>
            <a:r>
              <a:rPr sz="2800" b="1" spc="-5" dirty="0">
                <a:latin typeface="Arial Narrow"/>
                <a:cs typeface="Arial Narrow"/>
              </a:rPr>
              <a:t> 303.414(b)(2)</a:t>
            </a:r>
            <a:r>
              <a:rPr sz="2800" b="1" dirty="0">
                <a:latin typeface="Arial Narrow"/>
                <a:cs typeface="Arial Narrow"/>
              </a:rPr>
              <a:t>,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include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th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5" dirty="0">
                <a:latin typeface="Arial Narrow"/>
                <a:cs typeface="Arial Narrow"/>
              </a:rPr>
              <a:t> following translatio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provision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fo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FER</a:t>
            </a:r>
            <a:r>
              <a:rPr sz="2800" b="1" spc="-175" dirty="0">
                <a:latin typeface="Arial Narrow"/>
                <a:cs typeface="Arial Narrow"/>
              </a:rPr>
              <a:t>P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6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terms:</a:t>
            </a:r>
            <a:endParaRPr sz="2800">
              <a:latin typeface="Arial Narrow"/>
              <a:cs typeface="Arial Narrow"/>
            </a:endParaRPr>
          </a:p>
          <a:p>
            <a:pPr marL="1100455" lvl="1" indent="-457200">
              <a:lnSpc>
                <a:spcPct val="100000"/>
              </a:lnSpc>
              <a:spcBef>
                <a:spcPts val="1675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Earl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5" dirty="0">
                <a:latin typeface="Arial Narrow"/>
                <a:cs typeface="Arial Narrow"/>
              </a:rPr>
              <a:t> interventio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</a:t>
            </a:r>
            <a:endParaRPr sz="2800">
              <a:latin typeface="Arial Narrow"/>
              <a:cs typeface="Arial Narrow"/>
            </a:endParaRPr>
          </a:p>
          <a:p>
            <a:pPr marL="1100455" lvl="1" indent="-457200">
              <a:lnSpc>
                <a:spcPct val="100000"/>
              </a:lnSpc>
              <a:spcBef>
                <a:spcPts val="670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Earl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intervention</a:t>
            </a:r>
            <a:endParaRPr sz="2800">
              <a:latin typeface="Arial Narrow"/>
              <a:cs typeface="Arial Narrow"/>
            </a:endParaRPr>
          </a:p>
          <a:p>
            <a:pPr marL="1100455" marR="26034" lvl="1" indent="-457200">
              <a:lnSpc>
                <a:spcPct val="100000"/>
              </a:lnSpc>
              <a:spcBef>
                <a:spcPts val="670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Educationa</a:t>
            </a:r>
            <a:r>
              <a:rPr sz="2800" b="1" dirty="0">
                <a:latin typeface="Arial Narrow"/>
                <a:cs typeface="Arial Narrow"/>
              </a:rPr>
              <a:t>l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agenc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o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institutio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Participating </a:t>
            </a:r>
            <a:r>
              <a:rPr sz="2800" b="1" dirty="0">
                <a:latin typeface="Arial Narrow"/>
                <a:cs typeface="Arial Narrow"/>
              </a:rPr>
              <a:t>agency</a:t>
            </a:r>
            <a:endParaRPr sz="2800">
              <a:latin typeface="Arial Narrow"/>
              <a:cs typeface="Arial Narrow"/>
            </a:endParaRPr>
          </a:p>
          <a:p>
            <a:pPr marL="1100455" marR="5080" lvl="1" indent="-457200">
              <a:lnSpc>
                <a:spcPct val="100000"/>
              </a:lnSpc>
              <a:spcBef>
                <a:spcPts val="670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Schoo</a:t>
            </a:r>
            <a:r>
              <a:rPr sz="2800" b="1" dirty="0">
                <a:latin typeface="Arial Narrow"/>
                <a:cs typeface="Arial Narrow"/>
              </a:rPr>
              <a:t>l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officia</a:t>
            </a:r>
            <a:r>
              <a:rPr sz="2800" b="1" dirty="0">
                <a:latin typeface="Arial Narrow"/>
                <a:cs typeface="Arial Narrow"/>
              </a:rPr>
              <a:t>l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Qualifie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EI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personnel/Service Coordinator</a:t>
            </a:r>
            <a:endParaRPr sz="2800">
              <a:latin typeface="Arial Narrow"/>
              <a:cs typeface="Arial Narrow"/>
            </a:endParaRPr>
          </a:p>
          <a:p>
            <a:pPr marL="1100455" lvl="1" indent="-457200">
              <a:lnSpc>
                <a:spcPct val="100000"/>
              </a:lnSpc>
              <a:spcBef>
                <a:spcPts val="670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Stat</a:t>
            </a:r>
            <a:r>
              <a:rPr sz="2800" b="1" dirty="0">
                <a:latin typeface="Arial Narrow"/>
                <a:cs typeface="Arial Narrow"/>
              </a:rPr>
              <a:t>e </a:t>
            </a:r>
            <a:r>
              <a:rPr sz="2800" b="1" spc="-5" dirty="0">
                <a:latin typeface="Arial Narrow"/>
                <a:cs typeface="Arial Narrow"/>
              </a:rPr>
              <a:t>educationa</a:t>
            </a:r>
            <a:r>
              <a:rPr sz="2800" b="1" dirty="0">
                <a:latin typeface="Arial Narrow"/>
                <a:cs typeface="Arial Narrow"/>
              </a:rPr>
              <a:t>l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authorit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Lea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agency</a:t>
            </a:r>
            <a:endParaRPr sz="2800">
              <a:latin typeface="Arial Narrow"/>
              <a:cs typeface="Arial Narrow"/>
            </a:endParaRPr>
          </a:p>
          <a:p>
            <a:pPr marL="1100455" lvl="1" indent="-457200">
              <a:lnSpc>
                <a:spcPct val="100000"/>
              </a:lnSpc>
              <a:spcBef>
                <a:spcPts val="670"/>
              </a:spcBef>
              <a:buClr>
                <a:srgbClr val="002596"/>
              </a:buClr>
              <a:buFont typeface="Arial Narrow"/>
              <a:buAutoNum type="arabicParenR"/>
              <a:tabLst>
                <a:tab pos="1101090" algn="l"/>
              </a:tabLst>
            </a:pPr>
            <a:r>
              <a:rPr sz="2800" b="1" spc="-5" dirty="0">
                <a:latin typeface="Arial Narrow"/>
                <a:cs typeface="Arial Narrow"/>
              </a:rPr>
              <a:t>Studen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=</a:t>
            </a:r>
            <a:r>
              <a:rPr sz="2800" b="1" spc="-5" dirty="0">
                <a:latin typeface="Arial Narrow"/>
                <a:cs typeface="Arial Narrow"/>
              </a:rPr>
              <a:t> Chil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5" dirty="0">
                <a:latin typeface="Arial Narrow"/>
                <a:cs typeface="Arial Narrow"/>
              </a:rPr>
              <a:t> unde</a:t>
            </a:r>
            <a:r>
              <a:rPr sz="2800" b="1" dirty="0">
                <a:latin typeface="Arial Narrow"/>
                <a:cs typeface="Arial Narrow"/>
              </a:rPr>
              <a:t>r</a:t>
            </a:r>
            <a:r>
              <a:rPr sz="2800" b="1" spc="-5" dirty="0">
                <a:latin typeface="Arial Narrow"/>
                <a:cs typeface="Arial Narrow"/>
              </a:rPr>
              <a:t> IDE</a:t>
            </a:r>
            <a:r>
              <a:rPr sz="2800" b="1" dirty="0">
                <a:latin typeface="Arial Narrow"/>
                <a:cs typeface="Arial Narrow"/>
              </a:rPr>
              <a:t>A</a:t>
            </a:r>
            <a:r>
              <a:rPr sz="2800" b="1" spc="-8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Par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C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 marR="5080">
              <a:lnSpc>
                <a:spcPct val="100000"/>
              </a:lnSpc>
            </a:pPr>
            <a:r>
              <a:rPr spc="-5" dirty="0"/>
              <a:t>Prima</a:t>
            </a:r>
            <a:r>
              <a:rPr spc="170" dirty="0"/>
              <a:t>r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Right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70" dirty="0"/>
              <a:t> </a:t>
            </a:r>
            <a:r>
              <a:rPr spc="-55" dirty="0"/>
              <a:t>P</a:t>
            </a:r>
            <a:r>
              <a:rPr spc="-5" dirty="0"/>
              <a:t>a</a:t>
            </a:r>
            <a:r>
              <a:rPr spc="45" dirty="0"/>
              <a:t>r</a:t>
            </a:r>
            <a:r>
              <a:rPr spc="-5" dirty="0"/>
              <a:t>ent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under FER</a:t>
            </a:r>
            <a:r>
              <a:rPr spc="-260" dirty="0"/>
              <a:t>P</a:t>
            </a:r>
            <a:r>
              <a:rPr dirty="0"/>
              <a:t>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7717" y="2137648"/>
            <a:ext cx="6759575" cy="456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b="1" spc="-5" dirty="0">
                <a:latin typeface="Arial Narrow"/>
                <a:cs typeface="Arial Narrow"/>
              </a:rPr>
              <a:t>Righ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</a:t>
            </a:r>
            <a:r>
              <a:rPr sz="2800" b="1" dirty="0">
                <a:latin typeface="Arial Narrow"/>
                <a:cs typeface="Arial Narrow"/>
              </a:rPr>
              <a:t>o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inspec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revie</a:t>
            </a:r>
            <a:r>
              <a:rPr sz="2800" b="1" dirty="0">
                <a:latin typeface="Arial Narrow"/>
                <a:cs typeface="Arial Narrow"/>
              </a:rPr>
              <a:t>w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records (</a:t>
            </a:r>
            <a:r>
              <a:rPr sz="2800" b="1" dirty="0">
                <a:latin typeface="Arial Narrow"/>
                <a:cs typeface="Arial Narrow"/>
              </a:rPr>
              <a:t>§</a:t>
            </a:r>
            <a:r>
              <a:rPr sz="2800" b="1" spc="-5" dirty="0">
                <a:latin typeface="Arial Narrow"/>
                <a:cs typeface="Arial Narrow"/>
              </a:rPr>
              <a:t> 99.10);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2596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marR="8636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b="1" spc="-5" dirty="0">
                <a:latin typeface="Arial Narrow"/>
                <a:cs typeface="Arial Narrow"/>
              </a:rPr>
              <a:t>Righ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</a:t>
            </a:r>
            <a:r>
              <a:rPr sz="2800" b="1" dirty="0">
                <a:latin typeface="Arial Narrow"/>
                <a:cs typeface="Arial Narrow"/>
              </a:rPr>
              <a:t>o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see</a:t>
            </a:r>
            <a:r>
              <a:rPr sz="2800" b="1" dirty="0">
                <a:latin typeface="Arial Narrow"/>
                <a:cs typeface="Arial Narrow"/>
              </a:rPr>
              <a:t>k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</a:t>
            </a:r>
            <a:r>
              <a:rPr sz="2800" b="1" dirty="0">
                <a:latin typeface="Arial Narrow"/>
                <a:cs typeface="Arial Narrow"/>
              </a:rPr>
              <a:t>o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amen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(§§ 99.20</a:t>
            </a:r>
            <a:r>
              <a:rPr sz="2800" b="1" dirty="0">
                <a:latin typeface="Arial Narrow"/>
                <a:cs typeface="Arial Narrow"/>
              </a:rPr>
              <a:t>,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99.21</a:t>
            </a:r>
            <a:r>
              <a:rPr sz="2800" b="1" dirty="0">
                <a:latin typeface="Arial Narrow"/>
                <a:cs typeface="Arial Narrow"/>
              </a:rPr>
              <a:t>,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99.22)</a:t>
            </a:r>
            <a:r>
              <a:rPr sz="2800" b="1" dirty="0">
                <a:latin typeface="Arial Narrow"/>
                <a:cs typeface="Arial Narrow"/>
              </a:rPr>
              <a:t>;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and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002596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marR="101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b="1" spc="-5" dirty="0">
                <a:latin typeface="Arial Narrow"/>
                <a:cs typeface="Arial Narrow"/>
              </a:rPr>
              <a:t>Righ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</a:t>
            </a:r>
            <a:r>
              <a:rPr sz="2800" b="1" dirty="0">
                <a:latin typeface="Arial Narrow"/>
                <a:cs typeface="Arial Narrow"/>
              </a:rPr>
              <a:t>o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consen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</a:t>
            </a:r>
            <a:r>
              <a:rPr sz="2800" b="1" dirty="0">
                <a:latin typeface="Arial Narrow"/>
                <a:cs typeface="Arial Narrow"/>
              </a:rPr>
              <a:t>o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th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disclosur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of personall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identifiabl</a:t>
            </a:r>
            <a:r>
              <a:rPr sz="2800" b="1" dirty="0">
                <a:latin typeface="Arial Narrow"/>
                <a:cs typeface="Arial Narrow"/>
              </a:rPr>
              <a:t>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informatio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from educatio</a:t>
            </a:r>
            <a:r>
              <a:rPr sz="2800" b="1" dirty="0">
                <a:latin typeface="Arial Narrow"/>
                <a:cs typeface="Arial Narrow"/>
              </a:rPr>
              <a:t>n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records</a:t>
            </a:r>
            <a:r>
              <a:rPr sz="2800" b="1" dirty="0">
                <a:latin typeface="Arial Narrow"/>
                <a:cs typeface="Arial Narrow"/>
              </a:rPr>
              <a:t>,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excep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</a:t>
            </a:r>
            <a:r>
              <a:rPr sz="2800" b="1" dirty="0">
                <a:latin typeface="Arial Narrow"/>
                <a:cs typeface="Arial Narrow"/>
              </a:rPr>
              <a:t>s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provide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b</a:t>
            </a:r>
            <a:r>
              <a:rPr sz="2800" b="1" dirty="0">
                <a:latin typeface="Arial Narrow"/>
                <a:cs typeface="Arial Narrow"/>
              </a:rPr>
              <a:t>y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law (§</a:t>
            </a:r>
            <a:r>
              <a:rPr sz="2800" b="1" dirty="0">
                <a:latin typeface="Arial Narrow"/>
                <a:cs typeface="Arial Narrow"/>
              </a:rPr>
              <a:t>§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99.3</a:t>
            </a:r>
            <a:r>
              <a:rPr sz="2800" b="1" dirty="0">
                <a:latin typeface="Arial Narrow"/>
                <a:cs typeface="Arial Narrow"/>
              </a:rPr>
              <a:t>0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an</a:t>
            </a:r>
            <a:r>
              <a:rPr sz="2800" b="1" dirty="0">
                <a:latin typeface="Arial Narrow"/>
                <a:cs typeface="Arial Narrow"/>
              </a:rPr>
              <a:t>d</a:t>
            </a:r>
            <a:r>
              <a:rPr sz="2800" b="1" spc="-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99.31).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9482" y="1417319"/>
            <a:ext cx="4477511" cy="5769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Annual</a:t>
            </a:r>
            <a:r>
              <a:rPr spc="55" dirty="0"/>
              <a:t>l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Notifie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70" dirty="0"/>
              <a:t> </a:t>
            </a:r>
            <a:r>
              <a:rPr spc="-5" dirty="0"/>
              <a:t>Rights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23102" y="2591416"/>
            <a:ext cx="2494915" cy="306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999"/>
              </a:lnSpc>
            </a:pPr>
            <a:r>
              <a:rPr sz="2600" spc="-15" dirty="0">
                <a:latin typeface="Arial Narrow"/>
                <a:cs typeface="Arial Narrow"/>
              </a:rPr>
              <a:t>Schools</a:t>
            </a:r>
            <a:r>
              <a:rPr sz="2600" spc="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must</a:t>
            </a:r>
            <a:r>
              <a:rPr sz="2600" spc="-1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annually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notify parents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o</a:t>
            </a:r>
            <a:r>
              <a:rPr sz="2600" spc="-10" dirty="0">
                <a:latin typeface="Arial Narrow"/>
                <a:cs typeface="Arial Narrow"/>
              </a:rPr>
              <a:t>f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students and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eligible</a:t>
            </a:r>
            <a:r>
              <a:rPr sz="2600" spc="1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students in</a:t>
            </a:r>
            <a:r>
              <a:rPr sz="2600" spc="5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attendanc</a:t>
            </a:r>
            <a:r>
              <a:rPr sz="2600" spc="-15" dirty="0">
                <a:latin typeface="Arial Narrow"/>
                <a:cs typeface="Arial Narrow"/>
              </a:rPr>
              <a:t>e</a:t>
            </a:r>
            <a:r>
              <a:rPr sz="2600" spc="5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of thei</a:t>
            </a:r>
            <a:r>
              <a:rPr sz="2600" spc="-10" dirty="0">
                <a:latin typeface="Arial Narrow"/>
                <a:cs typeface="Arial Narrow"/>
              </a:rPr>
              <a:t>r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15" dirty="0">
                <a:latin typeface="Arial Narrow"/>
                <a:cs typeface="Arial Narrow"/>
              </a:rPr>
              <a:t>rights</a:t>
            </a:r>
            <a:r>
              <a:rPr sz="260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under</a:t>
            </a:r>
            <a:r>
              <a:rPr sz="2600" spc="-15" dirty="0">
                <a:latin typeface="Arial Narrow"/>
                <a:cs typeface="Arial Narrow"/>
              </a:rPr>
              <a:t> FER</a:t>
            </a:r>
            <a:r>
              <a:rPr sz="2600" spc="-170" dirty="0">
                <a:latin typeface="Arial Narrow"/>
                <a:cs typeface="Arial Narrow"/>
              </a:rPr>
              <a:t>P</a:t>
            </a:r>
            <a:r>
              <a:rPr sz="2600" spc="-10" dirty="0">
                <a:latin typeface="Arial Narrow"/>
                <a:cs typeface="Arial Narrow"/>
              </a:rPr>
              <a:t>A.</a:t>
            </a:r>
            <a:endParaRPr sz="26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3896" y="2209799"/>
            <a:ext cx="4032503" cy="434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6976" y="3180253"/>
            <a:ext cx="40767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FERPA </a:t>
            </a:r>
            <a:r>
              <a:rPr sz="800" spc="-10" dirty="0">
                <a:latin typeface="Arial"/>
                <a:cs typeface="Arial"/>
              </a:rPr>
              <a:t>RIGHTS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19871" y="1051571"/>
            <a:ext cx="814069" cy="543560"/>
          </a:xfrm>
          <a:custGeom>
            <a:avLst/>
            <a:gdLst/>
            <a:ahLst/>
            <a:cxnLst/>
            <a:rect l="l" t="t" r="r" b="b"/>
            <a:pathLst>
              <a:path w="814070" h="543560">
                <a:moveTo>
                  <a:pt x="813816" y="452616"/>
                </a:moveTo>
                <a:lnTo>
                  <a:pt x="813812" y="89852"/>
                </a:lnTo>
                <a:lnTo>
                  <a:pt x="803507" y="48759"/>
                </a:lnTo>
                <a:lnTo>
                  <a:pt x="776702" y="17460"/>
                </a:lnTo>
                <a:lnTo>
                  <a:pt x="738375" y="1177"/>
                </a:lnTo>
                <a:lnTo>
                  <a:pt x="89245" y="0"/>
                </a:lnTo>
                <a:lnTo>
                  <a:pt x="74867" y="1404"/>
                </a:lnTo>
                <a:lnTo>
                  <a:pt x="36711" y="18126"/>
                </a:lnTo>
                <a:lnTo>
                  <a:pt x="10037" y="49598"/>
                </a:lnTo>
                <a:lnTo>
                  <a:pt x="0" y="90666"/>
                </a:lnTo>
                <a:lnTo>
                  <a:pt x="11" y="454070"/>
                </a:lnTo>
                <a:lnTo>
                  <a:pt x="10670" y="495222"/>
                </a:lnTo>
                <a:lnTo>
                  <a:pt x="37798" y="526176"/>
                </a:lnTo>
                <a:lnTo>
                  <a:pt x="76240" y="542135"/>
                </a:lnTo>
                <a:lnTo>
                  <a:pt x="724714" y="543290"/>
                </a:lnTo>
                <a:lnTo>
                  <a:pt x="739154" y="541995"/>
                </a:lnTo>
                <a:lnTo>
                  <a:pt x="777314" y="525588"/>
                </a:lnTo>
                <a:lnTo>
                  <a:pt x="803860" y="494176"/>
                </a:lnTo>
                <a:lnTo>
                  <a:pt x="813816" y="45261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7680" y="1039367"/>
            <a:ext cx="839469" cy="568960"/>
          </a:xfrm>
          <a:custGeom>
            <a:avLst/>
            <a:gdLst/>
            <a:ahLst/>
            <a:cxnLst/>
            <a:rect l="l" t="t" r="r" b="b"/>
            <a:pathLst>
              <a:path w="839470" h="568960">
                <a:moveTo>
                  <a:pt x="838962" y="464820"/>
                </a:moveTo>
                <a:lnTo>
                  <a:pt x="838962" y="102108"/>
                </a:lnTo>
                <a:lnTo>
                  <a:pt x="838200" y="92202"/>
                </a:lnTo>
                <a:lnTo>
                  <a:pt x="823463" y="48503"/>
                </a:lnTo>
                <a:lnTo>
                  <a:pt x="796318" y="19463"/>
                </a:lnTo>
                <a:lnTo>
                  <a:pt x="759709" y="2522"/>
                </a:lnTo>
                <a:lnTo>
                  <a:pt x="745998" y="0"/>
                </a:lnTo>
                <a:lnTo>
                  <a:pt x="93733" y="417"/>
                </a:lnTo>
                <a:lnTo>
                  <a:pt x="54748" y="11892"/>
                </a:lnTo>
                <a:lnTo>
                  <a:pt x="23634" y="37034"/>
                </a:lnTo>
                <a:lnTo>
                  <a:pt x="4571" y="73152"/>
                </a:lnTo>
                <a:lnTo>
                  <a:pt x="0" y="92964"/>
                </a:lnTo>
                <a:lnTo>
                  <a:pt x="0" y="465582"/>
                </a:lnTo>
                <a:lnTo>
                  <a:pt x="13181" y="515814"/>
                </a:lnTo>
                <a:lnTo>
                  <a:pt x="25146" y="532799"/>
                </a:lnTo>
                <a:lnTo>
                  <a:pt x="25146" y="102870"/>
                </a:lnTo>
                <a:lnTo>
                  <a:pt x="26670" y="86868"/>
                </a:lnTo>
                <a:lnTo>
                  <a:pt x="44593" y="52207"/>
                </a:lnTo>
                <a:lnTo>
                  <a:pt x="79978" y="28494"/>
                </a:lnTo>
                <a:lnTo>
                  <a:pt x="736854" y="25215"/>
                </a:lnTo>
                <a:lnTo>
                  <a:pt x="744474" y="25908"/>
                </a:lnTo>
                <a:lnTo>
                  <a:pt x="790513" y="47935"/>
                </a:lnTo>
                <a:lnTo>
                  <a:pt x="810939" y="82552"/>
                </a:lnTo>
                <a:lnTo>
                  <a:pt x="813816" y="103632"/>
                </a:lnTo>
                <a:lnTo>
                  <a:pt x="813816" y="532051"/>
                </a:lnTo>
                <a:lnTo>
                  <a:pt x="819799" y="524829"/>
                </a:lnTo>
                <a:lnTo>
                  <a:pt x="827048" y="513341"/>
                </a:lnTo>
                <a:lnTo>
                  <a:pt x="832654" y="501046"/>
                </a:lnTo>
                <a:lnTo>
                  <a:pt x="836433" y="488116"/>
                </a:lnTo>
                <a:lnTo>
                  <a:pt x="838200" y="474726"/>
                </a:lnTo>
                <a:lnTo>
                  <a:pt x="838962" y="464820"/>
                </a:lnTo>
                <a:close/>
              </a:path>
              <a:path w="839470" h="568960">
                <a:moveTo>
                  <a:pt x="813816" y="532051"/>
                </a:moveTo>
                <a:lnTo>
                  <a:pt x="813816" y="464820"/>
                </a:lnTo>
                <a:lnTo>
                  <a:pt x="811358" y="485161"/>
                </a:lnTo>
                <a:lnTo>
                  <a:pt x="806484" y="497856"/>
                </a:lnTo>
                <a:lnTo>
                  <a:pt x="780590" y="528478"/>
                </a:lnTo>
                <a:lnTo>
                  <a:pt x="742950" y="542544"/>
                </a:lnTo>
                <a:lnTo>
                  <a:pt x="98566" y="542439"/>
                </a:lnTo>
                <a:lnTo>
                  <a:pt x="60351" y="530158"/>
                </a:lnTo>
                <a:lnTo>
                  <a:pt x="33682" y="500596"/>
                </a:lnTo>
                <a:lnTo>
                  <a:pt x="25146" y="464058"/>
                </a:lnTo>
                <a:lnTo>
                  <a:pt x="25146" y="532799"/>
                </a:lnTo>
                <a:lnTo>
                  <a:pt x="66179" y="561339"/>
                </a:lnTo>
                <a:lnTo>
                  <a:pt x="102870" y="568452"/>
                </a:lnTo>
                <a:lnTo>
                  <a:pt x="736854" y="568452"/>
                </a:lnTo>
                <a:lnTo>
                  <a:pt x="778080" y="559250"/>
                </a:lnTo>
                <a:lnTo>
                  <a:pt x="811092" y="535337"/>
                </a:lnTo>
                <a:lnTo>
                  <a:pt x="813816" y="53205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93100" y="1236408"/>
            <a:ext cx="4692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2131296"/>
            <a:ext cx="5097780" cy="430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b="1" spc="-5" dirty="0">
                <a:latin typeface="Arial Narrow"/>
                <a:cs typeface="Arial Narrow"/>
              </a:rPr>
              <a:t>Excep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fo</a:t>
            </a:r>
            <a:r>
              <a:rPr sz="2400" b="1" dirty="0">
                <a:latin typeface="Arial Narrow"/>
                <a:cs typeface="Arial Narrow"/>
              </a:rPr>
              <a:t>r</a:t>
            </a:r>
            <a:r>
              <a:rPr sz="2400" b="1" spc="-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specifi</a:t>
            </a:r>
            <a:r>
              <a:rPr sz="2400" b="1" dirty="0">
                <a:latin typeface="Arial Narrow"/>
                <a:cs typeface="Arial Narrow"/>
              </a:rPr>
              <a:t>c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exceptions</a:t>
            </a:r>
            <a:r>
              <a:rPr sz="2400" b="1" dirty="0">
                <a:latin typeface="Arial Narrow"/>
                <a:cs typeface="Arial Narrow"/>
              </a:rPr>
              <a:t>,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paren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or eligibl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studen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shal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provid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signe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and date</a:t>
            </a:r>
            <a:r>
              <a:rPr sz="2400" b="1" dirty="0">
                <a:latin typeface="Arial Narrow"/>
                <a:cs typeface="Arial Narrow"/>
              </a:rPr>
              <a:t>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writte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consen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befor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schoo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may disclos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educatio</a:t>
            </a:r>
            <a:r>
              <a:rPr sz="2400" b="1" dirty="0">
                <a:latin typeface="Arial Narrow"/>
                <a:cs typeface="Arial Narrow"/>
              </a:rPr>
              <a:t>n</a:t>
            </a:r>
            <a:r>
              <a:rPr sz="2400" b="1" spc="2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records.</a:t>
            </a:r>
            <a:endParaRPr sz="2400">
              <a:latin typeface="Arial Narrow"/>
              <a:cs typeface="Arial Narrow"/>
            </a:endParaRPr>
          </a:p>
          <a:p>
            <a:pPr marL="12700" algn="just">
              <a:lnSpc>
                <a:spcPct val="100000"/>
              </a:lnSpc>
              <a:spcBef>
                <a:spcPts val="1800"/>
              </a:spcBef>
            </a:pPr>
            <a:r>
              <a:rPr sz="2400" b="1" spc="-5" dirty="0">
                <a:latin typeface="Arial Narrow"/>
                <a:cs typeface="Arial Narrow"/>
              </a:rPr>
              <a:t>Th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consen</a:t>
            </a: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must:</a:t>
            </a:r>
            <a:endParaRPr sz="2400">
              <a:latin typeface="Arial Narrow"/>
              <a:cs typeface="Arial Narrow"/>
            </a:endParaRPr>
          </a:p>
          <a:p>
            <a:pPr marL="749300" marR="1385570" indent="-27940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 Narrow"/>
                <a:cs typeface="Arial Narrow"/>
              </a:rPr>
              <a:t>specif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record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tha</a:t>
            </a:r>
            <a:r>
              <a:rPr sz="2400" b="1" dirty="0">
                <a:latin typeface="Arial Narrow"/>
                <a:cs typeface="Arial Narrow"/>
              </a:rPr>
              <a:t>t </a:t>
            </a:r>
            <a:r>
              <a:rPr sz="2400" b="1" spc="-5" dirty="0">
                <a:latin typeface="Arial Narrow"/>
                <a:cs typeface="Arial Narrow"/>
              </a:rPr>
              <a:t>may b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disclosed;</a:t>
            </a:r>
            <a:endParaRPr sz="2400">
              <a:latin typeface="Arial Narrow"/>
              <a:cs typeface="Arial Narrow"/>
            </a:endParaRPr>
          </a:p>
          <a:p>
            <a:pPr marL="755650" indent="-28575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 Narrow"/>
                <a:cs typeface="Arial Narrow"/>
              </a:rPr>
              <a:t>stat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purpos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f</a:t>
            </a:r>
            <a:r>
              <a:rPr sz="2400" b="1" spc="-5" dirty="0">
                <a:latin typeface="Arial Narrow"/>
                <a:cs typeface="Arial Narrow"/>
              </a:rPr>
              <a:t> disclosure</a:t>
            </a:r>
            <a:r>
              <a:rPr sz="2400" b="1" dirty="0">
                <a:latin typeface="Arial Narrow"/>
                <a:cs typeface="Arial Narrow"/>
              </a:rPr>
              <a:t>;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749300" marR="266065" indent="-27940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spc="-5" dirty="0">
                <a:latin typeface="Arial Narrow"/>
                <a:cs typeface="Arial Narrow"/>
              </a:rPr>
              <a:t>identif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part</a:t>
            </a:r>
            <a:r>
              <a:rPr sz="2400" b="1" dirty="0">
                <a:latin typeface="Arial Narrow"/>
                <a:cs typeface="Arial Narrow"/>
              </a:rPr>
              <a:t>y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r </a:t>
            </a:r>
            <a:r>
              <a:rPr sz="2400" b="1" spc="-5" dirty="0">
                <a:latin typeface="Arial Narrow"/>
                <a:cs typeface="Arial Narrow"/>
              </a:rPr>
              <a:t>clas</a:t>
            </a:r>
            <a:r>
              <a:rPr sz="2400" b="1" dirty="0">
                <a:latin typeface="Arial Narrow"/>
                <a:cs typeface="Arial Narrow"/>
              </a:rPr>
              <a:t>s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f </a:t>
            </a:r>
            <a:r>
              <a:rPr sz="2400" b="1" spc="-5" dirty="0">
                <a:latin typeface="Arial Narrow"/>
                <a:cs typeface="Arial Narrow"/>
              </a:rPr>
              <a:t>parties t</a:t>
            </a:r>
            <a:r>
              <a:rPr sz="2400" b="1" dirty="0">
                <a:latin typeface="Arial Narrow"/>
                <a:cs typeface="Arial Narrow"/>
              </a:rPr>
              <a:t>o </a:t>
            </a:r>
            <a:r>
              <a:rPr sz="2400" b="1" spc="-5" dirty="0">
                <a:latin typeface="Arial Narrow"/>
                <a:cs typeface="Arial Narrow"/>
              </a:rPr>
              <a:t>who</a:t>
            </a:r>
            <a:r>
              <a:rPr sz="2400" b="1" dirty="0">
                <a:latin typeface="Arial Narrow"/>
                <a:cs typeface="Arial Narrow"/>
              </a:rPr>
              <a:t>m </a:t>
            </a:r>
            <a:r>
              <a:rPr sz="2400" b="1" spc="-5" dirty="0">
                <a:latin typeface="Arial Narrow"/>
                <a:cs typeface="Arial Narrow"/>
              </a:rPr>
              <a:t>disclosur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30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ma</a:t>
            </a:r>
            <a:r>
              <a:rPr sz="2400" b="1" dirty="0">
                <a:latin typeface="Arial Narrow"/>
                <a:cs typeface="Arial Narrow"/>
              </a:rPr>
              <a:t>y</a:t>
            </a:r>
            <a:r>
              <a:rPr sz="2400" b="1" spc="15" dirty="0">
                <a:latin typeface="Arial Narrow"/>
                <a:cs typeface="Arial Narrow"/>
              </a:rPr>
              <a:t> </a:t>
            </a:r>
            <a:r>
              <a:rPr sz="2400" b="1" spc="-5" dirty="0">
                <a:latin typeface="Arial Narrow"/>
                <a:cs typeface="Arial Narrow"/>
              </a:rPr>
              <a:t>b</a:t>
            </a:r>
            <a:r>
              <a:rPr sz="2400" b="1" dirty="0">
                <a:latin typeface="Arial Narrow"/>
                <a:cs typeface="Arial Narrow"/>
              </a:rPr>
              <a:t>e </a:t>
            </a:r>
            <a:r>
              <a:rPr sz="2400" b="1" spc="-5" dirty="0">
                <a:latin typeface="Arial Narrow"/>
                <a:cs typeface="Arial Narrow"/>
              </a:rPr>
              <a:t>made.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89" rIns="0" bIns="0" rtlCol="0">
            <a:spAutoFit/>
          </a:bodyPr>
          <a:lstStyle/>
          <a:p>
            <a:pPr marL="274955">
              <a:lnSpc>
                <a:spcPct val="100000"/>
              </a:lnSpc>
            </a:pPr>
            <a:r>
              <a:rPr spc="-5" dirty="0"/>
              <a:t>Righ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10" dirty="0"/>
              <a:t> </a:t>
            </a:r>
            <a:r>
              <a:rPr spc="-5" dirty="0"/>
              <a:t>Consen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10" dirty="0"/>
              <a:t> </a:t>
            </a:r>
            <a:r>
              <a:rPr spc="-5" dirty="0"/>
              <a:t>Dis</a:t>
            </a:r>
            <a:r>
              <a:rPr spc="-85" dirty="0"/>
              <a:t>c</a:t>
            </a:r>
            <a:r>
              <a:rPr spc="-5" dirty="0"/>
              <a:t>losu</a:t>
            </a:r>
            <a:r>
              <a:rPr spc="45" dirty="0"/>
              <a:t>r</a:t>
            </a:r>
            <a:r>
              <a:rPr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16445" y="3249930"/>
            <a:ext cx="2512060" cy="406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6445" y="3249930"/>
            <a:ext cx="2511551" cy="4065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9871" y="2203704"/>
            <a:ext cx="814069" cy="539750"/>
          </a:xfrm>
          <a:custGeom>
            <a:avLst/>
            <a:gdLst/>
            <a:ahLst/>
            <a:cxnLst/>
            <a:rect l="l" t="t" r="r" b="b"/>
            <a:pathLst>
              <a:path w="814070" h="539750">
                <a:moveTo>
                  <a:pt x="813816" y="449579"/>
                </a:moveTo>
                <a:lnTo>
                  <a:pt x="813815" y="89728"/>
                </a:lnTo>
                <a:lnTo>
                  <a:pt x="803843" y="48542"/>
                </a:lnTo>
                <a:lnTo>
                  <a:pt x="777220" y="17344"/>
                </a:lnTo>
                <a:lnTo>
                  <a:pt x="738620" y="1177"/>
                </a:lnTo>
                <a:lnTo>
                  <a:pt x="89728" y="0"/>
                </a:lnTo>
                <a:lnTo>
                  <a:pt x="75201" y="1206"/>
                </a:lnTo>
                <a:lnTo>
                  <a:pt x="36784" y="17447"/>
                </a:lnTo>
                <a:lnTo>
                  <a:pt x="10036" y="48698"/>
                </a:lnTo>
                <a:lnTo>
                  <a:pt x="0" y="89915"/>
                </a:lnTo>
                <a:lnTo>
                  <a:pt x="0" y="449770"/>
                </a:lnTo>
                <a:lnTo>
                  <a:pt x="10117" y="491289"/>
                </a:lnTo>
                <a:lnTo>
                  <a:pt x="36924" y="522370"/>
                </a:lnTo>
                <a:lnTo>
                  <a:pt x="75380" y="538338"/>
                </a:lnTo>
                <a:lnTo>
                  <a:pt x="724090" y="539495"/>
                </a:lnTo>
                <a:lnTo>
                  <a:pt x="738801" y="538309"/>
                </a:lnTo>
                <a:lnTo>
                  <a:pt x="777360" y="522267"/>
                </a:lnTo>
                <a:lnTo>
                  <a:pt x="803923" y="491133"/>
                </a:lnTo>
                <a:lnTo>
                  <a:pt x="813816" y="44957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0" y="2191511"/>
            <a:ext cx="839469" cy="565150"/>
          </a:xfrm>
          <a:custGeom>
            <a:avLst/>
            <a:gdLst/>
            <a:ahLst/>
            <a:cxnLst/>
            <a:rect l="l" t="t" r="r" b="b"/>
            <a:pathLst>
              <a:path w="839470" h="565150">
                <a:moveTo>
                  <a:pt x="838962" y="461772"/>
                </a:moveTo>
                <a:lnTo>
                  <a:pt x="838962" y="102108"/>
                </a:lnTo>
                <a:lnTo>
                  <a:pt x="838200" y="91440"/>
                </a:lnTo>
                <a:lnTo>
                  <a:pt x="823822" y="48749"/>
                </a:lnTo>
                <a:lnTo>
                  <a:pt x="796201" y="19239"/>
                </a:lnTo>
                <a:lnTo>
                  <a:pt x="759449" y="2233"/>
                </a:lnTo>
                <a:lnTo>
                  <a:pt x="745998" y="0"/>
                </a:lnTo>
                <a:lnTo>
                  <a:pt x="94119" y="298"/>
                </a:lnTo>
                <a:lnTo>
                  <a:pt x="55149" y="11481"/>
                </a:lnTo>
                <a:lnTo>
                  <a:pt x="23870" y="36548"/>
                </a:lnTo>
                <a:lnTo>
                  <a:pt x="4571" y="72390"/>
                </a:lnTo>
                <a:lnTo>
                  <a:pt x="0" y="92964"/>
                </a:lnTo>
                <a:lnTo>
                  <a:pt x="0" y="462534"/>
                </a:lnTo>
                <a:lnTo>
                  <a:pt x="12818" y="512420"/>
                </a:lnTo>
                <a:lnTo>
                  <a:pt x="25146" y="529241"/>
                </a:lnTo>
                <a:lnTo>
                  <a:pt x="25146" y="102870"/>
                </a:lnTo>
                <a:lnTo>
                  <a:pt x="25908" y="93726"/>
                </a:lnTo>
                <a:lnTo>
                  <a:pt x="44423" y="51151"/>
                </a:lnTo>
                <a:lnTo>
                  <a:pt x="79519" y="28505"/>
                </a:lnTo>
                <a:lnTo>
                  <a:pt x="102870" y="25146"/>
                </a:lnTo>
                <a:lnTo>
                  <a:pt x="736854" y="25209"/>
                </a:lnTo>
                <a:lnTo>
                  <a:pt x="780240" y="38859"/>
                </a:lnTo>
                <a:lnTo>
                  <a:pt x="805823" y="68773"/>
                </a:lnTo>
                <a:lnTo>
                  <a:pt x="813816" y="102870"/>
                </a:lnTo>
                <a:lnTo>
                  <a:pt x="813816" y="529251"/>
                </a:lnTo>
                <a:lnTo>
                  <a:pt x="819743" y="522160"/>
                </a:lnTo>
                <a:lnTo>
                  <a:pt x="827012" y="510667"/>
                </a:lnTo>
                <a:lnTo>
                  <a:pt x="832630" y="498307"/>
                </a:lnTo>
                <a:lnTo>
                  <a:pt x="836419" y="485253"/>
                </a:lnTo>
                <a:lnTo>
                  <a:pt x="838200" y="471678"/>
                </a:lnTo>
                <a:lnTo>
                  <a:pt x="838962" y="461772"/>
                </a:lnTo>
                <a:close/>
              </a:path>
              <a:path w="839470" h="565150">
                <a:moveTo>
                  <a:pt x="813816" y="529251"/>
                </a:moveTo>
                <a:lnTo>
                  <a:pt x="813816" y="461772"/>
                </a:lnTo>
                <a:lnTo>
                  <a:pt x="813054" y="470916"/>
                </a:lnTo>
                <a:lnTo>
                  <a:pt x="811622" y="481089"/>
                </a:lnTo>
                <a:lnTo>
                  <a:pt x="791653" y="516179"/>
                </a:lnTo>
                <a:lnTo>
                  <a:pt x="757495" y="536218"/>
                </a:lnTo>
                <a:lnTo>
                  <a:pt x="736854" y="539419"/>
                </a:lnTo>
                <a:lnTo>
                  <a:pt x="98636" y="539388"/>
                </a:lnTo>
                <a:lnTo>
                  <a:pt x="60441" y="526985"/>
                </a:lnTo>
                <a:lnTo>
                  <a:pt x="33686" y="497439"/>
                </a:lnTo>
                <a:lnTo>
                  <a:pt x="25146" y="461772"/>
                </a:lnTo>
                <a:lnTo>
                  <a:pt x="25146" y="529241"/>
                </a:lnTo>
                <a:lnTo>
                  <a:pt x="66173" y="558117"/>
                </a:lnTo>
                <a:lnTo>
                  <a:pt x="102870" y="564642"/>
                </a:lnTo>
                <a:lnTo>
                  <a:pt x="736854" y="564642"/>
                </a:lnTo>
                <a:lnTo>
                  <a:pt x="777743" y="556028"/>
                </a:lnTo>
                <a:lnTo>
                  <a:pt x="811003" y="532616"/>
                </a:lnTo>
                <a:lnTo>
                  <a:pt x="813816" y="529251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48142" y="2387028"/>
            <a:ext cx="5594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316" y="735329"/>
            <a:ext cx="923544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7918" y="3842710"/>
            <a:ext cx="2844800" cy="2841625"/>
          </a:xfrm>
          <a:custGeom>
            <a:avLst/>
            <a:gdLst/>
            <a:ahLst/>
            <a:cxnLst/>
            <a:rect l="l" t="t" r="r" b="b"/>
            <a:pathLst>
              <a:path w="2844800" h="2841625">
                <a:moveTo>
                  <a:pt x="2844800" y="1689218"/>
                </a:moveTo>
                <a:lnTo>
                  <a:pt x="2844800" y="1270309"/>
                </a:lnTo>
                <a:lnTo>
                  <a:pt x="2832100" y="1188775"/>
                </a:lnTo>
                <a:lnTo>
                  <a:pt x="2806700" y="1110289"/>
                </a:lnTo>
                <a:lnTo>
                  <a:pt x="2794000" y="1031803"/>
                </a:lnTo>
                <a:lnTo>
                  <a:pt x="2743200" y="880165"/>
                </a:lnTo>
                <a:lnTo>
                  <a:pt x="2730500" y="857178"/>
                </a:lnTo>
                <a:lnTo>
                  <a:pt x="2730500" y="834308"/>
                </a:lnTo>
                <a:lnTo>
                  <a:pt x="2692400" y="766482"/>
                </a:lnTo>
                <a:lnTo>
                  <a:pt x="2692400" y="744162"/>
                </a:lnTo>
                <a:lnTo>
                  <a:pt x="2679700" y="721999"/>
                </a:lnTo>
                <a:lnTo>
                  <a:pt x="2628900" y="635086"/>
                </a:lnTo>
                <a:lnTo>
                  <a:pt x="2590800" y="571955"/>
                </a:lnTo>
                <a:lnTo>
                  <a:pt x="2565400" y="530967"/>
                </a:lnTo>
                <a:lnTo>
                  <a:pt x="2540000" y="490934"/>
                </a:lnTo>
                <a:lnTo>
                  <a:pt x="2514600" y="451921"/>
                </a:lnTo>
                <a:lnTo>
                  <a:pt x="2463800" y="406963"/>
                </a:lnTo>
                <a:lnTo>
                  <a:pt x="2463800" y="394458"/>
                </a:lnTo>
                <a:lnTo>
                  <a:pt x="2425700" y="358395"/>
                </a:lnTo>
                <a:lnTo>
                  <a:pt x="2387600" y="324463"/>
                </a:lnTo>
                <a:lnTo>
                  <a:pt x="2336800" y="292597"/>
                </a:lnTo>
                <a:lnTo>
                  <a:pt x="2324100" y="282422"/>
                </a:lnTo>
                <a:lnTo>
                  <a:pt x="2286000" y="253209"/>
                </a:lnTo>
                <a:lnTo>
                  <a:pt x="2247900" y="225911"/>
                </a:lnTo>
                <a:lnTo>
                  <a:pt x="2209800" y="208743"/>
                </a:lnTo>
                <a:lnTo>
                  <a:pt x="2197100" y="200461"/>
                </a:lnTo>
                <a:lnTo>
                  <a:pt x="2146300" y="173791"/>
                </a:lnTo>
                <a:lnTo>
                  <a:pt x="2146300" y="148189"/>
                </a:lnTo>
                <a:lnTo>
                  <a:pt x="2133600" y="134323"/>
                </a:lnTo>
                <a:lnTo>
                  <a:pt x="2133600" y="109846"/>
                </a:lnTo>
                <a:lnTo>
                  <a:pt x="2120900" y="99259"/>
                </a:lnTo>
                <a:lnTo>
                  <a:pt x="2108200" y="89791"/>
                </a:lnTo>
                <a:lnTo>
                  <a:pt x="2095500" y="81454"/>
                </a:lnTo>
                <a:lnTo>
                  <a:pt x="2082800" y="74260"/>
                </a:lnTo>
                <a:lnTo>
                  <a:pt x="2082800" y="68220"/>
                </a:lnTo>
                <a:lnTo>
                  <a:pt x="2044700" y="57159"/>
                </a:lnTo>
                <a:lnTo>
                  <a:pt x="2006600" y="55789"/>
                </a:lnTo>
                <a:lnTo>
                  <a:pt x="1993900" y="56942"/>
                </a:lnTo>
                <a:lnTo>
                  <a:pt x="1981200" y="59338"/>
                </a:lnTo>
                <a:lnTo>
                  <a:pt x="1968500" y="62988"/>
                </a:lnTo>
                <a:lnTo>
                  <a:pt x="1955800" y="67905"/>
                </a:lnTo>
                <a:lnTo>
                  <a:pt x="1955800" y="74101"/>
                </a:lnTo>
                <a:lnTo>
                  <a:pt x="1943100" y="81589"/>
                </a:lnTo>
                <a:lnTo>
                  <a:pt x="1930400" y="86161"/>
                </a:lnTo>
                <a:lnTo>
                  <a:pt x="1905000" y="77017"/>
                </a:lnTo>
                <a:lnTo>
                  <a:pt x="1879600" y="69397"/>
                </a:lnTo>
                <a:lnTo>
                  <a:pt x="1803400" y="50109"/>
                </a:lnTo>
                <a:lnTo>
                  <a:pt x="1727200" y="33864"/>
                </a:lnTo>
                <a:lnTo>
                  <a:pt x="1651000" y="20713"/>
                </a:lnTo>
                <a:lnTo>
                  <a:pt x="1574800" y="10703"/>
                </a:lnTo>
                <a:lnTo>
                  <a:pt x="1498600" y="3881"/>
                </a:lnTo>
                <a:lnTo>
                  <a:pt x="1422400" y="298"/>
                </a:lnTo>
                <a:lnTo>
                  <a:pt x="1346200" y="0"/>
                </a:lnTo>
                <a:lnTo>
                  <a:pt x="1270000" y="3035"/>
                </a:lnTo>
                <a:lnTo>
                  <a:pt x="1193800" y="9453"/>
                </a:lnTo>
                <a:lnTo>
                  <a:pt x="1117600" y="19301"/>
                </a:lnTo>
                <a:lnTo>
                  <a:pt x="1041400" y="32627"/>
                </a:lnTo>
                <a:lnTo>
                  <a:pt x="977900" y="49480"/>
                </a:lnTo>
                <a:lnTo>
                  <a:pt x="901700" y="69908"/>
                </a:lnTo>
                <a:lnTo>
                  <a:pt x="825500" y="93959"/>
                </a:lnTo>
                <a:lnTo>
                  <a:pt x="762000" y="121681"/>
                </a:lnTo>
                <a:lnTo>
                  <a:pt x="685800" y="153122"/>
                </a:lnTo>
                <a:lnTo>
                  <a:pt x="622300" y="188332"/>
                </a:lnTo>
                <a:lnTo>
                  <a:pt x="558800" y="227357"/>
                </a:lnTo>
                <a:lnTo>
                  <a:pt x="495300" y="270246"/>
                </a:lnTo>
                <a:lnTo>
                  <a:pt x="431800" y="317047"/>
                </a:lnTo>
                <a:lnTo>
                  <a:pt x="406400" y="334573"/>
                </a:lnTo>
                <a:lnTo>
                  <a:pt x="393700" y="352861"/>
                </a:lnTo>
                <a:lnTo>
                  <a:pt x="355600" y="391723"/>
                </a:lnTo>
                <a:lnTo>
                  <a:pt x="342900" y="400955"/>
                </a:lnTo>
                <a:lnTo>
                  <a:pt x="330200" y="410262"/>
                </a:lnTo>
                <a:lnTo>
                  <a:pt x="317500" y="419646"/>
                </a:lnTo>
                <a:lnTo>
                  <a:pt x="317500" y="429109"/>
                </a:lnTo>
                <a:lnTo>
                  <a:pt x="304800" y="438651"/>
                </a:lnTo>
                <a:lnTo>
                  <a:pt x="292100" y="448274"/>
                </a:lnTo>
                <a:lnTo>
                  <a:pt x="292100" y="457979"/>
                </a:lnTo>
                <a:lnTo>
                  <a:pt x="279400" y="467767"/>
                </a:lnTo>
                <a:lnTo>
                  <a:pt x="266700" y="477640"/>
                </a:lnTo>
                <a:lnTo>
                  <a:pt x="266700" y="487597"/>
                </a:lnTo>
                <a:lnTo>
                  <a:pt x="254000" y="497642"/>
                </a:lnTo>
                <a:lnTo>
                  <a:pt x="241300" y="507774"/>
                </a:lnTo>
                <a:lnTo>
                  <a:pt x="241300" y="517995"/>
                </a:lnTo>
                <a:lnTo>
                  <a:pt x="228600" y="528306"/>
                </a:lnTo>
                <a:lnTo>
                  <a:pt x="228600" y="538708"/>
                </a:lnTo>
                <a:lnTo>
                  <a:pt x="215900" y="549203"/>
                </a:lnTo>
                <a:lnTo>
                  <a:pt x="203200" y="559791"/>
                </a:lnTo>
                <a:lnTo>
                  <a:pt x="203200" y="570474"/>
                </a:lnTo>
                <a:lnTo>
                  <a:pt x="190500" y="581253"/>
                </a:lnTo>
                <a:lnTo>
                  <a:pt x="190500" y="592129"/>
                </a:lnTo>
                <a:lnTo>
                  <a:pt x="165100" y="618037"/>
                </a:lnTo>
                <a:lnTo>
                  <a:pt x="114300" y="707953"/>
                </a:lnTo>
                <a:lnTo>
                  <a:pt x="76200" y="803968"/>
                </a:lnTo>
                <a:lnTo>
                  <a:pt x="25400" y="938029"/>
                </a:lnTo>
                <a:lnTo>
                  <a:pt x="25400" y="972359"/>
                </a:lnTo>
                <a:lnTo>
                  <a:pt x="0" y="1041719"/>
                </a:lnTo>
                <a:lnTo>
                  <a:pt x="0" y="1322689"/>
                </a:lnTo>
                <a:lnTo>
                  <a:pt x="25400" y="1392229"/>
                </a:lnTo>
                <a:lnTo>
                  <a:pt x="38100" y="1443283"/>
                </a:lnTo>
                <a:lnTo>
                  <a:pt x="63500" y="1540057"/>
                </a:lnTo>
                <a:lnTo>
                  <a:pt x="88900" y="1585015"/>
                </a:lnTo>
                <a:lnTo>
                  <a:pt x="101600" y="1603535"/>
                </a:lnTo>
                <a:lnTo>
                  <a:pt x="114300" y="1621679"/>
                </a:lnTo>
                <a:lnTo>
                  <a:pt x="114300" y="1639460"/>
                </a:lnTo>
                <a:lnTo>
                  <a:pt x="139700" y="1673990"/>
                </a:lnTo>
                <a:lnTo>
                  <a:pt x="165100" y="1707236"/>
                </a:lnTo>
                <a:lnTo>
                  <a:pt x="190500" y="1739310"/>
                </a:lnTo>
                <a:lnTo>
                  <a:pt x="215900" y="1770322"/>
                </a:lnTo>
                <a:lnTo>
                  <a:pt x="241300" y="1800384"/>
                </a:lnTo>
                <a:lnTo>
                  <a:pt x="266700" y="1829607"/>
                </a:lnTo>
                <a:lnTo>
                  <a:pt x="304800" y="1872110"/>
                </a:lnTo>
                <a:lnTo>
                  <a:pt x="342900" y="1899721"/>
                </a:lnTo>
                <a:lnTo>
                  <a:pt x="368300" y="1922581"/>
                </a:lnTo>
                <a:lnTo>
                  <a:pt x="406400" y="1958395"/>
                </a:lnTo>
                <a:lnTo>
                  <a:pt x="419100" y="1977155"/>
                </a:lnTo>
                <a:lnTo>
                  <a:pt x="444500" y="1996270"/>
                </a:lnTo>
                <a:lnTo>
                  <a:pt x="457200" y="2015728"/>
                </a:lnTo>
                <a:lnTo>
                  <a:pt x="457200" y="2035516"/>
                </a:lnTo>
                <a:lnTo>
                  <a:pt x="482600" y="2076031"/>
                </a:lnTo>
                <a:lnTo>
                  <a:pt x="482600" y="2386639"/>
                </a:lnTo>
                <a:lnTo>
                  <a:pt x="508000" y="2496367"/>
                </a:lnTo>
                <a:lnTo>
                  <a:pt x="546100" y="2551993"/>
                </a:lnTo>
                <a:lnTo>
                  <a:pt x="571500" y="2610667"/>
                </a:lnTo>
                <a:lnTo>
                  <a:pt x="622300" y="2670865"/>
                </a:lnTo>
                <a:lnTo>
                  <a:pt x="647700" y="2687629"/>
                </a:lnTo>
                <a:lnTo>
                  <a:pt x="660400" y="2704393"/>
                </a:lnTo>
                <a:lnTo>
                  <a:pt x="711200" y="2736947"/>
                </a:lnTo>
                <a:lnTo>
                  <a:pt x="762000" y="2764628"/>
                </a:lnTo>
                <a:lnTo>
                  <a:pt x="812800" y="2787840"/>
                </a:lnTo>
                <a:lnTo>
                  <a:pt x="863600" y="2806986"/>
                </a:lnTo>
                <a:lnTo>
                  <a:pt x="914400" y="2822470"/>
                </a:lnTo>
                <a:lnTo>
                  <a:pt x="952500" y="2828965"/>
                </a:lnTo>
                <a:lnTo>
                  <a:pt x="977900" y="2834695"/>
                </a:lnTo>
                <a:lnTo>
                  <a:pt x="1003300" y="2839712"/>
                </a:lnTo>
                <a:lnTo>
                  <a:pt x="1016000" y="2841553"/>
                </a:lnTo>
                <a:lnTo>
                  <a:pt x="1536700" y="2841436"/>
                </a:lnTo>
                <a:lnTo>
                  <a:pt x="1574800" y="2836514"/>
                </a:lnTo>
                <a:lnTo>
                  <a:pt x="1612900" y="2831038"/>
                </a:lnTo>
                <a:lnTo>
                  <a:pt x="1651000" y="2825010"/>
                </a:lnTo>
                <a:lnTo>
                  <a:pt x="1676400" y="2818433"/>
                </a:lnTo>
                <a:lnTo>
                  <a:pt x="1714500" y="2811309"/>
                </a:lnTo>
                <a:lnTo>
                  <a:pt x="1752600" y="2803639"/>
                </a:lnTo>
                <a:lnTo>
                  <a:pt x="1790700" y="2795427"/>
                </a:lnTo>
                <a:lnTo>
                  <a:pt x="1816100" y="2786675"/>
                </a:lnTo>
                <a:lnTo>
                  <a:pt x="1854200" y="2777384"/>
                </a:lnTo>
                <a:lnTo>
                  <a:pt x="1892300" y="2767557"/>
                </a:lnTo>
                <a:lnTo>
                  <a:pt x="1917700" y="2757196"/>
                </a:lnTo>
                <a:lnTo>
                  <a:pt x="1955800" y="2746303"/>
                </a:lnTo>
                <a:lnTo>
                  <a:pt x="1993900" y="2734111"/>
                </a:lnTo>
                <a:lnTo>
                  <a:pt x="2019300" y="2721919"/>
                </a:lnTo>
                <a:lnTo>
                  <a:pt x="2057400" y="2710489"/>
                </a:lnTo>
                <a:lnTo>
                  <a:pt x="2082800" y="2696773"/>
                </a:lnTo>
                <a:lnTo>
                  <a:pt x="2120900" y="2684220"/>
                </a:lnTo>
                <a:lnTo>
                  <a:pt x="2146300" y="2671154"/>
                </a:lnTo>
                <a:lnTo>
                  <a:pt x="2171700" y="2657557"/>
                </a:lnTo>
                <a:lnTo>
                  <a:pt x="2209800" y="2643413"/>
                </a:lnTo>
                <a:lnTo>
                  <a:pt x="2235200" y="2628704"/>
                </a:lnTo>
                <a:lnTo>
                  <a:pt x="2260600" y="2613414"/>
                </a:lnTo>
                <a:lnTo>
                  <a:pt x="2286000" y="2597526"/>
                </a:lnTo>
                <a:lnTo>
                  <a:pt x="2311400" y="2581021"/>
                </a:lnTo>
                <a:lnTo>
                  <a:pt x="2349500" y="2563884"/>
                </a:lnTo>
                <a:lnTo>
                  <a:pt x="2400300" y="2527644"/>
                </a:lnTo>
                <a:lnTo>
                  <a:pt x="2451100" y="2488667"/>
                </a:lnTo>
                <a:lnTo>
                  <a:pt x="2501900" y="2446817"/>
                </a:lnTo>
                <a:lnTo>
                  <a:pt x="2540000" y="2401958"/>
                </a:lnTo>
                <a:lnTo>
                  <a:pt x="2565400" y="2378357"/>
                </a:lnTo>
                <a:lnTo>
                  <a:pt x="2590800" y="2353953"/>
                </a:lnTo>
                <a:lnTo>
                  <a:pt x="2603500" y="2328727"/>
                </a:lnTo>
                <a:lnTo>
                  <a:pt x="2628900" y="2305105"/>
                </a:lnTo>
                <a:lnTo>
                  <a:pt x="2641600" y="2280721"/>
                </a:lnTo>
                <a:lnTo>
                  <a:pt x="2667000" y="2236788"/>
                </a:lnTo>
                <a:lnTo>
                  <a:pt x="2692400" y="2191529"/>
                </a:lnTo>
                <a:lnTo>
                  <a:pt x="2717800" y="2145050"/>
                </a:lnTo>
                <a:lnTo>
                  <a:pt x="2743200" y="2097456"/>
                </a:lnTo>
                <a:lnTo>
                  <a:pt x="2755900" y="2048853"/>
                </a:lnTo>
                <a:lnTo>
                  <a:pt x="2781300" y="1999346"/>
                </a:lnTo>
                <a:lnTo>
                  <a:pt x="2832100" y="1794384"/>
                </a:lnTo>
                <a:lnTo>
                  <a:pt x="2832100" y="1741937"/>
                </a:lnTo>
                <a:lnTo>
                  <a:pt x="2844800" y="1689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6681" y="3904133"/>
            <a:ext cx="2743200" cy="2738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0708" y="1578102"/>
            <a:ext cx="3670935" cy="2312035"/>
          </a:xfrm>
          <a:custGeom>
            <a:avLst/>
            <a:gdLst/>
            <a:ahLst/>
            <a:cxnLst/>
            <a:rect l="l" t="t" r="r" b="b"/>
            <a:pathLst>
              <a:path w="3670934" h="2312035">
                <a:moveTo>
                  <a:pt x="3670554" y="2055113"/>
                </a:moveTo>
                <a:lnTo>
                  <a:pt x="3670554" y="0"/>
                </a:lnTo>
                <a:lnTo>
                  <a:pt x="0" y="0"/>
                </a:lnTo>
                <a:lnTo>
                  <a:pt x="0" y="2055114"/>
                </a:lnTo>
                <a:lnTo>
                  <a:pt x="611886" y="2055114"/>
                </a:lnTo>
                <a:lnTo>
                  <a:pt x="1070610" y="2311908"/>
                </a:lnTo>
                <a:lnTo>
                  <a:pt x="1529334" y="2055114"/>
                </a:lnTo>
                <a:lnTo>
                  <a:pt x="3670554" y="2055113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8515" y="1565147"/>
            <a:ext cx="3695700" cy="2338070"/>
          </a:xfrm>
          <a:custGeom>
            <a:avLst/>
            <a:gdLst/>
            <a:ahLst/>
            <a:cxnLst/>
            <a:rect l="l" t="t" r="r" b="b"/>
            <a:pathLst>
              <a:path w="3695700" h="2338070">
                <a:moveTo>
                  <a:pt x="3695700" y="2074926"/>
                </a:moveTo>
                <a:lnTo>
                  <a:pt x="3695700" y="6096"/>
                </a:lnTo>
                <a:lnTo>
                  <a:pt x="3689604" y="0"/>
                </a:lnTo>
                <a:lnTo>
                  <a:pt x="5333" y="0"/>
                </a:lnTo>
                <a:lnTo>
                  <a:pt x="0" y="6096"/>
                </a:lnTo>
                <a:lnTo>
                  <a:pt x="0" y="2074926"/>
                </a:lnTo>
                <a:lnTo>
                  <a:pt x="5334" y="2081022"/>
                </a:lnTo>
                <a:lnTo>
                  <a:pt x="12192" y="2081022"/>
                </a:lnTo>
                <a:lnTo>
                  <a:pt x="12192" y="25908"/>
                </a:lnTo>
                <a:lnTo>
                  <a:pt x="25146" y="12954"/>
                </a:lnTo>
                <a:lnTo>
                  <a:pt x="25145" y="25908"/>
                </a:lnTo>
                <a:lnTo>
                  <a:pt x="3670554" y="25908"/>
                </a:lnTo>
                <a:lnTo>
                  <a:pt x="3670554" y="12954"/>
                </a:lnTo>
                <a:lnTo>
                  <a:pt x="3682746" y="25908"/>
                </a:lnTo>
                <a:lnTo>
                  <a:pt x="3682746" y="2081022"/>
                </a:lnTo>
                <a:lnTo>
                  <a:pt x="3689604" y="2081022"/>
                </a:lnTo>
                <a:lnTo>
                  <a:pt x="3695700" y="2074926"/>
                </a:lnTo>
                <a:close/>
              </a:path>
              <a:path w="3695700" h="2338070">
                <a:moveTo>
                  <a:pt x="25145" y="25908"/>
                </a:moveTo>
                <a:lnTo>
                  <a:pt x="25146" y="12954"/>
                </a:lnTo>
                <a:lnTo>
                  <a:pt x="12192" y="25908"/>
                </a:lnTo>
                <a:lnTo>
                  <a:pt x="25145" y="25908"/>
                </a:lnTo>
                <a:close/>
              </a:path>
              <a:path w="3695700" h="2338070">
                <a:moveTo>
                  <a:pt x="25146" y="2055114"/>
                </a:moveTo>
                <a:lnTo>
                  <a:pt x="25145" y="25908"/>
                </a:lnTo>
                <a:lnTo>
                  <a:pt x="12192" y="25908"/>
                </a:lnTo>
                <a:lnTo>
                  <a:pt x="12192" y="2055114"/>
                </a:lnTo>
                <a:lnTo>
                  <a:pt x="25146" y="2055114"/>
                </a:lnTo>
                <a:close/>
              </a:path>
              <a:path w="3695700" h="2338070">
                <a:moveTo>
                  <a:pt x="1082802" y="2310019"/>
                </a:moveTo>
                <a:lnTo>
                  <a:pt x="630174" y="2056638"/>
                </a:lnTo>
                <a:lnTo>
                  <a:pt x="628650" y="2055876"/>
                </a:lnTo>
                <a:lnTo>
                  <a:pt x="626364" y="2055114"/>
                </a:lnTo>
                <a:lnTo>
                  <a:pt x="12192" y="2055114"/>
                </a:lnTo>
                <a:lnTo>
                  <a:pt x="25146" y="2068068"/>
                </a:lnTo>
                <a:lnTo>
                  <a:pt x="25146" y="2081022"/>
                </a:lnTo>
                <a:lnTo>
                  <a:pt x="617982" y="2081022"/>
                </a:lnTo>
                <a:lnTo>
                  <a:pt x="617982" y="2078736"/>
                </a:lnTo>
                <a:lnTo>
                  <a:pt x="624078" y="2081022"/>
                </a:lnTo>
                <a:lnTo>
                  <a:pt x="624078" y="2082158"/>
                </a:lnTo>
                <a:lnTo>
                  <a:pt x="1076706" y="2336292"/>
                </a:lnTo>
                <a:lnTo>
                  <a:pt x="1076706" y="2313432"/>
                </a:lnTo>
                <a:lnTo>
                  <a:pt x="1082802" y="2310019"/>
                </a:lnTo>
                <a:close/>
              </a:path>
              <a:path w="3695700" h="2338070">
                <a:moveTo>
                  <a:pt x="25146" y="2081022"/>
                </a:moveTo>
                <a:lnTo>
                  <a:pt x="25146" y="2068068"/>
                </a:lnTo>
                <a:lnTo>
                  <a:pt x="12192" y="2055114"/>
                </a:lnTo>
                <a:lnTo>
                  <a:pt x="12192" y="2081022"/>
                </a:lnTo>
                <a:lnTo>
                  <a:pt x="25146" y="2081022"/>
                </a:lnTo>
                <a:close/>
              </a:path>
              <a:path w="3695700" h="2338070">
                <a:moveTo>
                  <a:pt x="624078" y="2081022"/>
                </a:moveTo>
                <a:lnTo>
                  <a:pt x="617982" y="2078736"/>
                </a:lnTo>
                <a:lnTo>
                  <a:pt x="622053" y="2081022"/>
                </a:lnTo>
                <a:lnTo>
                  <a:pt x="624078" y="2081022"/>
                </a:lnTo>
                <a:close/>
              </a:path>
              <a:path w="3695700" h="2338070">
                <a:moveTo>
                  <a:pt x="622053" y="2081022"/>
                </a:moveTo>
                <a:lnTo>
                  <a:pt x="617982" y="2078736"/>
                </a:lnTo>
                <a:lnTo>
                  <a:pt x="617982" y="2081022"/>
                </a:lnTo>
                <a:lnTo>
                  <a:pt x="622053" y="2081022"/>
                </a:lnTo>
                <a:close/>
              </a:path>
              <a:path w="3695700" h="2338070">
                <a:moveTo>
                  <a:pt x="624078" y="2082158"/>
                </a:moveTo>
                <a:lnTo>
                  <a:pt x="624078" y="2081022"/>
                </a:lnTo>
                <a:lnTo>
                  <a:pt x="622053" y="2081022"/>
                </a:lnTo>
                <a:lnTo>
                  <a:pt x="624078" y="2082158"/>
                </a:lnTo>
                <a:close/>
              </a:path>
              <a:path w="3695700" h="2338070">
                <a:moveTo>
                  <a:pt x="1088898" y="2313432"/>
                </a:moveTo>
                <a:lnTo>
                  <a:pt x="1082802" y="2310019"/>
                </a:lnTo>
                <a:lnTo>
                  <a:pt x="1076706" y="2313432"/>
                </a:lnTo>
                <a:lnTo>
                  <a:pt x="1088898" y="2313432"/>
                </a:lnTo>
                <a:close/>
              </a:path>
              <a:path w="3695700" h="2338070">
                <a:moveTo>
                  <a:pt x="1088898" y="2336292"/>
                </a:moveTo>
                <a:lnTo>
                  <a:pt x="1088898" y="2313432"/>
                </a:lnTo>
                <a:lnTo>
                  <a:pt x="1076706" y="2313432"/>
                </a:lnTo>
                <a:lnTo>
                  <a:pt x="1076706" y="2336292"/>
                </a:lnTo>
                <a:lnTo>
                  <a:pt x="1080516" y="2337816"/>
                </a:lnTo>
                <a:lnTo>
                  <a:pt x="1085088" y="2337816"/>
                </a:lnTo>
                <a:lnTo>
                  <a:pt x="1088898" y="2336292"/>
                </a:lnTo>
                <a:close/>
              </a:path>
              <a:path w="3695700" h="2338070">
                <a:moveTo>
                  <a:pt x="3682746" y="2055114"/>
                </a:moveTo>
                <a:lnTo>
                  <a:pt x="1539240" y="2055114"/>
                </a:lnTo>
                <a:lnTo>
                  <a:pt x="1537716" y="2055876"/>
                </a:lnTo>
                <a:lnTo>
                  <a:pt x="1535430" y="2056638"/>
                </a:lnTo>
                <a:lnTo>
                  <a:pt x="1082802" y="2310019"/>
                </a:lnTo>
                <a:lnTo>
                  <a:pt x="1088898" y="2313432"/>
                </a:lnTo>
                <a:lnTo>
                  <a:pt x="1088898" y="2336292"/>
                </a:lnTo>
                <a:lnTo>
                  <a:pt x="1541526" y="2082158"/>
                </a:lnTo>
                <a:lnTo>
                  <a:pt x="1541526" y="2081022"/>
                </a:lnTo>
                <a:lnTo>
                  <a:pt x="1547622" y="2078736"/>
                </a:lnTo>
                <a:lnTo>
                  <a:pt x="1547622" y="2081022"/>
                </a:lnTo>
                <a:lnTo>
                  <a:pt x="3670554" y="2081022"/>
                </a:lnTo>
                <a:lnTo>
                  <a:pt x="3670554" y="2068068"/>
                </a:lnTo>
                <a:lnTo>
                  <a:pt x="3682746" y="2055114"/>
                </a:lnTo>
                <a:close/>
              </a:path>
              <a:path w="3695700" h="2338070">
                <a:moveTo>
                  <a:pt x="1547622" y="2078736"/>
                </a:moveTo>
                <a:lnTo>
                  <a:pt x="1541526" y="2081022"/>
                </a:lnTo>
                <a:lnTo>
                  <a:pt x="1543550" y="2081022"/>
                </a:lnTo>
                <a:lnTo>
                  <a:pt x="1547622" y="2078736"/>
                </a:lnTo>
                <a:close/>
              </a:path>
              <a:path w="3695700" h="2338070">
                <a:moveTo>
                  <a:pt x="1543550" y="2081022"/>
                </a:moveTo>
                <a:lnTo>
                  <a:pt x="1541526" y="2081022"/>
                </a:lnTo>
                <a:lnTo>
                  <a:pt x="1541526" y="2082158"/>
                </a:lnTo>
                <a:lnTo>
                  <a:pt x="1543550" y="2081022"/>
                </a:lnTo>
                <a:close/>
              </a:path>
              <a:path w="3695700" h="2338070">
                <a:moveTo>
                  <a:pt x="1547622" y="2081022"/>
                </a:moveTo>
                <a:lnTo>
                  <a:pt x="1547622" y="2078736"/>
                </a:lnTo>
                <a:lnTo>
                  <a:pt x="1543550" y="2081022"/>
                </a:lnTo>
                <a:lnTo>
                  <a:pt x="1547622" y="2081022"/>
                </a:lnTo>
                <a:close/>
              </a:path>
              <a:path w="3695700" h="2338070">
                <a:moveTo>
                  <a:pt x="3682746" y="25908"/>
                </a:moveTo>
                <a:lnTo>
                  <a:pt x="3670554" y="12954"/>
                </a:lnTo>
                <a:lnTo>
                  <a:pt x="3670554" y="25908"/>
                </a:lnTo>
                <a:lnTo>
                  <a:pt x="3682746" y="25908"/>
                </a:lnTo>
                <a:close/>
              </a:path>
              <a:path w="3695700" h="2338070">
                <a:moveTo>
                  <a:pt x="3682746" y="2055114"/>
                </a:moveTo>
                <a:lnTo>
                  <a:pt x="3682746" y="25908"/>
                </a:lnTo>
                <a:lnTo>
                  <a:pt x="3670554" y="25908"/>
                </a:lnTo>
                <a:lnTo>
                  <a:pt x="3670554" y="2055114"/>
                </a:lnTo>
                <a:lnTo>
                  <a:pt x="3682746" y="2055114"/>
                </a:lnTo>
                <a:close/>
              </a:path>
              <a:path w="3695700" h="2338070">
                <a:moveTo>
                  <a:pt x="3682746" y="2081022"/>
                </a:moveTo>
                <a:lnTo>
                  <a:pt x="3682746" y="2055114"/>
                </a:lnTo>
                <a:lnTo>
                  <a:pt x="3670554" y="2068068"/>
                </a:lnTo>
                <a:lnTo>
                  <a:pt x="3670554" y="2081022"/>
                </a:lnTo>
                <a:lnTo>
                  <a:pt x="3682746" y="2081022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4415" y="1917445"/>
            <a:ext cx="326453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tabLst>
                <a:tab pos="1351915" algn="l"/>
              </a:tabLst>
            </a:pP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i="1" spc="-4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prio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nse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 N</a:t>
            </a:r>
            <a:r>
              <a:rPr sz="2400" i="1" spc="-8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4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i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re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disclosing	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PII</a:t>
            </a:r>
            <a:r>
              <a:rPr sz="2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edu</a:t>
            </a:r>
            <a:r>
              <a:rPr sz="2400" i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ation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2400" i="1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rds?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-60" dirty="0"/>
              <a:t>x</a:t>
            </a:r>
            <a:r>
              <a:rPr spc="-5" dirty="0"/>
              <a:t>ception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to Gene</a:t>
            </a:r>
            <a:r>
              <a:rPr spc="50" dirty="0"/>
              <a:t>r</a:t>
            </a:r>
            <a:r>
              <a:rPr spc="-5" dirty="0"/>
              <a:t>a</a:t>
            </a:r>
            <a:r>
              <a:rPr dirty="0"/>
              <a:t>l</a:t>
            </a:r>
            <a:r>
              <a:rPr spc="5" dirty="0"/>
              <a:t> </a:t>
            </a:r>
            <a:r>
              <a:rPr spc="-5" dirty="0"/>
              <a:t>Consent?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568440" cy="407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7804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school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ficials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legitimate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interests (defined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annual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notification);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schools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which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student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seeks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intends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enroll;</a:t>
            </a:r>
            <a:endParaRPr sz="2400">
              <a:latin typeface="Arial Narrow"/>
              <a:cs typeface="Arial Narrow"/>
            </a:endParaRPr>
          </a:p>
          <a:p>
            <a:pPr marL="355600" marR="29845" indent="-342900">
              <a:lnSpc>
                <a:spcPct val="100000"/>
              </a:lnSpc>
              <a:spcBef>
                <a:spcPts val="15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ficial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pursuan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statut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 connectio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juvenile justic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system;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comply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judicial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order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subpoena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(reasonable </a:t>
            </a:r>
            <a:r>
              <a:rPr sz="2400" spc="-5" dirty="0">
                <a:latin typeface="Arial Narrow"/>
                <a:cs typeface="Arial Narrow"/>
              </a:rPr>
              <a:t>e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for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notif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know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address);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accrediting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organizations;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9871" y="1051571"/>
            <a:ext cx="810260" cy="543560"/>
          </a:xfrm>
          <a:custGeom>
            <a:avLst/>
            <a:gdLst/>
            <a:ahLst/>
            <a:cxnLst/>
            <a:rect l="l" t="t" r="r" b="b"/>
            <a:pathLst>
              <a:path w="810259" h="543560">
                <a:moveTo>
                  <a:pt x="810006" y="452616"/>
                </a:moveTo>
                <a:lnTo>
                  <a:pt x="809994" y="89234"/>
                </a:lnTo>
                <a:lnTo>
                  <a:pt x="799484" y="48397"/>
                </a:lnTo>
                <a:lnTo>
                  <a:pt x="772537" y="17323"/>
                </a:lnTo>
                <a:lnTo>
                  <a:pt x="733948" y="1167"/>
                </a:lnTo>
                <a:lnTo>
                  <a:pt x="89245" y="0"/>
                </a:lnTo>
                <a:lnTo>
                  <a:pt x="74867" y="1404"/>
                </a:lnTo>
                <a:lnTo>
                  <a:pt x="36711" y="18126"/>
                </a:lnTo>
                <a:lnTo>
                  <a:pt x="10037" y="49598"/>
                </a:lnTo>
                <a:lnTo>
                  <a:pt x="0" y="90666"/>
                </a:lnTo>
                <a:lnTo>
                  <a:pt x="11" y="454070"/>
                </a:lnTo>
                <a:lnTo>
                  <a:pt x="10670" y="495222"/>
                </a:lnTo>
                <a:lnTo>
                  <a:pt x="37798" y="526176"/>
                </a:lnTo>
                <a:lnTo>
                  <a:pt x="76240" y="542135"/>
                </a:lnTo>
                <a:lnTo>
                  <a:pt x="720781" y="543283"/>
                </a:lnTo>
                <a:lnTo>
                  <a:pt x="735336" y="541902"/>
                </a:lnTo>
                <a:lnTo>
                  <a:pt x="773622" y="525380"/>
                </a:lnTo>
                <a:lnTo>
                  <a:pt x="800110" y="494019"/>
                </a:lnTo>
                <a:lnTo>
                  <a:pt x="810006" y="45261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7680" y="1039367"/>
            <a:ext cx="835660" cy="568960"/>
          </a:xfrm>
          <a:custGeom>
            <a:avLst/>
            <a:gdLst/>
            <a:ahLst/>
            <a:cxnLst/>
            <a:rect l="l" t="t" r="r" b="b"/>
            <a:pathLst>
              <a:path w="835659" h="568960">
                <a:moveTo>
                  <a:pt x="835152" y="464820"/>
                </a:moveTo>
                <a:lnTo>
                  <a:pt x="835152" y="102108"/>
                </a:lnTo>
                <a:lnTo>
                  <a:pt x="834390" y="92202"/>
                </a:lnTo>
                <a:lnTo>
                  <a:pt x="818996" y="48204"/>
                </a:lnTo>
                <a:lnTo>
                  <a:pt x="791611" y="19241"/>
                </a:lnTo>
                <a:lnTo>
                  <a:pt x="755063" y="2414"/>
                </a:lnTo>
                <a:lnTo>
                  <a:pt x="741426" y="0"/>
                </a:lnTo>
                <a:lnTo>
                  <a:pt x="93733" y="417"/>
                </a:lnTo>
                <a:lnTo>
                  <a:pt x="54748" y="11892"/>
                </a:lnTo>
                <a:lnTo>
                  <a:pt x="23634" y="37034"/>
                </a:lnTo>
                <a:lnTo>
                  <a:pt x="4571" y="73152"/>
                </a:lnTo>
                <a:lnTo>
                  <a:pt x="0" y="92964"/>
                </a:lnTo>
                <a:lnTo>
                  <a:pt x="0" y="465582"/>
                </a:lnTo>
                <a:lnTo>
                  <a:pt x="13181" y="515814"/>
                </a:lnTo>
                <a:lnTo>
                  <a:pt x="25146" y="532799"/>
                </a:lnTo>
                <a:lnTo>
                  <a:pt x="25146" y="102870"/>
                </a:lnTo>
                <a:lnTo>
                  <a:pt x="26670" y="86868"/>
                </a:lnTo>
                <a:lnTo>
                  <a:pt x="44593" y="52207"/>
                </a:lnTo>
                <a:lnTo>
                  <a:pt x="79978" y="28494"/>
                </a:lnTo>
                <a:lnTo>
                  <a:pt x="102870" y="25216"/>
                </a:lnTo>
                <a:lnTo>
                  <a:pt x="732282" y="25236"/>
                </a:lnTo>
                <a:lnTo>
                  <a:pt x="776161" y="39221"/>
                </a:lnTo>
                <a:lnTo>
                  <a:pt x="802031" y="69999"/>
                </a:lnTo>
                <a:lnTo>
                  <a:pt x="809244" y="96012"/>
                </a:lnTo>
                <a:lnTo>
                  <a:pt x="809244" y="532807"/>
                </a:lnTo>
                <a:lnTo>
                  <a:pt x="815552" y="525140"/>
                </a:lnTo>
                <a:lnTo>
                  <a:pt x="822660" y="513771"/>
                </a:lnTo>
                <a:lnTo>
                  <a:pt x="828252" y="501493"/>
                </a:lnTo>
                <a:lnTo>
                  <a:pt x="832202" y="488436"/>
                </a:lnTo>
                <a:lnTo>
                  <a:pt x="834390" y="474726"/>
                </a:lnTo>
                <a:lnTo>
                  <a:pt x="835152" y="464820"/>
                </a:lnTo>
                <a:close/>
              </a:path>
              <a:path w="835659" h="568960">
                <a:moveTo>
                  <a:pt x="809244" y="532807"/>
                </a:moveTo>
                <a:lnTo>
                  <a:pt x="809244" y="473202"/>
                </a:lnTo>
                <a:lnTo>
                  <a:pt x="806963" y="484712"/>
                </a:lnTo>
                <a:lnTo>
                  <a:pt x="802283" y="497821"/>
                </a:lnTo>
                <a:lnTo>
                  <a:pt x="777024" y="528232"/>
                </a:lnTo>
                <a:lnTo>
                  <a:pt x="739140" y="542544"/>
                </a:lnTo>
                <a:lnTo>
                  <a:pt x="98566" y="542439"/>
                </a:lnTo>
                <a:lnTo>
                  <a:pt x="60351" y="530158"/>
                </a:lnTo>
                <a:lnTo>
                  <a:pt x="33682" y="500596"/>
                </a:lnTo>
                <a:lnTo>
                  <a:pt x="25146" y="464058"/>
                </a:lnTo>
                <a:lnTo>
                  <a:pt x="25146" y="532799"/>
                </a:lnTo>
                <a:lnTo>
                  <a:pt x="66179" y="561339"/>
                </a:lnTo>
                <a:lnTo>
                  <a:pt x="102870" y="568452"/>
                </a:lnTo>
                <a:lnTo>
                  <a:pt x="732282" y="568452"/>
                </a:lnTo>
                <a:lnTo>
                  <a:pt x="774419" y="558972"/>
                </a:lnTo>
                <a:lnTo>
                  <a:pt x="807050" y="535473"/>
                </a:lnTo>
                <a:lnTo>
                  <a:pt x="809244" y="532807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5856" y="1236408"/>
            <a:ext cx="5594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§ 99.31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E</a:t>
            </a:r>
            <a:r>
              <a:rPr spc="-60" dirty="0"/>
              <a:t>x</a:t>
            </a:r>
            <a:r>
              <a:rPr spc="-5" dirty="0"/>
              <a:t>ception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to Gene</a:t>
            </a:r>
            <a:r>
              <a:rPr spc="50" dirty="0"/>
              <a:t>r</a:t>
            </a:r>
            <a:r>
              <a:rPr spc="-5" dirty="0"/>
              <a:t>a</a:t>
            </a:r>
            <a:r>
              <a:rPr dirty="0"/>
              <a:t>l</a:t>
            </a:r>
            <a:r>
              <a:rPr spc="5" dirty="0"/>
              <a:t> </a:t>
            </a:r>
            <a:r>
              <a:rPr spc="-5" dirty="0"/>
              <a:t>Consent?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72275" cy="463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parents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dependent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student;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representative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local </a:t>
            </a:r>
            <a:r>
              <a:rPr sz="2400" dirty="0">
                <a:latin typeface="Arial Narrow"/>
                <a:cs typeface="Arial Narrow"/>
              </a:rPr>
              <a:t>educational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authorities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conducting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audit,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evaluation,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 enforcement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programs;</a:t>
            </a:r>
            <a:endParaRPr sz="2400">
              <a:latin typeface="Arial Narrow"/>
              <a:cs typeface="Arial Narrow"/>
            </a:endParaRPr>
          </a:p>
          <a:p>
            <a:pPr marL="355600" marR="67945" indent="-342900">
              <a:lnSpc>
                <a:spcPct val="100000"/>
              </a:lnSpc>
              <a:spcBef>
                <a:spcPts val="15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conducting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studies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specific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purposes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schools;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safet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emergency;</a:t>
            </a:r>
            <a:endParaRPr sz="2400">
              <a:latin typeface="Arial Narrow"/>
              <a:cs typeface="Arial Narrow"/>
            </a:endParaRPr>
          </a:p>
          <a:p>
            <a:pPr marL="355600" marR="66675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count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socia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child welfar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(</a:t>
            </a:r>
            <a:r>
              <a:rPr sz="2400" i="1" spc="-5" dirty="0">
                <a:latin typeface="Arial Narrow"/>
                <a:cs typeface="Arial Narrow"/>
              </a:rPr>
              <a:t>ne</a:t>
            </a:r>
            <a:r>
              <a:rPr sz="2400" i="1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)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Directory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 marR="5080">
              <a:lnSpc>
                <a:spcPct val="100000"/>
              </a:lnSpc>
            </a:pPr>
            <a:r>
              <a:rPr spc="-5" dirty="0"/>
              <a:t>Uninte</a:t>
            </a:r>
            <a:r>
              <a:rPr spc="125" dirty="0"/>
              <a:t>r</a:t>
            </a:r>
            <a:r>
              <a:rPr spc="100" dirty="0"/>
              <a:t>r</a:t>
            </a:r>
            <a:r>
              <a:rPr spc="-5" dirty="0"/>
              <a:t>upte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S</a:t>
            </a:r>
            <a:r>
              <a:rPr spc="-60" dirty="0"/>
              <a:t>c</a:t>
            </a:r>
            <a:r>
              <a:rPr spc="-5" dirty="0"/>
              <a:t>hola</a:t>
            </a:r>
            <a:r>
              <a:rPr spc="70" dirty="0"/>
              <a:t>r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Act </a:t>
            </a:r>
            <a:r>
              <a:rPr dirty="0"/>
              <a:t>(USA)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 marR="5080">
              <a:lnSpc>
                <a:spcPct val="100000"/>
              </a:lnSpc>
            </a:pPr>
            <a:r>
              <a:rPr sz="2600" spc="-20" dirty="0"/>
              <a:t>New</a:t>
            </a:r>
            <a:r>
              <a:rPr sz="2600" dirty="0"/>
              <a:t> </a:t>
            </a:r>
            <a:r>
              <a:rPr sz="2600" spc="-15" dirty="0"/>
              <a:t>exception</a:t>
            </a:r>
            <a:r>
              <a:rPr sz="2600" dirty="0"/>
              <a:t> </a:t>
            </a:r>
            <a:r>
              <a:rPr sz="2600" spc="-15" dirty="0"/>
              <a:t>to</a:t>
            </a:r>
            <a:r>
              <a:rPr sz="2600" dirty="0"/>
              <a:t> </a:t>
            </a:r>
            <a:r>
              <a:rPr sz="2600" spc="-15" dirty="0"/>
              <a:t>the</a:t>
            </a:r>
            <a:r>
              <a:rPr sz="2600" dirty="0"/>
              <a:t> </a:t>
            </a:r>
            <a:r>
              <a:rPr sz="2600" spc="-20" dirty="0"/>
              <a:t>genera</a:t>
            </a:r>
            <a:r>
              <a:rPr sz="2600" spc="-5" dirty="0"/>
              <a:t>l</a:t>
            </a:r>
            <a:r>
              <a:rPr sz="2600" spc="20" dirty="0"/>
              <a:t> </a:t>
            </a:r>
            <a:r>
              <a:rPr sz="2600" spc="-20" dirty="0"/>
              <a:t>consen</a:t>
            </a:r>
            <a:r>
              <a:rPr sz="2600" spc="-10" dirty="0"/>
              <a:t>t</a:t>
            </a:r>
            <a:r>
              <a:rPr sz="2600" dirty="0"/>
              <a:t> </a:t>
            </a:r>
            <a:r>
              <a:rPr sz="2600" spc="-15" dirty="0"/>
              <a:t>rule</a:t>
            </a:r>
            <a:r>
              <a:rPr sz="2600" dirty="0"/>
              <a:t> </a:t>
            </a:r>
            <a:r>
              <a:rPr sz="2600" spc="-20" dirty="0"/>
              <a:t>unde</a:t>
            </a:r>
            <a:r>
              <a:rPr sz="2600" spc="-10" dirty="0"/>
              <a:t>r</a:t>
            </a:r>
            <a:r>
              <a:rPr sz="2600" spc="20" dirty="0"/>
              <a:t> </a:t>
            </a:r>
            <a:r>
              <a:rPr sz="2600" spc="-20" dirty="0"/>
              <a:t>FER</a:t>
            </a:r>
            <a:r>
              <a:rPr sz="2600" spc="-170" dirty="0"/>
              <a:t>P</a:t>
            </a:r>
            <a:r>
              <a:rPr sz="2600" spc="-15" dirty="0"/>
              <a:t>A</a:t>
            </a:r>
            <a:r>
              <a:rPr sz="2600" spc="-10" dirty="0"/>
              <a:t> </a:t>
            </a:r>
            <a:r>
              <a:rPr sz="2600" spc="-20" dirty="0"/>
              <a:t>enacte</a:t>
            </a:r>
            <a:r>
              <a:rPr sz="2600" spc="-15" dirty="0"/>
              <a:t>d</a:t>
            </a:r>
            <a:r>
              <a:rPr sz="2600" spc="5" dirty="0"/>
              <a:t> </a:t>
            </a:r>
            <a:r>
              <a:rPr sz="2600" spc="-20" dirty="0"/>
              <a:t>o</a:t>
            </a:r>
            <a:r>
              <a:rPr sz="2600" spc="-15" dirty="0"/>
              <a:t>n</a:t>
            </a:r>
            <a:r>
              <a:rPr sz="2600" spc="5" dirty="0"/>
              <a:t> </a:t>
            </a:r>
            <a:r>
              <a:rPr sz="2600" spc="-20" dirty="0"/>
              <a:t>Januar</a:t>
            </a:r>
            <a:r>
              <a:rPr sz="2600" spc="-15" dirty="0"/>
              <a:t>y</a:t>
            </a:r>
            <a:r>
              <a:rPr sz="2600" spc="5" dirty="0"/>
              <a:t> </a:t>
            </a:r>
            <a:r>
              <a:rPr sz="2600" spc="-20" dirty="0"/>
              <a:t>14</a:t>
            </a:r>
            <a:r>
              <a:rPr sz="2600" spc="-10" dirty="0"/>
              <a:t>, </a:t>
            </a:r>
            <a:r>
              <a:rPr sz="2600" spc="-20" dirty="0"/>
              <a:t>2013:</a:t>
            </a:r>
            <a:endParaRPr sz="2600"/>
          </a:p>
          <a:p>
            <a:pPr marL="717550" marR="169545" indent="-34290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spc="-5" dirty="0"/>
              <a:t>Permit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disclosur</a:t>
            </a:r>
            <a:r>
              <a:rPr dirty="0"/>
              <a:t>e</a:t>
            </a:r>
            <a:r>
              <a:rPr spc="3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0" dirty="0"/>
              <a:t> </a:t>
            </a:r>
            <a:r>
              <a:rPr spc="-5" dirty="0"/>
              <a:t>PI</a:t>
            </a:r>
            <a:r>
              <a:rPr dirty="0"/>
              <a:t>I</a:t>
            </a:r>
            <a:r>
              <a:rPr spc="10" dirty="0"/>
              <a:t> </a:t>
            </a:r>
            <a:r>
              <a:rPr spc="-5" dirty="0"/>
              <a:t>fro</a:t>
            </a:r>
            <a:r>
              <a:rPr dirty="0"/>
              <a:t>m</a:t>
            </a:r>
            <a:r>
              <a:rPr spc="10" dirty="0"/>
              <a:t> </a:t>
            </a:r>
            <a:r>
              <a:rPr spc="-5" dirty="0"/>
              <a:t>educatio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record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of childre</a:t>
            </a:r>
            <a:r>
              <a:rPr dirty="0"/>
              <a:t>n</a:t>
            </a:r>
            <a:r>
              <a:rPr spc="20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20" dirty="0"/>
              <a:t> </a:t>
            </a:r>
            <a:r>
              <a:rPr spc="-5" dirty="0"/>
              <a:t>foste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car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to</a:t>
            </a:r>
            <a:r>
              <a:rPr dirty="0"/>
              <a:t>:</a:t>
            </a:r>
            <a:r>
              <a:rPr spc="20" dirty="0"/>
              <a:t> </a:t>
            </a:r>
            <a:r>
              <a:rPr spc="-5" dirty="0"/>
              <a:t>“agenc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caseworke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other representative</a:t>
            </a:r>
            <a:r>
              <a:rPr dirty="0"/>
              <a:t>”</a:t>
            </a:r>
            <a:r>
              <a:rPr spc="2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Stat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loca</a:t>
            </a:r>
            <a:r>
              <a:rPr dirty="0"/>
              <a:t>l</a:t>
            </a:r>
            <a:r>
              <a:rPr spc="20" dirty="0"/>
              <a:t> </a:t>
            </a:r>
            <a:r>
              <a:rPr spc="-5" dirty="0"/>
              <a:t>chil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welfar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agency (C</a:t>
            </a:r>
            <a:r>
              <a:rPr spc="-70" dirty="0"/>
              <a:t>W</a:t>
            </a:r>
            <a:r>
              <a:rPr dirty="0"/>
              <a:t>A)</a:t>
            </a:r>
            <a:r>
              <a:rPr spc="-5" dirty="0"/>
              <a:t> wh</a:t>
            </a:r>
            <a:r>
              <a:rPr dirty="0"/>
              <a:t>o</a:t>
            </a:r>
            <a:r>
              <a:rPr spc="20" dirty="0"/>
              <a:t> </a:t>
            </a:r>
            <a:r>
              <a:rPr spc="-5" dirty="0"/>
              <a:t>ha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righ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20" dirty="0"/>
              <a:t> </a:t>
            </a:r>
            <a:r>
              <a:rPr spc="-5" dirty="0"/>
              <a:t>acces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5" dirty="0"/>
              <a:t>student</a:t>
            </a:r>
            <a:r>
              <a:rPr spc="-30" dirty="0"/>
              <a:t>’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cas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plan unde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Stat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triba</a:t>
            </a:r>
            <a:r>
              <a:rPr dirty="0"/>
              <a:t>l</a:t>
            </a:r>
            <a:r>
              <a:rPr spc="20" dirty="0"/>
              <a:t> </a:t>
            </a:r>
            <a:r>
              <a:rPr spc="-5" dirty="0"/>
              <a:t>law</a:t>
            </a:r>
          </a:p>
          <a:p>
            <a:pPr marL="717550" marR="240665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spc="-5" dirty="0"/>
              <a:t>Disclosur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permitte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when</a:t>
            </a:r>
            <a:r>
              <a:rPr dirty="0"/>
              <a:t>:</a:t>
            </a:r>
            <a:r>
              <a:rPr spc="2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C</a:t>
            </a:r>
            <a:r>
              <a:rPr spc="-70" dirty="0"/>
              <a:t>W</a:t>
            </a:r>
            <a:r>
              <a:rPr dirty="0"/>
              <a:t>A</a:t>
            </a:r>
            <a:r>
              <a:rPr spc="-100" dirty="0"/>
              <a:t> </a:t>
            </a:r>
            <a:r>
              <a:rPr spc="-5" dirty="0"/>
              <a:t>i</a:t>
            </a:r>
            <a:r>
              <a:rPr dirty="0"/>
              <a:t>s </a:t>
            </a:r>
            <a:r>
              <a:rPr spc="-5" dirty="0"/>
              <a:t>“legally responsible</a:t>
            </a:r>
            <a:r>
              <a:rPr dirty="0"/>
              <a:t>…</a:t>
            </a:r>
            <a:r>
              <a:rPr spc="25" dirty="0"/>
              <a:t> </a:t>
            </a:r>
            <a:r>
              <a:rPr spc="-5" dirty="0"/>
              <a:t>fo</a:t>
            </a:r>
            <a:r>
              <a:rPr dirty="0"/>
              <a:t>r</a:t>
            </a:r>
            <a:r>
              <a:rPr spc="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car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protectio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student”</a:t>
            </a:r>
          </a:p>
          <a:p>
            <a:pPr marL="71755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spc="-5" dirty="0"/>
              <a:t>Provision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fo</a:t>
            </a:r>
            <a:r>
              <a:rPr dirty="0"/>
              <a:t>r</a:t>
            </a:r>
            <a:r>
              <a:rPr spc="10" dirty="0"/>
              <a:t> </a:t>
            </a:r>
            <a:r>
              <a:rPr spc="-5" dirty="0"/>
              <a:t>triba</a:t>
            </a:r>
            <a:r>
              <a:rPr dirty="0"/>
              <a:t>l</a:t>
            </a:r>
            <a:r>
              <a:rPr spc="10" dirty="0"/>
              <a:t> </a:t>
            </a:r>
            <a:r>
              <a:rPr spc="-5" dirty="0"/>
              <a:t>organization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well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8715" marR="5080" indent="-184150">
              <a:lnSpc>
                <a:spcPct val="100000"/>
              </a:lnSpc>
            </a:pPr>
            <a:r>
              <a:rPr spc="-5" dirty="0"/>
              <a:t>Ea</a:t>
            </a:r>
            <a:r>
              <a:rPr spc="160" dirty="0"/>
              <a:t>r</a:t>
            </a:r>
            <a:r>
              <a:rPr spc="80" dirty="0"/>
              <a:t>l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Childhood D</a:t>
            </a:r>
            <a:r>
              <a:rPr spc="-85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-15" dirty="0"/>
              <a:t> </a:t>
            </a:r>
            <a:r>
              <a:rPr spc="-5" dirty="0"/>
              <a:t>O</a:t>
            </a:r>
            <a:r>
              <a:rPr spc="-130" dirty="0"/>
              <a:t>v</a:t>
            </a:r>
            <a:r>
              <a:rPr spc="-5" dirty="0"/>
              <a:t>e</a:t>
            </a:r>
            <a:r>
              <a:rPr spc="280" dirty="0"/>
              <a:t>r</a:t>
            </a:r>
            <a:r>
              <a:rPr spc="-5" dirty="0"/>
              <a:t>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15032" y="4178136"/>
            <a:ext cx="52311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Missy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Cochenou</a:t>
            </a:r>
            <a:r>
              <a:rPr sz="4400" i="1" spc="-265" dirty="0">
                <a:solidFill>
                  <a:srgbClr val="002596"/>
                </a:solidFill>
                <a:latin typeface="Arial Narrow"/>
                <a:cs typeface="Arial Narrow"/>
              </a:rPr>
              <a:t>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,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SST</a:t>
            </a:r>
            <a:r>
              <a:rPr sz="4400" i="1" spc="-7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526" y="1088210"/>
            <a:ext cx="675449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A</a:t>
            </a:r>
            <a:r>
              <a:rPr sz="3000" b="1" spc="25" dirty="0">
                <a:latin typeface="Arial Black"/>
                <a:cs typeface="Arial Black"/>
              </a:rPr>
              <a:t>d</a:t>
            </a:r>
            <a:r>
              <a:rPr sz="3000" b="1" spc="-5" dirty="0">
                <a:latin typeface="Arial Black"/>
                <a:cs typeface="Arial Black"/>
              </a:rPr>
              <a:t>ditiona</a:t>
            </a:r>
            <a:r>
              <a:rPr sz="3000" b="1" dirty="0">
                <a:latin typeface="Arial Black"/>
                <a:cs typeface="Arial Black"/>
              </a:rPr>
              <a:t>l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-60" dirty="0">
                <a:latin typeface="Arial Black"/>
                <a:cs typeface="Arial Black"/>
              </a:rPr>
              <a:t>x</a:t>
            </a:r>
            <a:r>
              <a:rPr sz="3000" b="1" spc="-5" dirty="0">
                <a:latin typeface="Arial Black"/>
                <a:cs typeface="Arial Black"/>
              </a:rPr>
              <a:t>ceptio</a:t>
            </a:r>
            <a:r>
              <a:rPr sz="3000" b="1" dirty="0">
                <a:latin typeface="Arial Black"/>
                <a:cs typeface="Arial Black"/>
              </a:rPr>
              <a:t>n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o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Consent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718185" algn="l"/>
              </a:tabLst>
            </a:pPr>
            <a:r>
              <a:rPr b="1" spc="-5" dirty="0">
                <a:latin typeface="Arial Narrow"/>
                <a:cs typeface="Arial Narrow"/>
              </a:rPr>
              <a:t>Uninterrupte</a:t>
            </a:r>
            <a:r>
              <a:rPr b="1" dirty="0">
                <a:latin typeface="Arial Narrow"/>
                <a:cs typeface="Arial Narrow"/>
              </a:rPr>
              <a:t>d </a:t>
            </a:r>
            <a:r>
              <a:rPr b="1" spc="-5" dirty="0">
                <a:latin typeface="Arial Narrow"/>
                <a:cs typeface="Arial Narrow"/>
              </a:rPr>
              <a:t>Scholar</a:t>
            </a:r>
            <a:r>
              <a:rPr b="1" dirty="0">
                <a:latin typeface="Arial Narrow"/>
                <a:cs typeface="Arial Narrow"/>
              </a:rPr>
              <a:t>s</a:t>
            </a:r>
            <a:r>
              <a:rPr b="1" spc="-45" dirty="0">
                <a:latin typeface="Arial Narrow"/>
                <a:cs typeface="Arial Narrow"/>
              </a:rPr>
              <a:t> </a:t>
            </a:r>
            <a:r>
              <a:rPr b="1" spc="-5" dirty="0">
                <a:latin typeface="Arial Narrow"/>
                <a:cs typeface="Arial Narrow"/>
              </a:rPr>
              <a:t>Ac</a:t>
            </a:r>
            <a:r>
              <a:rPr b="1" dirty="0">
                <a:latin typeface="Arial Narrow"/>
                <a:cs typeface="Arial Narrow"/>
              </a:rPr>
              <a:t>t </a:t>
            </a:r>
            <a:r>
              <a:rPr dirty="0"/>
              <a:t>amended</a:t>
            </a:r>
            <a:r>
              <a:rPr spc="25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dirty="0"/>
              <a:t>notification requirement</a:t>
            </a:r>
            <a:r>
              <a:rPr spc="30" dirty="0"/>
              <a:t> </a:t>
            </a:r>
            <a:r>
              <a:rPr dirty="0"/>
              <a:t>in</a:t>
            </a:r>
            <a:r>
              <a:rPr spc="10" dirty="0"/>
              <a:t> </a:t>
            </a:r>
            <a:r>
              <a:rPr dirty="0"/>
              <a:t>FER</a:t>
            </a:r>
            <a:r>
              <a:rPr spc="-145" dirty="0"/>
              <a:t>PA</a:t>
            </a:r>
            <a:r>
              <a:rPr spc="-35" dirty="0"/>
              <a:t>’</a:t>
            </a:r>
            <a:r>
              <a:rPr dirty="0"/>
              <a:t>s subpoena</a:t>
            </a:r>
            <a:r>
              <a:rPr spc="30" dirty="0"/>
              <a:t> </a:t>
            </a:r>
            <a:r>
              <a:rPr dirty="0"/>
              <a:t>or judicial</a:t>
            </a:r>
            <a:r>
              <a:rPr spc="30" dirty="0"/>
              <a:t> </a:t>
            </a:r>
            <a:r>
              <a:rPr dirty="0"/>
              <a:t>order </a:t>
            </a:r>
            <a:r>
              <a:rPr spc="-5" dirty="0"/>
              <a:t>exceptio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(</a:t>
            </a:r>
            <a:r>
              <a:rPr dirty="0"/>
              <a:t>§ </a:t>
            </a:r>
            <a:r>
              <a:rPr spc="-5" dirty="0"/>
              <a:t>99.31(a)(9)</a:t>
            </a:r>
            <a:r>
              <a:rPr dirty="0"/>
              <a:t>)</a:t>
            </a:r>
            <a:r>
              <a:rPr spc="25" dirty="0"/>
              <a:t> </a:t>
            </a:r>
            <a:r>
              <a:rPr spc="-5" dirty="0"/>
              <a:t>whe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paren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i</a:t>
            </a:r>
            <a:r>
              <a:rPr dirty="0"/>
              <a:t>s a</a:t>
            </a:r>
            <a:r>
              <a:rPr spc="5" dirty="0"/>
              <a:t> </a:t>
            </a:r>
            <a:r>
              <a:rPr spc="-5" dirty="0"/>
              <a:t>part</a:t>
            </a:r>
            <a:r>
              <a:rPr dirty="0"/>
              <a:t>y</a:t>
            </a:r>
            <a:r>
              <a:rPr spc="2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5" dirty="0"/>
              <a:t> </a:t>
            </a:r>
            <a:r>
              <a:rPr dirty="0"/>
              <a:t>a </a:t>
            </a:r>
            <a:r>
              <a:rPr spc="-5" dirty="0"/>
              <a:t>cour</a:t>
            </a:r>
            <a:r>
              <a:rPr dirty="0"/>
              <a:t>t</a:t>
            </a:r>
            <a:r>
              <a:rPr spc="30" dirty="0"/>
              <a:t> </a:t>
            </a:r>
            <a:r>
              <a:rPr spc="-5" dirty="0"/>
              <a:t>proceedin</a:t>
            </a:r>
            <a:r>
              <a:rPr dirty="0"/>
              <a:t>g</a:t>
            </a:r>
            <a:r>
              <a:rPr spc="30" dirty="0"/>
              <a:t> </a:t>
            </a:r>
            <a:r>
              <a:rPr spc="-5" dirty="0"/>
              <a:t>involvin</a:t>
            </a:r>
            <a:r>
              <a:rPr dirty="0"/>
              <a:t>g</a:t>
            </a:r>
            <a:r>
              <a:rPr spc="30" dirty="0"/>
              <a:t> </a:t>
            </a:r>
            <a:r>
              <a:rPr spc="-5" dirty="0"/>
              <a:t>chil</a:t>
            </a:r>
            <a:r>
              <a:rPr dirty="0"/>
              <a:t>d</a:t>
            </a:r>
            <a:r>
              <a:rPr spc="15" dirty="0"/>
              <a:t> </a:t>
            </a:r>
            <a:r>
              <a:rPr spc="-5" dirty="0"/>
              <a:t>abuse</a:t>
            </a:r>
            <a:r>
              <a:rPr dirty="0"/>
              <a:t>,</a:t>
            </a:r>
            <a:r>
              <a:rPr spc="30" dirty="0"/>
              <a:t> </a:t>
            </a:r>
            <a:r>
              <a:rPr spc="-5" dirty="0"/>
              <a:t>neglect</a:t>
            </a:r>
            <a:r>
              <a:rPr dirty="0"/>
              <a:t>,</a:t>
            </a:r>
            <a:r>
              <a:rPr spc="30" dirty="0"/>
              <a:t> </a:t>
            </a:r>
            <a:r>
              <a:rPr spc="-5" dirty="0"/>
              <a:t>or dependenc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cour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orde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20" dirty="0"/>
              <a:t> </a:t>
            </a:r>
            <a:r>
              <a:rPr spc="-5" dirty="0"/>
              <a:t>issue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contex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of tha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cour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proceeding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316" y="735329"/>
            <a:ext cx="923544" cy="923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25244" y="2136629"/>
            <a:ext cx="640778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7470" marR="5080" indent="-2605405">
              <a:lnSpc>
                <a:spcPct val="100000"/>
              </a:lnSpc>
            </a:pPr>
            <a:r>
              <a:rPr sz="2800" b="1" dirty="0">
                <a:latin typeface="Bernard MT Condensed"/>
                <a:cs typeface="Bernard MT Condensed"/>
              </a:rPr>
              <a:t>The</a:t>
            </a:r>
            <a:r>
              <a:rPr sz="2800" b="1" spc="-15" dirty="0">
                <a:latin typeface="Bernard MT Condensed"/>
                <a:cs typeface="Bernard MT Condensed"/>
              </a:rPr>
              <a:t> exceptions</a:t>
            </a:r>
            <a:r>
              <a:rPr sz="2800" b="1" spc="-30" dirty="0">
                <a:latin typeface="Bernard MT Condensed"/>
                <a:cs typeface="Bernard MT Condensed"/>
              </a:rPr>
              <a:t> </a:t>
            </a:r>
            <a:r>
              <a:rPr sz="2800" b="1" dirty="0">
                <a:latin typeface="Bernard MT Condensed"/>
                <a:cs typeface="Bernard MT Condensed"/>
              </a:rPr>
              <a:t>to</a:t>
            </a:r>
            <a:r>
              <a:rPr sz="2800" b="1" spc="-15" dirty="0">
                <a:latin typeface="Bernard MT Condensed"/>
                <a:cs typeface="Bernard MT Condensed"/>
              </a:rPr>
              <a:t> </a:t>
            </a:r>
            <a:r>
              <a:rPr sz="2800" b="1" dirty="0">
                <a:latin typeface="Bernard MT Condensed"/>
                <a:cs typeface="Bernard MT Condensed"/>
              </a:rPr>
              <a:t>consent</a:t>
            </a:r>
            <a:r>
              <a:rPr sz="2800" b="1" spc="-5" dirty="0">
                <a:latin typeface="Bernard MT Condensed"/>
                <a:cs typeface="Bernard MT Condensed"/>
              </a:rPr>
              <a:t> </a:t>
            </a:r>
            <a:r>
              <a:rPr sz="2800" b="1" dirty="0">
                <a:latin typeface="Bernard MT Condensed"/>
                <a:cs typeface="Bernard MT Condensed"/>
              </a:rPr>
              <a:t>a</a:t>
            </a:r>
            <a:r>
              <a:rPr sz="2800" b="1" spc="-60" dirty="0">
                <a:latin typeface="Bernard MT Condensed"/>
                <a:cs typeface="Bernard MT Condensed"/>
              </a:rPr>
              <a:t>r</a:t>
            </a:r>
            <a:r>
              <a:rPr sz="2800" b="1" dirty="0">
                <a:latin typeface="Bernard MT Condensed"/>
                <a:cs typeface="Bernard MT Condensed"/>
              </a:rPr>
              <a:t>e</a:t>
            </a:r>
            <a:r>
              <a:rPr sz="2800" b="1" spc="-15" dirty="0">
                <a:latin typeface="Bernard MT Condensed"/>
                <a:cs typeface="Bernard MT Condensed"/>
              </a:rPr>
              <a:t> permissible,</a:t>
            </a:r>
            <a:r>
              <a:rPr sz="2800" b="1" spc="-35" dirty="0">
                <a:latin typeface="Bernard MT Condensed"/>
                <a:cs typeface="Bernard MT Condensed"/>
              </a:rPr>
              <a:t> </a:t>
            </a:r>
            <a:r>
              <a:rPr sz="2800" b="1" spc="-20" dirty="0">
                <a:latin typeface="Bernard MT Condensed"/>
                <a:cs typeface="Bernard MT Condensed"/>
              </a:rPr>
              <a:t>NOT</a:t>
            </a:r>
            <a:r>
              <a:rPr sz="2800" b="1" spc="-15" dirty="0">
                <a:latin typeface="Bernard MT Condensed"/>
                <a:cs typeface="Bernard MT Condensed"/>
              </a:rPr>
              <a:t> </a:t>
            </a:r>
            <a:r>
              <a:rPr sz="2800" b="1" spc="-50" dirty="0">
                <a:latin typeface="Bernard MT Condensed"/>
                <a:cs typeface="Bernard MT Condensed"/>
              </a:rPr>
              <a:t>r</a:t>
            </a:r>
            <a:r>
              <a:rPr sz="2800" b="1" spc="5" dirty="0">
                <a:latin typeface="Bernard MT Condensed"/>
                <a:cs typeface="Bernard MT Condensed"/>
              </a:rPr>
              <a:t>e</a:t>
            </a:r>
            <a:r>
              <a:rPr sz="2800" b="1" spc="-15" dirty="0">
                <a:latin typeface="Bernard MT Condensed"/>
                <a:cs typeface="Bernard MT Condensed"/>
              </a:rPr>
              <a:t>qui</a:t>
            </a:r>
            <a:r>
              <a:rPr sz="2800" b="1" spc="-75" dirty="0">
                <a:latin typeface="Bernard MT Condensed"/>
                <a:cs typeface="Bernard MT Condensed"/>
              </a:rPr>
              <a:t>r</a:t>
            </a:r>
            <a:r>
              <a:rPr sz="2800" b="1" spc="-10" dirty="0">
                <a:latin typeface="Bernard MT Condensed"/>
                <a:cs typeface="Bernard MT Condensed"/>
              </a:rPr>
              <a:t>e</a:t>
            </a:r>
            <a:r>
              <a:rPr sz="2800" b="1" dirty="0">
                <a:latin typeface="Bernard MT Condensed"/>
                <a:cs typeface="Bernard MT Condensed"/>
              </a:rPr>
              <a:t>d</a:t>
            </a:r>
            <a:endParaRPr sz="2800">
              <a:latin typeface="Bernard MT Condensed"/>
              <a:cs typeface="Bernard MT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8311" y="3495294"/>
            <a:ext cx="3541776" cy="3446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75" dirty="0"/>
              <a:t>R</a:t>
            </a:r>
            <a:r>
              <a:rPr spc="-5" dirty="0"/>
              <a:t>eco</a:t>
            </a:r>
            <a:r>
              <a:rPr spc="70" dirty="0"/>
              <a:t>r</a:t>
            </a:r>
            <a:r>
              <a:rPr spc="-5" dirty="0"/>
              <a:t>d</a:t>
            </a:r>
            <a:r>
              <a:rPr spc="-105" dirty="0"/>
              <a:t>k</a:t>
            </a:r>
            <a:r>
              <a:rPr spc="-5" dirty="0"/>
              <a:t>eeping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7717" y="2131066"/>
            <a:ext cx="6748780" cy="289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institutio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maintai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recor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reques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disclosure 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wel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name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authoritie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ficial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agencie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liste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99.31(a)(3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mak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further disclosure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personall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identifiabl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student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under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99.33.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En</a:t>
            </a:r>
            <a:r>
              <a:rPr spc="-55" dirty="0"/>
              <a:t>f</a:t>
            </a:r>
            <a:r>
              <a:rPr spc="-5" dirty="0"/>
              <a:t>o</a:t>
            </a:r>
            <a:r>
              <a:rPr spc="50" dirty="0"/>
              <a:t>r</a:t>
            </a:r>
            <a:r>
              <a:rPr spc="-5" dirty="0"/>
              <a:t>cement </a:t>
            </a:r>
            <a:r>
              <a:rPr dirty="0"/>
              <a:t>P</a:t>
            </a:r>
            <a:r>
              <a:rPr spc="45" dirty="0"/>
              <a:t>r</a:t>
            </a:r>
            <a:r>
              <a:rPr spc="-105" dirty="0"/>
              <a:t>o</a:t>
            </a:r>
            <a:r>
              <a:rPr spc="-5" dirty="0"/>
              <a:t>v</a:t>
            </a:r>
            <a:r>
              <a:rPr dirty="0"/>
              <a:t>isions?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717" y="2126393"/>
            <a:ext cx="4432935" cy="478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8455" indent="-342900" algn="just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Th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Famil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Polic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Complianc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O</a:t>
            </a:r>
            <a:r>
              <a:rPr sz="2200" spc="-30" dirty="0">
                <a:latin typeface="Arial Narrow"/>
                <a:cs typeface="Arial Narrow"/>
              </a:rPr>
              <a:t>f</a:t>
            </a:r>
            <a:r>
              <a:rPr sz="2200" spc="-5" dirty="0">
                <a:latin typeface="Arial Narrow"/>
                <a:cs typeface="Arial Narrow"/>
              </a:rPr>
              <a:t>fice (FPCO</a:t>
            </a:r>
            <a:r>
              <a:rPr sz="2200" dirty="0">
                <a:latin typeface="Arial Narrow"/>
                <a:cs typeface="Arial Narrow"/>
              </a:rPr>
              <a:t>)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investigate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complaint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and violation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unde</a:t>
            </a:r>
            <a:r>
              <a:rPr sz="2200" dirty="0">
                <a:latin typeface="Arial Narrow"/>
                <a:cs typeface="Arial Narrow"/>
              </a:rPr>
              <a:t>r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FER</a:t>
            </a:r>
            <a:r>
              <a:rPr sz="2200" spc="-130" dirty="0">
                <a:latin typeface="Arial Narrow"/>
                <a:cs typeface="Arial Narrow"/>
              </a:rPr>
              <a:t>P</a:t>
            </a:r>
            <a:r>
              <a:rPr sz="2200" dirty="0">
                <a:latin typeface="Arial Narrow"/>
                <a:cs typeface="Arial Narrow"/>
              </a:rPr>
              <a:t>A</a:t>
            </a:r>
            <a:endParaRPr sz="22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Parent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an</a:t>
            </a:r>
            <a:r>
              <a:rPr sz="2200" dirty="0">
                <a:latin typeface="Arial Narrow"/>
                <a:cs typeface="Arial Narrow"/>
              </a:rPr>
              <a:t>d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eligibl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student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ma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file timel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complaint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(18</a:t>
            </a:r>
            <a:r>
              <a:rPr sz="2200" dirty="0">
                <a:latin typeface="Arial Narrow"/>
                <a:cs typeface="Arial Narrow"/>
              </a:rPr>
              <a:t>0</a:t>
            </a:r>
            <a:r>
              <a:rPr sz="2200" spc="-5" dirty="0">
                <a:latin typeface="Arial Narrow"/>
                <a:cs typeface="Arial Narrow"/>
              </a:rPr>
              <a:t> days</a:t>
            </a:r>
            <a:r>
              <a:rPr sz="2200" dirty="0">
                <a:latin typeface="Arial Narrow"/>
                <a:cs typeface="Arial Narrow"/>
              </a:rPr>
              <a:t>)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wit</a:t>
            </a:r>
            <a:r>
              <a:rPr sz="2200" dirty="0">
                <a:latin typeface="Arial Narrow"/>
                <a:cs typeface="Arial Narrow"/>
              </a:rPr>
              <a:t>h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FPCO</a:t>
            </a:r>
            <a:endParaRPr sz="2200">
              <a:latin typeface="Arial Narrow"/>
              <a:cs typeface="Arial Narrow"/>
            </a:endParaRPr>
          </a:p>
          <a:p>
            <a:pPr marL="355600" marR="41275" indent="-34290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I</a:t>
            </a:r>
            <a:r>
              <a:rPr sz="2200" dirty="0">
                <a:latin typeface="Arial Narrow"/>
                <a:cs typeface="Arial Narrow"/>
              </a:rPr>
              <a:t>f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</a:t>
            </a:r>
            <a:r>
              <a:rPr sz="2200" dirty="0">
                <a:latin typeface="Arial Narrow"/>
                <a:cs typeface="Arial Narrow"/>
              </a:rPr>
              <a:t>n</a:t>
            </a:r>
            <a:r>
              <a:rPr sz="2200" spc="-5" dirty="0">
                <a:latin typeface="Arial Narrow"/>
                <a:cs typeface="Arial Narrow"/>
              </a:rPr>
              <a:t> SE</a:t>
            </a:r>
            <a:r>
              <a:rPr sz="2200" dirty="0">
                <a:latin typeface="Arial Narrow"/>
                <a:cs typeface="Arial Narrow"/>
              </a:rPr>
              <a:t>A</a:t>
            </a:r>
            <a:r>
              <a:rPr sz="2200" spc="-114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o</a:t>
            </a:r>
            <a:r>
              <a:rPr sz="2200" dirty="0">
                <a:latin typeface="Arial Narrow"/>
                <a:cs typeface="Arial Narrow"/>
              </a:rPr>
              <a:t>r</a:t>
            </a:r>
            <a:r>
              <a:rPr sz="2200" spc="-5" dirty="0">
                <a:latin typeface="Arial Narrow"/>
                <a:cs typeface="Arial Narrow"/>
              </a:rPr>
              <a:t> anothe</a:t>
            </a:r>
            <a:r>
              <a:rPr sz="2200" dirty="0">
                <a:latin typeface="Arial Narrow"/>
                <a:cs typeface="Arial Narrow"/>
              </a:rPr>
              <a:t>r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entit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tha</a:t>
            </a:r>
            <a:r>
              <a:rPr sz="2200" dirty="0">
                <a:latin typeface="Arial Narrow"/>
                <a:cs typeface="Arial Narrow"/>
              </a:rPr>
              <a:t>t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receives Departmen</a:t>
            </a:r>
            <a:r>
              <a:rPr sz="2200" dirty="0">
                <a:latin typeface="Arial Narrow"/>
                <a:cs typeface="Arial Narrow"/>
              </a:rPr>
              <a:t>t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fund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violate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FER</a:t>
            </a:r>
            <a:r>
              <a:rPr sz="2200" spc="-135" dirty="0">
                <a:latin typeface="Arial Narrow"/>
                <a:cs typeface="Arial Narrow"/>
              </a:rPr>
              <a:t>P</a:t>
            </a:r>
            <a:r>
              <a:rPr sz="2200" spc="-5" dirty="0">
                <a:latin typeface="Arial Narrow"/>
                <a:cs typeface="Arial Narrow"/>
              </a:rPr>
              <a:t>A, FPC</a:t>
            </a:r>
            <a:r>
              <a:rPr sz="2200" dirty="0">
                <a:latin typeface="Arial Narrow"/>
                <a:cs typeface="Arial Narrow"/>
              </a:rPr>
              <a:t>O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ma</a:t>
            </a:r>
            <a:r>
              <a:rPr sz="2200" dirty="0">
                <a:latin typeface="Arial Narrow"/>
                <a:cs typeface="Arial Narrow"/>
              </a:rPr>
              <a:t>y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brin</a:t>
            </a:r>
            <a:r>
              <a:rPr sz="2200" dirty="0">
                <a:latin typeface="Arial Narrow"/>
                <a:cs typeface="Arial Narrow"/>
              </a:rPr>
              <a:t>g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</a:t>
            </a:r>
            <a:r>
              <a:rPr sz="2200" dirty="0">
                <a:latin typeface="Arial Narrow"/>
                <a:cs typeface="Arial Narrow"/>
              </a:rPr>
              <a:t>n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enforcemen</a:t>
            </a:r>
            <a:r>
              <a:rPr sz="2200" dirty="0">
                <a:latin typeface="Arial Narrow"/>
                <a:cs typeface="Arial Narrow"/>
              </a:rPr>
              <a:t>t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action </a:t>
            </a:r>
            <a:r>
              <a:rPr sz="2200" dirty="0">
                <a:latin typeface="Arial Narrow"/>
                <a:cs typeface="Arial Narrow"/>
              </a:rPr>
              <a:t>against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dirty="0">
                <a:latin typeface="Arial Narrow"/>
                <a:cs typeface="Arial Narrow"/>
              </a:rPr>
              <a:t>that</a:t>
            </a:r>
            <a:r>
              <a:rPr sz="2200" spc="-20" dirty="0">
                <a:latin typeface="Arial Narrow"/>
                <a:cs typeface="Arial Narrow"/>
              </a:rPr>
              <a:t> </a:t>
            </a:r>
            <a:r>
              <a:rPr sz="2200" dirty="0">
                <a:latin typeface="Arial Narrow"/>
                <a:cs typeface="Arial Narrow"/>
              </a:rPr>
              <a:t>entity</a:t>
            </a:r>
            <a:endParaRPr sz="2200">
              <a:latin typeface="Arial Narrow"/>
              <a:cs typeface="Arial Narrow"/>
            </a:endParaRPr>
          </a:p>
          <a:p>
            <a:pPr marL="355600" marR="106045" indent="-342900">
              <a:lnSpc>
                <a:spcPct val="100000"/>
              </a:lnSpc>
              <a:spcBef>
                <a:spcPts val="12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5" dirty="0">
                <a:latin typeface="Arial Narrow"/>
                <a:cs typeface="Arial Narrow"/>
              </a:rPr>
              <a:t>Enforcemen</a:t>
            </a:r>
            <a:r>
              <a:rPr sz="2200" dirty="0">
                <a:latin typeface="Arial Narrow"/>
                <a:cs typeface="Arial Narrow"/>
              </a:rPr>
              <a:t>t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action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includ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th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5-year rul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wel</a:t>
            </a:r>
            <a:r>
              <a:rPr sz="2200" dirty="0">
                <a:latin typeface="Arial Narrow"/>
                <a:cs typeface="Arial Narrow"/>
              </a:rPr>
              <a:t>l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</a:t>
            </a:r>
            <a:r>
              <a:rPr sz="2200" dirty="0">
                <a:latin typeface="Arial Narrow"/>
                <a:cs typeface="Arial Narrow"/>
              </a:rPr>
              <a:t>s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withholdin</a:t>
            </a:r>
            <a:r>
              <a:rPr sz="2200" dirty="0">
                <a:latin typeface="Arial Narrow"/>
                <a:cs typeface="Arial Narrow"/>
              </a:rPr>
              <a:t>g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payment, ceas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an</a:t>
            </a:r>
            <a:r>
              <a:rPr sz="2200" dirty="0">
                <a:latin typeface="Arial Narrow"/>
                <a:cs typeface="Arial Narrow"/>
              </a:rPr>
              <a:t>d</a:t>
            </a:r>
            <a:r>
              <a:rPr sz="2200" spc="-5" dirty="0">
                <a:latin typeface="Arial Narrow"/>
                <a:cs typeface="Arial Narrow"/>
              </a:rPr>
              <a:t> desis</a:t>
            </a:r>
            <a:r>
              <a:rPr sz="2200" dirty="0">
                <a:latin typeface="Arial Narrow"/>
                <a:cs typeface="Arial Narrow"/>
              </a:rPr>
              <a:t>t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orders</a:t>
            </a:r>
            <a:r>
              <a:rPr sz="2200" dirty="0">
                <a:latin typeface="Arial Narrow"/>
                <a:cs typeface="Arial Narrow"/>
              </a:rPr>
              <a:t>,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and complianc</a:t>
            </a:r>
            <a:r>
              <a:rPr sz="2200" dirty="0">
                <a:latin typeface="Arial Narrow"/>
                <a:cs typeface="Arial Narrow"/>
              </a:rPr>
              <a:t>e</a:t>
            </a:r>
            <a:r>
              <a:rPr sz="2200" spc="-25" dirty="0">
                <a:latin typeface="Arial Narrow"/>
                <a:cs typeface="Arial Narrow"/>
              </a:rPr>
              <a:t> </a:t>
            </a:r>
            <a:r>
              <a:rPr sz="2200" spc="-5" dirty="0">
                <a:latin typeface="Arial Narrow"/>
                <a:cs typeface="Arial Narrow"/>
              </a:rPr>
              <a:t>agreements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7490" y="2468879"/>
            <a:ext cx="225780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Guidanc</a:t>
            </a:r>
            <a:r>
              <a:rPr dirty="0"/>
              <a:t>e </a:t>
            </a:r>
            <a:r>
              <a:rPr spc="-5" dirty="0"/>
              <a:t>Document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&amp; </a:t>
            </a:r>
            <a:r>
              <a:rPr spc="-5" dirty="0"/>
              <a:t>FER</a:t>
            </a:r>
            <a:r>
              <a:rPr spc="-260" dirty="0"/>
              <a:t>P</a:t>
            </a:r>
            <a:r>
              <a:rPr dirty="0"/>
              <a:t>A </a:t>
            </a:r>
            <a:r>
              <a:rPr spc="-75" dirty="0"/>
              <a:t>R</a:t>
            </a:r>
            <a:r>
              <a:rPr spc="65" dirty="0"/>
              <a:t>e</a:t>
            </a:r>
            <a:r>
              <a:rPr spc="-5" dirty="0"/>
              <a:t>gul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0816"/>
            <a:ext cx="6801484" cy="480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29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latin typeface="Arial Narrow"/>
                <a:cs typeface="Arial Narrow"/>
              </a:rPr>
              <a:t>Addressing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Emergencies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on </a:t>
            </a:r>
            <a:r>
              <a:rPr sz="2000" spc="-15" dirty="0">
                <a:latin typeface="Arial Narrow"/>
                <a:cs typeface="Arial Narrow"/>
              </a:rPr>
              <a:t>Campus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3"/>
              </a:rPr>
              <a:t>http://www2.ed.gov/policy/gen/guid/fpco/pdf/emergency-guidance.pdf</a:t>
            </a:r>
            <a:endParaRPr sz="20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83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latin typeface="Arial Narrow"/>
                <a:cs typeface="Arial Narrow"/>
              </a:rPr>
              <a:t>Joint</a:t>
            </a:r>
            <a:r>
              <a:rPr sz="2000" spc="-15" dirty="0">
                <a:latin typeface="Arial Narrow"/>
                <a:cs typeface="Arial Narrow"/>
              </a:rPr>
              <a:t> FER</a:t>
            </a:r>
            <a:r>
              <a:rPr sz="2000" spc="-14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A-HI</a:t>
            </a:r>
            <a:r>
              <a:rPr sz="2000" spc="-13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-7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Guidance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4"/>
              </a:rPr>
              <a:t>http://www2.ed.gov/policy/gen/guid/fpco/doc/ferpa-hipaa-guidance.pdf</a:t>
            </a:r>
            <a:endParaRPr sz="2000">
              <a:latin typeface="Arial Narrow"/>
              <a:cs typeface="Arial Narrow"/>
            </a:endParaRPr>
          </a:p>
          <a:p>
            <a:pPr marL="355600" marR="1024890" indent="-342900" algn="just">
              <a:lnSpc>
                <a:spcPct val="104099"/>
              </a:lnSpc>
              <a:spcBef>
                <a:spcPts val="10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5" dirty="0">
                <a:latin typeface="Arial Narrow"/>
                <a:cs typeface="Arial Narrow"/>
              </a:rPr>
              <a:t>FER</a:t>
            </a:r>
            <a:r>
              <a:rPr sz="2000" spc="-140" dirty="0">
                <a:latin typeface="Arial Narrow"/>
                <a:cs typeface="Arial Narrow"/>
              </a:rPr>
              <a:t>P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-70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&amp;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Disclosures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Related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to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Emergencies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&amp;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Disasters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5"/>
              </a:rPr>
              <a:t>http://www2.ed.gov/policy/gen/guid/fpco/pdf/ferpa-disaster-</a:t>
            </a:r>
            <a:r>
              <a:rPr sz="2000" spc="-5" dirty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</a:rPr>
              <a:t>guidance.pdf</a:t>
            </a:r>
            <a:endParaRPr sz="2000">
              <a:latin typeface="Arial Narrow"/>
              <a:cs typeface="Arial Narrow"/>
            </a:endParaRPr>
          </a:p>
          <a:p>
            <a:pPr marL="355600" marR="791845" indent="-342900">
              <a:lnSpc>
                <a:spcPct val="100000"/>
              </a:lnSpc>
              <a:spcBef>
                <a:spcPts val="1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latin typeface="Arial Narrow"/>
                <a:cs typeface="Arial Narrow"/>
              </a:rPr>
              <a:t>Balancing Student Privacy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&amp;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School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Safety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6"/>
              </a:rPr>
              <a:t>http://www2.ed.gov/policy/gen/guid/fpco/brochures/elsec.html</a:t>
            </a:r>
            <a:endParaRPr sz="2000">
              <a:latin typeface="Arial Narrow"/>
              <a:cs typeface="Arial Narrow"/>
            </a:endParaRPr>
          </a:p>
          <a:p>
            <a:pPr marL="355600" marR="1776730" indent="-342900">
              <a:lnSpc>
                <a:spcPct val="100000"/>
              </a:lnSpc>
              <a:spcBef>
                <a:spcPts val="20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latin typeface="Arial Narrow"/>
                <a:cs typeface="Arial Narrow"/>
              </a:rPr>
              <a:t>Current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FER</a:t>
            </a:r>
            <a:r>
              <a:rPr sz="2000" spc="-140" dirty="0">
                <a:latin typeface="Arial Narrow"/>
                <a:cs typeface="Arial Narrow"/>
              </a:rPr>
              <a:t>P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Regulations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7"/>
              </a:rPr>
              <a:t>http://www2.ed.gov/policy/gen/reg/ferpa/index.html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5" dirty="0">
                <a:latin typeface="Arial Narrow"/>
                <a:cs typeface="Arial Narrow"/>
              </a:rPr>
              <a:t>New</a:t>
            </a:r>
            <a:r>
              <a:rPr sz="2000" spc="-8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Amendments to </a:t>
            </a:r>
            <a:r>
              <a:rPr sz="2000" spc="-15" dirty="0">
                <a:latin typeface="Arial Narrow"/>
                <a:cs typeface="Arial Narrow"/>
              </a:rPr>
              <a:t>FER</a:t>
            </a:r>
            <a:r>
              <a:rPr sz="2000" spc="-140" dirty="0">
                <a:latin typeface="Arial Narrow"/>
                <a:cs typeface="Arial Narrow"/>
              </a:rPr>
              <a:t>P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-7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Regulations (E</a:t>
            </a:r>
            <a:r>
              <a:rPr sz="2000" spc="-35" dirty="0">
                <a:latin typeface="Arial Narrow"/>
                <a:cs typeface="Arial Narrow"/>
              </a:rPr>
              <a:t>f</a:t>
            </a:r>
            <a:r>
              <a:rPr sz="2000" spc="-10" dirty="0">
                <a:latin typeface="Arial Narrow"/>
                <a:cs typeface="Arial Narrow"/>
              </a:rPr>
              <a:t>fective 1/3/12)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354965" algn="l"/>
              </a:tabLst>
            </a:pPr>
            <a:r>
              <a:rPr sz="2000" spc="-10" dirty="0">
                <a:solidFill>
                  <a:srgbClr val="002596"/>
                </a:solidFill>
                <a:latin typeface="Wingdings"/>
                <a:cs typeface="Wingdings"/>
              </a:rPr>
              <a:t></a:t>
            </a:r>
            <a:r>
              <a:rPr sz="2000" spc="-10" dirty="0">
                <a:solidFill>
                  <a:srgbClr val="002596"/>
                </a:solidFill>
                <a:latin typeface="Times New Roman"/>
                <a:cs typeface="Times New Roman"/>
              </a:rPr>
              <a:t>	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http://ww</a:t>
            </a:r>
            <a:r>
              <a:rPr sz="2000" u="heavy" spc="-11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w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.gpo.gov/fdsys/pkg/FR-20</a:t>
            </a:r>
            <a:r>
              <a:rPr sz="2000" u="heavy" spc="-13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1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1-12-02/pdf/20</a:t>
            </a:r>
            <a:r>
              <a:rPr sz="2000" u="heavy" spc="-13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1</a:t>
            </a:r>
            <a:r>
              <a:rPr sz="2000" u="heavy" spc="-10" dirty="0">
                <a:solidFill>
                  <a:srgbClr val="0000FF"/>
                </a:solidFill>
                <a:latin typeface="Arial Narrow"/>
                <a:cs typeface="Arial Narrow"/>
                <a:hlinkClick r:id="rId8"/>
              </a:rPr>
              <a:t>1-30683.pdf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2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15" dirty="0">
                <a:latin typeface="Arial Narrow"/>
                <a:cs typeface="Arial Narrow"/>
              </a:rPr>
              <a:t>New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Model Notifications</a:t>
            </a:r>
            <a:endParaRPr sz="20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195"/>
              </a:spcBef>
            </a:pPr>
            <a:r>
              <a:rPr sz="2000" spc="-10" dirty="0">
                <a:latin typeface="Arial Narrow"/>
                <a:cs typeface="Arial Narrow"/>
              </a:rPr>
              <a:t>LEAs</a:t>
            </a:r>
            <a:r>
              <a:rPr sz="2000" spc="120" dirty="0">
                <a:latin typeface="Arial Narrow"/>
                <a:cs typeface="Arial Narrow"/>
              </a:rPr>
              <a:t>:</a:t>
            </a:r>
            <a:r>
              <a:rPr sz="2000" u="heavy" spc="-15" dirty="0">
                <a:solidFill>
                  <a:srgbClr val="0000FF"/>
                </a:solidFill>
                <a:latin typeface="Arial Narrow"/>
                <a:cs typeface="Arial Narrow"/>
                <a:hlinkClick r:id="rId9"/>
              </a:rPr>
              <a:t>http://www2.ed.gov/policy/gen/guid/fpco/ferpa/lea-o</a:t>
            </a:r>
            <a:r>
              <a:rPr sz="2000" u="heavy" spc="-35" dirty="0">
                <a:solidFill>
                  <a:srgbClr val="0000FF"/>
                </a:solidFill>
                <a:latin typeface="Arial Narrow"/>
                <a:cs typeface="Arial Narrow"/>
                <a:hlinkClick r:id="rId9"/>
              </a:rPr>
              <a:t>f</a:t>
            </a:r>
            <a:r>
              <a:rPr sz="2000" u="heavy" spc="-15" dirty="0">
                <a:solidFill>
                  <a:srgbClr val="0000FF"/>
                </a:solidFill>
                <a:latin typeface="Arial Narrow"/>
                <a:cs typeface="Arial Narrow"/>
                <a:hlinkClick r:id="rId9"/>
              </a:rPr>
              <a:t>ficials.html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0" y="2856669"/>
            <a:ext cx="61226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Arial Black"/>
                <a:cs typeface="Arial Black"/>
              </a:rPr>
              <a:t>HI</a:t>
            </a:r>
            <a:r>
              <a:rPr sz="5400" b="1" spc="-465" dirty="0">
                <a:latin typeface="Arial Black"/>
                <a:cs typeface="Arial Black"/>
              </a:rPr>
              <a:t>P</a:t>
            </a:r>
            <a:r>
              <a:rPr sz="5400" b="1" dirty="0">
                <a:latin typeface="Arial Black"/>
                <a:cs typeface="Arial Black"/>
              </a:rPr>
              <a:t>AA O</a:t>
            </a:r>
            <a:r>
              <a:rPr sz="5400" b="1" spc="-140" dirty="0">
                <a:latin typeface="Arial Black"/>
                <a:cs typeface="Arial Black"/>
              </a:rPr>
              <a:t>v</a:t>
            </a:r>
            <a:r>
              <a:rPr sz="5400" b="1" dirty="0">
                <a:latin typeface="Arial Black"/>
                <a:cs typeface="Arial Black"/>
              </a:rPr>
              <a:t>e</a:t>
            </a:r>
            <a:r>
              <a:rPr sz="5400" b="1" spc="305" dirty="0">
                <a:latin typeface="Arial Black"/>
                <a:cs typeface="Arial Black"/>
              </a:rPr>
              <a:t>r</a:t>
            </a:r>
            <a:r>
              <a:rPr sz="5400" b="1" dirty="0">
                <a:latin typeface="Arial Black"/>
                <a:cs typeface="Arial Black"/>
              </a:rPr>
              <a:t>view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HI</a:t>
            </a:r>
            <a:r>
              <a:rPr spc="-260" dirty="0"/>
              <a:t>P</a:t>
            </a:r>
            <a:r>
              <a:rPr dirty="0"/>
              <a:t>AA?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33066"/>
            <a:ext cx="6581140" cy="338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i="1" spc="-20" dirty="0">
                <a:latin typeface="Arial Narrow"/>
                <a:cs typeface="Arial Narrow"/>
              </a:rPr>
              <a:t>Healt</a:t>
            </a:r>
            <a:r>
              <a:rPr sz="2600" b="1" i="1" spc="-15" dirty="0">
                <a:latin typeface="Arial Narrow"/>
                <a:cs typeface="Arial Narrow"/>
              </a:rPr>
              <a:t>h</a:t>
            </a:r>
            <a:r>
              <a:rPr sz="2600" b="1" i="1" spc="-5" dirty="0">
                <a:latin typeface="Arial Narrow"/>
                <a:cs typeface="Arial Narrow"/>
              </a:rPr>
              <a:t> </a:t>
            </a:r>
            <a:r>
              <a:rPr sz="2600" b="1" i="1" spc="-20" dirty="0">
                <a:latin typeface="Arial Narrow"/>
                <a:cs typeface="Arial Narrow"/>
              </a:rPr>
              <a:t>Insuranc</a:t>
            </a:r>
            <a:r>
              <a:rPr sz="2600" b="1" i="1" spc="-15" dirty="0">
                <a:latin typeface="Arial Narrow"/>
                <a:cs typeface="Arial Narrow"/>
              </a:rPr>
              <a:t>e</a:t>
            </a:r>
            <a:r>
              <a:rPr sz="2600" b="1" i="1" spc="-5" dirty="0">
                <a:latin typeface="Arial Narrow"/>
                <a:cs typeface="Arial Narrow"/>
              </a:rPr>
              <a:t> </a:t>
            </a:r>
            <a:r>
              <a:rPr sz="2600" b="1" i="1" spc="-15" dirty="0">
                <a:latin typeface="Arial Narrow"/>
                <a:cs typeface="Arial Narrow"/>
              </a:rPr>
              <a:t>Portability</a:t>
            </a:r>
            <a:r>
              <a:rPr sz="2600" b="1" i="1" spc="-5" dirty="0">
                <a:latin typeface="Arial Narrow"/>
                <a:cs typeface="Arial Narrow"/>
              </a:rPr>
              <a:t> </a:t>
            </a:r>
            <a:r>
              <a:rPr sz="2600" b="1" i="1" spc="-20" dirty="0">
                <a:latin typeface="Arial Narrow"/>
                <a:cs typeface="Arial Narrow"/>
              </a:rPr>
              <a:t>an</a:t>
            </a:r>
            <a:r>
              <a:rPr sz="2600" b="1" i="1" spc="-15" dirty="0">
                <a:latin typeface="Arial Narrow"/>
                <a:cs typeface="Arial Narrow"/>
              </a:rPr>
              <a:t>d</a:t>
            </a:r>
            <a:r>
              <a:rPr sz="2600" b="1" i="1" spc="-105" dirty="0">
                <a:latin typeface="Arial Narrow"/>
                <a:cs typeface="Arial Narrow"/>
              </a:rPr>
              <a:t> </a:t>
            </a:r>
            <a:r>
              <a:rPr sz="2600" b="1" i="1" spc="-20" dirty="0">
                <a:latin typeface="Arial Narrow"/>
                <a:cs typeface="Arial Narrow"/>
              </a:rPr>
              <a:t>Accountabilit</a:t>
            </a:r>
            <a:r>
              <a:rPr sz="2600" b="1" i="1" spc="-15" dirty="0">
                <a:latin typeface="Arial Narrow"/>
                <a:cs typeface="Arial Narrow"/>
              </a:rPr>
              <a:t>y</a:t>
            </a:r>
            <a:r>
              <a:rPr sz="2600" b="1" i="1" spc="-105" dirty="0">
                <a:latin typeface="Arial Narrow"/>
                <a:cs typeface="Arial Narrow"/>
              </a:rPr>
              <a:t> </a:t>
            </a:r>
            <a:r>
              <a:rPr sz="2600" b="1" i="1" spc="-20" dirty="0">
                <a:latin typeface="Arial Narrow"/>
                <a:cs typeface="Arial Narrow"/>
              </a:rPr>
              <a:t>Act</a:t>
            </a:r>
            <a:r>
              <a:rPr sz="2600" b="1" i="1" spc="-15" dirty="0">
                <a:latin typeface="Arial Narrow"/>
                <a:cs typeface="Arial Narrow"/>
              </a:rPr>
              <a:t> o</a:t>
            </a:r>
            <a:r>
              <a:rPr sz="2600" b="1" i="1" spc="-10" dirty="0">
                <a:latin typeface="Arial Narrow"/>
                <a:cs typeface="Arial Narrow"/>
              </a:rPr>
              <a:t>f </a:t>
            </a:r>
            <a:r>
              <a:rPr sz="2600" b="1" i="1" spc="-20" dirty="0">
                <a:latin typeface="Arial Narrow"/>
                <a:cs typeface="Arial Narrow"/>
              </a:rPr>
              <a:t>1996</a:t>
            </a:r>
            <a:endParaRPr sz="2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dirty="0">
                <a:latin typeface="Arial Narrow"/>
                <a:cs typeface="Arial Narrow"/>
              </a:rPr>
              <a:t>Established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dirty="0">
                <a:latin typeface="Arial Narrow"/>
                <a:cs typeface="Arial Narrow"/>
              </a:rPr>
              <a:t>Certain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dirty="0">
                <a:latin typeface="Arial Narrow"/>
                <a:cs typeface="Arial Narrow"/>
              </a:rPr>
              <a:t>Insurance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dirty="0">
                <a:latin typeface="Arial Narrow"/>
                <a:cs typeface="Arial Narrow"/>
              </a:rPr>
              <a:t>Protections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Coverag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Portability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Limite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exclusion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conditions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Prohibite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discriminatio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base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status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Guaranteed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renewability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HI</a:t>
            </a:r>
            <a:r>
              <a:rPr spc="-260" dirty="0"/>
              <a:t>P</a:t>
            </a:r>
            <a:r>
              <a:rPr dirty="0"/>
              <a:t>AA?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76720" cy="4728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3155">
              <a:lnSpc>
                <a:spcPct val="100000"/>
              </a:lnSpc>
            </a:pPr>
            <a:r>
              <a:rPr sz="2400" u="heavy" spc="-5" dirty="0">
                <a:latin typeface="Arial Narrow"/>
                <a:cs typeface="Arial Narrow"/>
              </a:rPr>
              <a:t>Required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Standards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for</a:t>
            </a:r>
            <a:r>
              <a:rPr sz="2400" u="heavy" spc="1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the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Exchange</a:t>
            </a:r>
            <a:r>
              <a:rPr sz="2400" u="heavy" spc="30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of</a:t>
            </a:r>
            <a:r>
              <a:rPr sz="2400" u="heavy" spc="15" dirty="0">
                <a:latin typeface="Arial Narrow"/>
                <a:cs typeface="Arial Narrow"/>
              </a:rPr>
              <a:t> </a:t>
            </a:r>
            <a:r>
              <a:rPr sz="2400" u="heavy" spc="-5" dirty="0">
                <a:latin typeface="Arial Narrow"/>
                <a:cs typeface="Arial Narrow"/>
              </a:rPr>
              <a:t>Electronic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u="heavy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spc="-5" dirty="0">
                <a:latin typeface="Arial Narrow"/>
                <a:cs typeface="Arial Narrow"/>
              </a:rPr>
              <a:t>Directe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Departmen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Huma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to:</a:t>
            </a:r>
            <a:endParaRPr sz="2400">
              <a:latin typeface="Arial Narrow"/>
              <a:cs typeface="Arial Narrow"/>
            </a:endParaRPr>
          </a:p>
          <a:p>
            <a:pPr marL="355600" marR="350520" indent="-342900">
              <a:lnSpc>
                <a:spcPct val="100000"/>
              </a:lnSpc>
              <a:spcBef>
                <a:spcPts val="13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Se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transactions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transmission</a:t>
            </a:r>
            <a:endParaRPr sz="2400">
              <a:latin typeface="Arial Narrow"/>
              <a:cs typeface="Arial Narrow"/>
            </a:endParaRPr>
          </a:p>
          <a:p>
            <a:pPr marL="355600" marR="116839" indent="-342900">
              <a:lnSpc>
                <a:spcPct val="100000"/>
              </a:lnSpc>
              <a:spcBef>
                <a:spcPts val="2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Establis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“Cod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Sets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descriptor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diagnosis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treatment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Establis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“Uniqu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Identifiers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employer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providers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2014"/>
              </a:spcBef>
            </a:pP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Center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Medicar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Medicai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(CMS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-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sets 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throug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notic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comment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rule-making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5" dirty="0"/>
              <a:t> </a:t>
            </a:r>
            <a:r>
              <a:rPr spc="25" dirty="0"/>
              <a:t>a</a:t>
            </a:r>
            <a:r>
              <a:rPr spc="-5" dirty="0"/>
              <a:t>bou</a:t>
            </a:r>
            <a:r>
              <a:rPr dirty="0"/>
              <a:t>t </a:t>
            </a: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25" dirty="0"/>
              <a:t> </a:t>
            </a:r>
            <a:r>
              <a:rPr spc="-5" dirty="0"/>
              <a:t>and Security?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598920" cy="349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8545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Statut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establishin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privacy protection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(SEC</a:t>
            </a:r>
            <a:r>
              <a:rPr sz="2400" dirty="0">
                <a:latin typeface="Arial Narrow"/>
                <a:cs typeface="Arial Narrow"/>
              </a:rPr>
              <a:t>. </a:t>
            </a:r>
            <a:r>
              <a:rPr sz="2400" spc="-5" dirty="0">
                <a:latin typeface="Arial Narrow"/>
                <a:cs typeface="Arial Narrow"/>
              </a:rPr>
              <a:t>264)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spc="-5" dirty="0">
                <a:latin typeface="Arial Narrow"/>
                <a:cs typeface="Arial Narrow"/>
              </a:rPr>
              <a:t>HH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directe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mak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recommendation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least”</a:t>
            </a:r>
            <a:endParaRPr sz="2400">
              <a:latin typeface="Arial Narrow"/>
              <a:cs typeface="Arial Narrow"/>
            </a:endParaRPr>
          </a:p>
          <a:p>
            <a:pPr marL="469900" marR="267335" indent="-4572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Arial Narrow"/>
              <a:buAutoNum type="arabicParenR"/>
              <a:tabLst>
                <a:tab pos="469900" algn="l"/>
              </a:tabLst>
            </a:pP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right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regardin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his/he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health information</a:t>
            </a:r>
            <a:endParaRPr sz="2400">
              <a:latin typeface="Arial Narrow"/>
              <a:cs typeface="Arial Narrow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 Narrow"/>
              <a:buAutoNum type="arabicParenR"/>
              <a:tabLst>
                <a:tab pos="469900" algn="l"/>
              </a:tabLst>
            </a:pPr>
            <a:r>
              <a:rPr sz="2400" spc="-5" dirty="0">
                <a:latin typeface="Arial Narrow"/>
                <a:cs typeface="Arial Narrow"/>
              </a:rPr>
              <a:t>procedure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exercis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rights</a:t>
            </a:r>
            <a:endParaRPr sz="2400">
              <a:latin typeface="Arial Narrow"/>
              <a:cs typeface="Arial Narrow"/>
            </a:endParaRPr>
          </a:p>
          <a:p>
            <a:pPr marL="469900" marR="785495" indent="-4572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 Narrow"/>
              <a:buAutoNum type="arabicParenR"/>
              <a:tabLst>
                <a:tab pos="469900" algn="l"/>
              </a:tabLst>
            </a:pPr>
            <a:r>
              <a:rPr sz="2400" spc="-5" dirty="0">
                <a:latin typeface="Arial Narrow"/>
                <a:cs typeface="Arial Narrow"/>
              </a:rPr>
              <a:t>appropriat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individually </a:t>
            </a:r>
            <a:r>
              <a:rPr sz="2400" dirty="0">
                <a:latin typeface="Arial Narrow"/>
                <a:cs typeface="Arial Narrow"/>
              </a:rPr>
              <a:t>identifiable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Security P</a:t>
            </a:r>
            <a:r>
              <a:rPr spc="45" dirty="0"/>
              <a:t>r</a:t>
            </a:r>
            <a:r>
              <a:rPr spc="-5" dirty="0"/>
              <a:t>otection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33066"/>
            <a:ext cx="6761480" cy="258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u="heavy" spc="-20" dirty="0">
                <a:latin typeface="Arial Narrow"/>
                <a:cs typeface="Arial Narrow"/>
              </a:rPr>
              <a:t>HI</a:t>
            </a:r>
            <a:r>
              <a:rPr sz="2600" b="1" i="1" u="heavy" spc="-210" dirty="0">
                <a:latin typeface="Arial Narrow"/>
                <a:cs typeface="Arial Narrow"/>
              </a:rPr>
              <a:t>P</a:t>
            </a:r>
            <a:r>
              <a:rPr sz="2600" b="1" i="1" u="heavy" spc="-25" dirty="0">
                <a:latin typeface="Arial Narrow"/>
                <a:cs typeface="Arial Narrow"/>
              </a:rPr>
              <a:t>A</a:t>
            </a:r>
            <a:r>
              <a:rPr sz="2600" b="1" i="1" u="heavy" spc="-20" dirty="0">
                <a:latin typeface="Arial Narrow"/>
                <a:cs typeface="Arial Narrow"/>
              </a:rPr>
              <a:t>A</a:t>
            </a:r>
            <a:r>
              <a:rPr sz="2600" b="1" i="1" u="heavy" spc="-210" dirty="0">
                <a:latin typeface="Arial Narrow"/>
                <a:cs typeface="Arial Narrow"/>
              </a:rPr>
              <a:t> </a:t>
            </a:r>
            <a:r>
              <a:rPr sz="2600" b="1" i="1" u="heavy" spc="-20" dirty="0">
                <a:latin typeface="Arial Narrow"/>
                <a:cs typeface="Arial Narrow"/>
              </a:rPr>
              <a:t>Administrative</a:t>
            </a:r>
            <a:r>
              <a:rPr sz="2600" b="1" i="1" u="heavy" spc="-10" dirty="0">
                <a:latin typeface="Arial Narrow"/>
                <a:cs typeface="Arial Narrow"/>
              </a:rPr>
              <a:t> </a:t>
            </a:r>
            <a:r>
              <a:rPr sz="2600" b="1" i="1" u="heavy" spc="-15" dirty="0">
                <a:latin typeface="Arial Narrow"/>
                <a:cs typeface="Arial Narrow"/>
              </a:rPr>
              <a:t>Simplification</a:t>
            </a:r>
            <a:r>
              <a:rPr sz="2600" b="1" i="1" u="heavy" spc="-30" dirty="0">
                <a:latin typeface="Arial Narrow"/>
                <a:cs typeface="Arial Narrow"/>
              </a:rPr>
              <a:t> </a:t>
            </a:r>
            <a:r>
              <a:rPr sz="2600" b="1" i="1" u="heavy" spc="-20" dirty="0">
                <a:latin typeface="Arial Narrow"/>
                <a:cs typeface="Arial Narrow"/>
              </a:rPr>
              <a:t>Regulations</a:t>
            </a:r>
            <a:endParaRPr sz="2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Suit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regulation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provisions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solidFill>
                  <a:srgbClr val="002596"/>
                </a:solidFill>
                <a:latin typeface="Wingdings"/>
                <a:cs typeface="Wingdings"/>
              </a:rPr>
              <a:t></a:t>
            </a:r>
            <a:r>
              <a:rPr sz="2400" dirty="0">
                <a:solidFill>
                  <a:srgbClr val="00259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dirty="0">
                <a:latin typeface="Arial Narrow"/>
                <a:cs typeface="Arial Narrow"/>
              </a:rPr>
              <a:t>5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CF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160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162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164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Securit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implemente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enforce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spc="-5" dirty="0">
                <a:latin typeface="Arial Narrow"/>
                <a:cs typeface="Arial Narrow"/>
              </a:rPr>
              <a:t>fic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Civi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Right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Departmen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 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Huma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573" y="1084400"/>
            <a:ext cx="699071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Use</a:t>
            </a:r>
            <a:r>
              <a:rPr sz="3000" b="1" dirty="0">
                <a:latin typeface="Arial Black"/>
                <a:cs typeface="Arial Black"/>
              </a:rPr>
              <a:t>s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i</a:t>
            </a:r>
            <a:r>
              <a:rPr sz="3000" b="1" dirty="0">
                <a:latin typeface="Arial Black"/>
                <a:cs typeface="Arial Black"/>
              </a:rPr>
              <a:t>n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Ea</a:t>
            </a:r>
            <a:r>
              <a:rPr sz="3000" b="1" spc="100" dirty="0">
                <a:latin typeface="Arial Black"/>
                <a:cs typeface="Arial Black"/>
              </a:rPr>
              <a:t>r</a:t>
            </a:r>
            <a:r>
              <a:rPr sz="3000" b="1" spc="55" dirty="0">
                <a:latin typeface="Arial Black"/>
                <a:cs typeface="Arial Black"/>
              </a:rPr>
              <a:t>l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Childhood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57670" cy="354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What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driving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work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Early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Childhood?</a:t>
            </a:r>
            <a:endParaRPr sz="24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Critica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polic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question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acros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agencies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programs</a:t>
            </a:r>
            <a:endParaRPr sz="2400">
              <a:latin typeface="Arial Narrow"/>
              <a:cs typeface="Arial Narrow"/>
            </a:endParaRPr>
          </a:p>
          <a:p>
            <a:pPr marL="360045" indent="-347345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Wh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potentia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users?</a:t>
            </a:r>
            <a:endParaRPr sz="2400">
              <a:latin typeface="Arial Narrow"/>
              <a:cs typeface="Arial Narrow"/>
            </a:endParaRPr>
          </a:p>
          <a:p>
            <a:pPr marL="753110" marR="625475" lvl="1" indent="-28321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3745" algn="l"/>
              </a:tabLst>
            </a:pPr>
            <a:r>
              <a:rPr sz="2400" spc="-5" dirty="0">
                <a:latin typeface="Arial Narrow"/>
                <a:cs typeface="Arial Narrow"/>
              </a:rPr>
              <a:t>Policymakers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administrators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teachers, parents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others</a:t>
            </a:r>
            <a:endParaRPr sz="2400">
              <a:latin typeface="Arial Narrow"/>
              <a:cs typeface="Arial Narrow"/>
            </a:endParaRPr>
          </a:p>
          <a:p>
            <a:pPr marL="360045" marR="168910" indent="-347345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60680" algn="l"/>
              </a:tabLst>
            </a:pPr>
            <a:r>
              <a:rPr sz="2400" spc="-5" dirty="0">
                <a:latin typeface="Arial Narrow"/>
                <a:cs typeface="Arial Narrow"/>
              </a:rPr>
              <a:t>Discussio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question</a:t>
            </a:r>
            <a:r>
              <a:rPr sz="2400" dirty="0">
                <a:latin typeface="Arial Narrow"/>
                <a:cs typeface="Arial Narrow"/>
              </a:rPr>
              <a:t>: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 Privacy?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Security P</a:t>
            </a:r>
            <a:r>
              <a:rPr spc="45" dirty="0"/>
              <a:t>r</a:t>
            </a:r>
            <a:r>
              <a:rPr spc="-5" dirty="0"/>
              <a:t>otection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682740" cy="463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45210" algn="l"/>
              </a:tabLst>
            </a:pPr>
            <a:r>
              <a:rPr sz="2400" b="1" i="1" spc="-5" dirty="0">
                <a:latin typeface="Arial Narrow"/>
                <a:cs typeface="Arial Narrow"/>
              </a:rPr>
              <a:t>Privac</a:t>
            </a:r>
            <a:r>
              <a:rPr sz="2400" b="1" i="1" dirty="0">
                <a:latin typeface="Arial Narrow"/>
                <a:cs typeface="Arial Narrow"/>
              </a:rPr>
              <a:t>y	</a:t>
            </a:r>
            <a:r>
              <a:rPr sz="2400" b="1" i="1" spc="-5" dirty="0">
                <a:latin typeface="Arial Narrow"/>
                <a:cs typeface="Arial Narrow"/>
              </a:rPr>
              <a:t>Rul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4</a:t>
            </a:r>
            <a:r>
              <a:rPr sz="2400" b="1" i="1" dirty="0">
                <a:latin typeface="Arial Narrow"/>
                <a:cs typeface="Arial Narrow"/>
              </a:rPr>
              <a:t>5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CF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Par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</a:t>
            </a:r>
            <a:r>
              <a:rPr sz="2400" b="1" i="1" dirty="0">
                <a:latin typeface="Arial Narrow"/>
                <a:cs typeface="Arial Narrow"/>
              </a:rPr>
              <a:t>0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Subpart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-8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A</a:t>
            </a:r>
            <a:r>
              <a:rPr sz="2400" b="1" i="1" spc="-8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of Par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-5" dirty="0">
                <a:latin typeface="Arial Narrow"/>
                <a:cs typeface="Arial Narrow"/>
              </a:rPr>
              <a:t> 164</a:t>
            </a:r>
            <a:endParaRPr sz="2400">
              <a:latin typeface="Arial Narrow"/>
              <a:cs typeface="Arial Narrow"/>
            </a:endParaRPr>
          </a:p>
          <a:p>
            <a:pPr marL="355600" marR="5080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Establishe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nationa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protec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individuals’ </a:t>
            </a:r>
            <a:r>
              <a:rPr sz="2400" dirty="0">
                <a:latin typeface="Arial Narrow"/>
                <a:cs typeface="Arial Narrow"/>
              </a:rPr>
              <a:t>medical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records/personal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health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Fina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114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ugus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14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2002</a:t>
            </a:r>
            <a:endParaRPr sz="2400">
              <a:latin typeface="Arial Narrow"/>
              <a:cs typeface="Arial Narrow"/>
            </a:endParaRPr>
          </a:p>
          <a:p>
            <a:pPr marL="755650" marR="652145" lvl="1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b="1" i="1" spc="-5" dirty="0">
                <a:latin typeface="Arial Narrow"/>
                <a:cs typeface="Arial Narrow"/>
              </a:rPr>
              <a:t>Accountin</a:t>
            </a:r>
            <a:r>
              <a:rPr sz="2400" b="1" i="1" dirty="0">
                <a:latin typeface="Arial Narrow"/>
                <a:cs typeface="Arial Narrow"/>
              </a:rPr>
              <a:t>g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fo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-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Disclosur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provisio</a:t>
            </a:r>
            <a:r>
              <a:rPr sz="2400" b="1" i="1" dirty="0">
                <a:latin typeface="Arial Narrow"/>
                <a:cs typeface="Arial Narrow"/>
              </a:rPr>
              <a:t>n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within Privac</a:t>
            </a:r>
            <a:r>
              <a:rPr sz="2400" b="1" i="1" dirty="0">
                <a:latin typeface="Arial Narrow"/>
                <a:cs typeface="Arial Narrow"/>
              </a:rPr>
              <a:t>y</a:t>
            </a:r>
            <a:r>
              <a:rPr sz="2400" b="1" i="1" spc="3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Rule</a:t>
            </a:r>
            <a:endParaRPr sz="2400">
              <a:latin typeface="Arial Narrow"/>
              <a:cs typeface="Arial Narrow"/>
            </a:endParaRPr>
          </a:p>
          <a:p>
            <a:pPr marL="1155700" marR="591820" lvl="2" indent="-228600">
              <a:lnSpc>
                <a:spcPct val="100000"/>
              </a:lnSpc>
              <a:spcBef>
                <a:spcPts val="489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Arial Narrow"/>
                <a:cs typeface="Arial Narrow"/>
              </a:rPr>
              <a:t>Covered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entities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must provide, on request, account of disclosures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of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protected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information</a:t>
            </a:r>
            <a:endParaRPr sz="2000">
              <a:latin typeface="Arial Narrow"/>
              <a:cs typeface="Arial Narrow"/>
            </a:endParaRPr>
          </a:p>
          <a:p>
            <a:pPr marL="1155700" marR="574675" lvl="2" indent="-228600">
              <a:lnSpc>
                <a:spcPct val="100000"/>
              </a:lnSpc>
              <a:spcBef>
                <a:spcPts val="480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Arial Narrow"/>
                <a:cs typeface="Arial Narrow"/>
              </a:rPr>
              <a:t>Modifications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proposed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-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M</a:t>
            </a:r>
            <a:r>
              <a:rPr sz="2000" spc="-10" dirty="0">
                <a:latin typeface="Arial Narrow"/>
                <a:cs typeface="Arial Narrow"/>
              </a:rPr>
              <a:t>ay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31,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20</a:t>
            </a:r>
            <a:r>
              <a:rPr sz="2000" spc="-130" dirty="0">
                <a:latin typeface="Arial Narrow"/>
                <a:cs typeface="Arial Narrow"/>
              </a:rPr>
              <a:t>1</a:t>
            </a:r>
            <a:r>
              <a:rPr sz="2000" spc="-10" dirty="0">
                <a:latin typeface="Arial Narrow"/>
                <a:cs typeface="Arial Narrow"/>
              </a:rPr>
              <a:t>1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-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to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implement HITECH</a:t>
            </a:r>
            <a:r>
              <a:rPr sz="2000" spc="-8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Act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provisions/other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updates</a:t>
            </a:r>
            <a:endParaRPr sz="20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latin typeface="Arial Narrow"/>
                <a:cs typeface="Arial Narrow"/>
              </a:rPr>
              <a:t>Final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Rule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still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pending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Security P</a:t>
            </a:r>
            <a:r>
              <a:rPr spc="45" dirty="0"/>
              <a:t>r</a:t>
            </a:r>
            <a:r>
              <a:rPr spc="-5" dirty="0"/>
              <a:t>otection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791959" cy="292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140460" algn="l"/>
              </a:tabLst>
            </a:pPr>
            <a:r>
              <a:rPr sz="2400" b="1" i="1" spc="-5" dirty="0">
                <a:latin typeface="Arial Narrow"/>
                <a:cs typeface="Arial Narrow"/>
              </a:rPr>
              <a:t>Securit</a:t>
            </a:r>
            <a:r>
              <a:rPr sz="2400" b="1" i="1" dirty="0">
                <a:latin typeface="Arial Narrow"/>
                <a:cs typeface="Arial Narrow"/>
              </a:rPr>
              <a:t>y	</a:t>
            </a:r>
            <a:r>
              <a:rPr sz="2400" b="1" i="1" spc="-5" dirty="0">
                <a:latin typeface="Arial Narrow"/>
                <a:cs typeface="Arial Narrow"/>
              </a:rPr>
              <a:t>Rul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4</a:t>
            </a:r>
            <a:r>
              <a:rPr sz="2400" b="1" i="1" dirty="0">
                <a:latin typeface="Arial Narrow"/>
                <a:cs typeface="Arial Narrow"/>
              </a:rPr>
              <a:t>5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CF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Par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</a:t>
            </a:r>
            <a:r>
              <a:rPr sz="2400" b="1" i="1" dirty="0">
                <a:latin typeface="Arial Narrow"/>
                <a:cs typeface="Arial Narrow"/>
              </a:rPr>
              <a:t>0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Subpart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-8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A</a:t>
            </a:r>
            <a:r>
              <a:rPr sz="2400" b="1" i="1" spc="-8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C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of Par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-5" dirty="0">
                <a:latin typeface="Arial Narrow"/>
                <a:cs typeface="Arial Narrow"/>
              </a:rPr>
              <a:t> 164</a:t>
            </a:r>
            <a:endParaRPr sz="2400">
              <a:latin typeface="Arial Narrow"/>
              <a:cs typeface="Arial Narrow"/>
            </a:endParaRPr>
          </a:p>
          <a:p>
            <a:pPr marL="355600" marR="780415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Establishe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nationa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protectio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of 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persona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  <a:p>
            <a:pPr marL="355600" marR="88519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Set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administrative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physica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</a:t>
            </a:r>
            <a:r>
              <a:rPr sz="2400" dirty="0">
                <a:latin typeface="Arial Narrow"/>
                <a:cs typeface="Arial Narrow"/>
              </a:rPr>
              <a:t>technical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safeguards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Fina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Februar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2003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Security P</a:t>
            </a:r>
            <a:r>
              <a:rPr spc="45" dirty="0"/>
              <a:t>r</a:t>
            </a:r>
            <a:r>
              <a:rPr spc="-5" dirty="0"/>
              <a:t>otection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758305" cy="333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Enforcemen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4</a:t>
            </a:r>
            <a:r>
              <a:rPr sz="2400" b="1" i="1" dirty="0">
                <a:latin typeface="Arial Narrow"/>
                <a:cs typeface="Arial Narrow"/>
              </a:rPr>
              <a:t>5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CF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Part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</a:t>
            </a:r>
            <a:r>
              <a:rPr sz="2400" b="1" i="1" dirty="0">
                <a:latin typeface="Arial Narrow"/>
                <a:cs typeface="Arial Narrow"/>
              </a:rPr>
              <a:t>0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164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Provide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rules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Fina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Februar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16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2006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596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Breac</a:t>
            </a:r>
            <a:r>
              <a:rPr sz="2400" b="1" i="1" dirty="0">
                <a:latin typeface="Arial Narrow"/>
                <a:cs typeface="Arial Narrow"/>
              </a:rPr>
              <a:t>h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Notificatio</a:t>
            </a:r>
            <a:r>
              <a:rPr sz="2400" b="1" i="1" dirty="0">
                <a:latin typeface="Arial Narrow"/>
                <a:cs typeface="Arial Narrow"/>
              </a:rPr>
              <a:t>n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4</a:t>
            </a:r>
            <a:r>
              <a:rPr sz="2400" b="1" i="1" dirty="0">
                <a:latin typeface="Arial Narrow"/>
                <a:cs typeface="Arial Narrow"/>
              </a:rPr>
              <a:t>5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CF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164.400-414</a:t>
            </a:r>
            <a:endParaRPr sz="2400">
              <a:latin typeface="Arial Narrow"/>
              <a:cs typeface="Arial Narrow"/>
            </a:endParaRPr>
          </a:p>
          <a:p>
            <a:pPr marL="355600" marR="213995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Require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notifications 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breac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“protecte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information”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Interi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Fina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114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ugus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24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2009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HI</a:t>
            </a:r>
            <a:r>
              <a:rPr spc="-260" dirty="0"/>
              <a:t>P</a:t>
            </a:r>
            <a:r>
              <a:rPr spc="-5" dirty="0"/>
              <a:t>A</a:t>
            </a:r>
            <a:r>
              <a:rPr dirty="0"/>
              <a:t>A </a:t>
            </a: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5" dirty="0"/>
              <a:t>Security P</a:t>
            </a:r>
            <a:r>
              <a:rPr spc="45" dirty="0"/>
              <a:t>r</a:t>
            </a:r>
            <a:r>
              <a:rPr spc="-5" dirty="0"/>
              <a:t>otection</a:t>
            </a:r>
            <a:r>
              <a:rPr dirty="0"/>
              <a:t>s</a:t>
            </a:r>
            <a:r>
              <a:rPr spc="30" dirty="0"/>
              <a:t> </a:t>
            </a:r>
            <a:r>
              <a:rPr spc="-5" dirty="0"/>
              <a:t>an</a:t>
            </a:r>
            <a:r>
              <a:rPr dirty="0"/>
              <a:t>d 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5943600" cy="287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HI</a:t>
            </a:r>
            <a:r>
              <a:rPr sz="2400" b="1" i="1" spc="-180" dirty="0">
                <a:latin typeface="Arial Narrow"/>
                <a:cs typeface="Arial Narrow"/>
              </a:rPr>
              <a:t>P</a:t>
            </a:r>
            <a:r>
              <a:rPr sz="2400" b="1" i="1" dirty="0">
                <a:latin typeface="Arial Narrow"/>
                <a:cs typeface="Arial Narrow"/>
              </a:rPr>
              <a:t>AA</a:t>
            </a:r>
            <a:r>
              <a:rPr sz="2400" b="1" i="1" spc="-7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Omnibu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Rul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4</a:t>
            </a:r>
            <a:r>
              <a:rPr sz="2400" b="1" i="1" dirty="0">
                <a:latin typeface="Arial Narrow"/>
                <a:cs typeface="Arial Narrow"/>
              </a:rPr>
              <a:t>5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CF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Part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</a:t>
            </a:r>
            <a:r>
              <a:rPr sz="2400" b="1" i="1" dirty="0">
                <a:latin typeface="Arial Narrow"/>
                <a:cs typeface="Arial Narrow"/>
              </a:rPr>
              <a:t>0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164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Implement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provision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 </a:t>
            </a:r>
            <a:r>
              <a:rPr sz="2400" spc="-22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echnolog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Economica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Clinica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 (HITECH</a:t>
            </a:r>
            <a:r>
              <a:rPr sz="2400" dirty="0">
                <a:latin typeface="Arial Narrow"/>
                <a:cs typeface="Arial Narrow"/>
              </a:rPr>
              <a:t>) -</a:t>
            </a:r>
            <a:r>
              <a:rPr sz="2400" spc="-5" dirty="0">
                <a:latin typeface="Arial Narrow"/>
                <a:cs typeface="Arial Narrow"/>
              </a:rPr>
              <a:t> par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9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America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Recover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</a:t>
            </a:r>
            <a:r>
              <a:rPr sz="2400" dirty="0">
                <a:latin typeface="Arial Narrow"/>
                <a:cs typeface="Arial Narrow"/>
              </a:rPr>
              <a:t>Reinvestment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Act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2009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Modifie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spc="-14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Securit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Rules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Fina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Januar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17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2013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0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Right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A</a:t>
            </a:r>
            <a:r>
              <a:rPr spc="45" dirty="0"/>
              <a:t>r</a:t>
            </a:r>
            <a:r>
              <a:rPr dirty="0"/>
              <a:t>e </a:t>
            </a:r>
            <a:r>
              <a:rPr spc="-5" dirty="0"/>
              <a:t>Con</a:t>
            </a:r>
            <a:r>
              <a:rPr spc="-55" dirty="0"/>
              <a:t>f</a:t>
            </a:r>
            <a:r>
              <a:rPr spc="-5" dirty="0"/>
              <a:t>e</a:t>
            </a:r>
            <a:r>
              <a:rPr spc="125" dirty="0"/>
              <a:t>r</a:t>
            </a:r>
            <a:r>
              <a:rPr spc="45" dirty="0"/>
              <a:t>r</a:t>
            </a:r>
            <a:r>
              <a:rPr spc="-5" dirty="0"/>
              <a:t>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5172710" cy="252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Notic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practices</a:t>
            </a:r>
            <a:endParaRPr sz="2400">
              <a:latin typeface="Arial Narrow"/>
              <a:cs typeface="Arial Narrow"/>
            </a:endParaRPr>
          </a:p>
          <a:p>
            <a:pPr marL="411480" indent="-39878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412115" algn="l"/>
              </a:tabLst>
            </a:pPr>
            <a:r>
              <a:rPr sz="2400" spc="-5" dirty="0">
                <a:latin typeface="Arial Narrow"/>
                <a:cs typeface="Arial Narrow"/>
              </a:rPr>
              <a:t>Acces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  <a:p>
            <a:pPr marL="411480" indent="-39878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412115" algn="l"/>
              </a:tabLst>
            </a:pPr>
            <a:r>
              <a:rPr sz="2400" spc="-5" dirty="0">
                <a:latin typeface="Arial Narrow"/>
                <a:cs typeface="Arial Narrow"/>
              </a:rPr>
              <a:t>Amend/correc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  <a:p>
            <a:pPr marL="425450" indent="-412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426084" algn="l"/>
              </a:tabLst>
            </a:pPr>
            <a:r>
              <a:rPr sz="2400" dirty="0">
                <a:latin typeface="Arial Narrow"/>
                <a:cs typeface="Arial Narrow"/>
              </a:rPr>
              <a:t>Disclosure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accounting</a:t>
            </a:r>
            <a:endParaRPr sz="2400">
              <a:latin typeface="Arial Narrow"/>
              <a:cs typeface="Arial Narrow"/>
            </a:endParaRPr>
          </a:p>
          <a:p>
            <a:pPr marL="425450" indent="-412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426084" algn="l"/>
              </a:tabLst>
            </a:pPr>
            <a:r>
              <a:rPr sz="2400" spc="-5" dirty="0">
                <a:latin typeface="Arial Narrow"/>
                <a:cs typeface="Arial Narrow"/>
              </a:rPr>
              <a:t>Restrictio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request</a:t>
            </a:r>
            <a:endParaRPr sz="2400">
              <a:latin typeface="Arial Narrow"/>
              <a:cs typeface="Arial Narrow"/>
            </a:endParaRPr>
          </a:p>
          <a:p>
            <a:pPr marL="425450" indent="-412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426084" algn="l"/>
              </a:tabLst>
            </a:pPr>
            <a:r>
              <a:rPr sz="2400" dirty="0">
                <a:latin typeface="Arial Narrow"/>
                <a:cs typeface="Arial Narrow"/>
              </a:rPr>
              <a:t>Confidential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communications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requirements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0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o</a:t>
            </a:r>
            <a:r>
              <a:rPr spc="-5" dirty="0"/>
              <a:t> Doe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I</a:t>
            </a:r>
            <a:r>
              <a:rPr dirty="0"/>
              <a:t>t</a:t>
            </a:r>
            <a:r>
              <a:rPr spc="-10" dirty="0"/>
              <a:t>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55" dirty="0"/>
              <a:t>l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to?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734809" cy="3659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“Covere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Entities”</a:t>
            </a:r>
            <a:endParaRPr sz="2400">
              <a:latin typeface="Arial Narrow"/>
              <a:cs typeface="Arial Narrow"/>
            </a:endParaRPr>
          </a:p>
          <a:p>
            <a:pPr marL="355600" marR="253365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general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al</a:t>
            </a:r>
            <a:r>
              <a:rPr sz="2400" dirty="0">
                <a:latin typeface="Arial Narrow"/>
                <a:cs typeface="Arial Narrow"/>
              </a:rPr>
              <a:t>l </a:t>
            </a:r>
            <a:r>
              <a:rPr sz="2400" spc="-5" dirty="0">
                <a:latin typeface="Arial Narrow"/>
                <a:cs typeface="Arial Narrow"/>
              </a:rPr>
              <a:t>grou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plans tha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provid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pa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Provider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provide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who engage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transaction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 standards</a:t>
            </a:r>
            <a:endParaRPr sz="2400">
              <a:latin typeface="Arial Narrow"/>
              <a:cs typeface="Arial Narrow"/>
            </a:endParaRPr>
          </a:p>
          <a:p>
            <a:pPr marL="355600" marR="478155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Healthcare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Clearinghouses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generally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entities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that </a:t>
            </a:r>
            <a:r>
              <a:rPr sz="2400" spc="-5" dirty="0">
                <a:latin typeface="Arial Narrow"/>
                <a:cs typeface="Arial Narrow"/>
              </a:rPr>
              <a:t>conver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nonstandar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format require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transmission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0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o</a:t>
            </a:r>
            <a:r>
              <a:rPr spc="-5" dirty="0"/>
              <a:t> Doe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I</a:t>
            </a:r>
            <a:r>
              <a:rPr dirty="0"/>
              <a:t>t</a:t>
            </a:r>
            <a:r>
              <a:rPr spc="-10" dirty="0"/>
              <a:t> </a:t>
            </a:r>
            <a:r>
              <a:rPr spc="50" dirty="0"/>
              <a:t>A</a:t>
            </a:r>
            <a:r>
              <a:rPr spc="-5" dirty="0"/>
              <a:t>pp</a:t>
            </a:r>
            <a:r>
              <a:rPr spc="55" dirty="0"/>
              <a:t>l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to?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443345" cy="414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Arial Narrow"/>
                <a:cs typeface="Arial Narrow"/>
              </a:rPr>
              <a:t>“Business</a:t>
            </a:r>
            <a:r>
              <a:rPr sz="2400" b="1" i="1" spc="-5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Associates”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dirty="0">
                <a:latin typeface="Arial Narrow"/>
                <a:cs typeface="Arial Narrow"/>
              </a:rPr>
              <a:t>Individual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</a:t>
            </a:r>
            <a:endParaRPr sz="2400">
              <a:latin typeface="Arial Narrow"/>
              <a:cs typeface="Arial Narrow"/>
            </a:endParaRPr>
          </a:p>
          <a:p>
            <a:pPr marL="12700" marR="856615">
              <a:lnSpc>
                <a:spcPct val="154600"/>
              </a:lnSpc>
              <a:spcBef>
                <a:spcPts val="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Perform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entity OR</a:t>
            </a:r>
            <a:endParaRPr sz="2400">
              <a:latin typeface="Arial Narrow"/>
              <a:cs typeface="Arial Narrow"/>
            </a:endParaRPr>
          </a:p>
          <a:p>
            <a:pPr marL="12700" marR="1999614">
              <a:lnSpc>
                <a:spcPct val="1548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Provide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service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entity </a:t>
            </a:r>
            <a:r>
              <a:rPr sz="2400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Service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involv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r>
              <a:rPr sz="2400" spc="10" dirty="0">
                <a:latin typeface="Arial Narrow"/>
                <a:cs typeface="Arial Narrow"/>
              </a:rPr>
              <a:t>/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disclosur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protected 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spc="-5" dirty="0"/>
              <a:t>t</a:t>
            </a:r>
            <a:r>
              <a:rPr spc="-80" dirty="0"/>
              <a:t>’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In</a:t>
            </a:r>
            <a:r>
              <a:rPr spc="-85" dirty="0"/>
              <a:t>c</a:t>
            </a:r>
            <a:r>
              <a:rPr dirty="0"/>
              <a:t>l</a:t>
            </a:r>
            <a:r>
              <a:rPr spc="-5" dirty="0"/>
              <a:t>uded?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440170" cy="212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“Protecte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Information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(PHI)</a:t>
            </a:r>
            <a:endParaRPr sz="2400">
              <a:latin typeface="Arial Narrow"/>
              <a:cs typeface="Arial Narrow"/>
            </a:endParaRPr>
          </a:p>
          <a:p>
            <a:pPr marL="355600" marR="17907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Any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individually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identifiable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health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held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 </a:t>
            </a:r>
            <a:r>
              <a:rPr sz="2400" spc="-5" dirty="0">
                <a:latin typeface="Arial Narrow"/>
                <a:cs typeface="Arial Narrow"/>
              </a:rPr>
              <a:t>transmitte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entity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Information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is protected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regardless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form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e</a:t>
            </a:r>
            <a:r>
              <a:rPr sz="2400" dirty="0">
                <a:latin typeface="Arial Narrow"/>
                <a:cs typeface="Arial Narrow"/>
              </a:rPr>
              <a:t>lectronic, </a:t>
            </a:r>
            <a:r>
              <a:rPr sz="2400" spc="-5" dirty="0">
                <a:latin typeface="Arial Narrow"/>
                <a:cs typeface="Arial Narrow"/>
              </a:rPr>
              <a:t>pape</a:t>
            </a:r>
            <a:r>
              <a:rPr sz="2400" spc="-1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oral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Priva</a:t>
            </a:r>
            <a:r>
              <a:rPr spc="-60" dirty="0"/>
              <a:t>c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-</a:t>
            </a:r>
            <a:r>
              <a:rPr spc="5" dirty="0"/>
              <a:t> </a:t>
            </a:r>
            <a:r>
              <a:rPr spc="100" dirty="0"/>
              <a:t>W</a:t>
            </a:r>
            <a:r>
              <a:rPr spc="-5" dirty="0"/>
              <a:t>h</a:t>
            </a:r>
            <a:r>
              <a:rPr spc="-60" dirty="0"/>
              <a:t>a</a:t>
            </a:r>
            <a:r>
              <a:rPr spc="-5" dirty="0"/>
              <a:t>t</a:t>
            </a:r>
            <a:r>
              <a:rPr spc="-80" dirty="0"/>
              <a:t>’</a:t>
            </a:r>
            <a:r>
              <a:rPr dirty="0"/>
              <a:t>s</a:t>
            </a:r>
            <a:r>
              <a:rPr spc="15" dirty="0"/>
              <a:t> </a:t>
            </a:r>
            <a:r>
              <a:rPr spc="-5" dirty="0"/>
              <a:t>N</a:t>
            </a:r>
            <a:r>
              <a:rPr spc="-75" dirty="0"/>
              <a:t>O</a:t>
            </a:r>
            <a:r>
              <a:rPr dirty="0"/>
              <a:t>T</a:t>
            </a:r>
            <a:r>
              <a:rPr spc="-15" dirty="0"/>
              <a:t> </a:t>
            </a:r>
            <a:r>
              <a:rPr spc="-5" dirty="0"/>
              <a:t>In</a:t>
            </a:r>
            <a:r>
              <a:rPr spc="-85" dirty="0"/>
              <a:t>c</a:t>
            </a:r>
            <a:r>
              <a:rPr dirty="0"/>
              <a:t>l</a:t>
            </a:r>
            <a:r>
              <a:rPr spc="-5" dirty="0"/>
              <a:t>uded?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89420" cy="329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De-identified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  <a:p>
            <a:pPr marL="355600" marR="5588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Educatio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certai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subjec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to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defined in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Famil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Right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-9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U.S.C.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1232g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</a:pPr>
            <a:r>
              <a:rPr sz="2400" b="1" dirty="0">
                <a:latin typeface="Arial Narrow"/>
                <a:cs typeface="Arial Narrow"/>
              </a:rPr>
              <a:t>JOINT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GUIDANCE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ON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THE</a:t>
            </a:r>
            <a:r>
              <a:rPr sz="2400" b="1" spc="-7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APPLICABILITY</a:t>
            </a:r>
            <a:r>
              <a:rPr sz="2400" b="1" spc="-1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OF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spc="-114" dirty="0">
                <a:latin typeface="Arial Narrow"/>
                <a:cs typeface="Arial Narrow"/>
              </a:rPr>
              <a:t>F</a:t>
            </a:r>
            <a:r>
              <a:rPr sz="2400" b="1" dirty="0">
                <a:latin typeface="Arial Narrow"/>
                <a:cs typeface="Arial Narrow"/>
              </a:rPr>
              <a:t>AMI</a:t>
            </a:r>
            <a:r>
              <a:rPr sz="2400" b="1" spc="-185" dirty="0">
                <a:latin typeface="Arial Narrow"/>
                <a:cs typeface="Arial Narrow"/>
              </a:rPr>
              <a:t>L</a:t>
            </a:r>
            <a:r>
              <a:rPr sz="2400" b="1" dirty="0">
                <a:latin typeface="Arial Narrow"/>
                <a:cs typeface="Arial Narrow"/>
              </a:rPr>
              <a:t>Y EDUC</a:t>
            </a:r>
            <a:r>
              <a:rPr sz="2400" b="1" spc="-145" dirty="0">
                <a:latin typeface="Arial Narrow"/>
                <a:cs typeface="Arial Narrow"/>
              </a:rPr>
              <a:t>A</a:t>
            </a:r>
            <a:r>
              <a:rPr sz="2400" b="1" dirty="0">
                <a:latin typeface="Arial Narrow"/>
                <a:cs typeface="Arial Narrow"/>
              </a:rPr>
              <a:t>TIONAL</a:t>
            </a:r>
            <a:r>
              <a:rPr sz="2400" b="1" spc="-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RIGHTS</a:t>
            </a:r>
            <a:r>
              <a:rPr sz="2400" b="1" spc="-5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AND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PRI</a:t>
            </a:r>
            <a:r>
              <a:rPr sz="2400" b="1" spc="-145" dirty="0">
                <a:latin typeface="Arial Narrow"/>
                <a:cs typeface="Arial Narrow"/>
              </a:rPr>
              <a:t>V</a:t>
            </a:r>
            <a:r>
              <a:rPr sz="2400" b="1" dirty="0">
                <a:latin typeface="Arial Narrow"/>
                <a:cs typeface="Arial Narrow"/>
              </a:rPr>
              <a:t>ACY</a:t>
            </a:r>
            <a:r>
              <a:rPr sz="2400" b="1" spc="-9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ACT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(FER</a:t>
            </a:r>
            <a:r>
              <a:rPr sz="2400" b="1" spc="-145" dirty="0">
                <a:latin typeface="Arial Narrow"/>
                <a:cs typeface="Arial Narrow"/>
              </a:rPr>
              <a:t>P</a:t>
            </a:r>
            <a:r>
              <a:rPr sz="2400" b="1" dirty="0">
                <a:latin typeface="Arial Narrow"/>
                <a:cs typeface="Arial Narrow"/>
              </a:rPr>
              <a:t>A)</a:t>
            </a:r>
            <a:r>
              <a:rPr sz="2400" b="1" spc="-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and the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HEA</a:t>
            </a:r>
            <a:r>
              <a:rPr sz="2400" b="1" spc="-150" dirty="0">
                <a:latin typeface="Arial Narrow"/>
                <a:cs typeface="Arial Narrow"/>
              </a:rPr>
              <a:t>L</a:t>
            </a:r>
            <a:r>
              <a:rPr sz="2400" b="1" dirty="0">
                <a:latin typeface="Arial Narrow"/>
                <a:cs typeface="Arial Narrow"/>
              </a:rPr>
              <a:t>TH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INSURANCE</a:t>
            </a:r>
            <a:r>
              <a:rPr sz="2400" b="1" spc="2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POR</a:t>
            </a:r>
            <a:r>
              <a:rPr sz="2400" b="1" spc="-150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ABILITY</a:t>
            </a:r>
            <a:r>
              <a:rPr sz="2400" b="1" spc="-8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AND ACCOUN</a:t>
            </a:r>
            <a:r>
              <a:rPr sz="2400" b="1" spc="-150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ABILITY</a:t>
            </a:r>
            <a:r>
              <a:rPr sz="2400" b="1" spc="-7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ACT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(HI</a:t>
            </a:r>
            <a:r>
              <a:rPr sz="2400" b="1" spc="-145" dirty="0">
                <a:latin typeface="Arial Narrow"/>
                <a:cs typeface="Arial Narrow"/>
              </a:rPr>
              <a:t>P</a:t>
            </a:r>
            <a:r>
              <a:rPr sz="2400" b="1" dirty="0">
                <a:latin typeface="Arial Narrow"/>
                <a:cs typeface="Arial Narrow"/>
              </a:rPr>
              <a:t>AA)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-40" dirty="0">
                <a:latin typeface="Arial Narrow"/>
                <a:cs typeface="Arial Narrow"/>
              </a:rPr>
              <a:t>T</a:t>
            </a:r>
            <a:r>
              <a:rPr sz="2400" b="1" dirty="0">
                <a:latin typeface="Arial Narrow"/>
                <a:cs typeface="Arial Narrow"/>
              </a:rPr>
              <a:t>O</a:t>
            </a:r>
            <a:r>
              <a:rPr sz="2400" b="1" spc="5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STUDENT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RECORDS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he</a:t>
            </a:r>
            <a:r>
              <a:rPr dirty="0"/>
              <a:t>n </a:t>
            </a:r>
            <a:r>
              <a:rPr spc="-5" dirty="0"/>
              <a:t>Ca</a:t>
            </a:r>
            <a:r>
              <a:rPr dirty="0"/>
              <a:t>n </a:t>
            </a:r>
            <a:r>
              <a:rPr spc="-5" dirty="0"/>
              <a:t>PH</a:t>
            </a:r>
            <a:r>
              <a:rPr dirty="0"/>
              <a:t>I </a:t>
            </a:r>
            <a:r>
              <a:rPr spc="-5" dirty="0"/>
              <a:t>B</a:t>
            </a:r>
            <a:r>
              <a:rPr dirty="0"/>
              <a:t>e </a:t>
            </a:r>
            <a:r>
              <a:rPr spc="-5" dirty="0"/>
              <a:t>Use</a:t>
            </a:r>
            <a:r>
              <a:rPr dirty="0"/>
              <a:t>d </a:t>
            </a:r>
            <a:r>
              <a:rPr spc="-5" dirty="0"/>
              <a:t>or Dis</a:t>
            </a:r>
            <a:r>
              <a:rPr spc="-85" dirty="0"/>
              <a:t>c</a:t>
            </a:r>
            <a:r>
              <a:rPr spc="-5" dirty="0"/>
              <a:t>losed?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018"/>
            <a:ext cx="5942330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i="1" u="heavy" dirty="0">
                <a:latin typeface="Arial Narrow"/>
                <a:cs typeface="Arial Narrow"/>
              </a:rPr>
              <a:t>authorized</a:t>
            </a:r>
            <a:r>
              <a:rPr sz="2400" i="1" u="heavy" spc="30" dirty="0">
                <a:latin typeface="Arial Narrow"/>
                <a:cs typeface="Arial Narrow"/>
              </a:rPr>
              <a:t> </a:t>
            </a:r>
            <a:r>
              <a:rPr sz="2400" i="1" u="heavy" dirty="0">
                <a:latin typeface="Arial Narrow"/>
                <a:cs typeface="Arial Narrow"/>
              </a:rPr>
              <a:t>in</a:t>
            </a:r>
            <a:r>
              <a:rPr sz="2400" i="1" u="heavy" spc="10" dirty="0">
                <a:latin typeface="Arial Narrow"/>
                <a:cs typeface="Arial Narrow"/>
              </a:rPr>
              <a:t> </a:t>
            </a:r>
            <a:r>
              <a:rPr sz="2400" i="1" u="heavy" dirty="0">
                <a:latin typeface="Arial Narrow"/>
                <a:cs typeface="Arial Narrow"/>
              </a:rPr>
              <a:t>writing</a:t>
            </a:r>
            <a:r>
              <a:rPr sz="2400" i="1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individual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i="1" u="heavy" spc="-5" dirty="0">
                <a:latin typeface="Arial Narrow"/>
                <a:cs typeface="Arial Narrow"/>
              </a:rPr>
              <a:t>“permitted</a:t>
            </a:r>
            <a:r>
              <a:rPr sz="2400" i="1" u="heavy" dirty="0">
                <a:latin typeface="Arial Narrow"/>
                <a:cs typeface="Arial Narrow"/>
              </a:rPr>
              <a:t>”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i="1" u="heavy" spc="-5" dirty="0">
                <a:latin typeface="Arial Narrow"/>
                <a:cs typeface="Arial Narrow"/>
              </a:rPr>
              <a:t>“required</a:t>
            </a:r>
            <a:r>
              <a:rPr sz="2400" i="1" u="heavy" dirty="0">
                <a:latin typeface="Arial Narrow"/>
                <a:cs typeface="Arial Narrow"/>
              </a:rPr>
              <a:t>”</a:t>
            </a:r>
            <a:r>
              <a:rPr sz="2400" i="1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regulation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6929" y="4085082"/>
            <a:ext cx="237743" cy="250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3226" y="4066950"/>
            <a:ext cx="52660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Governin</a:t>
            </a:r>
            <a:r>
              <a:rPr sz="2400" b="1" i="1" dirty="0">
                <a:latin typeface="Arial Narrow"/>
                <a:cs typeface="Arial Narrow"/>
              </a:rPr>
              <a:t>g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principl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</a:t>
            </a:r>
            <a:r>
              <a:rPr sz="2400" b="1" i="1" spc="-5" dirty="0">
                <a:latin typeface="Arial Narrow"/>
                <a:cs typeface="Arial Narrow"/>
              </a:rPr>
              <a:t> “minimu</a:t>
            </a:r>
            <a:r>
              <a:rPr sz="2400" b="1" i="1" dirty="0">
                <a:latin typeface="Arial Narrow"/>
                <a:cs typeface="Arial Narrow"/>
              </a:rPr>
              <a:t>m </a:t>
            </a:r>
            <a:r>
              <a:rPr sz="2400" b="1" i="1" spc="-5" dirty="0">
                <a:latin typeface="Arial Narrow"/>
                <a:cs typeface="Arial Narrow"/>
              </a:rPr>
              <a:t>necessary”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573" y="1084400"/>
            <a:ext cx="699071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Use</a:t>
            </a:r>
            <a:r>
              <a:rPr sz="3000" b="1" dirty="0">
                <a:latin typeface="Arial Black"/>
                <a:cs typeface="Arial Black"/>
              </a:rPr>
              <a:t>s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i</a:t>
            </a:r>
            <a:r>
              <a:rPr sz="3000" b="1" dirty="0">
                <a:latin typeface="Arial Black"/>
                <a:cs typeface="Arial Black"/>
              </a:rPr>
              <a:t>n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Ea</a:t>
            </a:r>
            <a:r>
              <a:rPr sz="3000" b="1" spc="100" dirty="0">
                <a:latin typeface="Arial Black"/>
                <a:cs typeface="Arial Black"/>
              </a:rPr>
              <a:t>r</a:t>
            </a:r>
            <a:r>
              <a:rPr sz="3000" b="1" spc="55" dirty="0">
                <a:latin typeface="Arial Black"/>
                <a:cs typeface="Arial Black"/>
              </a:rPr>
              <a:t>l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Childhood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2350" y="1859026"/>
          <a:ext cx="8001000" cy="4840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402"/>
                <a:gridCol w="2390394"/>
                <a:gridCol w="3918204"/>
              </a:tblGrid>
              <a:tr h="30022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t/Need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ample(s)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62865" marR="47498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licyma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Legisl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3162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polic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lopm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evisi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funding decisions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54165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0640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allocation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legisla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actions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9992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322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ficiency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36512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allocation,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needs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communit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needs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lopm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plannin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9992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duc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083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decision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loca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‐le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learning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nme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21590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0640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allocation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needs, in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uc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oaches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placeme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curriculu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lopm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9992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035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Assess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impac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policies 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educ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8826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0640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policy 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20014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9494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Suppor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learnin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rm decision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abou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placeme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schools/p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ms/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11938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schools/p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 which classes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colle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ailable,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“</a:t>
            </a:r>
            <a:r>
              <a:rPr spc="-75" dirty="0"/>
              <a:t>R</a:t>
            </a:r>
            <a:r>
              <a:rPr spc="-5" dirty="0"/>
              <a:t>equi</a:t>
            </a:r>
            <a:r>
              <a:rPr spc="45" dirty="0"/>
              <a:t>r</a:t>
            </a:r>
            <a:r>
              <a:rPr spc="-5" dirty="0"/>
              <a:t>ed</a:t>
            </a:r>
            <a:r>
              <a:rPr dirty="0"/>
              <a:t>”</a:t>
            </a:r>
            <a:r>
              <a:rPr spc="10" dirty="0"/>
              <a:t> </a:t>
            </a:r>
            <a:r>
              <a:rPr spc="-5" dirty="0"/>
              <a:t>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5873750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897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Disclosur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thei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personal </a:t>
            </a:r>
            <a:r>
              <a:rPr sz="2400" dirty="0">
                <a:latin typeface="Arial Narrow"/>
                <a:cs typeface="Arial Narrow"/>
              </a:rPr>
              <a:t>representative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Disclosure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HHS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for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compliance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investigation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 </a:t>
            </a: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action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“</a:t>
            </a:r>
            <a:r>
              <a:rPr spc="-80" dirty="0"/>
              <a:t>P</a:t>
            </a:r>
            <a:r>
              <a:rPr spc="-5" dirty="0"/>
              <a:t>e</a:t>
            </a:r>
            <a:r>
              <a:rPr spc="150" dirty="0"/>
              <a:t>r</a:t>
            </a:r>
            <a:r>
              <a:rPr spc="-5" dirty="0"/>
              <a:t>mitted</a:t>
            </a:r>
            <a:r>
              <a:rPr dirty="0"/>
              <a:t>”</a:t>
            </a:r>
            <a:r>
              <a:rPr spc="15" dirty="0"/>
              <a:t> </a:t>
            </a:r>
            <a:r>
              <a:rPr spc="-5" dirty="0"/>
              <a:t>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5746750" cy="376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“Us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wit</a:t>
            </a:r>
            <a:r>
              <a:rPr sz="2400" b="1" i="1" dirty="0">
                <a:latin typeface="Arial Narrow"/>
                <a:cs typeface="Arial Narrow"/>
              </a:rPr>
              <a:t>h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opportunit</a:t>
            </a:r>
            <a:r>
              <a:rPr sz="2400" b="1" i="1" dirty="0">
                <a:latin typeface="Arial Narrow"/>
                <a:cs typeface="Arial Narrow"/>
              </a:rPr>
              <a:t>y </a:t>
            </a:r>
            <a:r>
              <a:rPr sz="2400" b="1" i="1" spc="-5" dirty="0">
                <a:latin typeface="Arial Narrow"/>
                <a:cs typeface="Arial Narrow"/>
              </a:rPr>
              <a:t>t</a:t>
            </a:r>
            <a:r>
              <a:rPr sz="2400" b="1" i="1" dirty="0">
                <a:latin typeface="Arial Narrow"/>
                <a:cs typeface="Arial Narrow"/>
              </a:rPr>
              <a:t>o</a:t>
            </a:r>
            <a:r>
              <a:rPr sz="2400" b="1" i="1" spc="-5" dirty="0">
                <a:latin typeface="Arial Narrow"/>
                <a:cs typeface="Arial Narrow"/>
              </a:rPr>
              <a:t> object”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Informa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process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permission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Individua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participation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Example</a:t>
            </a:r>
            <a:r>
              <a:rPr sz="2400" dirty="0">
                <a:latin typeface="Arial Narrow"/>
                <a:cs typeface="Arial Narrow"/>
              </a:rPr>
              <a:t>: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inclusio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directory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596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Incidenta</a:t>
            </a:r>
            <a:r>
              <a:rPr sz="2400" b="1" i="1" dirty="0">
                <a:latin typeface="Arial Narrow"/>
                <a:cs typeface="Arial Narrow"/>
              </a:rPr>
              <a:t>l</a:t>
            </a:r>
            <a:r>
              <a:rPr sz="2400" b="1" i="1" spc="3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Use/Disclosure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Inadvertent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disclosure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associated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otherwise </a:t>
            </a:r>
            <a:r>
              <a:rPr sz="2400" spc="-5" dirty="0">
                <a:latin typeface="Arial Narrow"/>
                <a:cs typeface="Arial Narrow"/>
              </a:rPr>
              <a:t>permissibl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“</a:t>
            </a:r>
            <a:r>
              <a:rPr spc="-80" dirty="0"/>
              <a:t>P</a:t>
            </a:r>
            <a:r>
              <a:rPr spc="-5" dirty="0"/>
              <a:t>e</a:t>
            </a:r>
            <a:r>
              <a:rPr spc="150" dirty="0"/>
              <a:t>r</a:t>
            </a:r>
            <a:r>
              <a:rPr spc="-5" dirty="0"/>
              <a:t>mitted</a:t>
            </a:r>
            <a:r>
              <a:rPr dirty="0"/>
              <a:t>”</a:t>
            </a:r>
            <a:r>
              <a:rPr spc="15" dirty="0"/>
              <a:t> </a:t>
            </a:r>
            <a:r>
              <a:rPr spc="-5" dirty="0"/>
              <a:t>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038850" cy="402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Publi</a:t>
            </a:r>
            <a:r>
              <a:rPr sz="2400" b="1" i="1" dirty="0">
                <a:latin typeface="Arial Narrow"/>
                <a:cs typeface="Arial Narrow"/>
              </a:rPr>
              <a:t>c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Interes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Benefi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-7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Activities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Balanc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betwee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publi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benefi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issues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List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12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categories,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including: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Publi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Activities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Judicial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&amp;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Administrative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Proceedings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35" dirty="0">
                <a:latin typeface="Arial Narrow"/>
                <a:cs typeface="Arial Narrow"/>
              </a:rPr>
              <a:t>V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ctim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-9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Abuse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Neglec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Domesti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35" dirty="0">
                <a:latin typeface="Arial Narrow"/>
                <a:cs typeface="Arial Narrow"/>
              </a:rPr>
              <a:t>V</a:t>
            </a:r>
            <a:r>
              <a:rPr sz="2400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olence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La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Research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Seriou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-5" dirty="0">
                <a:latin typeface="Arial Narrow"/>
                <a:cs typeface="Arial Narrow"/>
              </a:rPr>
              <a:t> Threa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Healt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-5" dirty="0">
                <a:latin typeface="Arial Narrow"/>
                <a:cs typeface="Arial Narrow"/>
              </a:rPr>
              <a:t> Safety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“</a:t>
            </a:r>
            <a:r>
              <a:rPr spc="-80" dirty="0"/>
              <a:t>P</a:t>
            </a:r>
            <a:r>
              <a:rPr spc="-5" dirty="0"/>
              <a:t>e</a:t>
            </a:r>
            <a:r>
              <a:rPr spc="150" dirty="0"/>
              <a:t>r</a:t>
            </a:r>
            <a:r>
              <a:rPr spc="-5" dirty="0"/>
              <a:t>mitted</a:t>
            </a:r>
            <a:r>
              <a:rPr dirty="0"/>
              <a:t>”</a:t>
            </a:r>
            <a:r>
              <a:rPr spc="15" dirty="0"/>
              <a:t> </a:t>
            </a:r>
            <a:r>
              <a:rPr spc="-5" dirty="0"/>
              <a:t>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652895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Limite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Dat</a:t>
            </a:r>
            <a:r>
              <a:rPr sz="2400" b="1" i="1" dirty="0">
                <a:latin typeface="Arial Narrow"/>
                <a:cs typeface="Arial Narrow"/>
              </a:rPr>
              <a:t>a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Set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Aggregated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information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Som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identifier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removed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Require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Agreemen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limitation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204" dirty="0"/>
              <a:t>“</a:t>
            </a:r>
            <a:r>
              <a:rPr spc="-30" dirty="0"/>
              <a:t>A</a:t>
            </a:r>
            <a:r>
              <a:rPr spc="-5" dirty="0"/>
              <a:t>uthori</a:t>
            </a:r>
            <a:r>
              <a:rPr spc="-35" dirty="0"/>
              <a:t>z</a:t>
            </a:r>
            <a:r>
              <a:rPr spc="-5" dirty="0"/>
              <a:t>ed</a:t>
            </a:r>
            <a:r>
              <a:rPr dirty="0"/>
              <a:t>”</a:t>
            </a:r>
            <a:r>
              <a:rPr spc="15" dirty="0"/>
              <a:t> </a:t>
            </a:r>
            <a:r>
              <a:rPr spc="-5" dirty="0"/>
              <a:t>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780530" cy="376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Require</a:t>
            </a:r>
            <a:r>
              <a:rPr sz="2400" b="1" i="1" dirty="0">
                <a:latin typeface="Arial Narrow"/>
                <a:cs typeface="Arial Narrow"/>
              </a:rPr>
              <a:t>d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fo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-1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an</a:t>
            </a:r>
            <a:r>
              <a:rPr sz="2400" b="1" i="1" dirty="0">
                <a:latin typeface="Arial Narrow"/>
                <a:cs typeface="Arial Narrow"/>
              </a:rPr>
              <a:t>y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othe</a:t>
            </a:r>
            <a:r>
              <a:rPr sz="2400" b="1" i="1" dirty="0">
                <a:latin typeface="Arial Narrow"/>
                <a:cs typeface="Arial Narrow"/>
              </a:rPr>
              <a:t>r</a:t>
            </a:r>
            <a:r>
              <a:rPr sz="2400" b="1" i="1" spc="-5" dirty="0">
                <a:latin typeface="Arial Narrow"/>
                <a:cs typeface="Arial Narrow"/>
              </a:rPr>
              <a:t> us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</a:t>
            </a:r>
            <a:r>
              <a:rPr sz="2400" b="1" i="1" dirty="0">
                <a:latin typeface="Arial Narrow"/>
                <a:cs typeface="Arial Narrow"/>
              </a:rPr>
              <a:t>f</a:t>
            </a:r>
            <a:r>
              <a:rPr sz="2400" b="1" i="1" spc="-5" dirty="0">
                <a:latin typeface="Arial Narrow"/>
                <a:cs typeface="Arial Narrow"/>
              </a:rPr>
              <a:t> PHI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Authorizatio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writing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term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use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thir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party</a:t>
            </a:r>
            <a:endParaRPr sz="2400">
              <a:latin typeface="Arial Narrow"/>
              <a:cs typeface="Arial Narrow"/>
            </a:endParaRPr>
          </a:p>
          <a:p>
            <a:pPr marL="355600" marR="728345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75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reatmen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paymen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conditione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 </a:t>
            </a:r>
            <a:r>
              <a:rPr sz="2400" dirty="0">
                <a:latin typeface="Arial Narrow"/>
                <a:cs typeface="Arial Narrow"/>
              </a:rPr>
              <a:t>authorization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Authorizatio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specificall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for: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Psychotherapy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notes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Marketing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B</a:t>
            </a:r>
            <a:r>
              <a:rPr spc="45" dirty="0"/>
              <a:t>r</a:t>
            </a:r>
            <a:r>
              <a:rPr spc="-5" dirty="0"/>
              <a:t>ea</a:t>
            </a:r>
            <a:r>
              <a:rPr spc="-60" dirty="0"/>
              <a:t>c</a:t>
            </a:r>
            <a:r>
              <a:rPr dirty="0"/>
              <a:t>h</a:t>
            </a:r>
            <a:r>
              <a:rPr spc="15" dirty="0"/>
              <a:t> </a:t>
            </a:r>
            <a:r>
              <a:rPr spc="-5" dirty="0"/>
              <a:t>Notific</a:t>
            </a:r>
            <a:r>
              <a:rPr spc="-60" dirty="0"/>
              <a:t>a</a:t>
            </a:r>
            <a:r>
              <a:rPr spc="-5" dirty="0"/>
              <a:t>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>
              <a:lnSpc>
                <a:spcPct val="100000"/>
              </a:lnSpc>
            </a:pPr>
            <a:r>
              <a:rPr spc="-5" dirty="0"/>
              <a:t>“</a:t>
            </a:r>
            <a:r>
              <a:rPr spc="-70" dirty="0"/>
              <a:t>W</a:t>
            </a:r>
            <a:r>
              <a:rPr spc="-5" dirty="0"/>
              <a:t>al</a:t>
            </a:r>
            <a:r>
              <a:rPr dirty="0"/>
              <a:t>l</a:t>
            </a:r>
            <a:r>
              <a:rPr spc="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spc="-5" dirty="0"/>
              <a:t>Shame”</a:t>
            </a:r>
          </a:p>
          <a:p>
            <a:pPr marL="713105" marR="41275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713105" algn="l"/>
              </a:tabLst>
            </a:pPr>
            <a:r>
              <a:rPr spc="-35" dirty="0"/>
              <a:t>V</a:t>
            </a:r>
            <a:r>
              <a:rPr dirty="0"/>
              <a:t>i</a:t>
            </a:r>
            <a:r>
              <a:rPr spc="-5" dirty="0"/>
              <a:t>olation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involvin</a:t>
            </a:r>
            <a:r>
              <a:rPr dirty="0"/>
              <a:t>g</a:t>
            </a:r>
            <a:r>
              <a:rPr spc="25" dirty="0"/>
              <a:t> </a:t>
            </a:r>
            <a:r>
              <a:rPr spc="-5" dirty="0"/>
              <a:t>disclosur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5" dirty="0"/>
              <a:t> </a:t>
            </a:r>
            <a:r>
              <a:rPr spc="-5" dirty="0"/>
              <a:t>informatio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50</a:t>
            </a:r>
            <a:r>
              <a:rPr dirty="0"/>
              <a:t>0</a:t>
            </a:r>
            <a:r>
              <a:rPr spc="25" dirty="0"/>
              <a:t> </a:t>
            </a:r>
            <a:r>
              <a:rPr spc="-5" dirty="0"/>
              <a:t>or mor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individuals</a:t>
            </a:r>
          </a:p>
          <a:p>
            <a:pPr marL="713105" marR="508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713105" algn="l"/>
              </a:tabLst>
            </a:pPr>
            <a:r>
              <a:rPr spc="-5" dirty="0"/>
              <a:t>83</a:t>
            </a:r>
            <a:r>
              <a:rPr dirty="0"/>
              <a:t>4</a:t>
            </a:r>
            <a:r>
              <a:rPr spc="25" dirty="0"/>
              <a:t> </a:t>
            </a:r>
            <a:r>
              <a:rPr spc="-5" dirty="0"/>
              <a:t>reporte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case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reporte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unde</a:t>
            </a:r>
            <a:r>
              <a:rPr dirty="0"/>
              <a:t>r</a:t>
            </a:r>
            <a:r>
              <a:rPr spc="25" dirty="0"/>
              <a:t> </a:t>
            </a:r>
            <a:r>
              <a:rPr spc="-5" dirty="0"/>
              <a:t>Breac</a:t>
            </a:r>
            <a:r>
              <a:rPr dirty="0"/>
              <a:t>h</a:t>
            </a:r>
            <a:r>
              <a:rPr spc="25" dirty="0"/>
              <a:t> </a:t>
            </a:r>
            <a:r>
              <a:rPr spc="-5" dirty="0"/>
              <a:t>Notificatio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(as o</a:t>
            </a:r>
            <a:r>
              <a:rPr dirty="0"/>
              <a:t>f</a:t>
            </a:r>
            <a:r>
              <a:rPr spc="-95" dirty="0"/>
              <a:t> </a:t>
            </a:r>
            <a:r>
              <a:rPr spc="-5" dirty="0"/>
              <a:t>Apri</a:t>
            </a:r>
            <a:r>
              <a:rPr dirty="0"/>
              <a:t>l </a:t>
            </a:r>
            <a:r>
              <a:rPr spc="-5" dirty="0"/>
              <a:t>14)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Item</a:t>
            </a:r>
            <a:r>
              <a:rPr dirty="0"/>
              <a:t>s </a:t>
            </a:r>
            <a:r>
              <a:rPr spc="-5" dirty="0"/>
              <a:t>o</a:t>
            </a:r>
            <a:r>
              <a:rPr dirty="0"/>
              <a:t>f</a:t>
            </a:r>
            <a:r>
              <a:rPr spc="175" dirty="0"/>
              <a:t> </a:t>
            </a:r>
            <a:r>
              <a:rPr spc="-5" dirty="0"/>
              <a:t>Inte</a:t>
            </a:r>
            <a:r>
              <a:rPr spc="45" dirty="0"/>
              <a:t>r</a:t>
            </a:r>
            <a:r>
              <a:rPr spc="-5" dirty="0"/>
              <a:t>est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789420" cy="318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Persona</a:t>
            </a:r>
            <a:r>
              <a:rPr sz="2400" b="1" i="1" dirty="0">
                <a:latin typeface="Arial Narrow"/>
                <a:cs typeface="Arial Narrow"/>
              </a:rPr>
              <a:t>l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Representative</a:t>
            </a:r>
            <a:endParaRPr sz="2400">
              <a:latin typeface="Arial Narrow"/>
              <a:cs typeface="Arial Narrow"/>
            </a:endParaRPr>
          </a:p>
          <a:p>
            <a:pPr marL="355600" marR="73025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Parents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generally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recognized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“personal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representative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un-emancipate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minor”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Persona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representativ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exercise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right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behalf 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minor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governs</a:t>
            </a:r>
            <a:endParaRPr sz="2400">
              <a:latin typeface="Arial Narrow"/>
              <a:cs typeface="Arial Narrow"/>
            </a:endParaRPr>
          </a:p>
          <a:p>
            <a:pPr marL="355600" marR="54864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Limite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exception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(wher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othe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requires disclosur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minor)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Item</a:t>
            </a:r>
            <a:r>
              <a:rPr dirty="0"/>
              <a:t>s </a:t>
            </a:r>
            <a:r>
              <a:rPr spc="-5" dirty="0"/>
              <a:t>o</a:t>
            </a:r>
            <a:r>
              <a:rPr dirty="0"/>
              <a:t>f</a:t>
            </a:r>
            <a:r>
              <a:rPr spc="175" dirty="0"/>
              <a:t> </a:t>
            </a:r>
            <a:r>
              <a:rPr spc="-5" dirty="0"/>
              <a:t>Inte</a:t>
            </a:r>
            <a:r>
              <a:rPr spc="45" dirty="0"/>
              <a:t>r</a:t>
            </a:r>
            <a:r>
              <a:rPr spc="-5" dirty="0"/>
              <a:t>est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422"/>
            <a:ext cx="6676390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9935">
              <a:lnSpc>
                <a:spcPct val="100000"/>
              </a:lnSpc>
            </a:pPr>
            <a:r>
              <a:rPr sz="2400" b="1" i="1" spc="-5" dirty="0">
                <a:latin typeface="Arial Narrow"/>
                <a:cs typeface="Arial Narrow"/>
              </a:rPr>
              <a:t>Disclosur</a:t>
            </a:r>
            <a:r>
              <a:rPr sz="2400" b="1" i="1" dirty="0">
                <a:latin typeface="Arial Narrow"/>
                <a:cs typeface="Arial Narrow"/>
              </a:rPr>
              <a:t>e</a:t>
            </a:r>
            <a:r>
              <a:rPr sz="2400" b="1" i="1" spc="30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o</a:t>
            </a:r>
            <a:r>
              <a:rPr sz="2400" b="1" i="1" dirty="0">
                <a:latin typeface="Arial Narrow"/>
                <a:cs typeface="Arial Narrow"/>
              </a:rPr>
              <a:t>f</a:t>
            </a:r>
            <a:r>
              <a:rPr sz="2400" b="1" i="1" spc="-5" dirty="0">
                <a:latin typeface="Arial Narrow"/>
                <a:cs typeface="Arial Narrow"/>
              </a:rPr>
              <a:t> Studen</a:t>
            </a:r>
            <a:r>
              <a:rPr sz="2400" b="1" i="1" dirty="0">
                <a:latin typeface="Arial Narrow"/>
                <a:cs typeface="Arial Narrow"/>
              </a:rPr>
              <a:t>t</a:t>
            </a:r>
            <a:r>
              <a:rPr sz="2400" b="1" i="1" spc="-5" dirty="0">
                <a:latin typeface="Arial Narrow"/>
                <a:cs typeface="Arial Narrow"/>
              </a:rPr>
              <a:t> Immunization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2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t</a:t>
            </a:r>
            <a:r>
              <a:rPr sz="2400" b="1" i="1" dirty="0">
                <a:latin typeface="Arial Narrow"/>
                <a:cs typeface="Arial Narrow"/>
              </a:rPr>
              <a:t>o</a:t>
            </a:r>
            <a:r>
              <a:rPr sz="2400" b="1" i="1" spc="-5" dirty="0">
                <a:latin typeface="Arial Narrow"/>
                <a:cs typeface="Arial Narrow"/>
              </a:rPr>
              <a:t> School</a:t>
            </a:r>
            <a:r>
              <a:rPr sz="2400" b="1" i="1" dirty="0">
                <a:latin typeface="Arial Narrow"/>
                <a:cs typeface="Arial Narrow"/>
              </a:rPr>
              <a:t>s</a:t>
            </a:r>
            <a:r>
              <a:rPr sz="2400" b="1" i="1" spc="20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- </a:t>
            </a:r>
            <a:r>
              <a:rPr sz="2400" b="1" i="1" spc="-5" dirty="0">
                <a:latin typeface="Arial Narrow"/>
                <a:cs typeface="Arial Narrow"/>
              </a:rPr>
              <a:t>Sectio</a:t>
            </a:r>
            <a:r>
              <a:rPr sz="2400" b="1" i="1" dirty="0">
                <a:latin typeface="Arial Narrow"/>
                <a:cs typeface="Arial Narrow"/>
              </a:rPr>
              <a:t>n</a:t>
            </a:r>
            <a:r>
              <a:rPr sz="2400" b="1" i="1" spc="15" dirty="0">
                <a:latin typeface="Arial Narrow"/>
                <a:cs typeface="Arial Narrow"/>
              </a:rPr>
              <a:t> </a:t>
            </a:r>
            <a:r>
              <a:rPr sz="2400" b="1" i="1" spc="-5" dirty="0">
                <a:latin typeface="Arial Narrow"/>
                <a:cs typeface="Arial Narrow"/>
              </a:rPr>
              <a:t>164.512(b)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Omnibu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Rul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2013</a:t>
            </a:r>
            <a:endParaRPr sz="2400">
              <a:latin typeface="Arial Narrow"/>
              <a:cs typeface="Arial Narrow"/>
            </a:endParaRPr>
          </a:p>
          <a:p>
            <a:pPr marL="355600" marR="474345" indent="-34290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immunizatio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 school</a:t>
            </a:r>
            <a:endParaRPr sz="2400">
              <a:latin typeface="Arial Narrow"/>
              <a:cs typeface="Arial Narrow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whe</a:t>
            </a:r>
            <a:r>
              <a:rPr sz="2400" i="1" dirty="0">
                <a:latin typeface="Arial Narrow"/>
                <a:cs typeface="Arial Narrow"/>
              </a:rPr>
              <a:t>n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suc</a:t>
            </a:r>
            <a:r>
              <a:rPr sz="2400" i="1" dirty="0">
                <a:latin typeface="Arial Narrow"/>
                <a:cs typeface="Arial Narrow"/>
              </a:rPr>
              <a:t>h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proo</a:t>
            </a:r>
            <a:r>
              <a:rPr sz="2400" i="1" dirty="0">
                <a:latin typeface="Arial Narrow"/>
                <a:cs typeface="Arial Narrow"/>
              </a:rPr>
              <a:t>f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require</a:t>
            </a:r>
            <a:r>
              <a:rPr sz="2400" i="1" dirty="0">
                <a:latin typeface="Arial Narrow"/>
                <a:cs typeface="Arial Narrow"/>
              </a:rPr>
              <a:t>d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fo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admittanc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o</a:t>
            </a:r>
            <a:r>
              <a:rPr sz="2400" i="1" dirty="0">
                <a:latin typeface="Arial Narrow"/>
                <a:cs typeface="Arial Narrow"/>
              </a:rPr>
              <a:t>f</a:t>
            </a:r>
            <a:r>
              <a:rPr sz="2400" i="1" spc="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student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35" dirty="0">
                <a:latin typeface="Arial Narrow"/>
                <a:cs typeface="Arial Narrow"/>
              </a:rPr>
              <a:t>W</a:t>
            </a:r>
            <a:r>
              <a:rPr sz="2400" spc="-5" dirty="0">
                <a:latin typeface="Arial Narrow"/>
                <a:cs typeface="Arial Narrow"/>
              </a:rPr>
              <a:t>ritte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consen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required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but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Covere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entit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documen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som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agreement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Form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documentation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specified</a:t>
            </a:r>
            <a:endParaRPr sz="2400">
              <a:latin typeface="Arial Narrow"/>
              <a:cs typeface="Arial Narrow"/>
            </a:endParaRPr>
          </a:p>
          <a:p>
            <a:pPr marL="355600" marR="1301115" indent="-342900">
              <a:lnSpc>
                <a:spcPct val="100000"/>
              </a:lnSpc>
              <a:spcBef>
                <a:spcPts val="60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Documentation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need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compliant “authorization”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Securit</a:t>
            </a:r>
            <a:r>
              <a:rPr dirty="0"/>
              <a:t>y</a:t>
            </a:r>
            <a:r>
              <a:rPr spc="15" dirty="0"/>
              <a:t> </a:t>
            </a:r>
            <a:r>
              <a:rPr spc="-55" dirty="0"/>
              <a:t>R</a:t>
            </a:r>
            <a:r>
              <a:rPr spc="-5" dirty="0"/>
              <a:t>ule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09409" cy="354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Applie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containe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record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(“e- </a:t>
            </a:r>
            <a:r>
              <a:rPr sz="2400" dirty="0">
                <a:latin typeface="Arial Narrow"/>
                <a:cs typeface="Arial Narrow"/>
              </a:rPr>
              <a:t>PHI”)</a:t>
            </a:r>
            <a:endParaRPr sz="2400">
              <a:latin typeface="Arial Narrow"/>
              <a:cs typeface="Arial Narrow"/>
            </a:endParaRPr>
          </a:p>
          <a:p>
            <a:pPr marL="355600" marR="44958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Include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created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received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maintaine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 transmitte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electroni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</a:t>
            </a:r>
            <a:endParaRPr sz="2400">
              <a:latin typeface="Arial Narrow"/>
              <a:cs typeface="Arial Narrow"/>
            </a:endParaRPr>
          </a:p>
          <a:p>
            <a:pPr marL="355600" marR="410209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Requires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administrative,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technical,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organizational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 physical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safeguards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e-PHI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Doe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no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standard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measures</a:t>
            </a:r>
            <a:endParaRPr sz="2400">
              <a:latin typeface="Arial Narrow"/>
              <a:cs typeface="Arial Narrow"/>
            </a:endParaRPr>
          </a:p>
          <a:p>
            <a:pPr marL="355600" marR="73152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Require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“Ris</a:t>
            </a:r>
            <a:r>
              <a:rPr sz="2400" dirty="0">
                <a:latin typeface="Arial Narrow"/>
                <a:cs typeface="Arial Narrow"/>
              </a:rPr>
              <a:t>k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Analysis</a:t>
            </a:r>
            <a:r>
              <a:rPr sz="2400" dirty="0">
                <a:latin typeface="Arial Narrow"/>
                <a:cs typeface="Arial Narrow"/>
              </a:rPr>
              <a:t>”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ongoin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basi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-</a:t>
            </a:r>
            <a:r>
              <a:rPr sz="2400" spc="-5" dirty="0">
                <a:latin typeface="Arial Narrow"/>
                <a:cs typeface="Arial Narrow"/>
              </a:rPr>
              <a:t> t</a:t>
            </a:r>
            <a:r>
              <a:rPr sz="2400" dirty="0">
                <a:latin typeface="Arial Narrow"/>
                <a:cs typeface="Arial Narrow"/>
              </a:rPr>
              <a:t>o </a:t>
            </a:r>
            <a:r>
              <a:rPr sz="2400" spc="-5" dirty="0">
                <a:latin typeface="Arial Narrow"/>
                <a:cs typeface="Arial Narrow"/>
              </a:rPr>
              <a:t>determin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“reasonabl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appropriate”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Summa</a:t>
            </a:r>
            <a:r>
              <a:rPr spc="170" dirty="0"/>
              <a:t>r</a:t>
            </a:r>
            <a:r>
              <a:rPr dirty="0"/>
              <a:t>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83070" cy="3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4767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IS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ION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NEEDED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CON</a:t>
            </a:r>
            <a:r>
              <a:rPr sz="2400" spc="-150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AINED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 “EDUC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TION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RECORD”?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596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355600" marR="28638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IS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ION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HELD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BY</a:t>
            </a:r>
            <a:r>
              <a:rPr sz="2400" spc="-14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HI</a:t>
            </a:r>
            <a:r>
              <a:rPr sz="2400" spc="-14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AA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“COVERED </a:t>
            </a:r>
            <a:r>
              <a:rPr sz="2400" spc="-5" dirty="0">
                <a:latin typeface="Arial Narrow"/>
                <a:cs typeface="Arial Narrow"/>
              </a:rPr>
              <a:t>ENTITY”?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2596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IS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ION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</a:t>
            </a:r>
            <a:r>
              <a:rPr sz="2400" spc="-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FORM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“PROTECTED HEA</a:t>
            </a:r>
            <a:r>
              <a:rPr sz="2400" spc="-150" dirty="0">
                <a:latin typeface="Arial Narrow"/>
                <a:cs typeface="Arial Narrow"/>
              </a:rPr>
              <a:t>L</a:t>
            </a:r>
            <a:r>
              <a:rPr sz="2400" dirty="0">
                <a:latin typeface="Arial Narrow"/>
                <a:cs typeface="Arial Narrow"/>
              </a:rPr>
              <a:t>TH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INFORM</a:t>
            </a:r>
            <a:r>
              <a:rPr sz="2400" spc="-145" dirty="0">
                <a:latin typeface="Arial Narrow"/>
                <a:cs typeface="Arial Narrow"/>
              </a:rPr>
              <a:t>A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ION”?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573" y="1084400"/>
            <a:ext cx="699071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Use</a:t>
            </a:r>
            <a:r>
              <a:rPr sz="3000" b="1" dirty="0">
                <a:latin typeface="Arial Black"/>
                <a:cs typeface="Arial Black"/>
              </a:rPr>
              <a:t>s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i</a:t>
            </a:r>
            <a:r>
              <a:rPr sz="3000" b="1" dirty="0">
                <a:latin typeface="Arial Black"/>
                <a:cs typeface="Arial Black"/>
              </a:rPr>
              <a:t>n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Ea</a:t>
            </a:r>
            <a:r>
              <a:rPr sz="3000" b="1" spc="100" dirty="0">
                <a:latin typeface="Arial Black"/>
                <a:cs typeface="Arial Black"/>
              </a:rPr>
              <a:t>r</a:t>
            </a:r>
            <a:r>
              <a:rPr sz="3000" b="1" spc="55" dirty="0">
                <a:latin typeface="Arial Black"/>
                <a:cs typeface="Arial Black"/>
              </a:rPr>
              <a:t>l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Childhood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1822450"/>
          <a:ext cx="8077200" cy="499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114"/>
                <a:gridCol w="5641086"/>
              </a:tblGrid>
              <a:tr h="213359">
                <a:tc>
                  <a:txBody>
                    <a:bodyPr/>
                    <a:lstStyle/>
                    <a:p>
                      <a:pPr marL="62865">
                        <a:lnSpc>
                          <a:spcPts val="162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62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amples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36474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licyma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Legisl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birt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5 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ack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succeed when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marR="49847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educ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onomi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eturn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early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childhood i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576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finabl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Birth‐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marR="417830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milie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vices?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78930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576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associ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positi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ome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marR="60515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quali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vice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milies?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epa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milie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se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duc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05765" marR="37655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class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lopm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ack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succeed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“this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”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tru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chil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edic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success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130" indent="-342265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576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(Gene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lua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marR="412750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impac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inc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eased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quali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05130" indent="-342265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576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Whe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loca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5765" indent="-342900">
                        <a:lnSpc>
                          <a:spcPct val="100000"/>
                        </a:lnSpc>
                        <a:buFont typeface="Calibri"/>
                        <a:buAutoNum type="arabicPeriod"/>
                        <a:tabLst>
                          <a:tab pos="40640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chil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ack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4126" y="1621860"/>
            <a:ext cx="601091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75" dirty="0">
                <a:latin typeface="Arial Black"/>
                <a:cs typeface="Arial Black"/>
              </a:rPr>
              <a:t>T</a:t>
            </a:r>
            <a:r>
              <a:rPr sz="4000" b="1" spc="65" dirty="0">
                <a:latin typeface="Arial Black"/>
                <a:cs typeface="Arial Black"/>
              </a:rPr>
              <a:t>r</a:t>
            </a:r>
            <a:r>
              <a:rPr sz="4000" b="1" spc="-5" dirty="0">
                <a:latin typeface="Arial Black"/>
                <a:cs typeface="Arial Black"/>
              </a:rPr>
              <a:t>anspa</a:t>
            </a:r>
            <a:r>
              <a:rPr sz="4000" b="1" spc="55" dirty="0">
                <a:latin typeface="Arial Black"/>
                <a:cs typeface="Arial Black"/>
              </a:rPr>
              <a:t>r</a:t>
            </a:r>
            <a:r>
              <a:rPr sz="4000" b="1" spc="-5" dirty="0">
                <a:latin typeface="Arial Black"/>
                <a:cs typeface="Arial Black"/>
              </a:rPr>
              <a:t>en</a:t>
            </a:r>
            <a:r>
              <a:rPr sz="4000" b="1" spc="-75" dirty="0">
                <a:latin typeface="Arial Black"/>
                <a:cs typeface="Arial Black"/>
              </a:rPr>
              <a:t>c</a:t>
            </a:r>
            <a:r>
              <a:rPr sz="4000" b="1" dirty="0">
                <a:latin typeface="Arial Black"/>
                <a:cs typeface="Arial Black"/>
              </a:rPr>
              <a:t>y</a:t>
            </a:r>
            <a:r>
              <a:rPr sz="4000" b="1" spc="-10" dirty="0">
                <a:latin typeface="Arial Black"/>
                <a:cs typeface="Arial Black"/>
              </a:rPr>
              <a:t> </a:t>
            </a:r>
            <a:r>
              <a:rPr sz="4000" b="1" spc="-5" dirty="0">
                <a:latin typeface="Arial Black"/>
                <a:cs typeface="Arial Black"/>
              </a:rPr>
              <a:t>o</a:t>
            </a:r>
            <a:r>
              <a:rPr sz="4000" b="1" dirty="0">
                <a:latin typeface="Arial Black"/>
                <a:cs typeface="Arial Black"/>
              </a:rPr>
              <a:t>f</a:t>
            </a:r>
            <a:r>
              <a:rPr sz="4000" b="1" spc="229" dirty="0">
                <a:latin typeface="Arial Black"/>
                <a:cs typeface="Arial Black"/>
              </a:rPr>
              <a:t> </a:t>
            </a:r>
            <a:r>
              <a:rPr sz="4000" b="1" spc="-5" dirty="0">
                <a:latin typeface="Arial Black"/>
                <a:cs typeface="Arial Black"/>
              </a:rPr>
              <a:t>D</a:t>
            </a:r>
            <a:r>
              <a:rPr sz="4000" b="1" spc="-70" dirty="0">
                <a:latin typeface="Arial Black"/>
                <a:cs typeface="Arial Black"/>
              </a:rPr>
              <a:t>a</a:t>
            </a:r>
            <a:r>
              <a:rPr sz="4000" b="1" spc="-5" dirty="0">
                <a:latin typeface="Arial Black"/>
                <a:cs typeface="Arial Black"/>
              </a:rPr>
              <a:t>ta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73100" y="2231460"/>
            <a:ext cx="6113145" cy="4978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3890" marR="637540" algn="ctr">
              <a:lnSpc>
                <a:spcPct val="108800"/>
              </a:lnSpc>
            </a:pPr>
            <a:r>
              <a:rPr sz="4000" b="1" spc="-5" dirty="0" smtClean="0">
                <a:latin typeface="Arial Black"/>
                <a:cs typeface="Arial Black"/>
              </a:rPr>
              <a:t>Systems</a:t>
            </a:r>
            <a:r>
              <a:rPr sz="4000" b="1" dirty="0" smtClean="0">
                <a:latin typeface="Arial Black"/>
                <a:cs typeface="Arial Black"/>
              </a:rPr>
              <a:t>,</a:t>
            </a:r>
            <a:r>
              <a:rPr lang="en-US" sz="4000" b="1" spc="-15" dirty="0">
                <a:latin typeface="Arial Black"/>
                <a:cs typeface="Arial Black"/>
              </a:rPr>
              <a:t> </a:t>
            </a:r>
            <a:r>
              <a:rPr sz="4000" b="1" spc="-5" dirty="0" smtClean="0">
                <a:latin typeface="Arial Black"/>
                <a:cs typeface="Arial Black"/>
              </a:rPr>
              <a:t>Cu</a:t>
            </a:r>
            <a:r>
              <a:rPr sz="4000" b="1" spc="165" dirty="0" smtClean="0">
                <a:latin typeface="Arial Black"/>
                <a:cs typeface="Arial Black"/>
              </a:rPr>
              <a:t>r</a:t>
            </a:r>
            <a:r>
              <a:rPr sz="4000" b="1" spc="65" dirty="0" smtClean="0">
                <a:latin typeface="Arial Black"/>
                <a:cs typeface="Arial Black"/>
              </a:rPr>
              <a:t>r</a:t>
            </a:r>
            <a:r>
              <a:rPr sz="4000" b="1" spc="-5" dirty="0" smtClean="0">
                <a:latin typeface="Arial Black"/>
                <a:cs typeface="Arial Black"/>
              </a:rPr>
              <a:t>ent </a:t>
            </a:r>
            <a:r>
              <a:rPr sz="4000" b="1" spc="-5" dirty="0">
                <a:latin typeface="Arial Black"/>
                <a:cs typeface="Arial Black"/>
              </a:rPr>
              <a:t>Landsc</a:t>
            </a:r>
            <a:r>
              <a:rPr sz="4000" b="1" spc="30" dirty="0">
                <a:latin typeface="Arial Black"/>
                <a:cs typeface="Arial Black"/>
              </a:rPr>
              <a:t>a</a:t>
            </a:r>
            <a:r>
              <a:rPr sz="4000" b="1" spc="-5" dirty="0">
                <a:latin typeface="Arial Black"/>
                <a:cs typeface="Arial Black"/>
              </a:rPr>
              <a:t>p</a:t>
            </a:r>
            <a:r>
              <a:rPr sz="4000" b="1" dirty="0">
                <a:latin typeface="Arial Black"/>
                <a:cs typeface="Arial Black"/>
              </a:rPr>
              <a:t>e</a:t>
            </a:r>
            <a:r>
              <a:rPr sz="4000" b="1" spc="-10" dirty="0">
                <a:latin typeface="Arial Black"/>
                <a:cs typeface="Arial Black"/>
              </a:rPr>
              <a:t> </a:t>
            </a:r>
            <a:r>
              <a:rPr sz="4000" b="1" dirty="0">
                <a:latin typeface="Arial Black"/>
                <a:cs typeface="Arial Black"/>
              </a:rPr>
              <a:t>&amp; </a:t>
            </a:r>
            <a:r>
              <a:rPr sz="4000" b="1" spc="-5" dirty="0" smtClean="0">
                <a:latin typeface="Arial Black"/>
                <a:cs typeface="Arial Black"/>
              </a:rPr>
              <a:t>Conside</a:t>
            </a:r>
            <a:r>
              <a:rPr sz="4000" b="1" spc="65" dirty="0" smtClean="0">
                <a:latin typeface="Arial Black"/>
                <a:cs typeface="Arial Black"/>
              </a:rPr>
              <a:t>r</a:t>
            </a:r>
            <a:r>
              <a:rPr sz="4000" b="1" spc="-75" dirty="0" smtClean="0">
                <a:latin typeface="Arial Black"/>
                <a:cs typeface="Arial Black"/>
              </a:rPr>
              <a:t>a</a:t>
            </a:r>
            <a:r>
              <a:rPr sz="4000" b="1" spc="-10" dirty="0" smtClean="0">
                <a:latin typeface="Arial Black"/>
                <a:cs typeface="Arial Black"/>
              </a:rPr>
              <a:t>t</a:t>
            </a:r>
            <a:r>
              <a:rPr sz="4000" b="1" spc="-5" dirty="0" smtClean="0">
                <a:latin typeface="Arial Black"/>
                <a:cs typeface="Arial Black"/>
              </a:rPr>
              <a:t>ions</a:t>
            </a:r>
            <a:r>
              <a:rPr lang="en-US" sz="4400" i="1" spc="-15" dirty="0">
                <a:solidFill>
                  <a:srgbClr val="002596"/>
                </a:solidFill>
                <a:latin typeface="Arial Narrow"/>
                <a:cs typeface="Arial Black"/>
              </a:rPr>
              <a:t/>
            </a:r>
            <a:br>
              <a:rPr lang="en-US" sz="4400" i="1" spc="-15" dirty="0">
                <a:solidFill>
                  <a:srgbClr val="002596"/>
                </a:solidFill>
                <a:latin typeface="Arial Narrow"/>
                <a:cs typeface="Arial Black"/>
              </a:rPr>
            </a:br>
            <a:r>
              <a:rPr sz="4400" i="1" spc="-30" dirty="0" smtClean="0">
                <a:solidFill>
                  <a:srgbClr val="002596"/>
                </a:solidFill>
                <a:latin typeface="Arial Narrow"/>
                <a:cs typeface="Arial Narrow"/>
              </a:rPr>
              <a:t>F</a:t>
            </a:r>
            <a:r>
              <a:rPr sz="4400" i="1" spc="-20" dirty="0" smtClean="0">
                <a:solidFill>
                  <a:srgbClr val="002596"/>
                </a:solidFill>
                <a:latin typeface="Arial Narrow"/>
                <a:cs typeface="Arial Narrow"/>
              </a:rPr>
              <a:t>rank</a:t>
            </a:r>
            <a:r>
              <a:rPr sz="4400" i="1" spc="5" dirty="0" smtClean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Mille</a:t>
            </a:r>
            <a:r>
              <a:rPr sz="4400" i="1" spc="-265" dirty="0">
                <a:solidFill>
                  <a:srgbClr val="002596"/>
                </a:solidFill>
                <a:latin typeface="Arial Narrow"/>
                <a:cs typeface="Arial Narrow"/>
              </a:rPr>
              <a:t>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,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 Deputy</a:t>
            </a:r>
            <a:r>
              <a:rPr sz="4400" i="1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Directo</a:t>
            </a:r>
            <a:r>
              <a:rPr sz="4400" i="1" spc="-265" dirty="0">
                <a:solidFill>
                  <a:srgbClr val="002596"/>
                </a:solidFill>
                <a:latin typeface="Arial Narrow"/>
                <a:cs typeface="Arial Narrow"/>
              </a:rPr>
              <a:t>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,</a:t>
            </a:r>
            <a:r>
              <a:rPr sz="4400" i="1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FPCO</a:t>
            </a:r>
            <a:endParaRPr sz="4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U.S.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Department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of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Education</a:t>
            </a:r>
            <a:endParaRPr sz="4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58" y="464058"/>
            <a:ext cx="359410" cy="232410"/>
          </a:xfrm>
          <a:prstGeom prst="rect">
            <a:avLst/>
          </a:prstGeom>
          <a:solidFill>
            <a:srgbClr val="FFFFD7"/>
          </a:solidFill>
          <a:ln w="6096">
            <a:solidFill>
              <a:srgbClr val="A4A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>
              <a:lnSpc>
                <a:spcPct val="100000"/>
              </a:lnSpc>
            </a:pPr>
            <a:r>
              <a:rPr sz="1400" spc="-10" dirty="0">
                <a:latin typeface="Tahoma"/>
                <a:cs typeface="Tahoma"/>
              </a:rPr>
              <a:t>MC3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y</a:t>
            </a:r>
            <a:r>
              <a:rPr spc="5" dirty="0"/>
              <a:t> </a:t>
            </a:r>
            <a:r>
              <a:rPr spc="-135" dirty="0"/>
              <a:t>T</a:t>
            </a:r>
            <a:r>
              <a:rPr spc="50" dirty="0"/>
              <a:t>r</a:t>
            </a:r>
            <a:r>
              <a:rPr spc="-5" dirty="0"/>
              <a:t>anspa</a:t>
            </a:r>
            <a:r>
              <a:rPr spc="45" dirty="0"/>
              <a:t>r</a:t>
            </a:r>
            <a:r>
              <a:rPr spc="-5" dirty="0"/>
              <a:t>en</a:t>
            </a:r>
            <a:r>
              <a:rPr spc="-55" dirty="0"/>
              <a:t>c</a:t>
            </a:r>
            <a:r>
              <a:rPr spc="-5" dirty="0"/>
              <a:t>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361430" cy="157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Ris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publi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discours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studen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privacy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Ris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misinformatio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confusio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issues</a:t>
            </a:r>
            <a:endParaRPr sz="2400">
              <a:latin typeface="Arial Narrow"/>
              <a:cs typeface="Arial Narrow"/>
            </a:endParaRPr>
          </a:p>
          <a:p>
            <a:pPr marL="355600" marR="61594" indent="-3429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State-leve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legislativ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restric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collection, use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sharing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2711" y="4689100"/>
            <a:ext cx="4629150" cy="76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Privacy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vs.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Utility</a:t>
            </a:r>
            <a:r>
              <a:rPr sz="2400" spc="-20" dirty="0">
                <a:latin typeface="Arial Narrow"/>
                <a:cs typeface="Arial Narrow"/>
              </a:rPr>
              <a:t> </a:t>
            </a:r>
            <a:r>
              <a:rPr sz="2400" spc="-75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adeo</a:t>
            </a:r>
            <a:r>
              <a:rPr sz="2400" spc="-35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2400" i="1" spc="-5" dirty="0">
                <a:latin typeface="Arial Narrow"/>
                <a:cs typeface="Arial Narrow"/>
              </a:rPr>
              <a:t>What</a:t>
            </a:r>
            <a:r>
              <a:rPr sz="2400" i="1" spc="-45" dirty="0">
                <a:latin typeface="Arial Narrow"/>
                <a:cs typeface="Arial Narrow"/>
              </a:rPr>
              <a:t>’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</a:t>
            </a:r>
            <a:r>
              <a:rPr sz="2400" i="1" dirty="0">
                <a:latin typeface="Arial Narrow"/>
                <a:cs typeface="Arial Narrow"/>
              </a:rPr>
              <a:t>n</a:t>
            </a:r>
            <a:r>
              <a:rPr sz="2400" i="1" spc="1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i</a:t>
            </a:r>
            <a:r>
              <a:rPr sz="2400" i="1" dirty="0">
                <a:latin typeface="Arial Narrow"/>
                <a:cs typeface="Arial Narrow"/>
              </a:rPr>
              <a:t>t</a:t>
            </a:r>
            <a:r>
              <a:rPr sz="2400" i="1" spc="1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fo</a:t>
            </a:r>
            <a:r>
              <a:rPr sz="2400" i="1" dirty="0">
                <a:latin typeface="Arial Narrow"/>
                <a:cs typeface="Arial Narrow"/>
              </a:rPr>
              <a:t>r</a:t>
            </a:r>
            <a:r>
              <a:rPr sz="2400" i="1" spc="1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th</a:t>
            </a:r>
            <a:r>
              <a:rPr sz="2400" i="1" dirty="0">
                <a:latin typeface="Arial Narrow"/>
                <a:cs typeface="Arial Narrow"/>
              </a:rPr>
              <a:t>e</a:t>
            </a:r>
            <a:r>
              <a:rPr sz="2400" i="1" spc="1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parent</a:t>
            </a:r>
            <a:r>
              <a:rPr sz="2400" i="1" spc="-45" dirty="0">
                <a:latin typeface="Arial Narrow"/>
                <a:cs typeface="Arial Narrow"/>
              </a:rPr>
              <a:t>’</a:t>
            </a:r>
            <a:r>
              <a:rPr sz="2400" i="1" dirty="0">
                <a:latin typeface="Arial Narrow"/>
                <a:cs typeface="Arial Narrow"/>
              </a:rPr>
              <a:t>s</a:t>
            </a:r>
            <a:r>
              <a:rPr sz="2400" i="1" spc="30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an</a:t>
            </a:r>
            <a:r>
              <a:rPr sz="2400" i="1" dirty="0">
                <a:latin typeface="Arial Narrow"/>
                <a:cs typeface="Arial Narrow"/>
              </a:rPr>
              <a:t>d</a:t>
            </a:r>
            <a:r>
              <a:rPr sz="2400" i="1" spc="25" dirty="0">
                <a:latin typeface="Arial Narrow"/>
                <a:cs typeface="Arial Narrow"/>
              </a:rPr>
              <a:t> </a:t>
            </a:r>
            <a:r>
              <a:rPr sz="2400" i="1" spc="-5" dirty="0">
                <a:latin typeface="Arial Narrow"/>
                <a:cs typeface="Arial Narrow"/>
              </a:rPr>
              <a:t>students?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145" marR="5080">
              <a:lnSpc>
                <a:spcPct val="100000"/>
              </a:lnSpc>
            </a:pPr>
            <a:r>
              <a:rPr spc="-85" dirty="0"/>
              <a:t>F</a:t>
            </a:r>
            <a:r>
              <a:rPr spc="-5" dirty="0"/>
              <a:t>ai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-55" dirty="0"/>
              <a:t>f</a:t>
            </a:r>
            <a:r>
              <a:rPr spc="-5" dirty="0"/>
              <a:t>o</a:t>
            </a:r>
            <a:r>
              <a:rPr spc="150" dirty="0"/>
              <a:t>r</a:t>
            </a:r>
            <a:r>
              <a:rPr dirty="0"/>
              <a:t>m</a:t>
            </a:r>
            <a:r>
              <a:rPr spc="-60" dirty="0"/>
              <a:t>a</a:t>
            </a:r>
            <a:r>
              <a:rPr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P</a:t>
            </a:r>
            <a:r>
              <a:rPr spc="50" dirty="0"/>
              <a:t>r</a:t>
            </a:r>
            <a:r>
              <a:rPr spc="-5" dirty="0"/>
              <a:t>actice Principle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(FIPPs)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0345" y="2128780"/>
            <a:ext cx="2816225" cy="393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latin typeface="Arial Narrow"/>
                <a:cs typeface="Arial Narrow"/>
              </a:rPr>
              <a:t>Collection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Limitation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Quality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spc="-5" dirty="0">
                <a:latin typeface="Arial Narrow"/>
                <a:cs typeface="Arial Narrow"/>
              </a:rPr>
              <a:t>Purpos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Specification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spc="-5" dirty="0">
                <a:latin typeface="Arial Narrow"/>
                <a:cs typeface="Arial Narrow"/>
              </a:rPr>
              <a:t>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Limitation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latin typeface="Arial Narrow"/>
                <a:cs typeface="Arial Narrow"/>
              </a:rPr>
              <a:t>Security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Safeguards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latin typeface="Arial Narrow"/>
                <a:cs typeface="Arial Narrow"/>
              </a:rPr>
              <a:t>Openness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latin typeface="Arial Narrow"/>
                <a:cs typeface="Arial Narrow"/>
              </a:rPr>
              <a:t>Individual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Participation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002596"/>
              </a:buClr>
              <a:buFont typeface="Arial"/>
              <a:buChar char="–"/>
              <a:tabLst>
                <a:tab pos="298450" algn="l"/>
              </a:tabLst>
            </a:pPr>
            <a:r>
              <a:rPr sz="2400" dirty="0">
                <a:latin typeface="Arial Narrow"/>
                <a:cs typeface="Arial Narrow"/>
              </a:rPr>
              <a:t>Accountability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135" dirty="0"/>
              <a:t>T</a:t>
            </a:r>
            <a:r>
              <a:rPr spc="50" dirty="0"/>
              <a:t>r</a:t>
            </a:r>
            <a:r>
              <a:rPr spc="-5" dirty="0"/>
              <a:t>anspa</a:t>
            </a:r>
            <a:r>
              <a:rPr spc="45" dirty="0"/>
              <a:t>r</a:t>
            </a:r>
            <a:r>
              <a:rPr spc="-5" dirty="0"/>
              <a:t>en</a:t>
            </a:r>
            <a:r>
              <a:rPr spc="-55" dirty="0"/>
              <a:t>c</a:t>
            </a:r>
            <a:r>
              <a:rPr dirty="0"/>
              <a:t>y</a:t>
            </a:r>
            <a:r>
              <a:rPr spc="20" dirty="0"/>
              <a:t> </a:t>
            </a:r>
            <a:r>
              <a:rPr spc="-5" dirty="0"/>
              <a:t>Bes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P</a:t>
            </a:r>
            <a:r>
              <a:rPr spc="50" dirty="0"/>
              <a:t>r</a:t>
            </a:r>
            <a:r>
              <a:rPr spc="-5" dirty="0"/>
              <a:t>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613525" cy="405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Le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kno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you’r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collecting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wh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you’r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collectin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Kee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publish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inventory</a:t>
            </a:r>
            <a:endParaRPr sz="2400">
              <a:latin typeface="Arial Narrow"/>
              <a:cs typeface="Arial Narrow"/>
            </a:endParaRPr>
          </a:p>
          <a:p>
            <a:pPr marL="355600" marR="953135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Infor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parent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governanc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informatio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securit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practices</a:t>
            </a:r>
            <a:endParaRPr sz="2400">
              <a:latin typeface="Arial Narrow"/>
              <a:cs typeface="Arial Narrow"/>
            </a:endParaRPr>
          </a:p>
          <a:p>
            <a:pPr marL="355600" marR="62865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with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</a:t>
            </a:r>
            <a:r>
              <a:rPr sz="2400" spc="-14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.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(Post 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sharin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contract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MOUs)</a:t>
            </a:r>
            <a:endParaRPr sz="2400">
              <a:latin typeface="Arial Narrow"/>
              <a:cs typeface="Arial Narrow"/>
            </a:endParaRPr>
          </a:p>
          <a:p>
            <a:pPr marL="355600" marR="1040765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145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alue</a:t>
            </a:r>
            <a:r>
              <a:rPr sz="2400" dirty="0">
                <a:latin typeface="Arial Narrow"/>
                <a:cs typeface="Arial Narrow"/>
              </a:rPr>
              <a:t>!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145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alue</a:t>
            </a:r>
            <a:r>
              <a:rPr sz="2400" dirty="0">
                <a:latin typeface="Arial Narrow"/>
                <a:cs typeface="Arial Narrow"/>
              </a:rPr>
              <a:t>!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145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alue</a:t>
            </a:r>
            <a:r>
              <a:rPr sz="2400" dirty="0">
                <a:latin typeface="Arial Narrow"/>
                <a:cs typeface="Arial Narrow"/>
              </a:rPr>
              <a:t>!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(Explai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what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</a:t>
            </a:r>
            <a:r>
              <a:rPr sz="2400" dirty="0">
                <a:latin typeface="Arial Narrow"/>
                <a:cs typeface="Arial Narrow"/>
              </a:rPr>
              <a:t>parents/children)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75" dirty="0"/>
              <a:t>R</a:t>
            </a:r>
            <a:r>
              <a:rPr spc="-5" dirty="0"/>
              <a:t>emembe</a:t>
            </a:r>
            <a:r>
              <a:rPr spc="125" dirty="0"/>
              <a:t>r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76084" cy="276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64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absenc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informat</a:t>
            </a:r>
            <a:r>
              <a:rPr sz="2400" spc="5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on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peopl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ten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assum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the worst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Jus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becaus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somethin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legal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doesn’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mea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</a:t>
            </a:r>
            <a:r>
              <a:rPr sz="2400" spc="-35" dirty="0">
                <a:latin typeface="Arial Narrow"/>
                <a:cs typeface="Arial Narrow"/>
              </a:rPr>
              <a:t>’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good idea!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abou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you’r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doing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575"/>
              </a:spcBef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Highlight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your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successes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3923" y="2511314"/>
            <a:ext cx="4673600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0" marR="5080" indent="-1009650">
              <a:lnSpc>
                <a:spcPct val="100000"/>
              </a:lnSpc>
            </a:pPr>
            <a:r>
              <a:rPr sz="4900" b="1" spc="-215" dirty="0">
                <a:latin typeface="Arial Black"/>
                <a:cs typeface="Arial Black"/>
              </a:rPr>
              <a:t>T</a:t>
            </a:r>
            <a:r>
              <a:rPr sz="4900" b="1" spc="85" dirty="0">
                <a:latin typeface="Arial Black"/>
                <a:cs typeface="Arial Black"/>
              </a:rPr>
              <a:t>r</a:t>
            </a:r>
            <a:r>
              <a:rPr sz="4900" b="1" spc="-5" dirty="0">
                <a:latin typeface="Arial Black"/>
                <a:cs typeface="Arial Black"/>
              </a:rPr>
              <a:t>anspa</a:t>
            </a:r>
            <a:r>
              <a:rPr sz="4900" b="1" spc="70" dirty="0">
                <a:latin typeface="Arial Black"/>
                <a:cs typeface="Arial Black"/>
              </a:rPr>
              <a:t>r</a:t>
            </a:r>
            <a:r>
              <a:rPr sz="4900" b="1" spc="-5" dirty="0">
                <a:latin typeface="Arial Black"/>
                <a:cs typeface="Arial Black"/>
              </a:rPr>
              <a:t>en</a:t>
            </a:r>
            <a:r>
              <a:rPr sz="4900" b="1" spc="-90" dirty="0">
                <a:latin typeface="Arial Black"/>
                <a:cs typeface="Arial Black"/>
              </a:rPr>
              <a:t>c</a:t>
            </a:r>
            <a:r>
              <a:rPr sz="4900" b="1" dirty="0">
                <a:latin typeface="Arial Black"/>
                <a:cs typeface="Arial Black"/>
              </a:rPr>
              <a:t>y Activity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292" y="5152988"/>
            <a:ext cx="6022340" cy="125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4410" marR="5080" indent="-982344">
              <a:lnSpc>
                <a:spcPct val="100000"/>
              </a:lnSpc>
            </a:pP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Joyce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Popp,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P</a:t>
            </a:r>
            <a:r>
              <a:rPr sz="4400" i="1" spc="-355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AC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Expert</a:t>
            </a:r>
            <a:r>
              <a:rPr sz="4400" i="1" spc="1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&amp;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Stat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e</a:t>
            </a:r>
            <a:r>
              <a:rPr sz="4400" i="1" spc="1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Suppor</a:t>
            </a:r>
            <a:r>
              <a:rPr sz="4400" i="1" spc="-10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6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515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30" dirty="0">
                <a:solidFill>
                  <a:srgbClr val="002596"/>
                </a:solidFill>
                <a:latin typeface="Arial Narrow"/>
                <a:cs typeface="Arial Narrow"/>
              </a:rPr>
              <a:t>eam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4660" y="3680791"/>
            <a:ext cx="65354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Let</a:t>
            </a:r>
            <a:r>
              <a:rPr sz="3200" spc="-75" dirty="0">
                <a:solidFill>
                  <a:srgbClr val="424344"/>
                </a:solidFill>
                <a:latin typeface="Arial"/>
                <a:cs typeface="Arial"/>
              </a:rPr>
              <a:t>’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look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424344"/>
                </a:solidFill>
                <a:latin typeface="Arial"/>
                <a:cs typeface="Arial"/>
              </a:rPr>
              <a:t>som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state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examples…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4931" y="7035751"/>
            <a:ext cx="194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267205"/>
            <a:ext cx="9076690" cy="604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8585" algn="r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67205"/>
            <a:ext cx="9076181" cy="6047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902" y="884102"/>
            <a:ext cx="24669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ww</a:t>
            </a:r>
            <a:r>
              <a:rPr sz="1800" u="heavy" spc="-100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w</a:t>
            </a: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.michigan.gov/cepi/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78752" y="2052827"/>
            <a:ext cx="2822448" cy="10980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53628" y="714755"/>
            <a:ext cx="624077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579" y="5024628"/>
            <a:ext cx="3176777" cy="1214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1033272"/>
            <a:ext cx="8976360" cy="628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090" algn="r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78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033272"/>
            <a:ext cx="8976359" cy="6281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702" y="679886"/>
            <a:ext cx="4612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ww</a:t>
            </a:r>
            <a:r>
              <a:rPr sz="1800" u="heavy" spc="-100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w</a:t>
            </a: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.doe.in.gov/accountability/data-collection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44623" y="6084570"/>
            <a:ext cx="3176016" cy="1218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53628" y="714755"/>
            <a:ext cx="624077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877" y="1219200"/>
            <a:ext cx="8963406" cy="6038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3111" y="2065020"/>
            <a:ext cx="2141220" cy="537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0102" y="756086"/>
            <a:ext cx="5855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F38521"/>
                </a:solidFill>
                <a:latin typeface="Arial"/>
                <a:cs typeface="Arial"/>
                <a:hlinkClick r:id="rId8"/>
              </a:rPr>
              <a:t>http://ww</a:t>
            </a:r>
            <a:r>
              <a:rPr sz="1800" u="heavy" spc="-100" dirty="0">
                <a:solidFill>
                  <a:srgbClr val="F38521"/>
                </a:solidFill>
                <a:latin typeface="Arial"/>
                <a:cs typeface="Arial"/>
                <a:hlinkClick r:id="rId8"/>
              </a:rPr>
              <a:t>w</a:t>
            </a:r>
            <a:r>
              <a:rPr sz="1800" u="heavy" spc="-5" dirty="0">
                <a:solidFill>
                  <a:srgbClr val="F38521"/>
                </a:solidFill>
                <a:latin typeface="Arial"/>
                <a:cs typeface="Arial"/>
                <a:hlinkClick r:id="rId8"/>
              </a:rPr>
              <a:t>.doe.virginia.gov/info_management/index.shtml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53628" y="714755"/>
            <a:ext cx="624077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5952" y="1512569"/>
            <a:ext cx="2141220" cy="5372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34931" y="7035751"/>
            <a:ext cx="194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5080">
              <a:lnSpc>
                <a:spcPct val="100000"/>
              </a:lnSpc>
            </a:pPr>
            <a:r>
              <a:rPr spc="-5" dirty="0"/>
              <a:t>Ea</a:t>
            </a:r>
            <a:r>
              <a:rPr spc="100" dirty="0"/>
              <a:t>r</a:t>
            </a:r>
            <a:r>
              <a:rPr spc="55" dirty="0"/>
              <a:t>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Childhoo</a:t>
            </a:r>
            <a:r>
              <a:rPr dirty="0"/>
              <a:t>d</a:t>
            </a:r>
            <a:r>
              <a:rPr spc="5" dirty="0"/>
              <a:t> </a:t>
            </a:r>
            <a:r>
              <a:rPr spc="-5" dirty="0"/>
              <a:t>Educ</a:t>
            </a:r>
            <a:r>
              <a:rPr spc="-60" dirty="0"/>
              <a:t>a</a:t>
            </a:r>
            <a:r>
              <a:rPr spc="-5" dirty="0"/>
              <a:t>tion P</a:t>
            </a:r>
            <a:r>
              <a:rPr spc="45" dirty="0"/>
              <a:t>r</a:t>
            </a:r>
            <a:r>
              <a:rPr spc="-5" dirty="0"/>
              <a:t>o</a:t>
            </a:r>
            <a:r>
              <a:rPr spc="50" dirty="0"/>
              <a:t>gr</a:t>
            </a:r>
            <a:r>
              <a:rPr spc="-5" dirty="0"/>
              <a:t>a</a:t>
            </a:r>
            <a:r>
              <a:rPr dirty="0"/>
              <a:t>m</a:t>
            </a:r>
            <a:r>
              <a:rPr spc="1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 marR="244475">
              <a:lnSpc>
                <a:spcPct val="100000"/>
              </a:lnSpc>
            </a:pPr>
            <a:r>
              <a:rPr spc="-5" dirty="0"/>
              <a:t>Accordin</a:t>
            </a:r>
            <a:r>
              <a:rPr dirty="0"/>
              <a:t>g</a:t>
            </a:r>
            <a:r>
              <a:rPr spc="1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15" dirty="0"/>
              <a:t> </a:t>
            </a:r>
            <a:r>
              <a:rPr spc="-5" dirty="0"/>
              <a:t>2</a:t>
            </a:r>
            <a:r>
              <a:rPr dirty="0"/>
              <a:t>0</a:t>
            </a:r>
            <a:r>
              <a:rPr spc="15" dirty="0"/>
              <a:t> </a:t>
            </a:r>
            <a:r>
              <a:rPr spc="-5" dirty="0"/>
              <a:t>USC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§</a:t>
            </a:r>
            <a:r>
              <a:rPr spc="5" dirty="0"/>
              <a:t> </a:t>
            </a:r>
            <a:r>
              <a:rPr spc="-5" dirty="0"/>
              <a:t>1003(8)</a:t>
            </a:r>
            <a:r>
              <a:rPr dirty="0"/>
              <a:t>,</a:t>
            </a:r>
            <a:r>
              <a:rPr spc="3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ter</a:t>
            </a:r>
            <a:r>
              <a:rPr dirty="0"/>
              <a:t>m</a:t>
            </a:r>
            <a:r>
              <a:rPr spc="15" dirty="0"/>
              <a:t> </a:t>
            </a:r>
            <a:r>
              <a:rPr spc="-5" dirty="0"/>
              <a:t>“earl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childhood educatio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program</a:t>
            </a:r>
            <a:r>
              <a:rPr dirty="0"/>
              <a:t>”</a:t>
            </a:r>
            <a:r>
              <a:rPr spc="25" dirty="0"/>
              <a:t> </a:t>
            </a:r>
            <a:r>
              <a:rPr spc="-5" dirty="0"/>
              <a:t>mean</a:t>
            </a:r>
            <a:r>
              <a:rPr dirty="0"/>
              <a:t>s</a:t>
            </a:r>
            <a:r>
              <a:rPr spc="25" dirty="0"/>
              <a:t> </a:t>
            </a:r>
            <a:r>
              <a:rPr dirty="0"/>
              <a:t>–</a:t>
            </a:r>
          </a:p>
          <a:p>
            <a:pPr marL="713105" marR="5080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713105" algn="l"/>
              </a:tabLst>
            </a:pPr>
            <a:r>
              <a:rPr spc="-5" dirty="0"/>
              <a:t>“(A</a:t>
            </a:r>
            <a:r>
              <a:rPr dirty="0"/>
              <a:t>)</a:t>
            </a:r>
            <a:r>
              <a:rPr spc="-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30" dirty="0"/>
              <a:t> </a:t>
            </a:r>
            <a:r>
              <a:rPr spc="-5" dirty="0"/>
              <a:t>Star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progra</a:t>
            </a:r>
            <a:r>
              <a:rPr dirty="0"/>
              <a:t>m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</a:t>
            </a:r>
            <a:r>
              <a:rPr spc="5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Earl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Star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program carrie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ou</a:t>
            </a:r>
            <a:r>
              <a:rPr dirty="0"/>
              <a:t>t</a:t>
            </a:r>
            <a:r>
              <a:rPr spc="20" dirty="0"/>
              <a:t> </a:t>
            </a:r>
            <a:r>
              <a:rPr spc="-5" dirty="0"/>
              <a:t>unde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0" dirty="0"/>
              <a:t> </a:t>
            </a:r>
            <a:r>
              <a:rPr spc="-5" dirty="0"/>
              <a:t>Star</a:t>
            </a:r>
            <a:r>
              <a:rPr dirty="0"/>
              <a:t>t</a:t>
            </a:r>
            <a:r>
              <a:rPr spc="-95" dirty="0"/>
              <a:t> </a:t>
            </a:r>
            <a:r>
              <a:rPr spc="-5" dirty="0"/>
              <a:t>Ac</a:t>
            </a:r>
            <a:r>
              <a:rPr dirty="0"/>
              <a:t>t </a:t>
            </a:r>
            <a:r>
              <a:rPr spc="-5" dirty="0"/>
              <a:t>(4</a:t>
            </a:r>
            <a:r>
              <a:rPr dirty="0"/>
              <a:t>2</a:t>
            </a:r>
            <a:r>
              <a:rPr spc="20" dirty="0"/>
              <a:t> </a:t>
            </a:r>
            <a:r>
              <a:rPr spc="-5" dirty="0"/>
              <a:t>U.S.C</a:t>
            </a:r>
            <a:r>
              <a:rPr dirty="0"/>
              <a:t>.</a:t>
            </a:r>
            <a:r>
              <a:rPr spc="20" dirty="0"/>
              <a:t> </a:t>
            </a:r>
            <a:r>
              <a:rPr spc="-5" dirty="0"/>
              <a:t>983</a:t>
            </a:r>
            <a:r>
              <a:rPr dirty="0"/>
              <a:t>1</a:t>
            </a:r>
            <a:r>
              <a:rPr spc="20" dirty="0"/>
              <a:t> </a:t>
            </a:r>
            <a:r>
              <a:rPr spc="-5" dirty="0"/>
              <a:t>et seq.)</a:t>
            </a:r>
            <a:r>
              <a:rPr dirty="0"/>
              <a:t>,</a:t>
            </a:r>
            <a:r>
              <a:rPr spc="25" dirty="0"/>
              <a:t> </a:t>
            </a:r>
            <a:r>
              <a:rPr spc="-5" dirty="0"/>
              <a:t>includin</a:t>
            </a:r>
            <a:r>
              <a:rPr dirty="0"/>
              <a:t>g</a:t>
            </a:r>
            <a:r>
              <a:rPr spc="2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migran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seasona</a:t>
            </a:r>
            <a:r>
              <a:rPr dirty="0"/>
              <a:t>l</a:t>
            </a:r>
            <a:r>
              <a:rPr spc="2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Start program</a:t>
            </a:r>
            <a:r>
              <a:rPr dirty="0"/>
              <a:t>,</a:t>
            </a:r>
            <a:r>
              <a:rPr spc="25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India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Star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program</a:t>
            </a:r>
            <a:r>
              <a:rPr dirty="0"/>
              <a:t>,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a</a:t>
            </a:r>
            <a:r>
              <a:rPr spc="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Start progra</a:t>
            </a:r>
            <a:r>
              <a:rPr dirty="0"/>
              <a:t>m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a</a:t>
            </a:r>
            <a:r>
              <a:rPr dirty="0"/>
              <a:t>n</a:t>
            </a:r>
            <a:r>
              <a:rPr spc="25" dirty="0"/>
              <a:t> </a:t>
            </a:r>
            <a:r>
              <a:rPr spc="-5" dirty="0"/>
              <a:t>Earl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Hea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Star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progra</a:t>
            </a:r>
            <a:r>
              <a:rPr dirty="0"/>
              <a:t>m</a:t>
            </a:r>
            <a:r>
              <a:rPr spc="25" dirty="0"/>
              <a:t> </a:t>
            </a:r>
            <a:r>
              <a:rPr spc="-5" dirty="0"/>
              <a:t>tha</a:t>
            </a:r>
            <a:r>
              <a:rPr dirty="0"/>
              <a:t>t</a:t>
            </a:r>
            <a:r>
              <a:rPr spc="25" dirty="0"/>
              <a:t> </a:t>
            </a:r>
            <a:r>
              <a:rPr spc="-5" dirty="0"/>
              <a:t>also receive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Stat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funding;</a:t>
            </a:r>
          </a:p>
          <a:p>
            <a:pPr marL="713105" indent="-342900">
              <a:lnSpc>
                <a:spcPct val="100000"/>
              </a:lnSpc>
              <a:spcBef>
                <a:spcPts val="2014"/>
              </a:spcBef>
              <a:buClr>
                <a:srgbClr val="002596"/>
              </a:buClr>
              <a:buFont typeface="Wingdings"/>
              <a:buChar char=""/>
              <a:tabLst>
                <a:tab pos="713105" algn="l"/>
              </a:tabLst>
            </a:pPr>
            <a:r>
              <a:rPr spc="-5" dirty="0"/>
              <a:t>(B</a:t>
            </a:r>
            <a:r>
              <a:rPr dirty="0"/>
              <a:t>)</a:t>
            </a:r>
            <a:r>
              <a:rPr spc="-1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Stat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license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o</a:t>
            </a:r>
            <a:r>
              <a:rPr dirty="0"/>
              <a:t>r </a:t>
            </a:r>
            <a:r>
              <a:rPr spc="-5" dirty="0"/>
              <a:t>regulate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chil</a:t>
            </a:r>
            <a:r>
              <a:rPr dirty="0"/>
              <a:t>d</a:t>
            </a:r>
            <a:r>
              <a:rPr spc="25" dirty="0"/>
              <a:t> </a:t>
            </a:r>
            <a:r>
              <a:rPr spc="-5" dirty="0"/>
              <a:t>car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program</a:t>
            </a:r>
            <a:r>
              <a:rPr dirty="0"/>
              <a:t>;</a:t>
            </a:r>
            <a:r>
              <a:rPr spc="25" dirty="0"/>
              <a:t> </a:t>
            </a:r>
            <a:r>
              <a:rPr spc="-5" dirty="0"/>
              <a:t>or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281683"/>
            <a:ext cx="8915400" cy="600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384" algn="r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81683"/>
            <a:ext cx="8915400" cy="6006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101" y="843716"/>
            <a:ext cx="6009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http://ww</a:t>
            </a:r>
            <a:r>
              <a:rPr sz="1800" u="heavy" spc="-100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w</a:t>
            </a:r>
            <a:r>
              <a:rPr sz="1800" u="heavy" dirty="0">
                <a:solidFill>
                  <a:srgbClr val="F38521"/>
                </a:solidFill>
                <a:latin typeface="Arial"/>
                <a:cs typeface="Arial"/>
                <a:hlinkClick r:id="rId7"/>
              </a:rPr>
              <a:t>.cde.state.co.us/cdereval/dataprivacyandsecurity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1930" y="3557777"/>
            <a:ext cx="1712976" cy="6484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8178" y="1392174"/>
            <a:ext cx="2564892" cy="690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3628" y="714755"/>
            <a:ext cx="624077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19483" y="7035751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105" y="915416"/>
            <a:ext cx="22256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2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7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cise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4931" y="7035751"/>
            <a:ext cx="194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0217" y="3375991"/>
            <a:ext cx="49206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rgbClr val="424344"/>
                </a:solidFill>
                <a:latin typeface="Arial"/>
                <a:cs typeface="Arial"/>
              </a:rPr>
              <a:t>No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w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yo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ge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give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try!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105" y="915416"/>
            <a:ext cx="663765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1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anspa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enc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000" b="1" spc="-11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 all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friends!!)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02" y="1828369"/>
            <a:ext cx="8095615" cy="431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buClr>
                <a:srgbClr val="424344"/>
              </a:buClr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Preten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yo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u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are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424344"/>
                </a:solidFill>
                <a:latin typeface="Arial"/>
                <a:cs typeface="Arial"/>
              </a:rPr>
              <a:t>membe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f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public searching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fo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information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abou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t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data</a:t>
            </a:r>
            <a:r>
              <a:rPr sz="3200" spc="-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e</a:t>
            </a:r>
            <a:r>
              <a:rPr sz="3200" spc="-75" dirty="0">
                <a:solidFill>
                  <a:srgbClr val="424344"/>
                </a:solidFill>
                <a:latin typeface="Arial"/>
                <a:cs typeface="Arial"/>
              </a:rPr>
              <a:t>f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forts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 i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state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424344"/>
                </a:solidFill>
                <a:latin typeface="Arial"/>
                <a:cs typeface="Arial"/>
              </a:rPr>
              <a:t>you</a:t>
            </a:r>
            <a:r>
              <a:rPr sz="3200" spc="-15" dirty="0">
                <a:solidFill>
                  <a:srgbClr val="424344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424344"/>
                </a:solidFill>
                <a:latin typeface="Arial"/>
                <a:cs typeface="Arial"/>
              </a:rPr>
              <a:t>left.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80"/>
              </a:spcBef>
              <a:buClr>
                <a:srgbClr val="424344"/>
              </a:buClr>
              <a:buFont typeface="Arial"/>
              <a:buChar char="•"/>
              <a:tabLst>
                <a:tab pos="75565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easy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to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find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website?</a:t>
            </a:r>
            <a:endParaRPr sz="2800">
              <a:latin typeface="Arial"/>
              <a:cs typeface="Arial"/>
            </a:endParaRPr>
          </a:p>
          <a:p>
            <a:pPr marL="755650" marR="819785" lvl="1" indent="-285750">
              <a:lnSpc>
                <a:spcPct val="100000"/>
              </a:lnSpc>
              <a:spcBef>
                <a:spcPts val="670"/>
              </a:spcBef>
              <a:buClr>
                <a:srgbClr val="424344"/>
              </a:buClr>
              <a:buFont typeface="Arial"/>
              <a:buChar char="•"/>
              <a:tabLst>
                <a:tab pos="75565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Is there information on what data is being collected and why?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0"/>
              </a:spcBef>
              <a:buClr>
                <a:srgbClr val="424344"/>
              </a:buClr>
              <a:buFont typeface="Arial"/>
              <a:buChar char="•"/>
              <a:tabLst>
                <a:tab pos="755650" algn="l"/>
              </a:tabLst>
            </a:pP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an you find the information on data collection easily?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670"/>
              </a:spcBef>
              <a:buClr>
                <a:srgbClr val="424344"/>
              </a:buClr>
              <a:buFont typeface="Arial"/>
              <a:buChar char="•"/>
              <a:tabLst>
                <a:tab pos="75565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Is there a “search” feature on the site?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3085" y="6916116"/>
            <a:ext cx="194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9A9A9B"/>
                </a:solidFill>
                <a:latin typeface="Arial"/>
                <a:cs typeface="Arial"/>
              </a:rPr>
              <a:t>82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105" y="904938"/>
            <a:ext cx="22631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anspa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ency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2231" y="7035751"/>
            <a:ext cx="2203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9A9A9B"/>
                </a:solidFill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750" y="1808924"/>
            <a:ext cx="8049895" cy="440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1300" indent="-342900">
              <a:lnSpc>
                <a:spcPct val="80000"/>
              </a:lnSpc>
              <a:buClr>
                <a:srgbClr val="424344"/>
              </a:buClr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Can you locate information on data privacy and transparency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policies?</a:t>
            </a:r>
            <a:endParaRPr sz="2800">
              <a:latin typeface="Arial"/>
              <a:cs typeface="Arial"/>
            </a:endParaRPr>
          </a:p>
          <a:p>
            <a:pPr marL="355600" marR="340360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Is the information presented in a clea</a:t>
            </a:r>
            <a:r>
              <a:rPr sz="2800" spc="-155" dirty="0">
                <a:solidFill>
                  <a:srgbClr val="424344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, concise and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consistent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manner?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424344"/>
              </a:buClr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there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glossary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terms</a:t>
            </a:r>
            <a:r>
              <a:rPr sz="2800" spc="-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available?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Does the information address who has access to the data and for what purposes?</a:t>
            </a:r>
            <a:endParaRPr sz="2800">
              <a:latin typeface="Arial"/>
              <a:cs typeface="Arial"/>
            </a:endParaRPr>
          </a:p>
          <a:p>
            <a:pPr marL="355600" marR="144145" indent="-342900" algn="just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Contact information - Is</a:t>
            </a:r>
            <a:r>
              <a:rPr sz="2800" spc="-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there an email address and/or phone</a:t>
            </a:r>
            <a:r>
              <a:rPr sz="28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number if the public/parents want more information on these data systems</a:t>
            </a:r>
            <a:r>
              <a:rPr sz="2800" spc="-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24344"/>
                </a:solidFill>
                <a:latin typeface="Arial"/>
                <a:cs typeface="Arial"/>
              </a:rPr>
              <a:t>or their rights?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103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900" y="547877"/>
            <a:ext cx="2652522" cy="200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59" y="6649973"/>
            <a:ext cx="570737" cy="570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105" y="904938"/>
            <a:ext cx="387222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3200" b="1" spc="-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2231" y="7035751"/>
            <a:ext cx="2203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9A9A9B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750" y="1810867"/>
            <a:ext cx="8119109" cy="445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424344"/>
              </a:buClr>
              <a:buSzPct val="65384"/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Reflect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on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perspective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of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your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State</a:t>
            </a:r>
            <a:r>
              <a:rPr sz="2600" spc="-60" dirty="0">
                <a:solidFill>
                  <a:srgbClr val="424344"/>
                </a:solidFill>
                <a:latin typeface="Arial"/>
                <a:cs typeface="Arial"/>
              </a:rPr>
              <a:t>’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information and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what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qualities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want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your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stakeholders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to associate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with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424344"/>
                </a:solidFill>
                <a:latin typeface="Arial"/>
                <a:cs typeface="Arial"/>
              </a:rPr>
              <a:t>it.</a:t>
            </a:r>
            <a:endParaRPr sz="2600">
              <a:latin typeface="Arial"/>
              <a:cs typeface="Arial"/>
            </a:endParaRPr>
          </a:p>
          <a:p>
            <a:pPr marL="355600" marR="658495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5384"/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Consider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424344"/>
                </a:solidFill>
                <a:latin typeface="Arial"/>
                <a:cs typeface="Arial"/>
              </a:rPr>
              <a:t>how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might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be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able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to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improve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your State</a:t>
            </a:r>
            <a:r>
              <a:rPr sz="2600" spc="-60" dirty="0">
                <a:solidFill>
                  <a:srgbClr val="424344"/>
                </a:solidFill>
                <a:latin typeface="Arial"/>
                <a:cs typeface="Arial"/>
              </a:rPr>
              <a:t>’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</a:t>
            </a:r>
            <a:r>
              <a:rPr sz="2600" spc="2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transparenc</a:t>
            </a:r>
            <a:r>
              <a:rPr sz="2600" spc="-204" dirty="0">
                <a:solidFill>
                  <a:srgbClr val="424344"/>
                </a:solidFill>
                <a:latin typeface="Arial"/>
                <a:cs typeface="Arial"/>
              </a:rPr>
              <a:t>y</a:t>
            </a:r>
            <a:r>
              <a:rPr sz="2600" spc="-10" dirty="0">
                <a:solidFill>
                  <a:srgbClr val="424344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marR="398145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5384"/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Address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what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are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benefits</a:t>
            </a:r>
            <a:r>
              <a:rPr sz="2600" spc="2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of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your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data</a:t>
            </a:r>
            <a:r>
              <a:rPr sz="2600" spc="1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system and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the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information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obtained.</a:t>
            </a:r>
            <a:endParaRPr sz="2600">
              <a:latin typeface="Arial"/>
              <a:cs typeface="Arial"/>
            </a:endParaRPr>
          </a:p>
          <a:p>
            <a:pPr marL="355600" marR="15875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5384"/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Contemplate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producing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reports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and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70" dirty="0">
                <a:solidFill>
                  <a:srgbClr val="424344"/>
                </a:solidFill>
                <a:latin typeface="Arial"/>
                <a:cs typeface="Arial"/>
              </a:rPr>
              <a:t>F</a:t>
            </a:r>
            <a:r>
              <a:rPr sz="2600" spc="-20" dirty="0">
                <a:solidFill>
                  <a:srgbClr val="424344"/>
                </a:solidFill>
                <a:latin typeface="Arial"/>
                <a:cs typeface="Arial"/>
              </a:rPr>
              <a:t>AQs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to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address data</a:t>
            </a:r>
            <a:r>
              <a:rPr sz="2600" spc="2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transparency</a:t>
            </a:r>
            <a:r>
              <a:rPr sz="2600" spc="2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questions/concerns.</a:t>
            </a:r>
            <a:endParaRPr sz="2600">
              <a:latin typeface="Arial"/>
              <a:cs typeface="Arial"/>
            </a:endParaRPr>
          </a:p>
          <a:p>
            <a:pPr marL="355600" marR="659130" indent="-342900">
              <a:lnSpc>
                <a:spcPct val="80000"/>
              </a:lnSpc>
              <a:spcBef>
                <a:spcPts val="1200"/>
              </a:spcBef>
              <a:buClr>
                <a:srgbClr val="424344"/>
              </a:buClr>
              <a:buSzPct val="65384"/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Update</a:t>
            </a:r>
            <a:r>
              <a:rPr sz="2600" spc="20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information</a:t>
            </a:r>
            <a:r>
              <a:rPr sz="2600" spc="2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as</a:t>
            </a:r>
            <a:r>
              <a:rPr sz="2600" spc="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you</a:t>
            </a:r>
            <a:r>
              <a:rPr sz="2600" spc="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receive</a:t>
            </a:r>
            <a:r>
              <a:rPr sz="2600" spc="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feedback</a:t>
            </a:r>
            <a:r>
              <a:rPr sz="2600" spc="2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and requests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from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stakeholders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for</a:t>
            </a:r>
            <a:r>
              <a:rPr sz="2600" spc="15" dirty="0">
                <a:solidFill>
                  <a:srgbClr val="424344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424344"/>
                </a:solidFill>
                <a:latin typeface="Arial"/>
                <a:cs typeface="Arial"/>
              </a:rPr>
              <a:t>continuous improvement.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205" y="2584466"/>
            <a:ext cx="5882640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900" b="1" spc="-5" dirty="0">
                <a:latin typeface="Arial Black"/>
                <a:cs typeface="Arial Black"/>
              </a:rPr>
              <a:t>D</a:t>
            </a:r>
            <a:r>
              <a:rPr sz="4900" b="1" spc="-85" dirty="0">
                <a:latin typeface="Arial Black"/>
                <a:cs typeface="Arial Black"/>
              </a:rPr>
              <a:t>a</a:t>
            </a:r>
            <a:r>
              <a:rPr sz="4900" b="1" spc="-5" dirty="0">
                <a:latin typeface="Arial Black"/>
                <a:cs typeface="Arial Black"/>
              </a:rPr>
              <a:t>t</a:t>
            </a:r>
            <a:r>
              <a:rPr sz="4900" b="1" dirty="0">
                <a:latin typeface="Arial Black"/>
                <a:cs typeface="Arial Black"/>
              </a:rPr>
              <a:t>a</a:t>
            </a:r>
            <a:r>
              <a:rPr sz="4900" b="1" spc="-20" dirty="0">
                <a:latin typeface="Arial Black"/>
                <a:cs typeface="Arial Black"/>
              </a:rPr>
              <a:t> </a:t>
            </a:r>
            <a:r>
              <a:rPr sz="4900" b="1" spc="-5" dirty="0">
                <a:latin typeface="Arial Black"/>
                <a:cs typeface="Arial Black"/>
              </a:rPr>
              <a:t>G</a:t>
            </a:r>
            <a:r>
              <a:rPr sz="4900" b="1" spc="-170" dirty="0">
                <a:latin typeface="Arial Black"/>
                <a:cs typeface="Arial Black"/>
              </a:rPr>
              <a:t>o</a:t>
            </a:r>
            <a:r>
              <a:rPr sz="4900" b="1" spc="-130" dirty="0">
                <a:latin typeface="Arial Black"/>
                <a:cs typeface="Arial Black"/>
              </a:rPr>
              <a:t>v</a:t>
            </a:r>
            <a:r>
              <a:rPr sz="4900" b="1" dirty="0">
                <a:latin typeface="Arial Black"/>
                <a:cs typeface="Arial Black"/>
              </a:rPr>
              <a:t>e</a:t>
            </a:r>
            <a:r>
              <a:rPr sz="4900" b="1" spc="240" dirty="0">
                <a:latin typeface="Arial Black"/>
                <a:cs typeface="Arial Black"/>
              </a:rPr>
              <a:t>r</a:t>
            </a:r>
            <a:r>
              <a:rPr sz="4900" b="1" spc="-5" dirty="0">
                <a:latin typeface="Arial Black"/>
                <a:cs typeface="Arial Black"/>
              </a:rPr>
              <a:t>nance</a:t>
            </a:r>
            <a:endParaRPr sz="49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4900" b="1" dirty="0">
                <a:latin typeface="Arial Black"/>
                <a:cs typeface="Arial Black"/>
              </a:rPr>
              <a:t>&amp;</a:t>
            </a:r>
            <a:r>
              <a:rPr sz="4900" b="1" spc="5" dirty="0">
                <a:latin typeface="Arial Black"/>
                <a:cs typeface="Arial Black"/>
              </a:rPr>
              <a:t> </a:t>
            </a:r>
            <a:r>
              <a:rPr sz="4900" b="1" spc="-5" dirty="0">
                <a:latin typeface="Arial Black"/>
                <a:cs typeface="Arial Black"/>
              </a:rPr>
              <a:t>Priva</a:t>
            </a:r>
            <a:r>
              <a:rPr sz="4900" b="1" spc="-90" dirty="0">
                <a:latin typeface="Arial Black"/>
                <a:cs typeface="Arial Black"/>
              </a:rPr>
              <a:t>c</a:t>
            </a:r>
            <a:r>
              <a:rPr sz="4900" b="1" dirty="0">
                <a:latin typeface="Arial Black"/>
                <a:cs typeface="Arial Black"/>
              </a:rPr>
              <a:t>y</a:t>
            </a:r>
            <a:endParaRPr sz="4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750" dirty="0"/>
              <a:t>85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2958338" y="4867238"/>
            <a:ext cx="3856990" cy="125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809" marR="5080" indent="-499109">
              <a:lnSpc>
                <a:spcPct val="100000"/>
              </a:lnSpc>
            </a:pP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Joyce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Popp,</a:t>
            </a:r>
            <a:r>
              <a:rPr sz="4400" i="1" spc="2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P</a:t>
            </a:r>
            <a:r>
              <a:rPr sz="4400" i="1" spc="-355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AC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 Support</a:t>
            </a:r>
            <a:r>
              <a:rPr sz="4400" i="1" spc="-60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515" dirty="0">
                <a:solidFill>
                  <a:srgbClr val="002596"/>
                </a:solidFill>
                <a:latin typeface="Arial Narrow"/>
                <a:cs typeface="Arial Narrow"/>
              </a:rPr>
              <a:t>T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eam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Benefit</a:t>
            </a:r>
            <a:r>
              <a:rPr dirty="0"/>
              <a:t>s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70" dirty="0"/>
              <a:t> </a:t>
            </a: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G</a:t>
            </a:r>
            <a:r>
              <a:rPr spc="-105" dirty="0"/>
              <a:t>o</a:t>
            </a:r>
            <a:r>
              <a:rPr spc="-85" dirty="0"/>
              <a:t>v</a:t>
            </a:r>
            <a:r>
              <a:rPr spc="-5" dirty="0"/>
              <a:t>e</a:t>
            </a:r>
            <a:r>
              <a:rPr spc="150" dirty="0"/>
              <a:t>r</a:t>
            </a:r>
            <a:r>
              <a:rPr spc="-5" dirty="0"/>
              <a:t>nance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750" dirty="0"/>
              <a:t>86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489202" y="1934053"/>
            <a:ext cx="7060565" cy="391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tabLst>
                <a:tab pos="4907915" algn="l"/>
              </a:tabLst>
            </a:pPr>
            <a:r>
              <a:rPr sz="2800" spc="13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800" dirty="0">
                <a:latin typeface="Arial Narrow"/>
                <a:cs typeface="Arial Narrow"/>
              </a:rPr>
              <a:t>Data Governance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is an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organizational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approach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to </a:t>
            </a:r>
            <a:r>
              <a:rPr sz="2800" spc="-5" dirty="0">
                <a:latin typeface="Arial Narrow"/>
                <a:cs typeface="Arial Narrow"/>
              </a:rPr>
              <a:t>dat</a:t>
            </a:r>
            <a:r>
              <a:rPr sz="2800" dirty="0">
                <a:latin typeface="Arial Narrow"/>
                <a:cs typeface="Arial Narrow"/>
              </a:rPr>
              <a:t>a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an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informatio</a:t>
            </a:r>
            <a:r>
              <a:rPr sz="2800" dirty="0">
                <a:latin typeface="Arial Narrow"/>
                <a:cs typeface="Arial Narrow"/>
              </a:rPr>
              <a:t>n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management</a:t>
            </a:r>
            <a:r>
              <a:rPr sz="2800" dirty="0">
                <a:latin typeface="Arial Narrow"/>
                <a:cs typeface="Arial Narrow"/>
              </a:rPr>
              <a:t>.	</a:t>
            </a:r>
            <a:r>
              <a:rPr sz="2800" spc="-5" dirty="0">
                <a:latin typeface="Arial Narrow"/>
                <a:cs typeface="Arial Narrow"/>
              </a:rPr>
              <a:t>Benefit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include:</a:t>
            </a:r>
            <a:endParaRPr sz="2800">
              <a:latin typeface="Arial Narrow"/>
              <a:cs typeface="Arial Narrow"/>
            </a:endParaRPr>
          </a:p>
          <a:p>
            <a:pPr marL="527050" marR="683895" indent="-171450">
              <a:lnSpc>
                <a:spcPct val="100000"/>
              </a:lnSpc>
              <a:spcBef>
                <a:spcPts val="61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550" dirty="0">
                <a:latin typeface="Arial Narrow"/>
                <a:cs typeface="Arial Narrow"/>
              </a:rPr>
              <a:t>Increased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consistency</a:t>
            </a:r>
            <a:r>
              <a:rPr sz="2550" spc="3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and confidence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in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decision </a:t>
            </a:r>
            <a:r>
              <a:rPr sz="2550" spc="-5" dirty="0">
                <a:latin typeface="Arial Narrow"/>
                <a:cs typeface="Arial Narrow"/>
              </a:rPr>
              <a:t>making</a:t>
            </a:r>
            <a:endParaRPr sz="255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61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550" dirty="0">
                <a:latin typeface="Arial Narrow"/>
                <a:cs typeface="Arial Narrow"/>
              </a:rPr>
              <a:t>Decreased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risk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of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compliance</a:t>
            </a:r>
            <a:r>
              <a:rPr sz="2550" spc="1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issues</a:t>
            </a:r>
            <a:endParaRPr sz="255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61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550" dirty="0">
                <a:latin typeface="Arial Narrow"/>
                <a:cs typeface="Arial Narrow"/>
              </a:rPr>
              <a:t>Improved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data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security</a:t>
            </a:r>
            <a:endParaRPr sz="255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61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550" dirty="0">
                <a:latin typeface="Arial Narrow"/>
                <a:cs typeface="Arial Narrow"/>
              </a:rPr>
              <a:t>Designated</a:t>
            </a:r>
            <a:r>
              <a:rPr sz="2550" spc="1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accountability</a:t>
            </a:r>
            <a:r>
              <a:rPr sz="2550" spc="1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for</a:t>
            </a:r>
            <a:r>
              <a:rPr sz="2550" spc="1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information</a:t>
            </a:r>
            <a:r>
              <a:rPr sz="2550" spc="1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quality</a:t>
            </a:r>
            <a:endParaRPr sz="2550">
              <a:latin typeface="Arial Narrow"/>
              <a:cs typeface="Arial Narrow"/>
            </a:endParaRPr>
          </a:p>
          <a:p>
            <a:pPr marL="527050" marR="259079" indent="-171450">
              <a:lnSpc>
                <a:spcPct val="100000"/>
              </a:lnSpc>
              <a:spcBef>
                <a:spcPts val="61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550" dirty="0">
                <a:latin typeface="Arial Narrow"/>
                <a:cs typeface="Arial Narrow"/>
              </a:rPr>
              <a:t>Minimized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or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elimination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of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re-work</a:t>
            </a:r>
            <a:r>
              <a:rPr sz="2550" spc="20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and/or</a:t>
            </a:r>
            <a:r>
              <a:rPr sz="2550" spc="5" dirty="0">
                <a:latin typeface="Arial Narrow"/>
                <a:cs typeface="Arial Narrow"/>
              </a:rPr>
              <a:t> </a:t>
            </a:r>
            <a:r>
              <a:rPr sz="2550" dirty="0">
                <a:latin typeface="Arial Narrow"/>
                <a:cs typeface="Arial Narrow"/>
              </a:rPr>
              <a:t>duplicative </a:t>
            </a:r>
            <a:r>
              <a:rPr sz="2550" spc="-5" dirty="0">
                <a:latin typeface="Arial Narrow"/>
                <a:cs typeface="Arial Narrow"/>
              </a:rPr>
              <a:t>systems/dat</a:t>
            </a:r>
            <a:r>
              <a:rPr sz="2550" dirty="0">
                <a:latin typeface="Arial Narrow"/>
                <a:cs typeface="Arial Narrow"/>
              </a:rPr>
              <a:t>a</a:t>
            </a:r>
            <a:r>
              <a:rPr sz="2550" spc="30" dirty="0">
                <a:latin typeface="Arial Narrow"/>
                <a:cs typeface="Arial Narrow"/>
              </a:rPr>
              <a:t> </a:t>
            </a:r>
            <a:r>
              <a:rPr sz="2550" spc="-5" dirty="0">
                <a:latin typeface="Arial Narrow"/>
                <a:cs typeface="Arial Narrow"/>
              </a:rPr>
              <a:t>collection</a:t>
            </a:r>
            <a:endParaRPr sz="25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marR="5080">
              <a:lnSpc>
                <a:spcPct val="100000"/>
              </a:lnSpc>
            </a:pP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5" dirty="0"/>
              <a:t> </a:t>
            </a:r>
            <a:r>
              <a:rPr spc="-5" dirty="0"/>
              <a:t>G</a:t>
            </a:r>
            <a:r>
              <a:rPr spc="-105" dirty="0"/>
              <a:t>o</a:t>
            </a:r>
            <a:r>
              <a:rPr spc="-85" dirty="0"/>
              <a:t>v</a:t>
            </a:r>
            <a:r>
              <a:rPr spc="-5" dirty="0"/>
              <a:t>e</a:t>
            </a:r>
            <a:r>
              <a:rPr spc="150" dirty="0"/>
              <a:t>r</a:t>
            </a:r>
            <a:r>
              <a:rPr spc="-5" dirty="0"/>
              <a:t>nanc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P</a:t>
            </a:r>
            <a:r>
              <a:rPr spc="45" dirty="0"/>
              <a:t>r</a:t>
            </a:r>
            <a:r>
              <a:rPr spc="-5" dirty="0"/>
              <a:t>o</a:t>
            </a:r>
            <a:r>
              <a:rPr spc="50" dirty="0"/>
              <a:t>gr</a:t>
            </a:r>
            <a:r>
              <a:rPr spc="-5" dirty="0"/>
              <a:t>am: Scope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750" dirty="0"/>
              <a:t>87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642364" y="2390491"/>
            <a:ext cx="6543675" cy="37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</a:pPr>
            <a:r>
              <a:rPr sz="2800" spc="13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800" spc="-5" dirty="0">
                <a:latin typeface="Arial Narrow"/>
                <a:cs typeface="Arial Narrow"/>
              </a:rPr>
              <a:t>Scop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 o</a:t>
            </a:r>
            <a:r>
              <a:rPr sz="2800" dirty="0">
                <a:latin typeface="Arial Narrow"/>
                <a:cs typeface="Arial Narrow"/>
              </a:rPr>
              <a:t>f</a:t>
            </a:r>
            <a:r>
              <a:rPr sz="2800" spc="-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</a:t>
            </a:r>
            <a:r>
              <a:rPr sz="2800" spc="-5" dirty="0">
                <a:latin typeface="Arial Narrow"/>
                <a:cs typeface="Arial Narrow"/>
              </a:rPr>
              <a:t> Dat</a:t>
            </a:r>
            <a:r>
              <a:rPr sz="2800" dirty="0">
                <a:latin typeface="Arial Narrow"/>
                <a:cs typeface="Arial Narrow"/>
              </a:rPr>
              <a:t>a</a:t>
            </a:r>
            <a:r>
              <a:rPr sz="2800" spc="-5" dirty="0">
                <a:latin typeface="Arial Narrow"/>
                <a:cs typeface="Arial Narrow"/>
              </a:rPr>
              <a:t> Governanc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 progra</a:t>
            </a:r>
            <a:r>
              <a:rPr sz="2800" dirty="0">
                <a:latin typeface="Arial Narrow"/>
                <a:cs typeface="Arial Narrow"/>
              </a:rPr>
              <a:t>m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wit</a:t>
            </a:r>
            <a:r>
              <a:rPr sz="2800" dirty="0">
                <a:latin typeface="Arial Narrow"/>
                <a:cs typeface="Arial Narrow"/>
              </a:rPr>
              <a:t>h</a:t>
            </a:r>
            <a:r>
              <a:rPr sz="2800" spc="-5" dirty="0">
                <a:latin typeface="Arial Narrow"/>
                <a:cs typeface="Arial Narrow"/>
              </a:rPr>
              <a:t> focus </a:t>
            </a:r>
            <a:r>
              <a:rPr sz="2800" dirty="0">
                <a:latin typeface="Arial Narrow"/>
                <a:cs typeface="Arial Narrow"/>
              </a:rPr>
              <a:t>on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privac</a:t>
            </a:r>
            <a:r>
              <a:rPr sz="2800" spc="-170" dirty="0">
                <a:latin typeface="Arial Narrow"/>
                <a:cs typeface="Arial Narrow"/>
              </a:rPr>
              <a:t>y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compliance,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and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security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includes:</a:t>
            </a:r>
            <a:endParaRPr sz="28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400" spc="-5" dirty="0">
                <a:latin typeface="Arial Narrow"/>
                <a:cs typeface="Arial Narrow"/>
              </a:rPr>
              <a:t>Protectio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sensitiv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data</a:t>
            </a:r>
            <a:endParaRPr sz="24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400" spc="-75" dirty="0">
                <a:latin typeface="Arial Narrow"/>
                <a:cs typeface="Arial Narrow"/>
              </a:rPr>
              <a:t>V</a:t>
            </a:r>
            <a:r>
              <a:rPr sz="2400" spc="-5" dirty="0">
                <a:latin typeface="Arial Narrow"/>
                <a:cs typeface="Arial Narrow"/>
              </a:rPr>
              <a:t>ulnerabilit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assessmen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ris</a:t>
            </a:r>
            <a:r>
              <a:rPr sz="2400" dirty="0">
                <a:latin typeface="Arial Narrow"/>
                <a:cs typeface="Arial Narrow"/>
              </a:rPr>
              <a:t>k </a:t>
            </a:r>
            <a:r>
              <a:rPr sz="2400" spc="-5" dirty="0">
                <a:latin typeface="Arial Narrow"/>
                <a:cs typeface="Arial Narrow"/>
              </a:rPr>
              <a:t>mitigation</a:t>
            </a:r>
            <a:endParaRPr sz="2400">
              <a:latin typeface="Arial Narrow"/>
              <a:cs typeface="Arial Narrow"/>
            </a:endParaRPr>
          </a:p>
          <a:p>
            <a:pPr marL="527050" marR="1219835" indent="-1714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400" spc="-5" dirty="0">
                <a:latin typeface="Arial Narrow"/>
                <a:cs typeface="Arial Narrow"/>
              </a:rPr>
              <a:t>Enforcemen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regulator</a:t>
            </a:r>
            <a:r>
              <a:rPr sz="2400" spc="-14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contractual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 </a:t>
            </a:r>
            <a:r>
              <a:rPr sz="2400" dirty="0">
                <a:latin typeface="Arial Narrow"/>
                <a:cs typeface="Arial Narrow"/>
              </a:rPr>
              <a:t>architectural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compliance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requirements</a:t>
            </a:r>
            <a:endParaRPr sz="2400">
              <a:latin typeface="Arial Narrow"/>
              <a:cs typeface="Arial Narrow"/>
            </a:endParaRPr>
          </a:p>
          <a:p>
            <a:pPr marL="527050" marR="528320" indent="-1714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400" dirty="0">
                <a:latin typeface="Arial Narrow"/>
                <a:cs typeface="Arial Narrow"/>
              </a:rPr>
              <a:t>Identification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stakeholders,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decision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rights,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and accountabilities</a:t>
            </a:r>
            <a:endParaRPr sz="24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400" dirty="0">
                <a:latin typeface="Arial Narrow"/>
                <a:cs typeface="Arial Narrow"/>
              </a:rPr>
              <a:t>Access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Management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420" y="738198"/>
            <a:ext cx="565658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G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nanc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P</a:t>
            </a:r>
            <a:r>
              <a:rPr sz="3000" b="1" spc="4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o</a:t>
            </a:r>
            <a:r>
              <a:rPr sz="3000" b="1" spc="50" dirty="0">
                <a:latin typeface="Arial Black"/>
                <a:cs typeface="Arial Black"/>
              </a:rPr>
              <a:t>gr</a:t>
            </a:r>
            <a:r>
              <a:rPr sz="3000" b="1" spc="-5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m </a:t>
            </a:r>
            <a:r>
              <a:rPr sz="3000" b="1" spc="-5" dirty="0">
                <a:latin typeface="Arial Black"/>
                <a:cs typeface="Arial Black"/>
              </a:rPr>
              <a:t>Implement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t</a:t>
            </a:r>
            <a:r>
              <a:rPr sz="3000" b="1" spc="-5" dirty="0">
                <a:latin typeface="Arial Black"/>
                <a:cs typeface="Arial Black"/>
              </a:rPr>
              <a:t>ion</a:t>
            </a:r>
            <a:r>
              <a:rPr sz="3000" b="1" dirty="0">
                <a:latin typeface="Arial Black"/>
                <a:cs typeface="Arial Black"/>
              </a:rPr>
              <a:t>: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Steps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0602" y="1681456"/>
            <a:ext cx="7294245" cy="547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Decision-making</a:t>
            </a:r>
            <a:r>
              <a:rPr sz="2700" spc="3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authority</a:t>
            </a:r>
            <a:endParaRPr sz="2700">
              <a:latin typeface="Arial Narrow"/>
              <a:cs typeface="Arial Narrow"/>
            </a:endParaRPr>
          </a:p>
          <a:p>
            <a:pPr marL="527050" marR="324485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Establish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organizational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structure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with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di</a:t>
            </a:r>
            <a:r>
              <a:rPr sz="2300" spc="-45" dirty="0">
                <a:latin typeface="Arial Narrow"/>
                <a:cs typeface="Arial Narrow"/>
              </a:rPr>
              <a:t>f</a:t>
            </a:r>
            <a:r>
              <a:rPr sz="2300" spc="-15" dirty="0">
                <a:latin typeface="Arial Narrow"/>
                <a:cs typeface="Arial Narrow"/>
              </a:rPr>
              <a:t>f</a:t>
            </a:r>
            <a:r>
              <a:rPr sz="2300" spc="-10" dirty="0">
                <a:latin typeface="Arial Narrow"/>
                <a:cs typeface="Arial Narrow"/>
              </a:rPr>
              <a:t>erent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levels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 governance,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specific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roles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responsibilities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at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each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level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Standard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policies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&amp;</a:t>
            </a:r>
            <a:r>
              <a:rPr sz="2700" spc="-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procedures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Adopt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enforce </a:t>
            </a:r>
            <a:r>
              <a:rPr sz="2300" spc="-15" dirty="0">
                <a:latin typeface="Arial Narrow"/>
                <a:cs typeface="Arial Narrow"/>
              </a:rPr>
              <a:t>a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written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governance plan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inventory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Conduct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inventory of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all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that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require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protection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content</a:t>
            </a:r>
            <a:endParaRPr sz="2700">
              <a:latin typeface="Arial Narrow"/>
              <a:cs typeface="Arial Narrow"/>
            </a:endParaRPr>
          </a:p>
          <a:p>
            <a:pPr marL="527050" marR="508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Identify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purposes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for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which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are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collected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justify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 collection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sensitive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records</a:t>
            </a:r>
            <a:endParaRPr sz="2700">
              <a:latin typeface="Arial Narrow"/>
              <a:cs typeface="Arial Narrow"/>
            </a:endParaRPr>
          </a:p>
          <a:p>
            <a:pPr marL="527050" marR="1524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Specific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activities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related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to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handling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to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compliance with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security policies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5569" y="6941852"/>
            <a:ext cx="13208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latin typeface="Arial"/>
                <a:cs typeface="Arial"/>
              </a:rPr>
              <a:t>88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701" y="793824"/>
            <a:ext cx="715962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G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nanc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P</a:t>
            </a:r>
            <a:r>
              <a:rPr sz="3000" b="1" spc="4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o</a:t>
            </a:r>
            <a:r>
              <a:rPr sz="3000" b="1" spc="50" dirty="0">
                <a:latin typeface="Arial Black"/>
                <a:cs typeface="Arial Black"/>
              </a:rPr>
              <a:t>gr</a:t>
            </a:r>
            <a:r>
              <a:rPr sz="3000" b="1" spc="-5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m </a:t>
            </a:r>
            <a:r>
              <a:rPr sz="3000" b="1" spc="-5" dirty="0">
                <a:latin typeface="Arial Black"/>
                <a:cs typeface="Arial Black"/>
              </a:rPr>
              <a:t>Implement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dirty="0">
                <a:latin typeface="Arial Black"/>
                <a:cs typeface="Arial Black"/>
              </a:rPr>
              <a:t>t</a:t>
            </a:r>
            <a:r>
              <a:rPr sz="3000" b="1" spc="-5" dirty="0">
                <a:latin typeface="Arial Black"/>
                <a:cs typeface="Arial Black"/>
              </a:rPr>
              <a:t>ion</a:t>
            </a:r>
            <a:r>
              <a:rPr sz="3000" b="1" dirty="0">
                <a:latin typeface="Arial Black"/>
                <a:cs typeface="Arial Black"/>
              </a:rPr>
              <a:t>: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Step</a:t>
            </a:r>
            <a:r>
              <a:rPr sz="3000" b="1" dirty="0">
                <a:latin typeface="Arial Black"/>
                <a:cs typeface="Arial Black"/>
              </a:rPr>
              <a:t>s</a:t>
            </a:r>
            <a:r>
              <a:rPr sz="3000" b="1" spc="10" dirty="0">
                <a:latin typeface="Arial Black"/>
                <a:cs typeface="Arial Black"/>
              </a:rPr>
              <a:t> </a:t>
            </a:r>
            <a:r>
              <a:rPr sz="3000" b="1" dirty="0">
                <a:latin typeface="Arial Black"/>
                <a:cs typeface="Arial Black"/>
              </a:rPr>
              <a:t>–</a:t>
            </a:r>
            <a:r>
              <a:rPr sz="3000" b="1" spc="-5" dirty="0">
                <a:latin typeface="Arial Black"/>
                <a:cs typeface="Arial Black"/>
              </a:rPr>
              <a:t> cont.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750" dirty="0"/>
              <a:t>89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545589" y="1723365"/>
            <a:ext cx="7023100" cy="491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quality</a:t>
            </a:r>
            <a:endParaRPr sz="2700">
              <a:latin typeface="Arial Narrow"/>
              <a:cs typeface="Arial Narrow"/>
            </a:endParaRPr>
          </a:p>
          <a:p>
            <a:pPr marL="527050" marR="317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that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are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accurate,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relevant,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timel</a:t>
            </a:r>
            <a:r>
              <a:rPr sz="2300" spc="-150" dirty="0">
                <a:latin typeface="Arial Narrow"/>
                <a:cs typeface="Arial Narrow"/>
              </a:rPr>
              <a:t>y</a:t>
            </a:r>
            <a:r>
              <a:rPr sz="2300" spc="-10" dirty="0">
                <a:latin typeface="Arial Narrow"/>
                <a:cs typeface="Arial Narrow"/>
              </a:rPr>
              <a:t>,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complete for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purposes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they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are collected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access</a:t>
            </a:r>
            <a:endParaRPr sz="2700">
              <a:latin typeface="Arial Narrow"/>
              <a:cs typeface="Arial Narrow"/>
            </a:endParaRPr>
          </a:p>
          <a:p>
            <a:pPr marL="527050" marR="56388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Define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assign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di</a:t>
            </a:r>
            <a:r>
              <a:rPr sz="2300" spc="-45" dirty="0">
                <a:latin typeface="Arial Narrow"/>
                <a:cs typeface="Arial Narrow"/>
              </a:rPr>
              <a:t>f</a:t>
            </a:r>
            <a:r>
              <a:rPr sz="2300" spc="-15" dirty="0">
                <a:latin typeface="Arial Narrow"/>
                <a:cs typeface="Arial Narrow"/>
              </a:rPr>
              <a:t>f</a:t>
            </a:r>
            <a:r>
              <a:rPr sz="2300" spc="-10" dirty="0">
                <a:latin typeface="Arial Narrow"/>
                <a:cs typeface="Arial Narrow"/>
              </a:rPr>
              <a:t>erentiated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levels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access</a:t>
            </a:r>
            <a:r>
              <a:rPr sz="2300" spc="-2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to individuals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based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on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their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roles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responsibilities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security</a:t>
            </a:r>
            <a:endParaRPr sz="2700">
              <a:latin typeface="Arial Narrow"/>
              <a:cs typeface="Arial Narrow"/>
            </a:endParaRPr>
          </a:p>
          <a:p>
            <a:pPr marL="527050" marR="508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security of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sensitive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by mitigating</a:t>
            </a:r>
            <a:r>
              <a:rPr sz="2300" spc="2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risks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 unauthorized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disclosure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dissemination</a:t>
            </a:r>
            <a:endParaRPr sz="2700">
              <a:latin typeface="Arial Narrow"/>
              <a:cs typeface="Arial Narrow"/>
            </a:endParaRPr>
          </a:p>
          <a:p>
            <a:pPr marL="527050" marR="9144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that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sharing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reporting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activities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comply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with federal,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state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local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laws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5080">
              <a:lnSpc>
                <a:spcPct val="100000"/>
              </a:lnSpc>
            </a:pPr>
            <a:r>
              <a:rPr spc="-5" dirty="0"/>
              <a:t>Ea</a:t>
            </a:r>
            <a:r>
              <a:rPr spc="100" dirty="0"/>
              <a:t>r</a:t>
            </a:r>
            <a:r>
              <a:rPr spc="55" dirty="0"/>
              <a:t>l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Childhoo</a:t>
            </a:r>
            <a:r>
              <a:rPr dirty="0"/>
              <a:t>d</a:t>
            </a:r>
            <a:r>
              <a:rPr spc="5" dirty="0"/>
              <a:t> </a:t>
            </a:r>
            <a:r>
              <a:rPr spc="-5" dirty="0"/>
              <a:t>Educ</a:t>
            </a:r>
            <a:r>
              <a:rPr spc="-60" dirty="0"/>
              <a:t>a</a:t>
            </a:r>
            <a:r>
              <a:rPr spc="-5" dirty="0"/>
              <a:t>tion P</a:t>
            </a:r>
            <a:r>
              <a:rPr spc="45" dirty="0"/>
              <a:t>r</a:t>
            </a:r>
            <a:r>
              <a:rPr spc="-5" dirty="0"/>
              <a:t>o</a:t>
            </a:r>
            <a:r>
              <a:rPr spc="50" dirty="0"/>
              <a:t>gr</a:t>
            </a:r>
            <a:r>
              <a:rPr spc="-5" dirty="0"/>
              <a:t>a</a:t>
            </a:r>
            <a:r>
              <a:rPr dirty="0"/>
              <a:t>m</a:t>
            </a:r>
            <a:r>
              <a:rPr spc="1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83705" cy="487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075" indent="-333375">
              <a:lnSpc>
                <a:spcPct val="100000"/>
              </a:lnSpc>
              <a:buFont typeface="Arial Narrow"/>
              <a:buAutoNum type="alphaUcParenR" startAt="3"/>
              <a:tabLst>
                <a:tab pos="346710" algn="l"/>
              </a:tabLst>
            </a:pP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that—</a:t>
            </a:r>
            <a:endParaRPr sz="2400">
              <a:latin typeface="Arial Narrow"/>
              <a:cs typeface="Arial Narrow"/>
            </a:endParaRPr>
          </a:p>
          <a:p>
            <a:pPr marL="755650" marR="556260" lvl="1" indent="-285750">
              <a:lnSpc>
                <a:spcPct val="100000"/>
              </a:lnSpc>
              <a:spcBef>
                <a:spcPts val="17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(i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-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serve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childre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fro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birt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throug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ag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si</a:t>
            </a:r>
            <a:r>
              <a:rPr sz="2400" dirty="0">
                <a:latin typeface="Arial Narrow"/>
                <a:cs typeface="Arial Narrow"/>
              </a:rPr>
              <a:t>x </a:t>
            </a:r>
            <a:r>
              <a:rPr sz="2400" spc="-5" dirty="0">
                <a:latin typeface="Arial Narrow"/>
                <a:cs typeface="Arial Narrow"/>
              </a:rPr>
              <a:t>that addresse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children'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cognitiv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(including language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earl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literac</a:t>
            </a:r>
            <a:r>
              <a:rPr sz="2400" spc="-14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earl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mathematics), social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emotional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physica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development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(ii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-5" dirty="0">
                <a:latin typeface="Arial Narrow"/>
                <a:cs typeface="Arial Narrow"/>
              </a:rPr>
              <a:t> i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–</a:t>
            </a:r>
            <a:endParaRPr sz="2400">
              <a:latin typeface="Arial Narrow"/>
              <a:cs typeface="Arial Narrow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(I</a:t>
            </a:r>
            <a:r>
              <a:rPr sz="2400" dirty="0">
                <a:latin typeface="Arial Narrow"/>
                <a:cs typeface="Arial Narrow"/>
              </a:rPr>
              <a:t>) a </a:t>
            </a:r>
            <a:r>
              <a:rPr sz="2400" spc="-5" dirty="0">
                <a:latin typeface="Arial Narrow"/>
                <a:cs typeface="Arial Narrow"/>
              </a:rPr>
              <a:t>Stat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pre-kindergarte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program;</a:t>
            </a:r>
            <a:endParaRPr sz="2400">
              <a:latin typeface="Arial Narrow"/>
              <a:cs typeface="Arial Narrow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(II</a:t>
            </a:r>
            <a:r>
              <a:rPr sz="2400" dirty="0">
                <a:latin typeface="Arial Narrow"/>
                <a:cs typeface="Arial Narrow"/>
              </a:rPr>
              <a:t>) 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authorize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sectio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61</a:t>
            </a:r>
            <a:r>
              <a:rPr sz="2400" dirty="0">
                <a:latin typeface="Arial Narrow"/>
                <a:cs typeface="Arial Narrow"/>
              </a:rPr>
              <a:t>9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 </a:t>
            </a:r>
            <a:r>
              <a:rPr sz="2400" spc="-5" dirty="0">
                <a:latin typeface="Arial Narrow"/>
                <a:cs typeface="Arial Narrow"/>
              </a:rPr>
              <a:t>part 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of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the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Individuals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Disabilities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Act </a:t>
            </a:r>
            <a:r>
              <a:rPr sz="2400" spc="-5" dirty="0">
                <a:latin typeface="Arial Narrow"/>
                <a:cs typeface="Arial Narrow"/>
              </a:rPr>
              <a:t>[2</a:t>
            </a:r>
            <a:r>
              <a:rPr sz="2400" dirty="0">
                <a:latin typeface="Arial Narrow"/>
                <a:cs typeface="Arial Narrow"/>
              </a:rPr>
              <a:t>0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USC</a:t>
            </a:r>
            <a:r>
              <a:rPr sz="2400" dirty="0">
                <a:latin typeface="Arial Narrow"/>
                <a:cs typeface="Arial Narrow"/>
              </a:rPr>
              <a:t>S §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141</a:t>
            </a:r>
            <a:r>
              <a:rPr sz="2400" dirty="0">
                <a:latin typeface="Arial Narrow"/>
                <a:cs typeface="Arial Narrow"/>
              </a:rPr>
              <a:t>9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§</a:t>
            </a:r>
            <a:r>
              <a:rPr sz="2400" dirty="0">
                <a:latin typeface="Arial Narrow"/>
                <a:cs typeface="Arial Narrow"/>
              </a:rPr>
              <a:t>§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143</a:t>
            </a:r>
            <a:r>
              <a:rPr sz="2400" dirty="0">
                <a:latin typeface="Arial Narrow"/>
                <a:cs typeface="Arial Narrow"/>
              </a:rPr>
              <a:t>1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seq.]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or</a:t>
            </a:r>
            <a:endParaRPr sz="2400">
              <a:latin typeface="Arial Narrow"/>
              <a:cs typeface="Arial Narrow"/>
            </a:endParaRPr>
          </a:p>
          <a:p>
            <a:pPr marL="1155700" marR="494030" lvl="2" indent="-22860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 Narrow"/>
                <a:cs typeface="Arial Narrow"/>
              </a:rPr>
              <a:t>(III</a:t>
            </a:r>
            <a:r>
              <a:rPr sz="2400" dirty="0">
                <a:latin typeface="Arial Narrow"/>
                <a:cs typeface="Arial Narrow"/>
              </a:rPr>
              <a:t>)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progra</a:t>
            </a:r>
            <a:r>
              <a:rPr sz="2400" dirty="0">
                <a:latin typeface="Arial Narrow"/>
                <a:cs typeface="Arial Narrow"/>
              </a:rPr>
              <a:t>m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operate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educational </a:t>
            </a:r>
            <a:r>
              <a:rPr sz="2400" dirty="0">
                <a:latin typeface="Arial Narrow"/>
                <a:cs typeface="Arial Narrow"/>
              </a:rPr>
              <a:t>agenc</a:t>
            </a:r>
            <a:r>
              <a:rPr sz="2400" spc="-145" dirty="0">
                <a:latin typeface="Arial Narrow"/>
                <a:cs typeface="Arial Narrow"/>
              </a:rPr>
              <a:t>y</a:t>
            </a:r>
            <a:r>
              <a:rPr sz="2400" dirty="0">
                <a:latin typeface="Arial Narrow"/>
                <a:cs typeface="Arial Narrow"/>
              </a:rPr>
              <a:t>.”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9148" y="793824"/>
            <a:ext cx="602805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G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nanc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Committee </a:t>
            </a:r>
            <a:r>
              <a:rPr sz="3000" b="1" spc="-100" dirty="0">
                <a:latin typeface="Arial Black"/>
                <a:cs typeface="Arial Black"/>
              </a:rPr>
              <a:t>K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y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dirty="0">
                <a:latin typeface="Arial Black"/>
                <a:cs typeface="Arial Black"/>
              </a:rPr>
              <a:t>Dri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70" dirty="0">
                <a:latin typeface="Arial Black"/>
                <a:cs typeface="Arial Black"/>
              </a:rPr>
              <a:t>r</a:t>
            </a:r>
            <a:r>
              <a:rPr sz="3000" b="1" dirty="0">
                <a:latin typeface="Arial Black"/>
                <a:cs typeface="Arial Black"/>
              </a:rPr>
              <a:t>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750" dirty="0"/>
              <a:t>90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962660" y="1811758"/>
            <a:ext cx="8002270" cy="489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Information</a:t>
            </a:r>
            <a:r>
              <a:rPr sz="2700" spc="-20" dirty="0">
                <a:latin typeface="Arial Narrow"/>
                <a:cs typeface="Arial Narrow"/>
              </a:rPr>
              <a:t> </a:t>
            </a:r>
            <a:r>
              <a:rPr sz="2700" spc="-250" dirty="0">
                <a:latin typeface="Arial Narrow"/>
                <a:cs typeface="Arial Narrow"/>
              </a:rPr>
              <a:t>T</a:t>
            </a:r>
            <a:r>
              <a:rPr sz="2700" spc="-5" dirty="0">
                <a:latin typeface="Arial Narrow"/>
                <a:cs typeface="Arial Narrow"/>
              </a:rPr>
              <a:t>e</a:t>
            </a:r>
            <a:r>
              <a:rPr sz="2700" dirty="0">
                <a:latin typeface="Arial Narrow"/>
                <a:cs typeface="Arial Narrow"/>
              </a:rPr>
              <a:t>chnology</a:t>
            </a:r>
            <a:r>
              <a:rPr sz="2700" spc="2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should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NEVER drive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systems</a:t>
            </a:r>
            <a:endParaRPr sz="2700">
              <a:latin typeface="Arial Narrow"/>
              <a:cs typeface="Arial Narrow"/>
            </a:endParaRPr>
          </a:p>
          <a:p>
            <a:pPr marL="527050" marR="65913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5" dirty="0">
                <a:latin typeface="Arial Narrow"/>
                <a:cs typeface="Arial Narrow"/>
              </a:rPr>
              <a:t>Program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expertise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needs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drive excellent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well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used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 systems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Decisions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require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multi-o</a:t>
            </a:r>
            <a:r>
              <a:rPr sz="2700" spc="-35" dirty="0">
                <a:latin typeface="Arial Narrow"/>
                <a:cs typeface="Arial Narrow"/>
              </a:rPr>
              <a:t>f</a:t>
            </a:r>
            <a:r>
              <a:rPr sz="2700" dirty="0">
                <a:latin typeface="Arial Narrow"/>
                <a:cs typeface="Arial Narrow"/>
              </a:rPr>
              <a:t>fice input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and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senior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leadership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input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Governance </a:t>
            </a:r>
            <a:r>
              <a:rPr sz="2300" spc="-10" dirty="0">
                <a:latin typeface="Arial Narrow"/>
                <a:cs typeface="Arial Narrow"/>
              </a:rPr>
              <a:t>Committees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should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include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(at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minimum):</a:t>
            </a:r>
            <a:endParaRPr sz="23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4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High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ranking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senior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executive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(Deputy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Director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level)</a:t>
            </a:r>
            <a:endParaRPr sz="20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Communications/Public Information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O</a:t>
            </a:r>
            <a:r>
              <a:rPr sz="2000" spc="-35" dirty="0">
                <a:latin typeface="Arial Narrow"/>
                <a:cs typeface="Arial Narrow"/>
              </a:rPr>
              <a:t>f</a:t>
            </a:r>
            <a:r>
              <a:rPr sz="2000" spc="-10" dirty="0">
                <a:latin typeface="Arial Narrow"/>
                <a:cs typeface="Arial Narrow"/>
              </a:rPr>
              <a:t>ficer</a:t>
            </a:r>
            <a:endParaRPr sz="20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Legal</a:t>
            </a:r>
            <a:endParaRPr sz="20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Chief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Information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O</a:t>
            </a:r>
            <a:r>
              <a:rPr sz="2000" spc="-35" dirty="0">
                <a:latin typeface="Arial Narrow"/>
                <a:cs typeface="Arial Narrow"/>
              </a:rPr>
              <a:t>f</a:t>
            </a:r>
            <a:r>
              <a:rPr sz="2000" spc="-10" dirty="0">
                <a:latin typeface="Arial Narrow"/>
                <a:cs typeface="Arial Narrow"/>
              </a:rPr>
              <a:t>ficer</a:t>
            </a:r>
            <a:endParaRPr sz="20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Data Director</a:t>
            </a:r>
            <a:endParaRPr sz="2000">
              <a:latin typeface="Arial Narrow"/>
              <a:cs typeface="Arial Narrow"/>
            </a:endParaRPr>
          </a:p>
          <a:p>
            <a:pPr marL="6985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Research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Direct</a:t>
            </a:r>
            <a:endParaRPr sz="2000">
              <a:latin typeface="Arial Narrow"/>
              <a:cs typeface="Arial Narrow"/>
            </a:endParaRPr>
          </a:p>
          <a:p>
            <a:pPr marL="869950" marR="202565" indent="-17145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000" spc="-320" dirty="0">
                <a:solidFill>
                  <a:srgbClr val="002596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Program</a:t>
            </a:r>
            <a:r>
              <a:rPr sz="2000" spc="10" dirty="0">
                <a:latin typeface="Arial Narrow"/>
                <a:cs typeface="Arial Narrow"/>
              </a:rPr>
              <a:t> </a:t>
            </a:r>
            <a:r>
              <a:rPr sz="2000" spc="-15" dirty="0">
                <a:latin typeface="Arial Narrow"/>
                <a:cs typeface="Arial Narrow"/>
              </a:rPr>
              <a:t>O</a:t>
            </a:r>
            <a:r>
              <a:rPr sz="2000" spc="-35" dirty="0">
                <a:latin typeface="Arial Narrow"/>
                <a:cs typeface="Arial Narrow"/>
              </a:rPr>
              <a:t>f</a:t>
            </a:r>
            <a:r>
              <a:rPr sz="2000" spc="-10" dirty="0">
                <a:latin typeface="Arial Narrow"/>
                <a:cs typeface="Arial Narrow"/>
              </a:rPr>
              <a:t>fice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Directors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(SPED,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Assessment,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45" dirty="0">
                <a:latin typeface="Arial Narrow"/>
                <a:cs typeface="Arial Narrow"/>
              </a:rPr>
              <a:t>T</a:t>
            </a:r>
            <a:r>
              <a:rPr sz="2000" spc="-10" dirty="0">
                <a:latin typeface="Arial Narrow"/>
                <a:cs typeface="Arial Narrow"/>
              </a:rPr>
              <a:t>itle,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Curriculum/Instruction, etc.)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9054" y="793824"/>
            <a:ext cx="635635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G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nanc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Committee</a:t>
            </a:r>
            <a:r>
              <a:rPr sz="3000" b="1" spc="-80" dirty="0">
                <a:latin typeface="Arial Black"/>
                <a:cs typeface="Arial Black"/>
              </a:rPr>
              <a:t>’</a:t>
            </a:r>
            <a:r>
              <a:rPr sz="3000" b="1" dirty="0">
                <a:latin typeface="Arial Black"/>
                <a:cs typeface="Arial Black"/>
              </a:rPr>
              <a:t>s </a:t>
            </a:r>
            <a:r>
              <a:rPr sz="3000" b="1" spc="-55" dirty="0">
                <a:latin typeface="Arial Black"/>
                <a:cs typeface="Arial Black"/>
              </a:rPr>
              <a:t>T</a:t>
            </a:r>
            <a:r>
              <a:rPr sz="3000" b="1" spc="-5" dirty="0">
                <a:latin typeface="Arial Black"/>
                <a:cs typeface="Arial Black"/>
              </a:rPr>
              <a:t>y</a:t>
            </a:r>
            <a:r>
              <a:rPr sz="3000" b="1" dirty="0">
                <a:latin typeface="Arial Black"/>
                <a:cs typeface="Arial Black"/>
              </a:rPr>
              <a:t>pical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7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sponsibilities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750" dirty="0"/>
              <a:t>91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336802" y="1854430"/>
            <a:ext cx="6313805" cy="511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Requests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Setting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prioritization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criteria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for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approval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5" dirty="0">
                <a:latin typeface="Arial Narrow"/>
                <a:cs typeface="Arial Narrow"/>
              </a:rPr>
              <a:t>Recommending</a:t>
            </a:r>
            <a:r>
              <a:rPr sz="2300" spc="1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approval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Authoring/Determining</a:t>
            </a:r>
            <a:r>
              <a:rPr sz="2300" spc="2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need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for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MOU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Reviewing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cost estimates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available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resources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Calendar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Communicating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to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stakeholders (subcommittee?)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5" dirty="0">
                <a:latin typeface="Arial Narrow"/>
                <a:cs typeface="Arial Narrow"/>
              </a:rPr>
              <a:t>Seek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input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on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impact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collection/reporting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dates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Cross-agency</a:t>
            </a:r>
            <a:r>
              <a:rPr sz="2700" spc="3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data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integration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5" dirty="0">
                <a:latin typeface="Arial Narrow"/>
                <a:cs typeface="Arial Narrow"/>
              </a:rPr>
              <a:t>Review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duplicative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collections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alignment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with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program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rules/policies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ts val="2735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Ensure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alignment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to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correct</a:t>
            </a:r>
            <a:r>
              <a:rPr sz="2300" spc="-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source</a:t>
            </a:r>
            <a:r>
              <a:rPr sz="2300" spc="-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244" y="717624"/>
            <a:ext cx="635635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000" b="1" spc="-5" dirty="0">
                <a:latin typeface="Arial Black"/>
                <a:cs typeface="Arial Black"/>
              </a:rPr>
              <a:t>D</a:t>
            </a:r>
            <a:r>
              <a:rPr sz="3000" b="1" spc="-60" dirty="0">
                <a:latin typeface="Arial Black"/>
                <a:cs typeface="Arial Black"/>
              </a:rPr>
              <a:t>a</a:t>
            </a:r>
            <a:r>
              <a:rPr sz="3000" b="1" spc="-5" dirty="0">
                <a:latin typeface="Arial Black"/>
                <a:cs typeface="Arial Black"/>
              </a:rPr>
              <a:t>t</a:t>
            </a:r>
            <a:r>
              <a:rPr sz="3000" b="1" dirty="0">
                <a:latin typeface="Arial Black"/>
                <a:cs typeface="Arial Black"/>
              </a:rPr>
              <a:t>a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G</a:t>
            </a:r>
            <a:r>
              <a:rPr sz="3000" b="1" spc="-105" dirty="0">
                <a:latin typeface="Arial Black"/>
                <a:cs typeface="Arial Black"/>
              </a:rPr>
              <a:t>o</a:t>
            </a:r>
            <a:r>
              <a:rPr sz="3000" b="1" spc="-85" dirty="0">
                <a:latin typeface="Arial Black"/>
                <a:cs typeface="Arial Black"/>
              </a:rPr>
              <a:t>v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spc="150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nanc</a:t>
            </a:r>
            <a:r>
              <a:rPr sz="3000" b="1" dirty="0">
                <a:latin typeface="Arial Black"/>
                <a:cs typeface="Arial Black"/>
              </a:rPr>
              <a:t>e</a:t>
            </a:r>
            <a:r>
              <a:rPr sz="3000" b="1" spc="15" dirty="0">
                <a:latin typeface="Arial Black"/>
                <a:cs typeface="Arial Black"/>
              </a:rPr>
              <a:t> </a:t>
            </a:r>
            <a:r>
              <a:rPr sz="3000" b="1" spc="-5" dirty="0">
                <a:latin typeface="Arial Black"/>
                <a:cs typeface="Arial Black"/>
              </a:rPr>
              <a:t>Committee</a:t>
            </a:r>
            <a:r>
              <a:rPr sz="3000" b="1" spc="-80" dirty="0">
                <a:latin typeface="Arial Black"/>
                <a:cs typeface="Arial Black"/>
              </a:rPr>
              <a:t>’</a:t>
            </a:r>
            <a:r>
              <a:rPr sz="3000" b="1" dirty="0">
                <a:latin typeface="Arial Black"/>
                <a:cs typeface="Arial Black"/>
              </a:rPr>
              <a:t>s </a:t>
            </a:r>
            <a:r>
              <a:rPr sz="3000" b="1" spc="-55" dirty="0">
                <a:latin typeface="Arial Black"/>
                <a:cs typeface="Arial Black"/>
              </a:rPr>
              <a:t>T</a:t>
            </a:r>
            <a:r>
              <a:rPr sz="3000" b="1" spc="-5" dirty="0">
                <a:latin typeface="Arial Black"/>
                <a:cs typeface="Arial Black"/>
              </a:rPr>
              <a:t>y</a:t>
            </a:r>
            <a:r>
              <a:rPr sz="3000" b="1" dirty="0">
                <a:latin typeface="Arial Black"/>
                <a:cs typeface="Arial Black"/>
              </a:rPr>
              <a:t>pical</a:t>
            </a:r>
            <a:r>
              <a:rPr sz="3000" b="1" spc="5" dirty="0">
                <a:latin typeface="Arial Black"/>
                <a:cs typeface="Arial Black"/>
              </a:rPr>
              <a:t> </a:t>
            </a:r>
            <a:r>
              <a:rPr sz="3000" b="1" spc="-75" dirty="0">
                <a:latin typeface="Arial Black"/>
                <a:cs typeface="Arial Black"/>
              </a:rPr>
              <a:t>R</a:t>
            </a:r>
            <a:r>
              <a:rPr sz="3000" b="1" spc="-5" dirty="0">
                <a:latin typeface="Arial Black"/>
                <a:cs typeface="Arial Black"/>
              </a:rPr>
              <a:t>e</a:t>
            </a:r>
            <a:r>
              <a:rPr sz="3000" b="1" dirty="0">
                <a:latin typeface="Arial Black"/>
                <a:cs typeface="Arial Black"/>
              </a:rPr>
              <a:t>sponsibilities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913" y="1647165"/>
            <a:ext cx="7475855" cy="551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2321560" indent="-215265">
              <a:lnSpc>
                <a:spcPct val="100000"/>
              </a:lnSpc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Impact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analysis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of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law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changes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on</a:t>
            </a:r>
            <a:r>
              <a:rPr sz="2700" spc="1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data collection/reporting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Federal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5" dirty="0">
                <a:latin typeface="Arial Narrow"/>
                <a:cs typeface="Arial Narrow"/>
              </a:rPr>
              <a:t>and</a:t>
            </a:r>
            <a:r>
              <a:rPr sz="2300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State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laws</a:t>
            </a:r>
            <a:endParaRPr sz="2300">
              <a:latin typeface="Arial Narrow"/>
              <a:cs typeface="Arial Narrow"/>
            </a:endParaRPr>
          </a:p>
          <a:p>
            <a:pPr marL="227329" marR="74295" indent="-215265">
              <a:lnSpc>
                <a:spcPct val="100000"/>
              </a:lnSpc>
              <a:spcBef>
                <a:spcPts val="63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Regular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Communication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to</a:t>
            </a:r>
            <a:r>
              <a:rPr sz="2700" spc="-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sta</a:t>
            </a:r>
            <a:r>
              <a:rPr sz="2700" spc="-35" dirty="0">
                <a:latin typeface="Arial Narrow"/>
                <a:cs typeface="Arial Narrow"/>
              </a:rPr>
              <a:t>f</a:t>
            </a:r>
            <a:r>
              <a:rPr sz="2700" dirty="0">
                <a:latin typeface="Arial Narrow"/>
                <a:cs typeface="Arial Narrow"/>
              </a:rPr>
              <a:t>f,</a:t>
            </a:r>
            <a:r>
              <a:rPr sz="2700" spc="-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stakeholders,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and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senior leadership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on</a:t>
            </a:r>
            <a:r>
              <a:rPr sz="2700" spc="2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key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decisions</a:t>
            </a:r>
            <a:endParaRPr sz="2700">
              <a:latin typeface="Arial Narrow"/>
              <a:cs typeface="Arial Narrow"/>
            </a:endParaRPr>
          </a:p>
          <a:p>
            <a:pPr marL="227329" marR="2015489" indent="-215265">
              <a:lnSpc>
                <a:spcPct val="100000"/>
              </a:lnSpc>
              <a:spcBef>
                <a:spcPts val="645"/>
              </a:spcBef>
            </a:pPr>
            <a:r>
              <a:rPr sz="2700" spc="190" dirty="0">
                <a:solidFill>
                  <a:srgbClr val="002596"/>
                </a:solidFill>
                <a:latin typeface="Arial"/>
                <a:cs typeface="Arial"/>
              </a:rPr>
              <a:t>–</a:t>
            </a:r>
            <a:r>
              <a:rPr sz="2700" dirty="0">
                <a:latin typeface="Arial Narrow"/>
                <a:cs typeface="Arial Narrow"/>
              </a:rPr>
              <a:t>Agency</a:t>
            </a:r>
            <a:r>
              <a:rPr sz="2700" spc="2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policy/procedure</a:t>
            </a:r>
            <a:r>
              <a:rPr sz="2700" spc="2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around</a:t>
            </a:r>
            <a:r>
              <a:rPr sz="2700" spc="-9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ALL</a:t>
            </a:r>
            <a:r>
              <a:rPr sz="2700" spc="-7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data collection/reporting</a:t>
            </a:r>
            <a:r>
              <a:rPr sz="2700" spc="25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activities</a:t>
            </a:r>
            <a:endParaRPr sz="27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Retention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Archive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Request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Use/Access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ct val="100000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5" dirty="0">
                <a:latin typeface="Arial Narrow"/>
                <a:cs typeface="Arial Narrow"/>
              </a:rPr>
              <a:t>MOUs</a:t>
            </a:r>
            <a:endParaRPr sz="2300">
              <a:latin typeface="Arial Narrow"/>
              <a:cs typeface="Arial Narrow"/>
            </a:endParaRPr>
          </a:p>
          <a:p>
            <a:pPr marL="527050" indent="-171450">
              <a:lnSpc>
                <a:spcPts val="2735"/>
              </a:lnSpc>
              <a:spcBef>
                <a:spcPts val="550"/>
              </a:spcBef>
              <a:buClr>
                <a:srgbClr val="002596"/>
              </a:buClr>
              <a:buFont typeface="Arial"/>
              <a:buChar char="•"/>
              <a:tabLst>
                <a:tab pos="527050" algn="l"/>
              </a:tabLst>
            </a:pPr>
            <a:r>
              <a:rPr sz="2300" spc="-10" dirty="0">
                <a:latin typeface="Arial Narrow"/>
                <a:cs typeface="Arial Narrow"/>
              </a:rPr>
              <a:t>Protection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of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Personally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Identifiable</a:t>
            </a:r>
            <a:r>
              <a:rPr sz="2300" spc="2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data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-10" dirty="0">
                <a:latin typeface="Arial Narrow"/>
                <a:cs typeface="Arial Narrow"/>
              </a:rPr>
              <a:t>(Student,</a:t>
            </a:r>
            <a:r>
              <a:rPr sz="2300" spc="-20" dirty="0">
                <a:latin typeface="Arial Narrow"/>
                <a:cs typeface="Arial Narrow"/>
              </a:rPr>
              <a:t> </a:t>
            </a:r>
            <a:r>
              <a:rPr sz="2300" spc="-225" dirty="0">
                <a:latin typeface="Arial Narrow"/>
                <a:cs typeface="Arial Narrow"/>
              </a:rPr>
              <a:t>T</a:t>
            </a:r>
            <a:r>
              <a:rPr sz="2300" spc="-15" dirty="0">
                <a:latin typeface="Arial Narrow"/>
                <a:cs typeface="Arial Narrow"/>
              </a:rPr>
              <a:t>eache</a:t>
            </a:r>
            <a:r>
              <a:rPr sz="2300" spc="-110" dirty="0">
                <a:latin typeface="Arial Narrow"/>
                <a:cs typeface="Arial Narrow"/>
              </a:rPr>
              <a:t>r</a:t>
            </a:r>
            <a:r>
              <a:rPr sz="2300" spc="-10" dirty="0">
                <a:latin typeface="Arial Narrow"/>
                <a:cs typeface="Arial Narrow"/>
              </a:rPr>
              <a:t>, Sta</a:t>
            </a:r>
            <a:r>
              <a:rPr sz="2300" spc="-45" dirty="0">
                <a:latin typeface="Arial Narrow"/>
                <a:cs typeface="Arial Narrow"/>
              </a:rPr>
              <a:t>f</a:t>
            </a:r>
            <a:r>
              <a:rPr sz="2300" spc="-10" dirty="0">
                <a:latin typeface="Arial Narrow"/>
                <a:cs typeface="Arial Narrow"/>
              </a:rPr>
              <a:t>f)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5569" y="6941852"/>
            <a:ext cx="13208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dirty="0">
                <a:latin typeface="Arial"/>
                <a:cs typeface="Arial"/>
              </a:rPr>
              <a:t>92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4695" y="2869369"/>
            <a:ext cx="450913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latin typeface="Arial Black"/>
                <a:cs typeface="Arial Black"/>
              </a:rPr>
              <a:t>Q</a:t>
            </a:r>
            <a:r>
              <a:rPr sz="5400" b="1" spc="-5" dirty="0">
                <a:latin typeface="Arial Black"/>
                <a:cs typeface="Arial Black"/>
              </a:rPr>
              <a:t> </a:t>
            </a:r>
            <a:r>
              <a:rPr sz="5400" b="1" dirty="0">
                <a:latin typeface="Arial Black"/>
                <a:cs typeface="Arial Black"/>
              </a:rPr>
              <a:t>&amp;</a:t>
            </a:r>
            <a:r>
              <a:rPr sz="5400" b="1" spc="-5" dirty="0">
                <a:latin typeface="Arial Black"/>
                <a:cs typeface="Arial Black"/>
              </a:rPr>
              <a:t> </a:t>
            </a:r>
            <a:r>
              <a:rPr sz="5400" b="1" dirty="0">
                <a:latin typeface="Arial Black"/>
                <a:cs typeface="Arial Black"/>
              </a:rPr>
              <a:t>A</a:t>
            </a:r>
            <a:r>
              <a:rPr sz="5400" b="1" spc="-5" dirty="0">
                <a:latin typeface="Arial Black"/>
                <a:cs typeface="Arial Black"/>
              </a:rPr>
              <a:t> </a:t>
            </a:r>
            <a:r>
              <a:rPr sz="5400" b="1" spc="-90" dirty="0">
                <a:latin typeface="Arial Black"/>
                <a:cs typeface="Arial Black"/>
              </a:rPr>
              <a:t>P</a:t>
            </a:r>
            <a:r>
              <a:rPr sz="5400" b="1" spc="-5" dirty="0">
                <a:latin typeface="Arial Black"/>
                <a:cs typeface="Arial Black"/>
              </a:rPr>
              <a:t>anel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dirty="0"/>
              <a:t>93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7194" y="4178136"/>
            <a:ext cx="568388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25"/>
              </a:lnSpc>
            </a:pP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" dirty="0">
                <a:solidFill>
                  <a:srgbClr val="002596"/>
                </a:solidFill>
                <a:latin typeface="Arial Narrow"/>
                <a:cs typeface="Arial Narrow"/>
              </a:rPr>
              <a:t>Sharon</a:t>
            </a:r>
            <a:r>
              <a:rPr sz="4400" i="1" spc="2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200" dirty="0">
                <a:solidFill>
                  <a:srgbClr val="002596"/>
                </a:solidFill>
                <a:latin typeface="Arial Narrow"/>
                <a:cs typeface="Arial Narrow"/>
              </a:rPr>
              <a:t>W</a:t>
            </a:r>
            <a:r>
              <a:rPr sz="4400" i="1" spc="-25" dirty="0">
                <a:solidFill>
                  <a:srgbClr val="002596"/>
                </a:solidFill>
                <a:latin typeface="Arial Narrow"/>
                <a:cs typeface="Arial Narrow"/>
              </a:rPr>
              <a:t>a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lsh,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Facilitator</a:t>
            </a:r>
            <a:r>
              <a:rPr sz="4400" i="1" spc="-5" dirty="0">
                <a:solidFill>
                  <a:srgbClr val="002596"/>
                </a:solidFill>
                <a:latin typeface="Arial Narrow"/>
                <a:cs typeface="Arial Narrow"/>
              </a:rPr>
              <a:t> </a:t>
            </a:r>
            <a:r>
              <a:rPr sz="4400" i="1" spc="-15" dirty="0">
                <a:solidFill>
                  <a:srgbClr val="002596"/>
                </a:solidFill>
                <a:latin typeface="Arial Narrow"/>
                <a:cs typeface="Arial Narrow"/>
              </a:rPr>
              <a:t>-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5" dirty="0"/>
              <a:t>P</a:t>
            </a:r>
            <a:r>
              <a:rPr spc="-5" dirty="0"/>
              <a:t>anelists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dirty="0"/>
              <a:t>94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272530" cy="1784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Kathleen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Styles,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U.S.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Education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Chief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Privacy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-40" dirty="0">
                <a:latin typeface="Arial Narrow"/>
                <a:cs typeface="Arial Narrow"/>
              </a:rPr>
              <a:t>f</a:t>
            </a:r>
            <a:r>
              <a:rPr sz="2400" dirty="0">
                <a:latin typeface="Arial Narrow"/>
                <a:cs typeface="Arial Narrow"/>
              </a:rPr>
              <a:t>ficer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Joyc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Popp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CI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Idaho/P</a:t>
            </a:r>
            <a:r>
              <a:rPr sz="2400" spc="-15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AC-SST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Baro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Rodriquez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</a:t>
            </a:r>
            <a:r>
              <a:rPr sz="2400" spc="-15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C </a:t>
            </a:r>
            <a:r>
              <a:rPr sz="2400" spc="-5" dirty="0">
                <a:latin typeface="Arial Narrow"/>
                <a:cs typeface="Arial Narrow"/>
              </a:rPr>
              <a:t>Director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ts val="284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Missy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Cochenou</a:t>
            </a:r>
            <a:r>
              <a:rPr sz="2400" spc="-1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SLDS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EC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Data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System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Lead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ts val="284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Robin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Nelson,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DaSy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Consultant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 marR="5080" indent="-730885">
              <a:lnSpc>
                <a:spcPct val="100000"/>
              </a:lnSpc>
            </a:pPr>
            <a:r>
              <a:rPr spc="-5" dirty="0"/>
              <a:t>D</a:t>
            </a:r>
            <a:r>
              <a:rPr spc="-85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M</a:t>
            </a:r>
            <a:r>
              <a:rPr spc="45" dirty="0"/>
              <a:t>a</a:t>
            </a:r>
            <a:r>
              <a:rPr spc="-5" dirty="0"/>
              <a:t>pping </a:t>
            </a:r>
            <a:r>
              <a:rPr dirty="0"/>
              <a:t>O</a:t>
            </a:r>
            <a:r>
              <a:rPr spc="-130" dirty="0"/>
              <a:t>v</a:t>
            </a:r>
            <a:r>
              <a:rPr dirty="0"/>
              <a:t>e</a:t>
            </a:r>
            <a:r>
              <a:rPr spc="280" dirty="0"/>
              <a:t>r</a:t>
            </a:r>
            <a:r>
              <a:rPr dirty="0"/>
              <a:t>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dirty="0"/>
              <a:t>95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9095" marR="5080" indent="-1637030">
              <a:lnSpc>
                <a:spcPct val="100000"/>
              </a:lnSpc>
            </a:pPr>
            <a:r>
              <a:rPr spc="-15" dirty="0"/>
              <a:t>-</a:t>
            </a:r>
            <a:r>
              <a:rPr spc="-5" dirty="0"/>
              <a:t> </a:t>
            </a:r>
            <a:r>
              <a:rPr spc="-25" dirty="0"/>
              <a:t>Baro</a:t>
            </a:r>
            <a:r>
              <a:rPr spc="-20" dirty="0"/>
              <a:t>n</a:t>
            </a:r>
            <a:r>
              <a:rPr spc="25" dirty="0"/>
              <a:t> </a:t>
            </a:r>
            <a:r>
              <a:rPr spc="-25" dirty="0"/>
              <a:t>Rodriguez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30" dirty="0"/>
              <a:t>P</a:t>
            </a:r>
            <a:r>
              <a:rPr spc="-355" dirty="0"/>
              <a:t>T</a:t>
            </a:r>
            <a:r>
              <a:rPr spc="-30" dirty="0"/>
              <a:t>AC</a:t>
            </a:r>
            <a:r>
              <a:rPr spc="-15" dirty="0"/>
              <a:t> </a:t>
            </a:r>
            <a:r>
              <a:rPr spc="-20" dirty="0"/>
              <a:t>Director</a:t>
            </a:r>
            <a:r>
              <a:rPr spc="-5" dirty="0"/>
              <a:t> </a:t>
            </a:r>
            <a:r>
              <a:rPr spc="-15" dirty="0"/>
              <a:t>-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100" dirty="0"/>
              <a:t>W</a:t>
            </a:r>
            <a:r>
              <a:rPr spc="-5" dirty="0"/>
              <a:t>h</a:t>
            </a:r>
            <a:r>
              <a:rPr dirty="0"/>
              <a:t>y </a:t>
            </a:r>
            <a:r>
              <a:rPr spc="-5" dirty="0"/>
              <a:t>d</a:t>
            </a:r>
            <a:r>
              <a:rPr dirty="0"/>
              <a:t>o </a:t>
            </a:r>
            <a:r>
              <a:rPr spc="-40" dirty="0"/>
              <a:t>w</a:t>
            </a:r>
            <a:r>
              <a:rPr dirty="0"/>
              <a:t>e </a:t>
            </a:r>
            <a:r>
              <a:rPr spc="-5" dirty="0"/>
              <a:t>nee</a:t>
            </a:r>
            <a:r>
              <a:rPr dirty="0"/>
              <a:t>d </a:t>
            </a:r>
            <a:r>
              <a:rPr spc="-5" dirty="0"/>
              <a:t>t</a:t>
            </a:r>
            <a:r>
              <a:rPr dirty="0"/>
              <a:t>o </a:t>
            </a: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36745"/>
            <a:ext cx="6802120" cy="380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latin typeface="Arial Narrow"/>
                <a:cs typeface="Arial Narrow"/>
              </a:rPr>
              <a:t>Understanding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data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flows/sources/elements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helps determine</a:t>
            </a:r>
            <a:r>
              <a:rPr sz="2800" spc="-1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which laws apply:</a:t>
            </a:r>
            <a:endParaRPr sz="2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Privacy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Protections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Security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Requirements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Breach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Notification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Requirements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Consent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Requirements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225425" indent="-342900">
              <a:lnSpc>
                <a:spcPct val="100000"/>
              </a:lnSpc>
              <a:buClr>
                <a:srgbClr val="002596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Give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bette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understandin</a:t>
            </a:r>
            <a:r>
              <a:rPr sz="2400" dirty="0">
                <a:latin typeface="Arial Narrow"/>
                <a:cs typeface="Arial Narrow"/>
              </a:rPr>
              <a:t>g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you</a:t>
            </a:r>
            <a:r>
              <a:rPr sz="2400" dirty="0">
                <a:latin typeface="Arial Narrow"/>
                <a:cs typeface="Arial Narrow"/>
              </a:rPr>
              <a:t>r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systems 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assist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wit</a:t>
            </a:r>
            <a:r>
              <a:rPr sz="2400" dirty="0">
                <a:latin typeface="Arial Narrow"/>
                <a:cs typeface="Arial Narrow"/>
              </a:rPr>
              <a:t>h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interna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&amp; </a:t>
            </a:r>
            <a:r>
              <a:rPr sz="2400" spc="-5" dirty="0">
                <a:latin typeface="Arial Narrow"/>
                <a:cs typeface="Arial Narrow"/>
              </a:rPr>
              <a:t>externa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communications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5576" y="2590800"/>
            <a:ext cx="2325623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dirty="0"/>
              <a:t>96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Hig</a:t>
            </a:r>
            <a:r>
              <a:rPr dirty="0"/>
              <a:t>h</a:t>
            </a:r>
            <a:r>
              <a:rPr spc="5" dirty="0"/>
              <a:t> </a:t>
            </a:r>
            <a:r>
              <a:rPr spc="-5" dirty="0"/>
              <a:t>L</a:t>
            </a:r>
            <a:r>
              <a:rPr spc="-85" dirty="0"/>
              <a:t>ev</a:t>
            </a:r>
            <a:r>
              <a:rPr spc="-5" dirty="0"/>
              <a:t>e</a:t>
            </a:r>
            <a:r>
              <a:rPr dirty="0"/>
              <a:t>l</a:t>
            </a:r>
            <a:r>
              <a:rPr spc="5" dirty="0"/>
              <a:t> </a:t>
            </a: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</a:t>
            </a:r>
            <a:r>
              <a:rPr dirty="0"/>
              <a:t>g</a:t>
            </a:r>
            <a:r>
              <a:rPr spc="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2362" y="7046983"/>
            <a:ext cx="1676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97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6161" y="1794916"/>
            <a:ext cx="7390638" cy="4282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7366" y="6927350"/>
            <a:ext cx="1676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305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pping</a:t>
            </a:r>
            <a:r>
              <a:rPr dirty="0"/>
              <a:t>:</a:t>
            </a:r>
            <a:r>
              <a:rPr spc="10" dirty="0"/>
              <a:t> </a:t>
            </a:r>
            <a:r>
              <a:rPr spc="-100" dirty="0"/>
              <a:t>K</a:t>
            </a:r>
            <a:r>
              <a:rPr spc="-5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Steps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3145" y="2136745"/>
            <a:ext cx="6437630" cy="118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 Narrow"/>
                <a:cs typeface="Arial Narrow"/>
              </a:rPr>
              <a:t>Identify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key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policy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questions</a:t>
            </a:r>
            <a:endParaRPr sz="28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Align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to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district,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gubernatorial,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legislative,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executive leadership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goals.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3145" y="3819241"/>
            <a:ext cx="6791325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132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Identif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-5" dirty="0">
                <a:latin typeface="Arial Narrow"/>
                <a:cs typeface="Arial Narrow"/>
              </a:rPr>
              <a:t> dat</a:t>
            </a:r>
            <a:r>
              <a:rPr sz="2800" dirty="0">
                <a:latin typeface="Arial Narrow"/>
                <a:cs typeface="Arial Narrow"/>
              </a:rPr>
              <a:t>a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types/element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neede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</a:t>
            </a:r>
            <a:r>
              <a:rPr sz="280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 answer </a:t>
            </a:r>
            <a:r>
              <a:rPr sz="2800" dirty="0">
                <a:latin typeface="Arial Narrow"/>
                <a:cs typeface="Arial Narrow"/>
              </a:rPr>
              <a:t>those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questions.</a:t>
            </a:r>
            <a:endParaRPr sz="2800">
              <a:latin typeface="Arial Narrow"/>
              <a:cs typeface="Arial Narrow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8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o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yo</a:t>
            </a:r>
            <a:r>
              <a:rPr sz="2400" dirty="0">
                <a:latin typeface="Arial Narrow"/>
                <a:cs typeface="Arial Narrow"/>
              </a:rPr>
              <a:t>u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hav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multi-agenc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governance? </a:t>
            </a:r>
            <a:r>
              <a:rPr sz="2400" spc="-180" dirty="0">
                <a:solidFill>
                  <a:srgbClr val="00B050"/>
                </a:solidFill>
                <a:latin typeface="Arial Narrow"/>
                <a:cs typeface="Arial Narrow"/>
              </a:rPr>
              <a:t>Y</a:t>
            </a:r>
            <a:r>
              <a:rPr sz="2400" spc="-5" dirty="0">
                <a:solidFill>
                  <a:srgbClr val="00B050"/>
                </a:solidFill>
                <a:latin typeface="Arial Narrow"/>
                <a:cs typeface="Arial Narrow"/>
              </a:rPr>
              <a:t>e</a:t>
            </a:r>
            <a:r>
              <a:rPr sz="2400" dirty="0">
                <a:solidFill>
                  <a:srgbClr val="00B050"/>
                </a:solidFill>
                <a:latin typeface="Arial Narrow"/>
                <a:cs typeface="Arial Narrow"/>
              </a:rPr>
              <a:t>s</a:t>
            </a:r>
            <a:r>
              <a:rPr sz="2400" spc="-5" dirty="0">
                <a:latin typeface="Arial Narrow"/>
                <a:cs typeface="Arial Narrow"/>
              </a:rPr>
              <a:t>=Documen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process</a:t>
            </a:r>
            <a:r>
              <a:rPr sz="2400" dirty="0">
                <a:latin typeface="Arial Narrow"/>
                <a:cs typeface="Arial Narrow"/>
              </a:rPr>
              <a:t>;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=institute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multi-agency governance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2400" dirty="0">
                <a:latin typeface="Arial Narrow"/>
                <a:cs typeface="Arial Narrow"/>
              </a:rPr>
              <a:t>Agencies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involved?</a:t>
            </a:r>
            <a:endParaRPr sz="2400">
              <a:latin typeface="Arial Narrow"/>
              <a:cs typeface="Arial Narrow"/>
            </a:endParaRPr>
          </a:p>
          <a:p>
            <a:pPr marL="755650" marR="168910" lvl="1" indent="-285750">
              <a:lnSpc>
                <a:spcPct val="100000"/>
              </a:lnSpc>
              <a:spcBef>
                <a:spcPts val="57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2400" spc="-5" dirty="0">
                <a:latin typeface="Arial Narrow"/>
                <a:cs typeface="Arial Narrow"/>
              </a:rPr>
              <a:t>Wha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leve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dat</a:t>
            </a:r>
            <a:r>
              <a:rPr sz="2400" dirty="0">
                <a:latin typeface="Arial Narrow"/>
                <a:cs typeface="Arial Narrow"/>
              </a:rPr>
              <a:t>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neede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th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inpu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b="1" i="1" dirty="0">
                <a:latin typeface="Arial Narrow"/>
                <a:cs typeface="Arial Narrow"/>
              </a:rPr>
              <a:t>AND</a:t>
            </a:r>
            <a:r>
              <a:rPr sz="2400" b="1" i="1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output level?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pc="-5" dirty="0"/>
              <a:t>D</a:t>
            </a:r>
            <a:r>
              <a:rPr spc="-60" dirty="0"/>
              <a:t>a</a:t>
            </a:r>
            <a:r>
              <a:rPr spc="-5" dirty="0"/>
              <a:t>t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25" dirty="0"/>
              <a:t>a</a:t>
            </a:r>
            <a:r>
              <a:rPr spc="-5" dirty="0"/>
              <a:t>pping</a:t>
            </a:r>
            <a:r>
              <a:rPr dirty="0"/>
              <a:t>:</a:t>
            </a:r>
            <a:r>
              <a:rPr spc="10" dirty="0"/>
              <a:t> </a:t>
            </a:r>
            <a:r>
              <a:rPr spc="-100" dirty="0"/>
              <a:t>K</a:t>
            </a:r>
            <a:r>
              <a:rPr spc="-5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145" y="2128780"/>
            <a:ext cx="6706234" cy="272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Revie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applicabl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state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federal</a:t>
            </a:r>
            <a:r>
              <a:rPr sz="2400" dirty="0">
                <a:latin typeface="Arial Narrow"/>
                <a:cs typeface="Arial Narrow"/>
              </a:rPr>
              <a:t>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&amp; </a:t>
            </a:r>
            <a:r>
              <a:rPr sz="2400" spc="-5" dirty="0">
                <a:latin typeface="Arial Narrow"/>
                <a:cs typeface="Arial Narrow"/>
              </a:rPr>
              <a:t>loca</a:t>
            </a:r>
            <a:r>
              <a:rPr sz="2400" dirty="0">
                <a:latin typeface="Arial Narrow"/>
                <a:cs typeface="Arial Narrow"/>
              </a:rPr>
              <a:t>l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laws.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Current/pending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privacy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bills? 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Impact?</a:t>
            </a:r>
            <a:endParaRPr sz="1800">
              <a:latin typeface="Arial Narrow"/>
              <a:cs typeface="Arial Narrow"/>
            </a:endParaRPr>
          </a:p>
          <a:p>
            <a:pPr marL="755650" marR="159385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Compliance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ba</a:t>
            </a:r>
            <a:r>
              <a:rPr sz="1800" spc="-85" dirty="0">
                <a:latin typeface="Arial Narrow"/>
                <a:cs typeface="Arial Narrow"/>
              </a:rPr>
              <a:t>r</a:t>
            </a:r>
            <a:r>
              <a:rPr sz="1800" dirty="0">
                <a:latin typeface="Arial Narrow"/>
                <a:cs typeface="Arial Narrow"/>
              </a:rPr>
              <a:t>,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not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ceiling..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40" dirty="0">
                <a:latin typeface="Arial Narrow"/>
                <a:cs typeface="Arial Narrow"/>
              </a:rPr>
              <a:t>Y</a:t>
            </a:r>
            <a:r>
              <a:rPr sz="1800" dirty="0">
                <a:latin typeface="Arial Narrow"/>
                <a:cs typeface="Arial Narrow"/>
              </a:rPr>
              <a:t>ou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may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want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MORE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stringent controls.</a:t>
            </a:r>
            <a:endParaRPr sz="1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560"/>
              </a:spcBef>
              <a:buClr>
                <a:srgbClr val="002596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Revie</a:t>
            </a:r>
            <a:r>
              <a:rPr sz="2400" dirty="0">
                <a:latin typeface="Arial Narrow"/>
                <a:cs typeface="Arial Narrow"/>
              </a:rPr>
              <a:t>w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curren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privac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policie</a:t>
            </a:r>
            <a:r>
              <a:rPr sz="2400" dirty="0">
                <a:latin typeface="Arial Narrow"/>
                <a:cs typeface="Arial Narrow"/>
              </a:rPr>
              <a:t>s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EAC</a:t>
            </a:r>
            <a:r>
              <a:rPr sz="2400" dirty="0">
                <a:latin typeface="Arial Narrow"/>
                <a:cs typeface="Arial Narrow"/>
              </a:rPr>
              <a:t>H </a:t>
            </a:r>
            <a:r>
              <a:rPr sz="2400" spc="-5" dirty="0">
                <a:latin typeface="Arial Narrow"/>
                <a:cs typeface="Arial Narrow"/>
              </a:rPr>
              <a:t>agenc</a:t>
            </a:r>
            <a:r>
              <a:rPr sz="2400" dirty="0">
                <a:latin typeface="Arial Narrow"/>
                <a:cs typeface="Arial Narrow"/>
              </a:rPr>
              <a:t>y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involved </a:t>
            </a:r>
            <a:r>
              <a:rPr sz="2400" dirty="0">
                <a:latin typeface="Arial Narrow"/>
                <a:cs typeface="Arial Narrow"/>
              </a:rPr>
              <a:t>with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data</a:t>
            </a:r>
            <a:r>
              <a:rPr sz="2400" spc="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integration.</a:t>
            </a:r>
            <a:endParaRPr sz="24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45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Alignment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with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applicable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laws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above?</a:t>
            </a:r>
            <a:endParaRPr sz="1800">
              <a:latin typeface="Arial Narrow"/>
              <a:cs typeface="Arial Narrow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2596"/>
              </a:buClr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Arial Narrow"/>
                <a:cs typeface="Arial Narrow"/>
              </a:rPr>
              <a:t>Do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policies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meet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multi-agency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governance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needs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LINKED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data?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2362" y="7046983"/>
            <a:ext cx="1676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99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7031</Words>
  <Application>Microsoft Office PowerPoint</Application>
  <PresentationFormat>Custom</PresentationFormat>
  <Paragraphs>949</Paragraphs>
  <Slides>146</Slides>
  <Notes>146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Office Theme</vt:lpstr>
      <vt:lpstr>PowerPoint Presentation</vt:lpstr>
      <vt:lpstr>Objectives for the Day</vt:lpstr>
      <vt:lpstr>Introductions</vt:lpstr>
      <vt:lpstr>Early Childhood Data Overview</vt:lpstr>
      <vt:lpstr>PowerPoint Presentation</vt:lpstr>
      <vt:lpstr>PowerPoint Presentation</vt:lpstr>
      <vt:lpstr>PowerPoint Presentation</vt:lpstr>
      <vt:lpstr>Early Childhood Education Program Definition</vt:lpstr>
      <vt:lpstr>Early Childhood Education Program Definition</vt:lpstr>
      <vt:lpstr>Privacy Considerations in Using Early Childhood Data</vt:lpstr>
      <vt:lpstr>FERPA / IDEA Overview</vt:lpstr>
      <vt:lpstr>PowerPoint Presentation</vt:lpstr>
      <vt:lpstr>PowerPoint Presentation</vt:lpstr>
      <vt:lpstr>What Else Is Personally Identifiable Information (PII)?</vt:lpstr>
      <vt:lpstr>What Else Is Personally Identifiable Information (PII)?</vt:lpstr>
      <vt:lpstr>What Is Directory Information?</vt:lpstr>
      <vt:lpstr>What records are covered?</vt:lpstr>
      <vt:lpstr>What records are covered?</vt:lpstr>
      <vt:lpstr>Who must comply?</vt:lpstr>
      <vt:lpstr>Who must comply?</vt:lpstr>
      <vt:lpstr>Who must comply?</vt:lpstr>
      <vt:lpstr>Who must comply?</vt:lpstr>
      <vt:lpstr>PowerPoint Presentation</vt:lpstr>
      <vt:lpstr>When do the confidentiality provisions apply?</vt:lpstr>
      <vt:lpstr>When do the confidentiality provisions apply?</vt:lpstr>
      <vt:lpstr>When do the confidentiality provisions apply?</vt:lpstr>
      <vt:lpstr>PowerPoint Presentation</vt:lpstr>
      <vt:lpstr>Whose records are covered?</vt:lpstr>
      <vt:lpstr>Whose records are covered?</vt:lpstr>
      <vt:lpstr>PowerPoint Presentation</vt:lpstr>
      <vt:lpstr>FPCO Letter to Edmunds (2012)</vt:lpstr>
      <vt:lpstr>How FERPA Terms Apply to IDEA Part C</vt:lpstr>
      <vt:lpstr>Primary Rights of Parents under FERPA</vt:lpstr>
      <vt:lpstr>Annually Notified of Rights</vt:lpstr>
      <vt:lpstr>Right to Consent to Disclosures</vt:lpstr>
      <vt:lpstr>PowerPoint Presentation</vt:lpstr>
      <vt:lpstr>What Are the Exceptions to General Consent?</vt:lpstr>
      <vt:lpstr>What Are the Exceptions to General Consent?</vt:lpstr>
      <vt:lpstr>Uninterrupted Scholars Act (USA)</vt:lpstr>
      <vt:lpstr>PowerPoint Presentation</vt:lpstr>
      <vt:lpstr>PowerPoint Presentation</vt:lpstr>
      <vt:lpstr>What are the Recordkeeping Requirements?</vt:lpstr>
      <vt:lpstr>What are the Enforcement Provisions?</vt:lpstr>
      <vt:lpstr>Guidance Documents &amp; FERPA Regulations</vt:lpstr>
      <vt:lpstr>PowerPoint Presentation</vt:lpstr>
      <vt:lpstr>What is HIPAA?</vt:lpstr>
      <vt:lpstr>What is HIPAA?</vt:lpstr>
      <vt:lpstr>What about HIPAA Privacy and Security?</vt:lpstr>
      <vt:lpstr>HIPAA Privacy and Security Protections and Requirements</vt:lpstr>
      <vt:lpstr>HIPAA Privacy and Security Protections and Requirements</vt:lpstr>
      <vt:lpstr>HIPAA Privacy and Security Protections and Requirements</vt:lpstr>
      <vt:lpstr>HIPAA Privacy and Security Protections and Requirements</vt:lpstr>
      <vt:lpstr>HIPAA Privacy and Security Protections and Requirements</vt:lpstr>
      <vt:lpstr>Privacy - What Rights Are Conferred?</vt:lpstr>
      <vt:lpstr>Privacy - Who Does It Apply to?</vt:lpstr>
      <vt:lpstr>Privacy - Who Does It Apply to?</vt:lpstr>
      <vt:lpstr>Privacy - What’s Included?</vt:lpstr>
      <vt:lpstr>Privacy - What’s NOT Included?</vt:lpstr>
      <vt:lpstr>When Can PHI Be Used or Disclosed?</vt:lpstr>
      <vt:lpstr>“Required” Uses</vt:lpstr>
      <vt:lpstr>“Permitted” Uses</vt:lpstr>
      <vt:lpstr>“Permitted” Uses</vt:lpstr>
      <vt:lpstr>“Permitted” Uses</vt:lpstr>
      <vt:lpstr>“Authorized” Uses</vt:lpstr>
      <vt:lpstr>Breach Notification</vt:lpstr>
      <vt:lpstr>Items of Interest</vt:lpstr>
      <vt:lpstr>Items of Interest</vt:lpstr>
      <vt:lpstr>Security Rule</vt:lpstr>
      <vt:lpstr>Summary</vt:lpstr>
      <vt:lpstr>PowerPoint Presentation</vt:lpstr>
      <vt:lpstr>Why Transparency?</vt:lpstr>
      <vt:lpstr>Fair Information Practice Principles (FIPPs)</vt:lpstr>
      <vt:lpstr>Transparency Best Practices</vt:lpstr>
      <vt:lpstr>Remember: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Data Governance</vt:lpstr>
      <vt:lpstr>Data Governance Program: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Panelists</vt:lpstr>
      <vt:lpstr>Data Mapping Overview</vt:lpstr>
      <vt:lpstr>Why do we need to Map?</vt:lpstr>
      <vt:lpstr>High Level Mapping Steps</vt:lpstr>
      <vt:lpstr>Data Mapping: Key Steps</vt:lpstr>
      <vt:lpstr>Data Mapping: Key Steps</vt:lpstr>
      <vt:lpstr>Data Mapping: Key Steps</vt:lpstr>
      <vt:lpstr>Mapping Process…</vt:lpstr>
      <vt:lpstr>Mapping Process…</vt:lpstr>
      <vt:lpstr>Team Data Mapping Activity</vt:lpstr>
      <vt:lpstr>Team Activity:</vt:lpstr>
      <vt:lpstr>Activity Report Out</vt:lpstr>
      <vt:lpstr>MOU/Data Sharing Agreement Overview</vt:lpstr>
      <vt:lpstr>What Is a Data Sharing Agreement?</vt:lpstr>
      <vt:lpstr>Approaches to Data Sharing Agreements</vt:lpstr>
      <vt:lpstr>Why Are Data Sharing Agreements Needed?</vt:lpstr>
      <vt:lpstr>When Does FERPA Apply to EC Organizations?</vt:lpstr>
      <vt:lpstr>Key Points to Remember</vt:lpstr>
      <vt:lpstr>Data Sharing = Disclosure</vt:lpstr>
      <vt:lpstr>FERPA’s Audit or Evaluation Exception</vt:lpstr>
      <vt:lpstr>FERPA’s Audit or Evaluation Exception - Requirements</vt:lpstr>
      <vt:lpstr>FERPA’s Audit or Evaluation Exception - Requirements</vt:lpstr>
      <vt:lpstr>School Official Exception</vt:lpstr>
      <vt:lpstr>School Official Exception</vt:lpstr>
      <vt:lpstr>Studies Exception</vt:lpstr>
      <vt:lpstr>Written Agreements: Studies Exception</vt:lpstr>
      <vt:lpstr>Remember: Use the Appropriate FERPA Exception</vt:lpstr>
      <vt:lpstr>Audit or Evaluation</vt:lpstr>
      <vt:lpstr>Who Is an Authorized Representative?</vt:lpstr>
      <vt:lpstr>Studies Exception</vt:lpstr>
      <vt:lpstr>What Are Written Agreements?</vt:lpstr>
      <vt:lpstr>Reasonable Methods</vt:lpstr>
      <vt:lpstr>Frequently Asked Questions to HHS #1</vt:lpstr>
      <vt:lpstr>Frequently Asked Questions to HHS #2</vt:lpstr>
      <vt:lpstr>Frequently Asked Questions to HHS #2</vt:lpstr>
      <vt:lpstr>Frequently Asked Questions to HHS #3</vt:lpstr>
      <vt:lpstr>Frequently Asked Questions to HHS #3</vt:lpstr>
      <vt:lpstr>State MOU Development Activity</vt:lpstr>
      <vt:lpstr>Objectives</vt:lpstr>
      <vt:lpstr>Activity Part 1: Understanding the Relationship to Structure &amp; Privacy</vt:lpstr>
      <vt:lpstr>PowerPoint Presentation</vt:lpstr>
      <vt:lpstr>Activity Part 3: Decide the Approach</vt:lpstr>
      <vt:lpstr>How to Make the Decision</vt:lpstr>
      <vt:lpstr>Commonalities</vt:lpstr>
      <vt:lpstr>Differences</vt:lpstr>
      <vt:lpstr>Activity Part 4: Instructions</vt:lpstr>
      <vt:lpstr>Wrap-up Activity Discussion</vt:lpstr>
      <vt:lpstr>Summarize</vt:lpstr>
      <vt:lpstr>State Team Discussion</vt:lpstr>
      <vt:lpstr>State Team Discussion</vt:lpstr>
      <vt:lpstr>PowerPoint Presentation</vt:lpstr>
      <vt:lpstr>Resources</vt:lpstr>
      <vt:lpstr>PowerPoint Presentation</vt:lpstr>
    </vt:vector>
  </TitlesOfParts>
  <Company>DaSy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Early Childhood Privacy and Confidentiality Workshop</dc:title>
  <dc:creator>Frank.E.MillerBaron Rodriguez, Frank Miller, Joyce Popp, Sharon Walsh, Robin Nelson, Missy Cochenour</dc:creator>
  <cp:keywords>FERPA, HIPAA, Data Sharing, Data Systems, State</cp:keywords>
  <cp:lastModifiedBy>Katie Kaattari</cp:lastModifiedBy>
  <cp:revision>3</cp:revision>
  <dcterms:created xsi:type="dcterms:W3CDTF">2015-03-17T13:32:37Z</dcterms:created>
  <dcterms:modified xsi:type="dcterms:W3CDTF">2015-03-19T21:47:33Z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2015-02-03T08:00:00Z</vt:filetime>
  </property>
  <property fmtid="{D5CDD505-2E9C-101B-9397-08002B2CF9AE}" pid="3" name="LastSaved">
    <vt:filetime>2015-03-16T07:00:00Z</vt:filetime>
  </property>
</Properties>
</file>