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02" r:id="rId1"/>
  </p:sldMasterIdLst>
  <p:notesMasterIdLst>
    <p:notesMasterId r:id="rId50"/>
  </p:notesMasterIdLst>
  <p:handoutMasterIdLst>
    <p:handoutMasterId r:id="rId51"/>
  </p:handoutMasterIdLst>
  <p:sldIdLst>
    <p:sldId id="257" r:id="rId2"/>
    <p:sldId id="261" r:id="rId3"/>
    <p:sldId id="313" r:id="rId4"/>
    <p:sldId id="312" r:id="rId5"/>
    <p:sldId id="315" r:id="rId6"/>
    <p:sldId id="317" r:id="rId7"/>
    <p:sldId id="318" r:id="rId8"/>
    <p:sldId id="319" r:id="rId9"/>
    <p:sldId id="320" r:id="rId10"/>
    <p:sldId id="321" r:id="rId11"/>
    <p:sldId id="322" r:id="rId12"/>
    <p:sldId id="323" r:id="rId13"/>
    <p:sldId id="324" r:id="rId14"/>
    <p:sldId id="325" r:id="rId15"/>
    <p:sldId id="262" r:id="rId16"/>
    <p:sldId id="264" r:id="rId17"/>
    <p:sldId id="265" r:id="rId18"/>
    <p:sldId id="305" r:id="rId19"/>
    <p:sldId id="306" r:id="rId20"/>
    <p:sldId id="270" r:id="rId21"/>
    <p:sldId id="271" r:id="rId22"/>
    <p:sldId id="339" r:id="rId23"/>
    <p:sldId id="272" r:id="rId24"/>
    <p:sldId id="276" r:id="rId25"/>
    <p:sldId id="326" r:id="rId26"/>
    <p:sldId id="328" r:id="rId27"/>
    <p:sldId id="274" r:id="rId28"/>
    <p:sldId id="275" r:id="rId29"/>
    <p:sldId id="282" r:id="rId30"/>
    <p:sldId id="283" r:id="rId31"/>
    <p:sldId id="285" r:id="rId32"/>
    <p:sldId id="340" r:id="rId33"/>
    <p:sldId id="292" r:id="rId34"/>
    <p:sldId id="329" r:id="rId35"/>
    <p:sldId id="330" r:id="rId36"/>
    <p:sldId id="331" r:id="rId37"/>
    <p:sldId id="332" r:id="rId38"/>
    <p:sldId id="333" r:id="rId39"/>
    <p:sldId id="334" r:id="rId40"/>
    <p:sldId id="273" r:id="rId41"/>
    <p:sldId id="341" r:id="rId42"/>
    <p:sldId id="336" r:id="rId43"/>
    <p:sldId id="335" r:id="rId44"/>
    <p:sldId id="338" r:id="rId45"/>
    <p:sldId id="342" r:id="rId46"/>
    <p:sldId id="304" r:id="rId47"/>
    <p:sldId id="302" r:id="rId48"/>
    <p:sldId id="344" r:id="rId49"/>
  </p:sldIdLst>
  <p:sldSz cx="9144000" cy="6858000" type="screen4x3"/>
  <p:notesSz cx="6858000" cy="9144000"/>
  <p:custDataLst>
    <p:tags r:id="rId5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43" autoAdjust="0"/>
  </p:normalViewPr>
  <p:slideViewPr>
    <p:cSldViewPr>
      <p:cViewPr>
        <p:scale>
          <a:sx n="80" d="100"/>
          <a:sy n="80" d="100"/>
        </p:scale>
        <p:origin x="-264" y="-2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5045"/>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11/7/2014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42021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A4236-022B-431E-96FA-351462F6D768}" type="slidenum">
              <a:rPr lang="en-US"/>
              <a:pPr fontAlgn="base">
                <a:spcBef>
                  <a:spcPct val="0"/>
                </a:spcBef>
                <a:spcAft>
                  <a:spcPct val="0"/>
                </a:spcAft>
              </a:pPr>
              <a:t>14</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914404" y="4343401"/>
            <a:ext cx="5029200" cy="4114800"/>
          </a:xfrm>
          <a:noFill/>
        </p:spPr>
        <p:txBody>
          <a:bodyPr wrap="square" numCol="1" anchor="t" anchorCtr="0" compatLnSpc="1">
            <a:prstTxWarp prst="textNoShape">
              <a:avLst/>
            </a:prstTxWarp>
          </a:bodyPr>
          <a:lstStyle/>
          <a:p>
            <a:pPr marL="231092" indent="-231092">
              <a:spcBef>
                <a:spcPct val="0"/>
              </a:spcBef>
            </a:pPr>
            <a:r>
              <a:rPr lang="en-US" dirty="0" smtClean="0"/>
              <a:t>States set targets on the Summary Statements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a:t>
            </a:r>
            <a:r>
              <a:rPr lang="en-US" baseline="0" dirty="0" smtClean="0"/>
              <a:t> steady over the last several years.  Only a few changes as some states re-assess their approach and change.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15</a:t>
            </a:fld>
            <a:endParaRPr lang="en-US"/>
          </a:p>
        </p:txBody>
      </p:sp>
    </p:spTree>
    <p:extLst>
      <p:ext uri="{BB962C8B-B14F-4D97-AF65-F5344CB8AC3E}">
        <p14:creationId xmlns:p14="http://schemas.microsoft.com/office/powerpoint/2010/main" val="73538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An important point is</a:t>
            </a:r>
            <a:r>
              <a:rPr lang="en-US" sz="1200" kern="1200" baseline="0" dirty="0" smtClean="0">
                <a:solidFill>
                  <a:schemeClr val="tx1"/>
                </a:solidFill>
                <a:effectLst/>
                <a:latin typeface="+mn-lt"/>
                <a:ea typeface="ＭＳ Ｐゴシック" charset="0"/>
                <a:cs typeface="ＭＳ Ｐゴシック" charset="0"/>
              </a:rPr>
              <a:t> that </a:t>
            </a:r>
            <a:r>
              <a:rPr lang="en-US" sz="1200" kern="1200" dirty="0" smtClean="0">
                <a:solidFill>
                  <a:schemeClr val="tx1"/>
                </a:solidFill>
                <a:effectLst/>
                <a:latin typeface="+mn-lt"/>
                <a:ea typeface="ＭＳ Ｐゴシック" charset="0"/>
                <a:cs typeface="ＭＳ Ｐゴシック" charset="0"/>
              </a:rPr>
              <a:t>the criteria for inclusion in the national analysis is really a minimal quality criteria and not meant to be an absolute (e.g., we may raise the bar and what we are able to look at in terms of data quality at a national level is very limited).</a:t>
            </a:r>
            <a:endParaRPr lang="en-US" dirty="0" smtClean="0"/>
          </a:p>
          <a:p>
            <a:r>
              <a:rPr lang="en-US" dirty="0" smtClean="0"/>
              <a:t>Minimum</a:t>
            </a:r>
            <a:r>
              <a:rPr lang="en-US" baseline="0" dirty="0" smtClean="0"/>
              <a:t> expectations of quality at this point.  Low amounts of missing data and within reasonably expected patterns for ‘a’ and ‘e’</a:t>
            </a:r>
          </a:p>
          <a:p>
            <a:endParaRPr lang="en-US" baseline="0" dirty="0" smtClean="0"/>
          </a:p>
          <a:p>
            <a:r>
              <a:rPr lang="en-US" baseline="0" dirty="0" smtClean="0"/>
              <a:t>Remember:  Part C is all </a:t>
            </a:r>
            <a:r>
              <a:rPr lang="en-US" baseline="0" dirty="0" err="1" smtClean="0"/>
              <a:t>exiters</a:t>
            </a:r>
            <a:r>
              <a:rPr lang="en-US" baseline="0" dirty="0" smtClean="0"/>
              <a:t>, so we expect a higher %.  619 is of child count, so we expect a lower %.  This is the national data we have to work from.  Within a state, it is best to have the actual number of children exiting with at least 6 </a:t>
            </a:r>
            <a:r>
              <a:rPr lang="en-US" baseline="0" dirty="0" err="1" smtClean="0"/>
              <a:t>mo</a:t>
            </a:r>
            <a:r>
              <a:rPr lang="en-US" baseline="0" dirty="0" smtClean="0"/>
              <a:t> of service to calculate the actual % of missing data.</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16</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expectations of quality at this point.  Low amounts of missing data and within reasonably expected patterns for ‘a’ and ‘e’</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17</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20</a:t>
            </a:fld>
            <a:endParaRPr lang="en-US" dirty="0"/>
          </a:p>
        </p:txBody>
      </p:sp>
    </p:spTree>
    <p:extLst>
      <p:ext uri="{BB962C8B-B14F-4D97-AF65-F5344CB8AC3E}">
        <p14:creationId xmlns:p14="http://schemas.microsoft.com/office/powerpoint/2010/main" val="377198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Kathy</a:t>
            </a: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21</a:t>
            </a:fld>
            <a:endParaRPr lang="en-US"/>
          </a:p>
        </p:txBody>
      </p:sp>
    </p:spTree>
    <p:extLst>
      <p:ext uri="{BB962C8B-B14F-4D97-AF65-F5344CB8AC3E}">
        <p14:creationId xmlns:p14="http://schemas.microsoft.com/office/powerpoint/2010/main" val="366240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continue</a:t>
            </a:r>
            <a:r>
              <a:rPr lang="en-US" baseline="0" dirty="0" smtClean="0"/>
              <a:t> to see consistency in the data over time, increasing numbers of children in the child outcomes data, and increasing number of states who meet the minimum quality criteria for inclusion in the national analysis.</a:t>
            </a:r>
          </a:p>
          <a:p>
            <a:r>
              <a:rPr lang="en-US" baseline="0" dirty="0" smtClean="0"/>
              <a:t>Question is now: Should we raise the bar? </a:t>
            </a:r>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4201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25</a:t>
            </a:fld>
            <a:endParaRPr lang="en-US"/>
          </a:p>
        </p:txBody>
      </p:sp>
    </p:spTree>
    <p:extLst>
      <p:ext uri="{BB962C8B-B14F-4D97-AF65-F5344CB8AC3E}">
        <p14:creationId xmlns:p14="http://schemas.microsoft.com/office/powerpoint/2010/main" val="278566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75618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6815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Kathy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Quality</a:t>
            </a:r>
            <a:r>
              <a:rPr lang="en-US" baseline="0" dirty="0" smtClean="0"/>
              <a:t> is not a yes or no question. Quality exists in varying degrees. The quality we look at for the national analysis is a really minimal criteria. What happens when we look at a higher criteria?</a:t>
            </a:r>
            <a:endParaRPr lang="en-US" dirty="0" smtClean="0"/>
          </a:p>
          <a:p>
            <a:r>
              <a:rPr lang="en-US" dirty="0" smtClean="0"/>
              <a:t>If we were to raise the bar to 35% of </a:t>
            </a:r>
            <a:r>
              <a:rPr lang="en-US" dirty="0" err="1" smtClean="0"/>
              <a:t>exiters</a:t>
            </a:r>
            <a:r>
              <a:rPr lang="en-US" dirty="0" smtClean="0"/>
              <a:t>, the majority of</a:t>
            </a:r>
            <a:r>
              <a:rPr lang="en-US" baseline="0" dirty="0" smtClean="0"/>
              <a:t> states would meet the higher criteria (81% of states).</a:t>
            </a:r>
            <a:endParaRPr lang="en-US" dirty="0" smtClean="0"/>
          </a:p>
          <a:p>
            <a:r>
              <a:rPr lang="en-US" dirty="0" smtClean="0"/>
              <a:t>Another point to make</a:t>
            </a:r>
            <a:r>
              <a:rPr lang="en-US" baseline="0" dirty="0" smtClean="0"/>
              <a:t> on this slide is that the percent of states that have 70% or more of </a:t>
            </a:r>
            <a:r>
              <a:rPr lang="en-US" baseline="0" dirty="0" err="1" smtClean="0"/>
              <a:t>exiters</a:t>
            </a:r>
            <a:r>
              <a:rPr lang="en-US" baseline="0" dirty="0" smtClean="0"/>
              <a:t> has almost </a:t>
            </a:r>
            <a:r>
              <a:rPr lang="en-US" u="sng" baseline="0" dirty="0" smtClean="0"/>
              <a:t>doubled</a:t>
            </a:r>
            <a:r>
              <a:rPr lang="en-US" baseline="0" dirty="0" smtClean="0"/>
              <a:t> since 2009-10</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27</a:t>
            </a:fld>
            <a:endParaRPr lang="en-US" dirty="0"/>
          </a:p>
        </p:txBody>
      </p:sp>
    </p:spTree>
    <p:extLst>
      <p:ext uri="{BB962C8B-B14F-4D97-AF65-F5344CB8AC3E}">
        <p14:creationId xmlns:p14="http://schemas.microsoft.com/office/powerpoint/2010/main" val="2682973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Kathy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majority of states exceed the minimum 12% bar we had set for the national analysis (92% of states). This strongly suggests that we should consider raising the bar.</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28</a:t>
            </a:fld>
            <a:endParaRPr lang="en-US"/>
          </a:p>
        </p:txBody>
      </p:sp>
    </p:spTree>
    <p:extLst>
      <p:ext uri="{BB962C8B-B14F-4D97-AF65-F5344CB8AC3E}">
        <p14:creationId xmlns:p14="http://schemas.microsoft.com/office/powerpoint/2010/main" val="3312441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r>
              <a:rPr lang="en-US" dirty="0" smtClean="0"/>
              <a:t>Note: Not eligible for Part B is defined as the percent</a:t>
            </a:r>
            <a:r>
              <a:rPr lang="en-US" baseline="0" dirty="0" smtClean="0"/>
              <a:t> of children exiting who are categorized as either 1) No longer eligible for Part C prior to reaching age three (e.g., completion of IFSP prior to max age), 2) Not eligible for Part B and exit with referrals to other programs, and who are 3) Not eligible for Part B and exit with no referrals</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29</a:t>
            </a:fld>
            <a:endParaRPr lang="en-US"/>
          </a:p>
        </p:txBody>
      </p:sp>
    </p:spTree>
    <p:extLst>
      <p:ext uri="{BB962C8B-B14F-4D97-AF65-F5344CB8AC3E}">
        <p14:creationId xmlns:p14="http://schemas.microsoft.com/office/powerpoint/2010/main" val="265090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served</a:t>
            </a:r>
            <a:r>
              <a:rPr lang="en-US" baseline="0" dirty="0" smtClean="0"/>
              <a:t> is collapses into 3 groups: less than 2.5%, 2.5 to less than 3.9%, and 3.9% and greater.</a:t>
            </a:r>
          </a:p>
          <a:p>
            <a:r>
              <a:rPr lang="en-US" dirty="0" smtClean="0"/>
              <a:t>As</a:t>
            </a:r>
            <a:r>
              <a:rPr lang="en-US" baseline="0" dirty="0" smtClean="0"/>
              <a:t> a greater proportion of children </a:t>
            </a:r>
            <a:r>
              <a:rPr lang="en-US" dirty="0" smtClean="0"/>
              <a:t>receive</a:t>
            </a:r>
            <a:r>
              <a:rPr lang="en-US" baseline="0" dirty="0" smtClean="0"/>
              <a:t> Part C services, the percent exiting with age expectations increases.</a:t>
            </a:r>
            <a:endParaRPr lang="en-US" dirty="0" smtClean="0"/>
          </a:p>
          <a:p>
            <a:r>
              <a:rPr lang="en-US" dirty="0" smtClean="0"/>
              <a:t>Note: Percent served</a:t>
            </a:r>
            <a:r>
              <a:rPr lang="en-US" baseline="0" dirty="0" smtClean="0"/>
              <a:t> is based on a p</a:t>
            </a:r>
            <a:r>
              <a:rPr lang="en-US" dirty="0" smtClean="0"/>
              <a:t>opulation estimate of the number of children birth</a:t>
            </a:r>
            <a:r>
              <a:rPr lang="en-US" baseline="0" dirty="0" smtClean="0"/>
              <a:t> to 3 from the Census. </a:t>
            </a:r>
            <a:endParaRPr lang="en-US" baseline="0"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30</a:t>
            </a:fld>
            <a:endParaRPr lang="en-US" dirty="0"/>
          </a:p>
        </p:txBody>
      </p:sp>
    </p:spTree>
    <p:extLst>
      <p:ext uri="{BB962C8B-B14F-4D97-AF65-F5344CB8AC3E}">
        <p14:creationId xmlns:p14="http://schemas.microsoft.com/office/powerpoint/2010/main" val="209626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served</a:t>
            </a:r>
            <a:r>
              <a:rPr lang="en-US" baseline="0" dirty="0" smtClean="0"/>
              <a:t> is collapses into 3 groups: less than 2.5%, 2.5 to less than 3.9%, and 3.9% and greater.</a:t>
            </a:r>
          </a:p>
          <a:p>
            <a:r>
              <a:rPr lang="en-US" dirty="0" smtClean="0"/>
              <a:t>For</a:t>
            </a:r>
            <a:r>
              <a:rPr lang="en-US" baseline="0" dirty="0" smtClean="0"/>
              <a:t> 619, we do not see the same pattern as we do for Part C across all the outcomes.  For knowledge and skills, the states serving a greater proportion of children have slightly higher percentages of children exiting within age expectations. However, this pattern is not consistent for the other 2 outcomes.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31</a:t>
            </a:fld>
            <a:endParaRPr lang="en-US" dirty="0"/>
          </a:p>
        </p:txBody>
      </p:sp>
    </p:spTree>
    <p:extLst>
      <p:ext uri="{BB962C8B-B14F-4D97-AF65-F5344CB8AC3E}">
        <p14:creationId xmlns:p14="http://schemas.microsoft.com/office/powerpoint/2010/main" val="209626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33</a:t>
            </a:fld>
            <a:endParaRPr lang="en-US"/>
          </a:p>
        </p:txBody>
      </p:sp>
    </p:spTree>
    <p:extLst>
      <p:ext uri="{BB962C8B-B14F-4D97-AF65-F5344CB8AC3E}">
        <p14:creationId xmlns:p14="http://schemas.microsoft.com/office/powerpoint/2010/main" val="348974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what is the State Systemic Improvement Plan or SSIP? The SSIP is a comprehensive, ambitious, yet achievable  multiyear plan for improving results for children with disabilities.  The SSIP is to be developed in Phase I and Phase II and then implemented in Phase III.  Through a detailed data and infrastructure analysis, States must assess the capacity of their current infrastructure systems and their ability to enhance this infrastructure to increase the capacity of Local Education Agencies (LEAs) and Early Intervention Service (EIS) programs to implement, scale up, and sustain, evidence-based practices that will result in improved outcomes for infants, toddlers and preschoolers with disabilities. Throughout this webinar, we will provide an overview of the SSIP process.</a:t>
            </a:r>
            <a:endParaRPr lang="en-US" altLang="en-US" smtClean="0">
              <a:solidFill>
                <a:srgbClr val="FF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4AEC2-98EA-43F0-9BD1-5CAFC8D0C6E5}" type="slidenum">
              <a:rPr lang="en-US" altLang="en-US"/>
              <a:pPr fontAlgn="base">
                <a:spcBef>
                  <a:spcPct val="0"/>
                </a:spcBef>
                <a:spcAft>
                  <a:spcPct val="0"/>
                </a:spcAft>
              </a:pPr>
              <a:t>34</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dirty="0"/>
              <a:t>The proposed SSIP is to be developed in 2 phases and then implemented in a third phase that occur over the new APR reporting period of 2015-2020</a:t>
            </a:r>
          </a:p>
          <a:p>
            <a:pPr lvl="1">
              <a:defRPr/>
            </a:pPr>
            <a:endParaRPr lang="en-US" dirty="0" smtClean="0"/>
          </a:p>
          <a:p>
            <a:pPr lvl="1">
              <a:buFont typeface="Arial" pitchFamily="34" charset="0"/>
              <a:buChar char="•"/>
              <a:defRPr/>
            </a:pPr>
            <a:r>
              <a:rPr lang="en-US" dirty="0" smtClean="0"/>
              <a:t>Phase 1—April, 2015</a:t>
            </a:r>
          </a:p>
          <a:p>
            <a:pPr lvl="1">
              <a:buFont typeface="Arial" pitchFamily="34" charset="0"/>
              <a:buChar char="•"/>
              <a:defRPr/>
            </a:pPr>
            <a:r>
              <a:rPr lang="en-US" dirty="0" smtClean="0"/>
              <a:t>Phase 2—February, 2016</a:t>
            </a:r>
          </a:p>
          <a:p>
            <a:pPr lvl="1">
              <a:buFont typeface="Arial" pitchFamily="34" charset="0"/>
              <a:buChar char="•"/>
              <a:defRPr/>
            </a:pPr>
            <a:r>
              <a:rPr lang="en-US" dirty="0" smtClean="0"/>
              <a:t>Phase 3—February, 2017 through February, 2020</a:t>
            </a:r>
          </a:p>
          <a:p>
            <a:pPr lvl="1">
              <a:buFont typeface="Arial" pitchFamily="34" charset="0"/>
              <a:buChar char="•"/>
              <a:defRPr/>
            </a:pPr>
            <a:endParaRPr lang="en-US" dirty="0" smtClean="0"/>
          </a:p>
          <a:p>
            <a:pPr defTabSz="914303">
              <a:defRPr/>
            </a:pPr>
            <a:r>
              <a:rPr lang="en-US" dirty="0"/>
              <a:t>Data Analyses: In order to improve results, States must assess the capacity of their current infrastructure systems and their ability to enhance this infrastructure to increase the capacity of EIS programs and providers to implement, scale up, and sustain evidence-based practices that will result in improved outcomes for infants and toddlers with disabilities and their families.  The data and infrastructure analysis should use multiple data sources, including SPP/APR indicators and 618 State-reported data, to identify systemic approaches that will lead to improved results for infants and toddlers with disabilities and their families across key measures:  early childhood outcomes and family involvement.</a:t>
            </a:r>
            <a:endParaRPr lang="en-US" dirty="0" smtClean="0"/>
          </a:p>
          <a:p>
            <a:pPr>
              <a:defRPr/>
            </a:pPr>
            <a:endParaRPr lang="en-US" dirty="0" smtClean="0"/>
          </a:p>
          <a:p>
            <a:pPr marL="0" lvl="1" defTabSz="914303">
              <a:defRPr/>
            </a:pPr>
            <a:r>
              <a:rPr lang="en-US" dirty="0"/>
              <a:t>Identification of the Focus for Improvement:   A description of improvement strategies on which the State will focus that will lead to a measurable child-based result.  The State must include in the description how the data analysis led to the identification of the area on which the State will focus.  The State must demonstrate how addressing this area of focus for improvement will build the capacity of EIS programs and providers and supports to improve the identified result for infants and toddlers and their families with disabilities.  (For example, the State might be working to improve the validity and representativeness of their data on early childhood outcomes and family involvement.) </a:t>
            </a:r>
          </a:p>
          <a:p>
            <a:endParaRPr lang="en-US" dirty="0" smtClean="0"/>
          </a:p>
          <a:p>
            <a:pPr lvl="0" eaLnBrk="1" hangingPunct="1"/>
            <a:r>
              <a:rPr lang="en-US" dirty="0"/>
              <a:t>Infrastructure to Support Improvement and Build Capacity:  A description of how the State analyzed the capacity of its current system to support improvement and build capacity in EIS programs and providers to implement, scale up, and sustain evidence-based practices to improve results for infants and toddlers with disabilities and their families, and the results of this analysis.  State system components include:  governance, fiscal, quality standards, professional development, data, technical assistance, and accountability.</a:t>
            </a:r>
            <a:endParaRPr lang="en-US" dirty="0" smtClean="0"/>
          </a:p>
          <a:p>
            <a:pPr lvl="0" eaLnBrk="1" hangingPunct="1"/>
            <a:endParaRPr lang="en-US" dirty="0" smtClean="0"/>
          </a:p>
          <a:p>
            <a:pPr lvl="0" eaLnBrk="1" hangingPunct="1"/>
            <a:r>
              <a:rPr lang="en-US" dirty="0" smtClean="0"/>
              <a:t>The description must include</a:t>
            </a:r>
            <a:r>
              <a:rPr lang="en-US" sz="2400" dirty="0"/>
              <a:t>:</a:t>
            </a:r>
          </a:p>
          <a:p>
            <a:pPr marL="1085735" lvl="2" indent="-171432">
              <a:buFont typeface="Arial" pitchFamily="34" charset="0"/>
              <a:buChar char="•"/>
            </a:pPr>
            <a:r>
              <a:rPr lang="en-US" dirty="0" smtClean="0"/>
              <a:t>strengths of system</a:t>
            </a:r>
          </a:p>
          <a:p>
            <a:pPr marL="1085735" lvl="2" indent="-171432">
              <a:buFont typeface="Arial" pitchFamily="34" charset="0"/>
              <a:buChar char="•"/>
            </a:pPr>
            <a:r>
              <a:rPr lang="en-US" dirty="0" smtClean="0"/>
              <a:t>how components of system are coordinated</a:t>
            </a:r>
          </a:p>
          <a:p>
            <a:pPr marL="1085735" lvl="2" indent="-171432">
              <a:buFont typeface="Arial" pitchFamily="34" charset="0"/>
              <a:buChar char="•"/>
            </a:pPr>
            <a:r>
              <a:rPr lang="en-US" dirty="0" smtClean="0"/>
              <a:t>areas for improvement within and across components of the system</a:t>
            </a:r>
          </a:p>
          <a:p>
            <a:pPr marL="1085735" lvl="2" indent="-171432">
              <a:buFont typeface="Arial" pitchFamily="34" charset="0"/>
              <a:buChar char="•"/>
            </a:pPr>
            <a:r>
              <a:rPr lang="en-US" dirty="0"/>
              <a:t>an analysis of initiatives in State, including initiatives in general education and other areas beyond special education, which can have an impact on children and youth with disabilities </a:t>
            </a:r>
          </a:p>
          <a:p>
            <a:pPr marL="1085735" lvl="2" indent="-171432">
              <a:buFont typeface="Arial" pitchFamily="34" charset="0"/>
              <a:buChar char="•"/>
            </a:pPr>
            <a:r>
              <a:rPr lang="en-US" dirty="0"/>
              <a:t>how decisions are made within State system and representatives (e.g., agencies, positions, individuals) that must be involved in planning for systematic improvements in the State system</a:t>
            </a:r>
          </a:p>
          <a:p>
            <a:endParaRPr lang="en-US" dirty="0" smtClean="0"/>
          </a:p>
          <a:p>
            <a:pPr defTabSz="914303">
              <a:defRPr/>
            </a:pPr>
            <a:r>
              <a:rPr lang="en-US" dirty="0" smtClean="0"/>
              <a:t>Theory of Action: </a:t>
            </a:r>
            <a:r>
              <a:rPr lang="en-US" dirty="0"/>
              <a:t>Based on the data analysis and infrastructure analysis, the State must describe the general improvement strategies that will need to be carried out and the outcomes that will need to be met to achieve the State-identified, measurable improvement in results for infants and toddlers and their families with disabilities.  The State must include in the description the changes in the State system, and EIS program and provider practices, that must occur to achieve the State-identified, measurable improvement in results for infants and toddlers with disabilities and their families.  States should consider developing a logic model that shows the relationship between the activities and the outcomes that the State expects to achieve over a multi-year period.</a:t>
            </a:r>
            <a:endParaRPr lang="en-US" dirty="0" smtClean="0"/>
          </a:p>
          <a:p>
            <a:endParaRPr lang="en-US" dirty="0" smtClean="0"/>
          </a:p>
          <a:p>
            <a:pPr defTabSz="914303">
              <a:defRPr/>
            </a:pPr>
            <a:r>
              <a:rPr lang="en-US" dirty="0"/>
              <a:t>Evaluation Plan:  A description of how the State will evaluate the implementation of its SSIP.  The plan must include the methods that will be used to collect and analyze data related to specific activities and outcomes of the SSIP.  The description must also include how the State will use the results of the evaluation to examine the effectiveness of the implementation of the plan and the progress toward achieving intended outcomes, and make modifications to the SSIP 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36</a:t>
            </a:fld>
            <a:endParaRPr lang="en-US" dirty="0"/>
          </a:p>
        </p:txBody>
      </p:sp>
    </p:spTree>
    <p:extLst>
      <p:ext uri="{BB962C8B-B14F-4D97-AF65-F5344CB8AC3E}">
        <p14:creationId xmlns:p14="http://schemas.microsoft.com/office/powerpoint/2010/main" val="1907238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A684EBE-BE15-4E36-B991-4F4AC55F80BB}" type="slidenum">
              <a:rPr lang="en-US" altLang="en-US" smtClean="0"/>
              <a:pPr eaLnBrk="1" fontAlgn="base" hangingPunct="1">
                <a:spcBef>
                  <a:spcPct val="0"/>
                </a:spcBef>
                <a:spcAft>
                  <a:spcPct val="0"/>
                </a:spcAft>
              </a:pPr>
              <a:t>37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Outcomes</a:t>
            </a:r>
            <a:r>
              <a:rPr lang="en-US" baseline="0" dirty="0" smtClean="0"/>
              <a:t> aren’t just about accountability…</a:t>
            </a:r>
          </a:p>
          <a:p>
            <a:r>
              <a:rPr lang="en-US" baseline="0" dirty="0" smtClean="0"/>
              <a:t>This is where we want our children (EI and ECSE children) to accomplish and so we want to be accountable for helping children/families achieve this goal…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Reiterate that data analysis and infrastructure analysis go together!</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27AFA70-1D45-4C18-BE9A-0A315233A24B}" type="slidenum">
              <a:rPr lang="en-US" altLang="en-US" smtClean="0"/>
              <a:pPr eaLnBrk="1" fontAlgn="base" hangingPunct="1">
                <a:spcBef>
                  <a:spcPct val="0"/>
                </a:spcBef>
                <a:spcAft>
                  <a:spcPct val="0"/>
                </a:spcAft>
              </a:pPr>
              <a:t>38</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39</a:t>
            </a:fld>
            <a:endParaRPr lang="en-US"/>
          </a:p>
        </p:txBody>
      </p:sp>
    </p:spTree>
    <p:extLst>
      <p:ext uri="{BB962C8B-B14F-4D97-AF65-F5344CB8AC3E}">
        <p14:creationId xmlns:p14="http://schemas.microsoft.com/office/powerpoint/2010/main" val="227512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quality continues to be an area of emphasis but also emphasizing using</a:t>
            </a:r>
            <a:r>
              <a:rPr lang="en-US" baseline="0" dirty="0" smtClean="0"/>
              <a:t> data for program improvement– much of this work is tied to SSIP efforts</a:t>
            </a:r>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4124751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42</a:t>
            </a:fld>
            <a:endParaRPr lang="en-US"/>
          </a:p>
        </p:txBody>
      </p:sp>
    </p:spTree>
    <p:extLst>
      <p:ext uri="{BB962C8B-B14F-4D97-AF65-F5344CB8AC3E}">
        <p14:creationId xmlns:p14="http://schemas.microsoft.com/office/powerpoint/2010/main" val="3489745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46</a:t>
            </a:fld>
            <a:endParaRPr lang="en-US"/>
          </a:p>
        </p:txBody>
      </p:sp>
    </p:spTree>
    <p:extLst>
      <p:ext uri="{BB962C8B-B14F-4D97-AF65-F5344CB8AC3E}">
        <p14:creationId xmlns:p14="http://schemas.microsoft.com/office/powerpoint/2010/main" val="3312597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Abby</a:t>
            </a:r>
          </a:p>
          <a:p>
            <a:endParaRPr lang="en-US" dirty="0" smtClean="0"/>
          </a:p>
        </p:txBody>
      </p:sp>
    </p:spTree>
    <p:extLst>
      <p:ext uri="{BB962C8B-B14F-4D97-AF65-F5344CB8AC3E}">
        <p14:creationId xmlns:p14="http://schemas.microsoft.com/office/powerpoint/2010/main" val="417531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CD8CA9-5AF3-472A-A4E3-EF4909AE1A00}" type="slidenum">
              <a:rPr lang="en-US"/>
              <a:pPr/>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i="1" smtClean="0"/>
          </a:p>
        </p:txBody>
      </p:sp>
    </p:spTree>
    <p:extLst>
      <p:ext uri="{BB962C8B-B14F-4D97-AF65-F5344CB8AC3E}">
        <p14:creationId xmlns:p14="http://schemas.microsoft.com/office/powerpoint/2010/main" val="391518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CC4FB8D-0F8C-491B-A3E5-6767B23CA1F6}" type="slidenum">
              <a:rPr lang="en-US"/>
              <a:pPr/>
              <a:t>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1A29A2D-D540-460A-9F45-4D9AC9E5872D}"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0DF1B6D-9BD4-4E86-9376-DFE6D72AC677}" type="slidenum">
              <a:rPr lang="en-US"/>
              <a:pPr/>
              <a:t>10</a:t>
            </a:fld>
            <a:endParaRPr lang="en-US"/>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47BCC3C-9376-40F8-958F-E8CD6FFDA0F9}" type="slidenum">
              <a:rPr lang="en-US"/>
              <a:pPr/>
              <a:t>11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34F757-7F96-41C9-92A0-AA4286732623}" type="slidenum">
              <a:rPr lang="en-US"/>
              <a:pPr/>
              <a:t>12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endParaRPr lang="en-US"/>
          </a:p>
        </p:txBody>
      </p:sp>
      <p:sp>
        <p:nvSpPr>
          <p:cNvPr id="5" name="Slide Number Placeholder 1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08087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31EB27D5-9FE2-45B4-B382-A68F76994014}" type="slidenum">
              <a:rPr lang="en-US"/>
              <a:pPr>
                <a:defRPr/>
              </a:pPr>
              <a:t>‹#›</a:t>
            </a:fld>
            <a:endParaRPr lang="en-US" dirty="0"/>
          </a:p>
        </p:txBody>
      </p:sp>
    </p:spTree>
    <p:extLst>
      <p:ext uri="{BB962C8B-B14F-4D97-AF65-F5344CB8AC3E}">
        <p14:creationId xmlns:p14="http://schemas.microsoft.com/office/powerpoint/2010/main" val="44914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defRPr/>
            </a:lvl1pPr>
          </a:lstStyle>
          <a:p>
            <a:pPr>
              <a:defRPr/>
            </a:pPr>
            <a:endParaRPr lang="en-US"/>
          </a:p>
        </p:txBody>
      </p:sp>
      <p:sp>
        <p:nvSpPr>
          <p:cNvPr id="5" name="Slide Number Placeholder 11"/>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06392A5D-45AC-471B-9317-A45814D584E6}" type="slidenum">
              <a:rPr lang="en-US"/>
              <a:pPr>
                <a:defRPr/>
              </a:pPr>
              <a:t>‹#›</a:t>
            </a:fld>
            <a:endParaRPr lang="en-US" dirty="0"/>
          </a:p>
        </p:txBody>
      </p:sp>
    </p:spTree>
    <p:extLst>
      <p:ext uri="{BB962C8B-B14F-4D97-AF65-F5344CB8AC3E}">
        <p14:creationId xmlns:p14="http://schemas.microsoft.com/office/powerpoint/2010/main" val="34882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793037" cy="5554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054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76200" y="6324600"/>
            <a:ext cx="3733800" cy="457200"/>
          </a:xfrm>
          <a:prstGeom prst="rect">
            <a:avLst/>
          </a:prstGeom>
        </p:spPr>
        <p:txBody>
          <a:bodyPr/>
          <a:lstStyle>
            <a:lvl1pPr>
              <a:defRPr/>
            </a:lvl1pPr>
          </a:lstStyle>
          <a:p>
            <a:endParaRPr lang="en-US">
              <a:latin typeface="Arial" charset="0"/>
            </a:endParaRPr>
          </a:p>
        </p:txBody>
      </p:sp>
      <p:sp>
        <p:nvSpPr>
          <p:cNvPr id="5" name="Slide Number Placeholder 4"/>
          <p:cNvSpPr>
            <a:spLocks noGrp="1"/>
          </p:cNvSpPr>
          <p:nvPr>
            <p:ph type="sldNum" sz="quarter" idx="12"/>
          </p:nvPr>
        </p:nvSpPr>
        <p:spPr>
          <a:xfrm>
            <a:off x="7543800" y="6324600"/>
            <a:ext cx="1371600" cy="457200"/>
          </a:xfrm>
          <a:prstGeom prst="rect">
            <a:avLst/>
          </a:prstGeom>
        </p:spPr>
        <p:txBody>
          <a:bodyPr/>
          <a:lstStyle>
            <a:lvl1pPr>
              <a:defRPr/>
            </a:lvl1pPr>
          </a:lstStyle>
          <a:p>
            <a:pPr>
              <a:defRPr/>
            </a:pPr>
            <a:fld id="{66E99531-5B42-4FEA-BAC7-6D682874886D}" type="slidenum">
              <a:rPr lang="en-US"/>
              <a:pPr>
                <a:defRPr/>
              </a:pPr>
              <a:t>‹#›</a:t>
            </a:fld>
            <a:endParaRPr lang="en-US"/>
          </a:p>
        </p:txBody>
      </p:sp>
    </p:spTree>
    <p:extLst>
      <p:ext uri="{BB962C8B-B14F-4D97-AF65-F5344CB8AC3E}">
        <p14:creationId xmlns:p14="http://schemas.microsoft.com/office/powerpoint/2010/main" val="2341580895"/>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8" r:id="rId6"/>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www.ectacenter.org/eco"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hyperlink" Target="http://projects.fpg.unc.edu/~eco/assets/pdfs/ECO_Outcomes_4-13-05.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rojects.fpg.unc.edu/~eco/pages/videos.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28600"/>
            <a:ext cx="41148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599" y="228600"/>
            <a:ext cx="427169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828800"/>
            <a:ext cx="8763000" cy="2209800"/>
          </a:xfrm>
        </p:spPr>
        <p:txBody>
          <a:bodyPr anchor="ctr">
            <a:noAutofit/>
          </a:bodyPr>
          <a:lstStyle/>
          <a:p>
            <a:r>
              <a:rPr lang="en-US" sz="3600" dirty="0">
                <a:effectLst/>
              </a:rPr>
              <a:t>What Practitioners Need to Know about Measuring EI and ECSE Outcomes </a:t>
            </a:r>
          </a:p>
        </p:txBody>
      </p:sp>
      <p:sp>
        <p:nvSpPr>
          <p:cNvPr id="9" name="Title 1"/>
          <p:cNvSpPr txBox="1">
            <a:spLocks/>
          </p:cNvSpPr>
          <p:nvPr/>
        </p:nvSpPr>
        <p:spPr>
          <a:xfrm>
            <a:off x="228600" y="4343400"/>
            <a:ext cx="8763000" cy="762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b="1" dirty="0" smtClean="0">
                <a:solidFill>
                  <a:schemeClr val="accent3"/>
                </a:solidFill>
              </a:rPr>
              <a:t>Kathleen Hebbeler, </a:t>
            </a:r>
            <a:r>
              <a:rPr lang="en-US" sz="2000" b="1" dirty="0" smtClean="0">
                <a:solidFill>
                  <a:schemeClr val="accent3"/>
                </a:solidFill>
              </a:rPr>
              <a:t>SRI International</a:t>
            </a:r>
          </a:p>
          <a:p>
            <a:pPr>
              <a:defRPr/>
            </a:pPr>
            <a:r>
              <a:rPr lang="en-US" sz="2400" b="1" dirty="0" smtClean="0">
                <a:solidFill>
                  <a:schemeClr val="accent3"/>
                </a:solidFill>
              </a:rPr>
              <a:t>Lynne Kahn, </a:t>
            </a:r>
            <a:r>
              <a:rPr lang="en-US" sz="2000" b="1" dirty="0" smtClean="0">
                <a:solidFill>
                  <a:schemeClr val="accent3"/>
                </a:solidFill>
              </a:rPr>
              <a:t>Frank Porter Graham Child Development Institute</a:t>
            </a:r>
            <a:endParaRPr lang="en-US" sz="2000" b="1" dirty="0">
              <a:solidFill>
                <a:schemeClr val="accent3"/>
              </a:solidFill>
            </a:endParaRPr>
          </a:p>
        </p:txBody>
      </p:sp>
      <p:sp>
        <p:nvSpPr>
          <p:cNvPr id="10" name="Title 1"/>
          <p:cNvSpPr txBox="1">
            <a:spLocks/>
          </p:cNvSpPr>
          <p:nvPr/>
        </p:nvSpPr>
        <p:spPr>
          <a:xfrm>
            <a:off x="0" y="5486400"/>
            <a:ext cx="6629400" cy="12954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1800" i="1" dirty="0" smtClean="0">
                <a:solidFill>
                  <a:schemeClr val="accent3"/>
                </a:solidFill>
              </a:rPr>
              <a:t>Presented at the Division for Early Childhood Conference </a:t>
            </a:r>
          </a:p>
          <a:p>
            <a:pPr>
              <a:defRPr/>
            </a:pPr>
            <a:r>
              <a:rPr lang="en-US" sz="1800" i="1" dirty="0" smtClean="0">
                <a:solidFill>
                  <a:schemeClr val="accent3"/>
                </a:solidFill>
              </a:rPr>
              <a:t>St. Louis</a:t>
            </a:r>
          </a:p>
          <a:p>
            <a:pPr>
              <a:defRPr/>
            </a:pPr>
            <a:r>
              <a:rPr lang="en-US" sz="1800" i="1" dirty="0" smtClean="0">
                <a:solidFill>
                  <a:schemeClr val="accent3"/>
                </a:solidFill>
              </a:rPr>
              <a:t>October 2014</a:t>
            </a:r>
            <a:endParaRPr lang="en-US" sz="1800" i="1" dirty="0">
              <a:solidFill>
                <a:schemeClr val="accent3"/>
              </a:solidFill>
            </a:endParaRPr>
          </a:p>
        </p:txBody>
      </p:sp>
      <p:grpSp>
        <p:nvGrpSpPr>
          <p:cNvPr id="8" name="Group 7" descr="Logo for the Center for IDEA Early Childhood Data Systems"/>
          <p:cNvGrpSpPr/>
          <p:nvPr/>
        </p:nvGrpSpPr>
        <p:grpSpPr>
          <a:xfrm>
            <a:off x="4724400" y="60960"/>
            <a:ext cx="4419600" cy="1143000"/>
            <a:chOff x="762000" y="742334"/>
            <a:chExt cx="4989766" cy="1215487"/>
          </a:xfrm>
          <a:solidFill>
            <a:schemeClr val="bg1"/>
          </a:solidFill>
        </p:grpSpPr>
        <p:pic>
          <p:nvPicPr>
            <p:cNvPr id="11" name="Picture 2" descr="Logo for the Center for IDEA Early Childhood Data Systems"/>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grpFill/>
            <a:extLst/>
          </p:spPr>
        </p:pic>
        <p:sp>
          <p:nvSpPr>
            <p:cNvPr id="12" name="TextBox 11" descr="The Center for IDEA Early Childhood Data Systems"/>
            <p:cNvSpPr txBox="1"/>
            <p:nvPr userDrawn="1"/>
          </p:nvSpPr>
          <p:spPr>
            <a:xfrm>
              <a:off x="2203361" y="1285567"/>
              <a:ext cx="3548405" cy="672254"/>
            </a:xfrm>
            <a:prstGeom prst="rect">
              <a:avLst/>
            </a:prstGeom>
            <a:grpFill/>
          </p:spPr>
          <p:txBody>
            <a:bodyPr wrap="square" rtlCol="0">
              <a:spAutoFit/>
            </a:bodyPr>
            <a:lstStyle/>
            <a:p>
              <a:r>
                <a:rPr lang="en-US" sz="1600" b="1" dirty="0" smtClean="0">
                  <a:solidFill>
                    <a:srgbClr val="39B54A"/>
                  </a:solidFill>
                </a:rPr>
                <a:t>The</a:t>
              </a:r>
              <a:r>
                <a:rPr lang="en-US" sz="1600" b="1" baseline="0" dirty="0" smtClean="0">
                  <a:solidFill>
                    <a:srgbClr val="39B54A"/>
                  </a:solidFill>
                </a:rPr>
                <a:t> Center for IDEA</a:t>
              </a:r>
            </a:p>
            <a:p>
              <a:r>
                <a:rPr lang="en-US" sz="1600" b="1" baseline="0" dirty="0" smtClean="0">
                  <a:solidFill>
                    <a:srgbClr val="39B54A"/>
                  </a:solidFill>
                </a:rPr>
                <a:t>Early Childhood Data Systems</a:t>
              </a:r>
              <a:endParaRPr lang="en-US" sz="1600" b="1" dirty="0">
                <a:solidFill>
                  <a:srgbClr val="39B54A"/>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0" name="Rectangle 6"/>
          <p:cNvSpPr>
            <a:spLocks noGrp="1" noChangeArrowheads="1"/>
          </p:cNvSpPr>
          <p:nvPr>
            <p:ph type="title"/>
          </p:nvPr>
        </p:nvSpPr>
        <p:spPr/>
        <p:txBody>
          <a:bodyPr>
            <a:normAutofit fontScale="90000"/>
          </a:bodyPr>
          <a:lstStyle/>
          <a:p>
            <a:pPr eaLnBrk="1" hangingPunct="1">
              <a:defRPr/>
            </a:pPr>
            <a:r>
              <a:rPr lang="en-US" b="1" dirty="0" smtClean="0">
                <a:latin typeface="Arial" panose="020B0604020202020204" pitchFamily="34" charset="0"/>
                <a:cs typeface="Arial" panose="020B0604020202020204" pitchFamily="34" charset="0"/>
              </a:rPr>
              <a:t>Children Acquire and Use Knowledge and Skills </a:t>
            </a:r>
          </a:p>
        </p:txBody>
      </p:sp>
      <p:sp>
        <p:nvSpPr>
          <p:cNvPr id="43013" name="Rectangle 8"/>
          <p:cNvSpPr>
            <a:spLocks noGrp="1" noChangeArrowheads="1"/>
          </p:cNvSpPr>
          <p:nvPr>
            <p:ph type="body" idx="1"/>
          </p:nvPr>
        </p:nvSpPr>
        <p:spPr>
          <a:xfrm>
            <a:off x="685800" y="1066800"/>
            <a:ext cx="7772400" cy="4564063"/>
          </a:xfrm>
        </p:spPr>
        <p:txBody>
          <a:bodyPr/>
          <a:lstStyle/>
          <a:p>
            <a:pPr eaLnBrk="1" hangingPunct="1">
              <a:lnSpc>
                <a:spcPct val="80000"/>
              </a:lnSpc>
            </a:pPr>
            <a:r>
              <a:rPr lang="en-US" sz="2400" dirty="0" smtClean="0">
                <a:latin typeface="Arial" panose="020B0604020202020204" pitchFamily="34" charset="0"/>
                <a:cs typeface="Arial" panose="020B0604020202020204" pitchFamily="34" charset="0"/>
              </a:rPr>
              <a:t>Involves:</a:t>
            </a:r>
          </a:p>
          <a:p>
            <a:pPr lvl="1" eaLnBrk="1" hangingPunct="1">
              <a:lnSpc>
                <a:spcPct val="80000"/>
              </a:lnSpc>
            </a:pPr>
            <a:r>
              <a:rPr lang="en-US" sz="2400" dirty="0" smtClean="0">
                <a:latin typeface="Arial" panose="020B0604020202020204" pitchFamily="34" charset="0"/>
                <a:cs typeface="Arial" panose="020B0604020202020204" pitchFamily="34" charset="0"/>
              </a:rPr>
              <a:t>Thinking</a:t>
            </a:r>
          </a:p>
          <a:p>
            <a:pPr lvl="1" eaLnBrk="1" hangingPunct="1">
              <a:lnSpc>
                <a:spcPct val="80000"/>
              </a:lnSpc>
            </a:pPr>
            <a:r>
              <a:rPr lang="en-US" sz="2400" dirty="0" smtClean="0">
                <a:latin typeface="Arial" panose="020B0604020202020204" pitchFamily="34" charset="0"/>
                <a:cs typeface="Arial" panose="020B0604020202020204" pitchFamily="34" charset="0"/>
              </a:rPr>
              <a:t>Reasoning</a:t>
            </a:r>
          </a:p>
          <a:p>
            <a:pPr lvl="1" eaLnBrk="1" hangingPunct="1">
              <a:lnSpc>
                <a:spcPct val="80000"/>
              </a:lnSpc>
            </a:pPr>
            <a:r>
              <a:rPr lang="en-US" sz="2400" dirty="0" smtClean="0">
                <a:latin typeface="Arial" panose="020B0604020202020204" pitchFamily="34" charset="0"/>
                <a:cs typeface="Arial" panose="020B0604020202020204" pitchFamily="34" charset="0"/>
              </a:rPr>
              <a:t>Remembering</a:t>
            </a:r>
          </a:p>
          <a:p>
            <a:pPr lvl="1" eaLnBrk="1" hangingPunct="1">
              <a:lnSpc>
                <a:spcPct val="80000"/>
              </a:lnSpc>
            </a:pPr>
            <a:r>
              <a:rPr lang="en-US" sz="2400" dirty="0" smtClean="0">
                <a:latin typeface="Arial" panose="020B0604020202020204" pitchFamily="34" charset="0"/>
                <a:cs typeface="Arial" panose="020B0604020202020204" pitchFamily="34" charset="0"/>
              </a:rPr>
              <a:t>Problem solving</a:t>
            </a:r>
          </a:p>
          <a:p>
            <a:pPr lvl="1" eaLnBrk="1" hangingPunct="1">
              <a:lnSpc>
                <a:spcPct val="80000"/>
              </a:lnSpc>
            </a:pPr>
            <a:r>
              <a:rPr lang="en-US" sz="2400" dirty="0" smtClean="0">
                <a:latin typeface="Arial" panose="020B0604020202020204" pitchFamily="34" charset="0"/>
                <a:cs typeface="Arial" panose="020B0604020202020204" pitchFamily="34" charset="0"/>
              </a:rPr>
              <a:t>Using symbols and language</a:t>
            </a:r>
          </a:p>
          <a:p>
            <a:pPr lvl="1" eaLnBrk="1" hangingPunct="1">
              <a:lnSpc>
                <a:spcPct val="80000"/>
              </a:lnSpc>
            </a:pPr>
            <a:r>
              <a:rPr lang="en-US" sz="2400" dirty="0" smtClean="0">
                <a:latin typeface="Arial" panose="020B0604020202020204" pitchFamily="34" charset="0"/>
                <a:cs typeface="Arial" panose="020B0604020202020204" pitchFamily="34" charset="0"/>
              </a:rPr>
              <a:t>Understanding physical and social worlds</a:t>
            </a:r>
          </a:p>
          <a:p>
            <a:pPr eaLnBrk="1" hangingPunct="1">
              <a:lnSpc>
                <a:spcPct val="80000"/>
              </a:lnSpc>
              <a:spcBef>
                <a:spcPct val="50000"/>
              </a:spcBef>
            </a:pPr>
            <a:r>
              <a:rPr lang="en-US" sz="2400" dirty="0" smtClean="0">
                <a:latin typeface="Arial" panose="020B0604020202020204" pitchFamily="34" charset="0"/>
                <a:cs typeface="Arial" panose="020B0604020202020204" pitchFamily="34" charset="0"/>
              </a:rPr>
              <a:t>Includes:</a:t>
            </a:r>
          </a:p>
          <a:p>
            <a:pPr lvl="1" eaLnBrk="1" hangingPunct="1">
              <a:lnSpc>
                <a:spcPct val="80000"/>
              </a:lnSpc>
            </a:pPr>
            <a:r>
              <a:rPr lang="en-US" sz="2400" dirty="0" smtClean="0">
                <a:latin typeface="Arial" panose="020B0604020202020204" pitchFamily="34" charset="0"/>
                <a:cs typeface="Arial" panose="020B0604020202020204" pitchFamily="34" charset="0"/>
              </a:rPr>
              <a:t>Early concepts—symbols, pictures, numbers, classification, spatial relationships</a:t>
            </a:r>
          </a:p>
          <a:p>
            <a:pPr lvl="1" eaLnBrk="1" hangingPunct="1">
              <a:lnSpc>
                <a:spcPct val="80000"/>
              </a:lnSpc>
            </a:pPr>
            <a:r>
              <a:rPr lang="en-US" sz="2400" dirty="0" smtClean="0">
                <a:latin typeface="Arial" panose="020B0604020202020204" pitchFamily="34" charset="0"/>
                <a:cs typeface="Arial" panose="020B0604020202020204" pitchFamily="34" charset="0"/>
              </a:rPr>
              <a:t>Imitation</a:t>
            </a:r>
          </a:p>
          <a:p>
            <a:pPr lvl="1" eaLnBrk="1" hangingPunct="1">
              <a:lnSpc>
                <a:spcPct val="80000"/>
              </a:lnSpc>
            </a:pPr>
            <a:r>
              <a:rPr lang="en-US" sz="2400" dirty="0" smtClean="0">
                <a:latin typeface="Arial" panose="020B0604020202020204" pitchFamily="34" charset="0"/>
                <a:cs typeface="Arial" panose="020B0604020202020204" pitchFamily="34" charset="0"/>
              </a:rPr>
              <a:t>Object permanence</a:t>
            </a:r>
          </a:p>
          <a:p>
            <a:pPr lvl="1" eaLnBrk="1" hangingPunct="1">
              <a:lnSpc>
                <a:spcPct val="80000"/>
              </a:lnSpc>
            </a:pPr>
            <a:r>
              <a:rPr lang="en-US" sz="2400" dirty="0" smtClean="0">
                <a:latin typeface="Arial" panose="020B0604020202020204" pitchFamily="34" charset="0"/>
                <a:cs typeface="Arial" panose="020B0604020202020204" pitchFamily="34" charset="0"/>
              </a:rPr>
              <a:t>Expressive and receptive language and communication</a:t>
            </a:r>
          </a:p>
          <a:p>
            <a:pPr lvl="1" eaLnBrk="1" hangingPunct="1">
              <a:lnSpc>
                <a:spcPct val="80000"/>
              </a:lnSpc>
            </a:pPr>
            <a:r>
              <a:rPr lang="en-US" sz="2400" dirty="0" smtClean="0">
                <a:latin typeface="Arial" panose="020B0604020202020204" pitchFamily="34" charset="0"/>
                <a:cs typeface="Arial" panose="020B0604020202020204" pitchFamily="34" charset="0"/>
              </a:rPr>
              <a:t>Early literacy</a:t>
            </a:r>
          </a:p>
          <a:p>
            <a:pPr lvl="1" eaLnBrk="1" hangingPunct="1">
              <a:lnSpc>
                <a:spcPct val="80000"/>
              </a:lnSpc>
            </a:pPr>
            <a:endParaRPr lang="en-US" sz="1800" dirty="0" smtClean="0"/>
          </a:p>
        </p:txBody>
      </p:sp>
    </p:spTree>
    <p:extLst>
      <p:ext uri="{BB962C8B-B14F-4D97-AF65-F5344CB8AC3E}">
        <p14:creationId xmlns:p14="http://schemas.microsoft.com/office/powerpoint/2010/main" val="97505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Grp="1" noChangeArrowheads="1"/>
          </p:cNvSpPr>
          <p:nvPr>
            <p:ph type="title"/>
          </p:nvPr>
        </p:nvSpPr>
        <p:spPr>
          <a:xfrm>
            <a:off x="-609600" y="228600"/>
            <a:ext cx="8763000" cy="762000"/>
          </a:xfrm>
        </p:spPr>
        <p:txBody>
          <a:bodyPr>
            <a:normAutofit fontScale="90000"/>
          </a:bodyPr>
          <a:lstStyle/>
          <a:p>
            <a:pPr eaLnBrk="1" hangingPunct="1">
              <a:defRPr/>
            </a:pPr>
            <a:r>
              <a:rPr lang="en-US" b="1" dirty="0" smtClean="0">
                <a:latin typeface="Helvetica" panose="020B0604020202020204" pitchFamily="34" charset="0"/>
                <a:cs typeface="Helvetica" panose="020B0604020202020204" pitchFamily="34" charset="0"/>
              </a:rPr>
              <a:t>Children Take Appropriate Action </a:t>
            </a:r>
            <a:br>
              <a:rPr lang="en-US" b="1"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to Meet Their Needs </a:t>
            </a:r>
          </a:p>
        </p:txBody>
      </p:sp>
      <p:sp>
        <p:nvSpPr>
          <p:cNvPr id="44037" name="Rectangle 7"/>
          <p:cNvSpPr>
            <a:spLocks noGrp="1" noChangeArrowheads="1"/>
          </p:cNvSpPr>
          <p:nvPr>
            <p:ph type="body" idx="1"/>
          </p:nvPr>
        </p:nvSpPr>
        <p:spPr>
          <a:xfrm>
            <a:off x="457200" y="1371600"/>
            <a:ext cx="8229600" cy="3840163"/>
          </a:xfrm>
        </p:spPr>
        <p:txBody>
          <a:bodyPr/>
          <a:lstStyle/>
          <a:p>
            <a:pPr eaLnBrk="1" hangingPunct="1">
              <a:lnSpc>
                <a:spcPct val="90000"/>
              </a:lnSpc>
            </a:pPr>
            <a:r>
              <a:rPr lang="en-US" sz="2800" dirty="0" smtClean="0">
                <a:latin typeface="Arial" panose="020B0604020202020204" pitchFamily="34" charset="0"/>
                <a:cs typeface="Arial" panose="020B0604020202020204" pitchFamily="34" charset="0"/>
              </a:rPr>
              <a:t>Involves:</a:t>
            </a:r>
          </a:p>
          <a:p>
            <a:pPr lvl="1" eaLnBrk="1" hangingPunct="1">
              <a:lnSpc>
                <a:spcPct val="90000"/>
              </a:lnSpc>
            </a:pPr>
            <a:r>
              <a:rPr lang="en-US" sz="2800" dirty="0" smtClean="0">
                <a:latin typeface="Arial" panose="020B0604020202020204" pitchFamily="34" charset="0"/>
                <a:cs typeface="Arial" panose="020B0604020202020204" pitchFamily="34" charset="0"/>
              </a:rPr>
              <a:t>Taking care of basic needs</a:t>
            </a:r>
          </a:p>
          <a:p>
            <a:pPr lvl="1" eaLnBrk="1" hangingPunct="1">
              <a:lnSpc>
                <a:spcPct val="90000"/>
              </a:lnSpc>
            </a:pPr>
            <a:r>
              <a:rPr lang="en-US" sz="2800" dirty="0" smtClean="0">
                <a:latin typeface="Arial" panose="020B0604020202020204" pitchFamily="34" charset="0"/>
                <a:cs typeface="Arial" panose="020B0604020202020204" pitchFamily="34" charset="0"/>
              </a:rPr>
              <a:t>Getting from place to place</a:t>
            </a:r>
          </a:p>
          <a:p>
            <a:pPr lvl="1" eaLnBrk="1" hangingPunct="1">
              <a:lnSpc>
                <a:spcPct val="90000"/>
              </a:lnSpc>
            </a:pPr>
            <a:r>
              <a:rPr lang="en-US" sz="2800" dirty="0" smtClean="0">
                <a:latin typeface="Arial" panose="020B0604020202020204" pitchFamily="34" charset="0"/>
                <a:cs typeface="Arial" panose="020B0604020202020204" pitchFamily="34" charset="0"/>
              </a:rPr>
              <a:t>Using tools (e.g., fork, toothbrush, crayon)</a:t>
            </a:r>
          </a:p>
          <a:p>
            <a:pPr lvl="1" eaLnBrk="1" hangingPunct="1">
              <a:lnSpc>
                <a:spcPct val="90000"/>
              </a:lnSpc>
            </a:pPr>
            <a:r>
              <a:rPr lang="en-US" sz="2800" dirty="0" smtClean="0">
                <a:latin typeface="Arial" panose="020B0604020202020204" pitchFamily="34" charset="0"/>
                <a:cs typeface="Arial" panose="020B0604020202020204" pitchFamily="34" charset="0"/>
              </a:rPr>
              <a:t>In older children, contributing to their own health and safety</a:t>
            </a:r>
          </a:p>
          <a:p>
            <a:pPr eaLnBrk="1" hangingPunct="1">
              <a:lnSpc>
                <a:spcPct val="90000"/>
              </a:lnSpc>
            </a:pPr>
            <a:r>
              <a:rPr lang="en-US" sz="2800" dirty="0" smtClean="0">
                <a:latin typeface="Arial" panose="020B0604020202020204" pitchFamily="34" charset="0"/>
                <a:cs typeface="Arial" panose="020B0604020202020204" pitchFamily="34" charset="0"/>
              </a:rPr>
              <a:t>Includes:</a:t>
            </a:r>
          </a:p>
          <a:p>
            <a:pPr lvl="1" eaLnBrk="1" hangingPunct="1">
              <a:lnSpc>
                <a:spcPct val="90000"/>
              </a:lnSpc>
            </a:pPr>
            <a:r>
              <a:rPr lang="en-US" sz="2800" dirty="0" smtClean="0">
                <a:latin typeface="Arial" panose="020B0604020202020204" pitchFamily="34" charset="0"/>
                <a:cs typeface="Arial" panose="020B0604020202020204" pitchFamily="34" charset="0"/>
              </a:rPr>
              <a:t>Integrating motor skills to complete tasks</a:t>
            </a:r>
          </a:p>
          <a:p>
            <a:pPr lvl="1" eaLnBrk="1" hangingPunct="1">
              <a:lnSpc>
                <a:spcPct val="90000"/>
              </a:lnSpc>
            </a:pPr>
            <a:r>
              <a:rPr lang="en-US" sz="2800" dirty="0" smtClean="0">
                <a:latin typeface="Arial" panose="020B0604020202020204" pitchFamily="34" charset="0"/>
                <a:cs typeface="Arial" panose="020B0604020202020204" pitchFamily="34" charset="0"/>
              </a:rPr>
              <a:t>Self-help skills (e.g., dressing, feeding, grooming, toileting, household responsibility)</a:t>
            </a:r>
          </a:p>
          <a:p>
            <a:pPr lvl="1" eaLnBrk="1" hangingPunct="1">
              <a:lnSpc>
                <a:spcPct val="90000"/>
              </a:lnSpc>
            </a:pPr>
            <a:r>
              <a:rPr lang="en-US" sz="2800" dirty="0" smtClean="0">
                <a:latin typeface="Arial" panose="020B0604020202020204" pitchFamily="34" charset="0"/>
                <a:cs typeface="Arial" panose="020B0604020202020204" pitchFamily="34" charset="0"/>
              </a:rPr>
              <a:t>Acting on the world to get what one wants</a:t>
            </a:r>
          </a:p>
        </p:txBody>
      </p:sp>
      <p:pic>
        <p:nvPicPr>
          <p:cNvPr id="6" name="Picture 5" descr="232323232%7Ffp432(4)nu=324;)539)6(6)WSNRCG=32678447( 327nu0mrj.jpg"/>
          <p:cNvPicPr>
            <a:picLocks noChangeAspect="1"/>
          </p:cNvPicPr>
          <p:nvPr/>
        </p:nvPicPr>
        <p:blipFill>
          <a:blip r:embed="rId3" cstate="print"/>
          <a:stretch>
            <a:fillRect/>
          </a:stretch>
        </p:blipFill>
        <p:spPr>
          <a:xfrm>
            <a:off x="6858000" y="381000"/>
            <a:ext cx="1628775" cy="2171700"/>
          </a:xfrm>
          <a:prstGeom prst="rect">
            <a:avLst/>
          </a:prstGeom>
          <a:ln>
            <a:solidFill>
              <a:schemeClr val="accent1">
                <a:lumMod val="75000"/>
              </a:schemeClr>
            </a:solidFill>
          </a:ln>
        </p:spPr>
      </p:pic>
    </p:spTree>
    <p:extLst>
      <p:ext uri="{BB962C8B-B14F-4D97-AF65-F5344CB8AC3E}">
        <p14:creationId xmlns:p14="http://schemas.microsoft.com/office/powerpoint/2010/main" val="389180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457200" y="228600"/>
            <a:ext cx="8077200" cy="1143000"/>
          </a:xfrm>
        </p:spPr>
        <p:txBody>
          <a:bodyPr>
            <a:normAutofit fontScale="90000"/>
          </a:bodyPr>
          <a:lstStyle/>
          <a:p>
            <a:pPr eaLnBrk="1" hangingPunct="1">
              <a:defRPr/>
            </a:pPr>
            <a:r>
              <a:rPr lang="en-US" b="1" dirty="0" smtClean="0">
                <a:latin typeface="Helvetica" panose="020B0604020202020204" pitchFamily="34" charset="0"/>
                <a:cs typeface="Helvetica" panose="020B0604020202020204" pitchFamily="34" charset="0"/>
              </a:rPr>
              <a:t>OSEP Reporting Categories</a:t>
            </a:r>
            <a:br>
              <a:rPr lang="en-US" b="1" dirty="0" smtClean="0">
                <a:latin typeface="Helvetica" panose="020B0604020202020204" pitchFamily="34" charset="0"/>
                <a:cs typeface="Helvetica" panose="020B0604020202020204" pitchFamily="34" charset="0"/>
              </a:rPr>
            </a:br>
            <a:r>
              <a:rPr lang="en-US" dirty="0" smtClean="0">
                <a:latin typeface="+mj-lt"/>
              </a:rPr>
              <a:t/>
            </a:r>
            <a:br>
              <a:rPr lang="en-US" dirty="0" smtClean="0">
                <a:latin typeface="+mj-lt"/>
              </a:rPr>
            </a:br>
            <a:endParaRPr lang="en-US" dirty="0" smtClean="0">
              <a:latin typeface="+mj-lt"/>
            </a:endParaRPr>
          </a:p>
        </p:txBody>
      </p:sp>
      <p:sp>
        <p:nvSpPr>
          <p:cNvPr id="47109" name="Rectangle 3"/>
          <p:cNvSpPr>
            <a:spLocks noGrp="1" noChangeArrowheads="1"/>
          </p:cNvSpPr>
          <p:nvPr>
            <p:ph type="body" idx="1"/>
          </p:nvPr>
        </p:nvSpPr>
        <p:spPr>
          <a:xfrm>
            <a:off x="457200" y="1066800"/>
            <a:ext cx="8229600" cy="4187952"/>
          </a:xfrm>
        </p:spPr>
        <p:txBody>
          <a:bodyPr/>
          <a:lstStyle/>
          <a:p>
            <a:pPr marL="381000" indent="-381000" eaLnBrk="1" hangingPunct="1">
              <a:lnSpc>
                <a:spcPct val="90000"/>
              </a:lnSpc>
              <a:buFont typeface="Wingdings" pitchFamily="2" charset="2"/>
              <a:buNone/>
            </a:pPr>
            <a:r>
              <a:rPr lang="en-US" sz="2800" b="1" dirty="0">
                <a:latin typeface="Helvetica" panose="020B0604020202020204" pitchFamily="34" charset="0"/>
                <a:cs typeface="Helvetica" panose="020B0604020202020204" pitchFamily="34" charset="0"/>
              </a:rPr>
              <a:t>Percentage of children who:</a:t>
            </a:r>
            <a:endParaRPr lang="en-US" sz="2800" dirty="0" smtClean="0"/>
          </a:p>
          <a:p>
            <a:pPr marL="381000" indent="-381000" eaLnBrk="1" hangingPunct="1">
              <a:lnSpc>
                <a:spcPct val="90000"/>
              </a:lnSpc>
              <a:buFont typeface="Wingdings" pitchFamily="2" charset="2"/>
              <a:buNone/>
            </a:pPr>
            <a:r>
              <a:rPr lang="en-US" sz="2800" dirty="0" smtClean="0"/>
              <a:t>a.	</a:t>
            </a:r>
            <a:r>
              <a:rPr lang="en-US" sz="2800" dirty="0" smtClean="0">
                <a:latin typeface="Arial" panose="020B0604020202020204" pitchFamily="34" charset="0"/>
                <a:cs typeface="Arial" panose="020B0604020202020204" pitchFamily="34" charset="0"/>
              </a:rPr>
              <a:t>Did not improve functioning</a:t>
            </a:r>
          </a:p>
          <a:p>
            <a:pPr marL="381000" indent="-381000" eaLnBrk="1" hangingPunct="1">
              <a:lnSpc>
                <a:spcPct val="90000"/>
              </a:lnSpc>
              <a:buFont typeface="Wingdings" pitchFamily="2" charset="2"/>
              <a:buNone/>
            </a:pPr>
            <a:r>
              <a:rPr lang="en-US" sz="2800" dirty="0" smtClean="0">
                <a:latin typeface="Arial" panose="020B0604020202020204" pitchFamily="34" charset="0"/>
                <a:cs typeface="Arial" panose="020B0604020202020204" pitchFamily="34" charset="0"/>
              </a:rPr>
              <a:t>b.	Improved functioning, but not sufficient to move nearer to functioning comparable to same-aged peers </a:t>
            </a:r>
          </a:p>
          <a:p>
            <a:pPr marL="381000" indent="-381000" eaLnBrk="1" hangingPunct="1">
              <a:lnSpc>
                <a:spcPct val="90000"/>
              </a:lnSpc>
              <a:buFont typeface="Wingdings" pitchFamily="2" charset="2"/>
              <a:buNone/>
            </a:pPr>
            <a:r>
              <a:rPr lang="en-US" sz="2800" dirty="0" smtClean="0">
                <a:latin typeface="Arial" panose="020B0604020202020204" pitchFamily="34" charset="0"/>
                <a:cs typeface="Arial" panose="020B0604020202020204" pitchFamily="34" charset="0"/>
              </a:rPr>
              <a:t>c.	Improved functioning to a level nearer to same-aged peers but did not reach it</a:t>
            </a:r>
          </a:p>
          <a:p>
            <a:pPr marL="381000" indent="-381000" eaLnBrk="1" hangingPunct="1">
              <a:lnSpc>
                <a:spcPct val="90000"/>
              </a:lnSpc>
              <a:buFont typeface="Wingdings" pitchFamily="2" charset="2"/>
              <a:buNone/>
            </a:pPr>
            <a:r>
              <a:rPr lang="en-US" sz="2800" dirty="0" smtClean="0">
                <a:latin typeface="Arial" panose="020B0604020202020204" pitchFamily="34" charset="0"/>
                <a:cs typeface="Arial" panose="020B0604020202020204" pitchFamily="34" charset="0"/>
              </a:rPr>
              <a:t>d.	Improved functioning to reach a level comparable to same-aged peers</a:t>
            </a:r>
          </a:p>
          <a:p>
            <a:pPr marL="381000" indent="-381000" eaLnBrk="1" hangingPunct="1">
              <a:lnSpc>
                <a:spcPct val="90000"/>
              </a:lnSpc>
              <a:buFont typeface="Wingdings" pitchFamily="2" charset="2"/>
              <a:buNone/>
            </a:pPr>
            <a:r>
              <a:rPr lang="en-US" sz="2800" dirty="0" smtClean="0">
                <a:latin typeface="Arial" panose="020B0604020202020204" pitchFamily="34" charset="0"/>
                <a:cs typeface="Arial" panose="020B0604020202020204" pitchFamily="34" charset="0"/>
              </a:rPr>
              <a:t>e.	Maintained functioning at a level comparable to same-aged peers</a:t>
            </a:r>
          </a:p>
        </p:txBody>
      </p:sp>
      <p:sp>
        <p:nvSpPr>
          <p:cNvPr id="47110" name="Text Box 4"/>
          <p:cNvSpPr txBox="1">
            <a:spLocks noChangeArrowheads="1"/>
          </p:cNvSpPr>
          <p:nvPr/>
        </p:nvSpPr>
        <p:spPr bwMode="auto">
          <a:xfrm>
            <a:off x="914400" y="5943600"/>
            <a:ext cx="72390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chemeClr val="tx2">
                    <a:lumMod val="75000"/>
                  </a:schemeClr>
                </a:solidFill>
                <a:latin typeface="Verdana" pitchFamily="34" charset="0"/>
              </a:rPr>
              <a:t>3 outcomes x 5 “measures” = 15 numbers</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12</a:t>
            </a:fld>
            <a:endParaRPr lang="en-US" dirty="0"/>
          </a:p>
        </p:txBody>
      </p:sp>
    </p:spTree>
    <p:extLst>
      <p:ext uri="{BB962C8B-B14F-4D97-AF65-F5344CB8AC3E}">
        <p14:creationId xmlns:p14="http://schemas.microsoft.com/office/powerpoint/2010/main" val="302617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4" name="Object 4"/>
          <p:cNvGraphicFramePr>
            <a:graphicFrameLocks noGrp="1" noChangeAspect="1"/>
          </p:cNvGraphicFramePr>
          <p:nvPr>
            <p:ph/>
            <p:extLst>
              <p:ext uri="{D42A27DB-BD31-4B8C-83A1-F6EECF244321}">
                <p14:modId xmlns:p14="http://schemas.microsoft.com/office/powerpoint/2010/main" val="2512443941"/>
              </p:ext>
            </p:extLst>
          </p:nvPr>
        </p:nvGraphicFramePr>
        <p:xfrm>
          <a:off x="762000" y="304800"/>
          <a:ext cx="7423150" cy="6265165"/>
        </p:xfrm>
        <a:graphic>
          <a:graphicData uri="http://schemas.openxmlformats.org/presentationml/2006/ole">
            <mc:AlternateContent xmlns:mc="http://schemas.openxmlformats.org/markup-compatibility/2006">
              <mc:Choice xmlns:v="urn:schemas-microsoft-com:vml" Requires="v">
                <p:oleObj spid="_x0000_s1056" name="Chart" r:id="rId4" imgW="7019925" imgH="5924550" progId="MSGraph.Chart.8">
                  <p:embed/>
                </p:oleObj>
              </mc:Choice>
              <mc:Fallback>
                <p:oleObj name="Chart" r:id="rId4" imgW="7019925" imgH="592455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7423150" cy="6265165"/>
                      </a:xfrm>
                      <a:prstGeom prst="rect">
                        <a:avLst/>
                      </a:prstGeom>
                      <a:solidFill>
                        <a:srgbClr val="FFFFCC"/>
                      </a:solidFill>
                    </p:spPr>
                  </p:pic>
                </p:oleObj>
              </mc:Fallback>
            </mc:AlternateContent>
          </a:graphicData>
        </a:graphic>
      </p:graphicFrame>
      <p:sp>
        <p:nvSpPr>
          <p:cNvPr id="2" name="Slide Number Placeholder 1"/>
          <p:cNvSpPr>
            <a:spLocks noGrp="1"/>
          </p:cNvSpPr>
          <p:nvPr>
            <p:ph type="sldNum" sz="quarter" idx="12"/>
          </p:nvPr>
        </p:nvSpPr>
        <p:spPr>
          <a:xfrm>
            <a:off x="8305800" y="6248400"/>
            <a:ext cx="1371600" cy="457200"/>
          </a:xfrm>
        </p:spPr>
        <p:txBody>
          <a:bodyPr/>
          <a:lstStyle/>
          <a:p>
            <a:pPr>
              <a:defRPr/>
            </a:pPr>
            <a:fld id="{66E99531-5B42-4FEA-BAC7-6D682874886D}" type="slidenum">
              <a:rPr lang="en-US" smtClean="0"/>
              <a:pPr>
                <a:defRPr/>
              </a:pPr>
              <a:t>13</a:t>
            </a:fld>
            <a:endParaRPr lang="en-US" dirty="0"/>
          </a:p>
        </p:txBody>
      </p:sp>
    </p:spTree>
    <p:extLst>
      <p:ext uri="{BB962C8B-B14F-4D97-AF65-F5344CB8AC3E}">
        <p14:creationId xmlns:p14="http://schemas.microsoft.com/office/powerpoint/2010/main" val="2804387163"/>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24000" y="838200"/>
            <a:ext cx="7620000" cy="1143000"/>
          </a:xfrm>
        </p:spPr>
        <p:txBody>
          <a:bodyPr/>
          <a:lstStyle/>
          <a:p>
            <a:r>
              <a:rPr lang="en-US" sz="3200" dirty="0" smtClean="0"/>
              <a:t>      </a:t>
            </a:r>
            <a:r>
              <a:rPr lang="en-US" sz="3600" b="1" dirty="0" smtClean="0">
                <a:latin typeface="Helvetica" panose="020B0604020202020204" pitchFamily="34" charset="0"/>
                <a:cs typeface="Helvetica" panose="020B0604020202020204" pitchFamily="34" charset="0"/>
              </a:rPr>
              <a:t>The Summary Statements</a:t>
            </a:r>
          </a:p>
        </p:txBody>
      </p:sp>
      <p:sp>
        <p:nvSpPr>
          <p:cNvPr id="3076" name="Rectangle 3"/>
          <p:cNvSpPr>
            <a:spLocks noGrp="1" noChangeArrowheads="1"/>
          </p:cNvSpPr>
          <p:nvPr>
            <p:ph idx="1"/>
          </p:nvPr>
        </p:nvSpPr>
        <p:spPr>
          <a:xfrm>
            <a:off x="228600" y="2286000"/>
            <a:ext cx="8763000" cy="5486400"/>
          </a:xfrm>
        </p:spPr>
        <p:txBody>
          <a:bodyPr/>
          <a:lstStyle/>
          <a:p>
            <a:pPr marL="457200" indent="-457200">
              <a:lnSpc>
                <a:spcPct val="120000"/>
              </a:lnSpc>
              <a:buAutoNum type="arabicPeriod"/>
            </a:pPr>
            <a:r>
              <a:rPr lang="en-US" sz="2600" dirty="0" smtClean="0">
                <a:latin typeface="Arial" panose="020B0604020202020204" pitchFamily="34" charset="0"/>
                <a:cs typeface="Arial" panose="020B0604020202020204" pitchFamily="34" charset="0"/>
              </a:rPr>
              <a:t>Of those children who entered or exited the program below age expectations in each outcome, the percent who substantially increased their rate of growth by the time they turned 3 [6] years of age or exited the program.</a:t>
            </a:r>
          </a:p>
          <a:p>
            <a:pPr marL="457200" indent="-457200">
              <a:lnSpc>
                <a:spcPct val="120000"/>
              </a:lnSpc>
              <a:buFontTx/>
              <a:buAutoNum type="arabicPeriod"/>
            </a:pPr>
            <a:r>
              <a:rPr lang="en-US" sz="2600" dirty="0" smtClean="0">
                <a:latin typeface="Arial" panose="020B0604020202020204" pitchFamily="34" charset="0"/>
                <a:cs typeface="Arial" panose="020B0604020202020204" pitchFamily="34" charset="0"/>
              </a:rPr>
              <a:t>The percent of children who were functioning within age expectations in each outcome by the time they turned 3 [6] years of age or exited the program.</a:t>
            </a:r>
          </a:p>
          <a:p>
            <a:pPr marL="457200" indent="-457200">
              <a:lnSpc>
                <a:spcPct val="120000"/>
              </a:lnSpc>
              <a:buAutoNum type="arabicPeriod"/>
            </a:pPr>
            <a:endParaRPr lang="en-US" sz="2400" dirty="0" smtClean="0"/>
          </a:p>
          <a:p>
            <a:pPr marL="457200" indent="-457200">
              <a:lnSpc>
                <a:spcPct val="120000"/>
              </a:lnSpc>
              <a:buAutoNum type="arabicPeriod"/>
            </a:pPr>
            <a:endParaRPr lang="en-US" sz="2400" dirty="0" smtClean="0"/>
          </a:p>
          <a:p>
            <a:pPr>
              <a:lnSpc>
                <a:spcPct val="120000"/>
              </a:lnSpc>
              <a:buNone/>
            </a:pPr>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609600" y="350172"/>
            <a:ext cx="1524000" cy="1600548"/>
          </a:xfrm>
          <a:prstGeom prst="rect">
            <a:avLst/>
          </a:prstGeom>
          <a:noFill/>
          <a:ln w="9525">
            <a:noFill/>
            <a:miter lim="800000"/>
            <a:headEnd/>
            <a:tailEnd/>
          </a:ln>
        </p:spPr>
      </p:pic>
    </p:spTree>
    <p:extLst>
      <p:ext uri="{BB962C8B-B14F-4D97-AF65-F5344CB8AC3E}">
        <p14:creationId xmlns:p14="http://schemas.microsoft.com/office/powerpoint/2010/main" val="317906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763000" cy="1143000"/>
          </a:xfrm>
        </p:spPr>
        <p:txBody>
          <a:bodyPr>
            <a:noAutofit/>
          </a:bodyPr>
          <a:lstStyle/>
          <a:p>
            <a:r>
              <a:rPr lang="en-US" sz="3000" b="1" dirty="0">
                <a:effectLst>
                  <a:outerShdw blurRad="38100" dist="38100" dir="2700000" algn="tl">
                    <a:srgbClr val="000000">
                      <a:alpha val="43137"/>
                    </a:srgbClr>
                  </a:outerShdw>
                </a:effectLst>
              </a:rPr>
              <a:t>State Approaches </a:t>
            </a:r>
            <a:r>
              <a:rPr lang="en-US" sz="3000" b="1" dirty="0" smtClean="0">
                <a:effectLst>
                  <a:outerShdw blurRad="38100" dist="38100" dir="2700000" algn="tl">
                    <a:srgbClr val="000000">
                      <a:alpha val="43137"/>
                    </a:srgbClr>
                  </a:outerShdw>
                </a:effectLst>
              </a:rPr>
              <a:t/>
            </a:r>
            <a:br>
              <a:rPr lang="en-US" sz="3000" b="1" dirty="0" smtClean="0">
                <a:effectLst>
                  <a:outerShdw blurRad="38100" dist="38100" dir="2700000" algn="tl">
                    <a:srgbClr val="000000">
                      <a:alpha val="43137"/>
                    </a:srgbClr>
                  </a:outerShdw>
                </a:effectLst>
              </a:rPr>
            </a:br>
            <a:r>
              <a:rPr lang="en-US" sz="3000" b="1" dirty="0" smtClean="0">
                <a:effectLst>
                  <a:outerShdw blurRad="38100" dist="38100" dir="2700000" algn="tl">
                    <a:srgbClr val="000000">
                      <a:alpha val="43137"/>
                    </a:srgbClr>
                  </a:outerShdw>
                </a:effectLst>
              </a:rPr>
              <a:t>to </a:t>
            </a:r>
            <a:r>
              <a:rPr lang="en-US" sz="3000" b="1" dirty="0">
                <a:effectLst>
                  <a:outerShdw blurRad="38100" dist="38100" dir="2700000" algn="tl">
                    <a:srgbClr val="000000">
                      <a:alpha val="43137"/>
                    </a:srgbClr>
                  </a:outerShdw>
                </a:effectLst>
              </a:rPr>
              <a:t>Measuring Child Outcomes – </a:t>
            </a:r>
            <a:r>
              <a:rPr lang="en-US" sz="3000" b="1" dirty="0" smtClean="0">
                <a:effectLst>
                  <a:outerShdw blurRad="38100" dist="38100" dir="2700000" algn="tl">
                    <a:srgbClr val="000000">
                      <a:alpha val="43137"/>
                    </a:srgbClr>
                  </a:outerShdw>
                </a:effectLst>
              </a:rPr>
              <a:t>2012-13</a:t>
            </a:r>
            <a:endParaRPr lang="en-US" sz="30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710808" y="6466779"/>
            <a:ext cx="457200" cy="365125"/>
          </a:xfrm>
          <a:prstGeom prst="rect">
            <a:avLst/>
          </a:prstGeom>
        </p:spPr>
        <p:txBody>
          <a:bodyPr/>
          <a:lstStyle/>
          <a:p>
            <a:fld id="{94866B1B-3B64-49AD-B92B-EAD09078B299}" type="slidenum">
              <a:rPr lang="en-US" sz="1200" b="1" smtClean="0"/>
              <a:pPr/>
              <a:t>15</a:t>
            </a:fld>
            <a:endParaRPr lang="en-US" sz="1200" b="1" dirty="0"/>
          </a:p>
        </p:txBody>
      </p:sp>
      <p:graphicFrame>
        <p:nvGraphicFramePr>
          <p:cNvPr id="10" name="Group 29"/>
          <p:cNvGraphicFramePr>
            <a:graphicFrameLocks noGrp="1"/>
          </p:cNvGraphicFramePr>
          <p:nvPr>
            <p:ph idx="1"/>
            <p:extLst>
              <p:ext uri="{D42A27DB-BD31-4B8C-83A1-F6EECF244321}">
                <p14:modId xmlns:p14="http://schemas.microsoft.com/office/powerpoint/2010/main" val="812344620"/>
              </p:ext>
            </p:extLst>
          </p:nvPr>
        </p:nvGraphicFramePr>
        <p:xfrm>
          <a:off x="152400" y="1600200"/>
          <a:ext cx="8839199" cy="4770964"/>
        </p:xfrm>
        <a:graphic>
          <a:graphicData uri="http://schemas.openxmlformats.org/drawingml/2006/table">
            <a:tbl>
              <a:tblPr>
                <a:tableStyleId>{69CF1AB2-1976-4502-BF36-3FF5EA218861}</a:tableStyleId>
              </a:tblPr>
              <a:tblGrid>
                <a:gridCol w="3093295"/>
                <a:gridCol w="2909884"/>
                <a:gridCol w="2836020"/>
              </a:tblGrid>
              <a:tr h="1187196">
                <a:tc>
                  <a:txBody>
                    <a:bodyPr/>
                    <a:lstStyle/>
                    <a:p>
                      <a:pPr marL="0" marR="0" algn="ctr" fontAlgn="base">
                        <a:lnSpc>
                          <a:spcPct val="115000"/>
                        </a:lnSpc>
                        <a:spcBef>
                          <a:spcPts val="575"/>
                        </a:spcBef>
                        <a:spcAft>
                          <a:spcPts val="0"/>
                        </a:spcAft>
                      </a:pPr>
                      <a:r>
                        <a:rPr lang="en-US" sz="2800" kern="1200" dirty="0"/>
                        <a:t>Approach </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800" kern="1200" dirty="0"/>
                        <a:t>Part C </a:t>
                      </a:r>
                      <a:endParaRPr lang="en-US" sz="2800" dirty="0"/>
                    </a:p>
                    <a:p>
                      <a:pPr marL="0" marR="0" algn="ctr" fontAlgn="base">
                        <a:lnSpc>
                          <a:spcPct val="115000"/>
                        </a:lnSpc>
                        <a:spcBef>
                          <a:spcPts val="575"/>
                        </a:spcBef>
                        <a:spcAft>
                          <a:spcPts val="0"/>
                        </a:spcAft>
                      </a:pPr>
                      <a:r>
                        <a:rPr lang="en-US" sz="2800" kern="1200" dirty="0" smtClean="0"/>
                        <a:t>(N=56)</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fontAlgn="base">
                        <a:lnSpc>
                          <a:spcPct val="115000"/>
                        </a:lnSpc>
                        <a:spcBef>
                          <a:spcPts val="575"/>
                        </a:spcBef>
                        <a:spcAft>
                          <a:spcPts val="0"/>
                        </a:spcAft>
                      </a:pPr>
                      <a:r>
                        <a:rPr lang="en-US" sz="2800" kern="1200" dirty="0"/>
                        <a:t>Preschool</a:t>
                      </a:r>
                      <a:endParaRPr lang="en-US" sz="2800" dirty="0"/>
                    </a:p>
                    <a:p>
                      <a:pPr marL="0" marR="0" algn="ctr" fontAlgn="base">
                        <a:lnSpc>
                          <a:spcPct val="115000"/>
                        </a:lnSpc>
                        <a:spcBef>
                          <a:spcPts val="575"/>
                        </a:spcBef>
                        <a:spcAft>
                          <a:spcPts val="0"/>
                        </a:spcAft>
                      </a:pPr>
                      <a:r>
                        <a:rPr lang="en-US" sz="2800" kern="1200" dirty="0" smtClean="0"/>
                        <a:t>(N=59) </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900413">
                <a:tc>
                  <a:txBody>
                    <a:bodyPr/>
                    <a:lstStyle/>
                    <a:p>
                      <a:pPr marL="0" marR="0" fontAlgn="base">
                        <a:lnSpc>
                          <a:spcPct val="115000"/>
                        </a:lnSpc>
                        <a:spcBef>
                          <a:spcPts val="575"/>
                        </a:spcBef>
                        <a:spcAft>
                          <a:spcPts val="0"/>
                        </a:spcAft>
                      </a:pPr>
                      <a:r>
                        <a:rPr lang="en-US" sz="2800" kern="1200" dirty="0" smtClean="0"/>
                        <a:t>COS 7 pt. scale</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800" kern="1200" dirty="0" smtClean="0"/>
                        <a:t>42/56 </a:t>
                      </a:r>
                      <a:r>
                        <a:rPr lang="en-US" sz="2800" kern="1200" dirty="0"/>
                        <a:t>(</a:t>
                      </a:r>
                      <a:r>
                        <a:rPr lang="en-US" sz="2800" kern="1200" dirty="0" smtClean="0"/>
                        <a:t>75%)</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800" kern="1200" dirty="0" smtClean="0"/>
                        <a:t>37/59 </a:t>
                      </a:r>
                      <a:r>
                        <a:rPr lang="en-US" sz="2800" kern="1200" dirty="0"/>
                        <a:t>(</a:t>
                      </a:r>
                      <a:r>
                        <a:rPr lang="en-US" sz="2800" kern="1200" dirty="0" smtClean="0"/>
                        <a:t>63%) </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413">
                <a:tc>
                  <a:txBody>
                    <a:bodyPr/>
                    <a:lstStyle/>
                    <a:p>
                      <a:pPr marL="0" marR="0" fontAlgn="base">
                        <a:lnSpc>
                          <a:spcPct val="115000"/>
                        </a:lnSpc>
                        <a:spcBef>
                          <a:spcPts val="575"/>
                        </a:spcBef>
                        <a:spcAft>
                          <a:spcPts val="0"/>
                        </a:spcAft>
                      </a:pPr>
                      <a:r>
                        <a:rPr lang="en-US" sz="2800" kern="1200" dirty="0" smtClean="0"/>
                        <a:t>One tool statewide</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800" kern="1200" dirty="0" smtClean="0"/>
                        <a:t>8/56 </a:t>
                      </a:r>
                      <a:r>
                        <a:rPr lang="en-US" sz="2800" kern="1200" dirty="0"/>
                        <a:t>(</a:t>
                      </a:r>
                      <a:r>
                        <a:rPr lang="en-US" sz="2800" kern="1200" dirty="0" smtClean="0"/>
                        <a:t>14%)</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800" kern="1200" dirty="0" smtClean="0"/>
                        <a:t>9/59 </a:t>
                      </a:r>
                      <a:r>
                        <a:rPr lang="en-US" sz="2800" kern="1200" dirty="0"/>
                        <a:t>(15%) </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413">
                <a:tc>
                  <a:txBody>
                    <a:bodyPr/>
                    <a:lstStyle/>
                    <a:p>
                      <a:pPr marL="0" marR="0" fontAlgn="base">
                        <a:lnSpc>
                          <a:spcPct val="115000"/>
                        </a:lnSpc>
                        <a:spcBef>
                          <a:spcPts val="575"/>
                        </a:spcBef>
                        <a:spcAft>
                          <a:spcPts val="0"/>
                        </a:spcAft>
                      </a:pPr>
                      <a:r>
                        <a:rPr lang="en-US" sz="2800" kern="1200" dirty="0"/>
                        <a:t>Publishers’ online analysis</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800" kern="1200" dirty="0" smtClean="0"/>
                        <a:t>1/56 (2%)</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800" kern="1200" dirty="0"/>
                        <a:t>6/59 (10</a:t>
                      </a:r>
                      <a:r>
                        <a:rPr lang="en-US" sz="2800" kern="1200" dirty="0" smtClean="0"/>
                        <a:t>%)</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046">
                <a:tc>
                  <a:txBody>
                    <a:bodyPr/>
                    <a:lstStyle/>
                    <a:p>
                      <a:pPr marL="0" marR="0" fontAlgn="base">
                        <a:lnSpc>
                          <a:spcPct val="115000"/>
                        </a:lnSpc>
                        <a:spcBef>
                          <a:spcPts val="575"/>
                        </a:spcBef>
                        <a:spcAft>
                          <a:spcPts val="0"/>
                        </a:spcAft>
                      </a:pPr>
                      <a:r>
                        <a:rPr lang="en-US" sz="2800" kern="1200" dirty="0"/>
                        <a:t>Other</a:t>
                      </a:r>
                      <a:endParaRPr lang="en-US" sz="2800" b="1" dirty="0">
                        <a:solidFill>
                          <a:srgbClr val="224568"/>
                        </a:solidFill>
                        <a:latin typeface="+mn-lt"/>
                        <a:ea typeface="Calibri"/>
                        <a:cs typeface="Times New Roman"/>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9B00"/>
                    </a:solidFill>
                  </a:tcPr>
                </a:tc>
                <a:tc>
                  <a:txBody>
                    <a:bodyPr/>
                    <a:lstStyle/>
                    <a:p>
                      <a:pPr marL="0" marR="0" algn="ctr" fontAlgn="base">
                        <a:lnSpc>
                          <a:spcPct val="115000"/>
                        </a:lnSpc>
                        <a:spcBef>
                          <a:spcPts val="575"/>
                        </a:spcBef>
                        <a:spcAft>
                          <a:spcPts val="0"/>
                        </a:spcAft>
                      </a:pPr>
                      <a:r>
                        <a:rPr lang="en-US" sz="2800" kern="1200" dirty="0"/>
                        <a:t>5/56 (9%) </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575"/>
                        </a:spcBef>
                        <a:spcAft>
                          <a:spcPts val="0"/>
                        </a:spcAft>
                      </a:pPr>
                      <a:r>
                        <a:rPr lang="en-US" sz="2800" kern="1200" dirty="0" smtClean="0"/>
                        <a:t>7/59 </a:t>
                      </a:r>
                      <a:r>
                        <a:rPr lang="en-US" sz="2800" kern="1200" dirty="0"/>
                        <a:t>(</a:t>
                      </a:r>
                      <a:r>
                        <a:rPr lang="en-US" sz="2800" kern="1200" dirty="0" smtClean="0"/>
                        <a:t>12%) </a:t>
                      </a:r>
                      <a:endParaRPr lang="en-US" sz="2800" b="1" dirty="0">
                        <a:solidFill>
                          <a:srgbClr val="224568"/>
                        </a:solidFill>
                        <a:latin typeface="+mn-lt"/>
                      </a:endParaRPr>
                    </a:p>
                  </a:txBody>
                  <a:tcPr marL="102412" marR="1024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489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Autofit/>
          </a:bodyPr>
          <a:lstStyle/>
          <a:p>
            <a:r>
              <a:rPr lang="en-US" sz="3000" b="1" dirty="0">
                <a:effectLst>
                  <a:outerShdw blurRad="38100" dist="38100" dir="2700000" algn="tl">
                    <a:srgbClr val="000000">
                      <a:alpha val="43137"/>
                    </a:srgbClr>
                  </a:outerShdw>
                </a:effectLst>
              </a:rPr>
              <a:t>Method for </a:t>
            </a:r>
            <a:br>
              <a:rPr lang="en-US" sz="3000" b="1" dirty="0">
                <a:effectLst>
                  <a:outerShdw blurRad="38100" dist="38100" dir="2700000" algn="tl">
                    <a:srgbClr val="000000">
                      <a:alpha val="43137"/>
                    </a:srgbClr>
                  </a:outerShdw>
                </a:effectLst>
              </a:rPr>
            </a:br>
            <a:r>
              <a:rPr lang="en-US" sz="3000" b="1" dirty="0">
                <a:effectLst>
                  <a:outerShdw blurRad="38100" dist="38100" dir="2700000" algn="tl">
                    <a:srgbClr val="000000">
                      <a:alpha val="43137"/>
                    </a:srgbClr>
                  </a:outerShdw>
                </a:effectLst>
              </a:rPr>
              <a:t>Calculating National Estimates</a:t>
            </a:r>
          </a:p>
        </p:txBody>
      </p:sp>
      <p:sp>
        <p:nvSpPr>
          <p:cNvPr id="3" name="Content Placeholder 2"/>
          <p:cNvSpPr>
            <a:spLocks noGrp="1"/>
          </p:cNvSpPr>
          <p:nvPr>
            <p:ph idx="1"/>
          </p:nvPr>
        </p:nvSpPr>
        <p:spPr>
          <a:xfrm>
            <a:off x="152400" y="1295400"/>
            <a:ext cx="5867400" cy="5181600"/>
          </a:xfrm>
        </p:spPr>
        <p:txBody>
          <a:bodyPr/>
          <a:lstStyle/>
          <a:p>
            <a:r>
              <a:rPr lang="en-US" sz="2400" dirty="0" smtClean="0">
                <a:latin typeface="Arial" panose="020B0604020202020204" pitchFamily="34" charset="0"/>
                <a:cs typeface="Arial" panose="020B0604020202020204" pitchFamily="34" charset="0"/>
              </a:rPr>
              <a:t>Weighted average of states that met minimum quality criteria</a:t>
            </a:r>
          </a:p>
          <a:p>
            <a:r>
              <a:rPr lang="en-US" sz="2400" dirty="0" smtClean="0">
                <a:latin typeface="Arial" panose="020B0604020202020204" pitchFamily="34" charset="0"/>
                <a:cs typeface="Arial" panose="020B0604020202020204" pitchFamily="34" charset="0"/>
              </a:rPr>
              <a:t>Minimum Quality Criteria:</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Reporting data on enough children</a:t>
            </a:r>
          </a:p>
          <a:p>
            <a:pPr lvl="2"/>
            <a:r>
              <a:rPr lang="en-US" sz="2400" dirty="0" smtClean="0">
                <a:latin typeface="Arial" panose="020B0604020202020204" pitchFamily="34" charset="0"/>
                <a:cs typeface="Arial" panose="020B0604020202020204" pitchFamily="34" charset="0"/>
              </a:rPr>
              <a:t>Part C – 28% or more of </a:t>
            </a:r>
            <a:r>
              <a:rPr lang="en-US" sz="2400" dirty="0" err="1" smtClean="0">
                <a:latin typeface="Arial" panose="020B0604020202020204" pitchFamily="34" charset="0"/>
                <a:cs typeface="Arial" panose="020B0604020202020204" pitchFamily="34" charset="0"/>
              </a:rPr>
              <a:t>exiters</a:t>
            </a:r>
            <a:endParaRPr lang="en-US" sz="2400" dirty="0" smtClean="0">
              <a:latin typeface="Arial" panose="020B0604020202020204" pitchFamily="34" charset="0"/>
              <a:cs typeface="Arial" panose="020B0604020202020204" pitchFamily="34" charset="0"/>
            </a:endParaRPr>
          </a:p>
          <a:p>
            <a:pPr lvl="2"/>
            <a:r>
              <a:rPr lang="en-US" sz="2400" dirty="0" smtClean="0">
                <a:latin typeface="Arial" panose="020B0604020202020204" pitchFamily="34" charset="0"/>
                <a:cs typeface="Arial" panose="020B0604020202020204" pitchFamily="34" charset="0"/>
              </a:rPr>
              <a:t>Part B Preschool – 12% or more of child count</a:t>
            </a:r>
          </a:p>
          <a:p>
            <a:pPr lvl="1"/>
            <a:r>
              <a:rPr lang="en-US" sz="2400" dirty="0" smtClean="0">
                <a:latin typeface="Arial" panose="020B0604020202020204" pitchFamily="34" charset="0"/>
                <a:cs typeface="Arial" panose="020B0604020202020204" pitchFamily="34" charset="0"/>
              </a:rPr>
              <a:t>Within expected patterns in the data</a:t>
            </a:r>
          </a:p>
          <a:p>
            <a:pPr lvl="2"/>
            <a:r>
              <a:rPr lang="en-US" sz="2400" dirty="0">
                <a:latin typeface="Arial" panose="020B0604020202020204" pitchFamily="34" charset="0"/>
                <a:cs typeface="Arial" panose="020B0604020202020204" pitchFamily="34" charset="0"/>
              </a:rPr>
              <a:t>category </a:t>
            </a:r>
            <a:r>
              <a:rPr lang="en-US" sz="2400" dirty="0" smtClean="0">
                <a:latin typeface="Arial" panose="020B0604020202020204" pitchFamily="34" charset="0"/>
                <a:cs typeface="Arial" panose="020B0604020202020204" pitchFamily="34" charset="0"/>
              </a:rPr>
              <a:t>‘a’ not </a:t>
            </a:r>
            <a:r>
              <a:rPr lang="en-US" sz="2400" dirty="0">
                <a:latin typeface="Arial" panose="020B0604020202020204" pitchFamily="34" charset="0"/>
                <a:cs typeface="Arial" panose="020B0604020202020204" pitchFamily="34" charset="0"/>
              </a:rPr>
              <a:t>greater than 10% </a:t>
            </a:r>
            <a:endParaRPr lang="en-US" sz="2400" dirty="0" smtClean="0">
              <a:latin typeface="Arial" panose="020B0604020202020204" pitchFamily="34" charset="0"/>
              <a:cs typeface="Arial" panose="020B0604020202020204" pitchFamily="34" charset="0"/>
            </a:endParaRPr>
          </a:p>
          <a:p>
            <a:pPr lvl="2"/>
            <a:r>
              <a:rPr lang="en-US" sz="2400" dirty="0" smtClean="0">
                <a:latin typeface="Arial" panose="020B0604020202020204" pitchFamily="34" charset="0"/>
                <a:cs typeface="Arial" panose="020B0604020202020204" pitchFamily="34" charset="0"/>
              </a:rPr>
              <a:t>category ‘e’ not greater </a:t>
            </a:r>
            <a:r>
              <a:rPr lang="en-US" sz="2400" dirty="0">
                <a:latin typeface="Arial" panose="020B0604020202020204" pitchFamily="34" charset="0"/>
                <a:cs typeface="Arial" panose="020B0604020202020204" pitchFamily="34" charset="0"/>
              </a:rPr>
              <a:t>than 65</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86800" y="6492875"/>
            <a:ext cx="457200" cy="365125"/>
          </a:xfrm>
          <a:prstGeom prst="rect">
            <a:avLst/>
          </a:prstGeom>
        </p:spPr>
        <p:txBody>
          <a:bodyPr/>
          <a:lstStyle/>
          <a:p>
            <a:pPr>
              <a:defRPr/>
            </a:pPr>
            <a:fld id="{88C225C6-F9DD-4058-ADF7-F69B94B30E8F}" type="slidenum">
              <a:rPr lang="en-US" sz="1200" b="1" smtClean="0"/>
              <a:pPr>
                <a:defRPr/>
              </a:pPr>
              <a:t>16</a:t>
            </a:fld>
            <a:endParaRPr lang="en-US" sz="12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1981200"/>
            <a:ext cx="28448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262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762000"/>
          </a:xfrm>
        </p:spPr>
        <p:txBody>
          <a:bodyPr>
            <a:noAutofit/>
          </a:bodyPr>
          <a:lstStyle/>
          <a:p>
            <a:r>
              <a:rPr lang="en-US" sz="3000" b="1" dirty="0">
                <a:latin typeface="Helvetica" panose="020B0604020202020204" pitchFamily="34" charset="0"/>
                <a:cs typeface="Helvetica" panose="020B0604020202020204" pitchFamily="34" charset="0"/>
              </a:rPr>
              <a:t>Number of States that Met Criteria </a:t>
            </a:r>
            <a:r>
              <a:rPr lang="en-US" sz="3000" b="1" dirty="0" smtClean="0">
                <a:latin typeface="Helvetica" panose="020B0604020202020204" pitchFamily="34" charset="0"/>
                <a:cs typeface="Helvetica" panose="020B0604020202020204" pitchFamily="34" charset="0"/>
              </a:rPr>
              <a:t/>
            </a:r>
            <a:br>
              <a:rPr lang="en-US" sz="3000" b="1" dirty="0" smtClean="0">
                <a:latin typeface="Helvetica" panose="020B0604020202020204" pitchFamily="34" charset="0"/>
                <a:cs typeface="Helvetica" panose="020B0604020202020204" pitchFamily="34" charset="0"/>
              </a:rPr>
            </a:br>
            <a:r>
              <a:rPr lang="en-US" sz="3000" b="1" dirty="0" smtClean="0">
                <a:latin typeface="Helvetica" panose="020B0604020202020204" pitchFamily="34" charset="0"/>
                <a:cs typeface="Helvetica" panose="020B0604020202020204" pitchFamily="34" charset="0"/>
              </a:rPr>
              <a:t>for </a:t>
            </a:r>
            <a:r>
              <a:rPr lang="en-US" sz="3000" b="1" dirty="0">
                <a:latin typeface="Helvetica" panose="020B0604020202020204" pitchFamily="34" charset="0"/>
                <a:cs typeface="Helvetica" panose="020B0604020202020204" pitchFamily="34" charset="0"/>
              </a:rPr>
              <a:t>Inclusion in the National Analysis</a:t>
            </a:r>
          </a:p>
        </p:txBody>
      </p:sp>
      <p:sp>
        <p:nvSpPr>
          <p:cNvPr id="4" name="Slide Number Placeholder 3"/>
          <p:cNvSpPr>
            <a:spLocks noGrp="1"/>
          </p:cNvSpPr>
          <p:nvPr>
            <p:ph type="sldNum" sz="quarter" idx="4294967295"/>
          </p:nvPr>
        </p:nvSpPr>
        <p:spPr>
          <a:xfrm>
            <a:off x="8706633" y="6491831"/>
            <a:ext cx="457200" cy="365125"/>
          </a:xfrm>
          <a:prstGeom prst="rect">
            <a:avLst/>
          </a:prstGeom>
        </p:spPr>
        <p:txBody>
          <a:bodyPr/>
          <a:lstStyle/>
          <a:p>
            <a:pPr>
              <a:defRPr/>
            </a:pPr>
            <a:fld id="{88C225C6-F9DD-4058-ADF7-F69B94B30E8F}" type="slidenum">
              <a:rPr lang="en-US" sz="1200" b="1" smtClean="0"/>
              <a:pPr>
                <a:defRPr/>
              </a:pPr>
              <a:t>17</a:t>
            </a:fld>
            <a:endParaRPr lang="en-US" sz="1200" b="1" dirty="0"/>
          </a:p>
        </p:txBody>
      </p:sp>
      <p:graphicFrame>
        <p:nvGraphicFramePr>
          <p:cNvPr id="7" name="Content Placeholder 7"/>
          <p:cNvGraphicFramePr>
            <a:graphicFrameLocks/>
          </p:cNvGraphicFramePr>
          <p:nvPr>
            <p:extLst>
              <p:ext uri="{D42A27DB-BD31-4B8C-83A1-F6EECF244321}">
                <p14:modId xmlns:p14="http://schemas.microsoft.com/office/powerpoint/2010/main" val="137367855"/>
              </p:ext>
            </p:extLst>
          </p:nvPr>
        </p:nvGraphicFramePr>
        <p:xfrm>
          <a:off x="152401" y="2133600"/>
          <a:ext cx="8839198" cy="3276600"/>
        </p:xfrm>
        <a:graphic>
          <a:graphicData uri="http://schemas.openxmlformats.org/drawingml/2006/table">
            <a:tbl>
              <a:tblPr firstRow="1" bandRow="1">
                <a:tableStyleId>{B301B821-A1FF-4177-AEE7-76D212191A09}</a:tableStyleId>
              </a:tblPr>
              <a:tblGrid>
                <a:gridCol w="2698436"/>
                <a:gridCol w="1166890"/>
                <a:gridCol w="1166890"/>
                <a:gridCol w="1268994"/>
                <a:gridCol w="1268994"/>
                <a:gridCol w="1268994"/>
              </a:tblGrid>
              <a:tr h="1036079">
                <a:tc>
                  <a:txBody>
                    <a:bodyPr/>
                    <a:lstStyle/>
                    <a:p>
                      <a:endParaRPr lang="en-US" sz="2800" dirty="0">
                        <a:latin typeface="+mn-lt"/>
                      </a:endParaRPr>
                    </a:p>
                  </a:txBody>
                  <a:tcPr marL="105059" marR="1050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08-09</a:t>
                      </a:r>
                      <a:endParaRPr lang="en-US" sz="2800" dirty="0">
                        <a:solidFill>
                          <a:schemeClr val="tx1"/>
                        </a:solidFill>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09-10</a:t>
                      </a:r>
                      <a:endParaRPr lang="en-US" sz="2800" dirty="0">
                        <a:solidFill>
                          <a:schemeClr val="tx1"/>
                        </a:solidFill>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10-11</a:t>
                      </a:r>
                      <a:endParaRPr lang="en-US" sz="2800" dirty="0">
                        <a:solidFill>
                          <a:schemeClr val="tx1"/>
                        </a:solidFill>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11-12</a:t>
                      </a:r>
                      <a:endParaRPr lang="en-US" sz="2800" dirty="0">
                        <a:solidFill>
                          <a:schemeClr val="tx1"/>
                        </a:solidFill>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12-13</a:t>
                      </a:r>
                      <a:endParaRPr lang="en-US" sz="2800" dirty="0">
                        <a:solidFill>
                          <a:schemeClr val="tx1"/>
                        </a:solidFill>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6079">
                <a:tc>
                  <a:txBody>
                    <a:bodyPr/>
                    <a:lstStyle/>
                    <a:p>
                      <a:r>
                        <a:rPr lang="en-US" sz="2800" dirty="0" smtClean="0"/>
                        <a:t>Part</a:t>
                      </a:r>
                      <a:r>
                        <a:rPr lang="en-US" sz="2800" baseline="0" dirty="0" smtClean="0"/>
                        <a:t> </a:t>
                      </a:r>
                      <a:r>
                        <a:rPr lang="en-US" sz="2800" dirty="0" smtClean="0"/>
                        <a:t>C</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19</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29</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39</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33</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41</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4442">
                <a:tc>
                  <a:txBody>
                    <a:bodyPr/>
                    <a:lstStyle/>
                    <a:p>
                      <a:r>
                        <a:rPr lang="en-US" sz="2800" dirty="0" smtClean="0"/>
                        <a:t>Part</a:t>
                      </a:r>
                      <a:r>
                        <a:rPr lang="en-US" sz="2800" baseline="0" dirty="0" smtClean="0"/>
                        <a:t> B </a:t>
                      </a:r>
                      <a:r>
                        <a:rPr lang="en-US" sz="2800" dirty="0" smtClean="0"/>
                        <a:t>Preschool</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15</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33</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36</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39</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smtClean="0"/>
                        <a:t>41</a:t>
                      </a:r>
                      <a:endParaRPr lang="en-US" sz="2800" dirty="0">
                        <a:latin typeface="+mn-lt"/>
                      </a:endParaRPr>
                    </a:p>
                  </a:txBody>
                  <a:tcPr marL="105059" marR="1050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219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34804" y="6492875"/>
            <a:ext cx="453024" cy="365125"/>
          </a:xfrm>
          <a:prstGeom prst="rect">
            <a:avLst/>
          </a:prstGeom>
        </p:spPr>
        <p:txBody>
          <a:bodyPr/>
          <a:lstStyle/>
          <a:p>
            <a:pPr>
              <a:defRPr/>
            </a:pPr>
            <a:fld id="{AB268D0E-8075-9746-99AF-58F28B56088B}" type="slidenum">
              <a:rPr lang="en-US" sz="1200" b="1" smtClean="0"/>
              <a:pPr>
                <a:defRPr/>
              </a:pPr>
              <a:t>18</a:t>
            </a:fld>
            <a:endParaRPr lang="en-US" sz="1200"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797490"/>
            <a:ext cx="8808916" cy="5181600"/>
          </a:xfrm>
          <a:prstGeom prst="rect">
            <a:avLst/>
          </a:prstGeom>
          <a:noFill/>
          <a:ln w="28575">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7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46162" y="6466779"/>
            <a:ext cx="457200" cy="365125"/>
          </a:xfrm>
          <a:prstGeom prst="rect">
            <a:avLst/>
          </a:prstGeom>
        </p:spPr>
        <p:txBody>
          <a:bodyPr/>
          <a:lstStyle/>
          <a:p>
            <a:pPr>
              <a:defRPr/>
            </a:pPr>
            <a:fld id="{AB268D0E-8075-9746-99AF-58F28B56088B}" type="slidenum">
              <a:rPr lang="en-US" sz="1200" b="1" smtClean="0"/>
              <a:pPr>
                <a:defRPr/>
              </a:pPr>
              <a:t>19</a:t>
            </a:fld>
            <a:endParaRPr lang="en-US" sz="1200" b="1"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19268"/>
            <a:ext cx="8746162" cy="5400531"/>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95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a:t>
            </a:r>
            <a:endParaRPr lang="en-US" sz="3600" b="1" dirty="0"/>
          </a:p>
        </p:txBody>
      </p:sp>
      <p:sp>
        <p:nvSpPr>
          <p:cNvPr id="3" name="Content Placeholder 2"/>
          <p:cNvSpPr>
            <a:spLocks noGrp="1"/>
          </p:cNvSpPr>
          <p:nvPr>
            <p:ph idx="1"/>
          </p:nvPr>
        </p:nvSpPr>
        <p:spPr>
          <a:xfrm>
            <a:off x="4495800" y="1143000"/>
            <a:ext cx="4191000" cy="5029200"/>
          </a:xfrm>
        </p:spPr>
        <p:txBody>
          <a:bodyPr/>
          <a:lstStyle/>
          <a:p>
            <a:r>
              <a:rPr lang="en-US" sz="2400" dirty="0" smtClean="0">
                <a:latin typeface="Arial" panose="020B0604020202020204" pitchFamily="34" charset="0"/>
                <a:cs typeface="Arial" panose="020B0604020202020204" pitchFamily="34" charset="0"/>
              </a:rPr>
              <a:t>Understand why data on child outcomes in EI and ECSE are being collected</a:t>
            </a:r>
          </a:p>
          <a:p>
            <a:r>
              <a:rPr lang="en-US" sz="2400" dirty="0" smtClean="0">
                <a:latin typeface="Arial" panose="020B0604020202020204" pitchFamily="34" charset="0"/>
                <a:cs typeface="Arial" panose="020B0604020202020204" pitchFamily="34" charset="0"/>
              </a:rPr>
              <a:t>Understand what the data tell us</a:t>
            </a:r>
          </a:p>
          <a:p>
            <a:r>
              <a:rPr lang="en-US" sz="2400" dirty="0" smtClean="0">
                <a:latin typeface="Arial" panose="020B0604020202020204" pitchFamily="34" charset="0"/>
                <a:cs typeface="Arial" panose="020B0604020202020204" pitchFamily="34" charset="0"/>
              </a:rPr>
              <a:t>Know that these data will be used to drive program improvement as part of Results Driven Accountability</a:t>
            </a:r>
          </a:p>
          <a:p>
            <a:pPr marL="457200" lvl="1" inden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86800" y="6492875"/>
            <a:ext cx="533400" cy="365125"/>
          </a:xfrm>
          <a:prstGeom prst="rect">
            <a:avLst/>
          </a:prstGeom>
        </p:spPr>
        <p:txBody>
          <a:bodyPr/>
          <a:lstStyle/>
          <a:p>
            <a:pPr>
              <a:defRPr/>
            </a:pPr>
            <a:fld id="{97F6DFCE-9B41-43B5-98A1-8D4D43BFA876}" type="slidenum">
              <a:rPr lang="en-US" sz="1200" b="1" smtClean="0"/>
              <a:pPr>
                <a:defRPr/>
              </a:pPr>
              <a:t>2</a:t>
            </a:fld>
            <a:endParaRPr lang="en-US" sz="1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3809524" cy="5574604"/>
          </a:xfrm>
          <a:prstGeom prst="rect">
            <a:avLst/>
          </a:prstGeom>
        </p:spPr>
      </p:pic>
    </p:spTree>
    <p:extLst>
      <p:ext uri="{BB962C8B-B14F-4D97-AF65-F5344CB8AC3E}">
        <p14:creationId xmlns:p14="http://schemas.microsoft.com/office/powerpoint/2010/main" val="336819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0600" y="6492875"/>
            <a:ext cx="609600" cy="365125"/>
          </a:xfrm>
        </p:spPr>
        <p:txBody>
          <a:bodyPr/>
          <a:lstStyle/>
          <a:p>
            <a:pPr>
              <a:defRPr/>
            </a:pPr>
            <a:fld id="{31EB27D5-9FE2-45B4-B382-A68F76994014}" type="slidenum">
              <a:rPr lang="en-US" sz="1200" b="1" smtClean="0"/>
              <a:pPr>
                <a:defRPr/>
              </a:pPr>
              <a:t>20</a:t>
            </a:fld>
            <a:endParaRPr lang="en-US" sz="1200" b="1"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12" y="685800"/>
            <a:ext cx="8968609" cy="5486400"/>
          </a:xfrm>
          <a:prstGeom prst="rect">
            <a:avLst/>
          </a:prstGeom>
          <a:noFill/>
          <a:ln w="25400">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69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57361" y="6492875"/>
            <a:ext cx="609600" cy="365125"/>
          </a:xfrm>
          <a:prstGeom prst="rect">
            <a:avLst/>
          </a:prstGeom>
        </p:spPr>
        <p:txBody>
          <a:bodyPr/>
          <a:lstStyle/>
          <a:p>
            <a:pPr>
              <a:defRPr/>
            </a:pPr>
            <a:fld id="{A16BC478-DA37-4AA0-BB58-E4FAC38A2556}" type="slidenum">
              <a:rPr lang="en-US" sz="1200" b="1" smtClean="0"/>
              <a:pPr>
                <a:defRPr/>
              </a:pPr>
              <a:t>21</a:t>
            </a:fld>
            <a:endParaRPr lang="en-US" sz="1200"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839" y="381000"/>
            <a:ext cx="8809761" cy="5867400"/>
          </a:xfrm>
          <a:prstGeom prst="rect">
            <a:avLst/>
          </a:prstGeom>
          <a:noFill/>
          <a:ln w="25400">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31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Inferences?</a:t>
            </a:r>
            <a:endParaRPr lang="en-US" sz="4000" dirty="0"/>
          </a:p>
        </p:txBody>
      </p:sp>
      <p:sp>
        <p:nvSpPr>
          <p:cNvPr id="3" name="Content Placeholder 2"/>
          <p:cNvSpPr>
            <a:spLocks noGrp="1"/>
          </p:cNvSpPr>
          <p:nvPr>
            <p:ph idx="1"/>
          </p:nvPr>
        </p:nvSpPr>
        <p:spPr>
          <a:xfrm>
            <a:off x="228600" y="2438400"/>
            <a:ext cx="8763000" cy="4191000"/>
          </a:xfrm>
        </p:spPr>
        <p:txBody>
          <a:bodyPr/>
          <a:lstStyle/>
          <a:p>
            <a:r>
              <a:rPr lang="en-US" sz="3600" dirty="0" smtClean="0"/>
              <a:t>Given the trends over time in the state reported outcomes data, what inferences might you make?</a:t>
            </a:r>
            <a:endParaRPr lang="en-US" sz="3600" dirty="0"/>
          </a:p>
        </p:txBody>
      </p:sp>
    </p:spTree>
    <p:extLst>
      <p:ext uri="{BB962C8B-B14F-4D97-AF65-F5344CB8AC3E}">
        <p14:creationId xmlns:p14="http://schemas.microsoft.com/office/powerpoint/2010/main" val="412508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762000"/>
          </a:xfrm>
          <a:prstGeom prst="round2DiagRect">
            <a:avLst/>
          </a:prstGeom>
          <a:noFill/>
          <a:ln>
            <a:noFill/>
          </a:ln>
        </p:spPr>
        <p:txBody>
          <a:bodyPr>
            <a:noAutofit/>
          </a:bodyPr>
          <a:lstStyle/>
          <a:p>
            <a:r>
              <a:rPr lang="en-US" sz="3000" dirty="0" smtClean="0"/>
              <a:t>What We See</a:t>
            </a:r>
            <a:endParaRPr lang="en-US" sz="3000" dirty="0"/>
          </a:p>
        </p:txBody>
      </p:sp>
      <p:sp>
        <p:nvSpPr>
          <p:cNvPr id="9" name="Content Placeholder 8"/>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Continuing to see consistency over time</a:t>
            </a:r>
          </a:p>
          <a:p>
            <a:r>
              <a:rPr lang="en-US" sz="2400" dirty="0" smtClean="0">
                <a:latin typeface="Arial" panose="020B0604020202020204" pitchFamily="34" charset="0"/>
                <a:cs typeface="Arial" panose="020B0604020202020204" pitchFamily="34" charset="0"/>
              </a:rPr>
              <a:t>Increasing number of states who meet minimum quality criteria for national analysis</a:t>
            </a:r>
          </a:p>
          <a:p>
            <a:r>
              <a:rPr lang="en-US" sz="2400" dirty="0">
                <a:latin typeface="Arial" panose="020B0604020202020204" pitchFamily="34" charset="0"/>
                <a:cs typeface="Arial" panose="020B0604020202020204" pitchFamily="34" charset="0"/>
              </a:rPr>
              <a:t>Increasing number of children in the child outcomes </a:t>
            </a:r>
            <a:r>
              <a:rPr lang="en-US" sz="2400" dirty="0" smtClean="0">
                <a:latin typeface="Arial" panose="020B0604020202020204" pitchFamily="34" charset="0"/>
                <a:cs typeface="Arial" panose="020B0604020202020204" pitchFamily="34" charset="0"/>
              </a:rPr>
              <a:t>data</a:t>
            </a:r>
          </a:p>
          <a:p>
            <a:endParaRPr lang="en-US" sz="2800" dirty="0"/>
          </a:p>
        </p:txBody>
      </p:sp>
      <p:sp>
        <p:nvSpPr>
          <p:cNvPr id="6" name="Slide Number Placeholder 5"/>
          <p:cNvSpPr>
            <a:spLocks noGrp="1"/>
          </p:cNvSpPr>
          <p:nvPr>
            <p:ph type="sldNum" sz="quarter" idx="4294967295"/>
          </p:nvPr>
        </p:nvSpPr>
        <p:spPr>
          <a:xfrm>
            <a:off x="8763000" y="6537325"/>
            <a:ext cx="381000" cy="320675"/>
          </a:xfrm>
          <a:prstGeom prst="rect">
            <a:avLst/>
          </a:prstGeom>
        </p:spPr>
        <p:txBody>
          <a:bodyPr/>
          <a:lstStyle/>
          <a:p>
            <a:fld id="{E3706C0D-52CB-4A2E-8FC0-352807947FB8}" type="slidenum">
              <a:rPr lang="en-US" sz="1200" b="1" smtClean="0"/>
              <a:pPr/>
              <a:t>23</a:t>
            </a:fld>
            <a:endParaRPr lang="en-US" sz="1200" b="1" dirty="0"/>
          </a:p>
        </p:txBody>
      </p:sp>
      <p:pic>
        <p:nvPicPr>
          <p:cNvPr id="15362" name="Picture 2" descr="\\Policy4\org 653\Projects\CURRENT PROJECTS\ECO2 (P18693)\COSF CoP\2014\baby_with_glass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3569918"/>
            <a:ext cx="4014788" cy="2673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081" y="304800"/>
            <a:ext cx="6019800" cy="2000250"/>
          </a:xfrm>
          <a:prstGeom prst="round2DiagRect">
            <a:avLst/>
          </a:prstGeom>
          <a:noFill/>
          <a:ln>
            <a:noFill/>
          </a:ln>
        </p:spPr>
        <p:txBody>
          <a:bodyPr>
            <a:noAutofit/>
          </a:bodyPr>
          <a:lstStyle/>
          <a:p>
            <a:r>
              <a:rPr lang="en-US" sz="3000" b="1" dirty="0"/>
              <a:t>State Level </a:t>
            </a:r>
            <a:r>
              <a:rPr lang="en-US" sz="3000" b="1" dirty="0" smtClean="0"/>
              <a:t>Variation and Patterns</a:t>
            </a:r>
            <a:endParaRPr lang="en-US" sz="3000" b="1" dirty="0"/>
          </a:p>
        </p:txBody>
      </p:sp>
      <p:sp>
        <p:nvSpPr>
          <p:cNvPr id="6" name="Slide Number Placeholder 5"/>
          <p:cNvSpPr>
            <a:spLocks noGrp="1"/>
          </p:cNvSpPr>
          <p:nvPr>
            <p:ph type="sldNum" sz="quarter" idx="11"/>
          </p:nvPr>
        </p:nvSpPr>
        <p:spPr>
          <a:xfrm>
            <a:off x="8610600" y="6467823"/>
            <a:ext cx="533400" cy="365125"/>
          </a:xfrm>
          <a:prstGeom prst="rect">
            <a:avLst/>
          </a:prstGeom>
        </p:spPr>
        <p:txBody>
          <a:bodyPr/>
          <a:lstStyle/>
          <a:p>
            <a:fld id="{E3706C0D-52CB-4A2E-8FC0-352807947FB8}" type="slidenum">
              <a:rPr lang="en-US" sz="1200" b="1" smtClean="0"/>
              <a:pPr/>
              <a:t>24</a:t>
            </a:fld>
            <a:endParaRPr lang="en-US" sz="1200" b="1" dirty="0"/>
          </a:p>
        </p:txBody>
      </p:sp>
      <p:pic>
        <p:nvPicPr>
          <p:cNvPr id="7" name="Picture 6" descr="gaggle of babi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0427" y="1812802"/>
            <a:ext cx="5018762" cy="33542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0553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654" y="1447800"/>
            <a:ext cx="9026146" cy="46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a:xfrm>
            <a:off x="8686800" y="6492875"/>
            <a:ext cx="381000" cy="365125"/>
          </a:xfrm>
        </p:spPr>
        <p:txBody>
          <a:bodyPr/>
          <a:lstStyle/>
          <a:p>
            <a:pPr>
              <a:defRPr/>
            </a:pPr>
            <a:fld id="{AB268D0E-8075-9746-99AF-58F28B56088B}" type="slidenum">
              <a:rPr lang="en-US" sz="1200" b="1" smtClean="0"/>
              <a:pPr>
                <a:defRPr/>
              </a:pPr>
              <a:t>25</a:t>
            </a:fld>
            <a:endParaRPr lang="en-US" sz="1200" b="1" dirty="0"/>
          </a:p>
        </p:txBody>
      </p:sp>
      <p:sp>
        <p:nvSpPr>
          <p:cNvPr id="6" name="TextBox 5"/>
          <p:cNvSpPr txBox="1"/>
          <p:nvPr/>
        </p:nvSpPr>
        <p:spPr>
          <a:xfrm>
            <a:off x="838200" y="1831032"/>
            <a:ext cx="3581400" cy="461665"/>
          </a:xfrm>
          <a:prstGeom prst="rect">
            <a:avLst/>
          </a:prstGeom>
          <a:noFill/>
        </p:spPr>
        <p:txBody>
          <a:bodyPr wrap="square" rtlCol="0">
            <a:spAutoFit/>
          </a:bodyPr>
          <a:lstStyle/>
          <a:p>
            <a:r>
              <a:rPr lang="en-US" dirty="0" smtClean="0">
                <a:latin typeface="+mn-lt"/>
              </a:rPr>
              <a:t>National:  66%</a:t>
            </a:r>
            <a:endParaRPr lang="en-US" dirty="0">
              <a:latin typeface="+mn-lt"/>
            </a:endParaRPr>
          </a:p>
        </p:txBody>
      </p:sp>
      <p:sp>
        <p:nvSpPr>
          <p:cNvPr id="7" name="Title 1"/>
          <p:cNvSpPr txBox="1">
            <a:spLocks/>
          </p:cNvSpPr>
          <p:nvPr/>
        </p:nvSpPr>
        <p:spPr>
          <a:xfrm>
            <a:off x="274529" y="228600"/>
            <a:ext cx="8763000" cy="1219200"/>
          </a:xfrm>
          <a:prstGeom prst="rect">
            <a:avLst/>
          </a:prstGeom>
        </p:spPr>
        <p:txBody>
          <a:bodyPr>
            <a:normAutofit fontScale="92500" lnSpcReduction="20000"/>
          </a:bodyP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r>
              <a:rPr lang="en-US" sz="3000" b="1" dirty="0" smtClean="0">
                <a:latin typeface="Helvetica" panose="020B0604020202020204" pitchFamily="34" charset="0"/>
                <a:cs typeface="Helvetica" panose="020B0604020202020204" pitchFamily="34" charset="0"/>
              </a:rPr>
              <a:t>Part C: State Variation: Greater than Expected Growth </a:t>
            </a:r>
          </a:p>
          <a:p>
            <a:r>
              <a:rPr lang="en-US" sz="3000" b="1" dirty="0" smtClean="0">
                <a:latin typeface="Helvetica" panose="020B0604020202020204" pitchFamily="34" charset="0"/>
                <a:cs typeface="Helvetica" panose="020B0604020202020204" pitchFamily="34" charset="0"/>
              </a:rPr>
              <a:t>– Social Emotional, 2012-2013, </a:t>
            </a:r>
            <a:r>
              <a:rPr lang="en-US" sz="3000" b="1" u="sng" dirty="0" smtClean="0">
                <a:latin typeface="Helvetica" panose="020B0604020202020204" pitchFamily="34" charset="0"/>
                <a:cs typeface="Helvetica" panose="020B0604020202020204" pitchFamily="34" charset="0"/>
              </a:rPr>
              <a:t>All States</a:t>
            </a:r>
          </a:p>
        </p:txBody>
      </p:sp>
    </p:spTree>
    <p:extLst>
      <p:ext uri="{BB962C8B-B14F-4D97-AF65-F5344CB8AC3E}">
        <p14:creationId xmlns:p14="http://schemas.microsoft.com/office/powerpoint/2010/main" val="2262851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8913" y="1389063"/>
            <a:ext cx="8802687"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a:xfrm>
            <a:off x="8650266" y="6479305"/>
            <a:ext cx="457200" cy="365125"/>
          </a:xfrm>
        </p:spPr>
        <p:txBody>
          <a:bodyPr/>
          <a:lstStyle/>
          <a:p>
            <a:pPr>
              <a:defRPr/>
            </a:pPr>
            <a:fld id="{AB268D0E-8075-9746-99AF-58F28B56088B}" type="slidenum">
              <a:rPr lang="en-US" sz="1200" b="1" smtClean="0"/>
              <a:pPr>
                <a:defRPr/>
              </a:pPr>
              <a:t>26</a:t>
            </a:fld>
            <a:endParaRPr lang="en-US" sz="1200" b="1" dirty="0"/>
          </a:p>
        </p:txBody>
      </p:sp>
      <p:sp>
        <p:nvSpPr>
          <p:cNvPr id="6" name="TextBox 5"/>
          <p:cNvSpPr txBox="1"/>
          <p:nvPr/>
        </p:nvSpPr>
        <p:spPr>
          <a:xfrm>
            <a:off x="1028700" y="1904999"/>
            <a:ext cx="3581400" cy="461665"/>
          </a:xfrm>
          <a:prstGeom prst="rect">
            <a:avLst/>
          </a:prstGeom>
          <a:noFill/>
        </p:spPr>
        <p:txBody>
          <a:bodyPr wrap="square" rtlCol="0">
            <a:spAutoFit/>
          </a:bodyPr>
          <a:lstStyle/>
          <a:p>
            <a:r>
              <a:rPr lang="en-US" dirty="0" smtClean="0">
                <a:latin typeface="+mn-lt"/>
              </a:rPr>
              <a:t>National:  53%</a:t>
            </a:r>
            <a:endParaRPr lang="en-US" dirty="0">
              <a:latin typeface="+mn-lt"/>
            </a:endParaRPr>
          </a:p>
        </p:txBody>
      </p:sp>
      <p:sp>
        <p:nvSpPr>
          <p:cNvPr id="7" name="Title 1"/>
          <p:cNvSpPr txBox="1">
            <a:spLocks/>
          </p:cNvSpPr>
          <p:nvPr/>
        </p:nvSpPr>
        <p:spPr>
          <a:xfrm>
            <a:off x="236584" y="152400"/>
            <a:ext cx="8707344" cy="1143000"/>
          </a:xfrm>
          <a:prstGeom prst="rect">
            <a:avLst/>
          </a:prstGeom>
        </p:spPr>
        <p:txBody>
          <a:bodyPr>
            <a:normAutofit fontScale="92500" lnSpcReduction="20000"/>
          </a:bodyP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r>
              <a:rPr lang="en-US" sz="3000" b="1" dirty="0" smtClean="0">
                <a:latin typeface="Helvetica" panose="020B0604020202020204" pitchFamily="34" charset="0"/>
                <a:cs typeface="Helvetica" panose="020B0604020202020204" pitchFamily="34" charset="0"/>
              </a:rPr>
              <a:t>Part B </a:t>
            </a:r>
            <a:r>
              <a:rPr lang="en-US" b="1" dirty="0" smtClean="0">
                <a:latin typeface="Helvetica" panose="020B0604020202020204" pitchFamily="34" charset="0"/>
                <a:cs typeface="Helvetica" panose="020B0604020202020204" pitchFamily="34" charset="0"/>
              </a:rPr>
              <a:t>Preschool:</a:t>
            </a:r>
            <a:r>
              <a:rPr lang="en-US" sz="3000" b="1" dirty="0" smtClean="0">
                <a:latin typeface="Helvetica" panose="020B0604020202020204" pitchFamily="34" charset="0"/>
                <a:cs typeface="Helvetica" panose="020B0604020202020204" pitchFamily="34" charset="0"/>
              </a:rPr>
              <a:t> State Variation: Exited </a:t>
            </a:r>
            <a:r>
              <a:rPr lang="en-US" sz="3000" b="1" dirty="0">
                <a:latin typeface="Helvetica" panose="020B0604020202020204" pitchFamily="34" charset="0"/>
                <a:cs typeface="Helvetica" panose="020B0604020202020204" pitchFamily="34" charset="0"/>
              </a:rPr>
              <a:t>w</a:t>
            </a:r>
            <a:r>
              <a:rPr lang="en-US" sz="3000" b="1" dirty="0" smtClean="0">
                <a:latin typeface="Helvetica" panose="020B0604020202020204" pitchFamily="34" charset="0"/>
                <a:cs typeface="Helvetica" panose="020B0604020202020204" pitchFamily="34" charset="0"/>
              </a:rPr>
              <a:t>ithin Age Expectations – Knowledge and Skills, 2012-2013, </a:t>
            </a:r>
            <a:r>
              <a:rPr lang="en-US" sz="3000" b="1" u="sng" dirty="0" smtClean="0">
                <a:latin typeface="Helvetica" panose="020B0604020202020204" pitchFamily="34" charset="0"/>
                <a:cs typeface="Helvetica" panose="020B0604020202020204" pitchFamily="34" charset="0"/>
              </a:rPr>
              <a:t>All States</a:t>
            </a:r>
            <a:endParaRPr lang="en-US" sz="30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49059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latin typeface="Helvetica" panose="020B0604020202020204" pitchFamily="34" charset="0"/>
                <a:cs typeface="Helvetica" panose="020B0604020202020204" pitchFamily="34" charset="0"/>
              </a:rPr>
              <a:t>Part C: </a:t>
            </a:r>
            <a:r>
              <a:rPr lang="en-US" sz="3000" b="1" dirty="0">
                <a:latin typeface="Helvetica" panose="020B0604020202020204" pitchFamily="34" charset="0"/>
                <a:cs typeface="Helvetica" panose="020B0604020202020204" pitchFamily="34" charset="0"/>
              </a:rPr>
              <a:t>Percent of States by </a:t>
            </a:r>
            <a:r>
              <a:rPr lang="en-US" sz="3000" b="1" dirty="0" smtClean="0">
                <a:latin typeface="Helvetica" panose="020B0604020202020204" pitchFamily="34" charset="0"/>
                <a:cs typeface="Helvetica" panose="020B0604020202020204" pitchFamily="34" charset="0"/>
              </a:rPr>
              <a:t>Completeness </a:t>
            </a:r>
            <a:r>
              <a:rPr lang="en-US" sz="3000" b="1" dirty="0">
                <a:latin typeface="Helvetica" panose="020B0604020202020204" pitchFamily="34" charset="0"/>
                <a:cs typeface="Helvetica" panose="020B0604020202020204" pitchFamily="34" charset="0"/>
              </a:rPr>
              <a:t>of </a:t>
            </a:r>
            <a:r>
              <a:rPr lang="en-US" sz="3000" b="1" dirty="0" smtClean="0">
                <a:latin typeface="Helvetica" panose="020B0604020202020204" pitchFamily="34" charset="0"/>
                <a:cs typeface="Helvetica" panose="020B0604020202020204" pitchFamily="34" charset="0"/>
              </a:rPr>
              <a:t>Child </a:t>
            </a:r>
            <a:r>
              <a:rPr lang="en-US" sz="3000" b="1" dirty="0">
                <a:latin typeface="Helvetica" panose="020B0604020202020204" pitchFamily="34" charset="0"/>
                <a:cs typeface="Helvetica" panose="020B0604020202020204" pitchFamily="34" charset="0"/>
              </a:rPr>
              <a:t>O</a:t>
            </a:r>
            <a:r>
              <a:rPr lang="en-US" sz="3000" b="1" dirty="0" smtClean="0">
                <a:latin typeface="Helvetica" panose="020B0604020202020204" pitchFamily="34" charset="0"/>
                <a:cs typeface="Helvetica" panose="020B0604020202020204" pitchFamily="34" charset="0"/>
              </a:rPr>
              <a:t>utcomes </a:t>
            </a:r>
            <a:r>
              <a:rPr lang="en-US" sz="3000" b="1" dirty="0">
                <a:latin typeface="Helvetica" panose="020B0604020202020204" pitchFamily="34" charset="0"/>
                <a:cs typeface="Helvetica" panose="020B0604020202020204" pitchFamily="34" charset="0"/>
              </a:rPr>
              <a:t>D</a:t>
            </a:r>
            <a:r>
              <a:rPr lang="en-US" sz="3000" b="1" dirty="0" smtClean="0">
                <a:latin typeface="Helvetica" panose="020B0604020202020204" pitchFamily="34" charset="0"/>
                <a:cs typeface="Helvetica" panose="020B0604020202020204" pitchFamily="34" charset="0"/>
              </a:rPr>
              <a:t>ata</a:t>
            </a:r>
            <a:r>
              <a:rPr lang="en-US" sz="3000" b="1" dirty="0">
                <a:latin typeface="Helvetica" panose="020B0604020202020204" pitchFamily="34" charset="0"/>
                <a:cs typeface="Helvetica" panose="020B0604020202020204" pitchFamily="34" charset="0"/>
              </a:rPr>
              <a:t>*</a:t>
            </a:r>
          </a:p>
        </p:txBody>
      </p:sp>
      <p:sp>
        <p:nvSpPr>
          <p:cNvPr id="5" name="TextBox 4"/>
          <p:cNvSpPr txBox="1"/>
          <p:nvPr/>
        </p:nvSpPr>
        <p:spPr>
          <a:xfrm>
            <a:off x="533400" y="6248400"/>
            <a:ext cx="5586979" cy="369332"/>
          </a:xfrm>
          <a:prstGeom prst="rect">
            <a:avLst/>
          </a:prstGeom>
          <a:noFill/>
        </p:spPr>
        <p:txBody>
          <a:bodyPr wrap="none" rtlCol="0">
            <a:spAutoFit/>
          </a:bodyPr>
          <a:lstStyle/>
          <a:p>
            <a:r>
              <a:rPr lang="en-US" sz="1800" dirty="0" smtClean="0">
                <a:latin typeface="+mn-lt"/>
              </a:rPr>
              <a:t>* Completeness = (total with outcomes data/total </a:t>
            </a:r>
            <a:r>
              <a:rPr lang="en-US" sz="1800" dirty="0" err="1" smtClean="0">
                <a:latin typeface="+mn-lt"/>
              </a:rPr>
              <a:t>exiters</a:t>
            </a:r>
            <a:r>
              <a:rPr lang="en-US" sz="1800" dirty="0" smtClean="0">
                <a:latin typeface="+mn-lt"/>
              </a:rPr>
              <a:t>)</a:t>
            </a:r>
            <a:endParaRPr lang="en-US" sz="1800" dirty="0">
              <a:latin typeface="+mn-lt"/>
            </a:endParaRPr>
          </a:p>
        </p:txBody>
      </p:sp>
      <p:pic>
        <p:nvPicPr>
          <p:cNvPr id="3" name="Picture 2"/>
          <p:cNvPicPr>
            <a:picLocks noChangeAspect="1"/>
          </p:cNvPicPr>
          <p:nvPr/>
        </p:nvPicPr>
        <p:blipFill>
          <a:blip r:embed="rId3"/>
          <a:stretch>
            <a:fillRect/>
          </a:stretch>
        </p:blipFill>
        <p:spPr>
          <a:xfrm>
            <a:off x="152400" y="1341638"/>
            <a:ext cx="8902325" cy="4678162"/>
          </a:xfrm>
          <a:prstGeom prst="rect">
            <a:avLst/>
          </a:prstGeom>
        </p:spPr>
      </p:pic>
      <p:sp>
        <p:nvSpPr>
          <p:cNvPr id="4" name="TextBox 3"/>
          <p:cNvSpPr txBox="1"/>
          <p:nvPr/>
        </p:nvSpPr>
        <p:spPr>
          <a:xfrm>
            <a:off x="8709021" y="6448454"/>
            <a:ext cx="520325" cy="276999"/>
          </a:xfrm>
          <a:prstGeom prst="rect">
            <a:avLst/>
          </a:prstGeom>
          <a:noFill/>
        </p:spPr>
        <p:txBody>
          <a:bodyPr wrap="square" rtlCol="0">
            <a:spAutoFit/>
          </a:bodyPr>
          <a:lstStyle/>
          <a:p>
            <a:r>
              <a:rPr lang="en-US" sz="1200" b="1" dirty="0" smtClean="0"/>
              <a:t>14</a:t>
            </a:r>
            <a:endParaRPr lang="en-US" sz="1200" b="1" dirty="0"/>
          </a:p>
        </p:txBody>
      </p:sp>
    </p:spTree>
    <p:extLst>
      <p:ext uri="{BB962C8B-B14F-4D97-AF65-F5344CB8AC3E}">
        <p14:creationId xmlns:p14="http://schemas.microsoft.com/office/powerpoint/2010/main" val="585249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30" y="152400"/>
            <a:ext cx="8763000" cy="1143000"/>
          </a:xfrm>
        </p:spPr>
        <p:txBody>
          <a:bodyPr>
            <a:normAutofit/>
          </a:bodyPr>
          <a:lstStyle/>
          <a:p>
            <a:r>
              <a:rPr lang="en-US" sz="3000" b="1" dirty="0" smtClean="0"/>
              <a:t>Part B Preschool: Percent of States by Completeness of Child </a:t>
            </a:r>
            <a:r>
              <a:rPr lang="en-US" sz="3000" b="1" dirty="0"/>
              <a:t>O</a:t>
            </a:r>
            <a:r>
              <a:rPr lang="en-US" sz="3000" b="1" dirty="0" smtClean="0"/>
              <a:t>utcomes </a:t>
            </a:r>
            <a:r>
              <a:rPr lang="en-US" sz="3000" b="1" dirty="0"/>
              <a:t>D</a:t>
            </a:r>
            <a:r>
              <a:rPr lang="en-US" sz="3000" b="1" dirty="0" smtClean="0"/>
              <a:t>ata*</a:t>
            </a:r>
            <a:endParaRPr lang="en-US" sz="3000" b="1" dirty="0"/>
          </a:p>
        </p:txBody>
      </p:sp>
      <p:sp>
        <p:nvSpPr>
          <p:cNvPr id="3" name="TextBox 2"/>
          <p:cNvSpPr txBox="1"/>
          <p:nvPr/>
        </p:nvSpPr>
        <p:spPr>
          <a:xfrm>
            <a:off x="533400" y="6290846"/>
            <a:ext cx="5512022" cy="369332"/>
          </a:xfrm>
          <a:prstGeom prst="rect">
            <a:avLst/>
          </a:prstGeom>
          <a:noFill/>
        </p:spPr>
        <p:txBody>
          <a:bodyPr wrap="none" rtlCol="0">
            <a:spAutoFit/>
          </a:bodyPr>
          <a:lstStyle/>
          <a:p>
            <a:r>
              <a:rPr lang="en-US" sz="1800" dirty="0" smtClean="0">
                <a:latin typeface="+mn-lt"/>
              </a:rPr>
              <a:t>* Completeness = (total with outcomes data/child count)</a:t>
            </a:r>
            <a:endParaRPr lang="en-US" sz="1800" dirty="0">
              <a:latin typeface="+mn-lt"/>
            </a:endParaRPr>
          </a:p>
        </p:txBody>
      </p:sp>
      <p:pic>
        <p:nvPicPr>
          <p:cNvPr id="4" name="Picture 3"/>
          <p:cNvPicPr>
            <a:picLocks noChangeAspect="1"/>
          </p:cNvPicPr>
          <p:nvPr/>
        </p:nvPicPr>
        <p:blipFill>
          <a:blip r:embed="rId3"/>
          <a:stretch>
            <a:fillRect/>
          </a:stretch>
        </p:blipFill>
        <p:spPr>
          <a:xfrm>
            <a:off x="533400" y="1219200"/>
            <a:ext cx="8139861" cy="4867843"/>
          </a:xfrm>
          <a:prstGeom prst="rect">
            <a:avLst/>
          </a:prstGeom>
        </p:spPr>
      </p:pic>
      <p:sp>
        <p:nvSpPr>
          <p:cNvPr id="5" name="TextBox 4"/>
          <p:cNvSpPr txBox="1"/>
          <p:nvPr/>
        </p:nvSpPr>
        <p:spPr>
          <a:xfrm>
            <a:off x="8610600" y="6490901"/>
            <a:ext cx="381000" cy="276999"/>
          </a:xfrm>
          <a:prstGeom prst="rect">
            <a:avLst/>
          </a:prstGeom>
          <a:noFill/>
        </p:spPr>
        <p:txBody>
          <a:bodyPr wrap="square" rtlCol="0">
            <a:spAutoFit/>
          </a:bodyPr>
          <a:lstStyle/>
          <a:p>
            <a:r>
              <a:rPr lang="en-US" sz="1200" b="1" dirty="0" smtClean="0"/>
              <a:t>15</a:t>
            </a:r>
            <a:endParaRPr lang="en-US" sz="1200" b="1" dirty="0"/>
          </a:p>
        </p:txBody>
      </p:sp>
    </p:spTree>
    <p:extLst>
      <p:ext uri="{BB962C8B-B14F-4D97-AF65-F5344CB8AC3E}">
        <p14:creationId xmlns:p14="http://schemas.microsoft.com/office/powerpoint/2010/main" val="1823978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763000" cy="1066800"/>
          </a:xfrm>
        </p:spPr>
        <p:txBody>
          <a:bodyPr>
            <a:noAutofit/>
          </a:bodyPr>
          <a:lstStyle/>
          <a:p>
            <a:r>
              <a:rPr lang="en-US" sz="3000" b="1" dirty="0"/>
              <a:t>Part C:  Exited </a:t>
            </a:r>
            <a:r>
              <a:rPr lang="en-US" sz="3000" b="1" dirty="0" smtClean="0"/>
              <a:t>within </a:t>
            </a:r>
            <a:r>
              <a:rPr lang="en-US" sz="3000" b="1" dirty="0"/>
              <a:t>Age Expectations by State </a:t>
            </a:r>
            <a:r>
              <a:rPr lang="en-US" sz="3000" b="1" dirty="0" smtClean="0"/>
              <a:t>Percent </a:t>
            </a:r>
            <a:r>
              <a:rPr lang="en-US" sz="3000" b="1" dirty="0"/>
              <a:t>of </a:t>
            </a:r>
            <a:r>
              <a:rPr lang="en-US" sz="3000" b="1" dirty="0" err="1"/>
              <a:t>Exiters</a:t>
            </a:r>
            <a:r>
              <a:rPr lang="en-US" sz="3000" b="1" dirty="0"/>
              <a:t> </a:t>
            </a:r>
            <a:r>
              <a:rPr lang="en-US" sz="3000" b="1" u="sng" dirty="0"/>
              <a:t>Not Eligible for Part B</a:t>
            </a:r>
            <a:r>
              <a:rPr lang="en-US" sz="3000" b="1" dirty="0"/>
              <a:t>* </a:t>
            </a:r>
            <a:r>
              <a:rPr lang="en-US" sz="3000" b="1" dirty="0" smtClean="0"/>
              <a:t>2012-13  </a:t>
            </a:r>
            <a:r>
              <a:rPr lang="en-US" sz="3000" b="1" dirty="0"/>
              <a:t>- </a:t>
            </a:r>
            <a:r>
              <a:rPr lang="en-US" sz="3000" b="1" dirty="0" smtClean="0"/>
              <a:t>All States</a:t>
            </a:r>
            <a:r>
              <a:rPr lang="en-US" sz="2400" dirty="0"/>
              <a:t/>
            </a:r>
            <a:br>
              <a:rPr lang="en-US" sz="2400" dirty="0"/>
            </a:br>
            <a:endParaRPr lang="en-US" sz="2400" dirty="0"/>
          </a:p>
        </p:txBody>
      </p:sp>
      <p:sp>
        <p:nvSpPr>
          <p:cNvPr id="2" name="Slide Number Placeholder 1"/>
          <p:cNvSpPr>
            <a:spLocks noGrp="1"/>
          </p:cNvSpPr>
          <p:nvPr>
            <p:ph type="sldNum" sz="quarter" idx="4294967295"/>
          </p:nvPr>
        </p:nvSpPr>
        <p:spPr>
          <a:xfrm>
            <a:off x="8610600" y="6491831"/>
            <a:ext cx="533400" cy="365125"/>
          </a:xfrm>
          <a:prstGeom prst="rect">
            <a:avLst/>
          </a:prstGeom>
        </p:spPr>
        <p:txBody>
          <a:bodyPr/>
          <a:lstStyle/>
          <a:p>
            <a:pPr>
              <a:defRPr/>
            </a:pPr>
            <a:fld id="{31EB27D5-9FE2-45B4-B382-A68F76994014}" type="slidenum">
              <a:rPr lang="en-US" sz="1200" b="1" smtClean="0"/>
              <a:pPr>
                <a:defRPr/>
              </a:pPr>
              <a:t>29</a:t>
            </a:fld>
            <a:endParaRPr lang="en-US" sz="1200" b="1" dirty="0"/>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597193"/>
            <a:ext cx="8350050" cy="47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28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762000"/>
          </a:xfrm>
        </p:spPr>
        <p:txBody>
          <a:bodyPr/>
          <a:lstStyle/>
          <a:p>
            <a:r>
              <a:rPr lang="en-US" b="1" dirty="0" smtClean="0"/>
              <a:t>General Background</a:t>
            </a:r>
            <a:endParaRPr lang="en-US" b="1" dirty="0"/>
          </a:p>
        </p:txBody>
      </p:sp>
      <p:sp>
        <p:nvSpPr>
          <p:cNvPr id="3" name="Content Placeholder 2"/>
          <p:cNvSpPr>
            <a:spLocks noGrp="1"/>
          </p:cNvSpPr>
          <p:nvPr>
            <p:ph idx="1"/>
          </p:nvPr>
        </p:nvSpPr>
        <p:spPr>
          <a:xfrm>
            <a:off x="228600" y="1524000"/>
            <a:ext cx="8763000" cy="4800600"/>
          </a:xfrm>
        </p:spPr>
        <p:txBody>
          <a:bodyPr/>
          <a:lstStyle/>
          <a:p>
            <a:r>
              <a:rPr lang="en-US" sz="2400" dirty="0" smtClean="0"/>
              <a:t>Emerging importance of accountability in public programs over last 20 years</a:t>
            </a:r>
          </a:p>
          <a:p>
            <a:r>
              <a:rPr lang="en-US" sz="2400" dirty="0" smtClean="0"/>
              <a:t>Not enough to have data on how many clients were served or how many hours of service were provided</a:t>
            </a:r>
          </a:p>
          <a:p>
            <a:r>
              <a:rPr lang="en-US" sz="2400" dirty="0" smtClean="0"/>
              <a:t>In special education in particular, the emphasis shifted from getting children access to services to focusing on the outcomes being achieved.</a:t>
            </a:r>
          </a:p>
          <a:p>
            <a:pPr marL="0" indent="0">
              <a:buNone/>
            </a:pPr>
            <a:endParaRPr lang="en-US" dirty="0" smtClean="0"/>
          </a:p>
          <a:p>
            <a:pPr marL="0" indent="0" algn="ctr">
              <a:buNone/>
            </a:pPr>
            <a:r>
              <a:rPr lang="en-US" sz="2600" dirty="0" smtClean="0">
                <a:effectLst>
                  <a:outerShdw blurRad="38100" dist="38100" dir="2700000" algn="tl">
                    <a:srgbClr val="000000">
                      <a:alpha val="43137"/>
                    </a:srgbClr>
                  </a:outerShdw>
                </a:effectLst>
              </a:rPr>
              <a:t>***Accountability is about demonstrating results.***</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246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52400"/>
            <a:ext cx="8686800" cy="1219200"/>
          </a:xfrm>
        </p:spPr>
        <p:txBody>
          <a:bodyPr>
            <a:noAutofit/>
          </a:bodyPr>
          <a:lstStyle/>
          <a:p>
            <a:r>
              <a:rPr lang="en-US" sz="3000" b="1" dirty="0"/>
              <a:t>Part </a:t>
            </a:r>
            <a:r>
              <a:rPr lang="en-US" sz="3000" b="1" dirty="0" smtClean="0"/>
              <a:t>C: </a:t>
            </a:r>
            <a:r>
              <a:rPr lang="en-US" sz="3000" b="1" dirty="0"/>
              <a:t>Average Percentage Who Exited </a:t>
            </a:r>
            <a:r>
              <a:rPr lang="en-US" sz="3000" b="1" dirty="0" smtClean="0"/>
              <a:t>within </a:t>
            </a:r>
            <a:r>
              <a:rPr lang="en-US" sz="3000" b="1" dirty="0"/>
              <a:t>Age Expectations by </a:t>
            </a:r>
            <a:r>
              <a:rPr lang="en-US" sz="3000" b="1" u="sng" dirty="0"/>
              <a:t>State Percent </a:t>
            </a:r>
            <a:r>
              <a:rPr lang="en-US" sz="3000" b="1" u="sng" dirty="0" smtClean="0"/>
              <a:t>Served</a:t>
            </a:r>
            <a:r>
              <a:rPr lang="en-US" sz="3000" b="1" dirty="0" smtClean="0"/>
              <a:t>*, 2012-13 – All States</a:t>
            </a:r>
            <a:endParaRPr lang="en-US" sz="3000" b="1" dirty="0"/>
          </a:p>
        </p:txBody>
      </p:sp>
      <p:sp>
        <p:nvSpPr>
          <p:cNvPr id="2" name="Slide Number Placeholder 1"/>
          <p:cNvSpPr>
            <a:spLocks noGrp="1"/>
          </p:cNvSpPr>
          <p:nvPr>
            <p:ph type="sldNum" sz="quarter" idx="4294967295"/>
          </p:nvPr>
        </p:nvSpPr>
        <p:spPr>
          <a:xfrm>
            <a:off x="8726466" y="6461467"/>
            <a:ext cx="685800" cy="365125"/>
          </a:xfrm>
          <a:prstGeom prst="rect">
            <a:avLst/>
          </a:prstGeom>
        </p:spPr>
        <p:txBody>
          <a:bodyPr/>
          <a:lstStyle/>
          <a:p>
            <a:pPr>
              <a:defRPr/>
            </a:pPr>
            <a:fld id="{31EB27D5-9FE2-45B4-B382-A68F76994014}" type="slidenum">
              <a:rPr lang="en-US" sz="1200" b="1" smtClean="0"/>
              <a:pPr>
                <a:defRPr/>
              </a:pPr>
              <a:t>30</a:t>
            </a:fld>
            <a:endParaRPr lang="en-US" sz="1200" b="1" dirty="0"/>
          </a:p>
        </p:txBody>
      </p:sp>
      <p:sp>
        <p:nvSpPr>
          <p:cNvPr id="11" name="TextBox 10"/>
          <p:cNvSpPr txBox="1"/>
          <p:nvPr/>
        </p:nvSpPr>
        <p:spPr>
          <a:xfrm>
            <a:off x="381000" y="6356866"/>
            <a:ext cx="5105400" cy="369332"/>
          </a:xfrm>
          <a:prstGeom prst="rect">
            <a:avLst/>
          </a:prstGeom>
          <a:noFill/>
        </p:spPr>
        <p:txBody>
          <a:bodyPr wrap="square" rtlCol="0">
            <a:spAutoFit/>
          </a:bodyPr>
          <a:lstStyle/>
          <a:p>
            <a:r>
              <a:rPr lang="en-US" sz="1800" dirty="0">
                <a:latin typeface="+mn-lt"/>
              </a:rPr>
              <a:t>*http://therightidea.tadnet.org/assets/2514</a:t>
            </a:r>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866" y="1560146"/>
            <a:ext cx="8229600" cy="461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022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763000" cy="1371600"/>
          </a:xfrm>
        </p:spPr>
        <p:txBody>
          <a:bodyPr>
            <a:noAutofit/>
          </a:bodyPr>
          <a:lstStyle/>
          <a:p>
            <a:r>
              <a:rPr lang="en-US" sz="3000" b="1" dirty="0"/>
              <a:t>Part </a:t>
            </a:r>
            <a:r>
              <a:rPr lang="en-US" sz="3000" b="1" dirty="0" smtClean="0"/>
              <a:t>B Preschool: </a:t>
            </a:r>
            <a:r>
              <a:rPr lang="en-US" sz="3000" b="1" dirty="0"/>
              <a:t>Average Percentage Who Exited </a:t>
            </a:r>
            <a:r>
              <a:rPr lang="en-US" sz="3000" b="1" dirty="0" smtClean="0"/>
              <a:t>within </a:t>
            </a:r>
            <a:r>
              <a:rPr lang="en-US" sz="3000" b="1" dirty="0"/>
              <a:t>Age Expectations by </a:t>
            </a:r>
            <a:r>
              <a:rPr lang="en-US" sz="3000" b="1" u="sng" dirty="0"/>
              <a:t>State Percent </a:t>
            </a:r>
            <a:r>
              <a:rPr lang="en-US" sz="3000" b="1" u="sng" dirty="0" smtClean="0"/>
              <a:t>Served</a:t>
            </a:r>
            <a:r>
              <a:rPr lang="en-US" sz="3000" b="1" dirty="0" smtClean="0"/>
              <a:t>, 2012-13,  All States</a:t>
            </a:r>
            <a:endParaRPr lang="en-US" sz="3000" b="1" dirty="0"/>
          </a:p>
        </p:txBody>
      </p:sp>
      <p:sp>
        <p:nvSpPr>
          <p:cNvPr id="2" name="Slide Number Placeholder 1"/>
          <p:cNvSpPr>
            <a:spLocks noGrp="1"/>
          </p:cNvSpPr>
          <p:nvPr>
            <p:ph type="sldNum" sz="quarter" idx="4294967295"/>
          </p:nvPr>
        </p:nvSpPr>
        <p:spPr>
          <a:xfrm>
            <a:off x="8686800" y="6504357"/>
            <a:ext cx="457200" cy="365125"/>
          </a:xfrm>
          <a:prstGeom prst="rect">
            <a:avLst/>
          </a:prstGeom>
        </p:spPr>
        <p:txBody>
          <a:bodyPr/>
          <a:lstStyle/>
          <a:p>
            <a:pPr>
              <a:defRPr/>
            </a:pPr>
            <a:fld id="{31EB27D5-9FE2-45B4-B382-A68F76994014}" type="slidenum">
              <a:rPr lang="en-US" sz="1200" b="1" smtClean="0"/>
              <a:pPr>
                <a:defRPr/>
              </a:pPr>
              <a:t>31</a:t>
            </a:fld>
            <a:endParaRPr lang="en-US" sz="1200" b="1" dirty="0"/>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603375"/>
            <a:ext cx="8615858"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35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Inferences again?</a:t>
            </a:r>
            <a:endParaRPr lang="en-US" sz="4000" dirty="0"/>
          </a:p>
        </p:txBody>
      </p:sp>
      <p:sp>
        <p:nvSpPr>
          <p:cNvPr id="3" name="Content Placeholder 2"/>
          <p:cNvSpPr>
            <a:spLocks noGrp="1"/>
          </p:cNvSpPr>
          <p:nvPr>
            <p:ph idx="1"/>
          </p:nvPr>
        </p:nvSpPr>
        <p:spPr>
          <a:xfrm>
            <a:off x="228600" y="2438400"/>
            <a:ext cx="8763000" cy="4191000"/>
          </a:xfrm>
        </p:spPr>
        <p:txBody>
          <a:bodyPr/>
          <a:lstStyle/>
          <a:p>
            <a:r>
              <a:rPr lang="en-US" sz="3600" dirty="0" smtClean="0"/>
              <a:t>What do you make of this data?</a:t>
            </a:r>
            <a:endParaRPr lang="en-US" sz="3600" dirty="0"/>
          </a:p>
        </p:txBody>
      </p:sp>
    </p:spTree>
    <p:extLst>
      <p:ext uri="{BB962C8B-B14F-4D97-AF65-F5344CB8AC3E}">
        <p14:creationId xmlns:p14="http://schemas.microsoft.com/office/powerpoint/2010/main" val="1010587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8400" y="457200"/>
            <a:ext cx="4419600" cy="1981200"/>
          </a:xfrm>
        </p:spPr>
        <p:txBody>
          <a:bodyPr>
            <a:normAutofit/>
          </a:bodyPr>
          <a:lstStyle/>
          <a:p>
            <a:r>
              <a:rPr lang="en-US" sz="3000" b="1" dirty="0" smtClean="0">
                <a:latin typeface="Helvetica" panose="020B0604020202020204" pitchFamily="34" charset="0"/>
                <a:cs typeface="Helvetica" panose="020B0604020202020204" pitchFamily="34" charset="0"/>
              </a:rPr>
              <a:t>How States Are Using Outcomes Data</a:t>
            </a:r>
            <a:endParaRPr lang="en-US" sz="3000" b="1" dirty="0">
              <a:solidFill>
                <a:srgbClr val="FF00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1"/>
          </p:nvPr>
        </p:nvSpPr>
        <p:spPr>
          <a:xfrm>
            <a:off x="8763000" y="6492875"/>
            <a:ext cx="533400" cy="365125"/>
          </a:xfrm>
        </p:spPr>
        <p:txBody>
          <a:bodyPr/>
          <a:lstStyle/>
          <a:p>
            <a:pPr>
              <a:defRPr/>
            </a:pPr>
            <a:fld id="{A16BC478-DA37-4AA0-BB58-E4FAC38A2556}" type="slidenum">
              <a:rPr lang="en-US" sz="1200" b="1" smtClean="0"/>
              <a:pPr>
                <a:defRPr/>
              </a:pPr>
              <a:t>33</a:t>
            </a:fld>
            <a:endParaRPr lang="en-US" sz="1200" b="1" dirty="0"/>
          </a:p>
        </p:txBody>
      </p:sp>
      <p:pic>
        <p:nvPicPr>
          <p:cNvPr id="16386" name="Picture 2" descr="\\Policy4\org 653\Projects\CURRENT PROJECTS\ECO2 (P18693)\COSF CoP\2014\sit and cra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410200" cy="3627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1754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rtlCol="0">
            <a:noAutofit/>
          </a:bodyPr>
          <a:lstStyle/>
          <a:p>
            <a:pPr marL="0" indent="0" fontAlgn="auto">
              <a:spcAft>
                <a:spcPts val="0"/>
              </a:spcAft>
              <a:buFont typeface="Arial" pitchFamily="34" charset="0"/>
              <a:buNone/>
              <a:defRPr/>
            </a:pPr>
            <a:r>
              <a:rPr lang="en-US" sz="2800" dirty="0" smtClean="0"/>
              <a:t>Multi-year, achievable plan that:</a:t>
            </a:r>
          </a:p>
          <a:p>
            <a:pPr fontAlgn="auto">
              <a:spcAft>
                <a:spcPts val="0"/>
              </a:spcAft>
              <a:defRPr/>
            </a:pPr>
            <a:r>
              <a:rPr lang="en-US" sz="2800" dirty="0" smtClean="0"/>
              <a:t>Increases capacity </a:t>
            </a:r>
            <a:r>
              <a:rPr lang="en-US" sz="2800" dirty="0"/>
              <a:t>of EIS </a:t>
            </a:r>
            <a:r>
              <a:rPr lang="en-US" sz="2800" dirty="0" smtClean="0"/>
              <a:t>programs/LEAs </a:t>
            </a:r>
            <a:r>
              <a:rPr lang="en-US" sz="2800" dirty="0"/>
              <a:t>to implement, scale up, and sustain evidence-based </a:t>
            </a:r>
            <a:r>
              <a:rPr lang="en-US" sz="2800" dirty="0" smtClean="0"/>
              <a:t>practices</a:t>
            </a:r>
          </a:p>
          <a:p>
            <a:pPr fontAlgn="auto">
              <a:spcAft>
                <a:spcPts val="0"/>
              </a:spcAft>
              <a:defRPr/>
            </a:pPr>
            <a:r>
              <a:rPr lang="en-US" sz="2800" dirty="0" smtClean="0"/>
              <a:t>Improves </a:t>
            </a:r>
            <a:r>
              <a:rPr lang="en-US" sz="2800" dirty="0"/>
              <a:t>outcomes for </a:t>
            </a:r>
            <a:r>
              <a:rPr lang="en-US" sz="2800" dirty="0" smtClean="0"/>
              <a:t>children with </a:t>
            </a:r>
            <a:r>
              <a:rPr lang="en-US" sz="2800" dirty="0"/>
              <a:t>disabilities </a:t>
            </a:r>
            <a:r>
              <a:rPr lang="en-US" sz="2800" dirty="0" smtClean="0"/>
              <a:t>(and </a:t>
            </a:r>
            <a:r>
              <a:rPr lang="en-US" sz="2800" dirty="0"/>
              <a:t>their </a:t>
            </a:r>
            <a:r>
              <a:rPr lang="en-US" sz="2800" dirty="0" smtClean="0"/>
              <a:t>families)</a:t>
            </a:r>
            <a:endParaRPr lang="en-US" sz="2800" dirty="0"/>
          </a:p>
        </p:txBody>
      </p:sp>
      <p:sp>
        <p:nvSpPr>
          <p:cNvPr id="2" name="Title 1"/>
          <p:cNvSpPr>
            <a:spLocks noGrp="1"/>
          </p:cNvSpPr>
          <p:nvPr>
            <p:ph type="title"/>
          </p:nvPr>
        </p:nvSpPr>
        <p:spPr>
          <a:xfrm>
            <a:off x="152400" y="457200"/>
            <a:ext cx="8763000" cy="685800"/>
          </a:xfrm>
        </p:spPr>
        <p:txBody>
          <a:bodyPr rtlCol="0">
            <a:normAutofit/>
          </a:bodyPr>
          <a:lstStyle/>
          <a:p>
            <a:pPr fontAlgn="auto">
              <a:spcAft>
                <a:spcPts val="0"/>
              </a:spcAft>
              <a:defRPr/>
            </a:pPr>
            <a:r>
              <a:rPr lang="en-US" b="1" dirty="0" smtClean="0">
                <a:solidFill>
                  <a:schemeClr val="tx2"/>
                </a:solidFill>
              </a:rPr>
              <a:t>What is the SSIP? </a:t>
            </a:r>
            <a:endParaRPr lang="en-US" b="1" dirty="0">
              <a:solidFill>
                <a:schemeClr val="tx2"/>
              </a:solidFill>
            </a:endParaRPr>
          </a:p>
        </p:txBody>
      </p:sp>
      <p:sp>
        <p:nvSpPr>
          <p:cNvPr id="4" name="Slide Number Placeholder 3"/>
          <p:cNvSpPr>
            <a:spLocks noGrp="1"/>
          </p:cNvSpPr>
          <p:nvPr>
            <p:ph type="sldNum" sz="quarter" idx="4294967295"/>
          </p:nvPr>
        </p:nvSpPr>
        <p:spPr>
          <a:xfrm>
            <a:off x="228600" y="6400800"/>
            <a:ext cx="1600200" cy="365125"/>
          </a:xfrm>
          <a:prstGeom prst="rect">
            <a:avLst/>
          </a:prstGeom>
        </p:spPr>
        <p:txBody>
          <a:bodyPr/>
          <a:lstStyle/>
          <a:p>
            <a:pPr>
              <a:defRPr/>
            </a:pPr>
            <a:fld id="{19A72743-209B-47D0-A43F-D83CC5D8F8D3}" type="slidenum">
              <a:rPr lang="en-US"/>
              <a:pPr>
                <a:defRPr/>
              </a:pPr>
              <a:t>34</a:t>
            </a:fld>
            <a:endParaRPr lang="en-US"/>
          </a:p>
        </p:txBody>
      </p:sp>
      <p:pic>
        <p:nvPicPr>
          <p:cNvPr id="20484" name="Picture 2" descr="Photograph of Child (Photograph by Alex Laz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1432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08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763000" cy="5257800"/>
          </a:xfrm>
        </p:spPr>
        <p:txBody>
          <a:bodyPr>
            <a:normAutofit/>
          </a:bodyPr>
          <a:lstStyle/>
          <a:p>
            <a:r>
              <a:rPr lang="en-US" sz="2800" dirty="0" smtClean="0"/>
              <a:t>State Part C program</a:t>
            </a:r>
          </a:p>
          <a:p>
            <a:r>
              <a:rPr lang="en-US" sz="2800" dirty="0" smtClean="0"/>
              <a:t>State Part B program</a:t>
            </a:r>
          </a:p>
          <a:p>
            <a:pPr lvl="1"/>
            <a:r>
              <a:rPr lang="en-US" sz="2400" dirty="0" smtClean="0"/>
              <a:t>The Part B program will only need to develop one plan.</a:t>
            </a:r>
          </a:p>
          <a:p>
            <a:r>
              <a:rPr lang="en-US" sz="2800" dirty="0" smtClean="0"/>
              <a:t>Role of Part B 619 program</a:t>
            </a:r>
          </a:p>
          <a:p>
            <a:pPr marL="739775" lvl="1" indent="-339725"/>
            <a:r>
              <a:rPr lang="en-US" altLang="en-US" sz="2400" dirty="0">
                <a:ea typeface="ＭＳ Ｐゴシック" pitchFamily="34" charset="-128"/>
              </a:rPr>
              <a:t>619 incorporated into the Part B</a:t>
            </a:r>
          </a:p>
          <a:p>
            <a:pPr marL="739775" lvl="1" indent="-339725"/>
            <a:r>
              <a:rPr lang="en-US" altLang="en-US" sz="2400" dirty="0">
                <a:ea typeface="ＭＳ Ｐゴシック" pitchFamily="34" charset="-128"/>
              </a:rPr>
              <a:t>619 focus for the Part B </a:t>
            </a:r>
          </a:p>
          <a:p>
            <a:pPr marL="739775" lvl="1" indent="-339725"/>
            <a:r>
              <a:rPr lang="en-US" altLang="en-US" sz="2400" dirty="0">
                <a:ea typeface="ＭＳ Ｐゴシック" pitchFamily="34" charset="-128"/>
              </a:rPr>
              <a:t>Part C and Section 619</a:t>
            </a:r>
          </a:p>
          <a:p>
            <a:pPr marL="739775" lvl="1" indent="-339725"/>
            <a:r>
              <a:rPr lang="en-US" altLang="en-US" sz="2400" dirty="0">
                <a:ea typeface="ＭＳ Ｐゴシック" pitchFamily="34" charset="-128"/>
              </a:rPr>
              <a:t>Coordination across 0-21</a:t>
            </a:r>
          </a:p>
          <a:p>
            <a:pPr lvl="1"/>
            <a:endParaRPr lang="en-US" dirty="0"/>
          </a:p>
        </p:txBody>
      </p:sp>
      <p:sp>
        <p:nvSpPr>
          <p:cNvPr id="2" name="Title 1"/>
          <p:cNvSpPr>
            <a:spLocks noGrp="1"/>
          </p:cNvSpPr>
          <p:nvPr>
            <p:ph type="title"/>
          </p:nvPr>
        </p:nvSpPr>
        <p:spPr>
          <a:xfrm>
            <a:off x="152400" y="609600"/>
            <a:ext cx="8763000" cy="685800"/>
          </a:xfrm>
        </p:spPr>
        <p:txBody>
          <a:bodyPr/>
          <a:lstStyle/>
          <a:p>
            <a:r>
              <a:rPr lang="en-US" b="1" dirty="0" smtClean="0"/>
              <a:t>Who has to develop an SSIP?</a:t>
            </a:r>
            <a:endParaRPr lang="en-US" b="1" dirty="0"/>
          </a:p>
        </p:txBody>
      </p:sp>
    </p:spTree>
    <p:extLst>
      <p:ext uri="{BB962C8B-B14F-4D97-AF65-F5344CB8AC3E}">
        <p14:creationId xmlns:p14="http://schemas.microsoft.com/office/powerpoint/2010/main" val="205280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57204155"/>
              </p:ext>
            </p:extLst>
          </p:nvPr>
        </p:nvGraphicFramePr>
        <p:xfrm>
          <a:off x="76200" y="152400"/>
          <a:ext cx="8991600" cy="5943600"/>
        </p:xfrm>
        <a:graphic>
          <a:graphicData uri="http://schemas.openxmlformats.org/drawingml/2006/table">
            <a:tbl>
              <a:tblPr firstRow="1" bandRow="1">
                <a:tableStyleId>{93296810-A885-4BE3-A3E7-6D5BEEA58F35}</a:tableStyleId>
              </a:tblPr>
              <a:tblGrid>
                <a:gridCol w="3361344"/>
                <a:gridCol w="2604027"/>
                <a:gridCol w="3026229"/>
              </a:tblGrid>
              <a:tr h="1485231">
                <a:tc>
                  <a:txBody>
                    <a:bodyPr/>
                    <a:lstStyle/>
                    <a:p>
                      <a:r>
                        <a:rPr lang="en-US" sz="2400" dirty="0" smtClean="0"/>
                        <a:t>Year 1 - FFY 2013</a:t>
                      </a:r>
                    </a:p>
                    <a:p>
                      <a:r>
                        <a:rPr lang="en-US" sz="2400" dirty="0" smtClean="0"/>
                        <a:t>Delivered by April 2015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400" dirty="0" smtClean="0"/>
                        <a:t>Year 2 - FFY 2014</a:t>
                      </a:r>
                    </a:p>
                    <a:p>
                      <a:r>
                        <a:rPr lang="en-US" sz="2400" dirty="0" smtClean="0"/>
                        <a:t>Delivered by Feb 1,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400" dirty="0" smtClean="0"/>
                        <a:t>Years 3-6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Delivered by Feb 1, 2017</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Updated</a:t>
                      </a:r>
                      <a:r>
                        <a:rPr lang="en-US" sz="2000" baseline="0" dirty="0" smtClean="0"/>
                        <a:t> 2018, 2019, 2020</a:t>
                      </a:r>
                      <a:endParaRPr lang="en-US" sz="2000" dirty="0" smtClean="0"/>
                    </a:p>
                    <a:p>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235101">
                <a:tc>
                  <a:txBody>
                    <a:bodyPr/>
                    <a:lstStyle/>
                    <a:p>
                      <a:r>
                        <a:rPr lang="en-US" sz="2400" dirty="0" smtClean="0"/>
                        <a:t>Phase I</a:t>
                      </a:r>
                    </a:p>
                    <a:p>
                      <a:r>
                        <a:rPr lang="en-US" sz="2400" dirty="0" smtClean="0"/>
                        <a:t>Analysis</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t>Phase II</a:t>
                      </a:r>
                    </a:p>
                    <a:p>
                      <a:r>
                        <a:rPr lang="en-US" sz="2400" dirty="0" smtClean="0"/>
                        <a:t>Plan</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t>Phase III</a:t>
                      </a:r>
                    </a:p>
                    <a:p>
                      <a:r>
                        <a:rPr lang="en-US" sz="2400" dirty="0" smtClean="0"/>
                        <a:t>Implementation</a:t>
                      </a:r>
                      <a:r>
                        <a:rPr lang="en-US" sz="2400" baseline="0" dirty="0" smtClean="0"/>
                        <a:t> and </a:t>
                      </a:r>
                      <a:r>
                        <a:rPr lang="en-US" sz="2400" dirty="0" smtClean="0"/>
                        <a:t>Evaluation</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223268">
                <a:tc>
                  <a:txBody>
                    <a:bodyPr/>
                    <a:lstStyle/>
                    <a:p>
                      <a:pPr marL="285750" indent="-285750">
                        <a:buFont typeface="Arial" pitchFamily="34" charset="0"/>
                        <a:buChar char="•"/>
                      </a:pPr>
                      <a:r>
                        <a:rPr lang="en-US" sz="1800" b="1" dirty="0" smtClean="0">
                          <a:solidFill>
                            <a:schemeClr val="accent2">
                              <a:lumMod val="75000"/>
                            </a:schemeClr>
                          </a:solidFill>
                        </a:rPr>
                        <a:t>Data Analysis</a:t>
                      </a:r>
                      <a:endParaRPr lang="en-US" sz="1800" b="1" dirty="0">
                        <a:solidFill>
                          <a:schemeClr val="accent2">
                            <a:lumMod val="75000"/>
                          </a:schemeClr>
                        </a:solidFill>
                      </a:endParaRPr>
                    </a:p>
                    <a:p>
                      <a:pPr marL="285750" indent="-285750">
                        <a:buFont typeface="Arial" pitchFamily="34" charset="0"/>
                        <a:buChar char="•"/>
                      </a:pPr>
                      <a:r>
                        <a:rPr lang="en-US" sz="1800" dirty="0" smtClean="0"/>
                        <a:t>Analysis of State Infrastructure to Support Improvement and Build</a:t>
                      </a:r>
                      <a:r>
                        <a:rPr lang="en-US" sz="1800" baseline="0" dirty="0" smtClean="0"/>
                        <a:t> Capacity</a:t>
                      </a:r>
                    </a:p>
                    <a:p>
                      <a:pPr marL="285750" indent="-285750">
                        <a:buFont typeface="Arial" pitchFamily="34" charset="0"/>
                        <a:buChar char="•"/>
                      </a:pPr>
                      <a:r>
                        <a:rPr lang="en-US" sz="1800" b="1" baseline="0" dirty="0" smtClean="0">
                          <a:solidFill>
                            <a:schemeClr val="accent2">
                              <a:lumMod val="75000"/>
                            </a:schemeClr>
                          </a:solidFill>
                        </a:rPr>
                        <a:t>State-Identified Measurable Result(s) for Infants and Toddlers with Disabilities and their families*</a:t>
                      </a:r>
                    </a:p>
                    <a:p>
                      <a:pPr marL="285750" indent="-285750">
                        <a:buFont typeface="Arial" pitchFamily="34" charset="0"/>
                        <a:buChar char="•"/>
                      </a:pPr>
                      <a:r>
                        <a:rPr lang="en-US" sz="1800" baseline="0" dirty="0" smtClean="0"/>
                        <a:t>Selection of Coherent Improvement Strategies</a:t>
                      </a:r>
                    </a:p>
                    <a:p>
                      <a:pPr marL="285750" indent="-285750">
                        <a:buFont typeface="Arial" pitchFamily="34" charset="0"/>
                        <a:buChar char="•"/>
                      </a:pPr>
                      <a:r>
                        <a:rPr lang="en-US" sz="1800" baseline="0" dirty="0" smtClean="0"/>
                        <a:t>Theory of Action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itchFamily="34" charset="0"/>
                        <a:buChar char="•"/>
                      </a:pPr>
                      <a:r>
                        <a:rPr kumimoji="0" lang="en-US" sz="2000" kern="1200" dirty="0" smtClean="0">
                          <a:effectLst/>
                        </a:rPr>
                        <a:t>Infrastructure Development</a:t>
                      </a:r>
                    </a:p>
                    <a:p>
                      <a:pPr marL="285750" lvl="0" indent="-285750">
                        <a:buFont typeface="Arial" pitchFamily="34" charset="0"/>
                        <a:buChar char="•"/>
                      </a:pPr>
                      <a:r>
                        <a:rPr kumimoji="0" lang="en-US" sz="2000" kern="1200" dirty="0" smtClean="0">
                          <a:effectLst/>
                        </a:rPr>
                        <a:t>Support for EIS Program/LEA in Implementation</a:t>
                      </a:r>
                      <a:r>
                        <a:rPr kumimoji="0" lang="en-US" sz="2000" kern="1200" baseline="0" dirty="0" smtClean="0">
                          <a:effectLst/>
                        </a:rPr>
                        <a:t> of</a:t>
                      </a:r>
                      <a:r>
                        <a:rPr kumimoji="0" lang="en-US" sz="2000" kern="1200" dirty="0" smtClean="0">
                          <a:effectLst/>
                        </a:rPr>
                        <a:t> Evidence-Based Practices</a:t>
                      </a:r>
                    </a:p>
                    <a:p>
                      <a:pPr marL="285750" lvl="0" indent="-285750">
                        <a:buFont typeface="Arial" pitchFamily="34" charset="0"/>
                        <a:buChar char="•"/>
                      </a:pPr>
                      <a:r>
                        <a:rPr kumimoji="0" lang="en-US" sz="2000" kern="1200" dirty="0" smtClean="0">
                          <a:effectLst/>
                        </a:rPr>
                        <a:t>Evaluation Plan</a:t>
                      </a:r>
                      <a:endParaRPr kumimoji="0" lang="en-US" sz="24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effectLst/>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kern="1200" dirty="0" smtClean="0">
                          <a:solidFill>
                            <a:schemeClr val="accent2">
                              <a:lumMod val="75000"/>
                            </a:schemeClr>
                          </a:solidFill>
                          <a:effectLst/>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effectLst/>
                        </a:rPr>
                        <a:t>Revisions to the SPP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55418" y="6324600"/>
            <a:ext cx="9067800" cy="338554"/>
          </a:xfrm>
          <a:prstGeom prst="rect">
            <a:avLst/>
          </a:prstGeom>
          <a:noFill/>
        </p:spPr>
        <p:txBody>
          <a:bodyPr wrap="square" rtlCol="0">
            <a:spAutoFit/>
          </a:bodyPr>
          <a:lstStyle/>
          <a:p>
            <a:r>
              <a:rPr lang="en-US" sz="1600" dirty="0" smtClean="0"/>
              <a:t>* Families are included for Part C only. Part B includes results for children with disabilities</a:t>
            </a:r>
            <a:endParaRPr lang="en-US" sz="1600" dirty="0"/>
          </a:p>
        </p:txBody>
      </p:sp>
    </p:spTree>
    <p:extLst>
      <p:ext uri="{BB962C8B-B14F-4D97-AF65-F5344CB8AC3E}">
        <p14:creationId xmlns:p14="http://schemas.microsoft.com/office/powerpoint/2010/main" val="3404111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467600" cy="3429000"/>
          </a:xfrm>
        </p:spPr>
        <p:txBody>
          <a:bodyPr rtlCol="0">
            <a:noAutofit/>
          </a:bodyPr>
          <a:lstStyle/>
          <a:p>
            <a:pPr marL="0" indent="0" eaLnBrk="1" fontAlgn="auto" hangingPunct="1">
              <a:spcAft>
                <a:spcPts val="0"/>
              </a:spcAft>
              <a:buFont typeface="Arial" pitchFamily="34" charset="0"/>
              <a:buNone/>
              <a:defRPr/>
            </a:pPr>
            <a:r>
              <a:rPr lang="en-US" sz="2400" dirty="0" smtClean="0"/>
              <a:t>A </a:t>
            </a:r>
            <a:r>
              <a:rPr lang="en-US" sz="2400" dirty="0"/>
              <a:t>description of how the state identified and analyzed key </a:t>
            </a:r>
            <a:r>
              <a:rPr lang="en-US" sz="2400" dirty="0" smtClean="0"/>
              <a:t>data to</a:t>
            </a:r>
            <a:r>
              <a:rPr lang="en-US" sz="2400" dirty="0"/>
              <a:t>:  </a:t>
            </a:r>
            <a:endParaRPr lang="en-US" sz="2400" dirty="0" smtClean="0"/>
          </a:p>
          <a:p>
            <a:pPr marL="514350" indent="-514350" eaLnBrk="1" fontAlgn="auto" hangingPunct="1">
              <a:spcAft>
                <a:spcPts val="0"/>
              </a:spcAft>
              <a:buFont typeface="Arial" pitchFamily="34" charset="0"/>
              <a:buAutoNum type="arabicParenBoth"/>
              <a:defRPr/>
            </a:pPr>
            <a:r>
              <a:rPr lang="en-US" sz="2400" dirty="0" smtClean="0"/>
              <a:t>select </a:t>
            </a:r>
            <a:r>
              <a:rPr lang="en-US" sz="2400" dirty="0"/>
              <a:t>the </a:t>
            </a:r>
            <a:r>
              <a:rPr lang="en-US" sz="2400" dirty="0" smtClean="0"/>
              <a:t>State-identified </a:t>
            </a:r>
            <a:r>
              <a:rPr lang="en-US" sz="2400" dirty="0"/>
              <a:t>Measurable </a:t>
            </a:r>
            <a:r>
              <a:rPr lang="en-US" sz="2400" dirty="0" smtClean="0"/>
              <a:t>Result.</a:t>
            </a:r>
          </a:p>
          <a:p>
            <a:pPr marL="514350" indent="-514350" eaLnBrk="1" fontAlgn="auto" hangingPunct="1">
              <a:spcAft>
                <a:spcPts val="0"/>
              </a:spcAft>
              <a:buFont typeface="Arial" pitchFamily="34" charset="0"/>
              <a:buAutoNum type="arabicParenBoth"/>
              <a:defRPr/>
            </a:pPr>
            <a:r>
              <a:rPr lang="en-US" sz="2400" dirty="0" smtClean="0"/>
              <a:t>identify </a:t>
            </a:r>
            <a:r>
              <a:rPr lang="en-US" sz="2400" dirty="0"/>
              <a:t>root causes contributing to low performance.  </a:t>
            </a:r>
            <a:endParaRPr lang="en-US" sz="2400" dirty="0" smtClean="0"/>
          </a:p>
          <a:p>
            <a:pPr marL="0" indent="0" eaLnBrk="1" fontAlgn="auto" hangingPunct="1">
              <a:spcAft>
                <a:spcPts val="0"/>
              </a:spcAft>
              <a:buNone/>
              <a:defRPr/>
            </a:pPr>
            <a:endParaRPr lang="en-US" sz="1100" dirty="0" smtClean="0"/>
          </a:p>
          <a:p>
            <a:pPr marL="0" indent="0" eaLnBrk="1" fontAlgn="auto" hangingPunct="1">
              <a:spcAft>
                <a:spcPts val="0"/>
              </a:spcAft>
              <a:buFont typeface="Arial" charset="0"/>
              <a:buNone/>
              <a:defRPr/>
            </a:pPr>
            <a:r>
              <a:rPr lang="en-US" sz="2400" dirty="0" smtClean="0"/>
              <a:t>The </a:t>
            </a:r>
            <a:r>
              <a:rPr lang="en-US" sz="2400" dirty="0"/>
              <a:t>description must include information </a:t>
            </a:r>
            <a:r>
              <a:rPr lang="en-US" sz="2400" dirty="0" smtClean="0"/>
              <a:t>about:</a:t>
            </a:r>
          </a:p>
          <a:p>
            <a:pPr marL="514350" indent="-514350" eaLnBrk="1" fontAlgn="auto" hangingPunct="1">
              <a:spcAft>
                <a:spcPts val="0"/>
              </a:spcAft>
              <a:buFont typeface="Arial" charset="0"/>
              <a:buAutoNum type="arabicParenBoth"/>
              <a:defRPr/>
            </a:pPr>
            <a:r>
              <a:rPr lang="en-US" sz="2400" dirty="0" smtClean="0"/>
              <a:t>how the </a:t>
            </a:r>
            <a:r>
              <a:rPr lang="en-US" sz="2400" dirty="0"/>
              <a:t>data were disaggregated by multiple </a:t>
            </a:r>
            <a:r>
              <a:rPr lang="en-US" sz="2400" dirty="0" smtClean="0"/>
              <a:t>variables.</a:t>
            </a:r>
          </a:p>
          <a:p>
            <a:pPr marL="514350" indent="-514350" eaLnBrk="1" fontAlgn="auto" hangingPunct="1">
              <a:spcAft>
                <a:spcPts val="0"/>
              </a:spcAft>
              <a:buFont typeface="Arial" charset="0"/>
              <a:buAutoNum type="arabicParenBoth"/>
              <a:defRPr/>
            </a:pPr>
            <a:r>
              <a:rPr lang="en-US" sz="2400" dirty="0" smtClean="0"/>
              <a:t>if applicable, any </a:t>
            </a:r>
            <a:r>
              <a:rPr lang="en-US" sz="2400" dirty="0"/>
              <a:t>concerns about the quality of the </a:t>
            </a:r>
            <a:r>
              <a:rPr lang="en-US" sz="2400" dirty="0" smtClean="0"/>
              <a:t>data and how </a:t>
            </a:r>
            <a:r>
              <a:rPr lang="en-US" sz="2400" dirty="0"/>
              <a:t>the state will address these concerns.  </a:t>
            </a:r>
            <a:endParaRPr lang="en-US" sz="2400" dirty="0" smtClean="0"/>
          </a:p>
          <a:p>
            <a:pPr marL="514350" indent="-514350" eaLnBrk="1" fontAlgn="auto" hangingPunct="1">
              <a:spcAft>
                <a:spcPts val="0"/>
              </a:spcAft>
              <a:buFont typeface="Arial" charset="0"/>
              <a:buAutoNum type="arabicParenBoth"/>
              <a:defRPr/>
            </a:pPr>
            <a:r>
              <a:rPr lang="en-US" sz="2400" dirty="0" smtClean="0"/>
              <a:t>If applicable, methods </a:t>
            </a:r>
            <a:r>
              <a:rPr lang="en-US" sz="2400" dirty="0"/>
              <a:t>and timelines </a:t>
            </a:r>
            <a:r>
              <a:rPr lang="en-US" sz="2400" dirty="0" smtClean="0"/>
              <a:t>related to any additional data to be collected and analyzed.</a:t>
            </a:r>
          </a:p>
        </p:txBody>
      </p:sp>
      <p:sp>
        <p:nvSpPr>
          <p:cNvPr id="2" name="Title 1"/>
          <p:cNvSpPr>
            <a:spLocks noGrp="1"/>
          </p:cNvSpPr>
          <p:nvPr>
            <p:ph type="title"/>
          </p:nvPr>
        </p:nvSpPr>
        <p:spPr>
          <a:xfrm>
            <a:off x="228600" y="228600"/>
            <a:ext cx="8763000" cy="685800"/>
          </a:xfrm>
        </p:spPr>
        <p:txBody>
          <a:bodyPr rtlCol="0">
            <a:normAutofit/>
          </a:bodyPr>
          <a:lstStyle/>
          <a:p>
            <a:pPr eaLnBrk="1" fontAlgn="auto" hangingPunct="1">
              <a:spcAft>
                <a:spcPts val="0"/>
              </a:spcAft>
              <a:defRPr/>
            </a:pPr>
            <a:r>
              <a:rPr lang="en-US" b="1" dirty="0" smtClean="0">
                <a:solidFill>
                  <a:schemeClr val="tx2"/>
                </a:solidFill>
              </a:rPr>
              <a:t>Data Analysis - requirements</a:t>
            </a:r>
            <a:endParaRPr lang="en-US" b="1" dirty="0">
              <a:solidFill>
                <a:schemeClr val="tx2"/>
              </a:solidFill>
            </a:endParaRPr>
          </a:p>
        </p:txBody>
      </p:sp>
    </p:spTree>
    <p:extLst>
      <p:ext uri="{BB962C8B-B14F-4D97-AF65-F5344CB8AC3E}">
        <p14:creationId xmlns:p14="http://schemas.microsoft.com/office/powerpoint/2010/main" val="4051433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657600" y="1676400"/>
            <a:ext cx="4953000" cy="3657600"/>
          </a:xfrm>
        </p:spPr>
        <p:txBody>
          <a:bodyPr/>
          <a:lstStyle/>
          <a:p>
            <a:pPr marL="0" indent="0" eaLnBrk="1" hangingPunct="1">
              <a:buNone/>
            </a:pPr>
            <a:r>
              <a:rPr lang="en-US" altLang="en-US" sz="2400" dirty="0" smtClean="0">
                <a:solidFill>
                  <a:srgbClr val="FF0000"/>
                </a:solidFill>
              </a:rPr>
              <a:t>(1) </a:t>
            </a:r>
            <a:r>
              <a:rPr lang="en-US" altLang="en-US" sz="2400" dirty="0" smtClean="0"/>
              <a:t>May, but need not, be an SPP/APR indicator or a component of an SPP/APR indicator.  </a:t>
            </a:r>
          </a:p>
          <a:p>
            <a:pPr marL="0" indent="0" eaLnBrk="1" hangingPunct="1">
              <a:buNone/>
            </a:pPr>
            <a:r>
              <a:rPr lang="en-US" altLang="en-US" sz="2400" dirty="0" smtClean="0">
                <a:solidFill>
                  <a:srgbClr val="FF0000"/>
                </a:solidFill>
              </a:rPr>
              <a:t>(2) </a:t>
            </a:r>
            <a:r>
              <a:rPr lang="en-US" altLang="en-US" sz="2400" dirty="0" smtClean="0"/>
              <a:t>Must be clearly based on the data and state infrastructure analyses. </a:t>
            </a:r>
          </a:p>
          <a:p>
            <a:pPr marL="0" indent="0" eaLnBrk="1" hangingPunct="1">
              <a:buNone/>
            </a:pPr>
            <a:r>
              <a:rPr lang="en-US" altLang="en-US" sz="2400" dirty="0" smtClean="0">
                <a:solidFill>
                  <a:srgbClr val="FF0000"/>
                </a:solidFill>
              </a:rPr>
              <a:t>(3) </a:t>
            </a:r>
            <a:r>
              <a:rPr lang="en-US" altLang="en-US" sz="2400" dirty="0" smtClean="0"/>
              <a:t>Must be a child or family level outcome in contrast to a process outcome.  </a:t>
            </a:r>
          </a:p>
          <a:p>
            <a:pPr marL="0" indent="0" eaLnBrk="1" hangingPunct="1">
              <a:buNone/>
            </a:pPr>
            <a:r>
              <a:rPr lang="en-US" altLang="en-US" sz="2400" dirty="0" smtClean="0">
                <a:solidFill>
                  <a:srgbClr val="FF0000"/>
                </a:solidFill>
              </a:rPr>
              <a:t>(4) </a:t>
            </a:r>
            <a:r>
              <a:rPr lang="en-US" altLang="en-US" sz="2400" dirty="0" smtClean="0"/>
              <a:t>May be a single result or a cluster of related results.</a:t>
            </a:r>
          </a:p>
        </p:txBody>
      </p:sp>
      <p:sp>
        <p:nvSpPr>
          <p:cNvPr id="2" name="Title 1"/>
          <p:cNvSpPr>
            <a:spLocks noGrp="1"/>
          </p:cNvSpPr>
          <p:nvPr>
            <p:ph type="title"/>
          </p:nvPr>
        </p:nvSpPr>
        <p:spPr>
          <a:xfrm>
            <a:off x="152400" y="457200"/>
            <a:ext cx="8763000" cy="685800"/>
          </a:xfrm>
        </p:spPr>
        <p:txBody>
          <a:bodyPr rtlCol="0">
            <a:normAutofit/>
          </a:bodyPr>
          <a:lstStyle/>
          <a:p>
            <a:pPr eaLnBrk="1" fontAlgn="auto" hangingPunct="1">
              <a:spcAft>
                <a:spcPts val="0"/>
              </a:spcAft>
              <a:defRPr/>
            </a:pPr>
            <a:r>
              <a:rPr lang="en-US" b="1" dirty="0" smtClean="0">
                <a:solidFill>
                  <a:schemeClr val="tx2"/>
                </a:solidFill>
              </a:rPr>
              <a:t>Measurable Result - requirements</a:t>
            </a:r>
            <a:endParaRPr lang="en-US" b="1" dirty="0">
              <a:solidFill>
                <a:schemeClr val="tx2"/>
              </a:solidFill>
            </a:endParaRPr>
          </a:p>
        </p:txBody>
      </p:sp>
      <p:sp>
        <p:nvSpPr>
          <p:cNvPr id="4" name="Slide Number Placeholder 3"/>
          <p:cNvSpPr>
            <a:spLocks noGrp="1"/>
          </p:cNvSpPr>
          <p:nvPr>
            <p:ph type="sldNum" sz="quarter" idx="4294967295"/>
          </p:nvPr>
        </p:nvSpPr>
        <p:spPr>
          <a:xfrm>
            <a:off x="228600" y="6400800"/>
            <a:ext cx="1600200" cy="365125"/>
          </a:xfrm>
          <a:prstGeom prst="rect">
            <a:avLst/>
          </a:prstGeom>
        </p:spPr>
        <p:txBody>
          <a:bodyPr/>
          <a:lstStyle/>
          <a:p>
            <a:pPr>
              <a:defRPr/>
            </a:pPr>
            <a:fld id="{01F44D2B-9F05-434D-A51B-57462F8DF62E}" type="slidenum">
              <a:rPr lang="en-US"/>
              <a:pPr>
                <a:defRPr/>
              </a:pPr>
              <a:t>38</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524000"/>
            <a:ext cx="3127375"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84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5791200" cy="4724400"/>
          </a:xfrm>
        </p:spPr>
        <p:txBody>
          <a:bodyPr/>
          <a:lstStyle/>
          <a:p>
            <a:r>
              <a:rPr lang="en-US" sz="2800" dirty="0" smtClean="0"/>
              <a:t>Broad- Improved progress between entry and exit in any of the 3 </a:t>
            </a:r>
            <a:r>
              <a:rPr lang="en-US" sz="2800" dirty="0"/>
              <a:t>functional </a:t>
            </a:r>
            <a:r>
              <a:rPr lang="en-US" sz="2800" dirty="0" smtClean="0"/>
              <a:t>outcomes</a:t>
            </a:r>
          </a:p>
          <a:p>
            <a:r>
              <a:rPr lang="en-US" sz="2800" dirty="0" smtClean="0"/>
              <a:t>Or more specific- Improved results for children on the Autism spectrum in the area of social relationships</a:t>
            </a:r>
          </a:p>
          <a:p>
            <a:r>
              <a:rPr lang="en-US" sz="2800" dirty="0" smtClean="0"/>
              <a:t>Improved results for children in the state’s lowest performing programs in the area of language and early literacy</a:t>
            </a:r>
          </a:p>
          <a:p>
            <a:endParaRPr lang="en-US" sz="3200" dirty="0" smtClean="0"/>
          </a:p>
          <a:p>
            <a:endParaRPr lang="en-US" dirty="0"/>
          </a:p>
        </p:txBody>
      </p:sp>
      <p:sp>
        <p:nvSpPr>
          <p:cNvPr id="2" name="Title 1"/>
          <p:cNvSpPr>
            <a:spLocks noGrp="1"/>
          </p:cNvSpPr>
          <p:nvPr>
            <p:ph type="title"/>
          </p:nvPr>
        </p:nvSpPr>
        <p:spPr>
          <a:xfrm>
            <a:off x="152400" y="304800"/>
            <a:ext cx="8991600" cy="1066800"/>
          </a:xfrm>
        </p:spPr>
        <p:txBody>
          <a:bodyPr>
            <a:normAutofit fontScale="90000"/>
          </a:bodyPr>
          <a:lstStyle/>
          <a:p>
            <a:r>
              <a:rPr lang="en-US" b="1" dirty="0" smtClean="0"/>
              <a:t>What are the potential state identified measureable results (SIMRs) for early childhood? </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1828800"/>
            <a:ext cx="235902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8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Federal Funding</a:t>
            </a:r>
            <a:endParaRPr lang="en-US" b="1" dirty="0"/>
          </a:p>
        </p:txBody>
      </p:sp>
      <p:sp>
        <p:nvSpPr>
          <p:cNvPr id="3" name="Content Placeholder 2"/>
          <p:cNvSpPr>
            <a:spLocks noGrp="1"/>
          </p:cNvSpPr>
          <p:nvPr>
            <p:ph idx="1"/>
          </p:nvPr>
        </p:nvSpPr>
        <p:spPr/>
        <p:txBody>
          <a:bodyPr/>
          <a:lstStyle/>
          <a:p>
            <a:r>
              <a:rPr lang="en-US" sz="2400" dirty="0" smtClean="0"/>
              <a:t>Every year the Office of Special Education Programs (OSEP) in the US Department of Education distributes federal IDEA funds to state Part C  and Part B Preschool agencies.  For 2014,</a:t>
            </a:r>
          </a:p>
          <a:p>
            <a:pPr lvl="1"/>
            <a:r>
              <a:rPr lang="en-US" sz="2400" dirty="0" smtClean="0"/>
              <a:t>Part C:</a:t>
            </a:r>
          </a:p>
          <a:p>
            <a:pPr lvl="1"/>
            <a:r>
              <a:rPr lang="en-US" sz="2400" dirty="0" smtClean="0"/>
              <a:t>Part B Preschool: </a:t>
            </a:r>
          </a:p>
          <a:p>
            <a:r>
              <a:rPr lang="en-US" sz="2400" dirty="0"/>
              <a:t>All federal agencies are required to report on the outcomes achieved by their </a:t>
            </a:r>
            <a:r>
              <a:rPr lang="en-US" sz="2400" dirty="0" smtClean="0"/>
              <a:t>programs.</a:t>
            </a:r>
            <a:endParaRPr lang="en-US" sz="2400" dirty="0"/>
          </a:p>
          <a:p>
            <a:r>
              <a:rPr lang="en-US" sz="2400" dirty="0" smtClean="0"/>
              <a:t>In 2005, OSEP required states to report data on child outcomes so the agency could:</a:t>
            </a:r>
          </a:p>
          <a:p>
            <a:pPr lvl="1"/>
            <a:r>
              <a:rPr lang="en-US" sz="2400" dirty="0" smtClean="0"/>
              <a:t>Justify the funding for Part C and Part B Preschool.</a:t>
            </a:r>
          </a:p>
          <a:p>
            <a:pPr lvl="1"/>
            <a:r>
              <a:rPr lang="en-US" sz="2400" dirty="0" smtClean="0"/>
              <a:t>Fulfill its requirement to report data on the outcomes of Part C and Part B Preschool.</a:t>
            </a:r>
          </a:p>
          <a:p>
            <a:endParaRPr lang="en-US" dirty="0"/>
          </a:p>
        </p:txBody>
      </p:sp>
    </p:spTree>
    <p:extLst>
      <p:ext uri="{BB962C8B-B14F-4D97-AF65-F5344CB8AC3E}">
        <p14:creationId xmlns:p14="http://schemas.microsoft.com/office/powerpoint/2010/main" val="93654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1143000"/>
          </a:xfrm>
          <a:prstGeom prst="round2DiagRect">
            <a:avLst/>
          </a:prstGeom>
          <a:noFill/>
          <a:ln>
            <a:noFill/>
          </a:ln>
        </p:spPr>
        <p:txBody>
          <a:bodyPr>
            <a:noAutofit/>
          </a:bodyPr>
          <a:lstStyle/>
          <a:p>
            <a:r>
              <a:rPr lang="en-US" sz="3000" b="1" dirty="0" smtClean="0">
                <a:latin typeface="Helvetica" panose="020B0604020202020204" pitchFamily="34" charset="0"/>
                <a:cs typeface="Helvetica" panose="020B0604020202020204" pitchFamily="34" charset="0"/>
              </a:rPr>
              <a:t>Current Emphasis of State Requests for Technical Assistance</a:t>
            </a:r>
            <a:endParaRPr lang="en-US" sz="3000" b="1" dirty="0">
              <a:latin typeface="Helvetica" panose="020B0604020202020204" pitchFamily="34" charset="0"/>
              <a:cs typeface="Helvetica" panose="020B0604020202020204" pitchFamily="34" charset="0"/>
            </a:endParaRPr>
          </a:p>
        </p:txBody>
      </p:sp>
      <p:sp>
        <p:nvSpPr>
          <p:cNvPr id="9" name="Content Placeholder 8"/>
          <p:cNvSpPr>
            <a:spLocks noGrp="1"/>
          </p:cNvSpPr>
          <p:nvPr>
            <p:ph idx="1"/>
          </p:nvPr>
        </p:nvSpPr>
        <p:spPr>
          <a:xfrm>
            <a:off x="228600" y="1524000"/>
            <a:ext cx="8763000" cy="5486400"/>
          </a:xfrm>
        </p:spPr>
        <p:txBody>
          <a:bodyPr/>
          <a:lstStyle/>
          <a:p>
            <a:r>
              <a:rPr lang="en-US" sz="2400" dirty="0" smtClean="0">
                <a:latin typeface="Arial" panose="020B0604020202020204" pitchFamily="34" charset="0"/>
                <a:cs typeface="Arial" panose="020B0604020202020204" pitchFamily="34" charset="0"/>
              </a:rPr>
              <a:t>Data Quality</a:t>
            </a:r>
          </a:p>
          <a:p>
            <a:pPr lvl="1"/>
            <a:r>
              <a:rPr lang="en-US" sz="2400" dirty="0" smtClean="0">
                <a:latin typeface="Arial" panose="020B0604020202020204" pitchFamily="34" charset="0"/>
                <a:cs typeface="Arial" panose="020B0604020202020204" pitchFamily="34" charset="0"/>
              </a:rPr>
              <a:t>Increasing the number of children/families in the data</a:t>
            </a:r>
          </a:p>
          <a:p>
            <a:pPr lvl="1"/>
            <a:r>
              <a:rPr lang="en-US" sz="2400" dirty="0" smtClean="0">
                <a:latin typeface="Arial" panose="020B0604020202020204" pitchFamily="34" charset="0"/>
                <a:cs typeface="Arial" panose="020B0604020202020204" pitchFamily="34" charset="0"/>
              </a:rPr>
              <a:t>Pattern checking to identify data quality issues</a:t>
            </a:r>
          </a:p>
          <a:p>
            <a:pPr lvl="1"/>
            <a:r>
              <a:rPr lang="en-US" sz="2400" dirty="0" smtClean="0">
                <a:latin typeface="Arial" panose="020B0604020202020204" pitchFamily="34" charset="0"/>
                <a:cs typeface="Arial" panose="020B0604020202020204" pitchFamily="34" charset="0"/>
              </a:rPr>
              <a:t>Training, guidance, supervision, etc.</a:t>
            </a:r>
          </a:p>
          <a:p>
            <a:r>
              <a:rPr lang="en-US" sz="2400" dirty="0" smtClean="0">
                <a:latin typeface="Arial" panose="020B0604020202020204" pitchFamily="34" charset="0"/>
                <a:cs typeface="Arial" panose="020B0604020202020204" pitchFamily="34" charset="0"/>
              </a:rPr>
              <a:t>Using Data for Program Improvement</a:t>
            </a:r>
          </a:p>
          <a:p>
            <a:pPr lvl="1"/>
            <a:r>
              <a:rPr lang="en-US" sz="2400" dirty="0" smtClean="0">
                <a:latin typeface="Arial" panose="020B0604020202020204" pitchFamily="34" charset="0"/>
                <a:cs typeface="Arial" panose="020B0604020202020204" pitchFamily="34" charset="0"/>
              </a:rPr>
              <a:t>SSIP data analysis</a:t>
            </a:r>
          </a:p>
          <a:p>
            <a:pPr lvl="2"/>
            <a:r>
              <a:rPr lang="en-US" sz="2400" dirty="0" smtClean="0">
                <a:latin typeface="Arial" panose="020B0604020202020204" pitchFamily="34" charset="0"/>
                <a:cs typeface="Arial" panose="020B0604020202020204" pitchFamily="34" charset="0"/>
              </a:rPr>
              <a:t>Identifying trends in the data</a:t>
            </a:r>
          </a:p>
          <a:p>
            <a:pPr lvl="2"/>
            <a:r>
              <a:rPr lang="en-US" sz="2400" dirty="0" smtClean="0">
                <a:latin typeface="Arial" panose="020B0604020202020204" pitchFamily="34" charset="0"/>
                <a:cs typeface="Arial" panose="020B0604020202020204" pitchFamily="34" charset="0"/>
              </a:rPr>
              <a:t>Identifying areas of low and high performance</a:t>
            </a:r>
          </a:p>
          <a:p>
            <a:pPr lvl="2"/>
            <a:r>
              <a:rPr lang="en-US" sz="2400" dirty="0" smtClean="0">
                <a:latin typeface="Arial" panose="020B0604020202020204" pitchFamily="34" charset="0"/>
                <a:cs typeface="Arial" panose="020B0604020202020204" pitchFamily="34" charset="0"/>
              </a:rPr>
              <a:t>Identifying meaningful differences</a:t>
            </a:r>
          </a:p>
        </p:txBody>
      </p:sp>
      <p:sp>
        <p:nvSpPr>
          <p:cNvPr id="6" name="Slide Number Placeholder 5"/>
          <p:cNvSpPr>
            <a:spLocks noGrp="1"/>
          </p:cNvSpPr>
          <p:nvPr>
            <p:ph type="sldNum" sz="quarter" idx="4294967295"/>
          </p:nvPr>
        </p:nvSpPr>
        <p:spPr>
          <a:xfrm>
            <a:off x="8694107" y="6492875"/>
            <a:ext cx="457200" cy="365125"/>
          </a:xfrm>
          <a:prstGeom prst="rect">
            <a:avLst/>
          </a:prstGeom>
        </p:spPr>
        <p:txBody>
          <a:bodyPr/>
          <a:lstStyle/>
          <a:p>
            <a:fld id="{E3706C0D-52CB-4A2E-8FC0-352807947FB8}" type="slidenum">
              <a:rPr lang="en-US" sz="1200" b="1" smtClean="0"/>
              <a:pPr/>
              <a:t>40</a:t>
            </a:fld>
            <a:endParaRPr lang="en-US" sz="1200" b="1" dirty="0"/>
          </a:p>
        </p:txBody>
      </p:sp>
    </p:spTree>
    <p:extLst>
      <p:ext uri="{BB962C8B-B14F-4D97-AF65-F5344CB8AC3E}">
        <p14:creationId xmlns:p14="http://schemas.microsoft.com/office/powerpoint/2010/main" val="106668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experience with your state’s SSIP?</a:t>
            </a:r>
            <a:endParaRPr lang="en-US" dirty="0"/>
          </a:p>
        </p:txBody>
      </p:sp>
      <p:sp>
        <p:nvSpPr>
          <p:cNvPr id="3" name="Content Placeholder 2"/>
          <p:cNvSpPr>
            <a:spLocks noGrp="1"/>
          </p:cNvSpPr>
          <p:nvPr>
            <p:ph idx="1"/>
          </p:nvPr>
        </p:nvSpPr>
        <p:spPr>
          <a:xfrm>
            <a:off x="228600" y="1905000"/>
            <a:ext cx="8763000" cy="4343400"/>
          </a:xfrm>
        </p:spPr>
        <p:txBody>
          <a:bodyPr/>
          <a:lstStyle/>
          <a:p>
            <a:r>
              <a:rPr lang="en-US" sz="4000" dirty="0" smtClean="0"/>
              <a:t>Have you been involved in your state’s work on their SSIP?</a:t>
            </a:r>
          </a:p>
          <a:p>
            <a:r>
              <a:rPr lang="en-US" sz="4000" dirty="0" smtClean="0"/>
              <a:t>Can you share the role you have played and your perspective as a stakeholder or planner?</a:t>
            </a:r>
            <a:endParaRPr lang="en-US" sz="4000" dirty="0"/>
          </a:p>
        </p:txBody>
      </p:sp>
    </p:spTree>
    <p:extLst>
      <p:ext uri="{BB962C8B-B14F-4D97-AF65-F5344CB8AC3E}">
        <p14:creationId xmlns:p14="http://schemas.microsoft.com/office/powerpoint/2010/main" val="86816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8400" y="457200"/>
            <a:ext cx="4419600" cy="1981200"/>
          </a:xfrm>
        </p:spPr>
        <p:txBody>
          <a:bodyPr>
            <a:normAutofit/>
          </a:bodyPr>
          <a:lstStyle/>
          <a:p>
            <a:r>
              <a:rPr lang="en-US" sz="3000" b="1" dirty="0" smtClean="0">
                <a:latin typeface="Helvetica" panose="020B0604020202020204" pitchFamily="34" charset="0"/>
                <a:cs typeface="Helvetica" panose="020B0604020202020204" pitchFamily="34" charset="0"/>
              </a:rPr>
              <a:t>How OSEP Will Be Using Outcomes Data</a:t>
            </a:r>
            <a:endParaRPr lang="en-US" sz="3000" b="1" dirty="0">
              <a:solidFill>
                <a:srgbClr val="FF0000"/>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1"/>
          </p:nvPr>
        </p:nvSpPr>
        <p:spPr>
          <a:xfrm>
            <a:off x="8763000" y="6492875"/>
            <a:ext cx="533400" cy="365125"/>
          </a:xfrm>
        </p:spPr>
        <p:txBody>
          <a:bodyPr/>
          <a:lstStyle/>
          <a:p>
            <a:pPr>
              <a:defRPr/>
            </a:pPr>
            <a:fld id="{A16BC478-DA37-4AA0-BB58-E4FAC38A2556}" type="slidenum">
              <a:rPr lang="en-US" sz="1200" b="1" smtClean="0"/>
              <a:pPr>
                <a:defRPr/>
              </a:pPr>
              <a:t>42</a:t>
            </a:fld>
            <a:endParaRPr lang="en-US" sz="1200" b="1" dirty="0"/>
          </a:p>
        </p:txBody>
      </p:sp>
      <p:pic>
        <p:nvPicPr>
          <p:cNvPr id="16386" name="Picture 2" descr="\\Policy4\org 653\Projects\CURRENT PROJECTS\ECO2 (P18693)\COSF CoP\2014\sit and cra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410200" cy="3627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55789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Results </a:t>
            </a:r>
            <a:r>
              <a:rPr lang="en-US" b="1" dirty="0"/>
              <a:t>Driven Accountability </a:t>
            </a:r>
            <a:r>
              <a:rPr lang="en-US" b="1" dirty="0" smtClean="0"/>
              <a:t>(</a:t>
            </a:r>
            <a:r>
              <a:rPr lang="en-US" b="1" dirty="0"/>
              <a:t>RDA)</a:t>
            </a:r>
          </a:p>
        </p:txBody>
      </p:sp>
      <p:sp>
        <p:nvSpPr>
          <p:cNvPr id="3" name="Content Placeholder 2"/>
          <p:cNvSpPr>
            <a:spLocks noGrp="1"/>
          </p:cNvSpPr>
          <p:nvPr>
            <p:ph idx="1"/>
          </p:nvPr>
        </p:nvSpPr>
        <p:spPr/>
        <p:txBody>
          <a:bodyPr/>
          <a:lstStyle/>
          <a:p>
            <a:r>
              <a:rPr lang="en-US" sz="2800" dirty="0" smtClean="0"/>
              <a:t>IDEA requires </a:t>
            </a:r>
            <a:r>
              <a:rPr lang="en-US" sz="2800" dirty="0"/>
              <a:t>OSEP to </a:t>
            </a:r>
            <a:r>
              <a:rPr lang="en-US" sz="2800" dirty="0" smtClean="0"/>
              <a:t>monitor state implementation of IDEA</a:t>
            </a:r>
          </a:p>
          <a:p>
            <a:r>
              <a:rPr lang="en-US" sz="2800" dirty="0" smtClean="0"/>
              <a:t>To date, OSEP monitoring of states has focused on compliance</a:t>
            </a:r>
          </a:p>
          <a:p>
            <a:pPr lvl="1"/>
            <a:r>
              <a:rPr lang="en-US" sz="2800" dirty="0" smtClean="0"/>
              <a:t>Timelines, signatures….</a:t>
            </a:r>
          </a:p>
          <a:p>
            <a:pPr lvl="1"/>
            <a:r>
              <a:rPr lang="en-US" sz="2800" dirty="0" smtClean="0"/>
              <a:t>Processes.</a:t>
            </a:r>
          </a:p>
          <a:p>
            <a:r>
              <a:rPr lang="en-US" sz="2800" dirty="0" smtClean="0"/>
              <a:t>Based on OSEP review of state provided information, states are divided into categories:</a:t>
            </a:r>
          </a:p>
          <a:p>
            <a:pPr lvl="1"/>
            <a:r>
              <a:rPr lang="en-US" sz="2800" dirty="0" smtClean="0">
                <a:solidFill>
                  <a:srgbClr val="C00000"/>
                </a:solidFill>
              </a:rPr>
              <a:t>Meets requirements, Needs Improvement, Needs Intervention</a:t>
            </a:r>
          </a:p>
          <a:p>
            <a:r>
              <a:rPr lang="en-US" sz="2800" dirty="0" smtClean="0"/>
              <a:t>.</a:t>
            </a:r>
            <a:endParaRPr lang="en-US" sz="2800" dirty="0"/>
          </a:p>
        </p:txBody>
      </p:sp>
    </p:spTree>
    <p:extLst>
      <p:ext uri="{BB962C8B-B14F-4D97-AF65-F5344CB8AC3E}">
        <p14:creationId xmlns:p14="http://schemas.microsoft.com/office/powerpoint/2010/main" val="81446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Coming soon…</a:t>
            </a:r>
            <a:endParaRPr lang="en-US" b="1" dirty="0"/>
          </a:p>
        </p:txBody>
      </p:sp>
      <p:sp>
        <p:nvSpPr>
          <p:cNvPr id="3" name="Content Placeholder 2"/>
          <p:cNvSpPr>
            <a:spLocks noGrp="1"/>
          </p:cNvSpPr>
          <p:nvPr>
            <p:ph idx="1"/>
          </p:nvPr>
        </p:nvSpPr>
        <p:spPr/>
        <p:txBody>
          <a:bodyPr/>
          <a:lstStyle/>
          <a:p>
            <a:r>
              <a:rPr lang="en-US" sz="2800" dirty="0" smtClean="0"/>
              <a:t>OSEP is moving to monitoring states on the results they are achieving for young children with disabilities and their families.</a:t>
            </a:r>
          </a:p>
          <a:p>
            <a:r>
              <a:rPr lang="en-US" sz="2800" dirty="0" smtClean="0"/>
              <a:t>Already released a process for doing this for Part B but it does not include preschool.</a:t>
            </a:r>
          </a:p>
          <a:p>
            <a:r>
              <a:rPr lang="en-US" sz="2800" dirty="0" smtClean="0"/>
              <a:t>Exactly how to use data on results to identify low performing states for EI is still being worked out but it is coming.</a:t>
            </a:r>
          </a:p>
          <a:p>
            <a:r>
              <a:rPr lang="en-US" sz="2800" dirty="0" smtClean="0"/>
              <a:t>Stay tuned…..</a:t>
            </a:r>
            <a:endParaRPr lang="en-US" sz="2800" dirty="0"/>
          </a:p>
        </p:txBody>
      </p:sp>
    </p:spTree>
    <p:extLst>
      <p:ext uri="{BB962C8B-B14F-4D97-AF65-F5344CB8AC3E}">
        <p14:creationId xmlns:p14="http://schemas.microsoft.com/office/powerpoint/2010/main" val="136545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child outcomes for accountability</a:t>
            </a:r>
            <a:endParaRPr lang="en-US" dirty="0"/>
          </a:p>
        </p:txBody>
      </p:sp>
      <p:sp>
        <p:nvSpPr>
          <p:cNvPr id="3" name="Content Placeholder 2"/>
          <p:cNvSpPr>
            <a:spLocks noGrp="1"/>
          </p:cNvSpPr>
          <p:nvPr>
            <p:ph idx="1"/>
          </p:nvPr>
        </p:nvSpPr>
        <p:spPr/>
        <p:txBody>
          <a:bodyPr/>
          <a:lstStyle/>
          <a:p>
            <a:r>
              <a:rPr lang="en-US" sz="3200" dirty="0" smtClean="0"/>
              <a:t>What should be considered?</a:t>
            </a:r>
          </a:p>
          <a:p>
            <a:pPr lvl="1"/>
            <a:r>
              <a:rPr lang="en-US" sz="3200" dirty="0" smtClean="0"/>
              <a:t>Data quality?  </a:t>
            </a:r>
          </a:p>
          <a:p>
            <a:pPr lvl="1"/>
            <a:r>
              <a:rPr lang="en-US" sz="3200" dirty="0" smtClean="0"/>
              <a:t>States’ outcome data compared to one another?</a:t>
            </a:r>
          </a:p>
          <a:p>
            <a:pPr lvl="1"/>
            <a:r>
              <a:rPr lang="en-US" sz="3200" dirty="0" smtClean="0"/>
              <a:t>Individual state progress- each state compared to itself over time?</a:t>
            </a:r>
            <a:endParaRPr lang="en-US" sz="3200" dirty="0"/>
          </a:p>
        </p:txBody>
      </p:sp>
    </p:spTree>
    <p:extLst>
      <p:ext uri="{BB962C8B-B14F-4D97-AF65-F5344CB8AC3E}">
        <p14:creationId xmlns:p14="http://schemas.microsoft.com/office/powerpoint/2010/main" val="68769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Questions?</a:t>
            </a:r>
            <a:endParaRPr lang="en-US" sz="3000" b="1" dirty="0"/>
          </a:p>
        </p:txBody>
      </p:sp>
      <p:pic>
        <p:nvPicPr>
          <p:cNvPr id="4" name="Content Placeholder 3" descr="asian-baby-girl-thinking-question-marks.jpg"/>
          <p:cNvPicPr>
            <a:picLocks noGrp="1" noChangeAspect="1"/>
          </p:cNvPicPr>
          <p:nvPr>
            <p:ph idx="1"/>
          </p:nvPr>
        </p:nvPicPr>
        <p:blipFill>
          <a:blip r:embed="rId3">
            <a:extLst>
              <a:ext uri="{28A0092B-C50C-407E-A947-70E740481C1C}">
                <a14:useLocalDpi xmlns:a14="http://schemas.microsoft.com/office/drawing/2010/main" val="0"/>
              </a:ext>
            </a:extLst>
          </a:blip>
          <a:srcRect t="2712" b="2712"/>
          <a:stretch>
            <a:fillRect/>
          </a:stretch>
        </p:blipFill>
        <p:spPr/>
      </p:pic>
      <p:sp>
        <p:nvSpPr>
          <p:cNvPr id="3" name="TextBox 2"/>
          <p:cNvSpPr txBox="1"/>
          <p:nvPr/>
        </p:nvSpPr>
        <p:spPr>
          <a:xfrm>
            <a:off x="8610600" y="6581001"/>
            <a:ext cx="609600" cy="276999"/>
          </a:xfrm>
          <a:prstGeom prst="rect">
            <a:avLst/>
          </a:prstGeom>
          <a:noFill/>
        </p:spPr>
        <p:txBody>
          <a:bodyPr wrap="square" rtlCol="0">
            <a:spAutoFit/>
          </a:bodyPr>
          <a:lstStyle/>
          <a:p>
            <a:r>
              <a:rPr lang="en-US" sz="1200" b="1" dirty="0" smtClean="0"/>
              <a:t>36</a:t>
            </a:r>
            <a:endParaRPr lang="en-US" sz="1200" b="1" dirty="0"/>
          </a:p>
        </p:txBody>
      </p:sp>
    </p:spTree>
    <p:extLst>
      <p:ext uri="{BB962C8B-B14F-4D97-AF65-F5344CB8AC3E}">
        <p14:creationId xmlns:p14="http://schemas.microsoft.com/office/powerpoint/2010/main" val="1023966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p:cNvSpPr>
          <p:nvPr>
            <p:ph type="sldNum" sz="quarter" idx="10"/>
          </p:nvPr>
        </p:nvSpPr>
        <p:spPr bwMode="auto">
          <a:xfrm>
            <a:off x="8610600" y="6400800"/>
            <a:ext cx="457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BC68C624-78CD-465E-9B63-702DF4E1A0A6}" type="slidenum">
              <a:rPr lang="en-US" sz="1200" b="1" smtClean="0">
                <a:solidFill>
                  <a:schemeClr val="tx1"/>
                </a:solidFill>
              </a:rPr>
              <a:pPr algn="r">
                <a:defRPr/>
              </a:pPr>
              <a:t>47</a:t>
            </a:fld>
            <a:endParaRPr lang="en-US" sz="1200" b="1" smtClean="0">
              <a:solidFill>
                <a:schemeClr val="tx1"/>
              </a:solidFill>
            </a:endParaRPr>
          </a:p>
        </p:txBody>
      </p:sp>
      <p:sp>
        <p:nvSpPr>
          <p:cNvPr id="130051" name="Rectangle 3"/>
          <p:cNvSpPr>
            <a:spLocks noGrp="1" noChangeArrowheads="1"/>
          </p:cNvSpPr>
          <p:nvPr>
            <p:ph type="body" sz="half" idx="4294967295"/>
          </p:nvPr>
        </p:nvSpPr>
        <p:spPr bwMode="auto">
          <a:xfrm>
            <a:off x="0" y="2209800"/>
            <a:ext cx="3697288" cy="4114800"/>
          </a:xfrm>
          <a:prstGeom prst="rect">
            <a:avLst/>
          </a:prstGeom>
          <a:noFill/>
          <a:ln>
            <a:miter lim="800000"/>
            <a:headEnd/>
            <a:tailEnd/>
          </a:ln>
        </p:spPr>
        <p:txBody>
          <a:bodyPr/>
          <a:lstStyle/>
          <a:p>
            <a:pPr eaLnBrk="1" hangingPunct="1"/>
            <a:endParaRPr lang="en-US" sz="1200" dirty="0" smtClean="0">
              <a:latin typeface="Calisto MT" pitchFamily="18" charset="0"/>
            </a:endParaRPr>
          </a:p>
          <a:p>
            <a:pPr eaLnBrk="1" hangingPunct="1">
              <a:buFont typeface="Wingdings" pitchFamily="2" charset="2"/>
              <a:buNone/>
            </a:pPr>
            <a:endParaRPr lang="en-US" dirty="0" smtClean="0">
              <a:latin typeface="Calisto MT" pitchFamily="18" charset="0"/>
            </a:endParaRPr>
          </a:p>
          <a:p>
            <a:pPr eaLnBrk="1" hangingPunct="1"/>
            <a:endParaRPr lang="en-US" dirty="0" smtClean="0">
              <a:latin typeface="Calisto MT" pitchFamily="18" charset="0"/>
            </a:endParaRPr>
          </a:p>
        </p:txBody>
      </p:sp>
      <p:pic>
        <p:nvPicPr>
          <p:cNvPr id="130052" name="Picture 6" descr="CHI072-11423791_reduced"/>
          <p:cNvPicPr>
            <a:picLocks noChangeAspect="1" noChangeArrowheads="1"/>
          </p:cNvPicPr>
          <p:nvPr/>
        </p:nvPicPr>
        <p:blipFill>
          <a:blip r:embed="rId3" cstate="print"/>
          <a:srcRect/>
          <a:stretch>
            <a:fillRect/>
          </a:stretch>
        </p:blipFill>
        <p:spPr bwMode="auto">
          <a:xfrm>
            <a:off x="3048000" y="3886200"/>
            <a:ext cx="3352800" cy="2286000"/>
          </a:xfrm>
          <a:prstGeom prst="roundRect">
            <a:avLst>
              <a:gd name="adj" fmla="val 8594"/>
            </a:avLst>
          </a:prstGeom>
          <a:solidFill>
            <a:srgbClr val="FFFFFF">
              <a:shade val="85000"/>
            </a:srgbClr>
          </a:solidFill>
          <a:ln>
            <a:noFill/>
          </a:ln>
          <a:effectLst/>
        </p:spPr>
      </p:pic>
      <p:sp>
        <p:nvSpPr>
          <p:cNvPr id="130053" name="Rectangle 2"/>
          <p:cNvSpPr txBox="1">
            <a:spLocks noChangeArrowheads="1"/>
          </p:cNvSpPr>
          <p:nvPr/>
        </p:nvSpPr>
        <p:spPr bwMode="auto">
          <a:xfrm>
            <a:off x="838200" y="1219200"/>
            <a:ext cx="7391400" cy="2438400"/>
          </a:xfrm>
          <a:prstGeom prst="rect">
            <a:avLst/>
          </a:prstGeom>
          <a:noFill/>
          <a:ln w="9525">
            <a:noFill/>
            <a:miter lim="800000"/>
            <a:headEnd/>
            <a:tailEnd/>
          </a:ln>
        </p:spPr>
        <p:txBody>
          <a:bodyPr anchor="ctr"/>
          <a:lstStyle/>
          <a:p>
            <a:pPr algn="ctr"/>
            <a:r>
              <a:rPr lang="en-US" sz="3000" b="1" dirty="0" smtClean="0">
                <a:solidFill>
                  <a:schemeClr val="tx2"/>
                </a:solidFill>
                <a:latin typeface="Helvetica" panose="020B0604020202020204" pitchFamily="34" charset="0"/>
                <a:cs typeface="Helvetica" panose="020B0604020202020204" pitchFamily="34" charset="0"/>
              </a:rPr>
              <a:t>Find More </a:t>
            </a:r>
            <a:r>
              <a:rPr lang="en-US" sz="3000" b="1" dirty="0">
                <a:solidFill>
                  <a:schemeClr val="tx2"/>
                </a:solidFill>
                <a:latin typeface="Helvetica" panose="020B0604020202020204" pitchFamily="34" charset="0"/>
                <a:cs typeface="Helvetica" panose="020B0604020202020204" pitchFamily="34" charset="0"/>
              </a:rPr>
              <a:t>R</a:t>
            </a:r>
            <a:r>
              <a:rPr lang="en-US" sz="3000" b="1" dirty="0" smtClean="0">
                <a:solidFill>
                  <a:schemeClr val="tx2"/>
                </a:solidFill>
                <a:latin typeface="Helvetica" panose="020B0604020202020204" pitchFamily="34" charset="0"/>
                <a:cs typeface="Helvetica" panose="020B0604020202020204" pitchFamily="34" charset="0"/>
              </a:rPr>
              <a:t>esources </a:t>
            </a:r>
            <a:r>
              <a:rPr lang="en-US" sz="3000" b="1" dirty="0">
                <a:solidFill>
                  <a:schemeClr val="tx2"/>
                </a:solidFill>
                <a:latin typeface="Helvetica" panose="020B0604020202020204" pitchFamily="34" charset="0"/>
                <a:cs typeface="Helvetica" panose="020B0604020202020204" pitchFamily="34" charset="0"/>
              </a:rPr>
              <a:t>A</a:t>
            </a:r>
            <a:r>
              <a:rPr lang="en-US" sz="3000" b="1" dirty="0" smtClean="0">
                <a:solidFill>
                  <a:schemeClr val="tx2"/>
                </a:solidFill>
                <a:latin typeface="Helvetica" panose="020B0604020202020204" pitchFamily="34" charset="0"/>
                <a:cs typeface="Helvetica" panose="020B0604020202020204" pitchFamily="34" charset="0"/>
              </a:rPr>
              <a:t>t: </a:t>
            </a:r>
          </a:p>
          <a:p>
            <a:pPr algn="ctr"/>
            <a:endParaRPr lang="en-US" sz="2800" b="1" dirty="0">
              <a:solidFill>
                <a:schemeClr val="accent2"/>
              </a:solidFill>
              <a:latin typeface="+mn-lt"/>
            </a:endParaRPr>
          </a:p>
          <a:p>
            <a:pPr algn="ctr"/>
            <a:r>
              <a:rPr lang="en-US" sz="3000" b="1" dirty="0" smtClean="0">
                <a:solidFill>
                  <a:schemeClr val="accent2"/>
                </a:solidFill>
                <a:latin typeface="+mn-lt"/>
                <a:hlinkClick r:id="rId4"/>
              </a:rPr>
              <a:t>http://www.ectacenter.org/eco</a:t>
            </a:r>
            <a:r>
              <a:rPr lang="en-US" sz="3000" b="1" dirty="0" smtClean="0">
                <a:solidFill>
                  <a:schemeClr val="accent2"/>
                </a:solidFill>
                <a:latin typeface="+mn-lt"/>
              </a:rPr>
              <a:t> </a:t>
            </a:r>
            <a:endParaRPr lang="en-US" sz="3000" b="1" dirty="0">
              <a:solidFill>
                <a:schemeClr val="accent2"/>
              </a:solidFill>
              <a:latin typeface="+mn-lt"/>
            </a:endParaRPr>
          </a:p>
        </p:txBody>
      </p:sp>
    </p:spTree>
    <p:extLst>
      <p:ext uri="{BB962C8B-B14F-4D97-AF65-F5344CB8AC3E}">
        <p14:creationId xmlns:p14="http://schemas.microsoft.com/office/powerpoint/2010/main" val="266034432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pPr/>
              <a:t>48</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28753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t>Ultimate Goal for EI and ECSE </a:t>
            </a:r>
            <a:endParaRPr lang="en-US" b="1" dirty="0"/>
          </a:p>
        </p:txBody>
      </p:sp>
      <p:sp>
        <p:nvSpPr>
          <p:cNvPr id="3" name="Content Placeholder 2"/>
          <p:cNvSpPr>
            <a:spLocks noGrp="1"/>
          </p:cNvSpPr>
          <p:nvPr>
            <p:ph idx="1"/>
          </p:nvPr>
        </p:nvSpPr>
        <p:spPr>
          <a:xfrm>
            <a:off x="304800" y="1447800"/>
            <a:ext cx="8229600" cy="3657600"/>
          </a:xfrm>
          <a:solidFill>
            <a:srgbClr val="FFCC99"/>
          </a:solidFill>
          <a:ln>
            <a:solidFill>
              <a:schemeClr val="accent2">
                <a:lumMod val="60000"/>
                <a:lumOff val="40000"/>
              </a:schemeClr>
            </a:solidFill>
          </a:ln>
        </p:spPr>
        <p:txBody>
          <a:bodyPr/>
          <a:lstStyle/>
          <a:p>
            <a:pPr>
              <a:spcBef>
                <a:spcPts val="1200"/>
              </a:spcBef>
              <a:buNone/>
            </a:pPr>
            <a:r>
              <a:rPr lang="en-US" sz="800" dirty="0" smtClean="0"/>
              <a:t>   </a:t>
            </a:r>
          </a:p>
          <a:p>
            <a:pPr indent="-114300">
              <a:spcBef>
                <a:spcPts val="1200"/>
              </a:spcBef>
              <a:buNone/>
            </a:pPr>
            <a:r>
              <a:rPr lang="en-US" sz="2800" dirty="0" smtClean="0"/>
              <a:t>“To enable young children to be active and successful participants during the early childhood years and in the future in a variety of settings – in their homes with their families, in child care, preschool or school programs, and in the community.” </a:t>
            </a:r>
          </a:p>
          <a:p>
            <a:pPr>
              <a:buNone/>
            </a:pPr>
            <a:r>
              <a:rPr lang="en-US" dirty="0" smtClean="0"/>
              <a:t>              </a:t>
            </a:r>
            <a:r>
              <a:rPr lang="en-US" sz="1400" i="1" dirty="0" smtClean="0"/>
              <a:t>  Based on the ECO stakeholder process when identifying 3 functional outcomes</a:t>
            </a:r>
            <a:r>
              <a:rPr lang="en-US" dirty="0" smtClean="0"/>
              <a:t> </a:t>
            </a:r>
          </a:p>
        </p:txBody>
      </p:sp>
      <p:sp>
        <p:nvSpPr>
          <p:cNvPr id="6" name="TextBox 5"/>
          <p:cNvSpPr txBox="1"/>
          <p:nvPr/>
        </p:nvSpPr>
        <p:spPr>
          <a:xfrm>
            <a:off x="762000" y="5638800"/>
            <a:ext cx="7315200" cy="584775"/>
          </a:xfrm>
          <a:prstGeom prst="rect">
            <a:avLst/>
          </a:prstGeom>
          <a:noFill/>
        </p:spPr>
        <p:txBody>
          <a:bodyPr wrap="square" rtlCol="0">
            <a:spAutoFit/>
          </a:bodyPr>
          <a:lstStyle/>
          <a:p>
            <a:r>
              <a:rPr lang="en-US" sz="1600" dirty="0" smtClean="0"/>
              <a:t>Entire document </a:t>
            </a:r>
            <a:r>
              <a:rPr lang="en-US" sz="1600" dirty="0"/>
              <a:t>available at </a:t>
            </a:r>
            <a:r>
              <a:rPr lang="en-US" sz="1600" dirty="0">
                <a:hlinkClick r:id="rId3"/>
              </a:rPr>
              <a:t>http://projects.fpg.unc.edu/~eco/assets/pdfs/ECO_Outcomes_4-13-05.pdf </a:t>
            </a:r>
            <a:endParaRPr lang="en-US" sz="1600" dirty="0"/>
          </a:p>
        </p:txBody>
      </p:sp>
    </p:spTree>
    <p:extLst>
      <p:ext uri="{BB962C8B-B14F-4D97-AF65-F5344CB8AC3E}">
        <p14:creationId xmlns:p14="http://schemas.microsoft.com/office/powerpoint/2010/main" val="51176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nvPr>
        </p:nvSpPr>
        <p:spPr/>
        <p:txBody>
          <a:bodyPr/>
          <a:lstStyle/>
          <a:p>
            <a:pPr eaLnBrk="1" hangingPunct="1">
              <a:defRPr/>
            </a:pPr>
            <a:r>
              <a:rPr lang="en-US" b="1" dirty="0" smtClean="0">
                <a:latin typeface="Helvetica" panose="020B0604020202020204" pitchFamily="34" charset="0"/>
                <a:cs typeface="Helvetica" panose="020B0604020202020204" pitchFamily="34" charset="0"/>
              </a:rPr>
              <a:t>Three Child Outcomes</a:t>
            </a:r>
          </a:p>
        </p:txBody>
      </p:sp>
      <p:sp>
        <p:nvSpPr>
          <p:cNvPr id="34821" name="Rectangle 19"/>
          <p:cNvSpPr>
            <a:spLocks noGrp="1" noChangeArrowheads="1"/>
          </p:cNvSpPr>
          <p:nvPr>
            <p:ph idx="1"/>
          </p:nvPr>
        </p:nvSpPr>
        <p:spPr>
          <a:xfrm>
            <a:off x="228600" y="1143000"/>
            <a:ext cx="5105400" cy="5486400"/>
          </a:xfrm>
        </p:spPr>
        <p:txBody>
          <a:bodyPr/>
          <a:lstStyle/>
          <a:p>
            <a:pPr eaLnBrk="1" hangingPunct="1"/>
            <a:r>
              <a:rPr lang="en-US" sz="2800" dirty="0" smtClean="0">
                <a:latin typeface="Arial" panose="020B0604020202020204" pitchFamily="34" charset="0"/>
                <a:cs typeface="Arial" panose="020B0604020202020204" pitchFamily="34" charset="0"/>
              </a:rPr>
              <a:t>Children have positive social-emotional skills (including social relationships)</a:t>
            </a:r>
          </a:p>
          <a:p>
            <a:pPr eaLnBrk="1" hangingPunct="1"/>
            <a:r>
              <a:rPr lang="en-US" sz="2800" dirty="0" smtClean="0">
                <a:latin typeface="Arial" panose="020B0604020202020204" pitchFamily="34" charset="0"/>
                <a:cs typeface="Arial" panose="020B0604020202020204" pitchFamily="34" charset="0"/>
              </a:rPr>
              <a:t>Children acquire and use knowledge and skills (including early language/ communication [and early literacy])</a:t>
            </a:r>
          </a:p>
          <a:p>
            <a:pPr eaLnBrk="1" hangingPunct="1"/>
            <a:r>
              <a:rPr lang="en-US" sz="2800" dirty="0" smtClean="0">
                <a:latin typeface="Arial" panose="020B0604020202020204" pitchFamily="34" charset="0"/>
                <a:cs typeface="Arial" panose="020B0604020202020204" pitchFamily="34" charset="0"/>
              </a:rPr>
              <a:t>Children use appropriate behaviors to meet their needs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75B5C1F-A8C5-424E-9894-3AA0CD7A156E}" type="slidenum">
              <a:rPr lang="en-US" smtClean="0"/>
              <a:pPr>
                <a:defRPr/>
              </a:pPr>
              <a:t>6</a:t>
            </a:fld>
            <a:endParaRPr lang="en-US" dirty="0"/>
          </a:p>
        </p:txBody>
      </p:sp>
      <p:pic>
        <p:nvPicPr>
          <p:cNvPr id="6" name="Content Placeholder 5" descr="sophia-June-2009.jpg"/>
          <p:cNvPicPr>
            <a:picLocks noChangeAspect="1"/>
          </p:cNvPicPr>
          <p:nvPr/>
        </p:nvPicPr>
        <p:blipFill>
          <a:blip r:embed="rId3" cstate="print"/>
          <a:srcRect/>
          <a:stretch>
            <a:fillRect/>
          </a:stretch>
        </p:blipFill>
        <p:spPr bwMode="auto">
          <a:xfrm>
            <a:off x="5715000" y="1676400"/>
            <a:ext cx="2742856" cy="3657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87554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762000"/>
          </a:xfrm>
        </p:spPr>
        <p:txBody>
          <a:bodyPr/>
          <a:lstStyle/>
          <a:p>
            <a:r>
              <a:rPr lang="en-US" b="1" dirty="0" smtClean="0">
                <a:latin typeface="Helvetica" panose="020B0604020202020204" pitchFamily="34" charset="0"/>
                <a:cs typeface="Helvetica" panose="020B0604020202020204" pitchFamily="34" charset="0"/>
              </a:rPr>
              <a:t>Child Outcomes Step by Step</a:t>
            </a:r>
            <a:endParaRPr lang="en-US"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62000" y="1402080"/>
            <a:ext cx="8229600" cy="5486400"/>
          </a:xfrm>
        </p:spPr>
        <p:txBody>
          <a:bodyPr/>
          <a:lstStyle/>
          <a:p>
            <a:r>
              <a:rPr lang="en-US" sz="2800" dirty="0" smtClean="0">
                <a:latin typeface="+mn-lt"/>
              </a:rPr>
              <a:t>Available at:</a:t>
            </a:r>
          </a:p>
          <a:p>
            <a:endParaRPr lang="en-US" sz="1800" dirty="0" smtClean="0">
              <a:latin typeface="+mn-lt"/>
            </a:endParaRPr>
          </a:p>
          <a:p>
            <a:pPr marL="0" indent="0">
              <a:buNone/>
            </a:pPr>
            <a:r>
              <a:rPr lang="en-US" sz="2800" dirty="0">
                <a:latin typeface="+mn-lt"/>
                <a:hlinkClick r:id="rId2"/>
              </a:rPr>
              <a:t>http://</a:t>
            </a:r>
            <a:r>
              <a:rPr lang="en-US" sz="2800" dirty="0" smtClean="0">
                <a:latin typeface="+mn-lt"/>
                <a:hlinkClick r:id="rId2"/>
              </a:rPr>
              <a:t>projects.fpg.unc.edu</a:t>
            </a:r>
            <a:r>
              <a:rPr lang="en-US" sz="2800" dirty="0">
                <a:latin typeface="+mn-lt"/>
                <a:hlinkClick r:id="rId2"/>
              </a:rPr>
              <a:t>/~</a:t>
            </a:r>
            <a:r>
              <a:rPr lang="en-US" sz="2800" dirty="0" smtClean="0">
                <a:latin typeface="+mn-lt"/>
                <a:hlinkClick r:id="rId2"/>
              </a:rPr>
              <a:t>eco/pages/videos.cfm</a:t>
            </a:r>
            <a:endParaRPr lang="en-US" sz="2800" dirty="0" smtClean="0">
              <a:latin typeface="+mn-lt"/>
            </a:endParaRPr>
          </a:p>
          <a:p>
            <a:pPr marL="0" indent="0">
              <a:buNone/>
            </a:pPr>
            <a:endParaRPr lang="en-US" sz="2800" dirty="0"/>
          </a:p>
          <a:p>
            <a:pPr marL="0" indent="0">
              <a:buNone/>
            </a:pPr>
            <a:endParaRPr lang="en-US" sz="2800" dirty="0"/>
          </a:p>
        </p:txBody>
      </p:sp>
      <p:pic>
        <p:nvPicPr>
          <p:cNvPr id="98306" name="Picture 2" descr="C:\Users\khebbeler\Pictures\Professional\little feet_big_fe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3352800"/>
            <a:ext cx="2469753" cy="24892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0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4" name="Rectangle 8"/>
          <p:cNvSpPr>
            <a:spLocks noGrp="1" noChangeArrowheads="1"/>
          </p:cNvSpPr>
          <p:nvPr>
            <p:ph type="title"/>
          </p:nvPr>
        </p:nvSpPr>
        <p:spPr/>
        <p:txBody>
          <a:bodyPr/>
          <a:lstStyle/>
          <a:p>
            <a:pPr eaLnBrk="1" hangingPunct="1">
              <a:defRPr/>
            </a:pPr>
            <a:r>
              <a:rPr lang="en-US" b="1" dirty="0" smtClean="0">
                <a:latin typeface="Helvetica" panose="020B0604020202020204" pitchFamily="34" charset="0"/>
                <a:cs typeface="Helvetica" panose="020B0604020202020204" pitchFamily="34" charset="0"/>
              </a:rPr>
              <a:t>Outcomes Are Functional</a:t>
            </a:r>
          </a:p>
        </p:txBody>
      </p:sp>
      <p:sp>
        <p:nvSpPr>
          <p:cNvPr id="35845" name="Rectangle 10"/>
          <p:cNvSpPr>
            <a:spLocks noGrp="1" noChangeArrowheads="1"/>
          </p:cNvSpPr>
          <p:nvPr>
            <p:ph type="body" idx="1"/>
          </p:nvPr>
        </p:nvSpPr>
        <p:spPr/>
        <p:txBody>
          <a:bodyPr/>
          <a:lstStyle/>
          <a:p>
            <a:pPr eaLnBrk="1" hangingPunct="1">
              <a:buFont typeface="Wingdings" pitchFamily="2" charset="2"/>
              <a:buNone/>
            </a:pPr>
            <a:r>
              <a:rPr lang="en-US" sz="2800" dirty="0" smtClean="0">
                <a:latin typeface="Arial" panose="020B0604020202020204" pitchFamily="34" charset="0"/>
                <a:cs typeface="Arial" panose="020B0604020202020204" pitchFamily="34" charset="0"/>
              </a:rPr>
              <a:t>Functional outcomes: </a:t>
            </a:r>
          </a:p>
          <a:p>
            <a:pPr eaLnBrk="1" hangingPunct="1"/>
            <a:r>
              <a:rPr lang="en-US" sz="2800" dirty="0" smtClean="0">
                <a:latin typeface="Arial" panose="020B0604020202020204" pitchFamily="34" charset="0"/>
                <a:cs typeface="Arial" panose="020B0604020202020204" pitchFamily="34" charset="0"/>
              </a:rPr>
              <a:t>Refer to using skills to accomplish things that are meaningful to the child in the context of everyday life</a:t>
            </a:r>
          </a:p>
          <a:p>
            <a:pPr eaLnBrk="1" hangingPunct="1"/>
            <a:r>
              <a:rPr lang="en-US" sz="2800" dirty="0" smtClean="0">
                <a:latin typeface="Arial" panose="020B0604020202020204" pitchFamily="34" charset="0"/>
                <a:cs typeface="Arial" panose="020B0604020202020204" pitchFamily="34" charset="0"/>
              </a:rPr>
              <a:t>Refer to an integrated series of behaviors or skills that allow the child to achieve the important everyday goals</a:t>
            </a:r>
          </a:p>
          <a:p>
            <a:pPr eaLnBrk="1" hangingPunct="1"/>
            <a:endParaRPr lang="en-US" sz="2800" dirty="0" smtClean="0">
              <a:latin typeface="Arial" panose="020B0604020202020204" pitchFamily="34" charset="0"/>
              <a:cs typeface="Arial" panose="020B0604020202020204" pitchFamily="34" charset="0"/>
            </a:endParaRPr>
          </a:p>
          <a:p>
            <a:pPr eaLnBrk="1" hangingPunct="1"/>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83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nvPr>
        </p:nvSpPr>
        <p:spPr>
          <a:xfrm>
            <a:off x="457200" y="304800"/>
            <a:ext cx="8077200" cy="1143000"/>
          </a:xfrm>
        </p:spPr>
        <p:txBody>
          <a:bodyPr/>
          <a:lstStyle/>
          <a:p>
            <a:pPr eaLnBrk="1" hangingPunct="1">
              <a:defRPr/>
            </a:pPr>
            <a:r>
              <a:rPr lang="en-US"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Children Have Positive </a:t>
            </a:r>
            <a:br>
              <a:rPr lang="en-US"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Social Relationships </a:t>
            </a:r>
          </a:p>
        </p:txBody>
      </p:sp>
      <p:sp>
        <p:nvSpPr>
          <p:cNvPr id="41989" name="Rectangle 9"/>
          <p:cNvSpPr>
            <a:spLocks noGrp="1" noChangeArrowheads="1"/>
          </p:cNvSpPr>
          <p:nvPr>
            <p:ph type="body" idx="1"/>
          </p:nvPr>
        </p:nvSpPr>
        <p:spPr>
          <a:xfrm>
            <a:off x="457200" y="1676400"/>
            <a:ext cx="8382000" cy="4187952"/>
          </a:xfrm>
        </p:spPr>
        <p:txBody>
          <a:bodyPr/>
          <a:lstStyle/>
          <a:p>
            <a:pPr eaLnBrk="1" hangingPunct="1">
              <a:lnSpc>
                <a:spcPct val="90000"/>
              </a:lnSpc>
            </a:pPr>
            <a:r>
              <a:rPr lang="en-US" sz="2800" dirty="0" smtClean="0">
                <a:latin typeface="Arial" panose="020B0604020202020204" pitchFamily="34" charset="0"/>
                <a:cs typeface="Arial" panose="020B0604020202020204" pitchFamily="34" charset="0"/>
              </a:rPr>
              <a:t>Involves:</a:t>
            </a:r>
          </a:p>
          <a:p>
            <a:pPr lvl="1" eaLnBrk="1" hangingPunct="1">
              <a:lnSpc>
                <a:spcPct val="90000"/>
              </a:lnSpc>
            </a:pPr>
            <a:r>
              <a:rPr lang="en-US" sz="2400" dirty="0" smtClean="0">
                <a:latin typeface="Arial" panose="020B0604020202020204" pitchFamily="34" charset="0"/>
                <a:cs typeface="Arial" panose="020B0604020202020204" pitchFamily="34" charset="0"/>
              </a:rPr>
              <a:t>Relating with adults</a:t>
            </a:r>
          </a:p>
          <a:p>
            <a:pPr lvl="1" eaLnBrk="1" hangingPunct="1">
              <a:lnSpc>
                <a:spcPct val="90000"/>
              </a:lnSpc>
            </a:pPr>
            <a:r>
              <a:rPr lang="en-US" sz="2400" dirty="0" smtClean="0">
                <a:latin typeface="Arial" panose="020B0604020202020204" pitchFamily="34" charset="0"/>
                <a:cs typeface="Arial" panose="020B0604020202020204" pitchFamily="34" charset="0"/>
              </a:rPr>
              <a:t>Relating with other children</a:t>
            </a:r>
          </a:p>
          <a:p>
            <a:pPr lvl="1" eaLnBrk="1" hangingPunct="1">
              <a:lnSpc>
                <a:spcPct val="90000"/>
              </a:lnSpc>
            </a:pPr>
            <a:r>
              <a:rPr lang="en-US" sz="2400" dirty="0" smtClean="0">
                <a:latin typeface="Arial" panose="020B0604020202020204" pitchFamily="34" charset="0"/>
                <a:cs typeface="Arial" panose="020B0604020202020204" pitchFamily="34" charset="0"/>
              </a:rPr>
              <a:t>For older children, following rules related to groups or interacting with others</a:t>
            </a:r>
          </a:p>
          <a:p>
            <a:pPr eaLnBrk="1" hangingPunct="1">
              <a:lnSpc>
                <a:spcPct val="90000"/>
              </a:lnSpc>
            </a:pPr>
            <a:r>
              <a:rPr lang="en-US" sz="2800" dirty="0" smtClean="0">
                <a:latin typeface="Arial" panose="020B0604020202020204" pitchFamily="34" charset="0"/>
                <a:cs typeface="Arial" panose="020B0604020202020204" pitchFamily="34" charset="0"/>
              </a:rPr>
              <a:t>Includes areas like:</a:t>
            </a:r>
          </a:p>
          <a:p>
            <a:pPr lvl="1" eaLnBrk="1" hangingPunct="1">
              <a:lnSpc>
                <a:spcPct val="90000"/>
              </a:lnSpc>
            </a:pPr>
            <a:r>
              <a:rPr lang="en-US" sz="2400" dirty="0" smtClean="0">
                <a:latin typeface="Arial" panose="020B0604020202020204" pitchFamily="34" charset="0"/>
                <a:cs typeface="Arial" panose="020B0604020202020204" pitchFamily="34" charset="0"/>
              </a:rPr>
              <a:t>Attachment/separation/autonomy</a:t>
            </a:r>
          </a:p>
          <a:p>
            <a:pPr lvl="1" eaLnBrk="1" hangingPunct="1">
              <a:lnSpc>
                <a:spcPct val="90000"/>
              </a:lnSpc>
            </a:pPr>
            <a:r>
              <a:rPr lang="en-US" sz="2400" dirty="0" smtClean="0">
                <a:latin typeface="Arial" panose="020B0604020202020204" pitchFamily="34" charset="0"/>
                <a:cs typeface="Arial" panose="020B0604020202020204" pitchFamily="34" charset="0"/>
              </a:rPr>
              <a:t>Expressing emotions and feelings</a:t>
            </a:r>
          </a:p>
          <a:p>
            <a:pPr lvl="1" eaLnBrk="1" hangingPunct="1">
              <a:lnSpc>
                <a:spcPct val="90000"/>
              </a:lnSpc>
            </a:pPr>
            <a:r>
              <a:rPr lang="en-US" sz="2400" dirty="0" smtClean="0">
                <a:latin typeface="Arial" panose="020B0604020202020204" pitchFamily="34" charset="0"/>
                <a:cs typeface="Arial" panose="020B0604020202020204" pitchFamily="34" charset="0"/>
              </a:rPr>
              <a:t>Learning social rules and expectations</a:t>
            </a:r>
          </a:p>
          <a:p>
            <a:pPr lvl="1" eaLnBrk="1" hangingPunct="1">
              <a:lnSpc>
                <a:spcPct val="90000"/>
              </a:lnSpc>
            </a:pPr>
            <a:r>
              <a:rPr lang="en-US" sz="2400" dirty="0" smtClean="0">
                <a:latin typeface="Arial" panose="020B0604020202020204" pitchFamily="34" charset="0"/>
                <a:cs typeface="Arial" panose="020B0604020202020204" pitchFamily="34" charset="0"/>
              </a:rPr>
              <a:t>Social interactions and pla</a:t>
            </a:r>
            <a:r>
              <a:rPr lang="en-US" dirty="0" smtClean="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57279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071&quot;&gt;&lt;property id=&quot;20148&quot; value=&quot;5&quot;/&gt;&lt;property id=&quot;20300&quot; value=&quot;Slide 1 - &amp;quot;What Practitioners Need to Know about Measuring EI and ECSE Outcomes &amp;quot;&quot;/&gt;&lt;property id=&quot;20307&quot; value=&quot;257&quot;/&gt;&lt;/object&gt;&lt;object type=&quot;3&quot; unique_id=&quot;16072&quot;&gt;&lt;property id=&quot;20148&quot; value=&quot;5&quot;/&gt;&lt;property id=&quot;20300&quot; value=&quot;Slide 2 - &amp;quot;Objectives&amp;quot;&quot;/&gt;&lt;property id=&quot;20307&quot; value=&quot;261&quot;/&gt;&lt;/object&gt;&lt;object type=&quot;3&quot; unique_id=&quot;16073&quot;&gt;&lt;property id=&quot;20148&quot; value=&quot;5&quot;/&gt;&lt;property id=&quot;20300&quot; value=&quot;Slide 15 - &amp;quot;State Approaches &amp;#x0D;&amp;#x0A;to Measuring Child Outcomes – 2012-13&amp;quot;&quot;/&gt;&lt;property id=&quot;20307&quot; value=&quot;262&quot;/&gt;&lt;/object&gt;&lt;object type=&quot;3&quot; unique_id=&quot;16074&quot;&gt;&lt;property id=&quot;20148&quot; value=&quot;5&quot;/&gt;&lt;property id=&quot;20300&quot; value=&quot;Slide 16 - &amp;quot;Method for &amp;#x0D;&amp;#x0A;Calculating National Estimates&amp;quot;&quot;/&gt;&lt;property id=&quot;20307&quot; value=&quot;264&quot;/&gt;&lt;/object&gt;&lt;object type=&quot;3&quot; unique_id=&quot;16075&quot;&gt;&lt;property id=&quot;20148&quot; value=&quot;5&quot;/&gt;&lt;property id=&quot;20300&quot; value=&quot;Slide 17 - &amp;quot;Number of States that Met Criteria &amp;#x0D;&amp;#x0A;for Inclusion in the National Analysis&amp;quot;&quot;/&gt;&lt;property id=&quot;20307&quot; value=&quot;265&quot;/&gt;&lt;/object&gt;&lt;object type=&quot;3&quot; unique_id=&quot;16078&quot;&gt;&lt;property id=&quot;20148&quot; value=&quot;5&quot;/&gt;&lt;property id=&quot;20300&quot; value=&quot;Slide 18&quot;/&gt;&lt;property id=&quot;20307&quot; value=&quot;305&quot;/&gt;&lt;/object&gt;&lt;object type=&quot;3&quot; unique_id=&quot;16079&quot;&gt;&lt;property id=&quot;20148&quot; value=&quot;5&quot;/&gt;&lt;property id=&quot;20300&quot; value=&quot;Slide 19&quot;/&gt;&lt;property id=&quot;20307&quot; value=&quot;306&quot;/&gt;&lt;/object&gt;&lt;object type=&quot;3&quot; unique_id=&quot;16080&quot;&gt;&lt;property id=&quot;20148&quot; value=&quot;5&quot;/&gt;&lt;property id=&quot;20300&quot; value=&quot;Slide 20&quot;/&gt;&lt;property id=&quot;20307&quot; value=&quot;270&quot;/&gt;&lt;/object&gt;&lt;object type=&quot;3&quot; unique_id=&quot;16081&quot;&gt;&lt;property id=&quot;20148&quot; value=&quot;5&quot;/&gt;&lt;property id=&quot;20300&quot; value=&quot;Slide 21&quot;/&gt;&lt;property id=&quot;20307&quot; value=&quot;271&quot;/&gt;&lt;/object&gt;&lt;object type=&quot;3&quot; unique_id=&quot;16082&quot;&gt;&lt;property id=&quot;20148&quot; value=&quot;5&quot;/&gt;&lt;property id=&quot;20300&quot; value=&quot;Slide 23 - &amp;quot;What We See&amp;quot;&quot;/&gt;&lt;property id=&quot;20307&quot; value=&quot;272&quot;/&gt;&lt;/object&gt;&lt;object type=&quot;3&quot; unique_id=&quot;16083&quot;&gt;&lt;property id=&quot;20148&quot; value=&quot;5&quot;/&gt;&lt;property id=&quot;20300&quot; value=&quot;Slide 40 - &amp;quot;Current Emphasis of State Requests for Technical Assistance&amp;quot;&quot;/&gt;&lt;property id=&quot;20307&quot; value=&quot;273&quot;/&gt;&lt;/object&gt;&lt;object type=&quot;3&quot; unique_id=&quot;16084&quot;&gt;&lt;property id=&quot;20148&quot; value=&quot;5&quot;/&gt;&lt;property id=&quot;20300&quot; value=&quot;Slide 27 - &amp;quot;Part C: Percent of States by Completeness of Child Outcomes Data*&amp;quot;&quot;/&gt;&lt;property id=&quot;20307&quot; value=&quot;274&quot;/&gt;&lt;/object&gt;&lt;object type=&quot;3&quot; unique_id=&quot;16085&quot;&gt;&lt;property id=&quot;20148&quot; value=&quot;5&quot;/&gt;&lt;property id=&quot;20300&quot; value=&quot;Slide 28 - &amp;quot;Part B Preschool: Percent of States by Completeness of Child Outcomes Data*&amp;quot;&quot;/&gt;&lt;property id=&quot;20307&quot; value=&quot;275&quot;/&gt;&lt;/object&gt;&lt;object type=&quot;3&quot; unique_id=&quot;16086&quot;&gt;&lt;property id=&quot;20148&quot; value=&quot;5&quot;/&gt;&lt;property id=&quot;20300&quot; value=&quot;Slide 24 - &amp;quot;State Level Variation and Patterns&amp;quot;&quot;/&gt;&lt;property id=&quot;20307&quot; value=&quot;276&quot;/&gt;&lt;/object&gt;&lt;object type=&quot;3&quot; unique_id=&quot;16091&quot;&gt;&lt;property id=&quot;20148&quot; value=&quot;5&quot;/&gt;&lt;property id=&quot;20300&quot; value=&quot;Slide 29 - &amp;quot;Part C:  Exited within Age Expectations by State Percent of Exiters Not Eligible for Part B* 2012-13  - All States&quot;/&gt;&lt;property id=&quot;20307&quot; value=&quot;282&quot;/&gt;&lt;/object&gt;&lt;object type=&quot;3&quot; unique_id=&quot;16092&quot;&gt;&lt;property id=&quot;20148&quot; value=&quot;5&quot;/&gt;&lt;property id=&quot;20300&quot; value=&quot;Slide 30 - &amp;quot;Part C: Average Percentage Who Exited within Age Expectations by State Percent Served*, 2012-13 – All States&amp;quot;&quot;/&gt;&lt;property id=&quot;20307&quot; value=&quot;283&quot;/&gt;&lt;/object&gt;&lt;object type=&quot;3&quot; unique_id=&quot;16094&quot;&gt;&lt;property id=&quot;20148&quot; value=&quot;5&quot;/&gt;&lt;property id=&quot;20300&quot; value=&quot;Slide 31 - &amp;quot;Part B Preschool: Average Percentage Who Exited within Age Expectations by State Percent Served, 2012-13,  All Sta&quot;/&gt;&lt;property id=&quot;20307&quot; value=&quot;285&quot;/&gt;&lt;/object&gt;&lt;object type=&quot;3&quot; unique_id=&quot;16095&quot;&gt;&lt;property id=&quot;20148&quot; value=&quot;5&quot;/&gt;&lt;property id=&quot;20300&quot; value=&quot;Slide 33 - &amp;quot;How States Are Using Outcomes Data&amp;quot;&quot;/&gt;&lt;property id=&quot;20307&quot; value=&quot;292&quot;/&gt;&lt;/object&gt;&lt;object type=&quot;3&quot; unique_id=&quot;16106&quot;&gt;&lt;property id=&quot;20148&quot; value=&quot;5&quot;/&gt;&lt;property id=&quot;20300&quot; value=&quot;Slide 46 - &amp;quot;Questions?&amp;quot;&quot;/&gt;&lt;property id=&quot;20307&quot; value=&quot;304&quot;/&gt;&lt;/object&gt;&lt;object type=&quot;3&quot; unique_id=&quot;16112&quot;&gt;&lt;property id=&quot;20148&quot; value=&quot;5&quot;/&gt;&lt;property id=&quot;20300&quot; value=&quot;Slide 47&quot;/&gt;&lt;property id=&quot;20307&quot; value=&quot;302&quot;/&gt;&lt;/object&gt;&lt;object type=&quot;3&quot; unique_id=&quot;16951&quot;&gt;&lt;property id=&quot;20148&quot; value=&quot;5&quot;/&gt;&lt;property id=&quot;20300&quot; value=&quot;Slide 3 - &amp;quot;General Background&amp;quot;&quot;/&gt;&lt;property id=&quot;20307&quot; value=&quot;313&quot;/&gt;&lt;/object&gt;&lt;object type=&quot;3&quot; unique_id=&quot;16952&quot;&gt;&lt;property id=&quot;20148&quot; value=&quot;5&quot;/&gt;&lt;property id=&quot;20300&quot; value=&quot;Slide 4 - &amp;quot;Outcomes and Federal Funding&amp;quot;&quot;/&gt;&lt;property id=&quot;20307&quot; value=&quot;312&quot;/&gt;&lt;/object&gt;&lt;object type=&quot;3&quot; unique_id=&quot;17329&quot;&gt;&lt;property id=&quot;20148&quot; value=&quot;5&quot;/&gt;&lt;property id=&quot;20300&quot; value=&quot;Slide 5 - &amp;quot;Ultimate Goal for EI and ECSE &amp;quot;&quot;/&gt;&lt;property id=&quot;20307&quot; value=&quot;315&quot;/&gt;&lt;/object&gt;&lt;object type=&quot;3&quot; unique_id=&quot;17331&quot;&gt;&lt;property id=&quot;20148&quot; value=&quot;5&quot;/&gt;&lt;property id=&quot;20300&quot; value=&quot;Slide 6 - &amp;quot;Three Child Outcomes&amp;quot;&quot;/&gt;&lt;property id=&quot;20307&quot; value=&quot;317&quot;/&gt;&lt;/object&gt;&lt;object type=&quot;3&quot; unique_id=&quot;17332&quot;&gt;&lt;property id=&quot;20148&quot; value=&quot;5&quot;/&gt;&lt;property id=&quot;20300&quot; value=&quot;Slide 7 - &amp;quot;Child Outcomes Step by Step&amp;quot;&quot;/&gt;&lt;property id=&quot;20307&quot; value=&quot;318&quot;/&gt;&lt;/object&gt;&lt;object type=&quot;3&quot; unique_id=&quot;17435&quot;&gt;&lt;property id=&quot;20148&quot; value=&quot;5&quot;/&gt;&lt;property id=&quot;20300&quot; value=&quot;Slide 8 - &amp;quot;Outcomes Are Functional&amp;quot;&quot;/&gt;&lt;property id=&quot;20307&quot; value=&quot;319&quot;/&gt;&lt;/object&gt;&lt;object type=&quot;3&quot; unique_id=&quot;17436&quot;&gt;&lt;property id=&quot;20148&quot; value=&quot;5&quot;/&gt;&lt;property id=&quot;20300&quot; value=&quot;Slide 9 - &amp;quot;Children Have Positive &amp;#x0D;&amp;#x0A;Social Relationships &amp;quot;&quot;/&gt;&lt;property id=&quot;20307&quot; value=&quot;320&quot;/&gt;&lt;/object&gt;&lt;object type=&quot;3&quot; unique_id=&quot;17437&quot;&gt;&lt;property id=&quot;20148&quot; value=&quot;5&quot;/&gt;&lt;property id=&quot;20300&quot; value=&quot;Slide 10 - &amp;quot;Children Acquire and Use Knowledge and Skills &amp;quot;&quot;/&gt;&lt;property id=&quot;20307&quot; value=&quot;321&quot;/&gt;&lt;/object&gt;&lt;object type=&quot;3&quot; unique_id=&quot;17438&quot;&gt;&lt;property id=&quot;20148&quot; value=&quot;5&quot;/&gt;&lt;property id=&quot;20300&quot; value=&quot;Slide 11 - &amp;quot;Children Take Appropriate Action &amp;#x0D;&amp;#x0A;to Meet Their Needs &amp;quot;&quot;/&gt;&lt;property id=&quot;20307&quot; value=&quot;322&quot;/&gt;&lt;/object&gt;&lt;object type=&quot;3&quot; unique_id=&quot;17439&quot;&gt;&lt;property id=&quot;20148&quot; value=&quot;5&quot;/&gt;&lt;property id=&quot;20300&quot; value=&quot;Slide 12 - &amp;quot;OSEP Reporting Categories&amp;#x0D;&amp;#x0A;&amp;#x0D;&amp;#x0A;&amp;quot;&quot;/&gt;&lt;property id=&quot;20307&quot; value=&quot;323&quot;/&gt;&lt;/object&gt;&lt;object type=&quot;3&quot; unique_id=&quot;17440&quot;&gt;&lt;property id=&quot;20148&quot; value=&quot;5&quot;/&gt;&lt;property id=&quot;20300&quot; value=&quot;Slide 13&quot;/&gt;&lt;property id=&quot;20307&quot; value=&quot;324&quot;/&gt;&lt;/object&gt;&lt;object type=&quot;3&quot; unique_id=&quot;17554&quot;&gt;&lt;property id=&quot;20148&quot; value=&quot;5&quot;/&gt;&lt;property id=&quot;20300&quot; value=&quot;Slide 14 - &amp;quot;      The Summary Statements&amp;quot;&quot;/&gt;&lt;property id=&quot;20307&quot; value=&quot;325&quot;/&gt;&lt;/object&gt;&lt;object type=&quot;3&quot; unique_id=&quot;17946&quot;&gt;&lt;property id=&quot;20148&quot; value=&quot;5&quot;/&gt;&lt;property id=&quot;20300&quot; value=&quot;Slide 25&quot;/&gt;&lt;property id=&quot;20307&quot; value=&quot;326&quot;/&gt;&lt;/object&gt;&lt;object type=&quot;3&quot; unique_id=&quot;17947&quot;&gt;&lt;property id=&quot;20148&quot; value=&quot;5&quot;/&gt;&lt;property id=&quot;20300&quot; value=&quot;Slide 26&quot;/&gt;&lt;property id=&quot;20307&quot; value=&quot;328&quot;/&gt;&lt;/object&gt;&lt;object type=&quot;3&quot; unique_id=&quot;18471&quot;&gt;&lt;property id=&quot;20148&quot; value=&quot;5&quot;/&gt;&lt;property id=&quot;20300&quot; value=&quot;Slide 34 - &amp;quot;What is the SSIP? &amp;quot;&quot;/&gt;&lt;property id=&quot;20307&quot; value=&quot;329&quot;/&gt;&lt;/object&gt;&lt;object type=&quot;3&quot; unique_id=&quot;18472&quot;&gt;&lt;property id=&quot;20148&quot; value=&quot;5&quot;/&gt;&lt;property id=&quot;20300&quot; value=&quot;Slide 35 - &amp;quot;Who has to develop an SSIP?&amp;quot;&quot;/&gt;&lt;property id=&quot;20307&quot; value=&quot;330&quot;/&gt;&lt;/object&gt;&lt;object type=&quot;3&quot; unique_id=&quot;18473&quot;&gt;&lt;property id=&quot;20148&quot; value=&quot;5&quot;/&gt;&lt;property id=&quot;20300&quot; value=&quot;Slide 36&quot;/&gt;&lt;property id=&quot;20307&quot; value=&quot;331&quot;/&gt;&lt;/object&gt;&lt;object type=&quot;3&quot; unique_id=&quot;18474&quot;&gt;&lt;property id=&quot;20148&quot; value=&quot;5&quot;/&gt;&lt;property id=&quot;20300&quot; value=&quot;Slide 37 - &amp;quot;Data Analysis - requirements&amp;quot;&quot;/&gt;&lt;property id=&quot;20307&quot; value=&quot;332&quot;/&gt;&lt;/object&gt;&lt;object type=&quot;3&quot; unique_id=&quot;18475&quot;&gt;&lt;property id=&quot;20148&quot; value=&quot;5&quot;/&gt;&lt;property id=&quot;20300&quot; value=&quot;Slide 38 - &amp;quot;Measurable Result - requirements&amp;quot;&quot;/&gt;&lt;property id=&quot;20307&quot; value=&quot;333&quot;/&gt;&lt;/object&gt;&lt;object type=&quot;3&quot; unique_id=&quot;18476&quot;&gt;&lt;property id=&quot;20148&quot; value=&quot;5&quot;/&gt;&lt;property id=&quot;20300&quot; value=&quot;Slide 39 - &amp;quot;What are the potential state identified measureable results (SIMRs) for early childhood? &amp;quot;&quot;/&gt;&lt;property id=&quot;20307&quot; value=&quot;334&quot;/&gt;&lt;/object&gt;&lt;object type=&quot;3&quot; unique_id=&quot;18477&quot;&gt;&lt;property id=&quot;20148&quot; value=&quot;5&quot;/&gt;&lt;property id=&quot;20300&quot; value=&quot;Slide 42 - &amp;quot;How OSEP Will Be Using Outcomes Data&amp;quot;&quot;/&gt;&lt;property id=&quot;20307&quot; value=&quot;336&quot;/&gt;&lt;/object&gt;&lt;object type=&quot;3&quot; unique_id=&quot;18478&quot;&gt;&lt;property id=&quot;20148&quot; value=&quot;5&quot;/&gt;&lt;property id=&quot;20300&quot; value=&quot;Slide 43 - &amp;quot;Results Driven Accountability (RDA)&amp;quot;&quot;/&gt;&lt;property id=&quot;20307&quot; value=&quot;335&quot;/&gt;&lt;/object&gt;&lt;object type=&quot;3&quot; unique_id=&quot;18575&quot;&gt;&lt;property id=&quot;20148&quot; value=&quot;5&quot;/&gt;&lt;property id=&quot;20300&quot; value=&quot;Slide 44 - &amp;quot;Coming soon…&amp;quot;&quot;/&gt;&lt;property id=&quot;20307&quot; value=&quot;338&quot;/&gt;&lt;/object&gt;&lt;object type=&quot;3&quot; unique_id=&quot;18576&quot;&gt;&lt;property id=&quot;20148&quot; value=&quot;5&quot;/&gt;&lt;property id=&quot;20300&quot; value=&quot;Slide 22 - &amp;quot;Inferences?&amp;quot;&quot;/&gt;&lt;property id=&quot;20307&quot; value=&quot;339&quot;/&gt;&lt;/object&gt;&lt;object type=&quot;3&quot; unique_id=&quot;18577&quot;&gt;&lt;property id=&quot;20148&quot; value=&quot;5&quot;/&gt;&lt;property id=&quot;20300&quot; value=&quot;Slide 32 - &amp;quot;Inferences again?&amp;quot;&quot;/&gt;&lt;property id=&quot;20307&quot; value=&quot;340&quot;/&gt;&lt;/object&gt;&lt;object type=&quot;3&quot; unique_id=&quot;18578&quot;&gt;&lt;property id=&quot;20148&quot; value=&quot;5&quot;/&gt;&lt;property id=&quot;20300&quot; value=&quot;Slide 41 - &amp;quot;Your experience with your state’s SSIP?&amp;quot;&quot;/&gt;&lt;property id=&quot;20307&quot; value=&quot;341&quot;/&gt;&lt;/object&gt;&lt;object type=&quot;3&quot; unique_id=&quot;18579&quot;&gt;&lt;property id=&quot;20148&quot; value=&quot;5&quot;/&gt;&lt;property id=&quot;20300&quot; value=&quot;Slide 45 - &amp;quot;Using child outcomes for accountability&amp;quot;&quot;/&gt;&lt;property id=&quot;20307&quot; value=&quot;342&quot;/&gt;&lt;/object&gt;&lt;/object&gt;&lt;/object&gt;&lt;/database&gt;"/>
  <p:tag name="SECTOMILLISECCONVERTED" val="1"/>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14699</TotalTime>
  <Words>3355</Words>
  <Application>Microsoft Office PowerPoint</Application>
  <PresentationFormat>On-screen Show (4:3)</PresentationFormat>
  <Paragraphs>373</Paragraphs>
  <Slides>48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1_Office Theme</vt:lpstr>
      <vt:lpstr>Chart</vt:lpstr>
      <vt:lpstr>What Practitioners Need to Know about Measuring EI and ECSE Outcomes </vt:lpstr>
      <vt:lpstr>Objectives</vt:lpstr>
      <vt:lpstr>General Background</vt:lpstr>
      <vt:lpstr>Outcomes and Federal Funding</vt:lpstr>
      <vt:lpstr>Ultimate Goal for EI and ECSE </vt:lpstr>
      <vt:lpstr>Three Child Outcomes</vt:lpstr>
      <vt:lpstr>Child Outcomes Step by Step</vt:lpstr>
      <vt:lpstr>Outcomes Are Functional</vt:lpstr>
      <vt:lpstr>Children Have Positive  Social Relationships </vt:lpstr>
      <vt:lpstr>Children Acquire and Use Knowledge and Skills </vt:lpstr>
      <vt:lpstr>Children Take Appropriate Action  to Meet Their Needs </vt:lpstr>
      <vt:lpstr>OSEP Reporting Categories  </vt:lpstr>
      <vt:lpstr>PowerPoint Presentation</vt:lpstr>
      <vt:lpstr>      The Summary Statements</vt:lpstr>
      <vt:lpstr>State Approaches  to Measuring Child Outcomes – 2012-13</vt:lpstr>
      <vt:lpstr>Method for  Calculating National Estimates</vt:lpstr>
      <vt:lpstr>Number of States that Met Criteria  for Inclusion in the National Analysis</vt:lpstr>
      <vt:lpstr>PowerPoint Presentation</vt:lpstr>
      <vt:lpstr>PowerPoint Presentation</vt:lpstr>
      <vt:lpstr>PowerPoint Presentation</vt:lpstr>
      <vt:lpstr>PowerPoint Presentation</vt:lpstr>
      <vt:lpstr>Inferences?</vt:lpstr>
      <vt:lpstr>What We See</vt:lpstr>
      <vt:lpstr>State Level Variation and Patterns</vt:lpstr>
      <vt:lpstr>PowerPoint Presentation</vt:lpstr>
      <vt:lpstr>PowerPoint Presentation</vt:lpstr>
      <vt:lpstr>Part C: Percent of States by Completeness of Child Outcomes Data*</vt:lpstr>
      <vt:lpstr>Part B Preschool: Percent of States by Completeness of Child Outcomes Data*</vt:lpstr>
      <vt:lpstr>Part C:  Exited within Age Expectations by State Percent of Exiters Not Eligible for Part B* 2012-13  - All States </vt:lpstr>
      <vt:lpstr>Part C: Average Percentage Who Exited within Age Expectations by State Percent Served*, 2012-13 – All States</vt:lpstr>
      <vt:lpstr>Part B Preschool: Average Percentage Who Exited within Age Expectations by State Percent Served, 2012-13,  All States</vt:lpstr>
      <vt:lpstr>Inferences again?</vt:lpstr>
      <vt:lpstr>How States Are Using Outcomes Data</vt:lpstr>
      <vt:lpstr>What is the SSIP? </vt:lpstr>
      <vt:lpstr>Who has to develop an SSIP?</vt:lpstr>
      <vt:lpstr>PowerPoint Presentation</vt:lpstr>
      <vt:lpstr>Data Analysis - requirements</vt:lpstr>
      <vt:lpstr>Measurable Result - requirements</vt:lpstr>
      <vt:lpstr>What are the potential state identified measureable results (SIMRs) for early childhood? </vt:lpstr>
      <vt:lpstr>Current Emphasis of State Requests for Technical Assistance</vt:lpstr>
      <vt:lpstr>Your experience with your state’s SSIP?</vt:lpstr>
      <vt:lpstr>How OSEP Will Be Using Outcomes Data</vt:lpstr>
      <vt:lpstr>Results Driven Accountability (RDA)</vt:lpstr>
      <vt:lpstr>Coming soon…</vt:lpstr>
      <vt:lpstr>Using child outcomes for accountability</vt:lpstr>
      <vt:lpstr>Questions?</vt:lpstr>
      <vt:lpstr>PowerPoint Presentation</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Practitioners Need to Know about Measuring EI and ECSE Outcomes</dc:title>
  <dc:subject>EI and ECSE Outcomes</dc:subject>
  <dc:creator>Kathleen Hebbeler and Lynne Khan</dc:creator>
  <cp:keywords>Early intervention, ECSE, Accountability, Part B, Part C</cp:keywords>
  <cp:lastModifiedBy>Katie Kaattari</cp:lastModifiedBy>
  <cp:revision>865</cp:revision>
  <dcterms:created xsi:type="dcterms:W3CDTF">2011-03-23T13:50:48Z</dcterms:created>
  <dcterms:modified xsi:type="dcterms:W3CDTF">2014-11-07T19:20:41Z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