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6.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33"/>
  </p:notesMasterIdLst>
  <p:handoutMasterIdLst>
    <p:handoutMasterId r:id="rId34"/>
  </p:handoutMasterIdLst>
  <p:sldIdLst>
    <p:sldId id="258" r:id="rId3"/>
    <p:sldId id="360" r:id="rId4"/>
    <p:sldId id="333" r:id="rId5"/>
    <p:sldId id="335" r:id="rId6"/>
    <p:sldId id="336" r:id="rId7"/>
    <p:sldId id="359" r:id="rId8"/>
    <p:sldId id="343" r:id="rId9"/>
    <p:sldId id="344" r:id="rId10"/>
    <p:sldId id="346" r:id="rId11"/>
    <p:sldId id="345" r:id="rId12"/>
    <p:sldId id="351" r:id="rId13"/>
    <p:sldId id="361" r:id="rId14"/>
    <p:sldId id="347" r:id="rId15"/>
    <p:sldId id="349" r:id="rId16"/>
    <p:sldId id="362" r:id="rId17"/>
    <p:sldId id="267" r:id="rId18"/>
    <p:sldId id="363" r:id="rId19"/>
    <p:sldId id="364" r:id="rId20"/>
    <p:sldId id="260" r:id="rId21"/>
    <p:sldId id="330" r:id="rId22"/>
    <p:sldId id="331" r:id="rId23"/>
    <p:sldId id="332" r:id="rId24"/>
    <p:sldId id="285" r:id="rId25"/>
    <p:sldId id="298" r:id="rId26"/>
    <p:sldId id="355" r:id="rId27"/>
    <p:sldId id="357" r:id="rId28"/>
    <p:sldId id="358" r:id="rId29"/>
    <p:sldId id="354" r:id="rId30"/>
    <p:sldId id="295" r:id="rId31"/>
    <p:sldId id="356" r:id="rId32"/>
  </p:sldIdLst>
  <p:sldSz cx="9144000" cy="6858000" type="screen4x3"/>
  <p:notesSz cx="7010400" cy="92964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ssy Cochenour" initials="MC" lastIdx="16" clrIdx="0">
    <p:extLst/>
  </p:cmAuthor>
  <p:cmAuthor id="2" name="Dona Spiker" initials="D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B54A"/>
    <a:srgbClr val="008000"/>
    <a:srgbClr val="154578"/>
    <a:srgbClr val="007434"/>
    <a:srgbClr val="B6E8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32" autoAdjust="0"/>
    <p:restoredTop sz="53142" autoAdjust="0"/>
  </p:normalViewPr>
  <p:slideViewPr>
    <p:cSldViewPr>
      <p:cViewPr>
        <p:scale>
          <a:sx n="60" d="100"/>
          <a:sy n="60" d="100"/>
        </p:scale>
        <p:origin x="-864" y="-150"/>
      </p:cViewPr>
      <p:guideLst>
        <p:guide orient="horz" pos="2160"/>
        <p:guide pos="2880"/>
      </p:guideLst>
    </p:cSldViewPr>
  </p:slideViewPr>
  <p:notesTextViewPr>
    <p:cViewPr>
      <p:scale>
        <a:sx n="1" d="1"/>
        <a:sy n="1" d="1"/>
      </p:scale>
      <p:origin x="0" y="0"/>
    </p:cViewPr>
  </p:notesTextViewPr>
  <p:sorterViewPr>
    <p:cViewPr>
      <p:scale>
        <a:sx n="90" d="100"/>
        <a:sy n="90" d="100"/>
      </p:scale>
      <p:origin x="0" y="0"/>
    </p:cViewPr>
  </p:sorterViewPr>
  <p:notesViewPr>
    <p:cSldViewPr>
      <p:cViewPr>
        <p:scale>
          <a:sx n="100" d="100"/>
          <a:sy n="100" d="100"/>
        </p:scale>
        <p:origin x="-1902"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oleObject" Target="file:///\\policy4\ORG%20653\Projects\CURRENT%20PROJECTS\DaSy%20-%20EC%20TA%20Data%20Center%20%20(P21590)\Needs%20Assessment\Data\DaSy%20charts%20082213.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Sheet1!$B$1</c:f>
              <c:strCache>
                <c:ptCount val="1"/>
                <c:pt idx="0">
                  <c:v>Yes</c:v>
                </c:pt>
              </c:strCache>
            </c:strRef>
          </c:tx>
          <c:spPr>
            <a:solidFill>
              <a:srgbClr val="39B54A"/>
            </a:solidFill>
            <a:ln>
              <a:solidFill>
                <a:schemeClr val="tx1"/>
              </a:solidFill>
            </a:ln>
          </c:spPr>
          <c:invertIfNegative val="0"/>
          <c:dLbls>
            <c:spPr>
              <a:noFill/>
              <a:ln>
                <a:noFill/>
              </a:ln>
              <a:effectLst/>
            </c:spPr>
            <c:txPr>
              <a:bodyPr/>
              <a:lstStyle/>
              <a:p>
                <a:pPr>
                  <a:defRPr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Workforce
General Ed Teacher</c:v>
                </c:pt>
                <c:pt idx="1">
                  <c:v>Workforce
Related Services</c:v>
                </c:pt>
                <c:pt idx="2">
                  <c:v>Workforce
Special Ed Teacher</c:v>
                </c:pt>
                <c:pt idx="3">
                  <c:v>Workforce
EI Provider</c:v>
                </c:pt>
                <c:pt idx="4">
                  <c:v>Program</c:v>
                </c:pt>
                <c:pt idx="5">
                  <c:v>Child</c:v>
                </c:pt>
              </c:strCache>
            </c:strRef>
          </c:cat>
          <c:val>
            <c:numRef>
              <c:f>Sheet1!$B$2:$B$7</c:f>
              <c:numCache>
                <c:formatCode>General</c:formatCode>
                <c:ptCount val="6"/>
                <c:pt idx="3" formatCode="0%">
                  <c:v>0.65400000000000003</c:v>
                </c:pt>
                <c:pt idx="4" formatCode="0%">
                  <c:v>0.28799999999999998</c:v>
                </c:pt>
                <c:pt idx="5" formatCode="0%">
                  <c:v>0.94199999999999995</c:v>
                </c:pt>
              </c:numCache>
            </c:numRef>
          </c:val>
        </c:ser>
        <c:ser>
          <c:idx val="1"/>
          <c:order val="1"/>
          <c:tx>
            <c:strRef>
              <c:f>Sheet1!$C$1</c:f>
              <c:strCache>
                <c:ptCount val="1"/>
                <c:pt idx="0">
                  <c:v>No</c:v>
                </c:pt>
              </c:strCache>
            </c:strRef>
          </c:tx>
          <c:spPr>
            <a:solidFill>
              <a:srgbClr val="154578"/>
            </a:solidFill>
            <a:ln>
              <a:solidFill>
                <a:schemeClr val="tx1"/>
              </a:solidFill>
            </a:ln>
          </c:spPr>
          <c:invertIfNegative val="0"/>
          <c:dLbls>
            <c:spPr>
              <a:noFill/>
              <a:ln>
                <a:noFill/>
              </a:ln>
              <a:effectLst/>
            </c:spPr>
            <c:txPr>
              <a:bodyPr/>
              <a:lstStyle/>
              <a:p>
                <a:pPr>
                  <a:defRPr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Workforce
General Ed Teacher</c:v>
                </c:pt>
                <c:pt idx="1">
                  <c:v>Workforce
Related Services</c:v>
                </c:pt>
                <c:pt idx="2">
                  <c:v>Workforce
Special Ed Teacher</c:v>
                </c:pt>
                <c:pt idx="3">
                  <c:v>Workforce
EI Provider</c:v>
                </c:pt>
                <c:pt idx="4">
                  <c:v>Program</c:v>
                </c:pt>
                <c:pt idx="5">
                  <c:v>Child</c:v>
                </c:pt>
              </c:strCache>
            </c:strRef>
          </c:cat>
          <c:val>
            <c:numRef>
              <c:f>Sheet1!$C$2:$C$7</c:f>
              <c:numCache>
                <c:formatCode>General</c:formatCode>
                <c:ptCount val="6"/>
                <c:pt idx="3" formatCode="0%">
                  <c:v>0.28799999999999998</c:v>
                </c:pt>
                <c:pt idx="4" formatCode="0%">
                  <c:v>0.65400000000000003</c:v>
                </c:pt>
                <c:pt idx="5" formatCode="0%">
                  <c:v>0</c:v>
                </c:pt>
              </c:numCache>
            </c:numRef>
          </c:val>
        </c:ser>
        <c:ser>
          <c:idx val="2"/>
          <c:order val="2"/>
          <c:tx>
            <c:strRef>
              <c:f>Sheet1!$D$1</c:f>
              <c:strCache>
                <c:ptCount val="1"/>
                <c:pt idx="0">
                  <c:v>Data Not Provided</c:v>
                </c:pt>
              </c:strCache>
            </c:strRef>
          </c:tx>
          <c:spPr>
            <a:solidFill>
              <a:schemeClr val="bg1">
                <a:lumMod val="75000"/>
              </a:schemeClr>
            </a:solidFill>
            <a:ln>
              <a:solidFill>
                <a:schemeClr val="tx1"/>
              </a:solidFill>
            </a:ln>
          </c:spPr>
          <c:invertIfNegative val="0"/>
          <c:cat>
            <c:strRef>
              <c:f>Sheet1!$A$2:$A$7</c:f>
              <c:strCache>
                <c:ptCount val="6"/>
                <c:pt idx="0">
                  <c:v>Workforce
General Ed Teacher</c:v>
                </c:pt>
                <c:pt idx="1">
                  <c:v>Workforce
Related Services</c:v>
                </c:pt>
                <c:pt idx="2">
                  <c:v>Workforce
Special Ed Teacher</c:v>
                </c:pt>
                <c:pt idx="3">
                  <c:v>Workforce
EI Provider</c:v>
                </c:pt>
                <c:pt idx="4">
                  <c:v>Program</c:v>
                </c:pt>
                <c:pt idx="5">
                  <c:v>Child</c:v>
                </c:pt>
              </c:strCache>
            </c:strRef>
          </c:cat>
          <c:val>
            <c:numRef>
              <c:f>Sheet1!$D$2:$D$7</c:f>
              <c:numCache>
                <c:formatCode>General</c:formatCode>
                <c:ptCount val="6"/>
                <c:pt idx="3" formatCode="0%">
                  <c:v>5.8000000000000003E-2</c:v>
                </c:pt>
                <c:pt idx="4" formatCode="0%">
                  <c:v>5.8000000000000003E-2</c:v>
                </c:pt>
                <c:pt idx="5" formatCode="0%">
                  <c:v>5.8000000000000003E-2</c:v>
                </c:pt>
              </c:numCache>
            </c:numRef>
          </c:val>
        </c:ser>
        <c:dLbls>
          <c:showLegendKey val="0"/>
          <c:showVal val="0"/>
          <c:showCatName val="0"/>
          <c:showSerName val="0"/>
          <c:showPercent val="0"/>
          <c:showBubbleSize val="0"/>
        </c:dLbls>
        <c:gapWidth val="150"/>
        <c:overlap val="100"/>
        <c:axId val="96248576"/>
        <c:axId val="96250112"/>
      </c:barChart>
      <c:catAx>
        <c:axId val="96248576"/>
        <c:scaling>
          <c:orientation val="minMax"/>
        </c:scaling>
        <c:delete val="0"/>
        <c:axPos val="l"/>
        <c:numFmt formatCode="General" sourceLinked="0"/>
        <c:majorTickMark val="out"/>
        <c:minorTickMark val="none"/>
        <c:tickLblPos val="nextTo"/>
        <c:crossAx val="96250112"/>
        <c:crosses val="autoZero"/>
        <c:auto val="1"/>
        <c:lblAlgn val="ctr"/>
        <c:lblOffset val="100"/>
        <c:noMultiLvlLbl val="0"/>
      </c:catAx>
      <c:valAx>
        <c:axId val="96250112"/>
        <c:scaling>
          <c:orientation val="minMax"/>
          <c:max val="1"/>
          <c:min val="0"/>
        </c:scaling>
        <c:delete val="0"/>
        <c:axPos val="b"/>
        <c:numFmt formatCode="0%" sourceLinked="1"/>
        <c:majorTickMark val="out"/>
        <c:minorTickMark val="none"/>
        <c:tickLblPos val="nextTo"/>
        <c:crossAx val="96248576"/>
        <c:crosses val="autoZero"/>
        <c:crossBetween val="between"/>
        <c:majorUnit val="0.5"/>
        <c:minorUnit val="0.1"/>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Sheet1!$B$1</c:f>
              <c:strCache>
                <c:ptCount val="1"/>
                <c:pt idx="0">
                  <c:v>Yes</c:v>
                </c:pt>
              </c:strCache>
            </c:strRef>
          </c:tx>
          <c:spPr>
            <a:solidFill>
              <a:srgbClr val="39B54A"/>
            </a:solidFill>
            <a:ln>
              <a:solidFill>
                <a:schemeClr val="tx1"/>
              </a:solidFill>
            </a:ln>
          </c:spPr>
          <c:invertIfNegative val="0"/>
          <c:dLbls>
            <c:spPr>
              <a:noFill/>
              <a:ln>
                <a:noFill/>
              </a:ln>
              <a:effectLst/>
            </c:spPr>
            <c:txPr>
              <a:bodyPr/>
              <a:lstStyle/>
              <a:p>
                <a:pPr>
                  <a:defRPr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Sheet1!$A$2:$A$7</c:f>
              <c:numCache>
                <c:formatCode>General</c:formatCode>
                <c:ptCount val="6"/>
              </c:numCache>
            </c:numRef>
          </c:cat>
          <c:val>
            <c:numRef>
              <c:f>Sheet1!$B$2:$B$7</c:f>
              <c:numCache>
                <c:formatCode>0%</c:formatCode>
                <c:ptCount val="6"/>
                <c:pt idx="0">
                  <c:v>0.71199999999999997</c:v>
                </c:pt>
                <c:pt idx="1">
                  <c:v>0.71199999999999997</c:v>
                </c:pt>
                <c:pt idx="2">
                  <c:v>0.82699999999999996</c:v>
                </c:pt>
                <c:pt idx="4">
                  <c:v>0.40400000000000003</c:v>
                </c:pt>
                <c:pt idx="5">
                  <c:v>0.96199999999999997</c:v>
                </c:pt>
              </c:numCache>
            </c:numRef>
          </c:val>
        </c:ser>
        <c:ser>
          <c:idx val="1"/>
          <c:order val="1"/>
          <c:tx>
            <c:strRef>
              <c:f>Sheet1!$C$1</c:f>
              <c:strCache>
                <c:ptCount val="1"/>
                <c:pt idx="0">
                  <c:v>No</c:v>
                </c:pt>
              </c:strCache>
            </c:strRef>
          </c:tx>
          <c:spPr>
            <a:solidFill>
              <a:srgbClr val="154578"/>
            </a:solidFill>
            <a:ln>
              <a:solidFill>
                <a:schemeClr val="tx1"/>
              </a:solidFill>
            </a:ln>
          </c:spPr>
          <c:invertIfNegative val="0"/>
          <c:dLbls>
            <c:spPr>
              <a:noFill/>
              <a:ln>
                <a:noFill/>
              </a:ln>
              <a:effectLst/>
            </c:spPr>
            <c:txPr>
              <a:bodyPr/>
              <a:lstStyle/>
              <a:p>
                <a:pPr>
                  <a:defRPr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Sheet1!$A$2:$A$7</c:f>
              <c:numCache>
                <c:formatCode>General</c:formatCode>
                <c:ptCount val="6"/>
              </c:numCache>
            </c:numRef>
          </c:cat>
          <c:val>
            <c:numRef>
              <c:f>Sheet1!$C$2:$C$7</c:f>
              <c:numCache>
                <c:formatCode>0%</c:formatCode>
                <c:ptCount val="6"/>
                <c:pt idx="0">
                  <c:v>0.25</c:v>
                </c:pt>
                <c:pt idx="1">
                  <c:v>0.25</c:v>
                </c:pt>
                <c:pt idx="2">
                  <c:v>0.13500000000000001</c:v>
                </c:pt>
                <c:pt idx="4">
                  <c:v>0.55800000000000005</c:v>
                </c:pt>
                <c:pt idx="5">
                  <c:v>0</c:v>
                </c:pt>
              </c:numCache>
            </c:numRef>
          </c:val>
        </c:ser>
        <c:ser>
          <c:idx val="2"/>
          <c:order val="2"/>
          <c:tx>
            <c:strRef>
              <c:f>Sheet1!$D$1</c:f>
              <c:strCache>
                <c:ptCount val="1"/>
                <c:pt idx="0">
                  <c:v>Data not provided</c:v>
                </c:pt>
              </c:strCache>
            </c:strRef>
          </c:tx>
          <c:spPr>
            <a:solidFill>
              <a:schemeClr val="bg1">
                <a:lumMod val="75000"/>
              </a:schemeClr>
            </a:solidFill>
            <a:ln>
              <a:solidFill>
                <a:schemeClr val="tx1"/>
              </a:solidFill>
            </a:ln>
          </c:spPr>
          <c:invertIfNegative val="0"/>
          <c:cat>
            <c:numRef>
              <c:f>Sheet1!$A$2:$A$7</c:f>
              <c:numCache>
                <c:formatCode>General</c:formatCode>
                <c:ptCount val="6"/>
              </c:numCache>
            </c:numRef>
          </c:cat>
          <c:val>
            <c:numRef>
              <c:f>Sheet1!$D$2:$D$7</c:f>
              <c:numCache>
                <c:formatCode>0%</c:formatCode>
                <c:ptCount val="6"/>
                <c:pt idx="0">
                  <c:v>3.7999999999999999E-2</c:v>
                </c:pt>
                <c:pt idx="1">
                  <c:v>3.7999999999999999E-2</c:v>
                </c:pt>
                <c:pt idx="2">
                  <c:v>3.7999999999999999E-2</c:v>
                </c:pt>
                <c:pt idx="4">
                  <c:v>3.7999999999999999E-2</c:v>
                </c:pt>
                <c:pt idx="5">
                  <c:v>3.7999999999999999E-2</c:v>
                </c:pt>
              </c:numCache>
            </c:numRef>
          </c:val>
        </c:ser>
        <c:dLbls>
          <c:showLegendKey val="0"/>
          <c:showVal val="0"/>
          <c:showCatName val="0"/>
          <c:showSerName val="0"/>
          <c:showPercent val="0"/>
          <c:showBubbleSize val="0"/>
        </c:dLbls>
        <c:gapWidth val="150"/>
        <c:overlap val="100"/>
        <c:axId val="96355072"/>
        <c:axId val="96356608"/>
      </c:barChart>
      <c:catAx>
        <c:axId val="96355072"/>
        <c:scaling>
          <c:orientation val="minMax"/>
        </c:scaling>
        <c:delete val="1"/>
        <c:axPos val="l"/>
        <c:numFmt formatCode="General" sourceLinked="1"/>
        <c:majorTickMark val="out"/>
        <c:minorTickMark val="none"/>
        <c:tickLblPos val="nextTo"/>
        <c:crossAx val="96356608"/>
        <c:crosses val="autoZero"/>
        <c:auto val="1"/>
        <c:lblAlgn val="ctr"/>
        <c:lblOffset val="100"/>
        <c:noMultiLvlLbl val="0"/>
      </c:catAx>
      <c:valAx>
        <c:axId val="96356608"/>
        <c:scaling>
          <c:orientation val="minMax"/>
        </c:scaling>
        <c:delete val="0"/>
        <c:axPos val="b"/>
        <c:numFmt formatCode="0%" sourceLinked="1"/>
        <c:majorTickMark val="out"/>
        <c:minorTickMark val="none"/>
        <c:tickLblPos val="nextTo"/>
        <c:crossAx val="9635507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8635174714657"/>
          <c:y val="0.15710980127705601"/>
          <c:w val="0.50858039285281298"/>
          <c:h val="0.73514209626567795"/>
        </c:manualLayout>
      </c:layout>
      <c:pieChart>
        <c:varyColors val="1"/>
        <c:ser>
          <c:idx val="0"/>
          <c:order val="0"/>
          <c:spPr>
            <a:solidFill>
              <a:srgbClr val="006600"/>
            </a:solidFill>
            <a:ln>
              <a:solidFill>
                <a:sysClr val="windowText" lastClr="000000"/>
              </a:solidFill>
            </a:ln>
          </c:spPr>
          <c:dPt>
            <c:idx val="0"/>
            <c:bubble3D val="0"/>
            <c:spPr>
              <a:solidFill>
                <a:srgbClr val="39B54A"/>
              </a:solidFill>
              <a:ln w="6350">
                <a:solidFill>
                  <a:sysClr val="windowText" lastClr="000000"/>
                </a:solidFill>
              </a:ln>
            </c:spPr>
          </c:dPt>
          <c:dPt>
            <c:idx val="1"/>
            <c:bubble3D val="0"/>
            <c:spPr>
              <a:solidFill>
                <a:srgbClr val="B6E8BD"/>
              </a:solidFill>
              <a:ln w="6350" cmpd="sng">
                <a:solidFill>
                  <a:sysClr val="windowText" lastClr="000000"/>
                </a:solidFill>
              </a:ln>
              <a:effectLst>
                <a:outerShdw blurRad="50800" dist="50800" dir="5400000" algn="ctr" rotWithShape="0">
                  <a:sysClr val="window" lastClr="FFFFFF"/>
                </a:outerShdw>
              </a:effectLst>
            </c:spPr>
          </c:dPt>
          <c:dPt>
            <c:idx val="2"/>
            <c:bubble3D val="0"/>
            <c:spPr>
              <a:solidFill>
                <a:srgbClr val="154578"/>
              </a:solidFill>
              <a:ln w="6350">
                <a:solidFill>
                  <a:sysClr val="windowText" lastClr="000000"/>
                </a:solidFill>
              </a:ln>
            </c:spPr>
          </c:dPt>
          <c:dPt>
            <c:idx val="3"/>
            <c:bubble3D val="0"/>
            <c:spPr>
              <a:pattFill prst="dkDnDiag">
                <a:fgClr>
                  <a:srgbClr val="154578"/>
                </a:fgClr>
                <a:bgClr>
                  <a:sysClr val="window" lastClr="FFFFFF"/>
                </a:bgClr>
              </a:pattFill>
              <a:ln w="6350" cmpd="sng">
                <a:solidFill>
                  <a:sysClr val="windowText" lastClr="000000"/>
                </a:solidFill>
              </a:ln>
            </c:spPr>
          </c:dPt>
          <c:dPt>
            <c:idx val="4"/>
            <c:bubble3D val="0"/>
            <c:spPr>
              <a:solidFill>
                <a:sysClr val="window" lastClr="FFFFFF">
                  <a:lumMod val="65000"/>
                </a:sysClr>
              </a:solidFill>
              <a:ln>
                <a:solidFill>
                  <a:sysClr val="windowText" lastClr="000000"/>
                </a:solidFill>
              </a:ln>
            </c:spPr>
          </c:dPt>
          <c:dLbls>
            <c:dLbl>
              <c:idx val="0"/>
              <c:layout>
                <c:manualLayout>
                  <c:x val="5.4295107451053697E-2"/>
                  <c:y val="-3.7262717024445099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ext>
              </c:extLst>
            </c:dLbl>
            <c:dLbl>
              <c:idx val="1"/>
              <c:layout>
                <c:manualLayout>
                  <c:x val="2.6410948631421099E-2"/>
                  <c:y val="4.2963903705585199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ext>
              </c:extLst>
            </c:dLbl>
            <c:dLbl>
              <c:idx val="2"/>
              <c:layout>
                <c:manualLayout>
                  <c:x val="-5.3767361843917699E-2"/>
                  <c:y val="-1.6505905728424E-3"/>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ext>
              </c:extLst>
            </c:dLbl>
            <c:dLbl>
              <c:idx val="3"/>
              <c:layout>
                <c:manualLayout>
                  <c:x val="-4.7283315176977703E-2"/>
                  <c:y val="-4.04305770051323E-2"/>
                </c:manualLayout>
              </c:layout>
              <c:spPr/>
              <c:txPr>
                <a:bodyPr/>
                <a:lstStyle/>
                <a:p>
                  <a:pPr>
                    <a:defRPr sz="1600" baseline="0">
                      <a:solidFill>
                        <a:sysClr val="windowText" lastClr="000000"/>
                      </a:solidFill>
                      <a:latin typeface="Arial" pitchFamily="34" charset="0"/>
                      <a:cs typeface="Arial"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Lst>
            </c:dLbl>
            <c:dLbl>
              <c:idx val="4"/>
              <c:delete val="1"/>
              <c:extLst>
                <c:ext xmlns:c15="http://schemas.microsoft.com/office/drawing/2012/chart" uri="{CE6537A1-D6FC-4f65-9D91-7224C49458BB}"/>
              </c:extLst>
            </c:dLbl>
            <c:spPr>
              <a:noFill/>
              <a:ln>
                <a:noFill/>
              </a:ln>
              <a:effectLst/>
            </c:spPr>
            <c:txPr>
              <a:bodyPr/>
              <a:lstStyle/>
              <a:p>
                <a:pPr>
                  <a:defRPr sz="1600">
                    <a:solidFill>
                      <a:sysClr val="windowText" lastClr="000000"/>
                    </a:solidFill>
                    <a:latin typeface="Arial" pitchFamily="34" charset="0"/>
                    <a:cs typeface="Arial" pitchFamily="34" charset="0"/>
                  </a:defRPr>
                </a:pPr>
                <a:endParaRPr lang="en-US"/>
              </a:p>
            </c:txPr>
            <c:dLblPos val="bestFit"/>
            <c:showLegendKey val="0"/>
            <c:showVal val="0"/>
            <c:showCatName val="1"/>
            <c:showSerName val="0"/>
            <c:showPercent val="1"/>
            <c:showBubbleSize val="0"/>
            <c:separator>, </c:separator>
            <c:showLeaderLines val="1"/>
            <c:extLst>
              <c:ext xmlns:c15="http://schemas.microsoft.com/office/drawing/2012/chart" uri="{CE6537A1-D6FC-4f65-9D91-7224C49458BB}"/>
            </c:extLst>
          </c:dLbls>
          <c:cat>
            <c:strRef>
              <c:f>'C-619 Link'!$B$4:$E$4</c:f>
              <c:strCache>
                <c:ptCount val="4"/>
                <c:pt idx="0">
                  <c:v>Same system</c:v>
                </c:pt>
                <c:pt idx="1">
                  <c:v>Linked systems</c:v>
                </c:pt>
                <c:pt idx="2">
                  <c:v>Not linked</c:v>
                </c:pt>
                <c:pt idx="3">
                  <c:v>C and B did not agree</c:v>
                </c:pt>
              </c:strCache>
            </c:strRef>
          </c:cat>
          <c:val>
            <c:numRef>
              <c:f>'C-619 Link'!$B$5:$E$5</c:f>
              <c:numCache>
                <c:formatCode>0%</c:formatCode>
                <c:ptCount val="4"/>
                <c:pt idx="0">
                  <c:v>0.154</c:v>
                </c:pt>
                <c:pt idx="1">
                  <c:v>0.13500000000000001</c:v>
                </c:pt>
                <c:pt idx="2">
                  <c:v>0.48099999999999998</c:v>
                </c:pt>
                <c:pt idx="3">
                  <c:v>0.23100000000000001</c:v>
                </c:pt>
              </c:numCache>
            </c:numRef>
          </c:val>
        </c:ser>
        <c:dLbls>
          <c:dLblPos val="bestFit"/>
          <c:showLegendKey val="0"/>
          <c:showVal val="0"/>
          <c:showCatName val="1"/>
          <c:showSerName val="0"/>
          <c:showPercent val="1"/>
          <c:showBubbleSize val="0"/>
          <c:showLeaderLines val="1"/>
        </c:dLbls>
        <c:firstSliceAng val="0"/>
      </c:pieChart>
    </c:plotArea>
    <c:plotVisOnly val="1"/>
    <c:dispBlanksAs val="gap"/>
    <c:showDLblsOverMax val="0"/>
  </c:chart>
  <c:spPr>
    <a:noFill/>
    <a:ln>
      <a:noFill/>
    </a:ln>
  </c:sp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C46C913-017E-41CB-BD92-AB72C59CEF84}" type="datetimeFigureOut">
              <a:rPr lang="en-US" smtClean="0"/>
              <a:t>11/5/2014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7C59A4A-947E-4EFF-8543-2566EB51F3D4}" type="slidenum">
              <a:rPr lang="en-US" smtClean="0"/>
              <a:t>‹#›</a:t>
            </a:fld>
            <a:endParaRPr lang="en-US" dirty="0"/>
          </a:p>
        </p:txBody>
      </p:sp>
    </p:spTree>
    <p:extLst>
      <p:ext uri="{BB962C8B-B14F-4D97-AF65-F5344CB8AC3E}">
        <p14:creationId xmlns:p14="http://schemas.microsoft.com/office/powerpoint/2010/main" val="107001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BEAF370-FD3B-447A-B724-07A83C459553}" type="datetimeFigureOut">
              <a:rPr lang="en-US" smtClean="0"/>
              <a:t>11/5/2014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E69EC22-8000-4A01-AE86-242F21553022}" type="slidenum">
              <a:rPr lang="en-US" smtClean="0"/>
              <a:t>‹#›</a:t>
            </a:fld>
            <a:endParaRPr lang="en-US" dirty="0"/>
          </a:p>
        </p:txBody>
      </p:sp>
    </p:spTree>
    <p:extLst>
      <p:ext uri="{BB962C8B-B14F-4D97-AF65-F5344CB8AC3E}">
        <p14:creationId xmlns:p14="http://schemas.microsoft.com/office/powerpoint/2010/main" val="11015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762000"/>
            <a:ext cx="4648200" cy="3486150"/>
          </a:xfrm>
        </p:spPr>
      </p:sp>
      <p:sp>
        <p:nvSpPr>
          <p:cNvPr id="3" name="Notes Placeholder 2"/>
          <p:cNvSpPr>
            <a:spLocks noGrp="1"/>
          </p:cNvSpPr>
          <p:nvPr>
            <p:ph type="body" idx="1"/>
          </p:nvPr>
        </p:nvSpPr>
        <p:spPr/>
        <p:txBody>
          <a:bodyPr/>
          <a:lstStyle/>
          <a:p>
            <a:r>
              <a:rPr lang="en-US" dirty="0"/>
              <a:t>Start with show of hands for people’s roles</a:t>
            </a:r>
            <a:r>
              <a:rPr lang="en-US" dirty="0" smtClean="0"/>
              <a:t>.</a:t>
            </a:r>
          </a:p>
          <a:p>
            <a:endParaRPr lang="en-US" dirty="0"/>
          </a:p>
          <a:p>
            <a:r>
              <a:rPr lang="en-US" b="1" dirty="0"/>
              <a:t>Presentation Abstract 2:</a:t>
            </a:r>
            <a:r>
              <a:rPr lang="en-US" dirty="0"/>
              <a:t> In the early childhood field, technical assistance (TA) centers have historically assisted states in improving their programs, services, and child outcomes. TA centers typically conduct a needs assessment to identify client needs and to plan and prioritize their TA activities. This paper describes </a:t>
            </a:r>
            <a:r>
              <a:rPr lang="en-US" dirty="0">
                <a:solidFill>
                  <a:srgbClr val="FF0000"/>
                </a:solidFill>
              </a:rPr>
              <a:t>how</a:t>
            </a:r>
            <a:r>
              <a:rPr lang="en-US" dirty="0"/>
              <a:t> the US Department of Education funded Center for IDEA Early Childhood Data Systems (</a:t>
            </a:r>
            <a:r>
              <a:rPr lang="en-US" dirty="0" err="1"/>
              <a:t>DaSy</a:t>
            </a:r>
            <a:r>
              <a:rPr lang="en-US" dirty="0"/>
              <a:t>) conducted a needs assessment for these purposes but is also </a:t>
            </a:r>
            <a:r>
              <a:rPr lang="en-US" dirty="0">
                <a:solidFill>
                  <a:srgbClr val="FF0000"/>
                </a:solidFill>
              </a:rPr>
              <a:t>using the information </a:t>
            </a:r>
            <a:r>
              <a:rPr lang="en-US" dirty="0"/>
              <a:t>as baseline data for evaluating the effectiveness of the TA to be provided. States' status on </a:t>
            </a:r>
            <a:r>
              <a:rPr lang="en-US" dirty="0">
                <a:solidFill>
                  <a:srgbClr val="FF0000"/>
                </a:solidFill>
              </a:rPr>
              <a:t>12 critical indicators </a:t>
            </a:r>
            <a:r>
              <a:rPr lang="en-US" dirty="0"/>
              <a:t>of a functional data system was used to develop an </a:t>
            </a:r>
            <a:r>
              <a:rPr lang="en-US" dirty="0">
                <a:solidFill>
                  <a:srgbClr val="FF0000"/>
                </a:solidFill>
              </a:rPr>
              <a:t>interactive map </a:t>
            </a:r>
            <a:r>
              <a:rPr lang="en-US" dirty="0"/>
              <a:t>of the US. Progress on these indicators which were collected through the needs assessment will be tracked over time. Discussion focuses on </a:t>
            </a:r>
            <a:r>
              <a:rPr lang="en-US" dirty="0">
                <a:solidFill>
                  <a:srgbClr val="FF0000"/>
                </a:solidFill>
              </a:rPr>
              <a:t>how the design and use </a:t>
            </a:r>
            <a:r>
              <a:rPr lang="en-US" dirty="0"/>
              <a:t>of needs assessment surveys that provide systematic and client-driven information can support more responsive, effective TA and also support evaluation efforts.</a:t>
            </a:r>
          </a:p>
          <a:p>
            <a:endParaRPr lang="en-US" dirty="0"/>
          </a:p>
          <a:p>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a:t>
            </a:fld>
            <a:endParaRPr lang="en-US" dirty="0"/>
          </a:p>
        </p:txBody>
      </p:sp>
    </p:spTree>
    <p:extLst>
      <p:ext uri="{BB962C8B-B14F-4D97-AF65-F5344CB8AC3E}">
        <p14:creationId xmlns:p14="http://schemas.microsoft.com/office/powerpoint/2010/main" val="506006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a few concrete</a:t>
            </a:r>
            <a:r>
              <a:rPr lang="en-US" baseline="0" dirty="0" smtClean="0"/>
              <a:t> examples we had 10 critical areas within those three focus areas.  As you can see here questions around specific categories of data elements as well as process and structural aspects, such as data governance, were asked.</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11</a:t>
            </a:fld>
            <a:endParaRPr lang="en-US" dirty="0"/>
          </a:p>
        </p:txBody>
      </p:sp>
    </p:spTree>
    <p:extLst>
      <p:ext uri="{BB962C8B-B14F-4D97-AF65-F5344CB8AC3E}">
        <p14:creationId xmlns:p14="http://schemas.microsoft.com/office/powerpoint/2010/main" val="3582472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we asked questions about their state priorities</a:t>
            </a:r>
            <a:r>
              <a:rPr lang="en-US" baseline="0" dirty="0" smtClean="0"/>
              <a:t> as this varies between states and the role of data beyond compliance reporting. We used the survey as an opportunity for them to also ask about their state technical assistance needs as a starting place for our center if the state already knew where they needed assistance.</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12</a:t>
            </a:fld>
            <a:endParaRPr lang="en-US" dirty="0"/>
          </a:p>
        </p:txBody>
      </p:sp>
    </p:spTree>
    <p:extLst>
      <p:ext uri="{BB962C8B-B14F-4D97-AF65-F5344CB8AC3E}">
        <p14:creationId xmlns:p14="http://schemas.microsoft.com/office/powerpoint/2010/main" val="3582472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had a great  </a:t>
            </a:r>
            <a:r>
              <a:rPr lang="en-US" baseline="0" dirty="0" smtClean="0"/>
              <a:t>response rate. For part C early intervention we had 94% respond and for early childhood special education we had 96% respond.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13</a:t>
            </a:fld>
            <a:endParaRPr lang="en-US" dirty="0"/>
          </a:p>
        </p:txBody>
      </p:sp>
    </p:spTree>
    <p:extLst>
      <p:ext uri="{BB962C8B-B14F-4D97-AF65-F5344CB8AC3E}">
        <p14:creationId xmlns:p14="http://schemas.microsoft.com/office/powerpoint/2010/main" val="3875481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kern="1200" dirty="0" smtClean="0">
                <a:solidFill>
                  <a:schemeClr val="tx1"/>
                </a:solidFill>
                <a:effectLst/>
                <a:latin typeface="+mn-lt"/>
                <a:ea typeface="+mn-ea"/>
                <a:cs typeface="+mn-cs"/>
              </a:rPr>
              <a:t>Given the focus</a:t>
            </a:r>
            <a:r>
              <a:rPr lang="en-US" sz="1200" b="0" i="0" u="none" kern="1200" baseline="0" dirty="0" smtClean="0">
                <a:solidFill>
                  <a:schemeClr val="tx1"/>
                </a:solidFill>
                <a:effectLst/>
                <a:latin typeface="+mn-lt"/>
                <a:ea typeface="+mn-ea"/>
                <a:cs typeface="+mn-cs"/>
              </a:rPr>
              <a:t> of the survey looked at the individual program data systems as well as their connection to other state data system efforts, we realized the need avoid assumptions by being clear about which data system we intended for each question and that terminology mattered as to avoid assumptions. </a:t>
            </a:r>
          </a:p>
          <a:p>
            <a:endParaRPr lang="en-US" sz="1200" b="1" i="0" u="sng" kern="1200" baseline="0" dirty="0" smtClean="0">
              <a:solidFill>
                <a:schemeClr val="tx1"/>
              </a:solidFill>
              <a:effectLst/>
              <a:latin typeface="+mn-lt"/>
              <a:ea typeface="+mn-ea"/>
              <a:cs typeface="+mn-cs"/>
            </a:endParaRPr>
          </a:p>
          <a:p>
            <a:r>
              <a:rPr lang="en-US" sz="1200" b="1" i="0" u="sng" kern="1200" dirty="0" smtClean="0">
                <a:solidFill>
                  <a:schemeClr val="tx1"/>
                </a:solidFill>
                <a:effectLst/>
                <a:latin typeface="+mn-lt"/>
                <a:ea typeface="+mn-ea"/>
                <a:cs typeface="+mn-cs"/>
              </a:rPr>
              <a:t>For C:</a:t>
            </a:r>
            <a:r>
              <a:rPr lang="en-US" sz="1200" b="1" i="0" u="sng"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Program = administrative entity which receives referrals, provides evaluation services, provides service coordination, and/or provides direct services to children and families.</a:t>
            </a:r>
          </a:p>
          <a:p>
            <a:endParaRPr lang="en-US" sz="1200" i="1" kern="1200" dirty="0" smtClean="0">
              <a:solidFill>
                <a:schemeClr val="tx1"/>
              </a:solidFill>
              <a:effectLst/>
              <a:latin typeface="+mn-lt"/>
              <a:ea typeface="+mn-ea"/>
              <a:cs typeface="+mn-cs"/>
            </a:endParaRPr>
          </a:p>
          <a:p>
            <a:r>
              <a:rPr lang="en-US" sz="1200" b="1" i="0" u="sng" kern="1200" dirty="0" smtClean="0">
                <a:solidFill>
                  <a:schemeClr val="tx1"/>
                </a:solidFill>
                <a:effectLst/>
                <a:latin typeface="+mn-lt"/>
                <a:ea typeface="+mn-ea"/>
                <a:cs typeface="+mn-cs"/>
              </a:rPr>
              <a:t>For 619:</a:t>
            </a:r>
            <a:r>
              <a:rPr lang="en-US" sz="1200" b="1" i="0" u="sng"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Classroom/Program = specific location where the child receives preschool special education services through Part B 619, including child care, Head Start, Title 1, etc.</a:t>
            </a:r>
          </a:p>
          <a:p>
            <a:endParaRPr lang="en-US" sz="1200" i="1"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 Characteristics</a:t>
            </a:r>
            <a:r>
              <a:rPr lang="en-US" sz="1200" u="sng" kern="1200" baseline="0" dirty="0" smtClean="0">
                <a:solidFill>
                  <a:schemeClr val="tx1"/>
                </a:solidFill>
                <a:effectLst/>
                <a:latin typeface="+mn-lt"/>
                <a:ea typeface="+mn-ea"/>
                <a:cs typeface="+mn-cs"/>
              </a:rPr>
              <a:t> of programs:</a:t>
            </a:r>
          </a:p>
          <a:p>
            <a:endParaRPr lang="en-US" sz="1200" u="sng"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Program structure (one or more of the following: licensing status, program setting, program type, class data such as class size, teacher name or ID, staff ratio by age group, etc.) </a:t>
            </a:r>
          </a:p>
          <a:p>
            <a:r>
              <a:rPr lang="en-US" sz="1200" kern="1200" dirty="0" smtClean="0">
                <a:solidFill>
                  <a:schemeClr val="tx1"/>
                </a:solidFill>
                <a:effectLst/>
                <a:latin typeface="+mn-lt"/>
                <a:ea typeface="+mn-ea"/>
                <a:cs typeface="+mn-cs"/>
              </a:rPr>
              <a:t>b. Programming (e.g., curriculum)</a:t>
            </a:r>
          </a:p>
          <a:p>
            <a:r>
              <a:rPr lang="en-US" sz="1200" kern="1200" dirty="0" smtClean="0">
                <a:solidFill>
                  <a:schemeClr val="tx1"/>
                </a:solidFill>
                <a:effectLst/>
                <a:latin typeface="+mn-lt"/>
                <a:ea typeface="+mn-ea"/>
                <a:cs typeface="+mn-cs"/>
              </a:rPr>
              <a:t>c. Whether program/class also serves children who do not have IEPs</a:t>
            </a:r>
          </a:p>
          <a:p>
            <a:r>
              <a:rPr lang="en-US" sz="1200" kern="1200" dirty="0" smtClean="0">
                <a:solidFill>
                  <a:schemeClr val="tx1"/>
                </a:solidFill>
                <a:effectLst/>
                <a:latin typeface="+mn-lt"/>
                <a:ea typeface="+mn-ea"/>
                <a:cs typeface="+mn-cs"/>
              </a:rPr>
              <a:t>d. Program quality (one or more of the following: ECERS-R, CLASS, QRIS rating, PAS, accreditation status, etc.)*  </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*ECERS-R = Early Childhood Environmental Rating Scale-Revised</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CLASS = Classroom Assessment Scoring System</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QRIS = Quality Rating and Improvement System</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PAS = Program Administration Scale</a:t>
            </a:r>
            <a:endParaRPr lang="en-US" sz="1200" kern="1200" dirty="0" smtClean="0">
              <a:solidFill>
                <a:schemeClr val="tx1"/>
              </a:solidFill>
              <a:effectLst/>
              <a:latin typeface="+mn-lt"/>
              <a:ea typeface="+mn-ea"/>
              <a:cs typeface="+mn-cs"/>
            </a:endParaRPr>
          </a:p>
          <a:p>
            <a:endParaRPr lang="en-US" sz="1200" i="1" kern="1200" dirty="0" smtClean="0">
              <a:solidFill>
                <a:schemeClr val="tx1"/>
              </a:solidFill>
              <a:effectLst/>
              <a:latin typeface="+mn-lt"/>
              <a:ea typeface="+mn-ea"/>
              <a:cs typeface="+mn-cs"/>
            </a:endParaRPr>
          </a:p>
          <a:p>
            <a:endParaRPr lang="en-US" sz="1200" i="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14</a:t>
            </a:fld>
            <a:endParaRPr lang="en-US"/>
          </a:p>
        </p:txBody>
      </p:sp>
    </p:spTree>
    <p:extLst>
      <p:ext uri="{BB962C8B-B14F-4D97-AF65-F5344CB8AC3E}">
        <p14:creationId xmlns:p14="http://schemas.microsoft.com/office/powerpoint/2010/main" val="1349250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the focus of this</a:t>
            </a:r>
            <a:r>
              <a:rPr lang="en-US" baseline="0" dirty="0" smtClean="0"/>
              <a:t> presentation is not on the results of the needs assessment, but the results clearly informed our TA so we wanted to share some of the key findings.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15</a:t>
            </a:fld>
            <a:endParaRPr lang="en-US" dirty="0"/>
          </a:p>
        </p:txBody>
      </p:sp>
    </p:spTree>
    <p:extLst>
      <p:ext uri="{BB962C8B-B14F-4D97-AF65-F5344CB8AC3E}">
        <p14:creationId xmlns:p14="http://schemas.microsoft.com/office/powerpoint/2010/main" val="4272214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asked of the current</a:t>
            </a:r>
            <a:r>
              <a:rPr lang="en-US" baseline="0" dirty="0" smtClean="0"/>
              <a:t> capacity we found that -</a:t>
            </a:r>
            <a:r>
              <a:rPr lang="en-US" dirty="0" smtClean="0"/>
              <a:t>All responding states have child-level data systems, and most have workforce data systems, but fewer have program-level data systems. As you can see the responses</a:t>
            </a:r>
            <a:r>
              <a:rPr lang="en-US" baseline="0" dirty="0" smtClean="0"/>
              <a:t> varied by early intervention and early childhood special education.</a:t>
            </a:r>
          </a:p>
        </p:txBody>
      </p:sp>
      <p:sp>
        <p:nvSpPr>
          <p:cNvPr id="4" name="Slide Number Placeholder 3"/>
          <p:cNvSpPr>
            <a:spLocks noGrp="1"/>
          </p:cNvSpPr>
          <p:nvPr>
            <p:ph type="sldNum" sz="quarter" idx="10"/>
          </p:nvPr>
        </p:nvSpPr>
        <p:spPr/>
        <p:txBody>
          <a:bodyPr/>
          <a:lstStyle/>
          <a:p>
            <a:fld id="{5E69EC22-8000-4A01-AE86-242F21553022}" type="slidenum">
              <a:rPr lang="en-US" smtClean="0"/>
              <a:pPr/>
              <a:t>16</a:t>
            </a:fld>
            <a:endParaRPr lang="en-US" dirty="0"/>
          </a:p>
        </p:txBody>
      </p:sp>
    </p:spTree>
    <p:extLst>
      <p:ext uri="{BB962C8B-B14F-4D97-AF65-F5344CB8AC3E}">
        <p14:creationId xmlns:p14="http://schemas.microsoft.com/office/powerpoint/2010/main" val="6036075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connection between early intervention</a:t>
            </a:r>
            <a:r>
              <a:rPr lang="en-US" baseline="0" dirty="0" smtClean="0"/>
              <a:t> and early childhood special education is important as some kids transition from one program to the next. The ability to link data between these two programs is one of the key linkages DaSy is focused on and according to the survey almost half of them are not linked between these key programs.</a:t>
            </a:r>
          </a:p>
          <a:p>
            <a:endParaRPr lang="en-US" baseline="0" dirty="0" smtClean="0"/>
          </a:p>
          <a:p>
            <a:r>
              <a:rPr lang="en-US" dirty="0" smtClean="0"/>
              <a:t>Interestingly, there are 12 states with Education as the lead agency for Part C, so we would expect C and 619 data to be </a:t>
            </a:r>
            <a:r>
              <a:rPr lang="en-US" baseline="0" dirty="0" smtClean="0"/>
              <a:t> in same system or connected.</a:t>
            </a:r>
          </a:p>
          <a:p>
            <a:endParaRPr lang="en-US" baseline="0" dirty="0" smtClean="0"/>
          </a:p>
          <a:p>
            <a:r>
              <a:rPr lang="en-US" baseline="0" dirty="0" smtClean="0"/>
              <a:t>And, when we combined data from the two surveys, and about one-fourth </a:t>
            </a:r>
            <a:r>
              <a:rPr lang="en-US" b="1" baseline="0" dirty="0" smtClean="0"/>
              <a:t>disagreed</a:t>
            </a:r>
            <a:r>
              <a:rPr lang="en-US" baseline="0" dirty="0" smtClean="0"/>
              <a:t> about the connections.</a:t>
            </a:r>
          </a:p>
          <a:p>
            <a:endParaRPr lang="en-US" baseline="0" dirty="0" smtClean="0"/>
          </a:p>
        </p:txBody>
      </p:sp>
      <p:sp>
        <p:nvSpPr>
          <p:cNvPr id="4" name="Slide Number Placeholder 3"/>
          <p:cNvSpPr>
            <a:spLocks noGrp="1"/>
          </p:cNvSpPr>
          <p:nvPr>
            <p:ph type="sldNum" sz="quarter" idx="10"/>
          </p:nvPr>
        </p:nvSpPr>
        <p:spPr/>
        <p:txBody>
          <a:bodyPr/>
          <a:lstStyle/>
          <a:p>
            <a:fld id="{5E69EC22-8000-4A01-AE86-242F21553022}" type="slidenum">
              <a:rPr lang="en-US" smtClean="0"/>
              <a:t>17</a:t>
            </a:fld>
            <a:endParaRPr lang="en-US" dirty="0"/>
          </a:p>
        </p:txBody>
      </p:sp>
    </p:spTree>
    <p:extLst>
      <p:ext uri="{BB962C8B-B14F-4D97-AF65-F5344CB8AC3E}">
        <p14:creationId xmlns:p14="http://schemas.microsoft.com/office/powerpoint/2010/main" val="9212111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Going beyond the linkage between</a:t>
            </a:r>
            <a:r>
              <a:rPr lang="en-US" baseline="0" dirty="0" smtClean="0"/>
              <a:t> C and 619, we asked about their connection to other publically supported early childhood programs as often the children in special education are also enrolled in any of the other programs. As you can see here it was more common for 619 to have linkages to other programs.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18</a:t>
            </a:fld>
            <a:endParaRPr lang="en-US" dirty="0"/>
          </a:p>
        </p:txBody>
      </p:sp>
    </p:spTree>
    <p:extLst>
      <p:ext uri="{BB962C8B-B14F-4D97-AF65-F5344CB8AC3E}">
        <p14:creationId xmlns:p14="http://schemas.microsoft.com/office/powerpoint/2010/main" val="20915619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look at the data across states we have an interactive </a:t>
            </a:r>
            <a:r>
              <a:rPr lang="en-US" dirty="0"/>
              <a:t>map </a:t>
            </a:r>
            <a:r>
              <a:rPr lang="en-US" dirty="0" smtClean="0"/>
              <a:t>on</a:t>
            </a:r>
            <a:r>
              <a:rPr lang="en-US" baseline="0" dirty="0" smtClean="0"/>
              <a:t> our website. If we have time at the end we can demo it for you.</a:t>
            </a:r>
            <a:endParaRPr lang="en-US" dirty="0" smtClean="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19</a:t>
            </a:fld>
            <a:endParaRPr lang="en-US" dirty="0"/>
          </a:p>
        </p:txBody>
      </p:sp>
    </p:spTree>
    <p:extLst>
      <p:ext uri="{BB962C8B-B14F-4D97-AF65-F5344CB8AC3E}">
        <p14:creationId xmlns:p14="http://schemas.microsoft.com/office/powerpoint/2010/main" val="17268839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to give you a quick</a:t>
            </a:r>
            <a:r>
              <a:rPr lang="en-US" baseline="0" dirty="0" smtClean="0"/>
              <a:t> look in case you are interested, this is what it looks like online and it highlights the key components of the survey and breaks them out by state.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20</a:t>
            </a:fld>
            <a:endParaRPr lang="en-US" dirty="0"/>
          </a:p>
        </p:txBody>
      </p:sp>
    </p:spTree>
    <p:extLst>
      <p:ext uri="{BB962C8B-B14F-4D97-AF65-F5344CB8AC3E}">
        <p14:creationId xmlns:p14="http://schemas.microsoft.com/office/powerpoint/2010/main" val="1831628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2</a:t>
            </a:fld>
            <a:endParaRPr lang="en-US" dirty="0"/>
          </a:p>
        </p:txBody>
      </p:sp>
    </p:spTree>
    <p:extLst>
      <p:ext uri="{BB962C8B-B14F-4D97-AF65-F5344CB8AC3E}">
        <p14:creationId xmlns:p14="http://schemas.microsoft.com/office/powerpoint/2010/main" val="4272214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state</a:t>
            </a:r>
            <a:r>
              <a:rPr lang="en-US" baseline="0" dirty="0" smtClean="0"/>
              <a:t> also has a profile of their responses and can update at any time.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21</a:t>
            </a:fld>
            <a:endParaRPr lang="en-US" dirty="0"/>
          </a:p>
        </p:txBody>
      </p:sp>
    </p:spTree>
    <p:extLst>
      <p:ext uri="{BB962C8B-B14F-4D97-AF65-F5344CB8AC3E}">
        <p14:creationId xmlns:p14="http://schemas.microsoft.com/office/powerpoint/2010/main" val="6896327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that is all interesting,</a:t>
            </a:r>
            <a:r>
              <a:rPr lang="en-US" baseline="0" dirty="0" smtClean="0"/>
              <a:t> for those of us more interested in the needs assessment process let me now show you how we used it to inform our technical assistance.</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22</a:t>
            </a:fld>
            <a:endParaRPr lang="en-US" dirty="0"/>
          </a:p>
        </p:txBody>
      </p:sp>
    </p:spTree>
    <p:extLst>
      <p:ext uri="{BB962C8B-B14F-4D97-AF65-F5344CB8AC3E}">
        <p14:creationId xmlns:p14="http://schemas.microsoft.com/office/powerpoint/2010/main" val="27760597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goal for our needs</a:t>
            </a:r>
            <a:r>
              <a:rPr lang="en-US" baseline="0" dirty="0" smtClean="0"/>
              <a:t> assessment was to understand the current state of the states as they enhance their o</a:t>
            </a:r>
            <a:r>
              <a:rPr lang="en-US" dirty="0" smtClean="0"/>
              <a:t>wn data system (the blue circle)</a:t>
            </a:r>
            <a:r>
              <a:rPr lang="en-US" baseline="0" dirty="0" smtClean="0"/>
              <a:t>, their involvement in the ECIDS (the green box), and their overall connection to the statewide longitudinal data system (the blue box).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23</a:t>
            </a:fld>
            <a:endParaRPr lang="en-US" dirty="0"/>
          </a:p>
        </p:txBody>
      </p:sp>
    </p:spTree>
    <p:extLst>
      <p:ext uri="{BB962C8B-B14F-4D97-AF65-F5344CB8AC3E}">
        <p14:creationId xmlns:p14="http://schemas.microsoft.com/office/powerpoint/2010/main" val="14086113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 results has pointed out a few</a:t>
            </a:r>
            <a:r>
              <a:rPr lang="en-US" baseline="0" dirty="0" smtClean="0"/>
              <a:t> priority areas for our TA:</a:t>
            </a:r>
          </a:p>
          <a:p>
            <a:endParaRPr lang="en-US" baseline="0" dirty="0" smtClean="0"/>
          </a:p>
          <a:p>
            <a:pPr marL="171450" indent="-171450">
              <a:buFont typeface="Arial" panose="020B0604020202020204" pitchFamily="34" charset="0"/>
              <a:buChar char="•"/>
            </a:pPr>
            <a:r>
              <a:rPr lang="en-US" baseline="0" dirty="0" smtClean="0"/>
              <a:t>Child and family outcomes</a:t>
            </a:r>
          </a:p>
          <a:p>
            <a:pPr marL="171450" indent="-171450">
              <a:buFont typeface="Arial" panose="020B0604020202020204" pitchFamily="34" charset="0"/>
              <a:buChar char="•"/>
            </a:pPr>
            <a:r>
              <a:rPr lang="en-US" baseline="0" dirty="0" smtClean="0"/>
              <a:t>Data sharing permissions, which falls under privacy and confidentiality</a:t>
            </a:r>
          </a:p>
          <a:p>
            <a:pPr marL="171450" indent="-171450">
              <a:buFont typeface="Arial" panose="020B0604020202020204" pitchFamily="34" charset="0"/>
              <a:buChar char="•"/>
            </a:pPr>
            <a:r>
              <a:rPr lang="en-US" baseline="0" dirty="0" smtClean="0"/>
              <a:t>And federal reporting </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As you can see some secondary areas were </a:t>
            </a:r>
          </a:p>
          <a:p>
            <a:pPr marL="171450" indent="-171450">
              <a:buFont typeface="Arial" panose="020B0604020202020204" pitchFamily="34" charset="0"/>
              <a:buChar char="•"/>
            </a:pPr>
            <a:r>
              <a:rPr lang="en-US" baseline="0" dirty="0" smtClean="0"/>
              <a:t>Broader state system planning</a:t>
            </a:r>
          </a:p>
          <a:p>
            <a:pPr marL="171450" indent="-171450">
              <a:buFont typeface="Arial" panose="020B0604020202020204" pitchFamily="34" charset="0"/>
              <a:buChar char="•"/>
            </a:pPr>
            <a:r>
              <a:rPr lang="en-US" baseline="0" dirty="0" smtClean="0"/>
              <a:t>Data quality</a:t>
            </a:r>
            <a:endParaRPr lang="en-US" baseline="0" dirty="0"/>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smtClean="0"/>
              <a:t>And as seen earlier, Part B had more connections to other programs while Early intervention did not, so the last row on the table shows the difference in the need between these two programs. </a:t>
            </a:r>
          </a:p>
        </p:txBody>
      </p:sp>
      <p:sp>
        <p:nvSpPr>
          <p:cNvPr id="4" name="Slide Number Placeholder 3"/>
          <p:cNvSpPr>
            <a:spLocks noGrp="1"/>
          </p:cNvSpPr>
          <p:nvPr>
            <p:ph type="sldNum" sz="quarter" idx="10"/>
          </p:nvPr>
        </p:nvSpPr>
        <p:spPr/>
        <p:txBody>
          <a:bodyPr/>
          <a:lstStyle/>
          <a:p>
            <a:fld id="{5E69EC22-8000-4A01-AE86-242F21553022}" type="slidenum">
              <a:rPr lang="en-US" smtClean="0"/>
              <a:pPr/>
              <a:t>24</a:t>
            </a:fld>
            <a:endParaRPr lang="en-US" dirty="0"/>
          </a:p>
        </p:txBody>
      </p:sp>
    </p:spTree>
    <p:extLst>
      <p:ext uri="{BB962C8B-B14F-4D97-AF65-F5344CB8AC3E}">
        <p14:creationId xmlns:p14="http://schemas.microsoft.com/office/powerpoint/2010/main" val="20398851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a:t>
            </a:r>
            <a:r>
              <a:rPr lang="en-US" baseline="0" dirty="0" smtClean="0"/>
              <a:t> the results of the survey our leadership team created working groups to address high need areas such as privacy and confidentiality</a:t>
            </a:r>
          </a:p>
          <a:p>
            <a:endParaRPr lang="en-US" baseline="0" dirty="0" smtClean="0"/>
          </a:p>
          <a:p>
            <a:r>
              <a:rPr lang="en-US" baseline="0" dirty="0" smtClean="0"/>
              <a:t>We also created and recently released a framework that discusses the core data system components for states as the needs varied across states, but the need to enhance a particular part of their system was clear. They might have great technical infrastructure, but not data governance. </a:t>
            </a:r>
          </a:p>
          <a:p>
            <a:endParaRPr lang="en-US" baseline="0" dirty="0" smtClean="0"/>
          </a:p>
          <a:p>
            <a:r>
              <a:rPr lang="en-US" baseline="0" dirty="0" smtClean="0"/>
              <a:t>And finally, we provided individual TA in the areas indented as high-needs for a state.</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25</a:t>
            </a:fld>
            <a:endParaRPr lang="en-US" dirty="0"/>
          </a:p>
        </p:txBody>
      </p:sp>
    </p:spTree>
    <p:extLst>
      <p:ext uri="{BB962C8B-B14F-4D97-AF65-F5344CB8AC3E}">
        <p14:creationId xmlns:p14="http://schemas.microsoft.com/office/powerpoint/2010/main" val="1584586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process looks</a:t>
            </a:r>
            <a:r>
              <a:rPr lang="en-US" baseline="0" dirty="0" smtClean="0"/>
              <a:t> something like this.</a:t>
            </a:r>
          </a:p>
          <a:p>
            <a:endParaRPr lang="en-US" baseline="0" dirty="0" smtClean="0"/>
          </a:p>
          <a:p>
            <a:r>
              <a:rPr lang="en-US" baseline="0" dirty="0" smtClean="0"/>
              <a:t>We started with the needs assessment, created a plan for the year, provided TA based on the plan, and then evaluated those activities. </a:t>
            </a:r>
          </a:p>
          <a:p>
            <a:endParaRPr lang="en-US" baseline="0" dirty="0" smtClean="0"/>
          </a:p>
          <a:p>
            <a:r>
              <a:rPr lang="en-US" baseline="0" dirty="0" smtClean="0"/>
              <a:t>At the beginning of year 2 we looked again at the TA needs inventory and implemented a similar process to year one except this year we looked at the intermediate outcomes. Next year we will be looking for the longer term outcomes and to see if our TA has supported the intended changes in state data systems.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26</a:t>
            </a:fld>
            <a:endParaRPr lang="en-US" dirty="0"/>
          </a:p>
        </p:txBody>
      </p:sp>
    </p:spTree>
    <p:extLst>
      <p:ext uri="{BB962C8B-B14F-4D97-AF65-F5344CB8AC3E}">
        <p14:creationId xmlns:p14="http://schemas.microsoft.com/office/powerpoint/2010/main" val="17819891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wrap up in our second</a:t>
            </a:r>
            <a:r>
              <a:rPr lang="en-US" baseline="0" dirty="0" smtClean="0"/>
              <a:t> year of the center we have used the needs assessment to guide our TA efforts and prioritize our resources. Thanks to the data gathered in the needs assessment we have been able to be responsive to state needs and learn more about the way that needs assessments can drive technical assistance.</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27</a:t>
            </a:fld>
            <a:endParaRPr lang="en-US" dirty="0"/>
          </a:p>
        </p:txBody>
      </p:sp>
    </p:spTree>
    <p:extLst>
      <p:ext uri="{BB962C8B-B14F-4D97-AF65-F5344CB8AC3E}">
        <p14:creationId xmlns:p14="http://schemas.microsoft.com/office/powerpoint/2010/main" val="5221613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28</a:t>
            </a:fld>
            <a:endParaRPr lang="en-US"/>
          </a:p>
        </p:txBody>
      </p:sp>
    </p:spTree>
    <p:extLst>
      <p:ext uri="{BB962C8B-B14F-4D97-AF65-F5344CB8AC3E}">
        <p14:creationId xmlns:p14="http://schemas.microsoft.com/office/powerpoint/2010/main" val="10903406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29</a:t>
            </a:fld>
            <a:endParaRPr lang="en-US" dirty="0"/>
          </a:p>
        </p:txBody>
      </p:sp>
    </p:spTree>
    <p:extLst>
      <p:ext uri="{BB962C8B-B14F-4D97-AF65-F5344CB8AC3E}">
        <p14:creationId xmlns:p14="http://schemas.microsoft.com/office/powerpoint/2010/main" val="18184246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30</a:t>
            </a:fld>
            <a:endParaRPr lang="en-US"/>
          </a:p>
        </p:txBody>
      </p:sp>
    </p:spTree>
    <p:extLst>
      <p:ext uri="{BB962C8B-B14F-4D97-AF65-F5344CB8AC3E}">
        <p14:creationId xmlns:p14="http://schemas.microsoft.com/office/powerpoint/2010/main" val="3886706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4</a:t>
            </a:fld>
            <a:endParaRPr lang="en-US" dirty="0"/>
          </a:p>
        </p:txBody>
      </p:sp>
    </p:spTree>
    <p:extLst>
      <p:ext uri="{BB962C8B-B14F-4D97-AF65-F5344CB8AC3E}">
        <p14:creationId xmlns:p14="http://schemas.microsoft.com/office/powerpoint/2010/main" val="4134958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5</a:t>
            </a:fld>
            <a:endParaRPr lang="en-US" dirty="0"/>
          </a:p>
        </p:txBody>
      </p:sp>
    </p:spTree>
    <p:extLst>
      <p:ext uri="{BB962C8B-B14F-4D97-AF65-F5344CB8AC3E}">
        <p14:creationId xmlns:p14="http://schemas.microsoft.com/office/powerpoint/2010/main" val="427221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6</a:t>
            </a:fld>
            <a:endParaRPr lang="en-US" dirty="0"/>
          </a:p>
        </p:txBody>
      </p:sp>
    </p:spTree>
    <p:extLst>
      <p:ext uri="{BB962C8B-B14F-4D97-AF65-F5344CB8AC3E}">
        <p14:creationId xmlns:p14="http://schemas.microsoft.com/office/powerpoint/2010/main" val="427221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DaSy</a:t>
            </a:r>
            <a:r>
              <a:rPr lang="en-US" baseline="0" dirty="0" smtClean="0"/>
              <a:t> Center was funded to do three key things: </a:t>
            </a:r>
          </a:p>
          <a:p>
            <a:pPr lvl="1"/>
            <a:r>
              <a:rPr lang="en-US" dirty="0" smtClean="0"/>
              <a:t>1. Support developing or enhancing Part C and 619 data systems</a:t>
            </a:r>
          </a:p>
          <a:p>
            <a:pPr lvl="1"/>
            <a:r>
              <a:rPr lang="en-US" dirty="0" smtClean="0"/>
              <a:t>2. Assist Part C/619 participation in integrated EC data systems (Such as the Early</a:t>
            </a:r>
            <a:r>
              <a:rPr lang="en-US" baseline="0" dirty="0" smtClean="0"/>
              <a:t> Childhood integrated data systems)</a:t>
            </a:r>
            <a:endParaRPr lang="en-US" dirty="0" smtClean="0"/>
          </a:p>
          <a:p>
            <a:pPr lvl="1"/>
            <a:r>
              <a:rPr lang="en-US" dirty="0" smtClean="0"/>
              <a:t>3. Assist Part C/619 participation in state longitudinal data systems</a:t>
            </a:r>
          </a:p>
          <a:p>
            <a:r>
              <a:rPr lang="en-US" dirty="0" smtClean="0"/>
              <a:t>To support these efforts</a:t>
            </a:r>
            <a:r>
              <a:rPr lang="en-US" baseline="0" dirty="0" smtClean="0"/>
              <a:t> we needed data to guide the technical assistance approach so we conducted a needs assessment of the states to determine:</a:t>
            </a:r>
          </a:p>
          <a:p>
            <a:pPr marL="628650" lvl="1" indent="-171450">
              <a:buFont typeface="Arial" panose="020B0604020202020204" pitchFamily="34" charset="0"/>
              <a:buChar char="•"/>
            </a:pPr>
            <a:r>
              <a:rPr lang="en-US" dirty="0" smtClean="0">
                <a:solidFill>
                  <a:srgbClr val="00B050"/>
                </a:solidFill>
              </a:rPr>
              <a:t>Current status of Part C and 619 state data systems,</a:t>
            </a:r>
          </a:p>
          <a:p>
            <a:pPr marL="628650" lvl="1" indent="-171450">
              <a:buFont typeface="Arial" panose="020B0604020202020204" pitchFamily="34" charset="0"/>
              <a:buChar char="•"/>
            </a:pPr>
            <a:r>
              <a:rPr lang="en-US" dirty="0" smtClean="0">
                <a:solidFill>
                  <a:srgbClr val="00B050"/>
                </a:solidFill>
              </a:rPr>
              <a:t>Priorities for improving data systems</a:t>
            </a:r>
          </a:p>
          <a:p>
            <a:pPr marL="628650" lvl="1" indent="-171450">
              <a:buFont typeface="Arial" panose="020B0604020202020204" pitchFamily="34" charset="0"/>
              <a:buChar char="•"/>
            </a:pPr>
            <a:r>
              <a:rPr lang="en-US" dirty="0" smtClean="0">
                <a:solidFill>
                  <a:srgbClr val="00B050"/>
                </a:solidFill>
              </a:rPr>
              <a:t>Areas where states would like TA</a:t>
            </a:r>
            <a:endParaRPr lang="en-US" sz="2000" dirty="0" smtClean="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7</a:t>
            </a:fld>
            <a:endParaRPr lang="en-US" dirty="0"/>
          </a:p>
        </p:txBody>
      </p:sp>
    </p:spTree>
    <p:extLst>
      <p:ext uri="{BB962C8B-B14F-4D97-AF65-F5344CB8AC3E}">
        <p14:creationId xmlns:p14="http://schemas.microsoft.com/office/powerpoint/2010/main" val="3234816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develop a needs assessment that supported the goals of the DaSy center we created a workgroup of various partner agencies to leverage the expertise of many. </a:t>
            </a:r>
          </a:p>
          <a:p>
            <a:endParaRPr lang="en-US" baseline="0" dirty="0" smtClean="0"/>
          </a:p>
          <a:p>
            <a:r>
              <a:rPr lang="en-US" baseline="0" dirty="0" smtClean="0"/>
              <a:t>We also coordinated with external organizations that conduct related surveys as to avoid duplication. </a:t>
            </a:r>
          </a:p>
          <a:p>
            <a:endParaRPr lang="en-US" baseline="0" dirty="0" smtClean="0"/>
          </a:p>
          <a:p>
            <a:r>
              <a:rPr lang="en-US" baseline="0" dirty="0" smtClean="0"/>
              <a:t>And finally we sent it to the audience the center was focused on serving, the state part C and 619 coordinators</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8</a:t>
            </a:fld>
            <a:endParaRPr lang="en-US" dirty="0"/>
          </a:p>
        </p:txBody>
      </p:sp>
    </p:spTree>
    <p:extLst>
      <p:ext uri="{BB962C8B-B14F-4D97-AF65-F5344CB8AC3E}">
        <p14:creationId xmlns:p14="http://schemas.microsoft.com/office/powerpoint/2010/main" val="3842247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focused the needs assessment</a:t>
            </a:r>
            <a:r>
              <a:rPr lang="en-US" baseline="0" dirty="0" smtClean="0"/>
              <a:t> on th</a:t>
            </a:r>
            <a:r>
              <a:rPr lang="en-US" dirty="0" smtClean="0"/>
              <a:t>e 50 states, DC and Puerto Rico since they are included in IDEA</a:t>
            </a:r>
            <a:r>
              <a:rPr lang="en-US" baseline="0" dirty="0" smtClean="0"/>
              <a:t> data tables for how child count is reported. This gave us a total of 52 responses possible which is the same way they report their federal reporting to the Office of Special Education.</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9</a:t>
            </a:fld>
            <a:endParaRPr lang="en-US" dirty="0"/>
          </a:p>
        </p:txBody>
      </p:sp>
    </p:spTree>
    <p:extLst>
      <p:ext uri="{BB962C8B-B14F-4D97-AF65-F5344CB8AC3E}">
        <p14:creationId xmlns:p14="http://schemas.microsoft.com/office/powerpoint/2010/main" val="2908999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survey questions of the needs assessment focus on three general </a:t>
            </a:r>
            <a:r>
              <a:rPr lang="en-US" baseline="0" dirty="0" err="1" smtClean="0"/>
              <a:t>staus</a:t>
            </a:r>
            <a:r>
              <a:rPr lang="en-US" baseline="0" dirty="0" smtClean="0"/>
              <a:t> categories that we know from experience are the key aspects of the data system conversations.</a:t>
            </a:r>
          </a:p>
          <a:p>
            <a:endParaRPr lang="en-US" baseline="0" dirty="0" smtClean="0"/>
          </a:p>
          <a:p>
            <a:pPr marL="914400" lvl="1" indent="-457200">
              <a:spcBef>
                <a:spcPts val="1800"/>
              </a:spcBef>
              <a:buFont typeface="Arial" panose="020B0604020202020204" pitchFamily="34" charset="0"/>
              <a:buChar char="•"/>
            </a:pPr>
            <a:r>
              <a:rPr lang="en-US" sz="2800" dirty="0" smtClean="0"/>
              <a:t>Data systems and data elements- what types</a:t>
            </a:r>
            <a:r>
              <a:rPr lang="en-US" sz="2800" baseline="0" dirty="0" smtClean="0"/>
              <a:t> of systems do </a:t>
            </a:r>
            <a:r>
              <a:rPr lang="en-US" sz="2800" dirty="0" smtClean="0"/>
              <a:t>they use and what data</a:t>
            </a:r>
            <a:r>
              <a:rPr lang="en-US" sz="2800" baseline="0" dirty="0" smtClean="0"/>
              <a:t> are</a:t>
            </a:r>
            <a:r>
              <a:rPr lang="en-US" sz="2800" dirty="0" smtClean="0"/>
              <a:t> they collecting</a:t>
            </a:r>
          </a:p>
          <a:p>
            <a:pPr marL="914400" lvl="1" indent="-457200">
              <a:spcBef>
                <a:spcPts val="1800"/>
              </a:spcBef>
              <a:buFont typeface="Arial" panose="020B0604020202020204" pitchFamily="34" charset="0"/>
              <a:buChar char="•"/>
            </a:pPr>
            <a:r>
              <a:rPr lang="en-US" sz="2800" dirty="0" smtClean="0"/>
              <a:t>Linkages between different state data systems- were</a:t>
            </a:r>
            <a:r>
              <a:rPr lang="en-US" sz="2800" baseline="0" dirty="0" smtClean="0"/>
              <a:t> they connected to other data systems</a:t>
            </a:r>
            <a:endParaRPr lang="en-US" sz="2800" dirty="0" smtClean="0"/>
          </a:p>
          <a:p>
            <a:pPr marL="914400" lvl="1" indent="-457200">
              <a:spcBef>
                <a:spcPts val="1800"/>
              </a:spcBef>
              <a:buFont typeface="Arial" panose="020B0604020202020204" pitchFamily="34" charset="0"/>
              <a:buChar char="•"/>
            </a:pPr>
            <a:r>
              <a:rPr lang="en-US" sz="2800" dirty="0" smtClean="0"/>
              <a:t>Data system administration and use of data- how were they using their data aligning to the goal of improving the</a:t>
            </a:r>
            <a:r>
              <a:rPr lang="en-US" sz="2800" baseline="0" dirty="0" smtClean="0"/>
              <a:t> use of high-quality data</a:t>
            </a:r>
            <a:endParaRPr lang="en-US" sz="2800" dirty="0" smtClean="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10</a:t>
            </a:fld>
            <a:endParaRPr lang="en-US" dirty="0"/>
          </a:p>
        </p:txBody>
      </p:sp>
    </p:spTree>
    <p:extLst>
      <p:ext uri="{BB962C8B-B14F-4D97-AF65-F5344CB8AC3E}">
        <p14:creationId xmlns:p14="http://schemas.microsoft.com/office/powerpoint/2010/main" val="4308721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2" descr="C:\Users\May\Desktop\SRI Projects\DaSy\PPT\DaSy-Logo-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0" y="350098"/>
            <a:ext cx="2177906" cy="147870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rotWithShape="1">
          <a:blip r:embed="rId3">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val="0"/>
              </a:ext>
            </a:extLst>
          </a:blip>
          <a:srcRect r="29929" b="34656"/>
          <a:stretch/>
        </p:blipFill>
        <p:spPr>
          <a:xfrm>
            <a:off x="5676900" y="304801"/>
            <a:ext cx="3467100" cy="6553200"/>
          </a:xfrm>
          <a:prstGeom prst="rect">
            <a:avLst/>
          </a:prstGeom>
        </p:spPr>
      </p:pic>
      <p:sp>
        <p:nvSpPr>
          <p:cNvPr id="14" name="Title 1"/>
          <p:cNvSpPr>
            <a:spLocks noGrp="1"/>
          </p:cNvSpPr>
          <p:nvPr>
            <p:ph type="ctrTitle"/>
          </p:nvPr>
        </p:nvSpPr>
        <p:spPr>
          <a:xfrm>
            <a:off x="762000" y="2362200"/>
            <a:ext cx="6019800" cy="1470025"/>
          </a:xfrm>
          <a:prstGeom prst="rect">
            <a:avLst/>
          </a:prstGeom>
        </p:spPr>
        <p:txBody>
          <a:bodyPr>
            <a:normAutofit/>
          </a:bodyPr>
          <a:lstStyle>
            <a:lvl1pPr algn="l">
              <a:defRPr sz="4000" b="1">
                <a:solidFill>
                  <a:schemeClr val="tx2">
                    <a:lumMod val="60000"/>
                    <a:lumOff val="40000"/>
                  </a:schemeClr>
                </a:solidFill>
              </a:defRPr>
            </a:lvl1pPr>
          </a:lstStyle>
          <a:p>
            <a:r>
              <a:rPr lang="en-US" dirty="0" smtClean="0"/>
              <a:t>Click to edit Master title style</a:t>
            </a:r>
            <a:endParaRPr lang="en-US" dirty="0"/>
          </a:p>
        </p:txBody>
      </p:sp>
      <p:sp>
        <p:nvSpPr>
          <p:cNvPr id="15" name="Subtitle 2"/>
          <p:cNvSpPr>
            <a:spLocks noGrp="1"/>
          </p:cNvSpPr>
          <p:nvPr>
            <p:ph type="subTitle" idx="1"/>
          </p:nvPr>
        </p:nvSpPr>
        <p:spPr>
          <a:xfrm>
            <a:off x="685800" y="4117975"/>
            <a:ext cx="6400800" cy="1752600"/>
          </a:xfrm>
          <a:prstGeom prst="rect">
            <a:avLst/>
          </a:prstGeo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 name="TextBox 1"/>
          <p:cNvSpPr txBox="1"/>
          <p:nvPr userDrawn="1"/>
        </p:nvSpPr>
        <p:spPr>
          <a:xfrm>
            <a:off x="2819400" y="1093358"/>
            <a:ext cx="4419600" cy="646331"/>
          </a:xfrm>
          <a:prstGeom prst="rect">
            <a:avLst/>
          </a:prstGeom>
          <a:noFill/>
        </p:spPr>
        <p:txBody>
          <a:bodyPr wrap="square" rtlCol="0">
            <a:spAutoFit/>
          </a:bodyPr>
          <a:lstStyle/>
          <a:p>
            <a:r>
              <a:rPr lang="en-US" b="1" dirty="0" smtClean="0">
                <a:solidFill>
                  <a:srgbClr val="39B54A"/>
                </a:solidFill>
              </a:rPr>
              <a:t>The</a:t>
            </a:r>
            <a:r>
              <a:rPr lang="en-US" b="1" baseline="0" dirty="0" smtClean="0">
                <a:solidFill>
                  <a:srgbClr val="39B54A"/>
                </a:solidFill>
              </a:rPr>
              <a:t> Center for IDEA</a:t>
            </a:r>
          </a:p>
          <a:p>
            <a:r>
              <a:rPr lang="en-US" b="1" baseline="0" dirty="0" smtClean="0">
                <a:solidFill>
                  <a:srgbClr val="39B54A"/>
                </a:solidFill>
              </a:rPr>
              <a:t>Early Childhood Data Systems</a:t>
            </a:r>
            <a:endParaRPr lang="en-US" b="1" dirty="0">
              <a:solidFill>
                <a:srgbClr val="39B54A"/>
              </a:solidFill>
            </a:endParaRPr>
          </a:p>
        </p:txBody>
      </p:sp>
    </p:spTree>
    <p:extLst>
      <p:ext uri="{BB962C8B-B14F-4D97-AF65-F5344CB8AC3E}">
        <p14:creationId xmlns:p14="http://schemas.microsoft.com/office/powerpoint/2010/main" val="11250473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t>‹#›</a:t>
            </a:fld>
            <a:endParaRPr lang="en-US" dirty="0"/>
          </a:p>
        </p:txBody>
      </p:sp>
    </p:spTree>
    <p:extLst>
      <p:ext uri="{BB962C8B-B14F-4D97-AF65-F5344CB8AC3E}">
        <p14:creationId xmlns:p14="http://schemas.microsoft.com/office/powerpoint/2010/main" val="2194939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t>‹#›</a:t>
            </a:fld>
            <a:endParaRPr lang="en-US" dirty="0"/>
          </a:p>
        </p:txBody>
      </p:sp>
    </p:spTree>
    <p:extLst>
      <p:ext uri="{BB962C8B-B14F-4D97-AF65-F5344CB8AC3E}">
        <p14:creationId xmlns:p14="http://schemas.microsoft.com/office/powerpoint/2010/main" val="269930645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o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4" name="Content Placeholder 2"/>
          <p:cNvSpPr>
            <a:spLocks noGrp="1"/>
          </p:cNvSpPr>
          <p:nvPr>
            <p:ph idx="1"/>
          </p:nvPr>
        </p:nvSpPr>
        <p:spPr>
          <a:xfrm>
            <a:off x="457200" y="1600200"/>
            <a:ext cx="8229600" cy="4038600"/>
          </a:xfrm>
          <a:prstGeom prst="rect">
            <a:avLst/>
          </a:prstGeom>
        </p:spPr>
        <p:txBody>
          <a:bodyPr/>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5"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528965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Footer Placeholder 10"/>
          <p:cNvSpPr>
            <a:spLocks noGrp="1"/>
          </p:cNvSpPr>
          <p:nvPr>
            <p:ph type="ftr" sz="quarter" idx="10"/>
          </p:nvPr>
        </p:nvSpPr>
        <p:spPr/>
        <p:txBody>
          <a:bodyPr/>
          <a:lstStyle>
            <a:lvl1pPr>
              <a:defRPr/>
            </a:lvl1pPr>
          </a:lstStyle>
          <a:p>
            <a:pPr>
              <a:defRPr/>
            </a:pPr>
            <a:r>
              <a:rPr lang="en-US" dirty="0"/>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1342FE4C-6316-4003-9230-0C98837BF746}" type="slidenum">
              <a:rPr lang="en-US"/>
              <a:pPr>
                <a:defRPr/>
              </a:pPr>
              <a:t>‹#›</a:t>
            </a:fld>
            <a:endParaRPr lang="en-US" dirty="0"/>
          </a:p>
        </p:txBody>
      </p:sp>
      <p:sp>
        <p:nvSpPr>
          <p:cNvPr id="6" name="Date Placeholder 12"/>
          <p:cNvSpPr>
            <a:spLocks noGrp="1"/>
          </p:cNvSpPr>
          <p:nvPr>
            <p:ph type="dt" sz="half" idx="12"/>
          </p:nvPr>
        </p:nvSpPr>
        <p:spPr/>
        <p:txBody>
          <a:bodyPr/>
          <a:lstStyle>
            <a:lvl1pPr>
              <a:defRPr/>
            </a:lvl1pPr>
          </a:lstStyle>
          <a:p>
            <a:pPr>
              <a:defRPr/>
            </a:pPr>
            <a:fld id="{68151845-CEC1-4F7B-B72E-45A4B3857F91}" type="datetime1">
              <a:rPr lang="en-US">
                <a:solidFill>
                  <a:srgbClr val="000000">
                    <a:tint val="75000"/>
                  </a:srgbClr>
                </a:solidFill>
              </a:rPr>
              <a:pPr>
                <a:defRPr/>
              </a:pPr>
              <a:t>11/5/2014</a:t>
            </a:fld>
            <a:endParaRPr lang="en-US" dirty="0">
              <a:solidFill>
                <a:srgbClr val="000000">
                  <a:tint val="75000"/>
                </a:srgbClr>
              </a:solidFill>
            </a:endParaRPr>
          </a:p>
        </p:txBody>
      </p:sp>
    </p:spTree>
    <p:extLst>
      <p:ext uri="{BB962C8B-B14F-4D97-AF65-F5344CB8AC3E}">
        <p14:creationId xmlns:p14="http://schemas.microsoft.com/office/powerpoint/2010/main" val="3520587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First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286000"/>
            <a:ext cx="8229600" cy="3840163"/>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8"/>
          <p:cNvSpPr>
            <a:spLocks noGrp="1"/>
          </p:cNvSpPr>
          <p:nvPr>
            <p:ph type="dt" sz="half" idx="10"/>
          </p:nvPr>
        </p:nvSpPr>
        <p:spPr/>
        <p:txBody>
          <a:bodyPr/>
          <a:lstStyle>
            <a:lvl1pPr>
              <a:defRPr/>
            </a:lvl1pPr>
          </a:lstStyle>
          <a:p>
            <a:pPr>
              <a:defRPr/>
            </a:pPr>
            <a:fld id="{BE9F0E0A-9F72-4265-A2AF-74460E24129F}" type="datetime1">
              <a:rPr lang="en-US">
                <a:solidFill>
                  <a:srgbClr val="000000">
                    <a:tint val="75000"/>
                  </a:srgbClr>
                </a:solidFill>
              </a:rPr>
              <a:pPr>
                <a:defRPr/>
              </a:pPr>
              <a:t>11/5/2014</a:t>
            </a:fld>
            <a:endParaRPr lang="en-US" dirty="0">
              <a:solidFill>
                <a:srgbClr val="000000">
                  <a:tint val="75000"/>
                </a:srgbClr>
              </a:solidFill>
            </a:endParaRPr>
          </a:p>
        </p:txBody>
      </p:sp>
      <p:sp>
        <p:nvSpPr>
          <p:cNvPr id="5" name="Slide Number Placeholder 9"/>
          <p:cNvSpPr>
            <a:spLocks noGrp="1"/>
          </p:cNvSpPr>
          <p:nvPr>
            <p:ph type="sldNum" sz="quarter" idx="11"/>
          </p:nvPr>
        </p:nvSpPr>
        <p:spPr/>
        <p:txBody>
          <a:bodyPr/>
          <a:lstStyle>
            <a:lvl1pPr>
              <a:defRPr>
                <a:solidFill>
                  <a:srgbClr val="224568"/>
                </a:solidFill>
              </a:defRPr>
            </a:lvl1pPr>
          </a:lstStyle>
          <a:p>
            <a:pPr>
              <a:defRPr/>
            </a:pPr>
            <a:fld id="{951A93CB-40A5-41CF-B126-0202E8792FF7}" type="slidenum">
              <a:rPr lang="en-US"/>
              <a:pPr>
                <a:defRPr/>
              </a:pPr>
              <a:t>‹#›</a:t>
            </a:fld>
            <a:endParaRPr lang="en-US" dirty="0"/>
          </a:p>
        </p:txBody>
      </p:sp>
      <p:sp>
        <p:nvSpPr>
          <p:cNvPr id="6" name="Footer Placeholder 10"/>
          <p:cNvSpPr>
            <a:spLocks noGrp="1"/>
          </p:cNvSpPr>
          <p:nvPr>
            <p:ph type="ftr" sz="quarter" idx="12"/>
          </p:nvPr>
        </p:nvSpPr>
        <p:spPr/>
        <p:txBody>
          <a:bodyPr/>
          <a:lstStyle>
            <a:lvl1pPr>
              <a:defRPr>
                <a:solidFill>
                  <a:srgbClr val="224568"/>
                </a:solidFill>
              </a:defRPr>
            </a:lvl1pPr>
          </a:lstStyle>
          <a:p>
            <a:pPr>
              <a:defRPr/>
            </a:pPr>
            <a:r>
              <a:rPr lang="en-US" dirty="0"/>
              <a:t>Early Childhood Outcomes Center</a:t>
            </a:r>
          </a:p>
        </p:txBody>
      </p:sp>
    </p:spTree>
    <p:extLst>
      <p:ext uri="{BB962C8B-B14F-4D97-AF65-F5344CB8AC3E}">
        <p14:creationId xmlns:p14="http://schemas.microsoft.com/office/powerpoint/2010/main" val="135680423"/>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0"/>
          <p:cNvSpPr>
            <a:spLocks noGrp="1"/>
          </p:cNvSpPr>
          <p:nvPr>
            <p:ph type="ftr" sz="quarter" idx="10"/>
          </p:nvPr>
        </p:nvSpPr>
        <p:spPr/>
        <p:txBody>
          <a:bodyPr/>
          <a:lstStyle>
            <a:lvl1pPr>
              <a:defRPr/>
            </a:lvl1pPr>
          </a:lstStyle>
          <a:p>
            <a:pPr>
              <a:defRPr/>
            </a:pPr>
            <a:r>
              <a:rPr lang="en-US" dirty="0"/>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0C1100EB-D3BA-4C7E-8494-87FB609348A5}" type="slidenum">
              <a:rPr lang="en-US"/>
              <a:pPr>
                <a:defRPr/>
              </a:pPr>
              <a:t>‹#›</a:t>
            </a:fld>
            <a:endParaRPr lang="en-US" dirty="0"/>
          </a:p>
        </p:txBody>
      </p:sp>
      <p:sp>
        <p:nvSpPr>
          <p:cNvPr id="6" name="Date Placeholder 12"/>
          <p:cNvSpPr>
            <a:spLocks noGrp="1"/>
          </p:cNvSpPr>
          <p:nvPr>
            <p:ph type="dt" sz="half" idx="12"/>
          </p:nvPr>
        </p:nvSpPr>
        <p:spPr/>
        <p:txBody>
          <a:bodyPr/>
          <a:lstStyle>
            <a:lvl1pPr>
              <a:defRPr/>
            </a:lvl1pPr>
          </a:lstStyle>
          <a:p>
            <a:pPr>
              <a:defRPr/>
            </a:pPr>
            <a:fld id="{66A56FBF-13FC-402F-9D81-45DE8558412F}" type="datetime1">
              <a:rPr lang="en-US">
                <a:solidFill>
                  <a:srgbClr val="000000">
                    <a:tint val="75000"/>
                  </a:srgbClr>
                </a:solidFill>
              </a:rPr>
              <a:pPr>
                <a:defRPr/>
              </a:pPr>
              <a:t>11/5/2014</a:t>
            </a:fld>
            <a:endParaRPr lang="en-US" dirty="0">
              <a:solidFill>
                <a:srgbClr val="000000">
                  <a:tint val="75000"/>
                </a:srgbClr>
              </a:solidFill>
            </a:endParaRPr>
          </a:p>
        </p:txBody>
      </p:sp>
    </p:spTree>
    <p:extLst>
      <p:ext uri="{BB962C8B-B14F-4D97-AF65-F5344CB8AC3E}">
        <p14:creationId xmlns:p14="http://schemas.microsoft.com/office/powerpoint/2010/main" val="23157662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dirty="0"/>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A17F3D98-F5A2-49CA-993B-3248E9D3E026}" type="slidenum">
              <a:rPr lang="en-US"/>
              <a:pPr>
                <a:defRPr/>
              </a:pPr>
              <a:t>‹#›</a:t>
            </a:fld>
            <a:endParaRPr lang="en-US" dirty="0"/>
          </a:p>
        </p:txBody>
      </p:sp>
      <p:sp>
        <p:nvSpPr>
          <p:cNvPr id="7" name="Date Placeholder 12"/>
          <p:cNvSpPr>
            <a:spLocks noGrp="1"/>
          </p:cNvSpPr>
          <p:nvPr>
            <p:ph type="dt" sz="half" idx="12"/>
          </p:nvPr>
        </p:nvSpPr>
        <p:spPr/>
        <p:txBody>
          <a:bodyPr/>
          <a:lstStyle>
            <a:lvl1pPr>
              <a:defRPr/>
            </a:lvl1pPr>
          </a:lstStyle>
          <a:p>
            <a:pPr>
              <a:defRPr/>
            </a:pPr>
            <a:fld id="{67B9AC20-D775-483B-AB66-7C856CC43E4B}" type="datetime1">
              <a:rPr lang="en-US">
                <a:solidFill>
                  <a:srgbClr val="000000">
                    <a:tint val="75000"/>
                  </a:srgbClr>
                </a:solidFill>
              </a:rPr>
              <a:pPr>
                <a:defRPr/>
              </a:pPr>
              <a:t>11/5/2014</a:t>
            </a:fld>
            <a:endParaRPr lang="en-US" dirty="0">
              <a:solidFill>
                <a:srgbClr val="000000">
                  <a:tint val="75000"/>
                </a:srgbClr>
              </a:solidFill>
            </a:endParaRPr>
          </a:p>
        </p:txBody>
      </p:sp>
    </p:spTree>
    <p:extLst>
      <p:ext uri="{BB962C8B-B14F-4D97-AF65-F5344CB8AC3E}">
        <p14:creationId xmlns:p14="http://schemas.microsoft.com/office/powerpoint/2010/main" val="17432351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286001"/>
            <a:ext cx="4040188" cy="38401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286001"/>
            <a:ext cx="4041775" cy="38401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dirty="0"/>
              <a:t>Early Childhood Outcomes Center</a:t>
            </a:r>
          </a:p>
        </p:txBody>
      </p:sp>
      <p:sp>
        <p:nvSpPr>
          <p:cNvPr id="7" name="Slide Number Placeholder 11"/>
          <p:cNvSpPr>
            <a:spLocks noGrp="1"/>
          </p:cNvSpPr>
          <p:nvPr>
            <p:ph type="sldNum" sz="quarter" idx="11"/>
          </p:nvPr>
        </p:nvSpPr>
        <p:spPr/>
        <p:txBody>
          <a:bodyPr/>
          <a:lstStyle>
            <a:lvl1pPr>
              <a:defRPr/>
            </a:lvl1pPr>
          </a:lstStyle>
          <a:p>
            <a:pPr>
              <a:defRPr/>
            </a:pPr>
            <a:fld id="{DDA0248E-25F0-4599-880B-3F53D5AE4B4A}" type="slidenum">
              <a:rPr lang="en-US"/>
              <a:pPr>
                <a:defRPr/>
              </a:pPr>
              <a:t>‹#›</a:t>
            </a:fld>
            <a:endParaRPr lang="en-US" dirty="0"/>
          </a:p>
        </p:txBody>
      </p:sp>
      <p:sp>
        <p:nvSpPr>
          <p:cNvPr id="8" name="Date Placeholder 12"/>
          <p:cNvSpPr>
            <a:spLocks noGrp="1"/>
          </p:cNvSpPr>
          <p:nvPr>
            <p:ph type="dt" sz="half" idx="12"/>
          </p:nvPr>
        </p:nvSpPr>
        <p:spPr/>
        <p:txBody>
          <a:bodyPr/>
          <a:lstStyle>
            <a:lvl1pPr>
              <a:defRPr/>
            </a:lvl1pPr>
          </a:lstStyle>
          <a:p>
            <a:pPr>
              <a:defRPr/>
            </a:pPr>
            <a:fld id="{E9962806-50B6-4A1A-A6DB-DD92CFB564E4}" type="datetime1">
              <a:rPr lang="en-US">
                <a:solidFill>
                  <a:srgbClr val="000000">
                    <a:tint val="75000"/>
                  </a:srgbClr>
                </a:solidFill>
              </a:rPr>
              <a:pPr>
                <a:defRPr/>
              </a:pPr>
              <a:t>11/5/2014</a:t>
            </a:fld>
            <a:endParaRPr lang="en-US" dirty="0">
              <a:solidFill>
                <a:srgbClr val="000000">
                  <a:tint val="75000"/>
                </a:srgbClr>
              </a:solidFill>
            </a:endParaRPr>
          </a:p>
        </p:txBody>
      </p:sp>
    </p:spTree>
    <p:extLst>
      <p:ext uri="{BB962C8B-B14F-4D97-AF65-F5344CB8AC3E}">
        <p14:creationId xmlns:p14="http://schemas.microsoft.com/office/powerpoint/2010/main" val="22058010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0"/>
          <p:cNvSpPr>
            <a:spLocks noGrp="1"/>
          </p:cNvSpPr>
          <p:nvPr>
            <p:ph type="ftr" sz="quarter" idx="10"/>
          </p:nvPr>
        </p:nvSpPr>
        <p:spPr/>
        <p:txBody>
          <a:bodyPr/>
          <a:lstStyle>
            <a:lvl1pPr>
              <a:defRPr/>
            </a:lvl1pPr>
          </a:lstStyle>
          <a:p>
            <a:pPr>
              <a:defRPr/>
            </a:pPr>
            <a:r>
              <a:rPr lang="en-US" dirty="0"/>
              <a:t>Early Childhood Outcomes Center</a:t>
            </a:r>
          </a:p>
        </p:txBody>
      </p:sp>
      <p:sp>
        <p:nvSpPr>
          <p:cNvPr id="4" name="Slide Number Placeholder 11"/>
          <p:cNvSpPr>
            <a:spLocks noGrp="1"/>
          </p:cNvSpPr>
          <p:nvPr>
            <p:ph type="sldNum" sz="quarter" idx="11"/>
          </p:nvPr>
        </p:nvSpPr>
        <p:spPr/>
        <p:txBody>
          <a:bodyPr/>
          <a:lstStyle>
            <a:lvl1pPr>
              <a:defRPr/>
            </a:lvl1pPr>
          </a:lstStyle>
          <a:p>
            <a:pPr>
              <a:defRPr/>
            </a:pPr>
            <a:fld id="{756E82AB-103A-4B41-AEA9-63C5CB17F9B7}" type="slidenum">
              <a:rPr lang="en-US"/>
              <a:pPr>
                <a:defRPr/>
              </a:pPr>
              <a:t>‹#›</a:t>
            </a:fld>
            <a:endParaRPr lang="en-US" dirty="0"/>
          </a:p>
        </p:txBody>
      </p:sp>
      <p:sp>
        <p:nvSpPr>
          <p:cNvPr id="5" name="Date Placeholder 12"/>
          <p:cNvSpPr>
            <a:spLocks noGrp="1"/>
          </p:cNvSpPr>
          <p:nvPr>
            <p:ph type="dt" sz="half" idx="12"/>
          </p:nvPr>
        </p:nvSpPr>
        <p:spPr/>
        <p:txBody>
          <a:bodyPr/>
          <a:lstStyle>
            <a:lvl1pPr>
              <a:defRPr/>
            </a:lvl1pPr>
          </a:lstStyle>
          <a:p>
            <a:pPr>
              <a:defRPr/>
            </a:pPr>
            <a:fld id="{1896B58A-AA03-4D36-9EE7-3600C0D82952}" type="datetime1">
              <a:rPr lang="en-US">
                <a:solidFill>
                  <a:srgbClr val="000000">
                    <a:tint val="75000"/>
                  </a:srgbClr>
                </a:solidFill>
              </a:rPr>
              <a:pPr>
                <a:defRPr/>
              </a:pPr>
              <a:t>11/5/2014</a:t>
            </a:fld>
            <a:endParaRPr lang="en-US" dirty="0">
              <a:solidFill>
                <a:srgbClr val="000000">
                  <a:tint val="75000"/>
                </a:srgbClr>
              </a:solidFill>
            </a:endParaRPr>
          </a:p>
        </p:txBody>
      </p:sp>
    </p:spTree>
    <p:extLst>
      <p:ext uri="{BB962C8B-B14F-4D97-AF65-F5344CB8AC3E}">
        <p14:creationId xmlns:p14="http://schemas.microsoft.com/office/powerpoint/2010/main" val="34757209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0"/>
          <p:cNvSpPr>
            <a:spLocks noGrp="1"/>
          </p:cNvSpPr>
          <p:nvPr>
            <p:ph type="ftr" sz="quarter" idx="10"/>
          </p:nvPr>
        </p:nvSpPr>
        <p:spPr/>
        <p:txBody>
          <a:bodyPr/>
          <a:lstStyle>
            <a:lvl1pPr>
              <a:defRPr/>
            </a:lvl1pPr>
          </a:lstStyle>
          <a:p>
            <a:pPr>
              <a:defRPr/>
            </a:pPr>
            <a:r>
              <a:rPr lang="en-US" dirty="0"/>
              <a:t>Early Childhood Outcomes Center</a:t>
            </a:r>
          </a:p>
        </p:txBody>
      </p:sp>
      <p:sp>
        <p:nvSpPr>
          <p:cNvPr id="3" name="Slide Number Placeholder 11"/>
          <p:cNvSpPr>
            <a:spLocks noGrp="1"/>
          </p:cNvSpPr>
          <p:nvPr>
            <p:ph type="sldNum" sz="quarter" idx="11"/>
          </p:nvPr>
        </p:nvSpPr>
        <p:spPr/>
        <p:txBody>
          <a:bodyPr/>
          <a:lstStyle>
            <a:lvl1pPr>
              <a:defRPr/>
            </a:lvl1pPr>
          </a:lstStyle>
          <a:p>
            <a:pPr>
              <a:defRPr/>
            </a:pPr>
            <a:fld id="{BED86EBD-E3E3-402C-B12C-E76C7E0997C6}" type="slidenum">
              <a:rPr lang="en-US"/>
              <a:pPr>
                <a:defRPr/>
              </a:pPr>
              <a:t>‹#›</a:t>
            </a:fld>
            <a:endParaRPr lang="en-US" dirty="0"/>
          </a:p>
        </p:txBody>
      </p:sp>
      <p:sp>
        <p:nvSpPr>
          <p:cNvPr id="4" name="Date Placeholder 12"/>
          <p:cNvSpPr>
            <a:spLocks noGrp="1"/>
          </p:cNvSpPr>
          <p:nvPr>
            <p:ph type="dt" sz="half" idx="12"/>
          </p:nvPr>
        </p:nvSpPr>
        <p:spPr/>
        <p:txBody>
          <a:bodyPr/>
          <a:lstStyle>
            <a:lvl1pPr>
              <a:defRPr/>
            </a:lvl1pPr>
          </a:lstStyle>
          <a:p>
            <a:pPr>
              <a:defRPr/>
            </a:pPr>
            <a:fld id="{2EBFFEBD-12DC-4351-81B3-5D77A64061CE}" type="datetime1">
              <a:rPr lang="en-US">
                <a:solidFill>
                  <a:srgbClr val="000000">
                    <a:tint val="75000"/>
                  </a:srgbClr>
                </a:solidFill>
              </a:rPr>
              <a:pPr>
                <a:defRPr/>
              </a:pPr>
              <a:t>11/5/2014</a:t>
            </a:fld>
            <a:endParaRPr lang="en-US" dirty="0">
              <a:solidFill>
                <a:srgbClr val="000000">
                  <a:tint val="75000"/>
                </a:srgbClr>
              </a:solidFill>
            </a:endParaRPr>
          </a:p>
        </p:txBody>
      </p:sp>
    </p:spTree>
    <p:extLst>
      <p:ext uri="{BB962C8B-B14F-4D97-AF65-F5344CB8AC3E}">
        <p14:creationId xmlns:p14="http://schemas.microsoft.com/office/powerpoint/2010/main" val="4138077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a:defRPr>
                <a:solidFill>
                  <a:srgbClr val="154578"/>
                </a:solidFill>
              </a:defRPr>
            </a:lvl1pPr>
            <a:lvl2pPr>
              <a:defRPr>
                <a:solidFill>
                  <a:srgbClr val="39B54A"/>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2" descr="C:\Users\May\Desktop\SRI Projects\DaSy\PPT\DaSy-Logo-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62672" y="5788152"/>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p:cNvSpPr>
            <a:spLocks noGrp="1"/>
          </p:cNvSpPr>
          <p:nvPr>
            <p:ph type="title"/>
          </p:nvPr>
        </p:nvSpPr>
        <p:spPr>
          <a:xfrm>
            <a:off x="457200" y="274638"/>
            <a:ext cx="8229600" cy="1143000"/>
          </a:xfrm>
          <a:prstGeom prst="rect">
            <a:avLst/>
          </a:prstGeom>
          <a:ln w="12700">
            <a:solidFill>
              <a:srgbClr val="39B54A"/>
            </a:solidFill>
          </a:ln>
        </p:spPr>
        <p:txBody>
          <a:bodyPr/>
          <a:lstStyle>
            <a:lvl1pPr>
              <a:defRPr>
                <a:latin typeface="Century Gothic" pitchFamily="34" charset="0"/>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88639827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286000"/>
            <a:ext cx="5111750" cy="3840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286000"/>
            <a:ext cx="3008313" cy="3840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6"/>
          <p:cNvSpPr>
            <a:spLocks noGrp="1"/>
          </p:cNvSpPr>
          <p:nvPr>
            <p:ph type="dt" sz="half" idx="10"/>
          </p:nvPr>
        </p:nvSpPr>
        <p:spPr>
          <a:xfrm>
            <a:off x="457200" y="6356350"/>
            <a:ext cx="2514600" cy="365125"/>
          </a:xfrm>
        </p:spPr>
        <p:txBody>
          <a:bodyPr/>
          <a:lstStyle>
            <a:lvl1pPr>
              <a:defRPr/>
            </a:lvl1pPr>
          </a:lstStyle>
          <a:p>
            <a:pPr>
              <a:defRPr/>
            </a:pPr>
            <a:fld id="{9D4FFFBC-8C2B-427B-A28A-8CB02821FA45}" type="datetime1">
              <a:rPr lang="en-US">
                <a:solidFill>
                  <a:srgbClr val="000000">
                    <a:tint val="75000"/>
                  </a:srgbClr>
                </a:solidFill>
              </a:rPr>
              <a:pPr>
                <a:defRPr/>
              </a:pPr>
              <a:t>11/5/2014</a:t>
            </a:fld>
            <a:endParaRPr lang="en-US" dirty="0">
              <a:solidFill>
                <a:srgbClr val="000000">
                  <a:tint val="75000"/>
                </a:srgbClr>
              </a:solidFill>
            </a:endParaRPr>
          </a:p>
        </p:txBody>
      </p:sp>
      <p:sp>
        <p:nvSpPr>
          <p:cNvPr id="6" name="Slide Number Placeholder 7"/>
          <p:cNvSpPr>
            <a:spLocks noGrp="1"/>
          </p:cNvSpPr>
          <p:nvPr>
            <p:ph type="sldNum" sz="quarter" idx="11"/>
          </p:nvPr>
        </p:nvSpPr>
        <p:spPr/>
        <p:txBody>
          <a:bodyPr/>
          <a:lstStyle>
            <a:lvl1pPr>
              <a:defRPr/>
            </a:lvl1pPr>
          </a:lstStyle>
          <a:p>
            <a:pPr>
              <a:defRPr/>
            </a:pPr>
            <a:fld id="{9A414BC9-F86B-40C5-B3E3-D99C8B738D0D}" type="slidenum">
              <a:rPr lang="en-US"/>
              <a:pPr>
                <a:defRPr/>
              </a:pPr>
              <a:t>‹#›</a:t>
            </a:fld>
            <a:endParaRPr lang="en-US" dirty="0"/>
          </a:p>
        </p:txBody>
      </p:sp>
      <p:sp>
        <p:nvSpPr>
          <p:cNvPr id="7" name="Footer Placeholder 8"/>
          <p:cNvSpPr>
            <a:spLocks noGrp="1"/>
          </p:cNvSpPr>
          <p:nvPr>
            <p:ph type="ftr" sz="quarter" idx="12"/>
          </p:nvPr>
        </p:nvSpPr>
        <p:spPr/>
        <p:txBody>
          <a:bodyPr/>
          <a:lstStyle>
            <a:lvl1pPr>
              <a:defRPr/>
            </a:lvl1pPr>
          </a:lstStyle>
          <a:p>
            <a:pPr>
              <a:defRPr/>
            </a:pPr>
            <a:r>
              <a:rPr lang="en-US" dirty="0"/>
              <a:t>Early Childhood Outcomes Center</a:t>
            </a:r>
          </a:p>
        </p:txBody>
      </p:sp>
    </p:spTree>
    <p:extLst>
      <p:ext uri="{BB962C8B-B14F-4D97-AF65-F5344CB8AC3E}">
        <p14:creationId xmlns:p14="http://schemas.microsoft.com/office/powerpoint/2010/main" val="26521851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0"/>
          <p:cNvSpPr>
            <a:spLocks noGrp="1"/>
          </p:cNvSpPr>
          <p:nvPr>
            <p:ph type="ftr" sz="quarter" idx="10"/>
          </p:nvPr>
        </p:nvSpPr>
        <p:spPr/>
        <p:txBody>
          <a:bodyPr/>
          <a:lstStyle>
            <a:lvl1pPr>
              <a:defRPr/>
            </a:lvl1pPr>
          </a:lstStyle>
          <a:p>
            <a:pPr>
              <a:defRPr/>
            </a:pPr>
            <a:r>
              <a:rPr lang="en-US" dirty="0"/>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FB7EF865-60E7-4340-8510-CC1D26DE003E}" type="slidenum">
              <a:rPr lang="en-US"/>
              <a:pPr>
                <a:defRPr/>
              </a:pPr>
              <a:t>‹#›</a:t>
            </a:fld>
            <a:endParaRPr lang="en-US" dirty="0"/>
          </a:p>
        </p:txBody>
      </p:sp>
      <p:sp>
        <p:nvSpPr>
          <p:cNvPr id="7" name="Date Placeholder 12"/>
          <p:cNvSpPr>
            <a:spLocks noGrp="1"/>
          </p:cNvSpPr>
          <p:nvPr>
            <p:ph type="dt" sz="half" idx="12"/>
          </p:nvPr>
        </p:nvSpPr>
        <p:spPr/>
        <p:txBody>
          <a:bodyPr/>
          <a:lstStyle>
            <a:lvl1pPr>
              <a:defRPr/>
            </a:lvl1pPr>
          </a:lstStyle>
          <a:p>
            <a:pPr>
              <a:defRPr/>
            </a:pPr>
            <a:fld id="{D6AFE3EA-E951-4A95-80E9-8521E10199B2}" type="datetime1">
              <a:rPr lang="en-US">
                <a:solidFill>
                  <a:srgbClr val="000000">
                    <a:tint val="75000"/>
                  </a:srgbClr>
                </a:solidFill>
              </a:rPr>
              <a:pPr>
                <a:defRPr/>
              </a:pPr>
              <a:t>11/5/2014</a:t>
            </a:fld>
            <a:endParaRPr lang="en-US" dirty="0">
              <a:solidFill>
                <a:srgbClr val="000000">
                  <a:tint val="75000"/>
                </a:srgbClr>
              </a:solidFill>
            </a:endParaRPr>
          </a:p>
        </p:txBody>
      </p:sp>
    </p:spTree>
    <p:extLst>
      <p:ext uri="{BB962C8B-B14F-4D97-AF65-F5344CB8AC3E}">
        <p14:creationId xmlns:p14="http://schemas.microsoft.com/office/powerpoint/2010/main" val="3666513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t>‹#›</a:t>
            </a:fld>
            <a:endParaRPr lang="en-US" dirty="0"/>
          </a:p>
        </p:txBody>
      </p:sp>
    </p:spTree>
    <p:extLst>
      <p:ext uri="{BB962C8B-B14F-4D97-AF65-F5344CB8AC3E}">
        <p14:creationId xmlns:p14="http://schemas.microsoft.com/office/powerpoint/2010/main" val="4490397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t>‹#›</a:t>
            </a:fld>
            <a:endParaRPr lang="en-US" dirty="0"/>
          </a:p>
        </p:txBody>
      </p:sp>
    </p:spTree>
    <p:extLst>
      <p:ext uri="{BB962C8B-B14F-4D97-AF65-F5344CB8AC3E}">
        <p14:creationId xmlns:p14="http://schemas.microsoft.com/office/powerpoint/2010/main" val="2583906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t>‹#›</a:t>
            </a:fld>
            <a:endParaRPr lang="en-US" dirty="0"/>
          </a:p>
        </p:txBody>
      </p:sp>
    </p:spTree>
    <p:extLst>
      <p:ext uri="{BB962C8B-B14F-4D97-AF65-F5344CB8AC3E}">
        <p14:creationId xmlns:p14="http://schemas.microsoft.com/office/powerpoint/2010/main" val="1205014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t>‹#›</a:t>
            </a:fld>
            <a:endParaRPr lang="en-US" dirty="0"/>
          </a:p>
        </p:txBody>
      </p:sp>
    </p:spTree>
    <p:extLst>
      <p:ext uri="{BB962C8B-B14F-4D97-AF65-F5344CB8AC3E}">
        <p14:creationId xmlns:p14="http://schemas.microsoft.com/office/powerpoint/2010/main" val="2449949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t>‹#›</a:t>
            </a:fld>
            <a:endParaRPr lang="en-US" dirty="0"/>
          </a:p>
        </p:txBody>
      </p:sp>
    </p:spTree>
    <p:extLst>
      <p:ext uri="{BB962C8B-B14F-4D97-AF65-F5344CB8AC3E}">
        <p14:creationId xmlns:p14="http://schemas.microsoft.com/office/powerpoint/2010/main" val="1856100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t>‹#›</a:t>
            </a:fld>
            <a:endParaRPr lang="en-US" dirty="0"/>
          </a:p>
        </p:txBody>
      </p:sp>
    </p:spTree>
    <p:extLst>
      <p:ext uri="{BB962C8B-B14F-4D97-AF65-F5344CB8AC3E}">
        <p14:creationId xmlns:p14="http://schemas.microsoft.com/office/powerpoint/2010/main" val="325327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t>‹#›</a:t>
            </a:fld>
            <a:endParaRPr lang="en-US" dirty="0"/>
          </a:p>
        </p:txBody>
      </p:sp>
    </p:spTree>
    <p:extLst>
      <p:ext uri="{BB962C8B-B14F-4D97-AF65-F5344CB8AC3E}">
        <p14:creationId xmlns:p14="http://schemas.microsoft.com/office/powerpoint/2010/main" val="3129070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5.pn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Slide Number Placeholder 2"/>
          <p:cNvSpPr>
            <a:spLocks noGrp="1"/>
          </p:cNvSpPr>
          <p:nvPr>
            <p:ph type="sldNum" sz="quarter" idx="4"/>
          </p:nvPr>
        </p:nvSpPr>
        <p:spPr>
          <a:xfrm>
            <a:off x="457200" y="6327648"/>
            <a:ext cx="2133600" cy="365125"/>
          </a:xfrm>
          <a:prstGeom prst="rect">
            <a:avLst/>
          </a:prstGeom>
        </p:spPr>
        <p:txBody>
          <a:bodyPr vert="horz" lIns="91440" tIns="45720" rIns="91440" bIns="45720" rtlCol="0" anchor="ctr"/>
          <a:lstStyle>
            <a:lvl1pPr algn="l">
              <a:defRPr sz="1800">
                <a:solidFill>
                  <a:schemeClr val="tx1">
                    <a:tint val="75000"/>
                  </a:schemeClr>
                </a:solidFill>
                <a:latin typeface="Century Schoolbook" pitchFamily="18"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541486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0" r:id="rId12"/>
  </p:sldLayoutIdLst>
  <p:timing>
    <p:tnLst>
      <p:par>
        <p:cTn id="1" dur="indefinite" restart="never" nodeType="tmRoot"/>
      </p:par>
    </p:tnLst>
  </p:timing>
  <p:hf hdr="0" ftr="0" dt="0"/>
  <p:txStyles>
    <p:titleStyle>
      <a:lvl1pPr algn="l" defTabSz="914400" rtl="0" eaLnBrk="1" latinLnBrk="0" hangingPunct="1">
        <a:spcBef>
          <a:spcPct val="0"/>
        </a:spcBef>
        <a:buNone/>
        <a:defRPr sz="3600" b="1" kern="1200">
          <a:solidFill>
            <a:srgbClr val="154578"/>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457200" y="2667000"/>
            <a:ext cx="8229600" cy="3459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1496" name="Rectangle 8"/>
          <p:cNvSpPr>
            <a:spLocks noChangeArrowheads="1"/>
          </p:cNvSpPr>
          <p:nvPr userDrawn="1"/>
        </p:nvSpPr>
        <p:spPr bwMode="auto">
          <a:xfrm>
            <a:off x="0" y="0"/>
            <a:ext cx="9144000" cy="6858000"/>
          </a:xfrm>
          <a:prstGeom prst="rect">
            <a:avLst/>
          </a:prstGeom>
          <a:noFill/>
          <a:ln w="127000">
            <a:solidFill>
              <a:srgbClr val="523F69"/>
            </a:solidFill>
            <a:miter lim="800000"/>
            <a:headEnd/>
            <a:tailEnd/>
          </a:ln>
          <a:effectLst/>
        </p:spPr>
        <p:txBody>
          <a:bodyPr wrap="none" anchor="ctr"/>
          <a:lstStyle/>
          <a:p>
            <a:pPr algn="r" fontAlgn="base">
              <a:spcBef>
                <a:spcPct val="0"/>
              </a:spcBef>
              <a:spcAft>
                <a:spcPct val="0"/>
              </a:spcAft>
              <a:defRPr/>
            </a:pPr>
            <a:endParaRPr lang="en-US" dirty="0">
              <a:solidFill>
                <a:srgbClr val="000000"/>
              </a:solidFill>
            </a:endParaRPr>
          </a:p>
        </p:txBody>
      </p:sp>
      <p:sp>
        <p:nvSpPr>
          <p:cNvPr id="191497" name="Text Box 9"/>
          <p:cNvSpPr txBox="1">
            <a:spLocks noChangeArrowheads="1"/>
          </p:cNvSpPr>
          <p:nvPr userDrawn="1"/>
        </p:nvSpPr>
        <p:spPr bwMode="auto">
          <a:xfrm>
            <a:off x="914400" y="1219200"/>
            <a:ext cx="1752600" cy="366713"/>
          </a:xfrm>
          <a:prstGeom prst="rect">
            <a:avLst/>
          </a:prstGeom>
          <a:noFill/>
          <a:ln w="9525">
            <a:noFill/>
            <a:miter lim="800000"/>
            <a:headEnd/>
            <a:tailEnd/>
          </a:ln>
          <a:effectLst/>
        </p:spPr>
        <p:txBody>
          <a:bodyPr>
            <a:spAutoFit/>
          </a:bodyPr>
          <a:lstStyle/>
          <a:p>
            <a:pPr fontAlgn="base">
              <a:spcBef>
                <a:spcPct val="50000"/>
              </a:spcBef>
              <a:spcAft>
                <a:spcPct val="0"/>
              </a:spcAft>
              <a:defRPr/>
            </a:pPr>
            <a:endParaRPr lang="en-US" dirty="0">
              <a:solidFill>
                <a:srgbClr val="000000"/>
              </a:solidFill>
            </a:endParaRPr>
          </a:p>
        </p:txBody>
      </p:sp>
      <p:sp>
        <p:nvSpPr>
          <p:cNvPr id="2059" name="Rectangle 11"/>
          <p:cNvSpPr>
            <a:spLocks noChangeArrowheads="1"/>
          </p:cNvSpPr>
          <p:nvPr userDrawn="1"/>
        </p:nvSpPr>
        <p:spPr bwMode="auto">
          <a:xfrm>
            <a:off x="457200" y="1600200"/>
            <a:ext cx="8229600" cy="533400"/>
          </a:xfrm>
          <a:prstGeom prst="rect">
            <a:avLst/>
          </a:prstGeom>
          <a:solidFill>
            <a:srgbClr val="4E2AB8"/>
          </a:solidFill>
          <a:ln w="9525">
            <a:solidFill>
              <a:srgbClr val="666699"/>
            </a:solidFill>
            <a:miter lim="800000"/>
            <a:headEnd/>
            <a:tailEnd/>
          </a:ln>
          <a:effectLst/>
        </p:spPr>
        <p:txBody>
          <a:bodyPr wrap="none" anchor="ctr"/>
          <a:lstStyle/>
          <a:p>
            <a:pPr algn="ctr" eaLnBrk="0" fontAlgn="base" hangingPunct="0">
              <a:spcBef>
                <a:spcPct val="0"/>
              </a:spcBef>
              <a:spcAft>
                <a:spcPct val="0"/>
              </a:spcAft>
              <a:defRPr/>
            </a:pPr>
            <a:endParaRPr lang="en-US" sz="3200" dirty="0">
              <a:solidFill>
                <a:srgbClr val="224568"/>
              </a:solidFill>
            </a:endParaRPr>
          </a:p>
        </p:txBody>
      </p:sp>
      <p:sp>
        <p:nvSpPr>
          <p:cNvPr id="11" name="Footer Placeholder 10"/>
          <p:cNvSpPr>
            <a:spLocks noGrp="1"/>
          </p:cNvSpPr>
          <p:nvPr>
            <p:ph type="ftr" sz="quarter" idx="3"/>
          </p:nvPr>
        </p:nvSpPr>
        <p:spPr>
          <a:xfrm>
            <a:off x="152400" y="6356350"/>
            <a:ext cx="2895600" cy="365125"/>
          </a:xfrm>
          <a:prstGeom prst="rect">
            <a:avLst/>
          </a:prstGeom>
        </p:spPr>
        <p:txBody>
          <a:bodyPr vert="horz" lIns="91440" tIns="45720" rIns="91440" bIns="45720" rtlCol="0" anchor="ctr"/>
          <a:lstStyle>
            <a:lvl1pPr algn="ctr">
              <a:defRPr sz="1200">
                <a:solidFill>
                  <a:srgbClr val="224568"/>
                </a:solidFill>
                <a:latin typeface="Arial" charset="0"/>
              </a:defRPr>
            </a:lvl1pPr>
          </a:lstStyle>
          <a:p>
            <a:pPr eaLnBrk="0" fontAlgn="base" hangingPunct="0">
              <a:spcBef>
                <a:spcPct val="0"/>
              </a:spcBef>
              <a:spcAft>
                <a:spcPct val="0"/>
              </a:spcAft>
              <a:defRPr/>
            </a:pPr>
            <a:r>
              <a:rPr lang="en-US" dirty="0"/>
              <a:t>Early Childhood Outcomes Center</a:t>
            </a:r>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24568"/>
                </a:solidFill>
                <a:latin typeface="Arial" charset="0"/>
              </a:defRPr>
            </a:lvl1pPr>
          </a:lstStyle>
          <a:p>
            <a:pPr eaLnBrk="0" fontAlgn="base" hangingPunct="0">
              <a:spcBef>
                <a:spcPct val="0"/>
              </a:spcBef>
              <a:spcAft>
                <a:spcPct val="0"/>
              </a:spcAft>
              <a:defRPr/>
            </a:pPr>
            <a:fld id="{2A94478A-F171-4C9B-BA7E-0F974B3CD812}" type="slidenum">
              <a:rPr lang="en-US"/>
              <a:pPr eaLnBrk="0" fontAlgn="base" hangingPunct="0">
                <a:spcBef>
                  <a:spcPct val="0"/>
                </a:spcBef>
                <a:spcAft>
                  <a:spcPct val="0"/>
                </a:spcAft>
                <a:defRPr/>
              </a:pPr>
              <a:t>‹#›</a:t>
            </a:fld>
            <a:endParaRPr lang="en-US" dirty="0"/>
          </a:p>
        </p:txBody>
      </p:sp>
      <p:sp>
        <p:nvSpPr>
          <p:cNvPr id="13" name="Date Placeholder 12"/>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eaLnBrk="0" fontAlgn="base" hangingPunct="0">
              <a:spcBef>
                <a:spcPct val="0"/>
              </a:spcBef>
              <a:spcAft>
                <a:spcPct val="0"/>
              </a:spcAft>
              <a:defRPr/>
            </a:pPr>
            <a:fld id="{3F2FA0BB-8F8D-4BEA-93E7-3D1AC38372FD}" type="datetime1">
              <a:rPr lang="en-US">
                <a:solidFill>
                  <a:srgbClr val="000000">
                    <a:tint val="75000"/>
                  </a:srgbClr>
                </a:solidFill>
              </a:rPr>
              <a:pPr eaLnBrk="0" fontAlgn="base" hangingPunct="0">
                <a:spcBef>
                  <a:spcPct val="0"/>
                </a:spcBef>
                <a:spcAft>
                  <a:spcPct val="0"/>
                </a:spcAft>
                <a:defRPr/>
              </a:pPr>
              <a:t>11/5/2014</a:t>
            </a:fld>
            <a:endParaRPr lang="en-US" dirty="0">
              <a:solidFill>
                <a:srgbClr val="000000">
                  <a:tint val="75000"/>
                </a:srgbClr>
              </a:solidFill>
            </a:endParaRPr>
          </a:p>
        </p:txBody>
      </p:sp>
      <p:pic>
        <p:nvPicPr>
          <p:cNvPr id="9226" name="Picture 14" descr="blond_happy_baby"/>
          <p:cNvPicPr>
            <a:picLocks noChangeAspect="1" noChangeArrowheads="1"/>
          </p:cNvPicPr>
          <p:nvPr userDrawn="1"/>
        </p:nvPicPr>
        <p:blipFill>
          <a:blip r:embed="rId11" cstate="print"/>
          <a:srcRect/>
          <a:stretch>
            <a:fillRect/>
          </a:stretch>
        </p:blipFill>
        <p:spPr bwMode="auto">
          <a:xfrm>
            <a:off x="7470775" y="1444625"/>
            <a:ext cx="895350" cy="881063"/>
          </a:xfrm>
          <a:prstGeom prst="rect">
            <a:avLst/>
          </a:prstGeom>
          <a:noFill/>
          <a:ln w="9525">
            <a:noFill/>
            <a:miter lim="800000"/>
            <a:headEnd/>
            <a:tailEnd/>
          </a:ln>
        </p:spPr>
      </p:pic>
    </p:spTree>
    <p:extLst>
      <p:ext uri="{BB962C8B-B14F-4D97-AF65-F5344CB8AC3E}">
        <p14:creationId xmlns:p14="http://schemas.microsoft.com/office/powerpoint/2010/main" val="34659093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dasycenter.org/state_of_states/index.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0.gif"/><Relationship Id="rId4" Type="http://schemas.openxmlformats.org/officeDocument/2006/relationships/image" Target="../media/image19.jp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2209800"/>
            <a:ext cx="7239000" cy="3352800"/>
          </a:xfrm>
        </p:spPr>
        <p:txBody>
          <a:bodyPr>
            <a:noAutofit/>
          </a:bodyPr>
          <a:lstStyle/>
          <a:p>
            <a:r>
              <a:rPr lang="en-US" sz="3200" dirty="0"/>
              <a:t>Using Needs Assessments to Identify and Evaluate Technical Assistance: Results of a National Survey about Statewide Data Systems for IDEA Early Intervention and Early Childhood Special </a:t>
            </a:r>
            <a:r>
              <a:rPr lang="en-US" sz="3200" dirty="0" smtClean="0"/>
              <a:t>Education</a:t>
            </a:r>
            <a:r>
              <a:rPr lang="en-US" sz="3200" dirty="0" smtClean="0">
                <a:latin typeface="Century Gothic" pitchFamily="34" charset="0"/>
              </a:rPr>
              <a:t/>
            </a:r>
            <a:br>
              <a:rPr lang="en-US" sz="3200" dirty="0" smtClean="0">
                <a:latin typeface="Century Gothic" pitchFamily="34" charset="0"/>
              </a:rPr>
            </a:br>
            <a:r>
              <a:rPr lang="en-US" sz="2000" dirty="0" smtClean="0">
                <a:latin typeface="Century Gothic" pitchFamily="34" charset="0"/>
              </a:rPr>
              <a:t/>
            </a:r>
            <a:br>
              <a:rPr lang="en-US" sz="2000" dirty="0" smtClean="0">
                <a:latin typeface="Century Gothic" pitchFamily="34" charset="0"/>
              </a:rPr>
            </a:br>
            <a:r>
              <a:rPr lang="en-US" sz="2000" dirty="0" smtClean="0">
                <a:latin typeface="Century Gothic" pitchFamily="34" charset="0"/>
              </a:rPr>
              <a:t>Missy Cochenour, Donna Spiker, Kathleen Hebbeler, Martha Diefendorf, Taletha Derrington,&amp; Lynne Kahn</a:t>
            </a:r>
            <a:endParaRPr lang="en-US" dirty="0">
              <a:latin typeface="Century Gothic" pitchFamily="34" charset="0"/>
            </a:endParaRPr>
          </a:p>
        </p:txBody>
      </p:sp>
      <p:sp>
        <p:nvSpPr>
          <p:cNvPr id="6" name="Subtitle 2"/>
          <p:cNvSpPr>
            <a:spLocks noGrp="1"/>
          </p:cNvSpPr>
          <p:nvPr>
            <p:ph type="subTitle" idx="1"/>
          </p:nvPr>
        </p:nvSpPr>
        <p:spPr>
          <a:xfrm>
            <a:off x="990600" y="5486400"/>
            <a:ext cx="7467600" cy="1219200"/>
          </a:xfrm>
          <a:noFill/>
        </p:spPr>
        <p:txBody>
          <a:bodyPr>
            <a:normAutofit/>
          </a:bodyPr>
          <a:lstStyle/>
          <a:p>
            <a:pPr algn="ctr"/>
            <a:endParaRPr lang="en-US" sz="1000" dirty="0" smtClean="0"/>
          </a:p>
          <a:p>
            <a:pPr algn="ctr"/>
            <a:r>
              <a:rPr lang="en-US" b="1" dirty="0" smtClean="0">
                <a:solidFill>
                  <a:srgbClr val="154578"/>
                </a:solidFill>
                <a:latin typeface="Century Gothic" pitchFamily="34" charset="0"/>
              </a:rPr>
              <a:t>American Evaluation Association</a:t>
            </a:r>
          </a:p>
          <a:p>
            <a:pPr algn="ctr"/>
            <a:r>
              <a:rPr lang="en-US" b="1" dirty="0" smtClean="0">
                <a:solidFill>
                  <a:srgbClr val="154578"/>
                </a:solidFill>
                <a:latin typeface="Century Gothic" pitchFamily="34" charset="0"/>
              </a:rPr>
              <a:t>Denver, CO ~ October 2014</a:t>
            </a:r>
            <a:endParaRPr lang="en-US" b="1" dirty="0">
              <a:solidFill>
                <a:srgbClr val="154578"/>
              </a:solidFill>
              <a:latin typeface="Century Gothic" pitchFamily="34" charset="0"/>
            </a:endParaRPr>
          </a:p>
        </p:txBody>
      </p:sp>
    </p:spTree>
    <p:extLst>
      <p:ext uri="{BB962C8B-B14F-4D97-AF65-F5344CB8AC3E}">
        <p14:creationId xmlns:p14="http://schemas.microsoft.com/office/powerpoint/2010/main" val="941942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10</a:t>
            </a:fld>
            <a:endParaRPr lang="en-US" dirty="0"/>
          </a:p>
        </p:txBody>
      </p:sp>
      <p:sp>
        <p:nvSpPr>
          <p:cNvPr id="3" name="Title 2"/>
          <p:cNvSpPr>
            <a:spLocks noGrp="1"/>
          </p:cNvSpPr>
          <p:nvPr>
            <p:ph type="title"/>
          </p:nvPr>
        </p:nvSpPr>
        <p:spPr>
          <a:xfrm>
            <a:off x="442912" y="304800"/>
            <a:ext cx="8229600" cy="914400"/>
          </a:xfrm>
        </p:spPr>
        <p:txBody>
          <a:bodyPr>
            <a:normAutofit fontScale="90000"/>
          </a:bodyPr>
          <a:lstStyle/>
          <a:p>
            <a:r>
              <a:rPr lang="en-US" dirty="0" smtClean="0"/>
              <a:t/>
            </a:r>
            <a:br>
              <a:rPr lang="en-US" dirty="0" smtClean="0"/>
            </a:br>
            <a:r>
              <a:rPr lang="en-US" dirty="0" smtClean="0"/>
              <a:t>What kinds of questions were asked?</a:t>
            </a:r>
            <a:br>
              <a:rPr lang="en-US" dirty="0" smtClean="0"/>
            </a:br>
            <a:endParaRPr lang="en-US" dirty="0"/>
          </a:p>
        </p:txBody>
      </p:sp>
      <p:sp>
        <p:nvSpPr>
          <p:cNvPr id="2" name="Content Placeholder 1"/>
          <p:cNvSpPr>
            <a:spLocks noGrp="1"/>
          </p:cNvSpPr>
          <p:nvPr>
            <p:ph idx="1"/>
          </p:nvPr>
        </p:nvSpPr>
        <p:spPr>
          <a:xfrm>
            <a:off x="381000" y="1600200"/>
            <a:ext cx="8001000" cy="4724400"/>
          </a:xfrm>
        </p:spPr>
        <p:txBody>
          <a:bodyPr/>
          <a:lstStyle/>
          <a:p>
            <a:pPr>
              <a:spcBef>
                <a:spcPts val="1800"/>
              </a:spcBef>
            </a:pPr>
            <a:r>
              <a:rPr lang="en-US" dirty="0" smtClean="0"/>
              <a:t>Three general status categories of Part C and 619 data systems:</a:t>
            </a:r>
          </a:p>
          <a:p>
            <a:pPr lvl="1">
              <a:spcBef>
                <a:spcPts val="1800"/>
              </a:spcBef>
            </a:pPr>
            <a:r>
              <a:rPr lang="en-US" sz="2800" dirty="0"/>
              <a:t>D</a:t>
            </a:r>
            <a:r>
              <a:rPr lang="en-US" sz="2800" dirty="0" smtClean="0"/>
              <a:t>ata systems and data elements</a:t>
            </a:r>
          </a:p>
          <a:p>
            <a:pPr lvl="1">
              <a:spcBef>
                <a:spcPts val="1800"/>
              </a:spcBef>
            </a:pPr>
            <a:r>
              <a:rPr lang="en-US" sz="2800" dirty="0" smtClean="0"/>
              <a:t>Linkages between different state data systems</a:t>
            </a:r>
          </a:p>
          <a:p>
            <a:pPr lvl="1">
              <a:spcBef>
                <a:spcPts val="1800"/>
              </a:spcBef>
            </a:pPr>
            <a:r>
              <a:rPr lang="en-US" sz="2800" dirty="0" smtClean="0"/>
              <a:t>Data system administration and use of data</a:t>
            </a:r>
          </a:p>
          <a:p>
            <a:pPr marL="0" indent="0">
              <a:buNone/>
            </a:pPr>
            <a:endParaRPr lang="en-US" sz="2400" dirty="0" smtClean="0"/>
          </a:p>
          <a:p>
            <a:pPr marL="0" indent="0">
              <a:buNone/>
            </a:pPr>
            <a:endParaRPr lang="en-US" sz="2400" dirty="0" smtClean="0"/>
          </a:p>
          <a:p>
            <a:pPr marL="0" indent="0">
              <a:buNone/>
            </a:pPr>
            <a:r>
              <a:rPr lang="en-US" sz="2400" dirty="0" smtClean="0"/>
              <a:t>Note:   Slightly different versions for Part C and 619 based on program differences</a:t>
            </a:r>
          </a:p>
        </p:txBody>
      </p:sp>
    </p:spTree>
    <p:extLst>
      <p:ext uri="{BB962C8B-B14F-4D97-AF65-F5344CB8AC3E}">
        <p14:creationId xmlns:p14="http://schemas.microsoft.com/office/powerpoint/2010/main" val="41151975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11</a:t>
            </a:fld>
            <a:endParaRPr lang="en-US" dirty="0"/>
          </a:p>
        </p:txBody>
      </p:sp>
      <p:sp>
        <p:nvSpPr>
          <p:cNvPr id="3" name="Title 2"/>
          <p:cNvSpPr>
            <a:spLocks noGrp="1"/>
          </p:cNvSpPr>
          <p:nvPr>
            <p:ph type="title"/>
          </p:nvPr>
        </p:nvSpPr>
        <p:spPr>
          <a:xfrm>
            <a:off x="442912" y="304800"/>
            <a:ext cx="8229600" cy="914400"/>
          </a:xfrm>
        </p:spPr>
        <p:txBody>
          <a:bodyPr>
            <a:normAutofit fontScale="90000"/>
          </a:bodyPr>
          <a:lstStyle/>
          <a:p>
            <a:r>
              <a:rPr lang="en-US" dirty="0" smtClean="0"/>
              <a:t/>
            </a:r>
            <a:br>
              <a:rPr lang="en-US" dirty="0" smtClean="0"/>
            </a:br>
            <a:r>
              <a:rPr lang="en-US" dirty="0" smtClean="0"/>
              <a:t>What kinds of questions were asked?</a:t>
            </a:r>
            <a:br>
              <a:rPr lang="en-US" dirty="0" smtClean="0"/>
            </a:br>
            <a:endParaRPr lang="en-US" dirty="0"/>
          </a:p>
        </p:txBody>
      </p:sp>
      <p:sp>
        <p:nvSpPr>
          <p:cNvPr id="2" name="Content Placeholder 1"/>
          <p:cNvSpPr>
            <a:spLocks noGrp="1"/>
          </p:cNvSpPr>
          <p:nvPr>
            <p:ph idx="1"/>
          </p:nvPr>
        </p:nvSpPr>
        <p:spPr>
          <a:xfrm>
            <a:off x="381000" y="1371600"/>
            <a:ext cx="8001000" cy="4953000"/>
          </a:xfrm>
        </p:spPr>
        <p:txBody>
          <a:bodyPr/>
          <a:lstStyle/>
          <a:p>
            <a:pPr>
              <a:spcBef>
                <a:spcPts val="1800"/>
              </a:spcBef>
            </a:pPr>
            <a:r>
              <a:rPr lang="en-US" dirty="0" smtClean="0"/>
              <a:t>10 critical areas about status of state data systems:</a:t>
            </a:r>
          </a:p>
          <a:p>
            <a:pPr marL="914400" lvl="1" indent="-457200">
              <a:spcBef>
                <a:spcPts val="0"/>
              </a:spcBef>
              <a:buFont typeface="+mj-lt"/>
              <a:buAutoNum type="arabicPeriod"/>
            </a:pPr>
            <a:r>
              <a:rPr lang="en-US" dirty="0" smtClean="0"/>
              <a:t>Child -level data systems</a:t>
            </a:r>
          </a:p>
          <a:p>
            <a:pPr marL="914400" lvl="1" indent="-457200">
              <a:spcBef>
                <a:spcPts val="0"/>
              </a:spcBef>
              <a:buFont typeface="+mj-lt"/>
              <a:buAutoNum type="arabicPeriod"/>
            </a:pPr>
            <a:r>
              <a:rPr lang="en-US" dirty="0" smtClean="0"/>
              <a:t>Child </a:t>
            </a:r>
            <a:r>
              <a:rPr lang="en-US" dirty="0"/>
              <a:t>Data Elements Linked or in 1 System</a:t>
            </a:r>
          </a:p>
          <a:p>
            <a:pPr marL="914400" lvl="1" indent="-457200">
              <a:spcBef>
                <a:spcPts val="0"/>
              </a:spcBef>
              <a:buFont typeface="+mj-lt"/>
              <a:buAutoNum type="arabicPeriod"/>
            </a:pPr>
            <a:r>
              <a:rPr lang="en-US" dirty="0"/>
              <a:t>Workforce-Level Data Systems</a:t>
            </a:r>
          </a:p>
          <a:p>
            <a:pPr marL="914400" lvl="1" indent="-457200">
              <a:spcBef>
                <a:spcPts val="0"/>
              </a:spcBef>
              <a:buFont typeface="+mj-lt"/>
              <a:buAutoNum type="arabicPeriod"/>
            </a:pPr>
            <a:r>
              <a:rPr lang="en-US" dirty="0"/>
              <a:t>Child Data Linked to Workforce Data</a:t>
            </a:r>
          </a:p>
          <a:p>
            <a:pPr marL="914400" lvl="1" indent="-457200">
              <a:spcBef>
                <a:spcPts val="0"/>
              </a:spcBef>
              <a:buFont typeface="+mj-lt"/>
              <a:buAutoNum type="arabicPeriod"/>
            </a:pPr>
            <a:r>
              <a:rPr lang="en-US" dirty="0"/>
              <a:t>Unique Child ID</a:t>
            </a:r>
          </a:p>
          <a:p>
            <a:pPr marL="914400" lvl="1" indent="-457200">
              <a:spcBef>
                <a:spcPts val="0"/>
              </a:spcBef>
              <a:buFont typeface="+mj-lt"/>
              <a:buAutoNum type="arabicPeriod"/>
            </a:pPr>
            <a:r>
              <a:rPr lang="en-US" dirty="0"/>
              <a:t>Same Unique Child ID in Part C and Part B 619</a:t>
            </a:r>
          </a:p>
          <a:p>
            <a:pPr marL="914400" lvl="1" indent="-457200">
              <a:spcBef>
                <a:spcPts val="0"/>
              </a:spcBef>
              <a:buFont typeface="+mj-lt"/>
              <a:buAutoNum type="arabicPeriod"/>
            </a:pPr>
            <a:r>
              <a:rPr lang="en-US" dirty="0"/>
              <a:t>Part C Child Data Linked to Part B 619 Data</a:t>
            </a:r>
          </a:p>
          <a:p>
            <a:pPr marL="914400" lvl="1" indent="-457200">
              <a:spcBef>
                <a:spcPts val="0"/>
              </a:spcBef>
              <a:buFont typeface="+mj-lt"/>
              <a:buAutoNum type="arabicPeriod"/>
            </a:pPr>
            <a:r>
              <a:rPr lang="en-US" dirty="0"/>
              <a:t>Child Data Linked to Other Early Childhood Education (ECE) Data</a:t>
            </a:r>
          </a:p>
          <a:p>
            <a:pPr marL="914400" lvl="1" indent="-457200">
              <a:spcBef>
                <a:spcPts val="0"/>
              </a:spcBef>
              <a:buFont typeface="+mj-lt"/>
              <a:buAutoNum type="arabicPeriod"/>
            </a:pPr>
            <a:r>
              <a:rPr lang="en-US" dirty="0"/>
              <a:t>Child Data Linked to K-12 General Education Data</a:t>
            </a:r>
          </a:p>
          <a:p>
            <a:pPr marL="914400" lvl="1" indent="-457200">
              <a:spcBef>
                <a:spcPts val="0"/>
              </a:spcBef>
              <a:buFont typeface="+mj-lt"/>
              <a:buAutoNum type="arabicPeriod"/>
            </a:pPr>
            <a:r>
              <a:rPr lang="en-US" dirty="0"/>
              <a:t>Data Governance Body</a:t>
            </a:r>
          </a:p>
          <a:p>
            <a:pPr marL="914400" lvl="1" indent="-457200">
              <a:spcBef>
                <a:spcPts val="1800"/>
              </a:spcBef>
              <a:buFont typeface="+mj-lt"/>
              <a:buAutoNum type="arabicPeriod"/>
            </a:pPr>
            <a:endParaRPr lang="en-US" dirty="0"/>
          </a:p>
          <a:p>
            <a:pPr marL="0" indent="0">
              <a:buNone/>
            </a:pPr>
            <a:endParaRPr lang="en-US" sz="2400" dirty="0" smtClean="0"/>
          </a:p>
          <a:p>
            <a:pPr marL="0" indent="0">
              <a:buNone/>
            </a:pPr>
            <a:endParaRPr lang="en-US" sz="2400" dirty="0" smtClean="0"/>
          </a:p>
        </p:txBody>
      </p:sp>
    </p:spTree>
    <p:extLst>
      <p:ext uri="{BB962C8B-B14F-4D97-AF65-F5344CB8AC3E}">
        <p14:creationId xmlns:p14="http://schemas.microsoft.com/office/powerpoint/2010/main" val="351456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12</a:t>
            </a:fld>
            <a:endParaRPr lang="en-US" dirty="0"/>
          </a:p>
        </p:txBody>
      </p:sp>
      <p:sp>
        <p:nvSpPr>
          <p:cNvPr id="3" name="Title 2"/>
          <p:cNvSpPr>
            <a:spLocks noGrp="1"/>
          </p:cNvSpPr>
          <p:nvPr>
            <p:ph type="title"/>
          </p:nvPr>
        </p:nvSpPr>
        <p:spPr>
          <a:xfrm>
            <a:off x="442912" y="304800"/>
            <a:ext cx="8229600" cy="914400"/>
          </a:xfrm>
        </p:spPr>
        <p:txBody>
          <a:bodyPr>
            <a:normAutofit fontScale="90000"/>
          </a:bodyPr>
          <a:lstStyle/>
          <a:p>
            <a:r>
              <a:rPr lang="en-US" dirty="0" smtClean="0"/>
              <a:t/>
            </a:r>
            <a:br>
              <a:rPr lang="en-US" dirty="0" smtClean="0"/>
            </a:br>
            <a:r>
              <a:rPr lang="en-US" dirty="0" smtClean="0"/>
              <a:t>What kinds of questions were asked? (cont.)</a:t>
            </a:r>
            <a:br>
              <a:rPr lang="en-US" dirty="0" smtClean="0"/>
            </a:br>
            <a:endParaRPr lang="en-US" dirty="0"/>
          </a:p>
        </p:txBody>
      </p:sp>
      <p:sp>
        <p:nvSpPr>
          <p:cNvPr id="2" name="Content Placeholder 1"/>
          <p:cNvSpPr>
            <a:spLocks noGrp="1"/>
          </p:cNvSpPr>
          <p:nvPr>
            <p:ph idx="1"/>
          </p:nvPr>
        </p:nvSpPr>
        <p:spPr>
          <a:xfrm>
            <a:off x="381000" y="1600200"/>
            <a:ext cx="8001000" cy="4724400"/>
          </a:xfrm>
        </p:spPr>
        <p:txBody>
          <a:bodyPr/>
          <a:lstStyle/>
          <a:p>
            <a:pPr marL="514350" indent="-514350">
              <a:spcBef>
                <a:spcPts val="1800"/>
              </a:spcBef>
              <a:buAutoNum type="arabicPeriod" startAt="11"/>
            </a:pPr>
            <a:r>
              <a:rPr lang="en-US" dirty="0" smtClean="0"/>
              <a:t>Current state priorities for their data system development or enhancement</a:t>
            </a:r>
          </a:p>
          <a:p>
            <a:pPr marL="514350" indent="-514350">
              <a:spcBef>
                <a:spcPts val="1800"/>
              </a:spcBef>
              <a:buAutoNum type="arabicPeriod" startAt="11"/>
            </a:pPr>
            <a:r>
              <a:rPr lang="en-US" dirty="0" smtClean="0"/>
              <a:t>State priorities for TA that could be provided by </a:t>
            </a:r>
            <a:r>
              <a:rPr lang="en-US" dirty="0" err="1" smtClean="0"/>
              <a:t>DaSy</a:t>
            </a:r>
            <a:r>
              <a:rPr lang="en-US" dirty="0" smtClean="0"/>
              <a:t> Center</a:t>
            </a:r>
          </a:p>
          <a:p>
            <a:pPr marL="914400" lvl="1" indent="-457200">
              <a:spcBef>
                <a:spcPts val="1800"/>
              </a:spcBef>
              <a:buFont typeface="+mj-lt"/>
              <a:buAutoNum type="arabicPeriod"/>
            </a:pPr>
            <a:endParaRPr lang="en-US" dirty="0"/>
          </a:p>
          <a:p>
            <a:pPr marL="0" indent="0">
              <a:buNone/>
            </a:pPr>
            <a:endParaRPr lang="en-US" sz="2400" dirty="0" smtClean="0"/>
          </a:p>
          <a:p>
            <a:pPr marL="0" indent="0">
              <a:buNone/>
            </a:pPr>
            <a:endParaRPr lang="en-US" sz="2400" dirty="0" smtClean="0"/>
          </a:p>
        </p:txBody>
      </p:sp>
    </p:spTree>
    <p:extLst>
      <p:ext uri="{BB962C8B-B14F-4D97-AF65-F5344CB8AC3E}">
        <p14:creationId xmlns:p14="http://schemas.microsoft.com/office/powerpoint/2010/main" val="36407640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13</a:t>
            </a:fld>
            <a:endParaRPr lang="en-US" dirty="0"/>
          </a:p>
        </p:txBody>
      </p:sp>
      <p:sp>
        <p:nvSpPr>
          <p:cNvPr id="3" name="Title 2"/>
          <p:cNvSpPr>
            <a:spLocks noGrp="1"/>
          </p:cNvSpPr>
          <p:nvPr>
            <p:ph type="title"/>
          </p:nvPr>
        </p:nvSpPr>
        <p:spPr/>
        <p:txBody>
          <a:bodyPr>
            <a:normAutofit/>
          </a:bodyPr>
          <a:lstStyle/>
          <a:p>
            <a:r>
              <a:rPr lang="en-US" dirty="0" smtClean="0"/>
              <a:t>What were the response rates?</a:t>
            </a:r>
            <a:endParaRPr lang="en-US" dirty="0"/>
          </a:p>
        </p:txBody>
      </p:sp>
      <p:sp>
        <p:nvSpPr>
          <p:cNvPr id="2" name="Content Placeholder 1"/>
          <p:cNvSpPr>
            <a:spLocks noGrp="1"/>
          </p:cNvSpPr>
          <p:nvPr>
            <p:ph idx="1"/>
          </p:nvPr>
        </p:nvSpPr>
        <p:spPr>
          <a:xfrm>
            <a:off x="914400" y="2057400"/>
            <a:ext cx="6553200" cy="3048000"/>
          </a:xfrm>
        </p:spPr>
        <p:txBody>
          <a:bodyPr/>
          <a:lstStyle/>
          <a:p>
            <a:r>
              <a:rPr lang="en-US" dirty="0">
                <a:solidFill>
                  <a:schemeClr val="tx2"/>
                </a:solidFill>
              </a:rPr>
              <a:t>We</a:t>
            </a:r>
            <a:r>
              <a:rPr lang="en-US" dirty="0"/>
              <a:t> had an excellent response rate: </a:t>
            </a:r>
          </a:p>
          <a:p>
            <a:pPr lvl="1"/>
            <a:r>
              <a:rPr lang="en-US" sz="2800" dirty="0">
                <a:solidFill>
                  <a:schemeClr val="tx2"/>
                </a:solidFill>
              </a:rPr>
              <a:t>For Part C </a:t>
            </a:r>
            <a:r>
              <a:rPr lang="en-US" sz="2800" dirty="0" smtClean="0">
                <a:solidFill>
                  <a:schemeClr val="tx2"/>
                </a:solidFill>
              </a:rPr>
              <a:t>   </a:t>
            </a:r>
            <a:r>
              <a:rPr lang="en-US" sz="2800" b="1" dirty="0" smtClean="0">
                <a:solidFill>
                  <a:srgbClr val="00B050"/>
                </a:solidFill>
              </a:rPr>
              <a:t>94%</a:t>
            </a:r>
            <a:r>
              <a:rPr lang="en-US" sz="2800" b="1" dirty="0" smtClean="0">
                <a:solidFill>
                  <a:schemeClr val="tx2"/>
                </a:solidFill>
              </a:rPr>
              <a:t> </a:t>
            </a:r>
            <a:r>
              <a:rPr lang="en-US" sz="2800" dirty="0" smtClean="0">
                <a:solidFill>
                  <a:schemeClr val="tx2"/>
                </a:solidFill>
              </a:rPr>
              <a:t>(n= 49</a:t>
            </a:r>
            <a:r>
              <a:rPr lang="en-US" sz="2800" dirty="0">
                <a:solidFill>
                  <a:schemeClr val="tx2"/>
                </a:solidFill>
              </a:rPr>
              <a:t>)</a:t>
            </a:r>
            <a:r>
              <a:rPr lang="en-US" sz="2800" dirty="0" smtClean="0">
                <a:solidFill>
                  <a:schemeClr val="tx2"/>
                </a:solidFill>
              </a:rPr>
              <a:t> </a:t>
            </a:r>
            <a:endParaRPr lang="en-US" sz="2800" dirty="0">
              <a:solidFill>
                <a:schemeClr val="tx2"/>
              </a:solidFill>
            </a:endParaRPr>
          </a:p>
          <a:p>
            <a:pPr lvl="1"/>
            <a:r>
              <a:rPr lang="en-US" sz="2800" dirty="0">
                <a:solidFill>
                  <a:schemeClr val="tx2"/>
                </a:solidFill>
              </a:rPr>
              <a:t>For 619 </a:t>
            </a:r>
            <a:r>
              <a:rPr lang="en-US" sz="2800" dirty="0" smtClean="0">
                <a:solidFill>
                  <a:schemeClr val="tx2"/>
                </a:solidFill>
              </a:rPr>
              <a:t>       </a:t>
            </a:r>
            <a:r>
              <a:rPr lang="en-US" sz="2800" b="1" dirty="0" smtClean="0">
                <a:solidFill>
                  <a:srgbClr val="00B050"/>
                </a:solidFill>
              </a:rPr>
              <a:t>96%</a:t>
            </a:r>
            <a:r>
              <a:rPr lang="en-US" sz="2800" dirty="0" smtClean="0">
                <a:solidFill>
                  <a:schemeClr val="tx2"/>
                </a:solidFill>
              </a:rPr>
              <a:t> (n= 50)</a:t>
            </a:r>
          </a:p>
          <a:p>
            <a:pPr lvl="1"/>
            <a:endParaRPr lang="en-US" sz="2800" dirty="0" smtClean="0">
              <a:solidFill>
                <a:schemeClr val="tx2"/>
              </a:solidFill>
            </a:endParaRPr>
          </a:p>
          <a:p>
            <a:r>
              <a:rPr lang="en-US" dirty="0">
                <a:solidFill>
                  <a:schemeClr val="tx2"/>
                </a:solidFill>
              </a:rPr>
              <a:t>Reflects EI and ECSE commitment to data!</a:t>
            </a:r>
          </a:p>
        </p:txBody>
      </p:sp>
    </p:spTree>
    <p:extLst>
      <p:ext uri="{BB962C8B-B14F-4D97-AF65-F5344CB8AC3E}">
        <p14:creationId xmlns:p14="http://schemas.microsoft.com/office/powerpoint/2010/main" val="26165191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14</a:t>
            </a:fld>
            <a:endParaRPr lang="en-US" dirty="0"/>
          </a:p>
        </p:txBody>
      </p:sp>
      <p:sp>
        <p:nvSpPr>
          <p:cNvPr id="3" name="Title 2"/>
          <p:cNvSpPr>
            <a:spLocks noGrp="1"/>
          </p:cNvSpPr>
          <p:nvPr>
            <p:ph type="title"/>
          </p:nvPr>
        </p:nvSpPr>
        <p:spPr/>
        <p:txBody>
          <a:bodyPr/>
          <a:lstStyle/>
          <a:p>
            <a:r>
              <a:rPr lang="en-US" dirty="0" smtClean="0"/>
              <a:t>Focus of questions and terminology</a:t>
            </a:r>
            <a:endParaRPr lang="en-US" dirty="0"/>
          </a:p>
        </p:txBody>
      </p:sp>
      <p:sp>
        <p:nvSpPr>
          <p:cNvPr id="2" name="Content Placeholder 1"/>
          <p:cNvSpPr>
            <a:spLocks noGrp="1"/>
          </p:cNvSpPr>
          <p:nvPr>
            <p:ph idx="1"/>
          </p:nvPr>
        </p:nvSpPr>
        <p:spPr>
          <a:xfrm>
            <a:off x="304800" y="1600200"/>
            <a:ext cx="8534400" cy="4419599"/>
          </a:xfrm>
        </p:spPr>
        <p:txBody>
          <a:bodyPr/>
          <a:lstStyle/>
          <a:p>
            <a:r>
              <a:rPr lang="en-US" dirty="0"/>
              <a:t>D</a:t>
            </a:r>
            <a:r>
              <a:rPr lang="en-US" dirty="0" smtClean="0"/>
              <a:t>ifferent kinds of state level data systems </a:t>
            </a:r>
          </a:p>
          <a:p>
            <a:pPr marL="0" indent="0">
              <a:buNone/>
            </a:pPr>
            <a:r>
              <a:rPr lang="en-US" dirty="0" smtClean="0"/>
              <a:t>     For example:</a:t>
            </a:r>
          </a:p>
          <a:p>
            <a:pPr lvl="1"/>
            <a:r>
              <a:rPr lang="en-US" dirty="0"/>
              <a:t>W</a:t>
            </a:r>
            <a:r>
              <a:rPr lang="en-US" dirty="0" smtClean="0"/>
              <a:t>orkforce </a:t>
            </a:r>
            <a:r>
              <a:rPr lang="en-US" dirty="0"/>
              <a:t>data about </a:t>
            </a:r>
            <a:r>
              <a:rPr lang="en-US" dirty="0" smtClean="0"/>
              <a:t>providers may be in multiple state databases.</a:t>
            </a:r>
          </a:p>
          <a:p>
            <a:pPr lvl="1"/>
            <a:r>
              <a:rPr lang="en-US" dirty="0" smtClean="0"/>
              <a:t>School </a:t>
            </a:r>
            <a:r>
              <a:rPr lang="en-US" dirty="0"/>
              <a:t>enrollment data </a:t>
            </a:r>
            <a:r>
              <a:rPr lang="en-US" dirty="0" smtClean="0"/>
              <a:t>may be in </a:t>
            </a:r>
            <a:r>
              <a:rPr lang="en-US" dirty="0"/>
              <a:t>a program </a:t>
            </a:r>
            <a:r>
              <a:rPr lang="en-US" dirty="0" smtClean="0"/>
              <a:t>database.</a:t>
            </a:r>
          </a:p>
          <a:p>
            <a:r>
              <a:rPr lang="en-US" dirty="0" smtClean="0"/>
              <a:t>Clarity of terminology is important</a:t>
            </a:r>
          </a:p>
          <a:p>
            <a:pPr lvl="1"/>
            <a:r>
              <a:rPr lang="en-US" dirty="0" smtClean="0"/>
              <a:t>What do we mean by program or program-level data? </a:t>
            </a:r>
          </a:p>
          <a:p>
            <a:pPr lvl="1"/>
            <a:r>
              <a:rPr lang="en-US" dirty="0" smtClean="0"/>
              <a:t>In EC, program typically means a center where children go.</a:t>
            </a:r>
          </a:p>
          <a:p>
            <a:pPr lvl="1"/>
            <a:r>
              <a:rPr lang="en-US" dirty="0" smtClean="0"/>
              <a:t>We used a broad definition.</a:t>
            </a:r>
            <a:endParaRPr lang="en-US" dirty="0"/>
          </a:p>
        </p:txBody>
      </p:sp>
    </p:spTree>
    <p:extLst>
      <p:ext uri="{BB962C8B-B14F-4D97-AF65-F5344CB8AC3E}">
        <p14:creationId xmlns:p14="http://schemas.microsoft.com/office/powerpoint/2010/main" val="30254435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39B54A"/>
            </a:solidFill>
          </a:ln>
        </p:spPr>
        <p:txBody>
          <a:bodyPr>
            <a:normAutofit fontScale="90000"/>
          </a:bodyPr>
          <a:lstStyle/>
          <a:p>
            <a:pPr>
              <a:tabLst>
                <a:tab pos="4343400" algn="l"/>
              </a:tabLst>
            </a:pPr>
            <a:r>
              <a:rPr lang="en-US" dirty="0" smtClean="0"/>
              <a:t>Some of the Key Findings from the </a:t>
            </a:r>
            <a:r>
              <a:rPr lang="en-US" dirty="0" err="1" smtClean="0"/>
              <a:t>DaSy</a:t>
            </a:r>
            <a:r>
              <a:rPr lang="en-US" dirty="0" smtClean="0"/>
              <a:t> Needs Assessment</a:t>
            </a:r>
            <a:endParaRPr lang="en-US" dirty="0"/>
          </a:p>
        </p:txBody>
      </p:sp>
      <p:sp>
        <p:nvSpPr>
          <p:cNvPr id="4" name="Slide Number Placeholder 3"/>
          <p:cNvSpPr>
            <a:spLocks noGrp="1"/>
          </p:cNvSpPr>
          <p:nvPr>
            <p:ph type="sldNum" sz="quarter" idx="4294967295"/>
          </p:nvPr>
        </p:nvSpPr>
        <p:spPr>
          <a:xfrm>
            <a:off x="228600" y="6324600"/>
            <a:ext cx="2133600" cy="365125"/>
          </a:xfrm>
          <a:prstGeom prst="rect">
            <a:avLst/>
          </a:prstGeom>
        </p:spPr>
        <p:txBody>
          <a:bodyPr/>
          <a:lstStyle/>
          <a:p>
            <a:fld id="{1E1A2091-4AD5-4EA7-844A-758139C0FDFC}" type="slidenum">
              <a:rPr lang="en-US" smtClean="0"/>
              <a:t>15</a:t>
            </a:fld>
            <a:endParaRPr lang="en-US" dirty="0"/>
          </a:p>
        </p:txBody>
      </p:sp>
      <p:pic>
        <p:nvPicPr>
          <p:cNvPr id="5" name="Picture 2" descr="&quot; &quot;"/>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2057400"/>
            <a:ext cx="2650375" cy="3970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3171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smtClean="0"/>
          </a:p>
          <a:p>
            <a:pPr marL="0" indent="0">
              <a:buNone/>
            </a:pPr>
            <a:endParaRPr lang="en-US" dirty="0"/>
          </a:p>
        </p:txBody>
      </p:sp>
      <p:sp>
        <p:nvSpPr>
          <p:cNvPr id="5" name="Slide Number Placeholder 4"/>
          <p:cNvSpPr>
            <a:spLocks noGrp="1"/>
          </p:cNvSpPr>
          <p:nvPr>
            <p:ph type="sldNum" sz="quarter" idx="10"/>
          </p:nvPr>
        </p:nvSpPr>
        <p:spPr/>
        <p:txBody>
          <a:bodyPr/>
          <a:lstStyle/>
          <a:p>
            <a:fld id="{B2897048-00E0-47FB-B07B-F36BBE8AF579}" type="slidenum">
              <a:rPr lang="en-US" smtClean="0"/>
              <a:pPr/>
              <a:t>16</a:t>
            </a:fld>
            <a:endParaRPr lang="en-US" dirty="0"/>
          </a:p>
        </p:txBody>
      </p:sp>
      <p:sp>
        <p:nvSpPr>
          <p:cNvPr id="6" name="Title 5"/>
          <p:cNvSpPr>
            <a:spLocks noGrp="1"/>
          </p:cNvSpPr>
          <p:nvPr>
            <p:ph type="title"/>
          </p:nvPr>
        </p:nvSpPr>
        <p:spPr>
          <a:xfrm>
            <a:off x="533400" y="304800"/>
            <a:ext cx="8229600" cy="1143000"/>
          </a:xfrm>
        </p:spPr>
        <p:txBody>
          <a:bodyPr/>
          <a:lstStyle/>
          <a:p>
            <a:r>
              <a:rPr lang="en-US" dirty="0" smtClean="0"/>
              <a:t>State of the States Data Systems</a:t>
            </a:r>
            <a:endParaRPr lang="en-US" dirty="0"/>
          </a:p>
        </p:txBody>
      </p:sp>
      <p:grpSp>
        <p:nvGrpSpPr>
          <p:cNvPr id="29" name="Group 28"/>
          <p:cNvGrpSpPr/>
          <p:nvPr/>
        </p:nvGrpSpPr>
        <p:grpSpPr>
          <a:xfrm>
            <a:off x="329293" y="1757652"/>
            <a:ext cx="7803243" cy="4215618"/>
            <a:chOff x="304800" y="1567152"/>
            <a:chExt cx="7803243" cy="4215618"/>
          </a:xfrm>
        </p:grpSpPr>
        <p:graphicFrame>
          <p:nvGraphicFramePr>
            <p:cNvPr id="10" name="Chart 9"/>
            <p:cNvGraphicFramePr/>
            <p:nvPr>
              <p:extLst>
                <p:ext uri="{D42A27DB-BD31-4B8C-83A1-F6EECF244321}">
                  <p14:modId xmlns:p14="http://schemas.microsoft.com/office/powerpoint/2010/main" val="415838309"/>
                </p:ext>
              </p:extLst>
            </p:nvPr>
          </p:nvGraphicFramePr>
          <p:xfrm>
            <a:off x="304800" y="1703530"/>
            <a:ext cx="4876800" cy="406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p:nvPr>
              <p:extLst>
                <p:ext uri="{D42A27DB-BD31-4B8C-83A1-F6EECF244321}">
                  <p14:modId xmlns:p14="http://schemas.microsoft.com/office/powerpoint/2010/main" val="1038489147"/>
                </p:ext>
              </p:extLst>
            </p:nvPr>
          </p:nvGraphicFramePr>
          <p:xfrm>
            <a:off x="5060043" y="1718770"/>
            <a:ext cx="3048000" cy="4064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3164115" y="1567152"/>
              <a:ext cx="1066800" cy="381000"/>
            </a:xfrm>
            <a:prstGeom prst="rect">
              <a:avLst/>
            </a:prstGeom>
            <a:noFill/>
          </p:spPr>
          <p:txBody>
            <a:bodyPr wrap="square" rtlCol="0">
              <a:spAutoFit/>
            </a:bodyPr>
            <a:lstStyle/>
            <a:p>
              <a:pPr algn="ctr"/>
              <a:r>
                <a:rPr lang="en-US" b="1" dirty="0" smtClean="0"/>
                <a:t>EI</a:t>
              </a:r>
              <a:endParaRPr lang="en-US" b="1" dirty="0"/>
            </a:p>
          </p:txBody>
        </p:sp>
        <p:sp>
          <p:nvSpPr>
            <p:cNvPr id="13" name="TextBox 12"/>
            <p:cNvSpPr txBox="1"/>
            <p:nvPr/>
          </p:nvSpPr>
          <p:spPr>
            <a:xfrm>
              <a:off x="5936343" y="1567152"/>
              <a:ext cx="1295400" cy="369332"/>
            </a:xfrm>
            <a:prstGeom prst="rect">
              <a:avLst/>
            </a:prstGeom>
            <a:noFill/>
          </p:spPr>
          <p:txBody>
            <a:bodyPr wrap="square" rtlCol="0">
              <a:spAutoFit/>
            </a:bodyPr>
            <a:lstStyle/>
            <a:p>
              <a:pPr algn="ctr"/>
              <a:r>
                <a:rPr lang="en-US" b="1" dirty="0" smtClean="0"/>
                <a:t>ECSE</a:t>
              </a:r>
              <a:endParaRPr lang="en-US" b="1" dirty="0"/>
            </a:p>
          </p:txBody>
        </p:sp>
      </p:grpSp>
      <p:grpSp>
        <p:nvGrpSpPr>
          <p:cNvPr id="28" name="Group 27"/>
          <p:cNvGrpSpPr/>
          <p:nvPr/>
        </p:nvGrpSpPr>
        <p:grpSpPr>
          <a:xfrm>
            <a:off x="3996108" y="6205215"/>
            <a:ext cx="2607186" cy="567002"/>
            <a:chOff x="1676400" y="6157461"/>
            <a:chExt cx="2607186" cy="567002"/>
          </a:xfrm>
        </p:grpSpPr>
        <p:grpSp>
          <p:nvGrpSpPr>
            <p:cNvPr id="3" name="Group 2"/>
            <p:cNvGrpSpPr/>
            <p:nvPr/>
          </p:nvGrpSpPr>
          <p:grpSpPr>
            <a:xfrm>
              <a:off x="1676400" y="6211173"/>
              <a:ext cx="969311" cy="513290"/>
              <a:chOff x="8136589" y="2294365"/>
              <a:chExt cx="969311" cy="513290"/>
            </a:xfrm>
          </p:grpSpPr>
          <p:sp>
            <p:nvSpPr>
              <p:cNvPr id="21" name="Text Box 190"/>
              <p:cNvSpPr txBox="1"/>
              <p:nvPr/>
            </p:nvSpPr>
            <p:spPr>
              <a:xfrm>
                <a:off x="8276655" y="2294365"/>
                <a:ext cx="829245" cy="51329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45720" tIns="0" rIns="45720" bIns="0" numCol="1" spcCol="0" rtlCol="0" fromWordArt="0" anchor="ctr" anchorCtr="1" forceAA="0" compatLnSpc="1">
                <a:prstTxWarp prst="textNoShape">
                  <a:avLst/>
                </a:prstTxWarp>
                <a:noAutofit/>
              </a:bodyPr>
              <a:lstStyle/>
              <a:p>
                <a:pPr marL="0" marR="0">
                  <a:lnSpc>
                    <a:spcPct val="115000"/>
                  </a:lnSpc>
                  <a:spcBef>
                    <a:spcPts val="0"/>
                  </a:spcBef>
                  <a:spcAft>
                    <a:spcPts val="1000"/>
                  </a:spcAft>
                </a:pPr>
                <a:r>
                  <a:rPr lang="en-US" sz="800" dirty="0">
                    <a:effectLst/>
                    <a:latin typeface="Arial"/>
                    <a:ea typeface="Calibri"/>
                    <a:cs typeface="Arial"/>
                  </a:rPr>
                  <a:t>      </a:t>
                </a:r>
                <a:r>
                  <a:rPr lang="en-US" dirty="0" smtClean="0">
                    <a:ea typeface="Calibri"/>
                    <a:cs typeface="Arial"/>
                  </a:rPr>
                  <a:t>Yes</a:t>
                </a:r>
                <a:r>
                  <a:rPr lang="en-US" sz="800" dirty="0">
                    <a:effectLst/>
                    <a:latin typeface="Arial"/>
                    <a:ea typeface="Calibri"/>
                    <a:cs typeface="Arial"/>
                  </a:rPr>
                  <a:t>		</a:t>
                </a:r>
                <a:endParaRPr lang="en-US" sz="1100" dirty="0">
                  <a:effectLst/>
                  <a:latin typeface="Arial"/>
                  <a:ea typeface="Calibri"/>
                  <a:cs typeface="Times New Roman"/>
                </a:endParaRPr>
              </a:p>
            </p:txBody>
          </p:sp>
          <p:sp>
            <p:nvSpPr>
              <p:cNvPr id="22" name="Rectangle 21"/>
              <p:cNvSpPr/>
              <p:nvPr/>
            </p:nvSpPr>
            <p:spPr>
              <a:xfrm>
                <a:off x="8136589" y="2294365"/>
                <a:ext cx="186021" cy="202933"/>
              </a:xfrm>
              <a:prstGeom prst="rect">
                <a:avLst/>
              </a:prstGeom>
              <a:solidFill>
                <a:srgbClr val="39B54A"/>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grpSp>
          <p:nvGrpSpPr>
            <p:cNvPr id="7" name="Group 6"/>
            <p:cNvGrpSpPr/>
            <p:nvPr/>
          </p:nvGrpSpPr>
          <p:grpSpPr>
            <a:xfrm>
              <a:off x="2408154" y="6211173"/>
              <a:ext cx="1002932" cy="513290"/>
              <a:chOff x="8148923" y="2719395"/>
              <a:chExt cx="1002932" cy="513290"/>
            </a:xfrm>
          </p:grpSpPr>
          <p:sp>
            <p:nvSpPr>
              <p:cNvPr id="23" name="Text Box 190"/>
              <p:cNvSpPr txBox="1"/>
              <p:nvPr/>
            </p:nvSpPr>
            <p:spPr>
              <a:xfrm>
                <a:off x="8322610" y="2719395"/>
                <a:ext cx="829245" cy="51329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45720" tIns="0" rIns="45720" bIns="0" numCol="1" spcCol="0" rtlCol="0" fromWordArt="0" anchor="ctr" anchorCtr="1" forceAA="0" compatLnSpc="1">
                <a:prstTxWarp prst="textNoShape">
                  <a:avLst/>
                </a:prstTxWarp>
                <a:noAutofit/>
              </a:bodyPr>
              <a:lstStyle/>
              <a:p>
                <a:pPr marL="0" marR="0">
                  <a:lnSpc>
                    <a:spcPct val="115000"/>
                  </a:lnSpc>
                  <a:spcBef>
                    <a:spcPts val="0"/>
                  </a:spcBef>
                  <a:spcAft>
                    <a:spcPts val="1000"/>
                  </a:spcAft>
                </a:pPr>
                <a:r>
                  <a:rPr lang="en-US" sz="800" dirty="0">
                    <a:effectLst/>
                    <a:ea typeface="Calibri"/>
                    <a:cs typeface="Arial"/>
                  </a:rPr>
                  <a:t>      </a:t>
                </a:r>
                <a:r>
                  <a:rPr lang="en-US" dirty="0" smtClean="0">
                    <a:ea typeface="Calibri"/>
                    <a:cs typeface="Arial"/>
                  </a:rPr>
                  <a:t>No</a:t>
                </a:r>
                <a:r>
                  <a:rPr lang="en-US" sz="800" dirty="0">
                    <a:effectLst/>
                    <a:ea typeface="Calibri"/>
                    <a:cs typeface="Arial"/>
                  </a:rPr>
                  <a:t>		</a:t>
                </a:r>
                <a:endParaRPr lang="en-US" sz="1100" dirty="0">
                  <a:effectLst/>
                  <a:ea typeface="Calibri"/>
                  <a:cs typeface="Times New Roman"/>
                </a:endParaRPr>
              </a:p>
            </p:txBody>
          </p:sp>
          <p:sp>
            <p:nvSpPr>
              <p:cNvPr id="24" name="Rectangle 23"/>
              <p:cNvSpPr/>
              <p:nvPr/>
            </p:nvSpPr>
            <p:spPr>
              <a:xfrm>
                <a:off x="8148923" y="2719395"/>
                <a:ext cx="186021" cy="202933"/>
              </a:xfrm>
              <a:prstGeom prst="rect">
                <a:avLst/>
              </a:prstGeom>
              <a:solidFill>
                <a:srgbClr val="15457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grpSp>
          <p:nvGrpSpPr>
            <p:cNvPr id="8" name="Group 7"/>
            <p:cNvGrpSpPr/>
            <p:nvPr/>
          </p:nvGrpSpPr>
          <p:grpSpPr>
            <a:xfrm>
              <a:off x="3111443" y="6157461"/>
              <a:ext cx="1172143" cy="513290"/>
              <a:chOff x="8159449" y="3074728"/>
              <a:chExt cx="1172143" cy="513290"/>
            </a:xfrm>
          </p:grpSpPr>
          <p:sp>
            <p:nvSpPr>
              <p:cNvPr id="25" name="Text Box 190"/>
              <p:cNvSpPr txBox="1"/>
              <p:nvPr/>
            </p:nvSpPr>
            <p:spPr>
              <a:xfrm>
                <a:off x="8410907" y="3074728"/>
                <a:ext cx="920685" cy="51329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45720" tIns="0" rIns="45720" bIns="0" numCol="1" spcCol="0" rtlCol="0" fromWordArt="0" anchor="ctr" anchorCtr="1" forceAA="0" compatLnSpc="1">
                <a:prstTxWarp prst="textNoShape">
                  <a:avLst/>
                </a:prstTxWarp>
                <a:noAutofit/>
              </a:bodyPr>
              <a:lstStyle/>
              <a:p>
                <a:pPr marL="0" marR="0">
                  <a:lnSpc>
                    <a:spcPct val="115000"/>
                  </a:lnSpc>
                  <a:spcBef>
                    <a:spcPts val="0"/>
                  </a:spcBef>
                  <a:spcAft>
                    <a:spcPts val="1000"/>
                  </a:spcAft>
                </a:pPr>
                <a:r>
                  <a:rPr lang="en-US" sz="800" dirty="0">
                    <a:effectLst/>
                    <a:ea typeface="Calibri"/>
                    <a:cs typeface="Arial"/>
                  </a:rPr>
                  <a:t>      </a:t>
                </a:r>
                <a:r>
                  <a:rPr lang="en-US" dirty="0" smtClean="0">
                    <a:ea typeface="Calibri"/>
                    <a:cs typeface="Arial"/>
                  </a:rPr>
                  <a:t>Missing</a:t>
                </a:r>
                <a:r>
                  <a:rPr lang="en-US" sz="800" dirty="0">
                    <a:effectLst/>
                    <a:ea typeface="Calibri"/>
                    <a:cs typeface="Arial"/>
                  </a:rPr>
                  <a:t>		</a:t>
                </a:r>
                <a:endParaRPr lang="en-US" sz="1100" dirty="0">
                  <a:effectLst/>
                  <a:ea typeface="Calibri"/>
                  <a:cs typeface="Times New Roman"/>
                </a:endParaRPr>
              </a:p>
            </p:txBody>
          </p:sp>
          <p:sp>
            <p:nvSpPr>
              <p:cNvPr id="26" name="Rectangle 25"/>
              <p:cNvSpPr/>
              <p:nvPr/>
            </p:nvSpPr>
            <p:spPr>
              <a:xfrm>
                <a:off x="8159449" y="3128440"/>
                <a:ext cx="186021" cy="202933"/>
              </a:xfrm>
              <a:prstGeom prst="rect">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grpSp>
    </p:spTree>
    <p:extLst>
      <p:ext uri="{BB962C8B-B14F-4D97-AF65-F5344CB8AC3E}">
        <p14:creationId xmlns:p14="http://schemas.microsoft.com/office/powerpoint/2010/main" val="13792647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Only about one-third of states have linked data </a:t>
            </a:r>
            <a:r>
              <a:rPr lang="en-US" i="1" dirty="0" smtClean="0"/>
              <a:t>across</a:t>
            </a:r>
            <a:r>
              <a:rPr lang="en-US" dirty="0" smtClean="0"/>
              <a:t> Part C and 619.</a:t>
            </a:r>
            <a:endParaRPr lang="en-US" dirty="0"/>
          </a:p>
        </p:txBody>
      </p:sp>
      <p:sp>
        <p:nvSpPr>
          <p:cNvPr id="5" name="Slide Number Placeholder 4"/>
          <p:cNvSpPr>
            <a:spLocks noGrp="1"/>
          </p:cNvSpPr>
          <p:nvPr>
            <p:ph type="sldNum" sz="quarter" idx="10"/>
          </p:nvPr>
        </p:nvSpPr>
        <p:spPr/>
        <p:txBody>
          <a:bodyPr/>
          <a:lstStyle/>
          <a:p>
            <a:fld id="{B2897048-00E0-47FB-B07B-F36BBE8AF579}" type="slidenum">
              <a:rPr lang="en-US" smtClean="0"/>
              <a:pPr/>
              <a:t>17</a:t>
            </a:fld>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930960409"/>
              </p:ext>
            </p:extLst>
          </p:nvPr>
        </p:nvGraphicFramePr>
        <p:xfrm>
          <a:off x="381000" y="1752600"/>
          <a:ext cx="8229600" cy="4038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856272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smtClean="0"/>
          </a:p>
          <a:p>
            <a:pPr marL="0" indent="0">
              <a:buNone/>
            </a:pPr>
            <a:endParaRPr lang="en-US" dirty="0"/>
          </a:p>
        </p:txBody>
      </p:sp>
      <p:sp>
        <p:nvSpPr>
          <p:cNvPr id="3" name="Title 2"/>
          <p:cNvSpPr>
            <a:spLocks noGrp="1"/>
          </p:cNvSpPr>
          <p:nvPr>
            <p:ph type="title"/>
          </p:nvPr>
        </p:nvSpPr>
        <p:spPr>
          <a:xfrm>
            <a:off x="457200" y="274638"/>
            <a:ext cx="8229600" cy="1477962"/>
          </a:xfrm>
        </p:spPr>
        <p:txBody>
          <a:bodyPr>
            <a:normAutofit fontScale="90000"/>
          </a:bodyPr>
          <a:lstStyle/>
          <a:p>
            <a:r>
              <a:rPr lang="en-US" dirty="0" smtClean="0"/>
              <a:t>Few states have linkages with other EC data for Part C, and almost half have linkages with state preK for 619. </a:t>
            </a:r>
            <a:endParaRPr lang="en-US" dirty="0"/>
          </a:p>
        </p:txBody>
      </p:sp>
      <p:sp>
        <p:nvSpPr>
          <p:cNvPr id="5" name="Slide Number Placeholder 4"/>
          <p:cNvSpPr>
            <a:spLocks noGrp="1"/>
          </p:cNvSpPr>
          <p:nvPr>
            <p:ph type="sldNum" sz="quarter" idx="10"/>
          </p:nvPr>
        </p:nvSpPr>
        <p:spPr/>
        <p:txBody>
          <a:bodyPr/>
          <a:lstStyle/>
          <a:p>
            <a:fld id="{B2897048-00E0-47FB-B07B-F36BBE8AF579}" type="slidenum">
              <a:rPr lang="en-US" smtClean="0"/>
              <a:pPr/>
              <a:t>18</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498413619"/>
              </p:ext>
            </p:extLst>
          </p:nvPr>
        </p:nvGraphicFramePr>
        <p:xfrm>
          <a:off x="914400" y="2251564"/>
          <a:ext cx="3810000" cy="2779980"/>
        </p:xfrm>
        <a:graphic>
          <a:graphicData uri="http://schemas.openxmlformats.org/drawingml/2006/table">
            <a:tbl>
              <a:tblPr firstRow="1" bandRow="1">
                <a:tableStyleId>{5C22544A-7EE6-4342-B048-85BDC9FD1C3A}</a:tableStyleId>
              </a:tblPr>
              <a:tblGrid>
                <a:gridCol w="2032000"/>
                <a:gridCol w="846667"/>
                <a:gridCol w="931333"/>
              </a:tblGrid>
              <a:tr h="613786">
                <a:tc>
                  <a:txBody>
                    <a:bodyPr/>
                    <a:lstStyle/>
                    <a:p>
                      <a:r>
                        <a:rPr lang="en-US" dirty="0" smtClean="0"/>
                        <a:t>Types</a:t>
                      </a:r>
                      <a:r>
                        <a:rPr lang="en-US" baseline="0" dirty="0" smtClean="0"/>
                        <a:t> of other EC data</a:t>
                      </a:r>
                      <a:endParaRPr lang="en-US" dirty="0"/>
                    </a:p>
                  </a:txBody>
                  <a:tcPr/>
                </a:tc>
                <a:tc>
                  <a:txBody>
                    <a:bodyPr/>
                    <a:lstStyle/>
                    <a:p>
                      <a:pPr algn="ctr"/>
                      <a:r>
                        <a:rPr lang="en-US" dirty="0" smtClean="0"/>
                        <a:t>Part C</a:t>
                      </a:r>
                      <a:endParaRPr lang="en-US" dirty="0"/>
                    </a:p>
                  </a:txBody>
                  <a:tcPr/>
                </a:tc>
                <a:tc>
                  <a:txBody>
                    <a:bodyPr/>
                    <a:lstStyle/>
                    <a:p>
                      <a:pPr algn="ctr"/>
                      <a:r>
                        <a:rPr lang="en-US" dirty="0" smtClean="0"/>
                        <a:t>619</a:t>
                      </a:r>
                      <a:endParaRPr lang="en-US" dirty="0"/>
                    </a:p>
                  </a:txBody>
                  <a:tcPr/>
                </a:tc>
              </a:tr>
              <a:tr h="427980">
                <a:tc>
                  <a:txBody>
                    <a:bodyPr/>
                    <a:lstStyle/>
                    <a:p>
                      <a:pPr marL="107950" marR="0">
                        <a:spcBef>
                          <a:spcPts val="100"/>
                        </a:spcBef>
                        <a:spcAft>
                          <a:spcPts val="100"/>
                        </a:spcAft>
                      </a:pPr>
                      <a:r>
                        <a:rPr lang="en-US" sz="1800" dirty="0">
                          <a:effectLst/>
                        </a:rPr>
                        <a:t>State pre-K</a:t>
                      </a:r>
                      <a:endParaRPr lang="en-US" sz="1800" dirty="0">
                        <a:effectLst/>
                        <a:latin typeface="Arial"/>
                        <a:ea typeface="Calibri"/>
                        <a:cs typeface="Times New Roman"/>
                      </a:endParaRPr>
                    </a:p>
                  </a:txBody>
                  <a:tcPr marL="73025" marR="73025" marT="0" marB="0" anchor="b"/>
                </a:tc>
                <a:tc>
                  <a:txBody>
                    <a:bodyPr/>
                    <a:lstStyle/>
                    <a:p>
                      <a:pPr marL="0" marR="0" indent="0" algn="ctr">
                        <a:spcBef>
                          <a:spcPts val="100"/>
                        </a:spcBef>
                        <a:spcAft>
                          <a:spcPts val="100"/>
                        </a:spcAft>
                      </a:pPr>
                      <a:r>
                        <a:rPr lang="en-US" sz="1800" dirty="0">
                          <a:effectLst/>
                          <a:latin typeface="Arial"/>
                          <a:ea typeface="Calibri"/>
                          <a:cs typeface="Times New Roman"/>
                        </a:rPr>
                        <a:t>12%</a:t>
                      </a:r>
                      <a:endParaRPr lang="en-US" sz="1800" dirty="0">
                        <a:effectLst/>
                        <a:latin typeface="Times New Roman"/>
                        <a:ea typeface="Calibri"/>
                        <a:cs typeface="Times New Roman"/>
                      </a:endParaRPr>
                    </a:p>
                  </a:txBody>
                  <a:tcPr marL="73025" marR="73025" marT="0" marB="0" anchor="b"/>
                </a:tc>
                <a:tc>
                  <a:txBody>
                    <a:bodyPr/>
                    <a:lstStyle/>
                    <a:p>
                      <a:pPr marL="0" marR="0" indent="0" algn="ctr">
                        <a:spcBef>
                          <a:spcPts val="100"/>
                        </a:spcBef>
                        <a:spcAft>
                          <a:spcPts val="100"/>
                        </a:spcAft>
                      </a:pPr>
                      <a:r>
                        <a:rPr lang="en-US" sz="1800" dirty="0">
                          <a:effectLst/>
                          <a:latin typeface="Arial"/>
                          <a:ea typeface="Calibri"/>
                          <a:cs typeface="Times New Roman"/>
                        </a:rPr>
                        <a:t>46%</a:t>
                      </a:r>
                      <a:endParaRPr lang="en-US" sz="1800" dirty="0">
                        <a:effectLst/>
                        <a:latin typeface="Times New Roman"/>
                        <a:ea typeface="Calibri"/>
                        <a:cs typeface="Times New Roman"/>
                      </a:endParaRPr>
                    </a:p>
                  </a:txBody>
                  <a:tcPr marL="73025" marR="73025" marT="0" marB="0" anchor="b"/>
                </a:tc>
              </a:tr>
              <a:tr h="427980">
                <a:tc>
                  <a:txBody>
                    <a:bodyPr/>
                    <a:lstStyle/>
                    <a:p>
                      <a:pPr marL="107950" marR="0">
                        <a:spcBef>
                          <a:spcPts val="100"/>
                        </a:spcBef>
                        <a:spcAft>
                          <a:spcPts val="100"/>
                        </a:spcAft>
                      </a:pPr>
                      <a:r>
                        <a:rPr lang="en-US" sz="1800" dirty="0">
                          <a:effectLst/>
                        </a:rPr>
                        <a:t>Head Start</a:t>
                      </a:r>
                      <a:endParaRPr lang="en-US" sz="1800" dirty="0">
                        <a:effectLst/>
                        <a:latin typeface="Arial"/>
                        <a:ea typeface="Calibri"/>
                        <a:cs typeface="Times New Roman"/>
                      </a:endParaRPr>
                    </a:p>
                  </a:txBody>
                  <a:tcPr marL="73025" marR="73025" marT="0" marB="0" anchor="b"/>
                </a:tc>
                <a:tc>
                  <a:txBody>
                    <a:bodyPr/>
                    <a:lstStyle/>
                    <a:p>
                      <a:pPr marL="0" marR="0" indent="0" algn="ctr">
                        <a:spcBef>
                          <a:spcPts val="100"/>
                        </a:spcBef>
                        <a:spcAft>
                          <a:spcPts val="100"/>
                        </a:spcAft>
                      </a:pPr>
                      <a:r>
                        <a:rPr lang="en-US" sz="1800" dirty="0">
                          <a:effectLst/>
                          <a:latin typeface="Arial"/>
                          <a:ea typeface="Calibri"/>
                          <a:cs typeface="Times New Roman"/>
                        </a:rPr>
                        <a:t>6%</a:t>
                      </a:r>
                      <a:endParaRPr lang="en-US" sz="1800" dirty="0">
                        <a:effectLst/>
                        <a:latin typeface="Times New Roman"/>
                        <a:ea typeface="Calibri"/>
                        <a:cs typeface="Times New Roman"/>
                      </a:endParaRPr>
                    </a:p>
                  </a:txBody>
                  <a:tcPr marL="73025" marR="73025" marT="0" marB="0" anchor="b"/>
                </a:tc>
                <a:tc>
                  <a:txBody>
                    <a:bodyPr/>
                    <a:lstStyle/>
                    <a:p>
                      <a:pPr marL="0" marR="0" indent="0" algn="ctr">
                        <a:spcBef>
                          <a:spcPts val="100"/>
                        </a:spcBef>
                        <a:spcAft>
                          <a:spcPts val="100"/>
                        </a:spcAft>
                      </a:pPr>
                      <a:r>
                        <a:rPr lang="en-US" sz="1800" dirty="0">
                          <a:effectLst/>
                          <a:latin typeface="Arial"/>
                          <a:ea typeface="Calibri"/>
                          <a:cs typeface="Times New Roman"/>
                        </a:rPr>
                        <a:t>22%</a:t>
                      </a:r>
                      <a:endParaRPr lang="en-US" sz="1800" dirty="0">
                        <a:effectLst/>
                        <a:latin typeface="Times New Roman"/>
                        <a:ea typeface="Calibri"/>
                        <a:cs typeface="Times New Roman"/>
                      </a:endParaRPr>
                    </a:p>
                  </a:txBody>
                  <a:tcPr marL="73025" marR="73025" marT="0" marB="0" anchor="b"/>
                </a:tc>
              </a:tr>
              <a:tr h="427980">
                <a:tc>
                  <a:txBody>
                    <a:bodyPr/>
                    <a:lstStyle/>
                    <a:p>
                      <a:pPr marL="107950" marR="0">
                        <a:spcBef>
                          <a:spcPts val="100"/>
                        </a:spcBef>
                        <a:spcAft>
                          <a:spcPts val="100"/>
                        </a:spcAft>
                      </a:pPr>
                      <a:r>
                        <a:rPr lang="en-US" sz="1800" dirty="0">
                          <a:effectLst/>
                        </a:rPr>
                        <a:t>Early Head Start</a:t>
                      </a:r>
                      <a:endParaRPr lang="en-US" sz="1800" dirty="0">
                        <a:effectLst/>
                        <a:latin typeface="Arial"/>
                        <a:ea typeface="Calibri"/>
                        <a:cs typeface="Times New Roman"/>
                      </a:endParaRPr>
                    </a:p>
                  </a:txBody>
                  <a:tcPr marL="73025" marR="73025" marT="0" marB="0" anchor="b"/>
                </a:tc>
                <a:tc>
                  <a:txBody>
                    <a:bodyPr/>
                    <a:lstStyle/>
                    <a:p>
                      <a:pPr marL="0" marR="0" indent="0" algn="ctr">
                        <a:spcBef>
                          <a:spcPts val="100"/>
                        </a:spcBef>
                        <a:spcAft>
                          <a:spcPts val="100"/>
                        </a:spcAft>
                      </a:pPr>
                      <a:r>
                        <a:rPr lang="en-US" sz="1800" dirty="0">
                          <a:effectLst/>
                          <a:latin typeface="Arial"/>
                          <a:ea typeface="Calibri"/>
                          <a:cs typeface="Times New Roman"/>
                        </a:rPr>
                        <a:t>2%</a:t>
                      </a:r>
                      <a:endParaRPr lang="en-US" sz="1800" dirty="0">
                        <a:effectLst/>
                        <a:latin typeface="Times New Roman"/>
                        <a:ea typeface="Calibri"/>
                        <a:cs typeface="Times New Roman"/>
                      </a:endParaRPr>
                    </a:p>
                  </a:txBody>
                  <a:tcPr marL="73025" marR="73025" marT="0" marB="0" anchor="b"/>
                </a:tc>
                <a:tc>
                  <a:txBody>
                    <a:bodyPr/>
                    <a:lstStyle/>
                    <a:p>
                      <a:pPr marL="0" marR="0" indent="0" algn="ctr">
                        <a:spcBef>
                          <a:spcPts val="100"/>
                        </a:spcBef>
                        <a:spcAft>
                          <a:spcPts val="100"/>
                        </a:spcAft>
                      </a:pPr>
                      <a:r>
                        <a:rPr lang="en-US" sz="1800" dirty="0">
                          <a:effectLst/>
                          <a:latin typeface="Arial"/>
                          <a:ea typeface="Calibri"/>
                          <a:cs typeface="Times New Roman"/>
                        </a:rPr>
                        <a:t>10%</a:t>
                      </a:r>
                      <a:endParaRPr lang="en-US" sz="1800" dirty="0">
                        <a:effectLst/>
                        <a:latin typeface="Times New Roman"/>
                        <a:ea typeface="Calibri"/>
                        <a:cs typeface="Times New Roman"/>
                      </a:endParaRPr>
                    </a:p>
                  </a:txBody>
                  <a:tcPr marL="73025" marR="73025" marT="0" marB="0" anchor="b"/>
                </a:tc>
              </a:tr>
              <a:tr h="427980">
                <a:tc>
                  <a:txBody>
                    <a:bodyPr/>
                    <a:lstStyle/>
                    <a:p>
                      <a:pPr marL="107950" marR="0">
                        <a:spcBef>
                          <a:spcPts val="100"/>
                        </a:spcBef>
                        <a:spcAft>
                          <a:spcPts val="100"/>
                        </a:spcAft>
                      </a:pPr>
                      <a:r>
                        <a:rPr lang="en-US" sz="1800" dirty="0">
                          <a:effectLst/>
                        </a:rPr>
                        <a:t>Child care</a:t>
                      </a:r>
                      <a:endParaRPr lang="en-US" sz="1800" dirty="0">
                        <a:effectLst/>
                        <a:latin typeface="Arial"/>
                        <a:ea typeface="Calibri"/>
                        <a:cs typeface="Times New Roman"/>
                      </a:endParaRPr>
                    </a:p>
                  </a:txBody>
                  <a:tcPr marL="73025" marR="73025" marT="0" marB="0" anchor="b"/>
                </a:tc>
                <a:tc>
                  <a:txBody>
                    <a:bodyPr/>
                    <a:lstStyle/>
                    <a:p>
                      <a:pPr marL="0" marR="0" indent="0" algn="ctr">
                        <a:spcBef>
                          <a:spcPts val="100"/>
                        </a:spcBef>
                        <a:spcAft>
                          <a:spcPts val="100"/>
                        </a:spcAft>
                      </a:pPr>
                      <a:r>
                        <a:rPr lang="en-US" sz="1800" dirty="0">
                          <a:effectLst/>
                          <a:latin typeface="Arial"/>
                          <a:ea typeface="Calibri"/>
                          <a:cs typeface="Times New Roman"/>
                        </a:rPr>
                        <a:t>6%</a:t>
                      </a:r>
                      <a:endParaRPr lang="en-US" sz="1800" dirty="0">
                        <a:effectLst/>
                        <a:latin typeface="Times New Roman"/>
                        <a:ea typeface="Calibri"/>
                        <a:cs typeface="Times New Roman"/>
                      </a:endParaRPr>
                    </a:p>
                  </a:txBody>
                  <a:tcPr marL="73025" marR="73025" marT="0" marB="0" anchor="b"/>
                </a:tc>
                <a:tc>
                  <a:txBody>
                    <a:bodyPr/>
                    <a:lstStyle/>
                    <a:p>
                      <a:pPr marL="0" marR="0" indent="0" algn="ctr">
                        <a:spcBef>
                          <a:spcPts val="100"/>
                        </a:spcBef>
                        <a:spcAft>
                          <a:spcPts val="100"/>
                        </a:spcAft>
                      </a:pPr>
                      <a:r>
                        <a:rPr lang="en-US" sz="1800" dirty="0">
                          <a:effectLst/>
                          <a:latin typeface="Arial"/>
                          <a:ea typeface="Calibri"/>
                          <a:cs typeface="Times New Roman"/>
                        </a:rPr>
                        <a:t>8%</a:t>
                      </a:r>
                      <a:endParaRPr lang="en-US" sz="1800" dirty="0">
                        <a:effectLst/>
                        <a:latin typeface="Times New Roman"/>
                        <a:ea typeface="Calibri"/>
                        <a:cs typeface="Times New Roman"/>
                      </a:endParaRPr>
                    </a:p>
                  </a:txBody>
                  <a:tcPr marL="73025" marR="73025" marT="0" marB="0" anchor="b"/>
                </a:tc>
              </a:tr>
              <a:tr h="427980">
                <a:tc>
                  <a:txBody>
                    <a:bodyPr/>
                    <a:lstStyle/>
                    <a:p>
                      <a:pPr marL="107950" marR="0">
                        <a:spcBef>
                          <a:spcPts val="100"/>
                        </a:spcBef>
                        <a:spcAft>
                          <a:spcPts val="100"/>
                        </a:spcAft>
                      </a:pPr>
                      <a:r>
                        <a:rPr lang="en-US" sz="1800" dirty="0">
                          <a:effectLst/>
                        </a:rPr>
                        <a:t>Home visiting</a:t>
                      </a:r>
                      <a:endParaRPr lang="en-US" sz="1800" dirty="0">
                        <a:effectLst/>
                        <a:latin typeface="Arial"/>
                        <a:ea typeface="Calibri"/>
                        <a:cs typeface="Times New Roman"/>
                      </a:endParaRPr>
                    </a:p>
                  </a:txBody>
                  <a:tcPr marL="73025" marR="73025" marT="0" marB="0" anchor="b"/>
                </a:tc>
                <a:tc>
                  <a:txBody>
                    <a:bodyPr/>
                    <a:lstStyle/>
                    <a:p>
                      <a:pPr marL="0" marR="0" indent="0" algn="ctr">
                        <a:spcBef>
                          <a:spcPts val="100"/>
                        </a:spcBef>
                        <a:spcAft>
                          <a:spcPts val="100"/>
                        </a:spcAft>
                      </a:pPr>
                      <a:r>
                        <a:rPr lang="en-US" sz="1800" dirty="0">
                          <a:effectLst/>
                          <a:latin typeface="Arial"/>
                          <a:ea typeface="Calibri"/>
                          <a:cs typeface="Times New Roman"/>
                        </a:rPr>
                        <a:t>8%</a:t>
                      </a:r>
                      <a:endParaRPr lang="en-US" sz="1800" dirty="0">
                        <a:effectLst/>
                        <a:latin typeface="Times New Roman"/>
                        <a:ea typeface="Calibri"/>
                        <a:cs typeface="Times New Roman"/>
                      </a:endParaRPr>
                    </a:p>
                  </a:txBody>
                  <a:tcPr marL="73025" marR="73025" marT="0" marB="0" anchor="b"/>
                </a:tc>
                <a:tc>
                  <a:txBody>
                    <a:bodyPr/>
                    <a:lstStyle/>
                    <a:p>
                      <a:pPr marL="0" marR="0" indent="0" algn="ctr">
                        <a:spcBef>
                          <a:spcPts val="100"/>
                        </a:spcBef>
                        <a:spcAft>
                          <a:spcPts val="100"/>
                        </a:spcAft>
                      </a:pPr>
                      <a:r>
                        <a:rPr lang="en-US" sz="1800" dirty="0">
                          <a:effectLst/>
                          <a:latin typeface="Arial"/>
                          <a:ea typeface="Calibri"/>
                          <a:cs typeface="Times New Roman"/>
                        </a:rPr>
                        <a:t>8%</a:t>
                      </a:r>
                      <a:endParaRPr lang="en-US" sz="1800" dirty="0">
                        <a:effectLst/>
                        <a:latin typeface="Times New Roman"/>
                        <a:ea typeface="Calibri"/>
                        <a:cs typeface="Times New Roman"/>
                      </a:endParaRPr>
                    </a:p>
                  </a:txBody>
                  <a:tcPr marL="73025" marR="73025" marT="0" marB="0" anchor="b"/>
                </a:tc>
              </a:tr>
            </a:tbl>
          </a:graphicData>
        </a:graphic>
      </p:graphicFrame>
      <p:pic>
        <p:nvPicPr>
          <p:cNvPr id="6" name="Picture 5" descr="http://milwaukee.uwex.edu/files/2012/05/child-lear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6979" y="2514600"/>
            <a:ext cx="3267430" cy="216803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3152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514599"/>
            <a:ext cx="8229600" cy="3124201"/>
          </a:xfrm>
        </p:spPr>
        <p:txBody>
          <a:bodyPr/>
          <a:lstStyle/>
          <a:p>
            <a:pPr marL="0" indent="0" algn="ctr">
              <a:buNone/>
            </a:pPr>
            <a:r>
              <a:rPr lang="en-US" u="sng" dirty="0">
                <a:hlinkClick r:id="rId3"/>
              </a:rPr>
              <a:t>http://</a:t>
            </a:r>
            <a:r>
              <a:rPr lang="en-US" u="sng" dirty="0" smtClean="0">
                <a:hlinkClick r:id="rId3"/>
              </a:rPr>
              <a:t>dasycenter.org/state_of_states/index.html</a:t>
            </a:r>
            <a:r>
              <a:rPr lang="en-US" u="sng" dirty="0" smtClean="0"/>
              <a:t> </a:t>
            </a:r>
            <a:endParaRPr lang="en-US" dirty="0"/>
          </a:p>
        </p:txBody>
      </p:sp>
      <p:sp>
        <p:nvSpPr>
          <p:cNvPr id="3" name="Title 2"/>
          <p:cNvSpPr>
            <a:spLocks noGrp="1"/>
          </p:cNvSpPr>
          <p:nvPr>
            <p:ph type="title"/>
          </p:nvPr>
        </p:nvSpPr>
        <p:spPr/>
        <p:txBody>
          <a:bodyPr>
            <a:normAutofit fontScale="90000"/>
          </a:bodyPr>
          <a:lstStyle/>
          <a:p>
            <a:r>
              <a:rPr lang="en-US" dirty="0" smtClean="0"/>
              <a:t>State of the States’ IDEA EC Data Systems: On the Web</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19</a:t>
            </a:fld>
            <a:endParaRPr lang="en-US" dirty="0"/>
          </a:p>
        </p:txBody>
      </p:sp>
    </p:spTree>
    <p:extLst>
      <p:ext uri="{BB962C8B-B14F-4D97-AF65-F5344CB8AC3E}">
        <p14:creationId xmlns:p14="http://schemas.microsoft.com/office/powerpoint/2010/main" val="22702401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39B54A"/>
            </a:solidFill>
          </a:ln>
        </p:spPr>
        <p:txBody>
          <a:bodyPr/>
          <a:lstStyle/>
          <a:p>
            <a:pPr>
              <a:tabLst>
                <a:tab pos="4343400" algn="l"/>
              </a:tabLst>
            </a:pPr>
            <a:r>
              <a:rPr lang="en-US" dirty="0" smtClean="0"/>
              <a:t>In this presentation, we will….</a:t>
            </a:r>
            <a:endParaRPr lang="en-US" dirty="0"/>
          </a:p>
        </p:txBody>
      </p:sp>
      <p:sp>
        <p:nvSpPr>
          <p:cNvPr id="3" name="Content Placeholder 2"/>
          <p:cNvSpPr>
            <a:spLocks noGrp="1"/>
          </p:cNvSpPr>
          <p:nvPr>
            <p:ph idx="1"/>
          </p:nvPr>
        </p:nvSpPr>
        <p:spPr>
          <a:xfrm>
            <a:off x="457200" y="1752599"/>
            <a:ext cx="5334000" cy="3886201"/>
          </a:xfrm>
        </p:spPr>
        <p:txBody>
          <a:bodyPr/>
          <a:lstStyle/>
          <a:p>
            <a:r>
              <a:rPr lang="en-US" dirty="0" smtClean="0"/>
              <a:t>Describe a needs assessment done by a national TA center</a:t>
            </a:r>
          </a:p>
          <a:p>
            <a:r>
              <a:rPr lang="en-US" dirty="0" smtClean="0"/>
              <a:t>Present some of the key findings</a:t>
            </a:r>
          </a:p>
          <a:p>
            <a:r>
              <a:rPr lang="en-US" dirty="0" smtClean="0"/>
              <a:t>Identify uses of needs assessment to support effective TA and evaluation efforts</a:t>
            </a:r>
          </a:p>
          <a:p>
            <a:pPr marL="0" indent="0">
              <a:buNone/>
            </a:pPr>
            <a:endParaRPr lang="en-US" dirty="0"/>
          </a:p>
          <a:p>
            <a:endParaRPr lang="en-US" dirty="0"/>
          </a:p>
        </p:txBody>
      </p:sp>
      <p:sp>
        <p:nvSpPr>
          <p:cNvPr id="4" name="Slide Number Placeholder 3"/>
          <p:cNvSpPr>
            <a:spLocks noGrp="1"/>
          </p:cNvSpPr>
          <p:nvPr>
            <p:ph type="sldNum" sz="quarter" idx="4294967295"/>
          </p:nvPr>
        </p:nvSpPr>
        <p:spPr>
          <a:xfrm>
            <a:off x="228600" y="6324600"/>
            <a:ext cx="2133600" cy="365125"/>
          </a:xfrm>
          <a:prstGeom prst="rect">
            <a:avLst/>
          </a:prstGeom>
        </p:spPr>
        <p:txBody>
          <a:bodyPr/>
          <a:lstStyle/>
          <a:p>
            <a:fld id="{1E1A2091-4AD5-4EA7-844A-758139C0FDFC}" type="slidenum">
              <a:rPr lang="en-US" smtClean="0"/>
              <a:t>2</a:t>
            </a:fld>
            <a:endParaRPr lang="en-US" dirty="0"/>
          </a:p>
        </p:txBody>
      </p:sp>
      <p:pic>
        <p:nvPicPr>
          <p:cNvPr id="5" name="Picture 2" descr="&quot; &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3124200"/>
            <a:ext cx="3090841"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4765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896" t="14610" r="20961" b="4545"/>
          <a:stretch/>
        </p:blipFill>
        <p:spPr bwMode="auto">
          <a:xfrm>
            <a:off x="133022" y="33646"/>
            <a:ext cx="8908207" cy="6846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38465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806" t="14610" r="21051" b="4058"/>
          <a:stretch/>
        </p:blipFill>
        <p:spPr bwMode="auto">
          <a:xfrm>
            <a:off x="152400" y="30678"/>
            <a:ext cx="887022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09438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265238"/>
          </a:xfrm>
        </p:spPr>
        <p:txBody>
          <a:bodyPr>
            <a:normAutofit fontScale="90000"/>
          </a:bodyPr>
          <a:lstStyle/>
          <a:p>
            <a:r>
              <a:rPr lang="en-US" dirty="0" smtClean="0"/>
              <a:t/>
            </a:r>
            <a:br>
              <a:rPr lang="en-US" dirty="0" smtClean="0"/>
            </a:br>
            <a:r>
              <a:rPr lang="en-US" dirty="0" smtClean="0"/>
              <a:t>Using </a:t>
            </a:r>
            <a:r>
              <a:rPr lang="en-US" dirty="0"/>
              <a:t>Results of </a:t>
            </a:r>
            <a:r>
              <a:rPr lang="en-US" dirty="0" err="1"/>
              <a:t>DaSy</a:t>
            </a:r>
            <a:r>
              <a:rPr lang="en-US" dirty="0"/>
              <a:t> Needs Assessment to Inform TA</a:t>
            </a:r>
            <a:br>
              <a:rPr lang="en-US" dirty="0"/>
            </a:b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22</a:t>
            </a:fld>
            <a:endParaRPr lang="en-US"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33600" y="2514600"/>
            <a:ext cx="3641667" cy="2421488"/>
          </a:xfrm>
          <a:prstGeom prst="rect">
            <a:avLst/>
          </a:prstGeom>
        </p:spPr>
      </p:pic>
    </p:spTree>
    <p:extLst>
      <p:ext uri="{BB962C8B-B14F-4D97-AF65-F5344CB8AC3E}">
        <p14:creationId xmlns:p14="http://schemas.microsoft.com/office/powerpoint/2010/main" val="40061494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p:cNvCxnSpPr>
            <a:stCxn id="7" idx="0"/>
          </p:cNvCxnSpPr>
          <p:nvPr/>
        </p:nvCxnSpPr>
        <p:spPr>
          <a:xfrm flipH="1">
            <a:off x="1568450" y="4673330"/>
            <a:ext cx="12065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495300" y="1466682"/>
            <a:ext cx="7620000" cy="4419600"/>
            <a:chOff x="838200" y="1305649"/>
            <a:chExt cx="7620000" cy="4419600"/>
          </a:xfrm>
        </p:grpSpPr>
        <p:sp>
          <p:nvSpPr>
            <p:cNvPr id="11" name="Rectangle 10"/>
            <p:cNvSpPr/>
            <p:nvPr/>
          </p:nvSpPr>
          <p:spPr>
            <a:xfrm>
              <a:off x="5638800" y="1305649"/>
              <a:ext cx="2819400" cy="441959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5867400" y="2679700"/>
              <a:ext cx="2362200" cy="1815882"/>
            </a:xfrm>
            <a:prstGeom prst="rect">
              <a:avLst/>
            </a:prstGeom>
            <a:noFill/>
          </p:spPr>
          <p:txBody>
            <a:bodyPr wrap="square" rtlCol="0">
              <a:spAutoFit/>
            </a:bodyPr>
            <a:lstStyle/>
            <a:p>
              <a:pPr algn="ctr"/>
              <a:r>
                <a:rPr lang="en-US" sz="2800" b="1" dirty="0" smtClean="0">
                  <a:solidFill>
                    <a:schemeClr val="bg1"/>
                  </a:solidFill>
                </a:rPr>
                <a:t>K-12 Longitudinal Data </a:t>
              </a:r>
            </a:p>
            <a:p>
              <a:pPr algn="ctr"/>
              <a:r>
                <a:rPr lang="en-US" sz="2800" b="1" dirty="0" smtClean="0">
                  <a:solidFill>
                    <a:schemeClr val="bg1"/>
                  </a:solidFill>
                </a:rPr>
                <a:t>System</a:t>
              </a:r>
              <a:endParaRPr lang="en-US" sz="2800" b="1" dirty="0">
                <a:solidFill>
                  <a:schemeClr val="bg1"/>
                </a:solidFill>
              </a:endParaRPr>
            </a:p>
          </p:txBody>
        </p:sp>
        <p:cxnSp>
          <p:nvCxnSpPr>
            <p:cNvPr id="34" name="Straight Connector 33"/>
            <p:cNvCxnSpPr>
              <a:stCxn id="10" idx="3"/>
            </p:cNvCxnSpPr>
            <p:nvPr/>
          </p:nvCxnSpPr>
          <p:spPr>
            <a:xfrm flipV="1">
              <a:off x="4953000" y="3502749"/>
              <a:ext cx="685800" cy="12700"/>
            </a:xfrm>
            <a:prstGeom prst="line">
              <a:avLst/>
            </a:prstGeom>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838200" y="1305649"/>
              <a:ext cx="4114800" cy="4419600"/>
              <a:chOff x="838200" y="1305649"/>
              <a:chExt cx="4114800" cy="4419600"/>
            </a:xfrm>
          </p:grpSpPr>
          <p:sp>
            <p:nvSpPr>
              <p:cNvPr id="10" name="Rectangle 9"/>
              <p:cNvSpPr/>
              <p:nvPr/>
            </p:nvSpPr>
            <p:spPr>
              <a:xfrm>
                <a:off x="838200" y="1305649"/>
                <a:ext cx="4114800" cy="4419600"/>
              </a:xfrm>
              <a:prstGeom prst="rect">
                <a:avLst/>
              </a:prstGeom>
              <a:solidFill>
                <a:srgbClr val="39B5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2964392" y="2790482"/>
                <a:ext cx="1244600" cy="1174667"/>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2443692" y="2917801"/>
                <a:ext cx="2286000" cy="923330"/>
              </a:xfrm>
              <a:prstGeom prst="rect">
                <a:avLst/>
              </a:prstGeom>
              <a:noFill/>
            </p:spPr>
            <p:txBody>
              <a:bodyPr wrap="square" rtlCol="0">
                <a:spAutoFit/>
              </a:bodyPr>
              <a:lstStyle/>
              <a:p>
                <a:pPr algn="ctr"/>
                <a:r>
                  <a:rPr lang="en-US" b="1" dirty="0" smtClean="0"/>
                  <a:t>Quality </a:t>
                </a:r>
              </a:p>
              <a:p>
                <a:pPr algn="ctr"/>
                <a:r>
                  <a:rPr lang="en-US" b="1" dirty="0" smtClean="0"/>
                  <a:t>EI/ECSE </a:t>
                </a:r>
              </a:p>
              <a:p>
                <a:pPr algn="ctr"/>
                <a:r>
                  <a:rPr lang="en-US" b="1" dirty="0" smtClean="0"/>
                  <a:t>Data</a:t>
                </a:r>
                <a:endParaRPr lang="en-US" b="1" dirty="0"/>
              </a:p>
            </p:txBody>
          </p:sp>
          <p:sp>
            <p:nvSpPr>
              <p:cNvPr id="6" name="Oval 5"/>
              <p:cNvSpPr/>
              <p:nvPr/>
            </p:nvSpPr>
            <p:spPr>
              <a:xfrm>
                <a:off x="1168400" y="1751567"/>
                <a:ext cx="1066800" cy="991632"/>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1492250" y="4512297"/>
                <a:ext cx="1079500" cy="9144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3810000" y="1393567"/>
                <a:ext cx="1041400" cy="921266"/>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1041400" y="3217396"/>
                <a:ext cx="1066800" cy="918171"/>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282700" y="1986004"/>
                <a:ext cx="838200" cy="646331"/>
              </a:xfrm>
              <a:prstGeom prst="rect">
                <a:avLst/>
              </a:prstGeom>
              <a:noFill/>
            </p:spPr>
            <p:txBody>
              <a:bodyPr wrap="square" rtlCol="0">
                <a:spAutoFit/>
              </a:bodyPr>
              <a:lstStyle/>
              <a:p>
                <a:pPr algn="ctr"/>
                <a:r>
                  <a:rPr lang="en-US" sz="1200" b="1" dirty="0" smtClean="0"/>
                  <a:t>Other EC Program</a:t>
                </a:r>
              </a:p>
              <a:p>
                <a:pPr algn="ctr"/>
                <a:r>
                  <a:rPr lang="en-US" sz="1200" b="1" dirty="0" smtClean="0"/>
                  <a:t>Data</a:t>
                </a:r>
                <a:endParaRPr lang="en-US" sz="1200" b="1" dirty="0"/>
              </a:p>
            </p:txBody>
          </p:sp>
          <p:sp>
            <p:nvSpPr>
              <p:cNvPr id="14" name="TextBox 13"/>
              <p:cNvSpPr txBox="1"/>
              <p:nvPr/>
            </p:nvSpPr>
            <p:spPr>
              <a:xfrm>
                <a:off x="3886200" y="1531034"/>
                <a:ext cx="838200" cy="646331"/>
              </a:xfrm>
              <a:prstGeom prst="rect">
                <a:avLst/>
              </a:prstGeom>
              <a:noFill/>
            </p:spPr>
            <p:txBody>
              <a:bodyPr wrap="square" rtlCol="0">
                <a:spAutoFit/>
              </a:bodyPr>
              <a:lstStyle/>
              <a:p>
                <a:pPr algn="ctr"/>
                <a:r>
                  <a:rPr lang="en-US" sz="1200" b="1" dirty="0" smtClean="0"/>
                  <a:t>Other EC Program</a:t>
                </a:r>
              </a:p>
              <a:p>
                <a:pPr algn="ctr"/>
                <a:r>
                  <a:rPr lang="en-US" sz="1200" b="1" dirty="0" smtClean="0"/>
                  <a:t>Data</a:t>
                </a:r>
                <a:endParaRPr lang="en-US" sz="1200" b="1" dirty="0"/>
              </a:p>
            </p:txBody>
          </p:sp>
          <p:sp>
            <p:nvSpPr>
              <p:cNvPr id="15" name="TextBox 14"/>
              <p:cNvSpPr txBox="1"/>
              <p:nvPr/>
            </p:nvSpPr>
            <p:spPr>
              <a:xfrm>
                <a:off x="1193800" y="3377816"/>
                <a:ext cx="838200" cy="646331"/>
              </a:xfrm>
              <a:prstGeom prst="rect">
                <a:avLst/>
              </a:prstGeom>
              <a:noFill/>
            </p:spPr>
            <p:txBody>
              <a:bodyPr wrap="square" rtlCol="0">
                <a:spAutoFit/>
              </a:bodyPr>
              <a:lstStyle/>
              <a:p>
                <a:pPr algn="ctr"/>
                <a:r>
                  <a:rPr lang="en-US" sz="1200" b="1" dirty="0" smtClean="0"/>
                  <a:t>Other EC Program</a:t>
                </a:r>
              </a:p>
              <a:p>
                <a:pPr algn="ctr"/>
                <a:r>
                  <a:rPr lang="en-US" sz="1200" b="1" dirty="0" smtClean="0"/>
                  <a:t>Data</a:t>
                </a:r>
                <a:endParaRPr lang="en-US" sz="1200" b="1" dirty="0"/>
              </a:p>
            </p:txBody>
          </p:sp>
          <p:sp>
            <p:nvSpPr>
              <p:cNvPr id="16" name="TextBox 15"/>
              <p:cNvSpPr txBox="1"/>
              <p:nvPr/>
            </p:nvSpPr>
            <p:spPr>
              <a:xfrm>
                <a:off x="1602317" y="4646331"/>
                <a:ext cx="838200" cy="646331"/>
              </a:xfrm>
              <a:prstGeom prst="rect">
                <a:avLst/>
              </a:prstGeom>
              <a:noFill/>
            </p:spPr>
            <p:txBody>
              <a:bodyPr wrap="square" rtlCol="0">
                <a:spAutoFit/>
              </a:bodyPr>
              <a:lstStyle/>
              <a:p>
                <a:pPr algn="ctr"/>
                <a:r>
                  <a:rPr lang="en-US" sz="1200" b="1" dirty="0" smtClean="0"/>
                  <a:t>Other EC Program</a:t>
                </a:r>
              </a:p>
              <a:p>
                <a:pPr algn="ctr"/>
                <a:r>
                  <a:rPr lang="en-US" sz="1200" b="1" dirty="0" smtClean="0"/>
                  <a:t>Data</a:t>
                </a:r>
                <a:endParaRPr lang="en-US" sz="1200" b="1" dirty="0"/>
              </a:p>
            </p:txBody>
          </p:sp>
          <p:cxnSp>
            <p:nvCxnSpPr>
              <p:cNvPr id="18" name="Straight Connector 17"/>
              <p:cNvCxnSpPr/>
              <p:nvPr/>
            </p:nvCxnSpPr>
            <p:spPr>
              <a:xfrm>
                <a:off x="2222500" y="2525115"/>
                <a:ext cx="741892" cy="39268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9" idx="6"/>
              </p:cNvCxnSpPr>
              <p:nvPr/>
            </p:nvCxnSpPr>
            <p:spPr>
              <a:xfrm flipV="1">
                <a:off x="2108200" y="3515448"/>
                <a:ext cx="711200" cy="161034"/>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2209800" y="3965149"/>
                <a:ext cx="754592" cy="559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3886200" y="2314833"/>
                <a:ext cx="203200" cy="406625"/>
              </a:xfrm>
              <a:prstGeom prst="line">
                <a:avLst/>
              </a:prstGeom>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2730500" y="4456568"/>
                <a:ext cx="2159000" cy="830997"/>
              </a:xfrm>
              <a:prstGeom prst="rect">
                <a:avLst/>
              </a:prstGeom>
              <a:noFill/>
            </p:spPr>
            <p:txBody>
              <a:bodyPr wrap="square" rtlCol="0">
                <a:spAutoFit/>
              </a:bodyPr>
              <a:lstStyle/>
              <a:p>
                <a:pPr algn="ctr"/>
                <a:r>
                  <a:rPr lang="en-US" sz="2400" dirty="0" smtClean="0"/>
                  <a:t>EC Integrated Data System </a:t>
                </a:r>
                <a:endParaRPr lang="en-US" sz="2400" dirty="0"/>
              </a:p>
            </p:txBody>
          </p:sp>
          <p:cxnSp>
            <p:nvCxnSpPr>
              <p:cNvPr id="22" name="Straight Connector 21"/>
              <p:cNvCxnSpPr/>
              <p:nvPr/>
            </p:nvCxnSpPr>
            <p:spPr>
              <a:xfrm flipV="1">
                <a:off x="2273300" y="1854200"/>
                <a:ext cx="1384300" cy="203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612900" y="2790482"/>
                <a:ext cx="0" cy="33371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673225" y="4244673"/>
                <a:ext cx="120650" cy="211895"/>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2108200" y="2177365"/>
                <a:ext cx="1701800" cy="1099235"/>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ln>
            <a:noFill/>
          </a:ln>
        </p:spPr>
        <p:txBody>
          <a:bodyPr>
            <a:normAutofit fontScale="90000"/>
          </a:bodyPr>
          <a:lstStyle/>
          <a:p>
            <a:r>
              <a:rPr lang="en-US" dirty="0" smtClean="0"/>
              <a:t>Using the NA Results What Will DaSy Do?</a:t>
            </a:r>
            <a:br>
              <a:rPr lang="en-US" dirty="0" smtClean="0"/>
            </a:br>
            <a:r>
              <a:rPr lang="en-US" dirty="0" smtClean="0">
                <a:solidFill>
                  <a:srgbClr val="39B54A"/>
                </a:solidFill>
              </a:rPr>
              <a:t>Assist states in data system development</a:t>
            </a:r>
            <a:endParaRPr lang="en-US" dirty="0">
              <a:solidFill>
                <a:srgbClr val="39B54A"/>
              </a:solidFill>
            </a:endParaRPr>
          </a:p>
        </p:txBody>
      </p:sp>
    </p:spTree>
    <p:extLst>
      <p:ext uri="{BB962C8B-B14F-4D97-AF65-F5344CB8AC3E}">
        <p14:creationId xmlns:p14="http://schemas.microsoft.com/office/powerpoint/2010/main" val="20897918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267199"/>
          </a:xfrm>
        </p:spPr>
        <p:txBody>
          <a:bodyPr/>
          <a:lstStyle/>
          <a:p>
            <a:pPr marL="0" indent="0">
              <a:buNone/>
            </a:pPr>
            <a:endParaRPr lang="en-US" dirty="0" smtClean="0"/>
          </a:p>
          <a:p>
            <a:pPr marL="0" indent="0">
              <a:buNone/>
            </a:pPr>
            <a:endParaRPr lang="en-US" dirty="0"/>
          </a:p>
        </p:txBody>
      </p:sp>
      <p:sp>
        <p:nvSpPr>
          <p:cNvPr id="3" name="Title 2"/>
          <p:cNvSpPr>
            <a:spLocks noGrp="1"/>
          </p:cNvSpPr>
          <p:nvPr>
            <p:ph type="title"/>
          </p:nvPr>
        </p:nvSpPr>
        <p:spPr>
          <a:xfrm>
            <a:off x="457200" y="304800"/>
            <a:ext cx="8229600" cy="609600"/>
          </a:xfrm>
        </p:spPr>
        <p:txBody>
          <a:bodyPr>
            <a:noAutofit/>
          </a:bodyPr>
          <a:lstStyle/>
          <a:p>
            <a:r>
              <a:rPr lang="en-US" sz="3200" dirty="0" smtClean="0"/>
              <a:t>States’ Priority </a:t>
            </a:r>
            <a:r>
              <a:rPr lang="en-US" sz="3200" dirty="0"/>
              <a:t>A</a:t>
            </a:r>
            <a:r>
              <a:rPr lang="en-US" sz="3200" dirty="0" smtClean="0"/>
              <a:t>reas for TA</a:t>
            </a:r>
            <a:endParaRPr lang="en-US" sz="3200" dirty="0"/>
          </a:p>
        </p:txBody>
      </p:sp>
      <p:sp>
        <p:nvSpPr>
          <p:cNvPr id="5" name="Slide Number Placeholder 4"/>
          <p:cNvSpPr>
            <a:spLocks noGrp="1"/>
          </p:cNvSpPr>
          <p:nvPr>
            <p:ph type="sldNum" sz="quarter" idx="10"/>
          </p:nvPr>
        </p:nvSpPr>
        <p:spPr/>
        <p:txBody>
          <a:bodyPr/>
          <a:lstStyle/>
          <a:p>
            <a:fld id="{B2897048-00E0-47FB-B07B-F36BBE8AF579}" type="slidenum">
              <a:rPr lang="en-US" smtClean="0"/>
              <a:pPr/>
              <a:t>24</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47965678"/>
              </p:ext>
            </p:extLst>
          </p:nvPr>
        </p:nvGraphicFramePr>
        <p:xfrm>
          <a:off x="457200" y="990600"/>
          <a:ext cx="8229600" cy="4900070"/>
        </p:xfrm>
        <a:graphic>
          <a:graphicData uri="http://schemas.openxmlformats.org/drawingml/2006/table">
            <a:tbl>
              <a:tblPr firstRow="1" bandRow="1">
                <a:tableStyleId>{5C22544A-7EE6-4342-B048-85BDC9FD1C3A}</a:tableStyleId>
              </a:tblPr>
              <a:tblGrid>
                <a:gridCol w="6417578"/>
                <a:gridCol w="906011"/>
                <a:gridCol w="906011"/>
              </a:tblGrid>
              <a:tr h="467359">
                <a:tc>
                  <a:txBody>
                    <a:bodyPr/>
                    <a:lstStyle/>
                    <a:p>
                      <a:r>
                        <a:rPr lang="en-US" sz="2200" dirty="0" smtClean="0"/>
                        <a:t>Are</a:t>
                      </a:r>
                      <a:r>
                        <a:rPr lang="en-US" sz="2200" baseline="0" dirty="0" smtClean="0"/>
                        <a:t>a of S</a:t>
                      </a:r>
                      <a:r>
                        <a:rPr lang="en-US" sz="2200" dirty="0" smtClean="0"/>
                        <a:t>tate</a:t>
                      </a:r>
                      <a:r>
                        <a:rPr lang="en-US" sz="2200" baseline="0" dirty="0" smtClean="0"/>
                        <a:t> Priority</a:t>
                      </a:r>
                      <a:endParaRPr lang="en-US" sz="2200" dirty="0"/>
                    </a:p>
                  </a:txBody>
                  <a:tcPr/>
                </a:tc>
                <a:tc>
                  <a:txBody>
                    <a:bodyPr/>
                    <a:lstStyle/>
                    <a:p>
                      <a:pPr algn="ctr"/>
                      <a:r>
                        <a:rPr lang="en-US" sz="2200" dirty="0" smtClean="0"/>
                        <a:t>EI</a:t>
                      </a:r>
                      <a:endParaRPr lang="en-US" sz="2200" dirty="0"/>
                    </a:p>
                  </a:txBody>
                  <a:tcPr/>
                </a:tc>
                <a:tc>
                  <a:txBody>
                    <a:bodyPr/>
                    <a:lstStyle/>
                    <a:p>
                      <a:pPr algn="ctr"/>
                      <a:r>
                        <a:rPr lang="en-US" sz="2200" dirty="0" smtClean="0"/>
                        <a:t>ECSE</a:t>
                      </a:r>
                      <a:endParaRPr lang="en-US" sz="2200" dirty="0"/>
                    </a:p>
                  </a:txBody>
                  <a:tcPr/>
                </a:tc>
              </a:tr>
              <a:tr h="510085">
                <a:tc>
                  <a:txBody>
                    <a:bodyPr/>
                    <a:lstStyle/>
                    <a:p>
                      <a:pPr marL="107950" marR="0">
                        <a:spcBef>
                          <a:spcPts val="100"/>
                        </a:spcBef>
                        <a:spcAft>
                          <a:spcPts val="100"/>
                        </a:spcAft>
                      </a:pPr>
                      <a:r>
                        <a:rPr lang="en-US" sz="2200" b="0" dirty="0" smtClean="0">
                          <a:effectLst/>
                          <a:latin typeface="Arial"/>
                          <a:ea typeface="Calibri"/>
                          <a:cs typeface="Times New Roman"/>
                        </a:rPr>
                        <a:t>Child and family</a:t>
                      </a:r>
                      <a:r>
                        <a:rPr lang="en-US" sz="2200" b="0" baseline="0" dirty="0" smtClean="0">
                          <a:effectLst/>
                          <a:latin typeface="Arial"/>
                          <a:ea typeface="Calibri"/>
                          <a:cs typeface="Times New Roman"/>
                        </a:rPr>
                        <a:t> outcomes</a:t>
                      </a:r>
                      <a:endParaRPr lang="en-US" sz="2200" b="0" dirty="0">
                        <a:effectLst/>
                        <a:latin typeface="Arial"/>
                        <a:ea typeface="Calibri"/>
                        <a:cs typeface="Times New Roman"/>
                      </a:endParaRPr>
                    </a:p>
                  </a:txBody>
                  <a:tcPr marL="73025" marR="73025" marT="0" marB="0" anchor="b">
                    <a:lnR w="12700" cap="flat" cmpd="sng" algn="ctr">
                      <a:solidFill>
                        <a:schemeClr val="tx1"/>
                      </a:solidFill>
                      <a:prstDash val="solid"/>
                      <a:round/>
                      <a:headEnd type="none" w="med" len="med"/>
                      <a:tailEnd type="none" w="med" len="med"/>
                    </a:lnR>
                  </a:tcPr>
                </a:tc>
                <a:tc>
                  <a:txBody>
                    <a:bodyPr/>
                    <a:lstStyle/>
                    <a:p>
                      <a:pPr marL="0" marR="0" indent="0" algn="ctr">
                        <a:spcBef>
                          <a:spcPts val="100"/>
                        </a:spcBef>
                        <a:spcAft>
                          <a:spcPts val="100"/>
                        </a:spcAft>
                      </a:pPr>
                      <a:r>
                        <a:rPr lang="en-US" sz="2200" b="1" dirty="0" smtClean="0">
                          <a:solidFill>
                            <a:srgbClr val="FF0000"/>
                          </a:solidFill>
                          <a:effectLst/>
                          <a:latin typeface="Arial" pitchFamily="34" charset="0"/>
                          <a:ea typeface="Calibri"/>
                          <a:cs typeface="Arial" pitchFamily="34" charset="0"/>
                        </a:rPr>
                        <a:t>67%</a:t>
                      </a:r>
                      <a:endParaRPr lang="en-US" sz="2200" b="1" dirty="0">
                        <a:solidFill>
                          <a:srgbClr val="FF0000"/>
                        </a:solidFill>
                        <a:effectLst/>
                        <a:latin typeface="Arial" pitchFamily="34" charset="0"/>
                        <a:ea typeface="Calibri"/>
                        <a:cs typeface="Arial" pitchFamily="34" charset="0"/>
                      </a:endParaRPr>
                    </a:p>
                  </a:txBody>
                  <a:tcPr marL="73025" marR="7302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a:spcBef>
                          <a:spcPts val="100"/>
                        </a:spcBef>
                        <a:spcAft>
                          <a:spcPts val="100"/>
                        </a:spcAft>
                      </a:pPr>
                      <a:r>
                        <a:rPr lang="en-US" sz="2200" b="1" dirty="0" smtClean="0">
                          <a:solidFill>
                            <a:srgbClr val="FF0000"/>
                          </a:solidFill>
                          <a:effectLst/>
                          <a:latin typeface="Arial" pitchFamily="34" charset="0"/>
                          <a:ea typeface="Calibri"/>
                          <a:cs typeface="Arial" pitchFamily="34" charset="0"/>
                        </a:rPr>
                        <a:t>63%</a:t>
                      </a:r>
                      <a:endParaRPr lang="en-US" sz="2200" b="1" dirty="0">
                        <a:solidFill>
                          <a:srgbClr val="FF0000"/>
                        </a:solidFill>
                        <a:effectLst/>
                        <a:latin typeface="Arial" pitchFamily="34" charset="0"/>
                        <a:ea typeface="Calibri"/>
                        <a:cs typeface="Arial" pitchFamily="34" charset="0"/>
                      </a:endParaRPr>
                    </a:p>
                  </a:txBody>
                  <a:tcPr marL="73025" marR="73025" marT="0" marB="0" anchor="b">
                    <a:lnL w="12700" cap="flat" cmpd="sng" algn="ctr">
                      <a:solidFill>
                        <a:schemeClr val="tx1"/>
                      </a:solidFill>
                      <a:prstDash val="solid"/>
                      <a:round/>
                      <a:headEnd type="none" w="med" len="med"/>
                      <a:tailEnd type="none" w="med" len="med"/>
                    </a:lnL>
                  </a:tcPr>
                </a:tc>
              </a:tr>
              <a:tr h="571094">
                <a:tc>
                  <a:txBody>
                    <a:bodyPr/>
                    <a:lstStyle/>
                    <a:p>
                      <a:pPr marL="107950" marR="0">
                        <a:spcBef>
                          <a:spcPts val="100"/>
                        </a:spcBef>
                        <a:spcAft>
                          <a:spcPts val="100"/>
                        </a:spcAft>
                      </a:pPr>
                      <a:r>
                        <a:rPr lang="en-US" sz="2200" b="0" dirty="0" smtClean="0">
                          <a:effectLst/>
                          <a:latin typeface="Arial"/>
                          <a:ea typeface="Calibri"/>
                          <a:cs typeface="Times New Roman"/>
                        </a:rPr>
                        <a:t>Linkages within EI or within</a:t>
                      </a:r>
                      <a:r>
                        <a:rPr lang="en-US" sz="2200" b="0" baseline="0" dirty="0" smtClean="0">
                          <a:effectLst/>
                          <a:latin typeface="Arial"/>
                          <a:ea typeface="Calibri"/>
                          <a:cs typeface="Times New Roman"/>
                        </a:rPr>
                        <a:t> ECSE </a:t>
                      </a:r>
                      <a:r>
                        <a:rPr lang="en-US" sz="2200" b="0" dirty="0" smtClean="0">
                          <a:effectLst/>
                          <a:latin typeface="Arial"/>
                          <a:ea typeface="Calibri"/>
                          <a:cs typeface="Times New Roman"/>
                        </a:rPr>
                        <a:t>data elements</a:t>
                      </a:r>
                      <a:r>
                        <a:rPr lang="en-US" sz="2200" b="0" baseline="0" dirty="0" smtClean="0">
                          <a:effectLst/>
                          <a:latin typeface="Arial"/>
                          <a:ea typeface="Calibri"/>
                          <a:cs typeface="Times New Roman"/>
                        </a:rPr>
                        <a:t>  </a:t>
                      </a:r>
                      <a:endParaRPr lang="en-US" sz="2200" b="0" dirty="0">
                        <a:effectLst/>
                        <a:latin typeface="Arial"/>
                        <a:ea typeface="Calibri"/>
                        <a:cs typeface="Times New Roman"/>
                      </a:endParaRPr>
                    </a:p>
                  </a:txBody>
                  <a:tcPr marL="73025" marR="73025" marT="0" marB="0" anchor="b">
                    <a:lnR w="12700" cap="flat" cmpd="sng" algn="ctr">
                      <a:solidFill>
                        <a:schemeClr val="tx1"/>
                      </a:solidFill>
                      <a:prstDash val="solid"/>
                      <a:round/>
                      <a:headEnd type="none" w="med" len="med"/>
                      <a:tailEnd type="none" w="med" len="med"/>
                    </a:lnR>
                  </a:tcPr>
                </a:tc>
                <a:tc>
                  <a:txBody>
                    <a:bodyPr/>
                    <a:lstStyle/>
                    <a:p>
                      <a:pPr marL="0" marR="0" indent="0" algn="ctr">
                        <a:spcBef>
                          <a:spcPts val="100"/>
                        </a:spcBef>
                        <a:spcAft>
                          <a:spcPts val="100"/>
                        </a:spcAft>
                      </a:pPr>
                      <a:r>
                        <a:rPr lang="en-US" sz="2200" b="1" dirty="0" smtClean="0">
                          <a:solidFill>
                            <a:schemeClr val="tx1"/>
                          </a:solidFill>
                          <a:effectLst/>
                          <a:latin typeface="Arial" pitchFamily="34" charset="0"/>
                          <a:ea typeface="Calibri"/>
                          <a:cs typeface="Arial" pitchFamily="34" charset="0"/>
                        </a:rPr>
                        <a:t>58%</a:t>
                      </a:r>
                      <a:endParaRPr lang="en-US" sz="2200" b="1" dirty="0">
                        <a:solidFill>
                          <a:schemeClr val="tx1"/>
                        </a:solidFill>
                        <a:effectLst/>
                        <a:latin typeface="Arial" pitchFamily="34" charset="0"/>
                        <a:ea typeface="Calibri"/>
                        <a:cs typeface="Arial" pitchFamily="34" charset="0"/>
                      </a:endParaRPr>
                    </a:p>
                  </a:txBody>
                  <a:tcPr marL="73025" marR="7302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a:spcBef>
                          <a:spcPts val="100"/>
                        </a:spcBef>
                        <a:spcAft>
                          <a:spcPts val="100"/>
                        </a:spcAft>
                      </a:pPr>
                      <a:r>
                        <a:rPr lang="en-US" sz="2200" b="1" dirty="0" smtClean="0">
                          <a:solidFill>
                            <a:schemeClr val="tx1"/>
                          </a:solidFill>
                          <a:effectLst/>
                          <a:latin typeface="Arial" pitchFamily="34" charset="0"/>
                          <a:ea typeface="Calibri"/>
                          <a:cs typeface="Arial" pitchFamily="34" charset="0"/>
                        </a:rPr>
                        <a:t>56%</a:t>
                      </a:r>
                      <a:endParaRPr lang="en-US" sz="2200" b="1" dirty="0">
                        <a:solidFill>
                          <a:schemeClr val="tx1"/>
                        </a:solidFill>
                        <a:effectLst/>
                        <a:latin typeface="Arial" pitchFamily="34" charset="0"/>
                        <a:ea typeface="Calibri"/>
                        <a:cs typeface="Arial" pitchFamily="34" charset="0"/>
                      </a:endParaRPr>
                    </a:p>
                  </a:txBody>
                  <a:tcPr marL="73025" marR="73025" marT="0" marB="0" anchor="b">
                    <a:lnL w="12700" cap="flat" cmpd="sng" algn="ctr">
                      <a:solidFill>
                        <a:schemeClr val="tx1"/>
                      </a:solidFill>
                      <a:prstDash val="solid"/>
                      <a:round/>
                      <a:headEnd type="none" w="med" len="med"/>
                      <a:tailEnd type="none" w="med" len="med"/>
                    </a:lnL>
                  </a:tcPr>
                </a:tc>
              </a:tr>
              <a:tr h="597534">
                <a:tc>
                  <a:txBody>
                    <a:bodyPr/>
                    <a:lstStyle/>
                    <a:p>
                      <a:pPr marL="107950" marR="0">
                        <a:spcBef>
                          <a:spcPts val="100"/>
                        </a:spcBef>
                        <a:spcAft>
                          <a:spcPts val="100"/>
                        </a:spcAft>
                      </a:pPr>
                      <a:r>
                        <a:rPr lang="en-US" sz="2200" b="0" dirty="0" smtClean="0">
                          <a:effectLst/>
                          <a:latin typeface="Arial"/>
                          <a:ea typeface="Calibri"/>
                          <a:cs typeface="Times New Roman"/>
                        </a:rPr>
                        <a:t>Data use (e.g., analysis, program improvement)</a:t>
                      </a:r>
                      <a:endParaRPr lang="en-US" sz="2200" b="0" dirty="0">
                        <a:effectLst/>
                        <a:latin typeface="Arial"/>
                        <a:ea typeface="Calibri"/>
                        <a:cs typeface="Times New Roman"/>
                      </a:endParaRPr>
                    </a:p>
                  </a:txBody>
                  <a:tcPr marL="73025" marR="73025" marT="0" marB="0" anchor="b">
                    <a:lnR w="12700" cap="flat" cmpd="sng" algn="ctr">
                      <a:solidFill>
                        <a:schemeClr val="tx1"/>
                      </a:solidFill>
                      <a:prstDash val="solid"/>
                      <a:round/>
                      <a:headEnd type="none" w="med" len="med"/>
                      <a:tailEnd type="none" w="med" len="med"/>
                    </a:lnR>
                  </a:tcPr>
                </a:tc>
                <a:tc>
                  <a:txBody>
                    <a:bodyPr/>
                    <a:lstStyle/>
                    <a:p>
                      <a:pPr marL="0" marR="0" indent="0" algn="ctr">
                        <a:spcBef>
                          <a:spcPts val="100"/>
                        </a:spcBef>
                        <a:spcAft>
                          <a:spcPts val="100"/>
                        </a:spcAft>
                      </a:pPr>
                      <a:r>
                        <a:rPr lang="en-US" sz="2200" b="1" dirty="0" smtClean="0">
                          <a:solidFill>
                            <a:schemeClr val="tx1"/>
                          </a:solidFill>
                          <a:effectLst/>
                          <a:latin typeface="Arial" pitchFamily="34" charset="0"/>
                          <a:ea typeface="Calibri"/>
                          <a:cs typeface="Arial" pitchFamily="34" charset="0"/>
                        </a:rPr>
                        <a:t>54%</a:t>
                      </a:r>
                      <a:endParaRPr lang="en-US" sz="2200" b="1" dirty="0">
                        <a:solidFill>
                          <a:schemeClr val="tx1"/>
                        </a:solidFill>
                        <a:effectLst/>
                        <a:latin typeface="Arial" pitchFamily="34" charset="0"/>
                        <a:ea typeface="Calibri"/>
                        <a:cs typeface="Arial" pitchFamily="34" charset="0"/>
                      </a:endParaRPr>
                    </a:p>
                  </a:txBody>
                  <a:tcPr marL="73025" marR="7302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a:spcBef>
                          <a:spcPts val="100"/>
                        </a:spcBef>
                        <a:spcAft>
                          <a:spcPts val="100"/>
                        </a:spcAft>
                      </a:pPr>
                      <a:r>
                        <a:rPr lang="en-US" sz="2200" b="1" dirty="0" smtClean="0">
                          <a:solidFill>
                            <a:schemeClr val="tx1"/>
                          </a:solidFill>
                          <a:effectLst/>
                          <a:latin typeface="Arial" pitchFamily="34" charset="0"/>
                          <a:ea typeface="Calibri"/>
                          <a:cs typeface="Arial" pitchFamily="34" charset="0"/>
                        </a:rPr>
                        <a:t>52%</a:t>
                      </a:r>
                      <a:endParaRPr lang="en-US" sz="2200" b="1" dirty="0">
                        <a:solidFill>
                          <a:schemeClr val="tx1"/>
                        </a:solidFill>
                        <a:effectLst/>
                        <a:latin typeface="Arial" pitchFamily="34" charset="0"/>
                        <a:ea typeface="Calibri"/>
                        <a:cs typeface="Arial" pitchFamily="34" charset="0"/>
                      </a:endParaRPr>
                    </a:p>
                  </a:txBody>
                  <a:tcPr marL="73025" marR="73025" marT="0" marB="0" anchor="b">
                    <a:lnL w="12700" cap="flat" cmpd="sng" algn="ctr">
                      <a:solidFill>
                        <a:schemeClr val="tx1"/>
                      </a:solidFill>
                      <a:prstDash val="solid"/>
                      <a:round/>
                      <a:headEnd type="none" w="med" len="med"/>
                      <a:tailEnd type="none" w="med" len="med"/>
                    </a:lnL>
                  </a:tcPr>
                </a:tc>
              </a:tr>
              <a:tr h="510085">
                <a:tc>
                  <a:txBody>
                    <a:bodyPr/>
                    <a:lstStyle/>
                    <a:p>
                      <a:pPr marL="107950" marR="0">
                        <a:spcBef>
                          <a:spcPts val="100"/>
                        </a:spcBef>
                        <a:spcAft>
                          <a:spcPts val="100"/>
                        </a:spcAft>
                      </a:pPr>
                      <a:r>
                        <a:rPr lang="en-US" sz="2200" b="0" dirty="0" smtClean="0">
                          <a:effectLst/>
                          <a:latin typeface="Arial"/>
                          <a:ea typeface="Calibri"/>
                          <a:cs typeface="Times New Roman"/>
                        </a:rPr>
                        <a:t>Data sharing permissions and/or privacy issues</a:t>
                      </a:r>
                      <a:endParaRPr lang="en-US" sz="2200" b="0" dirty="0">
                        <a:effectLst/>
                        <a:latin typeface="Arial"/>
                        <a:ea typeface="Calibri"/>
                        <a:cs typeface="Times New Roman"/>
                      </a:endParaRPr>
                    </a:p>
                  </a:txBody>
                  <a:tcPr marL="73025" marR="73025" marT="0" marB="0" anchor="b">
                    <a:lnR w="12700" cap="flat" cmpd="sng" algn="ctr">
                      <a:solidFill>
                        <a:schemeClr val="tx1"/>
                      </a:solidFill>
                      <a:prstDash val="solid"/>
                      <a:round/>
                      <a:headEnd type="none" w="med" len="med"/>
                      <a:tailEnd type="none" w="med" len="med"/>
                    </a:lnR>
                  </a:tcPr>
                </a:tc>
                <a:tc>
                  <a:txBody>
                    <a:bodyPr/>
                    <a:lstStyle/>
                    <a:p>
                      <a:pPr marL="0" marR="0" indent="0" algn="ctr">
                        <a:spcBef>
                          <a:spcPts val="100"/>
                        </a:spcBef>
                        <a:spcAft>
                          <a:spcPts val="100"/>
                        </a:spcAft>
                      </a:pPr>
                      <a:r>
                        <a:rPr lang="en-US" sz="2200" b="1" dirty="0" smtClean="0">
                          <a:solidFill>
                            <a:srgbClr val="FF0000"/>
                          </a:solidFill>
                          <a:effectLst/>
                          <a:latin typeface="Arial" pitchFamily="34" charset="0"/>
                          <a:ea typeface="Calibri"/>
                          <a:cs typeface="Arial" pitchFamily="34" charset="0"/>
                        </a:rPr>
                        <a:t>67%</a:t>
                      </a:r>
                      <a:endParaRPr lang="en-US" sz="2200" b="1" dirty="0">
                        <a:solidFill>
                          <a:srgbClr val="FF0000"/>
                        </a:solidFill>
                        <a:effectLst/>
                        <a:latin typeface="Arial" pitchFamily="34" charset="0"/>
                        <a:ea typeface="Calibri"/>
                        <a:cs typeface="Arial" pitchFamily="34" charset="0"/>
                      </a:endParaRPr>
                    </a:p>
                  </a:txBody>
                  <a:tcPr marL="73025" marR="7302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a:spcBef>
                          <a:spcPts val="100"/>
                        </a:spcBef>
                        <a:spcAft>
                          <a:spcPts val="100"/>
                        </a:spcAft>
                      </a:pPr>
                      <a:r>
                        <a:rPr lang="en-US" sz="2200" dirty="0" smtClean="0">
                          <a:solidFill>
                            <a:schemeClr val="tx1"/>
                          </a:solidFill>
                          <a:effectLst/>
                          <a:latin typeface="Arial" pitchFamily="34" charset="0"/>
                          <a:ea typeface="Calibri"/>
                          <a:cs typeface="Arial" pitchFamily="34" charset="0"/>
                        </a:rPr>
                        <a:t>48%</a:t>
                      </a:r>
                      <a:endParaRPr lang="en-US" sz="2200" dirty="0">
                        <a:solidFill>
                          <a:schemeClr val="tx1"/>
                        </a:solidFill>
                        <a:effectLst/>
                        <a:latin typeface="Arial" pitchFamily="34" charset="0"/>
                        <a:ea typeface="Calibri"/>
                        <a:cs typeface="Arial" pitchFamily="34" charset="0"/>
                      </a:endParaRPr>
                    </a:p>
                  </a:txBody>
                  <a:tcPr marL="73025" marR="73025" marT="0" marB="0" anchor="b">
                    <a:lnL w="12700" cap="flat" cmpd="sng" algn="ctr">
                      <a:solidFill>
                        <a:schemeClr val="tx1"/>
                      </a:solidFill>
                      <a:prstDash val="solid"/>
                      <a:round/>
                      <a:headEnd type="none" w="med" len="med"/>
                      <a:tailEnd type="none" w="med" len="med"/>
                    </a:lnL>
                  </a:tcPr>
                </a:tc>
              </a:tr>
              <a:tr h="553183">
                <a:tc>
                  <a:txBody>
                    <a:bodyPr/>
                    <a:lstStyle/>
                    <a:p>
                      <a:pPr marL="107950" marR="0">
                        <a:spcBef>
                          <a:spcPts val="100"/>
                        </a:spcBef>
                        <a:spcAft>
                          <a:spcPts val="100"/>
                        </a:spcAft>
                      </a:pPr>
                      <a:r>
                        <a:rPr lang="en-US" sz="2200" b="0" dirty="0" smtClean="0">
                          <a:effectLst/>
                          <a:latin typeface="Arial"/>
                          <a:ea typeface="Calibri"/>
                          <a:cs typeface="Times New Roman"/>
                        </a:rPr>
                        <a:t>APR indicators/618 data</a:t>
                      </a:r>
                      <a:endParaRPr lang="en-US" sz="2200" b="0" dirty="0">
                        <a:effectLst/>
                        <a:latin typeface="Arial"/>
                        <a:ea typeface="Calibri"/>
                        <a:cs typeface="Times New Roman"/>
                      </a:endParaRPr>
                    </a:p>
                  </a:txBody>
                  <a:tcPr marL="73025" marR="73025" marT="0" marB="0" anchor="b">
                    <a:lnR w="12700" cap="flat" cmpd="sng" algn="ctr">
                      <a:solidFill>
                        <a:schemeClr val="tx1"/>
                      </a:solidFill>
                      <a:prstDash val="solid"/>
                      <a:round/>
                      <a:headEnd type="none" w="med" len="med"/>
                      <a:tailEnd type="none" w="med" len="med"/>
                    </a:lnR>
                  </a:tcPr>
                </a:tc>
                <a:tc>
                  <a:txBody>
                    <a:bodyPr/>
                    <a:lstStyle/>
                    <a:p>
                      <a:pPr marL="0" marR="0" indent="0" algn="ctr">
                        <a:spcBef>
                          <a:spcPts val="100"/>
                        </a:spcBef>
                        <a:spcAft>
                          <a:spcPts val="100"/>
                        </a:spcAft>
                      </a:pPr>
                      <a:r>
                        <a:rPr lang="en-US" sz="2200" dirty="0" smtClean="0">
                          <a:solidFill>
                            <a:schemeClr val="tx1"/>
                          </a:solidFill>
                          <a:effectLst/>
                          <a:latin typeface="Arial" pitchFamily="34" charset="0"/>
                          <a:ea typeface="Calibri"/>
                          <a:cs typeface="Arial" pitchFamily="34" charset="0"/>
                        </a:rPr>
                        <a:t>48%</a:t>
                      </a:r>
                      <a:endParaRPr lang="en-US" sz="2200" dirty="0">
                        <a:solidFill>
                          <a:schemeClr val="tx1"/>
                        </a:solidFill>
                        <a:effectLst/>
                        <a:latin typeface="Arial" pitchFamily="34" charset="0"/>
                        <a:ea typeface="Calibri"/>
                        <a:cs typeface="Arial" pitchFamily="34" charset="0"/>
                      </a:endParaRPr>
                    </a:p>
                  </a:txBody>
                  <a:tcPr marL="73025" marR="7302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a:spcBef>
                          <a:spcPts val="100"/>
                        </a:spcBef>
                        <a:spcAft>
                          <a:spcPts val="100"/>
                        </a:spcAft>
                      </a:pPr>
                      <a:r>
                        <a:rPr lang="en-US" sz="2200" b="1" dirty="0" smtClean="0">
                          <a:solidFill>
                            <a:srgbClr val="FF0000"/>
                          </a:solidFill>
                          <a:effectLst/>
                          <a:latin typeface="Arial" pitchFamily="34" charset="0"/>
                          <a:ea typeface="Calibri"/>
                          <a:cs typeface="Arial" pitchFamily="34" charset="0"/>
                        </a:rPr>
                        <a:t>63%</a:t>
                      </a:r>
                      <a:endParaRPr lang="en-US" sz="2200" b="1" dirty="0">
                        <a:solidFill>
                          <a:srgbClr val="FF0000"/>
                        </a:solidFill>
                        <a:effectLst/>
                        <a:latin typeface="Arial" pitchFamily="34" charset="0"/>
                        <a:ea typeface="Calibri"/>
                        <a:cs typeface="Arial" pitchFamily="34" charset="0"/>
                      </a:endParaRPr>
                    </a:p>
                  </a:txBody>
                  <a:tcPr marL="73025" marR="73025" marT="0" marB="0" anchor="b">
                    <a:lnL w="12700" cap="flat" cmpd="sng" algn="ctr">
                      <a:solidFill>
                        <a:schemeClr val="tx1"/>
                      </a:solidFill>
                      <a:prstDash val="solid"/>
                      <a:round/>
                      <a:headEnd type="none" w="med" len="med"/>
                      <a:tailEnd type="none" w="med" len="med"/>
                    </a:lnL>
                  </a:tcPr>
                </a:tc>
              </a:tr>
              <a:tr h="571094">
                <a:tc>
                  <a:txBody>
                    <a:bodyPr/>
                    <a:lstStyle/>
                    <a:p>
                      <a:pPr marL="107950" marR="0">
                        <a:spcBef>
                          <a:spcPts val="100"/>
                        </a:spcBef>
                        <a:spcAft>
                          <a:spcPts val="100"/>
                        </a:spcAft>
                      </a:pPr>
                      <a:r>
                        <a:rPr lang="en-US" sz="2200" b="0" dirty="0" smtClean="0">
                          <a:effectLst/>
                          <a:latin typeface="Arial"/>
                          <a:ea typeface="Calibri"/>
                          <a:cs typeface="Times New Roman"/>
                        </a:rPr>
                        <a:t>Including EI</a:t>
                      </a:r>
                      <a:r>
                        <a:rPr lang="en-US" sz="2200" b="0" baseline="0" dirty="0" smtClean="0">
                          <a:effectLst/>
                          <a:latin typeface="Arial"/>
                          <a:ea typeface="Calibri"/>
                          <a:cs typeface="Times New Roman"/>
                        </a:rPr>
                        <a:t>/ECSE in broader state data system planning</a:t>
                      </a:r>
                      <a:endParaRPr lang="en-US" sz="2200" b="0" dirty="0">
                        <a:effectLst/>
                        <a:latin typeface="Arial"/>
                        <a:ea typeface="Calibri"/>
                        <a:cs typeface="Times New Roman"/>
                      </a:endParaRPr>
                    </a:p>
                  </a:txBody>
                  <a:tcPr marL="73025" marR="73025" marT="0" marB="0" anchor="b">
                    <a:lnR w="12700" cap="flat" cmpd="sng" algn="ctr">
                      <a:solidFill>
                        <a:schemeClr val="tx1"/>
                      </a:solidFill>
                      <a:prstDash val="solid"/>
                      <a:round/>
                      <a:headEnd type="none" w="med" len="med"/>
                      <a:tailEnd type="none" w="med" len="med"/>
                    </a:lnR>
                  </a:tcPr>
                </a:tc>
                <a:tc>
                  <a:txBody>
                    <a:bodyPr/>
                    <a:lstStyle/>
                    <a:p>
                      <a:pPr marL="0" marR="0" indent="0" algn="ctr">
                        <a:spcBef>
                          <a:spcPts val="100"/>
                        </a:spcBef>
                        <a:spcAft>
                          <a:spcPts val="100"/>
                        </a:spcAft>
                      </a:pPr>
                      <a:r>
                        <a:rPr lang="en-US" sz="2200" b="1" dirty="0" smtClean="0">
                          <a:solidFill>
                            <a:schemeClr val="tx1"/>
                          </a:solidFill>
                          <a:effectLst/>
                          <a:latin typeface="Arial" pitchFamily="34" charset="0"/>
                          <a:ea typeface="Calibri"/>
                          <a:cs typeface="Arial" pitchFamily="34" charset="0"/>
                        </a:rPr>
                        <a:t>52%</a:t>
                      </a:r>
                      <a:endParaRPr lang="en-US" sz="2200" b="1" dirty="0">
                        <a:solidFill>
                          <a:schemeClr val="tx1"/>
                        </a:solidFill>
                        <a:effectLst/>
                        <a:latin typeface="Arial" pitchFamily="34" charset="0"/>
                        <a:ea typeface="Calibri"/>
                        <a:cs typeface="Arial" pitchFamily="34" charset="0"/>
                      </a:endParaRPr>
                    </a:p>
                  </a:txBody>
                  <a:tcPr marL="73025" marR="7302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a:spcBef>
                          <a:spcPts val="100"/>
                        </a:spcBef>
                        <a:spcAft>
                          <a:spcPts val="100"/>
                        </a:spcAft>
                      </a:pPr>
                      <a:r>
                        <a:rPr lang="en-US" sz="2200" dirty="0" smtClean="0">
                          <a:solidFill>
                            <a:schemeClr val="tx1"/>
                          </a:solidFill>
                          <a:effectLst/>
                          <a:latin typeface="Arial" pitchFamily="34" charset="0"/>
                          <a:ea typeface="Calibri"/>
                          <a:cs typeface="Arial" pitchFamily="34" charset="0"/>
                        </a:rPr>
                        <a:t>48%</a:t>
                      </a:r>
                      <a:endParaRPr lang="en-US" sz="2200" dirty="0">
                        <a:solidFill>
                          <a:schemeClr val="tx1"/>
                        </a:solidFill>
                        <a:effectLst/>
                        <a:latin typeface="Arial" pitchFamily="34" charset="0"/>
                        <a:ea typeface="Calibri"/>
                        <a:cs typeface="Arial" pitchFamily="34" charset="0"/>
                      </a:endParaRPr>
                    </a:p>
                  </a:txBody>
                  <a:tcPr marL="73025" marR="73025" marT="0" marB="0" anchor="b">
                    <a:lnL w="12700" cap="flat" cmpd="sng" algn="ctr">
                      <a:solidFill>
                        <a:schemeClr val="tx1"/>
                      </a:solidFill>
                      <a:prstDash val="solid"/>
                      <a:round/>
                      <a:headEnd type="none" w="med" len="med"/>
                      <a:tailEnd type="none" w="med" len="med"/>
                    </a:lnL>
                  </a:tcPr>
                </a:tc>
              </a:tr>
              <a:tr h="510085">
                <a:tc>
                  <a:txBody>
                    <a:bodyPr/>
                    <a:lstStyle/>
                    <a:p>
                      <a:pPr marL="107950" marR="0">
                        <a:spcBef>
                          <a:spcPts val="100"/>
                        </a:spcBef>
                        <a:spcAft>
                          <a:spcPts val="100"/>
                        </a:spcAft>
                      </a:pPr>
                      <a:r>
                        <a:rPr lang="en-US" sz="2200" b="0" dirty="0" smtClean="0">
                          <a:effectLst/>
                          <a:latin typeface="Arial"/>
                          <a:ea typeface="Calibri"/>
                          <a:cs typeface="Times New Roman"/>
                        </a:rPr>
                        <a:t>Data quality,</a:t>
                      </a:r>
                      <a:r>
                        <a:rPr lang="en-US" sz="2200" b="0" baseline="0" dirty="0" smtClean="0">
                          <a:effectLst/>
                          <a:latin typeface="Arial"/>
                          <a:ea typeface="Calibri"/>
                          <a:cs typeface="Times New Roman"/>
                        </a:rPr>
                        <a:t> verification, audit systems</a:t>
                      </a:r>
                      <a:endParaRPr lang="en-US" sz="2200" b="0" dirty="0">
                        <a:effectLst/>
                        <a:latin typeface="Arial"/>
                        <a:ea typeface="Calibri"/>
                        <a:cs typeface="Times New Roman"/>
                      </a:endParaRPr>
                    </a:p>
                  </a:txBody>
                  <a:tcPr marL="73025" marR="73025" marT="0" marB="0" anchor="b">
                    <a:lnR w="12700" cap="flat" cmpd="sng" algn="ctr">
                      <a:solidFill>
                        <a:schemeClr val="tx1"/>
                      </a:solidFill>
                      <a:prstDash val="solid"/>
                      <a:round/>
                      <a:headEnd type="none" w="med" len="med"/>
                      <a:tailEnd type="none" w="med" len="med"/>
                    </a:lnR>
                  </a:tcPr>
                </a:tc>
                <a:tc>
                  <a:txBody>
                    <a:bodyPr/>
                    <a:lstStyle/>
                    <a:p>
                      <a:pPr marL="0" marR="0" indent="0" algn="ctr">
                        <a:spcBef>
                          <a:spcPts val="100"/>
                        </a:spcBef>
                        <a:spcAft>
                          <a:spcPts val="100"/>
                        </a:spcAft>
                      </a:pPr>
                      <a:r>
                        <a:rPr lang="en-US" sz="2200" b="1" dirty="0" smtClean="0">
                          <a:solidFill>
                            <a:schemeClr val="tx1"/>
                          </a:solidFill>
                          <a:effectLst/>
                          <a:latin typeface="Arial" pitchFamily="34" charset="0"/>
                          <a:ea typeface="Calibri"/>
                          <a:cs typeface="Arial" pitchFamily="34" charset="0"/>
                        </a:rPr>
                        <a:t>50%</a:t>
                      </a:r>
                      <a:endParaRPr lang="en-US" sz="2200" b="1" dirty="0">
                        <a:solidFill>
                          <a:schemeClr val="tx1"/>
                        </a:solidFill>
                        <a:effectLst/>
                        <a:latin typeface="Arial" pitchFamily="34" charset="0"/>
                        <a:ea typeface="Calibri"/>
                        <a:cs typeface="Arial" pitchFamily="34" charset="0"/>
                      </a:endParaRPr>
                    </a:p>
                  </a:txBody>
                  <a:tcPr marL="73025" marR="7302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a:spcBef>
                          <a:spcPts val="100"/>
                        </a:spcBef>
                        <a:spcAft>
                          <a:spcPts val="100"/>
                        </a:spcAft>
                      </a:pPr>
                      <a:r>
                        <a:rPr lang="en-US" sz="2200" dirty="0" smtClean="0">
                          <a:solidFill>
                            <a:schemeClr val="tx1"/>
                          </a:solidFill>
                          <a:effectLst/>
                          <a:latin typeface="Arial" pitchFamily="34" charset="0"/>
                          <a:ea typeface="Calibri"/>
                          <a:cs typeface="Arial" pitchFamily="34" charset="0"/>
                        </a:rPr>
                        <a:t>46%</a:t>
                      </a:r>
                      <a:endParaRPr lang="en-US" sz="2200" dirty="0">
                        <a:solidFill>
                          <a:schemeClr val="tx1"/>
                        </a:solidFill>
                        <a:effectLst/>
                        <a:latin typeface="Arial" pitchFamily="34" charset="0"/>
                        <a:ea typeface="Calibri"/>
                        <a:cs typeface="Arial" pitchFamily="34" charset="0"/>
                      </a:endParaRPr>
                    </a:p>
                  </a:txBody>
                  <a:tcPr marL="73025" marR="73025" marT="0" marB="0" anchor="b">
                    <a:lnL w="12700" cap="flat" cmpd="sng" algn="ctr">
                      <a:solidFill>
                        <a:schemeClr val="tx1"/>
                      </a:solidFill>
                      <a:prstDash val="solid"/>
                      <a:round/>
                      <a:headEnd type="none" w="med" len="med"/>
                      <a:tailEnd type="none" w="med" len="med"/>
                    </a:lnL>
                  </a:tcPr>
                </a:tc>
              </a:tr>
              <a:tr h="510085">
                <a:tc>
                  <a:txBody>
                    <a:bodyPr/>
                    <a:lstStyle/>
                    <a:p>
                      <a:pPr marL="107950" marR="0">
                        <a:spcBef>
                          <a:spcPts val="100"/>
                        </a:spcBef>
                        <a:spcAft>
                          <a:spcPts val="100"/>
                        </a:spcAft>
                      </a:pPr>
                      <a:r>
                        <a:rPr lang="en-US" sz="2200" b="0" dirty="0" smtClean="0">
                          <a:effectLst/>
                          <a:latin typeface="Arial"/>
                          <a:ea typeface="Calibri"/>
                          <a:cs typeface="Times New Roman"/>
                        </a:rPr>
                        <a:t>Linkages</a:t>
                      </a:r>
                      <a:r>
                        <a:rPr lang="en-US" sz="2200" b="0" baseline="0" dirty="0" smtClean="0">
                          <a:effectLst/>
                          <a:latin typeface="Arial"/>
                          <a:ea typeface="Calibri"/>
                          <a:cs typeface="Times New Roman"/>
                        </a:rPr>
                        <a:t> with s</a:t>
                      </a:r>
                      <a:r>
                        <a:rPr lang="en-US" sz="2200" b="0" dirty="0" smtClean="0">
                          <a:effectLst/>
                          <a:latin typeface="Arial"/>
                          <a:ea typeface="Calibri"/>
                          <a:cs typeface="Times New Roman"/>
                        </a:rPr>
                        <a:t>ocial</a:t>
                      </a:r>
                      <a:r>
                        <a:rPr lang="en-US" sz="2200" b="0" baseline="0" dirty="0" smtClean="0">
                          <a:effectLst/>
                          <a:latin typeface="Arial"/>
                          <a:ea typeface="Calibri"/>
                          <a:cs typeface="Times New Roman"/>
                        </a:rPr>
                        <a:t> services or health data</a:t>
                      </a:r>
                      <a:endParaRPr lang="en-US" sz="2200" b="0" dirty="0">
                        <a:effectLst/>
                        <a:latin typeface="Arial"/>
                        <a:ea typeface="Calibri"/>
                        <a:cs typeface="Times New Roman"/>
                      </a:endParaRPr>
                    </a:p>
                  </a:txBody>
                  <a:tcPr marL="73025" marR="73025" marT="0" marB="0" anchor="b">
                    <a:lnR w="12700" cap="flat" cmpd="sng" algn="ctr">
                      <a:solidFill>
                        <a:schemeClr val="tx1"/>
                      </a:solidFill>
                      <a:prstDash val="solid"/>
                      <a:round/>
                      <a:headEnd type="none" w="med" len="med"/>
                      <a:tailEnd type="none" w="med" len="med"/>
                    </a:lnR>
                  </a:tcPr>
                </a:tc>
                <a:tc>
                  <a:txBody>
                    <a:bodyPr/>
                    <a:lstStyle/>
                    <a:p>
                      <a:pPr marL="0" marR="0" indent="0" algn="ctr">
                        <a:spcBef>
                          <a:spcPts val="100"/>
                        </a:spcBef>
                        <a:spcAft>
                          <a:spcPts val="100"/>
                        </a:spcAft>
                      </a:pPr>
                      <a:r>
                        <a:rPr lang="en-US" sz="2200" b="1" dirty="0" smtClean="0">
                          <a:solidFill>
                            <a:schemeClr val="tx1"/>
                          </a:solidFill>
                          <a:effectLst/>
                          <a:latin typeface="Arial" pitchFamily="34" charset="0"/>
                          <a:ea typeface="Calibri"/>
                          <a:cs typeface="Arial" pitchFamily="34" charset="0"/>
                        </a:rPr>
                        <a:t>50%</a:t>
                      </a:r>
                      <a:endParaRPr lang="en-US" sz="2200" b="1" dirty="0">
                        <a:solidFill>
                          <a:schemeClr val="tx1"/>
                        </a:solidFill>
                        <a:effectLst/>
                        <a:latin typeface="Arial" pitchFamily="34" charset="0"/>
                        <a:ea typeface="Calibri"/>
                        <a:cs typeface="Arial" pitchFamily="34" charset="0"/>
                      </a:endParaRPr>
                    </a:p>
                  </a:txBody>
                  <a:tcPr marL="73025" marR="7302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a:spcBef>
                          <a:spcPts val="100"/>
                        </a:spcBef>
                        <a:spcAft>
                          <a:spcPts val="100"/>
                        </a:spcAft>
                      </a:pPr>
                      <a:r>
                        <a:rPr lang="en-US" sz="2200" dirty="0" smtClean="0">
                          <a:solidFill>
                            <a:schemeClr val="tx1"/>
                          </a:solidFill>
                          <a:effectLst/>
                          <a:latin typeface="Arial" pitchFamily="34" charset="0"/>
                          <a:ea typeface="Calibri"/>
                          <a:cs typeface="Arial" pitchFamily="34" charset="0"/>
                        </a:rPr>
                        <a:t>27%</a:t>
                      </a:r>
                      <a:endParaRPr lang="en-US" sz="2200" dirty="0">
                        <a:solidFill>
                          <a:schemeClr val="tx1"/>
                        </a:solidFill>
                        <a:effectLst/>
                        <a:latin typeface="Arial" pitchFamily="34" charset="0"/>
                        <a:ea typeface="Calibri"/>
                        <a:cs typeface="Arial" pitchFamily="34" charset="0"/>
                      </a:endParaRPr>
                    </a:p>
                  </a:txBody>
                  <a:tcPr marL="73025" marR="73025" marT="0" marB="0" anchor="b">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42537084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26583" y="1642593"/>
            <a:ext cx="3886200" cy="4038600"/>
          </a:xfrm>
        </p:spPr>
        <p:txBody>
          <a:bodyPr/>
          <a:lstStyle/>
          <a:p>
            <a:pPr>
              <a:spcBef>
                <a:spcPts val="1200"/>
              </a:spcBef>
            </a:pPr>
            <a:r>
              <a:rPr lang="en-US" sz="2400" dirty="0" smtClean="0"/>
              <a:t>Developed working groups in the high need area (e.g. privacy and confidentiality &amp; data linkages)</a:t>
            </a:r>
          </a:p>
          <a:p>
            <a:pPr>
              <a:spcBef>
                <a:spcPts val="1200"/>
              </a:spcBef>
            </a:pPr>
            <a:r>
              <a:rPr lang="en-US" sz="2400" dirty="0" smtClean="0"/>
              <a:t>Created a framework that covers the core data system components for states</a:t>
            </a:r>
          </a:p>
          <a:p>
            <a:pPr>
              <a:spcBef>
                <a:spcPts val="1200"/>
              </a:spcBef>
            </a:pPr>
            <a:r>
              <a:rPr lang="en-US" sz="2400" dirty="0" smtClean="0"/>
              <a:t>Individual TA to states in particular high-need areas</a:t>
            </a:r>
            <a:endParaRPr lang="en-US" sz="2400" dirty="0"/>
          </a:p>
        </p:txBody>
      </p:sp>
      <p:sp>
        <p:nvSpPr>
          <p:cNvPr id="3" name="Title 2"/>
          <p:cNvSpPr>
            <a:spLocks noGrp="1"/>
          </p:cNvSpPr>
          <p:nvPr>
            <p:ph type="title"/>
          </p:nvPr>
        </p:nvSpPr>
        <p:spPr/>
        <p:txBody>
          <a:bodyPr>
            <a:normAutofit fontScale="90000"/>
          </a:bodyPr>
          <a:lstStyle/>
          <a:p>
            <a:r>
              <a:rPr lang="en-US" dirty="0" smtClean="0"/>
              <a:t>Using Needs Assessment to Inform TA</a:t>
            </a:r>
            <a:endParaRPr lang="en-US" dirty="0"/>
          </a:p>
        </p:txBody>
      </p:sp>
      <p:pic>
        <p:nvPicPr>
          <p:cNvPr id="6" name="Picture 5"/>
          <p:cNvPicPr>
            <a:picLocks noChangeAspect="1"/>
          </p:cNvPicPr>
          <p:nvPr/>
        </p:nvPicPr>
        <p:blipFill>
          <a:blip r:embed="rId3"/>
          <a:stretch>
            <a:fillRect/>
          </a:stretch>
        </p:blipFill>
        <p:spPr>
          <a:xfrm>
            <a:off x="157163" y="1528294"/>
            <a:ext cx="4867274" cy="4267199"/>
          </a:xfrm>
          <a:prstGeom prst="rect">
            <a:avLst/>
          </a:prstGeom>
        </p:spPr>
      </p:pic>
      <p:sp>
        <p:nvSpPr>
          <p:cNvPr id="4" name="Slide Number Placeholder 3"/>
          <p:cNvSpPr>
            <a:spLocks noGrp="1"/>
          </p:cNvSpPr>
          <p:nvPr>
            <p:ph type="sldNum" sz="quarter" idx="10"/>
          </p:nvPr>
        </p:nvSpPr>
        <p:spPr/>
        <p:txBody>
          <a:bodyPr/>
          <a:lstStyle/>
          <a:p>
            <a:fld id="{B2897048-00E0-47FB-B07B-F36BBE8AF579}" type="slidenum">
              <a:rPr lang="en-US" smtClean="0"/>
              <a:pPr/>
              <a:t>25</a:t>
            </a:fld>
            <a:endParaRPr lang="en-US" dirty="0"/>
          </a:p>
        </p:txBody>
      </p:sp>
    </p:spTree>
    <p:extLst>
      <p:ext uri="{BB962C8B-B14F-4D97-AF65-F5344CB8AC3E}">
        <p14:creationId xmlns:p14="http://schemas.microsoft.com/office/powerpoint/2010/main" val="41663166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524000" y="784442"/>
            <a:ext cx="1219200" cy="1371600"/>
          </a:xfrm>
          <a:prstGeom prst="roundRect">
            <a:avLst/>
          </a:prstGeom>
          <a:solidFill>
            <a:srgbClr val="00A84C"/>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Rounded Rectangle 6"/>
          <p:cNvSpPr/>
          <p:nvPr/>
        </p:nvSpPr>
        <p:spPr>
          <a:xfrm>
            <a:off x="2743200" y="1241642"/>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4572000" y="1241642"/>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5486400" y="1241642"/>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3657600" y="1241642"/>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828800" y="2841842"/>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2743200" y="2841842"/>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4572000" y="2841842"/>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5486400" y="2841842"/>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3657600" y="2841842"/>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6400800" y="2841842"/>
            <a:ext cx="1066800" cy="91440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1828800" y="4594442"/>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2743200" y="4594442"/>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4572000" y="4594442"/>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5486400" y="4594442"/>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3657600" y="4594442"/>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6400800" y="4594442"/>
            <a:ext cx="1066800" cy="91440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7467600" y="4594442"/>
            <a:ext cx="1219200" cy="1219200"/>
          </a:xfrm>
          <a:prstGeom prst="roundRect">
            <a:avLst/>
          </a:prstGeom>
          <a:solidFill>
            <a:srgbClr val="00A8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81000" y="1470242"/>
            <a:ext cx="914400" cy="369332"/>
          </a:xfrm>
          <a:prstGeom prst="rect">
            <a:avLst/>
          </a:prstGeom>
          <a:noFill/>
        </p:spPr>
        <p:txBody>
          <a:bodyPr wrap="square" rtlCol="0">
            <a:spAutoFit/>
          </a:bodyPr>
          <a:lstStyle/>
          <a:p>
            <a:r>
              <a:rPr lang="en-US" dirty="0" smtClean="0"/>
              <a:t>YEAR 1</a:t>
            </a:r>
            <a:endParaRPr lang="en-US" dirty="0"/>
          </a:p>
        </p:txBody>
      </p:sp>
      <p:sp>
        <p:nvSpPr>
          <p:cNvPr id="25" name="TextBox 24"/>
          <p:cNvSpPr txBox="1"/>
          <p:nvPr/>
        </p:nvSpPr>
        <p:spPr>
          <a:xfrm>
            <a:off x="457200" y="3082110"/>
            <a:ext cx="914400" cy="369332"/>
          </a:xfrm>
          <a:prstGeom prst="rect">
            <a:avLst/>
          </a:prstGeom>
          <a:noFill/>
        </p:spPr>
        <p:txBody>
          <a:bodyPr wrap="square" rtlCol="0">
            <a:spAutoFit/>
          </a:bodyPr>
          <a:lstStyle/>
          <a:p>
            <a:r>
              <a:rPr lang="en-US" dirty="0" smtClean="0"/>
              <a:t>YEAR 2</a:t>
            </a:r>
            <a:endParaRPr lang="en-US" dirty="0"/>
          </a:p>
        </p:txBody>
      </p:sp>
      <p:sp>
        <p:nvSpPr>
          <p:cNvPr id="26" name="TextBox 25"/>
          <p:cNvSpPr txBox="1"/>
          <p:nvPr/>
        </p:nvSpPr>
        <p:spPr>
          <a:xfrm>
            <a:off x="457200" y="4823042"/>
            <a:ext cx="914400" cy="369332"/>
          </a:xfrm>
          <a:prstGeom prst="rect">
            <a:avLst/>
          </a:prstGeom>
          <a:noFill/>
        </p:spPr>
        <p:txBody>
          <a:bodyPr wrap="square" rtlCol="0">
            <a:spAutoFit/>
          </a:bodyPr>
          <a:lstStyle/>
          <a:p>
            <a:r>
              <a:rPr lang="en-US" dirty="0" smtClean="0"/>
              <a:t>YEAR 3</a:t>
            </a:r>
            <a:endParaRPr lang="en-US" dirty="0"/>
          </a:p>
        </p:txBody>
      </p:sp>
      <p:sp>
        <p:nvSpPr>
          <p:cNvPr id="27" name="TextBox 26"/>
          <p:cNvSpPr txBox="1"/>
          <p:nvPr/>
        </p:nvSpPr>
        <p:spPr>
          <a:xfrm rot="19862681">
            <a:off x="1403544" y="835004"/>
            <a:ext cx="1222559" cy="1128514"/>
          </a:xfrm>
          <a:prstGeom prst="rect">
            <a:avLst/>
          </a:prstGeom>
          <a:noFill/>
        </p:spPr>
        <p:txBody>
          <a:bodyPr wrap="square" rtlCol="0">
            <a:spAutoFit/>
          </a:bodyPr>
          <a:lstStyle/>
          <a:p>
            <a:pPr algn="ctr">
              <a:spcAft>
                <a:spcPts val="400"/>
              </a:spcAft>
            </a:pPr>
            <a:r>
              <a:rPr lang="en-US" sz="1600" b="1" dirty="0" smtClean="0">
                <a:solidFill>
                  <a:schemeClr val="bg1"/>
                </a:solidFill>
              </a:rPr>
              <a:t>Status Survey </a:t>
            </a:r>
          </a:p>
          <a:p>
            <a:pPr algn="ctr">
              <a:spcAft>
                <a:spcPts val="400"/>
              </a:spcAft>
            </a:pPr>
            <a:r>
              <a:rPr lang="en-US" sz="1600" b="1" dirty="0" smtClean="0">
                <a:solidFill>
                  <a:schemeClr val="bg1"/>
                </a:solidFill>
              </a:rPr>
              <a:t>TA Needs Assessment</a:t>
            </a:r>
            <a:endParaRPr lang="en-US" sz="1600" b="1" dirty="0">
              <a:solidFill>
                <a:schemeClr val="bg1"/>
              </a:solidFill>
            </a:endParaRPr>
          </a:p>
        </p:txBody>
      </p:sp>
      <p:sp>
        <p:nvSpPr>
          <p:cNvPr id="28" name="TextBox 27"/>
          <p:cNvSpPr txBox="1"/>
          <p:nvPr/>
        </p:nvSpPr>
        <p:spPr>
          <a:xfrm rot="19688307">
            <a:off x="2646452" y="1332488"/>
            <a:ext cx="1066800" cy="584775"/>
          </a:xfrm>
          <a:prstGeom prst="rect">
            <a:avLst/>
          </a:prstGeom>
          <a:noFill/>
        </p:spPr>
        <p:txBody>
          <a:bodyPr wrap="square" rtlCol="0">
            <a:spAutoFit/>
          </a:bodyPr>
          <a:lstStyle/>
          <a:p>
            <a:pPr algn="ctr"/>
            <a:r>
              <a:rPr lang="en-US" sz="1600" b="1" dirty="0" smtClean="0">
                <a:solidFill>
                  <a:schemeClr val="bg1"/>
                </a:solidFill>
              </a:rPr>
              <a:t>TA</a:t>
            </a:r>
            <a:r>
              <a:rPr lang="en-US" sz="1200" b="1" dirty="0" smtClean="0">
                <a:solidFill>
                  <a:schemeClr val="bg1"/>
                </a:solidFill>
              </a:rPr>
              <a:t> </a:t>
            </a:r>
          </a:p>
          <a:p>
            <a:pPr algn="ctr"/>
            <a:r>
              <a:rPr lang="en-US" sz="1600" b="1" dirty="0" smtClean="0">
                <a:solidFill>
                  <a:schemeClr val="bg1"/>
                </a:solidFill>
              </a:rPr>
              <a:t>Needs</a:t>
            </a:r>
            <a:endParaRPr lang="en-US" sz="1200" b="1" dirty="0">
              <a:solidFill>
                <a:schemeClr val="bg1"/>
              </a:solidFill>
            </a:endParaRPr>
          </a:p>
        </p:txBody>
      </p:sp>
      <p:sp>
        <p:nvSpPr>
          <p:cNvPr id="29" name="TextBox 28"/>
          <p:cNvSpPr txBox="1"/>
          <p:nvPr/>
        </p:nvSpPr>
        <p:spPr>
          <a:xfrm rot="19851902">
            <a:off x="3581400" y="1322257"/>
            <a:ext cx="1066800" cy="646331"/>
          </a:xfrm>
          <a:prstGeom prst="rect">
            <a:avLst/>
          </a:prstGeom>
          <a:noFill/>
        </p:spPr>
        <p:txBody>
          <a:bodyPr wrap="square" rtlCol="0">
            <a:spAutoFit/>
          </a:bodyPr>
          <a:lstStyle/>
          <a:p>
            <a:pPr algn="ctr"/>
            <a:r>
              <a:rPr lang="en-US" b="1" dirty="0" smtClean="0">
                <a:solidFill>
                  <a:schemeClr val="bg1"/>
                </a:solidFill>
              </a:rPr>
              <a:t>TA </a:t>
            </a:r>
          </a:p>
          <a:p>
            <a:pPr algn="ctr"/>
            <a:r>
              <a:rPr lang="en-US" b="1" dirty="0" smtClean="0">
                <a:solidFill>
                  <a:schemeClr val="bg1"/>
                </a:solidFill>
              </a:rPr>
              <a:t>Plan</a:t>
            </a:r>
            <a:endParaRPr lang="en-US" b="1" dirty="0">
              <a:solidFill>
                <a:schemeClr val="bg1"/>
              </a:solidFill>
            </a:endParaRPr>
          </a:p>
        </p:txBody>
      </p:sp>
      <p:sp>
        <p:nvSpPr>
          <p:cNvPr id="30" name="TextBox 29"/>
          <p:cNvSpPr txBox="1"/>
          <p:nvPr/>
        </p:nvSpPr>
        <p:spPr>
          <a:xfrm rot="20002968">
            <a:off x="4481244" y="1342762"/>
            <a:ext cx="1066800" cy="584775"/>
          </a:xfrm>
          <a:prstGeom prst="rect">
            <a:avLst/>
          </a:prstGeom>
          <a:noFill/>
        </p:spPr>
        <p:txBody>
          <a:bodyPr wrap="square" rtlCol="0">
            <a:spAutoFit/>
          </a:bodyPr>
          <a:lstStyle/>
          <a:p>
            <a:pPr algn="ctr"/>
            <a:r>
              <a:rPr lang="en-US" sz="1600" b="1" dirty="0" smtClean="0">
                <a:solidFill>
                  <a:schemeClr val="bg1"/>
                </a:solidFill>
              </a:rPr>
              <a:t>TA </a:t>
            </a:r>
          </a:p>
          <a:p>
            <a:pPr algn="ctr"/>
            <a:r>
              <a:rPr lang="en-US" sz="1600" b="1" dirty="0" smtClean="0">
                <a:solidFill>
                  <a:schemeClr val="bg1"/>
                </a:solidFill>
              </a:rPr>
              <a:t>Activities</a:t>
            </a:r>
            <a:endParaRPr lang="en-US" sz="1600" b="1" dirty="0">
              <a:solidFill>
                <a:schemeClr val="bg1"/>
              </a:solidFill>
            </a:endParaRPr>
          </a:p>
        </p:txBody>
      </p:sp>
      <p:sp>
        <p:nvSpPr>
          <p:cNvPr id="31" name="TextBox 30"/>
          <p:cNvSpPr txBox="1"/>
          <p:nvPr/>
        </p:nvSpPr>
        <p:spPr>
          <a:xfrm rot="20182753">
            <a:off x="5350813" y="1332488"/>
            <a:ext cx="1066800" cy="584775"/>
          </a:xfrm>
          <a:prstGeom prst="rect">
            <a:avLst/>
          </a:prstGeom>
          <a:noFill/>
        </p:spPr>
        <p:txBody>
          <a:bodyPr wrap="square" rtlCol="0">
            <a:spAutoFit/>
          </a:bodyPr>
          <a:lstStyle/>
          <a:p>
            <a:pPr algn="ctr"/>
            <a:r>
              <a:rPr lang="en-US" sz="1600" b="1" dirty="0" smtClean="0">
                <a:solidFill>
                  <a:schemeClr val="bg1"/>
                </a:solidFill>
              </a:rPr>
              <a:t>TA </a:t>
            </a:r>
          </a:p>
          <a:p>
            <a:pPr algn="ctr"/>
            <a:r>
              <a:rPr lang="en-US" sz="1600" b="1" dirty="0" smtClean="0">
                <a:solidFill>
                  <a:schemeClr val="bg1"/>
                </a:solidFill>
              </a:rPr>
              <a:t>Evaluation</a:t>
            </a:r>
            <a:endParaRPr lang="en-US" sz="1600" b="1" dirty="0">
              <a:solidFill>
                <a:schemeClr val="bg1"/>
              </a:solidFill>
            </a:endParaRPr>
          </a:p>
        </p:txBody>
      </p:sp>
      <p:sp>
        <p:nvSpPr>
          <p:cNvPr id="32" name="TextBox 31"/>
          <p:cNvSpPr txBox="1"/>
          <p:nvPr/>
        </p:nvSpPr>
        <p:spPr>
          <a:xfrm rot="19941775">
            <a:off x="1732052" y="2994149"/>
            <a:ext cx="1066800" cy="584775"/>
          </a:xfrm>
          <a:prstGeom prst="rect">
            <a:avLst/>
          </a:prstGeom>
          <a:noFill/>
        </p:spPr>
        <p:txBody>
          <a:bodyPr wrap="square" rtlCol="0">
            <a:spAutoFit/>
          </a:bodyPr>
          <a:lstStyle/>
          <a:p>
            <a:pPr algn="ctr"/>
            <a:r>
              <a:rPr lang="en-US" sz="1600" b="1" dirty="0" smtClean="0">
                <a:solidFill>
                  <a:schemeClr val="bg1"/>
                </a:solidFill>
              </a:rPr>
              <a:t>TA Needs Inventory</a:t>
            </a:r>
            <a:endParaRPr lang="en-US" sz="1600" b="1" dirty="0">
              <a:solidFill>
                <a:schemeClr val="bg1"/>
              </a:solidFill>
            </a:endParaRPr>
          </a:p>
        </p:txBody>
      </p:sp>
      <p:sp>
        <p:nvSpPr>
          <p:cNvPr id="33" name="TextBox 32"/>
          <p:cNvSpPr txBox="1"/>
          <p:nvPr/>
        </p:nvSpPr>
        <p:spPr>
          <a:xfrm rot="9138105" flipV="1">
            <a:off x="1696739" y="4750379"/>
            <a:ext cx="1143000" cy="584775"/>
          </a:xfrm>
          <a:prstGeom prst="rect">
            <a:avLst/>
          </a:prstGeom>
          <a:noFill/>
        </p:spPr>
        <p:txBody>
          <a:bodyPr wrap="square" rtlCol="0">
            <a:spAutoFit/>
          </a:bodyPr>
          <a:lstStyle/>
          <a:p>
            <a:pPr algn="ctr"/>
            <a:r>
              <a:rPr lang="en-US" sz="1600" b="1" dirty="0" smtClean="0">
                <a:solidFill>
                  <a:schemeClr val="bg1"/>
                </a:solidFill>
              </a:rPr>
              <a:t>TA Needs Inventory</a:t>
            </a:r>
            <a:endParaRPr lang="en-US" sz="1600" b="1" dirty="0">
              <a:solidFill>
                <a:schemeClr val="bg1"/>
              </a:solidFill>
            </a:endParaRPr>
          </a:p>
        </p:txBody>
      </p:sp>
      <p:sp>
        <p:nvSpPr>
          <p:cNvPr id="34" name="TextBox 33"/>
          <p:cNvSpPr txBox="1"/>
          <p:nvPr/>
        </p:nvSpPr>
        <p:spPr>
          <a:xfrm rot="20109409">
            <a:off x="6246063" y="2828270"/>
            <a:ext cx="1417351" cy="830997"/>
          </a:xfrm>
          <a:prstGeom prst="rect">
            <a:avLst/>
          </a:prstGeom>
          <a:noFill/>
        </p:spPr>
        <p:txBody>
          <a:bodyPr wrap="square" rtlCol="0">
            <a:spAutoFit/>
          </a:bodyPr>
          <a:lstStyle/>
          <a:p>
            <a:pPr algn="ctr"/>
            <a:r>
              <a:rPr lang="en-US" sz="1600" b="1" dirty="0" smtClean="0">
                <a:solidFill>
                  <a:schemeClr val="bg1"/>
                </a:solidFill>
              </a:rPr>
              <a:t>TA </a:t>
            </a:r>
          </a:p>
          <a:p>
            <a:pPr algn="ctr"/>
            <a:r>
              <a:rPr lang="en-US" sz="1600" b="1" dirty="0" smtClean="0">
                <a:solidFill>
                  <a:schemeClr val="bg1"/>
                </a:solidFill>
              </a:rPr>
              <a:t>Intermediate Outcomes</a:t>
            </a:r>
            <a:endParaRPr lang="en-US" sz="1600" b="1" dirty="0">
              <a:solidFill>
                <a:schemeClr val="bg1"/>
              </a:solidFill>
            </a:endParaRPr>
          </a:p>
        </p:txBody>
      </p:sp>
      <p:sp>
        <p:nvSpPr>
          <p:cNvPr id="35" name="TextBox 34"/>
          <p:cNvSpPr txBox="1"/>
          <p:nvPr/>
        </p:nvSpPr>
        <p:spPr>
          <a:xfrm rot="20208098">
            <a:off x="6203434" y="4514435"/>
            <a:ext cx="1391106" cy="830997"/>
          </a:xfrm>
          <a:prstGeom prst="rect">
            <a:avLst/>
          </a:prstGeom>
          <a:noFill/>
        </p:spPr>
        <p:txBody>
          <a:bodyPr wrap="square" rtlCol="0">
            <a:spAutoFit/>
          </a:bodyPr>
          <a:lstStyle/>
          <a:p>
            <a:pPr algn="ctr"/>
            <a:r>
              <a:rPr lang="en-US" sz="1600" b="1" dirty="0" smtClean="0">
                <a:solidFill>
                  <a:schemeClr val="bg1"/>
                </a:solidFill>
              </a:rPr>
              <a:t>TA </a:t>
            </a:r>
          </a:p>
          <a:p>
            <a:pPr algn="ctr"/>
            <a:r>
              <a:rPr lang="en-US" sz="1600" b="1" dirty="0" smtClean="0">
                <a:solidFill>
                  <a:schemeClr val="bg1"/>
                </a:solidFill>
              </a:rPr>
              <a:t>Longer Term Outcomes</a:t>
            </a:r>
            <a:endParaRPr lang="en-US" sz="1600" b="1" dirty="0">
              <a:solidFill>
                <a:schemeClr val="bg1"/>
              </a:solidFill>
            </a:endParaRPr>
          </a:p>
        </p:txBody>
      </p:sp>
      <p:sp>
        <p:nvSpPr>
          <p:cNvPr id="36" name="TextBox 35"/>
          <p:cNvSpPr txBox="1"/>
          <p:nvPr/>
        </p:nvSpPr>
        <p:spPr>
          <a:xfrm rot="20179008">
            <a:off x="7509191" y="4810827"/>
            <a:ext cx="1297394" cy="830997"/>
          </a:xfrm>
          <a:prstGeom prst="rect">
            <a:avLst/>
          </a:prstGeom>
          <a:noFill/>
        </p:spPr>
        <p:txBody>
          <a:bodyPr wrap="square" rtlCol="0">
            <a:spAutoFit/>
          </a:bodyPr>
          <a:lstStyle/>
          <a:p>
            <a:pPr algn="ctr"/>
            <a:r>
              <a:rPr lang="en-US" sz="1600" b="1" dirty="0" smtClean="0">
                <a:solidFill>
                  <a:schemeClr val="bg1"/>
                </a:solidFill>
              </a:rPr>
              <a:t>Changes in State Data Systems</a:t>
            </a:r>
            <a:endParaRPr lang="en-US" sz="1600" b="1" dirty="0">
              <a:solidFill>
                <a:schemeClr val="bg1"/>
              </a:solidFill>
            </a:endParaRPr>
          </a:p>
        </p:txBody>
      </p:sp>
      <p:sp>
        <p:nvSpPr>
          <p:cNvPr id="37" name="TextBox 36"/>
          <p:cNvSpPr txBox="1"/>
          <p:nvPr/>
        </p:nvSpPr>
        <p:spPr>
          <a:xfrm rot="19688307">
            <a:off x="2664773" y="2977534"/>
            <a:ext cx="1066800" cy="584775"/>
          </a:xfrm>
          <a:prstGeom prst="rect">
            <a:avLst/>
          </a:prstGeom>
          <a:noFill/>
        </p:spPr>
        <p:txBody>
          <a:bodyPr wrap="square" rtlCol="0">
            <a:spAutoFit/>
          </a:bodyPr>
          <a:lstStyle/>
          <a:p>
            <a:pPr algn="ctr"/>
            <a:r>
              <a:rPr lang="en-US" sz="1600" b="1" dirty="0" smtClean="0">
                <a:solidFill>
                  <a:schemeClr val="bg1"/>
                </a:solidFill>
              </a:rPr>
              <a:t>TA</a:t>
            </a:r>
            <a:r>
              <a:rPr lang="en-US" sz="1200" b="1" dirty="0" smtClean="0">
                <a:solidFill>
                  <a:schemeClr val="bg1"/>
                </a:solidFill>
              </a:rPr>
              <a:t> </a:t>
            </a:r>
          </a:p>
          <a:p>
            <a:pPr algn="ctr"/>
            <a:r>
              <a:rPr lang="en-US" sz="1600" b="1" dirty="0" smtClean="0">
                <a:solidFill>
                  <a:schemeClr val="bg1"/>
                </a:solidFill>
              </a:rPr>
              <a:t>Needs</a:t>
            </a:r>
            <a:endParaRPr lang="en-US" sz="1200" b="1" dirty="0">
              <a:solidFill>
                <a:schemeClr val="bg1"/>
              </a:solidFill>
            </a:endParaRPr>
          </a:p>
        </p:txBody>
      </p:sp>
      <p:sp>
        <p:nvSpPr>
          <p:cNvPr id="38" name="TextBox 37"/>
          <p:cNvSpPr txBox="1"/>
          <p:nvPr/>
        </p:nvSpPr>
        <p:spPr>
          <a:xfrm rot="19851902">
            <a:off x="3599721" y="2967303"/>
            <a:ext cx="1066800" cy="646331"/>
          </a:xfrm>
          <a:prstGeom prst="rect">
            <a:avLst/>
          </a:prstGeom>
          <a:noFill/>
        </p:spPr>
        <p:txBody>
          <a:bodyPr wrap="square" rtlCol="0">
            <a:spAutoFit/>
          </a:bodyPr>
          <a:lstStyle/>
          <a:p>
            <a:pPr algn="ctr"/>
            <a:r>
              <a:rPr lang="en-US" b="1" dirty="0" smtClean="0">
                <a:solidFill>
                  <a:schemeClr val="bg1"/>
                </a:solidFill>
              </a:rPr>
              <a:t>TA </a:t>
            </a:r>
          </a:p>
          <a:p>
            <a:pPr algn="ctr"/>
            <a:r>
              <a:rPr lang="en-US" b="1" dirty="0" smtClean="0">
                <a:solidFill>
                  <a:schemeClr val="bg1"/>
                </a:solidFill>
              </a:rPr>
              <a:t>Plan</a:t>
            </a:r>
            <a:endParaRPr lang="en-US" b="1" dirty="0">
              <a:solidFill>
                <a:schemeClr val="bg1"/>
              </a:solidFill>
            </a:endParaRPr>
          </a:p>
        </p:txBody>
      </p:sp>
      <p:sp>
        <p:nvSpPr>
          <p:cNvPr id="39" name="TextBox 38"/>
          <p:cNvSpPr txBox="1"/>
          <p:nvPr/>
        </p:nvSpPr>
        <p:spPr>
          <a:xfrm rot="20002968">
            <a:off x="4499565" y="2987808"/>
            <a:ext cx="1066800" cy="584775"/>
          </a:xfrm>
          <a:prstGeom prst="rect">
            <a:avLst/>
          </a:prstGeom>
          <a:noFill/>
        </p:spPr>
        <p:txBody>
          <a:bodyPr wrap="square" rtlCol="0">
            <a:spAutoFit/>
          </a:bodyPr>
          <a:lstStyle/>
          <a:p>
            <a:pPr algn="ctr"/>
            <a:r>
              <a:rPr lang="en-US" sz="1600" b="1" dirty="0" smtClean="0">
                <a:solidFill>
                  <a:schemeClr val="bg1"/>
                </a:solidFill>
              </a:rPr>
              <a:t>TA </a:t>
            </a:r>
          </a:p>
          <a:p>
            <a:pPr algn="ctr"/>
            <a:r>
              <a:rPr lang="en-US" sz="1600" b="1" dirty="0" smtClean="0">
                <a:solidFill>
                  <a:schemeClr val="bg1"/>
                </a:solidFill>
              </a:rPr>
              <a:t>Activities</a:t>
            </a:r>
            <a:endParaRPr lang="en-US" sz="1600" b="1" dirty="0">
              <a:solidFill>
                <a:schemeClr val="bg1"/>
              </a:solidFill>
            </a:endParaRPr>
          </a:p>
        </p:txBody>
      </p:sp>
      <p:sp>
        <p:nvSpPr>
          <p:cNvPr id="40" name="TextBox 39"/>
          <p:cNvSpPr txBox="1"/>
          <p:nvPr/>
        </p:nvSpPr>
        <p:spPr>
          <a:xfrm rot="20182753">
            <a:off x="5369134" y="2977534"/>
            <a:ext cx="1066800" cy="584775"/>
          </a:xfrm>
          <a:prstGeom prst="rect">
            <a:avLst/>
          </a:prstGeom>
          <a:noFill/>
        </p:spPr>
        <p:txBody>
          <a:bodyPr wrap="square" rtlCol="0">
            <a:spAutoFit/>
          </a:bodyPr>
          <a:lstStyle/>
          <a:p>
            <a:pPr algn="ctr"/>
            <a:r>
              <a:rPr lang="en-US" sz="1600" b="1" dirty="0" smtClean="0">
                <a:solidFill>
                  <a:schemeClr val="bg1"/>
                </a:solidFill>
              </a:rPr>
              <a:t>TA </a:t>
            </a:r>
          </a:p>
          <a:p>
            <a:pPr algn="ctr"/>
            <a:r>
              <a:rPr lang="en-US" sz="1600" b="1" dirty="0" smtClean="0">
                <a:solidFill>
                  <a:schemeClr val="bg1"/>
                </a:solidFill>
              </a:rPr>
              <a:t>Evaluation</a:t>
            </a:r>
            <a:endParaRPr lang="en-US" sz="1600" b="1" dirty="0">
              <a:solidFill>
                <a:schemeClr val="bg1"/>
              </a:solidFill>
            </a:endParaRPr>
          </a:p>
        </p:txBody>
      </p:sp>
      <p:sp>
        <p:nvSpPr>
          <p:cNvPr id="41" name="TextBox 40"/>
          <p:cNvSpPr txBox="1"/>
          <p:nvPr/>
        </p:nvSpPr>
        <p:spPr>
          <a:xfrm rot="19688307">
            <a:off x="2633374" y="4730134"/>
            <a:ext cx="1066800" cy="584775"/>
          </a:xfrm>
          <a:prstGeom prst="rect">
            <a:avLst/>
          </a:prstGeom>
          <a:noFill/>
        </p:spPr>
        <p:txBody>
          <a:bodyPr wrap="square" rtlCol="0">
            <a:spAutoFit/>
          </a:bodyPr>
          <a:lstStyle/>
          <a:p>
            <a:pPr algn="ctr"/>
            <a:r>
              <a:rPr lang="en-US" sz="1600" b="1" dirty="0" smtClean="0">
                <a:solidFill>
                  <a:schemeClr val="bg1"/>
                </a:solidFill>
              </a:rPr>
              <a:t>TA</a:t>
            </a:r>
            <a:r>
              <a:rPr lang="en-US" sz="1200" b="1" dirty="0" smtClean="0">
                <a:solidFill>
                  <a:schemeClr val="bg1"/>
                </a:solidFill>
              </a:rPr>
              <a:t> </a:t>
            </a:r>
          </a:p>
          <a:p>
            <a:pPr algn="ctr"/>
            <a:r>
              <a:rPr lang="en-US" sz="1600" b="1" dirty="0" smtClean="0">
                <a:solidFill>
                  <a:schemeClr val="bg1"/>
                </a:solidFill>
              </a:rPr>
              <a:t>Needs</a:t>
            </a:r>
            <a:endParaRPr lang="en-US" sz="1200" b="1" dirty="0">
              <a:solidFill>
                <a:schemeClr val="bg1"/>
              </a:solidFill>
            </a:endParaRPr>
          </a:p>
        </p:txBody>
      </p:sp>
      <p:sp>
        <p:nvSpPr>
          <p:cNvPr id="42" name="TextBox 41"/>
          <p:cNvSpPr txBox="1"/>
          <p:nvPr/>
        </p:nvSpPr>
        <p:spPr>
          <a:xfrm rot="19851902">
            <a:off x="3568322" y="4719903"/>
            <a:ext cx="1066800" cy="646331"/>
          </a:xfrm>
          <a:prstGeom prst="rect">
            <a:avLst/>
          </a:prstGeom>
          <a:noFill/>
        </p:spPr>
        <p:txBody>
          <a:bodyPr wrap="square" rtlCol="0">
            <a:spAutoFit/>
          </a:bodyPr>
          <a:lstStyle/>
          <a:p>
            <a:pPr algn="ctr"/>
            <a:r>
              <a:rPr lang="en-US" b="1" dirty="0" smtClean="0">
                <a:solidFill>
                  <a:schemeClr val="bg1"/>
                </a:solidFill>
              </a:rPr>
              <a:t>TA </a:t>
            </a:r>
          </a:p>
          <a:p>
            <a:pPr algn="ctr"/>
            <a:r>
              <a:rPr lang="en-US" b="1" dirty="0" smtClean="0">
                <a:solidFill>
                  <a:schemeClr val="bg1"/>
                </a:solidFill>
              </a:rPr>
              <a:t>Plan</a:t>
            </a:r>
            <a:endParaRPr lang="en-US" b="1" dirty="0">
              <a:solidFill>
                <a:schemeClr val="bg1"/>
              </a:solidFill>
            </a:endParaRPr>
          </a:p>
        </p:txBody>
      </p:sp>
      <p:sp>
        <p:nvSpPr>
          <p:cNvPr id="43" name="TextBox 42"/>
          <p:cNvSpPr txBox="1"/>
          <p:nvPr/>
        </p:nvSpPr>
        <p:spPr>
          <a:xfrm rot="20002968">
            <a:off x="4468166" y="4740408"/>
            <a:ext cx="1066800" cy="584775"/>
          </a:xfrm>
          <a:prstGeom prst="rect">
            <a:avLst/>
          </a:prstGeom>
          <a:noFill/>
        </p:spPr>
        <p:txBody>
          <a:bodyPr wrap="square" rtlCol="0">
            <a:spAutoFit/>
          </a:bodyPr>
          <a:lstStyle/>
          <a:p>
            <a:pPr algn="ctr"/>
            <a:r>
              <a:rPr lang="en-US" sz="1600" b="1" dirty="0" smtClean="0">
                <a:solidFill>
                  <a:schemeClr val="bg1"/>
                </a:solidFill>
              </a:rPr>
              <a:t>TA </a:t>
            </a:r>
          </a:p>
          <a:p>
            <a:pPr algn="ctr"/>
            <a:r>
              <a:rPr lang="en-US" sz="1600" b="1" dirty="0" smtClean="0">
                <a:solidFill>
                  <a:schemeClr val="bg1"/>
                </a:solidFill>
              </a:rPr>
              <a:t>Activities</a:t>
            </a:r>
            <a:endParaRPr lang="en-US" sz="1600" b="1" dirty="0">
              <a:solidFill>
                <a:schemeClr val="bg1"/>
              </a:solidFill>
            </a:endParaRPr>
          </a:p>
        </p:txBody>
      </p:sp>
      <p:sp>
        <p:nvSpPr>
          <p:cNvPr id="44" name="TextBox 43"/>
          <p:cNvSpPr txBox="1"/>
          <p:nvPr/>
        </p:nvSpPr>
        <p:spPr>
          <a:xfrm rot="20182753">
            <a:off x="5337735" y="4730134"/>
            <a:ext cx="1066800" cy="584775"/>
          </a:xfrm>
          <a:prstGeom prst="rect">
            <a:avLst/>
          </a:prstGeom>
          <a:noFill/>
        </p:spPr>
        <p:txBody>
          <a:bodyPr wrap="square" rtlCol="0">
            <a:spAutoFit/>
          </a:bodyPr>
          <a:lstStyle/>
          <a:p>
            <a:pPr algn="ctr"/>
            <a:r>
              <a:rPr lang="en-US" sz="1600" b="1" dirty="0" smtClean="0">
                <a:solidFill>
                  <a:schemeClr val="bg1"/>
                </a:solidFill>
              </a:rPr>
              <a:t>TA </a:t>
            </a:r>
          </a:p>
          <a:p>
            <a:pPr algn="ctr"/>
            <a:r>
              <a:rPr lang="en-US" sz="1600" b="1" dirty="0" smtClean="0">
                <a:solidFill>
                  <a:schemeClr val="bg1"/>
                </a:solidFill>
              </a:rPr>
              <a:t>Evaluation</a:t>
            </a:r>
            <a:endParaRPr lang="en-US" sz="1600" b="1" dirty="0">
              <a:solidFill>
                <a:schemeClr val="bg1"/>
              </a:solidFill>
            </a:endParaRPr>
          </a:p>
        </p:txBody>
      </p:sp>
      <p:cxnSp>
        <p:nvCxnSpPr>
          <p:cNvPr id="45" name="Straight Connector 44"/>
          <p:cNvCxnSpPr/>
          <p:nvPr/>
        </p:nvCxnSpPr>
        <p:spPr>
          <a:xfrm flipV="1">
            <a:off x="1479955" y="985864"/>
            <a:ext cx="1263245" cy="75835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Right Arrow 45"/>
          <p:cNvSpPr/>
          <p:nvPr/>
        </p:nvSpPr>
        <p:spPr>
          <a:xfrm>
            <a:off x="3581400" y="1317842"/>
            <a:ext cx="228600" cy="3048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ight Arrow 46"/>
          <p:cNvSpPr/>
          <p:nvPr/>
        </p:nvSpPr>
        <p:spPr>
          <a:xfrm>
            <a:off x="2667000" y="1317842"/>
            <a:ext cx="228600" cy="3048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ight Arrow 47"/>
          <p:cNvSpPr/>
          <p:nvPr/>
        </p:nvSpPr>
        <p:spPr>
          <a:xfrm>
            <a:off x="4495800" y="1317842"/>
            <a:ext cx="228600" cy="3048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ight Arrow 48"/>
          <p:cNvSpPr/>
          <p:nvPr/>
        </p:nvSpPr>
        <p:spPr>
          <a:xfrm>
            <a:off x="5410200" y="1317842"/>
            <a:ext cx="228600" cy="3048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ight Arrow 49"/>
          <p:cNvSpPr/>
          <p:nvPr/>
        </p:nvSpPr>
        <p:spPr>
          <a:xfrm>
            <a:off x="3581400" y="2918042"/>
            <a:ext cx="228600" cy="3048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Arrow 50"/>
          <p:cNvSpPr/>
          <p:nvPr/>
        </p:nvSpPr>
        <p:spPr>
          <a:xfrm>
            <a:off x="2667000" y="2918042"/>
            <a:ext cx="228600" cy="3048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Arrow 51"/>
          <p:cNvSpPr/>
          <p:nvPr/>
        </p:nvSpPr>
        <p:spPr>
          <a:xfrm>
            <a:off x="4495800" y="2918042"/>
            <a:ext cx="228600" cy="3048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Arrow 52"/>
          <p:cNvSpPr/>
          <p:nvPr/>
        </p:nvSpPr>
        <p:spPr>
          <a:xfrm>
            <a:off x="5410200" y="2918042"/>
            <a:ext cx="228600" cy="3048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Arrow 53"/>
          <p:cNvSpPr/>
          <p:nvPr/>
        </p:nvSpPr>
        <p:spPr>
          <a:xfrm>
            <a:off x="3581400" y="4670642"/>
            <a:ext cx="228600" cy="3048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ight Arrow 54"/>
          <p:cNvSpPr/>
          <p:nvPr/>
        </p:nvSpPr>
        <p:spPr>
          <a:xfrm>
            <a:off x="2667000" y="4670642"/>
            <a:ext cx="228600" cy="3048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ight Arrow 55"/>
          <p:cNvSpPr/>
          <p:nvPr/>
        </p:nvSpPr>
        <p:spPr>
          <a:xfrm>
            <a:off x="4495800" y="4670642"/>
            <a:ext cx="228600" cy="3048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ight Arrow 56"/>
          <p:cNvSpPr/>
          <p:nvPr/>
        </p:nvSpPr>
        <p:spPr>
          <a:xfrm>
            <a:off x="5410200" y="4670642"/>
            <a:ext cx="228600" cy="3048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ight Arrow 57"/>
          <p:cNvSpPr/>
          <p:nvPr/>
        </p:nvSpPr>
        <p:spPr>
          <a:xfrm>
            <a:off x="6324600" y="2918042"/>
            <a:ext cx="228600" cy="3048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ight Arrow 58"/>
          <p:cNvSpPr/>
          <p:nvPr/>
        </p:nvSpPr>
        <p:spPr>
          <a:xfrm>
            <a:off x="6248400" y="4670642"/>
            <a:ext cx="228600" cy="3048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ight Arrow 59"/>
          <p:cNvSpPr/>
          <p:nvPr/>
        </p:nvSpPr>
        <p:spPr>
          <a:xfrm>
            <a:off x="7391400" y="4670642"/>
            <a:ext cx="228600" cy="3048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2590800" y="860642"/>
            <a:ext cx="5486400" cy="1524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Down Arrow 61"/>
          <p:cNvSpPr/>
          <p:nvPr/>
        </p:nvSpPr>
        <p:spPr>
          <a:xfrm>
            <a:off x="7924800" y="864924"/>
            <a:ext cx="304800" cy="3937570"/>
          </a:xfrm>
          <a:prstGeom prst="down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Elbow Connector 62"/>
          <p:cNvCxnSpPr>
            <a:stCxn id="31" idx="3"/>
          </p:cNvCxnSpPr>
          <p:nvPr/>
        </p:nvCxnSpPr>
        <p:spPr>
          <a:xfrm flipH="1">
            <a:off x="2209800" y="1411152"/>
            <a:ext cx="4163124" cy="1049690"/>
          </a:xfrm>
          <a:prstGeom prst="bentConnector3">
            <a:avLst>
              <a:gd name="adj1" fmla="val -6565"/>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2209800" y="2460842"/>
            <a:ext cx="0" cy="304800"/>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65" name="Elbow Connector 64"/>
          <p:cNvCxnSpPr/>
          <p:nvPr/>
        </p:nvCxnSpPr>
        <p:spPr>
          <a:xfrm rot="10800000" flipV="1">
            <a:off x="2286000" y="3146642"/>
            <a:ext cx="5153724" cy="990600"/>
          </a:xfrm>
          <a:prstGeom prst="bentConnector3">
            <a:avLst>
              <a:gd name="adj1" fmla="val -4822"/>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2286000" y="4137242"/>
            <a:ext cx="0" cy="381000"/>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1371600" y="468868"/>
            <a:ext cx="1614756" cy="369332"/>
          </a:xfrm>
          <a:prstGeom prst="rect">
            <a:avLst/>
          </a:prstGeom>
          <a:noFill/>
        </p:spPr>
        <p:txBody>
          <a:bodyPr wrap="square" rtlCol="0">
            <a:spAutoFit/>
          </a:bodyPr>
          <a:lstStyle/>
          <a:p>
            <a:r>
              <a:rPr lang="en-US" dirty="0" smtClean="0"/>
              <a:t>Baseline Data</a:t>
            </a:r>
            <a:endParaRPr lang="en-US" dirty="0"/>
          </a:p>
        </p:txBody>
      </p:sp>
    </p:spTree>
    <p:extLst>
      <p:ext uri="{BB962C8B-B14F-4D97-AF65-F5344CB8AC3E}">
        <p14:creationId xmlns:p14="http://schemas.microsoft.com/office/powerpoint/2010/main" val="6302941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190999"/>
          </a:xfrm>
        </p:spPr>
        <p:txBody>
          <a:bodyPr/>
          <a:lstStyle/>
          <a:p>
            <a:r>
              <a:rPr lang="en-US" sz="2400" dirty="0" smtClean="0"/>
              <a:t>Results were used to create teams of experts to address needs across states in core areas identified from the needs assessment</a:t>
            </a:r>
          </a:p>
          <a:p>
            <a:pPr lvl="1"/>
            <a:r>
              <a:rPr lang="en-US" sz="2000" dirty="0"/>
              <a:t>Data linkages</a:t>
            </a:r>
          </a:p>
          <a:p>
            <a:pPr lvl="1"/>
            <a:r>
              <a:rPr lang="en-US" sz="2000" dirty="0"/>
              <a:t>Data privacy and confidentiality</a:t>
            </a:r>
          </a:p>
          <a:p>
            <a:pPr lvl="1"/>
            <a:r>
              <a:rPr lang="en-US" sz="2000" dirty="0" smtClean="0"/>
              <a:t>Families</a:t>
            </a:r>
          </a:p>
          <a:p>
            <a:pPr lvl="1"/>
            <a:r>
              <a:rPr lang="en-US" sz="2000" dirty="0" smtClean="0"/>
              <a:t>SSIP (related to data quality and data use)</a:t>
            </a:r>
          </a:p>
          <a:p>
            <a:pPr lvl="1"/>
            <a:r>
              <a:rPr lang="en-US" sz="2000" dirty="0" smtClean="0"/>
              <a:t>Child Outcomes Training Modules (supporting data quality)</a:t>
            </a:r>
          </a:p>
          <a:p>
            <a:r>
              <a:rPr lang="en-US" sz="2400" dirty="0" smtClean="0"/>
              <a:t>DaSy Framework to focus on core components of developing or enhancing data systems to use high-quality data for informed decisions</a:t>
            </a:r>
          </a:p>
          <a:p>
            <a:pPr lvl="1"/>
            <a:endParaRPr lang="en-US" dirty="0" smtClean="0"/>
          </a:p>
          <a:p>
            <a:pPr lvl="1"/>
            <a:endParaRPr lang="en-US" dirty="0" smtClean="0"/>
          </a:p>
          <a:p>
            <a:pPr lvl="1"/>
            <a:endParaRPr lang="en-US" dirty="0" smtClean="0"/>
          </a:p>
          <a:p>
            <a:pPr lvl="1"/>
            <a:endParaRPr lang="en-US" dirty="0"/>
          </a:p>
        </p:txBody>
      </p:sp>
      <p:sp>
        <p:nvSpPr>
          <p:cNvPr id="3" name="Title 2"/>
          <p:cNvSpPr>
            <a:spLocks noGrp="1"/>
          </p:cNvSpPr>
          <p:nvPr>
            <p:ph type="title"/>
          </p:nvPr>
        </p:nvSpPr>
        <p:spPr/>
        <p:txBody>
          <a:bodyPr/>
          <a:lstStyle/>
          <a:p>
            <a:r>
              <a:rPr lang="en-US" dirty="0" smtClean="0"/>
              <a:t>TA provided from Needs Assessment </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27</a:t>
            </a:fld>
            <a:endParaRPr lang="en-US" dirty="0"/>
          </a:p>
        </p:txBody>
      </p:sp>
    </p:spTree>
    <p:extLst>
      <p:ext uri="{BB962C8B-B14F-4D97-AF65-F5344CB8AC3E}">
        <p14:creationId xmlns:p14="http://schemas.microsoft.com/office/powerpoint/2010/main" val="24447802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quot; &quot;"/>
          <p:cNvSpPr>
            <a:spLocks noGrp="1"/>
          </p:cNvSpPr>
          <p:nvPr>
            <p:ph type="title"/>
          </p:nvPr>
        </p:nvSpPr>
        <p:spPr>
          <a:xfrm>
            <a:off x="567503" y="304800"/>
            <a:ext cx="7772400" cy="1401762"/>
          </a:xfrm>
        </p:spPr>
        <p:txBody>
          <a:bodyPr/>
          <a:lstStyle/>
          <a:p>
            <a:r>
              <a:rPr lang="en-US" dirty="0" smtClean="0"/>
              <a:t>                      Questions</a:t>
            </a:r>
            <a:endParaRPr lang="en-US" dirty="0"/>
          </a:p>
        </p:txBody>
      </p:sp>
      <p:sp>
        <p:nvSpPr>
          <p:cNvPr id="5" name="Slide Number Placeholder 4"/>
          <p:cNvSpPr>
            <a:spLocks noGrp="1"/>
          </p:cNvSpPr>
          <p:nvPr>
            <p:ph type="sldNum" sz="quarter" idx="10"/>
          </p:nvPr>
        </p:nvSpPr>
        <p:spPr/>
        <p:txBody>
          <a:bodyPr/>
          <a:lstStyle/>
          <a:p>
            <a:fld id="{B2897048-00E0-47FB-B07B-F36BBE8AF579}" type="slidenum">
              <a:rPr lang="en-US" smtClean="0"/>
              <a:pPr/>
              <a:t>28</a:t>
            </a:fld>
            <a:endParaRPr lang="en-US" dirty="0"/>
          </a:p>
        </p:txBody>
      </p:sp>
      <p:pic>
        <p:nvPicPr>
          <p:cNvPr id="7" name="Picture 6"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978361"/>
            <a:ext cx="294418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idx="1"/>
          </p:nvPr>
        </p:nvSpPr>
        <p:spPr/>
        <p:txBody>
          <a:bodyPr/>
          <a:lstStyle/>
          <a:p>
            <a:pPr marL="0" indent="0">
              <a:buNone/>
            </a:pPr>
            <a:r>
              <a:rPr lang="en-US" dirty="0" smtClean="0"/>
              <a:t>   </a:t>
            </a:r>
            <a:endParaRPr lang="en-US" dirty="0"/>
          </a:p>
        </p:txBody>
      </p:sp>
      <p:pic>
        <p:nvPicPr>
          <p:cNvPr id="8" name="Picture 7" descr="&quot; &quot;"/>
          <p:cNvPicPr/>
          <p:nvPr/>
        </p:nvPicPr>
        <p:blipFill>
          <a:blip r:embed="rId4" cstate="print"/>
          <a:srcRect/>
          <a:stretch>
            <a:fillRect/>
          </a:stretch>
        </p:blipFill>
        <p:spPr bwMode="auto">
          <a:xfrm>
            <a:off x="7010400" y="304800"/>
            <a:ext cx="1303773" cy="1295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descr="&quot; &quot;"/>
          <p:cNvPicPr/>
          <p:nvPr/>
        </p:nvPicPr>
        <p:blipFill>
          <a:blip r:embed="rId4" cstate="print"/>
          <a:srcRect/>
          <a:stretch>
            <a:fillRect/>
          </a:stretch>
        </p:blipFill>
        <p:spPr bwMode="auto">
          <a:xfrm>
            <a:off x="906027" y="341586"/>
            <a:ext cx="1303773" cy="1295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extBox 1"/>
          <p:cNvSpPr txBox="1"/>
          <p:nvPr/>
        </p:nvSpPr>
        <p:spPr>
          <a:xfrm>
            <a:off x="762000" y="2929016"/>
            <a:ext cx="4495800" cy="1569660"/>
          </a:xfrm>
          <a:prstGeom prst="rect">
            <a:avLst/>
          </a:prstGeom>
          <a:noFill/>
        </p:spPr>
        <p:txBody>
          <a:bodyPr wrap="square" rtlCol="0">
            <a:spAutoFit/>
          </a:bodyPr>
          <a:lstStyle/>
          <a:p>
            <a:r>
              <a:rPr lang="en-US" sz="3200" b="1" dirty="0" smtClean="0"/>
              <a:t>To get copy of report:</a:t>
            </a:r>
          </a:p>
          <a:p>
            <a:endParaRPr lang="en-US" sz="3200" b="1" dirty="0"/>
          </a:p>
          <a:p>
            <a:r>
              <a:rPr lang="en-US" sz="3200" b="1" dirty="0" smtClean="0"/>
              <a:t>www.dasycenter.com</a:t>
            </a:r>
            <a:endParaRPr lang="en-US" sz="3200" b="1" dirty="0"/>
          </a:p>
        </p:txBody>
      </p:sp>
    </p:spTree>
    <p:extLst>
      <p:ext uri="{BB962C8B-B14F-4D97-AF65-F5344CB8AC3E}">
        <p14:creationId xmlns:p14="http://schemas.microsoft.com/office/powerpoint/2010/main" val="40095098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lstStyle/>
          <a:p>
            <a:r>
              <a:rPr lang="en-US" dirty="0" smtClean="0"/>
              <a:t>Keeping up to date with DaSy</a:t>
            </a:r>
            <a:endParaRPr lang="en-US" dirty="0"/>
          </a:p>
        </p:txBody>
      </p:sp>
      <p:sp>
        <p:nvSpPr>
          <p:cNvPr id="3" name="Content Placeholder 2"/>
          <p:cNvSpPr>
            <a:spLocks noGrp="1"/>
          </p:cNvSpPr>
          <p:nvPr>
            <p:ph idx="1"/>
          </p:nvPr>
        </p:nvSpPr>
        <p:spPr>
          <a:xfrm>
            <a:off x="457201" y="1524000"/>
            <a:ext cx="5638800" cy="4495800"/>
          </a:xfrm>
        </p:spPr>
        <p:txBody>
          <a:bodyPr>
            <a:normAutofit/>
          </a:bodyPr>
          <a:lstStyle/>
          <a:p>
            <a:pPr marL="653796" indent="-571500"/>
            <a:r>
              <a:rPr lang="en-US" sz="3600" dirty="0" smtClean="0"/>
              <a:t>Visit DaSy web site: </a:t>
            </a:r>
            <a:r>
              <a:rPr lang="en-US" sz="3600" u="sng" dirty="0" smtClean="0"/>
              <a:t>http</a:t>
            </a:r>
            <a:r>
              <a:rPr lang="en-US" sz="3600" u="sng" dirty="0"/>
              <a:t>://dasycenter.org</a:t>
            </a:r>
            <a:r>
              <a:rPr lang="en-US" sz="3600" u="sng" dirty="0" smtClean="0"/>
              <a:t>/ </a:t>
            </a:r>
          </a:p>
          <a:p>
            <a:pPr marL="653796" indent="-571500"/>
            <a:r>
              <a:rPr lang="en-US" sz="3600" dirty="0" smtClean="0"/>
              <a:t>Follow DaSy on Twitter :</a:t>
            </a:r>
            <a:r>
              <a:rPr lang="en-US" sz="3600" dirty="0"/>
              <a:t> </a:t>
            </a:r>
            <a:r>
              <a:rPr lang="en-US" sz="3600" dirty="0" smtClean="0"/>
              <a:t>@DaSyCenter</a:t>
            </a:r>
          </a:p>
          <a:p>
            <a:pPr marL="653796" indent="-571500"/>
            <a:r>
              <a:rPr lang="en-US" sz="3600" dirty="0" smtClean="0"/>
              <a:t>Like DaSy on Facebook:</a:t>
            </a:r>
            <a:r>
              <a:rPr lang="en-US" sz="3600" dirty="0"/>
              <a:t> </a:t>
            </a:r>
            <a:r>
              <a:rPr lang="en-US" sz="3600" dirty="0" smtClean="0"/>
              <a:t>DaSy Center</a:t>
            </a:r>
          </a:p>
        </p:txBody>
      </p:sp>
      <p:sp>
        <p:nvSpPr>
          <p:cNvPr id="4" name="Slide Number Placeholder 3"/>
          <p:cNvSpPr>
            <a:spLocks noGrp="1"/>
          </p:cNvSpPr>
          <p:nvPr>
            <p:ph type="sldNum" sz="quarter" idx="4294967295"/>
          </p:nvPr>
        </p:nvSpPr>
        <p:spPr>
          <a:xfrm>
            <a:off x="304800" y="6324600"/>
            <a:ext cx="2133600" cy="365125"/>
          </a:xfrm>
          <a:prstGeom prst="rect">
            <a:avLst/>
          </a:prstGeom>
        </p:spPr>
        <p:txBody>
          <a:bodyPr/>
          <a:lstStyle/>
          <a:p>
            <a:fld id="{1E1A2091-4AD5-4EA7-844A-758139C0FDFC}" type="slidenum">
              <a:rPr lang="en-US" smtClean="0"/>
              <a:t>29</a:t>
            </a:fld>
            <a:endParaRPr lang="en-US" dirty="0"/>
          </a:p>
        </p:txBody>
      </p:sp>
      <p:pic>
        <p:nvPicPr>
          <p:cNvPr id="5" name="Picture 2" descr="https://encrypted-tbn1.gstatic.com/images?q=tbn:ANd9GcTQ22UHxgWeJ4ZVXH-_dQmki3YbMsW0tADsamPs2vGzQ9GRF3Q9f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6741" y="2819400"/>
            <a:ext cx="2971383" cy="1977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0058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458200" cy="4114801"/>
          </a:xfrm>
        </p:spPr>
        <p:txBody>
          <a:bodyPr/>
          <a:lstStyle/>
          <a:p>
            <a:r>
              <a:rPr lang="en-US" dirty="0" smtClean="0"/>
              <a:t>Technical assistance is expertise </a:t>
            </a:r>
            <a:r>
              <a:rPr lang="en-US" dirty="0"/>
              <a:t>provided in response to a client's defined problem or need in order to increase </a:t>
            </a:r>
            <a:r>
              <a:rPr lang="en-US" dirty="0" smtClean="0"/>
              <a:t>their </a:t>
            </a:r>
            <a:r>
              <a:rPr lang="en-US" dirty="0"/>
              <a:t>capacity. </a:t>
            </a:r>
          </a:p>
          <a:p>
            <a:r>
              <a:rPr lang="en-US" dirty="0" smtClean="0"/>
              <a:t>In </a:t>
            </a:r>
            <a:r>
              <a:rPr lang="en-US" dirty="0"/>
              <a:t>the early childhood field, </a:t>
            </a:r>
            <a:r>
              <a:rPr lang="en-US" dirty="0" smtClean="0"/>
              <a:t>TA </a:t>
            </a:r>
            <a:r>
              <a:rPr lang="en-US" dirty="0"/>
              <a:t>centers have historically assisted states in improving their programs, services, and child </a:t>
            </a:r>
            <a:r>
              <a:rPr lang="en-US" dirty="0" smtClean="0"/>
              <a:t>and family outcomes.</a:t>
            </a:r>
          </a:p>
          <a:p>
            <a:r>
              <a:rPr lang="en-US" dirty="0" smtClean="0"/>
              <a:t>TA </a:t>
            </a:r>
            <a:r>
              <a:rPr lang="en-US" dirty="0"/>
              <a:t>centers typically conduct a needs assessment to identify client needs and to plan and prioritize their TA activities.</a:t>
            </a:r>
          </a:p>
        </p:txBody>
      </p:sp>
      <p:sp>
        <p:nvSpPr>
          <p:cNvPr id="3" name="Title 2"/>
          <p:cNvSpPr>
            <a:spLocks noGrp="1"/>
          </p:cNvSpPr>
          <p:nvPr>
            <p:ph type="title"/>
          </p:nvPr>
        </p:nvSpPr>
        <p:spPr/>
        <p:txBody>
          <a:bodyPr>
            <a:normAutofit fontScale="90000"/>
          </a:bodyPr>
          <a:lstStyle/>
          <a:p>
            <a:r>
              <a:rPr lang="en-US" dirty="0" smtClean="0"/>
              <a:t>What is technical </a:t>
            </a:r>
            <a:r>
              <a:rPr lang="en-US" dirty="0"/>
              <a:t>a</a:t>
            </a:r>
            <a:r>
              <a:rPr lang="en-US" dirty="0" smtClean="0"/>
              <a:t>ssistance and why does a needs assessment support it?</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3</a:t>
            </a:fld>
            <a:endParaRPr lang="en-US" dirty="0"/>
          </a:p>
        </p:txBody>
      </p:sp>
    </p:spTree>
    <p:extLst>
      <p:ext uri="{BB962C8B-B14F-4D97-AF65-F5344CB8AC3E}">
        <p14:creationId xmlns:p14="http://schemas.microsoft.com/office/powerpoint/2010/main" val="6168852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752600"/>
            <a:ext cx="7239000" cy="4038600"/>
          </a:xfrm>
        </p:spPr>
        <p:txBody>
          <a:bodyPr/>
          <a:lstStyle/>
          <a:p>
            <a:pPr marL="0" indent="0">
              <a:buNone/>
            </a:pPr>
            <a:r>
              <a:rPr lang="en-US" sz="1800" dirty="0" smtClean="0"/>
              <a:t>The contents of this presentation were developed under a grant from the U.S. Department of Education, #H373Z120002. However, those contents do not necessarily represent the policy of the U.S. Department of Education, and you should not assume endorsement by the Federal Government. Project Officers, Meredith </a:t>
            </a:r>
            <a:r>
              <a:rPr lang="en-US" sz="1800" dirty="0" err="1" smtClean="0"/>
              <a:t>Miceli</a:t>
            </a:r>
            <a:r>
              <a:rPr lang="en-US" sz="1800" dirty="0" smtClean="0"/>
              <a:t> and </a:t>
            </a:r>
            <a:r>
              <a:rPr lang="en-US" sz="1800" dirty="0" err="1" smtClean="0"/>
              <a:t>Richelle</a:t>
            </a:r>
            <a:r>
              <a:rPr lang="en-US" sz="1800" dirty="0" smtClean="0"/>
              <a:t> Davis.</a:t>
            </a:r>
          </a:p>
        </p:txBody>
      </p:sp>
      <p:sp>
        <p:nvSpPr>
          <p:cNvPr id="8" name="Slide Number Placeholder 7"/>
          <p:cNvSpPr>
            <a:spLocks noGrp="1"/>
          </p:cNvSpPr>
          <p:nvPr>
            <p:ph type="sldNum" sz="quarter" idx="10"/>
          </p:nvPr>
        </p:nvSpPr>
        <p:spPr/>
        <p:txBody>
          <a:bodyPr/>
          <a:lstStyle/>
          <a:p>
            <a:fld id="{B2897048-00E0-47FB-B07B-F36BBE8AF579}" type="slidenum">
              <a:rPr lang="en-US" smtClean="0"/>
              <a:pPr/>
              <a:t>30</a:t>
            </a:fld>
            <a:endParaRPr lang="en-US" dirty="0"/>
          </a:p>
        </p:txBody>
      </p:sp>
      <p:grpSp>
        <p:nvGrpSpPr>
          <p:cNvPr id="6" name="Group 5"/>
          <p:cNvGrpSpPr/>
          <p:nvPr/>
        </p:nvGrpSpPr>
        <p:grpSpPr>
          <a:xfrm>
            <a:off x="2362200" y="4196084"/>
            <a:ext cx="4648200" cy="990600"/>
            <a:chOff x="2362200" y="4196084"/>
            <a:chExt cx="4648200" cy="990600"/>
          </a:xfrm>
        </p:grpSpPr>
        <p:pic>
          <p:nvPicPr>
            <p:cNvPr id="9" name="Picture 8" descr="Logo of the U.S. Department of Educa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0" y="4196084"/>
              <a:ext cx="990600" cy="990600"/>
            </a:xfrm>
            <a:prstGeom prst="rect">
              <a:avLst/>
            </a:prstGeom>
          </p:spPr>
        </p:pic>
        <p:pic>
          <p:nvPicPr>
            <p:cNvPr id="10" name="Picture 9" descr="Logo of the Technical Assistance and Dissemination Network"/>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0" y="4458302"/>
              <a:ext cx="1676400" cy="561594"/>
            </a:xfrm>
            <a:prstGeom prst="rect">
              <a:avLst/>
            </a:prstGeom>
          </p:spPr>
        </p:pic>
        <p:pic>
          <p:nvPicPr>
            <p:cNvPr id="11" name="Picture 10" descr="Logo of the U.S. Office of Special Education Program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2200" y="4296186"/>
              <a:ext cx="1062037" cy="885825"/>
            </a:xfrm>
            <a:prstGeom prst="rect">
              <a:avLst/>
            </a:prstGeom>
          </p:spPr>
        </p:pic>
      </p:grpSp>
    </p:spTree>
    <p:extLst>
      <p:ext uri="{BB962C8B-B14F-4D97-AF65-F5344CB8AC3E}">
        <p14:creationId xmlns:p14="http://schemas.microsoft.com/office/powerpoint/2010/main" val="25910778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39B54A"/>
            </a:solidFill>
          </a:ln>
        </p:spPr>
        <p:txBody>
          <a:bodyPr/>
          <a:lstStyle/>
          <a:p>
            <a:r>
              <a:rPr lang="en-US" dirty="0" smtClean="0">
                <a:solidFill>
                  <a:srgbClr val="154578"/>
                </a:solidFill>
              </a:rPr>
              <a:t>What is DaSy?</a:t>
            </a:r>
            <a:endParaRPr lang="en-US" dirty="0">
              <a:solidFill>
                <a:srgbClr val="154578"/>
              </a:solidFill>
            </a:endParaRPr>
          </a:p>
        </p:txBody>
      </p:sp>
      <p:sp>
        <p:nvSpPr>
          <p:cNvPr id="3" name="Content Placeholder 2"/>
          <p:cNvSpPr>
            <a:spLocks noGrp="1"/>
          </p:cNvSpPr>
          <p:nvPr>
            <p:ph idx="1"/>
          </p:nvPr>
        </p:nvSpPr>
        <p:spPr>
          <a:xfrm>
            <a:off x="457200" y="1600200"/>
            <a:ext cx="7696200" cy="4038601"/>
          </a:xfrm>
        </p:spPr>
        <p:txBody>
          <a:bodyPr/>
          <a:lstStyle/>
          <a:p>
            <a:r>
              <a:rPr lang="en-US" dirty="0" smtClean="0"/>
              <a:t>Center for IDEA Early Childhood </a:t>
            </a:r>
            <a:r>
              <a:rPr lang="en-US" b="1" u="sng" dirty="0" smtClean="0">
                <a:solidFill>
                  <a:srgbClr val="FF0000"/>
                </a:solidFill>
              </a:rPr>
              <a:t>Da</a:t>
            </a:r>
            <a:r>
              <a:rPr lang="en-US" dirty="0" smtClean="0"/>
              <a:t>ta </a:t>
            </a:r>
            <a:r>
              <a:rPr lang="en-US" b="1" u="sng" dirty="0" smtClean="0">
                <a:solidFill>
                  <a:srgbClr val="FF0000"/>
                </a:solidFill>
              </a:rPr>
              <a:t>Sy</a:t>
            </a:r>
            <a:r>
              <a:rPr lang="en-US" dirty="0" smtClean="0"/>
              <a:t>stems</a:t>
            </a:r>
          </a:p>
          <a:p>
            <a:r>
              <a:rPr lang="en-US" dirty="0" smtClean="0"/>
              <a:t>A 5-year OSEP-funded TA Center to assist states with improving IDEA EI and ECSE data by: </a:t>
            </a:r>
          </a:p>
          <a:p>
            <a:pPr lvl="1"/>
            <a:r>
              <a:rPr lang="en-US" sz="2800" dirty="0" smtClean="0">
                <a:solidFill>
                  <a:srgbClr val="008000"/>
                </a:solidFill>
              </a:rPr>
              <a:t>Building better data systems</a:t>
            </a:r>
          </a:p>
          <a:p>
            <a:pPr lvl="1"/>
            <a:r>
              <a:rPr lang="en-US" sz="2800" dirty="0" smtClean="0">
                <a:solidFill>
                  <a:srgbClr val="008000"/>
                </a:solidFill>
              </a:rPr>
              <a:t>Coordinating data systems across EC programs</a:t>
            </a:r>
          </a:p>
          <a:p>
            <a:pPr lvl="1"/>
            <a:r>
              <a:rPr lang="en-US" sz="2800" dirty="0" smtClean="0">
                <a:solidFill>
                  <a:srgbClr val="008000"/>
                </a:solidFill>
              </a:rPr>
              <a:t>Connecting to longitudinal data systems</a:t>
            </a:r>
          </a:p>
          <a:p>
            <a:pPr lvl="1"/>
            <a:r>
              <a:rPr lang="en-US" sz="2800" dirty="0" smtClean="0">
                <a:solidFill>
                  <a:srgbClr val="008000"/>
                </a:solidFill>
              </a:rPr>
              <a:t>Building the capacity of states to use data</a:t>
            </a:r>
            <a:endParaRPr lang="en-US" sz="2800" dirty="0">
              <a:solidFill>
                <a:srgbClr val="008000"/>
              </a:solidFill>
            </a:endParaRPr>
          </a:p>
        </p:txBody>
      </p:sp>
      <p:sp>
        <p:nvSpPr>
          <p:cNvPr id="4" name="Slide Number Placeholder 3"/>
          <p:cNvSpPr>
            <a:spLocks noGrp="1"/>
          </p:cNvSpPr>
          <p:nvPr>
            <p:ph type="sldNum" sz="quarter" idx="4294967295"/>
          </p:nvPr>
        </p:nvSpPr>
        <p:spPr>
          <a:xfrm>
            <a:off x="381000" y="6324600"/>
            <a:ext cx="2133600" cy="365125"/>
          </a:xfrm>
          <a:prstGeom prst="rect">
            <a:avLst/>
          </a:prstGeom>
        </p:spPr>
        <p:txBody>
          <a:bodyPr/>
          <a:lstStyle/>
          <a:p>
            <a:fld id="{1E1A2091-4AD5-4EA7-844A-758139C0FDFC}" type="slidenum">
              <a:rPr lang="en-US" smtClean="0"/>
              <a:t>4</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152400"/>
            <a:ext cx="2222264" cy="1371600"/>
          </a:xfrm>
          <a:prstGeom prst="rect">
            <a:avLst/>
          </a:prstGeom>
        </p:spPr>
      </p:pic>
    </p:spTree>
    <p:extLst>
      <p:ext uri="{BB962C8B-B14F-4D97-AF65-F5344CB8AC3E}">
        <p14:creationId xmlns:p14="http://schemas.microsoft.com/office/powerpoint/2010/main" val="20930958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39B54A"/>
            </a:solidFill>
          </a:ln>
        </p:spPr>
        <p:txBody>
          <a:bodyPr/>
          <a:lstStyle/>
          <a:p>
            <a:pPr>
              <a:tabLst>
                <a:tab pos="4343400" algn="l"/>
              </a:tabLst>
            </a:pPr>
            <a:r>
              <a:rPr lang="en-US" dirty="0" smtClean="0"/>
              <a:t>Who is DaSy?</a:t>
            </a:r>
            <a:endParaRPr lang="en-US" dirty="0"/>
          </a:p>
        </p:txBody>
      </p:sp>
      <p:sp>
        <p:nvSpPr>
          <p:cNvPr id="3" name="Content Placeholder 2"/>
          <p:cNvSpPr>
            <a:spLocks noGrp="1"/>
          </p:cNvSpPr>
          <p:nvPr>
            <p:ph idx="1"/>
          </p:nvPr>
        </p:nvSpPr>
        <p:spPr/>
        <p:txBody>
          <a:bodyPr/>
          <a:lstStyle/>
          <a:p>
            <a:r>
              <a:rPr lang="en-US" dirty="0" smtClean="0"/>
              <a:t>SRI International</a:t>
            </a:r>
          </a:p>
          <a:p>
            <a:r>
              <a:rPr lang="en-US" dirty="0" smtClean="0"/>
              <a:t>Frank Porter Graham (FPG) Child Development Institute</a:t>
            </a:r>
          </a:p>
          <a:p>
            <a:r>
              <a:rPr lang="en-US" dirty="0" smtClean="0"/>
              <a:t>Applied Engineering Management (AEM)</a:t>
            </a:r>
          </a:p>
          <a:p>
            <a:r>
              <a:rPr lang="en-US" dirty="0" smtClean="0"/>
              <a:t>Westat </a:t>
            </a:r>
          </a:p>
          <a:p>
            <a:r>
              <a:rPr lang="en-US" dirty="0" smtClean="0"/>
              <a:t>Center for Technology in Education (CTE) at Johns Hopkins University (JHU)</a:t>
            </a:r>
          </a:p>
          <a:p>
            <a:r>
              <a:rPr lang="en-US" dirty="0" smtClean="0"/>
              <a:t>Cadre of national experts</a:t>
            </a:r>
          </a:p>
          <a:p>
            <a:endParaRPr lang="en-US" dirty="0"/>
          </a:p>
        </p:txBody>
      </p:sp>
      <p:sp>
        <p:nvSpPr>
          <p:cNvPr id="4" name="Slide Number Placeholder 3"/>
          <p:cNvSpPr>
            <a:spLocks noGrp="1"/>
          </p:cNvSpPr>
          <p:nvPr>
            <p:ph type="sldNum" sz="quarter" idx="4294967295"/>
          </p:nvPr>
        </p:nvSpPr>
        <p:spPr>
          <a:xfrm>
            <a:off x="228600" y="6324600"/>
            <a:ext cx="2133600" cy="365125"/>
          </a:xfrm>
          <a:prstGeom prst="rect">
            <a:avLst/>
          </a:prstGeom>
        </p:spPr>
        <p:txBody>
          <a:bodyPr/>
          <a:lstStyle/>
          <a:p>
            <a:fld id="{1E1A2091-4AD5-4EA7-844A-758139C0FDFC}" type="slidenum">
              <a:rPr lang="en-US" smtClean="0"/>
              <a:t>5</a:t>
            </a:fld>
            <a:endParaRPr lang="en-US" dirty="0"/>
          </a:p>
        </p:txBody>
      </p:sp>
    </p:spTree>
    <p:extLst>
      <p:ext uri="{BB962C8B-B14F-4D97-AF65-F5344CB8AC3E}">
        <p14:creationId xmlns:p14="http://schemas.microsoft.com/office/powerpoint/2010/main" val="20098080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39B54A"/>
            </a:solidFill>
          </a:ln>
        </p:spPr>
        <p:txBody>
          <a:bodyPr/>
          <a:lstStyle/>
          <a:p>
            <a:pPr>
              <a:tabLst>
                <a:tab pos="4343400" algn="l"/>
              </a:tabLst>
            </a:pPr>
            <a:r>
              <a:rPr lang="en-US" dirty="0" smtClean="0"/>
              <a:t>The </a:t>
            </a:r>
            <a:r>
              <a:rPr lang="en-US" dirty="0" err="1" smtClean="0"/>
              <a:t>DaSy</a:t>
            </a:r>
            <a:r>
              <a:rPr lang="en-US" dirty="0" smtClean="0"/>
              <a:t> Needs Assessment</a:t>
            </a:r>
            <a:endParaRPr lang="en-US" dirty="0"/>
          </a:p>
        </p:txBody>
      </p:sp>
      <p:sp>
        <p:nvSpPr>
          <p:cNvPr id="4" name="Slide Number Placeholder 3"/>
          <p:cNvSpPr>
            <a:spLocks noGrp="1"/>
          </p:cNvSpPr>
          <p:nvPr>
            <p:ph type="sldNum" sz="quarter" idx="4294967295"/>
          </p:nvPr>
        </p:nvSpPr>
        <p:spPr>
          <a:xfrm>
            <a:off x="228600" y="6324600"/>
            <a:ext cx="2133600" cy="365125"/>
          </a:xfrm>
          <a:prstGeom prst="rect">
            <a:avLst/>
          </a:prstGeom>
        </p:spPr>
        <p:txBody>
          <a:bodyPr/>
          <a:lstStyle/>
          <a:p>
            <a:fld id="{1E1A2091-4AD5-4EA7-844A-758139C0FDFC}" type="slidenum">
              <a:rPr lang="en-US" smtClean="0"/>
              <a:t>6</a:t>
            </a:fld>
            <a:endParaRPr lang="en-US" dirty="0"/>
          </a:p>
        </p:txBody>
      </p:sp>
      <p:pic>
        <p:nvPicPr>
          <p:cNvPr id="5" name="Picture 2" descr="&quot; &quot;"/>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2057400"/>
            <a:ext cx="2650375" cy="3970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9852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7</a:t>
            </a:fld>
            <a:endParaRPr lang="en-US" dirty="0"/>
          </a:p>
        </p:txBody>
      </p:sp>
      <p:sp>
        <p:nvSpPr>
          <p:cNvPr id="3" name="Title 2"/>
          <p:cNvSpPr>
            <a:spLocks noGrp="1"/>
          </p:cNvSpPr>
          <p:nvPr>
            <p:ph type="title"/>
          </p:nvPr>
        </p:nvSpPr>
        <p:spPr/>
        <p:txBody>
          <a:bodyPr>
            <a:normAutofit fontScale="90000"/>
          </a:bodyPr>
          <a:lstStyle/>
          <a:p>
            <a:r>
              <a:rPr lang="en-US" dirty="0" smtClean="0"/>
              <a:t>What were the purposes of the </a:t>
            </a:r>
            <a:r>
              <a:rPr lang="en-US" dirty="0" err="1" smtClean="0"/>
              <a:t>DaSy</a:t>
            </a:r>
            <a:r>
              <a:rPr lang="en-US" dirty="0" smtClean="0"/>
              <a:t> Center’s needs assessment?</a:t>
            </a:r>
            <a:endParaRPr lang="en-US" dirty="0"/>
          </a:p>
        </p:txBody>
      </p:sp>
      <p:sp>
        <p:nvSpPr>
          <p:cNvPr id="2" name="Content Placeholder 1"/>
          <p:cNvSpPr>
            <a:spLocks noGrp="1"/>
          </p:cNvSpPr>
          <p:nvPr>
            <p:ph idx="1"/>
          </p:nvPr>
        </p:nvSpPr>
        <p:spPr>
          <a:xfrm>
            <a:off x="304800" y="1524000"/>
            <a:ext cx="8610600" cy="4495799"/>
          </a:xfrm>
        </p:spPr>
        <p:txBody>
          <a:bodyPr/>
          <a:lstStyle/>
          <a:p>
            <a:r>
              <a:rPr lang="en-US" sz="2400" dirty="0" smtClean="0"/>
              <a:t>What we are funded to do:</a:t>
            </a:r>
          </a:p>
          <a:p>
            <a:pPr lvl="1"/>
            <a:r>
              <a:rPr lang="en-US" dirty="0" smtClean="0"/>
              <a:t>Support developing or enhancing Part C and 619 data systems</a:t>
            </a:r>
          </a:p>
          <a:p>
            <a:pPr lvl="1"/>
            <a:r>
              <a:rPr lang="en-US" dirty="0" smtClean="0"/>
              <a:t>Assist Part C/619 participation in integrated EC data systems</a:t>
            </a:r>
          </a:p>
          <a:p>
            <a:pPr lvl="1"/>
            <a:r>
              <a:rPr lang="en-US" dirty="0" smtClean="0"/>
              <a:t>Assist Part C/619 participation in state longitudinal data systems</a:t>
            </a:r>
          </a:p>
          <a:p>
            <a:r>
              <a:rPr lang="en-US" sz="2400" dirty="0" smtClean="0"/>
              <a:t>What we wanted to know to guide our TA:</a:t>
            </a:r>
          </a:p>
          <a:p>
            <a:pPr lvl="1"/>
            <a:r>
              <a:rPr lang="en-US" dirty="0" smtClean="0">
                <a:solidFill>
                  <a:srgbClr val="00B050"/>
                </a:solidFill>
              </a:rPr>
              <a:t>Current status of Part C and 619 state data systems,</a:t>
            </a:r>
          </a:p>
          <a:p>
            <a:pPr lvl="1"/>
            <a:r>
              <a:rPr lang="en-US" dirty="0" smtClean="0">
                <a:solidFill>
                  <a:srgbClr val="00B050"/>
                </a:solidFill>
              </a:rPr>
              <a:t>Priorities for improving data systems</a:t>
            </a:r>
          </a:p>
          <a:p>
            <a:pPr lvl="1"/>
            <a:r>
              <a:rPr lang="en-US" dirty="0" smtClean="0">
                <a:solidFill>
                  <a:srgbClr val="00B050"/>
                </a:solidFill>
              </a:rPr>
              <a:t>Areas where states would like TA</a:t>
            </a:r>
            <a:endParaRPr lang="en-US" sz="2000" dirty="0"/>
          </a:p>
        </p:txBody>
      </p:sp>
    </p:spTree>
    <p:extLst>
      <p:ext uri="{BB962C8B-B14F-4D97-AF65-F5344CB8AC3E}">
        <p14:creationId xmlns:p14="http://schemas.microsoft.com/office/powerpoint/2010/main" val="37797890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8</a:t>
            </a:fld>
            <a:endParaRPr lang="en-US" dirty="0"/>
          </a:p>
        </p:txBody>
      </p:sp>
      <p:sp>
        <p:nvSpPr>
          <p:cNvPr id="3" name="Title 2"/>
          <p:cNvSpPr>
            <a:spLocks noGrp="1"/>
          </p:cNvSpPr>
          <p:nvPr>
            <p:ph type="title"/>
          </p:nvPr>
        </p:nvSpPr>
        <p:spPr>
          <a:xfrm>
            <a:off x="533400" y="304800"/>
            <a:ext cx="8153400" cy="914400"/>
          </a:xfrm>
        </p:spPr>
        <p:txBody>
          <a:bodyPr>
            <a:normAutofit/>
          </a:bodyPr>
          <a:lstStyle/>
          <a:p>
            <a:pPr>
              <a:spcBef>
                <a:spcPts val="1200"/>
              </a:spcBef>
            </a:pPr>
            <a:r>
              <a:rPr lang="en-US" dirty="0" smtClean="0"/>
              <a:t>What methods were used?</a:t>
            </a:r>
            <a:endParaRPr lang="en-US" dirty="0"/>
          </a:p>
        </p:txBody>
      </p:sp>
      <p:sp>
        <p:nvSpPr>
          <p:cNvPr id="2" name="Content Placeholder 1"/>
          <p:cNvSpPr>
            <a:spLocks noGrp="1"/>
          </p:cNvSpPr>
          <p:nvPr>
            <p:ph idx="1"/>
          </p:nvPr>
        </p:nvSpPr>
        <p:spPr>
          <a:xfrm>
            <a:off x="533400" y="1450848"/>
            <a:ext cx="6248400" cy="4876800"/>
          </a:xfrm>
        </p:spPr>
        <p:txBody>
          <a:bodyPr/>
          <a:lstStyle/>
          <a:p>
            <a:pPr>
              <a:spcBef>
                <a:spcPts val="1800"/>
              </a:spcBef>
            </a:pPr>
            <a:r>
              <a:rPr lang="en-US" dirty="0" smtClean="0"/>
              <a:t>Online needs assessment developed by DaSy workgroup</a:t>
            </a:r>
          </a:p>
          <a:p>
            <a:pPr>
              <a:spcBef>
                <a:spcPts val="1800"/>
              </a:spcBef>
            </a:pPr>
            <a:r>
              <a:rPr lang="en-US" dirty="0"/>
              <a:t>Development coordinated </a:t>
            </a:r>
            <a:r>
              <a:rPr lang="en-US" dirty="0" smtClean="0"/>
              <a:t>with other early childhood surveys from:</a:t>
            </a:r>
            <a:endParaRPr lang="en-US" dirty="0"/>
          </a:p>
          <a:p>
            <a:pPr lvl="1">
              <a:spcBef>
                <a:spcPts val="600"/>
              </a:spcBef>
            </a:pPr>
            <a:r>
              <a:rPr lang="en-US" dirty="0">
                <a:solidFill>
                  <a:srgbClr val="008000"/>
                </a:solidFill>
              </a:rPr>
              <a:t>Infant Toddlers Coordinators Association (ITCA)</a:t>
            </a:r>
          </a:p>
          <a:p>
            <a:pPr lvl="1">
              <a:spcBef>
                <a:spcPts val="600"/>
              </a:spcBef>
            </a:pPr>
            <a:r>
              <a:rPr lang="en-US" dirty="0">
                <a:solidFill>
                  <a:srgbClr val="008000"/>
                </a:solidFill>
              </a:rPr>
              <a:t>Early Childhood Data Collaborative (ECDC)</a:t>
            </a:r>
          </a:p>
          <a:p>
            <a:pPr>
              <a:spcBef>
                <a:spcPts val="1800"/>
              </a:spcBef>
            </a:pPr>
            <a:r>
              <a:rPr lang="en-US" dirty="0" smtClean="0"/>
              <a:t>Sent to state Part C and 619 coordinators</a:t>
            </a:r>
          </a:p>
        </p:txBody>
      </p:sp>
      <p:pic>
        <p:nvPicPr>
          <p:cNvPr id="6" name="Picture 2" descr="&quot; &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1420" y="1828801"/>
            <a:ext cx="1831093"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1460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9</a:t>
            </a:fld>
            <a:endParaRPr lang="en-US" dirty="0"/>
          </a:p>
        </p:txBody>
      </p:sp>
      <p:sp>
        <p:nvSpPr>
          <p:cNvPr id="3" name="Title 2"/>
          <p:cNvSpPr>
            <a:spLocks noGrp="1"/>
          </p:cNvSpPr>
          <p:nvPr>
            <p:ph type="title"/>
          </p:nvPr>
        </p:nvSpPr>
        <p:spPr/>
        <p:txBody>
          <a:bodyPr>
            <a:normAutofit/>
          </a:bodyPr>
          <a:lstStyle/>
          <a:p>
            <a:r>
              <a:rPr lang="en-US" dirty="0" smtClean="0"/>
              <a:t>Who were the respondents?</a:t>
            </a:r>
            <a:endParaRPr lang="en-US" dirty="0"/>
          </a:p>
        </p:txBody>
      </p:sp>
      <p:sp>
        <p:nvSpPr>
          <p:cNvPr id="2" name="Content Placeholder 1"/>
          <p:cNvSpPr>
            <a:spLocks noGrp="1"/>
          </p:cNvSpPr>
          <p:nvPr>
            <p:ph idx="1"/>
          </p:nvPr>
        </p:nvSpPr>
        <p:spPr>
          <a:xfrm>
            <a:off x="304800" y="1752600"/>
            <a:ext cx="5601226" cy="3505200"/>
          </a:xfrm>
        </p:spPr>
        <p:txBody>
          <a:bodyPr/>
          <a:lstStyle/>
          <a:p>
            <a:pPr>
              <a:spcBef>
                <a:spcPts val="1800"/>
              </a:spcBef>
            </a:pPr>
            <a:r>
              <a:rPr lang="en-US" dirty="0"/>
              <a:t>S</a:t>
            </a:r>
            <a:r>
              <a:rPr lang="en-US" dirty="0" smtClean="0"/>
              <a:t>ent to all states and jurisdictions</a:t>
            </a:r>
          </a:p>
          <a:p>
            <a:pPr marL="0" indent="0">
              <a:spcBef>
                <a:spcPts val="1800"/>
              </a:spcBef>
              <a:buNone/>
            </a:pPr>
            <a:endParaRPr lang="en-US" sz="800" dirty="0" smtClean="0"/>
          </a:p>
          <a:p>
            <a:pPr>
              <a:spcBef>
                <a:spcPts val="1800"/>
              </a:spcBef>
            </a:pPr>
            <a:r>
              <a:rPr lang="en-US" dirty="0" smtClean="0"/>
              <a:t>Report focuses on information reported by 50 </a:t>
            </a:r>
            <a:r>
              <a:rPr lang="en-US" dirty="0"/>
              <a:t>states, DC, </a:t>
            </a:r>
            <a:r>
              <a:rPr lang="en-US" dirty="0" smtClean="0"/>
              <a:t>and Puerto Rico</a:t>
            </a:r>
          </a:p>
          <a:p>
            <a:pPr>
              <a:spcBef>
                <a:spcPts val="1800"/>
              </a:spcBef>
            </a:pPr>
            <a:r>
              <a:rPr lang="en-US" dirty="0"/>
              <a:t>Completed with data managers and others identified by coordinators</a:t>
            </a:r>
          </a:p>
          <a:p>
            <a:pPr>
              <a:spcBef>
                <a:spcPts val="1800"/>
              </a:spcBef>
            </a:pPr>
            <a:endParaRPr lang="en-US" dirty="0"/>
          </a:p>
        </p:txBody>
      </p:sp>
      <p:pic>
        <p:nvPicPr>
          <p:cNvPr id="6" name="Picture 2" descr="&quot; &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9826" y="2819400"/>
            <a:ext cx="3090841"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76702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1904&quot;&gt;&lt;object type=&quot;3&quot; unique_id=&quot;11905&quot;&gt;&lt;property id=&quot;20148&quot; value=&quot;5&quot;/&gt;&lt;property id=&quot;20300&quot; value=&quot;Slide 1 - &amp;quot;Improving Outcomes Through Knowledge: &amp;#x0D;&amp;#x0A;The Power of Early&amp;#x0D;&amp;#x0A;Childhood State Databases&amp;#x0D;&amp;#x0A;&amp;#x0D;&amp;#x0A;Kathleen Hebbeler, Martha Dief&quot;/&gt;&lt;property id=&quot;20307&quot; value=&quot;258&quot;/&gt;&lt;/object&gt;&lt;object type=&quot;3&quot; unique_id=&quot;11906&quot;&gt;&lt;property id=&quot;20148&quot; value=&quot;5&quot;/&gt;&lt;property id=&quot;20300&quot; value=&quot;Slide 3 - &amp;quot;Session Overview&amp;quot;&quot;/&gt;&lt;property id=&quot;20307&quot; value=&quot;257&quot;/&gt;&lt;/object&gt;&lt;object type=&quot;3&quot; unique_id=&quot;11911&quot;&gt;&lt;property id=&quot;20148&quot; value=&quot;5&quot;/&gt;&lt;property id=&quot;20300&quot; value=&quot;Slide 2 - &amp;quot;Why Do We Care About Data?&amp;quot;&quot;/&gt;&lt;property id=&quot;20307&quot; value=&quot;259&quot;/&gt;&lt;/object&gt;&lt;object type=&quot;3&quot; unique_id=&quot;11912&quot;&gt;&lt;property id=&quot;20148&quot; value=&quot;5&quot;/&gt;&lt;property id=&quot;20300&quot; value=&quot;Slide 7 - &amp;quot;State of the States’ IDEA EC Data Systems&amp;quot;&quot;/&gt;&lt;property id=&quot;20307&quot; value=&quot;261&quot;/&gt;&lt;/object&gt;&lt;object type=&quot;3&quot; unique_id=&quot;11913&quot;&gt;&lt;property id=&quot;20148&quot; value=&quot;5&quot;/&gt;&lt;property id=&quot;20300&quot; value=&quot;Slide 8 - &amp;quot;What Were the Response Rates?&amp;quot;&quot;/&gt;&lt;property id=&quot;20307&quot; value=&quot;264&quot;/&gt;&lt;/object&gt;&lt;object type=&quot;3&quot; unique_id=&quot;11914&quot;&gt;&lt;property id=&quot;20148&quot; value=&quot;5&quot;/&gt;&lt;property id=&quot;20300&quot; value=&quot;Slide 9 - &amp;quot;&amp;#x0D;&amp;#x0A;What Kinds of Questions Were Asked?&amp;#x0D;&amp;#x0A;&amp;quot;&quot;/&gt;&lt;property id=&quot;20307&quot; value=&quot;262&quot;/&gt;&lt;/object&gt;&lt;object type=&quot;3&quot; unique_id=&quot;11916&quot;&gt;&lt;property id=&quot;20148&quot; value=&quot;5&quot;/&gt;&lt;property id=&quot;20300&quot; value=&quot;Slide 10 - &amp;quot;State Data Systems and Data Elements: Why is this important?&amp;quot;&quot;/&gt;&lt;property id=&quot;20307&quot; value=&quot;265&quot;/&gt;&lt;/object&gt;&lt;object type=&quot;3&quot; unique_id=&quot;11917&quot;&gt;&lt;property id=&quot;20148&quot; value=&quot;5&quot;/&gt;&lt;property id=&quot;20300&quot; value=&quot;Slide 12 - &amp;quot;State Data Systems&amp;quot;&quot;/&gt;&lt;property id=&quot;20307&quot; value=&quot;267&quot;/&gt;&lt;/object&gt;&lt;object type=&quot;3&quot; unique_id=&quot;11918&quot;&gt;&lt;property id=&quot;20148&quot; value=&quot;5&quot;/&gt;&lt;property id=&quot;20300&quot; value=&quot;Slide 13 - &amp;quot;Data Elements in Child-Level Data Systems  &amp;quot;&quot;/&gt;&lt;property id=&quot;20307&quot; value=&quot;268&quot;/&gt;&lt;/object&gt;&lt;object type=&quot;3&quot; unique_id=&quot;11919&quot;&gt;&lt;property id=&quot;20148&quot; value=&quot;5&quot;/&gt;&lt;property id=&quot;20300&quot; value=&quot;Slide 14 - &amp;quot;Program-Level Data Systems &amp;amp; Data Elements&amp;quot;&quot;/&gt;&lt;property id=&quot;20307&quot; value=&quot;269&quot;/&gt;&lt;/object&gt;&lt;object type=&quot;3&quot; unique_id=&quot;11920&quot;&gt;&lt;property id=&quot;20148&quot; value=&quot;5&quot;/&gt;&lt;property id=&quot;20300&quot; value=&quot;Slide 16 - &amp;quot;Workforce Data Elements&amp;quot;&quot;/&gt;&lt;property id=&quot;20307&quot; value=&quot;270&quot;/&gt;&lt;/object&gt;&lt;object type=&quot;3&quot; unique_id=&quot;11921&quot;&gt;&lt;property id=&quot;20148&quot; value=&quot;5&quot;/&gt;&lt;property id=&quot;20300&quot; value=&quot;Slide 17 - &amp;quot;Linkage: What is it? &amp;quot;&quot;/&gt;&lt;property id=&quot;20307&quot; value=&quot;271&quot;/&gt;&lt;/object&gt;&lt;object type=&quot;3&quot; unique_id=&quot;11922&quot;&gt;&lt;property id=&quot;20148&quot; value=&quot;5&quot;/&gt;&lt;property id=&quot;20300&quot; value=&quot;Slide 18 - &amp;quot;Linkage: Why is it important?&amp;quot;&quot;/&gt;&lt;property id=&quot;20307&quot; value=&quot;272&quot;/&gt;&lt;/object&gt;&lt;object type=&quot;3&quot; unique_id=&quot;11923&quot;&gt;&lt;property id=&quot;20148&quot; value=&quot;5&quot;/&gt;&lt;property id=&quot;20300&quot; value=&quot;Slide 19 - &amp;quot;Linkage Within EI and Within ECSE&amp;quot;&quot;/&gt;&lt;property id=&quot;20307&quot; value=&quot;274&quot;/&gt;&lt;/object&gt;&lt;object type=&quot;3&quot; unique_id=&quot;11924&quot;&gt;&lt;property id=&quot;20148&quot; value=&quot;5&quot;/&gt;&lt;property id=&quot;20300&quot; value=&quot;Slide 21 - &amp;quot;Linkage Between EI and ECSE&amp;quot;&quot;/&gt;&lt;property id=&quot;20307&quot; value=&quot;275&quot;/&gt;&lt;/object&gt;&lt;object type=&quot;3&quot; unique_id=&quot;11925&quot;&gt;&lt;property id=&quot;20148&quot; value=&quot;5&quot;/&gt;&lt;property id=&quot;20300&quot; value=&quot;Slide 22 - &amp;quot;Use of Common Identifiers in EI &amp;amp; ECSE &amp;quot;&quot;/&gt;&lt;property id=&quot;20307&quot; value=&quot;276&quot;/&gt;&lt;/object&gt;&lt;object type=&quot;3&quot; unique_id=&quot;11927&quot;&gt;&lt;property id=&quot;20148&quot; value=&quot;5&quot;/&gt;&lt;property id=&quot;20300&quot; value=&quot;Slide 24 - &amp;quot;Linkage with Other EC Program Data&amp;quot;&quot;/&gt;&lt;property id=&quot;20307&quot; value=&quot;278&quot;/&gt;&lt;/object&gt;&lt;object type=&quot;3&quot; unique_id=&quot;11928&quot;&gt;&lt;property id=&quot;20148&quot; value=&quot;5&quot;/&gt;&lt;property id=&quot;20300&quot; value=&quot;Slide 26 - &amp;quot;Linkage with Health Data&amp;quot;&quot;/&gt;&lt;property id=&quot;20307&quot; value=&quot;279&quot;/&gt;&lt;/object&gt;&lt;object type=&quot;3&quot; unique_id=&quot;11929&quot;&gt;&lt;property id=&quot;20148&quot; value=&quot;5&quot;/&gt;&lt;property id=&quot;20300&quot; value=&quot;Slide 27 - &amp;quot;Linkage with Social Services Data&amp;quot;&quot;/&gt;&lt;property id=&quot;20307&quot; value=&quot;280&quot;/&gt;&lt;/object&gt;&lt;object type=&quot;3&quot; unique_id=&quot;11930&quot;&gt;&lt;property id=&quot;20148&quot; value=&quot;5&quot;/&gt;&lt;property id=&quot;20300&quot; value=&quot;Slide 28 - &amp;quot;State of the States’ IDEA EC Data Systems: On the Web&amp;quot;&quot;/&gt;&lt;property id=&quot;20307&quot; value=&quot;260&quot;/&gt;&lt;/object&gt;&lt;object type=&quot;3&quot; unique_id=&quot;11931&quot;&gt;&lt;property id=&quot;20148&quot; value=&quot;5&quot;/&gt;&lt;property id=&quot;20300&quot; value=&quot;Slide 31 - &amp;quot;Introduction to The DaSy Center&amp;quot;&quot;/&gt;&lt;property id=&quot;20307&quot; value=&quot;296&quot;/&gt;&lt;/object&gt;&lt;object type=&quot;3&quot; unique_id=&quot;11932&quot;&gt;&lt;property id=&quot;20148&quot; value=&quot;5&quot;/&gt;&lt;property id=&quot;20300&quot; value=&quot;Slide 32 - &amp;quot;What is DaSy?&amp;quot;&quot;/&gt;&lt;property id=&quot;20307&quot; value=&quot;281&quot;/&gt;&lt;/object&gt;&lt;object type=&quot;3&quot; unique_id=&quot;11933&quot;&gt;&lt;property id=&quot;20148&quot; value=&quot;5&quot;/&gt;&lt;property id=&quot;20300&quot; value=&quot;Slide 33 - &amp;quot;Who is DaSy?&amp;quot;&quot;/&gt;&lt;property id=&quot;20307&quot; value=&quot;290&quot;/&gt;&lt;/object&gt;&lt;object type=&quot;3&quot; unique_id=&quot;11934&quot;&gt;&lt;property id=&quot;20148&quot; value=&quot;5&quot;/&gt;&lt;property id=&quot;20300&quot; value=&quot;Slide 34 - &amp;quot;What Will DaSy Do?&amp;#x0D;&amp;#x0A;Assist states in data system development&amp;quot;&quot;/&gt;&lt;property id=&quot;20307&quot; value=&quot;285&quot;/&gt;&lt;/object&gt;&lt;object type=&quot;3&quot; unique_id=&quot;11935&quot;&gt;&lt;property id=&quot;20148&quot; value=&quot;5&quot;/&gt;&lt;property id=&quot;20300&quot; value=&quot;Slide 35 - &amp;quot;Some Key Collaborations&amp;quot;&quot;/&gt;&lt;property id=&quot;20307&quot; value=&quot;289&quot;/&gt;&lt;/object&gt;&lt;object type=&quot;3&quot; unique_id=&quot;11937&quot;&gt;&lt;property id=&quot;20148&quot; value=&quot;5&quot;/&gt;&lt;property id=&quot;20300&quot; value=&quot;Slide 43 - &amp;quot;Keeping up to date with DaSy&amp;quot;&quot;/&gt;&lt;property id=&quot;20307&quot; value=&quot;295&quot;/&gt;&lt;/object&gt;&lt;object type=&quot;3&quot; unique_id=&quot;11938&quot;&gt;&lt;property id=&quot;20148&quot; value=&quot;5&quot;/&gt;&lt;property id=&quot;20300&quot; value=&quot;Slide 36 - &amp;quot;State Technical Assistance Priorities &amp;amp; Improving Child &amp;amp; Family Outcomes&amp;quot;&quot;/&gt;&lt;property id=&quot;20307&quot; value=&quot;297&quot;/&gt;&lt;/object&gt;&lt;object type=&quot;3&quot; unique_id=&quot;11939&quot;&gt;&lt;property id=&quot;20148&quot; value=&quot;5&quot;/&gt;&lt;property id=&quot;20300&quot; value=&quot;Slide 37 - &amp;quot;States’ Priority Areas for TA&amp;quot;&quot;/&gt;&lt;property id=&quot;20307&quot; value=&quot;298&quot;/&gt;&lt;/object&gt;&lt;object type=&quot;3&quot; unique_id=&quot;11940&quot;&gt;&lt;property id=&quot;20148&quot; value=&quot;5&quot;/&gt;&lt;property id=&quot;20300&quot; value=&quot;Slide 38 - &amp;quot;Child and Family Outcomes&amp;quot;&quot;/&gt;&lt;property id=&quot;20307&quot; value=&quot;303&quot;/&gt;&lt;/object&gt;&lt;object type=&quot;3&quot; unique_id=&quot;12596&quot;&gt;&lt;property id=&quot;20148&quot; value=&quot;5&quot;/&gt;&lt;property id=&quot;20300&quot; value=&quot;Slide 39 - &amp;quot;System for Producing Good Child and Family Outcomes&amp;quot;&quot;/&gt;&lt;property id=&quot;20307&quot; value=&quot;306&quot;/&gt;&lt;/object&gt;&lt;object type=&quot;3&quot; unique_id=&quot;12597&quot;&gt;&lt;property id=&quot;20148&quot; value=&quot;5&quot;/&gt;&lt;property id=&quot;20300&quot; value=&quot;Slide 40 - &amp;quot;Discussion Questions: Using Data&amp;quot;&quot;/&gt;&lt;property id=&quot;20307&quot; value=&quot;305&quot;/&gt;&lt;/object&gt;&lt;object type=&quot;3&quot; unique_id=&quot;12599&quot;&gt;&lt;property id=&quot;20148&quot; value=&quot;5&quot;/&gt;&lt;property id=&quot;20300&quot; value=&quot;Slide 42 - &amp;quot;Discussion Question: Using Data&amp;quot;&quot;/&gt;&lt;property id=&quot;20307&quot; value=&quot;308&quot;/&gt;&lt;/object&gt;&lt;object type=&quot;3&quot; unique_id=&quot;12706&quot;&gt;&lt;property id=&quot;20148&quot; value=&quot;5&quot;/&gt;&lt;property id=&quot;20300&quot; value=&quot;Slide 4&quot;/&gt;&lt;property id=&quot;20307&quot; value=&quot;309&quot;/&gt;&lt;/object&gt;&lt;object type=&quot;3&quot; unique_id=&quot;12707&quot;&gt;&lt;property id=&quot;20148&quot; value=&quot;5&quot;/&gt;&lt;property id=&quot;20300&quot; value=&quot;Slide 5 - &amp;quot;How To Vote via Texting&amp;quot;&quot;/&gt;&lt;property id=&quot;20307&quot; value=&quot;310&quot;/&gt;&lt;/object&gt;&lt;object type=&quot;3&quot; unique_id=&quot;12708&quot;&gt;&lt;property id=&quot;20148&quot; value=&quot;5&quot;/&gt;&lt;property id=&quot;20300&quot; value=&quot;Slide 6&quot;/&gt;&lt;property id=&quot;20307&quot; value=&quot;319&quot;/&gt;&lt;/object&gt;&lt;object type=&quot;3&quot; unique_id=&quot;12709&quot;&gt;&lt;property id=&quot;20148&quot; value=&quot;5&quot;/&gt;&lt;property id=&quot;20300&quot; value=&quot;Slide 11&quot;/&gt;&lt;property id=&quot;20307&quot; value=&quot;313&quot;/&gt;&lt;/object&gt;&lt;object type=&quot;3&quot; unique_id=&quot;12710&quot;&gt;&lt;property id=&quot;20148&quot; value=&quot;5&quot;/&gt;&lt;property id=&quot;20300&quot; value=&quot;Slide 15&quot;/&gt;&lt;property id=&quot;20307&quot; value=&quot;314&quot;/&gt;&lt;/object&gt;&lt;object type=&quot;3&quot; unique_id=&quot;12711&quot;&gt;&lt;property id=&quot;20148&quot; value=&quot;5&quot;/&gt;&lt;property id=&quot;20300&quot; value=&quot;Slide 20&quot;/&gt;&lt;property id=&quot;20307&quot; value=&quot;315&quot;/&gt;&lt;/object&gt;&lt;object type=&quot;3&quot; unique_id=&quot;12712&quot;&gt;&lt;property id=&quot;20148&quot; value=&quot;5&quot;/&gt;&lt;property id=&quot;20300&quot; value=&quot;Slide 23&quot;/&gt;&lt;property id=&quot;20307&quot; value=&quot;316&quot;/&gt;&lt;/object&gt;&lt;object type=&quot;3&quot; unique_id=&quot;12713&quot;&gt;&lt;property id=&quot;20148&quot; value=&quot;5&quot;/&gt;&lt;property id=&quot;20300&quot; value=&quot;Slide 25&quot;/&gt;&lt;property id=&quot;20307&quot; value=&quot;317&quot;/&gt;&lt;/object&gt;&lt;object type=&quot;3&quot; unique_id=&quot;12714&quot;&gt;&lt;property id=&quot;20148&quot; value=&quot;5&quot;/&gt;&lt;property id=&quot;20300&quot; value=&quot;Slide 29&quot;/&gt;&lt;property id=&quot;20307&quot; value=&quot;320&quot;/&gt;&lt;/object&gt;&lt;object type=&quot;3&quot; unique_id=&quot;12715&quot;&gt;&lt;property id=&quot;20148&quot; value=&quot;5&quot;/&gt;&lt;property id=&quot;20300&quot; value=&quot;Slide 30&quot;/&gt;&lt;property id=&quot;20307&quot; value=&quot;321&quot;/&gt;&lt;/object&gt;&lt;object type=&quot;3&quot; unique_id=&quot;12716&quot;&gt;&lt;property id=&quot;20148&quot; value=&quot;5&quot;/&gt;&lt;property id=&quot;20300&quot; value=&quot;Slide 41 - &amp;quot;Access to Individual Child Data&amp;quot;&quot;/&gt;&lt;property id=&quot;20307&quot; value=&quot;318&quot;/&gt;&lt;/object&gt;&lt;/object&gt;&lt;object type=&quot;8&quot; unique_id=&quot;1191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Default Design-Third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1138</TotalTime>
  <Words>2717</Words>
  <Application>Microsoft Office PowerPoint</Application>
  <PresentationFormat>On-screen Show (4:3)</PresentationFormat>
  <Paragraphs>360</Paragraphs>
  <Slides>30</Slides>
  <Notes>29</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Office Theme</vt:lpstr>
      <vt:lpstr>8_Default Design-Third child</vt:lpstr>
      <vt:lpstr>Using Needs Assessments to Identify and Evaluate Technical Assistance: Results of a National Survey about Statewide Data Systems for IDEA Early Intervention and Early Childhood Special Education  Missy Cochenour, Donna Spiker, Kathleen Hebbeler, Martha Diefendorf, Taletha Derrington,&amp; Lynne Kahn</vt:lpstr>
      <vt:lpstr>In this presentation, we will….</vt:lpstr>
      <vt:lpstr>What is technical assistance and why does a needs assessment support it?</vt:lpstr>
      <vt:lpstr>What is DaSy?</vt:lpstr>
      <vt:lpstr>Who is DaSy?</vt:lpstr>
      <vt:lpstr>The DaSy Needs Assessment</vt:lpstr>
      <vt:lpstr>What were the purposes of the DaSy Center’s needs assessment?</vt:lpstr>
      <vt:lpstr>What methods were used?</vt:lpstr>
      <vt:lpstr>Who were the respondents?</vt:lpstr>
      <vt:lpstr> What kinds of questions were asked? </vt:lpstr>
      <vt:lpstr> What kinds of questions were asked? </vt:lpstr>
      <vt:lpstr> What kinds of questions were asked? (cont.) </vt:lpstr>
      <vt:lpstr>What were the response rates?</vt:lpstr>
      <vt:lpstr>Focus of questions and terminology</vt:lpstr>
      <vt:lpstr>Some of the Key Findings from the DaSy Needs Assessment</vt:lpstr>
      <vt:lpstr>State of the States Data Systems</vt:lpstr>
      <vt:lpstr>Only about one-third of states have linked data across Part C and 619.</vt:lpstr>
      <vt:lpstr>Few states have linkages with other EC data for Part C, and almost half have linkages with state preK for 619. </vt:lpstr>
      <vt:lpstr>State of the States’ IDEA EC Data Systems: On the Web</vt:lpstr>
      <vt:lpstr>PowerPoint Presentation</vt:lpstr>
      <vt:lpstr>PowerPoint Presentation</vt:lpstr>
      <vt:lpstr> Using Results of DaSy Needs Assessment to Inform TA </vt:lpstr>
      <vt:lpstr>Using the NA Results What Will DaSy Do? Assist states in data system development</vt:lpstr>
      <vt:lpstr>States’ Priority Areas for TA</vt:lpstr>
      <vt:lpstr>Using Needs Assessment to Inform TA</vt:lpstr>
      <vt:lpstr>PowerPoint Presentation</vt:lpstr>
      <vt:lpstr>TA provided from Needs Assessment </vt:lpstr>
      <vt:lpstr>                      Questions</vt:lpstr>
      <vt:lpstr>Keeping up to date with DaSy</vt:lpstr>
      <vt:lpstr>PowerPoint Presentation</vt:lpstr>
    </vt:vector>
  </TitlesOfParts>
  <Company>DaSy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Needs Assessments to Identify and Evaluate Technical Assistance: Results of a National Survey about Statewide Data Systems for IDEA Early Intervention and Early Childhood Special Education</dc:title>
  <dc:subject>Needs Assessment Results</dc:subject>
  <dc:creator>Missy Cochenour, Donna Spiker, Kathleen Hebbeler, Martha Diefendorf, Taletha Derrington, Lynne Kahn</dc:creator>
  <cp:keywords>Needs Assessment, Technical Assistance, Data Systems, IDEA, Early Intervention, ECSE, Part B, Part C</cp:keywords>
  <cp:lastModifiedBy>Katie Kaattari</cp:lastModifiedBy>
  <cp:revision>139</cp:revision>
  <cp:lastPrinted>2014-10-12T20:10:11Z</cp:lastPrinted>
  <dcterms:created xsi:type="dcterms:W3CDTF">2013-02-06T21:54:43Z</dcterms:created>
  <dcterms:modified xsi:type="dcterms:W3CDTF">2014-11-05T19:37:59Z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