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85" r:id="rId1"/>
    <p:sldMasterId id="2147485002" r:id="rId2"/>
  </p:sldMasterIdLst>
  <p:notesMasterIdLst>
    <p:notesMasterId r:id="rId29"/>
  </p:notesMasterIdLst>
  <p:handoutMasterIdLst>
    <p:handoutMasterId r:id="rId30"/>
  </p:handoutMasterIdLst>
  <p:sldIdLst>
    <p:sldId id="257" r:id="rId3"/>
    <p:sldId id="261" r:id="rId4"/>
    <p:sldId id="292" r:id="rId5"/>
    <p:sldId id="293" r:id="rId6"/>
    <p:sldId id="294" r:id="rId7"/>
    <p:sldId id="298" r:id="rId8"/>
    <p:sldId id="300" r:id="rId9"/>
    <p:sldId id="296" r:id="rId10"/>
    <p:sldId id="297" r:id="rId11"/>
    <p:sldId id="301" r:id="rId12"/>
    <p:sldId id="295" r:id="rId13"/>
    <p:sldId id="262" r:id="rId14"/>
    <p:sldId id="263" r:id="rId15"/>
    <p:sldId id="264" r:id="rId16"/>
    <p:sldId id="265" r:id="rId17"/>
    <p:sldId id="266" r:id="rId18"/>
    <p:sldId id="267" r:id="rId19"/>
    <p:sldId id="283" r:id="rId20"/>
    <p:sldId id="288" r:id="rId21"/>
    <p:sldId id="284" r:id="rId22"/>
    <p:sldId id="287" r:id="rId23"/>
    <p:sldId id="286" r:id="rId24"/>
    <p:sldId id="290" r:id="rId25"/>
    <p:sldId id="285" r:id="rId26"/>
    <p:sldId id="272" r:id="rId27"/>
    <p:sldId id="259" r:id="rId28"/>
  </p:sldIdLst>
  <p:sldSz cx="9144000" cy="6858000" type="screen4x3"/>
  <p:notesSz cx="6858000" cy="9144000"/>
  <p:custDataLst>
    <p:tags r:id="rId31"/>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5000"/>
    <a:srgbClr val="CC7900"/>
    <a:srgbClr val="FFCC00"/>
    <a:srgbClr val="FFFF99"/>
    <a:srgbClr val="B86E00"/>
    <a:srgbClr val="FFC000"/>
    <a:srgbClr val="FFEBAB"/>
    <a:srgbClr val="965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6861" autoAdjust="0"/>
  </p:normalViewPr>
  <p:slideViewPr>
    <p:cSldViewPr>
      <p:cViewPr>
        <p:scale>
          <a:sx n="100" d="100"/>
          <a:sy n="100" d="100"/>
        </p:scale>
        <p:origin x="-17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0"/>
    </p:cViewPr>
  </p:sorterViewPr>
  <p:notesViewPr>
    <p:cSldViewPr>
      <p:cViewPr varScale="1">
        <p:scale>
          <a:sx n="86" d="100"/>
          <a:sy n="86"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E1B58C3-851F-5B45-8883-EA141B9BE990}" type="datetimeFigureOut">
              <a:rPr lang="en-US"/>
              <a:pPr>
                <a:defRPr/>
              </a:pPr>
              <a:t>8/27/2014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r>
              <a:rPr lang="en-US"/>
              <a:t>NECTAC/ECO/WRRC 2012</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5C8AB40-CF82-EC44-8D16-67C18E2223AA}" type="slidenum">
              <a:rPr lang="en-US"/>
              <a:pPr>
                <a:defRPr/>
              </a:pPr>
              <a:t>‹#›</a:t>
            </a:fld>
            <a:endParaRPr lang="en-US"/>
          </a:p>
        </p:txBody>
      </p:sp>
    </p:spTree>
    <p:extLst>
      <p:ext uri="{BB962C8B-B14F-4D97-AF65-F5344CB8AC3E}">
        <p14:creationId xmlns:p14="http://schemas.microsoft.com/office/powerpoint/2010/main" val="352632556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3C87139F-DDB3-5943-B055-E279F8F9EF39}" type="datetimeFigureOut">
              <a:rPr lang="en-US"/>
              <a:pPr>
                <a:defRPr/>
              </a:pPr>
              <a:t>8/27/2014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r>
              <a:rPr lang="en-US"/>
              <a:t>NECTAC/ECO/WRRC 2012</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A4D4A29D-0E5E-E34D-8579-0D1C1BBCA53C}" type="slidenum">
              <a:rPr lang="en-US"/>
              <a:pPr>
                <a:defRPr/>
              </a:pPr>
              <a:t>‹#›</a:t>
            </a:fld>
            <a:endParaRPr lang="en-US"/>
          </a:p>
        </p:txBody>
      </p:sp>
    </p:spTree>
    <p:extLst>
      <p:ext uri="{BB962C8B-B14F-4D97-AF65-F5344CB8AC3E}">
        <p14:creationId xmlns:p14="http://schemas.microsoft.com/office/powerpoint/2010/main" val="105967366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So what is the State Systemic Improvement Plan or SSIP? The SSIP is a comprehensive, ambitious, yet achievable  multiyear plan for improving results for children with disabilities.  The SSIP is to be developed in Phase I and Phase II and then implemented in Phase III.  Through a detailed data and infrastructure analysis, States must assess the capacity of their current infrastructure systems and their ability to enhance this infrastructure to increase the capacity of Local Education Agencies (LEAs) and Early Intervention Service (EIS) programs to implement, scale up, and sustain, evidence-based practices that will result in improved outcomes for infants, toddlers and preschoolers with disabilities. Throughout this webinar, we will provide an overview of the SSIP process.</a:t>
            </a:r>
            <a:endParaRPr lang="en-US" altLang="en-US" smtClean="0">
              <a:solidFill>
                <a:srgbClr val="FF0000"/>
              </a:solidFill>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134AEC2-98EA-43F0-9BD1-5CAFC8D0C6E5}" type="slidenum">
              <a:rPr lang="en-US" altLang="en-US"/>
              <a:pPr fontAlgn="base">
                <a:spcBef>
                  <a:spcPct val="0"/>
                </a:spcBef>
                <a:spcAft>
                  <a:spcPct val="0"/>
                </a:spcAft>
              </a:pPr>
              <a:t>3</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1242010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3">
              <a:defRPr/>
            </a:pPr>
            <a:r>
              <a:rPr lang="en-US" dirty="0"/>
              <a:t>The proposed SSIP is to be developed in 2 phases and then implemented in a third phase that occur over the new APR reporting period of 2015-2020</a:t>
            </a:r>
          </a:p>
          <a:p>
            <a:pPr lvl="1">
              <a:defRPr/>
            </a:pPr>
            <a:endParaRPr lang="en-US" dirty="0" smtClean="0"/>
          </a:p>
          <a:p>
            <a:pPr lvl="1">
              <a:buFont typeface="Arial" pitchFamily="34" charset="0"/>
              <a:buChar char="•"/>
              <a:defRPr/>
            </a:pPr>
            <a:r>
              <a:rPr lang="en-US" dirty="0" smtClean="0"/>
              <a:t>Phase 1—April, 2015</a:t>
            </a:r>
          </a:p>
          <a:p>
            <a:pPr lvl="1">
              <a:buFont typeface="Arial" pitchFamily="34" charset="0"/>
              <a:buChar char="•"/>
              <a:defRPr/>
            </a:pPr>
            <a:r>
              <a:rPr lang="en-US" dirty="0" smtClean="0"/>
              <a:t>Phase 2—February, 2016</a:t>
            </a:r>
          </a:p>
          <a:p>
            <a:pPr lvl="1">
              <a:buFont typeface="Arial" pitchFamily="34" charset="0"/>
              <a:buChar char="•"/>
              <a:defRPr/>
            </a:pPr>
            <a:r>
              <a:rPr lang="en-US" dirty="0" smtClean="0"/>
              <a:t>Phase 3—February, 2017 through February, 2020</a:t>
            </a:r>
          </a:p>
          <a:p>
            <a:pPr lvl="1">
              <a:buFont typeface="Arial" pitchFamily="34" charset="0"/>
              <a:buChar char="•"/>
              <a:defRPr/>
            </a:pPr>
            <a:endParaRPr lang="en-US" dirty="0" smtClean="0"/>
          </a:p>
          <a:p>
            <a:pPr defTabSz="914303">
              <a:defRPr/>
            </a:pPr>
            <a:r>
              <a:rPr lang="en-US" dirty="0"/>
              <a:t>Data Analyses: In order to improve results, States must assess the capacity of their current infrastructure systems and their ability to enhance this infrastructure to increase the capacity of EIS programs and providers to implement, scale up, and sustain evidence-based practices that will result in improved outcomes for infants and toddlers with disabilities and their families.  The data and infrastructure analysis should use multiple data sources, including SPP/APR indicators and 618 State-reported data, to identify systemic approaches that will lead to improved results for infants and toddlers with disabilities and their families across key measures:  early childhood outcomes and family involvement.</a:t>
            </a:r>
            <a:endParaRPr lang="en-US" dirty="0" smtClean="0"/>
          </a:p>
          <a:p>
            <a:pPr>
              <a:defRPr/>
            </a:pPr>
            <a:endParaRPr lang="en-US" dirty="0" smtClean="0"/>
          </a:p>
          <a:p>
            <a:pPr marL="0" lvl="1" defTabSz="914303">
              <a:defRPr/>
            </a:pPr>
            <a:r>
              <a:rPr lang="en-US" dirty="0"/>
              <a:t>Identification of the Focus for Improvement:   A description of improvement strategies on which the State will focus that will lead to a measurable child-based result.  The State must include in the description how the data analysis led to the identification of the area on which the State will focus.  The State must demonstrate how addressing this area of focus for improvement will build the capacity of EIS programs and providers and supports to improve the identified result for infants and toddlers and their families with disabilities.  (For example, the State might be working to improve the validity and representativeness of their data on early childhood outcomes and family involvement.) </a:t>
            </a:r>
          </a:p>
          <a:p>
            <a:endParaRPr lang="en-US" dirty="0" smtClean="0"/>
          </a:p>
          <a:p>
            <a:pPr lvl="0" eaLnBrk="1" hangingPunct="1"/>
            <a:r>
              <a:rPr lang="en-US" dirty="0"/>
              <a:t>Infrastructure to Support Improvement and Build Capacity:  A description of how the State analyzed the capacity of its current system to support improvement and build capacity in EIS programs and providers to implement, scale up, and sustain evidence-based practices to improve results for infants and toddlers with disabilities and their families, and the results of this analysis.  State system components include:  governance, fiscal, quality standards, professional development, data, technical assistance, and accountability.</a:t>
            </a:r>
            <a:endParaRPr lang="en-US" dirty="0" smtClean="0"/>
          </a:p>
          <a:p>
            <a:pPr lvl="0" eaLnBrk="1" hangingPunct="1"/>
            <a:endParaRPr lang="en-US" dirty="0" smtClean="0"/>
          </a:p>
          <a:p>
            <a:pPr lvl="0" eaLnBrk="1" hangingPunct="1"/>
            <a:r>
              <a:rPr lang="en-US" dirty="0" smtClean="0"/>
              <a:t>The description must include</a:t>
            </a:r>
            <a:r>
              <a:rPr lang="en-US" sz="2400" dirty="0"/>
              <a:t>:</a:t>
            </a:r>
          </a:p>
          <a:p>
            <a:pPr marL="1085735" lvl="2" indent="-171432">
              <a:buFont typeface="Arial" pitchFamily="34" charset="0"/>
              <a:buChar char="•"/>
            </a:pPr>
            <a:r>
              <a:rPr lang="en-US" dirty="0" smtClean="0"/>
              <a:t>strengths of system</a:t>
            </a:r>
          </a:p>
          <a:p>
            <a:pPr marL="1085735" lvl="2" indent="-171432">
              <a:buFont typeface="Arial" pitchFamily="34" charset="0"/>
              <a:buChar char="•"/>
            </a:pPr>
            <a:r>
              <a:rPr lang="en-US" dirty="0" smtClean="0"/>
              <a:t>how components of system are coordinated</a:t>
            </a:r>
          </a:p>
          <a:p>
            <a:pPr marL="1085735" lvl="2" indent="-171432">
              <a:buFont typeface="Arial" pitchFamily="34" charset="0"/>
              <a:buChar char="•"/>
            </a:pPr>
            <a:r>
              <a:rPr lang="en-US" dirty="0" smtClean="0"/>
              <a:t>areas for improvement within and across components of the system</a:t>
            </a:r>
          </a:p>
          <a:p>
            <a:pPr marL="1085735" lvl="2" indent="-171432">
              <a:buFont typeface="Arial" pitchFamily="34" charset="0"/>
              <a:buChar char="•"/>
            </a:pPr>
            <a:r>
              <a:rPr lang="en-US" dirty="0"/>
              <a:t>an analysis of initiatives in State, including initiatives in general education and other areas beyond special education, which can have an impact on children and youth with disabilities </a:t>
            </a:r>
          </a:p>
          <a:p>
            <a:pPr marL="1085735" lvl="2" indent="-171432">
              <a:buFont typeface="Arial" pitchFamily="34" charset="0"/>
              <a:buChar char="•"/>
            </a:pPr>
            <a:r>
              <a:rPr lang="en-US" dirty="0"/>
              <a:t>how decisions are made within State system and representatives (e.g., agencies, positions, individuals) that must be involved in planning for systematic improvements in the State system</a:t>
            </a:r>
          </a:p>
          <a:p>
            <a:endParaRPr lang="en-US" dirty="0" smtClean="0"/>
          </a:p>
          <a:p>
            <a:pPr defTabSz="914303">
              <a:defRPr/>
            </a:pPr>
            <a:r>
              <a:rPr lang="en-US" dirty="0" smtClean="0"/>
              <a:t>Theory of Action: </a:t>
            </a:r>
            <a:r>
              <a:rPr lang="en-US" dirty="0"/>
              <a:t>Based on the data analysis and infrastructure analysis, the State must describe the general improvement strategies that will need to be carried out and the outcomes that will need to be met to achieve the State-identified, measurable improvement in results for infants and toddlers and their families with disabilities.  The State must include in the description the changes in the State system, and EIS program and provider practices, that must occur to achieve the State-identified, measurable improvement in results for infants and toddlers with disabilities and their families.  States should consider developing a logic model that shows the relationship between the activities and the outcomes that the State expects to achieve over a multi-year period.</a:t>
            </a:r>
            <a:endParaRPr lang="en-US" dirty="0" smtClean="0"/>
          </a:p>
          <a:p>
            <a:endParaRPr lang="en-US" dirty="0" smtClean="0"/>
          </a:p>
          <a:p>
            <a:pPr defTabSz="914303">
              <a:defRPr/>
            </a:pPr>
            <a:r>
              <a:rPr lang="en-US" dirty="0"/>
              <a:t>Evaluation Plan:  A description of how the State will evaluate the implementation of its SSIP.  The plan must include the methods that will be used to collect and analyze data related to specific activities and outcomes of the SSIP.  The description must also include how the State will use the results of the evaluation to examine the effectiveness of the implementation of the plan and the progress toward achieving intended outcomes, and make modifications to the SSIP as necessary.</a:t>
            </a:r>
            <a:endParaRPr lang="en-US" dirty="0" smtClean="0"/>
          </a:p>
          <a:p>
            <a:endParaRPr lang="en-US" dirty="0"/>
          </a:p>
        </p:txBody>
      </p:sp>
      <p:sp>
        <p:nvSpPr>
          <p:cNvPr id="4" name="Slide Number Placeholder 3"/>
          <p:cNvSpPr>
            <a:spLocks noGrp="1"/>
          </p:cNvSpPr>
          <p:nvPr>
            <p:ph type="sldNum" sz="quarter" idx="10"/>
          </p:nvPr>
        </p:nvSpPr>
        <p:spPr/>
        <p:txBody>
          <a:bodyPr/>
          <a:lstStyle/>
          <a:p>
            <a:fld id="{96595563-FAB9-4C2F-A958-54835667E409}" type="slidenum">
              <a:rPr lang="en-US" smtClean="0"/>
              <a:pPr/>
              <a:t>5</a:t>
            </a:fld>
            <a:endParaRPr lang="en-US" dirty="0"/>
          </a:p>
        </p:txBody>
      </p:sp>
    </p:spTree>
    <p:extLst>
      <p:ext uri="{BB962C8B-B14F-4D97-AF65-F5344CB8AC3E}">
        <p14:creationId xmlns:p14="http://schemas.microsoft.com/office/powerpoint/2010/main" val="1907238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solidFill>
                <a:srgbClr val="FF0000"/>
              </a:solidFill>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CA684EBE-BE15-4E36-B991-4F4AC55F80BB}" type="slidenum">
              <a:rPr lang="en-US" altLang="en-US" smtClean="0"/>
              <a:pPr eaLnBrk="1" fontAlgn="base" hangingPunct="1">
                <a:spcBef>
                  <a:spcPct val="0"/>
                </a:spcBef>
                <a:spcAft>
                  <a:spcPct val="0"/>
                </a:spcAft>
              </a:pPr>
              <a:t>6</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solidFill>
                  <a:srgbClr val="FF0000"/>
                </a:solidFill>
              </a:rPr>
              <a:t>Reiterate that data analysis and infrastructure analysis go together!</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627AFA70-1D45-4C18-BE9A-0A315233A24B}" type="slidenum">
              <a:rPr lang="en-US" altLang="en-US" smtClean="0"/>
              <a:pPr eaLnBrk="1" fontAlgn="base" hangingPunct="1">
                <a:spcBef>
                  <a:spcPct val="0"/>
                </a:spcBef>
                <a:spcAft>
                  <a:spcPct val="0"/>
                </a:spcAft>
              </a:pPr>
              <a:t>7</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Abby </a:t>
            </a:r>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9</a:t>
            </a:fld>
            <a:endParaRPr lang="en-US"/>
          </a:p>
        </p:txBody>
      </p:sp>
    </p:spTree>
    <p:extLst>
      <p:ext uri="{BB962C8B-B14F-4D97-AF65-F5344CB8AC3E}">
        <p14:creationId xmlns:p14="http://schemas.microsoft.com/office/powerpoint/2010/main" val="133057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Fairly</a:t>
            </a:r>
            <a:r>
              <a:rPr lang="en-US" baseline="0" dirty="0" smtClean="0"/>
              <a:t> steady over the last several years.  Only a few changes as some states re-assess their approach and change.</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422E3482-1AC4-4480-8E1D-0AB2BCEB3E2D}" type="slidenum">
              <a:rPr lang="en-US" smtClean="0"/>
              <a:pPr>
                <a:defRPr/>
              </a:pPr>
              <a:t>12</a:t>
            </a:fld>
            <a:endParaRPr lang="en-US"/>
          </a:p>
        </p:txBody>
      </p:sp>
    </p:spTree>
    <p:extLst>
      <p:ext uri="{BB962C8B-B14F-4D97-AF65-F5344CB8AC3E}">
        <p14:creationId xmlns:p14="http://schemas.microsoft.com/office/powerpoint/2010/main" val="735382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were concerned</a:t>
            </a:r>
            <a:r>
              <a:rPr lang="en-US" baseline="0" dirty="0" smtClean="0"/>
              <a:t> 5 years ago when we started computing national numbers about the number of states with questionable child outcomes data and the impact of the data from those states on the national numbers. </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13</a:t>
            </a:fld>
            <a:endParaRPr lang="en-US" dirty="0"/>
          </a:p>
        </p:txBody>
      </p:sp>
    </p:spTree>
    <p:extLst>
      <p:ext uri="{BB962C8B-B14F-4D97-AF65-F5344CB8AC3E}">
        <p14:creationId xmlns:p14="http://schemas.microsoft.com/office/powerpoint/2010/main" val="4134229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Minimum</a:t>
            </a:r>
            <a:r>
              <a:rPr lang="en-US" baseline="0" dirty="0" smtClean="0"/>
              <a:t> expectations of quality at this point.  Low amounts of missing data and within reasonably expected patterns for ‘a’ and ‘e’</a:t>
            </a:r>
          </a:p>
          <a:p>
            <a:endParaRPr lang="en-US" baseline="0" dirty="0" smtClean="0"/>
          </a:p>
          <a:p>
            <a:r>
              <a:rPr lang="en-US" baseline="0" dirty="0" smtClean="0"/>
              <a:t>Remember:  Part C is all </a:t>
            </a:r>
            <a:r>
              <a:rPr lang="en-US" baseline="0" dirty="0" err="1" smtClean="0"/>
              <a:t>exiters</a:t>
            </a:r>
            <a:r>
              <a:rPr lang="en-US" baseline="0" dirty="0" smtClean="0"/>
              <a:t>, so we expect a higher %.  619 is of child count, so we expect a lower %.  This is the national data we have to work from.  Within a state, it is best to have the actual number of children exiting with at least 6 </a:t>
            </a:r>
            <a:r>
              <a:rPr lang="en-US" baseline="0" dirty="0" err="1" smtClean="0"/>
              <a:t>mo</a:t>
            </a:r>
            <a:r>
              <a:rPr lang="en-US" baseline="0" dirty="0" smtClean="0"/>
              <a:t> of service to calculate the actual % of missing data.</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14</a:t>
            </a:fld>
            <a:endParaRPr lang="en-US" dirty="0"/>
          </a:p>
        </p:txBody>
      </p:sp>
    </p:spTree>
    <p:extLst>
      <p:ext uri="{BB962C8B-B14F-4D97-AF65-F5344CB8AC3E}">
        <p14:creationId xmlns:p14="http://schemas.microsoft.com/office/powerpoint/2010/main" val="4062498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Minimum</a:t>
            </a:r>
            <a:r>
              <a:rPr lang="en-US" baseline="0" dirty="0" smtClean="0"/>
              <a:t> expectations of quality at this point.  Low amounts of missing data and within reasonably expected patterns for ‘a’ and ‘e’</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15</a:t>
            </a:fld>
            <a:endParaRPr lang="en-US" dirty="0"/>
          </a:p>
        </p:txBody>
      </p:sp>
    </p:spTree>
    <p:extLst>
      <p:ext uri="{BB962C8B-B14F-4D97-AF65-F5344CB8AC3E}">
        <p14:creationId xmlns:p14="http://schemas.microsoft.com/office/powerpoint/2010/main" val="406249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0"/>
            <a:ext cx="8763000" cy="685800"/>
          </a:xfrm>
        </p:spPr>
        <p:txBody>
          <a:bodyPr/>
          <a:lstStyle/>
          <a:p>
            <a:r>
              <a:rPr lang="en-US" smtClean="0"/>
              <a:t>Click to edit Master title style</a:t>
            </a:r>
            <a:endParaRPr lang="en-US"/>
          </a:p>
        </p:txBody>
      </p:sp>
      <p:sp>
        <p:nvSpPr>
          <p:cNvPr id="3" name="Subtitle 2"/>
          <p:cNvSpPr>
            <a:spLocks noGrp="1"/>
          </p:cNvSpPr>
          <p:nvPr>
            <p:ph type="subTitle" idx="1"/>
          </p:nvPr>
        </p:nvSpPr>
        <p:spPr>
          <a:xfrm>
            <a:off x="228600" y="990598"/>
            <a:ext cx="8763000" cy="533400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039BF9B7-689C-EC44-85BB-781DEF006AB5}" type="slidenum">
              <a:rPr lang="en-US"/>
              <a:pPr>
                <a:defRPr/>
              </a:pPr>
              <a:t>‹#›</a:t>
            </a:fld>
            <a:endParaRPr lang="en-US"/>
          </a:p>
        </p:txBody>
      </p:sp>
    </p:spTree>
    <p:extLst>
      <p:ext uri="{BB962C8B-B14F-4D97-AF65-F5344CB8AC3E}">
        <p14:creationId xmlns:p14="http://schemas.microsoft.com/office/powerpoint/2010/main" val="3604592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 y="4038600"/>
            <a:ext cx="88392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52400" y="152400"/>
            <a:ext cx="8839200" cy="3733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52400" y="4953000"/>
            <a:ext cx="8839200" cy="17526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1334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87617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AB268D0E-8075-9746-99AF-58F28B56088B}" type="slidenum">
              <a:rPr lang="en-US"/>
              <a:pPr>
                <a:defRPr/>
              </a:pPr>
              <a:t>‹#›</a:t>
            </a:fld>
            <a:endParaRPr lang="en-US"/>
          </a:p>
        </p:txBody>
      </p:sp>
    </p:spTree>
    <p:extLst>
      <p:ext uri="{BB962C8B-B14F-4D97-AF65-F5344CB8AC3E}">
        <p14:creationId xmlns:p14="http://schemas.microsoft.com/office/powerpoint/2010/main" val="381564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0"/>
            <a:ext cx="8763000" cy="685800"/>
          </a:xfrm>
        </p:spPr>
        <p:txBody>
          <a:bodyPr/>
          <a:lstStyle>
            <a:lvl1pPr algn="ctr">
              <a:defRPr sz="32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3505200"/>
            <a:ext cx="8763000" cy="533400"/>
          </a:xfrm>
        </p:spPr>
        <p:txBody>
          <a:bodyPr/>
          <a:lstStyle>
            <a:lvl1pPr marL="0" indent="0" algn="ctr">
              <a:buNone/>
              <a:defRPr sz="20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F442E309-CD4D-B546-858A-ADC96E5EE591}" type="slidenum">
              <a:rPr lang="en-US"/>
              <a:pPr>
                <a:defRPr/>
              </a:pPr>
              <a:t>‹#›</a:t>
            </a:fld>
            <a:endParaRPr lang="en-US"/>
          </a:p>
        </p:txBody>
      </p:sp>
    </p:spTree>
    <p:extLst>
      <p:ext uri="{BB962C8B-B14F-4D97-AF65-F5344CB8AC3E}">
        <p14:creationId xmlns:p14="http://schemas.microsoft.com/office/powerpoint/2010/main" val="1889819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90600"/>
            <a:ext cx="42672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43434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D62A7FBC-1EA9-1B4F-B2BD-AE682071CD69}" type="slidenum">
              <a:rPr lang="en-US"/>
              <a:pPr>
                <a:defRPr/>
              </a:pPr>
              <a:t>‹#›</a:t>
            </a:fld>
            <a:endParaRPr lang="en-US"/>
          </a:p>
        </p:txBody>
      </p:sp>
    </p:spTree>
    <p:extLst>
      <p:ext uri="{BB962C8B-B14F-4D97-AF65-F5344CB8AC3E}">
        <p14:creationId xmlns:p14="http://schemas.microsoft.com/office/powerpoint/2010/main" val="1096230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990599"/>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1752599"/>
            <a:ext cx="4267200" cy="45720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24400" y="1752598"/>
            <a:ext cx="4267200" cy="45720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2"/>
          <p:cNvSpPr>
            <a:spLocks noGrp="1"/>
          </p:cNvSpPr>
          <p:nvPr>
            <p:ph type="body" idx="11"/>
          </p:nvPr>
        </p:nvSpPr>
        <p:spPr>
          <a:xfrm>
            <a:off x="4724400" y="990600"/>
            <a:ext cx="4267200" cy="639762"/>
          </a:xfrm>
          <a:gradFill flip="none" rotWithShape="1">
            <a:gsLst>
              <a:gs pos="0">
                <a:schemeClr val="bg2">
                  <a:lumMod val="10000"/>
                </a:schemeClr>
              </a:gs>
              <a:gs pos="100000">
                <a:schemeClr val="tx2"/>
              </a:gs>
            </a:gsLst>
            <a:lin ang="5400000" scaled="0"/>
            <a:tileRect/>
          </a:gradFill>
          <a:ln>
            <a:solidFill>
              <a:schemeClr val="tx2"/>
            </a:solidFill>
          </a:ln>
          <a:effectLst>
            <a:outerShdw dist="38100" dir="2700000" algn="tl" rotWithShape="0">
              <a:schemeClr val="bg2"/>
            </a:outerShdw>
          </a:effectLst>
        </p:spPr>
        <p:txBody>
          <a:bodyPr anchor="ctr"/>
          <a:lstStyle>
            <a:lvl1pPr marL="0" indent="0" algn="ctr">
              <a:buNone/>
              <a:defRPr sz="2000" b="1" i="1">
                <a:solidFill>
                  <a:schemeClr val="bg2"/>
                </a:solidFill>
                <a:effectLst>
                  <a:outerShdw dist="50800" dir="2700000" algn="tl" rotWithShape="0">
                    <a:schemeClr val="bg2">
                      <a:lumMod val="10000"/>
                    </a:scheme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01666677-785C-E044-BDDF-348B989260EE}" type="slidenum">
              <a:rPr lang="en-US"/>
              <a:pPr>
                <a:defRPr/>
              </a:pPr>
              <a:t>‹#›</a:t>
            </a:fld>
            <a:endParaRPr lang="en-US"/>
          </a:p>
        </p:txBody>
      </p:sp>
    </p:spTree>
    <p:extLst>
      <p:ext uri="{BB962C8B-B14F-4D97-AF65-F5344CB8AC3E}">
        <p14:creationId xmlns:p14="http://schemas.microsoft.com/office/powerpoint/2010/main" val="352095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6C02787E-54BF-6C4D-9EA0-361C2B8DD9E1}" type="slidenum">
              <a:rPr lang="en-US"/>
              <a:pPr>
                <a:defRPr/>
              </a:pPr>
              <a:t>‹#›</a:t>
            </a:fld>
            <a:endParaRPr lang="en-US"/>
          </a:p>
        </p:txBody>
      </p:sp>
    </p:spTree>
    <p:extLst>
      <p:ext uri="{BB962C8B-B14F-4D97-AF65-F5344CB8AC3E}">
        <p14:creationId xmlns:p14="http://schemas.microsoft.com/office/powerpoint/2010/main" val="4253251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1CBF37B6-674E-D547-83D9-265D13403A95}" type="slidenum">
              <a:rPr lang="en-US"/>
              <a:pPr>
                <a:defRPr/>
              </a:pPr>
              <a:t>‹#›</a:t>
            </a:fld>
            <a:endParaRPr lang="en-US"/>
          </a:p>
        </p:txBody>
      </p:sp>
    </p:spTree>
    <p:extLst>
      <p:ext uri="{BB962C8B-B14F-4D97-AF65-F5344CB8AC3E}">
        <p14:creationId xmlns:p14="http://schemas.microsoft.com/office/powerpoint/2010/main" val="287657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lstStyle>
            <a:lvl1pPr algn="ctr">
              <a:defRPr sz="3200" b="0"/>
            </a:lvl1pPr>
          </a:lstStyle>
          <a:p>
            <a:r>
              <a:rPr lang="en-US" dirty="0" smtClean="0"/>
              <a:t>Click to edit Master title style</a:t>
            </a:r>
            <a:endParaRPr lang="en-US" dirty="0"/>
          </a:p>
        </p:txBody>
      </p:sp>
      <p:sp>
        <p:nvSpPr>
          <p:cNvPr id="3" name="Content Placeholder 2"/>
          <p:cNvSpPr>
            <a:spLocks noGrp="1"/>
          </p:cNvSpPr>
          <p:nvPr>
            <p:ph idx="1"/>
          </p:nvPr>
        </p:nvSpPr>
        <p:spPr>
          <a:xfrm>
            <a:off x="3581400" y="990600"/>
            <a:ext cx="541655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234950" y="990600"/>
            <a:ext cx="3236913" cy="5334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6CAFC370-C74C-2843-AB53-107270737FBA}" type="slidenum">
              <a:rPr lang="en-US"/>
              <a:pPr>
                <a:defRPr/>
              </a:pPr>
              <a:t>‹#›</a:t>
            </a:fld>
            <a:endParaRPr lang="en-US"/>
          </a:p>
        </p:txBody>
      </p:sp>
    </p:spTree>
    <p:extLst>
      <p:ext uri="{BB962C8B-B14F-4D97-AF65-F5344CB8AC3E}">
        <p14:creationId xmlns:p14="http://schemas.microsoft.com/office/powerpoint/2010/main" val="322769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4114800"/>
            <a:ext cx="8763000" cy="762000"/>
          </a:xfrm>
        </p:spPr>
        <p:txBody>
          <a:bodyPr/>
          <a:lstStyle>
            <a:lvl1pPr algn="l">
              <a:defRPr sz="32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228600" y="152400"/>
            <a:ext cx="8763000" cy="3810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28600" y="5029200"/>
            <a:ext cx="8763000" cy="1295400"/>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0E6A2D8-7D1A-A445-8A7F-465B8A706C44}" type="slidenum">
              <a:rPr lang="en-US"/>
              <a:pPr>
                <a:defRPr/>
              </a:pPr>
              <a:t>‹#›</a:t>
            </a:fld>
            <a:endParaRPr lang="en-US"/>
          </a:p>
        </p:txBody>
      </p:sp>
    </p:spTree>
    <p:extLst>
      <p:ext uri="{BB962C8B-B14F-4D97-AF65-F5344CB8AC3E}">
        <p14:creationId xmlns:p14="http://schemas.microsoft.com/office/powerpoint/2010/main" val="177397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763000" cy="6858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027" name="Text Placeholder 2"/>
          <p:cNvSpPr>
            <a:spLocks noGrp="1"/>
          </p:cNvSpPr>
          <p:nvPr>
            <p:ph type="body" idx="1"/>
          </p:nvPr>
        </p:nvSpPr>
        <p:spPr bwMode="auto">
          <a:xfrm>
            <a:off x="228600" y="990600"/>
            <a:ext cx="8763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28600" y="6400800"/>
            <a:ext cx="1600200" cy="365125"/>
          </a:xfrm>
          <a:prstGeom prst="rect">
            <a:avLst/>
          </a:prstGeom>
        </p:spPr>
        <p:txBody>
          <a:bodyPr vert="horz" wrap="square" lIns="91440" tIns="45720" rIns="91440" bIns="45720" numCol="1" anchor="ctr" anchorCtr="0" compatLnSpc="1">
            <a:prstTxWarp prst="textNoShape">
              <a:avLst/>
            </a:prstTxWarp>
          </a:bodyPr>
          <a:lstStyle>
            <a:lvl1pPr algn="l">
              <a:defRPr sz="1200">
                <a:solidFill>
                  <a:srgbClr val="898989"/>
                </a:solidFill>
              </a:defRPr>
            </a:lvl1pPr>
          </a:lstStyle>
          <a:p>
            <a:pPr>
              <a:defRPr/>
            </a:pPr>
            <a:fld id="{93F68DD1-A5D0-7B41-8331-CDD6C0C8CC23}" type="slidenum">
              <a:rPr lang="en-US" smtClean="0"/>
              <a:pPr>
                <a:defRPr/>
              </a:pPr>
              <a:t>‹#›</a:t>
            </a:fld>
            <a:endParaRPr lang="en-US"/>
          </a:p>
        </p:txBody>
      </p:sp>
      <p:pic>
        <p:nvPicPr>
          <p:cNvPr id="1029" name="Picture 4" descr="ectacenterlogo-2013-wordmark-notext.png"/>
          <p:cNvPicPr>
            <a:picLocks noChangeAspect="1"/>
          </p:cNvPicPr>
          <p:nvPr userDrawn="1"/>
        </p:nvPicPr>
        <p:blipFill>
          <a:blip r:embed="rId12" cstate="email">
            <a:extLst>
              <a:ext uri="{28A0092B-C50C-407E-A947-70E740481C1C}">
                <a14:useLocalDpi xmlns:a14="http://schemas.microsoft.com/office/drawing/2010/main" val="0"/>
              </a:ext>
            </a:extLst>
          </a:blip>
          <a:srcRect/>
          <a:stretch>
            <a:fillRect/>
          </a:stretch>
        </p:blipFill>
        <p:spPr bwMode="auto">
          <a:xfrm>
            <a:off x="6781800" y="6400800"/>
            <a:ext cx="2286000" cy="383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03" r:id="rId1"/>
    <p:sldLayoutId id="2147485004" r:id="rId2"/>
    <p:sldLayoutId id="2147485005" r:id="rId3"/>
    <p:sldLayoutId id="2147485006" r:id="rId4"/>
    <p:sldLayoutId id="2147485007" r:id="rId5"/>
    <p:sldLayoutId id="2147485008" r:id="rId6"/>
    <p:sldLayoutId id="2147485009" r:id="rId7"/>
    <p:sldLayoutId id="2147485010" r:id="rId8"/>
    <p:sldLayoutId id="2147485011" r:id="rId9"/>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763000" cy="762000"/>
          </a:xfrm>
          <a:prstGeom prst="rect">
            <a:avLst/>
          </a:prstGeom>
        </p:spPr>
        <p:txBody>
          <a:bodyPr vert="horz" lIns="91440" tIns="45720" rIns="91440" bIns="45720" rtlCol="0" anchor="t" anchorCtr="0">
            <a:normAutofit/>
          </a:bodyPr>
          <a:lstStyle/>
          <a:p>
            <a:r>
              <a:rPr lang="en-US" dirty="0" smtClean="0"/>
              <a:t>Click to edit Master title style</a:t>
            </a:r>
            <a:endParaRPr lang="en-US" dirty="0"/>
          </a:p>
        </p:txBody>
      </p:sp>
      <p:sp>
        <p:nvSpPr>
          <p:cNvPr id="11267" name="Text Placeholder 2"/>
          <p:cNvSpPr>
            <a:spLocks noGrp="1"/>
          </p:cNvSpPr>
          <p:nvPr>
            <p:ph type="body" idx="1"/>
          </p:nvPr>
        </p:nvSpPr>
        <p:spPr bwMode="auto">
          <a:xfrm>
            <a:off x="228600" y="1143000"/>
            <a:ext cx="87630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5012" r:id="rId1"/>
    <p:sldLayoutId id="2147485013" r:id="rId2"/>
  </p:sldLayoutIdLst>
  <p:hf hdr="0" dt="0"/>
  <p:txStyles>
    <p:title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hyperlink" Target="http://ectacenter.org/webinars.asp#y2014ssip"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ctacenter.org/eco/pages/fed_req.as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6200" y="-76200"/>
            <a:ext cx="9296400" cy="914400"/>
          </a:xfrm>
          <a:prstGeom prst="rect">
            <a:avLst/>
          </a:prstGeom>
          <a:gradFill>
            <a:gsLst>
              <a:gs pos="75000">
                <a:schemeClr val="bg2">
                  <a:lumMod val="50000"/>
                </a:schemeClr>
              </a:gs>
              <a:gs pos="0">
                <a:schemeClr val="bg2">
                  <a:lumMod val="50000"/>
                  <a:alpha val="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4340" name="Picture 4" descr="ectalogo-template-large.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65088"/>
            <a:ext cx="4648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8" descr="ta-and-d-template.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53200" y="5791200"/>
            <a:ext cx="2487613"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228600" y="1219200"/>
            <a:ext cx="8763000" cy="1676400"/>
          </a:xfrm>
        </p:spPr>
        <p:txBody>
          <a:bodyPr anchor="ctr">
            <a:noAutofit/>
          </a:bodyPr>
          <a:lstStyle/>
          <a:p>
            <a:pPr>
              <a:defRPr/>
            </a:pPr>
            <a:r>
              <a:rPr lang="en-US" sz="3400" dirty="0" smtClean="0"/>
              <a:t>High Quality Child Outcomes Data in Early Childhood:  More Important than Ever</a:t>
            </a:r>
            <a:endParaRPr lang="en-US" sz="3400" dirty="0"/>
          </a:p>
        </p:txBody>
      </p:sp>
      <p:sp>
        <p:nvSpPr>
          <p:cNvPr id="9" name="Title 1"/>
          <p:cNvSpPr txBox="1">
            <a:spLocks/>
          </p:cNvSpPr>
          <p:nvPr/>
        </p:nvSpPr>
        <p:spPr>
          <a:xfrm>
            <a:off x="533400" y="3352800"/>
            <a:ext cx="8382000" cy="685800"/>
          </a:xfrm>
          <a:prstGeom prst="rect">
            <a:avLst/>
          </a:prstGeom>
        </p:spPr>
        <p:txBody>
          <a:bodyPr anchor="ct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pPr algn="l">
              <a:defRPr/>
            </a:pPr>
            <a:endParaRPr lang="en-US" sz="2400" b="1" dirty="0" smtClean="0"/>
          </a:p>
          <a:p>
            <a:pPr algn="l">
              <a:defRPr/>
            </a:pPr>
            <a:r>
              <a:rPr lang="en-US" sz="2400" b="1" dirty="0" smtClean="0"/>
              <a:t>Kathleen </a:t>
            </a:r>
            <a:r>
              <a:rPr lang="en-US" sz="2400" b="1" dirty="0"/>
              <a:t>Hebbeler, </a:t>
            </a:r>
            <a:r>
              <a:rPr lang="en-US" sz="1800" dirty="0"/>
              <a:t>SRI </a:t>
            </a:r>
            <a:r>
              <a:rPr lang="en-US" sz="1800" dirty="0" smtClean="0"/>
              <a:t>International </a:t>
            </a:r>
          </a:p>
          <a:p>
            <a:pPr algn="l">
              <a:defRPr/>
            </a:pPr>
            <a:r>
              <a:rPr lang="en-US" sz="2400" b="1" dirty="0" smtClean="0"/>
              <a:t>Christina </a:t>
            </a:r>
            <a:r>
              <a:rPr lang="en-US" sz="2400" b="1" dirty="0"/>
              <a:t>Kasprzak,</a:t>
            </a:r>
            <a:r>
              <a:rPr lang="en-US" sz="2400" dirty="0"/>
              <a:t> </a:t>
            </a:r>
            <a:r>
              <a:rPr lang="en-US" sz="1800" dirty="0"/>
              <a:t>Frank Porter Graham Child Development </a:t>
            </a:r>
            <a:r>
              <a:rPr lang="en-US" sz="1800" dirty="0" smtClean="0"/>
              <a:t>Center </a:t>
            </a:r>
          </a:p>
          <a:p>
            <a:pPr algn="l">
              <a:defRPr/>
            </a:pPr>
            <a:r>
              <a:rPr lang="en-US" sz="2400" b="1" dirty="0" smtClean="0"/>
              <a:t>Lynne </a:t>
            </a:r>
            <a:r>
              <a:rPr lang="en-US" sz="2400" b="1" dirty="0"/>
              <a:t>Kahn,</a:t>
            </a:r>
            <a:r>
              <a:rPr lang="en-US" sz="2400" dirty="0"/>
              <a:t> </a:t>
            </a:r>
            <a:r>
              <a:rPr lang="en-US" sz="1800" dirty="0"/>
              <a:t>Frank Porter Graham Child Development </a:t>
            </a:r>
            <a:r>
              <a:rPr lang="en-US" sz="1800" dirty="0" smtClean="0"/>
              <a:t>Center</a:t>
            </a:r>
          </a:p>
        </p:txBody>
      </p:sp>
      <p:sp>
        <p:nvSpPr>
          <p:cNvPr id="10" name="Title 1"/>
          <p:cNvSpPr txBox="1">
            <a:spLocks/>
          </p:cNvSpPr>
          <p:nvPr/>
        </p:nvSpPr>
        <p:spPr>
          <a:xfrm>
            <a:off x="-304800" y="4953000"/>
            <a:ext cx="8763000" cy="1905000"/>
          </a:xfrm>
          <a:prstGeom prst="rect">
            <a:avLst/>
          </a:prstGeom>
        </p:spPr>
        <p:txBody>
          <a:bodyPr anchor="ctr"/>
          <a:lstStyle>
            <a:lvl1pPr algn="ctr" defTabSz="457200" rtl="0" eaLnBrk="0" fontAlgn="base" hangingPunct="0">
              <a:spcBef>
                <a:spcPct val="0"/>
              </a:spcBef>
              <a:spcAft>
                <a:spcPct val="0"/>
              </a:spcAft>
              <a:defRPr sz="3200" kern="1200">
                <a:solidFill>
                  <a:schemeClr val="tx2"/>
                </a:solidFill>
                <a:effectLst>
                  <a:outerShdw dist="25400" dir="2400000" algn="tl" rotWithShape="0">
                    <a:schemeClr val="bg2"/>
                  </a:outerShdw>
                </a:effectLst>
                <a:latin typeface="Helvetica"/>
                <a:ea typeface="ＭＳ Ｐゴシック" charset="0"/>
                <a:cs typeface="Helvetica"/>
              </a:defRPr>
            </a:lvl1pPr>
            <a:lvl2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2pPr>
            <a:lvl3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3pPr>
            <a:lvl4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4pPr>
            <a:lvl5pPr algn="ctr" defTabSz="457200" rtl="0" eaLnBrk="0" fontAlgn="base" hangingPunct="0">
              <a:spcBef>
                <a:spcPct val="0"/>
              </a:spcBef>
              <a:spcAft>
                <a:spcPct val="0"/>
              </a:spcAft>
              <a:defRPr sz="3200">
                <a:solidFill>
                  <a:schemeClr val="tx2"/>
                </a:solidFill>
                <a:latin typeface="Helvetica" charset="0"/>
                <a:ea typeface="ＭＳ Ｐゴシック" charset="0"/>
                <a:cs typeface="Georgia" pitchFamily="18" charset="0"/>
              </a:defRPr>
            </a:lvl5pPr>
            <a:lvl6pPr marL="457200" algn="ctr" defTabSz="457200" rtl="0" fontAlgn="base">
              <a:spcBef>
                <a:spcPct val="0"/>
              </a:spcBef>
              <a:spcAft>
                <a:spcPct val="0"/>
              </a:spcAft>
              <a:defRPr sz="3200" i="1">
                <a:solidFill>
                  <a:srgbClr val="EF6011"/>
                </a:solidFill>
                <a:latin typeface="Georgia" charset="0"/>
                <a:ea typeface="ＭＳ Ｐゴシック" charset="0"/>
              </a:defRPr>
            </a:lvl6pPr>
            <a:lvl7pPr marL="914400" algn="ctr" defTabSz="457200" rtl="0" fontAlgn="base">
              <a:spcBef>
                <a:spcPct val="0"/>
              </a:spcBef>
              <a:spcAft>
                <a:spcPct val="0"/>
              </a:spcAft>
              <a:defRPr sz="3200" i="1">
                <a:solidFill>
                  <a:srgbClr val="EF6011"/>
                </a:solidFill>
                <a:latin typeface="Georgia" charset="0"/>
                <a:ea typeface="ＭＳ Ｐゴシック" charset="0"/>
              </a:defRPr>
            </a:lvl7pPr>
            <a:lvl8pPr marL="1371600" algn="ctr" defTabSz="457200" rtl="0" fontAlgn="base">
              <a:spcBef>
                <a:spcPct val="0"/>
              </a:spcBef>
              <a:spcAft>
                <a:spcPct val="0"/>
              </a:spcAft>
              <a:defRPr sz="3200" i="1">
                <a:solidFill>
                  <a:srgbClr val="EF6011"/>
                </a:solidFill>
                <a:latin typeface="Georgia" charset="0"/>
                <a:ea typeface="ＭＳ Ｐゴシック" charset="0"/>
              </a:defRPr>
            </a:lvl8pPr>
            <a:lvl9pPr marL="1828800" algn="ctr" defTabSz="457200" rtl="0" fontAlgn="base">
              <a:spcBef>
                <a:spcPct val="0"/>
              </a:spcBef>
              <a:spcAft>
                <a:spcPct val="0"/>
              </a:spcAft>
              <a:defRPr sz="3200" i="1">
                <a:solidFill>
                  <a:srgbClr val="EF6011"/>
                </a:solidFill>
                <a:latin typeface="Georgia" charset="0"/>
                <a:ea typeface="ＭＳ Ｐゴシック" charset="0"/>
              </a:defRPr>
            </a:lvl9pPr>
          </a:lstStyle>
          <a:p>
            <a:pPr>
              <a:defRPr/>
            </a:pPr>
            <a:r>
              <a:rPr lang="en-US" sz="1800" i="1" dirty="0" smtClean="0">
                <a:solidFill>
                  <a:schemeClr val="accent3"/>
                </a:solidFill>
              </a:rPr>
              <a:t>OSEP Project Directors Meeting</a:t>
            </a:r>
          </a:p>
          <a:p>
            <a:pPr>
              <a:defRPr/>
            </a:pPr>
            <a:r>
              <a:rPr lang="en-US" sz="1800" i="1" dirty="0" smtClean="0">
                <a:solidFill>
                  <a:schemeClr val="accent3"/>
                </a:solidFill>
              </a:rPr>
              <a:t>Washington, DC</a:t>
            </a:r>
          </a:p>
          <a:p>
            <a:pPr>
              <a:defRPr/>
            </a:pPr>
            <a:r>
              <a:rPr lang="en-US" sz="1800" i="1" dirty="0" smtClean="0">
                <a:solidFill>
                  <a:schemeClr val="accent3"/>
                </a:solidFill>
              </a:rPr>
              <a:t>July 2014</a:t>
            </a:r>
          </a:p>
          <a:p>
            <a:pPr>
              <a:defRPr/>
            </a:pPr>
            <a:endParaRPr lang="en-US" sz="2400" i="1" dirty="0">
              <a:solidFill>
                <a:schemeClr val="accent3"/>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21660" t="8405" r="22764" b="14617"/>
          <a:stretch/>
        </p:blipFill>
        <p:spPr bwMode="auto">
          <a:xfrm>
            <a:off x="1088711" y="304800"/>
            <a:ext cx="6607489" cy="5719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p:cNvSpPr>
            <a:spLocks noGrp="1"/>
          </p:cNvSpPr>
          <p:nvPr>
            <p:ph idx="1"/>
          </p:nvPr>
        </p:nvSpPr>
        <p:spPr>
          <a:xfrm>
            <a:off x="381000" y="5943600"/>
            <a:ext cx="8229600" cy="650158"/>
          </a:xfrm>
        </p:spPr>
        <p:txBody>
          <a:bodyPr>
            <a:normAutofit fontScale="40000" lnSpcReduction="20000"/>
          </a:bodyPr>
          <a:lstStyle/>
          <a:p>
            <a:pPr marL="0" indent="0">
              <a:buNone/>
            </a:pPr>
            <a:endParaRPr lang="en-US" dirty="0" smtClean="0">
              <a:hlinkClick r:id="rId3"/>
            </a:endParaRPr>
          </a:p>
          <a:p>
            <a:pPr marL="0" indent="0">
              <a:buNone/>
            </a:pPr>
            <a:endParaRPr lang="en-US" dirty="0">
              <a:hlinkClick r:id="rId3"/>
            </a:endParaRPr>
          </a:p>
          <a:p>
            <a:pPr marL="0" indent="0" algn="ctr">
              <a:buNone/>
            </a:pPr>
            <a:r>
              <a:rPr lang="en-US" sz="5900" dirty="0" smtClean="0">
                <a:hlinkClick r:id="rId3"/>
              </a:rPr>
              <a:t>http</a:t>
            </a:r>
            <a:r>
              <a:rPr lang="en-US" sz="5900" dirty="0">
                <a:hlinkClick r:id="rId3"/>
              </a:rPr>
              <a:t>://</a:t>
            </a:r>
            <a:r>
              <a:rPr lang="en-US" sz="5900" dirty="0" smtClean="0">
                <a:hlinkClick r:id="rId3"/>
              </a:rPr>
              <a:t>ectacenter.org/webinars.asp#y2014ssip</a:t>
            </a:r>
            <a:endParaRPr lang="en-US" sz="5900" dirty="0" smtClean="0"/>
          </a:p>
          <a:p>
            <a:endParaRPr lang="en-US" dirty="0"/>
          </a:p>
          <a:p>
            <a:pPr marL="0" indent="0">
              <a:buNone/>
            </a:pPr>
            <a:endParaRPr lang="en-US" dirty="0"/>
          </a:p>
        </p:txBody>
      </p:sp>
      <p:sp>
        <p:nvSpPr>
          <p:cNvPr id="3" name="TextBox 2"/>
          <p:cNvSpPr txBox="1"/>
          <p:nvPr/>
        </p:nvSpPr>
        <p:spPr>
          <a:xfrm rot="20672845">
            <a:off x="685800" y="3429000"/>
            <a:ext cx="4648200" cy="461665"/>
          </a:xfrm>
          <a:prstGeom prst="rect">
            <a:avLst/>
          </a:prstGeom>
          <a:solidFill>
            <a:schemeClr val="accent2">
              <a:lumMod val="20000"/>
              <a:lumOff val="80000"/>
            </a:schemeClr>
          </a:solidFill>
        </p:spPr>
        <p:txBody>
          <a:bodyPr wrap="square" rtlCol="0">
            <a:spAutoFit/>
          </a:bodyPr>
          <a:lstStyle/>
          <a:p>
            <a:r>
              <a:rPr lang="en-US" dirty="0" smtClean="0"/>
              <a:t>Much more information available</a:t>
            </a:r>
            <a:endParaRPr lang="en-US" dirty="0"/>
          </a:p>
        </p:txBody>
      </p:sp>
    </p:spTree>
    <p:extLst>
      <p:ext uri="{BB962C8B-B14F-4D97-AF65-F5344CB8AC3E}">
        <p14:creationId xmlns:p14="http://schemas.microsoft.com/office/powerpoint/2010/main" val="2068424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4000"/>
                    </a14:imgEffect>
                  </a14:imgLayer>
                </a14:imgProps>
              </a:ext>
              <a:ext uri="{28A0092B-C50C-407E-A947-70E740481C1C}">
                <a14:useLocalDpi xmlns:a14="http://schemas.microsoft.com/office/drawing/2010/main" val="0"/>
              </a:ext>
            </a:extLst>
          </a:blip>
          <a:srcRect l="13581" t="336" r="23227" b="9060"/>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838200" y="457200"/>
            <a:ext cx="7467600" cy="5257800"/>
          </a:xfrm>
        </p:spPr>
        <p:txBody>
          <a:bodyPr/>
          <a:lstStyle/>
          <a:p>
            <a:pPr marL="0" indent="0">
              <a:buNone/>
            </a:pPr>
            <a:r>
              <a:rPr lang="en-US" sz="3600" b="1" dirty="0" smtClean="0">
                <a:solidFill>
                  <a:schemeClr val="bg1"/>
                </a:solidFill>
              </a:rPr>
              <a:t>Q:  What do states need to have in place to be able to identify a measurable result, develop and implement a plan to improve the result, and track progress?</a:t>
            </a:r>
          </a:p>
          <a:p>
            <a:pPr marL="0" indent="0">
              <a:buNone/>
            </a:pPr>
            <a:endParaRPr lang="en-US" sz="3200" dirty="0"/>
          </a:p>
          <a:p>
            <a:pPr marL="0" indent="0">
              <a:buNone/>
            </a:pPr>
            <a:r>
              <a:rPr lang="en-US" sz="3600" b="1" dirty="0" smtClean="0">
                <a:solidFill>
                  <a:schemeClr val="bg1"/>
                </a:solidFill>
              </a:rPr>
              <a:t>A:  Valid and reliable data on child outcomes</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11</a:t>
            </a:fld>
            <a:endParaRPr lang="en-US"/>
          </a:p>
        </p:txBody>
      </p:sp>
    </p:spTree>
    <p:extLst>
      <p:ext uri="{BB962C8B-B14F-4D97-AF65-F5344CB8AC3E}">
        <p14:creationId xmlns:p14="http://schemas.microsoft.com/office/powerpoint/2010/main" val="49680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94866B1B-3B64-49AD-B92B-EAD09078B299}" type="slidenum">
              <a:rPr lang="en-US" smtClean="0"/>
              <a:pPr/>
              <a:t>12</a:t>
            </a:fld>
            <a:endParaRPr lang="en-US"/>
          </a:p>
        </p:txBody>
      </p:sp>
      <p:graphicFrame>
        <p:nvGraphicFramePr>
          <p:cNvPr id="1233949" name="Group 29"/>
          <p:cNvGraphicFramePr>
            <a:graphicFrameLocks noGrp="1"/>
          </p:cNvGraphicFramePr>
          <p:nvPr>
            <p:ph idx="4294967295"/>
            <p:extLst>
              <p:ext uri="{D42A27DB-BD31-4B8C-83A1-F6EECF244321}">
                <p14:modId xmlns:p14="http://schemas.microsoft.com/office/powerpoint/2010/main" val="1556521659"/>
              </p:ext>
            </p:extLst>
          </p:nvPr>
        </p:nvGraphicFramePr>
        <p:xfrm>
          <a:off x="304800" y="1371600"/>
          <a:ext cx="8439150" cy="4943447"/>
        </p:xfrm>
        <a:graphic>
          <a:graphicData uri="http://schemas.openxmlformats.org/drawingml/2006/table">
            <a:tbl>
              <a:tblPr/>
              <a:tblGrid>
                <a:gridCol w="2953297"/>
                <a:gridCol w="2778187"/>
                <a:gridCol w="2707666"/>
              </a:tblGrid>
              <a:tr h="1187196">
                <a:tc>
                  <a:txBody>
                    <a:bodyPr/>
                    <a:lstStyle/>
                    <a:p>
                      <a:pPr marL="0" marR="0" algn="ctr" fontAlgn="base">
                        <a:lnSpc>
                          <a:spcPct val="115000"/>
                        </a:lnSpc>
                        <a:spcBef>
                          <a:spcPts val="575"/>
                        </a:spcBef>
                        <a:spcAft>
                          <a:spcPts val="0"/>
                        </a:spcAft>
                      </a:pPr>
                      <a:r>
                        <a:rPr lang="en-US" sz="2800" b="1" kern="1200" dirty="0">
                          <a:solidFill>
                            <a:srgbClr val="224568"/>
                          </a:solidFill>
                          <a:latin typeface="+mn-lt"/>
                        </a:rPr>
                        <a:t>Approach </a:t>
                      </a:r>
                      <a:endParaRPr lang="en-US" sz="2800" b="1" dirty="0">
                        <a:solidFill>
                          <a:srgbClr val="224568"/>
                        </a:solidFill>
                        <a:latin typeface="+mn-lt"/>
                        <a:ea typeface="Calibri"/>
                        <a:cs typeface="Times New Roman"/>
                      </a:endParaRPr>
                    </a:p>
                  </a:txBody>
                  <a:tcPr marL="97777" marR="97777">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fontAlgn="base">
                        <a:lnSpc>
                          <a:spcPct val="115000"/>
                        </a:lnSpc>
                        <a:spcBef>
                          <a:spcPts val="575"/>
                        </a:spcBef>
                        <a:spcAft>
                          <a:spcPts val="0"/>
                        </a:spcAft>
                      </a:pPr>
                      <a:r>
                        <a:rPr lang="en-US" sz="2800" b="1" kern="1200" dirty="0">
                          <a:solidFill>
                            <a:srgbClr val="224568"/>
                          </a:solidFill>
                          <a:latin typeface="+mn-lt"/>
                        </a:rPr>
                        <a:t>Part C </a:t>
                      </a:r>
                      <a:endParaRPr lang="en-US" sz="2800" b="1" dirty="0">
                        <a:solidFill>
                          <a:srgbClr val="224568"/>
                        </a:solidFill>
                        <a:latin typeface="+mn-lt"/>
                      </a:endParaRPr>
                    </a:p>
                    <a:p>
                      <a:pPr marL="0" marR="0" algn="ctr" fontAlgn="base">
                        <a:lnSpc>
                          <a:spcPct val="115000"/>
                        </a:lnSpc>
                        <a:spcBef>
                          <a:spcPts val="575"/>
                        </a:spcBef>
                        <a:spcAft>
                          <a:spcPts val="0"/>
                        </a:spcAft>
                      </a:pPr>
                      <a:r>
                        <a:rPr lang="en-US" sz="2800" b="1" kern="1200" dirty="0" smtClean="0">
                          <a:solidFill>
                            <a:srgbClr val="224568"/>
                          </a:solidFill>
                          <a:latin typeface="+mn-lt"/>
                        </a:rPr>
                        <a:t>(N=56)</a:t>
                      </a:r>
                      <a:endParaRPr lang="en-US" sz="2800" b="1" dirty="0">
                        <a:solidFill>
                          <a:srgbClr val="224568"/>
                        </a:solidFill>
                        <a:latin typeface="+mn-lt"/>
                        <a:ea typeface="Calibri"/>
                        <a:cs typeface="Times New Roman"/>
                      </a:endParaRPr>
                    </a:p>
                  </a:txBody>
                  <a:tcPr marL="97777" marR="977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alpha val="38000"/>
                      </a:schemeClr>
                    </a:solidFill>
                  </a:tcPr>
                </a:tc>
                <a:tc>
                  <a:txBody>
                    <a:bodyPr/>
                    <a:lstStyle/>
                    <a:p>
                      <a:pPr marL="0" marR="0" algn="ctr" fontAlgn="base">
                        <a:lnSpc>
                          <a:spcPct val="115000"/>
                        </a:lnSpc>
                        <a:spcBef>
                          <a:spcPts val="575"/>
                        </a:spcBef>
                        <a:spcAft>
                          <a:spcPts val="0"/>
                        </a:spcAft>
                      </a:pPr>
                      <a:r>
                        <a:rPr lang="en-US" sz="2800" b="1" kern="1200" dirty="0">
                          <a:solidFill>
                            <a:srgbClr val="224568"/>
                          </a:solidFill>
                          <a:latin typeface="+mn-lt"/>
                        </a:rPr>
                        <a:t>Preschool</a:t>
                      </a:r>
                      <a:endParaRPr lang="en-US" sz="2800" b="1" dirty="0">
                        <a:solidFill>
                          <a:srgbClr val="224568"/>
                        </a:solidFill>
                        <a:latin typeface="+mn-lt"/>
                      </a:endParaRPr>
                    </a:p>
                    <a:p>
                      <a:pPr marL="0" marR="0" algn="ctr" fontAlgn="base">
                        <a:lnSpc>
                          <a:spcPct val="115000"/>
                        </a:lnSpc>
                        <a:spcBef>
                          <a:spcPts val="575"/>
                        </a:spcBef>
                        <a:spcAft>
                          <a:spcPts val="0"/>
                        </a:spcAft>
                      </a:pPr>
                      <a:r>
                        <a:rPr lang="en-US" sz="2800" b="1" kern="1200" dirty="0" smtClean="0">
                          <a:solidFill>
                            <a:srgbClr val="224568"/>
                          </a:solidFill>
                          <a:latin typeface="+mn-lt"/>
                        </a:rPr>
                        <a:t>(N=59) </a:t>
                      </a:r>
                      <a:endParaRPr lang="en-US" sz="2800" b="1" dirty="0">
                        <a:solidFill>
                          <a:srgbClr val="224568"/>
                        </a:solidFill>
                        <a:latin typeface="+mn-lt"/>
                        <a:ea typeface="Calibri"/>
                        <a:cs typeface="Times New Roman"/>
                      </a:endParaRPr>
                    </a:p>
                  </a:txBody>
                  <a:tcPr marL="97777" marR="97777">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alpha val="45000"/>
                      </a:srgbClr>
                    </a:solidFill>
                  </a:tcPr>
                </a:tc>
              </a:tr>
              <a:tr h="900413">
                <a:tc>
                  <a:txBody>
                    <a:bodyPr/>
                    <a:lstStyle/>
                    <a:p>
                      <a:pPr marL="0" marR="0" fontAlgn="base">
                        <a:lnSpc>
                          <a:spcPct val="115000"/>
                        </a:lnSpc>
                        <a:spcBef>
                          <a:spcPts val="575"/>
                        </a:spcBef>
                        <a:spcAft>
                          <a:spcPts val="0"/>
                        </a:spcAft>
                      </a:pPr>
                      <a:r>
                        <a:rPr lang="en-US" sz="2800" b="1" kern="1200" dirty="0" smtClean="0">
                          <a:solidFill>
                            <a:srgbClr val="224568"/>
                          </a:solidFill>
                          <a:latin typeface="+mn-lt"/>
                        </a:rPr>
                        <a:t>COS 7 pt. scale</a:t>
                      </a:r>
                      <a:endParaRPr lang="en-US" sz="2800" b="1" dirty="0">
                        <a:solidFill>
                          <a:srgbClr val="224568"/>
                        </a:solidFill>
                        <a:latin typeface="+mn-lt"/>
                        <a:ea typeface="Calibri"/>
                        <a:cs typeface="Times New Roman"/>
                      </a:endParaRPr>
                    </a:p>
                  </a:txBody>
                  <a:tcPr marL="97777" marR="97777">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fontAlgn="base">
                        <a:lnSpc>
                          <a:spcPct val="115000"/>
                        </a:lnSpc>
                        <a:spcBef>
                          <a:spcPts val="575"/>
                        </a:spcBef>
                        <a:spcAft>
                          <a:spcPts val="0"/>
                        </a:spcAft>
                      </a:pPr>
                      <a:r>
                        <a:rPr lang="en-US" sz="2800" b="1" kern="1200" dirty="0" smtClean="0">
                          <a:solidFill>
                            <a:srgbClr val="224568"/>
                          </a:solidFill>
                          <a:latin typeface="+mn-lt"/>
                        </a:rPr>
                        <a:t>42/56 </a:t>
                      </a:r>
                      <a:r>
                        <a:rPr lang="en-US" sz="2800" b="1" kern="1200" dirty="0">
                          <a:solidFill>
                            <a:srgbClr val="224568"/>
                          </a:solidFill>
                          <a:latin typeface="+mn-lt"/>
                        </a:rPr>
                        <a:t>(</a:t>
                      </a:r>
                      <a:r>
                        <a:rPr lang="en-US" sz="2800" b="1" kern="1200" dirty="0" smtClean="0">
                          <a:solidFill>
                            <a:srgbClr val="224568"/>
                          </a:solidFill>
                          <a:latin typeface="+mn-lt"/>
                        </a:rPr>
                        <a:t>75%)</a:t>
                      </a:r>
                      <a:endParaRPr lang="en-US" sz="2800" b="1" dirty="0">
                        <a:solidFill>
                          <a:srgbClr val="224568"/>
                        </a:solidFill>
                        <a:latin typeface="+mn-lt"/>
                      </a:endParaRPr>
                    </a:p>
                  </a:txBody>
                  <a:tcPr marL="97777" marR="977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alpha val="38000"/>
                      </a:schemeClr>
                    </a:solidFill>
                  </a:tcPr>
                </a:tc>
                <a:tc>
                  <a:txBody>
                    <a:bodyPr/>
                    <a:lstStyle/>
                    <a:p>
                      <a:pPr marL="0" marR="0" algn="ctr" fontAlgn="base">
                        <a:lnSpc>
                          <a:spcPct val="115000"/>
                        </a:lnSpc>
                        <a:spcBef>
                          <a:spcPts val="575"/>
                        </a:spcBef>
                        <a:spcAft>
                          <a:spcPts val="0"/>
                        </a:spcAft>
                      </a:pPr>
                      <a:r>
                        <a:rPr lang="en-US" sz="2800" b="1" kern="1200" dirty="0" smtClean="0">
                          <a:solidFill>
                            <a:srgbClr val="224568"/>
                          </a:solidFill>
                          <a:latin typeface="+mn-lt"/>
                        </a:rPr>
                        <a:t>37/59 </a:t>
                      </a:r>
                      <a:r>
                        <a:rPr lang="en-US" sz="2800" b="1" kern="1200" dirty="0">
                          <a:solidFill>
                            <a:srgbClr val="224568"/>
                          </a:solidFill>
                          <a:latin typeface="+mn-lt"/>
                        </a:rPr>
                        <a:t>(</a:t>
                      </a:r>
                      <a:r>
                        <a:rPr lang="en-US" sz="2800" b="1" kern="1200" dirty="0" smtClean="0">
                          <a:solidFill>
                            <a:srgbClr val="224568"/>
                          </a:solidFill>
                          <a:latin typeface="+mn-lt"/>
                        </a:rPr>
                        <a:t>63%) </a:t>
                      </a:r>
                      <a:endParaRPr lang="en-US" sz="2800" b="1" dirty="0">
                        <a:solidFill>
                          <a:srgbClr val="224568"/>
                        </a:solidFill>
                        <a:latin typeface="+mn-lt"/>
                      </a:endParaRPr>
                    </a:p>
                  </a:txBody>
                  <a:tcPr marL="97777" marR="97777">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alpha val="45000"/>
                      </a:srgbClr>
                    </a:solidFill>
                  </a:tcPr>
                </a:tc>
              </a:tr>
              <a:tr h="900413">
                <a:tc>
                  <a:txBody>
                    <a:bodyPr/>
                    <a:lstStyle/>
                    <a:p>
                      <a:pPr marL="0" marR="0" fontAlgn="base">
                        <a:lnSpc>
                          <a:spcPct val="115000"/>
                        </a:lnSpc>
                        <a:spcBef>
                          <a:spcPts val="575"/>
                        </a:spcBef>
                        <a:spcAft>
                          <a:spcPts val="0"/>
                        </a:spcAft>
                      </a:pPr>
                      <a:r>
                        <a:rPr lang="en-US" sz="2800" b="1" kern="1200" dirty="0" smtClean="0">
                          <a:solidFill>
                            <a:srgbClr val="224568"/>
                          </a:solidFill>
                          <a:latin typeface="+mn-lt"/>
                        </a:rPr>
                        <a:t>One tool statewide</a:t>
                      </a:r>
                      <a:endParaRPr lang="en-US" sz="2800" b="1" dirty="0">
                        <a:solidFill>
                          <a:srgbClr val="224568"/>
                        </a:solidFill>
                        <a:latin typeface="+mn-lt"/>
                        <a:ea typeface="Calibri"/>
                        <a:cs typeface="Times New Roman"/>
                      </a:endParaRPr>
                    </a:p>
                  </a:txBody>
                  <a:tcPr marL="97777" marR="97777">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fontAlgn="base">
                        <a:lnSpc>
                          <a:spcPct val="115000"/>
                        </a:lnSpc>
                        <a:spcBef>
                          <a:spcPts val="575"/>
                        </a:spcBef>
                        <a:spcAft>
                          <a:spcPts val="0"/>
                        </a:spcAft>
                      </a:pPr>
                      <a:r>
                        <a:rPr lang="en-US" sz="2800" b="1" kern="1200" dirty="0" smtClean="0">
                          <a:solidFill>
                            <a:srgbClr val="224568"/>
                          </a:solidFill>
                          <a:latin typeface="+mn-lt"/>
                        </a:rPr>
                        <a:t>8/56 </a:t>
                      </a:r>
                      <a:r>
                        <a:rPr lang="en-US" sz="2800" b="1" kern="1200" dirty="0">
                          <a:solidFill>
                            <a:srgbClr val="224568"/>
                          </a:solidFill>
                          <a:latin typeface="+mn-lt"/>
                        </a:rPr>
                        <a:t>(</a:t>
                      </a:r>
                      <a:r>
                        <a:rPr lang="en-US" sz="2800" b="1" kern="1200" dirty="0" smtClean="0">
                          <a:solidFill>
                            <a:srgbClr val="224568"/>
                          </a:solidFill>
                          <a:latin typeface="+mn-lt"/>
                        </a:rPr>
                        <a:t>14%)</a:t>
                      </a:r>
                      <a:endParaRPr lang="en-US" sz="2800" b="1" dirty="0">
                        <a:solidFill>
                          <a:srgbClr val="224568"/>
                        </a:solidFill>
                        <a:latin typeface="+mn-lt"/>
                      </a:endParaRPr>
                    </a:p>
                  </a:txBody>
                  <a:tcPr marL="97777" marR="977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alpha val="38000"/>
                      </a:schemeClr>
                    </a:solidFill>
                  </a:tcPr>
                </a:tc>
                <a:tc>
                  <a:txBody>
                    <a:bodyPr/>
                    <a:lstStyle/>
                    <a:p>
                      <a:pPr marL="0" marR="0" algn="ctr" fontAlgn="base">
                        <a:lnSpc>
                          <a:spcPct val="115000"/>
                        </a:lnSpc>
                        <a:spcBef>
                          <a:spcPts val="575"/>
                        </a:spcBef>
                        <a:spcAft>
                          <a:spcPts val="0"/>
                        </a:spcAft>
                      </a:pPr>
                      <a:r>
                        <a:rPr lang="en-US" sz="2800" b="1" kern="1200" dirty="0" smtClean="0">
                          <a:solidFill>
                            <a:srgbClr val="224568"/>
                          </a:solidFill>
                          <a:latin typeface="+mn-lt"/>
                        </a:rPr>
                        <a:t>9/59 </a:t>
                      </a:r>
                      <a:r>
                        <a:rPr lang="en-US" sz="2800" b="1" kern="1200" dirty="0">
                          <a:solidFill>
                            <a:srgbClr val="224568"/>
                          </a:solidFill>
                          <a:latin typeface="+mn-lt"/>
                        </a:rPr>
                        <a:t>(15%) </a:t>
                      </a:r>
                      <a:endParaRPr lang="en-US" sz="2800" b="1" dirty="0">
                        <a:solidFill>
                          <a:srgbClr val="224568"/>
                        </a:solidFill>
                        <a:latin typeface="+mn-lt"/>
                      </a:endParaRPr>
                    </a:p>
                  </a:txBody>
                  <a:tcPr marL="97777" marR="97777">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alpha val="45000"/>
                      </a:srgbClr>
                    </a:solidFill>
                  </a:tcPr>
                </a:tc>
              </a:tr>
              <a:tr h="900413">
                <a:tc>
                  <a:txBody>
                    <a:bodyPr/>
                    <a:lstStyle/>
                    <a:p>
                      <a:pPr marL="0" marR="0" fontAlgn="base">
                        <a:lnSpc>
                          <a:spcPct val="115000"/>
                        </a:lnSpc>
                        <a:spcBef>
                          <a:spcPts val="575"/>
                        </a:spcBef>
                        <a:spcAft>
                          <a:spcPts val="0"/>
                        </a:spcAft>
                      </a:pPr>
                      <a:r>
                        <a:rPr lang="en-US" sz="2800" b="1" kern="1200" dirty="0">
                          <a:solidFill>
                            <a:srgbClr val="224568"/>
                          </a:solidFill>
                          <a:latin typeface="+mn-lt"/>
                        </a:rPr>
                        <a:t>Publishers’ online analysis</a:t>
                      </a:r>
                      <a:endParaRPr lang="en-US" sz="2800" b="1" dirty="0">
                        <a:solidFill>
                          <a:srgbClr val="224568"/>
                        </a:solidFill>
                        <a:latin typeface="+mn-lt"/>
                        <a:ea typeface="Calibri"/>
                        <a:cs typeface="Times New Roman"/>
                      </a:endParaRPr>
                    </a:p>
                  </a:txBody>
                  <a:tcPr marL="97777" marR="97777">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fontAlgn="base">
                        <a:lnSpc>
                          <a:spcPct val="115000"/>
                        </a:lnSpc>
                        <a:spcBef>
                          <a:spcPts val="575"/>
                        </a:spcBef>
                        <a:spcAft>
                          <a:spcPts val="0"/>
                        </a:spcAft>
                      </a:pPr>
                      <a:r>
                        <a:rPr lang="en-US" sz="2800" b="1" kern="1200" dirty="0" smtClean="0">
                          <a:solidFill>
                            <a:srgbClr val="224568"/>
                          </a:solidFill>
                          <a:latin typeface="+mn-lt"/>
                        </a:rPr>
                        <a:t>1/56 (2%)</a:t>
                      </a:r>
                      <a:endParaRPr lang="en-US" sz="2800" b="1" dirty="0">
                        <a:solidFill>
                          <a:srgbClr val="224568"/>
                        </a:solidFill>
                        <a:latin typeface="+mn-lt"/>
                      </a:endParaRPr>
                    </a:p>
                  </a:txBody>
                  <a:tcPr marL="97777" marR="977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alpha val="38000"/>
                      </a:schemeClr>
                    </a:solidFill>
                  </a:tcPr>
                </a:tc>
                <a:tc>
                  <a:txBody>
                    <a:bodyPr/>
                    <a:lstStyle/>
                    <a:p>
                      <a:pPr marL="0" marR="0" algn="ctr" fontAlgn="base">
                        <a:lnSpc>
                          <a:spcPct val="115000"/>
                        </a:lnSpc>
                        <a:spcBef>
                          <a:spcPts val="575"/>
                        </a:spcBef>
                        <a:spcAft>
                          <a:spcPts val="0"/>
                        </a:spcAft>
                      </a:pPr>
                      <a:r>
                        <a:rPr lang="en-US" sz="2800" b="1" kern="1200" dirty="0">
                          <a:solidFill>
                            <a:srgbClr val="224568"/>
                          </a:solidFill>
                          <a:latin typeface="+mn-lt"/>
                        </a:rPr>
                        <a:t>6/59 (10</a:t>
                      </a:r>
                      <a:r>
                        <a:rPr lang="en-US" sz="2800" b="1" kern="1200" dirty="0" smtClean="0">
                          <a:solidFill>
                            <a:srgbClr val="224568"/>
                          </a:solidFill>
                          <a:latin typeface="+mn-lt"/>
                        </a:rPr>
                        <a:t>%)</a:t>
                      </a:r>
                      <a:endParaRPr lang="en-US" sz="2800" b="1" dirty="0">
                        <a:solidFill>
                          <a:srgbClr val="224568"/>
                        </a:solidFill>
                        <a:latin typeface="+mn-lt"/>
                      </a:endParaRPr>
                    </a:p>
                  </a:txBody>
                  <a:tcPr marL="97777" marR="97777">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alpha val="45000"/>
                      </a:srgbClr>
                    </a:solidFill>
                  </a:tcPr>
                </a:tc>
              </a:tr>
              <a:tr h="710046">
                <a:tc>
                  <a:txBody>
                    <a:bodyPr/>
                    <a:lstStyle/>
                    <a:p>
                      <a:pPr marL="0" marR="0" fontAlgn="base">
                        <a:lnSpc>
                          <a:spcPct val="115000"/>
                        </a:lnSpc>
                        <a:spcBef>
                          <a:spcPts val="575"/>
                        </a:spcBef>
                        <a:spcAft>
                          <a:spcPts val="0"/>
                        </a:spcAft>
                      </a:pPr>
                      <a:r>
                        <a:rPr lang="en-US" sz="2800" b="1" kern="1200" dirty="0">
                          <a:solidFill>
                            <a:srgbClr val="224568"/>
                          </a:solidFill>
                          <a:latin typeface="+mn-lt"/>
                        </a:rPr>
                        <a:t>Other</a:t>
                      </a:r>
                      <a:endParaRPr lang="en-US" sz="2800" b="1" dirty="0">
                        <a:solidFill>
                          <a:srgbClr val="224568"/>
                        </a:solidFill>
                        <a:latin typeface="+mn-lt"/>
                        <a:ea typeface="Calibri"/>
                        <a:cs typeface="Times New Roman"/>
                      </a:endParaRPr>
                    </a:p>
                  </a:txBody>
                  <a:tcPr marL="97777" marR="97777">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algn="ctr" fontAlgn="base">
                        <a:lnSpc>
                          <a:spcPct val="115000"/>
                        </a:lnSpc>
                        <a:spcBef>
                          <a:spcPts val="575"/>
                        </a:spcBef>
                        <a:spcAft>
                          <a:spcPts val="0"/>
                        </a:spcAft>
                      </a:pPr>
                      <a:r>
                        <a:rPr lang="en-US" sz="2800" b="1" kern="1200" dirty="0">
                          <a:solidFill>
                            <a:srgbClr val="224568"/>
                          </a:solidFill>
                          <a:latin typeface="+mn-lt"/>
                        </a:rPr>
                        <a:t>5/56 (9%) </a:t>
                      </a:r>
                      <a:endParaRPr lang="en-US" sz="2800" b="1" dirty="0">
                        <a:solidFill>
                          <a:srgbClr val="224568"/>
                        </a:solidFill>
                        <a:latin typeface="+mn-lt"/>
                      </a:endParaRPr>
                    </a:p>
                  </a:txBody>
                  <a:tcPr marL="97777" marR="977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alpha val="38000"/>
                      </a:schemeClr>
                    </a:solidFill>
                  </a:tcPr>
                </a:tc>
                <a:tc>
                  <a:txBody>
                    <a:bodyPr/>
                    <a:lstStyle/>
                    <a:p>
                      <a:pPr marL="0" marR="0" algn="ctr" fontAlgn="base">
                        <a:lnSpc>
                          <a:spcPct val="115000"/>
                        </a:lnSpc>
                        <a:spcBef>
                          <a:spcPts val="575"/>
                        </a:spcBef>
                        <a:spcAft>
                          <a:spcPts val="0"/>
                        </a:spcAft>
                      </a:pPr>
                      <a:r>
                        <a:rPr lang="en-US" sz="2800" b="1" kern="1200" dirty="0" smtClean="0">
                          <a:solidFill>
                            <a:srgbClr val="224568"/>
                          </a:solidFill>
                          <a:latin typeface="+mn-lt"/>
                        </a:rPr>
                        <a:t>7/59 </a:t>
                      </a:r>
                      <a:r>
                        <a:rPr lang="en-US" sz="2800" b="1" kern="1200" dirty="0">
                          <a:solidFill>
                            <a:srgbClr val="224568"/>
                          </a:solidFill>
                          <a:latin typeface="+mn-lt"/>
                        </a:rPr>
                        <a:t>(</a:t>
                      </a:r>
                      <a:r>
                        <a:rPr lang="en-US" sz="2800" b="1" kern="1200" dirty="0" smtClean="0">
                          <a:solidFill>
                            <a:srgbClr val="224568"/>
                          </a:solidFill>
                          <a:latin typeface="+mn-lt"/>
                        </a:rPr>
                        <a:t>12%) </a:t>
                      </a:r>
                      <a:endParaRPr lang="en-US" sz="2800" b="1" dirty="0">
                        <a:solidFill>
                          <a:srgbClr val="224568"/>
                        </a:solidFill>
                        <a:latin typeface="+mn-lt"/>
                      </a:endParaRPr>
                    </a:p>
                  </a:txBody>
                  <a:tcPr marL="97777" marR="97777">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79646">
                        <a:alpha val="45000"/>
                      </a:srgbClr>
                    </a:solidFill>
                  </a:tcPr>
                </a:tc>
              </a:tr>
            </a:tbl>
          </a:graphicData>
        </a:graphic>
      </p:graphicFrame>
      <p:sp>
        <p:nvSpPr>
          <p:cNvPr id="1233948" name="Rectangle 28"/>
          <p:cNvSpPr>
            <a:spLocks noChangeArrowheads="1"/>
          </p:cNvSpPr>
          <p:nvPr/>
        </p:nvSpPr>
        <p:spPr bwMode="auto">
          <a:xfrm>
            <a:off x="304800" y="76200"/>
            <a:ext cx="8439150" cy="1181100"/>
          </a:xfrm>
          <a:prstGeom prst="rect">
            <a:avLst/>
          </a:prstGeom>
          <a:noFill/>
          <a:ln w="9525">
            <a:noFill/>
            <a:miter lim="800000"/>
            <a:headEnd/>
            <a:tailEnd/>
          </a:ln>
          <a:effectLst/>
        </p:spPr>
        <p:txBody>
          <a:bodyPr anchor="ctr"/>
          <a:lstStyle/>
          <a:p>
            <a:pPr algn="ctr" eaLnBrk="1" hangingPunct="1">
              <a:defRPr/>
            </a:pPr>
            <a:r>
              <a:rPr lang="en-US" sz="2800" b="1" dirty="0">
                <a:latin typeface="+mj-lt"/>
              </a:rPr>
              <a:t>State Approaches to Measuring Child </a:t>
            </a:r>
            <a:r>
              <a:rPr lang="en-US" sz="2800" b="1" dirty="0" smtClean="0">
                <a:latin typeface="+mj-lt"/>
              </a:rPr>
              <a:t>Outcomes</a:t>
            </a:r>
          </a:p>
          <a:p>
            <a:pPr algn="ctr" eaLnBrk="1" hangingPunct="1">
              <a:defRPr/>
            </a:pPr>
            <a:r>
              <a:rPr lang="en-US" sz="2800" b="1" dirty="0" smtClean="0">
                <a:latin typeface="+mj-lt"/>
              </a:rPr>
              <a:t>2012-13</a:t>
            </a:r>
            <a:endParaRPr lang="en-US" sz="2800" b="1" dirty="0">
              <a:latin typeface="+mj-lt"/>
            </a:endParaRPr>
          </a:p>
        </p:txBody>
      </p:sp>
    </p:spTree>
    <p:extLst>
      <p:ext uri="{BB962C8B-B14F-4D97-AF65-F5344CB8AC3E}">
        <p14:creationId xmlns:p14="http://schemas.microsoft.com/office/powerpoint/2010/main" val="335233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304800"/>
            <a:ext cx="7924800" cy="1143000"/>
          </a:xfrm>
        </p:spPr>
        <p:txBody>
          <a:bodyPr/>
          <a:lstStyle/>
          <a:p>
            <a:r>
              <a:rPr lang="en-US" dirty="0" smtClean="0"/>
              <a:t/>
            </a:r>
            <a:br>
              <a:rPr lang="en-US" dirty="0" smtClean="0"/>
            </a:br>
            <a:r>
              <a:rPr lang="en-US" dirty="0" smtClean="0"/>
              <a:t>How the National Estimates are Calculated</a:t>
            </a:r>
            <a:endParaRPr lang="en-US" dirty="0"/>
          </a:p>
        </p:txBody>
      </p:sp>
      <p:sp>
        <p:nvSpPr>
          <p:cNvPr id="7" name="Content Placeholder 6"/>
          <p:cNvSpPr>
            <a:spLocks noGrp="1"/>
          </p:cNvSpPr>
          <p:nvPr>
            <p:ph idx="1"/>
          </p:nvPr>
        </p:nvSpPr>
        <p:spPr>
          <a:xfrm>
            <a:off x="762000" y="1981200"/>
            <a:ext cx="7973291" cy="5257800"/>
          </a:xfrm>
        </p:spPr>
        <p:txBody>
          <a:bodyPr/>
          <a:lstStyle/>
          <a:p>
            <a:pPr marL="514350" indent="-514350">
              <a:buFont typeface="+mj-lt"/>
              <a:buAutoNum type="arabicPeriod"/>
            </a:pPr>
            <a:r>
              <a:rPr lang="en-US" sz="2800" dirty="0" smtClean="0"/>
              <a:t>Identify states with the highest quality data.</a:t>
            </a:r>
            <a:endParaRPr lang="en-US" sz="2800" dirty="0"/>
          </a:p>
          <a:p>
            <a:pPr marL="514350" indent="-514350">
              <a:buFont typeface="+mj-lt"/>
              <a:buAutoNum type="arabicPeriod"/>
            </a:pPr>
            <a:r>
              <a:rPr lang="en-US" sz="2800" dirty="0" smtClean="0"/>
              <a:t>Weight the data in those states by their child count to represent the nation.</a:t>
            </a:r>
            <a:endParaRPr lang="en-US" sz="2800" dirty="0"/>
          </a:p>
        </p:txBody>
      </p:sp>
      <p:sp>
        <p:nvSpPr>
          <p:cNvPr id="4" name="Slide Number Placeholder 3"/>
          <p:cNvSpPr>
            <a:spLocks noGrp="1"/>
          </p:cNvSpPr>
          <p:nvPr>
            <p:ph type="sldNum" sz="quarter" idx="10"/>
          </p:nvPr>
        </p:nvSpPr>
        <p:spPr/>
        <p:txBody>
          <a:bodyPr/>
          <a:lstStyle/>
          <a:p>
            <a:pPr>
              <a:defRPr/>
            </a:pPr>
            <a:fld id="{550E8ADC-2C14-428C-9BCA-B5A925BCCA30}" type="slidenum">
              <a:rPr lang="en-US" smtClean="0"/>
              <a:pPr>
                <a:defRPr/>
              </a:pPr>
              <a:t>13</a:t>
            </a:fld>
            <a:endParaRPr lang="en-US" dirty="0"/>
          </a:p>
        </p:txBody>
      </p:sp>
      <p:pic>
        <p:nvPicPr>
          <p:cNvPr id="8196" name="Picture 4" descr="http://preschooler.thebump.com/DM-Resize/photos.demandstudios.com/getty/article/203/18/200264414-001.jpg?w=600&amp;h=600&amp;keep_ratio=1"/>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8806" t="2549" r="10964" b="4925"/>
          <a:stretch/>
        </p:blipFill>
        <p:spPr bwMode="auto">
          <a:xfrm rot="21089012">
            <a:off x="1148533" y="4122665"/>
            <a:ext cx="2336141" cy="2306818"/>
          </a:xfrm>
          <a:prstGeom prst="rect">
            <a:avLst/>
          </a:prstGeom>
          <a:noFill/>
          <a:ln w="50800">
            <a:solidFill>
              <a:schemeClr val="bg2">
                <a:lumMod val="9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194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States with the Highest Quality Data</a:t>
            </a:r>
            <a:endParaRPr lang="en-US" dirty="0"/>
          </a:p>
        </p:txBody>
      </p:sp>
      <p:sp>
        <p:nvSpPr>
          <p:cNvPr id="3" name="Content Placeholder 2"/>
          <p:cNvSpPr>
            <a:spLocks noGrp="1"/>
          </p:cNvSpPr>
          <p:nvPr>
            <p:ph idx="1"/>
          </p:nvPr>
        </p:nvSpPr>
        <p:spPr>
          <a:xfrm>
            <a:off x="346364" y="1295400"/>
            <a:ext cx="8763000" cy="5257800"/>
          </a:xfrm>
        </p:spPr>
        <p:txBody>
          <a:bodyPr/>
          <a:lstStyle/>
          <a:p>
            <a:pPr>
              <a:buNone/>
            </a:pPr>
            <a:r>
              <a:rPr lang="en-US" sz="2800" dirty="0" smtClean="0"/>
              <a:t>Criteria for quality data:</a:t>
            </a:r>
          </a:p>
          <a:p>
            <a:r>
              <a:rPr lang="en-US" sz="2800" dirty="0" smtClean="0"/>
              <a:t>Reporting data on enough children</a:t>
            </a:r>
          </a:p>
          <a:p>
            <a:pPr lvl="1"/>
            <a:r>
              <a:rPr lang="en-US" sz="2400" dirty="0" smtClean="0"/>
              <a:t>Part C – 28% or more of </a:t>
            </a:r>
            <a:r>
              <a:rPr lang="en-US" sz="2400" dirty="0" err="1" smtClean="0"/>
              <a:t>exiters</a:t>
            </a:r>
            <a:endParaRPr lang="en-US" sz="2400" dirty="0" smtClean="0"/>
          </a:p>
          <a:p>
            <a:pPr lvl="1"/>
            <a:r>
              <a:rPr lang="en-US" sz="2400" dirty="0" smtClean="0"/>
              <a:t>Preschool – 12% or more of child count</a:t>
            </a:r>
          </a:p>
          <a:p>
            <a:r>
              <a:rPr lang="en-US" sz="2800" dirty="0" smtClean="0"/>
              <a:t>Within expected patterns in the data</a:t>
            </a:r>
          </a:p>
          <a:p>
            <a:pPr lvl="1"/>
            <a:r>
              <a:rPr lang="en-US" sz="2400" dirty="0"/>
              <a:t>category </a:t>
            </a:r>
            <a:r>
              <a:rPr lang="en-US" sz="2400" dirty="0" smtClean="0"/>
              <a:t>‘a’ not </a:t>
            </a:r>
            <a:r>
              <a:rPr lang="en-US" sz="2400" dirty="0"/>
              <a:t>greater than 10% </a:t>
            </a:r>
            <a:endParaRPr lang="en-US" sz="2400" dirty="0" smtClean="0"/>
          </a:p>
          <a:p>
            <a:pPr lvl="1"/>
            <a:r>
              <a:rPr lang="en-US" sz="2400" dirty="0" smtClean="0"/>
              <a:t>category ‘e’ not greater </a:t>
            </a:r>
            <a:r>
              <a:rPr lang="en-US" sz="2400" dirty="0"/>
              <a:t>than 65</a:t>
            </a:r>
            <a:r>
              <a:rPr lang="en-US" sz="2400" dirty="0" smtClean="0"/>
              <a:t>%</a:t>
            </a:r>
          </a:p>
          <a:p>
            <a:pPr lvl="1"/>
            <a:endParaRPr lang="en-US" dirty="0"/>
          </a:p>
          <a:p>
            <a:pPr marL="457200" lvl="1" indent="0">
              <a:buNone/>
            </a:pPr>
            <a:r>
              <a:rPr lang="en-US" sz="2800" dirty="0" smtClean="0">
                <a:solidFill>
                  <a:schemeClr val="accent2">
                    <a:lumMod val="75000"/>
                  </a:schemeClr>
                </a:solidFill>
              </a:rPr>
              <a:t>***Note:  These criteria eliminate states with the lowest quality data from the analysis.***</a:t>
            </a:r>
            <a:endParaRPr lang="en-US" sz="2800" dirty="0">
              <a:solidFill>
                <a:schemeClr val="accent2">
                  <a:lumMod val="75000"/>
                </a:schemeClr>
              </a:solidFill>
            </a:endParaRPr>
          </a:p>
        </p:txBody>
      </p:sp>
      <p:sp>
        <p:nvSpPr>
          <p:cNvPr id="4" name="Slide Number Placeholder 3"/>
          <p:cNvSpPr>
            <a:spLocks noGrp="1"/>
          </p:cNvSpPr>
          <p:nvPr>
            <p:ph type="sldNum" sz="quarter" idx="10"/>
          </p:nvPr>
        </p:nvSpPr>
        <p:spPr/>
        <p:txBody>
          <a:bodyPr/>
          <a:lstStyle/>
          <a:p>
            <a:pPr>
              <a:defRPr/>
            </a:pPr>
            <a:fld id="{88C225C6-F9DD-4058-ADF7-F69B94B30E8F}" type="slidenum">
              <a:rPr lang="en-US" smtClean="0"/>
              <a:pPr>
                <a:defRPr/>
              </a:pPr>
              <a:t>14</a:t>
            </a:fld>
            <a:endParaRPr lang="en-US" dirty="0"/>
          </a:p>
        </p:txBody>
      </p:sp>
    </p:spTree>
    <p:extLst>
      <p:ext uri="{BB962C8B-B14F-4D97-AF65-F5344CB8AC3E}">
        <p14:creationId xmlns:p14="http://schemas.microsoft.com/office/powerpoint/2010/main" val="948208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763000" cy="685800"/>
          </a:xfrm>
        </p:spPr>
        <p:txBody>
          <a:bodyPr>
            <a:normAutofit fontScale="90000"/>
          </a:bodyPr>
          <a:lstStyle/>
          <a:p>
            <a:r>
              <a:rPr lang="en-US" sz="3200" b="1" dirty="0">
                <a:latin typeface="+mj-lt"/>
              </a:rPr>
              <a:t>Number of States that Met Criteria </a:t>
            </a:r>
            <a:r>
              <a:rPr lang="en-US" sz="3200" b="1" dirty="0" smtClean="0">
                <a:latin typeface="+mj-lt"/>
              </a:rPr>
              <a:t/>
            </a:r>
            <a:br>
              <a:rPr lang="en-US" sz="3200" b="1" dirty="0" smtClean="0">
                <a:latin typeface="+mj-lt"/>
              </a:rPr>
            </a:br>
            <a:r>
              <a:rPr lang="en-US" sz="3200" b="1" dirty="0" smtClean="0">
                <a:latin typeface="+mj-lt"/>
              </a:rPr>
              <a:t>for </a:t>
            </a:r>
            <a:r>
              <a:rPr lang="en-US" sz="3200" b="1" dirty="0">
                <a:latin typeface="+mj-lt"/>
              </a:rPr>
              <a:t>Inclusion in the National Analysis</a:t>
            </a:r>
          </a:p>
        </p:txBody>
      </p:sp>
      <p:sp>
        <p:nvSpPr>
          <p:cNvPr id="4" name="Slide Number Placeholder 3"/>
          <p:cNvSpPr>
            <a:spLocks noGrp="1"/>
          </p:cNvSpPr>
          <p:nvPr>
            <p:ph type="sldNum" sz="quarter" idx="10"/>
          </p:nvPr>
        </p:nvSpPr>
        <p:spPr/>
        <p:txBody>
          <a:bodyPr/>
          <a:lstStyle/>
          <a:p>
            <a:pPr>
              <a:defRPr/>
            </a:pPr>
            <a:fld id="{88C225C6-F9DD-4058-ADF7-F69B94B30E8F}" type="slidenum">
              <a:rPr lang="en-US" smtClean="0"/>
              <a:pPr>
                <a:defRPr/>
              </a:pPr>
              <a:t>15</a:t>
            </a:fld>
            <a:endParaRPr lang="en-US" dirty="0"/>
          </a:p>
        </p:txBody>
      </p:sp>
      <p:graphicFrame>
        <p:nvGraphicFramePr>
          <p:cNvPr id="7" name="Content Placeholder 7"/>
          <p:cNvGraphicFramePr>
            <a:graphicFrameLocks/>
          </p:cNvGraphicFramePr>
          <p:nvPr>
            <p:extLst>
              <p:ext uri="{D42A27DB-BD31-4B8C-83A1-F6EECF244321}">
                <p14:modId xmlns:p14="http://schemas.microsoft.com/office/powerpoint/2010/main" val="1887875734"/>
              </p:ext>
            </p:extLst>
          </p:nvPr>
        </p:nvGraphicFramePr>
        <p:xfrm>
          <a:off x="457200" y="2286000"/>
          <a:ext cx="8229602" cy="2438400"/>
        </p:xfrm>
        <a:graphic>
          <a:graphicData uri="http://schemas.openxmlformats.org/drawingml/2006/table">
            <a:tbl>
              <a:tblPr firstRow="1" bandRow="1">
                <a:tableStyleId>{69012ECD-51FC-41F1-AA8D-1B2483CD663E}</a:tableStyleId>
              </a:tblPr>
              <a:tblGrid>
                <a:gridCol w="2512338"/>
                <a:gridCol w="1086415"/>
                <a:gridCol w="1086415"/>
                <a:gridCol w="1181478"/>
                <a:gridCol w="1181478"/>
                <a:gridCol w="1181478"/>
              </a:tblGrid>
              <a:tr h="812800">
                <a:tc>
                  <a:txBody>
                    <a:bodyPr/>
                    <a:lstStyle/>
                    <a:p>
                      <a:endParaRPr lang="en-US" sz="2800" dirty="0">
                        <a:latin typeface="+mn-lt"/>
                      </a:endParaRPr>
                    </a:p>
                  </a:txBody>
                  <a:tcPr marL="105059" marR="1050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08-09</a:t>
                      </a:r>
                      <a:endParaRPr lang="en-US" sz="2800" dirty="0">
                        <a:solidFill>
                          <a:schemeClr val="tx1"/>
                        </a:solidFill>
                        <a:latin typeface="+mn-lt"/>
                      </a:endParaRPr>
                    </a:p>
                  </a:txBody>
                  <a:tcPr marL="105059" marR="10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09-10</a:t>
                      </a:r>
                      <a:endParaRPr lang="en-US" sz="2800" dirty="0">
                        <a:solidFill>
                          <a:schemeClr val="tx1"/>
                        </a:solidFill>
                        <a:latin typeface="+mn-lt"/>
                      </a:endParaRPr>
                    </a:p>
                  </a:txBody>
                  <a:tcPr marL="105059" marR="10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10-11</a:t>
                      </a:r>
                      <a:endParaRPr lang="en-US" sz="2800" dirty="0">
                        <a:solidFill>
                          <a:schemeClr val="tx1"/>
                        </a:solidFill>
                        <a:latin typeface="+mn-lt"/>
                      </a:endParaRPr>
                    </a:p>
                  </a:txBody>
                  <a:tcPr marL="105059" marR="10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11-12</a:t>
                      </a:r>
                      <a:endParaRPr lang="en-US" sz="2800" dirty="0">
                        <a:solidFill>
                          <a:schemeClr val="tx1"/>
                        </a:solidFill>
                        <a:latin typeface="+mn-lt"/>
                      </a:endParaRPr>
                    </a:p>
                  </a:txBody>
                  <a:tcPr marL="105059" marR="10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12-13</a:t>
                      </a:r>
                      <a:endParaRPr lang="en-US" sz="2800" dirty="0">
                        <a:solidFill>
                          <a:schemeClr val="tx1"/>
                        </a:solidFill>
                        <a:latin typeface="+mn-lt"/>
                      </a:endParaRPr>
                    </a:p>
                  </a:txBody>
                  <a:tcPr marL="105059" marR="10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2800">
                <a:tc>
                  <a:txBody>
                    <a:bodyPr/>
                    <a:lstStyle/>
                    <a:p>
                      <a:r>
                        <a:rPr lang="en-US" sz="2800" dirty="0" smtClean="0"/>
                        <a:t>Part</a:t>
                      </a:r>
                      <a:r>
                        <a:rPr lang="en-US" sz="2800" baseline="0" dirty="0" smtClean="0"/>
                        <a:t> </a:t>
                      </a:r>
                      <a:r>
                        <a:rPr lang="en-US" sz="2800" dirty="0" smtClean="0"/>
                        <a:t>C</a:t>
                      </a:r>
                      <a:endParaRPr lang="en-US" sz="2800" dirty="0">
                        <a:latin typeface="+mn-lt"/>
                      </a:endParaRPr>
                    </a:p>
                  </a:txBody>
                  <a:tcPr marL="105059" marR="10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19</a:t>
                      </a:r>
                      <a:endParaRPr lang="en-US" sz="2800" dirty="0">
                        <a:latin typeface="+mn-lt"/>
                      </a:endParaRPr>
                    </a:p>
                  </a:txBody>
                  <a:tcPr marL="105059" marR="10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29</a:t>
                      </a:r>
                      <a:endParaRPr lang="en-US" sz="2800" dirty="0">
                        <a:latin typeface="+mn-lt"/>
                      </a:endParaRPr>
                    </a:p>
                  </a:txBody>
                  <a:tcPr marL="105059" marR="10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39</a:t>
                      </a:r>
                      <a:endParaRPr lang="en-US" sz="2800" dirty="0">
                        <a:latin typeface="+mn-lt"/>
                      </a:endParaRPr>
                    </a:p>
                  </a:txBody>
                  <a:tcPr marL="105059" marR="10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33</a:t>
                      </a:r>
                      <a:endParaRPr lang="en-US" sz="2800" dirty="0">
                        <a:latin typeface="+mn-lt"/>
                      </a:endParaRPr>
                    </a:p>
                  </a:txBody>
                  <a:tcPr marL="105059" marR="10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41</a:t>
                      </a:r>
                      <a:endParaRPr lang="en-US" sz="2800" dirty="0">
                        <a:latin typeface="+mn-lt"/>
                      </a:endParaRPr>
                    </a:p>
                  </a:txBody>
                  <a:tcPr marL="105059" marR="10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2800">
                <a:tc>
                  <a:txBody>
                    <a:bodyPr/>
                    <a:lstStyle/>
                    <a:p>
                      <a:r>
                        <a:rPr lang="en-US" sz="2800" dirty="0" smtClean="0"/>
                        <a:t>Preschool</a:t>
                      </a:r>
                      <a:endParaRPr lang="en-US" sz="2800" dirty="0">
                        <a:latin typeface="+mn-lt"/>
                      </a:endParaRPr>
                    </a:p>
                  </a:txBody>
                  <a:tcPr marL="105059" marR="10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15</a:t>
                      </a:r>
                      <a:endParaRPr lang="en-US" sz="2800" dirty="0">
                        <a:latin typeface="+mn-lt"/>
                      </a:endParaRPr>
                    </a:p>
                  </a:txBody>
                  <a:tcPr marL="105059" marR="10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33</a:t>
                      </a:r>
                      <a:endParaRPr lang="en-US" sz="2800" dirty="0">
                        <a:latin typeface="+mn-lt"/>
                      </a:endParaRPr>
                    </a:p>
                  </a:txBody>
                  <a:tcPr marL="105059" marR="10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36</a:t>
                      </a:r>
                      <a:endParaRPr lang="en-US" sz="2800" dirty="0">
                        <a:latin typeface="+mn-lt"/>
                      </a:endParaRPr>
                    </a:p>
                  </a:txBody>
                  <a:tcPr marL="105059" marR="10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39</a:t>
                      </a:r>
                      <a:endParaRPr lang="en-US" sz="2800" dirty="0">
                        <a:latin typeface="+mn-lt"/>
                      </a:endParaRPr>
                    </a:p>
                  </a:txBody>
                  <a:tcPr marL="105059" marR="10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t>41</a:t>
                      </a:r>
                      <a:endParaRPr lang="en-US" sz="2800" dirty="0">
                        <a:latin typeface="+mn-lt"/>
                      </a:endParaRPr>
                    </a:p>
                  </a:txBody>
                  <a:tcPr marL="105059" marR="1050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33262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685800"/>
          </a:xfrm>
        </p:spPr>
        <p:txBody>
          <a:bodyPr>
            <a:normAutofit fontScale="90000"/>
          </a:bodyPr>
          <a:lstStyle/>
          <a:p>
            <a:r>
              <a:rPr lang="en-US" sz="3200" b="1" dirty="0" smtClean="0">
                <a:latin typeface="+mn-lt"/>
              </a:rPr>
              <a:t>Part C – Reason States were Excluded from Analyses </a:t>
            </a:r>
            <a:endParaRPr lang="en-US" sz="3200" b="1" dirty="0">
              <a:latin typeface="+mn-lt"/>
            </a:endParaRPr>
          </a:p>
        </p:txBody>
      </p:sp>
      <p:sp>
        <p:nvSpPr>
          <p:cNvPr id="4" name="Slide Number Placeholder 3"/>
          <p:cNvSpPr>
            <a:spLocks noGrp="1"/>
          </p:cNvSpPr>
          <p:nvPr>
            <p:ph type="sldNum" sz="quarter" idx="10"/>
          </p:nvPr>
        </p:nvSpPr>
        <p:spPr/>
        <p:txBody>
          <a:bodyPr/>
          <a:lstStyle/>
          <a:p>
            <a:pPr>
              <a:defRPr/>
            </a:pPr>
            <a:fld id="{57E5AB40-33AB-4CC7-AF17-32AC6D59EB5E}" type="slidenum">
              <a:rPr lang="en-US" smtClean="0"/>
              <a:pPr>
                <a:defRPr/>
              </a:pPr>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27385268"/>
              </p:ext>
            </p:extLst>
          </p:nvPr>
        </p:nvGraphicFramePr>
        <p:xfrm>
          <a:off x="304800" y="1066800"/>
          <a:ext cx="8610600" cy="5410200"/>
        </p:xfrm>
        <a:graphic>
          <a:graphicData uri="http://schemas.openxmlformats.org/drawingml/2006/table">
            <a:tbl>
              <a:tblPr/>
              <a:tblGrid>
                <a:gridCol w="5616924"/>
                <a:gridCol w="1015048"/>
                <a:gridCol w="989314"/>
                <a:gridCol w="989314"/>
              </a:tblGrid>
              <a:tr h="570169">
                <a:tc>
                  <a:txBody>
                    <a:bodyPr/>
                    <a:lstStyle/>
                    <a:p>
                      <a:pPr marL="0" marR="0">
                        <a:lnSpc>
                          <a:spcPct val="115000"/>
                        </a:lnSpc>
                        <a:spcBef>
                          <a:spcPts val="0"/>
                        </a:spcBef>
                        <a:spcAft>
                          <a:spcPts val="1000"/>
                        </a:spcAft>
                      </a:pPr>
                      <a:r>
                        <a:rPr lang="en-US" sz="1800" b="1" dirty="0">
                          <a:solidFill>
                            <a:schemeClr val="bg1"/>
                          </a:solidFill>
                          <a:latin typeface="Arial"/>
                          <a:ea typeface="Times New Roman ;color:black"/>
                          <a:cs typeface="Times New Roman"/>
                        </a:rPr>
                        <a:t>Reason Part C state was excluded</a:t>
                      </a:r>
                      <a:endParaRPr lang="en-US" sz="1800" b="1" dirty="0">
                        <a:solidFill>
                          <a:schemeClr val="bg1"/>
                        </a:solidFill>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spcBef>
                          <a:spcPts val="0"/>
                        </a:spcBef>
                        <a:spcAft>
                          <a:spcPts val="0"/>
                        </a:spcAft>
                      </a:pPr>
                      <a:r>
                        <a:rPr lang="en-US" sz="1800" b="1" dirty="0" smtClean="0">
                          <a:solidFill>
                            <a:schemeClr val="bg1"/>
                          </a:solidFill>
                          <a:latin typeface="Arial"/>
                          <a:ea typeface="Calibri"/>
                          <a:cs typeface="Times New Roman"/>
                        </a:rPr>
                        <a:t>2010-11</a:t>
                      </a:r>
                      <a:endParaRPr lang="en-US" sz="1800" b="1" dirty="0">
                        <a:solidFill>
                          <a:schemeClr val="bg1"/>
                        </a:solidFill>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spcBef>
                          <a:spcPts val="0"/>
                        </a:spcBef>
                        <a:spcAft>
                          <a:spcPts val="0"/>
                        </a:spcAft>
                      </a:pPr>
                      <a:r>
                        <a:rPr lang="en-US" sz="1800" b="1" dirty="0" smtClean="0">
                          <a:solidFill>
                            <a:schemeClr val="bg1"/>
                          </a:solidFill>
                          <a:latin typeface="Arial"/>
                          <a:ea typeface="Times New Roman ; color:black"/>
                          <a:cs typeface="Times New Roman"/>
                        </a:rPr>
                        <a:t>2011-12</a:t>
                      </a:r>
                      <a:endParaRPr lang="en-US" sz="1800" b="1" dirty="0">
                        <a:solidFill>
                          <a:schemeClr val="bg1"/>
                        </a:solidFill>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spcBef>
                          <a:spcPts val="0"/>
                        </a:spcBef>
                        <a:spcAft>
                          <a:spcPts val="0"/>
                        </a:spcAft>
                      </a:pPr>
                      <a:r>
                        <a:rPr lang="en-US" sz="1800" b="1" dirty="0" smtClean="0">
                          <a:solidFill>
                            <a:schemeClr val="bg1"/>
                          </a:solidFill>
                          <a:latin typeface="Arial"/>
                          <a:ea typeface="Calibri"/>
                          <a:cs typeface="Times New Roman"/>
                        </a:rPr>
                        <a:t>2012-13</a:t>
                      </a:r>
                      <a:endParaRPr lang="en-US" sz="1800" b="1" dirty="0">
                        <a:solidFill>
                          <a:schemeClr val="bg1"/>
                        </a:solidFill>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309206">
                <a:tc>
                  <a:txBody>
                    <a:bodyPr/>
                    <a:lstStyle/>
                    <a:p>
                      <a:pPr marL="0" marR="0">
                        <a:spcBef>
                          <a:spcPts val="300"/>
                        </a:spcBef>
                        <a:spcAft>
                          <a:spcPts val="300"/>
                        </a:spcAft>
                      </a:pPr>
                      <a:r>
                        <a:rPr lang="en-US" sz="1800" dirty="0">
                          <a:solidFill>
                            <a:srgbClr val="000000"/>
                          </a:solidFill>
                          <a:latin typeface="Arial"/>
                          <a:ea typeface="Times New Roman"/>
                          <a:cs typeface="Times New Roman"/>
                        </a:rPr>
                        <a:t>State is sampling</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2000" dirty="0" smtClean="0">
                          <a:latin typeface="Arial"/>
                          <a:ea typeface="Calibri"/>
                          <a:cs typeface="Times New Roman"/>
                        </a:rPr>
                        <a:t>3</a:t>
                      </a: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2000" dirty="0" smtClean="0">
                          <a:latin typeface="Arial"/>
                          <a:ea typeface="Times New Roman ;color:black"/>
                          <a:cs typeface="Times New Roman"/>
                        </a:rPr>
                        <a:t>2</a:t>
                      </a: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2000" dirty="0" smtClean="0">
                          <a:latin typeface="Arial"/>
                          <a:ea typeface="Calibri"/>
                          <a:cs typeface="Times New Roman"/>
                        </a:rPr>
                        <a:t>1</a:t>
                      </a: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206">
                <a:tc>
                  <a:txBody>
                    <a:bodyPr/>
                    <a:lstStyle/>
                    <a:p>
                      <a:pPr marL="0" marR="0">
                        <a:spcBef>
                          <a:spcPts val="300"/>
                        </a:spcBef>
                        <a:spcAft>
                          <a:spcPts val="300"/>
                        </a:spcAft>
                      </a:pPr>
                      <a:r>
                        <a:rPr lang="en-US" sz="1800" dirty="0">
                          <a:solidFill>
                            <a:srgbClr val="000000"/>
                          </a:solidFill>
                          <a:latin typeface="Arial"/>
                          <a:ea typeface="Times New Roman"/>
                          <a:cs typeface="Times New Roman"/>
                        </a:rPr>
                        <a:t>No outcomes data reported</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2000" dirty="0" smtClean="0">
                          <a:latin typeface="Arial"/>
                          <a:ea typeface="Calibri"/>
                          <a:cs typeface="Times New Roman"/>
                        </a:rPr>
                        <a:t>0</a:t>
                      </a: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2000" dirty="0">
                          <a:latin typeface="Arial"/>
                          <a:ea typeface="Times New Roman ;color:black"/>
                          <a:cs typeface="Times New Roman"/>
                        </a:rPr>
                        <a:t>0</a:t>
                      </a: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2000" dirty="0" smtClean="0">
                          <a:latin typeface="Arial"/>
                          <a:ea typeface="Calibri"/>
                          <a:cs typeface="Times New Roman"/>
                        </a:rPr>
                        <a:t>0</a:t>
                      </a: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0225">
                <a:tc>
                  <a:txBody>
                    <a:bodyPr/>
                    <a:lstStyle/>
                    <a:p>
                      <a:pPr marL="0" marR="0">
                        <a:spcBef>
                          <a:spcPts val="300"/>
                        </a:spcBef>
                        <a:spcAft>
                          <a:spcPts val="300"/>
                        </a:spcAft>
                      </a:pPr>
                      <a:r>
                        <a:rPr lang="en-US" sz="1800" dirty="0">
                          <a:solidFill>
                            <a:srgbClr val="000000"/>
                          </a:solidFill>
                          <a:latin typeface="Arial"/>
                          <a:ea typeface="Times New Roman"/>
                          <a:cs typeface="Times New Roman"/>
                        </a:rPr>
                        <a:t>Reported outcomes data on less than 28% of reported </a:t>
                      </a:r>
                      <a:r>
                        <a:rPr lang="en-US" sz="1800" dirty="0" err="1">
                          <a:solidFill>
                            <a:srgbClr val="000000"/>
                          </a:solidFill>
                          <a:latin typeface="Arial"/>
                          <a:ea typeface="Times New Roman"/>
                          <a:cs typeface="Times New Roman"/>
                        </a:rPr>
                        <a:t>exiters</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2000" dirty="0" smtClean="0">
                          <a:latin typeface="Arial"/>
                          <a:ea typeface="Calibri"/>
                          <a:cs typeface="Times New Roman"/>
                        </a:rPr>
                        <a:t>3</a:t>
                      </a: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2000" dirty="0" smtClean="0">
                          <a:latin typeface="Arial"/>
                          <a:ea typeface="Times New Roman ;color:black"/>
                          <a:cs typeface="Times New Roman"/>
                        </a:rPr>
                        <a:t>6</a:t>
                      </a: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2000" dirty="0" smtClean="0">
                          <a:latin typeface="Arial"/>
                          <a:ea typeface="Calibri"/>
                          <a:cs typeface="Times New Roman"/>
                        </a:rPr>
                        <a:t>4</a:t>
                      </a: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3527">
                <a:tc>
                  <a:txBody>
                    <a:bodyPr/>
                    <a:lstStyle/>
                    <a:p>
                      <a:pPr marL="0" marR="0">
                        <a:spcBef>
                          <a:spcPts val="300"/>
                        </a:spcBef>
                        <a:spcAft>
                          <a:spcPts val="300"/>
                        </a:spcAft>
                      </a:pPr>
                      <a:r>
                        <a:rPr lang="en-US" sz="1800" dirty="0">
                          <a:solidFill>
                            <a:srgbClr val="000000"/>
                          </a:solidFill>
                          <a:latin typeface="Arial"/>
                          <a:ea typeface="Times New Roman"/>
                          <a:cs typeface="Times New Roman"/>
                        </a:rPr>
                        <a:t>Had at least one outcome with category a greater than 10% or category e greater than 65%</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2000" dirty="0" smtClean="0">
                          <a:latin typeface="Arial"/>
                          <a:ea typeface="Calibri"/>
                          <a:cs typeface="Times New Roman"/>
                        </a:rPr>
                        <a:t>4</a:t>
                      </a: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2000" dirty="0" smtClean="0">
                          <a:latin typeface="Arial"/>
                          <a:ea typeface="Times New Roman ;color:black"/>
                          <a:cs typeface="Times New Roman"/>
                        </a:rPr>
                        <a:t>5 </a:t>
                      </a: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2000" dirty="0" smtClean="0">
                          <a:latin typeface="Arial"/>
                          <a:ea typeface="Calibri"/>
                          <a:cs typeface="Times New Roman"/>
                        </a:rPr>
                        <a:t>3</a:t>
                      </a: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7054">
                <a:tc>
                  <a:txBody>
                    <a:bodyPr/>
                    <a:lstStyle/>
                    <a:p>
                      <a:pPr marL="0" marR="0">
                        <a:spcBef>
                          <a:spcPts val="300"/>
                        </a:spcBef>
                        <a:spcAft>
                          <a:spcPts val="300"/>
                        </a:spcAft>
                      </a:pPr>
                      <a:r>
                        <a:rPr lang="en-US" sz="1800" dirty="0">
                          <a:solidFill>
                            <a:srgbClr val="000000"/>
                          </a:solidFill>
                          <a:latin typeface="Arial"/>
                          <a:ea typeface="Times New Roman"/>
                          <a:cs typeface="Times New Roman"/>
                        </a:rPr>
                        <a:t>Reported outcomes data on less than 28% of reported </a:t>
                      </a:r>
                      <a:r>
                        <a:rPr lang="en-US" sz="1800" dirty="0" err="1">
                          <a:solidFill>
                            <a:srgbClr val="000000"/>
                          </a:solidFill>
                          <a:latin typeface="Arial"/>
                          <a:ea typeface="Times New Roman"/>
                          <a:cs typeface="Times New Roman"/>
                        </a:rPr>
                        <a:t>exiters</a:t>
                      </a:r>
                      <a:endParaRPr lang="en-US" sz="1800" dirty="0">
                        <a:latin typeface="Arial"/>
                        <a:ea typeface="Calibri"/>
                        <a:cs typeface="Times New Roman"/>
                      </a:endParaRPr>
                    </a:p>
                    <a:p>
                      <a:pPr marL="0" marR="0">
                        <a:spcBef>
                          <a:spcPts val="300"/>
                        </a:spcBef>
                        <a:spcAft>
                          <a:spcPts val="300"/>
                        </a:spcAft>
                      </a:pPr>
                      <a:r>
                        <a:rPr lang="en-US" sz="1800" dirty="0">
                          <a:solidFill>
                            <a:srgbClr val="000000"/>
                          </a:solidFill>
                          <a:latin typeface="Arial"/>
                          <a:ea typeface="Times New Roman"/>
                          <a:cs typeface="Times New Roman"/>
                        </a:rPr>
                        <a:t>AND</a:t>
                      </a:r>
                      <a:endParaRPr lang="en-US" sz="1800" dirty="0">
                        <a:latin typeface="Arial"/>
                        <a:ea typeface="Calibri"/>
                        <a:cs typeface="Times New Roman"/>
                      </a:endParaRPr>
                    </a:p>
                    <a:p>
                      <a:pPr marL="0" marR="0">
                        <a:spcBef>
                          <a:spcPts val="300"/>
                        </a:spcBef>
                        <a:spcAft>
                          <a:spcPts val="300"/>
                        </a:spcAft>
                      </a:pPr>
                      <a:r>
                        <a:rPr lang="en-US" sz="1800" dirty="0">
                          <a:solidFill>
                            <a:srgbClr val="000000"/>
                          </a:solidFill>
                          <a:latin typeface="Arial"/>
                          <a:ea typeface="Times New Roman"/>
                          <a:cs typeface="Times New Roman"/>
                        </a:rPr>
                        <a:t>Had at least one outcome with category a greater than 10% or category e greater than 65%</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2000" dirty="0" smtClean="0">
                          <a:latin typeface="Arial"/>
                          <a:ea typeface="Calibri"/>
                          <a:cs typeface="Times New Roman"/>
                        </a:rPr>
                        <a:t>1</a:t>
                      </a: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2000" dirty="0" smtClean="0">
                          <a:latin typeface="Arial"/>
                          <a:ea typeface="Calibri"/>
                          <a:cs typeface="Times New Roman"/>
                        </a:rPr>
                        <a:t>4</a:t>
                      </a: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2000" dirty="0" smtClean="0">
                          <a:latin typeface="Arial"/>
                          <a:ea typeface="Calibri"/>
                          <a:cs typeface="Times New Roman"/>
                        </a:rPr>
                        <a:t>2</a:t>
                      </a: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1607">
                <a:tc>
                  <a:txBody>
                    <a:bodyPr/>
                    <a:lstStyle/>
                    <a:p>
                      <a:pPr marL="0" marR="0">
                        <a:spcBef>
                          <a:spcPts val="300"/>
                        </a:spcBef>
                        <a:spcAft>
                          <a:spcPts val="300"/>
                        </a:spcAft>
                      </a:pPr>
                      <a:r>
                        <a:rPr lang="en-US" sz="1800" dirty="0">
                          <a:solidFill>
                            <a:srgbClr val="000000"/>
                          </a:solidFill>
                          <a:latin typeface="Arial"/>
                          <a:ea typeface="Times New Roman"/>
                          <a:cs typeface="Times New Roman"/>
                        </a:rPr>
                        <a:t>Questionable data quality based on review of SPP/APR and knowledge gained through TA</a:t>
                      </a:r>
                      <a:endParaRPr lang="en-US" sz="18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2000" dirty="0" smtClean="0">
                          <a:latin typeface="Arial"/>
                          <a:ea typeface="Calibri"/>
                          <a:cs typeface="Times New Roman"/>
                        </a:rPr>
                        <a:t>1</a:t>
                      </a: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2000" dirty="0" smtClean="0">
                          <a:latin typeface="Arial"/>
                          <a:ea typeface="Times New Roman ;color:black"/>
                          <a:cs typeface="Times New Roman"/>
                        </a:rPr>
                        <a:t>0</a:t>
                      </a: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300"/>
                        </a:spcBef>
                        <a:spcAft>
                          <a:spcPts val="300"/>
                        </a:spcAft>
                      </a:pPr>
                      <a:r>
                        <a:rPr lang="en-US" sz="2000" dirty="0" smtClean="0">
                          <a:latin typeface="Arial"/>
                          <a:ea typeface="Calibri"/>
                          <a:cs typeface="Times New Roman"/>
                        </a:rPr>
                        <a:t>0</a:t>
                      </a:r>
                      <a:endParaRPr lang="en-US" sz="20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206">
                <a:tc>
                  <a:txBody>
                    <a:bodyPr/>
                    <a:lstStyle/>
                    <a:p>
                      <a:pPr marL="0" marR="0">
                        <a:spcBef>
                          <a:spcPts val="0"/>
                        </a:spcBef>
                        <a:spcAft>
                          <a:spcPts val="0"/>
                        </a:spcAft>
                      </a:pPr>
                      <a:r>
                        <a:rPr lang="en-US" sz="1800" b="1" dirty="0">
                          <a:solidFill>
                            <a:schemeClr val="bg1"/>
                          </a:solidFill>
                          <a:latin typeface="Arial"/>
                          <a:ea typeface="Times New Roman"/>
                          <a:cs typeface="Times New Roman"/>
                        </a:rPr>
                        <a:t>States included in the analysis </a:t>
                      </a:r>
                      <a:endParaRPr lang="en-US" sz="1800" b="1" dirty="0">
                        <a:solidFill>
                          <a:schemeClr val="bg1"/>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spcBef>
                          <a:spcPts val="0"/>
                        </a:spcBef>
                        <a:spcAft>
                          <a:spcPts val="0"/>
                        </a:spcAft>
                      </a:pPr>
                      <a:r>
                        <a:rPr lang="en-US" sz="1800" b="1" dirty="0" smtClean="0">
                          <a:solidFill>
                            <a:schemeClr val="bg1"/>
                          </a:solidFill>
                          <a:latin typeface="Arial"/>
                          <a:ea typeface="Calibri"/>
                          <a:cs typeface="Times New Roman"/>
                        </a:rPr>
                        <a:t>39</a:t>
                      </a:r>
                      <a:endParaRPr lang="en-US" sz="1800" b="1" dirty="0">
                        <a:solidFill>
                          <a:schemeClr val="bg1"/>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spcBef>
                          <a:spcPts val="0"/>
                        </a:spcBef>
                        <a:spcAft>
                          <a:spcPts val="0"/>
                        </a:spcAft>
                      </a:pPr>
                      <a:r>
                        <a:rPr lang="en-US" sz="1800" b="1" dirty="0" smtClean="0">
                          <a:solidFill>
                            <a:schemeClr val="bg1"/>
                          </a:solidFill>
                          <a:latin typeface="Arial"/>
                          <a:ea typeface="Times New Roman ;color:black"/>
                          <a:cs typeface="Times New Roman"/>
                        </a:rPr>
                        <a:t>33</a:t>
                      </a:r>
                      <a:endParaRPr lang="en-US" sz="1800" b="1" dirty="0">
                        <a:solidFill>
                          <a:schemeClr val="bg1"/>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spcBef>
                          <a:spcPts val="0"/>
                        </a:spcBef>
                        <a:spcAft>
                          <a:spcPts val="0"/>
                        </a:spcAft>
                      </a:pPr>
                      <a:r>
                        <a:rPr lang="en-US" sz="1800" b="1" dirty="0" smtClean="0">
                          <a:solidFill>
                            <a:schemeClr val="bg1"/>
                          </a:solidFill>
                          <a:latin typeface="Arial"/>
                          <a:ea typeface="Calibri"/>
                          <a:cs typeface="Times New Roman"/>
                        </a:rPr>
                        <a:t>41</a:t>
                      </a:r>
                      <a:endParaRPr lang="en-US" sz="1800" b="1" dirty="0">
                        <a:solidFill>
                          <a:schemeClr val="bg1"/>
                        </a:solidFill>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bl>
          </a:graphicData>
        </a:graphic>
      </p:graphicFrame>
    </p:spTree>
    <p:extLst>
      <p:ext uri="{BB962C8B-B14F-4D97-AF65-F5344CB8AC3E}">
        <p14:creationId xmlns:p14="http://schemas.microsoft.com/office/powerpoint/2010/main" val="1097582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810491"/>
          </a:xfrm>
        </p:spPr>
        <p:txBody>
          <a:bodyPr>
            <a:noAutofit/>
          </a:bodyPr>
          <a:lstStyle/>
          <a:p>
            <a:r>
              <a:rPr lang="en-US" sz="2900" b="1" dirty="0">
                <a:latin typeface="+mn-lt"/>
              </a:rPr>
              <a:t>Part </a:t>
            </a:r>
            <a:r>
              <a:rPr lang="en-US" sz="2900" b="1" dirty="0" smtClean="0">
                <a:latin typeface="+mn-lt"/>
              </a:rPr>
              <a:t>B Preschool </a:t>
            </a:r>
            <a:r>
              <a:rPr lang="en-US" sz="2900" b="1" dirty="0">
                <a:latin typeface="+mn-lt"/>
              </a:rPr>
              <a:t>– Reason States were Excluded from Analyses</a:t>
            </a:r>
          </a:p>
        </p:txBody>
      </p:sp>
      <p:sp>
        <p:nvSpPr>
          <p:cNvPr id="4" name="Slide Number Placeholder 3"/>
          <p:cNvSpPr>
            <a:spLocks noGrp="1"/>
          </p:cNvSpPr>
          <p:nvPr>
            <p:ph type="sldNum" sz="quarter" idx="10"/>
          </p:nvPr>
        </p:nvSpPr>
        <p:spPr/>
        <p:txBody>
          <a:bodyPr/>
          <a:lstStyle/>
          <a:p>
            <a:pPr>
              <a:defRPr/>
            </a:pPr>
            <a:fld id="{57E5AB40-33AB-4CC7-AF17-32AC6D59EB5E}" type="slidenum">
              <a:rPr lang="en-US" smtClean="0"/>
              <a:pPr>
                <a:defRPr/>
              </a:pPr>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529158836"/>
              </p:ext>
            </p:extLst>
          </p:nvPr>
        </p:nvGraphicFramePr>
        <p:xfrm>
          <a:off x="381000" y="1143000"/>
          <a:ext cx="8305801" cy="4941651"/>
        </p:xfrm>
        <a:graphic>
          <a:graphicData uri="http://schemas.openxmlformats.org/drawingml/2006/table">
            <a:tbl>
              <a:tblPr/>
              <a:tblGrid>
                <a:gridCol w="4876802"/>
                <a:gridCol w="1143000"/>
                <a:gridCol w="1143000"/>
                <a:gridCol w="1142999"/>
              </a:tblGrid>
              <a:tr h="504550">
                <a:tc>
                  <a:txBody>
                    <a:bodyPr/>
                    <a:lstStyle/>
                    <a:p>
                      <a:pPr marL="0" marR="0">
                        <a:lnSpc>
                          <a:spcPct val="115000"/>
                        </a:lnSpc>
                        <a:spcBef>
                          <a:spcPts val="0"/>
                        </a:spcBef>
                        <a:spcAft>
                          <a:spcPts val="1000"/>
                        </a:spcAft>
                      </a:pPr>
                      <a:r>
                        <a:rPr lang="en-US" sz="1800" b="1" dirty="0">
                          <a:solidFill>
                            <a:schemeClr val="bg1"/>
                          </a:solidFill>
                          <a:latin typeface="Arial"/>
                          <a:ea typeface="Times New Roman ;color:black"/>
                          <a:cs typeface="Times New Roman"/>
                        </a:rPr>
                        <a:t>Reason Part B state was excluded</a:t>
                      </a:r>
                      <a:endParaRPr lang="en-US" sz="1800" b="1" dirty="0">
                        <a:solidFill>
                          <a:schemeClr val="bg1"/>
                        </a:solidFill>
                        <a:latin typeface="Arial"/>
                        <a:ea typeface="Calibri"/>
                        <a:cs typeface="Times New Roman"/>
                      </a:endParaRPr>
                    </a:p>
                  </a:txBody>
                  <a:tcPr marL="68441" marR="6844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spcBef>
                          <a:spcPts val="0"/>
                        </a:spcBef>
                        <a:spcAft>
                          <a:spcPts val="0"/>
                        </a:spcAft>
                      </a:pPr>
                      <a:r>
                        <a:rPr lang="en-US" sz="1800" b="1" dirty="0" smtClean="0">
                          <a:solidFill>
                            <a:schemeClr val="bg1"/>
                          </a:solidFill>
                          <a:latin typeface="Arial"/>
                          <a:ea typeface="Calibri"/>
                          <a:cs typeface="Times New Roman"/>
                        </a:rPr>
                        <a:t>2010-11</a:t>
                      </a:r>
                      <a:endParaRPr lang="en-US" sz="1800" b="1" dirty="0">
                        <a:solidFill>
                          <a:schemeClr val="bg1"/>
                        </a:solidFill>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spcBef>
                          <a:spcPts val="0"/>
                        </a:spcBef>
                        <a:spcAft>
                          <a:spcPts val="0"/>
                        </a:spcAft>
                      </a:pPr>
                      <a:r>
                        <a:rPr lang="en-US" sz="1800" b="1" dirty="0" smtClean="0">
                          <a:solidFill>
                            <a:schemeClr val="bg1"/>
                          </a:solidFill>
                          <a:latin typeface="Arial"/>
                          <a:ea typeface="Times New Roman ; color:black"/>
                          <a:cs typeface="Times New Roman"/>
                        </a:rPr>
                        <a:t>2011-12</a:t>
                      </a:r>
                      <a:endParaRPr lang="en-US" sz="1800" b="1" dirty="0">
                        <a:solidFill>
                          <a:schemeClr val="bg1"/>
                        </a:solidFill>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spcBef>
                          <a:spcPts val="0"/>
                        </a:spcBef>
                        <a:spcAft>
                          <a:spcPts val="0"/>
                        </a:spcAft>
                      </a:pPr>
                      <a:r>
                        <a:rPr lang="en-US" sz="1800" b="1" dirty="0" smtClean="0">
                          <a:solidFill>
                            <a:schemeClr val="bg1"/>
                          </a:solidFill>
                          <a:latin typeface="Arial"/>
                          <a:ea typeface="Calibri"/>
                          <a:cs typeface="Times New Roman"/>
                        </a:rPr>
                        <a:t>2012-13</a:t>
                      </a:r>
                      <a:endParaRPr lang="en-US" sz="1800" b="1" dirty="0">
                        <a:solidFill>
                          <a:schemeClr val="bg1"/>
                        </a:solidFill>
                        <a:latin typeface="Arial"/>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194995">
                <a:tc>
                  <a:txBody>
                    <a:bodyPr/>
                    <a:lstStyle/>
                    <a:p>
                      <a:pPr marL="0" marR="0">
                        <a:spcBef>
                          <a:spcPts val="0"/>
                        </a:spcBef>
                        <a:spcAft>
                          <a:spcPts val="0"/>
                        </a:spcAft>
                      </a:pPr>
                      <a:r>
                        <a:rPr lang="en-US" sz="1600" dirty="0">
                          <a:solidFill>
                            <a:srgbClr val="000000"/>
                          </a:solidFill>
                          <a:latin typeface="Arial"/>
                          <a:ea typeface="Times New Roman"/>
                          <a:cs typeface="Times New Roman"/>
                        </a:rPr>
                        <a:t>State is sampling</a:t>
                      </a:r>
                      <a:endParaRPr lang="en-US" sz="1600" dirty="0">
                        <a:latin typeface="Arial"/>
                        <a:ea typeface="Calibri"/>
                        <a:cs typeface="Times New Roman"/>
                      </a:endParaRPr>
                    </a:p>
                  </a:txBody>
                  <a:tcPr marL="68441" marR="68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Arial"/>
                          <a:ea typeface="Calibri"/>
                          <a:cs typeface="Times New Roman"/>
                        </a:rPr>
                        <a:t>4</a:t>
                      </a:r>
                      <a:endParaRPr lang="en-US" sz="1600" dirty="0">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Arial"/>
                          <a:ea typeface="Times New Roman ;color:black"/>
                          <a:cs typeface="Times New Roman"/>
                        </a:rPr>
                        <a:t>2</a:t>
                      </a:r>
                      <a:endParaRPr lang="en-US" sz="1600" dirty="0">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Arial"/>
                          <a:ea typeface="Calibri"/>
                          <a:cs typeface="Times New Roman"/>
                        </a:rPr>
                        <a:t>3</a:t>
                      </a:r>
                      <a:endParaRPr lang="en-US" sz="1600" dirty="0">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990">
                <a:tc>
                  <a:txBody>
                    <a:bodyPr/>
                    <a:lstStyle/>
                    <a:p>
                      <a:pPr marL="0" marR="0">
                        <a:spcBef>
                          <a:spcPts val="0"/>
                        </a:spcBef>
                        <a:spcAft>
                          <a:spcPts val="0"/>
                        </a:spcAft>
                      </a:pPr>
                      <a:r>
                        <a:rPr lang="en-US" sz="1600" dirty="0" smtClean="0">
                          <a:latin typeface="Arial"/>
                          <a:ea typeface="Calibri"/>
                          <a:cs typeface="Times New Roman"/>
                        </a:rPr>
                        <a:t>No progress category</a:t>
                      </a:r>
                      <a:r>
                        <a:rPr lang="en-US" sz="1600" baseline="0" dirty="0" smtClean="0">
                          <a:latin typeface="Arial"/>
                          <a:ea typeface="Calibri"/>
                          <a:cs typeface="Times New Roman"/>
                        </a:rPr>
                        <a:t> data reported </a:t>
                      </a:r>
                      <a:endParaRPr lang="en-US" sz="1600" dirty="0">
                        <a:latin typeface="Arial"/>
                        <a:ea typeface="Calibri"/>
                        <a:cs typeface="Times New Roman"/>
                      </a:endParaRPr>
                    </a:p>
                  </a:txBody>
                  <a:tcPr marL="68441" marR="68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Arial"/>
                          <a:ea typeface="Calibri"/>
                          <a:cs typeface="Times New Roman"/>
                        </a:rPr>
                        <a:t>1</a:t>
                      </a:r>
                      <a:endParaRPr lang="en-US" sz="1600" dirty="0">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Arial"/>
                          <a:ea typeface="Calibri"/>
                          <a:cs typeface="Times New Roman"/>
                        </a:rPr>
                        <a:t>2</a:t>
                      </a:r>
                      <a:endParaRPr lang="en-US" sz="1600" dirty="0">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Arial"/>
                          <a:ea typeface="Calibri"/>
                          <a:cs typeface="Times New Roman"/>
                        </a:rPr>
                        <a:t>1</a:t>
                      </a:r>
                      <a:endParaRPr lang="en-US" sz="1600" dirty="0">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995">
                <a:tc>
                  <a:txBody>
                    <a:bodyPr/>
                    <a:lstStyle/>
                    <a:p>
                      <a:pPr marL="0" marR="0">
                        <a:spcBef>
                          <a:spcPts val="0"/>
                        </a:spcBef>
                        <a:spcAft>
                          <a:spcPts val="0"/>
                        </a:spcAft>
                      </a:pPr>
                      <a:r>
                        <a:rPr lang="en-US" sz="1600" dirty="0">
                          <a:solidFill>
                            <a:srgbClr val="000000"/>
                          </a:solidFill>
                          <a:latin typeface="Arial"/>
                          <a:ea typeface="Times New Roman"/>
                          <a:cs typeface="Times New Roman"/>
                        </a:rPr>
                        <a:t>No outcomes data reported</a:t>
                      </a:r>
                      <a:endParaRPr lang="en-US" sz="1600" dirty="0">
                        <a:latin typeface="Arial"/>
                        <a:ea typeface="Calibri"/>
                        <a:cs typeface="Times New Roman"/>
                      </a:endParaRPr>
                    </a:p>
                  </a:txBody>
                  <a:tcPr marL="68441" marR="68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Arial"/>
                          <a:ea typeface="Calibri"/>
                          <a:cs typeface="Times New Roman"/>
                        </a:rPr>
                        <a:t>1</a:t>
                      </a:r>
                      <a:endParaRPr lang="en-US" sz="1600" dirty="0">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Arial"/>
                          <a:ea typeface="Times New Roman ;color:black"/>
                          <a:cs typeface="Times New Roman"/>
                        </a:rPr>
                        <a:t>0</a:t>
                      </a:r>
                      <a:endParaRPr lang="en-US" sz="1600" dirty="0">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Arial"/>
                          <a:ea typeface="Calibri"/>
                          <a:cs typeface="Times New Roman"/>
                        </a:rPr>
                        <a:t>0</a:t>
                      </a:r>
                      <a:endParaRPr lang="en-US" sz="1600" dirty="0">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990">
                <a:tc>
                  <a:txBody>
                    <a:bodyPr/>
                    <a:lstStyle/>
                    <a:p>
                      <a:pPr marL="0" marR="0">
                        <a:spcBef>
                          <a:spcPts val="0"/>
                        </a:spcBef>
                        <a:spcAft>
                          <a:spcPts val="0"/>
                        </a:spcAft>
                      </a:pPr>
                      <a:r>
                        <a:rPr lang="en-US" sz="1600" dirty="0">
                          <a:solidFill>
                            <a:srgbClr val="000000"/>
                          </a:solidFill>
                          <a:latin typeface="Arial"/>
                          <a:ea typeface="Times New Roman"/>
                          <a:cs typeface="Times New Roman"/>
                        </a:rPr>
                        <a:t>Reported outcomes data on less than </a:t>
                      </a:r>
                      <a:r>
                        <a:rPr lang="en-US" sz="1600" dirty="0">
                          <a:solidFill>
                            <a:schemeClr val="tx1"/>
                          </a:solidFill>
                          <a:latin typeface="Arial"/>
                          <a:ea typeface="Times New Roman"/>
                          <a:cs typeface="Times New Roman"/>
                        </a:rPr>
                        <a:t>12% of child count</a:t>
                      </a:r>
                      <a:endParaRPr lang="en-US" sz="1600" dirty="0">
                        <a:solidFill>
                          <a:schemeClr val="tx1"/>
                        </a:solidFill>
                        <a:latin typeface="Arial"/>
                        <a:ea typeface="Calibri"/>
                        <a:cs typeface="Times New Roman"/>
                      </a:endParaRPr>
                    </a:p>
                  </a:txBody>
                  <a:tcPr marL="68441" marR="68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Arial"/>
                          <a:ea typeface="Calibri"/>
                          <a:cs typeface="Times New Roman"/>
                        </a:rPr>
                        <a:t>2</a:t>
                      </a:r>
                      <a:endParaRPr lang="en-US" sz="1600" dirty="0">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Arial"/>
                          <a:ea typeface="Times New Roman ;color:black"/>
                          <a:cs typeface="Times New Roman"/>
                        </a:rPr>
                        <a:t>4</a:t>
                      </a:r>
                      <a:endParaRPr lang="en-US" sz="1600" dirty="0">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Arial"/>
                          <a:ea typeface="Calibri"/>
                          <a:cs typeface="Times New Roman"/>
                        </a:rPr>
                        <a:t>1</a:t>
                      </a:r>
                      <a:endParaRPr lang="en-US" sz="1600" dirty="0">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986">
                <a:tc>
                  <a:txBody>
                    <a:bodyPr/>
                    <a:lstStyle/>
                    <a:p>
                      <a:pPr marL="0" marR="0">
                        <a:spcBef>
                          <a:spcPts val="0"/>
                        </a:spcBef>
                        <a:spcAft>
                          <a:spcPts val="0"/>
                        </a:spcAft>
                      </a:pPr>
                      <a:r>
                        <a:rPr lang="en-US" sz="1600" dirty="0">
                          <a:solidFill>
                            <a:srgbClr val="000000"/>
                          </a:solidFill>
                          <a:latin typeface="Arial"/>
                          <a:ea typeface="Times New Roman"/>
                          <a:cs typeface="Times New Roman"/>
                        </a:rPr>
                        <a:t>Had at least one outcome with category a greater than 10% or category e greater than 65%</a:t>
                      </a:r>
                      <a:endParaRPr lang="en-US" sz="1600" dirty="0">
                        <a:latin typeface="Arial"/>
                        <a:ea typeface="Calibri"/>
                        <a:cs typeface="Times New Roman"/>
                      </a:endParaRPr>
                    </a:p>
                  </a:txBody>
                  <a:tcPr marL="68441" marR="68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Arial"/>
                          <a:ea typeface="Calibri"/>
                          <a:cs typeface="Times New Roman"/>
                        </a:rPr>
                        <a:t>4</a:t>
                      </a:r>
                      <a:endParaRPr lang="en-US" sz="1600" dirty="0">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Arial"/>
                          <a:ea typeface="Times New Roman ;color:black"/>
                          <a:cs typeface="Times New Roman"/>
                        </a:rPr>
                        <a:t>3</a:t>
                      </a:r>
                      <a:endParaRPr lang="en-US" sz="1600" dirty="0">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Arial"/>
                          <a:ea typeface="Calibri"/>
                          <a:cs typeface="Times New Roman"/>
                        </a:rPr>
                        <a:t>4</a:t>
                      </a:r>
                      <a:endParaRPr lang="en-US" sz="1600" dirty="0">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9971">
                <a:tc>
                  <a:txBody>
                    <a:bodyPr/>
                    <a:lstStyle/>
                    <a:p>
                      <a:pPr marL="0" marR="0">
                        <a:spcBef>
                          <a:spcPts val="0"/>
                        </a:spcBef>
                        <a:spcAft>
                          <a:spcPts val="0"/>
                        </a:spcAft>
                      </a:pPr>
                      <a:r>
                        <a:rPr lang="en-US" sz="1600" dirty="0">
                          <a:solidFill>
                            <a:srgbClr val="000000"/>
                          </a:solidFill>
                          <a:latin typeface="Arial"/>
                          <a:ea typeface="Times New Roman"/>
                          <a:cs typeface="Times New Roman"/>
                        </a:rPr>
                        <a:t>Reported outcomes data on  less than 12% of child count</a:t>
                      </a:r>
                      <a:endParaRPr lang="en-US" sz="1600" dirty="0">
                        <a:latin typeface="Arial"/>
                        <a:ea typeface="Calibri"/>
                        <a:cs typeface="Times New Roman"/>
                      </a:endParaRPr>
                    </a:p>
                    <a:p>
                      <a:pPr marL="0" marR="0">
                        <a:spcBef>
                          <a:spcPts val="0"/>
                        </a:spcBef>
                        <a:spcAft>
                          <a:spcPts val="0"/>
                        </a:spcAft>
                      </a:pPr>
                      <a:r>
                        <a:rPr lang="en-US" sz="1600" dirty="0">
                          <a:solidFill>
                            <a:srgbClr val="000000"/>
                          </a:solidFill>
                          <a:latin typeface="Arial"/>
                          <a:ea typeface="Times New Roman"/>
                          <a:cs typeface="Times New Roman"/>
                        </a:rPr>
                        <a:t>AND</a:t>
                      </a:r>
                      <a:endParaRPr lang="en-US" sz="1600" dirty="0">
                        <a:latin typeface="Arial"/>
                        <a:ea typeface="Calibri"/>
                        <a:cs typeface="Times New Roman"/>
                      </a:endParaRPr>
                    </a:p>
                    <a:p>
                      <a:pPr marL="0" marR="0">
                        <a:spcBef>
                          <a:spcPts val="0"/>
                        </a:spcBef>
                        <a:spcAft>
                          <a:spcPts val="0"/>
                        </a:spcAft>
                      </a:pPr>
                      <a:r>
                        <a:rPr lang="en-US" sz="1600" dirty="0">
                          <a:solidFill>
                            <a:srgbClr val="000000"/>
                          </a:solidFill>
                          <a:latin typeface="Arial"/>
                          <a:ea typeface="Times New Roman"/>
                          <a:cs typeface="Times New Roman"/>
                        </a:rPr>
                        <a:t>Had at least one outcome with category a greater than 10% or category e greater than 65%</a:t>
                      </a:r>
                      <a:endParaRPr lang="en-US" sz="1600" dirty="0">
                        <a:latin typeface="Arial"/>
                        <a:ea typeface="Calibri"/>
                        <a:cs typeface="Times New Roman"/>
                      </a:endParaRPr>
                    </a:p>
                  </a:txBody>
                  <a:tcPr marL="68441" marR="68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Arial"/>
                          <a:ea typeface="Calibri"/>
                          <a:cs typeface="Times New Roman"/>
                        </a:rPr>
                        <a:t>0</a:t>
                      </a:r>
                      <a:endParaRPr lang="en-US" sz="1600" dirty="0">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a:solidFill>
                            <a:srgbClr val="000000"/>
                          </a:solidFill>
                          <a:latin typeface="Arial"/>
                          <a:ea typeface="Times New Roman ;color:black"/>
                          <a:cs typeface="Times New Roman"/>
                        </a:rPr>
                        <a:t>0</a:t>
                      </a:r>
                      <a:endParaRPr lang="en-US" sz="1600">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Arial"/>
                          <a:ea typeface="Calibri"/>
                          <a:cs typeface="Times New Roman"/>
                        </a:rPr>
                        <a:t>0</a:t>
                      </a:r>
                      <a:endParaRPr lang="en-US" sz="1600" dirty="0">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986">
                <a:tc>
                  <a:txBody>
                    <a:bodyPr/>
                    <a:lstStyle/>
                    <a:p>
                      <a:pPr marL="0" marR="0">
                        <a:spcBef>
                          <a:spcPts val="0"/>
                        </a:spcBef>
                        <a:spcAft>
                          <a:spcPts val="0"/>
                        </a:spcAft>
                      </a:pPr>
                      <a:r>
                        <a:rPr lang="en-US" sz="1600" dirty="0">
                          <a:solidFill>
                            <a:srgbClr val="000000"/>
                          </a:solidFill>
                          <a:latin typeface="Arial"/>
                          <a:ea typeface="Times New Roman"/>
                          <a:cs typeface="Times New Roman"/>
                        </a:rPr>
                        <a:t>Questionable data quality based on review of SPP/APR and knowledge gained through TA</a:t>
                      </a:r>
                      <a:endParaRPr lang="en-US" sz="1600" dirty="0">
                        <a:latin typeface="Arial"/>
                        <a:ea typeface="Calibri"/>
                        <a:cs typeface="Times New Roman"/>
                      </a:endParaRPr>
                    </a:p>
                  </a:txBody>
                  <a:tcPr marL="68441" marR="68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Arial"/>
                          <a:ea typeface="Calibri"/>
                          <a:cs typeface="Times New Roman"/>
                        </a:rPr>
                        <a:t>2</a:t>
                      </a:r>
                      <a:endParaRPr lang="en-US" sz="1600" dirty="0">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Arial"/>
                          <a:ea typeface="Times New Roman ;color:black"/>
                          <a:cs typeface="Times New Roman"/>
                        </a:rPr>
                        <a:t>0</a:t>
                      </a:r>
                      <a:endParaRPr lang="en-US" sz="1600" dirty="0">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Arial"/>
                          <a:ea typeface="Calibri"/>
                          <a:cs typeface="Times New Roman"/>
                        </a:rPr>
                        <a:t>0</a:t>
                      </a:r>
                      <a:endParaRPr lang="en-US" sz="1600" dirty="0">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4995">
                <a:tc>
                  <a:txBody>
                    <a:bodyPr/>
                    <a:lstStyle/>
                    <a:p>
                      <a:pPr marL="0" marR="0">
                        <a:spcBef>
                          <a:spcPts val="0"/>
                        </a:spcBef>
                        <a:spcAft>
                          <a:spcPts val="0"/>
                        </a:spcAft>
                      </a:pPr>
                      <a:r>
                        <a:rPr lang="en-US" sz="1600">
                          <a:solidFill>
                            <a:srgbClr val="000000"/>
                          </a:solidFill>
                          <a:latin typeface="Arial"/>
                          <a:ea typeface="Times New Roman ;color:black"/>
                          <a:cs typeface="Times New Roman"/>
                        </a:rPr>
                        <a:t>No child count data available</a:t>
                      </a:r>
                      <a:endParaRPr lang="en-US" sz="1600">
                        <a:latin typeface="Arial"/>
                        <a:ea typeface="Calibri"/>
                        <a:cs typeface="Times New Roman"/>
                      </a:endParaRPr>
                    </a:p>
                  </a:txBody>
                  <a:tcPr marL="68441" marR="68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latin typeface="Arial"/>
                          <a:ea typeface="Calibri"/>
                          <a:cs typeface="Times New Roman"/>
                        </a:rPr>
                        <a:t>1</a:t>
                      </a:r>
                      <a:endParaRPr lang="en-US" sz="1600" dirty="0">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smtClean="0">
                          <a:solidFill>
                            <a:srgbClr val="000000"/>
                          </a:solidFill>
                          <a:latin typeface="Arial"/>
                          <a:ea typeface="Times New Roman"/>
                          <a:cs typeface="Times New Roman"/>
                        </a:rPr>
                        <a:t>0</a:t>
                      </a:r>
                      <a:endParaRPr lang="en-US" sz="1600" dirty="0">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600" dirty="0">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739">
                <a:tc>
                  <a:txBody>
                    <a:bodyPr/>
                    <a:lstStyle/>
                    <a:p>
                      <a:pPr marL="0" marR="0">
                        <a:spcBef>
                          <a:spcPts val="0"/>
                        </a:spcBef>
                        <a:spcAft>
                          <a:spcPts val="0"/>
                        </a:spcAft>
                      </a:pPr>
                      <a:r>
                        <a:rPr lang="en-US" sz="1800" b="1" dirty="0">
                          <a:solidFill>
                            <a:schemeClr val="bg1"/>
                          </a:solidFill>
                          <a:latin typeface="Arial"/>
                          <a:ea typeface="Times New Roman"/>
                          <a:cs typeface="Times New Roman"/>
                        </a:rPr>
                        <a:t>States included in the analysis </a:t>
                      </a:r>
                      <a:endParaRPr lang="en-US" sz="1800" b="1" dirty="0">
                        <a:solidFill>
                          <a:schemeClr val="bg1"/>
                        </a:solidFill>
                        <a:latin typeface="Arial"/>
                        <a:ea typeface="Calibri"/>
                        <a:cs typeface="Times New Roman"/>
                      </a:endParaRPr>
                    </a:p>
                  </a:txBody>
                  <a:tcPr marL="68441" marR="6844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spcBef>
                          <a:spcPts val="0"/>
                        </a:spcBef>
                        <a:spcAft>
                          <a:spcPts val="0"/>
                        </a:spcAft>
                      </a:pPr>
                      <a:r>
                        <a:rPr lang="en-US" sz="1800" b="1" dirty="0" smtClean="0">
                          <a:solidFill>
                            <a:schemeClr val="bg1"/>
                          </a:solidFill>
                          <a:latin typeface="Arial"/>
                          <a:ea typeface="Calibri"/>
                          <a:cs typeface="Times New Roman"/>
                        </a:rPr>
                        <a:t>36</a:t>
                      </a:r>
                      <a:endParaRPr lang="en-US" sz="1800" b="1" dirty="0">
                        <a:solidFill>
                          <a:schemeClr val="bg1"/>
                        </a:solidFill>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spcBef>
                          <a:spcPts val="0"/>
                        </a:spcBef>
                        <a:spcAft>
                          <a:spcPts val="0"/>
                        </a:spcAft>
                      </a:pPr>
                      <a:r>
                        <a:rPr lang="en-US" sz="1800" b="1" dirty="0" smtClean="0">
                          <a:solidFill>
                            <a:schemeClr val="bg1"/>
                          </a:solidFill>
                          <a:latin typeface="Arial"/>
                          <a:ea typeface="Times New Roman ;color:black"/>
                          <a:cs typeface="Times New Roman"/>
                        </a:rPr>
                        <a:t>39</a:t>
                      </a:r>
                      <a:endParaRPr lang="en-US" sz="1800" b="1" dirty="0">
                        <a:solidFill>
                          <a:schemeClr val="bg1"/>
                        </a:solidFill>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algn="ctr">
                        <a:spcBef>
                          <a:spcPts val="0"/>
                        </a:spcBef>
                        <a:spcAft>
                          <a:spcPts val="0"/>
                        </a:spcAft>
                      </a:pPr>
                      <a:r>
                        <a:rPr lang="en-US" sz="1800" b="1" dirty="0" smtClean="0">
                          <a:solidFill>
                            <a:schemeClr val="bg1"/>
                          </a:solidFill>
                          <a:latin typeface="Arial"/>
                          <a:ea typeface="Calibri"/>
                          <a:cs typeface="Times New Roman"/>
                        </a:rPr>
                        <a:t>41*</a:t>
                      </a:r>
                      <a:endParaRPr lang="en-US" sz="1800" b="1" dirty="0">
                        <a:solidFill>
                          <a:schemeClr val="bg1"/>
                        </a:solidFill>
                        <a:latin typeface="Arial"/>
                        <a:ea typeface="Calibri"/>
                        <a:cs typeface="Times New Roman"/>
                      </a:endParaRPr>
                    </a:p>
                  </a:txBody>
                  <a:tcPr marL="68441" marR="6844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bl>
          </a:graphicData>
        </a:graphic>
      </p:graphicFrame>
      <p:sp>
        <p:nvSpPr>
          <p:cNvPr id="3" name="TextBox 2"/>
          <p:cNvSpPr txBox="1"/>
          <p:nvPr/>
        </p:nvSpPr>
        <p:spPr>
          <a:xfrm>
            <a:off x="457200" y="6248400"/>
            <a:ext cx="8001000" cy="400110"/>
          </a:xfrm>
          <a:prstGeom prst="rect">
            <a:avLst/>
          </a:prstGeom>
          <a:noFill/>
        </p:spPr>
        <p:txBody>
          <a:bodyPr wrap="square" rtlCol="0">
            <a:spAutoFit/>
          </a:bodyPr>
          <a:lstStyle/>
          <a:p>
            <a:r>
              <a:rPr lang="en-US" sz="2000" dirty="0" smtClean="0"/>
              <a:t>* 1 state was excluded because it did not report child count data </a:t>
            </a:r>
            <a:endParaRPr lang="en-US" sz="2000" dirty="0"/>
          </a:p>
        </p:txBody>
      </p:sp>
    </p:spTree>
    <p:extLst>
      <p:ext uri="{BB962C8B-B14F-4D97-AF65-F5344CB8AC3E}">
        <p14:creationId xmlns:p14="http://schemas.microsoft.com/office/powerpoint/2010/main" val="980313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90600"/>
            <a:ext cx="7924800" cy="5257800"/>
          </a:xfrm>
        </p:spPr>
        <p:txBody>
          <a:bodyPr/>
          <a:lstStyle/>
          <a:p>
            <a:pPr marL="0" indent="0" algn="ctr">
              <a:buNone/>
            </a:pPr>
            <a:endParaRPr lang="en-US" sz="2800" dirty="0" smtClean="0"/>
          </a:p>
          <a:p>
            <a:pPr marL="0" indent="0" algn="ctr">
              <a:buNone/>
            </a:pPr>
            <a:endParaRPr lang="en-US" sz="2800" dirty="0"/>
          </a:p>
          <a:p>
            <a:pPr marL="0" indent="0" algn="ctr">
              <a:buNone/>
            </a:pPr>
            <a:endParaRPr lang="en-US" sz="2800" dirty="0" smtClean="0"/>
          </a:p>
          <a:p>
            <a:pPr marL="0" indent="0" algn="ctr">
              <a:buNone/>
            </a:pPr>
            <a:endParaRPr lang="en-US" sz="2800" dirty="0"/>
          </a:p>
          <a:p>
            <a:pPr marL="0" indent="0" algn="ctr">
              <a:buNone/>
            </a:pPr>
            <a:endParaRPr lang="en-US" sz="2800" dirty="0" smtClean="0"/>
          </a:p>
          <a:p>
            <a:pPr marL="0" indent="0" algn="ctr">
              <a:buNone/>
            </a:pPr>
            <a:endParaRPr lang="en-US" sz="2800" dirty="0" smtClean="0"/>
          </a:p>
          <a:p>
            <a:pPr marL="0" indent="0" algn="ctr">
              <a:buNone/>
            </a:pPr>
            <a:r>
              <a:rPr lang="en-US" sz="2800" dirty="0" smtClean="0"/>
              <a:t>For more information about what states are collecting and reporting on child outcomes, see</a:t>
            </a:r>
          </a:p>
          <a:p>
            <a:pPr marL="0" indent="0" algn="ctr">
              <a:buNone/>
            </a:pPr>
            <a:endParaRPr lang="en-US" sz="2800" dirty="0"/>
          </a:p>
          <a:p>
            <a:pPr marL="0" indent="0" algn="ctr">
              <a:buNone/>
            </a:pPr>
            <a:r>
              <a:rPr lang="en-US" sz="2800" dirty="0">
                <a:hlinkClick r:id="rId2"/>
              </a:rPr>
              <a:t>http://ectacenter.org/eco/pages/fed_req.asp</a:t>
            </a:r>
            <a:endParaRPr lang="en-US" sz="2800" dirty="0" smtClean="0"/>
          </a:p>
          <a:p>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18</a:t>
            </a:fld>
            <a:endParaRPr lang="en-US"/>
          </a:p>
        </p:txBody>
      </p:sp>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38200" y="228600"/>
            <a:ext cx="2605881"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037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19</a:t>
            </a:fld>
            <a:endParaRPr lang="en-US"/>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6027" y="762000"/>
            <a:ext cx="8679373"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2015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763000" cy="685800"/>
          </a:xfrm>
        </p:spPr>
        <p:txBody>
          <a:bodyPr>
            <a:normAutofit/>
          </a:bodyPr>
          <a:lstStyle/>
          <a:p>
            <a:r>
              <a:rPr lang="en-US" sz="3600" b="1" dirty="0" smtClean="0"/>
              <a:t>Overview</a:t>
            </a:r>
            <a:endParaRPr lang="en-US" sz="3600" b="1" dirty="0"/>
          </a:p>
        </p:txBody>
      </p:sp>
      <p:sp>
        <p:nvSpPr>
          <p:cNvPr id="3" name="Content Placeholder 2"/>
          <p:cNvSpPr>
            <a:spLocks noGrp="1"/>
          </p:cNvSpPr>
          <p:nvPr>
            <p:ph idx="1"/>
          </p:nvPr>
        </p:nvSpPr>
        <p:spPr>
          <a:xfrm>
            <a:off x="228600" y="1219200"/>
            <a:ext cx="8763000" cy="5257800"/>
          </a:xfrm>
        </p:spPr>
        <p:txBody>
          <a:bodyPr/>
          <a:lstStyle/>
          <a:p>
            <a:pPr lvl="1"/>
            <a:r>
              <a:rPr lang="en-US" sz="3200" dirty="0" smtClean="0"/>
              <a:t>Overview of the State Systemic Improvement Plan (SSIP)</a:t>
            </a:r>
          </a:p>
          <a:p>
            <a:pPr lvl="1"/>
            <a:r>
              <a:rPr lang="en-US" sz="3200" dirty="0" smtClean="0"/>
              <a:t>The role of data in the SSIP</a:t>
            </a:r>
          </a:p>
          <a:p>
            <a:pPr lvl="1"/>
            <a:r>
              <a:rPr lang="en-US" sz="3200" dirty="0" smtClean="0"/>
              <a:t>What we know about child outcomes data nationally</a:t>
            </a:r>
          </a:p>
          <a:p>
            <a:pPr lvl="1"/>
            <a:r>
              <a:rPr lang="en-US" sz="3200" dirty="0" smtClean="0"/>
              <a:t>What supports do states need to use their child outcomes data effectively for program improvement?</a:t>
            </a:r>
            <a:endParaRPr lang="en-US" sz="3200" dirty="0"/>
          </a:p>
        </p:txBody>
      </p:sp>
      <p:sp>
        <p:nvSpPr>
          <p:cNvPr id="4" name="Slide Number Placeholder 3"/>
          <p:cNvSpPr>
            <a:spLocks noGrp="1"/>
          </p:cNvSpPr>
          <p:nvPr>
            <p:ph type="sldNum" sz="quarter" idx="10"/>
          </p:nvPr>
        </p:nvSpPr>
        <p:spPr/>
        <p:txBody>
          <a:bodyPr/>
          <a:lstStyle/>
          <a:p>
            <a:pPr>
              <a:defRPr/>
            </a:pPr>
            <a:fld id="{97F6DFCE-9B41-43B5-98A1-8D4D43BFA876}" type="slidenum">
              <a:rPr lang="en-US" smtClean="0"/>
              <a:pPr>
                <a:defRPr/>
              </a:pPr>
              <a:t>2</a:t>
            </a:fld>
            <a:endParaRPr lang="en-US" dirty="0"/>
          </a:p>
        </p:txBody>
      </p:sp>
    </p:spTree>
    <p:extLst>
      <p:ext uri="{BB962C8B-B14F-4D97-AF65-F5344CB8AC3E}">
        <p14:creationId xmlns:p14="http://schemas.microsoft.com/office/powerpoint/2010/main" val="3077265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20</a:t>
            </a:fld>
            <a:endParaRPr lang="en-US"/>
          </a:p>
        </p:txBody>
      </p:sp>
      <p:sp>
        <p:nvSpPr>
          <p:cNvPr id="2" name="Content Placeholder 1"/>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8600" y="619268"/>
            <a:ext cx="8746162" cy="5400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3804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21</a:t>
            </a:fld>
            <a:endParaRPr lang="en-US"/>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8114" y="609600"/>
            <a:ext cx="8679372"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0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22</a:t>
            </a:fld>
            <a:endParaRPr lang="en-US"/>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4191" y="533400"/>
            <a:ext cx="8515009"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528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23</a:t>
            </a:fld>
            <a:endParaRPr lang="en-US"/>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1143000"/>
            <a:ext cx="8153400" cy="516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04800" y="381000"/>
            <a:ext cx="8610600" cy="830997"/>
          </a:xfrm>
          <a:prstGeom prst="rect">
            <a:avLst/>
          </a:prstGeom>
          <a:noFill/>
        </p:spPr>
        <p:txBody>
          <a:bodyPr wrap="square" rtlCol="0">
            <a:spAutoFit/>
          </a:bodyPr>
          <a:lstStyle/>
          <a:p>
            <a:pPr algn="ctr"/>
            <a:r>
              <a:rPr lang="en-US" dirty="0" smtClean="0"/>
              <a:t>Part C State Variation: Greater than Expected Growth </a:t>
            </a:r>
          </a:p>
          <a:p>
            <a:pPr algn="ctr"/>
            <a:r>
              <a:rPr lang="en-US" dirty="0" smtClean="0"/>
              <a:t>– Social Relationships, 2012-13 </a:t>
            </a:r>
            <a:endParaRPr lang="en-US" dirty="0"/>
          </a:p>
        </p:txBody>
      </p:sp>
      <p:sp>
        <p:nvSpPr>
          <p:cNvPr id="6" name="TextBox 5"/>
          <p:cNvSpPr txBox="1"/>
          <p:nvPr/>
        </p:nvSpPr>
        <p:spPr>
          <a:xfrm>
            <a:off x="1600200" y="1600200"/>
            <a:ext cx="3581400" cy="461665"/>
          </a:xfrm>
          <a:prstGeom prst="rect">
            <a:avLst/>
          </a:prstGeom>
          <a:noFill/>
        </p:spPr>
        <p:txBody>
          <a:bodyPr wrap="square" rtlCol="0">
            <a:spAutoFit/>
          </a:bodyPr>
          <a:lstStyle/>
          <a:p>
            <a:r>
              <a:rPr lang="en-US" dirty="0" smtClean="0"/>
              <a:t>National:  69%</a:t>
            </a:r>
            <a:endParaRPr lang="en-US" dirty="0"/>
          </a:p>
        </p:txBody>
      </p:sp>
    </p:spTree>
    <p:extLst>
      <p:ext uri="{BB962C8B-B14F-4D97-AF65-F5344CB8AC3E}">
        <p14:creationId xmlns:p14="http://schemas.microsoft.com/office/powerpoint/2010/main" val="35592302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AB268D0E-8075-9746-99AF-58F28B56088B}" type="slidenum">
              <a:rPr lang="en-US" smtClean="0"/>
              <a:pPr>
                <a:defRPr/>
              </a:pPr>
              <a:t>24</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8533087" cy="5192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76400" y="1905000"/>
            <a:ext cx="3581400" cy="461665"/>
          </a:xfrm>
          <a:prstGeom prst="rect">
            <a:avLst/>
          </a:prstGeom>
          <a:noFill/>
        </p:spPr>
        <p:txBody>
          <a:bodyPr wrap="square" rtlCol="0">
            <a:spAutoFit/>
          </a:bodyPr>
          <a:lstStyle/>
          <a:p>
            <a:r>
              <a:rPr lang="en-US" dirty="0" smtClean="0"/>
              <a:t>National estimate:  52%</a:t>
            </a:r>
            <a:endParaRPr lang="en-US" dirty="0"/>
          </a:p>
        </p:txBody>
      </p:sp>
      <p:sp>
        <p:nvSpPr>
          <p:cNvPr id="5" name="TextBox 4"/>
          <p:cNvSpPr txBox="1"/>
          <p:nvPr/>
        </p:nvSpPr>
        <p:spPr>
          <a:xfrm>
            <a:off x="457200" y="152400"/>
            <a:ext cx="8305800" cy="830997"/>
          </a:xfrm>
          <a:prstGeom prst="rect">
            <a:avLst/>
          </a:prstGeom>
          <a:noFill/>
        </p:spPr>
        <p:txBody>
          <a:bodyPr wrap="square" rtlCol="0">
            <a:spAutoFit/>
          </a:bodyPr>
          <a:lstStyle/>
          <a:p>
            <a:pPr algn="ctr"/>
            <a:r>
              <a:rPr lang="en-US" dirty="0" smtClean="0"/>
              <a:t>Part B Preschool State Variation: Exited within Age Expectation - Knowledge and Skills, 2012-13 </a:t>
            </a:r>
            <a:endParaRPr lang="en-US" dirty="0"/>
          </a:p>
        </p:txBody>
      </p:sp>
    </p:spTree>
    <p:extLst>
      <p:ext uri="{BB962C8B-B14F-4D97-AF65-F5344CB8AC3E}">
        <p14:creationId xmlns:p14="http://schemas.microsoft.com/office/powerpoint/2010/main" val="3750101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ound2DiagRect">
            <a:avLst/>
          </a:prstGeom>
          <a:noFill/>
          <a:ln>
            <a:noFill/>
          </a:ln>
        </p:spPr>
        <p:txBody>
          <a:bodyPr>
            <a:noAutofit/>
          </a:bodyPr>
          <a:lstStyle/>
          <a:p>
            <a:r>
              <a:rPr lang="en-US" b="1" dirty="0" smtClean="0"/>
              <a:t>Questions to consider</a:t>
            </a:r>
            <a:endParaRPr lang="en-US" b="1" dirty="0"/>
          </a:p>
        </p:txBody>
      </p:sp>
      <p:sp>
        <p:nvSpPr>
          <p:cNvPr id="9" name="Content Placeholder 8"/>
          <p:cNvSpPr>
            <a:spLocks noGrp="1"/>
          </p:cNvSpPr>
          <p:nvPr>
            <p:ph idx="1"/>
          </p:nvPr>
        </p:nvSpPr>
        <p:spPr>
          <a:xfrm>
            <a:off x="533400" y="1295400"/>
            <a:ext cx="8153400" cy="5257800"/>
          </a:xfrm>
        </p:spPr>
        <p:txBody>
          <a:bodyPr/>
          <a:lstStyle/>
          <a:p>
            <a:pPr>
              <a:spcAft>
                <a:spcPts val="1000"/>
              </a:spcAft>
              <a:buFont typeface="+mj-lt"/>
              <a:buAutoNum type="arabicPeriod"/>
            </a:pPr>
            <a:r>
              <a:rPr lang="en-US" sz="2400" dirty="0" smtClean="0"/>
              <a:t>What would a “model state” that could effectively use child outcomes data to drive program improvement look like?  What features or capacities would the state have?</a:t>
            </a:r>
          </a:p>
          <a:p>
            <a:pPr>
              <a:spcAft>
                <a:spcPts val="1000"/>
              </a:spcAft>
              <a:buFont typeface="+mj-lt"/>
              <a:buAutoNum type="arabicPeriod"/>
            </a:pPr>
            <a:r>
              <a:rPr lang="en-US" sz="2400" dirty="0" smtClean="0"/>
              <a:t>What are the current challenges faced by states in using their child outcomes data to develop and monitor an improvement plan?</a:t>
            </a:r>
          </a:p>
          <a:p>
            <a:pPr>
              <a:spcAft>
                <a:spcPts val="1000"/>
              </a:spcAft>
              <a:buFont typeface="+mj-lt"/>
              <a:buAutoNum type="arabicPeriod"/>
            </a:pPr>
            <a:r>
              <a:rPr lang="en-US" sz="2400" dirty="0" smtClean="0"/>
              <a:t>How can technical assistance providers and higher education help states address these challenges.</a:t>
            </a:r>
            <a:endParaRPr lang="en-US" sz="2400" dirty="0"/>
          </a:p>
        </p:txBody>
      </p:sp>
      <p:sp>
        <p:nvSpPr>
          <p:cNvPr id="6" name="Slide Number Placeholder 5"/>
          <p:cNvSpPr>
            <a:spLocks noGrp="1"/>
          </p:cNvSpPr>
          <p:nvPr>
            <p:ph type="sldNum" sz="quarter" idx="4294967295"/>
          </p:nvPr>
        </p:nvSpPr>
        <p:spPr>
          <a:xfrm>
            <a:off x="6553200" y="6356350"/>
            <a:ext cx="2133600" cy="365125"/>
          </a:xfrm>
          <a:prstGeom prst="rect">
            <a:avLst/>
          </a:prstGeom>
        </p:spPr>
        <p:txBody>
          <a:bodyPr/>
          <a:lstStyle/>
          <a:p>
            <a:fld id="{E3706C0D-52CB-4A2E-8FC0-352807947FB8}" type="slidenum">
              <a:rPr lang="en-US" sz="1600" smtClean="0"/>
              <a:pPr/>
              <a:t>25</a:t>
            </a:fld>
            <a:endParaRPr lang="en-US" sz="1600" dirty="0"/>
          </a:p>
        </p:txBody>
      </p:sp>
    </p:spTree>
    <p:extLst>
      <p:ext uri="{BB962C8B-B14F-4D97-AF65-F5344CB8AC3E}">
        <p14:creationId xmlns:p14="http://schemas.microsoft.com/office/powerpoint/2010/main" val="2578665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endParaRPr lang="en-US"/>
          </a:p>
        </p:txBody>
      </p:sp>
      <p:sp>
        <p:nvSpPr>
          <p:cNvPr id="16386" name="Content Placeholder 3"/>
          <p:cNvSpPr>
            <a:spLocks noGrp="1"/>
          </p:cNvSpPr>
          <p:nvPr>
            <p:ph idx="1"/>
          </p:nvPr>
        </p:nvSpPr>
        <p:spPr/>
        <p:txBody>
          <a:bodyPr/>
          <a:lstStyle/>
          <a:p>
            <a:endParaRPr lang="en-US">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953000" cy="4525963"/>
          </a:xfrm>
        </p:spPr>
        <p:txBody>
          <a:bodyPr rtlCol="0">
            <a:noAutofit/>
          </a:bodyPr>
          <a:lstStyle/>
          <a:p>
            <a:pPr marL="0" indent="0" fontAlgn="auto">
              <a:spcAft>
                <a:spcPts val="0"/>
              </a:spcAft>
              <a:buFont typeface="Arial" pitchFamily="34" charset="0"/>
              <a:buNone/>
              <a:defRPr/>
            </a:pPr>
            <a:r>
              <a:rPr lang="en-US" sz="2800" dirty="0" smtClean="0"/>
              <a:t>Multi-year, achievable plan that:</a:t>
            </a:r>
          </a:p>
          <a:p>
            <a:pPr fontAlgn="auto">
              <a:spcAft>
                <a:spcPts val="0"/>
              </a:spcAft>
              <a:defRPr/>
            </a:pPr>
            <a:r>
              <a:rPr lang="en-US" sz="2800" dirty="0" smtClean="0"/>
              <a:t>Increases capacity </a:t>
            </a:r>
            <a:r>
              <a:rPr lang="en-US" sz="2800" dirty="0"/>
              <a:t>of EIS </a:t>
            </a:r>
            <a:r>
              <a:rPr lang="en-US" sz="2800" dirty="0" smtClean="0"/>
              <a:t>programs/LEAs </a:t>
            </a:r>
            <a:r>
              <a:rPr lang="en-US" sz="2800" dirty="0"/>
              <a:t>to implement, scale up, and sustain evidence-based </a:t>
            </a:r>
            <a:r>
              <a:rPr lang="en-US" sz="2800" dirty="0" smtClean="0"/>
              <a:t>practices</a:t>
            </a:r>
          </a:p>
          <a:p>
            <a:pPr fontAlgn="auto">
              <a:spcAft>
                <a:spcPts val="0"/>
              </a:spcAft>
              <a:defRPr/>
            </a:pPr>
            <a:r>
              <a:rPr lang="en-US" sz="2800" dirty="0" smtClean="0"/>
              <a:t>Improves </a:t>
            </a:r>
            <a:r>
              <a:rPr lang="en-US" sz="2800" dirty="0"/>
              <a:t>outcomes for </a:t>
            </a:r>
            <a:r>
              <a:rPr lang="en-US" sz="2800" dirty="0" smtClean="0"/>
              <a:t>children with </a:t>
            </a:r>
            <a:r>
              <a:rPr lang="en-US" sz="2800" dirty="0"/>
              <a:t>disabilities </a:t>
            </a:r>
            <a:r>
              <a:rPr lang="en-US" sz="2800" dirty="0" smtClean="0"/>
              <a:t>(and </a:t>
            </a:r>
            <a:r>
              <a:rPr lang="en-US" sz="2800" dirty="0"/>
              <a:t>their </a:t>
            </a:r>
            <a:r>
              <a:rPr lang="en-US" sz="2800" dirty="0" smtClean="0"/>
              <a:t>families)</a:t>
            </a:r>
            <a:endParaRPr lang="en-US" sz="2800" dirty="0"/>
          </a:p>
        </p:txBody>
      </p:sp>
      <p:sp>
        <p:nvSpPr>
          <p:cNvPr id="2" name="Title 1"/>
          <p:cNvSpPr>
            <a:spLocks noGrp="1"/>
          </p:cNvSpPr>
          <p:nvPr>
            <p:ph type="title"/>
          </p:nvPr>
        </p:nvSpPr>
        <p:spPr>
          <a:xfrm>
            <a:off x="152400" y="457200"/>
            <a:ext cx="8763000" cy="685800"/>
          </a:xfrm>
        </p:spPr>
        <p:txBody>
          <a:bodyPr rtlCol="0">
            <a:normAutofit/>
          </a:bodyPr>
          <a:lstStyle/>
          <a:p>
            <a:pPr fontAlgn="auto">
              <a:spcAft>
                <a:spcPts val="0"/>
              </a:spcAft>
              <a:defRPr/>
            </a:pPr>
            <a:r>
              <a:rPr lang="en-US" b="1" dirty="0" smtClean="0">
                <a:solidFill>
                  <a:schemeClr val="tx2"/>
                </a:solidFill>
              </a:rPr>
              <a:t>What is the SSIP? </a:t>
            </a:r>
            <a:endParaRPr lang="en-US" b="1" dirty="0">
              <a:solidFill>
                <a:schemeClr val="tx2"/>
              </a:solidFill>
            </a:endParaRPr>
          </a:p>
        </p:txBody>
      </p:sp>
      <p:sp>
        <p:nvSpPr>
          <p:cNvPr id="4" name="Slide Number Placeholder 3"/>
          <p:cNvSpPr>
            <a:spLocks noGrp="1"/>
          </p:cNvSpPr>
          <p:nvPr>
            <p:ph type="sldNum" sz="quarter" idx="10"/>
          </p:nvPr>
        </p:nvSpPr>
        <p:spPr/>
        <p:txBody>
          <a:bodyPr/>
          <a:lstStyle/>
          <a:p>
            <a:pPr>
              <a:defRPr/>
            </a:pPr>
            <a:fld id="{19A72743-209B-47D0-A43F-D83CC5D8F8D3}" type="slidenum">
              <a:rPr lang="en-US"/>
              <a:pPr>
                <a:defRPr/>
              </a:pPr>
              <a:t>3</a:t>
            </a:fld>
            <a:endParaRPr lang="en-US"/>
          </a:p>
        </p:txBody>
      </p:sp>
      <p:pic>
        <p:nvPicPr>
          <p:cNvPr id="20484" name="Picture 2" descr="Photograph of Child (Photograph by Alex Laza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24000"/>
            <a:ext cx="314325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391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763000" cy="5257800"/>
          </a:xfrm>
        </p:spPr>
        <p:txBody>
          <a:bodyPr>
            <a:normAutofit/>
          </a:bodyPr>
          <a:lstStyle/>
          <a:p>
            <a:r>
              <a:rPr lang="en-US" sz="2800" dirty="0" smtClean="0"/>
              <a:t>State Part C program</a:t>
            </a:r>
          </a:p>
          <a:p>
            <a:r>
              <a:rPr lang="en-US" sz="2800" dirty="0" smtClean="0"/>
              <a:t>State Part B program</a:t>
            </a:r>
          </a:p>
          <a:p>
            <a:pPr lvl="1"/>
            <a:r>
              <a:rPr lang="en-US" sz="2400" dirty="0" smtClean="0"/>
              <a:t>The Part B program will only need to develop one plan.</a:t>
            </a:r>
          </a:p>
          <a:p>
            <a:r>
              <a:rPr lang="en-US" sz="2800" dirty="0" smtClean="0"/>
              <a:t>Role of Part B 619 program</a:t>
            </a:r>
          </a:p>
          <a:p>
            <a:pPr marL="739775" lvl="1" indent="-339725"/>
            <a:r>
              <a:rPr lang="en-US" altLang="en-US" sz="2400" dirty="0">
                <a:ea typeface="ＭＳ Ｐゴシック" pitchFamily="34" charset="-128"/>
              </a:rPr>
              <a:t>619 incorporated into the Part B</a:t>
            </a:r>
          </a:p>
          <a:p>
            <a:pPr marL="739775" lvl="1" indent="-339725"/>
            <a:r>
              <a:rPr lang="en-US" altLang="en-US" sz="2400" dirty="0">
                <a:ea typeface="ＭＳ Ｐゴシック" pitchFamily="34" charset="-128"/>
              </a:rPr>
              <a:t>619 focus for the Part B </a:t>
            </a:r>
          </a:p>
          <a:p>
            <a:pPr marL="739775" lvl="1" indent="-339725"/>
            <a:r>
              <a:rPr lang="en-US" altLang="en-US" sz="2400" dirty="0">
                <a:ea typeface="ＭＳ Ｐゴシック" pitchFamily="34" charset="-128"/>
              </a:rPr>
              <a:t>Part C and Section 619</a:t>
            </a:r>
          </a:p>
          <a:p>
            <a:pPr marL="739775" lvl="1" indent="-339725"/>
            <a:r>
              <a:rPr lang="en-US" altLang="en-US" sz="2400" dirty="0">
                <a:ea typeface="ＭＳ Ｐゴシック" pitchFamily="34" charset="-128"/>
              </a:rPr>
              <a:t>Coordination across 0-21</a:t>
            </a:r>
          </a:p>
          <a:p>
            <a:pPr lvl="1"/>
            <a:endParaRPr lang="en-US" dirty="0"/>
          </a:p>
        </p:txBody>
      </p:sp>
      <p:sp>
        <p:nvSpPr>
          <p:cNvPr id="2" name="Title 1"/>
          <p:cNvSpPr>
            <a:spLocks noGrp="1"/>
          </p:cNvSpPr>
          <p:nvPr>
            <p:ph type="title"/>
          </p:nvPr>
        </p:nvSpPr>
        <p:spPr>
          <a:xfrm>
            <a:off x="152400" y="609600"/>
            <a:ext cx="8763000" cy="685800"/>
          </a:xfrm>
        </p:spPr>
        <p:txBody>
          <a:bodyPr/>
          <a:lstStyle/>
          <a:p>
            <a:r>
              <a:rPr lang="en-US" b="1" dirty="0" smtClean="0"/>
              <a:t>Who has to develop an SSIP?</a:t>
            </a:r>
            <a:endParaRPr lang="en-US" b="1" dirty="0"/>
          </a:p>
        </p:txBody>
      </p:sp>
    </p:spTree>
    <p:extLst>
      <p:ext uri="{BB962C8B-B14F-4D97-AF65-F5344CB8AC3E}">
        <p14:creationId xmlns:p14="http://schemas.microsoft.com/office/powerpoint/2010/main" val="32125012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833927385"/>
              </p:ext>
            </p:extLst>
          </p:nvPr>
        </p:nvGraphicFramePr>
        <p:xfrm>
          <a:off x="76200" y="152400"/>
          <a:ext cx="8991600" cy="5943600"/>
        </p:xfrm>
        <a:graphic>
          <a:graphicData uri="http://schemas.openxmlformats.org/drawingml/2006/table">
            <a:tbl>
              <a:tblPr firstRow="1" bandRow="1">
                <a:tableStyleId>{93296810-A885-4BE3-A3E7-6D5BEEA58F35}</a:tableStyleId>
              </a:tblPr>
              <a:tblGrid>
                <a:gridCol w="3361344"/>
                <a:gridCol w="2604027"/>
                <a:gridCol w="3026229"/>
              </a:tblGrid>
              <a:tr h="1485231">
                <a:tc>
                  <a:txBody>
                    <a:bodyPr/>
                    <a:lstStyle/>
                    <a:p>
                      <a:r>
                        <a:rPr lang="en-US" sz="2400" dirty="0" smtClean="0"/>
                        <a:t>Year 1 - FFY 2013</a:t>
                      </a:r>
                    </a:p>
                    <a:p>
                      <a:r>
                        <a:rPr lang="en-US" sz="2400" dirty="0" smtClean="0"/>
                        <a:t>Delivered by April 2015</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400" dirty="0" smtClean="0"/>
                        <a:t>Year 2 - FFY 2014</a:t>
                      </a:r>
                    </a:p>
                    <a:p>
                      <a:r>
                        <a:rPr lang="en-US" sz="2400" dirty="0" smtClean="0"/>
                        <a:t>Delivered by Feb 1, 2016</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400" dirty="0" smtClean="0"/>
                        <a:t>Years 3-6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Delivered by Feb 1, 2017</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Updated</a:t>
                      </a:r>
                      <a:r>
                        <a:rPr lang="en-US" sz="2000" baseline="0" dirty="0" smtClean="0"/>
                        <a:t> 2018, 2019, 2020</a:t>
                      </a:r>
                      <a:endParaRPr lang="en-US" sz="2000" dirty="0" smtClean="0"/>
                    </a:p>
                    <a:p>
                      <a:endParaRPr lang="en-US" sz="24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r>
              <a:tr h="1235101">
                <a:tc>
                  <a:txBody>
                    <a:bodyPr/>
                    <a:lstStyle/>
                    <a:p>
                      <a:r>
                        <a:rPr lang="en-US" sz="2400" dirty="0" smtClean="0"/>
                        <a:t>Phase I</a:t>
                      </a:r>
                    </a:p>
                    <a:p>
                      <a:r>
                        <a:rPr lang="en-US" sz="2400" dirty="0" smtClean="0"/>
                        <a:t>Analysis</a:t>
                      </a:r>
                      <a:endParaRPr lang="en-US" sz="24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400" dirty="0" smtClean="0"/>
                        <a:t>Phase II</a:t>
                      </a:r>
                    </a:p>
                    <a:p>
                      <a:r>
                        <a:rPr lang="en-US" sz="2400" dirty="0" smtClean="0"/>
                        <a:t>Plan</a:t>
                      </a:r>
                      <a:endParaRPr lang="en-US" sz="24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400" dirty="0" smtClean="0"/>
                        <a:t>Phase III</a:t>
                      </a:r>
                    </a:p>
                    <a:p>
                      <a:r>
                        <a:rPr lang="en-US" sz="2400" dirty="0" smtClean="0"/>
                        <a:t>Implementation</a:t>
                      </a:r>
                      <a:r>
                        <a:rPr lang="en-US" sz="2400" baseline="0" dirty="0" smtClean="0"/>
                        <a:t> and </a:t>
                      </a:r>
                      <a:r>
                        <a:rPr lang="en-US" sz="2400" dirty="0" smtClean="0"/>
                        <a:t>Evaluation</a:t>
                      </a:r>
                      <a:endParaRPr lang="en-US" sz="2400" b="1" dirty="0">
                        <a:solidFill>
                          <a:schemeClr val="accent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3223268">
                <a:tc>
                  <a:txBody>
                    <a:bodyPr/>
                    <a:lstStyle/>
                    <a:p>
                      <a:pPr marL="285750" indent="-285750">
                        <a:buFont typeface="Arial" pitchFamily="34" charset="0"/>
                        <a:buChar char="•"/>
                      </a:pPr>
                      <a:r>
                        <a:rPr lang="en-US" sz="1800" b="1" dirty="0" smtClean="0">
                          <a:solidFill>
                            <a:schemeClr val="accent2">
                              <a:lumMod val="75000"/>
                            </a:schemeClr>
                          </a:solidFill>
                        </a:rPr>
                        <a:t>Data Analysis</a:t>
                      </a:r>
                      <a:endParaRPr lang="en-US" sz="1800" b="1" dirty="0">
                        <a:solidFill>
                          <a:schemeClr val="accent2">
                            <a:lumMod val="75000"/>
                          </a:schemeClr>
                        </a:solidFill>
                      </a:endParaRPr>
                    </a:p>
                    <a:p>
                      <a:pPr marL="285750" indent="-285750">
                        <a:buFont typeface="Arial" pitchFamily="34" charset="0"/>
                        <a:buChar char="•"/>
                      </a:pPr>
                      <a:r>
                        <a:rPr lang="en-US" sz="1800" dirty="0" smtClean="0"/>
                        <a:t>Analysis of State Infrastructure to Support Improvement and Build</a:t>
                      </a:r>
                      <a:r>
                        <a:rPr lang="en-US" sz="1800" baseline="0" dirty="0" smtClean="0"/>
                        <a:t> Capacity</a:t>
                      </a:r>
                    </a:p>
                    <a:p>
                      <a:pPr marL="285750" indent="-285750">
                        <a:buFont typeface="Arial" pitchFamily="34" charset="0"/>
                        <a:buChar char="•"/>
                      </a:pPr>
                      <a:r>
                        <a:rPr lang="en-US" sz="1800" b="1" baseline="0" dirty="0" smtClean="0">
                          <a:solidFill>
                            <a:schemeClr val="accent2">
                              <a:lumMod val="75000"/>
                            </a:schemeClr>
                          </a:solidFill>
                        </a:rPr>
                        <a:t>State-Identified Measurable Result(s) for Infants and Toddlers with Disabilities and their families*</a:t>
                      </a:r>
                    </a:p>
                    <a:p>
                      <a:pPr marL="285750" indent="-285750">
                        <a:buFont typeface="Arial" pitchFamily="34" charset="0"/>
                        <a:buChar char="•"/>
                      </a:pPr>
                      <a:r>
                        <a:rPr lang="en-US" sz="1800" baseline="0" dirty="0" smtClean="0"/>
                        <a:t>Selection of Coherent Improvement Strategies</a:t>
                      </a:r>
                    </a:p>
                    <a:p>
                      <a:pPr marL="285750" indent="-285750">
                        <a:buFont typeface="Arial" pitchFamily="34" charset="0"/>
                        <a:buChar char="•"/>
                      </a:pPr>
                      <a:r>
                        <a:rPr lang="en-US" sz="1800" baseline="0" dirty="0" smtClean="0"/>
                        <a:t>Theory of Action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buFont typeface="Arial" pitchFamily="34" charset="0"/>
                        <a:buChar char="•"/>
                      </a:pPr>
                      <a:r>
                        <a:rPr kumimoji="0" lang="en-US" sz="2000" kern="1200" dirty="0" smtClean="0">
                          <a:effectLst/>
                        </a:rPr>
                        <a:t>Infrastructure Development</a:t>
                      </a:r>
                    </a:p>
                    <a:p>
                      <a:pPr marL="285750" lvl="0" indent="-285750">
                        <a:buFont typeface="Arial" pitchFamily="34" charset="0"/>
                        <a:buChar char="•"/>
                      </a:pPr>
                      <a:r>
                        <a:rPr kumimoji="0" lang="en-US" sz="2000" kern="1200" dirty="0" smtClean="0">
                          <a:effectLst/>
                        </a:rPr>
                        <a:t>Support for EIS Program/LEA in Implementation</a:t>
                      </a:r>
                      <a:r>
                        <a:rPr kumimoji="0" lang="en-US" sz="2000" kern="1200" baseline="0" dirty="0" smtClean="0">
                          <a:effectLst/>
                        </a:rPr>
                        <a:t> of</a:t>
                      </a:r>
                      <a:r>
                        <a:rPr kumimoji="0" lang="en-US" sz="2000" kern="1200" dirty="0" smtClean="0">
                          <a:effectLst/>
                        </a:rPr>
                        <a:t> Evidence-Based Practices</a:t>
                      </a:r>
                    </a:p>
                    <a:p>
                      <a:pPr marL="285750" lvl="0" indent="-285750">
                        <a:buFont typeface="Arial" pitchFamily="34" charset="0"/>
                        <a:buChar char="•"/>
                      </a:pPr>
                      <a:r>
                        <a:rPr kumimoji="0" lang="en-US" sz="2000" kern="1200" dirty="0" smtClean="0">
                          <a:effectLst/>
                        </a:rPr>
                        <a:t>Evaluation Plan</a:t>
                      </a:r>
                      <a:endParaRPr kumimoji="0" lang="en-US" sz="2400" kern="120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kern="1200" dirty="0" smtClean="0">
                          <a:effectLst/>
                        </a:rPr>
                        <a:t>Results of Ongoing Evaluation</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b="1" kern="1200" dirty="0" smtClean="0">
                          <a:solidFill>
                            <a:schemeClr val="accent2">
                              <a:lumMod val="75000"/>
                            </a:schemeClr>
                          </a:solidFill>
                          <a:effectLst/>
                        </a:rPr>
                        <a:t>Extent of Progress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2000" kern="1200" dirty="0" smtClean="0">
                          <a:effectLst/>
                        </a:rPr>
                        <a:t>Revisions to the SPP  </a:t>
                      </a:r>
                    </a:p>
                    <a:p>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TextBox 1"/>
          <p:cNvSpPr txBox="1"/>
          <p:nvPr/>
        </p:nvSpPr>
        <p:spPr>
          <a:xfrm>
            <a:off x="55418" y="6324600"/>
            <a:ext cx="9067800" cy="338554"/>
          </a:xfrm>
          <a:prstGeom prst="rect">
            <a:avLst/>
          </a:prstGeom>
          <a:noFill/>
        </p:spPr>
        <p:txBody>
          <a:bodyPr wrap="square" rtlCol="0">
            <a:spAutoFit/>
          </a:bodyPr>
          <a:lstStyle/>
          <a:p>
            <a:r>
              <a:rPr lang="en-US" sz="1600" dirty="0" smtClean="0"/>
              <a:t>* Families are included for Part C only. Part B includes results for children with disabilities</a:t>
            </a:r>
            <a:endParaRPr lang="en-US" sz="1600" dirty="0"/>
          </a:p>
        </p:txBody>
      </p:sp>
    </p:spTree>
    <p:extLst>
      <p:ext uri="{BB962C8B-B14F-4D97-AF65-F5344CB8AC3E}">
        <p14:creationId xmlns:p14="http://schemas.microsoft.com/office/powerpoint/2010/main" val="3358371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914400"/>
            <a:ext cx="7467600" cy="3429000"/>
          </a:xfrm>
        </p:spPr>
        <p:txBody>
          <a:bodyPr rtlCol="0">
            <a:noAutofit/>
          </a:bodyPr>
          <a:lstStyle/>
          <a:p>
            <a:pPr marL="0" indent="0" eaLnBrk="1" fontAlgn="auto" hangingPunct="1">
              <a:spcAft>
                <a:spcPts val="0"/>
              </a:spcAft>
              <a:buFont typeface="Arial" pitchFamily="34" charset="0"/>
              <a:buNone/>
              <a:defRPr/>
            </a:pPr>
            <a:r>
              <a:rPr lang="en-US" sz="2400" dirty="0" smtClean="0"/>
              <a:t>A </a:t>
            </a:r>
            <a:r>
              <a:rPr lang="en-US" sz="2400" dirty="0"/>
              <a:t>description of how the state identified and analyzed key </a:t>
            </a:r>
            <a:r>
              <a:rPr lang="en-US" sz="2400" dirty="0" smtClean="0"/>
              <a:t>data to</a:t>
            </a:r>
            <a:r>
              <a:rPr lang="en-US" sz="2400" dirty="0"/>
              <a:t>:  </a:t>
            </a:r>
            <a:endParaRPr lang="en-US" sz="2400" dirty="0" smtClean="0"/>
          </a:p>
          <a:p>
            <a:pPr marL="514350" indent="-514350" eaLnBrk="1" fontAlgn="auto" hangingPunct="1">
              <a:spcAft>
                <a:spcPts val="0"/>
              </a:spcAft>
              <a:buFont typeface="Arial" pitchFamily="34" charset="0"/>
              <a:buAutoNum type="arabicParenBoth"/>
              <a:defRPr/>
            </a:pPr>
            <a:r>
              <a:rPr lang="en-US" sz="2400" dirty="0" smtClean="0"/>
              <a:t>select </a:t>
            </a:r>
            <a:r>
              <a:rPr lang="en-US" sz="2400" dirty="0"/>
              <a:t>the </a:t>
            </a:r>
            <a:r>
              <a:rPr lang="en-US" sz="2400" dirty="0" smtClean="0"/>
              <a:t>State-identified </a:t>
            </a:r>
            <a:r>
              <a:rPr lang="en-US" sz="2400" dirty="0"/>
              <a:t>Measurable </a:t>
            </a:r>
            <a:r>
              <a:rPr lang="en-US" sz="2400" dirty="0" smtClean="0"/>
              <a:t>Result.</a:t>
            </a:r>
          </a:p>
          <a:p>
            <a:pPr marL="514350" indent="-514350" eaLnBrk="1" fontAlgn="auto" hangingPunct="1">
              <a:spcAft>
                <a:spcPts val="0"/>
              </a:spcAft>
              <a:buFont typeface="Arial" pitchFamily="34" charset="0"/>
              <a:buAutoNum type="arabicParenBoth"/>
              <a:defRPr/>
            </a:pPr>
            <a:r>
              <a:rPr lang="en-US" sz="2400" dirty="0" smtClean="0"/>
              <a:t>identify </a:t>
            </a:r>
            <a:r>
              <a:rPr lang="en-US" sz="2400" dirty="0"/>
              <a:t>root causes contributing to low performance.  </a:t>
            </a:r>
            <a:endParaRPr lang="en-US" sz="2400" dirty="0" smtClean="0"/>
          </a:p>
          <a:p>
            <a:pPr marL="0" indent="0" eaLnBrk="1" fontAlgn="auto" hangingPunct="1">
              <a:spcAft>
                <a:spcPts val="0"/>
              </a:spcAft>
              <a:buNone/>
              <a:defRPr/>
            </a:pPr>
            <a:endParaRPr lang="en-US" sz="1100" dirty="0" smtClean="0"/>
          </a:p>
          <a:p>
            <a:pPr marL="0" indent="0" eaLnBrk="1" fontAlgn="auto" hangingPunct="1">
              <a:spcAft>
                <a:spcPts val="0"/>
              </a:spcAft>
              <a:buFont typeface="Arial" charset="0"/>
              <a:buNone/>
              <a:defRPr/>
            </a:pPr>
            <a:r>
              <a:rPr lang="en-US" sz="2400" dirty="0" smtClean="0"/>
              <a:t>The </a:t>
            </a:r>
            <a:r>
              <a:rPr lang="en-US" sz="2400" dirty="0"/>
              <a:t>description must include information </a:t>
            </a:r>
            <a:r>
              <a:rPr lang="en-US" sz="2400" dirty="0" smtClean="0"/>
              <a:t>about:</a:t>
            </a:r>
          </a:p>
          <a:p>
            <a:pPr marL="514350" indent="-514350" eaLnBrk="1" fontAlgn="auto" hangingPunct="1">
              <a:spcAft>
                <a:spcPts val="0"/>
              </a:spcAft>
              <a:buFont typeface="Arial" charset="0"/>
              <a:buAutoNum type="arabicParenBoth"/>
              <a:defRPr/>
            </a:pPr>
            <a:r>
              <a:rPr lang="en-US" sz="2400" dirty="0" smtClean="0"/>
              <a:t>how the </a:t>
            </a:r>
            <a:r>
              <a:rPr lang="en-US" sz="2400" dirty="0"/>
              <a:t>data were disaggregated by multiple </a:t>
            </a:r>
            <a:r>
              <a:rPr lang="en-US" sz="2400" dirty="0" smtClean="0"/>
              <a:t>variables.</a:t>
            </a:r>
          </a:p>
          <a:p>
            <a:pPr marL="514350" indent="-514350" eaLnBrk="1" fontAlgn="auto" hangingPunct="1">
              <a:spcAft>
                <a:spcPts val="0"/>
              </a:spcAft>
              <a:buFont typeface="Arial" charset="0"/>
              <a:buAutoNum type="arabicParenBoth"/>
              <a:defRPr/>
            </a:pPr>
            <a:r>
              <a:rPr lang="en-US" sz="2400" dirty="0" smtClean="0"/>
              <a:t>if applicable, any </a:t>
            </a:r>
            <a:r>
              <a:rPr lang="en-US" sz="2400" dirty="0"/>
              <a:t>concerns about the quality of the </a:t>
            </a:r>
            <a:r>
              <a:rPr lang="en-US" sz="2400" dirty="0" smtClean="0"/>
              <a:t>data and how </a:t>
            </a:r>
            <a:r>
              <a:rPr lang="en-US" sz="2400" dirty="0"/>
              <a:t>the state will address these concerns.  </a:t>
            </a:r>
            <a:endParaRPr lang="en-US" sz="2400" dirty="0" smtClean="0"/>
          </a:p>
          <a:p>
            <a:pPr marL="514350" indent="-514350" eaLnBrk="1" fontAlgn="auto" hangingPunct="1">
              <a:spcAft>
                <a:spcPts val="0"/>
              </a:spcAft>
              <a:buFont typeface="Arial" charset="0"/>
              <a:buAutoNum type="arabicParenBoth"/>
              <a:defRPr/>
            </a:pPr>
            <a:r>
              <a:rPr lang="en-US" sz="2400" dirty="0" smtClean="0"/>
              <a:t>If applicable, methods </a:t>
            </a:r>
            <a:r>
              <a:rPr lang="en-US" sz="2400" dirty="0"/>
              <a:t>and timelines </a:t>
            </a:r>
            <a:r>
              <a:rPr lang="en-US" sz="2400" dirty="0" smtClean="0"/>
              <a:t>related to any additional data to be collected and analyzed.</a:t>
            </a:r>
          </a:p>
        </p:txBody>
      </p:sp>
      <p:sp>
        <p:nvSpPr>
          <p:cNvPr id="2" name="Title 1"/>
          <p:cNvSpPr>
            <a:spLocks noGrp="1"/>
          </p:cNvSpPr>
          <p:nvPr>
            <p:ph type="title"/>
          </p:nvPr>
        </p:nvSpPr>
        <p:spPr>
          <a:xfrm>
            <a:off x="228600" y="228600"/>
            <a:ext cx="8763000" cy="685800"/>
          </a:xfrm>
        </p:spPr>
        <p:txBody>
          <a:bodyPr rtlCol="0">
            <a:normAutofit/>
          </a:bodyPr>
          <a:lstStyle/>
          <a:p>
            <a:pPr eaLnBrk="1" fontAlgn="auto" hangingPunct="1">
              <a:spcAft>
                <a:spcPts val="0"/>
              </a:spcAft>
              <a:defRPr/>
            </a:pPr>
            <a:r>
              <a:rPr lang="en-US" b="1" dirty="0" smtClean="0">
                <a:solidFill>
                  <a:schemeClr val="tx2"/>
                </a:solidFill>
              </a:rPr>
              <a:t>Data Analysis - requirements</a:t>
            </a:r>
            <a:endParaRPr lang="en-US" b="1" dirty="0">
              <a:solidFill>
                <a:schemeClr val="tx2"/>
              </a:solidFill>
            </a:endParaRPr>
          </a:p>
        </p:txBody>
      </p:sp>
    </p:spTree>
    <p:extLst>
      <p:ext uri="{BB962C8B-B14F-4D97-AF65-F5344CB8AC3E}">
        <p14:creationId xmlns:p14="http://schemas.microsoft.com/office/powerpoint/2010/main" val="28866285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3657600" y="1676400"/>
            <a:ext cx="4953000" cy="3657600"/>
          </a:xfrm>
        </p:spPr>
        <p:txBody>
          <a:bodyPr/>
          <a:lstStyle/>
          <a:p>
            <a:pPr marL="0" indent="0" eaLnBrk="1" hangingPunct="1">
              <a:buNone/>
            </a:pPr>
            <a:r>
              <a:rPr lang="en-US" altLang="en-US" sz="2400" dirty="0" smtClean="0">
                <a:solidFill>
                  <a:srgbClr val="FF0000"/>
                </a:solidFill>
              </a:rPr>
              <a:t>(1) </a:t>
            </a:r>
            <a:r>
              <a:rPr lang="en-US" altLang="en-US" sz="2400" dirty="0" smtClean="0"/>
              <a:t>May, but need not, be an SPP/APR indicator or a component of an SPP/APR indicator.  </a:t>
            </a:r>
          </a:p>
          <a:p>
            <a:pPr marL="0" indent="0" eaLnBrk="1" hangingPunct="1">
              <a:buNone/>
            </a:pPr>
            <a:r>
              <a:rPr lang="en-US" altLang="en-US" sz="2400" dirty="0" smtClean="0">
                <a:solidFill>
                  <a:srgbClr val="FF0000"/>
                </a:solidFill>
              </a:rPr>
              <a:t>(2) </a:t>
            </a:r>
            <a:r>
              <a:rPr lang="en-US" altLang="en-US" sz="2400" dirty="0" smtClean="0"/>
              <a:t>Must be clearly based on the data and state infrastructure analyses. </a:t>
            </a:r>
          </a:p>
          <a:p>
            <a:pPr marL="0" indent="0" eaLnBrk="1" hangingPunct="1">
              <a:buNone/>
            </a:pPr>
            <a:r>
              <a:rPr lang="en-US" altLang="en-US" sz="2400" dirty="0" smtClean="0">
                <a:solidFill>
                  <a:srgbClr val="FF0000"/>
                </a:solidFill>
              </a:rPr>
              <a:t>(3) </a:t>
            </a:r>
            <a:r>
              <a:rPr lang="en-US" altLang="en-US" sz="2400" dirty="0" smtClean="0"/>
              <a:t>Must be a child-level outcome in contrast to a process outcome.  </a:t>
            </a:r>
          </a:p>
          <a:p>
            <a:pPr marL="0" indent="0" eaLnBrk="1" hangingPunct="1">
              <a:buNone/>
            </a:pPr>
            <a:r>
              <a:rPr lang="en-US" altLang="en-US" sz="2400" dirty="0" smtClean="0">
                <a:solidFill>
                  <a:srgbClr val="FF0000"/>
                </a:solidFill>
              </a:rPr>
              <a:t>(4) </a:t>
            </a:r>
            <a:r>
              <a:rPr lang="en-US" altLang="en-US" sz="2400" dirty="0" smtClean="0"/>
              <a:t>May be a single result or a cluster of related results.</a:t>
            </a:r>
          </a:p>
        </p:txBody>
      </p:sp>
      <p:sp>
        <p:nvSpPr>
          <p:cNvPr id="2" name="Title 1"/>
          <p:cNvSpPr>
            <a:spLocks noGrp="1"/>
          </p:cNvSpPr>
          <p:nvPr>
            <p:ph type="title"/>
          </p:nvPr>
        </p:nvSpPr>
        <p:spPr>
          <a:xfrm>
            <a:off x="152400" y="457200"/>
            <a:ext cx="8763000" cy="685800"/>
          </a:xfrm>
        </p:spPr>
        <p:txBody>
          <a:bodyPr rtlCol="0">
            <a:normAutofit/>
          </a:bodyPr>
          <a:lstStyle/>
          <a:p>
            <a:pPr eaLnBrk="1" fontAlgn="auto" hangingPunct="1">
              <a:spcAft>
                <a:spcPts val="0"/>
              </a:spcAft>
              <a:defRPr/>
            </a:pPr>
            <a:r>
              <a:rPr lang="en-US" b="1" dirty="0" smtClean="0">
                <a:solidFill>
                  <a:schemeClr val="tx2"/>
                </a:solidFill>
              </a:rPr>
              <a:t>Measurable Result - requirements</a:t>
            </a:r>
            <a:endParaRPr lang="en-US" b="1" dirty="0">
              <a:solidFill>
                <a:schemeClr val="tx2"/>
              </a:solidFill>
            </a:endParaRPr>
          </a:p>
        </p:txBody>
      </p:sp>
      <p:sp>
        <p:nvSpPr>
          <p:cNvPr id="4" name="Slide Number Placeholder 3"/>
          <p:cNvSpPr>
            <a:spLocks noGrp="1"/>
          </p:cNvSpPr>
          <p:nvPr>
            <p:ph type="sldNum" sz="quarter" idx="10"/>
          </p:nvPr>
        </p:nvSpPr>
        <p:spPr/>
        <p:txBody>
          <a:bodyPr/>
          <a:lstStyle/>
          <a:p>
            <a:pPr>
              <a:defRPr/>
            </a:pPr>
            <a:fld id="{01F44D2B-9F05-434D-A51B-57462F8DF62E}" type="slidenum">
              <a:rPr lang="en-US"/>
              <a:pPr>
                <a:defRPr/>
              </a:pPr>
              <a:t>7</a:t>
            </a:fld>
            <a:endParaRPr lang="en-US"/>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524000"/>
            <a:ext cx="3127375"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9792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2133600"/>
            <a:ext cx="4267200" cy="2743200"/>
          </a:xfrm>
        </p:spPr>
        <p:txBody>
          <a:bodyPr/>
          <a:lstStyle/>
          <a:p>
            <a:pPr marL="0" indent="0">
              <a:buNone/>
            </a:pPr>
            <a:r>
              <a:rPr lang="en-US" sz="3200" dirty="0" smtClean="0"/>
              <a:t>All state Part C and 619 programs report on progress between entry and exit in 3 </a:t>
            </a:r>
            <a:r>
              <a:rPr lang="en-US" sz="3200" dirty="0"/>
              <a:t>functional </a:t>
            </a:r>
            <a:r>
              <a:rPr lang="en-US" sz="3200" dirty="0" smtClean="0"/>
              <a:t>outcomes</a:t>
            </a:r>
          </a:p>
          <a:p>
            <a:endParaRPr lang="en-US" dirty="0"/>
          </a:p>
        </p:txBody>
      </p:sp>
      <p:sp>
        <p:nvSpPr>
          <p:cNvPr id="2" name="Title 1"/>
          <p:cNvSpPr>
            <a:spLocks noGrp="1"/>
          </p:cNvSpPr>
          <p:nvPr>
            <p:ph type="title"/>
          </p:nvPr>
        </p:nvSpPr>
        <p:spPr>
          <a:xfrm>
            <a:off x="152400" y="304800"/>
            <a:ext cx="8991600" cy="1066800"/>
          </a:xfrm>
        </p:spPr>
        <p:txBody>
          <a:bodyPr>
            <a:normAutofit fontScale="90000"/>
          </a:bodyPr>
          <a:lstStyle/>
          <a:p>
            <a:r>
              <a:rPr lang="en-US" b="1" dirty="0" smtClean="0"/>
              <a:t>What are the potential state identified measureable results (SIMRs) for early childhood? </a:t>
            </a:r>
            <a:endParaRPr lang="en-US" b="1"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77000" y="1828800"/>
            <a:ext cx="2359025"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44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763000" cy="5181600"/>
          </a:xfrm>
        </p:spPr>
        <p:txBody>
          <a:bodyPr/>
          <a:lstStyle/>
          <a:p>
            <a:pPr marL="0" lvl="0" indent="0">
              <a:buNone/>
            </a:pPr>
            <a:r>
              <a:rPr lang="en-US" sz="2800" b="1" dirty="0"/>
              <a:t>Outcome 1, Positive Social </a:t>
            </a:r>
            <a:r>
              <a:rPr lang="en-US" sz="2800" b="1" dirty="0" smtClean="0"/>
              <a:t>Relationships</a:t>
            </a:r>
            <a:endParaRPr lang="en-US" sz="2400" b="1" dirty="0"/>
          </a:p>
          <a:p>
            <a:r>
              <a:rPr lang="en-US" sz="2400" dirty="0"/>
              <a:t>Relating with adults, other children, and for older children, following rules related to groups like interacting with others</a:t>
            </a:r>
          </a:p>
          <a:p>
            <a:pPr marL="0" lvl="0" indent="0">
              <a:buNone/>
            </a:pPr>
            <a:r>
              <a:rPr lang="en-US" sz="2800" b="1" dirty="0"/>
              <a:t>Outcome 2, Knowledge and skills </a:t>
            </a:r>
            <a:endParaRPr lang="en-US" sz="2800" b="1" dirty="0" smtClean="0"/>
          </a:p>
          <a:p>
            <a:r>
              <a:rPr lang="en-US" sz="2400" dirty="0" smtClean="0"/>
              <a:t>Thinking </a:t>
            </a:r>
            <a:r>
              <a:rPr lang="en-US" sz="2400" dirty="0"/>
              <a:t>and reasoning, remembering, problem solving, using symbols and language, and understanding physical and social worlds</a:t>
            </a:r>
          </a:p>
          <a:p>
            <a:pPr marL="0" lvl="0" indent="0">
              <a:buNone/>
            </a:pPr>
            <a:r>
              <a:rPr lang="en-US" sz="2800" b="1" dirty="0"/>
              <a:t>Outcome 3, Take Appropriate Actions to Meet </a:t>
            </a:r>
            <a:r>
              <a:rPr lang="en-US" sz="2800" b="1" dirty="0" smtClean="0"/>
              <a:t>Needs</a:t>
            </a:r>
            <a:endParaRPr lang="en-US" sz="2400" b="1" dirty="0"/>
          </a:p>
          <a:p>
            <a:r>
              <a:rPr lang="en-US" sz="2400" dirty="0"/>
              <a:t>Taking care of basic needs, getting from place to place, using tools (e.g., fork, toothbrush), and in older children, contributing to their own health and safety</a:t>
            </a:r>
          </a:p>
          <a:p>
            <a:endParaRPr lang="en-US" sz="2400" dirty="0"/>
          </a:p>
        </p:txBody>
      </p:sp>
      <p:sp>
        <p:nvSpPr>
          <p:cNvPr id="2" name="Title 1"/>
          <p:cNvSpPr>
            <a:spLocks noGrp="1"/>
          </p:cNvSpPr>
          <p:nvPr>
            <p:ph type="title"/>
          </p:nvPr>
        </p:nvSpPr>
        <p:spPr>
          <a:xfrm>
            <a:off x="152400" y="228600"/>
            <a:ext cx="8763000" cy="1143000"/>
          </a:xfrm>
        </p:spPr>
        <p:txBody>
          <a:bodyPr>
            <a:noAutofit/>
          </a:bodyPr>
          <a:lstStyle/>
          <a:p>
            <a:r>
              <a:rPr lang="en-US" sz="3600" b="1" dirty="0" smtClean="0"/>
              <a:t>The Three Child Outcomes</a:t>
            </a:r>
            <a:endParaRPr lang="en-US" sz="3600" b="1" dirty="0"/>
          </a:p>
        </p:txBody>
      </p:sp>
    </p:spTree>
    <p:extLst>
      <p:ext uri="{BB962C8B-B14F-4D97-AF65-F5344CB8AC3E}">
        <p14:creationId xmlns:p14="http://schemas.microsoft.com/office/powerpoint/2010/main" val="19331684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6178&quot;&gt;&lt;property id=&quot;20148&quot; value=&quot;5&quot;/&gt;&lt;property id=&quot;20300&quot; value=&quot;Slide 1 - &amp;quot;High Quality Child Outcomes Data in Early Childhood:  More Important than Ever&amp;quot;&quot;/&gt;&lt;property id=&quot;20307&quot; value=&quot;257&quot;/&gt;&lt;/object&gt;&lt;object type=&quot;3&quot; unique_id=&quot;16180&quot;&gt;&lt;property id=&quot;20148&quot; value=&quot;5&quot;/&gt;&lt;property id=&quot;20300&quot; value=&quot;Slide 26&quot;/&gt;&lt;property id=&quot;20307&quot; value=&quot;259&quot;/&gt;&lt;/object&gt;&lt;object type=&quot;3&quot; unique_id=&quot;16402&quot;&gt;&lt;property id=&quot;20148&quot; value=&quot;5&quot;/&gt;&lt;property id=&quot;20300&quot; value=&quot;Slide 2 - &amp;quot;Overview&amp;quot;&quot;/&gt;&lt;property id=&quot;20307&quot; value=&quot;261&quot;/&gt;&lt;/object&gt;&lt;object type=&quot;3&quot; unique_id=&quot;16403&quot;&gt;&lt;property id=&quot;20148&quot; value=&quot;5&quot;/&gt;&lt;property id=&quot;20300&quot; value=&quot;Slide 12&quot;/&gt;&lt;property id=&quot;20307&quot; value=&quot;262&quot;/&gt;&lt;/object&gt;&lt;object type=&quot;3&quot; unique_id=&quot;16404&quot;&gt;&lt;property id=&quot;20148&quot; value=&quot;5&quot;/&gt;&lt;property id=&quot;20300&quot; value=&quot;Slide 13 - &amp;quot;&amp;#x0D;&amp;#x0A;How the National Estimates are Calculated&amp;quot;&quot;/&gt;&lt;property id=&quot;20307&quot; value=&quot;263&quot;/&gt;&lt;/object&gt;&lt;object type=&quot;3&quot; unique_id=&quot;16405&quot;&gt;&lt;property id=&quot;20148&quot; value=&quot;5&quot;/&gt;&lt;property id=&quot;20300&quot; value=&quot;Slide 14 - &amp;quot;Identifying States with the Highest Quality Data&amp;quot;&quot;/&gt;&lt;property id=&quot;20307&quot; value=&quot;264&quot;/&gt;&lt;/object&gt;&lt;object type=&quot;3&quot; unique_id=&quot;16406&quot;&gt;&lt;property id=&quot;20148&quot; value=&quot;5&quot;/&gt;&lt;property id=&quot;20300&quot; value=&quot;Slide 15 - &amp;quot;Number of States that Met Criteria &amp;#x0D;&amp;#x0A;for Inclusion in the National Analysis&amp;quot;&quot;/&gt;&lt;property id=&quot;20307&quot; value=&quot;265&quot;/&gt;&lt;/object&gt;&lt;object type=&quot;3&quot; unique_id=&quot;16407&quot;&gt;&lt;property id=&quot;20148&quot; value=&quot;5&quot;/&gt;&lt;property id=&quot;20300&quot; value=&quot;Slide 16 - &amp;quot;Part C – Reason States were Excluded from Analyses &amp;quot;&quot;/&gt;&lt;property id=&quot;20307&quot; value=&quot;266&quot;/&gt;&lt;/object&gt;&lt;object type=&quot;3&quot; unique_id=&quot;16408&quot;&gt;&lt;property id=&quot;20148&quot; value=&quot;5&quot;/&gt;&lt;property id=&quot;20300&quot; value=&quot;Slide 17 - &amp;quot;Part B Preschool – Reason States were Excluded from Analyses&amp;quot;&quot;/&gt;&lt;property id=&quot;20307&quot; value=&quot;267&quot;/&gt;&lt;/object&gt;&lt;object type=&quot;3&quot; unique_id=&quot;16413&quot;&gt;&lt;property id=&quot;20148&quot; value=&quot;5&quot;/&gt;&lt;property id=&quot;20300&quot; value=&quot;Slide 25 - &amp;quot;Questions to consider&amp;quot;&quot;/&gt;&lt;property id=&quot;20307&quot; value=&quot;272&quot;/&gt;&lt;/object&gt;&lt;object type=&quot;3&quot; unique_id=&quot;16799&quot;&gt;&lt;property id=&quot;20148&quot; value=&quot;5&quot;/&gt;&lt;property id=&quot;20300&quot; value=&quot;Slide 18&quot;/&gt;&lt;property id=&quot;20307&quot; value=&quot;283&quot;/&gt;&lt;/object&gt;&lt;object type=&quot;3&quot; unique_id=&quot;16935&quot;&gt;&lt;property id=&quot;20148&quot; value=&quot;5&quot;/&gt;&lt;property id=&quot;20300&quot; value=&quot;Slide 20&quot;/&gt;&lt;property id=&quot;20307&quot; value=&quot;284&quot;/&gt;&lt;/object&gt;&lt;object type=&quot;3&quot; unique_id=&quot;17160&quot;&gt;&lt;property id=&quot;20148&quot; value=&quot;5&quot;/&gt;&lt;property id=&quot;20300&quot; value=&quot;Slide 19&quot;/&gt;&lt;property id=&quot;20307&quot; value=&quot;288&quot;/&gt;&lt;/object&gt;&lt;object type=&quot;3&quot; unique_id=&quot;17161&quot;&gt;&lt;property id=&quot;20148&quot; value=&quot;5&quot;/&gt;&lt;property id=&quot;20300&quot; value=&quot;Slide 21&quot;/&gt;&lt;property id=&quot;20307&quot; value=&quot;287&quot;/&gt;&lt;/object&gt;&lt;object type=&quot;3&quot; unique_id=&quot;17162&quot;&gt;&lt;property id=&quot;20148&quot; value=&quot;5&quot;/&gt;&lt;property id=&quot;20300&quot; value=&quot;Slide 22&quot;/&gt;&lt;property id=&quot;20307&quot; value=&quot;286&quot;/&gt;&lt;/object&gt;&lt;object type=&quot;3&quot; unique_id=&quot;17163&quot;&gt;&lt;property id=&quot;20148&quot; value=&quot;5&quot;/&gt;&lt;property id=&quot;20300&quot; value=&quot;Slide 23&quot;/&gt;&lt;property id=&quot;20307&quot; value=&quot;290&quot;/&gt;&lt;/object&gt;&lt;object type=&quot;3&quot; unique_id=&quot;17164&quot;&gt;&lt;property id=&quot;20148&quot; value=&quot;5&quot;/&gt;&lt;property id=&quot;20300&quot; value=&quot;Slide 24&quot;/&gt;&lt;property id=&quot;20307&quot; value=&quot;285&quot;/&gt;&lt;/object&gt;&lt;object type=&quot;3&quot; unique_id=&quot;17465&quot;&gt;&lt;property id=&quot;20148&quot; value=&quot;5&quot;/&gt;&lt;property id=&quot;20300&quot; value=&quot;Slide 3 - &amp;quot;What is the SSIP? &amp;quot;&quot;/&gt;&lt;property id=&quot;20307&quot; value=&quot;292&quot;/&gt;&lt;/object&gt;&lt;object type=&quot;3&quot; unique_id=&quot;17466&quot;&gt;&lt;property id=&quot;20148&quot; value=&quot;5&quot;/&gt;&lt;property id=&quot;20300&quot; value=&quot;Slide 4 - &amp;quot;Who has to develop an SSIP?&amp;quot;&quot;/&gt;&lt;property id=&quot;20307&quot; value=&quot;293&quot;/&gt;&lt;/object&gt;&lt;object type=&quot;3&quot; unique_id=&quot;17467&quot;&gt;&lt;property id=&quot;20148&quot; value=&quot;5&quot;/&gt;&lt;property id=&quot;20300&quot; value=&quot;Slide 5&quot;/&gt;&lt;property id=&quot;20307&quot; value=&quot;294&quot;/&gt;&lt;/object&gt;&lt;object type=&quot;3&quot; unique_id=&quot;17468&quot;&gt;&lt;property id=&quot;20148&quot; value=&quot;5&quot;/&gt;&lt;property id=&quot;20300&quot; value=&quot;Slide 11&quot;/&gt;&lt;property id=&quot;20307&quot; value=&quot;295&quot;/&gt;&lt;/object&gt;&lt;object type=&quot;3&quot; unique_id=&quot;17633&quot;&gt;&lt;property id=&quot;20148&quot; value=&quot;5&quot;/&gt;&lt;property id=&quot;20300&quot; value=&quot;Slide 8 - &amp;quot;What are the potential state identified measureable results (SIMRs) for early childhood? &amp;quot;&quot;/&gt;&lt;property id=&quot;20307&quot; value=&quot;296&quot;/&gt;&lt;/object&gt;&lt;object type=&quot;3&quot; unique_id=&quot;17634&quot;&gt;&lt;property id=&quot;20148&quot; value=&quot;5&quot;/&gt;&lt;property id=&quot;20300&quot; value=&quot;Slide 9 - &amp;quot;The Three Child Outcomes&amp;quot;&quot;/&gt;&lt;property id=&quot;20307&quot; value=&quot;297&quot;/&gt;&lt;/object&gt;&lt;object type=&quot;3&quot; unique_id=&quot;17686&quot;&gt;&lt;property id=&quot;20148&quot; value=&quot;5&quot;/&gt;&lt;property id=&quot;20300&quot; value=&quot;Slide 6 - &amp;quot;Data Analysis - requirements&amp;quot;&quot;/&gt;&lt;property id=&quot;20307&quot; value=&quot;298&quot;/&gt;&lt;/object&gt;&lt;object type=&quot;3&quot; unique_id=&quot;17687&quot;&gt;&lt;property id=&quot;20148&quot; value=&quot;5&quot;/&gt;&lt;property id=&quot;20300&quot; value=&quot;Slide 7 - &amp;quot;Measurable Result - requirements&amp;quot;&quot;/&gt;&lt;property id=&quot;20307&quot; value=&quot;300&quot;/&gt;&lt;/object&gt;&lt;object type=&quot;3&quot; unique_id=&quot;17901&quot;&gt;&lt;property id=&quot;20148&quot; value=&quot;5&quot;/&gt;&lt;property id=&quot;20300&quot; value=&quot;Slide 10&quot;/&gt;&lt;property id=&quot;20307&quot; value=&quot;301&quot;/&gt;&lt;/object&gt;&lt;/object&gt;&lt;/object&gt;&lt;/database&gt;"/>
  <p:tag name="SECTOMILLISECCONVERTED" val="1"/>
</p:tagLst>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3">
      <a:dk1>
        <a:sysClr val="windowText" lastClr="000000"/>
      </a:dk1>
      <a:lt1>
        <a:sysClr val="window" lastClr="FFFFFF"/>
      </a:lt1>
      <a:dk2>
        <a:srgbClr val="1B416C"/>
      </a:dk2>
      <a:lt2>
        <a:srgbClr val="D4E6F4"/>
      </a:lt2>
      <a:accent1>
        <a:srgbClr val="FE9B00"/>
      </a:accent1>
      <a:accent2>
        <a:srgbClr val="EF6011"/>
      </a:accent2>
      <a:accent3>
        <a:srgbClr val="3F3F3F"/>
      </a:accent3>
      <a:accent4>
        <a:srgbClr val="929292"/>
      </a:accent4>
      <a:accent5>
        <a:srgbClr val="4B5A6F"/>
      </a:accent5>
      <a:accent6>
        <a:srgbClr val="F1EEE4"/>
      </a:accent6>
      <a:hlink>
        <a:srgbClr val="3F86C3"/>
      </a:hlink>
      <a:folHlink>
        <a:srgbClr val="1B416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11307</TotalTime>
  <Words>2223</Words>
  <Application>Microsoft Office PowerPoint</Application>
  <PresentationFormat>On-screen Show (4:3)</PresentationFormat>
  <Paragraphs>286</Paragraphs>
  <Slides>26</Slides>
  <Notes>10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1_Office Theme</vt:lpstr>
      <vt:lpstr>High Quality Child Outcomes Data in Early Childhood:  More Important than Ever</vt:lpstr>
      <vt:lpstr>Overview</vt:lpstr>
      <vt:lpstr>What is the SSIP? </vt:lpstr>
      <vt:lpstr>Who has to develop an SSIP?</vt:lpstr>
      <vt:lpstr>PowerPoint Presentation</vt:lpstr>
      <vt:lpstr>Data Analysis - requirements</vt:lpstr>
      <vt:lpstr>Measurable Result - requirements</vt:lpstr>
      <vt:lpstr>What are the potential state identified measureable results (SIMRs) for early childhood? </vt:lpstr>
      <vt:lpstr>The Three Child Outcomes</vt:lpstr>
      <vt:lpstr>PowerPoint Presentation</vt:lpstr>
      <vt:lpstr>PowerPoint Presentation</vt:lpstr>
      <vt:lpstr>PowerPoint Presentation</vt:lpstr>
      <vt:lpstr> How the National Estimates are Calculated</vt:lpstr>
      <vt:lpstr>Identifying States with the Highest Quality Data</vt:lpstr>
      <vt:lpstr>Number of States that Met Criteria  for Inclusion in the National Analysis</vt:lpstr>
      <vt:lpstr>Part C – Reason States were Excluded from Analyses </vt:lpstr>
      <vt:lpstr>Part B Preschool – Reason States were Excluded from Analyses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to consider</vt:lpstr>
      <vt:lpstr>PowerPoint Presentation</vt:lpstr>
    </vt:vector>
  </TitlesOfParts>
  <Company>MEDCOM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Younggno</dc:creator>
  <cp:lastModifiedBy>Katie Kaattari</cp:lastModifiedBy>
  <cp:revision>773</cp:revision>
  <dcterms:created xsi:type="dcterms:W3CDTF">2011-03-23T13:50:48Z</dcterms:created>
  <dcterms:modified xsi:type="dcterms:W3CDTF">2014-08-27T23:11:25Z</dcterms:modified>
</cp:coreProperties>
</file>