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3" r:id="rId5"/>
    <p:sldMasterId id="2147483691" r:id="rId6"/>
    <p:sldMasterId id="2147483679" r:id="rId7"/>
    <p:sldMasterId id="2147483750" r:id="rId8"/>
  </p:sldMasterIdLst>
  <p:notesMasterIdLst>
    <p:notesMasterId r:id="rId53"/>
  </p:notesMasterIdLst>
  <p:handoutMasterIdLst>
    <p:handoutMasterId r:id="rId54"/>
  </p:handoutMasterIdLst>
  <p:sldIdLst>
    <p:sldId id="303" r:id="rId9"/>
    <p:sldId id="803" r:id="rId10"/>
    <p:sldId id="330" r:id="rId11"/>
    <p:sldId id="576" r:id="rId12"/>
    <p:sldId id="493" r:id="rId13"/>
    <p:sldId id="808" r:id="rId14"/>
    <p:sldId id="740" r:id="rId15"/>
    <p:sldId id="654" r:id="rId16"/>
    <p:sldId id="745" r:id="rId17"/>
    <p:sldId id="813" r:id="rId18"/>
    <p:sldId id="815" r:id="rId19"/>
    <p:sldId id="816" r:id="rId20"/>
    <p:sldId id="817" r:id="rId21"/>
    <p:sldId id="820" r:id="rId22"/>
    <p:sldId id="818" r:id="rId23"/>
    <p:sldId id="819" r:id="rId24"/>
    <p:sldId id="823" r:id="rId25"/>
    <p:sldId id="821" r:id="rId26"/>
    <p:sldId id="822" r:id="rId27"/>
    <p:sldId id="824" r:id="rId28"/>
    <p:sldId id="737" r:id="rId29"/>
    <p:sldId id="790" r:id="rId30"/>
    <p:sldId id="756" r:id="rId31"/>
    <p:sldId id="757" r:id="rId32"/>
    <p:sldId id="825" r:id="rId33"/>
    <p:sldId id="755" r:id="rId34"/>
    <p:sldId id="784" r:id="rId35"/>
    <p:sldId id="826" r:id="rId36"/>
    <p:sldId id="761" r:id="rId37"/>
    <p:sldId id="788" r:id="rId38"/>
    <p:sldId id="746" r:id="rId39"/>
    <p:sldId id="830" r:id="rId40"/>
    <p:sldId id="829" r:id="rId41"/>
    <p:sldId id="753" r:id="rId42"/>
    <p:sldId id="809" r:id="rId43"/>
    <p:sldId id="810" r:id="rId44"/>
    <p:sldId id="827" r:id="rId45"/>
    <p:sldId id="806" r:id="rId46"/>
    <p:sldId id="807" r:id="rId47"/>
    <p:sldId id="828" r:id="rId48"/>
    <p:sldId id="785" r:id="rId49"/>
    <p:sldId id="805" r:id="rId50"/>
    <p:sldId id="812" r:id="rId51"/>
    <p:sldId id="789" r:id="rId52"/>
  </p:sldIdLst>
  <p:sldSz cx="9144000" cy="6858000" type="screen4x3"/>
  <p:notesSz cx="6858000" cy="9077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igail Loughrey" initials="" lastIdx="4" clrIdx="0"/>
  <p:cmAuthor id="1" name="Denise Mauzy" initials="DM" lastIdx="1" clrIdx="1">
    <p:extLst/>
  </p:cmAuthor>
  <p:cmAuthor id="2" name="Authorised User" initials="AU" lastIdx="7" clrIdx="2"/>
  <p:cmAuthor id="3" name="Missy Cochenour" initials="MC" lastIdx="4"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96B"/>
    <a:srgbClr val="7980A3"/>
    <a:srgbClr val="37864A"/>
    <a:srgbClr val="EDEEF3"/>
    <a:srgbClr val="F7F8FB"/>
    <a:srgbClr val="F5F6F9"/>
    <a:srgbClr val="542E75"/>
    <a:srgbClr val="2C2E44"/>
    <a:srgbClr val="328196"/>
    <a:srgbClr val="839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33" autoAdjust="0"/>
    <p:restoredTop sz="58887" autoAdjust="0"/>
  </p:normalViewPr>
  <p:slideViewPr>
    <p:cSldViewPr>
      <p:cViewPr>
        <p:scale>
          <a:sx n="100" d="100"/>
          <a:sy n="100" d="100"/>
        </p:scale>
        <p:origin x="-186" y="-102"/>
      </p:cViewPr>
      <p:guideLst>
        <p:guide orient="horz" pos="2160"/>
        <p:guide pos="2880"/>
      </p:guideLst>
    </p:cSldViewPr>
  </p:slideViewPr>
  <p:outlineViewPr>
    <p:cViewPr>
      <p:scale>
        <a:sx n="33" d="100"/>
        <a:sy n="33" d="100"/>
      </p:scale>
      <p:origin x="152" y="29256"/>
    </p:cViewPr>
  </p:outlineViewPr>
  <p:notesTextViewPr>
    <p:cViewPr>
      <p:scale>
        <a:sx n="100" d="100"/>
        <a:sy n="100" d="100"/>
      </p:scale>
      <p:origin x="0" y="0"/>
    </p:cViewPr>
  </p:notesTextViewPr>
  <p:sorterViewPr>
    <p:cViewPr varScale="1">
      <p:scale>
        <a:sx n="1" d="1"/>
        <a:sy n="1" d="1"/>
      </p:scale>
      <p:origin x="0" y="13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0995E-A73C-E540-92D6-5B6BEB9A1EF6}" type="doc">
      <dgm:prSet loTypeId="urn:microsoft.com/office/officeart/2005/8/layout/pyramid2" loCatId="" qsTypeId="urn:microsoft.com/office/officeart/2005/8/quickstyle/3D4" qsCatId="3D" csTypeId="urn:microsoft.com/office/officeart/2005/8/colors/accent1_2" csCatId="accent1" phldr="1"/>
      <dgm:spPr/>
    </dgm:pt>
    <dgm:pt modelId="{E14C194F-0E75-AD40-A2C9-48819ED324AF}">
      <dgm:prSet phldrT="[Text]"/>
      <dgm:spPr/>
      <dgm:t>
        <a:bodyPr/>
        <a:lstStyle/>
        <a:p>
          <a:r>
            <a:rPr lang="en-US" dirty="0" smtClean="0">
              <a:solidFill>
                <a:srgbClr val="45496B"/>
              </a:solidFill>
            </a:rPr>
            <a:t>Component</a:t>
          </a:r>
          <a:endParaRPr lang="en-US" dirty="0">
            <a:solidFill>
              <a:srgbClr val="45496B"/>
            </a:solidFill>
          </a:endParaRPr>
        </a:p>
      </dgm:t>
    </dgm:pt>
    <dgm:pt modelId="{DFFCFDAB-64BD-BB42-BB37-0790EA4BCFCC}" type="parTrans" cxnId="{CD61499E-0C53-A94A-B9D6-FC8392BF9A88}">
      <dgm:prSet/>
      <dgm:spPr/>
      <dgm:t>
        <a:bodyPr/>
        <a:lstStyle/>
        <a:p>
          <a:endParaRPr lang="en-US"/>
        </a:p>
      </dgm:t>
    </dgm:pt>
    <dgm:pt modelId="{5CC46F5E-9D9E-FD4E-806A-318427CC1512}" type="sibTrans" cxnId="{CD61499E-0C53-A94A-B9D6-FC8392BF9A88}">
      <dgm:prSet/>
      <dgm:spPr/>
      <dgm:t>
        <a:bodyPr/>
        <a:lstStyle/>
        <a:p>
          <a:endParaRPr lang="en-US"/>
        </a:p>
      </dgm:t>
    </dgm:pt>
    <dgm:pt modelId="{D7738C1B-A4D5-3E44-B654-9B50591A96D9}">
      <dgm:prSet phldrT="[Text]"/>
      <dgm:spPr/>
      <dgm:t>
        <a:bodyPr/>
        <a:lstStyle/>
        <a:p>
          <a:r>
            <a:rPr lang="en-US" dirty="0" smtClean="0">
              <a:solidFill>
                <a:srgbClr val="45496B"/>
              </a:solidFill>
            </a:rPr>
            <a:t>Quality/Key Indicator</a:t>
          </a:r>
          <a:endParaRPr lang="en-US" dirty="0">
            <a:solidFill>
              <a:srgbClr val="45496B"/>
            </a:solidFill>
          </a:endParaRPr>
        </a:p>
      </dgm:t>
    </dgm:pt>
    <dgm:pt modelId="{C86093A6-A17A-6C46-9C29-B7B8D4E93F81}" type="parTrans" cxnId="{39F534B4-32D0-484E-A8E2-FB2C488AB5C5}">
      <dgm:prSet/>
      <dgm:spPr/>
      <dgm:t>
        <a:bodyPr/>
        <a:lstStyle/>
        <a:p>
          <a:endParaRPr lang="en-US"/>
        </a:p>
      </dgm:t>
    </dgm:pt>
    <dgm:pt modelId="{6ABA6B6F-9919-D647-989F-6CC0DF7E9B46}" type="sibTrans" cxnId="{39F534B4-32D0-484E-A8E2-FB2C488AB5C5}">
      <dgm:prSet/>
      <dgm:spPr/>
      <dgm:t>
        <a:bodyPr/>
        <a:lstStyle/>
        <a:p>
          <a:endParaRPr lang="en-US"/>
        </a:p>
      </dgm:t>
    </dgm:pt>
    <dgm:pt modelId="{EB26F484-8AFC-214A-9361-6709BB5E1023}">
      <dgm:prSet phldrT="[Text]"/>
      <dgm:spPr/>
      <dgm:t>
        <a:bodyPr/>
        <a:lstStyle/>
        <a:p>
          <a:r>
            <a:rPr lang="en-US" dirty="0" smtClean="0">
              <a:solidFill>
                <a:srgbClr val="45496B"/>
              </a:solidFill>
            </a:rPr>
            <a:t>Elements of Quality</a:t>
          </a:r>
          <a:endParaRPr lang="en-US" dirty="0">
            <a:solidFill>
              <a:srgbClr val="45496B"/>
            </a:solidFill>
          </a:endParaRPr>
        </a:p>
      </dgm:t>
    </dgm:pt>
    <dgm:pt modelId="{1A3903E1-9728-FF41-9AF0-F2A433F1CFCD}" type="parTrans" cxnId="{240894BF-847C-3B49-A7D7-32D1F877FF30}">
      <dgm:prSet/>
      <dgm:spPr/>
      <dgm:t>
        <a:bodyPr/>
        <a:lstStyle/>
        <a:p>
          <a:endParaRPr lang="en-US"/>
        </a:p>
      </dgm:t>
    </dgm:pt>
    <dgm:pt modelId="{F2FAFAC3-0088-F641-B6E7-2749EF3B31FC}" type="sibTrans" cxnId="{240894BF-847C-3B49-A7D7-32D1F877FF30}">
      <dgm:prSet/>
      <dgm:spPr/>
      <dgm:t>
        <a:bodyPr/>
        <a:lstStyle/>
        <a:p>
          <a:endParaRPr lang="en-US"/>
        </a:p>
      </dgm:t>
    </dgm:pt>
    <dgm:pt modelId="{F6D7E2D0-13A3-6B4F-B3D0-3CEA3A92F05D}" type="pres">
      <dgm:prSet presAssocID="{25A0995E-A73C-E540-92D6-5B6BEB9A1EF6}" presName="compositeShape" presStyleCnt="0">
        <dgm:presLayoutVars>
          <dgm:dir/>
          <dgm:resizeHandles/>
        </dgm:presLayoutVars>
      </dgm:prSet>
      <dgm:spPr/>
    </dgm:pt>
    <dgm:pt modelId="{57B7E760-631F-0849-9066-160597CFD870}" type="pres">
      <dgm:prSet presAssocID="{25A0995E-A73C-E540-92D6-5B6BEB9A1EF6}" presName="pyramid" presStyleLbl="node1" presStyleIdx="0" presStyleCnt="1"/>
      <dgm:spPr/>
    </dgm:pt>
    <dgm:pt modelId="{82E58F0F-0ACA-7248-A9ED-752DFC873F97}" type="pres">
      <dgm:prSet presAssocID="{25A0995E-A73C-E540-92D6-5B6BEB9A1EF6}" presName="theList" presStyleCnt="0"/>
      <dgm:spPr/>
    </dgm:pt>
    <dgm:pt modelId="{87FF9853-7B35-2247-8105-244B8E33ABF8}" type="pres">
      <dgm:prSet presAssocID="{E14C194F-0E75-AD40-A2C9-48819ED324AF}" presName="aNode" presStyleLbl="fgAcc1" presStyleIdx="0" presStyleCnt="3">
        <dgm:presLayoutVars>
          <dgm:bulletEnabled val="1"/>
        </dgm:presLayoutVars>
      </dgm:prSet>
      <dgm:spPr/>
      <dgm:t>
        <a:bodyPr/>
        <a:lstStyle/>
        <a:p>
          <a:endParaRPr lang="en-US"/>
        </a:p>
      </dgm:t>
    </dgm:pt>
    <dgm:pt modelId="{94C2459F-A121-8F43-943B-FCDC44E4DA08}" type="pres">
      <dgm:prSet presAssocID="{E14C194F-0E75-AD40-A2C9-48819ED324AF}" presName="aSpace" presStyleCnt="0"/>
      <dgm:spPr/>
    </dgm:pt>
    <dgm:pt modelId="{BDB19FB3-2912-4847-93A8-A6F8118946F6}" type="pres">
      <dgm:prSet presAssocID="{D7738C1B-A4D5-3E44-B654-9B50591A96D9}" presName="aNode" presStyleLbl="fgAcc1" presStyleIdx="1" presStyleCnt="3">
        <dgm:presLayoutVars>
          <dgm:bulletEnabled val="1"/>
        </dgm:presLayoutVars>
      </dgm:prSet>
      <dgm:spPr/>
      <dgm:t>
        <a:bodyPr/>
        <a:lstStyle/>
        <a:p>
          <a:endParaRPr lang="en-US"/>
        </a:p>
      </dgm:t>
    </dgm:pt>
    <dgm:pt modelId="{0DEE1194-B88E-A243-8EB7-8F357DEBCE8D}" type="pres">
      <dgm:prSet presAssocID="{D7738C1B-A4D5-3E44-B654-9B50591A96D9}" presName="aSpace" presStyleCnt="0"/>
      <dgm:spPr/>
    </dgm:pt>
    <dgm:pt modelId="{FECD2D06-D4BD-FA47-8737-C1C17D1930D4}" type="pres">
      <dgm:prSet presAssocID="{EB26F484-8AFC-214A-9361-6709BB5E1023}" presName="aNode" presStyleLbl="fgAcc1" presStyleIdx="2" presStyleCnt="3">
        <dgm:presLayoutVars>
          <dgm:bulletEnabled val="1"/>
        </dgm:presLayoutVars>
      </dgm:prSet>
      <dgm:spPr/>
      <dgm:t>
        <a:bodyPr/>
        <a:lstStyle/>
        <a:p>
          <a:endParaRPr lang="en-US"/>
        </a:p>
      </dgm:t>
    </dgm:pt>
    <dgm:pt modelId="{FE2F82DB-C120-5447-BC1F-2CD34317CBFC}" type="pres">
      <dgm:prSet presAssocID="{EB26F484-8AFC-214A-9361-6709BB5E1023}" presName="aSpace" presStyleCnt="0"/>
      <dgm:spPr/>
    </dgm:pt>
  </dgm:ptLst>
  <dgm:cxnLst>
    <dgm:cxn modelId="{11E8D1C1-BC5C-43B2-98DD-E16DACFE52C6}" type="presOf" srcId="{D7738C1B-A4D5-3E44-B654-9B50591A96D9}" destId="{BDB19FB3-2912-4847-93A8-A6F8118946F6}" srcOrd="0" destOrd="0" presId="urn:microsoft.com/office/officeart/2005/8/layout/pyramid2"/>
    <dgm:cxn modelId="{97166897-78CF-4569-A0E8-00C9523E7BE3}" type="presOf" srcId="{EB26F484-8AFC-214A-9361-6709BB5E1023}" destId="{FECD2D06-D4BD-FA47-8737-C1C17D1930D4}" srcOrd="0" destOrd="0" presId="urn:microsoft.com/office/officeart/2005/8/layout/pyramid2"/>
    <dgm:cxn modelId="{26F514F5-3E17-4A0E-8482-D21D4A55DA09}" type="presOf" srcId="{25A0995E-A73C-E540-92D6-5B6BEB9A1EF6}" destId="{F6D7E2D0-13A3-6B4F-B3D0-3CEA3A92F05D}" srcOrd="0" destOrd="0" presId="urn:microsoft.com/office/officeart/2005/8/layout/pyramid2"/>
    <dgm:cxn modelId="{39F534B4-32D0-484E-A8E2-FB2C488AB5C5}" srcId="{25A0995E-A73C-E540-92D6-5B6BEB9A1EF6}" destId="{D7738C1B-A4D5-3E44-B654-9B50591A96D9}" srcOrd="1" destOrd="0" parTransId="{C86093A6-A17A-6C46-9C29-B7B8D4E93F81}" sibTransId="{6ABA6B6F-9919-D647-989F-6CC0DF7E9B46}"/>
    <dgm:cxn modelId="{240894BF-847C-3B49-A7D7-32D1F877FF30}" srcId="{25A0995E-A73C-E540-92D6-5B6BEB9A1EF6}" destId="{EB26F484-8AFC-214A-9361-6709BB5E1023}" srcOrd="2" destOrd="0" parTransId="{1A3903E1-9728-FF41-9AF0-F2A433F1CFCD}" sibTransId="{F2FAFAC3-0088-F641-B6E7-2749EF3B31FC}"/>
    <dgm:cxn modelId="{56BA27AC-10CA-43E8-88F8-E38A2997A168}" type="presOf" srcId="{E14C194F-0E75-AD40-A2C9-48819ED324AF}" destId="{87FF9853-7B35-2247-8105-244B8E33ABF8}" srcOrd="0" destOrd="0" presId="urn:microsoft.com/office/officeart/2005/8/layout/pyramid2"/>
    <dgm:cxn modelId="{CD61499E-0C53-A94A-B9D6-FC8392BF9A88}" srcId="{25A0995E-A73C-E540-92D6-5B6BEB9A1EF6}" destId="{E14C194F-0E75-AD40-A2C9-48819ED324AF}" srcOrd="0" destOrd="0" parTransId="{DFFCFDAB-64BD-BB42-BB37-0790EA4BCFCC}" sibTransId="{5CC46F5E-9D9E-FD4E-806A-318427CC1512}"/>
    <dgm:cxn modelId="{50788213-FCC0-4675-B1A9-FB6BD9297772}" type="presParOf" srcId="{F6D7E2D0-13A3-6B4F-B3D0-3CEA3A92F05D}" destId="{57B7E760-631F-0849-9066-160597CFD870}" srcOrd="0" destOrd="0" presId="urn:microsoft.com/office/officeart/2005/8/layout/pyramid2"/>
    <dgm:cxn modelId="{35F54A89-A72F-4B9E-83A4-C1B12EB279E5}" type="presParOf" srcId="{F6D7E2D0-13A3-6B4F-B3D0-3CEA3A92F05D}" destId="{82E58F0F-0ACA-7248-A9ED-752DFC873F97}" srcOrd="1" destOrd="0" presId="urn:microsoft.com/office/officeart/2005/8/layout/pyramid2"/>
    <dgm:cxn modelId="{0761FA2A-09DA-4C59-999F-9FA22B2FE873}" type="presParOf" srcId="{82E58F0F-0ACA-7248-A9ED-752DFC873F97}" destId="{87FF9853-7B35-2247-8105-244B8E33ABF8}" srcOrd="0" destOrd="0" presId="urn:microsoft.com/office/officeart/2005/8/layout/pyramid2"/>
    <dgm:cxn modelId="{2C1ACDB5-3A70-4A56-B79E-60C7CB179CBA}" type="presParOf" srcId="{82E58F0F-0ACA-7248-A9ED-752DFC873F97}" destId="{94C2459F-A121-8F43-943B-FCDC44E4DA08}" srcOrd="1" destOrd="0" presId="urn:microsoft.com/office/officeart/2005/8/layout/pyramid2"/>
    <dgm:cxn modelId="{8E2389C3-4561-4CB4-A599-2A1E948F5DB5}" type="presParOf" srcId="{82E58F0F-0ACA-7248-A9ED-752DFC873F97}" destId="{BDB19FB3-2912-4847-93A8-A6F8118946F6}" srcOrd="2" destOrd="0" presId="urn:microsoft.com/office/officeart/2005/8/layout/pyramid2"/>
    <dgm:cxn modelId="{CE050D1F-80F7-412E-8204-8209D6EBD7C5}" type="presParOf" srcId="{82E58F0F-0ACA-7248-A9ED-752DFC873F97}" destId="{0DEE1194-B88E-A243-8EB7-8F357DEBCE8D}" srcOrd="3" destOrd="0" presId="urn:microsoft.com/office/officeart/2005/8/layout/pyramid2"/>
    <dgm:cxn modelId="{49029BD3-8EA9-4A6D-BFE3-1400925B282E}" type="presParOf" srcId="{82E58F0F-0ACA-7248-A9ED-752DFC873F97}" destId="{FECD2D06-D4BD-FA47-8737-C1C17D1930D4}" srcOrd="4" destOrd="0" presId="urn:microsoft.com/office/officeart/2005/8/layout/pyramid2"/>
    <dgm:cxn modelId="{0F5DA63D-1A14-4B84-90E0-E4A250360A34}" type="presParOf" srcId="{82E58F0F-0ACA-7248-A9ED-752DFC873F97}" destId="{FE2F82DB-C120-5447-BC1F-2CD34317CBF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fld id="{107F722C-571C-424F-B53C-1AC3AB7BC0A4}" type="datetimeFigureOut">
              <a:rPr lang="en-US" smtClean="0"/>
              <a:t>8/12/2014</a:t>
            </a:fld>
            <a:endParaRPr lang="en-US"/>
          </a:p>
        </p:txBody>
      </p:sp>
      <p:sp>
        <p:nvSpPr>
          <p:cNvPr id="4" name="Footer Placeholder 3"/>
          <p:cNvSpPr>
            <a:spLocks noGrp="1"/>
          </p:cNvSpPr>
          <p:nvPr>
            <p:ph type="ftr" sz="quarter" idx="2"/>
          </p:nvPr>
        </p:nvSpPr>
        <p:spPr>
          <a:xfrm>
            <a:off x="0" y="8621713"/>
            <a:ext cx="2971800" cy="4540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1713"/>
            <a:ext cx="2971800" cy="454025"/>
          </a:xfrm>
          <a:prstGeom prst="rect">
            <a:avLst/>
          </a:prstGeom>
        </p:spPr>
        <p:txBody>
          <a:bodyPr vert="horz" lIns="91440" tIns="45720" rIns="91440" bIns="45720" rtlCol="0" anchor="b"/>
          <a:lstStyle>
            <a:lvl1pPr algn="r">
              <a:defRPr sz="1200"/>
            </a:lvl1pPr>
          </a:lstStyle>
          <a:p>
            <a:fld id="{74BDE4CB-9F69-401C-BE86-013A10F9F246}" type="slidenum">
              <a:rPr lang="en-US" smtClean="0"/>
              <a:t>‹#›</a:t>
            </a:fld>
            <a:endParaRPr lang="en-US"/>
          </a:p>
        </p:txBody>
      </p:sp>
    </p:spTree>
    <p:extLst>
      <p:ext uri="{BB962C8B-B14F-4D97-AF65-F5344CB8AC3E}">
        <p14:creationId xmlns:p14="http://schemas.microsoft.com/office/powerpoint/2010/main" val="972235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38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3866"/>
          </a:xfrm>
          <a:prstGeom prst="rect">
            <a:avLst/>
          </a:prstGeom>
        </p:spPr>
        <p:txBody>
          <a:bodyPr vert="horz" lIns="91440" tIns="45720" rIns="91440" bIns="45720" rtlCol="0"/>
          <a:lstStyle>
            <a:lvl1pPr algn="r">
              <a:defRPr sz="1200"/>
            </a:lvl1pPr>
          </a:lstStyle>
          <a:p>
            <a:fld id="{AD1A7DB7-73B3-4AE0-A842-AAAEEC7C0C42}" type="datetimeFigureOut">
              <a:rPr lang="en-US" smtClean="0"/>
              <a:pPr/>
              <a:t>8/12/2014</a:t>
            </a:fld>
            <a:endParaRPr lang="en-US"/>
          </a:p>
        </p:txBody>
      </p:sp>
      <p:sp>
        <p:nvSpPr>
          <p:cNvPr id="4" name="Slide Image Placeholder 3"/>
          <p:cNvSpPr>
            <a:spLocks noGrp="1" noRot="1" noChangeAspect="1"/>
          </p:cNvSpPr>
          <p:nvPr>
            <p:ph type="sldImg" idx="2"/>
          </p:nvPr>
        </p:nvSpPr>
        <p:spPr>
          <a:xfrm>
            <a:off x="1160463" y="681038"/>
            <a:ext cx="4537075" cy="3403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1730"/>
            <a:ext cx="5486400" cy="40847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1883"/>
            <a:ext cx="2971800" cy="4538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1883"/>
            <a:ext cx="2971800" cy="453866"/>
          </a:xfrm>
          <a:prstGeom prst="rect">
            <a:avLst/>
          </a:prstGeom>
        </p:spPr>
        <p:txBody>
          <a:bodyPr vert="horz" lIns="91440" tIns="45720" rIns="91440" bIns="45720" rtlCol="0" anchor="b"/>
          <a:lstStyle>
            <a:lvl1pPr algn="r">
              <a:defRPr sz="1200"/>
            </a:lvl1pPr>
          </a:lstStyle>
          <a:p>
            <a:fld id="{459C58CA-12E4-4F31-9B48-6F56F73F44E1}" type="slidenum">
              <a:rPr lang="en-US" smtClean="0"/>
              <a:pPr/>
              <a:t>‹#›</a:t>
            </a:fld>
            <a:endParaRPr lang="en-US"/>
          </a:p>
        </p:txBody>
      </p:sp>
    </p:spTree>
    <p:extLst>
      <p:ext uri="{BB962C8B-B14F-4D97-AF65-F5344CB8AC3E}">
        <p14:creationId xmlns:p14="http://schemas.microsoft.com/office/powerpoint/2010/main" val="2636060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a:t>
            </a:fld>
            <a:endParaRPr lang="en-US" dirty="0"/>
          </a:p>
        </p:txBody>
      </p:sp>
    </p:spTree>
    <p:extLst>
      <p:ext uri="{BB962C8B-B14F-4D97-AF65-F5344CB8AC3E}">
        <p14:creationId xmlns:p14="http://schemas.microsoft.com/office/powerpoint/2010/main" val="3948973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17</a:t>
            </a:fld>
            <a:endParaRPr lang="en-US"/>
          </a:p>
        </p:txBody>
      </p:sp>
    </p:spTree>
    <p:extLst>
      <p:ext uri="{BB962C8B-B14F-4D97-AF65-F5344CB8AC3E}">
        <p14:creationId xmlns:p14="http://schemas.microsoft.com/office/powerpoint/2010/main" val="4005278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20</a:t>
            </a:fld>
            <a:endParaRPr lang="en-US"/>
          </a:p>
        </p:txBody>
      </p:sp>
    </p:spTree>
    <p:extLst>
      <p:ext uri="{BB962C8B-B14F-4D97-AF65-F5344CB8AC3E}">
        <p14:creationId xmlns:p14="http://schemas.microsoft.com/office/powerpoint/2010/main" val="327598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21</a:t>
            </a:fld>
            <a:endParaRPr lang="en-US"/>
          </a:p>
        </p:txBody>
      </p:sp>
    </p:spTree>
    <p:extLst>
      <p:ext uri="{BB962C8B-B14F-4D97-AF65-F5344CB8AC3E}">
        <p14:creationId xmlns:p14="http://schemas.microsoft.com/office/powerpoint/2010/main" val="3031383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22</a:t>
            </a:fld>
            <a:endParaRPr lang="en-US"/>
          </a:p>
        </p:txBody>
      </p:sp>
    </p:spTree>
    <p:extLst>
      <p:ext uri="{BB962C8B-B14F-4D97-AF65-F5344CB8AC3E}">
        <p14:creationId xmlns:p14="http://schemas.microsoft.com/office/powerpoint/2010/main" val="4131110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23</a:t>
            </a:fld>
            <a:endParaRPr lang="en-US"/>
          </a:p>
        </p:txBody>
      </p:sp>
    </p:spTree>
    <p:extLst>
      <p:ext uri="{BB962C8B-B14F-4D97-AF65-F5344CB8AC3E}">
        <p14:creationId xmlns:p14="http://schemas.microsoft.com/office/powerpoint/2010/main" val="2543982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24</a:t>
            </a:fld>
            <a:endParaRPr lang="en-US"/>
          </a:p>
        </p:txBody>
      </p:sp>
    </p:spTree>
    <p:extLst>
      <p:ext uri="{BB962C8B-B14F-4D97-AF65-F5344CB8AC3E}">
        <p14:creationId xmlns:p14="http://schemas.microsoft.com/office/powerpoint/2010/main" val="1735224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25</a:t>
            </a:fld>
            <a:endParaRPr lang="en-US"/>
          </a:p>
        </p:txBody>
      </p:sp>
    </p:spTree>
    <p:extLst>
      <p:ext uri="{BB962C8B-B14F-4D97-AF65-F5344CB8AC3E}">
        <p14:creationId xmlns:p14="http://schemas.microsoft.com/office/powerpoint/2010/main" val="1824467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26</a:t>
            </a:fld>
            <a:endParaRPr lang="en-US"/>
          </a:p>
        </p:txBody>
      </p:sp>
    </p:spTree>
    <p:extLst>
      <p:ext uri="{BB962C8B-B14F-4D97-AF65-F5344CB8AC3E}">
        <p14:creationId xmlns:p14="http://schemas.microsoft.com/office/powerpoint/2010/main" val="1169321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27</a:t>
            </a:fld>
            <a:endParaRPr lang="en-US"/>
          </a:p>
        </p:txBody>
      </p:sp>
    </p:spTree>
    <p:extLst>
      <p:ext uri="{BB962C8B-B14F-4D97-AF65-F5344CB8AC3E}">
        <p14:creationId xmlns:p14="http://schemas.microsoft.com/office/powerpoint/2010/main" val="4044748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29</a:t>
            </a:fld>
            <a:endParaRPr lang="en-US" dirty="0"/>
          </a:p>
        </p:txBody>
      </p:sp>
    </p:spTree>
    <p:extLst>
      <p:ext uri="{BB962C8B-B14F-4D97-AF65-F5344CB8AC3E}">
        <p14:creationId xmlns:p14="http://schemas.microsoft.com/office/powerpoint/2010/main" val="135761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59C58CA-12E4-4F31-9B48-6F56F73F44E1}" type="slidenum">
              <a:rPr lang="en-US" smtClean="0"/>
              <a:pPr/>
              <a:t>3</a:t>
            </a:fld>
            <a:endParaRPr lang="en-US" dirty="0"/>
          </a:p>
        </p:txBody>
      </p:sp>
    </p:spTree>
    <p:extLst>
      <p:ext uri="{BB962C8B-B14F-4D97-AF65-F5344CB8AC3E}">
        <p14:creationId xmlns:p14="http://schemas.microsoft.com/office/powerpoint/2010/main" val="59605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30</a:t>
            </a:fld>
            <a:endParaRPr lang="en-US"/>
          </a:p>
        </p:txBody>
      </p:sp>
    </p:spTree>
    <p:extLst>
      <p:ext uri="{BB962C8B-B14F-4D97-AF65-F5344CB8AC3E}">
        <p14:creationId xmlns:p14="http://schemas.microsoft.com/office/powerpoint/2010/main" val="1131730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31</a:t>
            </a:fld>
            <a:endParaRPr lang="en-US"/>
          </a:p>
        </p:txBody>
      </p:sp>
    </p:spTree>
    <p:extLst>
      <p:ext uri="{BB962C8B-B14F-4D97-AF65-F5344CB8AC3E}">
        <p14:creationId xmlns:p14="http://schemas.microsoft.com/office/powerpoint/2010/main" val="3402006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34</a:t>
            </a:fld>
            <a:endParaRPr lang="en-US"/>
          </a:p>
        </p:txBody>
      </p:sp>
    </p:spTree>
    <p:extLst>
      <p:ext uri="{BB962C8B-B14F-4D97-AF65-F5344CB8AC3E}">
        <p14:creationId xmlns:p14="http://schemas.microsoft.com/office/powerpoint/2010/main" val="576630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37</a:t>
            </a:fld>
            <a:endParaRPr lang="en-US"/>
          </a:p>
        </p:txBody>
      </p:sp>
    </p:spTree>
    <p:extLst>
      <p:ext uri="{BB962C8B-B14F-4D97-AF65-F5344CB8AC3E}">
        <p14:creationId xmlns:p14="http://schemas.microsoft.com/office/powerpoint/2010/main" val="2808527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41</a:t>
            </a:fld>
            <a:endParaRPr lang="en-US"/>
          </a:p>
        </p:txBody>
      </p:sp>
    </p:spTree>
    <p:extLst>
      <p:ext uri="{BB962C8B-B14F-4D97-AF65-F5344CB8AC3E}">
        <p14:creationId xmlns:p14="http://schemas.microsoft.com/office/powerpoint/2010/main" val="2321438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44</a:t>
            </a:fld>
            <a:endParaRPr lang="en-US"/>
          </a:p>
        </p:txBody>
      </p:sp>
    </p:spTree>
    <p:extLst>
      <p:ext uri="{BB962C8B-B14F-4D97-AF65-F5344CB8AC3E}">
        <p14:creationId xmlns:p14="http://schemas.microsoft.com/office/powerpoint/2010/main" val="3878581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4</a:t>
            </a:fld>
            <a:endParaRPr lang="en-US"/>
          </a:p>
        </p:txBody>
      </p:sp>
    </p:spTree>
    <p:extLst>
      <p:ext uri="{BB962C8B-B14F-4D97-AF65-F5344CB8AC3E}">
        <p14:creationId xmlns:p14="http://schemas.microsoft.com/office/powerpoint/2010/main" val="2399212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5</a:t>
            </a:fld>
            <a:endParaRPr lang="en-US"/>
          </a:p>
        </p:txBody>
      </p:sp>
    </p:spTree>
    <p:extLst>
      <p:ext uri="{BB962C8B-B14F-4D97-AF65-F5344CB8AC3E}">
        <p14:creationId xmlns:p14="http://schemas.microsoft.com/office/powerpoint/2010/main" val="3431101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6</a:t>
            </a:fld>
            <a:endParaRPr lang="en-US"/>
          </a:p>
        </p:txBody>
      </p:sp>
    </p:spTree>
    <p:extLst>
      <p:ext uri="{BB962C8B-B14F-4D97-AF65-F5344CB8AC3E}">
        <p14:creationId xmlns:p14="http://schemas.microsoft.com/office/powerpoint/2010/main" val="3649222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459C58CA-12E4-4F31-9B48-6F56F73F44E1}" type="slidenum">
              <a:rPr lang="en-US" smtClean="0"/>
              <a:pPr/>
              <a:t>7</a:t>
            </a:fld>
            <a:endParaRPr lang="en-US"/>
          </a:p>
        </p:txBody>
      </p:sp>
    </p:spTree>
    <p:extLst>
      <p:ext uri="{BB962C8B-B14F-4D97-AF65-F5344CB8AC3E}">
        <p14:creationId xmlns:p14="http://schemas.microsoft.com/office/powerpoint/2010/main" val="3688060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8</a:t>
            </a:fld>
            <a:endParaRPr lang="en-US"/>
          </a:p>
        </p:txBody>
      </p:sp>
    </p:spTree>
    <p:extLst>
      <p:ext uri="{BB962C8B-B14F-4D97-AF65-F5344CB8AC3E}">
        <p14:creationId xmlns:p14="http://schemas.microsoft.com/office/powerpoint/2010/main" val="2169600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9</a:t>
            </a:fld>
            <a:endParaRPr lang="en-US"/>
          </a:p>
        </p:txBody>
      </p:sp>
    </p:spTree>
    <p:extLst>
      <p:ext uri="{BB962C8B-B14F-4D97-AF65-F5344CB8AC3E}">
        <p14:creationId xmlns:p14="http://schemas.microsoft.com/office/powerpoint/2010/main" val="1832310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10</a:t>
            </a:fld>
            <a:endParaRPr lang="en-US"/>
          </a:p>
        </p:txBody>
      </p:sp>
    </p:spTree>
    <p:extLst>
      <p:ext uri="{BB962C8B-B14F-4D97-AF65-F5344CB8AC3E}">
        <p14:creationId xmlns:p14="http://schemas.microsoft.com/office/powerpoint/2010/main" val="3593795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8/12/2014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08090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8/12/2014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13022482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3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4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5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6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653390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8/12/2014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623916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1981200" y="3200400"/>
            <a:ext cx="6705600" cy="3124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pic>
        <p:nvPicPr>
          <p:cNvPr id="15" name="Picture 14" descr="edustack.final2.jpg"/>
          <p:cNvPicPr>
            <a:picLocks noChangeAspect="1"/>
          </p:cNvPicPr>
          <p:nvPr userDrawn="1"/>
        </p:nvPicPr>
        <p:blipFill>
          <a:blip r:embed="rId2" cstate="print"/>
          <a:srcRect l="34186" t="3067" r="10274"/>
          <a:stretch>
            <a:fillRect/>
          </a:stretch>
        </p:blipFill>
        <p:spPr>
          <a:xfrm>
            <a:off x="170966" y="174905"/>
            <a:ext cx="1626010" cy="6454495"/>
          </a:xfrm>
          <a:prstGeom prst="roundRect">
            <a:avLst>
              <a:gd name="adj" fmla="val 11721"/>
            </a:avLst>
          </a:prstGeom>
        </p:spPr>
      </p:pic>
      <p:sp>
        <p:nvSpPr>
          <p:cNvPr id="12"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a:p>
        </p:txBody>
      </p:sp>
      <p:pic>
        <p:nvPicPr>
          <p:cNvPr id="18" name="Picture 17" descr="SST_logo.jpg"/>
          <p:cNvPicPr>
            <a:picLocks noChangeAspect="1"/>
          </p:cNvPicPr>
          <p:nvPr userDrawn="1"/>
        </p:nvPicPr>
        <p:blipFill>
          <a:blip r:embed="rId3" cstate="print"/>
          <a:stretch>
            <a:fillRect/>
          </a:stretch>
        </p:blipFill>
        <p:spPr>
          <a:xfrm>
            <a:off x="2590800" y="304800"/>
            <a:ext cx="5486400" cy="2743200"/>
          </a:xfrm>
          <a:prstGeom prst="rect">
            <a:avLst/>
          </a:prstGeom>
        </p:spPr>
      </p:pic>
    </p:spTree>
    <p:extLst>
      <p:ext uri="{BB962C8B-B14F-4D97-AF65-F5344CB8AC3E}">
        <p14:creationId xmlns:p14="http://schemas.microsoft.com/office/powerpoint/2010/main" val="41034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8/12/2014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1374529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77258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8467966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566208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3437655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8/12/2014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4204543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8/12/2014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5501375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Title and Content">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543044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1468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1981200" y="3200400"/>
            <a:ext cx="6705600" cy="3124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pic>
        <p:nvPicPr>
          <p:cNvPr id="15" name="Picture 14" descr="edustack.final2.jpg"/>
          <p:cNvPicPr>
            <a:picLocks noChangeAspect="1"/>
          </p:cNvPicPr>
          <p:nvPr userDrawn="1"/>
        </p:nvPicPr>
        <p:blipFill>
          <a:blip r:embed="rId2" cstate="print"/>
          <a:srcRect l="34186" t="3067" r="10274"/>
          <a:stretch>
            <a:fillRect/>
          </a:stretch>
        </p:blipFill>
        <p:spPr>
          <a:xfrm>
            <a:off x="170966" y="174905"/>
            <a:ext cx="1626010" cy="6454495"/>
          </a:xfrm>
          <a:prstGeom prst="roundRect">
            <a:avLst>
              <a:gd name="adj" fmla="val 11721"/>
            </a:avLst>
          </a:prstGeom>
        </p:spPr>
      </p:pic>
      <p:sp>
        <p:nvSpPr>
          <p:cNvPr id="12"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8" name="Picture 17" descr="SST_logo.jpg"/>
          <p:cNvPicPr>
            <a:picLocks noChangeAspect="1"/>
          </p:cNvPicPr>
          <p:nvPr userDrawn="1"/>
        </p:nvPicPr>
        <p:blipFill>
          <a:blip r:embed="rId3" cstate="print"/>
          <a:stretch>
            <a:fillRect/>
          </a:stretch>
        </p:blipFill>
        <p:spPr>
          <a:xfrm>
            <a:off x="2590800" y="304800"/>
            <a:ext cx="5486400" cy="2743200"/>
          </a:xfrm>
          <a:prstGeom prst="rect">
            <a:avLst/>
          </a:prstGeom>
        </p:spPr>
      </p:pic>
    </p:spTree>
    <p:extLst>
      <p:ext uri="{BB962C8B-B14F-4D97-AF65-F5344CB8AC3E}">
        <p14:creationId xmlns:p14="http://schemas.microsoft.com/office/powerpoint/2010/main" val="14103618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0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14845123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2221163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2_Title and Content">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397728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3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110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
        <p:nvSpPr>
          <p:cNvPr id="12" name="Title 1"/>
          <p:cNvSpPr txBox="1">
            <a:spLocks/>
          </p:cNvSpPr>
          <p:nvPr userDrawn="1"/>
        </p:nvSpPr>
        <p:spPr>
          <a:xfrm>
            <a:off x="369125" y="350838"/>
            <a:ext cx="8229600" cy="715962"/>
          </a:xfrm>
          <a:prstGeom prst="rect">
            <a:avLst/>
          </a:prstGeom>
        </p:spPr>
        <p:txBody>
          <a:bodyPr>
            <a:noAutofit/>
          </a:bodyPr>
          <a:lstStyle>
            <a:lvl1pPr algn="l">
              <a:defRPr sz="2600" baseline="0">
                <a:solidFill>
                  <a:srgbClr val="7980A3"/>
                </a:solidFill>
              </a:defRPr>
            </a:lvl1pPr>
          </a:lstStyle>
          <a:p>
            <a:pPr>
              <a:spcBef>
                <a:spcPct val="0"/>
              </a:spcBef>
              <a:defRPr/>
            </a:pPr>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45651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
        <p:nvSpPr>
          <p:cNvPr id="12" name="Title 1"/>
          <p:cNvSpPr txBox="1">
            <a:spLocks/>
          </p:cNvSpPr>
          <p:nvPr userDrawn="1"/>
        </p:nvSpPr>
        <p:spPr>
          <a:xfrm>
            <a:off x="369125" y="350838"/>
            <a:ext cx="8229600" cy="715962"/>
          </a:xfrm>
          <a:prstGeom prst="rect">
            <a:avLst/>
          </a:prstGeom>
        </p:spPr>
        <p:txBody>
          <a:bodyPr>
            <a:noAutofit/>
          </a:bodyPr>
          <a:lstStyle>
            <a:lvl1pPr algn="l">
              <a:defRPr sz="2600" baseline="0">
                <a:solidFill>
                  <a:srgbClr val="7980A3"/>
                </a:solidFill>
              </a:defRPr>
            </a:lvl1pPr>
          </a:lstStyle>
          <a:p>
            <a:pPr>
              <a:spcBef>
                <a:spcPct val="0"/>
              </a:spcBef>
              <a:defRPr/>
            </a:pPr>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911776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atin typeface="+mn-lt"/>
            </a:endParaRPr>
          </a:p>
        </p:txBody>
      </p:sp>
      <p:sp>
        <p:nvSpPr>
          <p:cNvPr id="9" name="Rectangle 8"/>
          <p:cNvSpPr/>
          <p:nvPr userDrawn="1"/>
        </p:nvSpPr>
        <p:spPr>
          <a:xfrm>
            <a:off x="1981200" y="3200400"/>
            <a:ext cx="6705600" cy="3124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pic>
        <p:nvPicPr>
          <p:cNvPr id="15" name="Picture 14" descr="edustack.final2.jpg"/>
          <p:cNvPicPr>
            <a:picLocks noChangeAspect="1"/>
          </p:cNvPicPr>
          <p:nvPr userDrawn="1"/>
        </p:nvPicPr>
        <p:blipFill>
          <a:blip r:embed="rId2" cstate="print"/>
          <a:srcRect l="34186" t="3067" r="10274"/>
          <a:stretch>
            <a:fillRect/>
          </a:stretch>
        </p:blipFill>
        <p:spPr>
          <a:xfrm>
            <a:off x="170966" y="174905"/>
            <a:ext cx="1626010" cy="6454495"/>
          </a:xfrm>
          <a:prstGeom prst="roundRect">
            <a:avLst>
              <a:gd name="adj" fmla="val 11721"/>
            </a:avLst>
          </a:prstGeom>
        </p:spPr>
      </p:pic>
      <p:sp>
        <p:nvSpPr>
          <p:cNvPr id="12"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a:p>
        </p:txBody>
      </p:sp>
      <p:pic>
        <p:nvPicPr>
          <p:cNvPr id="18" name="Picture 17" descr="SST_logo.jpg"/>
          <p:cNvPicPr>
            <a:picLocks noChangeAspect="1"/>
          </p:cNvPicPr>
          <p:nvPr userDrawn="1"/>
        </p:nvPicPr>
        <p:blipFill>
          <a:blip r:embed="rId3" cstate="print"/>
          <a:stretch>
            <a:fillRect/>
          </a:stretch>
        </p:blipFill>
        <p:spPr>
          <a:xfrm>
            <a:off x="2590800" y="304800"/>
            <a:ext cx="5486400" cy="27432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8/12/2014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6777740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6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
        <p:nvSpPr>
          <p:cNvPr id="12" name="Title 1"/>
          <p:cNvSpPr txBox="1">
            <a:spLocks/>
          </p:cNvSpPr>
          <p:nvPr userDrawn="1"/>
        </p:nvSpPr>
        <p:spPr>
          <a:xfrm>
            <a:off x="369125" y="350838"/>
            <a:ext cx="8229600" cy="715962"/>
          </a:xfrm>
          <a:prstGeom prst="rect">
            <a:avLst/>
          </a:prstGeom>
        </p:spPr>
        <p:txBody>
          <a:bodyPr>
            <a:noAutofit/>
          </a:bodyPr>
          <a:lstStyle>
            <a:lvl1pPr algn="l">
              <a:defRPr sz="26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dirty="0">
              <a:ln>
                <a:noFill/>
              </a:ln>
              <a:solidFill>
                <a:srgbClr val="7980A3"/>
              </a:solidFill>
              <a:effectLst/>
              <a:uLnTx/>
              <a:uFillTx/>
              <a:latin typeface="Garamond" pitchFamily="18" charset="0"/>
              <a:ea typeface="+mj-ea"/>
              <a:cs typeface="+mj-cs"/>
            </a:endParaRPr>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7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8_Title and Content">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9_Title and Content">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mn-lt"/>
            </a:endParaRPr>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ts val="0"/>
              </a:spcBef>
              <a:spcAft>
                <a:spcPts val="600"/>
              </a:spcAft>
              <a:buClrTx/>
              <a:buSzTx/>
              <a:buFont typeface="Arial" pitchFamily="34" charset="0"/>
              <a:buNone/>
              <a:tabLst/>
              <a:defRPr/>
            </a:pPr>
            <a:r>
              <a:rPr lang="en-US" sz="1400" b="0" dirty="0" smtClean="0">
                <a:solidFill>
                  <a:schemeClr val="bg1"/>
                </a:solidFill>
                <a:effectLst/>
                <a:latin typeface="Gill Sans MT" pitchFamily="34" charset="0"/>
                <a:cs typeface="Arial" pitchFamily="34" charset="0"/>
              </a:rPr>
              <a:t>2013 SLDS Regional Meeting</a:t>
            </a:r>
            <a:endParaRPr kumimoji="0" lang="en-US" sz="1200" b="0" i="0" u="none" strike="noStrike" kern="1200" cap="none" spc="0" normalizeH="0" baseline="0" noProof="0" dirty="0" smtClean="0">
              <a:ln>
                <a:noFill/>
              </a:ln>
              <a:solidFill>
                <a:schemeClr val="bg1"/>
              </a:solidFill>
              <a:effectLst/>
              <a:uLnTx/>
              <a:uFillTx/>
              <a:latin typeface="Gill Sans MT" pitchFamily="34" charset="0"/>
              <a:ea typeface="+mn-ea"/>
              <a:cs typeface="Arial" pitchFamily="34" charset="0"/>
            </a:endParaRPr>
          </a:p>
        </p:txBody>
      </p:sp>
      <p:pic>
        <p:nvPicPr>
          <p:cNvPr id="27" name="Picture 26"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30" name="Rectangle 29"/>
          <p:cNvSpPr/>
          <p:nvPr userDrawn="1"/>
        </p:nvSpPr>
        <p:spPr>
          <a:xfrm>
            <a:off x="7391400" y="5105400"/>
            <a:ext cx="1716975" cy="13547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5"/>
          <p:cNvSpPr>
            <a:spLocks noGrp="1"/>
          </p:cNvSpPr>
          <p:nvPr>
            <p:ph type="sldNum" sz="quarter" idx="12"/>
          </p:nvPr>
        </p:nvSpPr>
        <p:spPr>
          <a:xfrm>
            <a:off x="6758050" y="6504750"/>
            <a:ext cx="2133600" cy="365125"/>
          </a:xfrm>
          <a:prstGeom prst="rect">
            <a:avLst/>
          </a:prstGeo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60710241"/>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txBox="1">
            <a:spLocks noChangeArrowheads="1"/>
          </p:cNvSpPr>
          <p:nvPr userDrawn="1"/>
        </p:nvSpPr>
        <p:spPr bwMode="auto">
          <a:xfrm>
            <a:off x="226953" y="4889520"/>
            <a:ext cx="3687813" cy="1789137"/>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indent="-342900" fontAlgn="base">
              <a:spcBef>
                <a:spcPct val="20000"/>
              </a:spcBef>
              <a:spcAft>
                <a:spcPct val="0"/>
              </a:spcAft>
              <a:defRPr/>
            </a:pPr>
            <a:endParaRPr lang="en-US" sz="2000" kern="0" dirty="0">
              <a:solidFill>
                <a:srgbClr val="000000"/>
              </a:solidFill>
              <a:latin typeface="Calibri" pitchFamily="34" charset="0"/>
            </a:endParaRPr>
          </a:p>
        </p:txBody>
      </p:sp>
    </p:spTree>
    <p:extLst>
      <p:ext uri="{BB962C8B-B14F-4D97-AF65-F5344CB8AC3E}">
        <p14:creationId xmlns:p14="http://schemas.microsoft.com/office/powerpoint/2010/main" val="2557586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8/12/2014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2106211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8/12/2014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422214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8/12/2014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18777031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8/12/2014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602368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8/12/2014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27715734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8/12/2014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8047433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8/12/2014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37382833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8/12/2014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76955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8/12/2014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17800905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8/12/2014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26214404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8/12/2014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41338791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269C6CC-2891-F647-83C2-DB441F563AFA}" type="datetimeFigureOut">
              <a:rPr lang="en-US" smtClean="0"/>
              <a:t>8/12/2014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FEF5B1-D929-9948-8E17-5601B5C5DA24}" type="slidenum">
              <a:rPr lang="en-US" smtClean="0"/>
              <a:t>‹#›</a:t>
            </a:fld>
            <a:endParaRPr lang="en-US"/>
          </a:p>
        </p:txBody>
      </p:sp>
    </p:spTree>
    <p:extLst>
      <p:ext uri="{BB962C8B-B14F-4D97-AF65-F5344CB8AC3E}">
        <p14:creationId xmlns:p14="http://schemas.microsoft.com/office/powerpoint/2010/main" val="35464018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0" name="Rounded Rectangle 9"/>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pic>
        <p:nvPicPr>
          <p:cNvPr id="11" name="Picture 10"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30133779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A2F4F-23A5-A042-94EF-FFD1690D6AC1}"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35573413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BA2F4F-23A5-A042-94EF-FFD1690D6AC1}"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353929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8/12/2014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4146419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BA2F4F-23A5-A042-94EF-FFD1690D6AC1}" type="datetimeFigureOut">
              <a:rPr lang="en-US" smtClean="0"/>
              <a:t>8/12/2014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3740734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BA2F4F-23A5-A042-94EF-FFD1690D6AC1}" type="datetimeFigureOut">
              <a:rPr lang="en-US" smtClean="0"/>
              <a:t>8/12/2014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7015018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BA2F4F-23A5-A042-94EF-FFD1690D6AC1}" type="datetimeFigureOut">
              <a:rPr lang="en-US" smtClean="0"/>
              <a:t>8/12/2014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42473210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BA2F4F-23A5-A042-94EF-FFD1690D6AC1}" type="datetimeFigureOut">
              <a:rPr lang="en-US" smtClean="0"/>
              <a:t>8/12/2014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13812395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BA2F4F-23A5-A042-94EF-FFD1690D6AC1}" type="datetimeFigureOut">
              <a:rPr lang="en-US" smtClean="0"/>
              <a:t>8/12/2014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24067825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BA2F4F-23A5-A042-94EF-FFD1690D6AC1}" type="datetimeFigureOut">
              <a:rPr lang="en-US" smtClean="0"/>
              <a:t>8/12/2014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28135914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A2F4F-23A5-A042-94EF-FFD1690D6AC1}"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26705105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A2F4F-23A5-A042-94EF-FFD1690D6AC1}"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EE69F-7A53-844F-9B6A-EDA65FEE6D66}" type="slidenum">
              <a:rPr lang="en-US" smtClean="0"/>
              <a:t>‹#›</a:t>
            </a:fld>
            <a:endParaRPr lang="en-US"/>
          </a:p>
        </p:txBody>
      </p:sp>
    </p:spTree>
    <p:extLst>
      <p:ext uri="{BB962C8B-B14F-4D97-AF65-F5344CB8AC3E}">
        <p14:creationId xmlns:p14="http://schemas.microsoft.com/office/powerpoint/2010/main" val="22289311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586B7-10CB-A541-A0E7-03B087D7E75C}"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20408117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586B7-10CB-A541-A0E7-03B087D7E75C}"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904959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8/12/2014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5022603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9586B7-10CB-A541-A0E7-03B087D7E75C}"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770066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586B7-10CB-A541-A0E7-03B087D7E75C}" type="datetimeFigureOut">
              <a:rPr lang="en-US" smtClean="0"/>
              <a:t>8/12/2014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3479299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586B7-10CB-A541-A0E7-03B087D7E75C}" type="datetimeFigureOut">
              <a:rPr lang="en-US" smtClean="0"/>
              <a:t>8/12/2014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2534372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586B7-10CB-A541-A0E7-03B087D7E75C}" type="datetimeFigureOut">
              <a:rPr lang="en-US" smtClean="0"/>
              <a:t>8/12/2014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17920880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586B7-10CB-A541-A0E7-03B087D7E75C}" type="datetimeFigureOut">
              <a:rPr lang="en-US" smtClean="0"/>
              <a:t>8/12/2014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8872615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586B7-10CB-A541-A0E7-03B087D7E75C}" type="datetimeFigureOut">
              <a:rPr lang="en-US" smtClean="0"/>
              <a:t>8/12/2014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695409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586B7-10CB-A541-A0E7-03B087D7E75C}" type="datetimeFigureOut">
              <a:rPr lang="en-US" smtClean="0"/>
              <a:t>8/12/2014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5322746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586B7-10CB-A541-A0E7-03B087D7E75C}"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27111304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586B7-10CB-A541-A0E7-03B087D7E75C}" type="datetimeFigureOut">
              <a:rPr lang="en-US" smtClean="0"/>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7569669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1981200" y="3200400"/>
            <a:ext cx="6705600" cy="3124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pic>
        <p:nvPicPr>
          <p:cNvPr id="15" name="Picture 14" descr="edustack.final2.jpg"/>
          <p:cNvPicPr>
            <a:picLocks noChangeAspect="1"/>
          </p:cNvPicPr>
          <p:nvPr userDrawn="1"/>
        </p:nvPicPr>
        <p:blipFill>
          <a:blip r:embed="rId2" cstate="print"/>
          <a:srcRect l="34186" t="3067" r="10274"/>
          <a:stretch>
            <a:fillRect/>
          </a:stretch>
        </p:blipFill>
        <p:spPr>
          <a:xfrm>
            <a:off x="170966" y="174905"/>
            <a:ext cx="1626010" cy="6454495"/>
          </a:xfrm>
          <a:prstGeom prst="roundRect">
            <a:avLst>
              <a:gd name="adj" fmla="val 11721"/>
            </a:avLst>
          </a:prstGeom>
        </p:spPr>
      </p:pic>
      <p:sp>
        <p:nvSpPr>
          <p:cNvPr id="12"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a:p>
        </p:txBody>
      </p:sp>
      <p:pic>
        <p:nvPicPr>
          <p:cNvPr id="18" name="Picture 17" descr="SST_logo.jpg"/>
          <p:cNvPicPr>
            <a:picLocks noChangeAspect="1"/>
          </p:cNvPicPr>
          <p:nvPr userDrawn="1"/>
        </p:nvPicPr>
        <p:blipFill>
          <a:blip r:embed="rId3" cstate="print"/>
          <a:stretch>
            <a:fillRect/>
          </a:stretch>
        </p:blipFill>
        <p:spPr>
          <a:xfrm>
            <a:off x="2590800" y="304800"/>
            <a:ext cx="5486400" cy="2743200"/>
          </a:xfrm>
          <a:prstGeom prst="rect">
            <a:avLst/>
          </a:prstGeom>
        </p:spPr>
      </p:pic>
    </p:spTree>
    <p:extLst>
      <p:ext uri="{BB962C8B-B14F-4D97-AF65-F5344CB8AC3E}">
        <p14:creationId xmlns:p14="http://schemas.microsoft.com/office/powerpoint/2010/main" val="410347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59586B7-10CB-A541-A0E7-03B087D7E75C}" type="datetimeFigureOut">
              <a:rPr lang="en-US" smtClean="0"/>
              <a:t>8/12/2014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FCC39AB-466E-C040-B5AA-6A0B140B8F78}" type="slidenum">
              <a:rPr lang="en-US" smtClean="0"/>
              <a:t>‹#›</a:t>
            </a:fld>
            <a:endParaRPr lang="en-US"/>
          </a:p>
        </p:txBody>
      </p:sp>
    </p:spTree>
    <p:extLst>
      <p:ext uri="{BB962C8B-B14F-4D97-AF65-F5344CB8AC3E}">
        <p14:creationId xmlns:p14="http://schemas.microsoft.com/office/powerpoint/2010/main" val="34342930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1523204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772587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b="0" i="0" baseline="0">
                <a:solidFill>
                  <a:srgbClr val="154578"/>
                </a:solidFill>
                <a:latin typeface="Calibri" pitchFamily="34" charset="0"/>
                <a:ea typeface="Adobe Fan Heiti Std B" pitchFamily="34" charset="-128"/>
              </a:defRPr>
            </a:lvl1pPr>
            <a:lvl2pPr>
              <a:defRPr b="0" i="0" baseline="0">
                <a:solidFill>
                  <a:srgbClr val="154578"/>
                </a:solidFill>
                <a:latin typeface="Calibri" pitchFamily="34" charset="0"/>
                <a:ea typeface="Adobe Fan Heiti Std B" pitchFamily="34" charset="-128"/>
              </a:defRPr>
            </a:lvl2pPr>
            <a:lvl3pPr>
              <a:defRPr b="0" i="0" baseline="0">
                <a:solidFill>
                  <a:srgbClr val="154578"/>
                </a:solidFill>
                <a:latin typeface="Calibri" pitchFamily="34" charset="0"/>
                <a:ea typeface="Adobe Fan Heiti Std B" pitchFamily="34" charset="-128"/>
              </a:defRPr>
            </a:lvl3pPr>
            <a:lvl4pPr>
              <a:defRPr b="0" i="0" baseline="0">
                <a:solidFill>
                  <a:srgbClr val="154578"/>
                </a:solidFill>
                <a:latin typeface="Calibri" pitchFamily="34" charset="0"/>
                <a:ea typeface="Adobe Fan Heiti Std B" pitchFamily="34" charset="-128"/>
              </a:defRPr>
            </a:lvl4pPr>
            <a:lvl5pPr>
              <a:defRPr b="0" i="0" baseline="0">
                <a:solidFill>
                  <a:srgbClr val="154578"/>
                </a:solidFill>
                <a:latin typeface="Calibri" pitchFamily="34" charset="0"/>
                <a:ea typeface="Adobe Fan Heiti Std B"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p:spPr>
        <p:txBody>
          <a:bodyPr/>
          <a:lstStyle>
            <a:lvl1pPr>
              <a:defRPr>
                <a:solidFill>
                  <a:srgbClr val="1545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8467966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0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endParaRPr>
          </a:p>
        </p:txBody>
      </p:sp>
      <p:sp>
        <p:nvSpPr>
          <p:cNvPr id="6" name="Slide Number Placeholder 5"/>
          <p:cNvSpPr>
            <a:spLocks noGrp="1"/>
          </p:cNvSpPr>
          <p:nvPr>
            <p:ph type="sldNum" sz="quarter" idx="12"/>
          </p:nvPr>
        </p:nvSpPr>
        <p:spPr>
          <a:xfrm>
            <a:off x="6641275" y="6356350"/>
            <a:ext cx="2133600" cy="365125"/>
          </a:xfrm>
          <a:prstGeom prst="rect">
            <a:avLst/>
          </a:prstGeo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40140933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slideLayout" Target="../slideLayouts/slideLayout103.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29" Type="http://schemas.openxmlformats.org/officeDocument/2006/relationships/theme" Target="../theme/theme4.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28" Type="http://schemas.openxmlformats.org/officeDocument/2006/relationships/slideLayout" Target="../slideLayouts/slideLayout105.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ST_logo w acronym.jpg"/>
          <p:cNvPicPr>
            <a:picLocks noChangeAspect="1"/>
          </p:cNvPicPr>
          <p:nvPr/>
        </p:nvPicPr>
        <p:blipFill>
          <a:blip r:embed="rId57" cstate="print"/>
          <a:srcRect l="5556" t="11111" r="5556" b="25333"/>
          <a:stretch>
            <a:fillRect/>
          </a:stretch>
        </p:blipFill>
        <p:spPr>
          <a:xfrm>
            <a:off x="-4011" y="0"/>
            <a:ext cx="2133600" cy="762762"/>
          </a:xfrm>
          <a:prstGeom prst="rect">
            <a:avLst/>
          </a:prstGeom>
        </p:spPr>
      </p:pic>
    </p:spTree>
    <p:extLst>
      <p:ext uri="{BB962C8B-B14F-4D97-AF65-F5344CB8AC3E}">
        <p14:creationId xmlns:p14="http://schemas.microsoft.com/office/powerpoint/2010/main" val="14470463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674" r:id="rId40"/>
    <p:sldLayoutId id="2147483675" r:id="rId41"/>
    <p:sldLayoutId id="2147483662" r:id="rId42"/>
    <p:sldLayoutId id="2147483663" r:id="rId43"/>
    <p:sldLayoutId id="2147483664" r:id="rId44"/>
    <p:sldLayoutId id="2147483665" r:id="rId45"/>
    <p:sldLayoutId id="2147483666" r:id="rId46"/>
    <p:sldLayoutId id="2147483667" r:id="rId47"/>
    <p:sldLayoutId id="2147483668" r:id="rId48"/>
    <p:sldLayoutId id="2147483649" r:id="rId49"/>
    <p:sldLayoutId id="2147483650" r:id="rId50"/>
    <p:sldLayoutId id="2147483651" r:id="rId51"/>
    <p:sldLayoutId id="2147483652" r:id="rId52"/>
    <p:sldLayoutId id="2147483653" r:id="rId53"/>
    <p:sldLayoutId id="2147483654" r:id="rId54"/>
    <p:sldLayoutId id="2147483660" r:id="rId5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ST_logo w acronym.jpg"/>
          <p:cNvPicPr>
            <a:picLocks noChangeAspect="1"/>
          </p:cNvPicPr>
          <p:nvPr/>
        </p:nvPicPr>
        <p:blipFill>
          <a:blip r:embed="rId13" cstate="print"/>
          <a:srcRect l="5556" t="11111" r="5556" b="25333"/>
          <a:stretch>
            <a:fillRect/>
          </a:stretch>
        </p:blipFill>
        <p:spPr>
          <a:xfrm>
            <a:off x="-4011" y="0"/>
            <a:ext cx="2133600" cy="762762"/>
          </a:xfrm>
          <a:prstGeom prst="rect">
            <a:avLst/>
          </a:prstGeom>
        </p:spPr>
      </p:pic>
    </p:spTree>
    <p:extLst>
      <p:ext uri="{BB962C8B-B14F-4D97-AF65-F5344CB8AC3E}">
        <p14:creationId xmlns:p14="http://schemas.microsoft.com/office/powerpoint/2010/main" val="201259263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A2F4F-23A5-A042-94EF-FFD1690D6AC1}" type="datetimeFigureOut">
              <a:rPr lang="en-US" smtClean="0"/>
              <a:t>8/12/2014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EE69F-7A53-844F-9B6A-EDA65FEE6D66}" type="slidenum">
              <a:rPr lang="en-US" smtClean="0"/>
              <a:t>‹#›</a:t>
            </a:fld>
            <a:endParaRPr lang="en-US"/>
          </a:p>
        </p:txBody>
      </p:sp>
    </p:spTree>
    <p:extLst>
      <p:ext uri="{BB962C8B-B14F-4D97-AF65-F5344CB8AC3E}">
        <p14:creationId xmlns:p14="http://schemas.microsoft.com/office/powerpoint/2010/main" val="110135464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3E66E-36A2-494C-877E-E4133EB94854}" type="datetimeFigureOut">
              <a:rPr lang="en-US" smtClean="0"/>
              <a:t>8/12/2014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068C8-8385-1547-A921-489993FFE550}" type="slidenum">
              <a:rPr lang="en-US" smtClean="0"/>
              <a:t>‹#›</a:t>
            </a:fld>
            <a:endParaRPr lang="en-US"/>
          </a:p>
        </p:txBody>
      </p:sp>
    </p:spTree>
    <p:extLst>
      <p:ext uri="{BB962C8B-B14F-4D97-AF65-F5344CB8AC3E}">
        <p14:creationId xmlns:p14="http://schemas.microsoft.com/office/powerpoint/2010/main" val="234678788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9" r:id="rId18"/>
    <p:sldLayoutId id="2147483771" r:id="rId19"/>
    <p:sldLayoutId id="2147483772" r:id="rId20"/>
    <p:sldLayoutId id="2147483773" r:id="rId21"/>
    <p:sldLayoutId id="2147483775" r:id="rId22"/>
    <p:sldLayoutId id="2147483777" r:id="rId23"/>
    <p:sldLayoutId id="2147483778" r:id="rId24"/>
    <p:sldLayoutId id="2147483779" r:id="rId25"/>
    <p:sldLayoutId id="2147483780" r:id="rId26"/>
    <p:sldLayoutId id="2147483788" r:id="rId27"/>
    <p:sldLayoutId id="2147483790" r:id="rId2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2" Type="http://schemas.openxmlformats.org/officeDocument/2006/relationships/hyperlink" Target="https://slds.grads360.org/#program/ecids-toolkit" TargetMode="External"/><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9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9.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0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0.xml"/></Relationships>
</file>

<file path=ppt/slides/_rels/slide42.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hyperlink" Target="https://slds.grads360.org/#program/ecids-toolkit" TargetMode="External"/><Relationship Id="rId1" Type="http://schemas.openxmlformats.org/officeDocument/2006/relationships/slideLayout" Target="../slideLayouts/slideLayout90.xml"/></Relationships>
</file>

<file path=ppt/slides/_rels/slide43.xml.rels><?xml version="1.0" encoding="UTF-8" standalone="yes"?>
<Relationships xmlns="http://schemas.openxmlformats.org/package/2006/relationships"><Relationship Id="rId3" Type="http://schemas.openxmlformats.org/officeDocument/2006/relationships/hyperlink" Target="mailto:Jaci.Holmes@maine.gov" TargetMode="External"/><Relationship Id="rId2" Type="http://schemas.openxmlformats.org/officeDocument/2006/relationships/hyperlink" Target="mailto:cmurphy@utah.gov" TargetMode="External"/><Relationship Id="rId1" Type="http://schemas.openxmlformats.org/officeDocument/2006/relationships/slideLayout" Target="../slideLayouts/slideLayout90.xml"/><Relationship Id="rId6" Type="http://schemas.openxmlformats.org/officeDocument/2006/relationships/hyperlink" Target="mailto:lauren.wise@aemcorp.com" TargetMode="External"/><Relationship Id="rId5" Type="http://schemas.openxmlformats.org/officeDocument/2006/relationships/hyperlink" Target="mailto:missy.cochenour@aemcorp.com" TargetMode="External"/><Relationship Id="rId4" Type="http://schemas.openxmlformats.org/officeDocument/2006/relationships/hyperlink" Target="mailto:kathleen.hebbeler@sri.com"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939636" y="3200400"/>
            <a:ext cx="6670964" cy="2819400"/>
          </a:xfrm>
          <a:prstGeom prst="rect">
            <a:avLst/>
          </a:prstGeom>
        </p:spPr>
        <p:txBody>
          <a:bodyPr anchor="ctr">
            <a:normAutofit fontScale="92500" lnSpcReduction="20000"/>
          </a:bodyPr>
          <a:lstStyle/>
          <a:p>
            <a:pPr algn="ctr"/>
            <a:r>
              <a:rPr lang="en-US" sz="3200" dirty="0">
                <a:solidFill>
                  <a:srgbClr val="45496B"/>
                </a:solidFill>
              </a:rPr>
              <a:t>ECIDS and DaSy: Frameworks for Building Better Data </a:t>
            </a:r>
            <a:r>
              <a:rPr lang="en-US" sz="3200" dirty="0" smtClean="0">
                <a:solidFill>
                  <a:srgbClr val="45496B"/>
                </a:solidFill>
              </a:rPr>
              <a:t>Systems</a:t>
            </a:r>
          </a:p>
          <a:p>
            <a:pPr algn="ctr"/>
            <a:endParaRPr lang="en-US" sz="2000" b="1" dirty="0" smtClean="0">
              <a:solidFill>
                <a:srgbClr val="45496B"/>
              </a:solidFill>
              <a:latin typeface="Calibri"/>
              <a:cs typeface="Calibri"/>
            </a:endParaRPr>
          </a:p>
          <a:p>
            <a:pPr algn="ctr"/>
            <a:r>
              <a:rPr lang="en-US" sz="3200" dirty="0" smtClean="0">
                <a:solidFill>
                  <a:srgbClr val="45496B"/>
                </a:solidFill>
                <a:latin typeface="Calibri"/>
                <a:cs typeface="Calibri"/>
              </a:rPr>
              <a:t>July 31, 2014 </a:t>
            </a:r>
          </a:p>
          <a:p>
            <a:pPr algn="ctr"/>
            <a:endParaRPr lang="en-US" sz="3200" dirty="0" smtClean="0">
              <a:solidFill>
                <a:srgbClr val="45496B"/>
              </a:solidFill>
              <a:latin typeface="Calibri"/>
              <a:cs typeface="Calibri"/>
            </a:endParaRPr>
          </a:p>
          <a:p>
            <a:pPr algn="ctr"/>
            <a:r>
              <a:rPr lang="en-US" sz="3200" dirty="0">
                <a:solidFill>
                  <a:srgbClr val="45496B"/>
                </a:solidFill>
                <a:cs typeface="Calibri"/>
              </a:rPr>
              <a:t> </a:t>
            </a:r>
            <a:r>
              <a:rPr lang="en-US" sz="3200" dirty="0"/>
              <a:t>2014 NCES STATS-DC Data </a:t>
            </a:r>
            <a:r>
              <a:rPr lang="en-US" sz="3200" dirty="0" smtClean="0"/>
              <a:t>Conference</a:t>
            </a:r>
          </a:p>
          <a:p>
            <a:pPr algn="ctr"/>
            <a:r>
              <a:rPr lang="en-US" sz="3200" dirty="0" smtClean="0">
                <a:solidFill>
                  <a:srgbClr val="45496B"/>
                </a:solidFill>
                <a:cs typeface="Calibri"/>
              </a:rPr>
              <a:t>Concurrent Session IV: 9-10 </a:t>
            </a:r>
            <a:r>
              <a:rPr lang="en-US" sz="3200" dirty="0">
                <a:solidFill>
                  <a:srgbClr val="45496B"/>
                </a:solidFill>
                <a:cs typeface="Calibri"/>
              </a:rPr>
              <a:t>am </a:t>
            </a:r>
            <a:endParaRPr lang="en-US" sz="3200" dirty="0" smtClean="0">
              <a:solidFill>
                <a:schemeClr val="tx1">
                  <a:lumMod val="85000"/>
                  <a:lumOff val="15000"/>
                </a:schemeClr>
              </a:solidFill>
              <a:latin typeface="Calibri"/>
              <a:cs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2286000"/>
            <a:ext cx="7391400" cy="923330"/>
          </a:xfrm>
          <a:prstGeom prst="rect">
            <a:avLst/>
          </a:prstGeom>
          <a:noFill/>
        </p:spPr>
        <p:txBody>
          <a:bodyPr wrap="square" rtlCol="0">
            <a:spAutoFit/>
          </a:bodyPr>
          <a:lstStyle/>
          <a:p>
            <a:pPr algn="ctr"/>
            <a:r>
              <a:rPr lang="en-US" sz="5400" b="1" dirty="0" smtClean="0">
                <a:solidFill>
                  <a:srgbClr val="45496B"/>
                </a:solidFill>
              </a:rPr>
              <a:t>ECIDS Toolkit Release!</a:t>
            </a:r>
            <a:endParaRPr lang="en-US" sz="5400" b="1" dirty="0">
              <a:solidFill>
                <a:srgbClr val="45496B"/>
              </a:solidFill>
            </a:endParaRPr>
          </a:p>
        </p:txBody>
      </p:sp>
    </p:spTree>
    <p:extLst>
      <p:ext uri="{BB962C8B-B14F-4D97-AF65-F5344CB8AC3E}">
        <p14:creationId xmlns:p14="http://schemas.microsoft.com/office/powerpoint/2010/main" val="651678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54563"/>
          </a:xfrm>
        </p:spPr>
        <p:txBody>
          <a:bodyPr/>
          <a:lstStyle/>
          <a:p>
            <a:endParaRPr lang="en-US" dirty="0">
              <a:solidFill>
                <a:srgbClr val="FF0000"/>
              </a:solidFill>
            </a:endParaRPr>
          </a:p>
          <a:p>
            <a:pPr algn="ctr"/>
            <a:endParaRPr lang="en-US" sz="2800" dirty="0" smtClean="0">
              <a:hlinkClick r:id="rId2"/>
            </a:endParaRPr>
          </a:p>
          <a:p>
            <a:pPr algn="ctr"/>
            <a:r>
              <a:rPr lang="en-US" sz="2800" dirty="0" smtClean="0">
                <a:hlinkClick r:id="rId2"/>
              </a:rPr>
              <a:t>https</a:t>
            </a:r>
            <a:r>
              <a:rPr lang="en-US" sz="2800" dirty="0">
                <a:hlinkClick r:id="rId2"/>
              </a:rPr>
              <a:t>://slds.grads360.org/#</a:t>
            </a:r>
            <a:r>
              <a:rPr lang="en-US" sz="2800" dirty="0" smtClean="0">
                <a:hlinkClick r:id="rId2"/>
              </a:rPr>
              <a:t>program/ecids-toolkit</a:t>
            </a:r>
            <a:r>
              <a:rPr lang="en-US" sz="2800" dirty="0" smtClean="0"/>
              <a:t> </a:t>
            </a:r>
            <a:endParaRPr lang="en-US" sz="2800" dirty="0"/>
          </a:p>
        </p:txBody>
      </p:sp>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Live Demo</a:t>
            </a:r>
            <a:endParaRPr lang="en-US" sz="3200" b="1"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3890963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b="24076"/>
          <a:stretch/>
        </p:blipFill>
        <p:spPr>
          <a:xfrm>
            <a:off x="914400" y="1374253"/>
            <a:ext cx="7315200" cy="4874147"/>
          </a:xfrm>
          <a:prstGeom prst="rect">
            <a:avLst/>
          </a:prstGeom>
        </p:spPr>
      </p:pic>
      <p:sp>
        <p:nvSpPr>
          <p:cNvPr id="11"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Main SLDS Page</a:t>
            </a:r>
            <a:endParaRPr lang="en-US" sz="3200" b="1"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1882805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t="-1" b="25739"/>
          <a:stretch/>
        </p:blipFill>
        <p:spPr>
          <a:xfrm>
            <a:off x="914400" y="1338349"/>
            <a:ext cx="7315200" cy="4910051"/>
          </a:xfrm>
          <a:prstGeom prst="rect">
            <a:avLst/>
          </a:prstGeom>
        </p:spPr>
      </p:pic>
      <p:sp>
        <p:nvSpPr>
          <p:cNvPr id="8"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ECIDS Toolkit Home Page (1 of 2)</a:t>
            </a:r>
            <a:endParaRPr lang="en-US" sz="3200" b="1"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267276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ECIDS Toolkit Home Page (2 of 2)</a:t>
            </a:r>
            <a:endParaRPr lang="en-US" sz="3200" b="1" dirty="0">
              <a:solidFill>
                <a:schemeClr val="accent1">
                  <a:lumMod val="75000"/>
                </a:schemeClr>
              </a:solidFill>
              <a:latin typeface="Calibri"/>
              <a:cs typeface="Calibri"/>
            </a:endParaRPr>
          </a:p>
        </p:txBody>
      </p:sp>
      <p:pic>
        <p:nvPicPr>
          <p:cNvPr id="3" name="Picture 2"/>
          <p:cNvPicPr>
            <a:picLocks noChangeAspect="1"/>
          </p:cNvPicPr>
          <p:nvPr/>
        </p:nvPicPr>
        <p:blipFill rotWithShape="1">
          <a:blip r:embed="rId2"/>
          <a:srcRect t="27188" b="8995"/>
          <a:stretch/>
        </p:blipFill>
        <p:spPr>
          <a:xfrm>
            <a:off x="914400" y="1371600"/>
            <a:ext cx="7315200" cy="4908855"/>
          </a:xfrm>
          <a:prstGeom prst="rect">
            <a:avLst/>
          </a:prstGeom>
        </p:spPr>
      </p:pic>
    </p:spTree>
    <p:extLst>
      <p:ext uri="{BB962C8B-B14F-4D97-AF65-F5344CB8AC3E}">
        <p14:creationId xmlns:p14="http://schemas.microsoft.com/office/powerpoint/2010/main" val="4090155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 b="34950"/>
          <a:stretch/>
        </p:blipFill>
        <p:spPr>
          <a:xfrm>
            <a:off x="914400" y="1399309"/>
            <a:ext cx="7315200" cy="4772891"/>
          </a:xfrm>
          <a:prstGeom prst="rect">
            <a:avLst/>
          </a:prstGeom>
        </p:spPr>
      </p:pic>
      <p:sp>
        <p:nvSpPr>
          <p:cNvPr id="5"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Component Page (1 of 2)</a:t>
            </a:r>
            <a:endParaRPr lang="en-US" sz="3200" b="1"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459188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Component Page (2 of 2)</a:t>
            </a:r>
            <a:endParaRPr lang="en-US" sz="3200" b="1" dirty="0">
              <a:solidFill>
                <a:schemeClr val="accent1">
                  <a:lumMod val="75000"/>
                </a:schemeClr>
              </a:solidFill>
              <a:latin typeface="Calibri"/>
              <a:cs typeface="Calibri"/>
            </a:endParaRPr>
          </a:p>
        </p:txBody>
      </p:sp>
      <p:pic>
        <p:nvPicPr>
          <p:cNvPr id="5" name="Picture 4"/>
          <p:cNvPicPr>
            <a:picLocks noChangeAspect="1"/>
          </p:cNvPicPr>
          <p:nvPr/>
        </p:nvPicPr>
        <p:blipFill>
          <a:blip r:embed="rId2"/>
          <a:stretch>
            <a:fillRect/>
          </a:stretch>
        </p:blipFill>
        <p:spPr>
          <a:xfrm>
            <a:off x="914400" y="1447800"/>
            <a:ext cx="7315200" cy="3070760"/>
          </a:xfrm>
          <a:prstGeom prst="rect">
            <a:avLst/>
          </a:prstGeom>
        </p:spPr>
      </p:pic>
    </p:spTree>
    <p:extLst>
      <p:ext uri="{BB962C8B-B14F-4D97-AF65-F5344CB8AC3E}">
        <p14:creationId xmlns:p14="http://schemas.microsoft.com/office/powerpoint/2010/main" val="922127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Resources Link to PDC</a:t>
            </a:r>
            <a:endParaRPr lang="en-US" sz="3200" b="1" dirty="0">
              <a:solidFill>
                <a:schemeClr val="accent1">
                  <a:lumMod val="75000"/>
                </a:schemeClr>
              </a:solidFill>
              <a:latin typeface="Calibri"/>
              <a:cs typeface="Calibri"/>
            </a:endParaRPr>
          </a:p>
        </p:txBody>
      </p:sp>
      <p:pic>
        <p:nvPicPr>
          <p:cNvPr id="6" name="Picture 5"/>
          <p:cNvPicPr>
            <a:picLocks noChangeAspect="1"/>
          </p:cNvPicPr>
          <p:nvPr/>
        </p:nvPicPr>
        <p:blipFill>
          <a:blip r:embed="rId3"/>
          <a:stretch>
            <a:fillRect/>
          </a:stretch>
        </p:blipFill>
        <p:spPr>
          <a:xfrm>
            <a:off x="914400" y="1447800"/>
            <a:ext cx="7315200" cy="4685997"/>
          </a:xfrm>
          <a:prstGeom prst="rect">
            <a:avLst/>
          </a:prstGeom>
        </p:spPr>
      </p:pic>
    </p:spTree>
    <p:extLst>
      <p:ext uri="{BB962C8B-B14F-4D97-AF65-F5344CB8AC3E}">
        <p14:creationId xmlns:p14="http://schemas.microsoft.com/office/powerpoint/2010/main" val="1357156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Key Indicator Page (1 of 2)</a:t>
            </a:r>
            <a:endParaRPr lang="en-US" sz="3200" b="1" dirty="0">
              <a:solidFill>
                <a:schemeClr val="accent1">
                  <a:lumMod val="75000"/>
                </a:schemeClr>
              </a:solidFill>
              <a:latin typeface="Calibri"/>
              <a:cs typeface="Calibri"/>
            </a:endParaRPr>
          </a:p>
        </p:txBody>
      </p:sp>
      <p:pic>
        <p:nvPicPr>
          <p:cNvPr id="4" name="Picture 3"/>
          <p:cNvPicPr>
            <a:picLocks noChangeAspect="1"/>
          </p:cNvPicPr>
          <p:nvPr/>
        </p:nvPicPr>
        <p:blipFill rotWithShape="1">
          <a:blip r:embed="rId2"/>
          <a:srcRect b="27106"/>
          <a:stretch/>
        </p:blipFill>
        <p:spPr>
          <a:xfrm>
            <a:off x="932411" y="1359130"/>
            <a:ext cx="7315200" cy="4889270"/>
          </a:xfrm>
          <a:prstGeom prst="rect">
            <a:avLst/>
          </a:prstGeom>
        </p:spPr>
      </p:pic>
    </p:spTree>
    <p:extLst>
      <p:ext uri="{BB962C8B-B14F-4D97-AF65-F5344CB8AC3E}">
        <p14:creationId xmlns:p14="http://schemas.microsoft.com/office/powerpoint/2010/main" val="200699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Key Indicator Page (2 of 2)</a:t>
            </a:r>
            <a:endParaRPr lang="en-US" sz="3200" b="1" dirty="0">
              <a:solidFill>
                <a:schemeClr val="accent1">
                  <a:lumMod val="75000"/>
                </a:schemeClr>
              </a:solidFill>
              <a:latin typeface="Calibri"/>
              <a:cs typeface="Calibri"/>
            </a:endParaRPr>
          </a:p>
        </p:txBody>
      </p:sp>
      <p:pic>
        <p:nvPicPr>
          <p:cNvPr id="4" name="Picture 3"/>
          <p:cNvPicPr>
            <a:picLocks noChangeAspect="1"/>
          </p:cNvPicPr>
          <p:nvPr/>
        </p:nvPicPr>
        <p:blipFill>
          <a:blip r:embed="rId2"/>
          <a:stretch>
            <a:fillRect/>
          </a:stretch>
        </p:blipFill>
        <p:spPr>
          <a:xfrm>
            <a:off x="914400" y="1400281"/>
            <a:ext cx="7315200" cy="3247919"/>
          </a:xfrm>
          <a:prstGeom prst="rect">
            <a:avLst/>
          </a:prstGeom>
        </p:spPr>
      </p:pic>
    </p:spTree>
    <p:extLst>
      <p:ext uri="{BB962C8B-B14F-4D97-AF65-F5344CB8AC3E}">
        <p14:creationId xmlns:p14="http://schemas.microsoft.com/office/powerpoint/2010/main" val="3538460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Colleen </a:t>
            </a:r>
            <a:r>
              <a:rPr lang="en-US" dirty="0" smtClean="0"/>
              <a:t>Murphy, </a:t>
            </a:r>
            <a:r>
              <a:rPr lang="en-US" b="0" dirty="0" smtClean="0"/>
              <a:t>Parent Support Programs Manager, Utah Department of Health, Bureau of Child Development</a:t>
            </a:r>
            <a:endParaRPr lang="en-US" b="0" dirty="0">
              <a:solidFill>
                <a:srgbClr val="FF0000"/>
              </a:solidFill>
            </a:endParaRPr>
          </a:p>
          <a:p>
            <a:pPr lvl="0"/>
            <a:r>
              <a:rPr lang="en-US" dirty="0" smtClean="0"/>
              <a:t>Jaci Holmes, </a:t>
            </a:r>
            <a:r>
              <a:rPr lang="en-US" b="0" dirty="0" smtClean="0"/>
              <a:t>Federal State Legislative Liaison, Maine Department of Education</a:t>
            </a:r>
          </a:p>
          <a:p>
            <a:pPr lvl="0"/>
            <a:r>
              <a:rPr lang="en-US" dirty="0" smtClean="0"/>
              <a:t>Kathy </a:t>
            </a:r>
            <a:r>
              <a:rPr lang="en-US" dirty="0"/>
              <a:t>Hebbeler, </a:t>
            </a:r>
            <a:r>
              <a:rPr lang="en-US" b="0" dirty="0"/>
              <a:t>Project </a:t>
            </a:r>
            <a:r>
              <a:rPr lang="en-US" b="0" dirty="0" smtClean="0"/>
              <a:t>Co-Director, </a:t>
            </a:r>
            <a:r>
              <a:rPr lang="en-US" b="0" dirty="0" err="1"/>
              <a:t>DaSy</a:t>
            </a:r>
            <a:endParaRPr lang="en-US" b="0" dirty="0"/>
          </a:p>
          <a:p>
            <a:pPr lvl="0"/>
            <a:r>
              <a:rPr lang="en-US" dirty="0" smtClean="0"/>
              <a:t>Missy Cochenour, </a:t>
            </a:r>
            <a:r>
              <a:rPr lang="en-US" b="0" dirty="0" smtClean="0"/>
              <a:t>SLDS State Support Team/DaSy/CEDS</a:t>
            </a:r>
            <a:endParaRPr lang="en-US" b="0" dirty="0"/>
          </a:p>
          <a:p>
            <a:pPr lvl="0"/>
            <a:endParaRPr lang="en-US" dirty="0"/>
          </a:p>
          <a:p>
            <a:endParaRPr lang="en-US" dirty="0"/>
          </a:p>
        </p:txBody>
      </p:sp>
      <p:sp>
        <p:nvSpPr>
          <p:cNvPr id="3" name="Title 1"/>
          <p:cNvSpPr txBox="1">
            <a:spLocks/>
          </p:cNvSpPr>
          <p:nvPr/>
        </p:nvSpPr>
        <p:spPr>
          <a:xfrm>
            <a:off x="381000" y="381000"/>
            <a:ext cx="8229600" cy="762000"/>
          </a:xfrm>
          <a:prstGeom prst="rect">
            <a:avLst/>
          </a:prstGeom>
        </p:spPr>
        <p:txBody>
          <a:bodyPr vert="horz" lIns="91440" tIns="45720" rIns="91440" bIns="45720" rtlCol="0" anchor="ctr">
            <a:noAutofit/>
          </a:bodyPr>
          <a:lstStyle>
            <a:lvl1pPr algn="l">
              <a:defRPr sz="3200" baseline="0">
                <a:solidFill>
                  <a:srgbClr val="7980A3"/>
                </a:solidFill>
              </a:defRPr>
            </a:lvl1pPr>
          </a:lstStyle>
          <a:p>
            <a:r>
              <a:rPr lang="en-US" b="1" dirty="0" smtClean="0">
                <a:solidFill>
                  <a:schemeClr val="accent1">
                    <a:lumMod val="75000"/>
                  </a:schemeClr>
                </a:solidFill>
                <a:latin typeface="Calibri"/>
                <a:cs typeface="Calibri"/>
              </a:rPr>
              <a:t>Today’s Presenters</a:t>
            </a:r>
            <a:endParaRPr lang="en-US" b="1"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1621863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Connection to COPs</a:t>
            </a:r>
            <a:endParaRPr lang="en-US" sz="3200" b="1" dirty="0">
              <a:solidFill>
                <a:schemeClr val="accent1">
                  <a:lumMod val="75000"/>
                </a:schemeClr>
              </a:solidFill>
              <a:latin typeface="Calibri"/>
              <a:cs typeface="Calibri"/>
            </a:endParaRPr>
          </a:p>
        </p:txBody>
      </p:sp>
      <p:pic>
        <p:nvPicPr>
          <p:cNvPr id="6" name="Picture 5"/>
          <p:cNvPicPr>
            <a:picLocks noChangeAspect="1"/>
          </p:cNvPicPr>
          <p:nvPr/>
        </p:nvPicPr>
        <p:blipFill rotWithShape="1">
          <a:blip r:embed="rId3"/>
          <a:srcRect t="2823" r="6968"/>
          <a:stretch/>
        </p:blipFill>
        <p:spPr>
          <a:xfrm>
            <a:off x="533400" y="1371600"/>
            <a:ext cx="6087737" cy="3100789"/>
          </a:xfrm>
          <a:prstGeom prst="rect">
            <a:avLst/>
          </a:prstGeom>
          <a:ln>
            <a:solidFill>
              <a:schemeClr val="bg1">
                <a:lumMod val="85000"/>
              </a:schemeClr>
            </a:solidFill>
          </a:ln>
        </p:spPr>
      </p:pic>
      <p:pic>
        <p:nvPicPr>
          <p:cNvPr id="5" name="Picture 4"/>
          <p:cNvPicPr>
            <a:picLocks noChangeAspect="1"/>
          </p:cNvPicPr>
          <p:nvPr/>
        </p:nvPicPr>
        <p:blipFill>
          <a:blip r:embed="rId4"/>
          <a:stretch>
            <a:fillRect/>
          </a:stretch>
        </p:blipFill>
        <p:spPr>
          <a:xfrm>
            <a:off x="3497213" y="2921994"/>
            <a:ext cx="5037187" cy="3256364"/>
          </a:xfrm>
          <a:prstGeom prst="rect">
            <a:avLst/>
          </a:prstGeom>
        </p:spPr>
      </p:pic>
    </p:spTree>
    <p:extLst>
      <p:ext uri="{BB962C8B-B14F-4D97-AF65-F5344CB8AC3E}">
        <p14:creationId xmlns:p14="http://schemas.microsoft.com/office/powerpoint/2010/main" val="1707062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2286000"/>
            <a:ext cx="7391400" cy="1754326"/>
          </a:xfrm>
          <a:prstGeom prst="rect">
            <a:avLst/>
          </a:prstGeom>
          <a:noFill/>
        </p:spPr>
        <p:txBody>
          <a:bodyPr wrap="square" rtlCol="0">
            <a:spAutoFit/>
          </a:bodyPr>
          <a:lstStyle/>
          <a:p>
            <a:pPr algn="ctr"/>
            <a:r>
              <a:rPr lang="en-US" sz="5400" b="1" dirty="0" smtClean="0">
                <a:solidFill>
                  <a:srgbClr val="45496B"/>
                </a:solidFill>
              </a:rPr>
              <a:t>Overview: </a:t>
            </a:r>
          </a:p>
          <a:p>
            <a:pPr algn="ctr"/>
            <a:r>
              <a:rPr lang="en-US" sz="5400" b="1" dirty="0" smtClean="0">
                <a:solidFill>
                  <a:srgbClr val="45496B"/>
                </a:solidFill>
              </a:rPr>
              <a:t>The </a:t>
            </a:r>
            <a:r>
              <a:rPr lang="en-US" sz="5400" b="1" dirty="0" err="1" smtClean="0">
                <a:solidFill>
                  <a:srgbClr val="45496B"/>
                </a:solidFill>
              </a:rPr>
              <a:t>DaSy</a:t>
            </a:r>
            <a:r>
              <a:rPr lang="en-US" sz="5400" b="1" dirty="0" smtClean="0">
                <a:solidFill>
                  <a:srgbClr val="45496B"/>
                </a:solidFill>
              </a:rPr>
              <a:t> Framework</a:t>
            </a:r>
            <a:endParaRPr lang="en-US" sz="5400" b="1" dirty="0">
              <a:solidFill>
                <a:srgbClr val="45496B"/>
              </a:solidFill>
            </a:endParaRPr>
          </a:p>
        </p:txBody>
      </p:sp>
    </p:spTree>
    <p:extLst>
      <p:ext uri="{BB962C8B-B14F-4D97-AF65-F5344CB8AC3E}">
        <p14:creationId xmlns:p14="http://schemas.microsoft.com/office/powerpoint/2010/main" val="1880875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304800" y="1524000"/>
            <a:ext cx="8229600" cy="4038600"/>
          </a:xfrm>
        </p:spPr>
        <p:txBody>
          <a:bodyPr>
            <a:normAutofit fontScale="92500" lnSpcReduction="20000"/>
          </a:bodyPr>
          <a:lstStyle/>
          <a:p>
            <a:pPr lvl="0"/>
            <a:r>
              <a:rPr lang="en-US" sz="2800" dirty="0">
                <a:solidFill>
                  <a:schemeClr val="tx2"/>
                </a:solidFill>
              </a:rPr>
              <a:t>To enhance the capacity of Part C and Part B </a:t>
            </a:r>
            <a:r>
              <a:rPr lang="en-US" sz="2800" dirty="0" smtClean="0">
                <a:solidFill>
                  <a:schemeClr val="tx2"/>
                </a:solidFill>
              </a:rPr>
              <a:t>619 </a:t>
            </a:r>
            <a:r>
              <a:rPr lang="en-US" sz="2800" dirty="0">
                <a:solidFill>
                  <a:schemeClr val="tx2"/>
                </a:solidFill>
              </a:rPr>
              <a:t>staff to</a:t>
            </a:r>
          </a:p>
          <a:p>
            <a:pPr lvl="1"/>
            <a:r>
              <a:rPr lang="en-US" sz="2600" dirty="0">
                <a:solidFill>
                  <a:schemeClr val="tx2"/>
                </a:solidFill>
              </a:rPr>
              <a:t>Understand the characteristics and capabilities of a good data system, so they can…</a:t>
            </a:r>
          </a:p>
          <a:p>
            <a:pPr lvl="1"/>
            <a:r>
              <a:rPr lang="en-US" sz="2600" dirty="0">
                <a:solidFill>
                  <a:schemeClr val="tx2"/>
                </a:solidFill>
              </a:rPr>
              <a:t>Lead or actively participate in state data system’s development efforts, including cross agency work, so they can…</a:t>
            </a:r>
          </a:p>
          <a:p>
            <a:pPr lvl="1"/>
            <a:r>
              <a:rPr lang="en-US" sz="2600" dirty="0">
                <a:solidFill>
                  <a:schemeClr val="tx2"/>
                </a:solidFill>
              </a:rPr>
              <a:t>Use their data system(s) to address IDEA reporting requirements and to answer important program and policy questions, which will…</a:t>
            </a:r>
          </a:p>
          <a:p>
            <a:pPr lvl="0"/>
            <a:r>
              <a:rPr lang="en-US" sz="2800" dirty="0">
                <a:solidFill>
                  <a:schemeClr val="tx2"/>
                </a:solidFill>
              </a:rPr>
              <a:t>Allow states to build better systems of services and programs that </a:t>
            </a:r>
            <a:r>
              <a:rPr lang="en-US" sz="2800" dirty="0" smtClean="0">
                <a:solidFill>
                  <a:schemeClr val="tx2"/>
                </a:solidFill>
              </a:rPr>
              <a:t>will improve </a:t>
            </a:r>
            <a:r>
              <a:rPr lang="en-US" sz="2800" dirty="0">
                <a:solidFill>
                  <a:schemeClr val="tx2"/>
                </a:solidFill>
              </a:rPr>
              <a:t>outcomes for young children with disabilities and families</a:t>
            </a:r>
            <a:r>
              <a:rPr lang="en-US" sz="2800" dirty="0"/>
              <a:t>.</a:t>
            </a:r>
          </a:p>
          <a:p>
            <a:endParaRPr lang="en-US" sz="2400" dirty="0"/>
          </a:p>
        </p:txBody>
      </p:sp>
      <p:sp>
        <p:nvSpPr>
          <p:cNvPr id="3" name="Title 2"/>
          <p:cNvSpPr>
            <a:spLocks noGrp="1"/>
          </p:cNvSpPr>
          <p:nvPr>
            <p:ph type="title"/>
          </p:nvPr>
        </p:nvSpPr>
        <p:spPr/>
        <p:txBody>
          <a:bodyPr/>
          <a:lstStyle/>
          <a:p>
            <a:r>
              <a:rPr lang="en-US" dirty="0" smtClean="0"/>
              <a:t>Purpose of the </a:t>
            </a:r>
            <a:r>
              <a:rPr lang="en-US" dirty="0" err="1" smtClean="0">
                <a:solidFill>
                  <a:srgbClr val="45496B"/>
                </a:solidFill>
              </a:rPr>
              <a:t>DaSy</a:t>
            </a:r>
            <a:r>
              <a:rPr lang="en-US" dirty="0" smtClean="0">
                <a:solidFill>
                  <a:srgbClr val="45496B"/>
                </a:solidFill>
              </a:rPr>
              <a:t> Framework</a:t>
            </a:r>
            <a:endParaRPr lang="en-US" dirty="0">
              <a:solidFill>
                <a:srgbClr val="45496B"/>
              </a:solidFill>
            </a:endParaRPr>
          </a:p>
        </p:txBody>
      </p:sp>
    </p:spTree>
    <p:extLst>
      <p:ext uri="{BB962C8B-B14F-4D97-AF65-F5344CB8AC3E}">
        <p14:creationId xmlns:p14="http://schemas.microsoft.com/office/powerpoint/2010/main" val="1300581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304800" y="1524000"/>
            <a:ext cx="8229600" cy="4038600"/>
          </a:xfrm>
        </p:spPr>
        <p:txBody>
          <a:bodyPr>
            <a:normAutofit/>
          </a:bodyPr>
          <a:lstStyle/>
          <a:p>
            <a:r>
              <a:rPr lang="en-US" sz="2800" dirty="0" smtClean="0">
                <a:solidFill>
                  <a:srgbClr val="45496B"/>
                </a:solidFill>
              </a:rPr>
              <a:t>Introduction</a:t>
            </a:r>
          </a:p>
          <a:p>
            <a:r>
              <a:rPr lang="en-US" sz="2800" dirty="0" smtClean="0">
                <a:solidFill>
                  <a:srgbClr val="45496B"/>
                </a:solidFill>
              </a:rPr>
              <a:t>Self-Assessment, with scoring rubric</a:t>
            </a:r>
          </a:p>
          <a:p>
            <a:r>
              <a:rPr lang="en-US" sz="2800" dirty="0" smtClean="0">
                <a:solidFill>
                  <a:srgbClr val="45496B"/>
                </a:solidFill>
              </a:rPr>
              <a:t>Components, each of which will have:</a:t>
            </a:r>
          </a:p>
          <a:p>
            <a:pPr lvl="1"/>
            <a:r>
              <a:rPr lang="en-US" sz="2400" dirty="0" smtClean="0">
                <a:solidFill>
                  <a:srgbClr val="45496B"/>
                </a:solidFill>
              </a:rPr>
              <a:t>Notes and assumptions</a:t>
            </a:r>
          </a:p>
          <a:p>
            <a:pPr lvl="1"/>
            <a:r>
              <a:rPr lang="en-US" sz="2400" dirty="0" smtClean="0">
                <a:solidFill>
                  <a:srgbClr val="45496B"/>
                </a:solidFill>
              </a:rPr>
              <a:t>Quality indicators</a:t>
            </a:r>
          </a:p>
          <a:p>
            <a:pPr lvl="1"/>
            <a:r>
              <a:rPr lang="en-US" sz="2400" dirty="0" smtClean="0">
                <a:solidFill>
                  <a:srgbClr val="45496B"/>
                </a:solidFill>
              </a:rPr>
              <a:t>Elements of quality</a:t>
            </a:r>
          </a:p>
          <a:p>
            <a:r>
              <a:rPr lang="en-US" sz="2800" dirty="0" smtClean="0">
                <a:solidFill>
                  <a:srgbClr val="45496B"/>
                </a:solidFill>
              </a:rPr>
              <a:t>Glossary of terms</a:t>
            </a:r>
          </a:p>
          <a:p>
            <a:pPr lvl="1"/>
            <a:endParaRPr lang="en-US" sz="2400" dirty="0" smtClean="0"/>
          </a:p>
        </p:txBody>
      </p:sp>
      <p:sp>
        <p:nvSpPr>
          <p:cNvPr id="3" name="Title 2"/>
          <p:cNvSpPr>
            <a:spLocks noGrp="1"/>
          </p:cNvSpPr>
          <p:nvPr>
            <p:ph type="title"/>
          </p:nvPr>
        </p:nvSpPr>
        <p:spPr/>
        <p:txBody>
          <a:bodyPr/>
          <a:lstStyle/>
          <a:p>
            <a:r>
              <a:rPr lang="en-US" dirty="0" smtClean="0"/>
              <a:t>The </a:t>
            </a:r>
            <a:r>
              <a:rPr lang="en-US" dirty="0" err="1" smtClean="0"/>
              <a:t>DaSy</a:t>
            </a:r>
            <a:r>
              <a:rPr lang="en-US" dirty="0" smtClean="0"/>
              <a:t> Framework</a:t>
            </a:r>
            <a:endParaRPr lang="en-US" dirty="0"/>
          </a:p>
        </p:txBody>
      </p:sp>
      <p:graphicFrame>
        <p:nvGraphicFramePr>
          <p:cNvPr id="4" name="Diagram 3"/>
          <p:cNvGraphicFramePr/>
          <p:nvPr>
            <p:extLst>
              <p:ext uri="{D42A27DB-BD31-4B8C-83A1-F6EECF244321}">
                <p14:modId xmlns:p14="http://schemas.microsoft.com/office/powerpoint/2010/main" val="1809591483"/>
              </p:ext>
            </p:extLst>
          </p:nvPr>
        </p:nvGraphicFramePr>
        <p:xfrm>
          <a:off x="3886200" y="3225800"/>
          <a:ext cx="4038600" cy="256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945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a:bodyPr>
          <a:lstStyle/>
          <a:p>
            <a:r>
              <a:rPr lang="en-US" sz="2800" dirty="0" smtClean="0">
                <a:solidFill>
                  <a:schemeClr val="tx2"/>
                </a:solidFill>
              </a:rPr>
              <a:t>Provide a common language for DaSy and other TA providers to use in discussing Part C and 619 data </a:t>
            </a:r>
            <a:r>
              <a:rPr lang="en-US" sz="2800" dirty="0" smtClean="0">
                <a:solidFill>
                  <a:srgbClr val="45496B"/>
                </a:solidFill>
              </a:rPr>
              <a:t>systems with states.</a:t>
            </a:r>
          </a:p>
          <a:p>
            <a:r>
              <a:rPr lang="en-US" sz="2800" dirty="0" smtClean="0">
                <a:solidFill>
                  <a:srgbClr val="45496B"/>
                </a:solidFill>
              </a:rPr>
              <a:t>Provide an organizing structure for categorizing </a:t>
            </a:r>
            <a:r>
              <a:rPr lang="en-US" sz="2800" dirty="0" smtClean="0">
                <a:solidFill>
                  <a:schemeClr val="tx2"/>
                </a:solidFill>
              </a:rPr>
              <a:t>resources and state examples related to Part C and 619 data systems (to be developed).</a:t>
            </a:r>
          </a:p>
          <a:p>
            <a:r>
              <a:rPr lang="en-US" sz="2800" dirty="0" smtClean="0">
                <a:solidFill>
                  <a:schemeClr val="tx2"/>
                </a:solidFill>
              </a:rPr>
              <a:t>Serve as the organizing structure for a self assessment (to be developed).</a:t>
            </a:r>
          </a:p>
        </p:txBody>
      </p:sp>
      <p:sp>
        <p:nvSpPr>
          <p:cNvPr id="3" name="Title 2"/>
          <p:cNvSpPr>
            <a:spLocks noGrp="1"/>
          </p:cNvSpPr>
          <p:nvPr>
            <p:ph type="title"/>
          </p:nvPr>
        </p:nvSpPr>
        <p:spPr/>
        <p:txBody>
          <a:bodyPr/>
          <a:lstStyle/>
          <a:p>
            <a:r>
              <a:rPr lang="en-US" dirty="0" smtClean="0"/>
              <a:t>The</a:t>
            </a:r>
            <a:r>
              <a:rPr lang="en-US" dirty="0" smtClean="0">
                <a:solidFill>
                  <a:srgbClr val="45496B"/>
                </a:solidFill>
              </a:rPr>
              <a:t> </a:t>
            </a:r>
            <a:r>
              <a:rPr lang="en-US" dirty="0" err="1" smtClean="0">
                <a:solidFill>
                  <a:srgbClr val="45496B"/>
                </a:solidFill>
              </a:rPr>
              <a:t>DaSy</a:t>
            </a:r>
            <a:r>
              <a:rPr lang="en-US" dirty="0" smtClean="0">
                <a:solidFill>
                  <a:srgbClr val="45496B"/>
                </a:solidFill>
              </a:rPr>
              <a:t> Framework </a:t>
            </a:r>
            <a:r>
              <a:rPr lang="en-US" dirty="0" smtClean="0"/>
              <a:t>will…</a:t>
            </a:r>
            <a:endParaRPr lang="en-US" dirty="0"/>
          </a:p>
        </p:txBody>
      </p:sp>
    </p:spTree>
    <p:extLst>
      <p:ext uri="{BB962C8B-B14F-4D97-AF65-F5344CB8AC3E}">
        <p14:creationId xmlns:p14="http://schemas.microsoft.com/office/powerpoint/2010/main" val="4077702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Watch for release in Fall 2015</a:t>
            </a:r>
            <a:endParaRPr lang="en-US" dirty="0"/>
          </a:p>
        </p:txBody>
      </p:sp>
      <p:sp>
        <p:nvSpPr>
          <p:cNvPr id="3" name="Title 2"/>
          <p:cNvSpPr>
            <a:spLocks noGrp="1"/>
          </p:cNvSpPr>
          <p:nvPr>
            <p:ph type="title"/>
          </p:nvPr>
        </p:nvSpPr>
        <p:spPr/>
        <p:txBody>
          <a:bodyPr/>
          <a:lstStyle/>
          <a:p>
            <a:r>
              <a:rPr lang="en-US" dirty="0" smtClean="0"/>
              <a:t>Coming Soon!</a:t>
            </a:r>
            <a:endParaRPr lang="en-US" dirty="0"/>
          </a:p>
        </p:txBody>
      </p:sp>
    </p:spTree>
    <p:extLst>
      <p:ext uri="{BB962C8B-B14F-4D97-AF65-F5344CB8AC3E}">
        <p14:creationId xmlns:p14="http://schemas.microsoft.com/office/powerpoint/2010/main" val="3013780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2286000"/>
            <a:ext cx="7391400" cy="1754326"/>
          </a:xfrm>
          <a:prstGeom prst="rect">
            <a:avLst/>
          </a:prstGeom>
          <a:noFill/>
        </p:spPr>
        <p:txBody>
          <a:bodyPr wrap="square" rtlCol="0">
            <a:spAutoFit/>
          </a:bodyPr>
          <a:lstStyle/>
          <a:p>
            <a:pPr algn="ctr"/>
            <a:r>
              <a:rPr lang="en-US" sz="5400" b="1" dirty="0" smtClean="0">
                <a:solidFill>
                  <a:srgbClr val="45496B"/>
                </a:solidFill>
              </a:rPr>
              <a:t>Collaborative Development</a:t>
            </a:r>
            <a:endParaRPr lang="en-US" sz="5400" b="1" dirty="0">
              <a:solidFill>
                <a:srgbClr val="45496B"/>
              </a:solidFill>
            </a:endParaRPr>
          </a:p>
        </p:txBody>
      </p:sp>
    </p:spTree>
    <p:extLst>
      <p:ext uri="{BB962C8B-B14F-4D97-AF65-F5344CB8AC3E}">
        <p14:creationId xmlns:p14="http://schemas.microsoft.com/office/powerpoint/2010/main" val="171005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86000"/>
            <a:ext cx="4803775" cy="39131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609600" y="1371601"/>
            <a:ext cx="8004174" cy="1600200"/>
          </a:xfrm>
        </p:spPr>
        <p:txBody>
          <a:bodyPr>
            <a:normAutofit/>
          </a:bodyPr>
          <a:lstStyle/>
          <a:p>
            <a:pPr marL="457200" indent="-457200">
              <a:buFont typeface="Arial" panose="020B0604020202020204" pitchFamily="34" charset="0"/>
              <a:buChar char="•"/>
            </a:pPr>
            <a:r>
              <a:rPr lang="en-US" sz="2600" b="0" dirty="0" smtClean="0"/>
              <a:t>Critical factors for success are different for program data systems vs. integrated data systems</a:t>
            </a:r>
          </a:p>
        </p:txBody>
      </p:sp>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Why do we have both?</a:t>
            </a:r>
            <a:endParaRPr lang="en-US" sz="3200" b="1" dirty="0">
              <a:solidFill>
                <a:schemeClr val="accent1">
                  <a:lumMod val="75000"/>
                </a:schemeClr>
              </a:solidFill>
              <a:latin typeface="Calibri"/>
              <a:cs typeface="Calibri"/>
            </a:endParaRPr>
          </a:p>
        </p:txBody>
      </p:sp>
      <p:sp>
        <p:nvSpPr>
          <p:cNvPr id="11" name="Rectangle 10"/>
          <p:cNvSpPr/>
          <p:nvPr/>
        </p:nvSpPr>
        <p:spPr>
          <a:xfrm>
            <a:off x="609600" y="2196370"/>
            <a:ext cx="3124200" cy="3822585"/>
          </a:xfrm>
          <a:prstGeom prst="rect">
            <a:avLst/>
          </a:prstGeom>
        </p:spPr>
        <p:txBody>
          <a:bodyPr wrap="square">
            <a:spAutoFit/>
          </a:bodyPr>
          <a:lstStyle/>
          <a:p>
            <a:pPr marL="457200" lvl="0" indent="-457200" defTabSz="457200">
              <a:spcBef>
                <a:spcPct val="20000"/>
              </a:spcBef>
              <a:buFont typeface="Arial" panose="020B0604020202020204" pitchFamily="34" charset="0"/>
              <a:buChar char="•"/>
            </a:pPr>
            <a:r>
              <a:rPr lang="en-US" sz="2600" dirty="0">
                <a:solidFill>
                  <a:srgbClr val="45496B"/>
                </a:solidFill>
              </a:rPr>
              <a:t>Audience </a:t>
            </a:r>
            <a:r>
              <a:rPr lang="en-US" sz="2600" dirty="0" smtClean="0">
                <a:solidFill>
                  <a:srgbClr val="45496B"/>
                </a:solidFill>
              </a:rPr>
              <a:t>varies</a:t>
            </a:r>
          </a:p>
          <a:p>
            <a:pPr marL="914400" lvl="1" indent="-457200" defTabSz="457200">
              <a:spcBef>
                <a:spcPct val="20000"/>
              </a:spcBef>
              <a:buFont typeface="Arial" panose="020B0604020202020204" pitchFamily="34" charset="0"/>
              <a:buChar char="•"/>
            </a:pPr>
            <a:r>
              <a:rPr lang="en-US" dirty="0" err="1" smtClean="0"/>
              <a:t>DaSY</a:t>
            </a:r>
            <a:r>
              <a:rPr lang="en-US" dirty="0" smtClean="0"/>
              <a:t>: Part C and 619 (program focused)</a:t>
            </a:r>
          </a:p>
          <a:p>
            <a:pPr marL="914400" lvl="1" indent="-457200" defTabSz="457200">
              <a:spcBef>
                <a:spcPct val="20000"/>
              </a:spcBef>
              <a:buFont typeface="Arial" panose="020B0604020202020204" pitchFamily="34" charset="0"/>
              <a:buChar char="•"/>
            </a:pPr>
            <a:r>
              <a:rPr lang="en-US" dirty="0" smtClean="0"/>
              <a:t>ECIDS: State teams working to integrate early childhood data (multiple programs and/or agencies)</a:t>
            </a:r>
          </a:p>
          <a:p>
            <a:pPr marL="457200" lvl="0" indent="-457200" defTabSz="457200">
              <a:spcBef>
                <a:spcPct val="20000"/>
              </a:spcBef>
              <a:buFont typeface="Arial" panose="020B0604020202020204" pitchFamily="34" charset="0"/>
              <a:buChar char="•"/>
            </a:pPr>
            <a:r>
              <a:rPr lang="en-US" sz="2600" dirty="0" smtClean="0">
                <a:solidFill>
                  <a:srgbClr val="45496B"/>
                </a:solidFill>
              </a:rPr>
              <a:t>Keep it from being too overwhelming to be together </a:t>
            </a:r>
            <a:endParaRPr lang="en-US" sz="2600" dirty="0">
              <a:solidFill>
                <a:srgbClr val="45496B"/>
              </a:solidFill>
            </a:endParaRPr>
          </a:p>
        </p:txBody>
      </p:sp>
    </p:spTree>
    <p:extLst>
      <p:ext uri="{BB962C8B-B14F-4D97-AF65-F5344CB8AC3E}">
        <p14:creationId xmlns:p14="http://schemas.microsoft.com/office/powerpoint/2010/main" val="1074745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790594" y="1371600"/>
            <a:ext cx="7562813" cy="4754563"/>
          </a:xfrm>
          <a:prstGeom prst="rect">
            <a:avLst/>
          </a:prstGeom>
        </p:spPr>
      </p:pic>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Relationships</a:t>
            </a:r>
            <a:endParaRPr lang="en-US" sz="3200" b="1"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2432272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71600"/>
            <a:ext cx="8077200" cy="4754563"/>
          </a:xfrm>
        </p:spPr>
        <p:txBody>
          <a:bodyPr>
            <a:normAutofit/>
          </a:bodyPr>
          <a:lstStyle/>
          <a:p>
            <a:endParaRPr lang="en-US" dirty="0" smtClean="0"/>
          </a:p>
          <a:p>
            <a:pPr marL="457200" indent="-457200">
              <a:buFont typeface="Arial" panose="020B0604020202020204" pitchFamily="34" charset="0"/>
              <a:buChar char="•"/>
            </a:pPr>
            <a:endParaRPr lang="en-US" b="0" dirty="0" smtClean="0"/>
          </a:p>
          <a:p>
            <a:pPr marL="457200" indent="-457200">
              <a:buFont typeface="Arial" panose="020B0604020202020204" pitchFamily="34" charset="0"/>
              <a:buChar char="•"/>
            </a:pPr>
            <a:endParaRPr lang="en-US" dirty="0" smtClean="0"/>
          </a:p>
          <a:p>
            <a:pPr marL="457200" indent="-457200"/>
            <a:endParaRPr lang="en-US" dirty="0"/>
          </a:p>
        </p:txBody>
      </p:sp>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Comparison of Components</a:t>
            </a:r>
            <a:endParaRPr lang="en-US" sz="3200" b="1" dirty="0">
              <a:solidFill>
                <a:schemeClr val="accent1">
                  <a:lumMod val="75000"/>
                </a:schemeClr>
              </a:solidFill>
              <a:latin typeface="Calibri"/>
              <a:cs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2798954969"/>
              </p:ext>
            </p:extLst>
          </p:nvPr>
        </p:nvGraphicFramePr>
        <p:xfrm>
          <a:off x="685800" y="1592201"/>
          <a:ext cx="7772400" cy="4169664"/>
        </p:xfrm>
        <a:graphic>
          <a:graphicData uri="http://schemas.openxmlformats.org/drawingml/2006/table">
            <a:tbl>
              <a:tblPr firstRow="1" bandRow="1">
                <a:tableStyleId>{5C22544A-7EE6-4342-B048-85BDC9FD1C3A}</a:tableStyleId>
              </a:tblPr>
              <a:tblGrid>
                <a:gridCol w="3886200"/>
                <a:gridCol w="3886200"/>
              </a:tblGrid>
              <a:tr h="449201">
                <a:tc>
                  <a:txBody>
                    <a:bodyPr/>
                    <a:lstStyle/>
                    <a:p>
                      <a:pPr algn="ctr"/>
                      <a:r>
                        <a:rPr lang="en-US" sz="2400" dirty="0" smtClean="0"/>
                        <a:t>ECIDS</a:t>
                      </a:r>
                      <a:endParaRPr lang="en-US" sz="2400" dirty="0"/>
                    </a:p>
                  </a:txBody>
                  <a:tcPr anchor="ctr"/>
                </a:tc>
                <a:tc>
                  <a:txBody>
                    <a:bodyPr/>
                    <a:lstStyle/>
                    <a:p>
                      <a:pPr algn="ctr"/>
                      <a:r>
                        <a:rPr lang="en-US" sz="2400" dirty="0" smtClean="0"/>
                        <a:t>DaSy</a:t>
                      </a:r>
                      <a:endParaRPr lang="en-US" sz="2400" dirty="0"/>
                    </a:p>
                  </a:txBody>
                  <a:tcPr anchor="ctr"/>
                </a:tc>
              </a:tr>
              <a:tr h="530352">
                <a:tc>
                  <a:txBody>
                    <a:bodyPr/>
                    <a:lstStyle/>
                    <a:p>
                      <a:r>
                        <a:rPr lang="en-US" dirty="0" smtClean="0"/>
                        <a:t>Purpose and Vision</a:t>
                      </a:r>
                      <a:endParaRPr lang="en-US" dirty="0"/>
                    </a:p>
                  </a:txBody>
                  <a:tcPr anchor="ctr"/>
                </a:tc>
                <a:tc>
                  <a:txBody>
                    <a:bodyPr/>
                    <a:lstStyle/>
                    <a:p>
                      <a:pPr marL="0" indent="0">
                        <a:buFont typeface="Arial" panose="020B0604020202020204" pitchFamily="34" charset="0"/>
                        <a:buNone/>
                      </a:pPr>
                      <a:r>
                        <a:rPr lang="en-US" b="0" dirty="0" smtClean="0"/>
                        <a:t>Purpose and Vision</a:t>
                      </a:r>
                    </a:p>
                  </a:txBody>
                  <a:tcPr anchor="ctr"/>
                </a:tc>
              </a:tr>
              <a:tr h="530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Planning and Management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smtClean="0"/>
                    </a:p>
                  </a:txBody>
                  <a:tcPr anchor="ctr"/>
                </a:tc>
              </a:tr>
              <a:tr h="530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Stakeholder Engagement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t>Stakeholder Engagement</a:t>
                      </a:r>
                    </a:p>
                  </a:txBody>
                  <a:tcPr anchor="ctr"/>
                </a:tc>
              </a:tr>
              <a:tr h="530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Governance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t>Data Governance </a:t>
                      </a:r>
                      <a:r>
                        <a:rPr lang="en-US" b="1" dirty="0" smtClean="0"/>
                        <a:t>and Management</a:t>
                      </a:r>
                    </a:p>
                  </a:txBody>
                  <a:tcPr anchor="ctr"/>
                </a:tc>
              </a:tr>
              <a:tr h="530352">
                <a:tc>
                  <a:txBody>
                    <a:bodyPr/>
                    <a:lstStyle/>
                    <a:p>
                      <a:r>
                        <a:rPr lang="en-US" dirty="0" smtClean="0"/>
                        <a:t>System Design</a:t>
                      </a:r>
                      <a:endParaRPr lang="en-US" dirty="0"/>
                    </a:p>
                  </a:txBody>
                  <a:tcPr anchor="ctr"/>
                </a:tc>
                <a:tc>
                  <a:txBody>
                    <a:bodyPr/>
                    <a:lstStyle/>
                    <a:p>
                      <a:pPr marL="0" indent="0">
                        <a:buFont typeface="Arial" panose="020B0604020202020204" pitchFamily="34" charset="0"/>
                        <a:buNone/>
                      </a:pPr>
                      <a:r>
                        <a:rPr lang="en-US" b="0" dirty="0" smtClean="0"/>
                        <a:t>System Design/</a:t>
                      </a:r>
                      <a:r>
                        <a:rPr lang="en-US" b="1" dirty="0" smtClean="0"/>
                        <a:t>Development</a:t>
                      </a:r>
                    </a:p>
                  </a:txBody>
                  <a:tcPr anchor="ctr"/>
                </a:tc>
              </a:tr>
              <a:tr h="530352">
                <a:tc>
                  <a:txBody>
                    <a:bodyPr/>
                    <a:lstStyle/>
                    <a:p>
                      <a:r>
                        <a:rPr lang="en-US" dirty="0" smtClean="0"/>
                        <a:t>Data Use</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Data Use</a:t>
                      </a:r>
                      <a:endParaRPr lang="en-US" dirty="0" smtClean="0"/>
                    </a:p>
                  </a:txBody>
                  <a:tcPr anchor="ctr"/>
                </a:tc>
              </a:tr>
              <a:tr h="530352">
                <a:tc>
                  <a:txBody>
                    <a:bodyPr/>
                    <a:lstStyle/>
                    <a:p>
                      <a:r>
                        <a:rPr lang="en-US" dirty="0" smtClean="0"/>
                        <a:t>Sustainability</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Sustainability</a:t>
                      </a:r>
                    </a:p>
                  </a:txBody>
                  <a:tcPr anchor="ctr"/>
                </a:tc>
              </a:tr>
            </a:tbl>
          </a:graphicData>
        </a:graphic>
      </p:graphicFrame>
    </p:spTree>
    <p:extLst>
      <p:ext uri="{BB962C8B-B14F-4D97-AF65-F5344CB8AC3E}">
        <p14:creationId xmlns:p14="http://schemas.microsoft.com/office/powerpoint/2010/main" val="1489763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305800" cy="4754563"/>
          </a:xfrm>
        </p:spPr>
        <p:txBody>
          <a:bodyPr>
            <a:normAutofit/>
          </a:bodyPr>
          <a:lstStyle/>
          <a:p>
            <a:pPr marL="796925" indent="-454025">
              <a:spcAft>
                <a:spcPts val="600"/>
              </a:spcAft>
              <a:buFont typeface="+mj-lt"/>
              <a:buAutoNum type="arabicPeriod"/>
            </a:pPr>
            <a:r>
              <a:rPr lang="en-US" sz="2800" b="0" dirty="0" smtClean="0"/>
              <a:t>Share overview of ECIDS Toolkit and DaSy framework</a:t>
            </a:r>
          </a:p>
          <a:p>
            <a:pPr marL="796925" indent="-454025">
              <a:spcAft>
                <a:spcPts val="600"/>
              </a:spcAft>
              <a:buFont typeface="+mj-lt"/>
              <a:buAutoNum type="arabicPeriod"/>
            </a:pPr>
            <a:r>
              <a:rPr lang="en-US" sz="2800" b="0" dirty="0"/>
              <a:t>Discuss how these frameworks can help you use your </a:t>
            </a:r>
            <a:r>
              <a:rPr lang="en-US" sz="2800" b="0" dirty="0" smtClean="0"/>
              <a:t>data through current state examples</a:t>
            </a:r>
            <a:endParaRPr lang="en-US" sz="2800" b="0" dirty="0"/>
          </a:p>
          <a:p>
            <a:pPr marL="796925" indent="-454025">
              <a:spcAft>
                <a:spcPts val="600"/>
              </a:spcAft>
              <a:buFont typeface="+mj-lt"/>
              <a:buAutoNum type="arabicPeriod"/>
            </a:pPr>
            <a:r>
              <a:rPr lang="en-US" sz="2800" b="0" dirty="0"/>
              <a:t>Present implications for integrating early childhood program data into P-20+ State Longitudinal Data Systems (SLDS)</a:t>
            </a:r>
          </a:p>
          <a:p>
            <a:pPr marL="857250" lvl="1" indent="-457200"/>
            <a:endParaRPr lang="en-US" sz="2100" b="0" dirty="0" smtClean="0"/>
          </a:p>
          <a:p>
            <a:pPr marL="457200" lvl="0" indent="-457200">
              <a:buFont typeface="Arial" pitchFamily="34" charset="0"/>
              <a:buChar char="•"/>
            </a:pPr>
            <a:endParaRPr lang="en-US" sz="2500" b="0" dirty="0"/>
          </a:p>
          <a:p>
            <a:pPr marL="0" indent="0"/>
            <a:endParaRPr lang="en-US" sz="2800" dirty="0"/>
          </a:p>
          <a:p>
            <a:pPr marL="0" lvl="0" indent="0"/>
            <a:endParaRPr lang="en-US" sz="2500" b="0" dirty="0"/>
          </a:p>
        </p:txBody>
      </p:sp>
      <p:sp>
        <p:nvSpPr>
          <p:cNvPr id="4" name="Title 1"/>
          <p:cNvSpPr txBox="1">
            <a:spLocks/>
          </p:cNvSpPr>
          <p:nvPr/>
        </p:nvSpPr>
        <p:spPr>
          <a:xfrm>
            <a:off x="381000" y="381000"/>
            <a:ext cx="8229600" cy="762000"/>
          </a:xfrm>
          <a:prstGeom prst="rect">
            <a:avLst/>
          </a:prstGeom>
        </p:spPr>
        <p:txBody>
          <a:bodyPr vert="horz" lIns="91440" tIns="45720" rIns="91440" bIns="45720" rtlCol="0" anchor="ctr">
            <a:noAutofit/>
          </a:bodyPr>
          <a:lstStyle>
            <a:lvl1pPr algn="l">
              <a:defRPr sz="3200" baseline="0">
                <a:solidFill>
                  <a:srgbClr val="7980A3"/>
                </a:solidFill>
              </a:defRPr>
            </a:lvl1pPr>
          </a:lstStyle>
          <a:p>
            <a:r>
              <a:rPr lang="en-US" b="1" dirty="0" smtClean="0">
                <a:solidFill>
                  <a:schemeClr val="accent1">
                    <a:lumMod val="75000"/>
                  </a:schemeClr>
                </a:solidFill>
                <a:latin typeface="Calibri"/>
                <a:cs typeface="Calibri"/>
              </a:rPr>
              <a:t>Session Objectives</a:t>
            </a:r>
            <a:endParaRPr lang="en-US" b="1"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389159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30</a:t>
            </a:fld>
            <a:endParaRPr lang="en-US" dirty="0"/>
          </a:p>
        </p:txBody>
      </p:sp>
      <p:sp>
        <p:nvSpPr>
          <p:cNvPr id="7"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State Partners	</a:t>
            </a:r>
            <a:endParaRPr lang="en-US" sz="3200" b="1" dirty="0">
              <a:solidFill>
                <a:schemeClr val="accent1">
                  <a:lumMod val="75000"/>
                </a:schemeClr>
              </a:solidFill>
              <a:latin typeface="Calibri"/>
              <a:cs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1454818663"/>
              </p:ext>
            </p:extLst>
          </p:nvPr>
        </p:nvGraphicFramePr>
        <p:xfrm>
          <a:off x="685800" y="1524000"/>
          <a:ext cx="7772400" cy="4535424"/>
        </p:xfrm>
        <a:graphic>
          <a:graphicData uri="http://schemas.openxmlformats.org/drawingml/2006/table">
            <a:tbl>
              <a:tblPr firstRow="1" bandRow="1">
                <a:tableStyleId>{5C22544A-7EE6-4342-B048-85BDC9FD1C3A}</a:tableStyleId>
              </a:tblPr>
              <a:tblGrid>
                <a:gridCol w="3886200"/>
                <a:gridCol w="3886200"/>
              </a:tblGrid>
              <a:tr h="370840">
                <a:tc>
                  <a:txBody>
                    <a:bodyPr/>
                    <a:lstStyle/>
                    <a:p>
                      <a:pPr algn="ctr"/>
                      <a:r>
                        <a:rPr lang="en-US" sz="2400" dirty="0" smtClean="0"/>
                        <a:t>ECIDS</a:t>
                      </a:r>
                    </a:p>
                    <a:p>
                      <a:pPr algn="ctr"/>
                      <a:r>
                        <a:rPr lang="en-US" sz="2400" dirty="0" smtClean="0"/>
                        <a:t>(ECIDS Lead</a:t>
                      </a:r>
                      <a:r>
                        <a:rPr lang="en-US" sz="2400" baseline="0" dirty="0" smtClean="0"/>
                        <a:t> and IT Staff)</a:t>
                      </a:r>
                      <a:endParaRPr lang="en-US" sz="2400" dirty="0"/>
                    </a:p>
                  </a:txBody>
                  <a:tcPr anchor="ctr"/>
                </a:tc>
                <a:tc>
                  <a:txBody>
                    <a:bodyPr/>
                    <a:lstStyle/>
                    <a:p>
                      <a:pPr algn="ctr"/>
                      <a:r>
                        <a:rPr lang="en-US" sz="2400" dirty="0" err="1" smtClean="0"/>
                        <a:t>DaSy</a:t>
                      </a:r>
                      <a:endParaRPr lang="en-US" sz="2400" dirty="0" smtClean="0"/>
                    </a:p>
                    <a:p>
                      <a:pPr algn="ctr"/>
                      <a:r>
                        <a:rPr lang="en-US" sz="2400" dirty="0" smtClean="0"/>
                        <a:t>(Part C and B 619 Staff)</a:t>
                      </a:r>
                      <a:endParaRPr lang="en-US" sz="2400" dirty="0"/>
                    </a:p>
                  </a:txBody>
                  <a:tcPr anchor="ctr"/>
                </a:tc>
              </a:tr>
              <a:tr h="530352">
                <a:tc>
                  <a:txBody>
                    <a:bodyPr/>
                    <a:lstStyle/>
                    <a:p>
                      <a:pPr algn="l"/>
                      <a:r>
                        <a:rPr lang="en-US" dirty="0" smtClean="0"/>
                        <a:t>Kansas</a:t>
                      </a:r>
                    </a:p>
                  </a:txBody>
                  <a:tcPr anchor="ctr"/>
                </a:tc>
                <a:tc>
                  <a:txBody>
                    <a:bodyPr/>
                    <a:lstStyle/>
                    <a:p>
                      <a:pPr algn="l"/>
                      <a:r>
                        <a:rPr lang="en-US" dirty="0" smtClean="0"/>
                        <a:t>Alaska</a:t>
                      </a:r>
                      <a:endParaRPr lang="en-US" dirty="0"/>
                    </a:p>
                  </a:txBody>
                  <a:tcPr anchor="ctr"/>
                </a:tc>
              </a:tr>
              <a:tr h="530352">
                <a:tc>
                  <a:txBody>
                    <a:bodyPr/>
                    <a:lstStyle/>
                    <a:p>
                      <a:pPr algn="l"/>
                      <a:r>
                        <a:rPr lang="en-US" dirty="0" smtClean="0"/>
                        <a:t>Maine</a:t>
                      </a:r>
                      <a:endParaRPr lang="en-US" dirty="0"/>
                    </a:p>
                  </a:txBody>
                  <a:tcPr anchor="ctr"/>
                </a:tc>
                <a:tc>
                  <a:txBody>
                    <a:bodyPr/>
                    <a:lstStyle/>
                    <a:p>
                      <a:pPr algn="l"/>
                      <a:r>
                        <a:rPr lang="en-US" dirty="0" smtClean="0"/>
                        <a:t>Arkansas</a:t>
                      </a:r>
                      <a:endParaRPr lang="en-US" dirty="0"/>
                    </a:p>
                  </a:txBody>
                  <a:tcPr anchor="ctr"/>
                </a:tc>
              </a:tr>
              <a:tr h="530352">
                <a:tc>
                  <a:txBody>
                    <a:bodyPr/>
                    <a:lstStyle/>
                    <a:p>
                      <a:pPr algn="l"/>
                      <a:r>
                        <a:rPr lang="en-US" dirty="0" smtClean="0"/>
                        <a:t>Minnesota</a:t>
                      </a:r>
                      <a:endParaRPr lang="en-US" dirty="0"/>
                    </a:p>
                  </a:txBody>
                  <a:tcPr anchor="ctr"/>
                </a:tc>
                <a:tc>
                  <a:txBody>
                    <a:bodyPr/>
                    <a:lstStyle/>
                    <a:p>
                      <a:pPr algn="l"/>
                      <a:r>
                        <a:rPr lang="en-US" dirty="0" smtClean="0"/>
                        <a:t>Connecticut</a:t>
                      </a:r>
                      <a:endParaRPr lang="en-US" dirty="0"/>
                    </a:p>
                  </a:txBody>
                  <a:tcPr anchor="ctr"/>
                </a:tc>
              </a:tr>
              <a:tr h="530352">
                <a:tc>
                  <a:txBody>
                    <a:bodyPr/>
                    <a:lstStyle/>
                    <a:p>
                      <a:pPr algn="l"/>
                      <a:r>
                        <a:rPr lang="en-US" dirty="0" smtClean="0"/>
                        <a:t>Missouri</a:t>
                      </a:r>
                      <a:endParaRPr lang="en-US" dirty="0"/>
                    </a:p>
                  </a:txBody>
                  <a:tcPr anchor="ctr"/>
                </a:tc>
                <a:tc>
                  <a:txBody>
                    <a:bodyPr/>
                    <a:lstStyle/>
                    <a:p>
                      <a:pPr algn="l"/>
                      <a:r>
                        <a:rPr lang="en-US" dirty="0" smtClean="0"/>
                        <a:t>Georgia</a:t>
                      </a:r>
                      <a:endParaRPr lang="en-US" dirty="0"/>
                    </a:p>
                  </a:txBody>
                  <a:tcPr anchor="ctr"/>
                </a:tc>
              </a:tr>
              <a:tr h="530352">
                <a:tc>
                  <a:txBody>
                    <a:bodyPr/>
                    <a:lstStyle/>
                    <a:p>
                      <a:pPr algn="l"/>
                      <a:r>
                        <a:rPr lang="en-US" dirty="0" smtClean="0"/>
                        <a:t>North Carolina</a:t>
                      </a:r>
                      <a:endParaRPr lang="en-US" dirty="0"/>
                    </a:p>
                  </a:txBody>
                  <a:tcPr anchor="ctr"/>
                </a:tc>
                <a:tc>
                  <a:txBody>
                    <a:bodyPr/>
                    <a:lstStyle/>
                    <a:p>
                      <a:pPr algn="l"/>
                      <a:r>
                        <a:rPr lang="en-US" dirty="0" smtClean="0"/>
                        <a:t>Idaho</a:t>
                      </a:r>
                      <a:endParaRPr lang="en-US" dirty="0"/>
                    </a:p>
                  </a:txBody>
                  <a:tcPr anchor="ctr"/>
                </a:tc>
              </a:tr>
              <a:tr h="530352">
                <a:tc>
                  <a:txBody>
                    <a:bodyPr/>
                    <a:lstStyle/>
                    <a:p>
                      <a:pPr algn="l"/>
                      <a:r>
                        <a:rPr lang="en-US" dirty="0" smtClean="0"/>
                        <a:t>Utah</a:t>
                      </a:r>
                      <a:endParaRPr lang="en-US" dirty="0"/>
                    </a:p>
                  </a:txBody>
                  <a:tcPr anchor="ctr"/>
                </a:tc>
                <a:tc>
                  <a:txBody>
                    <a:bodyPr/>
                    <a:lstStyle/>
                    <a:p>
                      <a:pPr algn="l"/>
                      <a:r>
                        <a:rPr lang="en-US" dirty="0" smtClean="0"/>
                        <a:t>Massachusetts</a:t>
                      </a:r>
                      <a:endParaRPr lang="en-US" dirty="0"/>
                    </a:p>
                  </a:txBody>
                  <a:tcPr anchor="ctr"/>
                </a:tc>
              </a:tr>
              <a:tr h="530352">
                <a:tc>
                  <a:txBody>
                    <a:bodyPr/>
                    <a:lstStyle/>
                    <a:p>
                      <a:pPr algn="l"/>
                      <a:r>
                        <a:rPr lang="en-US" dirty="0" smtClean="0"/>
                        <a:t>Washington</a:t>
                      </a:r>
                      <a:endParaRPr lang="en-US" dirty="0"/>
                    </a:p>
                  </a:txBody>
                  <a:tcPr anchor="ctr"/>
                </a:tc>
                <a:tc>
                  <a:txBody>
                    <a:bodyPr/>
                    <a:lstStyle/>
                    <a:p>
                      <a:pPr algn="l"/>
                      <a:r>
                        <a:rPr lang="en-US" dirty="0" smtClean="0"/>
                        <a:t>Pennsylvania</a:t>
                      </a:r>
                      <a:endParaRPr lang="en-US" dirty="0"/>
                    </a:p>
                  </a:txBody>
                  <a:tcPr anchor="ctr"/>
                </a:tc>
              </a:tr>
            </a:tbl>
          </a:graphicData>
        </a:graphic>
      </p:graphicFrame>
    </p:spTree>
    <p:extLst>
      <p:ext uri="{BB962C8B-B14F-4D97-AF65-F5344CB8AC3E}">
        <p14:creationId xmlns:p14="http://schemas.microsoft.com/office/powerpoint/2010/main" val="3631838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63112869"/>
              </p:ext>
            </p:extLst>
          </p:nvPr>
        </p:nvGraphicFramePr>
        <p:xfrm>
          <a:off x="685800" y="1524000"/>
          <a:ext cx="7772400" cy="4632278"/>
        </p:xfrm>
        <a:graphic>
          <a:graphicData uri="http://schemas.openxmlformats.org/drawingml/2006/table">
            <a:tbl>
              <a:tblPr firstRow="1" bandRow="1">
                <a:tableStyleId>{5C22544A-7EE6-4342-B048-85BDC9FD1C3A}</a:tableStyleId>
              </a:tblPr>
              <a:tblGrid>
                <a:gridCol w="3886200"/>
                <a:gridCol w="3886200"/>
              </a:tblGrid>
              <a:tr h="471758">
                <a:tc>
                  <a:txBody>
                    <a:bodyPr/>
                    <a:lstStyle/>
                    <a:p>
                      <a:pPr algn="ctr"/>
                      <a:r>
                        <a:rPr lang="en-US" sz="2400" dirty="0" smtClean="0"/>
                        <a:t>ECIDS</a:t>
                      </a:r>
                      <a:endParaRPr lang="en-US" sz="2400" dirty="0"/>
                    </a:p>
                  </a:txBody>
                  <a:tcPr anchor="ctr"/>
                </a:tc>
                <a:tc>
                  <a:txBody>
                    <a:bodyPr/>
                    <a:lstStyle/>
                    <a:p>
                      <a:pPr algn="ctr"/>
                      <a:r>
                        <a:rPr lang="en-US" sz="2400" dirty="0" smtClean="0"/>
                        <a:t>DaSy</a:t>
                      </a:r>
                      <a:endParaRPr lang="en-US" sz="2400" dirty="0"/>
                    </a:p>
                  </a:txBody>
                  <a:tcPr anchor="ctr"/>
                </a:tc>
              </a:tr>
              <a:tr h="502920">
                <a:tc>
                  <a:txBody>
                    <a:bodyPr/>
                    <a:lstStyle/>
                    <a:p>
                      <a:r>
                        <a:rPr lang="en-US" b="1" dirty="0" smtClean="0"/>
                        <a:t>Elliot Regenstein, </a:t>
                      </a:r>
                      <a:r>
                        <a:rPr lang="en-US" b="0" dirty="0" smtClean="0">
                          <a:solidFill>
                            <a:schemeClr val="tx1"/>
                          </a:solidFill>
                        </a:rPr>
                        <a:t>Ounce of Prevention</a:t>
                      </a:r>
                      <a:endParaRPr lang="en-US" b="0" dirty="0">
                        <a:solidFill>
                          <a:schemeClr val="tx1"/>
                        </a:solidFill>
                      </a:endParaRPr>
                    </a:p>
                  </a:txBody>
                  <a:tcPr anchor="ctr"/>
                </a:tc>
                <a:tc>
                  <a:txBody>
                    <a:bodyPr/>
                    <a:lstStyle/>
                    <a:p>
                      <a:r>
                        <a:rPr lang="en-US" b="1" dirty="0" smtClean="0"/>
                        <a:t>Elliot Regenstein, </a:t>
                      </a:r>
                      <a:r>
                        <a:rPr lang="en-US" b="0" dirty="0" smtClean="0">
                          <a:solidFill>
                            <a:schemeClr val="tx1"/>
                          </a:solidFill>
                        </a:rPr>
                        <a:t>Ounce of Prevention</a:t>
                      </a:r>
                      <a:endParaRPr lang="en-US" b="0" dirty="0">
                        <a:solidFill>
                          <a:schemeClr val="tx1"/>
                        </a:solidFill>
                      </a:endParaRPr>
                    </a:p>
                  </a:txBody>
                  <a:tcPr anchor="ctr"/>
                </a:tc>
              </a:tr>
              <a:tr h="502920">
                <a:tc>
                  <a:txBody>
                    <a:bodyPr/>
                    <a:lstStyle/>
                    <a:p>
                      <a:r>
                        <a:rPr lang="en-US" b="1" dirty="0" smtClean="0"/>
                        <a:t>Albert </a:t>
                      </a:r>
                      <a:r>
                        <a:rPr lang="en-US" b="1" dirty="0" err="1" smtClean="0"/>
                        <a:t>Wat</a:t>
                      </a:r>
                      <a:r>
                        <a:rPr lang="en-US" b="1" dirty="0" smtClean="0"/>
                        <a:t>, </a:t>
                      </a:r>
                      <a:r>
                        <a:rPr lang="en-US" b="0" dirty="0" smtClean="0"/>
                        <a:t>NGA</a:t>
                      </a:r>
                      <a:endParaRPr lang="en-US" b="0" dirty="0"/>
                    </a:p>
                  </a:txBody>
                  <a:tcPr anchor="ctr"/>
                </a:tc>
                <a:tc>
                  <a:txBody>
                    <a:bodyPr/>
                    <a:lstStyle/>
                    <a:p>
                      <a:r>
                        <a:rPr lang="en-US" b="1" dirty="0" smtClean="0"/>
                        <a:t>Albert </a:t>
                      </a:r>
                      <a:r>
                        <a:rPr lang="en-US" b="1" dirty="0" err="1" smtClean="0"/>
                        <a:t>Wat</a:t>
                      </a:r>
                      <a:r>
                        <a:rPr lang="en-US" b="1" dirty="0" smtClean="0"/>
                        <a:t>, </a:t>
                      </a:r>
                      <a:r>
                        <a:rPr lang="en-US" b="0" dirty="0" smtClean="0"/>
                        <a:t>NGA</a:t>
                      </a:r>
                      <a:endParaRPr lang="en-US" b="0" dirty="0"/>
                    </a:p>
                  </a:txBody>
                  <a:tcPr anchor="ctr"/>
                </a:tc>
              </a:tr>
              <a:tr h="502920">
                <a:tc>
                  <a:txBody>
                    <a:bodyPr/>
                    <a:lstStyle/>
                    <a:p>
                      <a:r>
                        <a:rPr lang="en-US" b="1" dirty="0" smtClean="0"/>
                        <a:t>Carlise King, </a:t>
                      </a:r>
                      <a:r>
                        <a:rPr lang="en-US" b="0" dirty="0" smtClean="0"/>
                        <a:t>ECDC</a:t>
                      </a:r>
                      <a:endParaRPr lang="en-US" b="0" dirty="0"/>
                    </a:p>
                  </a:txBody>
                  <a:tcPr anchor="ctr"/>
                </a:tc>
                <a:tc>
                  <a:txBody>
                    <a:bodyPr/>
                    <a:lstStyle/>
                    <a:p>
                      <a:r>
                        <a:rPr lang="en-US" b="1" dirty="0" smtClean="0"/>
                        <a:t>Carlise King, </a:t>
                      </a:r>
                      <a:r>
                        <a:rPr lang="en-US" b="0" dirty="0" smtClean="0"/>
                        <a:t>ECDC</a:t>
                      </a:r>
                      <a:endParaRPr lang="en-US" b="0" dirty="0"/>
                    </a:p>
                  </a:txBody>
                  <a:tcPr anchor="ctr"/>
                </a:tc>
              </a:tr>
              <a:tr h="502920">
                <a:tc>
                  <a:txBody>
                    <a:bodyPr/>
                    <a:lstStyle/>
                    <a:p>
                      <a:r>
                        <a:rPr lang="en-US" dirty="0" smtClean="0"/>
                        <a:t>Maria Taylor, National Registry</a:t>
                      </a:r>
                      <a:r>
                        <a:rPr lang="en-US" baseline="0" dirty="0" smtClean="0"/>
                        <a:t> Alliance</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Andy</a:t>
                      </a:r>
                      <a:r>
                        <a:rPr lang="en-US" baseline="0" dirty="0" smtClean="0"/>
                        <a:t> Gomm, New Mexico Part C</a:t>
                      </a:r>
                    </a:p>
                  </a:txBody>
                  <a:tcPr anchor="ctr"/>
                </a:tc>
              </a:tr>
              <a:tr h="502920">
                <a:tc>
                  <a:txBody>
                    <a:bodyPr/>
                    <a:lstStyle/>
                    <a:p>
                      <a:r>
                        <a:rPr lang="en-US" dirty="0" smtClean="0"/>
                        <a:t>Kathryn</a:t>
                      </a:r>
                      <a:r>
                        <a:rPr lang="en-US" baseline="0" dirty="0" smtClean="0"/>
                        <a:t> Tout, INQUIRE</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Mary Corey, </a:t>
                      </a:r>
                      <a:r>
                        <a:rPr lang="en-US" baseline="0" dirty="0" smtClean="0"/>
                        <a:t>Missouri Special Education</a:t>
                      </a:r>
                    </a:p>
                  </a:txBody>
                  <a:tcPr anchor="ctr"/>
                </a:tc>
              </a:tr>
              <a:tr h="628788">
                <a:tc>
                  <a:txBody>
                    <a:bodyPr/>
                    <a:lstStyle/>
                    <a:p>
                      <a:r>
                        <a:rPr lang="en-US" dirty="0" smtClean="0"/>
                        <a:t>Michelle Thomas, RTT-ELC</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Lisa Backer, </a:t>
                      </a:r>
                      <a:r>
                        <a:rPr lang="en-US" baseline="0" dirty="0" smtClean="0"/>
                        <a:t>Minnesota Early Childhood Special Education</a:t>
                      </a:r>
                    </a:p>
                  </a:txBody>
                  <a:tcPr anchor="ctr"/>
                </a:tc>
              </a:tr>
              <a:tr h="502920">
                <a:tc>
                  <a:txBody>
                    <a:bodyPr/>
                    <a:lstStyle/>
                    <a:p>
                      <a:r>
                        <a:rPr lang="en-US" dirty="0" smtClean="0"/>
                        <a:t>Fran Majestic, OHS</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Colleen Murphy, </a:t>
                      </a:r>
                      <a:r>
                        <a:rPr lang="en-US" baseline="0" dirty="0" smtClean="0"/>
                        <a:t>Utah Early Childhood</a:t>
                      </a:r>
                    </a:p>
                  </a:txBody>
                  <a:tcPr anchor="ctr"/>
                </a:tc>
              </a:tr>
              <a:tr h="5029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Christina </a:t>
                      </a:r>
                      <a:r>
                        <a:rPr lang="en-US" dirty="0" err="1" smtClean="0"/>
                        <a:t>Kasprzak</a:t>
                      </a:r>
                      <a:r>
                        <a:rPr lang="en-US" dirty="0" smtClean="0"/>
                        <a:t>, ECTA</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Chris</a:t>
                      </a:r>
                      <a:r>
                        <a:rPr lang="en-US" baseline="0" dirty="0" smtClean="0"/>
                        <a:t> Robin Payne, Rhode Island Part C</a:t>
                      </a:r>
                    </a:p>
                  </a:txBody>
                  <a:tcPr anchor="ctr"/>
                </a:tc>
              </a:tr>
            </a:tbl>
          </a:graphicData>
        </a:graphic>
      </p:graphicFrame>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External Reviewers	</a:t>
            </a:r>
            <a:endParaRPr lang="en-US" sz="3200" b="1"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104054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8077200" cy="5029200"/>
          </a:xfrm>
        </p:spPr>
        <p:txBody>
          <a:bodyPr>
            <a:normAutofit fontScale="85000" lnSpcReduction="20000"/>
          </a:bodyPr>
          <a:lstStyle/>
          <a:p>
            <a:pPr marL="1201738" indent="-1201738"/>
            <a:r>
              <a:rPr lang="en-US" sz="3300" dirty="0" smtClean="0"/>
              <a:t>Maine</a:t>
            </a:r>
            <a:r>
              <a:rPr lang="en-US" dirty="0" smtClean="0"/>
              <a:t>:  </a:t>
            </a:r>
            <a:r>
              <a:rPr lang="en-US" sz="2900" b="0" dirty="0" smtClean="0"/>
              <a:t>Connection </a:t>
            </a:r>
            <a:r>
              <a:rPr lang="en-US" sz="2900" b="0" dirty="0"/>
              <a:t>with </a:t>
            </a:r>
            <a:r>
              <a:rPr lang="en-US" sz="2900" b="0" dirty="0" smtClean="0"/>
              <a:t>P-20W </a:t>
            </a:r>
            <a:r>
              <a:rPr lang="en-US" sz="2900" b="0" dirty="0"/>
              <a:t>was critical to examine the long term impact of early childhood on later child outcomes. </a:t>
            </a:r>
            <a:r>
              <a:rPr lang="en-US" sz="2900" b="0" dirty="0" smtClean="0"/>
              <a:t>We have </a:t>
            </a:r>
            <a:r>
              <a:rPr lang="en-US" sz="2900" b="0" dirty="0"/>
              <a:t>examined the third grade assessment scores of children who were in public preschool programs. They show a 6-8% increase in proficiency scores form their peers who did not participate. </a:t>
            </a:r>
            <a:endParaRPr lang="en-US" sz="2900" b="0" dirty="0" smtClean="0">
              <a:solidFill>
                <a:srgbClr val="FF0000"/>
              </a:solidFill>
            </a:endParaRPr>
          </a:p>
          <a:p>
            <a:pPr marL="968375" indent="-968375"/>
            <a:r>
              <a:rPr lang="en-US" sz="3300" dirty="0" smtClean="0"/>
              <a:t>Utah</a:t>
            </a:r>
            <a:r>
              <a:rPr lang="en-US" dirty="0" smtClean="0"/>
              <a:t>:  </a:t>
            </a:r>
            <a:r>
              <a:rPr lang="en-US" sz="2900" b="0" dirty="0" smtClean="0"/>
              <a:t>To quote Aristotle, "The whole is greater than the sum of its parts". Through this work I have learned many ways to make my data system more efficient and more inclusive while gaining experience from "lessons learned". It has also helped to guide the timeline of my work. I have been able to collaborate with experts, save time, and this collaboration has given credibility to the work in Utah.</a:t>
            </a:r>
            <a:endParaRPr lang="en-US" sz="2900" b="0" dirty="0">
              <a:solidFill>
                <a:srgbClr val="FF0000"/>
              </a:solidFill>
            </a:endParaRPr>
          </a:p>
        </p:txBody>
      </p:sp>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b="1" dirty="0" smtClean="0">
                <a:solidFill>
                  <a:schemeClr val="accent1">
                    <a:lumMod val="75000"/>
                  </a:schemeClr>
                </a:solidFill>
                <a:latin typeface="Calibri"/>
                <a:cs typeface="Calibri"/>
              </a:rPr>
              <a:t>Alignment with P-20W+</a:t>
            </a:r>
          </a:p>
          <a:p>
            <a:pPr algn="l"/>
            <a:r>
              <a:rPr lang="en-US" sz="3200" b="1" dirty="0" smtClean="0">
                <a:solidFill>
                  <a:schemeClr val="accent1">
                    <a:lumMod val="75000"/>
                  </a:schemeClr>
                </a:solidFill>
                <a:latin typeface="Calibri"/>
                <a:cs typeface="Calibri"/>
              </a:rPr>
              <a:t>State Examples</a:t>
            </a:r>
            <a:endParaRPr lang="en-US" sz="2400" dirty="0">
              <a:solidFill>
                <a:srgbClr val="FF0000"/>
              </a:solidFill>
            </a:endParaRPr>
          </a:p>
        </p:txBody>
      </p:sp>
    </p:spTree>
    <p:extLst>
      <p:ext uri="{BB962C8B-B14F-4D97-AF65-F5344CB8AC3E}">
        <p14:creationId xmlns:p14="http://schemas.microsoft.com/office/powerpoint/2010/main" val="27173098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b="0" dirty="0" smtClean="0"/>
              <a:t>What did you see that you like?</a:t>
            </a:r>
          </a:p>
          <a:p>
            <a:pPr marL="457200" indent="-457200">
              <a:buFont typeface="Arial" panose="020B0604020202020204" pitchFamily="34" charset="0"/>
              <a:buChar char="•"/>
            </a:pPr>
            <a:r>
              <a:rPr lang="en-US" b="0" dirty="0" smtClean="0"/>
              <a:t>What enhancements would you like to see in future developments?</a:t>
            </a:r>
            <a:endParaRPr lang="en-US" b="0" dirty="0"/>
          </a:p>
        </p:txBody>
      </p:sp>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Brief Discussion	</a:t>
            </a:r>
            <a:endParaRPr lang="en-US" sz="3200" b="1"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20161419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990600"/>
            <a:ext cx="7772400" cy="4401205"/>
          </a:xfrm>
          <a:prstGeom prst="rect">
            <a:avLst/>
          </a:prstGeom>
          <a:noFill/>
        </p:spPr>
        <p:txBody>
          <a:bodyPr wrap="square" rtlCol="0">
            <a:spAutoFit/>
          </a:bodyPr>
          <a:lstStyle/>
          <a:p>
            <a:pPr marL="342900" algn="ctr">
              <a:spcAft>
                <a:spcPts val="600"/>
              </a:spcAft>
            </a:pPr>
            <a:r>
              <a:rPr lang="en-US" sz="5400" b="1" dirty="0" smtClean="0"/>
              <a:t>So What?</a:t>
            </a:r>
          </a:p>
          <a:p>
            <a:pPr marL="342900" algn="ctr">
              <a:spcAft>
                <a:spcPts val="600"/>
              </a:spcAft>
            </a:pPr>
            <a:endParaRPr lang="en-US" sz="5400" b="1" dirty="0" smtClean="0"/>
          </a:p>
          <a:p>
            <a:pPr marL="342900" algn="ctr">
              <a:spcAft>
                <a:spcPts val="600"/>
              </a:spcAft>
            </a:pPr>
            <a:r>
              <a:rPr lang="en-US" sz="5400" dirty="0" smtClean="0"/>
              <a:t>How can these </a:t>
            </a:r>
            <a:r>
              <a:rPr lang="en-US" sz="5400" dirty="0"/>
              <a:t>frameworks </a:t>
            </a:r>
            <a:r>
              <a:rPr lang="en-US" sz="5400" dirty="0" smtClean="0"/>
              <a:t>help </a:t>
            </a:r>
            <a:r>
              <a:rPr lang="en-US" sz="5400" dirty="0"/>
              <a:t>you use your </a:t>
            </a:r>
            <a:r>
              <a:rPr lang="en-US" sz="5400" dirty="0" smtClean="0"/>
              <a:t>data?</a:t>
            </a:r>
            <a:endParaRPr lang="en-US" sz="5400" dirty="0"/>
          </a:p>
        </p:txBody>
      </p:sp>
    </p:spTree>
    <p:extLst>
      <p:ext uri="{BB962C8B-B14F-4D97-AF65-F5344CB8AC3E}">
        <p14:creationId xmlns:p14="http://schemas.microsoft.com/office/powerpoint/2010/main" val="2654698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8077200" cy="4876800"/>
          </a:xfrm>
        </p:spPr>
        <p:txBody>
          <a:bodyPr>
            <a:normAutofit fontScale="77500" lnSpcReduction="20000"/>
          </a:bodyPr>
          <a:lstStyle/>
          <a:p>
            <a:pPr marL="457200" indent="-457200">
              <a:buFont typeface="Arial" panose="020B0604020202020204" pitchFamily="34" charset="0"/>
              <a:buChar char="•"/>
            </a:pPr>
            <a:r>
              <a:rPr lang="en-US" sz="3900" b="0" dirty="0"/>
              <a:t>Helped to develop an interdepartmental governance structure w/two specific tiers</a:t>
            </a:r>
          </a:p>
          <a:p>
            <a:pPr marL="457200" indent="-457200">
              <a:buFont typeface="Arial" panose="020B0604020202020204" pitchFamily="34" charset="0"/>
              <a:buChar char="•"/>
            </a:pPr>
            <a:r>
              <a:rPr lang="en-US" sz="3900" b="0" dirty="0"/>
              <a:t>Helped to develop an interdepartmental governance policy and manual to clearly articulate roles and responsibilities</a:t>
            </a:r>
          </a:p>
          <a:p>
            <a:pPr marL="457200" indent="-457200">
              <a:buFont typeface="Arial" panose="020B0604020202020204" pitchFamily="34" charset="0"/>
              <a:buChar char="•"/>
            </a:pPr>
            <a:r>
              <a:rPr lang="en-US" sz="3900" b="0" dirty="0"/>
              <a:t>Verified the manner of data integration of our early childhood programs</a:t>
            </a:r>
          </a:p>
          <a:p>
            <a:pPr marL="457200" indent="-457200">
              <a:buFont typeface="Arial" panose="020B0604020202020204" pitchFamily="34" charset="0"/>
              <a:buChar char="•"/>
            </a:pPr>
            <a:r>
              <a:rPr lang="en-US" sz="3900" b="0" dirty="0"/>
              <a:t>Lead to strategic discussions about sustainability</a:t>
            </a:r>
          </a:p>
          <a:p>
            <a:pPr marL="457200" indent="-457200">
              <a:buFont typeface="Arial" panose="020B0604020202020204" pitchFamily="34" charset="0"/>
              <a:buChar char="•"/>
            </a:pPr>
            <a:r>
              <a:rPr lang="en-US" sz="3900" b="0" dirty="0"/>
              <a:t>Helped to more clearly articulate our conceptual and presentation frameworks for communication</a:t>
            </a:r>
          </a:p>
          <a:p>
            <a:pPr marL="0" indent="0"/>
            <a:endParaRPr lang="en-US" dirty="0">
              <a:solidFill>
                <a:schemeClr val="tx1"/>
              </a:solidFill>
            </a:endParaRPr>
          </a:p>
        </p:txBody>
      </p:sp>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In Maine these tools have…</a:t>
            </a:r>
            <a:endParaRPr lang="en-US" sz="3200" b="1"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35727911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Font typeface="Arial" panose="020B0604020202020204" pitchFamily="34" charset="0"/>
              <a:buChar char="•"/>
            </a:pPr>
            <a:r>
              <a:rPr lang="en-US" b="0" dirty="0" smtClean="0"/>
              <a:t>Helped to establish where to start</a:t>
            </a:r>
          </a:p>
          <a:p>
            <a:pPr marL="457200" indent="-457200">
              <a:buFont typeface="Arial" panose="020B0604020202020204" pitchFamily="34" charset="0"/>
              <a:buChar char="•"/>
            </a:pPr>
            <a:r>
              <a:rPr lang="en-US" b="0" dirty="0" smtClean="0"/>
              <a:t>Used to assist in determining where are we going</a:t>
            </a:r>
          </a:p>
          <a:p>
            <a:pPr marL="457200" indent="-457200">
              <a:buFont typeface="Arial" panose="020B0604020202020204" pitchFamily="34" charset="0"/>
              <a:buChar char="•"/>
            </a:pPr>
            <a:r>
              <a:rPr lang="en-US" b="0" dirty="0" smtClean="0"/>
              <a:t>Prevented scope/vision creep</a:t>
            </a:r>
          </a:p>
          <a:p>
            <a:pPr marL="457200" indent="-457200">
              <a:buFont typeface="Arial" panose="020B0604020202020204" pitchFamily="34" charset="0"/>
              <a:buChar char="•"/>
            </a:pPr>
            <a:r>
              <a:rPr lang="en-US" b="0" dirty="0" smtClean="0"/>
              <a:t>Allowed Utah to individualize our data system</a:t>
            </a:r>
          </a:p>
        </p:txBody>
      </p:sp>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In Utah these tools have…</a:t>
            </a:r>
            <a:endParaRPr lang="en-US" sz="3200" b="1"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41238895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b="0" dirty="0" smtClean="0"/>
              <a:t>How might this guide be helpful to you in your work?</a:t>
            </a:r>
          </a:p>
          <a:p>
            <a:pPr marL="0" indent="0"/>
            <a:endParaRPr lang="en-US" b="0" dirty="0">
              <a:solidFill>
                <a:srgbClr val="FF0000"/>
              </a:solidFill>
            </a:endParaRPr>
          </a:p>
        </p:txBody>
      </p:sp>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Brief Discussion</a:t>
            </a:r>
            <a:endParaRPr lang="en-US" sz="3200" b="1"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34964413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33400" y="1219200"/>
            <a:ext cx="8077200" cy="4495800"/>
          </a:xfrm>
        </p:spPr>
        <p:txBody>
          <a:bodyPr>
            <a:normAutofit/>
          </a:bodyPr>
          <a:lstStyle/>
          <a:p>
            <a:pPr marL="0" indent="0" algn="ctr">
              <a:buNone/>
            </a:pPr>
            <a:r>
              <a:rPr lang="en-US" sz="5000" b="0" dirty="0" smtClean="0"/>
              <a:t>What are the </a:t>
            </a:r>
            <a:r>
              <a:rPr lang="en-US" sz="5000" b="0" dirty="0"/>
              <a:t>implications for integrating early childhood program data into </a:t>
            </a:r>
            <a:r>
              <a:rPr lang="en-US" sz="5000" b="0" dirty="0" smtClean="0"/>
              <a:t>P-20W+ </a:t>
            </a:r>
            <a:r>
              <a:rPr lang="en-US" sz="5000" b="0" dirty="0"/>
              <a:t>State Longitudinal Data Systems (SLDS</a:t>
            </a:r>
            <a:r>
              <a:rPr lang="en-US" sz="5000" b="0" dirty="0" smtClean="0"/>
              <a:t>)?</a:t>
            </a:r>
            <a:endParaRPr lang="en-US" sz="5000" b="0" dirty="0"/>
          </a:p>
          <a:p>
            <a:endParaRPr lang="en-US" dirty="0"/>
          </a:p>
        </p:txBody>
      </p:sp>
    </p:spTree>
    <p:extLst>
      <p:ext uri="{BB962C8B-B14F-4D97-AF65-F5344CB8AC3E}">
        <p14:creationId xmlns:p14="http://schemas.microsoft.com/office/powerpoint/2010/main" val="31567405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smtClean="0"/>
              <a:t>The challenge</a:t>
            </a:r>
          </a:p>
          <a:p>
            <a:pPr marL="857250" lvl="1" indent="-457200"/>
            <a:r>
              <a:rPr lang="en-US" dirty="0" smtClean="0"/>
              <a:t>There are different roles for those that may lead the ECIDS but then be part of the P-20W+</a:t>
            </a:r>
          </a:p>
          <a:p>
            <a:pPr marL="457200" indent="-457200">
              <a:buFont typeface="Arial" panose="020B0604020202020204" pitchFamily="34" charset="0"/>
              <a:buChar char="•"/>
            </a:pPr>
            <a:r>
              <a:rPr lang="en-US" dirty="0" smtClean="0"/>
              <a:t>The solution</a:t>
            </a:r>
          </a:p>
          <a:p>
            <a:pPr marL="857250" lvl="1" indent="-457200"/>
            <a:r>
              <a:rPr lang="en-US" dirty="0" smtClean="0"/>
              <a:t>Within </a:t>
            </a:r>
            <a:r>
              <a:rPr lang="en-US" dirty="0"/>
              <a:t>each component there is an indicator that discusses P-20W+ </a:t>
            </a:r>
            <a:r>
              <a:rPr lang="en-US" dirty="0" smtClean="0"/>
              <a:t>alignment</a:t>
            </a:r>
            <a:endParaRPr lang="en-US" dirty="0"/>
          </a:p>
          <a:p>
            <a:pPr marL="857250" lvl="1" indent="-457200"/>
            <a:r>
              <a:rPr lang="en-US" dirty="0" smtClean="0"/>
              <a:t>They address the appropriate role of the EC team in the development of the P-20W+</a:t>
            </a:r>
          </a:p>
          <a:p>
            <a:pPr marL="457200" indent="-457200">
              <a:buFont typeface="Arial" panose="020B0604020202020204" pitchFamily="34" charset="0"/>
              <a:buChar char="•"/>
            </a:pPr>
            <a:r>
              <a:rPr lang="en-US" dirty="0" smtClean="0"/>
              <a:t>Implications</a:t>
            </a:r>
          </a:p>
          <a:p>
            <a:pPr marL="857250" lvl="1" indent="-457200"/>
            <a:r>
              <a:rPr lang="en-US" dirty="0" smtClean="0"/>
              <a:t>Program, Integrated data, and P-20W+ should be coordinated to maximize benefits and leverage resources</a:t>
            </a:r>
            <a:endParaRPr lang="en-US" dirty="0"/>
          </a:p>
          <a:p>
            <a:pPr marL="457200" indent="-457200">
              <a:buFont typeface="Arial" panose="020B0604020202020204" pitchFamily="34" charset="0"/>
              <a:buChar char="•"/>
            </a:pPr>
            <a:endParaRPr lang="en-US" dirty="0"/>
          </a:p>
        </p:txBody>
      </p:sp>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Alignment with P-20W+</a:t>
            </a:r>
            <a:endParaRPr lang="en-US" sz="3200" b="1"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2859493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676400"/>
            <a:ext cx="7772400" cy="1754326"/>
          </a:xfrm>
          <a:prstGeom prst="rect">
            <a:avLst/>
          </a:prstGeom>
          <a:noFill/>
        </p:spPr>
        <p:txBody>
          <a:bodyPr wrap="square" rtlCol="0">
            <a:spAutoFit/>
          </a:bodyPr>
          <a:lstStyle/>
          <a:p>
            <a:pPr algn="ctr"/>
            <a:r>
              <a:rPr lang="en-US" sz="5400" b="1" dirty="0" smtClean="0">
                <a:solidFill>
                  <a:srgbClr val="45496B"/>
                </a:solidFill>
              </a:rPr>
              <a:t>Overview: </a:t>
            </a:r>
          </a:p>
          <a:p>
            <a:pPr algn="ctr"/>
            <a:r>
              <a:rPr lang="en-US" sz="5400" b="1" dirty="0" smtClean="0">
                <a:solidFill>
                  <a:srgbClr val="45496B"/>
                </a:solidFill>
              </a:rPr>
              <a:t>The ECIDS Toolkit</a:t>
            </a:r>
            <a:endParaRPr lang="en-US" sz="5400" dirty="0">
              <a:solidFill>
                <a:srgbClr val="45496B"/>
              </a:solidFill>
            </a:endParaRPr>
          </a:p>
        </p:txBody>
      </p:sp>
    </p:spTree>
    <p:extLst>
      <p:ext uri="{BB962C8B-B14F-4D97-AF65-F5344CB8AC3E}">
        <p14:creationId xmlns:p14="http://schemas.microsoft.com/office/powerpoint/2010/main" val="15643988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201738" indent="-1201738"/>
            <a:r>
              <a:rPr lang="en-US" sz="2800" dirty="0" smtClean="0"/>
              <a:t>Maine</a:t>
            </a:r>
            <a:r>
              <a:rPr lang="en-US" sz="2500" dirty="0" smtClean="0"/>
              <a:t>:  </a:t>
            </a:r>
            <a:r>
              <a:rPr lang="en-US" sz="2500" b="0" dirty="0" smtClean="0"/>
              <a:t>This is important because it allows </a:t>
            </a:r>
            <a:r>
              <a:rPr lang="en-US" sz="2500" b="0" dirty="0"/>
              <a:t>examination of the multiple influences that impact student </a:t>
            </a:r>
            <a:r>
              <a:rPr lang="en-US" sz="2500" b="0" dirty="0" smtClean="0"/>
              <a:t>outcomes, and supports </a:t>
            </a:r>
            <a:r>
              <a:rPr lang="en-US" sz="2500" b="0" dirty="0"/>
              <a:t>the development of public policy. </a:t>
            </a:r>
            <a:endParaRPr lang="en-US" sz="2500" b="0" dirty="0" smtClean="0"/>
          </a:p>
          <a:p>
            <a:pPr marL="968375" indent="-968375"/>
            <a:r>
              <a:rPr lang="en-US" sz="2800" dirty="0" smtClean="0"/>
              <a:t>Utah</a:t>
            </a:r>
            <a:r>
              <a:rPr lang="en-US" sz="2500" dirty="0" smtClean="0"/>
              <a:t>:  </a:t>
            </a:r>
            <a:r>
              <a:rPr lang="en-US" sz="2500" b="0" dirty="0"/>
              <a:t>The Early Childhood Integrated Data System is not located with the SLDS system. It has been imperative to keep the larger vision in view as we have both developed our system. This guide has helped delineate the different roles and responsibilities which helps our two systems to compliment each other. </a:t>
            </a:r>
          </a:p>
        </p:txBody>
      </p:sp>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800" b="1" dirty="0" smtClean="0">
                <a:solidFill>
                  <a:schemeClr val="accent1">
                    <a:lumMod val="75000"/>
                  </a:schemeClr>
                </a:solidFill>
                <a:latin typeface="Calibri"/>
                <a:cs typeface="Calibri"/>
              </a:rPr>
              <a:t>Alignment with P-20W+</a:t>
            </a:r>
          </a:p>
          <a:p>
            <a:pPr algn="l"/>
            <a:r>
              <a:rPr lang="en-US" sz="3200" b="1" dirty="0" smtClean="0">
                <a:solidFill>
                  <a:schemeClr val="accent1">
                    <a:lumMod val="75000"/>
                  </a:schemeClr>
                </a:solidFill>
                <a:latin typeface="Calibri"/>
                <a:cs typeface="Calibri"/>
              </a:rPr>
              <a:t>State Examples</a:t>
            </a:r>
            <a:endParaRPr lang="en-US" sz="3200" b="1"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8717152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b="0" dirty="0" smtClean="0"/>
              <a:t>How might this guide be helpful to people in sectors outside of early childhood?</a:t>
            </a:r>
          </a:p>
          <a:p>
            <a:pPr marL="1143000" lvl="1" indent="-457200">
              <a:buClrTx/>
            </a:pPr>
            <a:r>
              <a:rPr lang="en-US" dirty="0" smtClean="0"/>
              <a:t>Educate</a:t>
            </a:r>
          </a:p>
          <a:p>
            <a:pPr marL="1143000" lvl="1" indent="-457200">
              <a:buClrTx/>
            </a:pPr>
            <a:r>
              <a:rPr lang="en-US" b="0" dirty="0" smtClean="0"/>
              <a:t>Advocate</a:t>
            </a:r>
          </a:p>
          <a:p>
            <a:pPr marL="1143000" lvl="1" indent="-457200">
              <a:buClrTx/>
            </a:pPr>
            <a:r>
              <a:rPr lang="en-US" dirty="0" smtClean="0"/>
              <a:t>Others?</a:t>
            </a:r>
            <a:endParaRPr lang="en-US" b="0" dirty="0" smtClean="0"/>
          </a:p>
          <a:p>
            <a:pPr marL="0" indent="0"/>
            <a:endParaRPr lang="en-US" b="0" dirty="0">
              <a:solidFill>
                <a:srgbClr val="FF0000"/>
              </a:solidFill>
            </a:endParaRPr>
          </a:p>
        </p:txBody>
      </p:sp>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Brief Discussion</a:t>
            </a:r>
            <a:endParaRPr lang="en-US" sz="3200" b="1"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11318027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smtClean="0"/>
              <a:t>ECIDS Toolkit Link:</a:t>
            </a:r>
          </a:p>
          <a:p>
            <a:pPr marL="857250" lvl="1" indent="-457200"/>
            <a:r>
              <a:rPr lang="en-US" dirty="0" smtClean="0">
                <a:hlinkClick r:id="rId2"/>
              </a:rPr>
              <a:t>https</a:t>
            </a:r>
            <a:r>
              <a:rPr lang="en-US" dirty="0">
                <a:hlinkClick r:id="rId2"/>
              </a:rPr>
              <a:t>://slds.grads360.org/#</a:t>
            </a:r>
            <a:r>
              <a:rPr lang="en-US" dirty="0" smtClean="0">
                <a:hlinkClick r:id="rId2"/>
              </a:rPr>
              <a:t>program/ecids-toolkit</a:t>
            </a:r>
            <a:endParaRPr lang="en-US" dirty="0"/>
          </a:p>
          <a:p>
            <a:pPr marL="0" indent="0"/>
            <a:endParaRPr lang="en-US" dirty="0" smtClean="0"/>
          </a:p>
          <a:p>
            <a:pPr marL="457200" indent="-457200">
              <a:buFont typeface="Arial" panose="020B0604020202020204" pitchFamily="34" charset="0"/>
              <a:buChar char="•"/>
            </a:pPr>
            <a:r>
              <a:rPr lang="en-US" dirty="0" err="1" smtClean="0"/>
              <a:t>DaSy</a:t>
            </a:r>
            <a:r>
              <a:rPr lang="en-US" dirty="0" smtClean="0"/>
              <a:t> Link:</a:t>
            </a:r>
          </a:p>
          <a:p>
            <a:pPr marL="857250" lvl="1" indent="-457200"/>
            <a:r>
              <a:rPr lang="en-US" u="sng" dirty="0">
                <a:hlinkClick r:id="rId3"/>
              </a:rPr>
              <a:t>http://dasycenter.org/</a:t>
            </a:r>
            <a:endParaRPr lang="en-US" dirty="0"/>
          </a:p>
          <a:p>
            <a:pPr marL="400050" lvl="1" indent="0">
              <a:buNone/>
            </a:pPr>
            <a:endParaRPr lang="en-US" dirty="0" smtClean="0"/>
          </a:p>
        </p:txBody>
      </p:sp>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Resources</a:t>
            </a:r>
            <a:endParaRPr lang="en-US" sz="3200" b="1"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6418406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Colleen Murphy, </a:t>
            </a:r>
            <a:r>
              <a:rPr lang="en-US" dirty="0">
                <a:hlinkClick r:id="rId2"/>
              </a:rPr>
              <a:t>cmurphy@utah.gov</a:t>
            </a:r>
            <a:endParaRPr lang="en-US" dirty="0"/>
          </a:p>
          <a:p>
            <a:r>
              <a:rPr lang="en-US" dirty="0" err="1" smtClean="0"/>
              <a:t>Jaci</a:t>
            </a:r>
            <a:r>
              <a:rPr lang="en-US" dirty="0" smtClean="0"/>
              <a:t> Holmes, </a:t>
            </a:r>
            <a:r>
              <a:rPr lang="en-US" dirty="0" smtClean="0">
                <a:hlinkClick r:id="rId3"/>
              </a:rPr>
              <a:t>Jaci.Holmes@maine.gov</a:t>
            </a:r>
            <a:endParaRPr lang="en-US" dirty="0" smtClean="0"/>
          </a:p>
          <a:p>
            <a:r>
              <a:rPr lang="en-US" dirty="0" smtClean="0"/>
              <a:t>Kathy Hebbeler, </a:t>
            </a:r>
            <a:r>
              <a:rPr lang="en-US" dirty="0" smtClean="0">
                <a:hlinkClick r:id="rId4"/>
              </a:rPr>
              <a:t>kathleen.hebbeler@sri.com</a:t>
            </a:r>
            <a:endParaRPr lang="en-US" dirty="0" smtClean="0"/>
          </a:p>
          <a:p>
            <a:pPr marL="0" indent="0"/>
            <a:r>
              <a:rPr lang="en-US" dirty="0" smtClean="0"/>
              <a:t>Missy Cochenour, </a:t>
            </a:r>
            <a:r>
              <a:rPr lang="en-US" dirty="0" smtClean="0">
                <a:hlinkClick r:id="rId5"/>
              </a:rPr>
              <a:t>missy.cochenour@aemcorp.com</a:t>
            </a:r>
            <a:endParaRPr lang="en-US" dirty="0" smtClean="0"/>
          </a:p>
          <a:p>
            <a:r>
              <a:rPr lang="en-US" dirty="0" smtClean="0"/>
              <a:t>Lauren Wise, </a:t>
            </a:r>
            <a:r>
              <a:rPr lang="en-US" dirty="0" smtClean="0">
                <a:hlinkClick r:id="rId6"/>
              </a:rPr>
              <a:t>lauren.wise@aemcorp.com</a:t>
            </a:r>
            <a:endParaRPr lang="en-US" dirty="0" smtClean="0"/>
          </a:p>
          <a:p>
            <a:endParaRPr lang="en-US" dirty="0"/>
          </a:p>
        </p:txBody>
      </p:sp>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Contact Information</a:t>
            </a:r>
            <a:endParaRPr lang="en-US" sz="3200" b="1"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35850487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371600"/>
            <a:ext cx="8534400" cy="4754563"/>
          </a:xfrm>
        </p:spPr>
        <p:txBody>
          <a:bodyPr/>
          <a:lstStyle/>
          <a:p>
            <a:pPr marL="914400" indent="-457200">
              <a:buFont typeface="Arial" panose="020B0604020202020204" pitchFamily="34" charset="0"/>
              <a:buChar char="•"/>
            </a:pPr>
            <a:endParaRPr lang="en-US" b="0" dirty="0"/>
          </a:p>
          <a:p>
            <a:pPr marL="457200" indent="0" algn="ctr">
              <a:buNone/>
            </a:pPr>
            <a:r>
              <a:rPr lang="en-US" sz="5400" dirty="0" smtClean="0"/>
              <a:t>Thank you!</a:t>
            </a:r>
            <a:endParaRPr lang="en-US" sz="5400" dirty="0"/>
          </a:p>
        </p:txBody>
      </p:sp>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1194453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panose="020B0604020202020204" pitchFamily="34" charset="0"/>
              <a:buChar char="•"/>
            </a:pPr>
            <a:r>
              <a:rPr lang="en-US" sz="2400" b="0" dirty="0" smtClean="0"/>
              <a:t>Provide a method for states to assess progress in developing and ECIDS</a:t>
            </a:r>
          </a:p>
          <a:p>
            <a:pPr>
              <a:buFont typeface="Arial" panose="020B0604020202020204" pitchFamily="34" charset="0"/>
              <a:buChar char="•"/>
            </a:pPr>
            <a:r>
              <a:rPr lang="en-US" sz="2400" b="0" dirty="0" smtClean="0"/>
              <a:t>Enhance </a:t>
            </a:r>
            <a:r>
              <a:rPr lang="en-US" sz="2400" b="0" dirty="0"/>
              <a:t>the capacity of states working to integrate data across early childhood to </a:t>
            </a:r>
            <a:r>
              <a:rPr lang="en-US" sz="2400" b="0" dirty="0" smtClean="0"/>
              <a:t>understand </a:t>
            </a:r>
            <a:r>
              <a:rPr lang="en-US" sz="2400" b="0" dirty="0"/>
              <a:t>the key pieces of an ECIDS and how it connects with the other states integrated data system efforts so they can lead or actively participate.</a:t>
            </a:r>
          </a:p>
          <a:p>
            <a:pPr marL="342900" lvl="1" indent="-342900">
              <a:spcBef>
                <a:spcPts val="1200"/>
              </a:spcBef>
              <a:spcAft>
                <a:spcPts val="200"/>
              </a:spcAft>
              <a:buSzPct val="100000"/>
            </a:pPr>
            <a:r>
              <a:rPr lang="en-US" sz="2400" dirty="0">
                <a:solidFill>
                  <a:srgbClr val="45496B"/>
                </a:solidFill>
              </a:rPr>
              <a:t>Provide resources and state examples to help build better systems of services and programs that will improve outcomes for young children and families</a:t>
            </a:r>
            <a:r>
              <a:rPr lang="en-US" sz="2400" dirty="0" smtClean="0">
                <a:solidFill>
                  <a:srgbClr val="45496B"/>
                </a:solidFill>
              </a:rPr>
              <a:t>.</a:t>
            </a:r>
          </a:p>
          <a:p>
            <a:pPr marL="342900" lvl="1" indent="-342900">
              <a:spcBef>
                <a:spcPts val="1200"/>
              </a:spcBef>
              <a:spcAft>
                <a:spcPts val="200"/>
              </a:spcAft>
              <a:buSzPct val="100000"/>
            </a:pPr>
            <a:r>
              <a:rPr lang="en-US" sz="2400" dirty="0">
                <a:solidFill>
                  <a:srgbClr val="45496B"/>
                </a:solidFill>
              </a:rPr>
              <a:t>Offer practical suggestions </a:t>
            </a:r>
            <a:r>
              <a:rPr lang="en-US" sz="2400" dirty="0" smtClean="0">
                <a:solidFill>
                  <a:srgbClr val="45496B"/>
                </a:solidFill>
              </a:rPr>
              <a:t>for </a:t>
            </a:r>
            <a:r>
              <a:rPr lang="en-US" sz="2400" dirty="0">
                <a:solidFill>
                  <a:srgbClr val="45496B"/>
                </a:solidFill>
              </a:rPr>
              <a:t>each step in the overall process of integrating EC data and connecting it to an SLDS.</a:t>
            </a:r>
          </a:p>
          <a:p>
            <a:pPr marL="342900" lvl="1" indent="-342900">
              <a:spcBef>
                <a:spcPts val="1200"/>
              </a:spcBef>
              <a:spcAft>
                <a:spcPts val="200"/>
              </a:spcAft>
              <a:buSzPct val="100000"/>
            </a:pPr>
            <a:endParaRPr lang="en-US" sz="2400" dirty="0">
              <a:solidFill>
                <a:schemeClr val="tx2"/>
              </a:solidFill>
            </a:endParaRPr>
          </a:p>
          <a:p>
            <a:pPr marL="457200" indent="-457200">
              <a:buFont typeface="Arial" panose="020B0604020202020204" pitchFamily="34" charset="0"/>
              <a:buChar char="•"/>
            </a:pPr>
            <a:endParaRPr lang="en-US" dirty="0"/>
          </a:p>
          <a:p>
            <a:pPr algn="ctr"/>
            <a:endParaRPr lang="en-US" dirty="0"/>
          </a:p>
        </p:txBody>
      </p:sp>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ECIDS Toolkit – Purpose</a:t>
            </a:r>
            <a:endParaRPr lang="en-US" sz="3200" b="1"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510919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Font typeface="Wingdings" panose="05000000000000000000" pitchFamily="2" charset="2"/>
              <a:buChar char="ü"/>
            </a:pPr>
            <a:r>
              <a:rPr lang="en-US" sz="2800" b="0" dirty="0"/>
              <a:t>Update </a:t>
            </a:r>
            <a:r>
              <a:rPr lang="en-US" sz="2800" b="0" dirty="0" smtClean="0"/>
              <a:t>content based on information </a:t>
            </a:r>
            <a:r>
              <a:rPr lang="en-US" sz="2800" b="0" dirty="0"/>
              <a:t>learned over the last two </a:t>
            </a:r>
            <a:r>
              <a:rPr lang="en-US" sz="2800" b="0" dirty="0" smtClean="0"/>
              <a:t>years</a:t>
            </a:r>
          </a:p>
          <a:p>
            <a:pPr marL="908050" lvl="1" indent="0">
              <a:buNone/>
            </a:pPr>
            <a:r>
              <a:rPr lang="en-US" sz="2400" dirty="0" smtClean="0">
                <a:solidFill>
                  <a:srgbClr val="45496B"/>
                </a:solidFill>
                <a:latin typeface="Calibri"/>
              </a:rPr>
              <a:t>― </a:t>
            </a:r>
            <a:r>
              <a:rPr lang="en-US" sz="2400" dirty="0" smtClean="0">
                <a:solidFill>
                  <a:srgbClr val="45496B"/>
                </a:solidFill>
              </a:rPr>
              <a:t>Terms change (E.g. EC LDS </a:t>
            </a:r>
            <a:r>
              <a:rPr lang="en-US" sz="2400" dirty="0" smtClean="0">
                <a:solidFill>
                  <a:srgbClr val="45496B"/>
                </a:solidFill>
                <a:sym typeface="Wingdings" panose="05000000000000000000" pitchFamily="2" charset="2"/>
              </a:rPr>
              <a:t></a:t>
            </a:r>
            <a:r>
              <a:rPr lang="en-US" sz="2400" dirty="0" smtClean="0">
                <a:solidFill>
                  <a:srgbClr val="45496B"/>
                </a:solidFill>
              </a:rPr>
              <a:t> ECIDS)</a:t>
            </a:r>
          </a:p>
          <a:p>
            <a:pPr marL="457200" indent="-457200">
              <a:buFont typeface="Wingdings" panose="05000000000000000000" pitchFamily="2" charset="2"/>
              <a:buChar char="ü"/>
            </a:pPr>
            <a:r>
              <a:rPr lang="en-US" sz="2800" b="0" dirty="0" smtClean="0"/>
              <a:t>Expand </a:t>
            </a:r>
            <a:r>
              <a:rPr lang="en-US" sz="2800" b="0" dirty="0"/>
              <a:t>the focus beyond planning to planning and </a:t>
            </a:r>
            <a:r>
              <a:rPr lang="en-US" sz="2800" b="0" dirty="0" smtClean="0"/>
              <a:t>beyond</a:t>
            </a:r>
            <a:endParaRPr lang="en-US" sz="2800" b="0" dirty="0"/>
          </a:p>
          <a:p>
            <a:pPr marL="914400" indent="0"/>
            <a:r>
              <a:rPr lang="en-US" sz="2400" b="0" dirty="0" smtClean="0"/>
              <a:t>― Drop the “planning” in “Planning Guide”</a:t>
            </a:r>
          </a:p>
          <a:p>
            <a:pPr marL="457200" indent="-457200">
              <a:buFont typeface="Wingdings" panose="05000000000000000000" pitchFamily="2" charset="2"/>
              <a:buChar char="ü"/>
            </a:pPr>
            <a:r>
              <a:rPr lang="en-US" sz="2800" b="0" dirty="0" smtClean="0"/>
              <a:t>Add </a:t>
            </a:r>
            <a:r>
              <a:rPr lang="en-US" sz="2800" b="0" dirty="0"/>
              <a:t>criteria to the self-assessment tool </a:t>
            </a:r>
          </a:p>
          <a:p>
            <a:pPr marL="457200" indent="-457200">
              <a:buFont typeface="Wingdings" panose="05000000000000000000" pitchFamily="2" charset="2"/>
              <a:buChar char="ü"/>
            </a:pPr>
            <a:r>
              <a:rPr lang="en-US" sz="2800" b="0" dirty="0"/>
              <a:t>Update resources </a:t>
            </a:r>
            <a:r>
              <a:rPr lang="en-US" sz="2800" b="0" dirty="0" smtClean="0"/>
              <a:t>and </a:t>
            </a:r>
            <a:r>
              <a:rPr lang="en-US" sz="2800" b="0" dirty="0"/>
              <a:t>to PDC for state reference. </a:t>
            </a:r>
          </a:p>
          <a:p>
            <a:pPr marL="457200" indent="-457200">
              <a:buFont typeface="Wingdings" panose="05000000000000000000" pitchFamily="2" charset="2"/>
              <a:buChar char="ü"/>
            </a:pPr>
            <a:r>
              <a:rPr lang="en-US" sz="2800" b="0" dirty="0" smtClean="0"/>
              <a:t>States can continue </a:t>
            </a:r>
            <a:r>
              <a:rPr lang="en-US" sz="2800" b="0" dirty="0"/>
              <a:t>to learn from each other across states as they work on the guide. </a:t>
            </a:r>
          </a:p>
          <a:p>
            <a:endParaRPr lang="en-US" dirty="0"/>
          </a:p>
          <a:p>
            <a:endParaRPr lang="en-US" dirty="0"/>
          </a:p>
        </p:txBody>
      </p:sp>
      <p:sp>
        <p:nvSpPr>
          <p:cNvPr id="3"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Purpose of Revision</a:t>
            </a:r>
            <a:endParaRPr lang="en-US" sz="3200" b="1"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853968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71600"/>
            <a:ext cx="8077200" cy="4754563"/>
          </a:xfrm>
        </p:spPr>
        <p:txBody>
          <a:bodyPr>
            <a:normAutofit/>
          </a:bodyPr>
          <a:lstStyle/>
          <a:p>
            <a:pPr marL="0" indent="0"/>
            <a:r>
              <a:rPr lang="en-US" b="0" dirty="0" smtClean="0"/>
              <a:t>The ECIDS Toolkit includes:</a:t>
            </a:r>
          </a:p>
          <a:p>
            <a:pPr marL="457200" indent="-457200">
              <a:buFont typeface="Arial"/>
              <a:buChar char="•"/>
            </a:pPr>
            <a:r>
              <a:rPr lang="en-US" b="0" dirty="0" smtClean="0"/>
              <a:t>Self-Assessment </a:t>
            </a:r>
          </a:p>
          <a:p>
            <a:pPr marL="457200" indent="-457200">
              <a:buFont typeface="Arial"/>
              <a:buChar char="•"/>
            </a:pPr>
            <a:r>
              <a:rPr lang="en-US" b="0" dirty="0" smtClean="0"/>
              <a:t>Guide (the narrative)</a:t>
            </a:r>
          </a:p>
          <a:p>
            <a:pPr marL="457200" indent="-457200">
              <a:buFont typeface="Arial"/>
              <a:buChar char="•"/>
            </a:pPr>
            <a:endParaRPr lang="en-US" b="0" dirty="0"/>
          </a:p>
          <a:p>
            <a:pPr marL="0" indent="0"/>
            <a:r>
              <a:rPr lang="en-US" b="0" i="1" dirty="0"/>
              <a:t>These </a:t>
            </a:r>
            <a:r>
              <a:rPr lang="en-US" b="0" i="1" dirty="0" smtClean="0"/>
              <a:t>documents </a:t>
            </a:r>
            <a:r>
              <a:rPr lang="en-US" b="0" i="1" dirty="0"/>
              <a:t>are being revised in response to states’ requests to update the information</a:t>
            </a:r>
            <a:r>
              <a:rPr lang="en-US" b="0" i="1" dirty="0" smtClean="0"/>
              <a:t>.</a:t>
            </a:r>
            <a:endParaRPr lang="en-US" b="0" i="1" dirty="0"/>
          </a:p>
        </p:txBody>
      </p:sp>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What is the ECIDS Toolkit?</a:t>
            </a:r>
            <a:endParaRPr lang="en-US" sz="3200" b="1"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1213010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71600"/>
            <a:ext cx="8077200" cy="4754563"/>
          </a:xfrm>
        </p:spPr>
        <p:txBody>
          <a:bodyPr>
            <a:normAutofit/>
          </a:bodyPr>
          <a:lstStyle/>
          <a:p>
            <a:endParaRPr lang="en-US" dirty="0" smtClean="0"/>
          </a:p>
          <a:p>
            <a:pPr marL="457200" indent="-457200">
              <a:buFont typeface="Arial" panose="020B0604020202020204" pitchFamily="34" charset="0"/>
              <a:buChar char="•"/>
            </a:pPr>
            <a:endParaRPr lang="en-US" b="0" dirty="0" smtClean="0"/>
          </a:p>
          <a:p>
            <a:pPr marL="457200" indent="-457200">
              <a:buFont typeface="Arial" panose="020B0604020202020204" pitchFamily="34" charset="0"/>
              <a:buChar char="•"/>
            </a:pPr>
            <a:endParaRPr lang="en-US" dirty="0" smtClean="0"/>
          </a:p>
          <a:p>
            <a:pPr marL="457200" indent="-457200"/>
            <a:endParaRPr lang="en-US" dirty="0"/>
          </a:p>
        </p:txBody>
      </p:sp>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The ECIDS Toolkit</a:t>
            </a:r>
            <a:endParaRPr lang="en-US" sz="3200" b="1" dirty="0">
              <a:solidFill>
                <a:schemeClr val="accent1">
                  <a:lumMod val="75000"/>
                </a:schemeClr>
              </a:solidFill>
              <a:latin typeface="Calibri"/>
              <a:cs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3943961455"/>
              </p:ext>
            </p:extLst>
          </p:nvPr>
        </p:nvGraphicFramePr>
        <p:xfrm>
          <a:off x="762000" y="1524000"/>
          <a:ext cx="7696200" cy="4580000"/>
        </p:xfrm>
        <a:graphic>
          <a:graphicData uri="http://schemas.openxmlformats.org/drawingml/2006/table">
            <a:tbl>
              <a:tblPr firstRow="1" bandRow="1">
                <a:tableStyleId>{5C22544A-7EE6-4342-B048-85BDC9FD1C3A}</a:tableStyleId>
              </a:tblPr>
              <a:tblGrid>
                <a:gridCol w="3848100"/>
                <a:gridCol w="3848100"/>
              </a:tblGrid>
              <a:tr h="449201">
                <a:tc>
                  <a:txBody>
                    <a:bodyPr/>
                    <a:lstStyle/>
                    <a:p>
                      <a:pPr algn="ctr"/>
                      <a:r>
                        <a:rPr lang="en-US" sz="2400" dirty="0" smtClean="0"/>
                        <a:t>Self-Assessment</a:t>
                      </a:r>
                      <a:r>
                        <a:rPr lang="en-US" sz="2400" baseline="0" dirty="0" smtClean="0"/>
                        <a:t> Tool </a:t>
                      </a:r>
                      <a:endParaRPr lang="en-US" sz="2400" dirty="0"/>
                    </a:p>
                  </a:txBody>
                  <a:tcPr anchor="ctr"/>
                </a:tc>
                <a:tc>
                  <a:txBody>
                    <a:bodyPr/>
                    <a:lstStyle/>
                    <a:p>
                      <a:pPr algn="ctr"/>
                      <a:r>
                        <a:rPr lang="en-US" sz="2400" dirty="0" smtClean="0"/>
                        <a:t>Guide</a:t>
                      </a:r>
                      <a:endParaRPr lang="en-US" sz="2400" dirty="0"/>
                    </a:p>
                  </a:txBody>
                  <a:tcPr anchor="ctr"/>
                </a:tc>
              </a:tr>
              <a:tr h="449201">
                <a:tc>
                  <a:txBody>
                    <a:bodyPr/>
                    <a:lstStyle/>
                    <a:p>
                      <a:r>
                        <a:rPr lang="en-US" dirty="0" smtClean="0"/>
                        <a:t>Introduction to the self-assessment</a:t>
                      </a:r>
                      <a:endParaRPr lang="en-US" dirty="0"/>
                    </a:p>
                  </a:txBody>
                  <a:tcPr anchor="ctr"/>
                </a:tc>
                <a:tc>
                  <a:txBody>
                    <a:bodyPr/>
                    <a:lstStyle/>
                    <a:p>
                      <a:pPr marL="0" indent="0">
                        <a:buFont typeface="Arial" panose="020B0604020202020204" pitchFamily="34" charset="0"/>
                        <a:buNone/>
                      </a:pPr>
                      <a:r>
                        <a:rPr lang="en-US" b="0" dirty="0" smtClean="0"/>
                        <a:t>Introduction to the guide</a:t>
                      </a:r>
                    </a:p>
                  </a:txBody>
                  <a:tcPr anchor="ctr"/>
                </a:tc>
              </a:tr>
              <a:tr h="7753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Definition</a:t>
                      </a:r>
                      <a:r>
                        <a:rPr lang="en-US" baseline="0" dirty="0" smtClean="0"/>
                        <a:t> of key indicators and elements of quality</a:t>
                      </a:r>
                      <a:endParaRPr lang="en-US"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smtClean="0"/>
                        <a:t>Glossary</a:t>
                      </a:r>
                      <a:r>
                        <a:rPr lang="en-US" b="0" baseline="0" dirty="0" smtClean="0"/>
                        <a:t> of terms</a:t>
                      </a:r>
                      <a:endParaRPr lang="en-US" b="0" dirty="0" smtClean="0"/>
                    </a:p>
                  </a:txBody>
                  <a:tcPr anchor="ctr"/>
                </a:tc>
              </a:tr>
              <a:tr h="449201">
                <a:tc gridSpan="2">
                  <a:txBody>
                    <a:bodyPr/>
                    <a:lstStyle/>
                    <a:p>
                      <a:r>
                        <a:rPr lang="en-US" b="1" dirty="0" smtClean="0"/>
                        <a:t>Each component</a:t>
                      </a:r>
                      <a:r>
                        <a:rPr lang="en-US" b="1" baseline="0" dirty="0" smtClean="0"/>
                        <a:t> will have:</a:t>
                      </a:r>
                      <a:endParaRPr lang="en-US" b="1" dirty="0"/>
                    </a:p>
                  </a:txBody>
                  <a:tcPr anchor="ctr"/>
                </a:tc>
                <a:tc hMerge="1">
                  <a:txBody>
                    <a:bodyPr/>
                    <a:lstStyle/>
                    <a:p>
                      <a:pPr marL="0" indent="0">
                        <a:buFont typeface="Arial" panose="020B0604020202020204" pitchFamily="34" charset="0"/>
                        <a:buNone/>
                      </a:pPr>
                      <a:endParaRPr lang="en-US" b="0" dirty="0" smtClean="0"/>
                    </a:p>
                  </a:txBody>
                  <a:tcPr/>
                </a:tc>
              </a:tr>
              <a:tr h="449201">
                <a:tc>
                  <a:txBody>
                    <a:bodyPr/>
                    <a:lstStyle/>
                    <a:p>
                      <a:endParaRPr lang="en-US" dirty="0"/>
                    </a:p>
                  </a:txBody>
                  <a:tcPr anchor="ctr"/>
                </a:tc>
                <a:tc>
                  <a:txBody>
                    <a:bodyPr/>
                    <a:lstStyle/>
                    <a:p>
                      <a:pPr marL="0" indent="0">
                        <a:buFont typeface="Arial" panose="020B0604020202020204" pitchFamily="34" charset="0"/>
                        <a:buNone/>
                      </a:pPr>
                      <a:r>
                        <a:rPr lang="en-US" b="0" dirty="0" smtClean="0"/>
                        <a:t>Definition of terms for that component</a:t>
                      </a:r>
                    </a:p>
                  </a:txBody>
                  <a:tcPr anchor="ctr"/>
                </a:tc>
              </a:tr>
              <a:tr h="775332">
                <a:tc>
                  <a:txBody>
                    <a:bodyPr/>
                    <a:lstStyle/>
                    <a:p>
                      <a:r>
                        <a:rPr lang="en-US" dirty="0" smtClean="0"/>
                        <a:t>Purpose of the</a:t>
                      </a:r>
                      <a:r>
                        <a:rPr lang="en-US" baseline="0" dirty="0" smtClean="0"/>
                        <a:t> component</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Purpose for the component</a:t>
                      </a:r>
                      <a:endParaRPr lang="en-US" dirty="0" smtClean="0"/>
                    </a:p>
                  </a:txBody>
                  <a:tcPr anchor="ctr"/>
                </a:tc>
              </a:tr>
              <a:tr h="775332">
                <a:tc>
                  <a:txBody>
                    <a:bodyPr/>
                    <a:lstStyle/>
                    <a:p>
                      <a:r>
                        <a:rPr lang="en-US" dirty="0" smtClean="0">
                          <a:solidFill>
                            <a:schemeClr val="tx1"/>
                          </a:solidFill>
                        </a:rPr>
                        <a:t>Key indicators </a:t>
                      </a:r>
                      <a:endParaRPr lang="en-US"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Content Subsections (aligned to key indicators)</a:t>
                      </a:r>
                    </a:p>
                  </a:txBody>
                  <a:tcPr anchor="ctr"/>
                </a:tc>
              </a:tr>
              <a:tr h="449201">
                <a:tc>
                  <a:txBody>
                    <a:bodyPr/>
                    <a:lstStyle/>
                    <a:p>
                      <a:r>
                        <a:rPr lang="en-US" dirty="0" smtClean="0">
                          <a:solidFill>
                            <a:schemeClr val="tx1"/>
                          </a:solidFill>
                        </a:rPr>
                        <a:t>Elements</a:t>
                      </a:r>
                      <a:r>
                        <a:rPr lang="en-US" baseline="0" dirty="0" smtClean="0">
                          <a:solidFill>
                            <a:schemeClr val="tx1"/>
                          </a:solidFill>
                        </a:rPr>
                        <a:t> of quality</a:t>
                      </a:r>
                      <a:endParaRPr lang="en-US"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Resources</a:t>
                      </a:r>
                    </a:p>
                  </a:txBody>
                  <a:tcPr anchor="ctr"/>
                </a:tc>
              </a:tr>
            </a:tbl>
          </a:graphicData>
        </a:graphic>
      </p:graphicFrame>
    </p:spTree>
    <p:extLst>
      <p:ext uri="{BB962C8B-B14F-4D97-AF65-F5344CB8AC3E}">
        <p14:creationId xmlns:p14="http://schemas.microsoft.com/office/powerpoint/2010/main" val="574402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8077200" cy="4953000"/>
          </a:xfrm>
        </p:spPr>
        <p:txBody>
          <a:bodyPr>
            <a:normAutofit fontScale="70000" lnSpcReduction="20000"/>
          </a:bodyPr>
          <a:lstStyle/>
          <a:p>
            <a:pPr marL="0" indent="0"/>
            <a:r>
              <a:rPr lang="en-US" sz="3400" dirty="0" smtClean="0"/>
              <a:t>Intended Users:</a:t>
            </a:r>
          </a:p>
          <a:p>
            <a:pPr marL="457200" indent="-457200">
              <a:buFont typeface="Arial" panose="020B0604020202020204" pitchFamily="34" charset="0"/>
              <a:buChar char="•"/>
            </a:pPr>
            <a:r>
              <a:rPr lang="en-US" sz="3300" b="0" dirty="0" smtClean="0"/>
              <a:t>ECIDS Leads, Core Teams, Early Childhood Executive Leadership, P-20W+ Partners</a:t>
            </a:r>
          </a:p>
          <a:p>
            <a:pPr marL="0" indent="0"/>
            <a:r>
              <a:rPr lang="en-US" sz="3400" dirty="0" smtClean="0"/>
              <a:t>Intended Uses:</a:t>
            </a:r>
          </a:p>
          <a:p>
            <a:pPr marL="457200" indent="-457200">
              <a:buFont typeface="Arial" panose="020B0604020202020204" pitchFamily="34" charset="0"/>
              <a:buChar char="•"/>
            </a:pPr>
            <a:r>
              <a:rPr lang="en-US" sz="3300" b="0" dirty="0" smtClean="0"/>
              <a:t>Determine progress made around ECIDS and alignment to P-20W+</a:t>
            </a:r>
          </a:p>
          <a:p>
            <a:pPr marL="457200" indent="-457200">
              <a:buFont typeface="Arial" panose="020B0604020202020204" pitchFamily="34" charset="0"/>
              <a:buChar char="•"/>
            </a:pPr>
            <a:r>
              <a:rPr lang="en-US" sz="3300" b="0" dirty="0" smtClean="0"/>
              <a:t>Understand the key pieces of an ECIDS and how it connects with the other states integrated data system efforts</a:t>
            </a:r>
          </a:p>
          <a:p>
            <a:pPr marL="457200" indent="-457200">
              <a:buFont typeface="Arial" panose="020B0604020202020204" pitchFamily="34" charset="0"/>
              <a:buChar char="•"/>
            </a:pPr>
            <a:r>
              <a:rPr lang="en-US" sz="3300" b="0" dirty="0" smtClean="0"/>
              <a:t>Allow states to determine their strengths and areas of needed improvement</a:t>
            </a:r>
          </a:p>
          <a:p>
            <a:pPr marL="1143000" lvl="1" indent="-457200" defTabSz="688975">
              <a:buClrTx/>
            </a:pPr>
            <a:r>
              <a:rPr lang="en-US" dirty="0" smtClean="0"/>
              <a:t>TA Goals</a:t>
            </a:r>
          </a:p>
          <a:p>
            <a:pPr marL="1143000" lvl="1" indent="-457200" defTabSz="688975">
              <a:buClrTx/>
            </a:pPr>
            <a:r>
              <a:rPr lang="en-US" dirty="0" smtClean="0"/>
              <a:t>Resource allocation in states</a:t>
            </a:r>
          </a:p>
          <a:p>
            <a:pPr marL="457200" indent="-457200">
              <a:buFont typeface="Arial" panose="020B0604020202020204" pitchFamily="34" charset="0"/>
              <a:buChar char="•"/>
            </a:pPr>
            <a:r>
              <a:rPr lang="en-US" sz="3300" b="0" dirty="0" smtClean="0"/>
              <a:t>Facilitate State discussions </a:t>
            </a:r>
          </a:p>
          <a:p>
            <a:pPr marL="457200" indent="-457200">
              <a:buFont typeface="Arial" panose="020B0604020202020204" pitchFamily="34" charset="0"/>
              <a:buChar char="•"/>
            </a:pPr>
            <a:r>
              <a:rPr lang="en-US" sz="3300" b="0" dirty="0" smtClean="0"/>
              <a:t>Share lessons learned from other states </a:t>
            </a:r>
          </a:p>
          <a:p>
            <a:pPr marL="857250" lvl="1" indent="-457200"/>
            <a:endParaRPr lang="en-US" dirty="0"/>
          </a:p>
        </p:txBody>
      </p:sp>
      <p:sp>
        <p:nvSpPr>
          <p:cNvPr id="4" name="Title 1"/>
          <p:cNvSpPr txBox="1">
            <a:spLocks/>
          </p:cNvSpPr>
          <p:nvPr/>
        </p:nvSpPr>
        <p:spPr>
          <a:xfrm>
            <a:off x="457200" y="381000"/>
            <a:ext cx="7848600" cy="762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1">
                    <a:lumMod val="75000"/>
                  </a:schemeClr>
                </a:solidFill>
                <a:latin typeface="Calibri"/>
                <a:cs typeface="Calibri"/>
              </a:rPr>
              <a:t>ECIDS Toolkit – Intended Uses</a:t>
            </a:r>
            <a:endParaRPr lang="en-US" sz="3200" b="1" dirty="0">
              <a:solidFill>
                <a:schemeClr val="accent1">
                  <a:lumMod val="75000"/>
                </a:schemeClr>
              </a:solidFill>
              <a:latin typeface="Calibri"/>
              <a:cs typeface="Calibri"/>
            </a:endParaRPr>
          </a:p>
        </p:txBody>
      </p:sp>
    </p:spTree>
    <p:extLst>
      <p:ext uri="{BB962C8B-B14F-4D97-AF65-F5344CB8AC3E}">
        <p14:creationId xmlns:p14="http://schemas.microsoft.com/office/powerpoint/2010/main" val="1265714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CE855DEAB5B942A421E30464A1AD46" ma:contentTypeVersion="1" ma:contentTypeDescription="Create a new document." ma:contentTypeScope="" ma:versionID="36cfe0b4d701219cdeae1300fc5ae38e">
  <xsd:schema xmlns:xsd="http://www.w3.org/2001/XMLSchema" xmlns:xs="http://www.w3.org/2001/XMLSchema" xmlns:p="http://schemas.microsoft.com/office/2006/metadata/properties" xmlns:ns2="b7635ab0-52e7-4e33-aa76-893cd120ef45" targetNamespace="http://schemas.microsoft.com/office/2006/metadata/properties" ma:root="true" ma:fieldsID="02e919c86840afe6e7d82654f6a637fc" ns2:_="">
    <xsd:import namespace="b7635ab0-52e7-4e33-aa76-893cd120ef4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35ab0-52e7-4e33-aa76-893cd120ef4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b7635ab0-52e7-4e33-aa76-893cd120ef45">DNVT47QTA7NQ-23-1279</_dlc_DocId>
    <_dlc_DocIdUrl xmlns="b7635ab0-52e7-4e33-aa76-893cd120ef45">
      <Url>https://sharepoint.aemcorp.com/ed/EDTAP/_layouts/DocIdRedir.aspx?ID=DNVT47QTA7NQ-23-1279</Url>
      <Description>DNVT47QTA7NQ-23-1279</Description>
    </_dlc_DocIdUrl>
  </documentManagement>
</p:properties>
</file>

<file path=customXml/itemProps1.xml><?xml version="1.0" encoding="utf-8"?>
<ds:datastoreItem xmlns:ds="http://schemas.openxmlformats.org/officeDocument/2006/customXml" ds:itemID="{33F0AB1D-5D87-40EE-AB81-D071F452655A}">
  <ds:schemaRefs>
    <ds:schemaRef ds:uri="http://schemas.microsoft.com/sharepoint/v3/contenttype/forms"/>
  </ds:schemaRefs>
</ds:datastoreItem>
</file>

<file path=customXml/itemProps2.xml><?xml version="1.0" encoding="utf-8"?>
<ds:datastoreItem xmlns:ds="http://schemas.openxmlformats.org/officeDocument/2006/customXml" ds:itemID="{74ABED58-7094-451C-B831-9F9EB367E2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35ab0-52e7-4e33-aa76-893cd120ef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3EC4B1-B627-4CB0-9EA0-7D4F9B924124}">
  <ds:schemaRefs>
    <ds:schemaRef ds:uri="http://schemas.microsoft.com/sharepoint/events"/>
  </ds:schemaRefs>
</ds:datastoreItem>
</file>

<file path=customXml/itemProps4.xml><?xml version="1.0" encoding="utf-8"?>
<ds:datastoreItem xmlns:ds="http://schemas.openxmlformats.org/officeDocument/2006/customXml" ds:itemID="{489BC953-2D66-424C-931F-A7A22FEF9084}">
  <ds:schemaRefs>
    <ds:schemaRef ds:uri="http://purl.org/dc/dcmitype/"/>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b7635ab0-52e7-4e33-aa76-893cd120ef45"/>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24188</TotalTime>
  <Words>1513</Words>
  <Application>Microsoft Office PowerPoint</Application>
  <PresentationFormat>On-screen Show (4:3)</PresentationFormat>
  <Paragraphs>251</Paragraphs>
  <Slides>44</Slides>
  <Notes>25</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2_Custom Design</vt:lpstr>
      <vt:lpstr>1_Custom Design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Purpose of the DaSy Framework</vt:lpstr>
      <vt:lpstr>The DaSy Framework</vt:lpstr>
      <vt:lpstr>The DaSy Framework will…</vt:lpstr>
      <vt:lpstr>Coming Soon!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Chatis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SLDS Webinar</dc:title>
  <dc:creator>Corey Chatis</dc:creator>
  <cp:lastModifiedBy>Katie Kaattari</cp:lastModifiedBy>
  <cp:revision>1239</cp:revision>
  <cp:lastPrinted>2013-12-13T13:26:30Z</cp:lastPrinted>
  <dcterms:created xsi:type="dcterms:W3CDTF">2011-05-10T18:26:10Z</dcterms:created>
  <dcterms:modified xsi:type="dcterms:W3CDTF">2014-08-13T00:06:32Z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0x01010078CE855DEAB5B942A421E30464A1AD46</vt:lpwstr>
  </property>
  <property fmtid="{D5CDD505-2E9C-101B-9397-08002B2CF9AE}" pid="3" name="_dlc_DocIdItemGuid">
    <vt:lpwstr>c791b081-bb51-47df-8dca-6fa8549a1859</vt:lpwstr>
  </property>
</Properties>
</file>